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  <p:sldMasterId id="2147483697" r:id="rId3"/>
  </p:sldMasterIdLst>
  <p:notesMasterIdLst>
    <p:notesMasterId r:id="rId55"/>
  </p:notesMasterIdLst>
  <p:sldIdLst>
    <p:sldId id="539" r:id="rId4"/>
    <p:sldId id="377" r:id="rId5"/>
    <p:sldId id="507" r:id="rId6"/>
    <p:sldId id="525" r:id="rId7"/>
    <p:sldId id="505" r:id="rId8"/>
    <p:sldId id="333" r:id="rId9"/>
    <p:sldId id="334" r:id="rId10"/>
    <p:sldId id="561" r:id="rId11"/>
    <p:sldId id="560" r:id="rId12"/>
    <p:sldId id="506" r:id="rId13"/>
    <p:sldId id="378" r:id="rId14"/>
    <p:sldId id="571" r:id="rId15"/>
    <p:sldId id="576" r:id="rId16"/>
    <p:sldId id="580" r:id="rId17"/>
    <p:sldId id="577" r:id="rId18"/>
    <p:sldId id="510" r:id="rId19"/>
    <p:sldId id="393" r:id="rId20"/>
    <p:sldId id="579" r:id="rId21"/>
    <p:sldId id="419" r:id="rId22"/>
    <p:sldId id="380" r:id="rId23"/>
    <p:sldId id="390" r:id="rId24"/>
    <p:sldId id="534" r:id="rId25"/>
    <p:sldId id="527" r:id="rId26"/>
    <p:sldId id="530" r:id="rId27"/>
    <p:sldId id="531" r:id="rId28"/>
    <p:sldId id="394" r:id="rId29"/>
    <p:sldId id="569" r:id="rId30"/>
    <p:sldId id="532" r:id="rId31"/>
    <p:sldId id="518" r:id="rId32"/>
    <p:sldId id="515" r:id="rId33"/>
    <p:sldId id="398" r:id="rId34"/>
    <p:sldId id="533" r:id="rId35"/>
    <p:sldId id="517" r:id="rId36"/>
    <p:sldId id="471" r:id="rId37"/>
    <p:sldId id="472" r:id="rId38"/>
    <p:sldId id="406" r:id="rId39"/>
    <p:sldId id="478" r:id="rId40"/>
    <p:sldId id="476" r:id="rId41"/>
    <p:sldId id="412" r:id="rId42"/>
    <p:sldId id="413" r:id="rId43"/>
    <p:sldId id="540" r:id="rId44"/>
    <p:sldId id="414" r:id="rId45"/>
    <p:sldId id="417" r:id="rId46"/>
    <p:sldId id="500" r:id="rId47"/>
    <p:sldId id="498" r:id="rId48"/>
    <p:sldId id="403" r:id="rId49"/>
    <p:sldId id="396" r:id="rId50"/>
    <p:sldId id="543" r:id="rId51"/>
    <p:sldId id="581" r:id="rId52"/>
    <p:sldId id="572" r:id="rId53"/>
    <p:sldId id="575" r:id="rId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246C"/>
    <a:srgbClr val="32006D"/>
    <a:srgbClr val="2E2060"/>
    <a:srgbClr val="000000"/>
    <a:srgbClr val="93B0CE"/>
    <a:srgbClr val="E4B171"/>
    <a:srgbClr val="2E2061"/>
    <a:srgbClr val="2E2161"/>
    <a:srgbClr val="2C6ACE"/>
    <a:srgbClr val="D24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73898-F9CB-411F-8653-274BCA611F1C}" v="228" dt="2024-11-13T19:41:07.8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2" autoAdjust="0"/>
    <p:restoredTop sz="83569" autoAdjust="0"/>
  </p:normalViewPr>
  <p:slideViewPr>
    <p:cSldViewPr snapToGrid="0" snapToObjects="1">
      <p:cViewPr varScale="1">
        <p:scale>
          <a:sx n="220" d="100"/>
          <a:sy n="220" d="100"/>
        </p:scale>
        <p:origin x="216" y="472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can Reid" userId="yNS7eMl5cjSSbvX30Ia5ODjIEdfIZm7MdG7TwdaDZNM=" providerId="None" clId="Web-{98673898-F9CB-411F-8653-274BCA611F1C}"/>
    <pc:docChg chg="modSld">
      <pc:chgData name="Duncan Reid" userId="yNS7eMl5cjSSbvX30Ia5ODjIEdfIZm7MdG7TwdaDZNM=" providerId="None" clId="Web-{98673898-F9CB-411F-8653-274BCA611F1C}" dt="2024-11-13T19:41:07.876" v="151" actId="20577"/>
      <pc:docMkLst>
        <pc:docMk/>
      </pc:docMkLst>
      <pc:sldChg chg="modSp">
        <pc:chgData name="Duncan Reid" userId="yNS7eMl5cjSSbvX30Ia5ODjIEdfIZm7MdG7TwdaDZNM=" providerId="None" clId="Web-{98673898-F9CB-411F-8653-274BCA611F1C}" dt="2024-11-13T19:11:28.140" v="58" actId="20577"/>
        <pc:sldMkLst>
          <pc:docMk/>
          <pc:sldMk cId="2928061052" sldId="378"/>
        </pc:sldMkLst>
        <pc:spChg chg="mod">
          <ac:chgData name="Duncan Reid" userId="yNS7eMl5cjSSbvX30Ia5ODjIEdfIZm7MdG7TwdaDZNM=" providerId="None" clId="Web-{98673898-F9CB-411F-8653-274BCA611F1C}" dt="2024-11-13T19:11:28.140" v="58" actId="20577"/>
          <ac:spMkLst>
            <pc:docMk/>
            <pc:sldMk cId="2928061052" sldId="378"/>
            <ac:spMk id="5" creationId="{E973BD83-9189-AF06-102A-C6DE7A3952C2}"/>
          </ac:spMkLst>
        </pc:spChg>
      </pc:sldChg>
      <pc:sldChg chg="delSp modSp">
        <pc:chgData name="Duncan Reid" userId="yNS7eMl5cjSSbvX30Ia5ODjIEdfIZm7MdG7TwdaDZNM=" providerId="None" clId="Web-{98673898-F9CB-411F-8653-274BCA611F1C}" dt="2024-11-13T19:13:46.460" v="70" actId="20577"/>
        <pc:sldMkLst>
          <pc:docMk/>
          <pc:sldMk cId="3568675740" sldId="380"/>
        </pc:sldMkLst>
        <pc:spChg chg="mod">
          <ac:chgData name="Duncan Reid" userId="yNS7eMl5cjSSbvX30Ia5ODjIEdfIZm7MdG7TwdaDZNM=" providerId="None" clId="Web-{98673898-F9CB-411F-8653-274BCA611F1C}" dt="2024-11-13T19:13:46.460" v="70" actId="20577"/>
          <ac:spMkLst>
            <pc:docMk/>
            <pc:sldMk cId="3568675740" sldId="380"/>
            <ac:spMk id="5" creationId="{F36C245A-98FA-0EA6-1D1E-D7E64161961C}"/>
          </ac:spMkLst>
        </pc:spChg>
        <pc:spChg chg="del">
          <ac:chgData name="Duncan Reid" userId="yNS7eMl5cjSSbvX30Ia5ODjIEdfIZm7MdG7TwdaDZNM=" providerId="None" clId="Web-{98673898-F9CB-411F-8653-274BCA611F1C}" dt="2024-11-13T19:12:33.972" v="65"/>
          <ac:spMkLst>
            <pc:docMk/>
            <pc:sldMk cId="3568675740" sldId="380"/>
            <ac:spMk id="6" creationId="{E4CB6438-AEF6-7537-DC22-DEE7BBE01BA8}"/>
          </ac:spMkLst>
        </pc:spChg>
      </pc:sldChg>
      <pc:sldChg chg="modSp">
        <pc:chgData name="Duncan Reid" userId="yNS7eMl5cjSSbvX30Ia5ODjIEdfIZm7MdG7TwdaDZNM=" providerId="None" clId="Web-{98673898-F9CB-411F-8653-274BCA611F1C}" dt="2024-11-13T19:40:55.328" v="149" actId="20577"/>
        <pc:sldMkLst>
          <pc:docMk/>
          <pc:sldMk cId="682471002" sldId="403"/>
        </pc:sldMkLst>
        <pc:spChg chg="mod">
          <ac:chgData name="Duncan Reid" userId="yNS7eMl5cjSSbvX30Ia5ODjIEdfIZm7MdG7TwdaDZNM=" providerId="None" clId="Web-{98673898-F9CB-411F-8653-274BCA611F1C}" dt="2024-11-13T19:40:55.328" v="149" actId="20577"/>
          <ac:spMkLst>
            <pc:docMk/>
            <pc:sldMk cId="682471002" sldId="403"/>
            <ac:spMk id="17" creationId="{BDE9D63E-9640-192C-E8EF-9AE7616D8EB5}"/>
          </ac:spMkLst>
        </pc:spChg>
      </pc:sldChg>
      <pc:sldChg chg="modSp">
        <pc:chgData name="Duncan Reid" userId="yNS7eMl5cjSSbvX30Ia5ODjIEdfIZm7MdG7TwdaDZNM=" providerId="None" clId="Web-{98673898-F9CB-411F-8653-274BCA611F1C}" dt="2024-11-13T19:29:57.043" v="147" actId="20577"/>
        <pc:sldMkLst>
          <pc:docMk/>
          <pc:sldMk cId="723959777" sldId="498"/>
        </pc:sldMkLst>
        <pc:spChg chg="mod">
          <ac:chgData name="Duncan Reid" userId="yNS7eMl5cjSSbvX30Ia5ODjIEdfIZm7MdG7TwdaDZNM=" providerId="None" clId="Web-{98673898-F9CB-411F-8653-274BCA611F1C}" dt="2024-11-13T19:29:57.043" v="147" actId="20577"/>
          <ac:spMkLst>
            <pc:docMk/>
            <pc:sldMk cId="723959777" sldId="498"/>
            <ac:spMk id="3" creationId="{1A98F0DF-5A94-4BF2-3376-A56BF3D36B9D}"/>
          </ac:spMkLst>
        </pc:spChg>
      </pc:sldChg>
      <pc:sldChg chg="modSp">
        <pc:chgData name="Duncan Reid" userId="yNS7eMl5cjSSbvX30Ia5ODjIEdfIZm7MdG7TwdaDZNM=" providerId="None" clId="Web-{98673898-F9CB-411F-8653-274BCA611F1C}" dt="2024-11-13T19:41:07.876" v="151" actId="20577"/>
        <pc:sldMkLst>
          <pc:docMk/>
          <pc:sldMk cId="732691721" sldId="539"/>
        </pc:sldMkLst>
        <pc:spChg chg="mod">
          <ac:chgData name="Duncan Reid" userId="yNS7eMl5cjSSbvX30Ia5ODjIEdfIZm7MdG7TwdaDZNM=" providerId="None" clId="Web-{98673898-F9CB-411F-8653-274BCA611F1C}" dt="2024-11-13T19:41:07.876" v="151" actId="20577"/>
          <ac:spMkLst>
            <pc:docMk/>
            <pc:sldMk cId="732691721" sldId="539"/>
            <ac:spMk id="5" creationId="{41EC2B49-52B5-824C-1E57-EB133CC7D95E}"/>
          </ac:spMkLst>
        </pc:spChg>
      </pc:sldChg>
      <pc:sldChg chg="modSp">
        <pc:chgData name="Duncan Reid" userId="yNS7eMl5cjSSbvX30Ia5ODjIEdfIZm7MdG7TwdaDZNM=" providerId="None" clId="Web-{98673898-F9CB-411F-8653-274BCA611F1C}" dt="2024-11-13T19:10:51.951" v="40" actId="20577"/>
        <pc:sldMkLst>
          <pc:docMk/>
          <pc:sldMk cId="884702303" sldId="580"/>
        </pc:sldMkLst>
        <pc:spChg chg="mod">
          <ac:chgData name="Duncan Reid" userId="yNS7eMl5cjSSbvX30Ia5ODjIEdfIZm7MdG7TwdaDZNM=" providerId="None" clId="Web-{98673898-F9CB-411F-8653-274BCA611F1C}" dt="2024-11-13T19:10:51.951" v="40" actId="20577"/>
          <ac:spMkLst>
            <pc:docMk/>
            <pc:sldMk cId="884702303" sldId="580"/>
            <ac:spMk id="5" creationId="{8F7A665D-F28F-4EF4-1D44-B63CFB97315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duncanreid\Library\CloudStorage\Dropbox\IMC\Presentations\TB%20Echo\Marshallese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Percent of TB Cases in WA state who are Demographically Marshallese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Percent of TB Cases in WA state who are Demographically Marshallese</c:v>
                </c:pt>
              </c:strCache>
            </c:strRef>
          </c:tx>
          <c:spPr>
            <a:ln w="28575">
              <a:solidFill>
                <a:schemeClr val="accent1">
                  <a:alpha val="20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xVal>
          <c:yVal>
            <c:numRef>
              <c:f>Sheet1!$D$2:$D$18</c:f>
              <c:numCache>
                <c:formatCode>0.0%</c:formatCode>
                <c:ptCount val="17"/>
                <c:pt idx="0">
                  <c:v>4.4673539518900345E-2</c:v>
                </c:pt>
                <c:pt idx="1">
                  <c:v>2.6315789473684209E-2</c:v>
                </c:pt>
                <c:pt idx="2">
                  <c:v>1.9607843137254902E-2</c:v>
                </c:pt>
                <c:pt idx="3">
                  <c:v>3.8626609442060089E-2</c:v>
                </c:pt>
                <c:pt idx="4">
                  <c:v>1.5228426395939087E-2</c:v>
                </c:pt>
                <c:pt idx="5">
                  <c:v>3.2432432432432434E-2</c:v>
                </c:pt>
                <c:pt idx="6">
                  <c:v>9.5238095238095247E-3</c:v>
                </c:pt>
                <c:pt idx="7">
                  <c:v>5.6701030927835051E-2</c:v>
                </c:pt>
                <c:pt idx="8">
                  <c:v>2.4154589371980676E-2</c:v>
                </c:pt>
                <c:pt idx="9">
                  <c:v>2.4509803921568627E-2</c:v>
                </c:pt>
                <c:pt idx="10">
                  <c:v>4.3478260869565216E-2</c:v>
                </c:pt>
                <c:pt idx="11">
                  <c:v>5.2631578947368418E-2</c:v>
                </c:pt>
                <c:pt idx="12">
                  <c:v>3.1674208144796379E-2</c:v>
                </c:pt>
                <c:pt idx="13">
                  <c:v>8.5889570552147243E-2</c:v>
                </c:pt>
                <c:pt idx="14">
                  <c:v>3.5175879396984924E-2</c:v>
                </c:pt>
                <c:pt idx="15">
                  <c:v>0.11553784860557768</c:v>
                </c:pt>
                <c:pt idx="16">
                  <c:v>0.125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04-EB4D-981A-CCC113A78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2918560"/>
        <c:axId val="1912920288"/>
      </c:scatterChart>
      <c:valAx>
        <c:axId val="1912918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2920288"/>
        <c:crosses val="autoZero"/>
        <c:crossBetween val="midCat"/>
      </c:valAx>
      <c:valAx>
        <c:axId val="19129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291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0933B4-1113-DE46-BE1E-AB37F36AE7FD}" type="datetimeFigureOut">
              <a:rPr lang="en-US" smtClean="0"/>
              <a:t>11/13/24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73634D-3E5D-EC49-B258-74CBD3DF8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avo_fallout2.png" TargetMode="External"/><Relationship Id="rId7" Type="http://schemas.openxmlformats.org/officeDocument/2006/relationships/hyperlink" Target="https://en.wikipedia.org/wiki/Castle_Bravo#cite_note-45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stle_Bravo#cite_note-44" TargetMode="External"/><Relationship Id="rId5" Type="http://schemas.openxmlformats.org/officeDocument/2006/relationships/hyperlink" Target="https://en.wikipedia.org/wiki/Roentgens" TargetMode="External"/><Relationship Id="rId4" Type="http://schemas.openxmlformats.org/officeDocument/2006/relationships/hyperlink" Target="https://en.wikipedia.org/wiki/Absorbed_dose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take care of patient’s from all of the world, and understanding their background can be essential to delivering quality medical care. </a:t>
            </a:r>
          </a:p>
          <a:p>
            <a:r>
              <a:rPr lang="en-US" dirty="0"/>
              <a:t>I will talking about two cultures specifically, but I hope that the approach of considering patient’s in the context of their background will be widely applicable to patients from diverse </a:t>
            </a:r>
            <a:r>
              <a:rPr lang="en-US" dirty="0" err="1"/>
              <a:t>bacskgrounds</a:t>
            </a:r>
            <a:r>
              <a:rPr lang="en-US" dirty="0"/>
              <a:t>, whether they are from immigrant communities, first nation, or Americans from different walks of life.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3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22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point to residents:</a:t>
            </a:r>
          </a:p>
          <a:p>
            <a:r>
              <a:rPr lang="en-US" dirty="0"/>
              <a:t>How can you take good medical care of a patient from the Marshall Islands without knowing some of the most basic history as well as diseases.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52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E3698-1C9D-0A0A-FE42-8B945D98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D87FC8-F90C-3E0C-EFB9-FAE489A51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9AA4F-E17F-537B-590E-6AAC58633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15 ⁄ 22</a:t>
            </a:r>
          </a:p>
          <a:p>
            <a:r>
              <a:rPr lang="en-US" dirty="0">
                <a:hlinkClick r:id="rId3"/>
              </a:rPr>
              <a:t>More details</a:t>
            </a:r>
            <a:endParaRPr lang="en-US" dirty="0"/>
          </a:p>
          <a:p>
            <a:r>
              <a:rPr lang="en-US" dirty="0"/>
              <a:t>The </a:t>
            </a:r>
            <a:r>
              <a:rPr lang="en-US" i="1" dirty="0"/>
              <a:t>Bravo</a:t>
            </a:r>
            <a:r>
              <a:rPr lang="en-US" dirty="0"/>
              <a:t> fallout plume spread dangerous levels of radioactivity over an area over 280 miles (450 km) long, including inhabited islands. The contour lines show the cumulative radiation </a:t>
            </a:r>
            <a:r>
              <a:rPr lang="en-US" dirty="0">
                <a:hlinkClick r:id="rId4" tooltip="Absorbed dose"/>
              </a:rPr>
              <a:t>exposure</a:t>
            </a:r>
            <a:r>
              <a:rPr lang="en-US" dirty="0"/>
              <a:t> in </a:t>
            </a:r>
            <a:r>
              <a:rPr lang="en-US" dirty="0">
                <a:hlinkClick r:id="rId5" tooltip="Roentgens"/>
              </a:rPr>
              <a:t>roentgens</a:t>
            </a:r>
            <a:r>
              <a:rPr lang="en-US" dirty="0"/>
              <a:t> (R) for the first 96 hours after the test.</a:t>
            </a:r>
            <a:r>
              <a:rPr lang="en-US" baseline="30000" dirty="0">
                <a:hlinkClick r:id="rId6"/>
              </a:rPr>
              <a:t>[34]</a:t>
            </a:r>
            <a:r>
              <a:rPr lang="en-US" baseline="30000" dirty="0">
                <a:hlinkClick r:id="rId7"/>
              </a:rPr>
              <a:t>[35]</a:t>
            </a:r>
            <a:r>
              <a:rPr lang="en-US" dirty="0"/>
              <a:t> Although widely published, this fallout map is not perfectly correct.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3B8A0-0FB2-2485-83E3-FE5DE898E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02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F6FE-A062-ADB2-34BE-1B6E97580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E5D29-7EFD-EF07-8D2B-AEE6414CE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B1F53-B3E0-0032-E32D-480405DCF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point to residents:</a:t>
            </a:r>
          </a:p>
          <a:p>
            <a:r>
              <a:rPr lang="en-US" dirty="0"/>
              <a:t>How can you take good medical care of a patient from the Marshall Islands without knowing some of the most basic history as well as diseases.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2EC-47EA-D865-7EF8-6CEA4211D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40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C1D62-4138-E713-0BF0-E49B7BC3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3B48B9-99E8-F76E-06FB-AEC2CB908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C0768-5B8D-F74F-1CC5-F6DEAE81C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point to residents:</a:t>
            </a:r>
          </a:p>
          <a:p>
            <a:r>
              <a:rPr lang="en-US" dirty="0"/>
              <a:t>How can you take good medical care of a patient from the Marshall Islands without knowing some of the most basic history as well as diseases.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F4388-31A7-6405-90A3-9BF0BFEAA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62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44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point to residents:</a:t>
            </a:r>
          </a:p>
          <a:p>
            <a:r>
              <a:rPr lang="en-US" dirty="0"/>
              <a:t>How can you take good medical care of a patient from the Marshall Islands without knowing some of the most basic history as well as diseases.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04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facilitate the development of rapport with the patient.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574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76282-E0C9-5D32-0574-06EE73644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4B865A-9262-DCB3-1E7F-892989FB8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E7643-D01C-D21C-0038-9CF577724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facilitate the development of rapport with the patient.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7F3B-F5AA-8E52-FE9A-440D7FD75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62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1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The inclusion definition used:</a:t>
            </a:r>
            <a:endParaRPr lang="en-US" sz="1200" b="1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*RMI Demographically Included TB Cases include anyone identifying as Marshallese demographically, by: 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country of birth; 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race/ethnicity;  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language; 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country of usual residence; 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country of extended visit; or 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parental country of birth.</a:t>
            </a:r>
            <a:endParaRPr lang="en-US" sz="12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1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talk to residents in the hospital about cross cultural care, I have used this basic case taken from my own clinical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27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30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92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75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facilitate the development of rapport with the patient.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5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90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81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7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BFBD4-62B6-110F-A2F3-3E4C13811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5D7C9-9833-3F03-120F-54FFDF150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E55AE-A548-5F6F-D11F-DEE2E0119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41E33-89F9-B7FF-18D0-EADDC3CAA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93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10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7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talk to residents in the hospital about cross cultural care, I have used this basic case taken from my own clinical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782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05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Development of resources which impact their own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93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6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was proposed and accepted for a TEA grant beginning in October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568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651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546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 well as social media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413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 well as social media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65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 well as social media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443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8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talk to residents in the hospital about cross cultural care, I have used this basic case taken from my own clinical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22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interviews of five Marshallese community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52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85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communities expressed confusion between diagnoses of latent and Active TB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151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communities expressed confusion between diagnoses of latent and Active TB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30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communities expressed confusion between diagnoses of latent and Active TB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805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567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310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could plug here Nityia. First that our newsletter is back up and running so folks should sign up</a:t>
            </a:r>
          </a:p>
          <a:p>
            <a:r>
              <a:rPr lang="en-US">
                <a:cs typeface="Calibri"/>
              </a:rPr>
              <a:t>Replace Email! Or just take off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231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Like, follow, and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01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1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ground it in the cultural icon of our times: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866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CAC2D-5FB8-E425-FC48-25ECE898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45610-C51C-9FED-C718-DE86A9B16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EAD53-1AC5-B76C-4041-38436CFDC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point to residents:</a:t>
            </a:r>
          </a:p>
          <a:p>
            <a:r>
              <a:rPr lang="en-US" dirty="0"/>
              <a:t>How can you take good medical care of a patient from the Marshall Islands without knowing some of the most basic history as well as diseases.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BA2E1-A000-D6D5-499C-CB9FD207F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446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8B2EA-0614-ED86-165B-947B5E3C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A6FD7-56F4-3F3A-DFDE-DC1A17184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F2531-B2EC-0C2D-41E6-8C5021F9C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point to residents:</a:t>
            </a:r>
          </a:p>
          <a:p>
            <a:r>
              <a:rPr lang="en-US" dirty="0"/>
              <a:t>How can you take good medical care of a patient from the Marshall Islands without knowing some of the most basic history as well as diseases.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F09E3-CD54-CC3D-EC61-851BE12EF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08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4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7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BEFB-6184-79D0-D62D-252FEBF97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8F117-BF89-5AD1-5D81-A8C597FD1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4A328-88C3-3C09-1865-CDDB83C85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6F58B-FF79-3AA5-E800-FE954830A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634D-3E5D-EC49-B258-74CBD3DF80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0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839383-F057-3048-AD91-C3B2D0E98308}"/>
              </a:ext>
            </a:extLst>
          </p:cNvPr>
          <p:cNvSpPr/>
          <p:nvPr userDrawn="1"/>
        </p:nvSpPr>
        <p:spPr>
          <a:xfrm rot="10800000">
            <a:off x="2514" y="0"/>
            <a:ext cx="12223266" cy="6933460"/>
          </a:xfrm>
          <a:prstGeom prst="rect">
            <a:avLst/>
          </a:prstGeom>
          <a:gradFill>
            <a:gsLst>
              <a:gs pos="33000">
                <a:srgbClr val="35246C">
                  <a:alpha val="75000"/>
                </a:srgbClr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883162" y="5870682"/>
            <a:ext cx="6351583" cy="1077418"/>
            <a:chOff x="6217708" y="5870682"/>
            <a:chExt cx="6017037" cy="1020669"/>
          </a:xfrm>
        </p:grpSpPr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id="{1D57C588-67DA-944C-9093-5A6A4326EF68}"/>
                </a:ext>
              </a:extLst>
            </p:cNvPr>
            <p:cNvSpPr/>
            <p:nvPr/>
          </p:nvSpPr>
          <p:spPr>
            <a:xfrm rot="10800000">
              <a:off x="6217708" y="5870682"/>
              <a:ext cx="6017037" cy="1020669"/>
            </a:xfrm>
            <a:custGeom>
              <a:avLst/>
              <a:gdLst>
                <a:gd name="connsiteX0" fmla="*/ 0 w 12202510"/>
                <a:gd name="connsiteY0" fmla="*/ 0 h 620726"/>
                <a:gd name="connsiteX1" fmla="*/ 12202510 w 12202510"/>
                <a:gd name="connsiteY1" fmla="*/ 0 h 620726"/>
                <a:gd name="connsiteX2" fmla="*/ 12202510 w 12202510"/>
                <a:gd name="connsiteY2" fmla="*/ 620726 h 620726"/>
                <a:gd name="connsiteX3" fmla="*/ 0 w 12202510"/>
                <a:gd name="connsiteY3" fmla="*/ 620726 h 620726"/>
                <a:gd name="connsiteX4" fmla="*/ 0 w 12202510"/>
                <a:gd name="connsiteY4" fmla="*/ 0 h 620726"/>
                <a:gd name="connsiteX0" fmla="*/ 12700 w 12215210"/>
                <a:gd name="connsiteY0" fmla="*/ 0 h 1243026"/>
                <a:gd name="connsiteX1" fmla="*/ 12215210 w 12215210"/>
                <a:gd name="connsiteY1" fmla="*/ 0 h 1243026"/>
                <a:gd name="connsiteX2" fmla="*/ 12215210 w 12215210"/>
                <a:gd name="connsiteY2" fmla="*/ 620726 h 1243026"/>
                <a:gd name="connsiteX3" fmla="*/ 0 w 12215210"/>
                <a:gd name="connsiteY3" fmla="*/ 1243026 h 1243026"/>
                <a:gd name="connsiteX4" fmla="*/ 12700 w 12215210"/>
                <a:gd name="connsiteY4" fmla="*/ 0 h 1243026"/>
                <a:gd name="connsiteX0" fmla="*/ 12700 w 12227910"/>
                <a:gd name="connsiteY0" fmla="*/ 0 h 1243026"/>
                <a:gd name="connsiteX1" fmla="*/ 12215210 w 12227910"/>
                <a:gd name="connsiteY1" fmla="*/ 0 h 1243026"/>
                <a:gd name="connsiteX2" fmla="*/ 12227910 w 12227910"/>
                <a:gd name="connsiteY2" fmla="*/ 468326 h 1243026"/>
                <a:gd name="connsiteX3" fmla="*/ 0 w 12227910"/>
                <a:gd name="connsiteY3" fmla="*/ 1243026 h 1243026"/>
                <a:gd name="connsiteX4" fmla="*/ 12700 w 12227910"/>
                <a:gd name="connsiteY4" fmla="*/ 0 h 1243026"/>
                <a:gd name="connsiteX0" fmla="*/ 12700 w 12227910"/>
                <a:gd name="connsiteY0" fmla="*/ 0 h 1090626"/>
                <a:gd name="connsiteX1" fmla="*/ 12215210 w 12227910"/>
                <a:gd name="connsiteY1" fmla="*/ 0 h 1090626"/>
                <a:gd name="connsiteX2" fmla="*/ 12227910 w 12227910"/>
                <a:gd name="connsiteY2" fmla="*/ 468326 h 1090626"/>
                <a:gd name="connsiteX3" fmla="*/ 0 w 12227910"/>
                <a:gd name="connsiteY3" fmla="*/ 1090626 h 1090626"/>
                <a:gd name="connsiteX4" fmla="*/ 12700 w 12227910"/>
                <a:gd name="connsiteY4" fmla="*/ 0 h 1090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683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302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304800 h 1268426"/>
                <a:gd name="connsiteX1" fmla="*/ 7186010 w 12215210"/>
                <a:gd name="connsiteY1" fmla="*/ 0 h 1268426"/>
                <a:gd name="connsiteX2" fmla="*/ 12215210 w 12215210"/>
                <a:gd name="connsiteY2" fmla="*/ 735026 h 1268426"/>
                <a:gd name="connsiteX3" fmla="*/ 0 w 12215210"/>
                <a:gd name="connsiteY3" fmla="*/ 1268426 h 1268426"/>
                <a:gd name="connsiteX4" fmla="*/ 0 w 12215210"/>
                <a:gd name="connsiteY4" fmla="*/ 304800 h 1268426"/>
                <a:gd name="connsiteX0" fmla="*/ 0 w 7186010"/>
                <a:gd name="connsiteY0" fmla="*/ 304800 h 1268426"/>
                <a:gd name="connsiteX1" fmla="*/ 7186010 w 7186010"/>
                <a:gd name="connsiteY1" fmla="*/ 0 h 1268426"/>
                <a:gd name="connsiteX2" fmla="*/ 6576410 w 7186010"/>
                <a:gd name="connsiteY2" fmla="*/ 138126 h 1268426"/>
                <a:gd name="connsiteX3" fmla="*/ 0 w 7186010"/>
                <a:gd name="connsiteY3" fmla="*/ 1268426 h 1268426"/>
                <a:gd name="connsiteX4" fmla="*/ 0 w 7186010"/>
                <a:gd name="connsiteY4" fmla="*/ 304800 h 12684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6576410 w 7186010"/>
                <a:gd name="connsiteY2" fmla="*/ 1381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5966810 w 7186010"/>
                <a:gd name="connsiteY2" fmla="*/ 3159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5966810"/>
                <a:gd name="connsiteY0" fmla="*/ 0 h 1154126"/>
                <a:gd name="connsiteX1" fmla="*/ 4823810 w 5966810"/>
                <a:gd name="connsiteY1" fmla="*/ 12700 h 1154126"/>
                <a:gd name="connsiteX2" fmla="*/ 5966810 w 5966810"/>
                <a:gd name="connsiteY2" fmla="*/ 11126 h 1154126"/>
                <a:gd name="connsiteX3" fmla="*/ 0 w 5966810"/>
                <a:gd name="connsiteY3" fmla="*/ 1154126 h 1154126"/>
                <a:gd name="connsiteX4" fmla="*/ 0 w 5966810"/>
                <a:gd name="connsiteY4" fmla="*/ 0 h 11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810" h="1154126">
                  <a:moveTo>
                    <a:pt x="0" y="0"/>
                  </a:moveTo>
                  <a:lnTo>
                    <a:pt x="4823810" y="12700"/>
                  </a:lnTo>
                  <a:lnTo>
                    <a:pt x="5966810" y="11126"/>
                  </a:lnTo>
                  <a:lnTo>
                    <a:pt x="0" y="1154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D75B2378-E6C7-E04A-B0F6-CC1B779EC5B1}"/>
                </a:ext>
              </a:extLst>
            </p:cNvPr>
            <p:cNvSpPr/>
            <p:nvPr/>
          </p:nvSpPr>
          <p:spPr>
            <a:xfrm rot="10800000">
              <a:off x="6781289" y="5953157"/>
              <a:ext cx="5420648" cy="919504"/>
            </a:xfrm>
            <a:custGeom>
              <a:avLst/>
              <a:gdLst>
                <a:gd name="connsiteX0" fmla="*/ 0 w 12202510"/>
                <a:gd name="connsiteY0" fmla="*/ 0 h 620726"/>
                <a:gd name="connsiteX1" fmla="*/ 12202510 w 12202510"/>
                <a:gd name="connsiteY1" fmla="*/ 0 h 620726"/>
                <a:gd name="connsiteX2" fmla="*/ 12202510 w 12202510"/>
                <a:gd name="connsiteY2" fmla="*/ 620726 h 620726"/>
                <a:gd name="connsiteX3" fmla="*/ 0 w 12202510"/>
                <a:gd name="connsiteY3" fmla="*/ 620726 h 620726"/>
                <a:gd name="connsiteX4" fmla="*/ 0 w 12202510"/>
                <a:gd name="connsiteY4" fmla="*/ 0 h 620726"/>
                <a:gd name="connsiteX0" fmla="*/ 12700 w 12215210"/>
                <a:gd name="connsiteY0" fmla="*/ 0 h 1243026"/>
                <a:gd name="connsiteX1" fmla="*/ 12215210 w 12215210"/>
                <a:gd name="connsiteY1" fmla="*/ 0 h 1243026"/>
                <a:gd name="connsiteX2" fmla="*/ 12215210 w 12215210"/>
                <a:gd name="connsiteY2" fmla="*/ 620726 h 1243026"/>
                <a:gd name="connsiteX3" fmla="*/ 0 w 12215210"/>
                <a:gd name="connsiteY3" fmla="*/ 1243026 h 1243026"/>
                <a:gd name="connsiteX4" fmla="*/ 12700 w 12215210"/>
                <a:gd name="connsiteY4" fmla="*/ 0 h 1243026"/>
                <a:gd name="connsiteX0" fmla="*/ 12700 w 12227910"/>
                <a:gd name="connsiteY0" fmla="*/ 0 h 1243026"/>
                <a:gd name="connsiteX1" fmla="*/ 12215210 w 12227910"/>
                <a:gd name="connsiteY1" fmla="*/ 0 h 1243026"/>
                <a:gd name="connsiteX2" fmla="*/ 12227910 w 12227910"/>
                <a:gd name="connsiteY2" fmla="*/ 468326 h 1243026"/>
                <a:gd name="connsiteX3" fmla="*/ 0 w 12227910"/>
                <a:gd name="connsiteY3" fmla="*/ 1243026 h 1243026"/>
                <a:gd name="connsiteX4" fmla="*/ 12700 w 12227910"/>
                <a:gd name="connsiteY4" fmla="*/ 0 h 1243026"/>
                <a:gd name="connsiteX0" fmla="*/ 12700 w 12227910"/>
                <a:gd name="connsiteY0" fmla="*/ 0 h 1090626"/>
                <a:gd name="connsiteX1" fmla="*/ 12215210 w 12227910"/>
                <a:gd name="connsiteY1" fmla="*/ 0 h 1090626"/>
                <a:gd name="connsiteX2" fmla="*/ 12227910 w 12227910"/>
                <a:gd name="connsiteY2" fmla="*/ 468326 h 1090626"/>
                <a:gd name="connsiteX3" fmla="*/ 0 w 12227910"/>
                <a:gd name="connsiteY3" fmla="*/ 1090626 h 1090626"/>
                <a:gd name="connsiteX4" fmla="*/ 12700 w 12227910"/>
                <a:gd name="connsiteY4" fmla="*/ 0 h 1090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683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0 h 963626"/>
                <a:gd name="connsiteX1" fmla="*/ 12202510 w 12215210"/>
                <a:gd name="connsiteY1" fmla="*/ 0 h 963626"/>
                <a:gd name="connsiteX2" fmla="*/ 12215210 w 12215210"/>
                <a:gd name="connsiteY2" fmla="*/ 430226 h 963626"/>
                <a:gd name="connsiteX3" fmla="*/ 0 w 12215210"/>
                <a:gd name="connsiteY3" fmla="*/ 963626 h 963626"/>
                <a:gd name="connsiteX4" fmla="*/ 0 w 12215210"/>
                <a:gd name="connsiteY4" fmla="*/ 0 h 963626"/>
                <a:gd name="connsiteX0" fmla="*/ 0 w 12215210"/>
                <a:gd name="connsiteY0" fmla="*/ 304800 h 1268426"/>
                <a:gd name="connsiteX1" fmla="*/ 7186010 w 12215210"/>
                <a:gd name="connsiteY1" fmla="*/ 0 h 1268426"/>
                <a:gd name="connsiteX2" fmla="*/ 12215210 w 12215210"/>
                <a:gd name="connsiteY2" fmla="*/ 735026 h 1268426"/>
                <a:gd name="connsiteX3" fmla="*/ 0 w 12215210"/>
                <a:gd name="connsiteY3" fmla="*/ 1268426 h 1268426"/>
                <a:gd name="connsiteX4" fmla="*/ 0 w 12215210"/>
                <a:gd name="connsiteY4" fmla="*/ 304800 h 1268426"/>
                <a:gd name="connsiteX0" fmla="*/ 0 w 7186010"/>
                <a:gd name="connsiteY0" fmla="*/ 304800 h 1268426"/>
                <a:gd name="connsiteX1" fmla="*/ 7186010 w 7186010"/>
                <a:gd name="connsiteY1" fmla="*/ 0 h 1268426"/>
                <a:gd name="connsiteX2" fmla="*/ 6576410 w 7186010"/>
                <a:gd name="connsiteY2" fmla="*/ 138126 h 1268426"/>
                <a:gd name="connsiteX3" fmla="*/ 0 w 7186010"/>
                <a:gd name="connsiteY3" fmla="*/ 1268426 h 1268426"/>
                <a:gd name="connsiteX4" fmla="*/ 0 w 7186010"/>
                <a:gd name="connsiteY4" fmla="*/ 304800 h 12684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6576410 w 7186010"/>
                <a:gd name="connsiteY2" fmla="*/ 1381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7186010"/>
                <a:gd name="connsiteY0" fmla="*/ 304800 h 1458926"/>
                <a:gd name="connsiteX1" fmla="*/ 7186010 w 7186010"/>
                <a:gd name="connsiteY1" fmla="*/ 0 h 1458926"/>
                <a:gd name="connsiteX2" fmla="*/ 5966810 w 7186010"/>
                <a:gd name="connsiteY2" fmla="*/ 315926 h 1458926"/>
                <a:gd name="connsiteX3" fmla="*/ 0 w 7186010"/>
                <a:gd name="connsiteY3" fmla="*/ 1458926 h 1458926"/>
                <a:gd name="connsiteX4" fmla="*/ 0 w 7186010"/>
                <a:gd name="connsiteY4" fmla="*/ 304800 h 1458926"/>
                <a:gd name="connsiteX0" fmla="*/ 0 w 5966810"/>
                <a:gd name="connsiteY0" fmla="*/ 0 h 1154126"/>
                <a:gd name="connsiteX1" fmla="*/ 4823810 w 5966810"/>
                <a:gd name="connsiteY1" fmla="*/ 12700 h 1154126"/>
                <a:gd name="connsiteX2" fmla="*/ 5966810 w 5966810"/>
                <a:gd name="connsiteY2" fmla="*/ 11126 h 1154126"/>
                <a:gd name="connsiteX3" fmla="*/ 0 w 5966810"/>
                <a:gd name="connsiteY3" fmla="*/ 1154126 h 1154126"/>
                <a:gd name="connsiteX4" fmla="*/ 0 w 5966810"/>
                <a:gd name="connsiteY4" fmla="*/ 0 h 115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6810" h="1154126">
                  <a:moveTo>
                    <a:pt x="0" y="0"/>
                  </a:moveTo>
                  <a:lnTo>
                    <a:pt x="4823810" y="12700"/>
                  </a:lnTo>
                  <a:lnTo>
                    <a:pt x="5966810" y="11126"/>
                  </a:lnTo>
                  <a:lnTo>
                    <a:pt x="0" y="1154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3661682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85282" y="1404506"/>
            <a:ext cx="11476979" cy="1967323"/>
          </a:xfrm>
        </p:spPr>
        <p:txBody>
          <a:bodyPr anchor="b" anchorCtr="0">
            <a:normAutofit/>
          </a:bodyPr>
          <a:lstStyle>
            <a:lvl1pPr>
              <a:defRPr sz="6600" b="0" i="0" cap="none" baseline="0">
                <a:solidFill>
                  <a:schemeClr val="bg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PRESENTATION TITLE SLIDE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7527" y="4199867"/>
            <a:ext cx="8842883" cy="3302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Content owner/department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7527" y="4544785"/>
            <a:ext cx="8842883" cy="435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2pPr>
            <a:lvl3pPr marL="9144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3pPr>
            <a:lvl4pPr marL="13716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4pPr>
            <a:lvl5pPr marL="1828800" indent="0">
              <a:buFontTx/>
              <a:buNone/>
              <a:defRPr sz="1600" b="0" i="0">
                <a:latin typeface="Encode Sans Normal Medium" charset="0"/>
                <a:ea typeface="Encode Sans Normal Medium" charset="0"/>
                <a:cs typeface="Encode Sans Normal Medium" charset="0"/>
              </a:defRPr>
            </a:lvl5pPr>
          </a:lstStyle>
          <a:p>
            <a:pPr lvl="0"/>
            <a:r>
              <a:rPr lang="en-US" dirty="0"/>
              <a:t>Month 0000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EEA593-83EF-FF4C-A571-8C3DEF4249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4CE210-F91F-4868-9550-3C039E156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1431" y="6279778"/>
            <a:ext cx="1279997" cy="55298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37350" y="571500"/>
            <a:ext cx="5454650" cy="56769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0"/>
          <a:lstStyle>
            <a:lvl1pPr marL="22860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49A38A-B4E4-3D4A-B1B3-756795080968}"/>
              </a:ext>
            </a:extLst>
          </p:cNvPr>
          <p:cNvSpPr/>
          <p:nvPr userDrawn="1"/>
        </p:nvSpPr>
        <p:spPr>
          <a:xfrm>
            <a:off x="380572" y="150276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64389" y="514585"/>
            <a:ext cx="5987859" cy="784338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Text Slide With Image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446193"/>
            <a:ext cx="5987859" cy="472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4389" y="3089015"/>
            <a:ext cx="5987859" cy="31593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 baseline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20B4A3-8AB3-414B-B30E-049702F254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360" userDrawn="1">
          <p15:clr>
            <a:srgbClr val="FBAE40"/>
          </p15:clr>
        </p15:guide>
        <p15:guide id="3" orient="horz" pos="1608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BF0CCB-4DAF-6D4A-BFB7-B893A1F01BD0}"/>
              </a:ext>
            </a:extLst>
          </p:cNvPr>
          <p:cNvSpPr/>
          <p:nvPr userDrawn="1"/>
        </p:nvSpPr>
        <p:spPr>
          <a:xfrm>
            <a:off x="6851228" y="2016928"/>
            <a:ext cx="4991477" cy="41171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389" y="546895"/>
            <a:ext cx="11478316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Slide With Bullet List #1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1944218"/>
            <a:ext cx="6086288" cy="41898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153289" y="2327100"/>
            <a:ext cx="4393089" cy="8130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Calibri Light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This is a sub header for bullets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7153289" y="3262672"/>
            <a:ext cx="4393090" cy="2709250"/>
          </a:xfrm>
          <a:prstGeom prst="rect">
            <a:avLst/>
          </a:prstGeom>
        </p:spPr>
        <p:txBody>
          <a:bodyPr>
            <a:normAutofit/>
          </a:bodyPr>
          <a:lstStyle>
            <a:lvl1pPr marL="290513" indent="-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>
                <a:tab pos="1247775" algn="l"/>
              </a:tabLst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BFDAA-F268-BC4D-8FB5-C68F906367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  <p15:guide id="2" pos="7464" userDrawn="1">
          <p15:clr>
            <a:srgbClr val="FBAE40"/>
          </p15:clr>
        </p15:guide>
        <p15:guide id="3" orient="horz" pos="1920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5" pos="472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388" y="546895"/>
            <a:ext cx="11484711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Slide With Bullet List #2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8" y="1944218"/>
            <a:ext cx="11484712" cy="6026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This is a sub header for bullets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76743" y="2632135"/>
            <a:ext cx="5740835" cy="3525904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286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>
                <a:tab pos="1247775" algn="l"/>
              </a:tabLst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7388" indent="-230188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7763" marR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1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1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54750" y="2632135"/>
            <a:ext cx="5594350" cy="3525904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286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>
                <a:tab pos="1247775" algn="l"/>
              </a:tabLst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87388" indent="-230188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7763" marR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 sz="21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1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1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57F2-2040-9B4F-9C00-147B4D543C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  <p15:guide id="2" pos="7464">
          <p15:clr>
            <a:srgbClr val="FBAE40"/>
          </p15:clr>
        </p15:guide>
        <p15:guide id="3" orient="horz" pos="1872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4728">
          <p15:clr>
            <a:srgbClr val="FBAE40"/>
          </p15:clr>
        </p15:guide>
        <p15:guide id="6" pos="39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2621B9A-BD52-4A4A-8262-E2AB09BDA51B}"/>
              </a:ext>
            </a:extLst>
          </p:cNvPr>
          <p:cNvSpPr txBox="1">
            <a:spLocks/>
          </p:cNvSpPr>
          <p:nvPr userDrawn="1"/>
        </p:nvSpPr>
        <p:spPr>
          <a:xfrm>
            <a:off x="384464" y="2967173"/>
            <a:ext cx="11423072" cy="8441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20"/>
              </a:lnSpc>
              <a:tabLst>
                <a:tab pos="1247775" algn="l"/>
              </a:tabLst>
            </a:pPr>
            <a:r>
              <a:rPr lang="en-US" sz="6600" b="0" i="0" dirty="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rPr>
              <a:t>QUESTIONS?</a:t>
            </a:r>
            <a:endParaRPr lang="en-US" sz="6600" b="0" i="0" baseline="30000" dirty="0">
              <a:solidFill>
                <a:srgbClr val="2E216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311512-39E5-CA48-8125-CE0D61FF9BA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B98C188C-DE36-574C-8F61-AF3C0AB2D659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DE6A539C-A32B-384F-B5C5-92C3FC309497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923FB-6BDC-BF46-BE61-42F519D342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AD8B-56B6-BE16-2F23-E1796583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EFC4A-41CA-C1DE-319D-056F99BEA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0B2B-06E1-AC19-0780-D7EDFD4B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A86A-80B5-2A4E-859D-D4C254A6C391}" type="datetimeFigureOut">
              <a:rPr lang="en-US" smtClean="0"/>
              <a:t>11/13/24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7E51A-EFD9-4003-35F6-24B26996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E3827-8F12-67E6-2EF7-D8466823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9D96-4416-AB4F-9172-8B393854A1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2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Purpl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5A47-3F53-EB42-8615-869908B08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Highlight Text Slide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8CC1CC-49CC-CB42-AA8B-4C8EAEE4F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918467"/>
            <a:ext cx="11416278" cy="33047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Body text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B355F-FB9B-384A-9895-AA6CD855F9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DEBC23-671C-ED4C-B089-7B2E966E6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89" y="1919288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120"/>
              </a:lnSpc>
              <a:tabLst>
                <a:tab pos="1247775" algn="l"/>
              </a:tabLst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1049478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690BD-6EA8-274D-6A5F-BDF01F2B8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0A273-C19C-CCB7-360F-C10E97E40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B1E57-CBB5-3EC4-FF6C-3C23EFE59A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  <a:endParaRPr lang="en-US" dirty="0">
              <a:solidFill>
                <a:srgbClr val="B5B4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16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Grey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37350" y="571500"/>
            <a:ext cx="5454650" cy="5676900"/>
          </a:xfrm>
          <a:prstGeom prst="rect">
            <a:avLst/>
          </a:prstGeom>
          <a:solidFill>
            <a:schemeClr val="bg1">
              <a:alpha val="10000"/>
            </a:schemeClr>
          </a:solidFill>
          <a:effectLst/>
        </p:spPr>
        <p:txBody>
          <a:bodyPr anchor="ctr" anchorCtr="1"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effectLst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49A38A-B4E4-3D4A-B1B3-756795080968}"/>
              </a:ext>
            </a:extLst>
          </p:cNvPr>
          <p:cNvSpPr/>
          <p:nvPr userDrawn="1"/>
        </p:nvSpPr>
        <p:spPr>
          <a:xfrm>
            <a:off x="460093" y="2076348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64390" y="519920"/>
            <a:ext cx="5936658" cy="154104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Highlight Text Slide With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446193"/>
            <a:ext cx="5936659" cy="472935"/>
          </a:xfrm>
          <a:prstGeom prst="rect">
            <a:avLst/>
          </a:prstGeom>
        </p:spPr>
        <p:txBody>
          <a:bodyPr>
            <a:noAutofit/>
          </a:bodyPr>
          <a:lstStyle>
            <a:lvl1pPr indent="-228600">
              <a:defRPr sz="2400" b="0" i="0">
                <a:solidFill>
                  <a:schemeClr val="bg1"/>
                </a:solidFill>
                <a:latin typeface="Calibri Light" charset="0"/>
              </a:defRPr>
            </a:lvl1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64389" y="3068758"/>
            <a:ext cx="5936660" cy="3179642"/>
          </a:xfrm>
          <a:prstGeom prst="rect">
            <a:avLst/>
          </a:prstGeom>
        </p:spPr>
        <p:txBody>
          <a:bodyPr>
            <a:normAutofit/>
          </a:bodyPr>
          <a:lstStyle>
            <a:lvl1pPr indent="-228600">
              <a:defRPr sz="2000" b="0" i="0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43425E-1132-2744-8E91-D482842744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y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5A47-3F53-EB42-8615-869908B08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Highlight Text Slide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2D2490F-BEEB-1246-977A-615DBECA73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918467"/>
            <a:ext cx="11416278" cy="33047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indent="-228600">
              <a:defRPr sz="2400" b="0" i="0">
                <a:solidFill>
                  <a:schemeClr val="bg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F7B5EF6-6A07-7148-AAF5-9ED881A877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387CB15-4293-5343-A099-DCDA9E64D9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89" y="1919288"/>
            <a:ext cx="11416277" cy="790575"/>
          </a:xfrm>
        </p:spPr>
        <p:txBody>
          <a:bodyPr>
            <a:noAutofit/>
          </a:bodyPr>
          <a:lstStyle>
            <a:lvl1pPr indent="-228600" algn="l">
              <a:lnSpc>
                <a:spcPts val="3120"/>
              </a:lnSpc>
              <a:tabLst>
                <a:tab pos="1247775" algn="l"/>
              </a:tabLst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 dirty="0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27589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DB0BBB-31BF-9137-33AD-665AF5012262}"/>
              </a:ext>
            </a:extLst>
          </p:cNvPr>
          <p:cNvSpPr/>
          <p:nvPr userDrawn="1"/>
        </p:nvSpPr>
        <p:spPr>
          <a:xfrm rot="10800000">
            <a:off x="2514" y="0"/>
            <a:ext cx="12223266" cy="6933460"/>
          </a:xfrm>
          <a:prstGeom prst="rect">
            <a:avLst/>
          </a:prstGeom>
          <a:gradFill>
            <a:gsLst>
              <a:gs pos="33000">
                <a:srgbClr val="35246C">
                  <a:alpha val="75000"/>
                </a:srgbClr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36F4E-5A3D-018D-7780-1A44CF90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0705D-8E6E-467D-6AEF-AADC7515C7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  <a:endParaRPr lang="en-US" dirty="0">
              <a:solidFill>
                <a:srgbClr val="B5B4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46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Grey High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621B9A-BD52-4A4A-8262-E2AB09BDA51B}"/>
              </a:ext>
            </a:extLst>
          </p:cNvPr>
          <p:cNvSpPr txBox="1">
            <a:spLocks/>
          </p:cNvSpPr>
          <p:nvPr userDrawn="1"/>
        </p:nvSpPr>
        <p:spPr>
          <a:xfrm>
            <a:off x="384464" y="2967173"/>
            <a:ext cx="11423072" cy="8441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20"/>
              </a:lnSpc>
              <a:tabLst>
                <a:tab pos="1247775" algn="l"/>
              </a:tabLst>
            </a:pPr>
            <a:r>
              <a:rPr lang="en-US" sz="6600" b="0" i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QUESTIONS?</a:t>
            </a:r>
            <a:endParaRPr lang="en-US" sz="6600" b="0" i="0" baseline="300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11512-39E5-CA48-8125-CE0D61FF9BA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B98C188C-DE36-574C-8F61-AF3C0AB2D659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DE6A539C-A32B-384F-B5C5-92C3FC309497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CECB0D-79BC-CD44-9C37-0F47ACCE09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 - Purpl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37350" y="571500"/>
            <a:ext cx="5454650" cy="5676900"/>
          </a:xfrm>
          <a:prstGeom prst="rect">
            <a:avLst/>
          </a:prstGeom>
          <a:solidFill>
            <a:schemeClr val="bg1">
              <a:alpha val="10000"/>
            </a:schemeClr>
          </a:solidFill>
          <a:effectLst>
            <a:outerShdw blurRad="177800" sx="99000" sy="99000" algn="ctr" rotWithShape="0">
              <a:schemeClr val="tx1">
                <a:alpha val="25000"/>
              </a:schemeClr>
            </a:outerShdw>
          </a:effectLst>
        </p:spPr>
        <p:txBody>
          <a:bodyPr anchor="ctr" anchorCtr="1"/>
          <a:lstStyle>
            <a:lvl1pPr marL="11430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49A38A-B4E4-3D4A-B1B3-756795080968}"/>
              </a:ext>
            </a:extLst>
          </p:cNvPr>
          <p:cNvSpPr/>
          <p:nvPr userDrawn="1"/>
        </p:nvSpPr>
        <p:spPr>
          <a:xfrm>
            <a:off x="460093" y="2076348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64390" y="533568"/>
            <a:ext cx="5936658" cy="154104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Highlight Text Slide With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446193"/>
            <a:ext cx="5936659" cy="472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Calibri Light" charset="0"/>
              </a:defRPr>
            </a:lvl1pPr>
          </a:lstStyle>
          <a:p>
            <a:pPr lvl="0"/>
            <a:r>
              <a:rPr lang="en-US" dirty="0"/>
              <a:t>This is a sub header for the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64389" y="3068758"/>
            <a:ext cx="5936660" cy="31796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2F4A7-4A62-924D-A537-AE586082AB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5A47-3F53-EB42-8615-869908B08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Highlight Text Slide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8CC1CC-49CC-CB42-AA8B-4C8EAEE4F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918467"/>
            <a:ext cx="11416278" cy="33047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B355F-FB9B-384A-9895-AA6CD855F9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DEBC23-671C-ED4C-B089-7B2E966E6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89" y="1919288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120"/>
              </a:lnSpc>
              <a:tabLst>
                <a:tab pos="1247775" algn="l"/>
              </a:tabLst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 dirty="0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2846337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Purple High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621B9A-BD52-4A4A-8262-E2AB09BDA51B}"/>
              </a:ext>
            </a:extLst>
          </p:cNvPr>
          <p:cNvSpPr txBox="1">
            <a:spLocks/>
          </p:cNvSpPr>
          <p:nvPr userDrawn="1"/>
        </p:nvSpPr>
        <p:spPr>
          <a:xfrm>
            <a:off x="384464" y="2967173"/>
            <a:ext cx="11423072" cy="8441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20"/>
              </a:lnSpc>
              <a:tabLst>
                <a:tab pos="1247775" algn="l"/>
              </a:tabLst>
            </a:pPr>
            <a:r>
              <a:rPr lang="en-US" sz="6600" b="0" i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QUESTIONS?</a:t>
            </a:r>
            <a:endParaRPr lang="en-US" sz="6600" b="0" i="0" baseline="3000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11512-39E5-CA48-8125-CE0D61FF9BAB}"/>
              </a:ext>
            </a:extLst>
          </p:cNvPr>
          <p:cNvGrpSpPr/>
          <p:nvPr userDrawn="1"/>
        </p:nvGrpSpPr>
        <p:grpSpPr>
          <a:xfrm>
            <a:off x="5822327" y="3995857"/>
            <a:ext cx="647553" cy="62223"/>
            <a:chOff x="5960343" y="3683949"/>
            <a:chExt cx="647553" cy="62223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B98C188C-DE36-574C-8F61-AF3C0AB2D659}"/>
                </a:ext>
              </a:extLst>
            </p:cNvPr>
            <p:cNvSpPr/>
            <p:nvPr/>
          </p:nvSpPr>
          <p:spPr>
            <a:xfrm>
              <a:off x="6101255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DE6A539C-A32B-384F-B5C5-92C3FC309497}"/>
                </a:ext>
              </a:extLst>
            </p:cNvPr>
            <p:cNvSpPr/>
            <p:nvPr/>
          </p:nvSpPr>
          <p:spPr>
            <a:xfrm rot="10800000" flipV="1">
              <a:off x="5960343" y="3683949"/>
              <a:ext cx="506641" cy="62223"/>
            </a:xfrm>
            <a:custGeom>
              <a:avLst/>
              <a:gdLst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22486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621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12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48756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2486"/>
                <a:gd name="connsiteY0" fmla="*/ 0 h 77345"/>
                <a:gd name="connsiteX1" fmla="*/ 522486 w 522486"/>
                <a:gd name="connsiteY1" fmla="*/ 0 h 77345"/>
                <a:gd name="connsiteX2" fmla="*/ 506611 w 522486"/>
                <a:gd name="connsiteY2" fmla="*/ 77345 h 77345"/>
                <a:gd name="connsiteX3" fmla="*/ 0 w 522486"/>
                <a:gd name="connsiteY3" fmla="*/ 77345 h 77345"/>
                <a:gd name="connsiteX4" fmla="*/ 0 w 522486"/>
                <a:gd name="connsiteY4" fmla="*/ 0 h 77345"/>
                <a:gd name="connsiteX0" fmla="*/ 0 w 528836"/>
                <a:gd name="connsiteY0" fmla="*/ 0 h 77345"/>
                <a:gd name="connsiteX1" fmla="*/ 528836 w 528836"/>
                <a:gd name="connsiteY1" fmla="*/ 0 h 77345"/>
                <a:gd name="connsiteX2" fmla="*/ 506611 w 528836"/>
                <a:gd name="connsiteY2" fmla="*/ 77345 h 77345"/>
                <a:gd name="connsiteX3" fmla="*/ 0 w 528836"/>
                <a:gd name="connsiteY3" fmla="*/ 77345 h 77345"/>
                <a:gd name="connsiteX4" fmla="*/ 0 w 528836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066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22486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  <a:gd name="connsiteX0" fmla="*/ 0 w 538361"/>
                <a:gd name="connsiteY0" fmla="*/ 0 h 77345"/>
                <a:gd name="connsiteX1" fmla="*/ 538361 w 538361"/>
                <a:gd name="connsiteY1" fmla="*/ 0 h 77345"/>
                <a:gd name="connsiteX2" fmla="*/ 519311 w 538361"/>
                <a:gd name="connsiteY2" fmla="*/ 77345 h 77345"/>
                <a:gd name="connsiteX3" fmla="*/ 0 w 538361"/>
                <a:gd name="connsiteY3" fmla="*/ 77345 h 77345"/>
                <a:gd name="connsiteX4" fmla="*/ 0 w 538361"/>
                <a:gd name="connsiteY4" fmla="*/ 0 h 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61" h="77345">
                  <a:moveTo>
                    <a:pt x="0" y="0"/>
                  </a:moveTo>
                  <a:lnTo>
                    <a:pt x="538361" y="0"/>
                  </a:lnTo>
                  <a:lnTo>
                    <a:pt x="519311" y="77345"/>
                  </a:lnTo>
                  <a:lnTo>
                    <a:pt x="0" y="77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CCE2F-B18F-CC47-A756-7D1F6317E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orient="horz" pos="1608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6F4E-5A3D-018D-7780-1A44CF90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0705D-8E6E-467D-6AEF-AADC7515C7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  <a:endParaRPr lang="en-US" dirty="0">
              <a:solidFill>
                <a:srgbClr val="B5B4B4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44ADBC-0F29-6C8A-5061-DED8544C2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1431" y="6279778"/>
            <a:ext cx="1279997" cy="5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7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951F9105-65D5-B04B-AF20-5B62CFABED3E}"/>
              </a:ext>
            </a:extLst>
          </p:cNvPr>
          <p:cNvSpPr/>
          <p:nvPr userDrawn="1"/>
        </p:nvSpPr>
        <p:spPr>
          <a:xfrm rot="10800000">
            <a:off x="369904" y="-1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gradFill>
            <a:gsLst>
              <a:gs pos="33000">
                <a:srgbClr val="35246C">
                  <a:alpha val="82000"/>
                </a:srgbClr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95300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61714" cy="323790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92150" indent="-2349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092200" indent="-1778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6FFB1-E28A-4B41-999C-FE4B93DECE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951F9105-65D5-B04B-AF20-5B62CFABED3E}"/>
              </a:ext>
            </a:extLst>
          </p:cNvPr>
          <p:cNvSpPr/>
          <p:nvPr userDrawn="1"/>
        </p:nvSpPr>
        <p:spPr>
          <a:xfrm rot="10800000">
            <a:off x="385143" y="-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95300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61714" cy="323790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92150" indent="-2349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092200" indent="-17780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5301F1-938C-2F4A-AB2B-78CF193F88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FD25944-D44D-0841-9090-26E86A981E35}"/>
              </a:ext>
            </a:extLst>
          </p:cNvPr>
          <p:cNvSpPr/>
          <p:nvPr userDrawn="1"/>
        </p:nvSpPr>
        <p:spPr>
          <a:xfrm rot="10800000">
            <a:off x="385143" y="-2"/>
            <a:ext cx="5203605" cy="5881564"/>
          </a:xfrm>
          <a:custGeom>
            <a:avLst/>
            <a:gdLst>
              <a:gd name="connsiteX0" fmla="*/ 5203605 w 5203605"/>
              <a:gd name="connsiteY0" fmla="*/ 5881564 h 5881564"/>
              <a:gd name="connsiteX1" fmla="*/ 0 w 5203605"/>
              <a:gd name="connsiteY1" fmla="*/ 5881564 h 5881564"/>
              <a:gd name="connsiteX2" fmla="*/ 0 w 5203605"/>
              <a:gd name="connsiteY2" fmla="*/ 996800 h 5881564"/>
              <a:gd name="connsiteX3" fmla="*/ 5203605 w 5203605"/>
              <a:gd name="connsiteY3" fmla="*/ 0 h 588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3605" h="5881564">
                <a:moveTo>
                  <a:pt x="5203605" y="5881564"/>
                </a:moveTo>
                <a:lnTo>
                  <a:pt x="0" y="5881564"/>
                </a:lnTo>
                <a:lnTo>
                  <a:pt x="0" y="996800"/>
                </a:lnTo>
                <a:lnTo>
                  <a:pt x="5203605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43142" y="765667"/>
            <a:ext cx="4387208" cy="557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 i="0" cap="all" baseline="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Banner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728" y="1902266"/>
            <a:ext cx="4353622" cy="3237905"/>
          </a:xfrm>
          <a:prstGeom prst="rect">
            <a:avLst/>
          </a:prstGeom>
        </p:spPr>
        <p:txBody>
          <a:bodyPr>
            <a:noAutofit/>
          </a:bodyPr>
          <a:lstStyle>
            <a:lvl1pPr marL="173038" marR="0" indent="-173038" algn="l" defTabSz="914400" rtl="0" eaLnBrk="1" fontAlgn="auto" latinLnBrk="0" hangingPunct="1">
              <a:lnSpc>
                <a:spcPts val="308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>
                <a:tab pos="1247775" algn="l"/>
              </a:tabLst>
              <a:defRPr sz="24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631825" indent="-174625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2100" b="0" i="0" baseline="0">
                <a:latin typeface="Calibri Light" charset="0"/>
                <a:ea typeface="Calibri Light" charset="0"/>
                <a:cs typeface="Calibri Light" charset="0"/>
              </a:defRPr>
            </a:lvl2pPr>
            <a:lvl3pPr marL="1089025" indent="-174625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tabLst/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Bulleted text</a:t>
            </a:r>
          </a:p>
          <a:p>
            <a:pPr lvl="1"/>
            <a:r>
              <a:rPr lang="en-US" dirty="0"/>
              <a:t>Sub-bulleted text</a:t>
            </a:r>
          </a:p>
          <a:p>
            <a:pPr lvl="2"/>
            <a:r>
              <a:rPr lang="en-US" dirty="0"/>
              <a:t>Sub-sub-bulleted text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838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D7FF05-613D-5845-B871-CEF3C4FD6E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2986-A3B8-934D-8A8B-50FDCE26E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Text Slide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4389" y="2918467"/>
            <a:ext cx="11416278" cy="33047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2400" b="0" i="0">
                <a:solidFill>
                  <a:srgbClr val="333D47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532077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77195-73EF-4D47-8E6F-BD4F62B5D8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4410E3-9057-234E-AA12-BD0FC19BCB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389" y="1919288"/>
            <a:ext cx="11416277" cy="790575"/>
          </a:xfrm>
        </p:spPr>
        <p:txBody>
          <a:bodyPr>
            <a:noAutofit/>
          </a:bodyPr>
          <a:lstStyle>
            <a:lvl1pPr algn="l">
              <a:lnSpc>
                <a:spcPts val="3120"/>
              </a:lnSpc>
              <a:tabLst>
                <a:tab pos="1247775" algn="l"/>
              </a:tabLst>
              <a:defRPr sz="2400" b="0" i="0">
                <a:latin typeface="Calibri Light" charset="0"/>
              </a:defRPr>
            </a:lvl1pPr>
          </a:lstStyle>
          <a:p>
            <a:pPr lvl="0"/>
            <a:r>
              <a:rPr lang="en-US" dirty="0"/>
              <a:t>This is a longer sub header for the slide. If it does not run into two lines, please adjust the body text below to equal the spacing as shown. </a:t>
            </a:r>
          </a:p>
        </p:txBody>
      </p:sp>
    </p:spTree>
    <p:extLst>
      <p:ext uri="{BB962C8B-B14F-4D97-AF65-F5344CB8AC3E}">
        <p14:creationId xmlns:p14="http://schemas.microsoft.com/office/powerpoint/2010/main" val="250490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ut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32769F-46B4-7E42-B14E-84F6D120597B}"/>
              </a:ext>
            </a:extLst>
          </p:cNvPr>
          <p:cNvCxnSpPr/>
          <p:nvPr userDrawn="1"/>
        </p:nvCxnSpPr>
        <p:spPr>
          <a:xfrm>
            <a:off x="460214" y="4326635"/>
            <a:ext cx="4182621" cy="0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ngleBackground_gold_RGB.png">
            <a:extLst>
              <a:ext uri="{FF2B5EF4-FFF2-40B4-BE49-F238E27FC236}">
                <a16:creationId xmlns:a16="http://schemas.microsoft.com/office/drawing/2014/main" id="{47676B41-8F82-9E48-A09C-150105BCB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33006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90" t="60754" b="10780"/>
          <a:stretch/>
        </p:blipFill>
        <p:spPr>
          <a:xfrm>
            <a:off x="477970" y="3419961"/>
            <a:ext cx="4182621" cy="10299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0312" y="2869552"/>
            <a:ext cx="4423700" cy="7892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Key Data Point: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6274" y="3794712"/>
            <a:ext cx="4437737" cy="5319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0.0%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80312" y="4288656"/>
            <a:ext cx="4423700" cy="4983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 cap="all" baseline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Data period: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E83C42-59F1-8F4C-A6EA-33CAF95E54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14C4636-75C6-EF43-A217-78277A34F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89" y="741933"/>
            <a:ext cx="11416278" cy="375667"/>
          </a:xfrm>
        </p:spPr>
        <p:txBody>
          <a:bodyPr>
            <a:normAutofit/>
          </a:bodyPr>
          <a:lstStyle>
            <a:lvl1pPr>
              <a:defRPr sz="2800" b="0" i="0">
                <a:latin typeface="Calibri Light" charset="0"/>
              </a:defRPr>
            </a:lvl1pPr>
          </a:lstStyle>
          <a:p>
            <a:r>
              <a:rPr lang="en-US" dirty="0"/>
              <a:t>Pie Chart Title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5E304A8-25FF-2B43-9EA3-B009C89F1606}"/>
              </a:ext>
            </a:extLst>
          </p:cNvPr>
          <p:cNvSpPr/>
          <p:nvPr userDrawn="1"/>
        </p:nvSpPr>
        <p:spPr>
          <a:xfrm>
            <a:off x="457200" y="1352391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3384">
          <p15:clr>
            <a:srgbClr val="FBAE40"/>
          </p15:clr>
        </p15:guide>
        <p15:guide id="3" pos="5976">
          <p15:clr>
            <a:srgbClr val="FBAE40"/>
          </p15:clr>
        </p15:guide>
        <p15:guide id="4" orient="horz" pos="624">
          <p15:clr>
            <a:srgbClr val="FBAE40"/>
          </p15:clr>
        </p15:guide>
        <p15:guide id="5" pos="6240">
          <p15:clr>
            <a:srgbClr val="FBAE40"/>
          </p15:clr>
        </p15:guide>
        <p15:guide id="6" orient="horz" pos="3240">
          <p15:clr>
            <a:srgbClr val="FBAE40"/>
          </p15:clr>
        </p15:guide>
        <p15:guide id="7" orient="horz" pos="36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44F5BB-131B-BC47-85A2-7AF786579D81}"/>
              </a:ext>
            </a:extLst>
          </p:cNvPr>
          <p:cNvSpPr txBox="1">
            <a:spLocks/>
          </p:cNvSpPr>
          <p:nvPr userDrawn="1"/>
        </p:nvSpPr>
        <p:spPr>
          <a:xfrm>
            <a:off x="548994" y="1437861"/>
            <a:ext cx="5639348" cy="78433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247775" algn="l"/>
              </a:tabLst>
            </a:pPr>
            <a:endParaRPr lang="en-US" b="0" i="0" dirty="0">
              <a:solidFill>
                <a:srgbClr val="474747"/>
              </a:solidFill>
              <a:latin typeface="Calibri Light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1" y="1563330"/>
            <a:ext cx="11410161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Optional sub text can go here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8921334" y="5776111"/>
            <a:ext cx="2788312" cy="4426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 b="0" i="0" cap="all" baseline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en-US" dirty="0"/>
              <a:t>Data period: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80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FCF5C50-BE6E-184D-9EA9-1DE1F51EC7D7}"/>
              </a:ext>
            </a:extLst>
          </p:cNvPr>
          <p:cNvSpPr/>
          <p:nvPr userDrawn="1"/>
        </p:nvSpPr>
        <p:spPr>
          <a:xfrm>
            <a:off x="457200" y="1352391"/>
            <a:ext cx="506641" cy="62223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152F69-F994-844D-90D5-39EB0C1A67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BE3270-7FAD-6B48-8B75-2B5CE7734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89" y="741933"/>
            <a:ext cx="11416278" cy="375667"/>
          </a:xfrm>
        </p:spPr>
        <p:txBody>
          <a:bodyPr>
            <a:normAutofit/>
          </a:bodyPr>
          <a:lstStyle>
            <a:lvl1pPr>
              <a:defRPr sz="2800" b="0" i="0">
                <a:latin typeface="Calibri Light" charset="0"/>
              </a:defRPr>
            </a:lvl1pPr>
          </a:lstStyle>
          <a:p>
            <a:r>
              <a:rPr lang="en-US" dirty="0"/>
              <a:t>Bar Chart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665B8-7690-0340-BB77-7C070FB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526072"/>
            <a:ext cx="11416278" cy="87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C522-04BE-1E46-9613-14F16F5A4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572" y="6452244"/>
            <a:ext cx="2410752" cy="2730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42DF5-13D4-7C41-8F4C-B41CE9AA4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533" y="1825625"/>
            <a:ext cx="114081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47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1" r:id="rId2"/>
    <p:sldLayoutId id="2147483712" r:id="rId3"/>
    <p:sldLayoutId id="2147483661" r:id="rId4"/>
    <p:sldLayoutId id="2147483695" r:id="rId5"/>
    <p:sldLayoutId id="2147483670" r:id="rId6"/>
    <p:sldLayoutId id="2147483650" r:id="rId7"/>
    <p:sldLayoutId id="2147483664" r:id="rId8"/>
    <p:sldLayoutId id="2147483660" r:id="rId9"/>
    <p:sldLayoutId id="2147483666" r:id="rId10"/>
    <p:sldLayoutId id="2147483667" r:id="rId11"/>
    <p:sldLayoutId id="2147483672" r:id="rId12"/>
    <p:sldLayoutId id="2147483674" r:id="rId13"/>
    <p:sldLayoutId id="2147483673" r:id="rId14"/>
    <p:sldLayoutId id="2147483709" r:id="rId15"/>
    <p:sldLayoutId id="2147483710" r:id="rId16"/>
    <p:sldLayoutId id="2147483713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rgbClr val="2E216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457200" indent="-228600" algn="l" defTabSz="914400" rtl="0" eaLnBrk="1" latinLnBrk="0" hangingPunct="1">
        <a:lnSpc>
          <a:spcPts val="308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>
          <a:tab pos="1247775" algn="l"/>
        </a:tabLst>
        <a:defRPr lang="en-US" sz="2800" b="0" i="0" kern="1200" dirty="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1pPr>
      <a:lvl2pPr marL="8001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2pPr>
      <a:lvl3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3pPr>
      <a:lvl4pPr marL="1657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4pPr>
      <a:lvl5pPr marL="21145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33D47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orient="horz" pos="4176" userDrawn="1">
          <p15:clr>
            <a:srgbClr val="F26B43"/>
          </p15:clr>
        </p15:guide>
        <p15:guide id="3" orient="horz" pos="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>
                <a:lumMod val="91000"/>
                <a:lumOff val="9000"/>
              </a:schemeClr>
            </a:gs>
            <a:gs pos="75000">
              <a:schemeClr val="tx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665B8-7690-0340-BB77-7C070FB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526072"/>
            <a:ext cx="11416278" cy="87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C522-04BE-1E46-9613-14F16F5A4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572" y="6452244"/>
            <a:ext cx="2410752" cy="2730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44F9D2E-A832-1345-AF68-A8E3F6349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389" y="1825625"/>
            <a:ext cx="114162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A57225-E693-4D3A-B2FF-0BBFC4AF78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31431" y="6279778"/>
            <a:ext cx="1279997" cy="5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7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7" r:id="rId2"/>
    <p:sldLayoutId id="2147483692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342900" indent="-342900" algn="l" defTabSz="914400" rtl="0" eaLnBrk="1" latinLnBrk="0" hangingPunct="1">
        <a:lnSpc>
          <a:spcPts val="312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>
          <a:tab pos="1247775" algn="l"/>
        </a:tabLst>
        <a:defRPr lang="en-US" sz="2400" b="0" i="0" kern="1200" dirty="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1pPr>
      <a:lvl2pPr marL="8001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2pPr>
      <a:lvl3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3pPr>
      <a:lvl4pPr marL="1657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4pPr>
      <a:lvl5pPr marL="21145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orient="horz" pos="4176">
          <p15:clr>
            <a:srgbClr val="F26B43"/>
          </p15:clr>
        </p15:guide>
        <p15:guide id="3" orient="horz" pos="696">
          <p15:clr>
            <a:srgbClr val="F26B43"/>
          </p15:clr>
        </p15:guide>
        <p15:guide id="4" orient="horz" pos="14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C2B69"/>
            </a:gs>
            <a:gs pos="75000">
              <a:srgbClr val="3D2E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665B8-7690-0340-BB77-7C070FBA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526072"/>
            <a:ext cx="11416278" cy="87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C522-04BE-1E46-9613-14F16F5A4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572" y="6452244"/>
            <a:ext cx="2410752" cy="27305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>
                <a:solidFill>
                  <a:srgbClr val="B5B4B4"/>
                </a:solidFill>
              </a:rPr>
              <a:t>CONFIDENTIAL – DO NOT DISTRIBUTE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6CD8E-2A63-C24C-9F1F-6814992B7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389" y="1825625"/>
            <a:ext cx="114162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A9C746-A4EE-4EB4-BE13-FAF19713F3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31431" y="6279778"/>
            <a:ext cx="1279997" cy="5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6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342900" indent="-228600" algn="l" defTabSz="914400" rtl="0" eaLnBrk="1" latinLnBrk="0" hangingPunct="1">
        <a:lnSpc>
          <a:spcPts val="308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tabLst>
          <a:tab pos="1247775" algn="l"/>
        </a:tabLst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8001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1657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21145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orient="horz" pos="4176">
          <p15:clr>
            <a:srgbClr val="F26B43"/>
          </p15:clr>
        </p15:guide>
        <p15:guide id="3" orient="horz" pos="696">
          <p15:clr>
            <a:srgbClr val="F26B43"/>
          </p15:clr>
        </p15:guide>
        <p15:guide id="4" orient="horz" pos="1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rland.org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2I66dHbSR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g"/><Relationship Id="rId5" Type="http://schemas.openxmlformats.org/officeDocument/2006/relationships/hyperlink" Target="https://diabetesatlas.org/data/en/country/124/mh.html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g"/><Relationship Id="rId5" Type="http://schemas.openxmlformats.org/officeDocument/2006/relationships/image" Target="../media/image3.jpg"/><Relationship Id="rId4" Type="http://schemas.openxmlformats.org/officeDocument/2006/relationships/hyperlink" Target="https://commons.wikimedia.org/w/index.php?curid=338175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1.jpg"/><Relationship Id="rId5" Type="http://schemas.openxmlformats.org/officeDocument/2006/relationships/image" Target="../media/image30.png"/><Relationship Id="rId10" Type="http://schemas.openxmlformats.org/officeDocument/2006/relationships/image" Target="../media/image3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9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firland.org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ethnomed@uw.edu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jpg"/><Relationship Id="rId4" Type="http://schemas.openxmlformats.org/officeDocument/2006/relationships/hyperlink" Target="https://www.google.com/ma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g"/><Relationship Id="rId5" Type="http://schemas.openxmlformats.org/officeDocument/2006/relationships/hyperlink" Target="https://www.google.com/maps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google.com/maps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thebulletin.org%2F2022%2F05%2Fnuclear-tragedy-in-the-marshall-islands%2F&amp;psig=AOvVaw0hG96l6oFe_tf2OzBtCUgI&amp;ust=1728623834473000&amp;source=images&amp;cd=vfe&amp;opi=89978449&amp;ved=0CBQQjRxqFwoTCMDtiOGHg4kDFQAAAAAdAAAAABA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oogle.com/maps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169040-DE0F-EE8A-6FA5-9151E7F158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  <a:endParaRPr lang="en-US" dirty="0">
              <a:solidFill>
                <a:srgbClr val="B5B4B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3E55E6-AAB9-0592-46BC-6884C252A0F1}"/>
              </a:ext>
            </a:extLst>
          </p:cNvPr>
          <p:cNvSpPr txBox="1">
            <a:spLocks/>
          </p:cNvSpPr>
          <p:nvPr/>
        </p:nvSpPr>
        <p:spPr>
          <a:xfrm>
            <a:off x="715021" y="537325"/>
            <a:ext cx="11476979" cy="1967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sz="5900" b="1" dirty="0">
                <a:solidFill>
                  <a:schemeClr val="bg1"/>
                </a:solidFill>
                <a:latin typeface="+mj-lt"/>
              </a:rPr>
              <a:t>TB Cultural Profiles: A Model for Enhancing Medical Understanding Through Community Engagement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EC2B49-52B5-824C-1E57-EB133CC7D95E}"/>
              </a:ext>
            </a:extLst>
          </p:cNvPr>
          <p:cNvSpPr txBox="1">
            <a:spLocks/>
          </p:cNvSpPr>
          <p:nvPr/>
        </p:nvSpPr>
        <p:spPr>
          <a:xfrm>
            <a:off x="467543" y="3370274"/>
            <a:ext cx="8776473" cy="21025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</a:rPr>
              <a:t>Value in Cancer Care Summit 2024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  <a:latin typeface="Calibri Light"/>
                <a:cs typeface="Calibri Light"/>
              </a:rPr>
              <a:t>15 November 2024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b="1" dirty="0">
              <a:solidFill>
                <a:schemeClr val="bg1"/>
              </a:solidFill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</a:rPr>
              <a:t>Duncan Reid, MD, MS 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</a:rPr>
              <a:t>Medical Director of </a:t>
            </a:r>
            <a:r>
              <a:rPr lang="en-GB" sz="1800" dirty="0" err="1">
                <a:solidFill>
                  <a:schemeClr val="bg1"/>
                </a:solidFill>
              </a:rPr>
              <a:t>EthnoMed</a:t>
            </a:r>
            <a:endParaRPr lang="en-GB" sz="1800" dirty="0">
              <a:solidFill>
                <a:schemeClr val="bg1"/>
              </a:solidFill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</a:rPr>
              <a:t>Clinical Assistant Professor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</a:rPr>
              <a:t>International Medicine Clinic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  <a:latin typeface="Calibri Light"/>
                <a:cs typeface="Calibri Light"/>
              </a:rPr>
              <a:t>Harborview Medical Center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bg1"/>
                </a:solidFill>
              </a:rPr>
              <a:t>University of Washington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E0F2BD-C4D5-3DF4-2C8B-979C14298FF8}"/>
              </a:ext>
            </a:extLst>
          </p:cNvPr>
          <p:cNvSpPr/>
          <p:nvPr/>
        </p:nvSpPr>
        <p:spPr>
          <a:xfrm>
            <a:off x="794256" y="3203735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1470A-99CF-F9B2-6A66-0CA68CDEF707}"/>
              </a:ext>
            </a:extLst>
          </p:cNvPr>
          <p:cNvSpPr/>
          <p:nvPr/>
        </p:nvSpPr>
        <p:spPr>
          <a:xfrm>
            <a:off x="0" y="6338454"/>
            <a:ext cx="12240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49F096-069E-2CFB-C2F5-15555B0CD2D1}"/>
              </a:ext>
            </a:extLst>
          </p:cNvPr>
          <p:cNvGrpSpPr/>
          <p:nvPr/>
        </p:nvGrpSpPr>
        <p:grpSpPr>
          <a:xfrm>
            <a:off x="1947950" y="6340321"/>
            <a:ext cx="8174181" cy="532919"/>
            <a:chOff x="457200" y="6325081"/>
            <a:chExt cx="8174181" cy="532919"/>
          </a:xfrm>
        </p:grpSpPr>
        <p:pic>
          <p:nvPicPr>
            <p:cNvPr id="8" name="Picture 7" descr="A close-up of a logo&#10;&#10;Description automatically generated">
              <a:extLst>
                <a:ext uri="{FF2B5EF4-FFF2-40B4-BE49-F238E27FC236}">
                  <a16:creationId xmlns:a16="http://schemas.microsoft.com/office/drawing/2014/main" id="{A80E9440-7341-0114-04D8-81ACFB8F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6325081"/>
              <a:ext cx="1756064" cy="521630"/>
            </a:xfrm>
            <a:prstGeom prst="rect">
              <a:avLst/>
            </a:prstGeom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A70F81B-4051-34AE-157A-DFBD595B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6459" y="6369627"/>
              <a:ext cx="1130439" cy="488373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089B84F-6938-7473-578C-DC2473A15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093" y="6327706"/>
              <a:ext cx="1613247" cy="5190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>
              <a:hlinkClick r:id="rId6"/>
              <a:extLst>
                <a:ext uri="{FF2B5EF4-FFF2-40B4-BE49-F238E27FC236}">
                  <a16:creationId xmlns:a16="http://schemas.microsoft.com/office/drawing/2014/main" id="{F858C475-322D-A66F-0286-CF52540F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535" y="6367830"/>
              <a:ext cx="2560255" cy="46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uberculosis (TB) Program - King County, Washington">
              <a:extLst>
                <a:ext uri="{FF2B5EF4-FFF2-40B4-BE49-F238E27FC236}">
                  <a16:creationId xmlns:a16="http://schemas.microsoft.com/office/drawing/2014/main" id="{717D3D5E-21B8-D882-09FE-17A6C63AB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986" y="6362636"/>
              <a:ext cx="781395" cy="48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69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A512A6F-FB52-BE9E-90EF-99F97C89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1" b="49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99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32040-CA4C-9CB7-A768-EBDFF701F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5" y="254643"/>
            <a:ext cx="5492404" cy="2872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3BD83-9189-AF06-102A-C6DE7A3952C2}"/>
              </a:ext>
            </a:extLst>
          </p:cNvPr>
          <p:cNvSpPr txBox="1"/>
          <p:nvPr/>
        </p:nvSpPr>
        <p:spPr>
          <a:xfrm>
            <a:off x="6472269" y="139659"/>
            <a:ext cx="5539132" cy="70173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Chosen by the U.S. military as a nuclear testing site, over 60 nuclear tests through 1958, 20 of which deposited significant fallout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The Marshall Islands is a high-TB burden country with an estimated TB incidence of about 500 cases per 100,000 population per year in 2019 (WHO).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23% of the population estimated to have Type 2 Diabetes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 Light"/>
                <a:ea typeface="Calibri Light"/>
                <a:cs typeface="Calibri Light"/>
              </a:rPr>
              <a:t>Cancer: limited screening and diagnostic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BE7382-A600-E56E-EEAA-6E25D1087ACF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540DBF6D-8ADA-539F-0900-515FADE7F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1" r="673" b="12473"/>
          <a:stretch/>
        </p:blipFill>
        <p:spPr>
          <a:xfrm>
            <a:off x="716831" y="3308194"/>
            <a:ext cx="5486955" cy="3415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F852A4-7F92-6BEF-12A7-158FD599D749}"/>
              </a:ext>
            </a:extLst>
          </p:cNvPr>
          <p:cNvSpPr txBox="1"/>
          <p:nvPr/>
        </p:nvSpPr>
        <p:spPr>
          <a:xfrm>
            <a:off x="6393773" y="6458263"/>
            <a:ext cx="4362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https://diabetesatlas.org/data/en/country/124/mh.html</a:t>
            </a:r>
            <a:endParaRPr lang="en-US" sz="1000" dirty="0"/>
          </a:p>
          <a:p>
            <a:r>
              <a:rPr lang="en-US" sz="1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Phys. 2010 August ; 99(2): 105–123. doi:10.1097/HP.0b013e3181dc523c.</a:t>
            </a:r>
            <a:endParaRPr lang="en-US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0B155F3-4187-0F35-48C6-5A99F3CAC4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</a:blip>
          <a:stretch>
            <a:fillRect/>
          </a:stretch>
        </p:blipFill>
        <p:spPr>
          <a:xfrm>
            <a:off x="10544085" y="6360470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79F43-A763-A255-BD31-2BC0A5654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n area&#10;&#10;Description automatically generated">
            <a:extLst>
              <a:ext uri="{FF2B5EF4-FFF2-40B4-BE49-F238E27FC236}">
                <a16:creationId xmlns:a16="http://schemas.microsoft.com/office/drawing/2014/main" id="{4FC4ECDE-0569-3733-9D74-A8A7ECCB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5" y="4053130"/>
            <a:ext cx="6057716" cy="2616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06F849-6086-C432-4E56-836AD4F0B794}"/>
              </a:ext>
            </a:extLst>
          </p:cNvPr>
          <p:cNvSpPr txBox="1"/>
          <p:nvPr/>
        </p:nvSpPr>
        <p:spPr>
          <a:xfrm>
            <a:off x="39538" y="55721"/>
            <a:ext cx="6735759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latin typeface="Calibri Light"/>
                <a:ea typeface="Calibri Light"/>
                <a:cs typeface="Calibri Light"/>
              </a:rPr>
              <a:t>Project 4.1: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Medical study and experimentation of Marshallese accidentally exposed to fallout from the </a:t>
            </a:r>
            <a:r>
              <a:rPr lang="en-US" sz="2400" i="1" dirty="0">
                <a:latin typeface="Calibri Light"/>
                <a:ea typeface="Calibri Light"/>
                <a:cs typeface="Calibri Light"/>
              </a:rPr>
              <a:t>Castle Bravo </a:t>
            </a:r>
            <a:r>
              <a:rPr lang="en-US" sz="2400" dirty="0">
                <a:latin typeface="Calibri Light"/>
                <a:ea typeface="Calibri Light"/>
                <a:cs typeface="Calibri Light"/>
              </a:rPr>
              <a:t>test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The primary study was completed 75 days after the time of exposure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No informed consent obtained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Classified results, released in 1970s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Legacy of distrust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525942-48F6-88E7-0A0D-406219799B59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ED788D-4F65-1C43-5848-D220A008AEBA}"/>
              </a:ext>
            </a:extLst>
          </p:cNvPr>
          <p:cNvSpPr txBox="1"/>
          <p:nvPr/>
        </p:nvSpPr>
        <p:spPr>
          <a:xfrm>
            <a:off x="68629" y="6581374"/>
            <a:ext cx="436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Phys. 2010 August ; 99(2): 105–123. doi:10.1097/HP.0b013e3181dc523c.</a:t>
            </a:r>
            <a:endParaRPr lang="en-US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A0C5A10-5B7B-F02D-C381-CAE30628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0544085" y="6360470"/>
            <a:ext cx="1487347" cy="441809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CF01FE1-D6FA-D159-3EE6-61C8DD09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03" y="364625"/>
            <a:ext cx="3970797" cy="58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65982-7425-38B5-3F6B-94404466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30DBBD-0418-5EA3-4709-D3341AB67677}"/>
              </a:ext>
            </a:extLst>
          </p:cNvPr>
          <p:cNvSpPr txBox="1"/>
          <p:nvPr/>
        </p:nvSpPr>
        <p:spPr>
          <a:xfrm>
            <a:off x="373380" y="436645"/>
            <a:ext cx="4625340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Images from Project 4.1:</a:t>
            </a:r>
          </a:p>
          <a:p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384737-38BE-F769-DF07-4D57820C321B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877C6A-0CA0-1FCA-DE22-88C992CCEDAC}"/>
              </a:ext>
            </a:extLst>
          </p:cNvPr>
          <p:cNvSpPr txBox="1"/>
          <p:nvPr/>
        </p:nvSpPr>
        <p:spPr>
          <a:xfrm>
            <a:off x="-45436" y="6694557"/>
            <a:ext cx="10544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8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www.dtra.mil</a:t>
            </a:r>
            <a:r>
              <a:rPr lang="en-US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/Portals/125/Documents/NTPR/</a:t>
            </a:r>
            <a:r>
              <a:rPr lang="en-US" sz="8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newDocs</a:t>
            </a:r>
            <a:r>
              <a:rPr lang="en-US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8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NTREReport</a:t>
            </a:r>
            <a:r>
              <a:rPr lang="en-US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/WT-923-Proj%204.1%20Response%20of%20Humans%20Accidentally%20Exposed%20to%20Significant%20Fallout%20Radiation%20Op%20CA.pdf</a:t>
            </a:r>
            <a:endParaRPr lang="en-US" sz="8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AE2C266A-3D58-EAE9-32BF-0ECCF5B9E3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0544085" y="6360470"/>
            <a:ext cx="1487347" cy="441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3D703E-5814-6717-D805-EA5BA59E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00" b="42330"/>
          <a:stretch/>
        </p:blipFill>
        <p:spPr>
          <a:xfrm>
            <a:off x="4786488" y="1015377"/>
            <a:ext cx="1966795" cy="245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7F002-F6F9-A3DA-212F-52B4F2728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094" y="631543"/>
            <a:ext cx="4816338" cy="5672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7BC09-C1A6-1CE8-2F02-D6F529987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18" y="1059534"/>
            <a:ext cx="4372361" cy="547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589F2-CF4F-9129-4542-6E29D693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601" t="42576"/>
          <a:stretch/>
        </p:blipFill>
        <p:spPr>
          <a:xfrm>
            <a:off x="4912770" y="3601735"/>
            <a:ext cx="1966795" cy="24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BDEC-E84E-1C69-84AC-A55077D2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7A665D-F28F-4EF4-1D44-B63CFB97315B}"/>
              </a:ext>
            </a:extLst>
          </p:cNvPr>
          <p:cNvSpPr txBox="1"/>
          <p:nvPr/>
        </p:nvSpPr>
        <p:spPr>
          <a:xfrm>
            <a:off x="6492300" y="254643"/>
            <a:ext cx="5539132" cy="85561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Until 2010, there had “</a:t>
            </a:r>
            <a:r>
              <a:rPr lang="en-US" sz="2800" i="1" dirty="0">
                <a:latin typeface="Calibri Light"/>
                <a:ea typeface="Calibri Light"/>
                <a:cs typeface="Calibri Light"/>
              </a:rPr>
              <a:t>not been a broad epidemiologic study of the Marshallese to determine the total numbers of cancers and other serious illnesses resulting from exposure to radioactive fallout”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In 2010 it was calculated that by sub-population, the projected proportion of cancers attributable to radiation from fallout between 43% and 95% on Rongelap Island (1.6% across all islands)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C9D3A2-B01A-89C8-147D-8AA7E66FC956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05460F-78B4-DE3D-1032-135005C45BEC}"/>
              </a:ext>
            </a:extLst>
          </p:cNvPr>
          <p:cNvSpPr txBox="1"/>
          <p:nvPr/>
        </p:nvSpPr>
        <p:spPr>
          <a:xfrm>
            <a:off x="6762462" y="6457890"/>
            <a:ext cx="436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Phys. 2010 August ; 99(2): 105–123. doi:10.1097/HP.0b013e3181dc523c.</a:t>
            </a:r>
            <a:endParaRPr lang="en-US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3226739D-F83D-959D-5DEB-F7F90797C6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60568" y="6360470"/>
            <a:ext cx="1487347" cy="441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0B476-DCC8-C99D-E29D-8E05FDE3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569" r="69223"/>
          <a:stretch/>
        </p:blipFill>
        <p:spPr>
          <a:xfrm rot="5400000">
            <a:off x="1699076" y="112368"/>
            <a:ext cx="3296465" cy="61914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751F69-E5CE-E81C-A6E4-AD405762D373}"/>
              </a:ext>
            </a:extLst>
          </p:cNvPr>
          <p:cNvSpPr/>
          <p:nvPr/>
        </p:nvSpPr>
        <p:spPr>
          <a:xfrm>
            <a:off x="680644" y="2798202"/>
            <a:ext cx="3616348" cy="205812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B42E1-3A87-C831-A96F-AFBCB59D7F21}"/>
              </a:ext>
            </a:extLst>
          </p:cNvPr>
          <p:cNvSpPr/>
          <p:nvPr/>
        </p:nvSpPr>
        <p:spPr>
          <a:xfrm>
            <a:off x="6173919" y="1821925"/>
            <a:ext cx="529389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D83B4-5516-7C8F-6586-4CC4D5B7234D}"/>
              </a:ext>
            </a:extLst>
          </p:cNvPr>
          <p:cNvSpPr txBox="1"/>
          <p:nvPr/>
        </p:nvSpPr>
        <p:spPr>
          <a:xfrm>
            <a:off x="448294" y="986480"/>
            <a:ext cx="5937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proportion (in%) of total cancer risk attributable to </a:t>
            </a:r>
          </a:p>
          <a:p>
            <a:r>
              <a:rPr lang="en-US" dirty="0"/>
              <a:t>radioactive fallout by population and cancer site</a:t>
            </a:r>
          </a:p>
        </p:txBody>
      </p:sp>
    </p:spTree>
    <p:extLst>
      <p:ext uri="{BB962C8B-B14F-4D97-AF65-F5344CB8AC3E}">
        <p14:creationId xmlns:p14="http://schemas.microsoft.com/office/powerpoint/2010/main" val="8847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E79F-8B53-9996-5361-17EE9468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Daigo </a:t>
            </a:r>
            <a:r>
              <a:rPr lang="en-US" dirty="0" err="1"/>
              <a:t>Fukuryu</a:t>
            </a:r>
            <a:r>
              <a:rPr lang="en-US" dirty="0"/>
              <a:t> Maru</a:t>
            </a:r>
          </a:p>
        </p:txBody>
      </p:sp>
      <p:pic>
        <p:nvPicPr>
          <p:cNvPr id="4101" name="Picture 5" descr="Daigo Fukuryu Maru: Japan's Quiet H-Bomb Survivor | Tokyo Cheapo">
            <a:extLst>
              <a:ext uri="{FF2B5EF4-FFF2-40B4-BE49-F238E27FC236}">
                <a16:creationId xmlns:a16="http://schemas.microsoft.com/office/drawing/2014/main" id="{B565A0D0-9EDA-8A03-1C42-CE6FA3B6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24" y="1622781"/>
            <a:ext cx="2077797" cy="172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027F5-9060-48C9-3914-361E53DE94D2}"/>
              </a:ext>
            </a:extLst>
          </p:cNvPr>
          <p:cNvSpPr txBox="1"/>
          <p:nvPr/>
        </p:nvSpPr>
        <p:spPr>
          <a:xfrm>
            <a:off x="67202" y="5883301"/>
            <a:ext cx="6096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carpkazu</a:t>
            </a:r>
            <a:r>
              <a:rPr lang="en-US" sz="1000" dirty="0"/>
              <a:t> - </a:t>
            </a:r>
            <a:r>
              <a:rPr lang="en-US" sz="1000" dirty="0" err="1"/>
              <a:t>投稿者が撮影</a:t>
            </a:r>
            <a:r>
              <a:rPr lang="en-US" sz="1000" dirty="0"/>
              <a:t>, Public Domain, </a:t>
            </a:r>
            <a:r>
              <a:rPr lang="en-US" sz="1000" dirty="0">
                <a:hlinkClick r:id="rId4"/>
              </a:rPr>
              <a:t>https://commons.wikimedia.org/w/index.php?curid=3381752</a:t>
            </a:r>
            <a:endParaRPr lang="en-US" sz="1000" dirty="0"/>
          </a:p>
          <a:p>
            <a:r>
              <a:rPr lang="en-US" sz="1000" dirty="0" err="1"/>
              <a:t>Aikichi</a:t>
            </a:r>
            <a:r>
              <a:rPr lang="en-US" sz="1000" dirty="0"/>
              <a:t> </a:t>
            </a:r>
            <a:r>
              <a:rPr lang="en-US" sz="1000" dirty="0" err="1"/>
              <a:t>Kuboyama</a:t>
            </a:r>
            <a:r>
              <a:rPr lang="en-US" sz="1000" dirty="0"/>
              <a:t> on deathbed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18A4E6-224E-FDD2-093F-5269962075A7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9" name="Picture 8" descr="A close-up of a logo&#10;&#10;Description automatically generated">
              <a:extLst>
                <a:ext uri="{FF2B5EF4-FFF2-40B4-BE49-F238E27FC236}">
                  <a16:creationId xmlns:a16="http://schemas.microsoft.com/office/drawing/2014/main" id="{594AC41F-4AB2-968B-6DE2-290A1668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2E28B83-9F62-8A9D-6D38-765A88A68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2110980" y="6412375"/>
              <a:ext cx="1004695" cy="43404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2253B6-F170-7B3D-587F-F3EE54D0B80A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7723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03" name="Picture 7" descr="undefined">
            <a:extLst>
              <a:ext uri="{FF2B5EF4-FFF2-40B4-BE49-F238E27FC236}">
                <a16:creationId xmlns:a16="http://schemas.microsoft.com/office/drawing/2014/main" id="{1030BD61-1B2D-ED6B-D963-45A8F428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6" y="1622781"/>
            <a:ext cx="2990502" cy="39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undefined">
            <a:extLst>
              <a:ext uri="{FF2B5EF4-FFF2-40B4-BE49-F238E27FC236}">
                <a16:creationId xmlns:a16="http://schemas.microsoft.com/office/drawing/2014/main" id="{D92ADB5B-291F-A8A2-804B-E88DB12FC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24" y="3601560"/>
            <a:ext cx="2520450" cy="19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1DEC09-1EF8-D6F6-B4C8-31E8A1AD53F4}"/>
              </a:ext>
            </a:extLst>
          </p:cNvPr>
          <p:cNvSpPr txBox="1"/>
          <p:nvPr/>
        </p:nvSpPr>
        <p:spPr>
          <a:xfrm>
            <a:off x="6489781" y="962024"/>
            <a:ext cx="5539132" cy="64017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23 men on Japanese fishing vessel exposed to fallout from Castle Bravo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Radiation illness developed within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Fishermen received annual checkups starting in 1957 at the National Institute of Radiological Science in Chiba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7881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BE7382-A600-E56E-EEAA-6E25D1087ACF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18D3C0-7D32-2B2D-351B-A0FF3651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66" y="394703"/>
            <a:ext cx="4273200" cy="64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n aerial view of a small island&#10;&#10;Description automatically generated">
            <a:extLst>
              <a:ext uri="{FF2B5EF4-FFF2-40B4-BE49-F238E27FC236}">
                <a16:creationId xmlns:a16="http://schemas.microsoft.com/office/drawing/2014/main" id="{93BFA989-7700-9988-EFBE-7D5473DA8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164" y="1575715"/>
            <a:ext cx="6172973" cy="3706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423FD1-E787-8355-B729-5E5C7878DCF9}"/>
              </a:ext>
            </a:extLst>
          </p:cNvPr>
          <p:cNvSpPr txBox="1"/>
          <p:nvPr/>
        </p:nvSpPr>
        <p:spPr>
          <a:xfrm>
            <a:off x="5659164" y="5310777"/>
            <a:ext cx="61232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Photograph: World Bank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220F6-69C8-CAEB-9103-68E75002814C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1DDED1-3E83-6722-5C3F-6D2D8EA8C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</a:blip>
          <a:stretch>
            <a:fillRect/>
          </a:stretch>
        </p:blipFill>
        <p:spPr>
          <a:xfrm>
            <a:off x="10596588" y="6195065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D1ADF-4AF0-B756-FA6B-DC3DFCD1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+mj-lt"/>
              </a:rPr>
              <a:t>Cultural and 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9A330-4DE0-1810-1E3A-5EC8C7914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Essential to providing patient-centered medical care</a:t>
            </a:r>
          </a:p>
          <a:p>
            <a:pPr marL="228600" indent="0">
              <a:buNone/>
            </a:pP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Can inform the provider/researcher:</a:t>
            </a:r>
          </a:p>
          <a:p>
            <a:pPr lvl="1"/>
            <a:r>
              <a:rPr lang="en-US" sz="4000" dirty="0">
                <a:latin typeface="+mj-lt"/>
              </a:rPr>
              <a:t>What diseases should be considered based on geography and history</a:t>
            </a:r>
          </a:p>
          <a:p>
            <a:pPr lvl="1"/>
            <a:r>
              <a:rPr lang="en-US" sz="4000" dirty="0">
                <a:latin typeface="+mj-lt"/>
              </a:rPr>
              <a:t>Potential sources of distrust</a:t>
            </a:r>
          </a:p>
          <a:p>
            <a:pPr lvl="1"/>
            <a:r>
              <a:rPr lang="en-US" sz="4000" dirty="0">
                <a:latin typeface="+mj-lt"/>
              </a:rPr>
              <a:t>How best to approach diagnosis and care</a:t>
            </a:r>
          </a:p>
          <a:p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93BAC6-1BE1-12D5-B601-AF5DB133ECD4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520166B-30B5-C6AB-284C-670D86C644AE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8" name="Picture 7" descr="A close-up of a logo&#10;&#10;Description automatically generated">
              <a:extLst>
                <a:ext uri="{FF2B5EF4-FFF2-40B4-BE49-F238E27FC236}">
                  <a16:creationId xmlns:a16="http://schemas.microsoft.com/office/drawing/2014/main" id="{3504A883-9F7E-784A-0FE8-C63CFAC11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3F6B6C-72D9-7848-8C2E-B7287BDAA8F7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4030D530-42DB-5067-55FF-784A05C390B4}"/>
              </a:ext>
            </a:extLst>
          </p:cNvPr>
          <p:cNvSpPr/>
          <p:nvPr/>
        </p:nvSpPr>
        <p:spPr>
          <a:xfrm>
            <a:off x="457200" y="1321340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957BDA-3C32-246C-267B-77C5D50FF4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82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FA66-2750-7256-7921-EC5E577B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07E12-D54C-1370-1AE7-FDCF268E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+mj-lt"/>
              </a:rPr>
              <a:t>TB and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8032D-8BBC-25CD-EA6E-6A3E08C95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latin typeface="+mj-lt"/>
              </a:rPr>
              <a:t>Stigma</a:t>
            </a:r>
            <a:r>
              <a:rPr lang="en-US" sz="4000" dirty="0">
                <a:latin typeface="+mj-lt"/>
              </a:rPr>
              <a:t>: Both carry stigma across communities regarding testing, treatment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latin typeface="+mj-lt"/>
              </a:rPr>
              <a:t>TB previously untreatable: </a:t>
            </a:r>
            <a:r>
              <a:rPr lang="en-US" sz="4000" dirty="0">
                <a:latin typeface="+mj-lt"/>
              </a:rPr>
              <a:t>in Amharic, the term literally translates to “cancer of the lung”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latin typeface="+mj-lt"/>
              </a:rPr>
              <a:t>Incomplete understanding: </a:t>
            </a:r>
            <a:r>
              <a:rPr lang="en-US" sz="4000" dirty="0">
                <a:latin typeface="+mj-lt"/>
              </a:rPr>
              <a:t>Limitations of understanding of both diseases across communities regarding treatment, prognosis</a:t>
            </a:r>
            <a:endParaRPr lang="en-US" sz="4000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latin typeface="+mj-lt"/>
              </a:rPr>
              <a:t>Barriers to access: </a:t>
            </a:r>
            <a:r>
              <a:rPr lang="en-US" sz="4000" dirty="0">
                <a:latin typeface="+mj-lt"/>
              </a:rPr>
              <a:t>Both diseases require prolonged treatment course, navigation of a complex medical system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latin typeface="+mj-lt"/>
              </a:rPr>
              <a:t>Potential for misunderstanding: </a:t>
            </a:r>
            <a:r>
              <a:rPr lang="en-US" sz="4000" dirty="0">
                <a:latin typeface="+mj-lt"/>
              </a:rPr>
              <a:t>Side effects of treatment, poor outcomes, adverse effects can lead to mistrust from the community</a:t>
            </a:r>
            <a:endParaRPr lang="en-US" sz="4000" b="1" dirty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C0E59E-98E7-200A-D7C2-5FC3475B93D5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A75BFCD-74D7-30AE-D827-637D1C22395E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8" name="Picture 7" descr="A close-up of a logo&#10;&#10;Description automatically generated">
              <a:extLst>
                <a:ext uri="{FF2B5EF4-FFF2-40B4-BE49-F238E27FC236}">
                  <a16:creationId xmlns:a16="http://schemas.microsoft.com/office/drawing/2014/main" id="{66729794-21DF-565D-997C-9C292A6F0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2997DF-2DF8-FB16-F96C-5D5EC272AD42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84FDA7F4-C074-BF28-B3C7-CEE46888D8ED}"/>
              </a:ext>
            </a:extLst>
          </p:cNvPr>
          <p:cNvSpPr/>
          <p:nvPr/>
        </p:nvSpPr>
        <p:spPr>
          <a:xfrm>
            <a:off x="457200" y="1321340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08667A-1C42-1BF0-DF4D-6572F8A2F0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8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A9FDB9-2E4C-7D8E-B05B-E5205498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571792"/>
            <a:ext cx="11416278" cy="87190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TB in the Marshallese Community in WA State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48684C-015A-969A-039B-8BF4CDE9C9F5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5980CD8-C950-54D3-5E80-A3ED5CC2E0EA}"/>
              </a:ext>
            </a:extLst>
          </p:cNvPr>
          <p:cNvSpPr txBox="1"/>
          <p:nvPr/>
        </p:nvSpPr>
        <p:spPr>
          <a:xfrm>
            <a:off x="857250" y="2152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A9958-4F0A-49A4-3CF3-D8DC30F342D8}"/>
              </a:ext>
            </a:extLst>
          </p:cNvPr>
          <p:cNvSpPr txBox="1"/>
          <p:nvPr/>
        </p:nvSpPr>
        <p:spPr>
          <a:xfrm>
            <a:off x="411334" y="1413093"/>
            <a:ext cx="10617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Community members identified as Marshallese demographically accounted for </a:t>
            </a:r>
            <a:r>
              <a:rPr lang="en-US" sz="2400" b="1" dirty="0"/>
              <a:t>12.5% of cases in WA state in 2023 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4014C8-042C-9845-E450-5CBEA9C55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819357"/>
              </p:ext>
            </p:extLst>
          </p:nvPr>
        </p:nvGraphicFramePr>
        <p:xfrm>
          <a:off x="500542" y="2284998"/>
          <a:ext cx="103272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57DC680-E333-F569-DE1E-5748A9C304DF}"/>
              </a:ext>
            </a:extLst>
          </p:cNvPr>
          <p:cNvSpPr txBox="1"/>
          <p:nvPr/>
        </p:nvSpPr>
        <p:spPr>
          <a:xfrm>
            <a:off x="500541" y="5074527"/>
            <a:ext cx="8308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2010 census: 22,434 Marshallese in the U.S. (2207 in WA State)</a:t>
            </a:r>
          </a:p>
          <a:p>
            <a:endParaRPr lang="en-US" sz="2400" b="1" dirty="0"/>
          </a:p>
          <a:p>
            <a:r>
              <a:rPr lang="en-US" sz="2400" b="1" dirty="0"/>
              <a:t>2020: estimated 47,000 Marshallese in the U.S.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1875D3-9891-2A12-BA27-10FCF2013F8D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15" name="Picture 14" descr="A close-up of a logo&#10;&#10;Description automatically generated">
              <a:extLst>
                <a:ext uri="{FF2B5EF4-FFF2-40B4-BE49-F238E27FC236}">
                  <a16:creationId xmlns:a16="http://schemas.microsoft.com/office/drawing/2014/main" id="{33E436F2-96B3-42C0-A526-05B08D41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FEEE84-27B6-E6E3-0D42-CFD9E7D2440B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42EEE4EB-0830-ACD8-13CB-CE7F32F53C03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D197EC-DA1B-D269-7DCC-790EF8C092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7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9AA0-A7E2-5B87-BAD7-F386B4F2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Relevant Financial Disclosures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AB9BA-F61A-1269-3D92-9F99017B7C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200" dirty="0"/>
              <a:t>I have nothing to disclose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CCC5115-C9C3-F1F6-9217-802B284CDE93}"/>
              </a:ext>
            </a:extLst>
          </p:cNvPr>
          <p:cNvSpPr/>
          <p:nvPr/>
        </p:nvSpPr>
        <p:spPr>
          <a:xfrm>
            <a:off x="457200" y="1530500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3EC235-7C0A-15A1-3BD8-3128A4989218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3" name="Picture 2" descr="A close-up of a logo&#10;&#10;Description automatically generated">
              <a:extLst>
                <a:ext uri="{FF2B5EF4-FFF2-40B4-BE49-F238E27FC236}">
                  <a16:creationId xmlns:a16="http://schemas.microsoft.com/office/drawing/2014/main" id="{621DF4F6-C39C-0AEA-FA4E-25ACA91E5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93866F5-5957-28E3-FABB-836C24675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tretch>
              <a:fillRect/>
            </a:stretch>
          </p:blipFill>
          <p:spPr>
            <a:xfrm>
              <a:off x="2110980" y="6412375"/>
              <a:ext cx="1004695" cy="4340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DADDFB-F6F2-DFA1-113D-6742684BEC04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7723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503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6C245A-98FA-0EA6-1D1E-D7E64161961C}"/>
              </a:ext>
            </a:extLst>
          </p:cNvPr>
          <p:cNvSpPr txBox="1"/>
          <p:nvPr/>
        </p:nvSpPr>
        <p:spPr>
          <a:xfrm>
            <a:off x="359387" y="1354711"/>
            <a:ext cx="5891443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latin typeface="+mj-lt"/>
              </a:rPr>
              <a:t>In 2023 in King County: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109 cases of active TB </a:t>
            </a:r>
            <a:endParaRPr lang="en-US" sz="2800" dirty="0">
              <a:latin typeface="+mj-lt"/>
              <a:cs typeface="Calibri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Incidence of 4.6 cases per 100,000</a:t>
            </a:r>
            <a:endParaRPr lang="en-US" sz="2800" dirty="0">
              <a:latin typeface="+mj-lt"/>
              <a:cs typeface="Calibri Ligh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92% of cases occurred in people who were born outside the U.S. </a:t>
            </a:r>
            <a:endParaRPr lang="en-US" sz="2800" dirty="0">
              <a:latin typeface="+mj-lt"/>
              <a:ea typeface="Calibri Light"/>
              <a:cs typeface="Calibri Light"/>
            </a:endParaRPr>
          </a:p>
          <a:p>
            <a:endParaRPr lang="en-US" sz="2800" dirty="0">
              <a:latin typeface="+mj-lt"/>
              <a:ea typeface="Calibri Light"/>
              <a:cs typeface="Calibri Light"/>
            </a:endParaRPr>
          </a:p>
          <a:p>
            <a:r>
              <a:rPr lang="en-US" sz="2800" dirty="0">
                <a:latin typeface="+mj-lt"/>
                <a:ea typeface="Calibri Light"/>
                <a:cs typeface="Calibri Light"/>
              </a:rPr>
              <a:t>Public health encountered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Calibri Light"/>
                <a:cs typeface="Calibri Light"/>
              </a:rPr>
              <a:t>resistance to screening and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Calibri Light"/>
                <a:cs typeface="Calibri Light"/>
              </a:rPr>
              <a:t>different levels of understanding across different communities</a:t>
            </a:r>
          </a:p>
          <a:p>
            <a:endParaRPr lang="en-US" sz="28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A9FDB9-2E4C-7D8E-B05B-E5205498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latin typeface="+mj-lt"/>
              </a:rPr>
              <a:t>Tuberculosis in King County, Washington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E2FBE-8B8F-8834-4C77-5121F708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57" y="1744917"/>
            <a:ext cx="5062402" cy="32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A4AB5-1D96-7371-64FA-23E0F5C03CC8}"/>
              </a:ext>
            </a:extLst>
          </p:cNvPr>
          <p:cNvSpPr txBox="1"/>
          <p:nvPr/>
        </p:nvSpPr>
        <p:spPr>
          <a:xfrm>
            <a:off x="6938001" y="5209889"/>
            <a:ext cx="2658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Wikimedia commons, Public domain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0B6127-A8A3-766A-B46D-16CC74F1EE46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249A84-5CC7-2AD0-B9D6-F3579E166002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14" name="Picture 13" descr="A close-up of a logo&#10;&#10;Description automatically generated">
              <a:extLst>
                <a:ext uri="{FF2B5EF4-FFF2-40B4-BE49-F238E27FC236}">
                  <a16:creationId xmlns:a16="http://schemas.microsoft.com/office/drawing/2014/main" id="{609972F4-B8A1-E0EC-C65F-65935631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E7309B-B9CE-24FA-305F-F9AA5C1971D7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25833482-56A1-ED63-5371-7F8B7ECEA3B4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BA7528-8409-FADD-D408-F2F0412926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59"/>
    </mc:Choice>
    <mc:Fallback xmlns="">
      <p:transition spd="slow" advTm="723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F8B356-DD1D-39C6-9D4F-36E6F87F2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98" y="945484"/>
            <a:ext cx="5519314" cy="2007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9BC148-28A1-FD97-13A2-10DA70E91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36" y="306074"/>
            <a:ext cx="2733675" cy="704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DE66F-F5E9-73A2-6249-CE0392F445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115"/>
          <a:stretch/>
        </p:blipFill>
        <p:spPr>
          <a:xfrm>
            <a:off x="5889812" y="655908"/>
            <a:ext cx="6204202" cy="758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12735-6077-43E2-5898-F55D376091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999" b="18336"/>
          <a:stretch/>
        </p:blipFill>
        <p:spPr>
          <a:xfrm>
            <a:off x="5553424" y="1444399"/>
            <a:ext cx="6550158" cy="1635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4E3287-4421-64A3-9CD8-81436F245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59" y="5364087"/>
            <a:ext cx="6812403" cy="837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1C05E0-2C8C-29AD-5F8C-97305FB35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47" y="3740274"/>
            <a:ext cx="6198603" cy="1676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6A1617-3114-A7E1-FDF2-AD841587D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6283" y="3989181"/>
            <a:ext cx="5335717" cy="162478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68A3D8-362D-1005-33B7-0E04AB38F4E8}"/>
              </a:ext>
            </a:extLst>
          </p:cNvPr>
          <p:cNvCxnSpPr/>
          <p:nvPr/>
        </p:nvCxnSpPr>
        <p:spPr>
          <a:xfrm>
            <a:off x="346079" y="3612489"/>
            <a:ext cx="11499841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53397E-141A-5560-968B-1E195F2DC6C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25AFE5B-4960-3362-2863-E93848591C21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9" name="Picture 8" descr="A close-up of a logo&#10;&#10;Description automatically generated">
              <a:extLst>
                <a:ext uri="{FF2B5EF4-FFF2-40B4-BE49-F238E27FC236}">
                  <a16:creationId xmlns:a16="http://schemas.microsoft.com/office/drawing/2014/main" id="{7F3564EE-DF04-5466-D5AE-A0475620F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29376D-A767-9808-A511-CD28AE50AA24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77D524-2927-E1BB-2D35-097E481B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84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C3A4C9-C4B8-8620-BFA2-51B318249BBF}"/>
              </a:ext>
            </a:extLst>
          </p:cNvPr>
          <p:cNvSpPr txBox="1"/>
          <p:nvPr/>
        </p:nvSpPr>
        <p:spPr>
          <a:xfrm>
            <a:off x="6801394" y="1750426"/>
            <a:ext cx="466765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latin typeface="+mj-lt"/>
              </a:rPr>
              <a:t>Only</a:t>
            </a:r>
            <a:r>
              <a:rPr lang="en-US" sz="4400" u="sng" dirty="0">
                <a:latin typeface="+mj-lt"/>
              </a:rPr>
              <a:t> </a:t>
            </a:r>
            <a:r>
              <a:rPr lang="en-US" sz="4400" b="1" u="sng" dirty="0">
                <a:latin typeface="+mj-lt"/>
              </a:rPr>
              <a:t>20%</a:t>
            </a:r>
            <a:r>
              <a:rPr lang="en-US" sz="4400" u="sng" dirty="0">
                <a:latin typeface="+mj-lt"/>
              </a:rPr>
              <a:t> </a:t>
            </a:r>
            <a:r>
              <a:rPr lang="en-US" sz="4000" dirty="0">
                <a:latin typeface="+mj-lt"/>
              </a:rPr>
              <a:t>of those eligible for TB screening based on country of birth were screened in the </a:t>
            </a:r>
            <a:r>
              <a:rPr lang="en-US" sz="4000" b="1" dirty="0">
                <a:latin typeface="+mj-lt"/>
              </a:rPr>
              <a:t>UW primary care system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F4EB3A-3727-89A6-213F-0372AB5B59CF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6">
            <a:extLst>
              <a:ext uri="{FF2B5EF4-FFF2-40B4-BE49-F238E27FC236}">
                <a16:creationId xmlns:a16="http://schemas.microsoft.com/office/drawing/2014/main" id="{4D3B5FC5-4980-7E29-660B-B9152EFDB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23" y="385099"/>
            <a:ext cx="11416278" cy="87190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j-lt"/>
              </a:rPr>
              <a:t>Primary Care Screening Rates are Low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620C4-C834-C084-2931-8196127025BE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13" name="Picture 12" descr="A close-up of a logo&#10;&#10;Description automatically generated">
              <a:extLst>
                <a:ext uri="{FF2B5EF4-FFF2-40B4-BE49-F238E27FC236}">
                  <a16:creationId xmlns:a16="http://schemas.microsoft.com/office/drawing/2014/main" id="{C8A5B30C-479B-4580-DE39-682B810A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516DD5-9B99-AD5A-CD44-1C86F624377D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87C97C-8242-C263-28C0-F430DB18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C77AB7-8DAA-EFBC-987B-313138BB3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20362"/>
            <a:ext cx="5829300" cy="379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294FD-CAE4-8D10-66E5-13376D1CD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83" y="1125799"/>
            <a:ext cx="3479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0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D1ADF-4AF0-B756-FA6B-DC3DFCD1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+mj-lt"/>
              </a:rPr>
              <a:t>Cultural and 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9A330-4DE0-1810-1E3A-5EC8C7914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Essential to providing patient-centered medical care</a:t>
            </a:r>
          </a:p>
          <a:p>
            <a:pPr marL="228600" indent="0">
              <a:buNone/>
            </a:pP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Can inform the provider:</a:t>
            </a:r>
          </a:p>
          <a:p>
            <a:pPr lvl="1"/>
            <a:r>
              <a:rPr lang="en-US" sz="4000" dirty="0">
                <a:latin typeface="+mj-lt"/>
              </a:rPr>
              <a:t>What diseases should be considered based on geography and history</a:t>
            </a:r>
          </a:p>
          <a:p>
            <a:pPr lvl="1"/>
            <a:r>
              <a:rPr lang="en-US" sz="4000" dirty="0">
                <a:latin typeface="+mj-lt"/>
              </a:rPr>
              <a:t>Potential sources of distrust</a:t>
            </a:r>
          </a:p>
          <a:p>
            <a:pPr lvl="1"/>
            <a:r>
              <a:rPr lang="en-US" sz="4000" dirty="0">
                <a:latin typeface="+mj-lt"/>
              </a:rPr>
              <a:t>How best to approach diagnosis and care</a:t>
            </a:r>
          </a:p>
          <a:p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93BAC6-1BE1-12D5-B601-AF5DB133ECD4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1F4A60-E14D-9729-FFE8-AA031E5CAD2B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12" name="Picture 11" descr="A close-up of a logo&#10;&#10;Description automatically generated">
              <a:extLst>
                <a:ext uri="{FF2B5EF4-FFF2-40B4-BE49-F238E27FC236}">
                  <a16:creationId xmlns:a16="http://schemas.microsoft.com/office/drawing/2014/main" id="{17D55D9F-60D2-DF8F-83AA-208FC2406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8CEA6B-052F-CB01-7304-05992FD6503B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7D60C070-F0A7-DF52-2886-4F4EB05FDBEC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03D8F3-AE30-2A7F-4251-47B8CD8251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2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6236-9F79-4F6B-778B-CE33FE7A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TB Cultural Profile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D1A72-9EF0-E7FB-C501-200E77AC5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3" y="1548903"/>
            <a:ext cx="11408134" cy="4314923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3200" b="1" dirty="0"/>
              <a:t>This project represents a collaboration among:</a:t>
            </a:r>
            <a:endParaRPr lang="en-US" sz="3600" b="1" dirty="0"/>
          </a:p>
          <a:p>
            <a:pPr marL="228600" indent="0">
              <a:buNone/>
            </a:pPr>
            <a:r>
              <a:rPr lang="en-US" sz="3600" b="1" dirty="0"/>
              <a:t>King County Public Health, TB Program</a:t>
            </a:r>
          </a:p>
          <a:p>
            <a:pPr marL="228600" indent="0">
              <a:buNone/>
            </a:pPr>
            <a:endParaRPr lang="en-US" sz="3600" b="1" dirty="0"/>
          </a:p>
          <a:p>
            <a:pPr marL="228600" indent="0">
              <a:buNone/>
            </a:pPr>
            <a:r>
              <a:rPr lang="en-US" sz="3600" b="1" dirty="0" err="1"/>
              <a:t>EthnoMed</a:t>
            </a:r>
            <a:endParaRPr lang="en-US" sz="3600" b="1" dirty="0"/>
          </a:p>
          <a:p>
            <a:pPr marL="228600" indent="0">
              <a:buNone/>
            </a:pPr>
            <a:endParaRPr lang="en-US" sz="3600" b="1" dirty="0"/>
          </a:p>
          <a:p>
            <a:pPr marL="228600" indent="0">
              <a:buNone/>
            </a:pPr>
            <a:r>
              <a:rPr lang="en-US" sz="3600" b="1" dirty="0"/>
              <a:t>Community House Calls, HMC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71D714E-AF4F-3B86-A601-E5510760FB5C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1E4DF885-0592-3019-0796-C0FD08C0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01BBC7-2D32-A19A-CAA2-EB92FBEA8A83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36289E06-861D-0B3B-3E70-0477B983331D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71B0D9-BD42-0E3F-FDC4-11C814F35C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03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6236-9F79-4F6B-778B-CE33FE7A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TB Cultural Profile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D1A72-9EF0-E7FB-C501-200E77AC5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3" y="1429385"/>
            <a:ext cx="11408134" cy="5413384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3200" b="1" dirty="0"/>
              <a:t>This project represents a collaboration among:</a:t>
            </a:r>
          </a:p>
          <a:p>
            <a:pPr marL="228600" indent="0">
              <a:buNone/>
            </a:pPr>
            <a:r>
              <a:rPr lang="en-US" sz="3600" b="1" dirty="0"/>
              <a:t>King County Public Health, TB Program</a:t>
            </a:r>
          </a:p>
          <a:p>
            <a:pPr lvl="1"/>
            <a:r>
              <a:rPr lang="en-US" sz="3200" dirty="0"/>
              <a:t>Community Navigator Program representing over a dozen communities in King County</a:t>
            </a:r>
          </a:p>
          <a:p>
            <a:pPr marL="228600" indent="0">
              <a:buNone/>
            </a:pP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</a:rPr>
              <a:t>EthnoMed</a:t>
            </a:r>
            <a:endParaRPr lang="en-US" sz="3600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 web resource based at Harborview Medical Center focused on cross-cultural medicine</a:t>
            </a:r>
          </a:p>
          <a:p>
            <a:pPr marL="228600" indent="0"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Community House Calls, HMC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Cultural Mediator Program in the Interpreter Services Department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C3EC09-83B2-8D76-3D53-D31533C28A94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441180D1-414E-00B2-E4A3-BB0FCB06DEB1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3E735719-9263-E152-AE4A-A8C7AF9BE7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0591800" y="6331928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0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2A42-8CEA-BE5E-F4C2-FE497018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King County Public Health, TB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611BB-E5AF-64E3-5F00-1EA6F2F1C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89" y="1343787"/>
            <a:ext cx="11408134" cy="4988141"/>
          </a:xfrm>
        </p:spPr>
        <p:txBody>
          <a:bodyPr>
            <a:noAutofit/>
          </a:bodyPr>
          <a:lstStyle/>
          <a:p>
            <a:pPr marL="228600" indent="0">
              <a:buNone/>
            </a:pPr>
            <a:r>
              <a:rPr lang="en-US" sz="3000" dirty="0">
                <a:latin typeface="+mj-lt"/>
              </a:rPr>
              <a:t>Performs community outreach, education, contact tracing, treatment</a:t>
            </a:r>
          </a:p>
          <a:p>
            <a:pPr marL="228600" indent="0">
              <a:buNone/>
            </a:pPr>
            <a:r>
              <a:rPr lang="en-US" sz="3000" b="1" dirty="0">
                <a:latin typeface="+mj-lt"/>
              </a:rPr>
              <a:t>Issues with screening and treatment in the community:</a:t>
            </a:r>
          </a:p>
          <a:p>
            <a:pPr lvl="1"/>
            <a:r>
              <a:rPr lang="en-US" sz="3000" dirty="0">
                <a:latin typeface="+mj-lt"/>
              </a:rPr>
              <a:t>Low rates of clinic screening</a:t>
            </a:r>
          </a:p>
          <a:p>
            <a:pPr lvl="1"/>
            <a:r>
              <a:rPr lang="en-US" sz="3000" dirty="0">
                <a:latin typeface="+mj-lt"/>
              </a:rPr>
              <a:t>Stigma</a:t>
            </a:r>
          </a:p>
          <a:p>
            <a:pPr lvl="1"/>
            <a:r>
              <a:rPr lang="en-US" sz="3000" dirty="0">
                <a:latin typeface="+mj-lt"/>
              </a:rPr>
              <a:t>Poor understanding of disease (latent vs active TB), treatment options</a:t>
            </a:r>
          </a:p>
          <a:p>
            <a:pPr lvl="1"/>
            <a:r>
              <a:rPr lang="en-US" sz="3000" dirty="0">
                <a:latin typeface="+mj-lt"/>
              </a:rPr>
              <a:t>Barriers to health care access</a:t>
            </a:r>
            <a:endParaRPr lang="en-US" sz="3000" dirty="0"/>
          </a:p>
          <a:p>
            <a:endParaRPr lang="en-US" sz="3400" dirty="0"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00FEA-4CBE-863F-E776-22CC25C375C2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A5FFC3C-A87E-865B-7908-3611F57C2463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68447C95-6E11-3288-1B74-1DA28EDF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4C33BA-C986-CCF9-2625-AB3E6C5E0B53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14E0AA75-57C2-32FF-019F-0DFCED1729CF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055191-87B8-0426-7189-F3D3EFDD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18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442E0-0870-7B78-D86D-B4F9AC93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5099-C923-5B47-6EC8-E8A44B11A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King County Public Health, TB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67F9F-B14B-879B-932F-14667E89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89" y="1343788"/>
            <a:ext cx="8701030" cy="2678144"/>
          </a:xfrm>
        </p:spPr>
        <p:txBody>
          <a:bodyPr>
            <a:noAutofit/>
          </a:bodyPr>
          <a:lstStyle/>
          <a:p>
            <a:pPr marL="228600" indent="0">
              <a:buNone/>
            </a:pPr>
            <a:r>
              <a:rPr lang="en-US" sz="3000" b="1" dirty="0"/>
              <a:t>Community Navigator program established in 2020 as a response to COVID</a:t>
            </a:r>
          </a:p>
          <a:p>
            <a:pPr marL="228600" indent="0">
              <a:buNone/>
            </a:pPr>
            <a:r>
              <a:rPr lang="en-US" sz="2800" dirty="0"/>
              <a:t>Includes 25 Community Navigators and two Project Managers</a:t>
            </a:r>
          </a:p>
          <a:p>
            <a:pPr lvl="1"/>
            <a:r>
              <a:rPr lang="en-US" sz="2800" dirty="0"/>
              <a:t>Expanded to include community outreach on a variety of topics, including tuberculosis</a:t>
            </a:r>
          </a:p>
          <a:p>
            <a:pPr lvl="1"/>
            <a:endParaRPr lang="en-US" sz="2800" dirty="0"/>
          </a:p>
          <a:p>
            <a:endParaRPr lang="en-US" sz="3000" dirty="0"/>
          </a:p>
          <a:p>
            <a:endParaRPr lang="en-US" sz="3400" dirty="0"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1791A6-108D-8AD8-C96E-57EDB910DA94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0A50B-3C9F-2E46-FCDE-8F4F6FCE0712}"/>
              </a:ext>
            </a:extLst>
          </p:cNvPr>
          <p:cNvGrpSpPr/>
          <p:nvPr/>
        </p:nvGrpSpPr>
        <p:grpSpPr>
          <a:xfrm>
            <a:off x="0" y="6245387"/>
            <a:ext cx="12252960" cy="612613"/>
            <a:chOff x="0" y="6237691"/>
            <a:chExt cx="12252960" cy="612613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E6C61792-1F94-427C-80E9-9749E0F3D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300B22-4315-17D1-A63C-F92FD3323851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8E8F47BD-5963-7AA6-4928-CF8384166E36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C3186D-F317-28A2-DC90-53378AFBC8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  <p:pic>
        <p:nvPicPr>
          <p:cNvPr id="10" name="Picture 2" descr="Our Team - Oceania Northwest">
            <a:extLst>
              <a:ext uri="{FF2B5EF4-FFF2-40B4-BE49-F238E27FC236}">
                <a16:creationId xmlns:a16="http://schemas.microsoft.com/office/drawing/2014/main" id="{7DB7E94D-1A8A-70B0-0E5C-C98A2C616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16702" r="30335" b="22137"/>
          <a:stretch/>
        </p:blipFill>
        <p:spPr bwMode="auto">
          <a:xfrm>
            <a:off x="9485630" y="1189869"/>
            <a:ext cx="2249170" cy="20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48F6B-5599-B35C-11EF-F17CED5F18E8}"/>
              </a:ext>
            </a:extLst>
          </p:cNvPr>
          <p:cNvSpPr txBox="1"/>
          <p:nvPr/>
        </p:nvSpPr>
        <p:spPr>
          <a:xfrm>
            <a:off x="9372247" y="3175351"/>
            <a:ext cx="2362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Franky </a:t>
            </a:r>
            <a:r>
              <a:rPr lang="en-US" sz="2400" b="1" dirty="0" err="1"/>
              <a:t>Erra</a:t>
            </a:r>
            <a:endParaRPr lang="en-US" sz="2400" b="1" dirty="0"/>
          </a:p>
          <a:p>
            <a:r>
              <a:rPr lang="en-US" dirty="0"/>
              <a:t>Manager</a:t>
            </a:r>
          </a:p>
          <a:p>
            <a:r>
              <a:rPr lang="en-US" dirty="0"/>
              <a:t>Community Navigator Program</a:t>
            </a:r>
          </a:p>
          <a:p>
            <a:endParaRPr lang="en-US" dirty="0"/>
          </a:p>
        </p:txBody>
      </p:sp>
      <p:pic>
        <p:nvPicPr>
          <p:cNvPr id="13" name="Picture 12" descr="A group of people standing next to a table&#10;&#10;Description automatically generated">
            <a:extLst>
              <a:ext uri="{FF2B5EF4-FFF2-40B4-BE49-F238E27FC236}">
                <a16:creationId xmlns:a16="http://schemas.microsoft.com/office/drawing/2014/main" id="{87A6E03E-D09A-8538-AFD7-4D4737CEB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970" y="4040782"/>
            <a:ext cx="5054881" cy="2102521"/>
          </a:xfrm>
          <a:prstGeom prst="rect">
            <a:avLst/>
          </a:prstGeom>
        </p:spPr>
      </p:pic>
      <p:pic>
        <p:nvPicPr>
          <p:cNvPr id="15" name="Picture 14" descr="A group of women standing in front of a table with items&#10;&#10;Description automatically generated">
            <a:extLst>
              <a:ext uri="{FF2B5EF4-FFF2-40B4-BE49-F238E27FC236}">
                <a16:creationId xmlns:a16="http://schemas.microsoft.com/office/drawing/2014/main" id="{478DCF8D-A5A9-3D45-0631-9321E4088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26" y="4039469"/>
            <a:ext cx="2805113" cy="21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47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6236-9F79-4F6B-778B-CE33FE7A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TB Cultural Profile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D1A72-9EF0-E7FB-C501-200E77AC5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3" y="1429385"/>
            <a:ext cx="11408134" cy="5413384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3200" b="1" dirty="0"/>
              <a:t>This project represents a collaboration among:</a:t>
            </a:r>
          </a:p>
          <a:p>
            <a:pPr marL="228600" indent="0"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King County Public Health, TB Program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Community Navigator Program representing over a dozen communities impacted by tuberculosis</a:t>
            </a:r>
          </a:p>
          <a:p>
            <a:pPr marL="228600" indent="0">
              <a:buNone/>
            </a:pPr>
            <a:r>
              <a:rPr lang="en-US" sz="3600" b="1" dirty="0" err="1">
                <a:solidFill>
                  <a:srgbClr val="000000"/>
                </a:solidFill>
              </a:rPr>
              <a:t>EthnoMed</a:t>
            </a:r>
            <a:endParaRPr lang="en-US" sz="3600" b="1" dirty="0">
              <a:solidFill>
                <a:srgbClr val="000000"/>
              </a:solidFill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A web resource based at Harborview Medical Center focused on cross-cultural medicine</a:t>
            </a:r>
          </a:p>
          <a:p>
            <a:pPr marL="228600" indent="0"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Community House Calls, HMC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Cultural Mediator Program in the Interpreter Services Department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003EA-6F8E-0FF3-D8DB-68868F9774E2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F27593AF-2B31-E8D3-293F-EEBFDA7F456C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95AACCC5-AA89-564C-CDE9-D598D9C6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0561320" y="6331928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12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753DF5-784A-D502-1823-27C47B11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6445605"/>
            <a:ext cx="1092200" cy="39716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11CE49D-478A-BD45-90A7-C19507FFED19}"/>
              </a:ext>
            </a:extLst>
          </p:cNvPr>
          <p:cNvSpPr/>
          <p:nvPr/>
        </p:nvSpPr>
        <p:spPr>
          <a:xfrm>
            <a:off x="8976556" y="6229094"/>
            <a:ext cx="3042296" cy="628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18B1F-2814-AB1E-8E61-5B228284FEBB}"/>
              </a:ext>
            </a:extLst>
          </p:cNvPr>
          <p:cNvSpPr txBox="1"/>
          <p:nvPr/>
        </p:nvSpPr>
        <p:spPr>
          <a:xfrm>
            <a:off x="8956788" y="6068655"/>
            <a:ext cx="2268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Angshita</a:t>
            </a:r>
            <a:r>
              <a:rPr lang="en-US" dirty="0"/>
              <a:t> Dutta</a:t>
            </a:r>
          </a:p>
          <a:p>
            <a:r>
              <a:rPr lang="en-US" dirty="0"/>
              <a:t>Marshallese TB Profile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76C71-A63F-44EE-839E-60B95E546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25" t="12289" r="16506" b="31907"/>
          <a:stretch/>
        </p:blipFill>
        <p:spPr>
          <a:xfrm>
            <a:off x="9063725" y="3988026"/>
            <a:ext cx="2106154" cy="21071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9CCD23AA-CCB0-9A2C-546A-39A0736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061" y="382975"/>
            <a:ext cx="5987859" cy="84839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latin typeface="Calibri Light"/>
                <a:cs typeface="Calibri Light"/>
              </a:rPr>
              <a:t>EthnoMed.org</a:t>
            </a:r>
            <a:endParaRPr lang="en-US" sz="5400" b="1" dirty="0">
              <a:latin typeface="Calibri Light"/>
              <a:cs typeface="Calibri Ligh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2915AB8-3709-091A-77E8-616451D022F6}"/>
              </a:ext>
            </a:extLst>
          </p:cNvPr>
          <p:cNvSpPr txBox="1">
            <a:spLocks/>
          </p:cNvSpPr>
          <p:nvPr/>
        </p:nvSpPr>
        <p:spPr>
          <a:xfrm>
            <a:off x="364388" y="1573967"/>
            <a:ext cx="5987859" cy="4655127"/>
          </a:xfrm>
          <a:prstGeom prst="rect">
            <a:avLst/>
          </a:prstGeom>
        </p:spPr>
        <p:txBody>
          <a:bodyPr/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/>
              <a:t>EthnoMed is intended to be a community voice in the clinic.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/>
              <a:t>We have relationships with local ethnic communities and the providers who care for them.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/>
              <a:t>Content is developed in partnership with healthcare providers, community members, and UW students.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DD0424-8B01-11DE-5354-CB3A14D4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320" r="7760" b="16081"/>
          <a:stretch/>
        </p:blipFill>
        <p:spPr>
          <a:xfrm>
            <a:off x="6439416" y="3998287"/>
            <a:ext cx="2206027" cy="2066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2DD2C-51CB-6DD8-A715-7E8DF6C32E96}"/>
              </a:ext>
            </a:extLst>
          </p:cNvPr>
          <p:cNvSpPr txBox="1"/>
          <p:nvPr/>
        </p:nvSpPr>
        <p:spPr>
          <a:xfrm>
            <a:off x="6381971" y="6042239"/>
            <a:ext cx="2106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Chelsea Ng</a:t>
            </a:r>
          </a:p>
          <a:p>
            <a:r>
              <a:rPr lang="en-US" dirty="0"/>
              <a:t>Congolese TB Profile</a:t>
            </a:r>
          </a:p>
          <a:p>
            <a:endParaRPr lang="en-US" dirty="0"/>
          </a:p>
        </p:txBody>
      </p:sp>
      <p:pic>
        <p:nvPicPr>
          <p:cNvPr id="12" name="Picture 11" descr="A person with long hair and beard smiling&#10;&#10;Description automatically generated">
            <a:extLst>
              <a:ext uri="{FF2B5EF4-FFF2-40B4-BE49-F238E27FC236}">
                <a16:creationId xmlns:a16="http://schemas.microsoft.com/office/drawing/2014/main" id="{E8A235F1-E7BE-3521-E95E-890745B0C4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12" r="12812"/>
          <a:stretch/>
        </p:blipFill>
        <p:spPr>
          <a:xfrm flipH="1">
            <a:off x="9052560" y="1220668"/>
            <a:ext cx="1363257" cy="1832926"/>
          </a:xfrm>
          <a:prstGeom prst="rect">
            <a:avLst/>
          </a:prstGeom>
        </p:spPr>
      </p:pic>
      <p:pic>
        <p:nvPicPr>
          <p:cNvPr id="13" name="Picture 12" descr="A person smiling at camera&#10;&#10;Description automatically generated">
            <a:extLst>
              <a:ext uri="{FF2B5EF4-FFF2-40B4-BE49-F238E27FC236}">
                <a16:creationId xmlns:a16="http://schemas.microsoft.com/office/drawing/2014/main" id="{14B9E8D6-FDB9-8610-1232-00A0126DF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77972" y="1226884"/>
            <a:ext cx="1378240" cy="1825603"/>
          </a:xfrm>
          <a:prstGeom prst="rect">
            <a:avLst/>
          </a:prstGeom>
        </p:spPr>
      </p:pic>
      <p:pic>
        <p:nvPicPr>
          <p:cNvPr id="14" name="Picture 13" descr="A person in a suit and tie&#10;&#10;Description automatically generated">
            <a:extLst>
              <a:ext uri="{FF2B5EF4-FFF2-40B4-BE49-F238E27FC236}">
                <a16:creationId xmlns:a16="http://schemas.microsoft.com/office/drawing/2014/main" id="{7197C553-56F4-82E6-F511-E795C0A4E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043974" y="1277159"/>
            <a:ext cx="1301420" cy="1834641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9DA537B-2154-541C-D9EB-E51A2BCB1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548507" y="1242738"/>
            <a:ext cx="1333052" cy="18256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F69F5C-C778-9C99-E200-0410E82F9D29}"/>
              </a:ext>
            </a:extLst>
          </p:cNvPr>
          <p:cNvSpPr txBox="1"/>
          <p:nvPr/>
        </p:nvSpPr>
        <p:spPr>
          <a:xfrm>
            <a:off x="5944818" y="3037228"/>
            <a:ext cx="1400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Duncan Reid</a:t>
            </a:r>
          </a:p>
          <a:p>
            <a:r>
              <a:rPr lang="en-US" sz="1400" dirty="0"/>
              <a:t>Medical Director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41CE82-FF17-0531-6409-F7720B5B5A94}"/>
              </a:ext>
            </a:extLst>
          </p:cNvPr>
          <p:cNvSpPr txBox="1"/>
          <p:nvPr/>
        </p:nvSpPr>
        <p:spPr>
          <a:xfrm>
            <a:off x="7435048" y="3036155"/>
            <a:ext cx="1523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Celine Barthelemy</a:t>
            </a:r>
          </a:p>
          <a:p>
            <a:r>
              <a:rPr lang="en-US" sz="1400" dirty="0"/>
              <a:t>Manager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B65AC-8F41-35EB-6A7E-36D847A09D6D}"/>
              </a:ext>
            </a:extLst>
          </p:cNvPr>
          <p:cNvSpPr txBox="1"/>
          <p:nvPr/>
        </p:nvSpPr>
        <p:spPr>
          <a:xfrm>
            <a:off x="10624865" y="3005675"/>
            <a:ext cx="150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Nityia</a:t>
            </a:r>
            <a:r>
              <a:rPr lang="en-US" sz="1400" dirty="0"/>
              <a:t> </a:t>
            </a:r>
            <a:r>
              <a:rPr lang="en-US" sz="1400" dirty="0" err="1"/>
              <a:t>Przelockii</a:t>
            </a:r>
            <a:endParaRPr lang="en-US" sz="1400" dirty="0"/>
          </a:p>
          <a:p>
            <a:r>
              <a:rPr lang="en-US" sz="1400" dirty="0"/>
              <a:t>Website Specialist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18CB5A-BF10-154D-2864-BD934E057B4E}"/>
              </a:ext>
            </a:extLst>
          </p:cNvPr>
          <p:cNvSpPr txBox="1"/>
          <p:nvPr/>
        </p:nvSpPr>
        <p:spPr>
          <a:xfrm>
            <a:off x="8949646" y="3011805"/>
            <a:ext cx="1740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James Sherrell</a:t>
            </a:r>
          </a:p>
          <a:p>
            <a:r>
              <a:rPr lang="en-US" sz="1400" dirty="0"/>
              <a:t>Program Coordinator</a:t>
            </a:r>
          </a:p>
        </p:txBody>
      </p:sp>
    </p:spTree>
    <p:extLst>
      <p:ext uri="{BB962C8B-B14F-4D97-AF65-F5344CB8AC3E}">
        <p14:creationId xmlns:p14="http://schemas.microsoft.com/office/powerpoint/2010/main" val="403903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9AA0-A7E2-5B87-BAD7-F386B4F2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AB9BA-F61A-1269-3D92-9F99017B7C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en-US" sz="3400" b="1" dirty="0"/>
              <a:t>Case Presentation 1</a:t>
            </a:r>
          </a:p>
          <a:p>
            <a:pPr lvl="1"/>
            <a:r>
              <a:rPr lang="en-US" sz="3400" dirty="0"/>
              <a:t>Brief Background of the Marshall Islands</a:t>
            </a:r>
          </a:p>
          <a:p>
            <a:pPr lvl="1"/>
            <a:r>
              <a:rPr lang="en-US" sz="3400" dirty="0"/>
              <a:t>TB in King County</a:t>
            </a:r>
          </a:p>
          <a:p>
            <a:pPr marL="228600" indent="0">
              <a:buNone/>
            </a:pPr>
            <a:r>
              <a:rPr lang="en-US" sz="3400" b="1" dirty="0"/>
              <a:t>TB Profile Project Overview</a:t>
            </a:r>
          </a:p>
          <a:p>
            <a:pPr lvl="1"/>
            <a:r>
              <a:rPr lang="en-US" sz="3400" dirty="0"/>
              <a:t>Current lessons from selected immigrant communities</a:t>
            </a:r>
          </a:p>
          <a:p>
            <a:pPr lvl="1"/>
            <a:r>
              <a:rPr lang="en-US" sz="3400" dirty="0"/>
              <a:t>Relevance of approach for other diseases, such as cancer</a:t>
            </a:r>
          </a:p>
          <a:p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1BFC9-D80B-CCD7-90DB-F85637A09CFB}"/>
              </a:ext>
            </a:extLst>
          </p:cNvPr>
          <p:cNvSpPr/>
          <p:nvPr/>
        </p:nvSpPr>
        <p:spPr>
          <a:xfrm>
            <a:off x="457200" y="1530500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188670-E1DE-8CDB-AD75-25A3F6F2E581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83CE2686-5959-B0E6-B5EA-5EF796A58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5AC93E1-73E6-282D-6BB8-3FFB1AD4B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tretch>
              <a:fillRect/>
            </a:stretch>
          </p:blipFill>
          <p:spPr>
            <a:xfrm>
              <a:off x="2110980" y="6412375"/>
              <a:ext cx="1004695" cy="43404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6E2CA1-91F3-9944-C6FF-6C0456A70E67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7723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7639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753DF5-784A-D502-1823-27C47B11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1" y="6405115"/>
            <a:ext cx="1092200" cy="3971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9CCD23AA-CCB0-9A2C-546A-39A0736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06" y="554855"/>
            <a:ext cx="5987859" cy="848399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latin typeface="Calibri Light"/>
                <a:cs typeface="Calibri Light"/>
              </a:rPr>
              <a:t>EthnoMed.org</a:t>
            </a:r>
            <a:endParaRPr lang="en-US" sz="5400" dirty="0">
              <a:latin typeface="Calibri Light"/>
              <a:cs typeface="Calibri Light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5163399-E27A-D143-51CA-9BDB362F123E}"/>
              </a:ext>
            </a:extLst>
          </p:cNvPr>
          <p:cNvSpPr txBox="1">
            <a:spLocks/>
          </p:cNvSpPr>
          <p:nvPr/>
        </p:nvSpPr>
        <p:spPr>
          <a:xfrm>
            <a:off x="380571" y="1766455"/>
            <a:ext cx="6744128" cy="4291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/>
              <a:t>Founded in 1993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/>
              <a:t>We facilitate: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3200" dirty="0"/>
              <a:t>Provider Education and Support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3200" dirty="0"/>
              <a:t>Community Outreach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3200" dirty="0"/>
              <a:t>Collaboration across the UW system</a:t>
            </a: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8F5FC31-7DBB-CA0E-0C16-76A6FA277A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4397"/>
          <a:stretch/>
        </p:blipFill>
        <p:spPr>
          <a:xfrm>
            <a:off x="8340747" y="334584"/>
            <a:ext cx="3716039" cy="2967789"/>
          </a:xfrm>
          <a:prstGeom prst="rect">
            <a:avLst/>
          </a:prstGeom>
        </p:spPr>
      </p:pic>
      <p:pic>
        <p:nvPicPr>
          <p:cNvPr id="7" name="Picture 6" descr="A screenshot of a webinar&#10;&#10;Description automatically generated">
            <a:extLst>
              <a:ext uri="{FF2B5EF4-FFF2-40B4-BE49-F238E27FC236}">
                <a16:creationId xmlns:a16="http://schemas.microsoft.com/office/drawing/2014/main" id="{A6EDBC44-EB37-82C0-6D69-E7F710CA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05" r="2952" b="55140"/>
          <a:stretch/>
        </p:blipFill>
        <p:spPr>
          <a:xfrm>
            <a:off x="8120968" y="4898738"/>
            <a:ext cx="4071032" cy="1903535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9F86C38A-DA17-1FD7-8784-7050D20E39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553" r="6104"/>
          <a:stretch/>
        </p:blipFill>
        <p:spPr>
          <a:xfrm>
            <a:off x="7985754" y="3302373"/>
            <a:ext cx="4071032" cy="17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13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753DF5-784A-D502-1823-27C47B11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6445605"/>
            <a:ext cx="1092200" cy="3971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0E4750-2422-8669-FEB1-DD7D2531449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D77B432B-7A00-7DAD-AF42-7B841780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7" y="365259"/>
            <a:ext cx="5987859" cy="848399"/>
          </a:xfrm>
        </p:spPr>
        <p:txBody>
          <a:bodyPr>
            <a:noAutofit/>
          </a:bodyPr>
          <a:lstStyle/>
          <a:p>
            <a:r>
              <a:rPr lang="en-US" sz="5400" dirty="0"/>
              <a:t>Community-Centered Approach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313FCD5-EEAB-D4F1-83EE-C1D72264262A}"/>
              </a:ext>
            </a:extLst>
          </p:cNvPr>
          <p:cNvSpPr txBox="1">
            <a:spLocks/>
          </p:cNvSpPr>
          <p:nvPr/>
        </p:nvSpPr>
        <p:spPr>
          <a:xfrm>
            <a:off x="364387" y="1907177"/>
            <a:ext cx="5987859" cy="3159385"/>
          </a:xfrm>
          <a:prstGeom prst="rect">
            <a:avLst/>
          </a:prstGeom>
        </p:spPr>
        <p:txBody>
          <a:bodyPr/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dirty="0"/>
              <a:t>Nothing about us, without us, is for us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Slogan developed by South African disability rights and youth activists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Aligned with the goal of EthnoMed to involve communities in the development of resources</a:t>
            </a:r>
          </a:p>
        </p:txBody>
      </p:sp>
      <p:pic>
        <p:nvPicPr>
          <p:cNvPr id="13" name="Picture 2" descr="Nothing About Us (T-Shirt) - Poster Art for Social Justice - Ricardo Levins  Morales">
            <a:extLst>
              <a:ext uri="{FF2B5EF4-FFF2-40B4-BE49-F238E27FC236}">
                <a16:creationId xmlns:a16="http://schemas.microsoft.com/office/drawing/2014/main" id="{B7FD374C-6480-789F-AFC9-AFC16B5B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570"/>
          <a:stretch>
            <a:fillRect/>
          </a:stretch>
        </p:blipFill>
        <p:spPr bwMode="auto">
          <a:xfrm>
            <a:off x="6706870" y="541020"/>
            <a:ext cx="545465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54912FF-A218-3061-1F47-BA7F1233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6445605"/>
            <a:ext cx="1092200" cy="3971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4C630E-48B2-2649-BA88-174008EE47D5}"/>
              </a:ext>
            </a:extLst>
          </p:cNvPr>
          <p:cNvSpPr txBox="1"/>
          <p:nvPr/>
        </p:nvSpPr>
        <p:spPr>
          <a:xfrm>
            <a:off x="6388827" y="6199979"/>
            <a:ext cx="2837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buNone/>
            </a:pPr>
            <a:r>
              <a:rPr lang="en-US" sz="1200" dirty="0">
                <a:latin typeface="+mj-lt"/>
              </a:rPr>
              <a:t>©Ricardo Levins Morales</a:t>
            </a:r>
          </a:p>
        </p:txBody>
      </p:sp>
    </p:spTree>
    <p:extLst>
      <p:ext uri="{BB962C8B-B14F-4D97-AF65-F5344CB8AC3E}">
        <p14:creationId xmlns:p14="http://schemas.microsoft.com/office/powerpoint/2010/main" val="3036608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6236-9F79-4F6B-778B-CE33FE7A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TB Cultural Profile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D1A72-9EF0-E7FB-C501-200E77AC5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13" y="1429385"/>
            <a:ext cx="11408134" cy="5413384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3200" b="1" dirty="0"/>
              <a:t>This project represents a collaboration among:</a:t>
            </a:r>
          </a:p>
          <a:p>
            <a:pPr marL="228600" indent="0">
              <a:buNone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King County Public Health, TB Program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Community Navigator Program representing over a dozen communities impacted by tuberculosis</a:t>
            </a:r>
          </a:p>
          <a:p>
            <a:pPr marL="228600" indent="0">
              <a:buNone/>
            </a:pP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</a:rPr>
              <a:t>Ethnomed</a:t>
            </a:r>
            <a:endParaRPr lang="en-US" sz="3600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 web resource based at Harborview Medical Center focused on cross-cultural medicine</a:t>
            </a:r>
          </a:p>
          <a:p>
            <a:pPr marL="228600" indent="0">
              <a:buNone/>
            </a:pPr>
            <a:r>
              <a:rPr lang="en-US" sz="3600" b="1" dirty="0">
                <a:solidFill>
                  <a:srgbClr val="000000"/>
                </a:solidFill>
              </a:rPr>
              <a:t>Community House Calls, HMC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Caseworker Cultural Mediator Program in the Interpreter Services Department at Harborview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3583F3-7FCE-FF33-A6B9-D5B482F4655B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045E75B4-7AE3-2432-8F31-5C4D5DCE5F1C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BD9F59E-C810-7CC7-5A43-E48EBF4E3D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0561320" y="6331928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8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3BB68E-E8D8-F36A-273C-8D7D8E707FC3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9CCD23AA-CCB0-9A2C-546A-39A0736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06" y="486889"/>
            <a:ext cx="11250414" cy="84839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libri Light"/>
                <a:cs typeface="Calibri Light"/>
              </a:rPr>
              <a:t>Interpreter Services Department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2808CDD-5971-FD2B-1B49-988FD112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00" y="1680574"/>
            <a:ext cx="6172925" cy="3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765C6-E108-CD12-F019-0F2A2C780A44}"/>
              </a:ext>
            </a:extLst>
          </p:cNvPr>
          <p:cNvSpPr txBox="1"/>
          <p:nvPr/>
        </p:nvSpPr>
        <p:spPr>
          <a:xfrm>
            <a:off x="5875706" y="5223922"/>
            <a:ext cx="6165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Caseworker Cultural Mediator Team</a:t>
            </a:r>
          </a:p>
        </p:txBody>
      </p:sp>
      <p:pic>
        <p:nvPicPr>
          <p:cNvPr id="8198" name="Picture 6" descr="Dr. Jean Jacques Kayembe">
            <a:extLst>
              <a:ext uri="{FF2B5EF4-FFF2-40B4-BE49-F238E27FC236}">
                <a16:creationId xmlns:a16="http://schemas.microsoft.com/office/drawing/2014/main" id="{EFD1B9A4-6D10-51DD-E56E-2196BB114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-1" r="12783" b="13986"/>
          <a:stretch/>
        </p:blipFill>
        <p:spPr bwMode="auto">
          <a:xfrm>
            <a:off x="2215422" y="1680574"/>
            <a:ext cx="1630641" cy="17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526AC-8F40-2C47-1343-7B935C55EC8A}"/>
              </a:ext>
            </a:extLst>
          </p:cNvPr>
          <p:cNvSpPr txBox="1"/>
          <p:nvPr/>
        </p:nvSpPr>
        <p:spPr>
          <a:xfrm>
            <a:off x="2127022" y="3504572"/>
            <a:ext cx="24499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Jean Jacques </a:t>
            </a:r>
            <a:r>
              <a:rPr lang="en-US" sz="1400" b="1" dirty="0" err="1"/>
              <a:t>Kayembe</a:t>
            </a:r>
            <a:endParaRPr lang="en-US" sz="1400" b="1" dirty="0"/>
          </a:p>
          <a:p>
            <a:r>
              <a:rPr lang="en-US" sz="1200" dirty="0"/>
              <a:t>Director, </a:t>
            </a:r>
          </a:p>
          <a:p>
            <a:r>
              <a:rPr lang="en-US" sz="1200" dirty="0"/>
              <a:t>HMC Interpreter Services</a:t>
            </a:r>
          </a:p>
        </p:txBody>
      </p:sp>
      <p:pic>
        <p:nvPicPr>
          <p:cNvPr id="8200" name="Picture 8" descr="Northwest Translators and Interpreters Society - An Interview with Local  interpreter—and New NOTIS Board Member—Yvonne Simpson">
            <a:extLst>
              <a:ext uri="{FF2B5EF4-FFF2-40B4-BE49-F238E27FC236}">
                <a16:creationId xmlns:a16="http://schemas.microsoft.com/office/drawing/2014/main" id="{AFA238FF-5FBF-22DB-6A03-2E6812FB6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67"/>
          <a:stretch/>
        </p:blipFill>
        <p:spPr bwMode="auto">
          <a:xfrm>
            <a:off x="286632" y="1692255"/>
            <a:ext cx="1610301" cy="17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199172-7E6A-8DD7-314A-A43FA6A425F7}"/>
              </a:ext>
            </a:extLst>
          </p:cNvPr>
          <p:cNvSpPr txBox="1"/>
          <p:nvPr/>
        </p:nvSpPr>
        <p:spPr>
          <a:xfrm>
            <a:off x="236221" y="3531947"/>
            <a:ext cx="15363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Yvonne Simpson</a:t>
            </a:r>
          </a:p>
          <a:p>
            <a:r>
              <a:rPr lang="en-US" sz="1200" dirty="0"/>
              <a:t>Senior Director</a:t>
            </a:r>
          </a:p>
          <a:p>
            <a:r>
              <a:rPr lang="en-US" sz="1200" dirty="0"/>
              <a:t>Language Access and </a:t>
            </a:r>
          </a:p>
          <a:p>
            <a:r>
              <a:rPr lang="en-US" sz="1200" dirty="0"/>
              <a:t>Cultural Advocacy</a:t>
            </a:r>
          </a:p>
          <a:p>
            <a:r>
              <a:rPr lang="en-US" sz="1200" dirty="0"/>
              <a:t>UWMC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FFD2-B3E9-96F9-ED3E-1D2C727E3481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5BF03D93-BF9F-5D93-7923-55720A2705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DA7D74-CBB8-4F60-F6B6-72B864A498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ED44CA0-790D-B5DC-7E40-082E98B24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4" t="15300" r="48280" b="65968"/>
          <a:stretch/>
        </p:blipFill>
        <p:spPr bwMode="auto">
          <a:xfrm>
            <a:off x="4197727" y="1686696"/>
            <a:ext cx="1352484" cy="18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2C993-541E-06CD-7614-A200149FB3BB}"/>
              </a:ext>
            </a:extLst>
          </p:cNvPr>
          <p:cNvSpPr txBox="1"/>
          <p:nvPr/>
        </p:nvSpPr>
        <p:spPr>
          <a:xfrm>
            <a:off x="4127963" y="3521698"/>
            <a:ext cx="61280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Asmeret</a:t>
            </a:r>
            <a:r>
              <a:rPr lang="en-US" sz="1400" b="1" dirty="0"/>
              <a:t> </a:t>
            </a:r>
            <a:r>
              <a:rPr lang="en-US" sz="1400" b="1" dirty="0" err="1"/>
              <a:t>Tesfalem</a:t>
            </a:r>
            <a:endParaRPr lang="en-US" sz="1400" b="1" dirty="0"/>
          </a:p>
          <a:p>
            <a:r>
              <a:rPr lang="en-US" sz="1200" dirty="0"/>
              <a:t>Manager, </a:t>
            </a:r>
          </a:p>
          <a:p>
            <a:r>
              <a:rPr lang="en-US" sz="1200" dirty="0"/>
              <a:t>CCM Program</a:t>
            </a:r>
          </a:p>
        </p:txBody>
      </p:sp>
    </p:spTree>
    <p:extLst>
      <p:ext uri="{BB962C8B-B14F-4D97-AF65-F5344CB8AC3E}">
        <p14:creationId xmlns:p14="http://schemas.microsoft.com/office/powerpoint/2010/main" val="2808351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D1AD7-AE16-EA15-5EE4-50054CC1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talking in front of microphones&#10;&#10;Description automatically generated">
            <a:extLst>
              <a:ext uri="{FF2B5EF4-FFF2-40B4-BE49-F238E27FC236}">
                <a16:creationId xmlns:a16="http://schemas.microsoft.com/office/drawing/2014/main" id="{B7F88D6B-DCE0-D6E0-84A4-098F904D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90" y="70961"/>
            <a:ext cx="10119827" cy="67465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49DAFC-B2FE-E91B-D811-BD19C5EEC891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3560C6D-0262-0761-6258-7E379584C82F}"/>
              </a:ext>
            </a:extLst>
          </p:cNvPr>
          <p:cNvSpPr/>
          <p:nvPr/>
        </p:nvSpPr>
        <p:spPr>
          <a:xfrm>
            <a:off x="11402817" y="5943600"/>
            <a:ext cx="7891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9"/>
    </mc:Choice>
    <mc:Fallback xmlns="">
      <p:transition spd="slow" advTm="806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B3BE-0AD6-5CE6-1C13-7A7DC4977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7AD93B1-EE3F-3B21-EC04-B28E6F28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6445605"/>
            <a:ext cx="1092200" cy="397164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77C77853-EADA-F333-4249-1CE557B4B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424" y="6077934"/>
            <a:ext cx="2545997" cy="7562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CDB46-7087-DF03-3B4C-5FAE7FD39457}"/>
              </a:ext>
            </a:extLst>
          </p:cNvPr>
          <p:cNvSpPr/>
          <p:nvPr/>
        </p:nvSpPr>
        <p:spPr>
          <a:xfrm>
            <a:off x="9997441" y="5943600"/>
            <a:ext cx="219456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everal people in a classroom&#10;&#10;Description automatically generated">
            <a:extLst>
              <a:ext uri="{FF2B5EF4-FFF2-40B4-BE49-F238E27FC236}">
                <a16:creationId xmlns:a16="http://schemas.microsoft.com/office/drawing/2014/main" id="{CAF9D9C9-3020-C6D2-45ED-09450EEF8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740" y="107791"/>
            <a:ext cx="10089629" cy="67264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39CC3-E41D-4B81-8275-4C3A0DEC4D4F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7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0"/>
    </mc:Choice>
    <mc:Fallback xmlns="">
      <p:transition spd="slow" advTm="1154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BAED6A-013B-13D5-567E-3A24523A4440}"/>
              </a:ext>
            </a:extLst>
          </p:cNvPr>
          <p:cNvCxnSpPr/>
          <p:nvPr/>
        </p:nvCxnSpPr>
        <p:spPr>
          <a:xfrm>
            <a:off x="0" y="4810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6">
            <a:extLst>
              <a:ext uri="{FF2B5EF4-FFF2-40B4-BE49-F238E27FC236}">
                <a16:creationId xmlns:a16="http://schemas.microsoft.com/office/drawing/2014/main" id="{E4255D13-D2A8-B6E2-CDA7-BF099118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81" y="526072"/>
            <a:ext cx="6054401" cy="87190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j-lt"/>
                <a:ea typeface="Calibri Light"/>
                <a:cs typeface="Calibri Light"/>
              </a:rPr>
              <a:t>TB Cultural Profiles</a:t>
            </a:r>
            <a:endParaRPr lang="en-US" sz="5400" b="1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80D7-60C6-BC57-B72F-B1B2EB18C3B0}"/>
              </a:ext>
            </a:extLst>
          </p:cNvPr>
          <p:cNvSpPr txBox="1">
            <a:spLocks/>
          </p:cNvSpPr>
          <p:nvPr/>
        </p:nvSpPr>
        <p:spPr>
          <a:xfrm>
            <a:off x="244801" y="1392793"/>
            <a:ext cx="6582720" cy="5728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Summary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Recommendations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Methods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Burden of disease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Languages spoken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BCG vaccination 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(rates and understanding)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Diagnosis and clinical features 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(recognized by community)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Testing of TB disease and LTBI</a:t>
            </a:r>
            <a:endParaRPr lang="en-US" sz="2200" b="1" dirty="0">
              <a:solidFill>
                <a:schemeClr val="tx1"/>
              </a:solidFill>
            </a:endParaRP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TB treatment 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(in home country)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Social factors and care delivery 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(in home country)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Experience with TB and barriers to care 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(in U.S.)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Other relevant historical factors</a:t>
            </a:r>
          </a:p>
          <a:p>
            <a:pPr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Comorbidities</a:t>
            </a:r>
          </a:p>
          <a:p>
            <a:pPr>
              <a:lnSpc>
                <a:spcPts val="2480"/>
              </a:lnSpc>
              <a:spcBef>
                <a:spcPts val="0"/>
              </a:spcBef>
            </a:pP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AA6FD615-640C-DEEA-1A0C-B3E3F1033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221930"/>
            <a:ext cx="5021279" cy="59781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F6924B-5E9C-DEF8-881C-462521E5F79B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3" name="Picture 2" descr="A close-up of a logo&#10;&#10;Description automatically generated">
              <a:extLst>
                <a:ext uri="{FF2B5EF4-FFF2-40B4-BE49-F238E27FC236}">
                  <a16:creationId xmlns:a16="http://schemas.microsoft.com/office/drawing/2014/main" id="{B5F79B4B-8C85-34FC-7013-351A95C9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397540-2E47-72DD-21EB-0BD7C0D0B708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4024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6239A19D-FD2E-06CD-5DA8-B25C2166FF98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2"/>
    </mc:Choice>
    <mc:Fallback xmlns="">
      <p:transition spd="slow" advTm="4541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4D3-776E-7638-8D84-A8CA414F3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825625"/>
            <a:ext cx="8851854" cy="4351338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E4A450-EAFF-84AA-470C-B7F52D4369AA}"/>
              </a:ext>
            </a:extLst>
          </p:cNvPr>
          <p:cNvSpPr txBox="1">
            <a:spLocks/>
          </p:cNvSpPr>
          <p:nvPr/>
        </p:nvSpPr>
        <p:spPr>
          <a:xfrm>
            <a:off x="228754" y="1681177"/>
            <a:ext cx="7578590" cy="488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Recordings / Podcast</a:t>
            </a:r>
          </a:p>
          <a:p>
            <a:pPr lvl="1"/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Professional quality audio recordings of all interviews </a:t>
            </a:r>
          </a:p>
          <a:p>
            <a:pPr lvl="1"/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Collaboration with podcast Healthcare for Humans</a:t>
            </a:r>
          </a:p>
          <a:p>
            <a:pPr lvl="1"/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Upcoming </a:t>
            </a:r>
            <a:r>
              <a:rPr lang="en-US" sz="3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EthnoMed</a:t>
            </a:r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podcast based on these and other interviews</a:t>
            </a:r>
          </a:p>
          <a:p>
            <a:pPr lvl="1"/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Transcripts for thematic analyses</a:t>
            </a:r>
            <a:endParaRPr lang="en-US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BAED6A-013B-13D5-567E-3A24523A4440}"/>
              </a:ext>
            </a:extLst>
          </p:cNvPr>
          <p:cNvCxnSpPr/>
          <p:nvPr/>
        </p:nvCxnSpPr>
        <p:spPr>
          <a:xfrm>
            <a:off x="0" y="4810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6">
            <a:extLst>
              <a:ext uri="{FF2B5EF4-FFF2-40B4-BE49-F238E27FC236}">
                <a16:creationId xmlns:a16="http://schemas.microsoft.com/office/drawing/2014/main" id="{E4255D13-D2A8-B6E2-CDA7-BF099118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81" y="526072"/>
            <a:ext cx="6990505" cy="871905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+mj-lt"/>
                <a:ea typeface="Calibri Light"/>
                <a:cs typeface="Calibri Light"/>
              </a:rPr>
              <a:t>Community Interviews</a:t>
            </a:r>
            <a:endParaRPr lang="en-US" sz="54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78774-905F-4EF5-B8CE-A0892775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424" y="3712813"/>
            <a:ext cx="2084313" cy="2365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0E025-8BB6-8F26-86E0-B7F6129CF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817" y="2089169"/>
            <a:ext cx="2128184" cy="2365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FD6DA-FE3C-4331-48DD-DED1A3C55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50" y="460530"/>
            <a:ext cx="2101817" cy="23173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34D61F-9572-18F4-7D75-9654D0BF1353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15FEC60-7ABD-0D53-94A1-8F7DCCC23377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8F874D92-0628-7DD0-00D4-B264759656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C2D8F6-91F8-0EE4-0033-135314E5BD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2"/>
    </mc:Choice>
    <mc:Fallback xmlns="">
      <p:transition spd="slow" advTm="4541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4D3-776E-7638-8D84-A8CA414F3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825625"/>
            <a:ext cx="8851854" cy="4351338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E4A450-EAFF-84AA-470C-B7F52D4369AA}"/>
              </a:ext>
            </a:extLst>
          </p:cNvPr>
          <p:cNvSpPr txBox="1">
            <a:spLocks/>
          </p:cNvSpPr>
          <p:nvPr/>
        </p:nvSpPr>
        <p:spPr>
          <a:xfrm>
            <a:off x="426322" y="1186874"/>
            <a:ext cx="6648245" cy="50607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0">
              <a:lnSpc>
                <a:spcPct val="100000"/>
              </a:lnSpc>
              <a:buNone/>
            </a:pPr>
            <a:endParaRPr lang="en-US" sz="3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Webmaster </a:t>
            </a:r>
            <a:r>
              <a:rPr lang="en-US" sz="3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Nityia</a:t>
            </a:r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Przewlocki has been taking photos and video to be used in community-level TB information campaigns</a:t>
            </a:r>
          </a:p>
          <a:p>
            <a:pPr marL="571500" lvl="1" indent="0">
              <a:lnSpc>
                <a:spcPct val="100000"/>
              </a:lnSpc>
              <a:buNone/>
            </a:pPr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- Social media posts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YouTube videos</a:t>
            </a:r>
          </a:p>
          <a:p>
            <a:pPr marL="571500" lvl="1" indent="0">
              <a:lnSpc>
                <a:spcPct val="100000"/>
              </a:lnSpc>
              <a:buNone/>
            </a:pPr>
            <a:endParaRPr lang="en-US" sz="3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Catherine Evangelista with public health developing social media videos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BAED6A-013B-13D5-567E-3A24523A4440}"/>
              </a:ext>
            </a:extLst>
          </p:cNvPr>
          <p:cNvCxnSpPr/>
          <p:nvPr/>
        </p:nvCxnSpPr>
        <p:spPr>
          <a:xfrm>
            <a:off x="0" y="4810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flag with a white star&#10;&#10;Description automatically generated">
            <a:extLst>
              <a:ext uri="{FF2B5EF4-FFF2-40B4-BE49-F238E27FC236}">
                <a16:creationId xmlns:a16="http://schemas.microsoft.com/office/drawing/2014/main" id="{23B89235-AF12-20D2-A37D-E3C7B5492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771" y="1192514"/>
            <a:ext cx="2361278" cy="2391133"/>
          </a:xfrm>
          <a:prstGeom prst="rect">
            <a:avLst/>
          </a:prstGeom>
        </p:spPr>
      </p:pic>
      <p:pic>
        <p:nvPicPr>
          <p:cNvPr id="9" name="Picture 8" descr="A person in a green shirt&#10;&#10;Description automatically generated">
            <a:extLst>
              <a:ext uri="{FF2B5EF4-FFF2-40B4-BE49-F238E27FC236}">
                <a16:creationId xmlns:a16="http://schemas.microsoft.com/office/drawing/2014/main" id="{184EE75E-25C1-7228-DFC2-75EDA607D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374" y="3686038"/>
            <a:ext cx="2356954" cy="2366731"/>
          </a:xfrm>
          <a:prstGeom prst="rect">
            <a:avLst/>
          </a:prstGeom>
        </p:spPr>
      </p:pic>
      <p:pic>
        <p:nvPicPr>
          <p:cNvPr id="11" name="Picture 1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8AD12E2-03CF-6215-031B-6C4B0066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917" y="3662028"/>
            <a:ext cx="2334987" cy="2366730"/>
          </a:xfrm>
          <a:prstGeom prst="rect">
            <a:avLst/>
          </a:prstGeom>
        </p:spPr>
      </p:pic>
      <p:pic>
        <p:nvPicPr>
          <p:cNvPr id="12" name="Picture 11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89609288-BD6A-7C4E-F74B-1D595F7293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00"/>
          <a:stretch/>
        </p:blipFill>
        <p:spPr>
          <a:xfrm>
            <a:off x="7721929" y="1183193"/>
            <a:ext cx="1543844" cy="240977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FDA679C-4A3D-3B8F-61E5-16057A00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315" y="455734"/>
            <a:ext cx="11416278" cy="871905"/>
          </a:xfrm>
        </p:spPr>
        <p:txBody>
          <a:bodyPr>
            <a:noAutofit/>
          </a:bodyPr>
          <a:lstStyle/>
          <a:p>
            <a:pPr marL="571500">
              <a:lnSpc>
                <a:spcPct val="100000"/>
              </a:lnSpc>
            </a:pPr>
            <a:r>
              <a:rPr lang="en-US" sz="53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TB education materials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B609B-5960-AFFD-CF29-457D3198F2FB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ADCFFC1-FC2F-F469-2C6B-CEB7A2F4489F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D20EEE4B-583C-CA5B-5351-285A4F2FBA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BB1AD7-E6A5-AC74-7982-BE07AFA43AC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2"/>
    </mc:Choice>
    <mc:Fallback xmlns="">
      <p:transition spd="slow" advTm="4541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87AB-B4CB-0EF1-BF84-2B79747DA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42" y="2440876"/>
            <a:ext cx="3096020" cy="4442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64820" lvl="2">
              <a:spcBef>
                <a:spcPts val="0"/>
              </a:spcBef>
              <a:spcAft>
                <a:spcPts val="600"/>
              </a:spcAft>
            </a:pPr>
            <a:endParaRPr lang="en-US" sz="3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Marshallese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Congolese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Kenyan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Ukrainian</a:t>
            </a:r>
          </a:p>
          <a:p>
            <a:pPr marL="465138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+mj-lt"/>
              <a:ea typeface="Times New Roman" panose="02020603050405020304" pitchFamily="18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C245A-98FA-0EA6-1D1E-D7E64161961C}"/>
              </a:ext>
            </a:extLst>
          </p:cNvPr>
          <p:cNvSpPr txBox="1"/>
          <p:nvPr/>
        </p:nvSpPr>
        <p:spPr>
          <a:xfrm>
            <a:off x="366558" y="1442136"/>
            <a:ext cx="1051560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>
                <a:latin typeface="Calibri Light"/>
                <a:ea typeface="Calibri"/>
                <a:cs typeface="Calibri"/>
              </a:rPr>
              <a:t>We have completed 63 interviews with </a:t>
            </a:r>
            <a:r>
              <a:rPr lang="en-US" sz="3600" b="1" dirty="0">
                <a:latin typeface="Calibri Light"/>
                <a:ea typeface="Calibri"/>
                <a:cs typeface="Calibri"/>
              </a:rPr>
              <a:t>88 participants </a:t>
            </a:r>
            <a:r>
              <a:rPr lang="en-US" sz="3600" dirty="0">
                <a:latin typeface="Calibri Light"/>
                <a:ea typeface="Calibri"/>
                <a:cs typeface="Calibri"/>
              </a:rPr>
              <a:t>spanning 15 communities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A9FDB9-2E4C-7D8E-B05B-E5205498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+mj-lt"/>
              </a:rPr>
              <a:t>TB Cultural Profiles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84EAF-1151-8406-EF3D-F6D5F2482020}"/>
              </a:ext>
            </a:extLst>
          </p:cNvPr>
          <p:cNvSpPr txBox="1"/>
          <p:nvPr/>
        </p:nvSpPr>
        <p:spPr>
          <a:xfrm>
            <a:off x="5759977" y="2955908"/>
            <a:ext cx="4786489" cy="39930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Mexican </a:t>
            </a:r>
          </a:p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Cameroonian</a:t>
            </a:r>
          </a:p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Vietnamese</a:t>
            </a:r>
          </a:p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Chinese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242424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65138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1FD642-461E-D17D-BC9A-609D30E3E5C0}"/>
              </a:ext>
            </a:extLst>
          </p:cNvPr>
          <p:cNvSpPr txBox="1">
            <a:spLocks/>
          </p:cNvSpPr>
          <p:nvPr/>
        </p:nvSpPr>
        <p:spPr>
          <a:xfrm>
            <a:off x="3164482" y="2485035"/>
            <a:ext cx="3096020" cy="4442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4820" lvl="2">
              <a:spcBef>
                <a:spcPts val="0"/>
              </a:spcBef>
              <a:spcAft>
                <a:spcPts val="600"/>
              </a:spcAft>
            </a:pPr>
            <a:endParaRPr lang="en-US" sz="28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Ethiopian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Afghan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Samoan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Cambodian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/>
              </a:rPr>
              <a:t> </a:t>
            </a:r>
            <a:endParaRPr lang="en-US" sz="2800" dirty="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  <a:p>
            <a:pPr marL="465138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242424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65138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+mj-lt"/>
              <a:ea typeface="Times New Roman" panose="02020603050405020304" pitchFamily="18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F7FAF8-2747-CD2D-1769-C52FD1200FBA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764958-8625-3B89-2A29-0C7000FF2D12}"/>
              </a:ext>
            </a:extLst>
          </p:cNvPr>
          <p:cNvSpPr txBox="1"/>
          <p:nvPr/>
        </p:nvSpPr>
        <p:spPr>
          <a:xfrm>
            <a:off x="9181942" y="2986352"/>
            <a:ext cx="4786489" cy="32513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Filipino </a:t>
            </a:r>
          </a:p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Iraqi</a:t>
            </a:r>
          </a:p>
          <a:p>
            <a:pPr marL="807720" lvl="2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Calibri"/>
              </a:rPr>
              <a:t>Somali</a:t>
            </a:r>
          </a:p>
          <a:p>
            <a:pPr marL="46482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242424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65138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C7684-4224-BF80-C3CD-ACABF4CDE144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C59B028-FE00-D343-37EF-5F0FFF5695A6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8AFCD378-9CAF-781B-A126-3728261FEE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725BD0-6F69-7171-1BFC-3CD5CC5D1F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3"/>
    </mc:Choice>
    <mc:Fallback xmlns="">
      <p:transition spd="slow" advTm="206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9AA0-A7E2-5B87-BAD7-F386B4F2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Case Presentation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AB9BA-F61A-1269-3D92-9F99017B7C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389" y="1919288"/>
            <a:ext cx="11416277" cy="39633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60 year-old man with Stage 4 Chronic Kidney Disease and type 2 diabetes who recently developed a productive cough, night sweats, and weight loss. He is Marshallese-speaking.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What do you know about the Marshallese community? </a:t>
            </a:r>
            <a:r>
              <a:rPr lang="en-US" sz="3600" b="1" u="sng" dirty="0"/>
              <a:t>How could historical and geographic context help inform your care?</a:t>
            </a:r>
          </a:p>
          <a:p>
            <a:pPr>
              <a:lnSpc>
                <a:spcPct val="100000"/>
              </a:lnSpc>
            </a:pP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95D342-51B3-D06C-1883-1C8838568DC1}"/>
              </a:ext>
            </a:extLst>
          </p:cNvPr>
          <p:cNvSpPr/>
          <p:nvPr/>
        </p:nvSpPr>
        <p:spPr>
          <a:xfrm>
            <a:off x="457200" y="1530500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F4FAF2-0690-A143-7F4A-D0321F159D86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6840F557-5314-F144-2465-02F427CC8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CF9527A-8E1B-F85D-4186-47683B78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tretch>
              <a:fillRect/>
            </a:stretch>
          </p:blipFill>
          <p:spPr>
            <a:xfrm>
              <a:off x="2110980" y="6412375"/>
              <a:ext cx="1004695" cy="43404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97857A-C9A4-93C5-1390-0257525E9DCB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7723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4185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E508-1588-7BAC-26D9-D142A0B6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8" y="526072"/>
            <a:ext cx="11553887" cy="871905"/>
          </a:xfrm>
        </p:spPr>
        <p:txBody>
          <a:bodyPr>
            <a:noAutofit/>
          </a:bodyPr>
          <a:lstStyle/>
          <a:p>
            <a:r>
              <a:rPr lang="en-US" sz="4400" b="1" dirty="0"/>
              <a:t>Take-home points from Marshallese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4D3-776E-7638-8D84-A8CA414F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32D8F-2F39-4AE9-4DF0-981B4C7579E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8B8718-E4CF-842C-73EE-23DF2E5D0ECD}"/>
              </a:ext>
            </a:extLst>
          </p:cNvPr>
          <p:cNvSpPr txBox="1">
            <a:spLocks/>
          </p:cNvSpPr>
          <p:nvPr/>
        </p:nvSpPr>
        <p:spPr>
          <a:xfrm>
            <a:off x="136564" y="1458021"/>
            <a:ext cx="11408134" cy="54145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0">
              <a:buNone/>
            </a:pPr>
            <a:r>
              <a:rPr lang="en-US" sz="36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Awareness of coughing and weight loss as symptoms; less awareness of extrapulmonary TB</a:t>
            </a:r>
          </a:p>
          <a:p>
            <a:pPr lvl="1"/>
            <a:endParaRPr lang="en-US" sz="36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r>
              <a:rPr lang="en-US" sz="36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Confusion regarding:</a:t>
            </a:r>
          </a:p>
          <a:p>
            <a:pPr lvl="1"/>
            <a:r>
              <a:rPr lang="en-US" sz="36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TB disease vs LTBI (diagnosis, treatment)</a:t>
            </a:r>
            <a:endParaRPr lang="en-US" sz="3600" dirty="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  <a:p>
            <a:pPr marL="571500" lvl="1" indent="0">
              <a:buNone/>
            </a:pPr>
            <a:endParaRPr lang="en-US" sz="32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AF4A42-5797-023D-8CFC-D8338E80053C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604BC5A-18A4-A12B-4AD5-1882A735BF59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EEEC9B6C-5E3D-9E5E-20BE-1B84573CC9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542DFA-9613-F151-EFCE-0FE2C78BBE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8"/>
    </mc:Choice>
    <mc:Fallback xmlns="">
      <p:transition spd="slow" advTm="3551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25323E-21EA-E442-D5D5-142EFD61A0A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0572" y="6452244"/>
            <a:ext cx="2410752" cy="273050"/>
          </a:xfrm>
        </p:spPr>
        <p:txBody>
          <a:bodyPr/>
          <a:lstStyle/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  <a:endParaRPr lang="en-US" dirty="0">
              <a:solidFill>
                <a:srgbClr val="B5B4B4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4A42BB-EE1B-67FB-E2A7-76095BEA4354}"/>
              </a:ext>
            </a:extLst>
          </p:cNvPr>
          <p:cNvSpPr txBox="1">
            <a:spLocks/>
          </p:cNvSpPr>
          <p:nvPr/>
        </p:nvSpPr>
        <p:spPr>
          <a:xfrm>
            <a:off x="364389" y="526072"/>
            <a:ext cx="11416278" cy="8719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b="1"/>
              <a:t>Take-home points from Marshallese Community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9B9492-93DF-56E2-3C74-F677B92119C7}"/>
              </a:ext>
            </a:extLst>
          </p:cNvPr>
          <p:cNvSpPr txBox="1">
            <a:spLocks/>
          </p:cNvSpPr>
          <p:nvPr/>
        </p:nvSpPr>
        <p:spPr>
          <a:xfrm>
            <a:off x="264431" y="1576282"/>
            <a:ext cx="11408134" cy="46176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Social Factors in the Marshall Islands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Little privacy in the Marshall Islands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Social culture: not acceptable to isolate from close family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Stigma surrounding diagnosis of both TB disease and LTBI</a:t>
            </a:r>
          </a:p>
          <a:p>
            <a:pPr marL="571500" lvl="1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Testing and Treatment in the Marshall Islands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Recent WHO campaign to screen and treat all individuals for TB disease and LTBI: DOT for both caused confusion about who had TB disease vs LTBI</a:t>
            </a:r>
          </a:p>
          <a:p>
            <a:pPr lvl="1"/>
            <a:endParaRPr lang="en-US" dirty="0"/>
          </a:p>
          <a:p>
            <a:pPr marL="5715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A838E6-F657-F56D-DD4D-08FF4FA16F0C}"/>
              </a:ext>
            </a:extLst>
          </p:cNvPr>
          <p:cNvSpPr/>
          <p:nvPr/>
        </p:nvSpPr>
        <p:spPr>
          <a:xfrm>
            <a:off x="457200" y="6296628"/>
            <a:ext cx="1869311" cy="56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E466E3-9439-E1BD-6A69-298F3A48CA30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6B473D5-51D8-5C0E-9346-58620ECAB0B4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3AC93826-7BFF-DBF3-7462-7457EAF8F2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A87E2C-41BE-DBDA-E1A4-E3728E5E77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12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E508-1588-7BAC-26D9-D142A0B6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8" y="526072"/>
            <a:ext cx="11672713" cy="871905"/>
          </a:xfrm>
        </p:spPr>
        <p:txBody>
          <a:bodyPr>
            <a:noAutofit/>
          </a:bodyPr>
          <a:lstStyle/>
          <a:p>
            <a:r>
              <a:rPr lang="en-US" sz="4500" b="1" dirty="0"/>
              <a:t>Take-home points from Marshallese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4D3-776E-7638-8D84-A8CA414F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E4A450-EAFF-84AA-470C-B7F52D4369AA}"/>
              </a:ext>
            </a:extLst>
          </p:cNvPr>
          <p:cNvSpPr txBox="1">
            <a:spLocks/>
          </p:cNvSpPr>
          <p:nvPr/>
        </p:nvSpPr>
        <p:spPr>
          <a:xfrm>
            <a:off x="273724" y="1369099"/>
            <a:ext cx="11445304" cy="4708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Barriers to care in the U.S.</a:t>
            </a:r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Reluctance of patients to discuss TB with new providers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Travel a common barrier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Difficulty accessing translators</a:t>
            </a:r>
          </a:p>
          <a:p>
            <a:pPr marL="2286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Cultural barriers</a:t>
            </a:r>
            <a:endParaRPr lang="en-US" sz="30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Increased privacy in the U.S. decreased social pressures of getting tested and treated 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Reluctance to participate in screening events due to stigma, concern that results could jeopardize employment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TB not a priority</a:t>
            </a:r>
          </a:p>
          <a:p>
            <a:pPr lvl="1"/>
            <a:r>
              <a:rPr lang="en-US" sz="30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Common complaints of side effects from LTBI treatment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32D8F-2F39-4AE9-4DF0-981B4C7579E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0F31539-24BA-625D-DF2F-6A953D23BFFB}"/>
              </a:ext>
            </a:extLst>
          </p:cNvPr>
          <p:cNvSpPr/>
          <p:nvPr/>
        </p:nvSpPr>
        <p:spPr>
          <a:xfrm rot="10800000">
            <a:off x="0" y="6237691"/>
            <a:ext cx="12252960" cy="91440"/>
          </a:xfrm>
          <a:prstGeom prst="rect">
            <a:avLst/>
          </a:prstGeom>
          <a:gradFill>
            <a:gsLst>
              <a:gs pos="33000">
                <a:srgbClr val="35246C">
                  <a:lumMod val="0"/>
                  <a:alpha val="0"/>
                </a:srgbClr>
              </a:gs>
              <a:gs pos="100000">
                <a:srgbClr val="4024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9E6A64-20FB-F782-17C1-8075057381D3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07F5AFF4-8CA2-6892-8376-EBC7FCD146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457200" y="6408495"/>
            <a:ext cx="1487347" cy="44180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C224BE-4545-1E23-0C05-9B6D1A7B93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2110980" y="6412375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7"/>
    </mc:Choice>
    <mc:Fallback xmlns="">
      <p:transition spd="slow" advTm="2698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4D3-776E-7638-8D84-A8CA414F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E4A450-EAFF-84AA-470C-B7F52D4369AA}"/>
              </a:ext>
            </a:extLst>
          </p:cNvPr>
          <p:cNvSpPr txBox="1">
            <a:spLocks/>
          </p:cNvSpPr>
          <p:nvPr/>
        </p:nvSpPr>
        <p:spPr>
          <a:xfrm>
            <a:off x="273724" y="1387683"/>
            <a:ext cx="11408134" cy="54145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Other relevant history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Nuclear history: respondents were open about this history and wanted it more widely-shared, legacy of distrust; this is your history too</a:t>
            </a:r>
            <a:endParaRPr lang="en-US" dirty="0">
              <a:solidFill>
                <a:schemeClr val="tx1"/>
              </a:solidFill>
            </a:endParaRPr>
          </a:p>
          <a:p>
            <a:pPr marL="228600" indent="0">
              <a:spcBef>
                <a:spcPts val="2200"/>
              </a:spcBef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Other health concerns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Diabetes, renal disease: barriers to care, often present late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Poor diet established in the islands: prohibitively expensive produce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cs typeface="Calibri Light"/>
              </a:rPr>
              <a:t>Cancer screening and treatment</a:t>
            </a:r>
            <a:endParaRPr lang="en-US" dirty="0">
              <a:solidFill>
                <a:schemeClr val="tx1"/>
              </a:solidFill>
            </a:endParaRPr>
          </a:p>
          <a:p>
            <a:pPr marL="228600" indent="0">
              <a:spcBef>
                <a:spcPts val="2200"/>
              </a:spcBef>
              <a:buNone/>
            </a:pPr>
            <a:r>
              <a:rPr lang="en-US" sz="3200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Approaches</a:t>
            </a:r>
            <a:endParaRPr lang="en-US" sz="3200" dirty="0">
              <a:solidFill>
                <a:schemeClr val="tx1"/>
              </a:solidFill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Collaboration with community church leaders who can build trust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Help coordinate clinic travel</a:t>
            </a:r>
          </a:p>
          <a:p>
            <a:pPr lvl="1"/>
            <a:endParaRPr lang="en-US" dirty="0">
              <a:solidFill>
                <a:srgbClr val="32006E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715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32D8F-2F39-4AE9-4DF0-981B4C7579E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51CE3A3-169C-0208-CD42-D3DD6469F331}"/>
              </a:ext>
            </a:extLst>
          </p:cNvPr>
          <p:cNvSpPr txBox="1">
            <a:spLocks/>
          </p:cNvSpPr>
          <p:nvPr/>
        </p:nvSpPr>
        <p:spPr>
          <a:xfrm>
            <a:off x="373767" y="528945"/>
            <a:ext cx="11672713" cy="8719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sz="4500" b="1" dirty="0"/>
              <a:t>Take-home points from Marshallese Community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E12853-38F5-C421-87B9-0942BA96900A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11D09B-8B59-1279-CA3F-86846537BD5D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9327EBF1-116A-F237-4B04-70AD1A2210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9388005" y="6223931"/>
            <a:ext cx="1487347" cy="44180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0DFA02-FA96-0D95-4D0F-128692C6A2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1041785" y="6227811"/>
            <a:ext cx="1004695" cy="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9"/>
    </mc:Choice>
    <mc:Fallback xmlns="">
      <p:transition spd="slow" advTm="1417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E508-1588-7BAC-26D9-D142A0B66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additional take-home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4D3-776E-7638-8D84-A8CA414F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E4A450-EAFF-84AA-470C-B7F52D4369AA}"/>
              </a:ext>
            </a:extLst>
          </p:cNvPr>
          <p:cNvSpPr txBox="1">
            <a:spLocks/>
          </p:cNvSpPr>
          <p:nvPr/>
        </p:nvSpPr>
        <p:spPr>
          <a:xfrm>
            <a:off x="273724" y="1387683"/>
            <a:ext cx="11408134" cy="5414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Kenyan Community</a:t>
            </a:r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Two severe reactions to INH in the community, many community members unwilling to be treated for LTBI out of concern for side effects</a:t>
            </a:r>
          </a:p>
          <a:p>
            <a:pPr marL="22860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Afghan Community: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Those with TB disease would be given designated dishes to use at home, could affect marriage prospects</a:t>
            </a:r>
          </a:p>
          <a:p>
            <a:pPr marL="228600" indent="0">
              <a:spcAft>
                <a:spcPts val="0"/>
              </a:spcAft>
              <a:buNone/>
            </a:pPr>
            <a:r>
              <a:rPr lang="en-US" b="1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Ukrainian Community: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Legacy of distrust from Soviet era medicine, including vaccination hesitancy; history of religious persecution</a:t>
            </a:r>
          </a:p>
          <a:p>
            <a:pPr marL="228600" indent="0">
              <a:spcAft>
                <a:spcPts val="0"/>
              </a:spcAft>
              <a:buNone/>
            </a:pPr>
            <a:r>
              <a:rPr lang="en-US" b="1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Chinese Community: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32006D"/>
                </a:solidFill>
                <a:latin typeface="Calibri Light"/>
                <a:ea typeface="Calibri Light"/>
                <a:cs typeface="Calibri Light"/>
              </a:rPr>
              <a:t>Concern that TB could be hereditary</a:t>
            </a:r>
          </a:p>
          <a:p>
            <a:pPr lvl="1"/>
            <a:endParaRPr lang="en-US" dirty="0">
              <a:solidFill>
                <a:srgbClr val="32006D"/>
              </a:solidFill>
              <a:latin typeface="Calibri Light"/>
              <a:ea typeface="Calibri Light"/>
              <a:cs typeface="Calibri Light"/>
            </a:endParaRPr>
          </a:p>
          <a:p>
            <a:pPr>
              <a:spcAft>
                <a:spcPts val="0"/>
              </a:spcAft>
            </a:pPr>
            <a:endParaRPr lang="en-US" b="1" dirty="0"/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32D8F-2F39-4AE9-4DF0-981B4C7579E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3E767F3D-8E00-81A2-EA66-72837CD0F052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358DCFB-67B9-DDAD-A574-CA2757E5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046" y="6115112"/>
            <a:ext cx="2420833" cy="719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EF73B4-1E73-4C42-98A1-894EB9606846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7"/>
    </mc:Choice>
    <mc:Fallback xmlns="">
      <p:transition spd="slow" advTm="5028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94C0-9030-AAE1-AECF-D8533BCD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8F0DF-5A94-4BF2-3376-A56BF3D36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33" y="1397977"/>
            <a:ext cx="11408134" cy="51792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0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2E2060"/>
                </a:solidFill>
                <a:latin typeface="Calibri Light"/>
                <a:cs typeface="Calibri Light"/>
              </a:rPr>
              <a:t>Explore opportunities and partnerships with cancer providers and researchers, including the Fred Hutch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rgbClr val="2E2060"/>
                </a:solidFill>
              </a:rPr>
              <a:t>Maintain longitudinal relationships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rgbClr val="2E2060"/>
                </a:solidFill>
              </a:rPr>
              <a:t>Build out existing community partnerships: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rgbClr val="2E2060"/>
                </a:solidFill>
              </a:rPr>
              <a:t>Public Health Community Navigators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rgbClr val="2E2060"/>
                </a:solidFill>
              </a:rPr>
              <a:t>Harborview Caseworker Community Mediators</a:t>
            </a:r>
          </a:p>
          <a:p>
            <a:pPr marL="228600" indent="0">
              <a:lnSpc>
                <a:spcPct val="100000"/>
              </a:lnSpc>
              <a:buNone/>
            </a:pPr>
            <a:r>
              <a:rPr lang="en-US" sz="4000" dirty="0">
                <a:solidFill>
                  <a:srgbClr val="2E2060"/>
                </a:solidFill>
                <a:latin typeface="Calibri Light"/>
                <a:cs typeface="Calibri Light"/>
              </a:rPr>
              <a:t>Our team at EthnoMed.org can collaborate to develop community profiles </a:t>
            </a:r>
          </a:p>
          <a:p>
            <a:pPr lvl="1"/>
            <a:endParaRPr 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5010402-50C7-C399-A702-3D45456A83D0}"/>
              </a:ext>
            </a:extLst>
          </p:cNvPr>
          <p:cNvSpPr/>
          <p:nvPr/>
        </p:nvSpPr>
        <p:spPr>
          <a:xfrm>
            <a:off x="457200" y="1249148"/>
            <a:ext cx="3137770" cy="109240"/>
          </a:xfrm>
          <a:custGeom>
            <a:avLst/>
            <a:gdLst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22486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621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12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48756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2486"/>
              <a:gd name="connsiteY0" fmla="*/ 0 h 77345"/>
              <a:gd name="connsiteX1" fmla="*/ 522486 w 522486"/>
              <a:gd name="connsiteY1" fmla="*/ 0 h 77345"/>
              <a:gd name="connsiteX2" fmla="*/ 506611 w 522486"/>
              <a:gd name="connsiteY2" fmla="*/ 77345 h 77345"/>
              <a:gd name="connsiteX3" fmla="*/ 0 w 522486"/>
              <a:gd name="connsiteY3" fmla="*/ 77345 h 77345"/>
              <a:gd name="connsiteX4" fmla="*/ 0 w 522486"/>
              <a:gd name="connsiteY4" fmla="*/ 0 h 77345"/>
              <a:gd name="connsiteX0" fmla="*/ 0 w 528836"/>
              <a:gd name="connsiteY0" fmla="*/ 0 h 77345"/>
              <a:gd name="connsiteX1" fmla="*/ 528836 w 528836"/>
              <a:gd name="connsiteY1" fmla="*/ 0 h 77345"/>
              <a:gd name="connsiteX2" fmla="*/ 506611 w 528836"/>
              <a:gd name="connsiteY2" fmla="*/ 77345 h 77345"/>
              <a:gd name="connsiteX3" fmla="*/ 0 w 528836"/>
              <a:gd name="connsiteY3" fmla="*/ 77345 h 77345"/>
              <a:gd name="connsiteX4" fmla="*/ 0 w 528836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066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22486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  <a:gd name="connsiteX0" fmla="*/ 0 w 538361"/>
              <a:gd name="connsiteY0" fmla="*/ 0 h 77345"/>
              <a:gd name="connsiteX1" fmla="*/ 538361 w 538361"/>
              <a:gd name="connsiteY1" fmla="*/ 0 h 77345"/>
              <a:gd name="connsiteX2" fmla="*/ 519311 w 538361"/>
              <a:gd name="connsiteY2" fmla="*/ 77345 h 77345"/>
              <a:gd name="connsiteX3" fmla="*/ 0 w 538361"/>
              <a:gd name="connsiteY3" fmla="*/ 77345 h 77345"/>
              <a:gd name="connsiteX4" fmla="*/ 0 w 538361"/>
              <a:gd name="connsiteY4" fmla="*/ 0 h 7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61" h="77345">
                <a:moveTo>
                  <a:pt x="0" y="0"/>
                </a:moveTo>
                <a:lnTo>
                  <a:pt x="538361" y="0"/>
                </a:lnTo>
                <a:lnTo>
                  <a:pt x="519311" y="77345"/>
                </a:lnTo>
                <a:lnTo>
                  <a:pt x="0" y="77345"/>
                </a:lnTo>
                <a:lnTo>
                  <a:pt x="0" y="0"/>
                </a:lnTo>
                <a:close/>
              </a:path>
            </a:pathLst>
          </a:custGeom>
          <a:solidFill>
            <a:srgbClr val="F5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59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DE9D63E-9640-192C-E8EF-9AE7616D8EB5}"/>
              </a:ext>
            </a:extLst>
          </p:cNvPr>
          <p:cNvSpPr txBox="1">
            <a:spLocks/>
          </p:cNvSpPr>
          <p:nvPr/>
        </p:nvSpPr>
        <p:spPr>
          <a:xfrm>
            <a:off x="5367614" y="53491"/>
            <a:ext cx="3726616" cy="44245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400" b="0" i="0" kern="1200">
                <a:solidFill>
                  <a:srgbClr val="333D47"/>
                </a:solidFill>
                <a:effectLst/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Arial" panose="020B0604020202020204" pitchFamily="34" charset="0"/>
              <a:buNone/>
            </a:pPr>
            <a:endParaRPr lang="en-US" sz="22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Community Volunteers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Mohammed Akmoosh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Shoshana </a:t>
            </a:r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Aleinikoff</a:t>
            </a:r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Jasmine Alik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Katie Budd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Bayle Conrad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Esther Debrum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Marie Rose Embage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Franky Erra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Almaz </a:t>
            </a:r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Eshetie</a:t>
            </a:r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Catherine Evangelista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Katelynne Gardner-Toren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Srirama Josylua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Svitlana </a:t>
            </a:r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Kryshtanovska</a:t>
            </a:r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Disney </a:t>
            </a:r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Langilur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Susie Salem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F7FAF8-2747-CD2D-1769-C52FD1200FBA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8806927-7609-DC93-8AB7-F079105B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9" y="268166"/>
            <a:ext cx="11416278" cy="871905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E36572-D992-BB3D-8731-27A7C8627B27}"/>
              </a:ext>
            </a:extLst>
          </p:cNvPr>
          <p:cNvSpPr txBox="1">
            <a:spLocks/>
          </p:cNvSpPr>
          <p:nvPr/>
        </p:nvSpPr>
        <p:spPr>
          <a:xfrm>
            <a:off x="196521" y="631805"/>
            <a:ext cx="5011479" cy="442459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lang="en-US" sz="2800" b="0" i="0" kern="1200" dirty="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33D47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Tuberculosis Elimination Alliance</a:t>
            </a:r>
          </a:p>
          <a:p>
            <a:r>
              <a:rPr lang="en-US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Firland</a:t>
            </a:r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Foundation </a:t>
            </a:r>
          </a:p>
          <a:p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Public Health Seattle King County</a:t>
            </a:r>
          </a:p>
          <a:p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HealthPoint clinic system</a:t>
            </a:r>
          </a:p>
          <a:p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Interpreter Services Department at Harborview Medical Center</a:t>
            </a:r>
          </a:p>
          <a:p>
            <a:pPr marL="22860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FBB450-0B03-A9EF-EDDC-534E55B84CE0}"/>
              </a:ext>
            </a:extLst>
          </p:cNvPr>
          <p:cNvGrpSpPr/>
          <p:nvPr/>
        </p:nvGrpSpPr>
        <p:grpSpPr>
          <a:xfrm>
            <a:off x="792866" y="6149410"/>
            <a:ext cx="10514674" cy="643467"/>
            <a:chOff x="792866" y="5985288"/>
            <a:chExt cx="10514674" cy="643467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F4F16761-32B7-E49F-D7C7-7F56AE3F7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49" b="11138"/>
            <a:stretch/>
          </p:blipFill>
          <p:spPr bwMode="auto">
            <a:xfrm>
              <a:off x="792866" y="5985288"/>
              <a:ext cx="2573700" cy="64346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 descr="A close-up of a logo&#10;&#10;Description automatically generated">
              <a:extLst>
                <a:ext uri="{FF2B5EF4-FFF2-40B4-BE49-F238E27FC236}">
                  <a16:creationId xmlns:a16="http://schemas.microsoft.com/office/drawing/2014/main" id="{E33C1C69-AA3D-C944-7224-30DB0797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504" b="15110"/>
            <a:stretch/>
          </p:blipFill>
          <p:spPr>
            <a:xfrm>
              <a:off x="8445921" y="5986621"/>
              <a:ext cx="2861619" cy="640800"/>
            </a:xfrm>
            <a:prstGeom prst="rect">
              <a:avLst/>
            </a:prstGeom>
          </p:spPr>
        </p:pic>
        <p:pic>
          <p:nvPicPr>
            <p:cNvPr id="6" name="Picture 5" descr="A logo for a company&#10;&#10;Description automatically generated">
              <a:extLst>
                <a:ext uri="{FF2B5EF4-FFF2-40B4-BE49-F238E27FC236}">
                  <a16:creationId xmlns:a16="http://schemas.microsoft.com/office/drawing/2014/main" id="{CD1FE961-C8BD-2898-5CE6-6084B4156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0066" y="5986621"/>
              <a:ext cx="1020208" cy="640800"/>
            </a:xfrm>
            <a:prstGeom prst="rect">
              <a:avLst/>
            </a:prstGeom>
          </p:spPr>
        </p:pic>
        <p:pic>
          <p:nvPicPr>
            <p:cNvPr id="4100" name="Picture 4">
              <a:hlinkClick r:id="rId6"/>
              <a:extLst>
                <a:ext uri="{FF2B5EF4-FFF2-40B4-BE49-F238E27FC236}">
                  <a16:creationId xmlns:a16="http://schemas.microsoft.com/office/drawing/2014/main" id="{D8859346-C352-174A-F96E-B0812CF1C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774" y="5986621"/>
              <a:ext cx="3508646" cy="64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FAE945-D9BA-4976-5442-E48270CAEF29}"/>
              </a:ext>
            </a:extLst>
          </p:cNvPr>
          <p:cNvSpPr txBox="1"/>
          <p:nvPr/>
        </p:nvSpPr>
        <p:spPr>
          <a:xfrm>
            <a:off x="9078990" y="459940"/>
            <a:ext cx="295286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/>
              <a:t>Students</a:t>
            </a:r>
          </a:p>
          <a:p>
            <a:r>
              <a:rPr lang="en-US" sz="2200" dirty="0" err="1">
                <a:latin typeface="Calibri Light"/>
                <a:ea typeface="Calibri Light"/>
                <a:cs typeface="Calibri Light"/>
              </a:rPr>
              <a:t>Angshita</a:t>
            </a:r>
            <a:r>
              <a:rPr lang="en-US" sz="2200" dirty="0">
                <a:latin typeface="Calibri Light"/>
                <a:ea typeface="Calibri Light"/>
                <a:cs typeface="Calibri Light"/>
              </a:rPr>
              <a:t> Dutta</a:t>
            </a:r>
          </a:p>
          <a:p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Betelihem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Gabreselassie</a:t>
            </a:r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Zacharia </a:t>
            </a:r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Ismaio</a:t>
            </a:r>
            <a:endParaRPr lang="en-US" sz="2200" dirty="0">
              <a:latin typeface="Calibri Light"/>
              <a:ea typeface="Calibri Light"/>
              <a:cs typeface="Calibri Light"/>
            </a:endParaRPr>
          </a:p>
          <a:p>
            <a:r>
              <a:rPr lang="en-US" sz="2200" dirty="0" err="1">
                <a:latin typeface="Calibri Light"/>
                <a:ea typeface="Calibri Light"/>
                <a:cs typeface="Calibri Light"/>
              </a:rPr>
              <a:t>Sahra</a:t>
            </a:r>
            <a:r>
              <a:rPr lang="en-US" sz="2200" dirty="0">
                <a:latin typeface="Calibri Light"/>
                <a:ea typeface="Calibri Light"/>
                <a:cs typeface="Calibri Light"/>
              </a:rPr>
              <a:t> Jama</a:t>
            </a:r>
          </a:p>
          <a:p>
            <a:r>
              <a:rPr lang="en-US" sz="2200" dirty="0">
                <a:latin typeface="Calibri Light"/>
                <a:ea typeface="Calibri Light"/>
                <a:cs typeface="Calibri Light"/>
              </a:rPr>
              <a:t>Ria Mohan</a:t>
            </a:r>
          </a:p>
          <a:p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Chelsea Ng</a:t>
            </a:r>
            <a:endParaRPr lang="en-US" sz="2200" dirty="0">
              <a:latin typeface="Calibri Light"/>
              <a:ea typeface="Calibri Light"/>
              <a:cs typeface="Calibri Light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Hannah Perez</a:t>
            </a:r>
          </a:p>
          <a:p>
            <a:endParaRPr lang="en-US" sz="2200" dirty="0">
              <a:latin typeface="Calibri Light"/>
              <a:ea typeface="Calibri Light"/>
              <a:cs typeface="Calibri Light"/>
            </a:endParaRPr>
          </a:p>
          <a:p>
            <a:r>
              <a:rPr lang="en-US" sz="2200" b="1" u="sng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CCMs/Interpreters</a:t>
            </a:r>
          </a:p>
          <a:p>
            <a:r>
              <a:rPr lang="en-US" sz="2200" dirty="0" err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Anab</a:t>
            </a:r>
            <a:r>
              <a:rPr lang="en-US" sz="2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 Abdullahi</a:t>
            </a:r>
          </a:p>
          <a:p>
            <a:r>
              <a:rPr lang="en-US" sz="2200" dirty="0">
                <a:latin typeface="Calibri Light"/>
                <a:ea typeface="Calibri Light"/>
                <a:cs typeface="Calibri Light"/>
              </a:rPr>
              <a:t>Omar </a:t>
            </a:r>
            <a:r>
              <a:rPr lang="en-US" sz="2200" dirty="0" err="1">
                <a:latin typeface="Calibri Light"/>
                <a:ea typeface="Calibri Light"/>
                <a:cs typeface="Calibri Light"/>
              </a:rPr>
              <a:t>Abow</a:t>
            </a:r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sz="2200" dirty="0">
                <a:latin typeface="Calibri Light"/>
                <a:ea typeface="Calibri Light"/>
                <a:cs typeface="Calibri Light"/>
              </a:rPr>
              <a:t>Bich Bui</a:t>
            </a:r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sz="2200" dirty="0">
                <a:latin typeface="Calibri Light"/>
                <a:ea typeface="Calibri Light"/>
                <a:cs typeface="Calibri Light"/>
              </a:rPr>
              <a:t>Jeniffer Huong</a:t>
            </a:r>
          </a:p>
          <a:p>
            <a:r>
              <a:rPr lang="en-US" sz="2200" dirty="0">
                <a:latin typeface="Calibri Light"/>
                <a:ea typeface="Calibri Light"/>
                <a:cs typeface="Calibri Light"/>
              </a:rPr>
              <a:t>Kim Lundgren</a:t>
            </a:r>
          </a:p>
          <a:p>
            <a:r>
              <a:rPr lang="en-US" sz="2200" dirty="0" err="1">
                <a:latin typeface="Calibri Light"/>
                <a:ea typeface="Calibri Light"/>
                <a:cs typeface="Calibri Light"/>
              </a:rPr>
              <a:t>Yodit</a:t>
            </a:r>
            <a:r>
              <a:rPr lang="en-US" sz="2200" dirty="0">
                <a:latin typeface="Calibri Light"/>
                <a:ea typeface="Calibri Light"/>
                <a:cs typeface="Calibri Light"/>
              </a:rPr>
              <a:t> </a:t>
            </a:r>
            <a:r>
              <a:rPr lang="en-US" sz="2200" dirty="0" err="1">
                <a:latin typeface="Calibri Light"/>
                <a:ea typeface="Calibri Light"/>
                <a:cs typeface="Calibri Light"/>
              </a:rPr>
              <a:t>Wongelemengist</a:t>
            </a:r>
            <a:endParaRPr lang="en-US" sz="2200" dirty="0">
              <a:latin typeface="Calibri Light"/>
              <a:ea typeface="Calibri Light"/>
              <a:cs typeface="Calibri Light"/>
            </a:endParaRPr>
          </a:p>
          <a:p>
            <a:endParaRPr lang="en-US" sz="2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endParaRPr lang="en-US" sz="2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C33F84-BE51-7FB6-4692-5BC40D6D854D}"/>
              </a:ext>
            </a:extLst>
          </p:cNvPr>
          <p:cNvCxnSpPr/>
          <p:nvPr/>
        </p:nvCxnSpPr>
        <p:spPr>
          <a:xfrm>
            <a:off x="0" y="6069660"/>
            <a:ext cx="12192000" cy="0"/>
          </a:xfrm>
          <a:prstGeom prst="line">
            <a:avLst/>
          </a:prstGeom>
          <a:ln w="101600">
            <a:solidFill>
              <a:srgbClr val="40246C">
                <a:alpha val="7982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AAB9B2-C929-B99E-BC31-8D2DE2F3DD1C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4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1"/>
    </mc:Choice>
    <mc:Fallback xmlns="">
      <p:transition spd="slow" advTm="990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522A7726-AF98-067B-A09C-A6A9EEAAD1EF}"/>
              </a:ext>
            </a:extLst>
          </p:cNvPr>
          <p:cNvSpPr txBox="1">
            <a:spLocks/>
          </p:cNvSpPr>
          <p:nvPr/>
        </p:nvSpPr>
        <p:spPr>
          <a:xfrm>
            <a:off x="6469955" y="1838491"/>
            <a:ext cx="5936658" cy="15009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5400" dirty="0">
                <a:solidFill>
                  <a:srgbClr val="2E2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want to hear from you!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E55B25-50D5-EAC5-06B9-ADC90193A408}"/>
              </a:ext>
            </a:extLst>
          </p:cNvPr>
          <p:cNvSpPr txBox="1">
            <a:spLocks/>
          </p:cNvSpPr>
          <p:nvPr/>
        </p:nvSpPr>
        <p:spPr>
          <a:xfrm>
            <a:off x="380572" y="2220925"/>
            <a:ext cx="5920476" cy="472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sz="24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2E20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Stay Connected: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406F1A3-2009-D4D8-882F-0639B1995219}"/>
              </a:ext>
            </a:extLst>
          </p:cNvPr>
          <p:cNvSpPr txBox="1">
            <a:spLocks/>
          </p:cNvSpPr>
          <p:nvPr/>
        </p:nvSpPr>
        <p:spPr>
          <a:xfrm>
            <a:off x="520628" y="2971411"/>
            <a:ext cx="5936660" cy="38022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228600" algn="l" defTabSz="914400" rtl="0" eaLnBrk="1" latinLnBrk="0" hangingPunct="1">
              <a:lnSpc>
                <a:spcPts val="308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247775" algn="l"/>
              </a:tabLst>
              <a:defRPr sz="2000" b="0" i="0" kern="120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657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1145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Follow us on Instagram, Facebook, LinkedIn, and YouTube @</a:t>
            </a:r>
            <a:r>
              <a:rPr lang="en-US" sz="3300" dirty="0" err="1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EthnoMedUW</a:t>
            </a:r>
            <a:endParaRPr lang="en-US" sz="3300" dirty="0">
              <a:solidFill>
                <a:srgbClr val="2E2061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3300" dirty="0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Subscribe to the </a:t>
            </a:r>
            <a:r>
              <a:rPr lang="en-US" sz="3300" dirty="0" err="1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EthnoMed</a:t>
            </a:r>
            <a:r>
              <a:rPr lang="en-US" sz="3300" dirty="0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 Newsletter</a:t>
            </a:r>
          </a:p>
          <a:p>
            <a:r>
              <a:rPr lang="en-US" sz="3300" dirty="0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Students/Researchers: Check out our “Collaborations” page at </a:t>
            </a:r>
            <a:r>
              <a:rPr lang="en-US" sz="3300" dirty="0" err="1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EthnoMed.org</a:t>
            </a:r>
            <a:endParaRPr lang="en-US" sz="3300" dirty="0">
              <a:solidFill>
                <a:srgbClr val="2E2061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3300" dirty="0">
                <a:solidFill>
                  <a:srgbClr val="2E2061"/>
                </a:solidFill>
                <a:latin typeface="Open Sans"/>
                <a:ea typeface="Open Sans"/>
                <a:cs typeface="Open Sans"/>
              </a:rPr>
              <a:t>Email: </a:t>
            </a:r>
            <a:r>
              <a:rPr lang="en-US" sz="3300" dirty="0">
                <a:solidFill>
                  <a:srgbClr val="2E2061"/>
                </a:solidFill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ethnomed@uw.edu</a:t>
            </a:r>
            <a:endParaRPr lang="en-US" sz="3300" dirty="0">
              <a:solidFill>
                <a:srgbClr val="2E20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3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rgbClr val="3200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rgbClr val="3200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rgbClr val="32006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2CF3C1DA-C64F-3BF4-471F-3E57B071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015" y="38317"/>
            <a:ext cx="6096000" cy="177718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3DE309F-B9F9-AEE4-4527-2632662985E0}"/>
              </a:ext>
            </a:extLst>
          </p:cNvPr>
          <p:cNvSpPr/>
          <p:nvPr/>
        </p:nvSpPr>
        <p:spPr>
          <a:xfrm>
            <a:off x="6456267" y="3982116"/>
            <a:ext cx="1373949" cy="484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ACCBA8-DDD4-DAEC-B27C-DC997D015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077" y="3339463"/>
            <a:ext cx="2265615" cy="226561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3875C2F-4DB3-D459-D29B-53DD2E1645D1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132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F7FAF8-2747-CD2D-1769-C52FD1200FBA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2">
            <a:extLst>
              <a:ext uri="{FF2B5EF4-FFF2-40B4-BE49-F238E27FC236}">
                <a16:creationId xmlns:a16="http://schemas.microsoft.com/office/drawing/2014/main" id="{23356365-31CB-7848-C3D0-5502B6A0FC2B}"/>
              </a:ext>
            </a:extLst>
          </p:cNvPr>
          <p:cNvSpPr txBox="1">
            <a:spLocks/>
          </p:cNvSpPr>
          <p:nvPr/>
        </p:nvSpPr>
        <p:spPr>
          <a:xfrm>
            <a:off x="219628" y="5079658"/>
            <a:ext cx="5104131" cy="7998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4500" b="1" dirty="0" err="1">
                <a:latin typeface="Corbel" panose="020B0503020204020204" pitchFamily="34" charset="0"/>
              </a:rPr>
              <a:t>reidd@uw.edu</a:t>
            </a:r>
            <a:endParaRPr lang="en-US" sz="4500" b="1" dirty="0">
              <a:latin typeface="Corbel" panose="020B0503020204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9824DDE-64B5-ECD1-4350-E3286949B40D}"/>
              </a:ext>
            </a:extLst>
          </p:cNvPr>
          <p:cNvSpPr txBox="1">
            <a:spLocks/>
          </p:cNvSpPr>
          <p:nvPr/>
        </p:nvSpPr>
        <p:spPr>
          <a:xfrm>
            <a:off x="-240065" y="4417623"/>
            <a:ext cx="5464811" cy="7998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4500" b="1" dirty="0">
                <a:solidFill>
                  <a:srgbClr val="2E2061"/>
                </a:solidFill>
                <a:latin typeface="Corbel" panose="020B0503020204020204" pitchFamily="34" charset="0"/>
              </a:rPr>
              <a:t>Duncan</a:t>
            </a:r>
            <a:r>
              <a:rPr lang="en-US" sz="4500" b="1" dirty="0">
                <a:latin typeface="Corbel" panose="020B0503020204020204" pitchFamily="34" charset="0"/>
              </a:rPr>
              <a:t> Reid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B89AD-3945-4444-9818-54CB52C8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28" y="1349975"/>
            <a:ext cx="8273088" cy="2446152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78585F14-9C72-E611-A6FE-42CFAB177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424" y="6077934"/>
            <a:ext cx="2545997" cy="756276"/>
          </a:xfrm>
          <a:prstGeom prst="rect">
            <a:avLst/>
          </a:prstGeom>
        </p:spPr>
      </p:pic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EE3B56B1-D8A9-60BB-E831-8573B91D8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073" y="1142927"/>
            <a:ext cx="2748951" cy="274895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070DE43-3016-BBBF-E13C-8C8A94F59668}"/>
              </a:ext>
            </a:extLst>
          </p:cNvPr>
          <p:cNvSpPr txBox="1">
            <a:spLocks/>
          </p:cNvSpPr>
          <p:nvPr/>
        </p:nvSpPr>
        <p:spPr>
          <a:xfrm>
            <a:off x="4356172" y="4373314"/>
            <a:ext cx="5464811" cy="7998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4500" b="1" dirty="0">
                <a:solidFill>
                  <a:srgbClr val="2E2061"/>
                </a:solidFill>
                <a:latin typeface="Corbel" panose="020B0503020204020204" pitchFamily="34" charset="0"/>
              </a:rPr>
              <a:t>Franky </a:t>
            </a:r>
            <a:r>
              <a:rPr lang="en-US" sz="4500" b="1" dirty="0" err="1">
                <a:solidFill>
                  <a:srgbClr val="2E2061"/>
                </a:solidFill>
                <a:latin typeface="Corbel" panose="020B0503020204020204" pitchFamily="34" charset="0"/>
              </a:rPr>
              <a:t>Erra</a:t>
            </a:r>
            <a:endParaRPr lang="en-US" sz="4500" b="1" dirty="0">
              <a:latin typeface="Corbel" panose="020B0503020204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C58A21-3854-9C1D-02D3-38CF75228DCE}"/>
              </a:ext>
            </a:extLst>
          </p:cNvPr>
          <p:cNvSpPr txBox="1">
            <a:spLocks/>
          </p:cNvSpPr>
          <p:nvPr/>
        </p:nvSpPr>
        <p:spPr>
          <a:xfrm>
            <a:off x="5518485" y="5040230"/>
            <a:ext cx="5955540" cy="79987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rgbClr val="2E216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ctr"/>
            <a:r>
              <a:rPr lang="en-US" sz="4500" b="1" dirty="0" err="1">
                <a:latin typeface="Corbel" panose="020B0503020204020204" pitchFamily="34" charset="0"/>
              </a:rPr>
              <a:t>ferra@kingcounty.gov</a:t>
            </a:r>
            <a:endParaRPr lang="en-US" sz="4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6"/>
    </mc:Choice>
    <mc:Fallback xmlns="">
      <p:transition spd="slow" advTm="25056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753A-A977-17D6-97CE-92F84392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BEAFE-34E6-9D25-7674-D52E45922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08B8E-8C3D-4B19-7E90-7F741EB3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3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DC584F-F082-1C96-D765-9C23B2308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61" y="238202"/>
            <a:ext cx="10327011" cy="5801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B20D48-473C-B9DF-3C45-C34BC40DA2A9}"/>
              </a:ext>
            </a:extLst>
          </p:cNvPr>
          <p:cNvSpPr txBox="1"/>
          <p:nvPr/>
        </p:nvSpPr>
        <p:spPr>
          <a:xfrm>
            <a:off x="1032461" y="6039519"/>
            <a:ext cx="60943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Nickelodeon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6D6C87-D71B-CC83-2318-D8759F0527FA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E1017-5F8E-A2FB-2277-7B2DAB884F6C}"/>
              </a:ext>
            </a:extLst>
          </p:cNvPr>
          <p:cNvGrpSpPr/>
          <p:nvPr/>
        </p:nvGrpSpPr>
        <p:grpSpPr>
          <a:xfrm>
            <a:off x="0" y="6237691"/>
            <a:ext cx="12252960" cy="612613"/>
            <a:chOff x="0" y="6237691"/>
            <a:chExt cx="12252960" cy="612613"/>
          </a:xfrm>
        </p:grpSpPr>
        <p:pic>
          <p:nvPicPr>
            <p:cNvPr id="7" name="Picture 6" descr="A close-up of a logo&#10;&#10;Description automatically generated">
              <a:extLst>
                <a:ext uri="{FF2B5EF4-FFF2-40B4-BE49-F238E27FC236}">
                  <a16:creationId xmlns:a16="http://schemas.microsoft.com/office/drawing/2014/main" id="{8946EA38-3898-C620-67D8-58EE3A142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9000"/>
            </a:blip>
            <a:stretch>
              <a:fillRect/>
            </a:stretch>
          </p:blipFill>
          <p:spPr>
            <a:xfrm>
              <a:off x="457200" y="6408495"/>
              <a:ext cx="1487347" cy="441809"/>
            </a:xfrm>
            <a:prstGeom prst="rect">
              <a:avLst/>
            </a:prstGeom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9F4F70B-6904-394C-C75C-EE3A37F6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2110980" y="6412375"/>
              <a:ext cx="1004695" cy="4340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E5C2D5-DD26-544D-6850-3A31076935EA}"/>
                </a:ext>
              </a:extLst>
            </p:cNvPr>
            <p:cNvSpPr/>
            <p:nvPr/>
          </p:nvSpPr>
          <p:spPr>
            <a:xfrm rot="10800000">
              <a:off x="0" y="6237691"/>
              <a:ext cx="12252960" cy="91440"/>
            </a:xfrm>
            <a:prstGeom prst="rect">
              <a:avLst/>
            </a:prstGeom>
            <a:gradFill>
              <a:gsLst>
                <a:gs pos="33000">
                  <a:srgbClr val="35246C">
                    <a:lumMod val="0"/>
                    <a:alpha val="0"/>
                  </a:srgbClr>
                </a:gs>
                <a:gs pos="100000">
                  <a:srgbClr val="77236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3D651F-8932-5695-9044-6E93C4E2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61" y="253894"/>
            <a:ext cx="10327011" cy="580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6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71889-72DD-1299-3C1B-80B44C03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BCEEF-71BD-52B4-2066-9D4935608966}"/>
              </a:ext>
            </a:extLst>
          </p:cNvPr>
          <p:cNvSpPr txBox="1"/>
          <p:nvPr/>
        </p:nvSpPr>
        <p:spPr>
          <a:xfrm>
            <a:off x="6492300" y="254643"/>
            <a:ext cx="5539132" cy="68326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20 of these nuclear tests deposited measurable fallout on the Marshall Islands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Three sources of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 Light"/>
                <a:ea typeface="Calibri Light"/>
                <a:cs typeface="Calibri Light"/>
              </a:rPr>
              <a:t>External radiation </a:t>
            </a:r>
            <a:r>
              <a:rPr lang="en-US" sz="2800" dirty="0">
                <a:latin typeface="Calibri Light"/>
                <a:ea typeface="Calibri Light"/>
                <a:cs typeface="Calibri Light"/>
              </a:rPr>
              <a:t>from fallout deposited on the ground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 Light"/>
                <a:ea typeface="Calibri Light"/>
                <a:cs typeface="Calibri Light"/>
              </a:rPr>
              <a:t>Internal irradiation </a:t>
            </a:r>
            <a:r>
              <a:rPr lang="en-US" sz="2800" dirty="0">
                <a:latin typeface="Calibri Light"/>
                <a:ea typeface="Calibri Light"/>
                <a:cs typeface="Calibri Light"/>
              </a:rPr>
              <a:t>from </a:t>
            </a:r>
            <a:r>
              <a:rPr lang="en-US" sz="2800" b="1" dirty="0">
                <a:latin typeface="Calibri Light"/>
                <a:ea typeface="Calibri Light"/>
                <a:cs typeface="Calibri Light"/>
              </a:rPr>
              <a:t>acute</a:t>
            </a:r>
            <a:r>
              <a:rPr lang="en-US" sz="2800" dirty="0">
                <a:latin typeface="Calibri Light"/>
                <a:ea typeface="Calibri Light"/>
                <a:cs typeface="Calibri Light"/>
              </a:rPr>
              <a:t> radionuclide intake soon after deposition of fallout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 Light"/>
                <a:ea typeface="Calibri Light"/>
                <a:cs typeface="Calibri Light"/>
              </a:rPr>
              <a:t>Internal irradiation </a:t>
            </a:r>
            <a:r>
              <a:rPr lang="en-US" sz="2800" dirty="0">
                <a:latin typeface="Calibri Light"/>
                <a:ea typeface="Calibri Light"/>
                <a:cs typeface="Calibri Light"/>
              </a:rPr>
              <a:t>from </a:t>
            </a:r>
            <a:r>
              <a:rPr lang="en-US" sz="2800" b="1" dirty="0">
                <a:latin typeface="Calibri Light"/>
                <a:ea typeface="Calibri Light"/>
                <a:cs typeface="Calibri Light"/>
              </a:rPr>
              <a:t>chronic </a:t>
            </a:r>
            <a:r>
              <a:rPr lang="en-US" sz="2800" dirty="0">
                <a:latin typeface="Calibri Light"/>
                <a:ea typeface="Calibri Light"/>
                <a:cs typeface="Calibri Light"/>
              </a:rPr>
              <a:t>intakes of long-lived radionuclides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095E9D-06F5-0A77-E4FF-B994A1A14647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F14935-94E1-CD60-D28D-38D80FE6CABD}"/>
              </a:ext>
            </a:extLst>
          </p:cNvPr>
          <p:cNvSpPr txBox="1"/>
          <p:nvPr/>
        </p:nvSpPr>
        <p:spPr>
          <a:xfrm>
            <a:off x="6393773" y="6458263"/>
            <a:ext cx="436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Phys. 2010 August ; 99(2): 105–123. doi:10.1097/HP.0b013e3181dc523c.</a:t>
            </a:r>
            <a:endParaRPr lang="en-US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7265E00E-8207-F0FA-03A4-09B371E05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0544085" y="6360470"/>
            <a:ext cx="1487347" cy="441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A95E30-56F6-863B-766D-51EC55AD9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254644"/>
            <a:ext cx="4516676" cy="3047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9C3B-5B0F-262A-C764-371D3A2C2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3302000"/>
            <a:ext cx="4674742" cy="34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C3F01-440F-DEF2-CA54-EC0945702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8AFB80-0840-D1CD-002E-03F2C8D1EFCE}"/>
              </a:ext>
            </a:extLst>
          </p:cNvPr>
          <p:cNvSpPr txBox="1"/>
          <p:nvPr/>
        </p:nvSpPr>
        <p:spPr>
          <a:xfrm>
            <a:off x="6492300" y="254643"/>
            <a:ext cx="5539132" cy="85561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Until 2010, there had “</a:t>
            </a:r>
            <a:r>
              <a:rPr lang="en-US" sz="2800" i="1" dirty="0">
                <a:latin typeface="Calibri Light"/>
                <a:ea typeface="Calibri Light"/>
                <a:cs typeface="Calibri Light"/>
              </a:rPr>
              <a:t>not been a broad epidemiologic study of the Marshallese to determine the total numbers of cancers and other serious illnesses resulting from exposure to radioactive fallout”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/>
                <a:ea typeface="Calibri Light"/>
                <a:cs typeface="Calibri Light"/>
              </a:rPr>
              <a:t>In 2010 it was calculated that by sub-population, the projected proportion of cancers attributable to radiation from fallout between 43 and 95 percent on Rongelap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EFB8B4-89D5-4C5F-D8FE-5E5E5372C348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1F7EC1-01B1-F988-DEED-02523D862BA3}"/>
              </a:ext>
            </a:extLst>
          </p:cNvPr>
          <p:cNvSpPr txBox="1"/>
          <p:nvPr/>
        </p:nvSpPr>
        <p:spPr>
          <a:xfrm>
            <a:off x="6393773" y="6458263"/>
            <a:ext cx="436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Phys. 2010 August ; 99(2): 105–123. doi:10.1097/HP.0b013e3181dc523c.</a:t>
            </a:r>
            <a:endParaRPr lang="en-US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A57CFFE-6873-19E7-0720-A7ABBEF90A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10544085" y="6360470"/>
            <a:ext cx="1487347" cy="441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EBC8A9-1929-55E9-2199-477FD0CF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28836" y="-2812775"/>
            <a:ext cx="4003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425F2-289C-2806-659D-08D1DEC17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4109" y="525990"/>
            <a:ext cx="5644083" cy="622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"/>
    </mc:Choice>
    <mc:Fallback xmlns="">
      <p:transition spd="slow" advTm="67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09E6F-AE50-5140-76D2-FCCA95AB3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109" y="308949"/>
            <a:ext cx="7263038" cy="63693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F9BBA-1DF6-16F3-A205-F65AE63BF0C8}"/>
              </a:ext>
            </a:extLst>
          </p:cNvPr>
          <p:cNvCxnSpPr>
            <a:cxnSpLocks/>
          </p:cNvCxnSpPr>
          <p:nvPr/>
        </p:nvCxnSpPr>
        <p:spPr>
          <a:xfrm flipV="1">
            <a:off x="1027611" y="4347485"/>
            <a:ext cx="3515816" cy="683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E71C3F1-CA9F-08C7-C7CE-3284A251670A}"/>
              </a:ext>
            </a:extLst>
          </p:cNvPr>
          <p:cNvSpPr txBox="1"/>
          <p:nvPr/>
        </p:nvSpPr>
        <p:spPr>
          <a:xfrm>
            <a:off x="2447109" y="6614512"/>
            <a:ext cx="609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Google Maps</a:t>
            </a:r>
            <a:endParaRPr lang="en-US" sz="11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94984B-8167-C433-EE7E-4D945D15BE14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2A50D0A-9132-DA4E-8852-879D8999C2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</a:blip>
          <a:stretch>
            <a:fillRect/>
          </a:stretch>
        </p:blipFill>
        <p:spPr>
          <a:xfrm>
            <a:off x="433251" y="6390950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27E23B-5267-486C-4AE9-D564469B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71" y="392430"/>
            <a:ext cx="5725129" cy="6201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C0A70-0C76-93CE-C018-52E2FD40B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604" y="1032874"/>
            <a:ext cx="5647207" cy="4792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B02FB-10E1-62BF-C308-920B5C3B8AF6}"/>
              </a:ext>
            </a:extLst>
          </p:cNvPr>
          <p:cNvSpPr txBox="1"/>
          <p:nvPr/>
        </p:nvSpPr>
        <p:spPr>
          <a:xfrm>
            <a:off x="269908" y="6532647"/>
            <a:ext cx="609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Google Maps</a:t>
            </a:r>
            <a:endParaRPr lang="en-US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22A693-2973-BB44-6428-4B1277136AEE}"/>
              </a:ext>
            </a:extLst>
          </p:cNvPr>
          <p:cNvCxnSpPr/>
          <p:nvPr/>
        </p:nvCxnSpPr>
        <p:spPr>
          <a:xfrm>
            <a:off x="0" y="7096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19EBEF-4A93-AC41-4171-5BAA63479BC5}"/>
              </a:ext>
            </a:extLst>
          </p:cNvPr>
          <p:cNvCxnSpPr>
            <a:cxnSpLocks/>
          </p:cNvCxnSpPr>
          <p:nvPr/>
        </p:nvCxnSpPr>
        <p:spPr>
          <a:xfrm flipH="1">
            <a:off x="7391131" y="1591222"/>
            <a:ext cx="3451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E243778-95A6-5B2E-F815-5E5CD2A68AC0}"/>
              </a:ext>
            </a:extLst>
          </p:cNvPr>
          <p:cNvSpPr/>
          <p:nvPr/>
        </p:nvSpPr>
        <p:spPr>
          <a:xfrm>
            <a:off x="4379924" y="2453602"/>
            <a:ext cx="1639429" cy="1639429"/>
          </a:xfrm>
          <a:prstGeom prst="ellipse">
            <a:avLst/>
          </a:prstGeom>
          <a:noFill/>
          <a:ln w="28575">
            <a:solidFill>
              <a:srgbClr val="E4B1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67E38D0-5FEA-7330-522F-522261127E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</a:blip>
          <a:stretch>
            <a:fillRect/>
          </a:stretch>
        </p:blipFill>
        <p:spPr>
          <a:xfrm>
            <a:off x="10704653" y="6332337"/>
            <a:ext cx="1487347" cy="44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9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D7E69-DCEA-C7BC-E9EA-192E27746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D3CD32-581C-C0B8-51BF-99B660F193E6}"/>
              </a:ext>
            </a:extLst>
          </p:cNvPr>
          <p:cNvCxnSpPr/>
          <p:nvPr/>
        </p:nvCxnSpPr>
        <p:spPr>
          <a:xfrm>
            <a:off x="0" y="55721"/>
            <a:ext cx="12192000" cy="0"/>
          </a:xfrm>
          <a:prstGeom prst="line">
            <a:avLst/>
          </a:prstGeom>
          <a:ln w="101600">
            <a:solidFill>
              <a:srgbClr val="402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17815-537D-D8F2-407E-1CDBEF8AE4D5}"/>
              </a:ext>
            </a:extLst>
          </p:cNvPr>
          <p:cNvCxnSpPr/>
          <p:nvPr/>
        </p:nvCxnSpPr>
        <p:spPr>
          <a:xfrm>
            <a:off x="0" y="6849244"/>
            <a:ext cx="12192000" cy="0"/>
          </a:xfrm>
          <a:prstGeom prst="line">
            <a:avLst/>
          </a:prstGeom>
          <a:ln w="101600">
            <a:solidFill>
              <a:srgbClr val="40246C">
                <a:alpha val="4983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AFB5DEA-4417-8CA2-F34B-C063ED45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20028" y="6290069"/>
            <a:ext cx="1487347" cy="441809"/>
          </a:xfrm>
          <a:prstGeom prst="rect">
            <a:avLst/>
          </a:prstGeom>
        </p:spPr>
      </p:pic>
      <p:pic>
        <p:nvPicPr>
          <p:cNvPr id="3077" name="Picture 5" descr="Bikini Atoll - Wikipedia">
            <a:extLst>
              <a:ext uri="{FF2B5EF4-FFF2-40B4-BE49-F238E27FC236}">
                <a16:creationId xmlns:a16="http://schemas.microsoft.com/office/drawing/2014/main" id="{C42777A9-5B31-2152-4397-49E0B08A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12" y="181156"/>
            <a:ext cx="9793176" cy="621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C9C6E-A574-C6D5-B159-FC81E4CA2875}"/>
              </a:ext>
            </a:extLst>
          </p:cNvPr>
          <p:cNvSpPr txBox="1"/>
          <p:nvPr/>
        </p:nvSpPr>
        <p:spPr>
          <a:xfrm>
            <a:off x="10097400" y="6388336"/>
            <a:ext cx="983310" cy="26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Google Maps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3229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uclear tragedy in the Marshall Islands - Bulletin of the Atomic Scientists">
            <a:hlinkClick r:id="rId3"/>
            <a:extLst>
              <a:ext uri="{FF2B5EF4-FFF2-40B4-BE49-F238E27FC236}">
                <a16:creationId xmlns:a16="http://schemas.microsoft.com/office/drawing/2014/main" id="{32D43A61-AFC2-0E93-9717-BED283D1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1" y="43961"/>
            <a:ext cx="11148977" cy="622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4A955F7F-E10D-647C-9835-1E9DCEB0A1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</a:blip>
          <a:stretch>
            <a:fillRect/>
          </a:stretch>
        </p:blipFill>
        <p:spPr>
          <a:xfrm>
            <a:off x="20028" y="6290069"/>
            <a:ext cx="1487347" cy="441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F6585B-703D-838A-48A6-1CA93BF68007}"/>
              </a:ext>
            </a:extLst>
          </p:cNvPr>
          <p:cNvSpPr txBox="1"/>
          <p:nvPr/>
        </p:nvSpPr>
        <p:spPr>
          <a:xfrm>
            <a:off x="10165554" y="6380168"/>
            <a:ext cx="1040106" cy="25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Google Maps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9056855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Theme">
  <a:themeElements>
    <a:clrScheme name="Brand Custom Colors">
      <a:dk1>
        <a:srgbClr val="32006E"/>
      </a:dk1>
      <a:lt1>
        <a:srgbClr val="FFFFFF"/>
      </a:lt1>
      <a:dk2>
        <a:srgbClr val="566069"/>
      </a:dk2>
      <a:lt2>
        <a:srgbClr val="C3C5C8"/>
      </a:lt2>
      <a:accent1>
        <a:srgbClr val="76236C"/>
      </a:accent1>
      <a:accent2>
        <a:srgbClr val="FFC700"/>
      </a:accent2>
      <a:accent3>
        <a:srgbClr val="2C69CE"/>
      </a:accent3>
      <a:accent4>
        <a:srgbClr val="D24310"/>
      </a:accent4>
      <a:accent5>
        <a:srgbClr val="32006E"/>
      </a:accent5>
      <a:accent6>
        <a:srgbClr val="00899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Template_3" id="{14C561A3-933A-2B4E-A955-88FE6BC96650}" vid="{60DDCB24-7F75-FB40-B083-0C3F54D99862}"/>
    </a:ext>
  </a:extLst>
</a:theme>
</file>

<file path=ppt/theme/theme2.xml><?xml version="1.0" encoding="utf-8"?>
<a:theme xmlns:a="http://schemas.openxmlformats.org/drawingml/2006/main" name="Grey Highligh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Template_3" id="{14C561A3-933A-2B4E-A955-88FE6BC96650}" vid="{DCD0658E-F6B3-7E41-9B53-E38E2153B61A}"/>
    </a:ext>
  </a:extLst>
</a:theme>
</file>

<file path=ppt/theme/theme3.xml><?xml version="1.0" encoding="utf-8"?>
<a:theme xmlns:a="http://schemas.openxmlformats.org/drawingml/2006/main" name="Purple Highlight Theme">
  <a:themeElements>
    <a:clrScheme name="Custom 11">
      <a:dk1>
        <a:srgbClr val="FFFFFF"/>
      </a:dk1>
      <a:lt1>
        <a:srgbClr val="2E2061"/>
      </a:lt1>
      <a:dk2>
        <a:srgbClr val="333C47"/>
      </a:dk2>
      <a:lt2>
        <a:srgbClr val="333F50"/>
      </a:lt2>
      <a:accent1>
        <a:srgbClr val="50637C"/>
      </a:accent1>
      <a:accent2>
        <a:srgbClr val="34246C"/>
      </a:accent2>
      <a:accent3>
        <a:srgbClr val="6C2B69"/>
      </a:accent3>
      <a:accent4>
        <a:srgbClr val="FFD96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M_PowerPoint_Template_3" id="{14C561A3-933A-2B4E-A955-88FE6BC96650}" vid="{7188B3DD-D22F-9849-8AC5-DA7A84D67D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White Theme</Template>
  <TotalTime>35613</TotalTime>
  <Words>2888</Words>
  <Application>Microsoft Macintosh PowerPoint</Application>
  <PresentationFormat>Widescreen</PresentationFormat>
  <Paragraphs>489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Calibri Light</vt:lpstr>
      <vt:lpstr>Corbel</vt:lpstr>
      <vt:lpstr>Encode Sans Normal Medium</vt:lpstr>
      <vt:lpstr>Open Sans</vt:lpstr>
      <vt:lpstr>White Theme</vt:lpstr>
      <vt:lpstr>Grey Highlight Theme</vt:lpstr>
      <vt:lpstr>Purple Highlight Theme</vt:lpstr>
      <vt:lpstr>PowerPoint Presentation</vt:lpstr>
      <vt:lpstr>Relevant Financial Disclosures</vt:lpstr>
      <vt:lpstr>Outline</vt:lpstr>
      <vt:lpstr>Case Presentation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Daigo Fukuryu Maru</vt:lpstr>
      <vt:lpstr>PowerPoint Presentation</vt:lpstr>
      <vt:lpstr>Cultural and Historical Context</vt:lpstr>
      <vt:lpstr>TB and Cancer</vt:lpstr>
      <vt:lpstr>TB in the Marshallese Community in WA State</vt:lpstr>
      <vt:lpstr>Tuberculosis in King County, Washington</vt:lpstr>
      <vt:lpstr>PowerPoint Presentation</vt:lpstr>
      <vt:lpstr>Primary Care Screening Rates are Low</vt:lpstr>
      <vt:lpstr>Cultural and Historical Context</vt:lpstr>
      <vt:lpstr>TB Cultural Profile Project</vt:lpstr>
      <vt:lpstr>TB Cultural Profile Project</vt:lpstr>
      <vt:lpstr>King County Public Health, TB Program</vt:lpstr>
      <vt:lpstr>King County Public Health, TB Program</vt:lpstr>
      <vt:lpstr>TB Cultural Profile Project</vt:lpstr>
      <vt:lpstr>EthnoMed.org</vt:lpstr>
      <vt:lpstr>EthnoMed.org</vt:lpstr>
      <vt:lpstr>Community-Centered Approach</vt:lpstr>
      <vt:lpstr>TB Cultural Profile Project</vt:lpstr>
      <vt:lpstr>Interpreter Services Department</vt:lpstr>
      <vt:lpstr>PowerPoint Presentation</vt:lpstr>
      <vt:lpstr>PowerPoint Presentation</vt:lpstr>
      <vt:lpstr>TB Cultural Profiles</vt:lpstr>
      <vt:lpstr>Community Interviews</vt:lpstr>
      <vt:lpstr>TB education materials</vt:lpstr>
      <vt:lpstr>TB Cultural Profiles</vt:lpstr>
      <vt:lpstr>Take-home points from Marshallese Community</vt:lpstr>
      <vt:lpstr>PowerPoint Presentation</vt:lpstr>
      <vt:lpstr>Take-home points from Marshallese Community</vt:lpstr>
      <vt:lpstr>PowerPoint Presentation</vt:lpstr>
      <vt:lpstr>Some additional take-home points</vt:lpstr>
      <vt:lpstr>Next steps</vt:lpstr>
      <vt:lpstr>Acknowledgements</vt:lpstr>
      <vt:lpstr>PowerPoint Presentation</vt:lpstr>
      <vt:lpstr>PowerPoint Presentation</vt:lpstr>
      <vt:lpstr>Additional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POWERPOINT TEMPLATE</dc:title>
  <dc:creator>Dan Heinlein</dc:creator>
  <cp:lastModifiedBy>Duncan Reid</cp:lastModifiedBy>
  <cp:revision>380</cp:revision>
  <cp:lastPrinted>2022-08-05T16:53:10Z</cp:lastPrinted>
  <dcterms:created xsi:type="dcterms:W3CDTF">2018-05-24T22:44:14Z</dcterms:created>
  <dcterms:modified xsi:type="dcterms:W3CDTF">2024-11-14T07:02:51Z</dcterms:modified>
</cp:coreProperties>
</file>