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65" r:id="rId5"/>
    <p:sldId id="288" r:id="rId6"/>
    <p:sldId id="269" r:id="rId7"/>
    <p:sldId id="270" r:id="rId8"/>
    <p:sldId id="277" r:id="rId9"/>
    <p:sldId id="308" r:id="rId10"/>
    <p:sldId id="300" r:id="rId11"/>
    <p:sldId id="307" r:id="rId12"/>
    <p:sldId id="264" r:id="rId13"/>
    <p:sldId id="299" r:id="rId14"/>
    <p:sldId id="294" r:id="rId15"/>
    <p:sldId id="267" r:id="rId16"/>
    <p:sldId id="309" r:id="rId17"/>
    <p:sldId id="295" r:id="rId18"/>
    <p:sldId id="282" r:id="rId19"/>
    <p:sldId id="312" r:id="rId20"/>
    <p:sldId id="306" r:id="rId21"/>
    <p:sldId id="305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5CEDF4-E1E8-7CCC-66CF-FF26E8B8E73D}" name="Banu Symington" initials="BS" userId="8b51b8efe9366ddc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F0ED3C-8A0C-28EF-3756-CBAC85D29D23}" v="133" dt="2024-11-09T17:21:14.266"/>
    <p1510:client id="{98D3C336-E904-7588-912C-11B5C76B0F61}" v="2" dt="2024-11-09T16:52:53.940"/>
    <p1510:client id="{C953D2FC-4CD7-D865-7853-5EB554193889}" v="59" dt="2024-11-11T15:14:58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2CC2D-8717-40B4-A649-EE686215851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C2AB8-20EF-4E0B-A3C4-3FA4F92D9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2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C2AB8-20EF-4E0B-A3C4-3FA4F92D9F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4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C2AB8-20EF-4E0B-A3C4-3FA4F92D9F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04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1676-DCA2-9ED5-9703-6D84AB056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E9390-EF4F-30B8-9A87-9D555B265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59C4F-C35F-5FE1-D3E8-00619CD96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DDFB7-4B9E-3913-2AD6-23F9FE5A1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DF98-591F-027D-F134-92795D7FD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F548E-E02B-A20B-6A01-22B1D02B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C4E38-9139-C103-894A-9B8B69357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53306-C659-DF8A-21FD-1A2CA570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4D41D-B061-FEFE-EC9A-55AA2E8E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FE712-8E44-5EA6-3B94-5D54ED57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5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8EEA2-8F7C-537E-CCF0-41608F7F0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DA5F99-1BA3-B8CC-D600-DC267E867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1935E-045D-9507-C8DD-8FA226C8D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E2150-47C3-DCA2-9DD8-6BB85E431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9F32A-B406-2505-5EC4-95DA55D06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5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687B6-913E-09B1-738D-78EBF2747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1BE3F-28CE-CA7A-8A26-357CA4CC55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5D133-BC49-ADCA-7DB1-4173B97DF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7168E-AD9B-8432-D41E-5BE6E8A0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2D724-B822-715C-007C-EB9C11DB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0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A1F1A-16D7-A5F3-B31E-4A1EE93D4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9BB76-D777-4484-3419-07B3F506B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768B3-4D66-E84C-6D48-AFF711FB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0EBB2C-6888-04C3-13B2-529F2EED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8BB34-6B3C-DCD8-854E-F4DDCCC4A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9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84D4C-AD06-F982-DCFE-50143E81A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641D4-5470-D7DE-761D-C52D10E592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FECA5-4DF9-4AD6-BE55-7D99CFDCF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87CBC2-E34F-F482-2EB8-29BACE54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89A43-BA12-5065-462E-63CAB1178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11E72-A816-DF9B-1E54-25035F2E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7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5030-2E41-591A-78D2-1FF676E9B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6812B-49D1-ABEB-A3AA-28FE9912A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82183-3DA4-A1D7-623B-4FC311CFA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9F34C3-5157-44F8-DC18-805244E48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9BA6A-1371-D9C0-A12C-A9FFD84107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8AE32-FA2A-5FC1-79F2-0886182F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4AD07-02C4-6C37-0CD0-4F748CFD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A02C92-4819-FA10-8B49-6D6B65F9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9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6E390-9F1D-C5FD-B9DA-3437E96E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071A7-6EF0-0828-D217-8F4AA3EFA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1FDAD-CDC1-4BD5-BB7A-84AEFB7B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BC0E0-BD25-DE64-C21D-2023EED80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9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52D8B7-A263-07CE-74A9-57D90D86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A300CB-F87F-DFDC-4D95-03868059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E5010-BB92-5E7C-7CEE-6906FF860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DE34D-E1BE-9CE8-5AFD-BEB256CD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81B9F-0525-6A8E-5245-75104AE3B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4636AA-0998-6868-D241-2677F73A7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401CC-AB0E-8DA6-154F-37C2503CE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D6D3E-3C68-082E-EB61-0C981815D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A6FEB0-14FB-44D9-8C78-44D225C2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2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3607A-B2B8-DBB5-8D8B-BCA12E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D8114-EA44-F0B3-D77F-1F3C002BC5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29A74-EA1E-A3E7-8FCD-A7327A157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D0443-2F54-6587-EB28-C507B6E3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FB209-C497-4EA6-18D4-FCDE274AE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8CA52-75D6-8A87-511A-C35C0B6C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DFE251-7B6B-F1CE-0B2B-B2C79F01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6D3A1-1D77-39F2-2A64-38DC61F86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9B986-E453-57B1-6F09-D5B51FB16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9A6FBE-D01C-4C1A-8E31-5A26B485286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1CDAD-7D68-3578-05CE-A5D383933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67CE9-E0B9-1F05-8A0C-141B70CB50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F24BE5-0FB0-42FD-8FEE-ACA919DBB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6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70e63094-9800-67e5-e977-1c62a787250f@yahoo.com" TargetMode="Externa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2C178-82AB-E207-C000-D0FF6DCD0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264" y="2239670"/>
            <a:ext cx="10640754" cy="1712278"/>
          </a:xfrm>
        </p:spPr>
        <p:txBody>
          <a:bodyPr anchor="b">
            <a:normAutofit/>
          </a:bodyPr>
          <a:lstStyle/>
          <a:p>
            <a:r>
              <a:rPr lang="en-US" sz="5400">
                <a:solidFill>
                  <a:schemeClr val="tx2"/>
                </a:solidFill>
              </a:rPr>
              <a:t>Unique Barriers to Cancer Care</a:t>
            </a:r>
            <a:br>
              <a:rPr lang="en-US" sz="5400">
                <a:solidFill>
                  <a:schemeClr val="tx2"/>
                </a:solidFill>
              </a:rPr>
            </a:br>
            <a:r>
              <a:rPr lang="en-US" sz="5400">
                <a:solidFill>
                  <a:schemeClr val="tx2"/>
                </a:solidFill>
              </a:rPr>
              <a:t>Access for Rural Patients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C9B06-BDD7-0769-6DB2-5B37C76C8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030489"/>
            <a:ext cx="9163757" cy="450447"/>
          </a:xfrm>
        </p:spPr>
        <p:txBody>
          <a:bodyPr anchor="ctr">
            <a:normAutofit/>
          </a:bodyPr>
          <a:lstStyle/>
          <a:p>
            <a:r>
              <a:rPr lang="en-US" i="1">
                <a:solidFill>
                  <a:schemeClr val="tx2"/>
                </a:solidFill>
              </a:rPr>
              <a:t>Awareness is the first step to a solution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9F9B41B-E21E-2705-8F68-F1565C982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7821" y="5186013"/>
            <a:ext cx="3010715" cy="15053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2919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line image">
            <a:extLst>
              <a:ext uri="{FF2B5EF4-FFF2-40B4-BE49-F238E27FC236}">
                <a16:creationId xmlns:a16="http://schemas.microsoft.com/office/drawing/2014/main" id="{B9E4BAD8-4C51-45AC-8A6D-9744B116646A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242" y="1645920"/>
            <a:ext cx="4451129" cy="356616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07569-F301-CA37-B47D-EF1297F0F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642" y="1645920"/>
            <a:ext cx="4531469" cy="3566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2049F-86E5-5D5C-4D1B-B3F88C975D53}"/>
              </a:ext>
            </a:extLst>
          </p:cNvPr>
          <p:cNvSpPr txBox="1"/>
          <p:nvPr/>
        </p:nvSpPr>
        <p:spPr>
          <a:xfrm>
            <a:off x="3971266" y="418761"/>
            <a:ext cx="4257801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The State of Wyoming</a:t>
            </a:r>
          </a:p>
        </p:txBody>
      </p:sp>
    </p:spTree>
    <p:extLst>
      <p:ext uri="{BB962C8B-B14F-4D97-AF65-F5344CB8AC3E}">
        <p14:creationId xmlns:p14="http://schemas.microsoft.com/office/powerpoint/2010/main" val="215234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uck crashed into a pile of snow&#10;&#10;Description automatically generated">
            <a:extLst>
              <a:ext uri="{FF2B5EF4-FFF2-40B4-BE49-F238E27FC236}">
                <a16:creationId xmlns:a16="http://schemas.microsoft.com/office/drawing/2014/main" id="{AFDB859E-F420-006C-8073-110C8DCC9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5861525" y="3248166"/>
            <a:ext cx="6170220" cy="3470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BB727-D1DB-7AC3-76A7-33506ECCE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378" y="205998"/>
            <a:ext cx="4280472" cy="2853648"/>
          </a:xfrm>
          <a:prstGeom prst="rect">
            <a:avLst/>
          </a:prstGeom>
        </p:spPr>
      </p:pic>
      <p:pic>
        <p:nvPicPr>
          <p:cNvPr id="7" name="Picture 6" descr="A road that has been destroyed&#10;&#10;Description automatically generated with medium confidence">
            <a:extLst>
              <a:ext uri="{FF2B5EF4-FFF2-40B4-BE49-F238E27FC236}">
                <a16:creationId xmlns:a16="http://schemas.microsoft.com/office/drawing/2014/main" id="{40D093B9-C43C-7656-10C0-EDBC47E67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/>
          <a:stretch/>
        </p:blipFill>
        <p:spPr>
          <a:xfrm>
            <a:off x="443060" y="3996776"/>
            <a:ext cx="4839112" cy="2721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2D8FFF-F534-64AC-94B4-32BD679EE5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6761"/>
          <a:stretch/>
        </p:blipFill>
        <p:spPr>
          <a:xfrm>
            <a:off x="441391" y="911666"/>
            <a:ext cx="7082672" cy="33102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DD7F5-CF00-072D-BF78-AC0FB44801D2}"/>
              </a:ext>
            </a:extLst>
          </p:cNvPr>
          <p:cNvSpPr txBox="1"/>
          <p:nvPr/>
        </p:nvSpPr>
        <p:spPr>
          <a:xfrm>
            <a:off x="5126591" y="960716"/>
            <a:ext cx="1138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>
                    <a:lumMod val="75000"/>
                    <a:lumOff val="25000"/>
                  </a:schemeClr>
                </a:solidFill>
              </a:rPr>
              <a:t>10/18/2024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1634C-DE11-20D2-719F-28947D67D49D}"/>
              </a:ext>
            </a:extLst>
          </p:cNvPr>
          <p:cNvSpPr txBox="1"/>
          <p:nvPr/>
        </p:nvSpPr>
        <p:spPr>
          <a:xfrm>
            <a:off x="1284837" y="209803"/>
            <a:ext cx="508237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Rural Location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2604626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mputer screen with a message&#10;&#10;Description automatically generated">
            <a:extLst>
              <a:ext uri="{FF2B5EF4-FFF2-40B4-BE49-F238E27FC236}">
                <a16:creationId xmlns:a16="http://schemas.microsoft.com/office/drawing/2014/main" id="{61E0090C-C21A-F17E-A276-4C332F1340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175283" y="174819"/>
            <a:ext cx="7472328" cy="4202406"/>
          </a:xfrm>
          <a:prstGeom prst="rect">
            <a:avLst/>
          </a:prstGeom>
        </p:spPr>
      </p:pic>
      <p:pic>
        <p:nvPicPr>
          <p:cNvPr id="2" name="Picture 1" descr="A computer screen with a message&#10;&#10;Description automatically generated">
            <a:extLst>
              <a:ext uri="{FF2B5EF4-FFF2-40B4-BE49-F238E27FC236}">
                <a16:creationId xmlns:a16="http://schemas.microsoft.com/office/drawing/2014/main" id="{E9970CA6-B659-0B3B-5BD1-36D80D93A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57" b="36964"/>
          <a:stretch/>
        </p:blipFill>
        <p:spPr>
          <a:xfrm>
            <a:off x="4683967" y="2559273"/>
            <a:ext cx="7332750" cy="412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8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2D35B-FB11-C034-3FFA-DAAD42008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400"/>
              <a:t>Clinical trials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CAD0B-44F4-CA3C-0D8B-5395F4259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Improve patient outcomes, perhaps due to standardization of care or many eyes on the pt</a:t>
            </a:r>
          </a:p>
          <a:p>
            <a:r>
              <a:rPr lang="en-US" sz="2200"/>
              <a:t>Should be representative of all the patients in the nation but are not</a:t>
            </a:r>
          </a:p>
          <a:p>
            <a:endParaRPr lang="en-US" sz="2200"/>
          </a:p>
          <a:p>
            <a:endParaRPr lang="en-US" sz="2200"/>
          </a:p>
        </p:txBody>
      </p:sp>
      <p:pic>
        <p:nvPicPr>
          <p:cNvPr id="5" name="Picture 4" descr="A screenshot of a medical research report&#10;&#10;Description automatically generated">
            <a:extLst>
              <a:ext uri="{FF2B5EF4-FFF2-40B4-BE49-F238E27FC236}">
                <a16:creationId xmlns:a16="http://schemas.microsoft.com/office/drawing/2014/main" id="{3A8E37AD-99DE-42F9-C6FD-A223066F6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50" y="514350"/>
            <a:ext cx="6657975" cy="6029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81177-9E52-8447-FF64-8FF0EA2D2298}"/>
              </a:ext>
            </a:extLst>
          </p:cNvPr>
          <p:cNvSpPr txBox="1"/>
          <p:nvPr/>
        </p:nvSpPr>
        <p:spPr>
          <a:xfrm>
            <a:off x="5704703" y="2090351"/>
            <a:ext cx="133864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215E99"/>
                </a:solidFill>
              </a:rPr>
              <a:t>PMID: 33729825</a:t>
            </a:r>
          </a:p>
        </p:txBody>
      </p:sp>
    </p:spTree>
    <p:extLst>
      <p:ext uri="{BB962C8B-B14F-4D97-AF65-F5344CB8AC3E}">
        <p14:creationId xmlns:p14="http://schemas.microsoft.com/office/powerpoint/2010/main" val="14237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EAFBB31-3D6A-5AA8-870A-B01D5C2E5C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4675" y="119063"/>
            <a:ext cx="5726113" cy="850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Movement</a:t>
            </a:r>
            <a:r>
              <a:rPr lang="en-US" sz="3600" b="1" dirty="0">
                <a:solidFill>
                  <a:schemeClr val="tx2"/>
                </a:solidFill>
              </a:rPr>
              <a:t> </a:t>
            </a:r>
            <a:r>
              <a:rPr lang="en-US" sz="3200" b="1" dirty="0">
                <a:solidFill>
                  <a:schemeClr val="tx2"/>
                </a:solidFill>
              </a:rPr>
              <a:t>Towards</a:t>
            </a:r>
            <a:r>
              <a:rPr lang="en-US" sz="3600" b="1" dirty="0">
                <a:solidFill>
                  <a:schemeClr val="tx2"/>
                </a:solidFill>
              </a:rPr>
              <a:t> Solutions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04121-2569-34EC-B31A-294D7ACF472F}"/>
              </a:ext>
            </a:extLst>
          </p:cNvPr>
          <p:cNvGrpSpPr/>
          <p:nvPr/>
        </p:nvGrpSpPr>
        <p:grpSpPr>
          <a:xfrm>
            <a:off x="5975705" y="1363948"/>
            <a:ext cx="6097682" cy="4933851"/>
            <a:chOff x="2251434" y="1755914"/>
            <a:chExt cx="7699516" cy="62293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5954BA0-43C2-6A43-17B9-4F2BAD93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64275" y="1755914"/>
              <a:ext cx="7686675" cy="6229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2CA081-167D-92A6-88F1-8BADDE573A64}"/>
                </a:ext>
              </a:extLst>
            </p:cNvPr>
            <p:cNvSpPr txBox="1"/>
            <p:nvPr/>
          </p:nvSpPr>
          <p:spPr>
            <a:xfrm>
              <a:off x="2251434" y="4869709"/>
              <a:ext cx="1263244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475488">
                <a:spcAft>
                  <a:spcPts val="600"/>
                </a:spcAft>
              </a:pPr>
              <a:r>
                <a:rPr lang="en-US" sz="728" kern="1200">
                  <a:solidFill>
                    <a:srgbClr val="105792"/>
                  </a:solidFill>
                  <a:latin typeface="+mn-lt"/>
                  <a:ea typeface="+mn-ea"/>
                  <a:cs typeface="+mn-cs"/>
                </a:rPr>
                <a:t>JAMA Oncology</a:t>
              </a:r>
            </a:p>
            <a:p>
              <a:pPr defTabSz="475488">
                <a:spcAft>
                  <a:spcPts val="600"/>
                </a:spcAft>
              </a:pPr>
              <a:r>
                <a:rPr lang="en-US" sz="728" kern="1200">
                  <a:solidFill>
                    <a:srgbClr val="105792"/>
                  </a:solidFill>
                  <a:latin typeface="+mn-lt"/>
                  <a:ea typeface="+mn-ea"/>
                  <a:cs typeface="+mn-cs"/>
                </a:rPr>
                <a:t>2024 Vol 10 No. 9</a:t>
              </a:r>
              <a:endParaRPr lang="en-US" sz="140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246C94-D712-FFAB-2F70-6432D6D3DB11}"/>
              </a:ext>
            </a:extLst>
          </p:cNvPr>
          <p:cNvGrpSpPr/>
          <p:nvPr/>
        </p:nvGrpSpPr>
        <p:grpSpPr>
          <a:xfrm>
            <a:off x="110678" y="1144873"/>
            <a:ext cx="5732551" cy="5714902"/>
            <a:chOff x="6751900" y="1147821"/>
            <a:chExt cx="5400749" cy="530969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1C74AC1-19DC-0358-02E2-790CAA3342F6}"/>
                </a:ext>
              </a:extLst>
            </p:cNvPr>
            <p:cNvGrpSpPr/>
            <p:nvPr/>
          </p:nvGrpSpPr>
          <p:grpSpPr>
            <a:xfrm>
              <a:off x="6751900" y="1147821"/>
              <a:ext cx="5400749" cy="2803976"/>
              <a:chOff x="4002912" y="-19293"/>
              <a:chExt cx="6944812" cy="280397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234E3726-953D-77A2-0B36-F50B1B157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682" r="18196" b="-283"/>
              <a:stretch/>
            </p:blipFill>
            <p:spPr>
              <a:xfrm>
                <a:off x="4002912" y="415755"/>
                <a:ext cx="6944812" cy="236892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6D63F99-CAAD-C42C-E296-7E10AA0AC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t="-2137" r="18196" b="-3298"/>
              <a:stretch/>
            </p:blipFill>
            <p:spPr>
              <a:xfrm>
                <a:off x="4002912" y="-19293"/>
                <a:ext cx="6944812" cy="466137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85F23C-C671-DB56-4CA7-01CC0E88C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3654" y="3955354"/>
              <a:ext cx="4939129" cy="23986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3C2F49-7E7A-C30B-7008-404B641AAEF7}"/>
                </a:ext>
              </a:extLst>
            </p:cNvPr>
            <p:cNvSpPr txBox="1"/>
            <p:nvPr/>
          </p:nvSpPr>
          <p:spPr>
            <a:xfrm>
              <a:off x="6946204" y="6180515"/>
              <a:ext cx="5002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spcAft>
                  <a:spcPts val="600"/>
                </a:spcAft>
              </a:pPr>
              <a:r>
                <a:rPr lang="en-US" sz="600" kern="1200">
                  <a:solidFill>
                    <a:srgbClr val="105792"/>
                  </a:solidFill>
                  <a:latin typeface="+mn-lt"/>
                  <a:ea typeface="+mn-ea"/>
                  <a:cs typeface="+mn-cs"/>
                </a:rPr>
                <a:t>https://waportal.org/partners/washington-rural-palliative-care-initiative</a:t>
              </a:r>
              <a:endParaRPr lang="en-US" sz="120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80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A354B-92EC-5D4E-61AA-62C211F37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/>
              <a:t>SOLUTIONS</a:t>
            </a:r>
            <a:r>
              <a:rPr lang="en-US"/>
              <a:t> </a:t>
            </a:r>
            <a:br>
              <a:rPr lang="en-US"/>
            </a:br>
            <a:r>
              <a:rPr lang="en-US"/>
              <a:t>Fix What You Can Fix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16DB5-82D4-C42C-CA7D-A7AB0F072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Manpower thru exposure</a:t>
            </a:r>
          </a:p>
          <a:p>
            <a:r>
              <a:rPr lang="en-US"/>
              <a:t>Expand telehealth/telephone coverage</a:t>
            </a:r>
          </a:p>
          <a:p>
            <a:r>
              <a:rPr lang="en-US"/>
              <a:t>National licensure credentialing for telehealth</a:t>
            </a:r>
          </a:p>
          <a:p>
            <a:r>
              <a:rPr lang="en-US"/>
              <a:t>Decentralize clinical trials so John Smith can participate from his home in WY</a:t>
            </a:r>
          </a:p>
          <a:p>
            <a:r>
              <a:rPr lang="en-US"/>
              <a:t>Realistic hospital reimbursement</a:t>
            </a:r>
          </a:p>
          <a:p>
            <a:r>
              <a:rPr lang="en-US"/>
              <a:t>Universal healthcare</a:t>
            </a:r>
          </a:p>
        </p:txBody>
      </p:sp>
    </p:spTree>
    <p:extLst>
      <p:ext uri="{BB962C8B-B14F-4D97-AF65-F5344CB8AC3E}">
        <p14:creationId xmlns:p14="http://schemas.microsoft.com/office/powerpoint/2010/main" val="359642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ud of words with text">
            <a:extLst>
              <a:ext uri="{FF2B5EF4-FFF2-40B4-BE49-F238E27FC236}">
                <a16:creationId xmlns:a16="http://schemas.microsoft.com/office/drawing/2014/main" id="{187BC657-09C7-A5E3-2EB2-A84A07F70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0" y="643466"/>
            <a:ext cx="868157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3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9D0B-5291-DF8B-4F03-3C89AAE32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Rural medicine is in danger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601E8-99F7-D329-54D0-428E07AD56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https://www.kevinmd.com/2024/10/why-rural-americas-health-care-crisis-is-getting-worse-and-what-it-means-for-retirees-podcast.html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0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9F8C-BBB1-EB49-87EA-69B0640A9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 would like to thank the technical and artistic help of Lacey Reddick Clinical Trials Facilitator</a:t>
            </a:r>
          </a:p>
        </p:txBody>
      </p:sp>
    </p:spTree>
    <p:extLst>
      <p:ext uri="{BB962C8B-B14F-4D97-AF65-F5344CB8AC3E}">
        <p14:creationId xmlns:p14="http://schemas.microsoft.com/office/powerpoint/2010/main" val="325351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9681B2-FCFC-D720-DA37-B13774CDCE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t="20472" r="56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C7A3F4-EAC7-EB2A-A828-BC86E3B740F1}"/>
              </a:ext>
            </a:extLst>
          </p:cNvPr>
          <p:cNvSpPr txBox="1"/>
          <p:nvPr/>
        </p:nvSpPr>
        <p:spPr>
          <a:xfrm>
            <a:off x="3781719" y="2658358"/>
            <a:ext cx="4628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4167A-36B2-15B9-8942-14517D1F5358}"/>
              </a:ext>
            </a:extLst>
          </p:cNvPr>
          <p:cNvSpPr txBox="1"/>
          <p:nvPr/>
        </p:nvSpPr>
        <p:spPr>
          <a:xfrm>
            <a:off x="3970254" y="3685431"/>
            <a:ext cx="4251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bsymington@sweetwatermemorial.com</a:t>
            </a:r>
          </a:p>
        </p:txBody>
      </p:sp>
    </p:spTree>
    <p:extLst>
      <p:ext uri="{BB962C8B-B14F-4D97-AF65-F5344CB8AC3E}">
        <p14:creationId xmlns:p14="http://schemas.microsoft.com/office/powerpoint/2010/main" val="633295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091F3-682F-E7C5-070F-8963587CE347}"/>
              </a:ext>
            </a:extLst>
          </p:cNvPr>
          <p:cNvSpPr txBox="1"/>
          <p:nvPr/>
        </p:nvSpPr>
        <p:spPr>
          <a:xfrm>
            <a:off x="4214888" y="3838228"/>
            <a:ext cx="37661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Banu Symington, M.D. MACP</a:t>
            </a:r>
          </a:p>
          <a:p>
            <a:pPr algn="ctr"/>
            <a:r>
              <a:rPr lang="en-US"/>
              <a:t>Hematology &amp; Medical Oncology</a:t>
            </a:r>
          </a:p>
          <a:p>
            <a:pPr algn="ctr"/>
            <a:endParaRPr lang="en-US"/>
          </a:p>
          <a:p>
            <a:pPr algn="ctr"/>
            <a:endParaRPr lang="en-US"/>
          </a:p>
          <a:p>
            <a:pPr algn="ctr"/>
            <a:r>
              <a:rPr lang="en-US"/>
              <a:t>Medical Director</a:t>
            </a:r>
          </a:p>
          <a:p>
            <a:pPr algn="ctr"/>
            <a:r>
              <a:rPr lang="en-US"/>
              <a:t>Sweetwater Regional Cancer Center</a:t>
            </a:r>
          </a:p>
          <a:p>
            <a:pPr algn="ctr"/>
            <a:r>
              <a:rPr lang="en-US"/>
              <a:t>Rock Springs, WY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B05F9-26F2-3683-B686-171B6EBFB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5" y="462113"/>
            <a:ext cx="2076450" cy="316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735723-6F3E-CC4F-3CD9-A078FE40C9EE}"/>
              </a:ext>
            </a:extLst>
          </p:cNvPr>
          <p:cNvSpPr txBox="1"/>
          <p:nvPr/>
        </p:nvSpPr>
        <p:spPr>
          <a:xfrm>
            <a:off x="5056369" y="6119659"/>
            <a:ext cx="221653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/>
              <a:t>Disclosures: None</a:t>
            </a:r>
          </a:p>
        </p:txBody>
      </p:sp>
    </p:spTree>
    <p:extLst>
      <p:ext uri="{BB962C8B-B14F-4D97-AF65-F5344CB8AC3E}">
        <p14:creationId xmlns:p14="http://schemas.microsoft.com/office/powerpoint/2010/main" val="26305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ud of words with text">
            <a:extLst>
              <a:ext uri="{FF2B5EF4-FFF2-40B4-BE49-F238E27FC236}">
                <a16:creationId xmlns:a16="http://schemas.microsoft.com/office/drawing/2014/main" id="{187BC657-09C7-A5E3-2EB2-A84A07F70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0" y="643466"/>
            <a:ext cx="868157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37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ud of words&#10;&#10;Description automatically generated">
            <a:extLst>
              <a:ext uri="{FF2B5EF4-FFF2-40B4-BE49-F238E27FC236}">
                <a16:creationId xmlns:a16="http://schemas.microsoft.com/office/drawing/2014/main" id="{1DAA09F3-448D-774C-D8FF-CAE7C3EED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725083"/>
            <a:ext cx="10905066" cy="340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1408B03-33F1-1F6B-60E7-FD853C22A665}"/>
              </a:ext>
            </a:extLst>
          </p:cNvPr>
          <p:cNvSpPr/>
          <p:nvPr/>
        </p:nvSpPr>
        <p:spPr>
          <a:xfrm>
            <a:off x="6527632" y="1148013"/>
            <a:ext cx="5444290" cy="52437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43C692-6C59-3B78-3475-EDFEAEECA18C}"/>
              </a:ext>
            </a:extLst>
          </p:cNvPr>
          <p:cNvGrpSpPr/>
          <p:nvPr/>
        </p:nvGrpSpPr>
        <p:grpSpPr>
          <a:xfrm>
            <a:off x="120316" y="1167063"/>
            <a:ext cx="5845343" cy="5013158"/>
            <a:chOff x="2095500" y="0"/>
            <a:chExt cx="5845343" cy="50131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264BDE-375F-E5E0-65E0-E98B59E31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0"/>
              <a:ext cx="5845343" cy="501315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DEC386-5606-04A8-A02B-876914AB25C5}"/>
                </a:ext>
              </a:extLst>
            </p:cNvPr>
            <p:cNvSpPr txBox="1"/>
            <p:nvPr/>
          </p:nvSpPr>
          <p:spPr>
            <a:xfrm>
              <a:off x="3945488" y="11298"/>
              <a:ext cx="1469497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PMID: 36404874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0A04BC-0466-53F3-9080-917A29195F63}"/>
              </a:ext>
            </a:extLst>
          </p:cNvPr>
          <p:cNvGrpSpPr/>
          <p:nvPr/>
        </p:nvGrpSpPr>
        <p:grpSpPr>
          <a:xfrm>
            <a:off x="6564476" y="1267141"/>
            <a:ext cx="5379620" cy="5141383"/>
            <a:chOff x="6564476" y="124141"/>
            <a:chExt cx="5379620" cy="51413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9FDAF0-974E-DB5A-9B0E-619D2C51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471"/>
            <a:stretch/>
          </p:blipFill>
          <p:spPr>
            <a:xfrm>
              <a:off x="7832772" y="124141"/>
              <a:ext cx="2841089" cy="72250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5B51C6F-9A14-6209-D4B9-7D7416B52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0577" y="858964"/>
              <a:ext cx="2147420" cy="27296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CB8AA1-38CB-E3EF-D064-9AD4ABBEF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64476" y="1230092"/>
              <a:ext cx="5379620" cy="403543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104FA1-5061-4933-FC73-E20BFEF400C8}"/>
              </a:ext>
            </a:extLst>
          </p:cNvPr>
          <p:cNvGrpSpPr/>
          <p:nvPr/>
        </p:nvGrpSpPr>
        <p:grpSpPr>
          <a:xfrm>
            <a:off x="3052426" y="2336336"/>
            <a:ext cx="6699036" cy="4189922"/>
            <a:chOff x="1884219" y="632197"/>
            <a:chExt cx="8423562" cy="527276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21FBBF-E605-3AF8-877D-B67081C63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4219" y="632197"/>
              <a:ext cx="8423562" cy="52727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EBB99809-65F2-D22B-3A3E-99EED87B710D}"/>
                </a:ext>
              </a:extLst>
            </p:cNvPr>
            <p:cNvSpPr txBox="1"/>
            <p:nvPr/>
          </p:nvSpPr>
          <p:spPr>
            <a:xfrm>
              <a:off x="4138909" y="5464301"/>
              <a:ext cx="2146741" cy="3873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PMID: 37788228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D42FC21-7C23-BADF-F9D9-3F8E98742147}"/>
              </a:ext>
            </a:extLst>
          </p:cNvPr>
          <p:cNvSpPr txBox="1"/>
          <p:nvPr/>
        </p:nvSpPr>
        <p:spPr>
          <a:xfrm>
            <a:off x="3729909" y="219921"/>
            <a:ext cx="4737252" cy="59395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Rural Health Disparities</a:t>
            </a:r>
          </a:p>
        </p:txBody>
      </p:sp>
    </p:spTree>
    <p:extLst>
      <p:ext uri="{BB962C8B-B14F-4D97-AF65-F5344CB8AC3E}">
        <p14:creationId xmlns:p14="http://schemas.microsoft.com/office/powerpoint/2010/main" val="331637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ud of words with text">
            <a:extLst>
              <a:ext uri="{FF2B5EF4-FFF2-40B4-BE49-F238E27FC236}">
                <a16:creationId xmlns:a16="http://schemas.microsoft.com/office/drawing/2014/main" id="{187BC657-09C7-A5E3-2EB2-A84A07F70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210" y="643466"/>
            <a:ext cx="868157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89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E3A221B-9608-3A9A-5C0C-FBE61E929156}"/>
              </a:ext>
            </a:extLst>
          </p:cNvPr>
          <p:cNvGrpSpPr/>
          <p:nvPr/>
        </p:nvGrpSpPr>
        <p:grpSpPr>
          <a:xfrm>
            <a:off x="6473314" y="345536"/>
            <a:ext cx="5209308" cy="4095440"/>
            <a:chOff x="3491346" y="1381280"/>
            <a:chExt cx="5209308" cy="40954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EC6EA18-1A29-0407-5147-81DCF481A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1346" y="1381280"/>
              <a:ext cx="5209308" cy="409544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304D70-303A-0CD6-1C5B-88D79ADEA089}"/>
                </a:ext>
              </a:extLst>
            </p:cNvPr>
            <p:cNvSpPr txBox="1"/>
            <p:nvPr/>
          </p:nvSpPr>
          <p:spPr>
            <a:xfrm>
              <a:off x="3491346" y="5168943"/>
              <a:ext cx="1096840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GAO-21-93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D97CFA4-0F23-C5E2-815B-D8C6E28DD219}"/>
              </a:ext>
            </a:extLst>
          </p:cNvPr>
          <p:cNvGrpSpPr/>
          <p:nvPr/>
        </p:nvGrpSpPr>
        <p:grpSpPr>
          <a:xfrm>
            <a:off x="173953" y="256500"/>
            <a:ext cx="5745159" cy="5169391"/>
            <a:chOff x="-129451" y="1278415"/>
            <a:chExt cx="5745159" cy="51693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83C8C36-F939-87D4-80DC-76C12682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780" y="1333830"/>
              <a:ext cx="5467928" cy="511397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72557B6-5829-187E-2642-5CA5E5CABE32}"/>
                </a:ext>
              </a:extLst>
            </p:cNvPr>
            <p:cNvSpPr txBox="1"/>
            <p:nvPr/>
          </p:nvSpPr>
          <p:spPr>
            <a:xfrm rot="16200000">
              <a:off x="-2564339" y="3713303"/>
              <a:ext cx="5162164" cy="29238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30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https://chqpr.org/downloads/Rural_Hospitals_at_Risk_of_Closing.pdf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8EB9D8D-12B0-E9BE-941A-FC033ACD82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045" b="8844"/>
          <a:stretch/>
        </p:blipFill>
        <p:spPr>
          <a:xfrm>
            <a:off x="1199556" y="1992760"/>
            <a:ext cx="6663996" cy="1928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373C0-353F-7760-E923-ABCF9ADA7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256" y="4661553"/>
            <a:ext cx="9039225" cy="19431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362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52A368A3-A883-5FAE-B9D2-CD6D6C0F1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95" y="1043057"/>
            <a:ext cx="5973455" cy="548307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593113-5B3C-0848-E19B-47D19BF58D6A}"/>
              </a:ext>
            </a:extLst>
          </p:cNvPr>
          <p:cNvGrpSpPr/>
          <p:nvPr/>
        </p:nvGrpSpPr>
        <p:grpSpPr>
          <a:xfrm>
            <a:off x="6297100" y="1016205"/>
            <a:ext cx="5722798" cy="5486698"/>
            <a:chOff x="2092411" y="-34551"/>
            <a:chExt cx="8007178" cy="68925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B55703-84A0-4A9D-2750-1188C5D86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2411" y="0"/>
              <a:ext cx="8007178" cy="685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B8753A4-75D7-4212-EFC6-536C8B94840E}"/>
                </a:ext>
              </a:extLst>
            </p:cNvPr>
            <p:cNvSpPr txBox="1"/>
            <p:nvPr/>
          </p:nvSpPr>
          <p:spPr>
            <a:xfrm>
              <a:off x="3888251" y="-34551"/>
              <a:ext cx="2095804" cy="3123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658368">
                <a:spcAft>
                  <a:spcPts val="600"/>
                </a:spcAft>
              </a:pPr>
              <a:r>
                <a:rPr lang="en-US" sz="1008" kern="1200">
                  <a:solidFill>
                    <a:schemeClr val="tx2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rPr>
                <a:t>PMID: 38394477</a:t>
              </a:r>
              <a:endParaRPr lang="en-US" sz="140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1ECA81C-A8EC-2433-3D24-C49CB02A6BD5}"/>
              </a:ext>
            </a:extLst>
          </p:cNvPr>
          <p:cNvSpPr txBox="1"/>
          <p:nvPr/>
        </p:nvSpPr>
        <p:spPr>
          <a:xfrm>
            <a:off x="2898813" y="181530"/>
            <a:ext cx="6776821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Impact of Rural Health Disparities</a:t>
            </a:r>
          </a:p>
        </p:txBody>
      </p:sp>
    </p:spTree>
    <p:extLst>
      <p:ext uri="{BB962C8B-B14F-4D97-AF65-F5344CB8AC3E}">
        <p14:creationId xmlns:p14="http://schemas.microsoft.com/office/powerpoint/2010/main" val="2684718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574306-7E53-1971-2CC0-A71FABD0E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192" y="1949659"/>
            <a:ext cx="3383280" cy="26643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807015-3739-66D1-346A-E34BB9B3F9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54" t="6893" r="7921"/>
          <a:stretch/>
        </p:blipFill>
        <p:spPr>
          <a:xfrm>
            <a:off x="313140" y="1380361"/>
            <a:ext cx="3383280" cy="38569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562B9-8F9E-EE01-D770-52F62D60A9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57" t="11388"/>
          <a:stretch/>
        </p:blipFill>
        <p:spPr>
          <a:xfrm>
            <a:off x="4010686" y="1949659"/>
            <a:ext cx="4206240" cy="2718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6E519-3750-9F74-614C-D1B5455BADA0}"/>
              </a:ext>
            </a:extLst>
          </p:cNvPr>
          <p:cNvSpPr txBox="1"/>
          <p:nvPr/>
        </p:nvSpPr>
        <p:spPr>
          <a:xfrm>
            <a:off x="1316717" y="5404918"/>
            <a:ext cx="137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Seattle, WA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78CF8-1945-65CE-4EA6-F578D324E91E}"/>
              </a:ext>
            </a:extLst>
          </p:cNvPr>
          <p:cNvSpPr txBox="1"/>
          <p:nvPr/>
        </p:nvSpPr>
        <p:spPr>
          <a:xfrm>
            <a:off x="5425742" y="5404918"/>
            <a:ext cx="192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Philadelphia, PA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95B34-514A-437F-40DF-670D7E53E221}"/>
              </a:ext>
            </a:extLst>
          </p:cNvPr>
          <p:cNvSpPr txBox="1"/>
          <p:nvPr/>
        </p:nvSpPr>
        <p:spPr>
          <a:xfrm>
            <a:off x="9654557" y="5404918"/>
            <a:ext cx="113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Wyoming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3F369B0-AB3E-D7DC-C6CF-C98B096CF929}"/>
              </a:ext>
            </a:extLst>
          </p:cNvPr>
          <p:cNvSpPr>
            <a:spLocks noGrp="1"/>
          </p:cNvSpPr>
          <p:nvPr/>
        </p:nvSpPr>
        <p:spPr>
          <a:xfrm>
            <a:off x="3605410" y="695"/>
            <a:ext cx="501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/>
              <a:t>Cancer Center Distribution</a:t>
            </a:r>
          </a:p>
        </p:txBody>
      </p:sp>
    </p:spTree>
    <p:extLst>
      <p:ext uri="{BB962C8B-B14F-4D97-AF65-F5344CB8AC3E}">
        <p14:creationId xmlns:p14="http://schemas.microsoft.com/office/powerpoint/2010/main" val="6563738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99A3D42B31DD49A2B10235260103C4" ma:contentTypeVersion="13" ma:contentTypeDescription="Create a new document." ma:contentTypeScope="" ma:versionID="425dfb36ddab9324a7e173a41a83d6ce">
  <xsd:schema xmlns:xsd="http://www.w3.org/2001/XMLSchema" xmlns:xs="http://www.w3.org/2001/XMLSchema" xmlns:p="http://schemas.microsoft.com/office/2006/metadata/properties" xmlns:ns3="b8576c15-4b60-40f7-8ed1-930b17d23f26" xmlns:ns4="796563de-43af-47ab-9232-cc4c7e1ba124" targetNamespace="http://schemas.microsoft.com/office/2006/metadata/properties" ma:root="true" ma:fieldsID="523683e6826689d7b247c8a4fdba43de" ns3:_="" ns4:_="">
    <xsd:import namespace="b8576c15-4b60-40f7-8ed1-930b17d23f26"/>
    <xsd:import namespace="796563de-43af-47ab-9232-cc4c7e1ba124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ObjectDetectorVersion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SearchPropertie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576c15-4b60-40f7-8ed1-930b17d23f2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6563de-43af-47ab-9232-cc4c7e1ba1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96563de-43af-47ab-9232-cc4c7e1ba124" xsi:nil="true"/>
  </documentManagement>
</p:properties>
</file>

<file path=customXml/itemProps1.xml><?xml version="1.0" encoding="utf-8"?>
<ds:datastoreItem xmlns:ds="http://schemas.openxmlformats.org/officeDocument/2006/customXml" ds:itemID="{3A4E8D26-5434-42E9-939B-77BF5683847E}">
  <ds:schemaRefs>
    <ds:schemaRef ds:uri="796563de-43af-47ab-9232-cc4c7e1ba124"/>
    <ds:schemaRef ds:uri="b8576c15-4b60-40f7-8ed1-930b17d23f2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B493DE4-9B6A-424A-B0D6-DC87C5DA32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6576B6-5EE8-43F4-A885-5AD22DB41A4F}">
  <ds:schemaRefs>
    <ds:schemaRef ds:uri="796563de-43af-47ab-9232-cc4c7e1ba124"/>
    <ds:schemaRef ds:uri="b8576c15-4b60-40f7-8ed1-930b17d23f2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Unique Barriers to Cancer Care Access for Rural Patients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trials</vt:lpstr>
      <vt:lpstr>Movement Towards Solutions</vt:lpstr>
      <vt:lpstr>SOLUTIONS  Fix What You Can Fix</vt:lpstr>
      <vt:lpstr>PowerPoint Presentation</vt:lpstr>
      <vt:lpstr>Rural medicine is in danger </vt:lpstr>
      <vt:lpstr>I would like to thank the technical and artistic help of Lacey Reddick Clinical Trials Facilitator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Lacey Reddick</dc:creator>
  <cp:revision>65</cp:revision>
  <dcterms:created xsi:type="dcterms:W3CDTF">2024-10-07T18:32:15Z</dcterms:created>
  <dcterms:modified xsi:type="dcterms:W3CDTF">2024-11-11T21:02:05Z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0x010100CD99A3D42B31DD49A2B10235260103C4</vt:lpwstr>
  </property>
</Properties>
</file>