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6"/>
  </p:notesMasterIdLst>
  <p:handoutMasterIdLst>
    <p:handoutMasterId r:id="rId37"/>
  </p:handoutMasterIdLst>
  <p:sldIdLst>
    <p:sldId id="259" r:id="rId2"/>
    <p:sldId id="302" r:id="rId3"/>
    <p:sldId id="1672" r:id="rId4"/>
    <p:sldId id="1724" r:id="rId5"/>
    <p:sldId id="1713" r:id="rId6"/>
    <p:sldId id="1757" r:id="rId7"/>
    <p:sldId id="1764" r:id="rId8"/>
    <p:sldId id="1737" r:id="rId9"/>
    <p:sldId id="1716" r:id="rId10"/>
    <p:sldId id="1681" r:id="rId11"/>
    <p:sldId id="1719" r:id="rId12"/>
    <p:sldId id="1762" r:id="rId13"/>
    <p:sldId id="1718" r:id="rId14"/>
    <p:sldId id="291" r:id="rId15"/>
    <p:sldId id="1751" r:id="rId16"/>
    <p:sldId id="338" r:id="rId17"/>
    <p:sldId id="1731" r:id="rId18"/>
    <p:sldId id="1767" r:id="rId19"/>
    <p:sldId id="1763" r:id="rId20"/>
    <p:sldId id="1749" r:id="rId21"/>
    <p:sldId id="1750" r:id="rId22"/>
    <p:sldId id="339" r:id="rId23"/>
    <p:sldId id="313" r:id="rId24"/>
    <p:sldId id="1729" r:id="rId25"/>
    <p:sldId id="286" r:id="rId26"/>
    <p:sldId id="1766" r:id="rId27"/>
    <p:sldId id="1156" r:id="rId28"/>
    <p:sldId id="1144" r:id="rId29"/>
    <p:sldId id="1157" r:id="rId30"/>
    <p:sldId id="1159" r:id="rId31"/>
    <p:sldId id="1154" r:id="rId32"/>
    <p:sldId id="1755" r:id="rId33"/>
    <p:sldId id="1768" r:id="rId34"/>
    <p:sldId id="266" r:id="rId35"/>
  </p:sldIdLst>
  <p:sldSz cx="12192000" cy="6858000"/>
  <p:notesSz cx="6858000" cy="9144000"/>
  <p:defaultTextStyle>
    <a:defPPr>
      <a:defRPr lang="en-US"/>
    </a:defPPr>
    <a:lvl1pPr marL="0" algn="l" defTabSz="748873" rtl="0" eaLnBrk="1" latinLnBrk="0" hangingPunct="1">
      <a:defRPr sz="1474" kern="1200">
        <a:solidFill>
          <a:schemeClr val="tx1"/>
        </a:solidFill>
        <a:latin typeface="+mn-lt"/>
        <a:ea typeface="+mn-ea"/>
        <a:cs typeface="+mn-cs"/>
      </a:defRPr>
    </a:lvl1pPr>
    <a:lvl2pPr marL="374437" algn="l" defTabSz="748873" rtl="0" eaLnBrk="1" latinLnBrk="0" hangingPunct="1">
      <a:defRPr sz="1474" kern="1200">
        <a:solidFill>
          <a:schemeClr val="tx1"/>
        </a:solidFill>
        <a:latin typeface="+mn-lt"/>
        <a:ea typeface="+mn-ea"/>
        <a:cs typeface="+mn-cs"/>
      </a:defRPr>
    </a:lvl2pPr>
    <a:lvl3pPr marL="748873" algn="l" defTabSz="748873" rtl="0" eaLnBrk="1" latinLnBrk="0" hangingPunct="1">
      <a:defRPr sz="1474" kern="1200">
        <a:solidFill>
          <a:schemeClr val="tx1"/>
        </a:solidFill>
        <a:latin typeface="+mn-lt"/>
        <a:ea typeface="+mn-ea"/>
        <a:cs typeface="+mn-cs"/>
      </a:defRPr>
    </a:lvl3pPr>
    <a:lvl4pPr marL="1123310" algn="l" defTabSz="748873" rtl="0" eaLnBrk="1" latinLnBrk="0" hangingPunct="1">
      <a:defRPr sz="1474" kern="1200">
        <a:solidFill>
          <a:schemeClr val="tx1"/>
        </a:solidFill>
        <a:latin typeface="+mn-lt"/>
        <a:ea typeface="+mn-ea"/>
        <a:cs typeface="+mn-cs"/>
      </a:defRPr>
    </a:lvl4pPr>
    <a:lvl5pPr marL="1497748" algn="l" defTabSz="748873" rtl="0" eaLnBrk="1" latinLnBrk="0" hangingPunct="1">
      <a:defRPr sz="1474" kern="1200">
        <a:solidFill>
          <a:schemeClr val="tx1"/>
        </a:solidFill>
        <a:latin typeface="+mn-lt"/>
        <a:ea typeface="+mn-ea"/>
        <a:cs typeface="+mn-cs"/>
      </a:defRPr>
    </a:lvl5pPr>
    <a:lvl6pPr marL="1872184" algn="l" defTabSz="748873" rtl="0" eaLnBrk="1" latinLnBrk="0" hangingPunct="1">
      <a:defRPr sz="1474" kern="1200">
        <a:solidFill>
          <a:schemeClr val="tx1"/>
        </a:solidFill>
        <a:latin typeface="+mn-lt"/>
        <a:ea typeface="+mn-ea"/>
        <a:cs typeface="+mn-cs"/>
      </a:defRPr>
    </a:lvl6pPr>
    <a:lvl7pPr marL="2246621" algn="l" defTabSz="748873" rtl="0" eaLnBrk="1" latinLnBrk="0" hangingPunct="1">
      <a:defRPr sz="1474" kern="1200">
        <a:solidFill>
          <a:schemeClr val="tx1"/>
        </a:solidFill>
        <a:latin typeface="+mn-lt"/>
        <a:ea typeface="+mn-ea"/>
        <a:cs typeface="+mn-cs"/>
      </a:defRPr>
    </a:lvl7pPr>
    <a:lvl8pPr marL="2621057" algn="l" defTabSz="748873" rtl="0" eaLnBrk="1" latinLnBrk="0" hangingPunct="1">
      <a:defRPr sz="1474" kern="1200">
        <a:solidFill>
          <a:schemeClr val="tx1"/>
        </a:solidFill>
        <a:latin typeface="+mn-lt"/>
        <a:ea typeface="+mn-ea"/>
        <a:cs typeface="+mn-cs"/>
      </a:defRPr>
    </a:lvl8pPr>
    <a:lvl9pPr marL="2995494" algn="l" defTabSz="748873" rtl="0" eaLnBrk="1" latinLnBrk="0" hangingPunct="1">
      <a:defRPr sz="1474" kern="1200">
        <a:solidFill>
          <a:schemeClr val="tx1"/>
        </a:solidFill>
        <a:latin typeface="+mn-lt"/>
        <a:ea typeface="+mn-ea"/>
        <a:cs typeface="+mn-cs"/>
      </a:defRPr>
    </a:lvl9pPr>
  </p:defaultTextStyle>
  <p:extLst>
    <p:ext uri="{521415D9-36F7-43E2-AB2F-B90AF26B5E84}">
      <p14:sectionLst xmlns:p14="http://schemas.microsoft.com/office/powerpoint/2010/main">
        <p14:section name="Fred Hutch sample slides" id="{4B516A40-E9E6-D548-8B94-A98F8AF94FC8}">
          <p14:sldIdLst>
            <p14:sldId id="259"/>
            <p14:sldId id="302"/>
            <p14:sldId id="1672"/>
            <p14:sldId id="1724"/>
            <p14:sldId id="1713"/>
            <p14:sldId id="1757"/>
            <p14:sldId id="1764"/>
            <p14:sldId id="1737"/>
            <p14:sldId id="1716"/>
            <p14:sldId id="1681"/>
            <p14:sldId id="1719"/>
            <p14:sldId id="1762"/>
            <p14:sldId id="1718"/>
            <p14:sldId id="291"/>
            <p14:sldId id="1751"/>
            <p14:sldId id="338"/>
            <p14:sldId id="1731"/>
            <p14:sldId id="1767"/>
            <p14:sldId id="1763"/>
            <p14:sldId id="1749"/>
            <p14:sldId id="1750"/>
            <p14:sldId id="339"/>
            <p14:sldId id="313"/>
            <p14:sldId id="1729"/>
            <p14:sldId id="286"/>
            <p14:sldId id="1766"/>
            <p14:sldId id="1156"/>
            <p14:sldId id="1144"/>
            <p14:sldId id="1157"/>
            <p14:sldId id="1159"/>
            <p14:sldId id="1154"/>
            <p14:sldId id="1755"/>
            <p14:sldId id="1768"/>
            <p14:sldId id="266"/>
          </p14:sldIdLst>
        </p14:section>
      </p14:sectionLst>
    </p:ext>
    <p:ext uri="{EFAFB233-063F-42B5-8137-9DF3F51BA10A}">
      <p15:sldGuideLst xmlns:p15="http://schemas.microsoft.com/office/powerpoint/2012/main">
        <p15:guide id="1" orient="horz" pos="2040"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576403-E19B-08F1-256F-A5F63C86D3D8}" name="Kreizenbeck, Karma L" initials="KKL" userId="S::kkreizen@fredhutch.org::137c158e-d09f-446a-8b3e-34b172abf7e8" providerId="AD"/>
  <p188:author id="{D240342F-6D20-D194-561E-79FB1B67DC69}" name="Veena Shankaran" initials="VS" userId="S::vshank@uw.edu::a78c79d8-9213-4722-a483-586b34d8624e" providerId="AD"/>
  <p188:author id="{D5C6BC44-DFAC-0554-D6C6-ACB63AF1E8F3}" name="Fedorenko, Catherine R" initials="CF" userId="S::cfedoren@fredhutch.org::c77d52bf-ab1d-4bd2-994a-ea8ec203d345" providerId="AD"/>
  <p188:author id="{98108084-3A1C-0919-364F-214C2A2C28AE}" name="Nelson, Judy" initials="JN" userId="S::jnelson@fredhutch.org::e6bc9b1c-6cfc-41ff-a2f0-40ae9b120135" providerId="AD"/>
  <p188:author id="{1AA6FCA6-44D4-A712-13DB-08FA01F55B84}" name="Watabayashi, Kate" initials="KW" userId="S::kwatabay@fredhutch.org::1ce17b15-02bc-40f9-b13d-e76fa68594b8" providerId="AD"/>
  <p188:author id="{71FC20F1-C207-26F3-5670-052C43A9D19D}" name="Kestner, Shannon T" initials="KST" userId="S::skestne2@fredhutch.org::7b518aaa-6666-49dc-88d6-92d4b4243f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494"/>
    <a:srgbClr val="FFB500"/>
    <a:srgbClr val="AA4AC4"/>
    <a:srgbClr val="00C1D5"/>
    <a:srgbClr val="CA2CB3"/>
    <a:srgbClr val="2DADBD"/>
    <a:srgbClr val="0A799A"/>
    <a:srgbClr val="2321B8"/>
    <a:srgbClr val="FF99CC"/>
    <a:srgbClr val="1B36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810" autoAdjust="0"/>
  </p:normalViewPr>
  <p:slideViewPr>
    <p:cSldViewPr snapToGrid="0" showGuides="1">
      <p:cViewPr varScale="1">
        <p:scale>
          <a:sx n="68" d="100"/>
          <a:sy n="68" d="100"/>
        </p:scale>
        <p:origin x="1142" y="67"/>
      </p:cViewPr>
      <p:guideLst>
        <p:guide orient="horz" pos="2040"/>
        <p:guide pos="3864"/>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2" d="100"/>
          <a:sy n="62" d="100"/>
        </p:scale>
        <p:origin x="3226"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f2ee4afeec1cb800/Transunion%20Analysis%20Dec%202020/ASCOslidedec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09646580635754E-2"/>
          <c:y val="3.1055552223545498E-2"/>
          <c:w val="0.93853779345290167"/>
          <c:h val="0.7951599793224976"/>
        </c:manualLayout>
      </c:layout>
      <c:barChart>
        <c:barDir val="col"/>
        <c:grouping val="clustered"/>
        <c:varyColors val="0"/>
        <c:ser>
          <c:idx val="0"/>
          <c:order val="0"/>
          <c:tx>
            <c:strRef>
              <c:f>Sheet1!$B$1</c:f>
              <c:strCache>
                <c:ptCount val="1"/>
                <c:pt idx="0">
                  <c:v>Cancer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Third Party Collections</c:v>
                </c:pt>
                <c:pt idx="1">
                  <c:v>Charge-Offs</c:v>
                </c:pt>
                <c:pt idx="2">
                  <c:v>Delinquent Mortgage Payments</c:v>
                </c:pt>
                <c:pt idx="3">
                  <c:v>Tax Liens</c:v>
                </c:pt>
                <c:pt idx="4">
                  <c:v>Foreclosures</c:v>
                </c:pt>
                <c:pt idx="5">
                  <c:v>Repossessions</c:v>
                </c:pt>
              </c:strCache>
            </c:strRef>
          </c:cat>
          <c:val>
            <c:numRef>
              <c:f>Sheet1!$B$2:$B$7</c:f>
              <c:numCache>
                <c:formatCode>0.00%</c:formatCode>
                <c:ptCount val="6"/>
                <c:pt idx="0">
                  <c:v>0.03</c:v>
                </c:pt>
                <c:pt idx="1">
                  <c:v>1.41E-2</c:v>
                </c:pt>
                <c:pt idx="2">
                  <c:v>9.1999999999999998E-3</c:v>
                </c:pt>
                <c:pt idx="3">
                  <c:v>5.9999999999999995E-4</c:v>
                </c:pt>
                <c:pt idx="4">
                  <c:v>2.9999999999999997E-4</c:v>
                </c:pt>
                <c:pt idx="5">
                  <c:v>1E-3</c:v>
                </c:pt>
              </c:numCache>
            </c:numRef>
          </c:val>
          <c:extLst>
            <c:ext xmlns:c16="http://schemas.microsoft.com/office/drawing/2014/chart" uri="{C3380CC4-5D6E-409C-BE32-E72D297353CC}">
              <c16:uniqueId val="{00000000-ADEA-497A-B498-B3AF93AB6115}"/>
            </c:ext>
          </c:extLst>
        </c:ser>
        <c:ser>
          <c:idx val="1"/>
          <c:order val="1"/>
          <c:tx>
            <c:strRef>
              <c:f>Sheet1!$C$1</c:f>
              <c:strCache>
                <c:ptCount val="1"/>
                <c:pt idx="0">
                  <c:v>Control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Third Party Collections</c:v>
                </c:pt>
                <c:pt idx="1">
                  <c:v>Charge-Offs</c:v>
                </c:pt>
                <c:pt idx="2">
                  <c:v>Delinquent Mortgage Payments</c:v>
                </c:pt>
                <c:pt idx="3">
                  <c:v>Tax Liens</c:v>
                </c:pt>
                <c:pt idx="4">
                  <c:v>Foreclosures</c:v>
                </c:pt>
                <c:pt idx="5">
                  <c:v>Repossessions</c:v>
                </c:pt>
              </c:strCache>
            </c:strRef>
          </c:cat>
          <c:val>
            <c:numRef>
              <c:f>Sheet1!$C$2:$C$7</c:f>
              <c:numCache>
                <c:formatCode>0.00%</c:formatCode>
                <c:ptCount val="6"/>
                <c:pt idx="0">
                  <c:v>1.2E-2</c:v>
                </c:pt>
                <c:pt idx="1">
                  <c:v>9.1000000000000004E-3</c:v>
                </c:pt>
                <c:pt idx="2">
                  <c:v>7.6E-3</c:v>
                </c:pt>
                <c:pt idx="3">
                  <c:v>5.0000000000000001E-4</c:v>
                </c:pt>
                <c:pt idx="4">
                  <c:v>2.0000000000000001E-4</c:v>
                </c:pt>
                <c:pt idx="5">
                  <c:v>5.9999999999999995E-4</c:v>
                </c:pt>
              </c:numCache>
            </c:numRef>
          </c:val>
          <c:extLst>
            <c:ext xmlns:c16="http://schemas.microsoft.com/office/drawing/2014/chart" uri="{C3380CC4-5D6E-409C-BE32-E72D297353CC}">
              <c16:uniqueId val="{00000001-ADEA-497A-B498-B3AF93AB6115}"/>
            </c:ext>
          </c:extLst>
        </c:ser>
        <c:dLbls>
          <c:dLblPos val="outEnd"/>
          <c:showLegendKey val="0"/>
          <c:showVal val="1"/>
          <c:showCatName val="0"/>
          <c:showSerName val="0"/>
          <c:showPercent val="0"/>
          <c:showBubbleSize val="0"/>
        </c:dLbls>
        <c:gapWidth val="100"/>
        <c:overlap val="-24"/>
        <c:axId val="831605752"/>
        <c:axId val="831606080"/>
      </c:barChart>
      <c:catAx>
        <c:axId val="831605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31606080"/>
        <c:crosses val="autoZero"/>
        <c:auto val="1"/>
        <c:lblAlgn val="ctr"/>
        <c:lblOffset val="100"/>
        <c:noMultiLvlLbl val="0"/>
      </c:catAx>
      <c:valAx>
        <c:axId val="8316060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1605752"/>
        <c:crosses val="autoZero"/>
        <c:crossBetween val="between"/>
      </c:valAx>
      <c:spPr>
        <a:noFill/>
        <a:ln>
          <a:noFill/>
        </a:ln>
        <a:effectLst/>
      </c:spPr>
    </c:plotArea>
    <c:legend>
      <c:legendPos val="b"/>
      <c:layout>
        <c:manualLayout>
          <c:xMode val="edge"/>
          <c:yMode val="edge"/>
          <c:x val="0.41414096709034781"/>
          <c:y val="0.12155685271984559"/>
          <c:w val="0.22651086883370347"/>
          <c:h val="0.1017167595747948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Clinic</c:v>
                </c:pt>
              </c:strCache>
            </c:strRef>
          </c:tx>
          <c:spPr>
            <a:solidFill>
              <a:schemeClr val="accent1"/>
            </a:solidFill>
            <a:ln>
              <a:noFill/>
            </a:ln>
            <a:effectLst/>
          </c:spPr>
          <c:invertIfNegative val="0"/>
          <c:cat>
            <c:numRef>
              <c:f>Sheet1!$A$2:$A$25</c:f>
              <c:numCache>
                <c:formatCode>General</c:formatCode>
                <c:ptCount val="24"/>
              </c:numCache>
            </c:numRef>
          </c:cat>
          <c:val>
            <c:numRef>
              <c:f>Sheet1!$B$2:$B$25</c:f>
              <c:numCache>
                <c:formatCode>0.0%</c:formatCode>
                <c:ptCount val="24"/>
                <c:pt idx="0">
                  <c:v>7.3400000000000007E-2</c:v>
                </c:pt>
                <c:pt idx="1">
                  <c:v>8.0600000000000005E-2</c:v>
                </c:pt>
                <c:pt idx="2" formatCode="0.00%">
                  <c:v>8.7999999999999995E-2</c:v>
                </c:pt>
                <c:pt idx="3">
                  <c:v>9.06E-2</c:v>
                </c:pt>
                <c:pt idx="4">
                  <c:v>9.7600000000000006E-2</c:v>
                </c:pt>
                <c:pt idx="5">
                  <c:v>9.9199999999999997E-2</c:v>
                </c:pt>
                <c:pt idx="6">
                  <c:v>0.1077</c:v>
                </c:pt>
                <c:pt idx="7">
                  <c:v>0.11070000000000001</c:v>
                </c:pt>
                <c:pt idx="8">
                  <c:v>0.115</c:v>
                </c:pt>
                <c:pt idx="9">
                  <c:v>0.1202</c:v>
                </c:pt>
                <c:pt idx="10">
                  <c:v>0.1283</c:v>
                </c:pt>
                <c:pt idx="11">
                  <c:v>0.1348</c:v>
                </c:pt>
                <c:pt idx="12" formatCode="0.00%">
                  <c:v>0.13900000000000001</c:v>
                </c:pt>
                <c:pt idx="13">
                  <c:v>0.14810000000000001</c:v>
                </c:pt>
                <c:pt idx="14">
                  <c:v>0.16139999999999999</c:v>
                </c:pt>
                <c:pt idx="15">
                  <c:v>0.16259999999999999</c:v>
                </c:pt>
                <c:pt idx="16" formatCode="0.00%">
                  <c:v>0.17299999999999999</c:v>
                </c:pt>
                <c:pt idx="17">
                  <c:v>0.1741</c:v>
                </c:pt>
                <c:pt idx="18">
                  <c:v>0.17430000000000001</c:v>
                </c:pt>
                <c:pt idx="19">
                  <c:v>0.1792</c:v>
                </c:pt>
                <c:pt idx="20">
                  <c:v>0.18790000000000001</c:v>
                </c:pt>
                <c:pt idx="21">
                  <c:v>0.19089999999999999</c:v>
                </c:pt>
                <c:pt idx="22">
                  <c:v>0.2122</c:v>
                </c:pt>
                <c:pt idx="23">
                  <c:v>0.21329999999999999</c:v>
                </c:pt>
              </c:numCache>
            </c:numRef>
          </c:val>
          <c:extLst>
            <c:ext xmlns:c16="http://schemas.microsoft.com/office/drawing/2014/chart" uri="{C3380CC4-5D6E-409C-BE32-E72D297353CC}">
              <c16:uniqueId val="{00000000-B509-40D9-BA8F-339013F32DC0}"/>
            </c:ext>
          </c:extLst>
        </c:ser>
        <c:dLbls>
          <c:showLegendKey val="0"/>
          <c:showVal val="0"/>
          <c:showCatName val="0"/>
          <c:showSerName val="0"/>
          <c:showPercent val="0"/>
          <c:showBubbleSize val="0"/>
        </c:dLbls>
        <c:gapWidth val="219"/>
        <c:overlap val="-27"/>
        <c:axId val="218046272"/>
        <c:axId val="218046632"/>
      </c:barChart>
      <c:catAx>
        <c:axId val="21804627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accent5"/>
                    </a:solidFill>
                    <a:latin typeface="+mn-lt"/>
                    <a:ea typeface="+mn-ea"/>
                    <a:cs typeface="+mn-cs"/>
                  </a:defRPr>
                </a:pPr>
                <a:r>
                  <a:rPr lang="en-US" dirty="0">
                    <a:solidFill>
                      <a:schemeClr val="accent5"/>
                    </a:solidFill>
                  </a:rPr>
                  <a:t>Clinic</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8046632"/>
        <c:crosses val="autoZero"/>
        <c:auto val="1"/>
        <c:lblAlgn val="ctr"/>
        <c:lblOffset val="100"/>
        <c:noMultiLvlLbl val="0"/>
      </c:catAx>
      <c:valAx>
        <c:axId val="218046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5"/>
                    </a:solidFill>
                    <a:latin typeface="+mn-lt"/>
                    <a:ea typeface="+mn-ea"/>
                    <a:cs typeface="+mn-cs"/>
                  </a:defRPr>
                </a:pPr>
                <a:r>
                  <a:rPr lang="en-US" dirty="0">
                    <a:solidFill>
                      <a:schemeClr val="accent5"/>
                    </a:solidFill>
                  </a:rPr>
                  <a:t>% </a:t>
                </a:r>
                <a:r>
                  <a:rPr lang="en-US" baseline="0" dirty="0">
                    <a:solidFill>
                      <a:schemeClr val="accent5"/>
                    </a:solidFill>
                  </a:rPr>
                  <a:t>with an AFE</a:t>
                </a:r>
                <a:endParaRPr lang="en-US" dirty="0">
                  <a:solidFill>
                    <a:schemeClr val="accent5"/>
                  </a:solidFill>
                </a:endParaRPr>
              </a:p>
            </c:rich>
          </c:tx>
          <c:layout>
            <c:manualLayout>
              <c:xMode val="edge"/>
              <c:yMode val="edge"/>
              <c:x val="7.3529411764705881E-3"/>
              <c:y val="0.2914314656722772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5"/>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218046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Clinic</c:v>
                </c:pt>
              </c:strCache>
            </c:strRef>
          </c:tx>
          <c:spPr>
            <a:solidFill>
              <a:schemeClr val="accent1"/>
            </a:solidFill>
            <a:ln>
              <a:noFill/>
            </a:ln>
            <a:effectLst/>
          </c:spPr>
          <c:invertIfNegative val="0"/>
          <c:cat>
            <c:numRef>
              <c:f>Sheet1!$A$2:$A$8</c:f>
              <c:numCache>
                <c:formatCode>General</c:formatCode>
                <c:ptCount val="7"/>
              </c:numCache>
            </c:numRef>
          </c:cat>
          <c:val>
            <c:numRef>
              <c:f>Sheet1!$B$2:$B$8</c:f>
              <c:numCache>
                <c:formatCode>0.0%</c:formatCode>
                <c:ptCount val="7"/>
                <c:pt idx="0">
                  <c:v>0.55000000000000004</c:v>
                </c:pt>
                <c:pt idx="1">
                  <c:v>0.67</c:v>
                </c:pt>
                <c:pt idx="2">
                  <c:v>0.74</c:v>
                </c:pt>
                <c:pt idx="3">
                  <c:v>0.75</c:v>
                </c:pt>
                <c:pt idx="4">
                  <c:v>0.75</c:v>
                </c:pt>
                <c:pt idx="5">
                  <c:v>0.81</c:v>
                </c:pt>
                <c:pt idx="6">
                  <c:v>0.81</c:v>
                </c:pt>
              </c:numCache>
            </c:numRef>
          </c:val>
          <c:extLst>
            <c:ext xmlns:c16="http://schemas.microsoft.com/office/drawing/2014/chart" uri="{C3380CC4-5D6E-409C-BE32-E72D297353CC}">
              <c16:uniqueId val="{00000000-0E6F-4CC3-862F-46C5D9064EFE}"/>
            </c:ext>
          </c:extLst>
        </c:ser>
        <c:dLbls>
          <c:showLegendKey val="0"/>
          <c:showVal val="0"/>
          <c:showCatName val="0"/>
          <c:showSerName val="0"/>
          <c:showPercent val="0"/>
          <c:showBubbleSize val="0"/>
        </c:dLbls>
        <c:gapWidth val="219"/>
        <c:overlap val="-27"/>
        <c:axId val="218046272"/>
        <c:axId val="218046632"/>
      </c:barChart>
      <c:catAx>
        <c:axId val="21804627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Clinic</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8046632"/>
        <c:crosses val="autoZero"/>
        <c:auto val="1"/>
        <c:lblAlgn val="ctr"/>
        <c:lblOffset val="100"/>
        <c:noMultiLvlLbl val="0"/>
      </c:catAx>
      <c:valAx>
        <c:axId val="218046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 Eligible Patients</a:t>
                </a:r>
                <a:r>
                  <a:rPr lang="en-US" baseline="0" dirty="0"/>
                  <a:t> Tested</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8046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BRCA1/2</c:v>
                </c:pt>
              </c:strCache>
            </c:strRef>
          </c:tx>
          <c:spPr>
            <a:ln w="38100" cap="rnd">
              <a:solidFill>
                <a:schemeClr val="accent1"/>
              </a:solidFill>
              <a:round/>
            </a:ln>
            <a:effectLst/>
          </c:spPr>
          <c:marker>
            <c:symbol val="none"/>
          </c:marker>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General</c:formatCode>
                <c:ptCount val="6"/>
                <c:pt idx="0">
                  <c:v>0.61899999999999999</c:v>
                </c:pt>
                <c:pt idx="1">
                  <c:v>0.63500000000000001</c:v>
                </c:pt>
                <c:pt idx="2">
                  <c:v>0.73899999999999999</c:v>
                </c:pt>
                <c:pt idx="3">
                  <c:v>0.62</c:v>
                </c:pt>
                <c:pt idx="4">
                  <c:v>0.63300000000000001</c:v>
                </c:pt>
                <c:pt idx="5">
                  <c:v>0.64900000000000002</c:v>
                </c:pt>
              </c:numCache>
            </c:numRef>
          </c:val>
          <c:smooth val="0"/>
          <c:extLst>
            <c:ext xmlns:c16="http://schemas.microsoft.com/office/drawing/2014/chart" uri="{C3380CC4-5D6E-409C-BE32-E72D297353CC}">
              <c16:uniqueId val="{00000000-5DBF-42C5-ADA2-C1514CD7E127}"/>
            </c:ext>
          </c:extLst>
        </c:ser>
        <c:dLbls>
          <c:showLegendKey val="0"/>
          <c:showVal val="0"/>
          <c:showCatName val="0"/>
          <c:showSerName val="0"/>
          <c:showPercent val="0"/>
          <c:showBubbleSize val="0"/>
        </c:dLbls>
        <c:smooth val="0"/>
        <c:axId val="637550232"/>
        <c:axId val="637546272"/>
      </c:lineChart>
      <c:catAx>
        <c:axId val="637550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37546272"/>
        <c:crosses val="autoZero"/>
        <c:auto val="1"/>
        <c:lblAlgn val="ctr"/>
        <c:lblOffset val="100"/>
        <c:noMultiLvlLbl val="0"/>
      </c:catAx>
      <c:valAx>
        <c:axId val="637546272"/>
        <c:scaling>
          <c:orientation val="minMax"/>
          <c:min val="0"/>
        </c:scaling>
        <c:delete val="0"/>
        <c:axPos val="l"/>
        <c:majorGridlines>
          <c:spPr>
            <a:ln w="9525" cap="flat" cmpd="sng" algn="ctr">
              <a:solidFill>
                <a:schemeClr val="bg2">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37550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Germline</c:v>
                </c:pt>
              </c:strCache>
            </c:strRef>
          </c:tx>
          <c:spPr>
            <a:ln w="38100" cap="rnd">
              <a:solidFill>
                <a:schemeClr val="accent1"/>
              </a:solidFill>
              <a:round/>
            </a:ln>
            <a:effectLst/>
          </c:spPr>
          <c:marker>
            <c:symbol val="none"/>
          </c:marker>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General</c:formatCode>
                <c:ptCount val="6"/>
                <c:pt idx="0">
                  <c:v>0.61899999999999999</c:v>
                </c:pt>
                <c:pt idx="1">
                  <c:v>0.47799999999999998</c:v>
                </c:pt>
                <c:pt idx="2">
                  <c:v>0.59499999999999997</c:v>
                </c:pt>
                <c:pt idx="3">
                  <c:v>0.57599999999999996</c:v>
                </c:pt>
                <c:pt idx="4">
                  <c:v>0.55100000000000005</c:v>
                </c:pt>
                <c:pt idx="5">
                  <c:v>0.58599999999999997</c:v>
                </c:pt>
              </c:numCache>
            </c:numRef>
          </c:val>
          <c:smooth val="0"/>
          <c:extLst>
            <c:ext xmlns:c16="http://schemas.microsoft.com/office/drawing/2014/chart" uri="{C3380CC4-5D6E-409C-BE32-E72D297353CC}">
              <c16:uniqueId val="{00000000-B182-420A-9C75-A764B5F61488}"/>
            </c:ext>
          </c:extLst>
        </c:ser>
        <c:dLbls>
          <c:showLegendKey val="0"/>
          <c:showVal val="0"/>
          <c:showCatName val="0"/>
          <c:showSerName val="0"/>
          <c:showPercent val="0"/>
          <c:showBubbleSize val="0"/>
        </c:dLbls>
        <c:smooth val="0"/>
        <c:axId val="637550232"/>
        <c:axId val="637546272"/>
      </c:lineChart>
      <c:catAx>
        <c:axId val="637550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37546272"/>
        <c:crosses val="autoZero"/>
        <c:auto val="1"/>
        <c:lblAlgn val="ctr"/>
        <c:lblOffset val="100"/>
        <c:noMultiLvlLbl val="0"/>
      </c:catAx>
      <c:valAx>
        <c:axId val="637546272"/>
        <c:scaling>
          <c:orientation val="minMax"/>
          <c:min val="0"/>
        </c:scaling>
        <c:delete val="0"/>
        <c:axPos val="l"/>
        <c:majorGridlines>
          <c:spPr>
            <a:ln w="9525" cap="flat" cmpd="sng" algn="ctr">
              <a:solidFill>
                <a:schemeClr val="bg2">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37550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Germline</c:v>
                </c:pt>
              </c:strCache>
            </c:strRef>
          </c:tx>
          <c:spPr>
            <a:ln w="38100" cap="rnd">
              <a:solidFill>
                <a:schemeClr val="accent1"/>
              </a:solidFill>
              <a:round/>
            </a:ln>
            <a:effectLst/>
          </c:spPr>
          <c:marker>
            <c:symbol val="none"/>
          </c:marker>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General</c:formatCode>
                <c:ptCount val="6"/>
                <c:pt idx="0">
                  <c:v>0.128</c:v>
                </c:pt>
                <c:pt idx="1">
                  <c:v>0.13100000000000001</c:v>
                </c:pt>
                <c:pt idx="2">
                  <c:v>0.28000000000000003</c:v>
                </c:pt>
                <c:pt idx="3">
                  <c:v>0.25600000000000001</c:v>
                </c:pt>
                <c:pt idx="4">
                  <c:v>0.34200000000000003</c:v>
                </c:pt>
                <c:pt idx="5">
                  <c:v>0.317</c:v>
                </c:pt>
              </c:numCache>
            </c:numRef>
          </c:val>
          <c:smooth val="0"/>
          <c:extLst>
            <c:ext xmlns:c16="http://schemas.microsoft.com/office/drawing/2014/chart" uri="{C3380CC4-5D6E-409C-BE32-E72D297353CC}">
              <c16:uniqueId val="{00000000-74D0-48DD-A971-A4480F5F891E}"/>
            </c:ext>
          </c:extLst>
        </c:ser>
        <c:dLbls>
          <c:showLegendKey val="0"/>
          <c:showVal val="0"/>
          <c:showCatName val="0"/>
          <c:showSerName val="0"/>
          <c:showPercent val="0"/>
          <c:showBubbleSize val="0"/>
        </c:dLbls>
        <c:smooth val="0"/>
        <c:axId val="637550232"/>
        <c:axId val="637546272"/>
      </c:lineChart>
      <c:catAx>
        <c:axId val="637550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37546272"/>
        <c:crosses val="autoZero"/>
        <c:auto val="1"/>
        <c:lblAlgn val="ctr"/>
        <c:lblOffset val="100"/>
        <c:noMultiLvlLbl val="0"/>
      </c:catAx>
      <c:valAx>
        <c:axId val="637546272"/>
        <c:scaling>
          <c:orientation val="minMax"/>
          <c:min val="0"/>
        </c:scaling>
        <c:delete val="0"/>
        <c:axPos val="l"/>
        <c:majorGridlines>
          <c:spPr>
            <a:ln w="9525" cap="flat" cmpd="sng" algn="ctr">
              <a:solidFill>
                <a:schemeClr val="bg2">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37550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Germline</c:v>
                </c:pt>
              </c:strCache>
            </c:strRef>
          </c:tx>
          <c:spPr>
            <a:ln w="38100" cap="rnd">
              <a:solidFill>
                <a:schemeClr val="accent1"/>
              </a:solidFill>
              <a:round/>
            </a:ln>
            <a:effectLst/>
          </c:spPr>
          <c:marker>
            <c:symbol val="none"/>
          </c:marker>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General</c:formatCode>
                <c:ptCount val="6"/>
                <c:pt idx="0">
                  <c:v>0.05</c:v>
                </c:pt>
                <c:pt idx="1">
                  <c:v>7.0999999999999994E-2</c:v>
                </c:pt>
                <c:pt idx="2">
                  <c:v>6.0999999999999999E-2</c:v>
                </c:pt>
                <c:pt idx="3">
                  <c:v>0.112</c:v>
                </c:pt>
                <c:pt idx="4">
                  <c:v>8.8999999999999996E-2</c:v>
                </c:pt>
                <c:pt idx="5">
                  <c:v>0.126</c:v>
                </c:pt>
              </c:numCache>
            </c:numRef>
          </c:val>
          <c:smooth val="0"/>
          <c:extLst>
            <c:ext xmlns:c16="http://schemas.microsoft.com/office/drawing/2014/chart" uri="{C3380CC4-5D6E-409C-BE32-E72D297353CC}">
              <c16:uniqueId val="{00000000-A7A6-4D1E-B29A-583805E2F70D}"/>
            </c:ext>
          </c:extLst>
        </c:ser>
        <c:dLbls>
          <c:showLegendKey val="0"/>
          <c:showVal val="0"/>
          <c:showCatName val="0"/>
          <c:showSerName val="0"/>
          <c:showPercent val="0"/>
          <c:showBubbleSize val="0"/>
        </c:dLbls>
        <c:smooth val="0"/>
        <c:axId val="637550232"/>
        <c:axId val="637546272"/>
      </c:lineChart>
      <c:catAx>
        <c:axId val="637550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37546272"/>
        <c:crosses val="autoZero"/>
        <c:auto val="1"/>
        <c:lblAlgn val="ctr"/>
        <c:lblOffset val="100"/>
        <c:noMultiLvlLbl val="0"/>
      </c:catAx>
      <c:valAx>
        <c:axId val="637546272"/>
        <c:scaling>
          <c:orientation val="minMax"/>
          <c:min val="0"/>
        </c:scaling>
        <c:delete val="0"/>
        <c:axPos val="l"/>
        <c:majorGridlines>
          <c:spPr>
            <a:ln w="9525" cap="flat" cmpd="sng" algn="ctr">
              <a:solidFill>
                <a:schemeClr val="bg2">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37550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96F2FA-4B7A-4E5D-B68E-A60E504CD48E}" type="doc">
      <dgm:prSet loTypeId="urn:microsoft.com/office/officeart/2005/8/layout/vList3" loCatId="picture" qsTypeId="urn:microsoft.com/office/officeart/2005/8/quickstyle/simple1" qsCatId="simple" csTypeId="urn:microsoft.com/office/officeart/2005/8/colors/colorful4" csCatId="colorful" phldr="1"/>
      <dgm:spPr/>
    </dgm:pt>
    <dgm:pt modelId="{5BF70089-54EE-4F4E-9E1B-EE9CDF88649F}">
      <dgm:prSet phldrT="[Text]"/>
      <dgm:spPr>
        <a:solidFill>
          <a:srgbClr val="AA4AC4"/>
        </a:solidFill>
      </dgm:spPr>
      <dgm:t>
        <a:bodyPr/>
        <a:lstStyle/>
        <a:p>
          <a:r>
            <a:rPr lang="en-US" dirty="0"/>
            <a:t>Talk with clinics and other research stakeholders in WA state to identify cancer care challenges and priorities </a:t>
          </a:r>
        </a:p>
      </dgm:t>
    </dgm:pt>
    <dgm:pt modelId="{8E553209-F960-4F78-811C-5C60A9EA61BD}" type="parTrans" cxnId="{7B7A68CF-6EC6-4031-A8E0-510D5D5FD855}">
      <dgm:prSet/>
      <dgm:spPr/>
      <dgm:t>
        <a:bodyPr/>
        <a:lstStyle/>
        <a:p>
          <a:endParaRPr lang="en-US"/>
        </a:p>
      </dgm:t>
    </dgm:pt>
    <dgm:pt modelId="{3B0CF365-F7F9-472B-828B-C45AAF0A4B40}" type="sibTrans" cxnId="{7B7A68CF-6EC6-4031-A8E0-510D5D5FD855}">
      <dgm:prSet/>
      <dgm:spPr/>
      <dgm:t>
        <a:bodyPr/>
        <a:lstStyle/>
        <a:p>
          <a:endParaRPr lang="en-US"/>
        </a:p>
      </dgm:t>
    </dgm:pt>
    <dgm:pt modelId="{7769159A-2FEE-4C97-82C0-D629245264FD}">
      <dgm:prSet phldrT="[Text]"/>
      <dgm:spPr>
        <a:solidFill>
          <a:srgbClr val="2321B8"/>
        </a:solidFill>
      </dgm:spPr>
      <dgm:t>
        <a:bodyPr/>
        <a:lstStyle/>
        <a:p>
          <a:r>
            <a:rPr lang="en-US" dirty="0"/>
            <a:t>Leveraging Fred Hutch expertise and infrastructure, partner with clinics to develop research studies tailored to </a:t>
          </a:r>
          <a:r>
            <a:rPr lang="en-US" b="0" dirty="0"/>
            <a:t>clinic workflow, patient population and research goals</a:t>
          </a:r>
        </a:p>
      </dgm:t>
    </dgm:pt>
    <dgm:pt modelId="{DE0EC535-4CF7-4A1C-9669-5468EE613FC8}" type="parTrans" cxnId="{5937D737-1140-4DAA-BA43-14486957A8FD}">
      <dgm:prSet/>
      <dgm:spPr/>
      <dgm:t>
        <a:bodyPr/>
        <a:lstStyle/>
        <a:p>
          <a:endParaRPr lang="en-US"/>
        </a:p>
      </dgm:t>
    </dgm:pt>
    <dgm:pt modelId="{8C73C098-9175-4DE9-94EA-6FFFDE8678A9}" type="sibTrans" cxnId="{5937D737-1140-4DAA-BA43-14486957A8FD}">
      <dgm:prSet/>
      <dgm:spPr/>
      <dgm:t>
        <a:bodyPr/>
        <a:lstStyle/>
        <a:p>
          <a:endParaRPr lang="en-US"/>
        </a:p>
      </dgm:t>
    </dgm:pt>
    <dgm:pt modelId="{DDA023BC-ACF5-4873-94D8-ADDCE22CB64B}">
      <dgm:prSet phldrT="[Text]"/>
      <dgm:spPr>
        <a:solidFill>
          <a:srgbClr val="0A799A"/>
        </a:solidFill>
      </dgm:spPr>
      <dgm:t>
        <a:bodyPr/>
        <a:lstStyle/>
        <a:p>
          <a:r>
            <a:rPr lang="en-US" dirty="0"/>
            <a:t>Secure study funding and launch new trials within the state</a:t>
          </a:r>
        </a:p>
      </dgm:t>
    </dgm:pt>
    <dgm:pt modelId="{6E3C5715-6515-46A1-B804-B4FCC2E166DE}" type="parTrans" cxnId="{EC3C0B91-A8E1-4106-99B2-D47B21C70216}">
      <dgm:prSet/>
      <dgm:spPr/>
      <dgm:t>
        <a:bodyPr/>
        <a:lstStyle/>
        <a:p>
          <a:endParaRPr lang="en-US"/>
        </a:p>
      </dgm:t>
    </dgm:pt>
    <dgm:pt modelId="{C59B26E5-04A9-4C44-8501-6FC8579E8C65}" type="sibTrans" cxnId="{EC3C0B91-A8E1-4106-99B2-D47B21C70216}">
      <dgm:prSet/>
      <dgm:spPr/>
      <dgm:t>
        <a:bodyPr/>
        <a:lstStyle/>
        <a:p>
          <a:endParaRPr lang="en-US"/>
        </a:p>
      </dgm:t>
    </dgm:pt>
    <dgm:pt modelId="{A1BA99BD-3D5F-4C50-B283-82D76DC8B5D5}" type="pres">
      <dgm:prSet presAssocID="{2596F2FA-4B7A-4E5D-B68E-A60E504CD48E}" presName="linearFlow" presStyleCnt="0">
        <dgm:presLayoutVars>
          <dgm:dir/>
          <dgm:resizeHandles val="exact"/>
        </dgm:presLayoutVars>
      </dgm:prSet>
      <dgm:spPr/>
    </dgm:pt>
    <dgm:pt modelId="{1369ACD8-8631-4DFB-A171-9A9E9524BAED}" type="pres">
      <dgm:prSet presAssocID="{5BF70089-54EE-4F4E-9E1B-EE9CDF88649F}" presName="composite" presStyleCnt="0"/>
      <dgm:spPr/>
    </dgm:pt>
    <dgm:pt modelId="{07C1B262-8319-49FC-B490-E11DCB85AD8A}" type="pres">
      <dgm:prSet presAssocID="{5BF70089-54EE-4F4E-9E1B-EE9CDF88649F}"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tor female with solid fill"/>
        </a:ext>
      </dgm:extLst>
    </dgm:pt>
    <dgm:pt modelId="{3704C103-6E3D-4004-810D-6997876EF931}" type="pres">
      <dgm:prSet presAssocID="{5BF70089-54EE-4F4E-9E1B-EE9CDF88649F}" presName="txShp" presStyleLbl="node1" presStyleIdx="0" presStyleCnt="3">
        <dgm:presLayoutVars>
          <dgm:bulletEnabled val="1"/>
        </dgm:presLayoutVars>
      </dgm:prSet>
      <dgm:spPr/>
    </dgm:pt>
    <dgm:pt modelId="{A564ECBE-4041-4D07-B19D-51C6A7C8496D}" type="pres">
      <dgm:prSet presAssocID="{3B0CF365-F7F9-472B-828B-C45AAF0A4B40}" presName="spacing" presStyleCnt="0"/>
      <dgm:spPr/>
    </dgm:pt>
    <dgm:pt modelId="{4A21D225-22FA-42F1-A2D1-2D6062C85C11}" type="pres">
      <dgm:prSet presAssocID="{7769159A-2FEE-4C97-82C0-D629245264FD}" presName="composite" presStyleCnt="0"/>
      <dgm:spPr/>
    </dgm:pt>
    <dgm:pt modelId="{A408457D-7EB5-4CBC-BFF8-5122F0C15D60}" type="pres">
      <dgm:prSet presAssocID="{7769159A-2FEE-4C97-82C0-D629245264FD}"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brainstorm with solid fill"/>
        </a:ext>
      </dgm:extLst>
    </dgm:pt>
    <dgm:pt modelId="{A3EED55F-4A44-4543-AF8E-6A3DDD5FF3ED}" type="pres">
      <dgm:prSet presAssocID="{7769159A-2FEE-4C97-82C0-D629245264FD}" presName="txShp" presStyleLbl="node1" presStyleIdx="1" presStyleCnt="3">
        <dgm:presLayoutVars>
          <dgm:bulletEnabled val="1"/>
        </dgm:presLayoutVars>
      </dgm:prSet>
      <dgm:spPr/>
    </dgm:pt>
    <dgm:pt modelId="{0BEA3AC3-DDAF-4879-9329-B6B2BF39BFF1}" type="pres">
      <dgm:prSet presAssocID="{8C73C098-9175-4DE9-94EA-6FFFDE8678A9}" presName="spacing" presStyleCnt="0"/>
      <dgm:spPr/>
    </dgm:pt>
    <dgm:pt modelId="{2B60C2E5-2E41-49B4-BDE2-CEBDD87D1AC3}" type="pres">
      <dgm:prSet presAssocID="{DDA023BC-ACF5-4873-94D8-ADDCE22CB64B}" presName="composite" presStyleCnt="0"/>
      <dgm:spPr/>
    </dgm:pt>
    <dgm:pt modelId="{98071CC0-E5D6-42BA-B38E-A78A17478D20}" type="pres">
      <dgm:prSet presAssocID="{DDA023BC-ACF5-4873-94D8-ADDCE22CB64B}"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ientist male with solid fill"/>
        </a:ext>
      </dgm:extLst>
    </dgm:pt>
    <dgm:pt modelId="{B8566586-6975-4C62-AF0D-E6678EB8A68F}" type="pres">
      <dgm:prSet presAssocID="{DDA023BC-ACF5-4873-94D8-ADDCE22CB64B}" presName="txShp" presStyleLbl="node1" presStyleIdx="2" presStyleCnt="3">
        <dgm:presLayoutVars>
          <dgm:bulletEnabled val="1"/>
        </dgm:presLayoutVars>
      </dgm:prSet>
      <dgm:spPr/>
    </dgm:pt>
  </dgm:ptLst>
  <dgm:cxnLst>
    <dgm:cxn modelId="{5937D737-1140-4DAA-BA43-14486957A8FD}" srcId="{2596F2FA-4B7A-4E5D-B68E-A60E504CD48E}" destId="{7769159A-2FEE-4C97-82C0-D629245264FD}" srcOrd="1" destOrd="0" parTransId="{DE0EC535-4CF7-4A1C-9669-5468EE613FC8}" sibTransId="{8C73C098-9175-4DE9-94EA-6FFFDE8678A9}"/>
    <dgm:cxn modelId="{3459694B-ED3E-4682-9DCA-B25AD1365D6F}" type="presOf" srcId="{7769159A-2FEE-4C97-82C0-D629245264FD}" destId="{A3EED55F-4A44-4543-AF8E-6A3DDD5FF3ED}" srcOrd="0" destOrd="0" presId="urn:microsoft.com/office/officeart/2005/8/layout/vList3"/>
    <dgm:cxn modelId="{B5178289-2250-4424-87E5-C1514DD8EB82}" type="presOf" srcId="{5BF70089-54EE-4F4E-9E1B-EE9CDF88649F}" destId="{3704C103-6E3D-4004-810D-6997876EF931}" srcOrd="0" destOrd="0" presId="urn:microsoft.com/office/officeart/2005/8/layout/vList3"/>
    <dgm:cxn modelId="{EC3C0B91-A8E1-4106-99B2-D47B21C70216}" srcId="{2596F2FA-4B7A-4E5D-B68E-A60E504CD48E}" destId="{DDA023BC-ACF5-4873-94D8-ADDCE22CB64B}" srcOrd="2" destOrd="0" parTransId="{6E3C5715-6515-46A1-B804-B4FCC2E166DE}" sibTransId="{C59B26E5-04A9-4C44-8501-6FC8579E8C65}"/>
    <dgm:cxn modelId="{7B7A68CF-6EC6-4031-A8E0-510D5D5FD855}" srcId="{2596F2FA-4B7A-4E5D-B68E-A60E504CD48E}" destId="{5BF70089-54EE-4F4E-9E1B-EE9CDF88649F}" srcOrd="0" destOrd="0" parTransId="{8E553209-F960-4F78-811C-5C60A9EA61BD}" sibTransId="{3B0CF365-F7F9-472B-828B-C45AAF0A4B40}"/>
    <dgm:cxn modelId="{78692FE2-67A7-4157-A930-E9082E3485E7}" type="presOf" srcId="{2596F2FA-4B7A-4E5D-B68E-A60E504CD48E}" destId="{A1BA99BD-3D5F-4C50-B283-82D76DC8B5D5}" srcOrd="0" destOrd="0" presId="urn:microsoft.com/office/officeart/2005/8/layout/vList3"/>
    <dgm:cxn modelId="{4CD181F5-A9F5-42BC-A70A-4494849167E7}" type="presOf" srcId="{DDA023BC-ACF5-4873-94D8-ADDCE22CB64B}" destId="{B8566586-6975-4C62-AF0D-E6678EB8A68F}" srcOrd="0" destOrd="0" presId="urn:microsoft.com/office/officeart/2005/8/layout/vList3"/>
    <dgm:cxn modelId="{01BD2FC5-625E-45CA-A697-5FFB26ACED0D}" type="presParOf" srcId="{A1BA99BD-3D5F-4C50-B283-82D76DC8B5D5}" destId="{1369ACD8-8631-4DFB-A171-9A9E9524BAED}" srcOrd="0" destOrd="0" presId="urn:microsoft.com/office/officeart/2005/8/layout/vList3"/>
    <dgm:cxn modelId="{69F0A349-162D-4641-81DF-614F0DB530C5}" type="presParOf" srcId="{1369ACD8-8631-4DFB-A171-9A9E9524BAED}" destId="{07C1B262-8319-49FC-B490-E11DCB85AD8A}" srcOrd="0" destOrd="0" presId="urn:microsoft.com/office/officeart/2005/8/layout/vList3"/>
    <dgm:cxn modelId="{E9DBCA84-6945-4D80-A0A5-18B5A43E7CEE}" type="presParOf" srcId="{1369ACD8-8631-4DFB-A171-9A9E9524BAED}" destId="{3704C103-6E3D-4004-810D-6997876EF931}" srcOrd="1" destOrd="0" presId="urn:microsoft.com/office/officeart/2005/8/layout/vList3"/>
    <dgm:cxn modelId="{28A9EB2A-AEB0-4C42-86F6-4E7FB3A5BEB0}" type="presParOf" srcId="{A1BA99BD-3D5F-4C50-B283-82D76DC8B5D5}" destId="{A564ECBE-4041-4D07-B19D-51C6A7C8496D}" srcOrd="1" destOrd="0" presId="urn:microsoft.com/office/officeart/2005/8/layout/vList3"/>
    <dgm:cxn modelId="{47144247-F1D8-42A9-87CC-FBFF35FB2F65}" type="presParOf" srcId="{A1BA99BD-3D5F-4C50-B283-82D76DC8B5D5}" destId="{4A21D225-22FA-42F1-A2D1-2D6062C85C11}" srcOrd="2" destOrd="0" presId="urn:microsoft.com/office/officeart/2005/8/layout/vList3"/>
    <dgm:cxn modelId="{34D8BE24-ACB8-476B-9F7C-B07CC0EE5A75}" type="presParOf" srcId="{4A21D225-22FA-42F1-A2D1-2D6062C85C11}" destId="{A408457D-7EB5-4CBC-BFF8-5122F0C15D60}" srcOrd="0" destOrd="0" presId="urn:microsoft.com/office/officeart/2005/8/layout/vList3"/>
    <dgm:cxn modelId="{B043AEF0-D2BE-441B-B29B-C918B512F385}" type="presParOf" srcId="{4A21D225-22FA-42F1-A2D1-2D6062C85C11}" destId="{A3EED55F-4A44-4543-AF8E-6A3DDD5FF3ED}" srcOrd="1" destOrd="0" presId="urn:microsoft.com/office/officeart/2005/8/layout/vList3"/>
    <dgm:cxn modelId="{303A692D-F35C-4A0A-A067-BFFCF04A3537}" type="presParOf" srcId="{A1BA99BD-3D5F-4C50-B283-82D76DC8B5D5}" destId="{0BEA3AC3-DDAF-4879-9329-B6B2BF39BFF1}" srcOrd="3" destOrd="0" presId="urn:microsoft.com/office/officeart/2005/8/layout/vList3"/>
    <dgm:cxn modelId="{6331AE19-68FD-40A1-8B88-1236DF6EBFD8}" type="presParOf" srcId="{A1BA99BD-3D5F-4C50-B283-82D76DC8B5D5}" destId="{2B60C2E5-2E41-49B4-BDE2-CEBDD87D1AC3}" srcOrd="4" destOrd="0" presId="urn:microsoft.com/office/officeart/2005/8/layout/vList3"/>
    <dgm:cxn modelId="{BAEA5C0F-491E-46C4-B1CA-0969E9C71B9E}" type="presParOf" srcId="{2B60C2E5-2E41-49B4-BDE2-CEBDD87D1AC3}" destId="{98071CC0-E5D6-42BA-B38E-A78A17478D20}" srcOrd="0" destOrd="0" presId="urn:microsoft.com/office/officeart/2005/8/layout/vList3"/>
    <dgm:cxn modelId="{E491A70A-6D16-4622-9FE9-EE85217310DE}" type="presParOf" srcId="{2B60C2E5-2E41-49B4-BDE2-CEBDD87D1AC3}" destId="{B8566586-6975-4C62-AF0D-E6678EB8A68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4C103-6E3D-4004-810D-6997876EF931}">
      <dsp:nvSpPr>
        <dsp:cNvPr id="0" name=""/>
        <dsp:cNvSpPr/>
      </dsp:nvSpPr>
      <dsp:spPr>
        <a:xfrm rot="10800000">
          <a:off x="1678222" y="1295"/>
          <a:ext cx="5585509" cy="1085383"/>
        </a:xfrm>
        <a:prstGeom prst="homePlate">
          <a:avLst/>
        </a:prstGeom>
        <a:solidFill>
          <a:srgbClr val="AA4A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8624"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Talk with clinics and other research stakeholders in WA state to identify cancer care challenges and priorities </a:t>
          </a:r>
        </a:p>
      </dsp:txBody>
      <dsp:txXfrm rot="10800000">
        <a:off x="1949568" y="1295"/>
        <a:ext cx="5314163" cy="1085383"/>
      </dsp:txXfrm>
    </dsp:sp>
    <dsp:sp modelId="{07C1B262-8319-49FC-B490-E11DCB85AD8A}">
      <dsp:nvSpPr>
        <dsp:cNvPr id="0" name=""/>
        <dsp:cNvSpPr/>
      </dsp:nvSpPr>
      <dsp:spPr>
        <a:xfrm>
          <a:off x="1135530" y="1295"/>
          <a:ext cx="1085383" cy="108538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EED55F-4A44-4543-AF8E-6A3DDD5FF3ED}">
      <dsp:nvSpPr>
        <dsp:cNvPr id="0" name=""/>
        <dsp:cNvSpPr/>
      </dsp:nvSpPr>
      <dsp:spPr>
        <a:xfrm rot="10800000">
          <a:off x="1678222" y="1410673"/>
          <a:ext cx="5585509" cy="1085383"/>
        </a:xfrm>
        <a:prstGeom prst="homePlate">
          <a:avLst/>
        </a:prstGeom>
        <a:solidFill>
          <a:srgbClr val="2321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8624"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Leveraging Fred Hutch expertise and infrastructure, partner with clinics to develop research studies tailored to </a:t>
          </a:r>
          <a:r>
            <a:rPr lang="en-US" sz="1800" b="0" kern="1200" dirty="0"/>
            <a:t>clinic workflow, patient population and research goals</a:t>
          </a:r>
        </a:p>
      </dsp:txBody>
      <dsp:txXfrm rot="10800000">
        <a:off x="1949568" y="1410673"/>
        <a:ext cx="5314163" cy="1085383"/>
      </dsp:txXfrm>
    </dsp:sp>
    <dsp:sp modelId="{A408457D-7EB5-4CBC-BFF8-5122F0C15D60}">
      <dsp:nvSpPr>
        <dsp:cNvPr id="0" name=""/>
        <dsp:cNvSpPr/>
      </dsp:nvSpPr>
      <dsp:spPr>
        <a:xfrm>
          <a:off x="1135530" y="1410673"/>
          <a:ext cx="1085383" cy="108538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566586-6975-4C62-AF0D-E6678EB8A68F}">
      <dsp:nvSpPr>
        <dsp:cNvPr id="0" name=""/>
        <dsp:cNvSpPr/>
      </dsp:nvSpPr>
      <dsp:spPr>
        <a:xfrm rot="10800000">
          <a:off x="1678222" y="2820052"/>
          <a:ext cx="5585509" cy="1085383"/>
        </a:xfrm>
        <a:prstGeom prst="homePlate">
          <a:avLst/>
        </a:prstGeom>
        <a:solidFill>
          <a:srgbClr val="0A7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8624"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Secure study funding and launch new trials within the state</a:t>
          </a:r>
        </a:p>
      </dsp:txBody>
      <dsp:txXfrm rot="10800000">
        <a:off x="1949568" y="2820052"/>
        <a:ext cx="5314163" cy="1085383"/>
      </dsp:txXfrm>
    </dsp:sp>
    <dsp:sp modelId="{98071CC0-E5D6-42BA-B38E-A78A17478D20}">
      <dsp:nvSpPr>
        <dsp:cNvPr id="0" name=""/>
        <dsp:cNvSpPr/>
      </dsp:nvSpPr>
      <dsp:spPr>
        <a:xfrm>
          <a:off x="1135530" y="2820052"/>
          <a:ext cx="1085383" cy="108538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B421FF-788A-58E8-30E1-CDA83BED8D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BFBF19-E9EF-54E8-5EE0-8B4C785620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E09FD8-723E-4AAA-9FFB-AFDF19EECEA0}" type="datetimeFigureOut">
              <a:rPr lang="en-US" smtClean="0"/>
              <a:t>11/15/2024</a:t>
            </a:fld>
            <a:endParaRPr lang="en-US"/>
          </a:p>
        </p:txBody>
      </p:sp>
      <p:sp>
        <p:nvSpPr>
          <p:cNvPr id="4" name="Footer Placeholder 3">
            <a:extLst>
              <a:ext uri="{FF2B5EF4-FFF2-40B4-BE49-F238E27FC236}">
                <a16:creationId xmlns:a16="http://schemas.microsoft.com/office/drawing/2014/main" id="{4DE45803-4B53-9DDB-1412-DBE2A58DDF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0E99F-A784-1CAF-F95F-E76EA9F40A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CF3D7B-BA11-4C0C-BB4C-ED9020849CDC}" type="slidenum">
              <a:rPr lang="en-US" smtClean="0"/>
              <a:t>‹#›</a:t>
            </a:fld>
            <a:endParaRPr lang="en-US"/>
          </a:p>
        </p:txBody>
      </p:sp>
    </p:spTree>
    <p:extLst>
      <p:ext uri="{BB962C8B-B14F-4D97-AF65-F5344CB8AC3E}">
        <p14:creationId xmlns:p14="http://schemas.microsoft.com/office/powerpoint/2010/main" val="1223727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883A3-74EC-4777-B71F-E0F6DC2554D9}"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C3AFC-9D0B-4CEA-8B56-7F1914BE3FB2}" type="slidenum">
              <a:rPr lang="en-US" smtClean="0"/>
              <a:t>‹#›</a:t>
            </a:fld>
            <a:endParaRPr lang="en-US"/>
          </a:p>
        </p:txBody>
      </p:sp>
    </p:spTree>
    <p:extLst>
      <p:ext uri="{BB962C8B-B14F-4D97-AF65-F5344CB8AC3E}">
        <p14:creationId xmlns:p14="http://schemas.microsoft.com/office/powerpoint/2010/main" val="256687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Good morning and thank you all for being here.  The goal of this session is to present some new data and initiatives around the theme of Access to Care. At the end of this session, we will have time for an open discussion and would love to hear your feedback on the data we present, how it relates to your experience, and ideas about cancer care quality and research priorities in the new year.</a:t>
            </a:r>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1</a:t>
            </a:fld>
            <a:endParaRPr lang="en-US"/>
          </a:p>
        </p:txBody>
      </p:sp>
    </p:spTree>
    <p:extLst>
      <p:ext uri="{BB962C8B-B14F-4D97-AF65-F5344CB8AC3E}">
        <p14:creationId xmlns:p14="http://schemas.microsoft.com/office/powerpoint/2010/main" val="124752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We know from our prior work that being financially fragile is associated with later stage of cancer diagnosis. We presented these data at the ASCO quality meeting in 2023; this figure shows that patients with adverse financial events in the 2 years prior to diagnosis were more likely to be diagnosed with stage III/IV disease relative to stage I/II disease, after adjusting for a variety of factors that may also increase this risk </a:t>
            </a:r>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10</a:t>
            </a:fld>
            <a:endParaRPr lang="en-US"/>
          </a:p>
        </p:txBody>
      </p:sp>
    </p:spTree>
    <p:extLst>
      <p:ext uri="{BB962C8B-B14F-4D97-AF65-F5344CB8AC3E}">
        <p14:creationId xmlns:p14="http://schemas.microsoft.com/office/powerpoint/2010/main" val="2037358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Not surprisingly, we also found that financial fragility is more common among Medicaid enrollees and younger patients, with the highest rates among patients &lt; 50 years old</a:t>
            </a:r>
            <a:endParaRPr lang="en-US" dirty="0"/>
          </a:p>
        </p:txBody>
      </p:sp>
      <p:sp>
        <p:nvSpPr>
          <p:cNvPr id="4" name="Slide Number Placeholder 3"/>
          <p:cNvSpPr>
            <a:spLocks noGrp="1"/>
          </p:cNvSpPr>
          <p:nvPr>
            <p:ph type="sldNum" sz="quarter" idx="5"/>
          </p:nvPr>
        </p:nvSpPr>
        <p:spPr/>
        <p:txBody>
          <a:bodyPr/>
          <a:lstStyle/>
          <a:p>
            <a:pPr marL="0" marR="0" lvl="0" indent="0" algn="r" defTabSz="748873" rtl="0" eaLnBrk="1" fontAlgn="auto" latinLnBrk="0" hangingPunct="1">
              <a:lnSpc>
                <a:spcPct val="100000"/>
              </a:lnSpc>
              <a:spcBef>
                <a:spcPts val="0"/>
              </a:spcBef>
              <a:spcAft>
                <a:spcPts val="0"/>
              </a:spcAft>
              <a:buClrTx/>
              <a:buSzTx/>
              <a:buFontTx/>
              <a:buNone/>
              <a:tabLst/>
              <a:defRPr/>
            </a:pPr>
            <a:fld id="{D83C3AFC-9D0B-4CEA-8B56-7F1914BE3F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4887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815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We also see significant variability in the proportion of financially fragile cancer patients by county, with Pierce, Snohomish, and Grays Harbor counties having the highest proportion of financially fragile cancer pts, likely a reflection of the overall financial situation for individuals living in these areas.</a:t>
            </a:r>
            <a:endParaRPr lang="en-US" dirty="0"/>
          </a:p>
        </p:txBody>
      </p:sp>
      <p:sp>
        <p:nvSpPr>
          <p:cNvPr id="4" name="Slide Number Placeholder 3"/>
          <p:cNvSpPr>
            <a:spLocks noGrp="1"/>
          </p:cNvSpPr>
          <p:nvPr>
            <p:ph type="sldNum" sz="quarter" idx="5"/>
          </p:nvPr>
        </p:nvSpPr>
        <p:spPr/>
        <p:txBody>
          <a:bodyPr/>
          <a:lstStyle/>
          <a:p>
            <a:pPr marL="0" marR="0" lvl="0" indent="0" algn="r" defTabSz="748873" rtl="0" eaLnBrk="1" fontAlgn="auto" latinLnBrk="0" hangingPunct="1">
              <a:lnSpc>
                <a:spcPct val="100000"/>
              </a:lnSpc>
              <a:spcBef>
                <a:spcPts val="0"/>
              </a:spcBef>
              <a:spcAft>
                <a:spcPts val="0"/>
              </a:spcAft>
              <a:buClrTx/>
              <a:buSzTx/>
              <a:buFontTx/>
              <a:buNone/>
              <a:tabLst/>
              <a:defRPr/>
            </a:pPr>
            <a:fld id="{D83C3AFC-9D0B-4CEA-8B56-7F1914BE3F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4887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557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Looking at clinics in the Puget sound region and focusing on patients with commercial or Medicare insurance, we see that the proportion of financially fragile pts seen at these clinics varies; in some clinics, over 20% of insured newly diagnosed cancer patients are financially fragile.  Having access to commercial or Medicare health insurance, therefore, does not tell us much about the financial circumstances of the patients we see. In addition, recognizing that financial fragility might also influence some of the quality metrics we report, we plan to account for this baseline characteristic in future reports. We also think these findings suggest that, as a community, we need to devise strategies to screen for and address financial fragility at diagnosis and beyond – we will come back to this topic as a discussion point at the end of this session.</a:t>
            </a:r>
            <a:endParaRPr lang="en-US" dirty="0"/>
          </a:p>
        </p:txBody>
      </p:sp>
      <p:sp>
        <p:nvSpPr>
          <p:cNvPr id="4" name="Slide Number Placeholder 3"/>
          <p:cNvSpPr>
            <a:spLocks noGrp="1"/>
          </p:cNvSpPr>
          <p:nvPr>
            <p:ph type="sldNum" sz="quarter" idx="5"/>
          </p:nvPr>
        </p:nvSpPr>
        <p:spPr/>
        <p:txBody>
          <a:bodyPr/>
          <a:lstStyle/>
          <a:p>
            <a:pPr marL="0" marR="0" lvl="0" indent="0" algn="r" defTabSz="748873" rtl="0" eaLnBrk="1" fontAlgn="auto" latinLnBrk="0" hangingPunct="1">
              <a:lnSpc>
                <a:spcPct val="100000"/>
              </a:lnSpc>
              <a:spcBef>
                <a:spcPts val="0"/>
              </a:spcBef>
              <a:spcAft>
                <a:spcPts val="0"/>
              </a:spcAft>
              <a:buClrTx/>
              <a:buSzTx/>
              <a:buFontTx/>
              <a:buNone/>
              <a:tabLst/>
              <a:defRPr/>
            </a:pPr>
            <a:fld id="{D83C3AFC-9D0B-4CEA-8B56-7F1914BE3F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48873"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884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Moving on to our newer metrics around biomarker and germline testing</a:t>
            </a:r>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14</a:t>
            </a:fld>
            <a:endParaRPr lang="en-US"/>
          </a:p>
        </p:txBody>
      </p:sp>
    </p:spTree>
    <p:extLst>
      <p:ext uri="{BB962C8B-B14F-4D97-AF65-F5344CB8AC3E}">
        <p14:creationId xmlns:p14="http://schemas.microsoft.com/office/powerpoint/2010/main" val="2118606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There are two common types of testing that we do in oncology. Somatic or biomarker testing is done on the tumor specimen to detect alterations or mutations within the cancer cells that may confer susceptibility or resistance to specific therapies.  Germline testing is done by testing a blood sample or saliva swab to determine one’s own inherited genetic patterns that might have put them at increased risk for developing the cancer. Germline changes can also have implications for treatment. As we review the data for biomarker and germline testing in our state, we encourage you to think about barriers to testing that you’ve come across and we can dive into those during the open discussion.</a:t>
            </a:r>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15</a:t>
            </a:fld>
            <a:endParaRPr lang="en-US"/>
          </a:p>
        </p:txBody>
      </p:sp>
    </p:spTree>
    <p:extLst>
      <p:ext uri="{BB962C8B-B14F-4D97-AF65-F5344CB8AC3E}">
        <p14:creationId xmlns:p14="http://schemas.microsoft.com/office/powerpoint/2010/main" val="1527149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First, it is well recognized now that in advanced or metastatic NSCLC, certain biomarker tests influence the choice of initial and subsequent therapies – these include EGFR, ALK, ROS1, as well as other mutations detected by next-gen sequencing panels. In general, we are doing very well as a state with approximately 91% of pts receiving one of these tests within 4 months of diagnosis. However, we do note some disparities. In particular, patients with commercial insurance are more likely to receive testing than those with Medicaid or Medicare insurance. Also, black patients are less likely to receive testing than patients of other races. </a:t>
            </a:r>
          </a:p>
          <a:p>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16</a:t>
            </a:fld>
            <a:endParaRPr lang="en-US"/>
          </a:p>
        </p:txBody>
      </p:sp>
    </p:spTree>
    <p:extLst>
      <p:ext uri="{BB962C8B-B14F-4D97-AF65-F5344CB8AC3E}">
        <p14:creationId xmlns:p14="http://schemas.microsoft.com/office/powerpoint/2010/main" val="3911981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We are also starting to explore rates of biomarker testing in other cancers. In advanced CRC, for example, we looked at receipt of any of the following tests within the first 6 months of diagnosis (MSI, MMR IHC, KRAS, NRAS, BRAF, or NGS).  And again, we see pretty high rates of testing at 90%. As with NSCLC, however, we see lower rates of testing in non commercially insured pts.</a:t>
            </a:r>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17</a:t>
            </a:fld>
            <a:endParaRPr lang="en-US"/>
          </a:p>
        </p:txBody>
      </p:sp>
    </p:spTree>
    <p:extLst>
      <p:ext uri="{BB962C8B-B14F-4D97-AF65-F5344CB8AC3E}">
        <p14:creationId xmlns:p14="http://schemas.microsoft.com/office/powerpoint/2010/main" val="1683361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Moving on to germline testing. Given the importance of germline testing in specific groups of breast, ovarian, pancreatic, and prostate cancer patients as recommended by NCCN guidelines, we investigated the rate of testing in patients diagnosed between 2018 and 2020 looking at a window between 2 months prior to and 24 </a:t>
            </a:r>
            <a:r>
              <a:rPr lang="en-US" sz="1800" dirty="0" err="1">
                <a:effectLst/>
                <a:latin typeface="Aptos" panose="020B0004020202020204" pitchFamily="34" charset="0"/>
                <a:ea typeface="Aptos" panose="020B0004020202020204" pitchFamily="34" charset="0"/>
                <a:cs typeface="Times New Roman" panose="02020603050405020304" pitchFamily="18" charset="0"/>
              </a:rPr>
              <a:t>mo</a:t>
            </a:r>
            <a:r>
              <a:rPr lang="en-US" sz="1800" dirty="0">
                <a:effectLst/>
                <a:latin typeface="Aptos" panose="020B0004020202020204" pitchFamily="34" charset="0"/>
                <a:ea typeface="Aptos" panose="020B0004020202020204" pitchFamily="34" charset="0"/>
                <a:cs typeface="Times New Roman" panose="02020603050405020304" pitchFamily="18" charset="0"/>
              </a:rPr>
              <a:t> following diagnosis. For breast cancer, we looked at evidence of </a:t>
            </a:r>
            <a:r>
              <a:rPr lang="en-US" sz="1800" dirty="0" err="1">
                <a:effectLst/>
                <a:latin typeface="Aptos" panose="020B0004020202020204" pitchFamily="34" charset="0"/>
                <a:ea typeface="Aptos" panose="020B0004020202020204" pitchFamily="34" charset="0"/>
                <a:cs typeface="Times New Roman" panose="02020603050405020304" pitchFamily="18" charset="0"/>
              </a:rPr>
              <a:t>brca</a:t>
            </a:r>
            <a:r>
              <a:rPr lang="en-US" sz="1800" dirty="0">
                <a:effectLst/>
                <a:latin typeface="Aptos" panose="020B0004020202020204" pitchFamily="34" charset="0"/>
                <a:ea typeface="Aptos" panose="020B0004020202020204" pitchFamily="34" charset="0"/>
                <a:cs typeface="Times New Roman" panose="02020603050405020304" pitchFamily="18" charset="0"/>
              </a:rPr>
              <a:t> ½ testing while in the other cancers we looked at evidence that any germline testing had happened.</a:t>
            </a:r>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18</a:t>
            </a:fld>
            <a:endParaRPr lang="en-US"/>
          </a:p>
        </p:txBody>
      </p:sp>
    </p:spTree>
    <p:extLst>
      <p:ext uri="{BB962C8B-B14F-4D97-AF65-F5344CB8AC3E}">
        <p14:creationId xmlns:p14="http://schemas.microsoft.com/office/powerpoint/2010/main" val="1652603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Germline testing in higher risk and younger breast cancer pts has been part of NCCN recommendations since the mid 2000s. For the other cancers, testing recommendations were introduced more recently with prostate/pancreatic germline testing recommendations introduced in the late 2010s. This is relevant because there is often a lag between recommendations and uptake in clinical practice and we want to acknowledge that, particularly in pancreatic and prostate cancer, there may be an implementation runway such that testing rates may be lower in 2018-2020 than they are at present day.</a:t>
            </a:r>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19</a:t>
            </a:fld>
            <a:endParaRPr lang="en-US"/>
          </a:p>
        </p:txBody>
      </p:sp>
    </p:spTree>
    <p:extLst>
      <p:ext uri="{BB962C8B-B14F-4D97-AF65-F5344CB8AC3E}">
        <p14:creationId xmlns:p14="http://schemas.microsoft.com/office/powerpoint/2010/main" val="257362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HICORs vision is simple: We believe that every cancer patient should get quality care that meets their goals at a reasonable cost, wherever they live. </a:t>
            </a:r>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2</a:t>
            </a:fld>
            <a:endParaRPr lang="en-US"/>
          </a:p>
        </p:txBody>
      </p:sp>
    </p:spTree>
    <p:extLst>
      <p:ext uri="{BB962C8B-B14F-4D97-AF65-F5344CB8AC3E}">
        <p14:creationId xmlns:p14="http://schemas.microsoft.com/office/powerpoint/2010/main" val="625526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Here are our results. Despite the fact that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brca</a:t>
            </a:r>
            <a:r>
              <a:rPr lang="en-US" sz="1800" dirty="0">
                <a:effectLst/>
                <a:latin typeface="Aptos" panose="020B0004020202020204" pitchFamily="34" charset="0"/>
                <a:ea typeface="Aptos" panose="020B0004020202020204" pitchFamily="34" charset="0"/>
                <a:cs typeface="Times New Roman" panose="02020603050405020304" pitchFamily="18" charset="0"/>
              </a:rPr>
              <a:t> ½ testing has long been recommended in breast cancer, we find that only 66% of women with breast cancer who meet criteria for testing received it.  Only 58% of women with ovarian cancer received germline testing. The numbers are lower for pancreatic and prostate cancer, with only 20% and 8% of pts tested respectively. Even accounting for the time in takes to implement guidelines into clinical practice, we would argue these numbers are quite low when a reasonable expectation should be that at least 80% of eligible patients get tested.</a:t>
            </a:r>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20</a:t>
            </a:fld>
            <a:endParaRPr lang="en-US"/>
          </a:p>
        </p:txBody>
      </p:sp>
    </p:spTree>
    <p:extLst>
      <p:ext uri="{BB962C8B-B14F-4D97-AF65-F5344CB8AC3E}">
        <p14:creationId xmlns:p14="http://schemas.microsoft.com/office/powerpoint/2010/main" val="3607586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As with biomarker testing, we do see disparities in testing by insurance type, with commercially insured pts with breast and pancreatic cancer more likely to receive testing that those with Medicare or Medicaid insurance.</a:t>
            </a:r>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21</a:t>
            </a:fld>
            <a:endParaRPr lang="en-US"/>
          </a:p>
        </p:txBody>
      </p:sp>
    </p:spTree>
    <p:extLst>
      <p:ext uri="{BB962C8B-B14F-4D97-AF65-F5344CB8AC3E}">
        <p14:creationId xmlns:p14="http://schemas.microsoft.com/office/powerpoint/2010/main" val="3189265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And here again among pts with breast cancer who meet criteria for testing, we see that black patients are less likely to receive testing than pts of other groups.</a:t>
            </a:r>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22</a:t>
            </a:fld>
            <a:endParaRPr lang="en-US"/>
          </a:p>
        </p:txBody>
      </p:sp>
    </p:spTree>
    <p:extLst>
      <p:ext uri="{BB962C8B-B14F-4D97-AF65-F5344CB8AC3E}">
        <p14:creationId xmlns:p14="http://schemas.microsoft.com/office/powerpoint/2010/main" val="2463303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We also see variability between clinics in rates of testing, with some clinics testing just above half of eligible pts while others test close to 80% of eligible pts.  This variability suggests that some clinics may face more barriers to testing than others.</a:t>
            </a:r>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23</a:t>
            </a:fld>
            <a:endParaRPr lang="en-US"/>
          </a:p>
        </p:txBody>
      </p:sp>
    </p:spTree>
    <p:extLst>
      <p:ext uri="{BB962C8B-B14F-4D97-AF65-F5344CB8AC3E}">
        <p14:creationId xmlns:p14="http://schemas.microsoft.com/office/powerpoint/2010/main" val="3280579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did look to see if testing has improved in more recent years. Focusing on the population in the Puget sound region for whom we have more recent data, we see that rates of germline testing in breast and ovarian cancer were pretty constant while there does seem to be an increase in testing rates in pancreas and prostate cancer – an encouraging sign, though even in 2022, rates were still quite low.  We’d </a:t>
            </a:r>
            <a:r>
              <a:rPr lang="en-US" sz="1800" dirty="0">
                <a:effectLst/>
                <a:latin typeface="Aptos" panose="020B0004020202020204" pitchFamily="34" charset="0"/>
                <a:ea typeface="Aptos" panose="020B0004020202020204" pitchFamily="34" charset="0"/>
                <a:cs typeface="Times New Roman" panose="02020603050405020304" pitchFamily="18" charset="0"/>
              </a:rPr>
              <a:t>like to hear from all of you about your experience with and barriers to recommending, receiving, ordering, and paying for germline testing at the end of this session.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3C3AFC-9D0B-4CEA-8B56-7F1914BE3FB2}" type="slidenum">
              <a:rPr lang="en-US" smtClean="0"/>
              <a:t>24</a:t>
            </a:fld>
            <a:endParaRPr lang="en-US"/>
          </a:p>
        </p:txBody>
      </p:sp>
    </p:spTree>
    <p:extLst>
      <p:ext uri="{BB962C8B-B14F-4D97-AF65-F5344CB8AC3E}">
        <p14:creationId xmlns:p14="http://schemas.microsoft.com/office/powerpoint/2010/main" val="1611729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But first, I’d like to turn it over to Dr. Ramsey who will be discussing our recent initiative to expand access to cancer research in our state. </a:t>
            </a:r>
          </a:p>
          <a:p>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25</a:t>
            </a:fld>
            <a:endParaRPr lang="en-US"/>
          </a:p>
        </p:txBody>
      </p:sp>
    </p:spTree>
    <p:extLst>
      <p:ext uri="{BB962C8B-B14F-4D97-AF65-F5344CB8AC3E}">
        <p14:creationId xmlns:p14="http://schemas.microsoft.com/office/powerpoint/2010/main" val="3952707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8625" indent="-428625" defTabSz="1371600">
              <a:spcAft>
                <a:spcPts val="1800"/>
              </a:spcAft>
              <a:buClr>
                <a:schemeClr val="bg1"/>
              </a:buClr>
              <a:buFont typeface="Wingdings" panose="05000000000000000000" pitchFamily="2" charset="2"/>
              <a:buChar char="Ø"/>
            </a:pPr>
            <a:r>
              <a:rPr lang="en-US" sz="1200" u="sng" dirty="0">
                <a:solidFill>
                  <a:schemeClr val="bg1"/>
                </a:solidFill>
                <a:latin typeface="Arial"/>
              </a:rPr>
              <a:t>Easier for clinics</a:t>
            </a:r>
            <a:r>
              <a:rPr lang="en-US" sz="1200" dirty="0">
                <a:solidFill>
                  <a:schemeClr val="bg1"/>
                </a:solidFill>
                <a:latin typeface="Arial"/>
              </a:rPr>
              <a:t>: Minimal start up burden, low touch, makes sense as a business model tool</a:t>
            </a:r>
          </a:p>
          <a:p>
            <a:pPr marL="428625" indent="-428625" defTabSz="1371600">
              <a:spcAft>
                <a:spcPts val="900"/>
              </a:spcAft>
              <a:buClr>
                <a:schemeClr val="bg1"/>
              </a:buClr>
              <a:buFont typeface="Wingdings" panose="05000000000000000000" pitchFamily="2" charset="2"/>
              <a:buChar char="Ø"/>
            </a:pPr>
            <a:r>
              <a:rPr lang="en-US" sz="1200" u="sng" dirty="0">
                <a:solidFill>
                  <a:schemeClr val="bg1"/>
                </a:solidFill>
                <a:latin typeface="Arial"/>
              </a:rPr>
              <a:t>Easier for patients</a:t>
            </a:r>
            <a:r>
              <a:rPr lang="en-US" sz="1200" dirty="0">
                <a:solidFill>
                  <a:schemeClr val="bg1"/>
                </a:solidFill>
                <a:latin typeface="Arial"/>
              </a:rPr>
              <a:t>: Study purpose and eligibility are simple to understand, low burden, experience is a “net positive” no matter the study outcome</a:t>
            </a:r>
          </a:p>
          <a:p>
            <a:pPr marL="428625" indent="-428625" defTabSz="1371600">
              <a:spcAft>
                <a:spcPts val="900"/>
              </a:spcAft>
              <a:buClr>
                <a:schemeClr val="bg1"/>
              </a:buClr>
              <a:buFont typeface="Wingdings" panose="05000000000000000000" pitchFamily="2" charset="2"/>
              <a:buChar char="Ø"/>
            </a:pPr>
            <a:r>
              <a:rPr lang="en-US" sz="1200" b="1" dirty="0">
                <a:solidFill>
                  <a:schemeClr val="bg1"/>
                </a:solidFill>
                <a:latin typeface="Arial"/>
              </a:rPr>
              <a:t>Not drug studies</a:t>
            </a:r>
          </a:p>
          <a:p>
            <a:endParaRPr lang="en-US" dirty="0"/>
          </a:p>
        </p:txBody>
      </p:sp>
      <p:sp>
        <p:nvSpPr>
          <p:cNvPr id="4" name="Slide Number Placeholder 3"/>
          <p:cNvSpPr>
            <a:spLocks noGrp="1"/>
          </p:cNvSpPr>
          <p:nvPr>
            <p:ph type="sldNum" sz="quarter" idx="5"/>
          </p:nvPr>
        </p:nvSpPr>
        <p:spPr/>
        <p:txBody>
          <a:bodyPr/>
          <a:lstStyle/>
          <a:p>
            <a:fld id="{FB6F8E91-DD4B-A441-944C-E20EF524C04E}" type="slidenum">
              <a:rPr lang="en-US" smtClean="0"/>
              <a:t>27</a:t>
            </a:fld>
            <a:endParaRPr lang="en-US"/>
          </a:p>
        </p:txBody>
      </p:sp>
    </p:spTree>
    <p:extLst>
      <p:ext uri="{BB962C8B-B14F-4D97-AF65-F5344CB8AC3E}">
        <p14:creationId xmlns:p14="http://schemas.microsoft.com/office/powerpoint/2010/main" val="763120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29</a:t>
            </a:fld>
            <a:endParaRPr lang="en-US"/>
          </a:p>
        </p:txBody>
      </p:sp>
    </p:spTree>
    <p:extLst>
      <p:ext uri="{BB962C8B-B14F-4D97-AF65-F5344CB8AC3E}">
        <p14:creationId xmlns:p14="http://schemas.microsoft.com/office/powerpoint/2010/main" val="1107275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6F8E91-DD4B-A441-944C-E20EF524C04E}" type="slidenum">
              <a:rPr lang="en-US" smtClean="0"/>
              <a:t>30</a:t>
            </a:fld>
            <a:endParaRPr lang="en-US"/>
          </a:p>
        </p:txBody>
      </p:sp>
    </p:spTree>
    <p:extLst>
      <p:ext uri="{BB962C8B-B14F-4D97-AF65-F5344CB8AC3E}">
        <p14:creationId xmlns:p14="http://schemas.microsoft.com/office/powerpoint/2010/main" val="982028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6F8E91-DD4B-A441-944C-E20EF524C04E}" type="slidenum">
              <a:rPr lang="en-US" smtClean="0"/>
              <a:t>31</a:t>
            </a:fld>
            <a:endParaRPr lang="en-US"/>
          </a:p>
        </p:txBody>
      </p:sp>
    </p:spTree>
    <p:extLst>
      <p:ext uri="{BB962C8B-B14F-4D97-AF65-F5344CB8AC3E}">
        <p14:creationId xmlns:p14="http://schemas.microsoft.com/office/powerpoint/2010/main" val="60675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In working towards realizing this vision, HICOR has, for many years, reported on care quality and costs in WA state, using the data repository shown here. This unique database links cancer registry data to health care claims from the major payers in our state. Approximately 70% of insured WA state cancer patients are represented in this database. More recently, we have been able to link with credit data from one of the largest credit reporting agencies in the US; our goal in doing so was to better understand the cancer care costs from the patient perspective. </a:t>
            </a:r>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3</a:t>
            </a:fld>
            <a:endParaRPr lang="en-US"/>
          </a:p>
        </p:txBody>
      </p:sp>
    </p:spTree>
    <p:extLst>
      <p:ext uri="{BB962C8B-B14F-4D97-AF65-F5344CB8AC3E}">
        <p14:creationId xmlns:p14="http://schemas.microsoft.com/office/powerpoint/2010/main" val="3021134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introducing the purpose of the QR code, stay on the slide long enough for people to get their phones out and scan.</a:t>
            </a:r>
          </a:p>
        </p:txBody>
      </p:sp>
      <p:sp>
        <p:nvSpPr>
          <p:cNvPr id="4" name="Slide Number Placeholder 3"/>
          <p:cNvSpPr>
            <a:spLocks noGrp="1"/>
          </p:cNvSpPr>
          <p:nvPr>
            <p:ph type="sldNum" sz="quarter" idx="5"/>
          </p:nvPr>
        </p:nvSpPr>
        <p:spPr/>
        <p:txBody>
          <a:bodyPr/>
          <a:lstStyle/>
          <a:p>
            <a:fld id="{D83C3AFC-9D0B-4CEA-8B56-7F1914BE3FB2}" type="slidenum">
              <a:rPr lang="en-US" smtClean="0"/>
              <a:t>32</a:t>
            </a:fld>
            <a:endParaRPr lang="en-US"/>
          </a:p>
        </p:txBody>
      </p:sp>
    </p:spTree>
    <p:extLst>
      <p:ext uri="{BB962C8B-B14F-4D97-AF65-F5344CB8AC3E}">
        <p14:creationId xmlns:p14="http://schemas.microsoft.com/office/powerpoint/2010/main" val="2713320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33</a:t>
            </a:fld>
            <a:endParaRPr lang="en-US"/>
          </a:p>
        </p:txBody>
      </p:sp>
    </p:spTree>
    <p:extLst>
      <p:ext uri="{BB962C8B-B14F-4D97-AF65-F5344CB8AC3E}">
        <p14:creationId xmlns:p14="http://schemas.microsoft.com/office/powerpoint/2010/main" val="2364849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the end of the conversation.</a:t>
            </a:r>
          </a:p>
          <a:p>
            <a:r>
              <a:rPr lang="en-US" dirty="0"/>
              <a:t>Encourage people to reach out with their thoughts.</a:t>
            </a:r>
          </a:p>
        </p:txBody>
      </p:sp>
      <p:sp>
        <p:nvSpPr>
          <p:cNvPr id="4" name="Slide Number Placeholder 3"/>
          <p:cNvSpPr>
            <a:spLocks noGrp="1"/>
          </p:cNvSpPr>
          <p:nvPr>
            <p:ph type="sldNum" sz="quarter" idx="5"/>
          </p:nvPr>
        </p:nvSpPr>
        <p:spPr/>
        <p:txBody>
          <a:bodyPr/>
          <a:lstStyle/>
          <a:p>
            <a:fld id="{D83C3AFC-9D0B-4CEA-8B56-7F1914BE3FB2}" type="slidenum">
              <a:rPr lang="en-US" smtClean="0"/>
              <a:t>34</a:t>
            </a:fld>
            <a:endParaRPr lang="en-US"/>
          </a:p>
        </p:txBody>
      </p:sp>
    </p:spTree>
    <p:extLst>
      <p:ext uri="{BB962C8B-B14F-4D97-AF65-F5344CB8AC3E}">
        <p14:creationId xmlns:p14="http://schemas.microsoft.com/office/powerpoint/2010/main" val="244009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The theme of today’s summit is </a:t>
            </a:r>
            <a:r>
              <a:rPr lang="en-US" sz="1800" i="1" dirty="0">
                <a:effectLst/>
                <a:latin typeface="Aptos" panose="020B0004020202020204" pitchFamily="34" charset="0"/>
                <a:ea typeface="Aptos" panose="020B0004020202020204" pitchFamily="34" charset="0"/>
                <a:cs typeface="Times New Roman" panose="02020603050405020304" pitchFamily="18" charset="0"/>
              </a:rPr>
              <a:t>Improving Patient Access to Care</a:t>
            </a:r>
            <a:r>
              <a:rPr lang="en-US" sz="1800" dirty="0">
                <a:effectLst/>
                <a:latin typeface="Aptos" panose="020B0004020202020204" pitchFamily="34" charset="0"/>
                <a:ea typeface="Aptos" panose="020B0004020202020204" pitchFamily="34" charset="0"/>
                <a:cs typeface="Times New Roman" panose="02020603050405020304" pitchFamily="18" charset="0"/>
              </a:rPr>
              <a:t>.  The first step in improving access is understanding the many barriers to care including cultural and language barriers, racism, geographic barriers, access to health insurance, and financial barriers. Today you have already heard and will hear presentations about how we can identify and address these barriers. In this presentation, we will focus specifically on how these factors can influence affordability or access to care, receipt of biomarker testing, and patient participation in cancer research studies.</a:t>
            </a:r>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4</a:t>
            </a:fld>
            <a:endParaRPr lang="en-US"/>
          </a:p>
        </p:txBody>
      </p:sp>
    </p:spTree>
    <p:extLst>
      <p:ext uri="{BB962C8B-B14F-4D97-AF65-F5344CB8AC3E}">
        <p14:creationId xmlns:p14="http://schemas.microsoft.com/office/powerpoint/2010/main" val="99298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As it relates to financial barriers to and affordability of care, we at HICOR have conducted many studies showing that patients with cancer are at high risk for financial hardship -- also known as financial toxicity. In one of our recent studies, using the credit data linkage I just described, we showed that patients with cancer are 71% more likely to experience adverse financial events such as collections, delinquent payments, foreclosures, repossessions, and liens following diagnosis than similar matched patients without cancer.</a:t>
            </a:r>
            <a:endParaRPr lang="en-US" dirty="0"/>
          </a:p>
        </p:txBody>
      </p:sp>
      <p:sp>
        <p:nvSpPr>
          <p:cNvPr id="4" name="Slide Number Placeholder 3"/>
          <p:cNvSpPr>
            <a:spLocks noGrp="1"/>
          </p:cNvSpPr>
          <p:nvPr>
            <p:ph type="sldNum" sz="quarter" idx="5"/>
          </p:nvPr>
        </p:nvSpPr>
        <p:spPr/>
        <p:txBody>
          <a:bodyPr/>
          <a:lstStyle/>
          <a:p>
            <a:pPr marL="0" marR="0" lvl="0" indent="0" algn="r" defTabSz="748873" rtl="0" eaLnBrk="1" fontAlgn="auto" latinLnBrk="0" hangingPunct="1">
              <a:lnSpc>
                <a:spcPct val="100000"/>
              </a:lnSpc>
              <a:spcBef>
                <a:spcPts val="0"/>
              </a:spcBef>
              <a:spcAft>
                <a:spcPts val="0"/>
              </a:spcAft>
              <a:buClrTx/>
              <a:buSzTx/>
              <a:buFontTx/>
              <a:buNone/>
              <a:tabLst/>
              <a:defRPr/>
            </a:pPr>
            <a:fld id="{D83C3AFC-9D0B-4CEA-8B56-7F1914BE3F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4887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88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We have also conducted research to show that financial hardship (or toxicity) can adversely impact survival, quality of life, and healthcare utilization. But through this work we have also come to recognize that financial toxicity is not simply a </a:t>
            </a:r>
            <a:r>
              <a:rPr lang="en-US" sz="1800" i="1" dirty="0">
                <a:effectLst/>
                <a:latin typeface="Aptos" panose="020B0004020202020204" pitchFamily="34" charset="0"/>
                <a:ea typeface="Aptos" panose="020B0004020202020204" pitchFamily="34" charset="0"/>
                <a:cs typeface="Times New Roman" panose="02020603050405020304" pitchFamily="18" charset="0"/>
              </a:rPr>
              <a:t>consequence</a:t>
            </a:r>
            <a:r>
              <a:rPr lang="en-US" sz="1800" dirty="0">
                <a:effectLst/>
                <a:latin typeface="Aptos" panose="020B0004020202020204" pitchFamily="34" charset="0"/>
                <a:ea typeface="Aptos" panose="020B0004020202020204" pitchFamily="34" charset="0"/>
                <a:cs typeface="Times New Roman" panose="02020603050405020304" pitchFamily="18" charset="0"/>
              </a:rPr>
              <a:t> of cancer diagnosis but rather exists on a continuum – and is more common and severe among individuals who may be financially vulnerable (or financially fragile) </a:t>
            </a:r>
            <a:r>
              <a:rPr lang="en-US" sz="1800" i="1" dirty="0">
                <a:effectLst/>
                <a:latin typeface="Aptos" panose="020B0004020202020204" pitchFamily="34" charset="0"/>
                <a:ea typeface="Aptos" panose="020B0004020202020204" pitchFamily="34" charset="0"/>
                <a:cs typeface="Times New Roman" panose="02020603050405020304" pitchFamily="18" charset="0"/>
              </a:rPr>
              <a:t>before</a:t>
            </a:r>
            <a:r>
              <a:rPr lang="en-US" sz="1800" dirty="0">
                <a:effectLst/>
                <a:latin typeface="Aptos" panose="020B0004020202020204" pitchFamily="34" charset="0"/>
                <a:ea typeface="Aptos" panose="020B0004020202020204" pitchFamily="34" charset="0"/>
                <a:cs typeface="Times New Roman" panose="02020603050405020304" pitchFamily="18" charset="0"/>
              </a:rPr>
              <a:t> diagnosis. Financially fragile individuals may not only be more likely to face financial hardship after cancer treatment but may be less likely to receive treatment at all due to issues around affordability and access.</a:t>
            </a:r>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6</a:t>
            </a:fld>
            <a:endParaRPr lang="en-US"/>
          </a:p>
        </p:txBody>
      </p:sp>
    </p:spTree>
    <p:extLst>
      <p:ext uri="{BB962C8B-B14F-4D97-AF65-F5344CB8AC3E}">
        <p14:creationId xmlns:p14="http://schemas.microsoft.com/office/powerpoint/2010/main" val="1862036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To this end, we sought to describe to what extent patients with cancer in our state are financially fragile </a:t>
            </a:r>
            <a:r>
              <a:rPr lang="en-US" sz="1800" i="0" dirty="0">
                <a:effectLst/>
                <a:latin typeface="Aptos" panose="020B0004020202020204" pitchFamily="34" charset="0"/>
                <a:ea typeface="Aptos" panose="020B0004020202020204" pitchFamily="34" charset="0"/>
                <a:cs typeface="Times New Roman" panose="02020603050405020304" pitchFamily="18" charset="0"/>
              </a:rPr>
              <a:t>before</a:t>
            </a:r>
            <a:r>
              <a:rPr lang="en-US" sz="1800" dirty="0">
                <a:effectLst/>
                <a:latin typeface="Aptos" panose="020B0004020202020204" pitchFamily="34" charset="0"/>
                <a:ea typeface="Aptos" panose="020B0004020202020204" pitchFamily="34" charset="0"/>
                <a:cs typeface="Times New Roman" panose="02020603050405020304" pitchFamily="18" charset="0"/>
              </a:rPr>
              <a:t> they are diagnosed, as this is likely to affect their ability to interface with the healthcare system and afford recommended cancer treatment.</a:t>
            </a:r>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7</a:t>
            </a:fld>
            <a:endParaRPr lang="en-US"/>
          </a:p>
        </p:txBody>
      </p:sp>
    </p:spTree>
    <p:extLst>
      <p:ext uri="{BB962C8B-B14F-4D97-AF65-F5344CB8AC3E}">
        <p14:creationId xmlns:p14="http://schemas.microsoft.com/office/powerpoint/2010/main" val="135457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context, most Americans can be described as financially fragile; with less than 40% being able to cope with an unexpected $1000 bill.</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Patients with cancer come to their diagnosis with these same financial challenges that can influence their ability to drive to appointments, pay deductibles, cope with income loss, and so on.  In other words, cancer patients are regular Americans with all the same day to day financial struggles but with the added shock of a severe, expensive, and life-threatening diagnosis.</a:t>
            </a:r>
          </a:p>
          <a:p>
            <a:endParaRPr lang="en-US" dirty="0"/>
          </a:p>
        </p:txBody>
      </p:sp>
      <p:sp>
        <p:nvSpPr>
          <p:cNvPr id="4" name="Slide Number Placeholder 3"/>
          <p:cNvSpPr>
            <a:spLocks noGrp="1"/>
          </p:cNvSpPr>
          <p:nvPr>
            <p:ph type="sldNum" sz="quarter" idx="5"/>
          </p:nvPr>
        </p:nvSpPr>
        <p:spPr/>
        <p:txBody>
          <a:bodyPr/>
          <a:lstStyle/>
          <a:p>
            <a:fld id="{D83C3AFC-9D0B-4CEA-8B56-7F1914BE3FB2}" type="slidenum">
              <a:rPr lang="en-US" smtClean="0"/>
              <a:t>8</a:t>
            </a:fld>
            <a:endParaRPr lang="en-US"/>
          </a:p>
        </p:txBody>
      </p:sp>
    </p:spTree>
    <p:extLst>
      <p:ext uri="{BB962C8B-B14F-4D97-AF65-F5344CB8AC3E}">
        <p14:creationId xmlns:p14="http://schemas.microsoft.com/office/powerpoint/2010/main" val="4177048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We found that over 20%, or 1 in 5, cancer patients are financially fragile – that is, have experienced at least one of the severe financial events shown on this slide,  prior to diagnosis.</a:t>
            </a:r>
            <a:endParaRPr lang="en-US" dirty="0"/>
          </a:p>
        </p:txBody>
      </p:sp>
      <p:sp>
        <p:nvSpPr>
          <p:cNvPr id="4" name="Slide Number Placeholder 3"/>
          <p:cNvSpPr>
            <a:spLocks noGrp="1"/>
          </p:cNvSpPr>
          <p:nvPr>
            <p:ph type="sldNum" sz="quarter" idx="5"/>
          </p:nvPr>
        </p:nvSpPr>
        <p:spPr/>
        <p:txBody>
          <a:bodyPr/>
          <a:lstStyle/>
          <a:p>
            <a:pPr marL="0" marR="0" lvl="0" indent="0" algn="r" defTabSz="748873" rtl="0" eaLnBrk="1" fontAlgn="auto" latinLnBrk="0" hangingPunct="1">
              <a:lnSpc>
                <a:spcPct val="100000"/>
              </a:lnSpc>
              <a:spcBef>
                <a:spcPts val="0"/>
              </a:spcBef>
              <a:spcAft>
                <a:spcPts val="0"/>
              </a:spcAft>
              <a:buClrTx/>
              <a:buSzTx/>
              <a:buFontTx/>
              <a:buNone/>
              <a:tabLst/>
              <a:defRPr/>
            </a:pPr>
            <a:fld id="{D83C3AFC-9D0B-4CEA-8B56-7F1914BE3F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4887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781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F3617C-4FBA-8EFB-E66E-CAC0EE1F4192}"/>
              </a:ext>
            </a:extLst>
          </p:cNvPr>
          <p:cNvSpPr/>
          <p:nvPr/>
        </p:nvSpPr>
        <p:spPr>
          <a:xfrm>
            <a:off x="0" y="5657914"/>
            <a:ext cx="12192000" cy="1205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483730-6DC4-802D-C2AD-841D5BCD6D22}"/>
              </a:ext>
            </a:extLst>
          </p:cNvPr>
          <p:cNvSpPr>
            <a:spLocks noGrp="1"/>
          </p:cNvSpPr>
          <p:nvPr>
            <p:ph type="ctrTitle" hasCustomPrompt="1"/>
          </p:nvPr>
        </p:nvSpPr>
        <p:spPr>
          <a:xfrm>
            <a:off x="619432" y="1638299"/>
            <a:ext cx="7280559" cy="3023315"/>
          </a:xfrm>
        </p:spPr>
        <p:txBody>
          <a:bodyPr anchor="ctr" anchorCtr="0">
            <a:normAutofit/>
          </a:bodyPr>
          <a:lstStyle>
            <a:lvl1pPr algn="l">
              <a:defRPr sz="4000" b="1">
                <a:solidFill>
                  <a:schemeClr val="bg1"/>
                </a:solidFill>
              </a:defRPr>
            </a:lvl1pPr>
          </a:lstStyle>
          <a:p>
            <a:r>
              <a:rPr lang="en-US" dirty="0"/>
              <a:t>Click to </a:t>
            </a:r>
            <a:br>
              <a:rPr lang="en-US" dirty="0"/>
            </a:br>
            <a:r>
              <a:rPr lang="en-US" dirty="0"/>
              <a:t>edit Master </a:t>
            </a:r>
            <a:br>
              <a:rPr lang="en-US" dirty="0"/>
            </a:br>
            <a:r>
              <a:rPr lang="en-US" dirty="0"/>
              <a:t>title </a:t>
            </a:r>
            <a:br>
              <a:rPr lang="en-US" dirty="0"/>
            </a:br>
            <a:r>
              <a:rPr lang="en-US" dirty="0"/>
              <a:t>style</a:t>
            </a:r>
          </a:p>
        </p:txBody>
      </p:sp>
      <p:sp>
        <p:nvSpPr>
          <p:cNvPr id="3" name="Subtitle 2">
            <a:extLst>
              <a:ext uri="{FF2B5EF4-FFF2-40B4-BE49-F238E27FC236}">
                <a16:creationId xmlns:a16="http://schemas.microsoft.com/office/drawing/2014/main" id="{6BA00352-C5ED-FA86-6C1F-A653D33EA448}"/>
              </a:ext>
            </a:extLst>
          </p:cNvPr>
          <p:cNvSpPr>
            <a:spLocks noGrp="1"/>
          </p:cNvSpPr>
          <p:nvPr>
            <p:ph type="subTitle" idx="1"/>
          </p:nvPr>
        </p:nvSpPr>
        <p:spPr>
          <a:xfrm>
            <a:off x="619432" y="4798140"/>
            <a:ext cx="5820698" cy="1366683"/>
          </a:xfrm>
        </p:spPr>
        <p:txBody>
          <a:bodyPr>
            <a:normAutofit/>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B10F7064-577F-5489-013B-B80533D11C4C}"/>
              </a:ext>
            </a:extLst>
          </p:cNvPr>
          <p:cNvSpPr/>
          <p:nvPr userDrawn="1"/>
        </p:nvSpPr>
        <p:spPr>
          <a:xfrm>
            <a:off x="0" y="5657914"/>
            <a:ext cx="12192000" cy="1205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067265B-A024-C781-E0D1-EF863180E1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18504" y="0"/>
            <a:ext cx="5871923" cy="6858000"/>
          </a:xfrm>
          <a:prstGeom prst="rect">
            <a:avLst/>
          </a:prstGeom>
        </p:spPr>
      </p:pic>
      <p:pic>
        <p:nvPicPr>
          <p:cNvPr id="5" name="Picture 4">
            <a:extLst>
              <a:ext uri="{FF2B5EF4-FFF2-40B4-BE49-F238E27FC236}">
                <a16:creationId xmlns:a16="http://schemas.microsoft.com/office/drawing/2014/main" id="{9646CEE4-08F0-0C07-C1D6-6BEE4749148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17608" y="684409"/>
            <a:ext cx="2496312" cy="588847"/>
          </a:xfrm>
          <a:prstGeom prst="rect">
            <a:avLst/>
          </a:prstGeom>
        </p:spPr>
      </p:pic>
    </p:spTree>
    <p:extLst>
      <p:ext uri="{BB962C8B-B14F-4D97-AF65-F5344CB8AC3E}">
        <p14:creationId xmlns:p14="http://schemas.microsoft.com/office/powerpoint/2010/main" val="36555003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08469-31A0-1192-89C0-F4C965535B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286829-4E45-27A9-BF8A-3FA07E8E87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E42514-42C3-264E-57FD-09B97F23C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FEF69-C193-EA93-1CF4-EE6B379BA551}"/>
              </a:ext>
            </a:extLst>
          </p:cNvPr>
          <p:cNvSpPr>
            <a:spLocks noGrp="1"/>
          </p:cNvSpPr>
          <p:nvPr>
            <p:ph type="sldNum" sz="quarter" idx="12"/>
          </p:nvPr>
        </p:nvSpPr>
        <p:spPr/>
        <p:txBody>
          <a:bodyPr/>
          <a:lstStyle/>
          <a:p>
            <a:fld id="{402AF41C-0C01-4292-8B40-325CC9F1007B}" type="slidenum">
              <a:rPr lang="en-US" smtClean="0"/>
              <a:t>‹#›</a:t>
            </a:fld>
            <a:endParaRPr lang="en-US"/>
          </a:p>
        </p:txBody>
      </p:sp>
    </p:spTree>
    <p:extLst>
      <p:ext uri="{BB962C8B-B14F-4D97-AF65-F5344CB8AC3E}">
        <p14:creationId xmlns:p14="http://schemas.microsoft.com/office/powerpoint/2010/main" val="26554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C8EAAE-10A4-8399-1E6B-3504E32E9AA1}"/>
              </a:ext>
            </a:extLst>
          </p:cNvPr>
          <p:cNvSpPr>
            <a:spLocks noGrp="1"/>
          </p:cNvSpPr>
          <p:nvPr>
            <p:ph type="title" orient="vert"/>
          </p:nvPr>
        </p:nvSpPr>
        <p:spPr>
          <a:xfrm>
            <a:off x="8724900" y="365125"/>
            <a:ext cx="25527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529A126-0427-2C05-B62C-023DCEE5C6F7}"/>
              </a:ext>
            </a:extLst>
          </p:cNvPr>
          <p:cNvSpPr>
            <a:spLocks noGrp="1"/>
          </p:cNvSpPr>
          <p:nvPr>
            <p:ph type="body" orient="vert" idx="1"/>
          </p:nvPr>
        </p:nvSpPr>
        <p:spPr>
          <a:xfrm>
            <a:off x="914400" y="365125"/>
            <a:ext cx="76581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494D15-141A-C935-40FA-43D339B75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94BA6-3F44-02A6-F0CE-53FAF665746F}"/>
              </a:ext>
            </a:extLst>
          </p:cNvPr>
          <p:cNvSpPr>
            <a:spLocks noGrp="1"/>
          </p:cNvSpPr>
          <p:nvPr>
            <p:ph type="sldNum" sz="quarter" idx="12"/>
          </p:nvPr>
        </p:nvSpPr>
        <p:spPr/>
        <p:txBody>
          <a:bodyPr/>
          <a:lstStyle/>
          <a:p>
            <a:fld id="{402AF41C-0C01-4292-8B40-325CC9F1007B}" type="slidenum">
              <a:rPr lang="en-US" smtClean="0"/>
              <a:t>‹#›</a:t>
            </a:fld>
            <a:endParaRPr lang="en-US"/>
          </a:p>
        </p:txBody>
      </p:sp>
    </p:spTree>
    <p:extLst>
      <p:ext uri="{BB962C8B-B14F-4D97-AF65-F5344CB8AC3E}">
        <p14:creationId xmlns:p14="http://schemas.microsoft.com/office/powerpoint/2010/main" val="341534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6DEC31A-CF14-110E-A388-447BAB4516B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2641D5F3-14D8-EB4A-BCF0-7DEF40FD190C}"/>
              </a:ext>
            </a:extLst>
          </p:cNvPr>
          <p:cNvSpPr>
            <a:spLocks noGrp="1"/>
          </p:cNvSpPr>
          <p:nvPr>
            <p:ph type="sldNum" sz="quarter" idx="11"/>
          </p:nvPr>
        </p:nvSpPr>
        <p:spPr/>
        <p:txBody>
          <a:bodyPr/>
          <a:lstStyle/>
          <a:p>
            <a:fld id="{402AF41C-0C01-4292-8B40-325CC9F1007B}" type="slidenum">
              <a:rPr lang="en-US" smtClean="0"/>
              <a:pPr/>
              <a:t>‹#›</a:t>
            </a:fld>
            <a:endParaRPr lang="en-US" dirty="0"/>
          </a:p>
        </p:txBody>
      </p:sp>
      <p:sp>
        <p:nvSpPr>
          <p:cNvPr id="6" name="Text Placeholder 2">
            <a:extLst>
              <a:ext uri="{FF2B5EF4-FFF2-40B4-BE49-F238E27FC236}">
                <a16:creationId xmlns:a16="http://schemas.microsoft.com/office/drawing/2014/main" id="{EE9FF6C1-1F10-6B81-CAF0-B28BC6E74420}"/>
              </a:ext>
            </a:extLst>
          </p:cNvPr>
          <p:cNvSpPr>
            <a:spLocks noGrp="1"/>
          </p:cNvSpPr>
          <p:nvPr>
            <p:ph type="body" idx="1" hasCustomPrompt="1"/>
          </p:nvPr>
        </p:nvSpPr>
        <p:spPr>
          <a:xfrm>
            <a:off x="6096000" y="733270"/>
            <a:ext cx="5181600" cy="709105"/>
          </a:xfrm>
          <a:prstGeom prst="rect">
            <a:avLst/>
          </a:prstGeom>
        </p:spPr>
        <p:txBody>
          <a:bodyPr anchor="ctr" anchorCtr="0">
            <a:noAutofit/>
          </a:bodyPr>
          <a:lstStyle>
            <a:lvl1pPr marL="0" indent="0" algn="l" defTabSz="914400" rtl="0" eaLnBrk="1" latinLnBrk="0" hangingPunct="1">
              <a:lnSpc>
                <a:spcPct val="90000"/>
              </a:lnSpc>
              <a:spcBef>
                <a:spcPts val="1000"/>
              </a:spcBef>
              <a:buClr>
                <a:schemeClr val="accent1"/>
              </a:buClr>
              <a:buFont typeface="+mj-lt"/>
              <a:buNone/>
              <a:defRPr lang="en-US" sz="2400" b="0" i="0" kern="1200" cap="none" baseline="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Section</a:t>
            </a:r>
          </a:p>
        </p:txBody>
      </p:sp>
      <p:sp>
        <p:nvSpPr>
          <p:cNvPr id="7" name="Text Placeholder 2">
            <a:extLst>
              <a:ext uri="{FF2B5EF4-FFF2-40B4-BE49-F238E27FC236}">
                <a16:creationId xmlns:a16="http://schemas.microsoft.com/office/drawing/2014/main" id="{B31E7022-7CAE-F7C0-D3C5-5B581F40C152}"/>
              </a:ext>
            </a:extLst>
          </p:cNvPr>
          <p:cNvSpPr>
            <a:spLocks noGrp="1"/>
          </p:cNvSpPr>
          <p:nvPr>
            <p:ph type="body" idx="18" hasCustomPrompt="1"/>
          </p:nvPr>
        </p:nvSpPr>
        <p:spPr>
          <a:xfrm>
            <a:off x="6096000" y="1825354"/>
            <a:ext cx="5181600" cy="713232"/>
          </a:xfrm>
          <a:prstGeom prst="rect">
            <a:avLst/>
          </a:prstGeom>
        </p:spPr>
        <p:txBody>
          <a:bodyPr anchor="ctr" anchorCtr="0">
            <a:noAutofit/>
          </a:bodyPr>
          <a:lstStyle>
            <a:lvl1pPr marL="0" indent="0" algn="l" defTabSz="914400" rtl="0" eaLnBrk="1" latinLnBrk="0" hangingPunct="1">
              <a:lnSpc>
                <a:spcPct val="90000"/>
              </a:lnSpc>
              <a:spcBef>
                <a:spcPts val="1000"/>
              </a:spcBef>
              <a:buClr>
                <a:schemeClr val="accent1"/>
              </a:buClr>
              <a:buFont typeface="+mj-lt"/>
              <a:buNone/>
              <a:defRPr lang="en-US" sz="2400" b="0" i="0" kern="1200" cap="none" baseline="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Section</a:t>
            </a:r>
          </a:p>
        </p:txBody>
      </p:sp>
      <p:sp>
        <p:nvSpPr>
          <p:cNvPr id="8" name="Text Placeholder 2">
            <a:extLst>
              <a:ext uri="{FF2B5EF4-FFF2-40B4-BE49-F238E27FC236}">
                <a16:creationId xmlns:a16="http://schemas.microsoft.com/office/drawing/2014/main" id="{2A9F64A8-114B-5D81-514A-3E243058482C}"/>
              </a:ext>
            </a:extLst>
          </p:cNvPr>
          <p:cNvSpPr>
            <a:spLocks noGrp="1"/>
          </p:cNvSpPr>
          <p:nvPr>
            <p:ph type="body" idx="19" hasCustomPrompt="1"/>
          </p:nvPr>
        </p:nvSpPr>
        <p:spPr>
          <a:xfrm>
            <a:off x="6096000" y="2876669"/>
            <a:ext cx="5181600" cy="713232"/>
          </a:xfrm>
          <a:prstGeom prst="rect">
            <a:avLst/>
          </a:prstGeom>
        </p:spPr>
        <p:txBody>
          <a:bodyPr anchor="ctr" anchorCtr="0">
            <a:noAutofit/>
          </a:bodyPr>
          <a:lstStyle>
            <a:lvl1pPr marL="0" indent="0" algn="l" defTabSz="914400" rtl="0" eaLnBrk="1" latinLnBrk="0" hangingPunct="1">
              <a:lnSpc>
                <a:spcPct val="90000"/>
              </a:lnSpc>
              <a:spcBef>
                <a:spcPts val="1000"/>
              </a:spcBef>
              <a:buClr>
                <a:schemeClr val="accent1"/>
              </a:buClr>
              <a:buFont typeface="+mj-lt"/>
              <a:buNone/>
              <a:defRPr lang="en-US" sz="2400" b="0" i="0" kern="1200" cap="none" baseline="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Section</a:t>
            </a:r>
          </a:p>
        </p:txBody>
      </p:sp>
      <p:sp>
        <p:nvSpPr>
          <p:cNvPr id="9" name="Text Placeholder 2">
            <a:extLst>
              <a:ext uri="{FF2B5EF4-FFF2-40B4-BE49-F238E27FC236}">
                <a16:creationId xmlns:a16="http://schemas.microsoft.com/office/drawing/2014/main" id="{DB82BF47-8D5B-87BE-5127-15DCE9D40596}"/>
              </a:ext>
            </a:extLst>
          </p:cNvPr>
          <p:cNvSpPr>
            <a:spLocks noGrp="1"/>
          </p:cNvSpPr>
          <p:nvPr>
            <p:ph type="body" idx="20" hasCustomPrompt="1"/>
          </p:nvPr>
        </p:nvSpPr>
        <p:spPr>
          <a:xfrm>
            <a:off x="6096000" y="3923512"/>
            <a:ext cx="5181600" cy="713232"/>
          </a:xfrm>
          <a:prstGeom prst="rect">
            <a:avLst/>
          </a:prstGeom>
        </p:spPr>
        <p:txBody>
          <a:bodyPr anchor="ctr" anchorCtr="0">
            <a:noAutofit/>
          </a:bodyPr>
          <a:lstStyle>
            <a:lvl1pPr marL="0" indent="0" algn="l" defTabSz="914400" rtl="0" eaLnBrk="1" latinLnBrk="0" hangingPunct="1">
              <a:lnSpc>
                <a:spcPct val="90000"/>
              </a:lnSpc>
              <a:spcBef>
                <a:spcPts val="1000"/>
              </a:spcBef>
              <a:buClr>
                <a:schemeClr val="accent1"/>
              </a:buClr>
              <a:buFont typeface="+mj-lt"/>
              <a:buNone/>
              <a:defRPr lang="en-US" sz="2400" b="0" i="0" kern="1200" cap="none" baseline="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Section</a:t>
            </a:r>
          </a:p>
        </p:txBody>
      </p:sp>
      <p:sp>
        <p:nvSpPr>
          <p:cNvPr id="10" name="Text Placeholder 2">
            <a:extLst>
              <a:ext uri="{FF2B5EF4-FFF2-40B4-BE49-F238E27FC236}">
                <a16:creationId xmlns:a16="http://schemas.microsoft.com/office/drawing/2014/main" id="{9DD2B938-8AFF-0643-A887-9B1904CA619B}"/>
              </a:ext>
            </a:extLst>
          </p:cNvPr>
          <p:cNvSpPr>
            <a:spLocks noGrp="1"/>
          </p:cNvSpPr>
          <p:nvPr>
            <p:ph type="body" idx="21" hasCustomPrompt="1"/>
          </p:nvPr>
        </p:nvSpPr>
        <p:spPr>
          <a:xfrm>
            <a:off x="6096000" y="5011954"/>
            <a:ext cx="5181600" cy="713232"/>
          </a:xfrm>
          <a:prstGeom prst="rect">
            <a:avLst/>
          </a:prstGeom>
        </p:spPr>
        <p:txBody>
          <a:bodyPr anchor="ctr" anchorCtr="0">
            <a:noAutofit/>
          </a:bodyPr>
          <a:lstStyle>
            <a:lvl1pPr marL="0" indent="0" algn="l" defTabSz="914400" rtl="0" eaLnBrk="1" latinLnBrk="0" hangingPunct="1">
              <a:lnSpc>
                <a:spcPct val="90000"/>
              </a:lnSpc>
              <a:spcBef>
                <a:spcPts val="1000"/>
              </a:spcBef>
              <a:buClr>
                <a:schemeClr val="accent1"/>
              </a:buClr>
              <a:buFont typeface="+mj-lt"/>
              <a:buNone/>
              <a:defRPr lang="en-US" sz="2400" b="0" i="0" kern="1200" cap="none" baseline="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Section</a:t>
            </a:r>
          </a:p>
        </p:txBody>
      </p:sp>
      <p:grpSp>
        <p:nvGrpSpPr>
          <p:cNvPr id="11" name="Group 10">
            <a:extLst>
              <a:ext uri="{FF2B5EF4-FFF2-40B4-BE49-F238E27FC236}">
                <a16:creationId xmlns:a16="http://schemas.microsoft.com/office/drawing/2014/main" id="{0C15639E-8CC4-FEB7-1691-4EBF3865C265}"/>
              </a:ext>
            </a:extLst>
          </p:cNvPr>
          <p:cNvGrpSpPr/>
          <p:nvPr userDrawn="1"/>
        </p:nvGrpSpPr>
        <p:grpSpPr>
          <a:xfrm>
            <a:off x="621792" y="1065362"/>
            <a:ext cx="3829722" cy="3767059"/>
            <a:chOff x="621792" y="1474157"/>
            <a:chExt cx="3829722" cy="3767059"/>
          </a:xfrm>
        </p:grpSpPr>
        <p:sp>
          <p:nvSpPr>
            <p:cNvPr id="12" name="Oval 11">
              <a:extLst>
                <a:ext uri="{FF2B5EF4-FFF2-40B4-BE49-F238E27FC236}">
                  <a16:creationId xmlns:a16="http://schemas.microsoft.com/office/drawing/2014/main" id="{CE82A96D-087E-F58E-196E-5312EB64A1C5}"/>
                </a:ext>
              </a:extLst>
            </p:cNvPr>
            <p:cNvSpPr/>
            <p:nvPr userDrawn="1"/>
          </p:nvSpPr>
          <p:spPr>
            <a:xfrm>
              <a:off x="621792" y="1474157"/>
              <a:ext cx="3829722" cy="376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D06907D-77AF-BD36-8B08-EC1B63CB1CA8}"/>
                </a:ext>
              </a:extLst>
            </p:cNvPr>
            <p:cNvSpPr/>
            <p:nvPr userDrawn="1"/>
          </p:nvSpPr>
          <p:spPr>
            <a:xfrm>
              <a:off x="1291675" y="2244576"/>
              <a:ext cx="2984804" cy="2079439"/>
            </a:xfrm>
            <a:prstGeom prst="rect">
              <a:avLst/>
            </a:prstGeom>
          </p:spPr>
          <p:txBody>
            <a:bodyPr wrap="square" lIns="0" tIns="0" rIns="0" bIns="0" anchor="ctr" anchorCtr="0">
              <a:noAutofit/>
            </a:bodyPr>
            <a:lstStyle/>
            <a:p>
              <a:pPr>
                <a:lnSpc>
                  <a:spcPct val="90000"/>
                </a:lnSpc>
                <a:buNone/>
              </a:pPr>
              <a:r>
                <a:rPr lang="en-US" altLang="en-US" sz="5400" b="0" i="0" dirty="0">
                  <a:solidFill>
                    <a:schemeClr val="bg1"/>
                  </a:solidFill>
                  <a:latin typeface="+mj-lt"/>
                  <a:ea typeface="ヒラギノ角ゴ Pro W3" panose="020B0300000000000000" pitchFamily="34" charset="-128"/>
                </a:rPr>
                <a:t>Table of Contents</a:t>
              </a:r>
            </a:p>
          </p:txBody>
        </p:sp>
      </p:grpSp>
      <p:sp>
        <p:nvSpPr>
          <p:cNvPr id="14" name="Text Placeholder 6">
            <a:extLst>
              <a:ext uri="{FF2B5EF4-FFF2-40B4-BE49-F238E27FC236}">
                <a16:creationId xmlns:a16="http://schemas.microsoft.com/office/drawing/2014/main" id="{DCEC661D-E074-375D-91A2-5AE8C1E64001}"/>
              </a:ext>
            </a:extLst>
          </p:cNvPr>
          <p:cNvSpPr>
            <a:spLocks noGrp="1"/>
          </p:cNvSpPr>
          <p:nvPr>
            <p:ph type="body" sz="quarter" idx="22" hasCustomPrompt="1"/>
          </p:nvPr>
        </p:nvSpPr>
        <p:spPr>
          <a:xfrm>
            <a:off x="5505820" y="524632"/>
            <a:ext cx="590180" cy="925512"/>
          </a:xfrm>
        </p:spPr>
        <p:txBody>
          <a:bodyPr anchor="ctr" anchorCtr="0">
            <a:noAutofit/>
          </a:bodyPr>
          <a:lstStyle>
            <a:lvl1pPr marL="0" indent="0" algn="l">
              <a:buNone/>
              <a:defRPr sz="6000" b="1">
                <a:latin typeface="+mj-lt"/>
              </a:defRPr>
            </a:lvl1pPr>
          </a:lstStyle>
          <a:p>
            <a:pPr lvl="0"/>
            <a:r>
              <a:rPr lang="en-US" sz="6000" b="1" dirty="0">
                <a:latin typeface="+mj-lt"/>
              </a:rPr>
              <a:t>1</a:t>
            </a:r>
            <a:endParaRPr lang="en-US" dirty="0"/>
          </a:p>
        </p:txBody>
      </p:sp>
      <p:sp>
        <p:nvSpPr>
          <p:cNvPr id="15" name="Text Placeholder 6">
            <a:extLst>
              <a:ext uri="{FF2B5EF4-FFF2-40B4-BE49-F238E27FC236}">
                <a16:creationId xmlns:a16="http://schemas.microsoft.com/office/drawing/2014/main" id="{0356D2A1-1F4F-E034-3663-54B8AC3457FD}"/>
              </a:ext>
            </a:extLst>
          </p:cNvPr>
          <p:cNvSpPr>
            <a:spLocks noGrp="1"/>
          </p:cNvSpPr>
          <p:nvPr>
            <p:ph type="body" sz="quarter" idx="23" hasCustomPrompt="1"/>
          </p:nvPr>
        </p:nvSpPr>
        <p:spPr>
          <a:xfrm>
            <a:off x="5518673" y="1613074"/>
            <a:ext cx="577327" cy="925512"/>
          </a:xfrm>
        </p:spPr>
        <p:txBody>
          <a:bodyPr anchor="ctr" anchorCtr="0">
            <a:noAutofit/>
          </a:bodyPr>
          <a:lstStyle>
            <a:lvl1pPr marL="0" indent="0" algn="l">
              <a:buNone/>
              <a:defRPr sz="6000" b="1">
                <a:latin typeface="+mj-lt"/>
              </a:defRPr>
            </a:lvl1pPr>
          </a:lstStyle>
          <a:p>
            <a:pPr lvl="0"/>
            <a:r>
              <a:rPr lang="en-US" sz="6000" b="1" dirty="0">
                <a:latin typeface="+mj-lt"/>
              </a:rPr>
              <a:t>2</a:t>
            </a:r>
            <a:endParaRPr lang="en-US" dirty="0"/>
          </a:p>
        </p:txBody>
      </p:sp>
      <p:sp>
        <p:nvSpPr>
          <p:cNvPr id="16" name="Text Placeholder 6">
            <a:extLst>
              <a:ext uri="{FF2B5EF4-FFF2-40B4-BE49-F238E27FC236}">
                <a16:creationId xmlns:a16="http://schemas.microsoft.com/office/drawing/2014/main" id="{3DE5DCA6-E722-888B-586D-7DCE83FA44B4}"/>
              </a:ext>
            </a:extLst>
          </p:cNvPr>
          <p:cNvSpPr>
            <a:spLocks noGrp="1"/>
          </p:cNvSpPr>
          <p:nvPr>
            <p:ph type="body" sz="quarter" idx="24" hasCustomPrompt="1"/>
          </p:nvPr>
        </p:nvSpPr>
        <p:spPr>
          <a:xfrm>
            <a:off x="5505819" y="3711232"/>
            <a:ext cx="590180" cy="925512"/>
          </a:xfrm>
        </p:spPr>
        <p:txBody>
          <a:bodyPr anchor="ctr" anchorCtr="0">
            <a:noAutofit/>
          </a:bodyPr>
          <a:lstStyle>
            <a:lvl1pPr marL="0" indent="0" algn="l">
              <a:buNone/>
              <a:defRPr sz="6000" b="1">
                <a:latin typeface="+mj-lt"/>
              </a:defRPr>
            </a:lvl1pPr>
          </a:lstStyle>
          <a:p>
            <a:pPr lvl="0"/>
            <a:r>
              <a:rPr lang="en-US" sz="6000" b="1" dirty="0">
                <a:latin typeface="+mj-lt"/>
              </a:rPr>
              <a:t>4</a:t>
            </a:r>
            <a:endParaRPr lang="en-US" dirty="0"/>
          </a:p>
        </p:txBody>
      </p:sp>
      <p:sp>
        <p:nvSpPr>
          <p:cNvPr id="17" name="Text Placeholder 6">
            <a:extLst>
              <a:ext uri="{FF2B5EF4-FFF2-40B4-BE49-F238E27FC236}">
                <a16:creationId xmlns:a16="http://schemas.microsoft.com/office/drawing/2014/main" id="{421A37EF-DD9A-147C-DAE2-0D6A31A392C6}"/>
              </a:ext>
            </a:extLst>
          </p:cNvPr>
          <p:cNvSpPr>
            <a:spLocks noGrp="1"/>
          </p:cNvSpPr>
          <p:nvPr>
            <p:ph type="body" sz="quarter" idx="25" hasCustomPrompt="1"/>
          </p:nvPr>
        </p:nvSpPr>
        <p:spPr>
          <a:xfrm>
            <a:off x="5505819" y="4799674"/>
            <a:ext cx="590180" cy="925512"/>
          </a:xfrm>
        </p:spPr>
        <p:txBody>
          <a:bodyPr anchor="ctr" anchorCtr="0">
            <a:noAutofit/>
          </a:bodyPr>
          <a:lstStyle>
            <a:lvl1pPr marL="0" indent="0" algn="l">
              <a:buNone/>
              <a:defRPr sz="6000" b="1">
                <a:latin typeface="+mj-lt"/>
              </a:defRPr>
            </a:lvl1pPr>
          </a:lstStyle>
          <a:p>
            <a:pPr lvl="0"/>
            <a:r>
              <a:rPr lang="en-US" sz="6000" b="1" dirty="0">
                <a:latin typeface="+mj-lt"/>
              </a:rPr>
              <a:t>5</a:t>
            </a:r>
            <a:endParaRPr lang="en-US" dirty="0"/>
          </a:p>
        </p:txBody>
      </p:sp>
      <p:sp>
        <p:nvSpPr>
          <p:cNvPr id="18" name="Text Placeholder 6">
            <a:extLst>
              <a:ext uri="{FF2B5EF4-FFF2-40B4-BE49-F238E27FC236}">
                <a16:creationId xmlns:a16="http://schemas.microsoft.com/office/drawing/2014/main" id="{DDBE69E7-EF78-104F-175E-E14F0469BC27}"/>
              </a:ext>
            </a:extLst>
          </p:cNvPr>
          <p:cNvSpPr>
            <a:spLocks noGrp="1"/>
          </p:cNvSpPr>
          <p:nvPr>
            <p:ph type="body" sz="quarter" idx="26" hasCustomPrompt="1"/>
          </p:nvPr>
        </p:nvSpPr>
        <p:spPr>
          <a:xfrm>
            <a:off x="5518673" y="2664389"/>
            <a:ext cx="577327" cy="925512"/>
          </a:xfrm>
        </p:spPr>
        <p:txBody>
          <a:bodyPr anchor="ctr" anchorCtr="0">
            <a:noAutofit/>
          </a:bodyPr>
          <a:lstStyle>
            <a:lvl1pPr marL="0" indent="0" algn="l">
              <a:buNone/>
              <a:defRPr sz="6000" b="1">
                <a:latin typeface="+mj-lt"/>
              </a:defRPr>
            </a:lvl1pPr>
          </a:lstStyle>
          <a:p>
            <a:pPr lvl="0"/>
            <a:r>
              <a:rPr lang="en-US" sz="6000" b="1" dirty="0">
                <a:latin typeface="+mj-lt"/>
              </a:rPr>
              <a:t>3</a:t>
            </a:r>
            <a:endParaRPr lang="en-US" dirty="0"/>
          </a:p>
        </p:txBody>
      </p:sp>
    </p:spTree>
    <p:extLst>
      <p:ext uri="{BB962C8B-B14F-4D97-AF65-F5344CB8AC3E}">
        <p14:creationId xmlns:p14="http://schemas.microsoft.com/office/powerpoint/2010/main" val="2276592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Call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6DEC31A-CF14-110E-A388-447BAB4516B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2641D5F3-14D8-EB4A-BCF0-7DEF40FD190C}"/>
              </a:ext>
            </a:extLst>
          </p:cNvPr>
          <p:cNvSpPr>
            <a:spLocks noGrp="1"/>
          </p:cNvSpPr>
          <p:nvPr>
            <p:ph type="sldNum" sz="quarter" idx="11"/>
          </p:nvPr>
        </p:nvSpPr>
        <p:spPr/>
        <p:txBody>
          <a:bodyPr/>
          <a:lstStyle/>
          <a:p>
            <a:fld id="{402AF41C-0C01-4292-8B40-325CC9F1007B}" type="slidenum">
              <a:rPr lang="en-US" smtClean="0"/>
              <a:pPr/>
              <a:t>‹#›</a:t>
            </a:fld>
            <a:endParaRPr lang="en-US" dirty="0"/>
          </a:p>
        </p:txBody>
      </p:sp>
      <p:sp>
        <p:nvSpPr>
          <p:cNvPr id="6" name="Text Placeholder 2">
            <a:extLst>
              <a:ext uri="{FF2B5EF4-FFF2-40B4-BE49-F238E27FC236}">
                <a16:creationId xmlns:a16="http://schemas.microsoft.com/office/drawing/2014/main" id="{EE9FF6C1-1F10-6B81-CAF0-B28BC6E74420}"/>
              </a:ext>
            </a:extLst>
          </p:cNvPr>
          <p:cNvSpPr>
            <a:spLocks noGrp="1"/>
          </p:cNvSpPr>
          <p:nvPr>
            <p:ph type="body" idx="1" hasCustomPrompt="1"/>
          </p:nvPr>
        </p:nvSpPr>
        <p:spPr>
          <a:xfrm>
            <a:off x="2259494" y="733270"/>
            <a:ext cx="9018106" cy="709105"/>
          </a:xfrm>
          <a:prstGeom prst="rect">
            <a:avLst/>
          </a:prstGeom>
        </p:spPr>
        <p:txBody>
          <a:bodyPr anchor="ctr" anchorCtr="0">
            <a:noAutofit/>
          </a:bodyPr>
          <a:lstStyle>
            <a:lvl1pPr marL="0" indent="0" algn="l" defTabSz="914400" rtl="0" eaLnBrk="1" latinLnBrk="0" hangingPunct="1">
              <a:lnSpc>
                <a:spcPct val="90000"/>
              </a:lnSpc>
              <a:spcBef>
                <a:spcPts val="1000"/>
              </a:spcBef>
              <a:buClr>
                <a:schemeClr val="accent1"/>
              </a:buClr>
              <a:buFont typeface="+mj-lt"/>
              <a:buNone/>
              <a:defRPr lang="en-US" sz="2400" b="0" i="0" kern="1200" cap="none" baseline="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Section</a:t>
            </a:r>
          </a:p>
        </p:txBody>
      </p:sp>
      <p:sp>
        <p:nvSpPr>
          <p:cNvPr id="7" name="Text Placeholder 2">
            <a:extLst>
              <a:ext uri="{FF2B5EF4-FFF2-40B4-BE49-F238E27FC236}">
                <a16:creationId xmlns:a16="http://schemas.microsoft.com/office/drawing/2014/main" id="{B31E7022-7CAE-F7C0-D3C5-5B581F40C152}"/>
              </a:ext>
            </a:extLst>
          </p:cNvPr>
          <p:cNvSpPr>
            <a:spLocks noGrp="1"/>
          </p:cNvSpPr>
          <p:nvPr>
            <p:ph type="body" idx="18" hasCustomPrompt="1"/>
          </p:nvPr>
        </p:nvSpPr>
        <p:spPr>
          <a:xfrm>
            <a:off x="2259494" y="1825354"/>
            <a:ext cx="9018106" cy="713232"/>
          </a:xfrm>
          <a:prstGeom prst="rect">
            <a:avLst/>
          </a:prstGeom>
        </p:spPr>
        <p:txBody>
          <a:bodyPr anchor="ctr" anchorCtr="0">
            <a:noAutofit/>
          </a:bodyPr>
          <a:lstStyle>
            <a:lvl1pPr marL="0" indent="0" algn="l" defTabSz="914400" rtl="0" eaLnBrk="1" latinLnBrk="0" hangingPunct="1">
              <a:lnSpc>
                <a:spcPct val="90000"/>
              </a:lnSpc>
              <a:spcBef>
                <a:spcPts val="1000"/>
              </a:spcBef>
              <a:buClr>
                <a:schemeClr val="accent1"/>
              </a:buClr>
              <a:buFont typeface="+mj-lt"/>
              <a:buNone/>
              <a:defRPr lang="en-US" sz="2400" b="0" i="0" kern="1200" cap="none" baseline="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Section</a:t>
            </a:r>
          </a:p>
        </p:txBody>
      </p:sp>
      <p:sp>
        <p:nvSpPr>
          <p:cNvPr id="8" name="Text Placeholder 2">
            <a:extLst>
              <a:ext uri="{FF2B5EF4-FFF2-40B4-BE49-F238E27FC236}">
                <a16:creationId xmlns:a16="http://schemas.microsoft.com/office/drawing/2014/main" id="{2A9F64A8-114B-5D81-514A-3E243058482C}"/>
              </a:ext>
            </a:extLst>
          </p:cNvPr>
          <p:cNvSpPr>
            <a:spLocks noGrp="1"/>
          </p:cNvSpPr>
          <p:nvPr>
            <p:ph type="body" idx="19" hasCustomPrompt="1"/>
          </p:nvPr>
        </p:nvSpPr>
        <p:spPr>
          <a:xfrm>
            <a:off x="2259494" y="2876669"/>
            <a:ext cx="9018106" cy="713232"/>
          </a:xfrm>
          <a:prstGeom prst="rect">
            <a:avLst/>
          </a:prstGeom>
        </p:spPr>
        <p:txBody>
          <a:bodyPr anchor="ctr" anchorCtr="0">
            <a:noAutofit/>
          </a:bodyPr>
          <a:lstStyle>
            <a:lvl1pPr marL="0" indent="0" algn="l" defTabSz="914400" rtl="0" eaLnBrk="1" latinLnBrk="0" hangingPunct="1">
              <a:lnSpc>
                <a:spcPct val="90000"/>
              </a:lnSpc>
              <a:spcBef>
                <a:spcPts val="1000"/>
              </a:spcBef>
              <a:buClr>
                <a:schemeClr val="accent1"/>
              </a:buClr>
              <a:buFont typeface="+mj-lt"/>
              <a:buNone/>
              <a:defRPr lang="en-US" sz="2400" b="0" i="0" kern="1200" cap="none" baseline="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Section</a:t>
            </a:r>
          </a:p>
        </p:txBody>
      </p:sp>
      <p:sp>
        <p:nvSpPr>
          <p:cNvPr id="9" name="Text Placeholder 2">
            <a:extLst>
              <a:ext uri="{FF2B5EF4-FFF2-40B4-BE49-F238E27FC236}">
                <a16:creationId xmlns:a16="http://schemas.microsoft.com/office/drawing/2014/main" id="{DB82BF47-8D5B-87BE-5127-15DCE9D40596}"/>
              </a:ext>
            </a:extLst>
          </p:cNvPr>
          <p:cNvSpPr>
            <a:spLocks noGrp="1"/>
          </p:cNvSpPr>
          <p:nvPr>
            <p:ph type="body" idx="20" hasCustomPrompt="1"/>
          </p:nvPr>
        </p:nvSpPr>
        <p:spPr>
          <a:xfrm>
            <a:off x="2259494" y="3923512"/>
            <a:ext cx="9018106" cy="713232"/>
          </a:xfrm>
          <a:prstGeom prst="rect">
            <a:avLst/>
          </a:prstGeom>
        </p:spPr>
        <p:txBody>
          <a:bodyPr anchor="ctr" anchorCtr="0">
            <a:noAutofit/>
          </a:bodyPr>
          <a:lstStyle>
            <a:lvl1pPr marL="0" indent="0" algn="l" defTabSz="914400" rtl="0" eaLnBrk="1" latinLnBrk="0" hangingPunct="1">
              <a:lnSpc>
                <a:spcPct val="90000"/>
              </a:lnSpc>
              <a:spcBef>
                <a:spcPts val="1000"/>
              </a:spcBef>
              <a:buClr>
                <a:schemeClr val="accent1"/>
              </a:buClr>
              <a:buFont typeface="+mj-lt"/>
              <a:buNone/>
              <a:defRPr lang="en-US" sz="2400" b="0" i="0" kern="1200" cap="none" baseline="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Section</a:t>
            </a:r>
          </a:p>
        </p:txBody>
      </p:sp>
      <p:sp>
        <p:nvSpPr>
          <p:cNvPr id="10" name="Text Placeholder 2">
            <a:extLst>
              <a:ext uri="{FF2B5EF4-FFF2-40B4-BE49-F238E27FC236}">
                <a16:creationId xmlns:a16="http://schemas.microsoft.com/office/drawing/2014/main" id="{9DD2B938-8AFF-0643-A887-9B1904CA619B}"/>
              </a:ext>
            </a:extLst>
          </p:cNvPr>
          <p:cNvSpPr>
            <a:spLocks noGrp="1"/>
          </p:cNvSpPr>
          <p:nvPr>
            <p:ph type="body" idx="21" hasCustomPrompt="1"/>
          </p:nvPr>
        </p:nvSpPr>
        <p:spPr>
          <a:xfrm>
            <a:off x="2259494" y="5011954"/>
            <a:ext cx="9018106" cy="713232"/>
          </a:xfrm>
          <a:prstGeom prst="rect">
            <a:avLst/>
          </a:prstGeom>
        </p:spPr>
        <p:txBody>
          <a:bodyPr anchor="ctr" anchorCtr="0">
            <a:noAutofit/>
          </a:bodyPr>
          <a:lstStyle>
            <a:lvl1pPr marL="0" indent="0" algn="l" defTabSz="914400" rtl="0" eaLnBrk="1" latinLnBrk="0" hangingPunct="1">
              <a:lnSpc>
                <a:spcPct val="90000"/>
              </a:lnSpc>
              <a:spcBef>
                <a:spcPts val="1000"/>
              </a:spcBef>
              <a:buClr>
                <a:schemeClr val="accent1"/>
              </a:buClr>
              <a:buFont typeface="+mj-lt"/>
              <a:buNone/>
              <a:defRPr lang="en-US" sz="2400" b="0" i="0" kern="1200" cap="none" baseline="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Section</a:t>
            </a:r>
          </a:p>
        </p:txBody>
      </p:sp>
      <p:sp>
        <p:nvSpPr>
          <p:cNvPr id="14" name="Text Placeholder 6">
            <a:extLst>
              <a:ext uri="{FF2B5EF4-FFF2-40B4-BE49-F238E27FC236}">
                <a16:creationId xmlns:a16="http://schemas.microsoft.com/office/drawing/2014/main" id="{DCEC661D-E074-375D-91A2-5AE8C1E64001}"/>
              </a:ext>
            </a:extLst>
          </p:cNvPr>
          <p:cNvSpPr>
            <a:spLocks noGrp="1"/>
          </p:cNvSpPr>
          <p:nvPr>
            <p:ph type="body" sz="quarter" idx="22" hasCustomPrompt="1"/>
          </p:nvPr>
        </p:nvSpPr>
        <p:spPr>
          <a:xfrm>
            <a:off x="1669314" y="524632"/>
            <a:ext cx="590180" cy="925512"/>
          </a:xfrm>
        </p:spPr>
        <p:txBody>
          <a:bodyPr anchor="ctr" anchorCtr="0">
            <a:noAutofit/>
          </a:bodyPr>
          <a:lstStyle>
            <a:lvl1pPr marL="0" indent="0" algn="l">
              <a:buNone/>
              <a:defRPr sz="6000" b="1">
                <a:latin typeface="+mj-lt"/>
              </a:defRPr>
            </a:lvl1pPr>
          </a:lstStyle>
          <a:p>
            <a:pPr lvl="0"/>
            <a:r>
              <a:rPr lang="en-US" sz="6000" b="1" dirty="0">
                <a:latin typeface="+mj-lt"/>
              </a:rPr>
              <a:t>1</a:t>
            </a:r>
            <a:endParaRPr lang="en-US" dirty="0"/>
          </a:p>
        </p:txBody>
      </p:sp>
      <p:sp>
        <p:nvSpPr>
          <p:cNvPr id="15" name="Text Placeholder 6">
            <a:extLst>
              <a:ext uri="{FF2B5EF4-FFF2-40B4-BE49-F238E27FC236}">
                <a16:creationId xmlns:a16="http://schemas.microsoft.com/office/drawing/2014/main" id="{0356D2A1-1F4F-E034-3663-54B8AC3457FD}"/>
              </a:ext>
            </a:extLst>
          </p:cNvPr>
          <p:cNvSpPr>
            <a:spLocks noGrp="1"/>
          </p:cNvSpPr>
          <p:nvPr>
            <p:ph type="body" sz="quarter" idx="23" hasCustomPrompt="1"/>
          </p:nvPr>
        </p:nvSpPr>
        <p:spPr>
          <a:xfrm>
            <a:off x="1682167" y="1613074"/>
            <a:ext cx="577327" cy="925512"/>
          </a:xfrm>
        </p:spPr>
        <p:txBody>
          <a:bodyPr anchor="ctr" anchorCtr="0">
            <a:noAutofit/>
          </a:bodyPr>
          <a:lstStyle>
            <a:lvl1pPr marL="0" indent="0" algn="l">
              <a:buNone/>
              <a:defRPr sz="6000" b="1">
                <a:latin typeface="+mj-lt"/>
              </a:defRPr>
            </a:lvl1pPr>
          </a:lstStyle>
          <a:p>
            <a:pPr lvl="0"/>
            <a:r>
              <a:rPr lang="en-US" sz="6000" b="1" dirty="0">
                <a:latin typeface="+mj-lt"/>
              </a:rPr>
              <a:t>2</a:t>
            </a:r>
            <a:endParaRPr lang="en-US" dirty="0"/>
          </a:p>
        </p:txBody>
      </p:sp>
      <p:sp>
        <p:nvSpPr>
          <p:cNvPr id="16" name="Text Placeholder 6">
            <a:extLst>
              <a:ext uri="{FF2B5EF4-FFF2-40B4-BE49-F238E27FC236}">
                <a16:creationId xmlns:a16="http://schemas.microsoft.com/office/drawing/2014/main" id="{3DE5DCA6-E722-888B-586D-7DCE83FA44B4}"/>
              </a:ext>
            </a:extLst>
          </p:cNvPr>
          <p:cNvSpPr>
            <a:spLocks noGrp="1"/>
          </p:cNvSpPr>
          <p:nvPr>
            <p:ph type="body" sz="quarter" idx="24" hasCustomPrompt="1"/>
          </p:nvPr>
        </p:nvSpPr>
        <p:spPr>
          <a:xfrm>
            <a:off x="1669313" y="3711232"/>
            <a:ext cx="590180" cy="925512"/>
          </a:xfrm>
        </p:spPr>
        <p:txBody>
          <a:bodyPr anchor="ctr" anchorCtr="0">
            <a:noAutofit/>
          </a:bodyPr>
          <a:lstStyle>
            <a:lvl1pPr marL="0" indent="0" algn="l">
              <a:buNone/>
              <a:defRPr sz="6000" b="1">
                <a:latin typeface="+mj-lt"/>
              </a:defRPr>
            </a:lvl1pPr>
          </a:lstStyle>
          <a:p>
            <a:pPr lvl="0"/>
            <a:r>
              <a:rPr lang="en-US" sz="6000" b="1" dirty="0">
                <a:latin typeface="+mj-lt"/>
              </a:rPr>
              <a:t>4</a:t>
            </a:r>
            <a:endParaRPr lang="en-US" dirty="0"/>
          </a:p>
        </p:txBody>
      </p:sp>
      <p:sp>
        <p:nvSpPr>
          <p:cNvPr id="17" name="Text Placeholder 6">
            <a:extLst>
              <a:ext uri="{FF2B5EF4-FFF2-40B4-BE49-F238E27FC236}">
                <a16:creationId xmlns:a16="http://schemas.microsoft.com/office/drawing/2014/main" id="{421A37EF-DD9A-147C-DAE2-0D6A31A392C6}"/>
              </a:ext>
            </a:extLst>
          </p:cNvPr>
          <p:cNvSpPr>
            <a:spLocks noGrp="1"/>
          </p:cNvSpPr>
          <p:nvPr>
            <p:ph type="body" sz="quarter" idx="25" hasCustomPrompt="1"/>
          </p:nvPr>
        </p:nvSpPr>
        <p:spPr>
          <a:xfrm>
            <a:off x="1669313" y="4799674"/>
            <a:ext cx="590180" cy="925512"/>
          </a:xfrm>
        </p:spPr>
        <p:txBody>
          <a:bodyPr anchor="ctr" anchorCtr="0">
            <a:noAutofit/>
          </a:bodyPr>
          <a:lstStyle>
            <a:lvl1pPr marL="0" indent="0" algn="l">
              <a:buNone/>
              <a:defRPr sz="6000" b="1">
                <a:latin typeface="+mj-lt"/>
              </a:defRPr>
            </a:lvl1pPr>
          </a:lstStyle>
          <a:p>
            <a:pPr lvl="0"/>
            <a:r>
              <a:rPr lang="en-US" sz="6000" b="1" dirty="0">
                <a:latin typeface="+mj-lt"/>
              </a:rPr>
              <a:t>5</a:t>
            </a:r>
            <a:endParaRPr lang="en-US" dirty="0"/>
          </a:p>
        </p:txBody>
      </p:sp>
      <p:sp>
        <p:nvSpPr>
          <p:cNvPr id="18" name="Text Placeholder 6">
            <a:extLst>
              <a:ext uri="{FF2B5EF4-FFF2-40B4-BE49-F238E27FC236}">
                <a16:creationId xmlns:a16="http://schemas.microsoft.com/office/drawing/2014/main" id="{DDBE69E7-EF78-104F-175E-E14F0469BC27}"/>
              </a:ext>
            </a:extLst>
          </p:cNvPr>
          <p:cNvSpPr>
            <a:spLocks noGrp="1"/>
          </p:cNvSpPr>
          <p:nvPr>
            <p:ph type="body" sz="quarter" idx="26" hasCustomPrompt="1"/>
          </p:nvPr>
        </p:nvSpPr>
        <p:spPr>
          <a:xfrm>
            <a:off x="1682167" y="2664389"/>
            <a:ext cx="577327" cy="925512"/>
          </a:xfrm>
        </p:spPr>
        <p:txBody>
          <a:bodyPr anchor="ctr" anchorCtr="0">
            <a:noAutofit/>
          </a:bodyPr>
          <a:lstStyle>
            <a:lvl1pPr marL="0" indent="0" algn="l">
              <a:buNone/>
              <a:defRPr sz="6000" b="1">
                <a:latin typeface="+mj-lt"/>
              </a:defRPr>
            </a:lvl1pPr>
          </a:lstStyle>
          <a:p>
            <a:pPr lvl="0"/>
            <a:r>
              <a:rPr lang="en-US" sz="6000" b="1" dirty="0">
                <a:latin typeface="+mj-lt"/>
              </a:rPr>
              <a:t>3</a:t>
            </a:r>
            <a:endParaRPr lang="en-US" dirty="0"/>
          </a:p>
        </p:txBody>
      </p:sp>
    </p:spTree>
    <p:extLst>
      <p:ext uri="{BB962C8B-B14F-4D97-AF65-F5344CB8AC3E}">
        <p14:creationId xmlns:p14="http://schemas.microsoft.com/office/powerpoint/2010/main" val="567289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w/icon on r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C2CF-C027-4F26-BEDE-B117362C953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DB34E8-7317-C2E0-0849-28BFCC86A32E}"/>
              </a:ext>
            </a:extLst>
          </p:cNvPr>
          <p:cNvSpPr>
            <a:spLocks noGrp="1"/>
          </p:cNvSpPr>
          <p:nvPr>
            <p:ph idx="1"/>
          </p:nvPr>
        </p:nvSpPr>
        <p:spPr/>
        <p:txBody>
          <a:bodyPr/>
          <a:lstStyle>
            <a:lvl1pPr>
              <a:defRPr>
                <a:solidFill>
                  <a:srgbClr val="1B365D"/>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58616FF-F178-089A-3B3A-79C777197302}"/>
              </a:ext>
            </a:extLst>
          </p:cNvPr>
          <p:cNvSpPr>
            <a:spLocks noGrp="1"/>
          </p:cNvSpPr>
          <p:nvPr>
            <p:ph type="ftr" sz="quarter" idx="11"/>
          </p:nvPr>
        </p:nvSpPr>
        <p:spPr>
          <a:xfrm>
            <a:off x="914400" y="6355080"/>
            <a:ext cx="10363200" cy="365125"/>
          </a:xfrm>
        </p:spPr>
        <p:txBody>
          <a:bodyPr anchor="ctr" anchorCtr="0"/>
          <a:lstStyle/>
          <a:p>
            <a:endParaRPr lang="en-US" dirty="0"/>
          </a:p>
        </p:txBody>
      </p:sp>
      <p:sp>
        <p:nvSpPr>
          <p:cNvPr id="6" name="Slide Number Placeholder 5">
            <a:extLst>
              <a:ext uri="{FF2B5EF4-FFF2-40B4-BE49-F238E27FC236}">
                <a16:creationId xmlns:a16="http://schemas.microsoft.com/office/drawing/2014/main" id="{B03AA3E1-D8EE-8930-8C31-50A2708692F1}"/>
              </a:ext>
            </a:extLst>
          </p:cNvPr>
          <p:cNvSpPr>
            <a:spLocks noGrp="1"/>
          </p:cNvSpPr>
          <p:nvPr>
            <p:ph type="sldNum" sz="quarter" idx="12"/>
          </p:nvPr>
        </p:nvSpPr>
        <p:spPr/>
        <p:txBody>
          <a:bodyPr/>
          <a:lstStyle/>
          <a:p>
            <a:fld id="{402AF41C-0C01-4292-8B40-325CC9F1007B}" type="slidenum">
              <a:rPr lang="en-US" smtClean="0"/>
              <a:t>‹#›</a:t>
            </a:fld>
            <a:endParaRPr lang="en-US"/>
          </a:p>
        </p:txBody>
      </p:sp>
      <p:pic>
        <p:nvPicPr>
          <p:cNvPr id="4" name="Picture 3" descr="Icon&#10;&#10;Description automatically generated">
            <a:extLst>
              <a:ext uri="{FF2B5EF4-FFF2-40B4-BE49-F238E27FC236}">
                <a16:creationId xmlns:a16="http://schemas.microsoft.com/office/drawing/2014/main" id="{4E2DA7D5-7145-4155-9CEA-6BD6DBBE32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02924" y="371074"/>
            <a:ext cx="989076" cy="1190244"/>
          </a:xfrm>
          <a:prstGeom prst="rect">
            <a:avLst/>
          </a:prstGeom>
        </p:spPr>
      </p:pic>
    </p:spTree>
    <p:extLst>
      <p:ext uri="{BB962C8B-B14F-4D97-AF65-F5344CB8AC3E}">
        <p14:creationId xmlns:p14="http://schemas.microsoft.com/office/powerpoint/2010/main" val="1161574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_Text w/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C2CF-C027-4F26-BEDE-B117362C9533}"/>
              </a:ext>
            </a:extLst>
          </p:cNvPr>
          <p:cNvSpPr>
            <a:spLocks noGrp="1"/>
          </p:cNvSpPr>
          <p:nvPr>
            <p:ph type="title"/>
          </p:nvPr>
        </p:nvSpPr>
        <p:spPr>
          <a:xfrm>
            <a:off x="914400" y="365124"/>
            <a:ext cx="10363200" cy="914400"/>
          </a:xfrm>
        </p:spPr>
        <p:txBody>
          <a:bodyPr anchor="ctr" anchorCtr="0">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DB34E8-7317-C2E0-0849-28BFCC86A32E}"/>
              </a:ext>
            </a:extLst>
          </p:cNvPr>
          <p:cNvSpPr>
            <a:spLocks noGrp="1"/>
          </p:cNvSpPr>
          <p:nvPr>
            <p:ph idx="1"/>
          </p:nvPr>
        </p:nvSpPr>
        <p:spPr>
          <a:xfrm>
            <a:off x="914400" y="2103120"/>
            <a:ext cx="10363200" cy="36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58616FF-F178-089A-3B3A-79C777197302}"/>
              </a:ext>
            </a:extLst>
          </p:cNvPr>
          <p:cNvSpPr>
            <a:spLocks noGrp="1"/>
          </p:cNvSpPr>
          <p:nvPr>
            <p:ph type="ftr" sz="quarter" idx="11"/>
          </p:nvPr>
        </p:nvSpPr>
        <p:spPr>
          <a:xfrm>
            <a:off x="914400" y="6355080"/>
            <a:ext cx="10363200" cy="365125"/>
          </a:xfrm>
        </p:spPr>
        <p:txBody>
          <a:bodyPr anchor="ctr" anchorCtr="0"/>
          <a:lstStyle/>
          <a:p>
            <a:endParaRPr lang="en-US" dirty="0"/>
          </a:p>
        </p:txBody>
      </p:sp>
      <p:sp>
        <p:nvSpPr>
          <p:cNvPr id="6" name="Slide Number Placeholder 5">
            <a:extLst>
              <a:ext uri="{FF2B5EF4-FFF2-40B4-BE49-F238E27FC236}">
                <a16:creationId xmlns:a16="http://schemas.microsoft.com/office/drawing/2014/main" id="{B03AA3E1-D8EE-8930-8C31-50A2708692F1}"/>
              </a:ext>
            </a:extLst>
          </p:cNvPr>
          <p:cNvSpPr>
            <a:spLocks noGrp="1"/>
          </p:cNvSpPr>
          <p:nvPr>
            <p:ph type="sldNum" sz="quarter" idx="12"/>
          </p:nvPr>
        </p:nvSpPr>
        <p:spPr/>
        <p:txBody>
          <a:bodyPr/>
          <a:lstStyle/>
          <a:p>
            <a:fld id="{402AF41C-0C01-4292-8B40-325CC9F1007B}" type="slidenum">
              <a:rPr lang="en-US" smtClean="0"/>
              <a:pPr/>
              <a:t>‹#›</a:t>
            </a:fld>
            <a:endParaRPr lang="en-US" dirty="0"/>
          </a:p>
        </p:txBody>
      </p:sp>
      <p:sp>
        <p:nvSpPr>
          <p:cNvPr id="7" name="Text Placeholder 6">
            <a:extLst>
              <a:ext uri="{FF2B5EF4-FFF2-40B4-BE49-F238E27FC236}">
                <a16:creationId xmlns:a16="http://schemas.microsoft.com/office/drawing/2014/main" id="{26D0DAA7-9204-26DD-56E2-8B4D6714476E}"/>
              </a:ext>
            </a:extLst>
          </p:cNvPr>
          <p:cNvSpPr>
            <a:spLocks noGrp="1"/>
          </p:cNvSpPr>
          <p:nvPr>
            <p:ph type="body" sz="quarter" idx="13" hasCustomPrompt="1"/>
          </p:nvPr>
        </p:nvSpPr>
        <p:spPr>
          <a:xfrm>
            <a:off x="914400" y="1188720"/>
            <a:ext cx="10363200" cy="749808"/>
          </a:xfrm>
        </p:spPr>
        <p:txBody>
          <a:bodyPr anchor="ctr" anchorCtr="0">
            <a:noAutofit/>
          </a:bodyPr>
          <a:lstStyle>
            <a:lvl1pPr marL="0" indent="0">
              <a:lnSpc>
                <a:spcPct val="90000"/>
              </a:lnSpc>
              <a:buNone/>
              <a:defRPr sz="19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Level 2 header</a:t>
            </a:r>
          </a:p>
        </p:txBody>
      </p:sp>
    </p:spTree>
    <p:extLst>
      <p:ext uri="{BB962C8B-B14F-4D97-AF65-F5344CB8AC3E}">
        <p14:creationId xmlns:p14="http://schemas.microsoft.com/office/powerpoint/2010/main" val="3888130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ntent_Text w/Subhead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363200" cy="914400"/>
          </a:xfrm>
          <a:prstGeom prst="rect">
            <a:avLst/>
          </a:prstGeom>
        </p:spPr>
        <p:txBody>
          <a:bodyPr anchor="ctr" anchorCtr="0">
            <a:noAutofit/>
          </a:bodyPr>
          <a:lstStyle>
            <a:lvl1pPr>
              <a:defRPr>
                <a:solidFill>
                  <a:schemeClr val="tx1"/>
                </a:solidFill>
              </a:defRPr>
            </a:lvl1pPr>
          </a:lstStyle>
          <a:p>
            <a:r>
              <a:rPr lang="en-US"/>
              <a:t>Click to edit Master title style</a:t>
            </a:r>
            <a:endParaRPr lang="en-US" dirty="0"/>
          </a:p>
        </p:txBody>
      </p:sp>
      <p:sp>
        <p:nvSpPr>
          <p:cNvPr id="21" name="Text Placeholder 20"/>
          <p:cNvSpPr>
            <a:spLocks noGrp="1"/>
          </p:cNvSpPr>
          <p:nvPr>
            <p:ph type="body" sz="quarter" idx="10" hasCustomPrompt="1"/>
          </p:nvPr>
        </p:nvSpPr>
        <p:spPr>
          <a:xfrm>
            <a:off x="914399" y="1933684"/>
            <a:ext cx="10363199" cy="827803"/>
          </a:xfrm>
          <a:prstGeom prst="rect">
            <a:avLst/>
          </a:prstGeom>
        </p:spPr>
        <p:txBody>
          <a:bodyPr vert="horz" lIns="0" tIns="45720" rIns="91440" bIns="45720" rtlCol="0">
            <a:noAutofit/>
          </a:bodyPr>
          <a:lstStyle>
            <a:lvl1pPr marL="0" indent="0">
              <a:buNone/>
              <a:defRPr lang="en-US" sz="1600" b="1" kern="0" cap="all" spc="0" normalizeH="0" baseline="0" dirty="0">
                <a:solidFill>
                  <a:schemeClr val="tx2"/>
                </a:solidFill>
              </a:defRPr>
            </a:lvl1pPr>
          </a:lstStyle>
          <a:p>
            <a:pPr marL="197213" lvl="0" indent="-197213"/>
            <a:r>
              <a:rPr lang="en-US" dirty="0"/>
              <a:t>Click to add subtitle text</a:t>
            </a:r>
          </a:p>
        </p:txBody>
      </p:sp>
      <p:sp>
        <p:nvSpPr>
          <p:cNvPr id="23" name="Text Placeholder 22"/>
          <p:cNvSpPr>
            <a:spLocks noGrp="1"/>
          </p:cNvSpPr>
          <p:nvPr>
            <p:ph type="body" sz="quarter" idx="11" hasCustomPrompt="1"/>
          </p:nvPr>
        </p:nvSpPr>
        <p:spPr>
          <a:xfrm>
            <a:off x="914400" y="1188720"/>
            <a:ext cx="10363200" cy="749808"/>
          </a:xfrm>
          <a:prstGeom prst="rect">
            <a:avLst/>
          </a:prstGeom>
        </p:spPr>
        <p:txBody>
          <a:bodyPr tIns="0" rIns="0" anchor="ctr" anchorCtr="0">
            <a:noAutofit/>
          </a:bodyPr>
          <a:lstStyle>
            <a:lvl1pPr marL="0" indent="0">
              <a:lnSpc>
                <a:spcPct val="90000"/>
              </a:lnSpc>
              <a:buNone/>
              <a:defRPr sz="1900" cap="none" baseline="0">
                <a:solidFill>
                  <a:schemeClr val="accent5"/>
                </a:solidFill>
              </a:defRPr>
            </a:lvl1pPr>
          </a:lstStyle>
          <a:p>
            <a:pPr lvl="0"/>
            <a:r>
              <a:rPr lang="en-US" dirty="0"/>
              <a:t>Click to enter Level 2 header</a:t>
            </a:r>
          </a:p>
        </p:txBody>
      </p:sp>
      <p:sp>
        <p:nvSpPr>
          <p:cNvPr id="3" name="Footer Placeholder 2">
            <a:extLst>
              <a:ext uri="{FF2B5EF4-FFF2-40B4-BE49-F238E27FC236}">
                <a16:creationId xmlns:a16="http://schemas.microsoft.com/office/drawing/2014/main" id="{0541A24A-CF28-0C46-BC50-7171D12730D5}"/>
              </a:ext>
            </a:extLst>
          </p:cNvPr>
          <p:cNvSpPr>
            <a:spLocks noGrp="1"/>
          </p:cNvSpPr>
          <p:nvPr>
            <p:ph type="ftr" sz="quarter" idx="14"/>
          </p:nvPr>
        </p:nvSpPr>
        <p:spPr>
          <a:xfrm>
            <a:off x="914400" y="6355080"/>
            <a:ext cx="10363200" cy="365125"/>
          </a:xfrm>
        </p:spPr>
        <p:txBody>
          <a:bodyPr anchor="ctr" anchorCtr="0"/>
          <a:lstStyle/>
          <a:p>
            <a:endParaRPr lang="en-US" dirty="0"/>
          </a:p>
        </p:txBody>
      </p:sp>
      <p:sp>
        <p:nvSpPr>
          <p:cNvPr id="5" name="Slide Number Placeholder 4">
            <a:extLst>
              <a:ext uri="{FF2B5EF4-FFF2-40B4-BE49-F238E27FC236}">
                <a16:creationId xmlns:a16="http://schemas.microsoft.com/office/drawing/2014/main" id="{25EE0827-E235-7147-995F-7CEAF6D48EB2}"/>
              </a:ext>
            </a:extLst>
          </p:cNvPr>
          <p:cNvSpPr>
            <a:spLocks noGrp="1"/>
          </p:cNvSpPr>
          <p:nvPr>
            <p:ph type="sldNum" sz="quarter" idx="15"/>
          </p:nvPr>
        </p:nvSpPr>
        <p:spPr/>
        <p:txBody>
          <a:bodyPr/>
          <a:lstStyle/>
          <a:p>
            <a:fld id="{402AF41C-0C01-4292-8B40-325CC9F1007B}" type="slidenum">
              <a:rPr lang="en-US" smtClean="0"/>
              <a:pPr/>
              <a:t>‹#›</a:t>
            </a:fld>
            <a:endParaRPr lang="en-US" dirty="0"/>
          </a:p>
        </p:txBody>
      </p:sp>
      <p:sp>
        <p:nvSpPr>
          <p:cNvPr id="8" name="Text Placeholder 7">
            <a:extLst>
              <a:ext uri="{FF2B5EF4-FFF2-40B4-BE49-F238E27FC236}">
                <a16:creationId xmlns:a16="http://schemas.microsoft.com/office/drawing/2014/main" id="{10AE5351-B08B-1A4C-A099-7C6CCDF10A9A}"/>
              </a:ext>
            </a:extLst>
          </p:cNvPr>
          <p:cNvSpPr>
            <a:spLocks noGrp="1"/>
          </p:cNvSpPr>
          <p:nvPr>
            <p:ph type="body" sz="quarter" idx="16"/>
          </p:nvPr>
        </p:nvSpPr>
        <p:spPr>
          <a:xfrm>
            <a:off x="914401" y="2894987"/>
            <a:ext cx="10363199" cy="2896214"/>
          </a:xfrm>
          <a:prstGeom prst="rect">
            <a:avLst/>
          </a:prstGeom>
        </p:spPr>
        <p:txBody>
          <a:bodyPr/>
          <a:lstStyle>
            <a:lvl1pPr>
              <a:defRPr sz="16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0246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_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C2CF-C027-4F26-BEDE-B117362C9533}"/>
              </a:ext>
            </a:extLst>
          </p:cNvPr>
          <p:cNvSpPr>
            <a:spLocks noGrp="1"/>
          </p:cNvSpPr>
          <p:nvPr>
            <p:ph type="title"/>
          </p:nvPr>
        </p:nvSpPr>
        <p:spPr>
          <a:xfrm>
            <a:off x="914400" y="603118"/>
            <a:ext cx="4859079" cy="3063876"/>
          </a:xfrm>
        </p:spPr>
        <p:txBody>
          <a:bodyPr anchor="t" anchorCtr="0">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DB34E8-7317-C2E0-0849-28BFCC86A32E}"/>
              </a:ext>
            </a:extLst>
          </p:cNvPr>
          <p:cNvSpPr>
            <a:spLocks noGrp="1"/>
          </p:cNvSpPr>
          <p:nvPr>
            <p:ph idx="1"/>
          </p:nvPr>
        </p:nvSpPr>
        <p:spPr>
          <a:xfrm>
            <a:off x="6096000" y="1158948"/>
            <a:ext cx="4859079" cy="46322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58616FF-F178-089A-3B3A-79C777197302}"/>
              </a:ext>
            </a:extLst>
          </p:cNvPr>
          <p:cNvSpPr>
            <a:spLocks noGrp="1"/>
          </p:cNvSpPr>
          <p:nvPr>
            <p:ph type="ftr" sz="quarter" idx="11"/>
          </p:nvPr>
        </p:nvSpPr>
        <p:spPr>
          <a:xfrm>
            <a:off x="914400" y="6355080"/>
            <a:ext cx="10363200" cy="365125"/>
          </a:xfrm>
        </p:spPr>
        <p:txBody>
          <a:bodyPr anchor="ctr" anchorCtr="0"/>
          <a:lstStyle/>
          <a:p>
            <a:endParaRPr lang="en-US" dirty="0"/>
          </a:p>
        </p:txBody>
      </p:sp>
      <p:sp>
        <p:nvSpPr>
          <p:cNvPr id="6" name="Slide Number Placeholder 5">
            <a:extLst>
              <a:ext uri="{FF2B5EF4-FFF2-40B4-BE49-F238E27FC236}">
                <a16:creationId xmlns:a16="http://schemas.microsoft.com/office/drawing/2014/main" id="{B03AA3E1-D8EE-8930-8C31-50A2708692F1}"/>
              </a:ext>
            </a:extLst>
          </p:cNvPr>
          <p:cNvSpPr>
            <a:spLocks noGrp="1"/>
          </p:cNvSpPr>
          <p:nvPr>
            <p:ph type="sldNum" sz="quarter" idx="12"/>
          </p:nvPr>
        </p:nvSpPr>
        <p:spPr/>
        <p:txBody>
          <a:bodyPr/>
          <a:lstStyle/>
          <a:p>
            <a:fld id="{402AF41C-0C01-4292-8B40-325CC9F1007B}" type="slidenum">
              <a:rPr lang="en-US" smtClean="0"/>
              <a:pPr/>
              <a:t>‹#›</a:t>
            </a:fld>
            <a:endParaRPr lang="en-US" dirty="0"/>
          </a:p>
        </p:txBody>
      </p:sp>
      <p:sp>
        <p:nvSpPr>
          <p:cNvPr id="7" name="Text Placeholder 6">
            <a:extLst>
              <a:ext uri="{FF2B5EF4-FFF2-40B4-BE49-F238E27FC236}">
                <a16:creationId xmlns:a16="http://schemas.microsoft.com/office/drawing/2014/main" id="{26D0DAA7-9204-26DD-56E2-8B4D6714476E}"/>
              </a:ext>
            </a:extLst>
          </p:cNvPr>
          <p:cNvSpPr>
            <a:spLocks noGrp="1"/>
          </p:cNvSpPr>
          <p:nvPr>
            <p:ph type="body" sz="quarter" idx="13"/>
          </p:nvPr>
        </p:nvSpPr>
        <p:spPr>
          <a:xfrm>
            <a:off x="6096000" y="487184"/>
            <a:ext cx="4859079" cy="749808"/>
          </a:xfrm>
        </p:spPr>
        <p:txBody>
          <a:bodyPr anchor="ctr" anchorCtr="0">
            <a:noAutofit/>
          </a:bodyPr>
          <a:lstStyle>
            <a:lvl1pPr marL="0" indent="0">
              <a:buNone/>
              <a:defRPr sz="19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19935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_Text w/subhead &amp; char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BC909C4-0CDA-1F50-EE33-C12E76CEEC61}"/>
              </a:ext>
            </a:extLst>
          </p:cNvPr>
          <p:cNvSpPr>
            <a:spLocks noGrp="1"/>
          </p:cNvSpPr>
          <p:nvPr>
            <p:ph sz="quarter" idx="15" hasCustomPrompt="1"/>
          </p:nvPr>
        </p:nvSpPr>
        <p:spPr>
          <a:xfrm>
            <a:off x="7145078" y="1423988"/>
            <a:ext cx="4132522" cy="4367212"/>
          </a:xfrm>
        </p:spPr>
        <p:txBody>
          <a:bodyPr/>
          <a:lstStyle>
            <a:lvl1pPr>
              <a:defRPr/>
            </a:lvl1pPr>
          </a:lstStyle>
          <a:p>
            <a:pPr lvl="0"/>
            <a:r>
              <a:rPr lang="en-US" dirty="0"/>
              <a:t>Insert body text, image or chart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1435C2CF-C027-4F26-BEDE-B117362C9533}"/>
              </a:ext>
            </a:extLst>
          </p:cNvPr>
          <p:cNvSpPr>
            <a:spLocks noGrp="1"/>
          </p:cNvSpPr>
          <p:nvPr>
            <p:ph type="title"/>
          </p:nvPr>
        </p:nvSpPr>
        <p:spPr>
          <a:xfrm>
            <a:off x="914400" y="365124"/>
            <a:ext cx="10363200" cy="914400"/>
          </a:xfrm>
        </p:spPr>
        <p:txBody>
          <a:bodyPr anchor="ctr" anchorCtr="0">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DB34E8-7317-C2E0-0849-28BFCC86A32E}"/>
              </a:ext>
            </a:extLst>
          </p:cNvPr>
          <p:cNvSpPr>
            <a:spLocks noGrp="1"/>
          </p:cNvSpPr>
          <p:nvPr>
            <p:ph idx="1"/>
          </p:nvPr>
        </p:nvSpPr>
        <p:spPr>
          <a:xfrm>
            <a:off x="914400" y="2103120"/>
            <a:ext cx="5943600" cy="36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58616FF-F178-089A-3B3A-79C777197302}"/>
              </a:ext>
            </a:extLst>
          </p:cNvPr>
          <p:cNvSpPr>
            <a:spLocks noGrp="1"/>
          </p:cNvSpPr>
          <p:nvPr>
            <p:ph type="ftr" sz="quarter" idx="11"/>
          </p:nvPr>
        </p:nvSpPr>
        <p:spPr>
          <a:xfrm>
            <a:off x="914400" y="6355080"/>
            <a:ext cx="10363200" cy="365125"/>
          </a:xfrm>
        </p:spPr>
        <p:txBody>
          <a:bodyPr anchor="ctr" anchorCtr="0"/>
          <a:lstStyle/>
          <a:p>
            <a:endParaRPr lang="en-US" dirty="0"/>
          </a:p>
        </p:txBody>
      </p:sp>
      <p:sp>
        <p:nvSpPr>
          <p:cNvPr id="6" name="Slide Number Placeholder 5">
            <a:extLst>
              <a:ext uri="{FF2B5EF4-FFF2-40B4-BE49-F238E27FC236}">
                <a16:creationId xmlns:a16="http://schemas.microsoft.com/office/drawing/2014/main" id="{B03AA3E1-D8EE-8930-8C31-50A2708692F1}"/>
              </a:ext>
            </a:extLst>
          </p:cNvPr>
          <p:cNvSpPr>
            <a:spLocks noGrp="1"/>
          </p:cNvSpPr>
          <p:nvPr>
            <p:ph type="sldNum" sz="quarter" idx="12"/>
          </p:nvPr>
        </p:nvSpPr>
        <p:spPr/>
        <p:txBody>
          <a:bodyPr/>
          <a:lstStyle/>
          <a:p>
            <a:fld id="{402AF41C-0C01-4292-8B40-325CC9F1007B}" type="slidenum">
              <a:rPr lang="en-US" smtClean="0"/>
              <a:pPr/>
              <a:t>‹#›</a:t>
            </a:fld>
            <a:endParaRPr lang="en-US" dirty="0"/>
          </a:p>
        </p:txBody>
      </p:sp>
      <p:sp>
        <p:nvSpPr>
          <p:cNvPr id="7" name="Text Placeholder 6">
            <a:extLst>
              <a:ext uri="{FF2B5EF4-FFF2-40B4-BE49-F238E27FC236}">
                <a16:creationId xmlns:a16="http://schemas.microsoft.com/office/drawing/2014/main" id="{26D0DAA7-9204-26DD-56E2-8B4D6714476E}"/>
              </a:ext>
            </a:extLst>
          </p:cNvPr>
          <p:cNvSpPr>
            <a:spLocks noGrp="1"/>
          </p:cNvSpPr>
          <p:nvPr>
            <p:ph type="body" sz="quarter" idx="13" hasCustomPrompt="1"/>
          </p:nvPr>
        </p:nvSpPr>
        <p:spPr>
          <a:xfrm>
            <a:off x="914400" y="1188720"/>
            <a:ext cx="5943600" cy="749808"/>
          </a:xfrm>
        </p:spPr>
        <p:txBody>
          <a:bodyPr anchor="ctr" anchorCtr="0">
            <a:noAutofit/>
          </a:bodyPr>
          <a:lstStyle>
            <a:lvl1pPr marL="0" indent="0">
              <a:lnSpc>
                <a:spcPct val="90000"/>
              </a:lnSpc>
              <a:buNone/>
              <a:defRPr sz="19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Level 2 header</a:t>
            </a:r>
          </a:p>
        </p:txBody>
      </p:sp>
      <p:pic>
        <p:nvPicPr>
          <p:cNvPr id="11" name="Picture 10" descr="Icon&#10;&#10;Description automatically generated">
            <a:extLst>
              <a:ext uri="{FF2B5EF4-FFF2-40B4-BE49-F238E27FC236}">
                <a16:creationId xmlns:a16="http://schemas.microsoft.com/office/drawing/2014/main" id="{4BBFABB7-4488-4B42-8719-33C164F24C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02924" y="371074"/>
            <a:ext cx="989076" cy="1190244"/>
          </a:xfrm>
          <a:prstGeom prst="rect">
            <a:avLst/>
          </a:prstGeom>
        </p:spPr>
      </p:pic>
    </p:spTree>
    <p:extLst>
      <p:ext uri="{BB962C8B-B14F-4D97-AF65-F5344CB8AC3E}">
        <p14:creationId xmlns:p14="http://schemas.microsoft.com/office/powerpoint/2010/main" val="900346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_Text w/subhead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C2CF-C027-4F26-BEDE-B117362C9533}"/>
              </a:ext>
            </a:extLst>
          </p:cNvPr>
          <p:cNvSpPr>
            <a:spLocks noGrp="1"/>
          </p:cNvSpPr>
          <p:nvPr>
            <p:ph type="title"/>
          </p:nvPr>
        </p:nvSpPr>
        <p:spPr>
          <a:xfrm>
            <a:off x="914400" y="365124"/>
            <a:ext cx="10363200" cy="914400"/>
          </a:xfrm>
        </p:spPr>
        <p:txBody>
          <a:bodyPr anchor="ctr" anchorCtr="0">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DB34E8-7317-C2E0-0849-28BFCC86A32E}"/>
              </a:ext>
            </a:extLst>
          </p:cNvPr>
          <p:cNvSpPr>
            <a:spLocks noGrp="1"/>
          </p:cNvSpPr>
          <p:nvPr>
            <p:ph idx="1"/>
          </p:nvPr>
        </p:nvSpPr>
        <p:spPr>
          <a:xfrm>
            <a:off x="914400" y="2103120"/>
            <a:ext cx="5943600" cy="36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58616FF-F178-089A-3B3A-79C777197302}"/>
              </a:ext>
            </a:extLst>
          </p:cNvPr>
          <p:cNvSpPr>
            <a:spLocks noGrp="1"/>
          </p:cNvSpPr>
          <p:nvPr>
            <p:ph type="ftr" sz="quarter" idx="11"/>
          </p:nvPr>
        </p:nvSpPr>
        <p:spPr>
          <a:xfrm>
            <a:off x="914400" y="6355080"/>
            <a:ext cx="10363200" cy="365125"/>
          </a:xfrm>
        </p:spPr>
        <p:txBody>
          <a:bodyPr anchor="ctr" anchorCtr="0"/>
          <a:lstStyle/>
          <a:p>
            <a:endParaRPr lang="en-US" dirty="0"/>
          </a:p>
        </p:txBody>
      </p:sp>
      <p:sp>
        <p:nvSpPr>
          <p:cNvPr id="6" name="Slide Number Placeholder 5">
            <a:extLst>
              <a:ext uri="{FF2B5EF4-FFF2-40B4-BE49-F238E27FC236}">
                <a16:creationId xmlns:a16="http://schemas.microsoft.com/office/drawing/2014/main" id="{B03AA3E1-D8EE-8930-8C31-50A2708692F1}"/>
              </a:ext>
            </a:extLst>
          </p:cNvPr>
          <p:cNvSpPr>
            <a:spLocks noGrp="1"/>
          </p:cNvSpPr>
          <p:nvPr>
            <p:ph type="sldNum" sz="quarter" idx="12"/>
          </p:nvPr>
        </p:nvSpPr>
        <p:spPr/>
        <p:txBody>
          <a:bodyPr/>
          <a:lstStyle/>
          <a:p>
            <a:fld id="{402AF41C-0C01-4292-8B40-325CC9F1007B}" type="slidenum">
              <a:rPr lang="en-US" smtClean="0"/>
              <a:pPr/>
              <a:t>‹#›</a:t>
            </a:fld>
            <a:endParaRPr lang="en-US" dirty="0"/>
          </a:p>
        </p:txBody>
      </p:sp>
      <p:sp>
        <p:nvSpPr>
          <p:cNvPr id="7" name="Text Placeholder 6">
            <a:extLst>
              <a:ext uri="{FF2B5EF4-FFF2-40B4-BE49-F238E27FC236}">
                <a16:creationId xmlns:a16="http://schemas.microsoft.com/office/drawing/2014/main" id="{26D0DAA7-9204-26DD-56E2-8B4D6714476E}"/>
              </a:ext>
            </a:extLst>
          </p:cNvPr>
          <p:cNvSpPr>
            <a:spLocks noGrp="1"/>
          </p:cNvSpPr>
          <p:nvPr>
            <p:ph type="body" sz="quarter" idx="13" hasCustomPrompt="1"/>
          </p:nvPr>
        </p:nvSpPr>
        <p:spPr>
          <a:xfrm>
            <a:off x="914400" y="1188720"/>
            <a:ext cx="5943600" cy="749808"/>
          </a:xfrm>
        </p:spPr>
        <p:txBody>
          <a:bodyPr anchor="ctr" anchorCtr="0">
            <a:noAutofit/>
          </a:bodyPr>
          <a:lstStyle>
            <a:lvl1pPr marL="0" indent="0">
              <a:lnSpc>
                <a:spcPct val="90000"/>
              </a:lnSpc>
              <a:buNone/>
              <a:defRPr sz="19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Level 2 header</a:t>
            </a:r>
          </a:p>
        </p:txBody>
      </p:sp>
      <p:sp>
        <p:nvSpPr>
          <p:cNvPr id="13" name="Content Placeholder 12">
            <a:extLst>
              <a:ext uri="{FF2B5EF4-FFF2-40B4-BE49-F238E27FC236}">
                <a16:creationId xmlns:a16="http://schemas.microsoft.com/office/drawing/2014/main" id="{C6E566B3-76E1-D104-1541-4DE8C52E9F79}"/>
              </a:ext>
            </a:extLst>
          </p:cNvPr>
          <p:cNvSpPr>
            <a:spLocks noGrp="1"/>
          </p:cNvSpPr>
          <p:nvPr>
            <p:ph sz="quarter" idx="14"/>
          </p:nvPr>
        </p:nvSpPr>
        <p:spPr>
          <a:xfrm>
            <a:off x="7124560" y="1453019"/>
            <a:ext cx="4133088" cy="4338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050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C2CF-C027-4F26-BEDE-B117362C953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DB34E8-7317-C2E0-0849-28BFCC86A32E}"/>
              </a:ext>
            </a:extLst>
          </p:cNvPr>
          <p:cNvSpPr>
            <a:spLocks noGrp="1"/>
          </p:cNvSpPr>
          <p:nvPr>
            <p:ph idx="1"/>
          </p:nvPr>
        </p:nvSpPr>
        <p:spPr/>
        <p:txBody>
          <a:bodyPr/>
          <a:lstStyle>
            <a:lvl1pPr>
              <a:defRPr>
                <a:solidFill>
                  <a:srgbClr val="1B365D"/>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58616FF-F178-089A-3B3A-79C777197302}"/>
              </a:ext>
            </a:extLst>
          </p:cNvPr>
          <p:cNvSpPr>
            <a:spLocks noGrp="1"/>
          </p:cNvSpPr>
          <p:nvPr>
            <p:ph type="ftr" sz="quarter" idx="11"/>
          </p:nvPr>
        </p:nvSpPr>
        <p:spPr>
          <a:xfrm>
            <a:off x="914400" y="6355080"/>
            <a:ext cx="10363200" cy="365125"/>
          </a:xfrm>
        </p:spPr>
        <p:txBody>
          <a:bodyPr anchor="ctr" anchorCtr="0"/>
          <a:lstStyle/>
          <a:p>
            <a:endParaRPr lang="en-US" dirty="0"/>
          </a:p>
        </p:txBody>
      </p:sp>
      <p:sp>
        <p:nvSpPr>
          <p:cNvPr id="6" name="Slide Number Placeholder 5">
            <a:extLst>
              <a:ext uri="{FF2B5EF4-FFF2-40B4-BE49-F238E27FC236}">
                <a16:creationId xmlns:a16="http://schemas.microsoft.com/office/drawing/2014/main" id="{B03AA3E1-D8EE-8930-8C31-50A2708692F1}"/>
              </a:ext>
            </a:extLst>
          </p:cNvPr>
          <p:cNvSpPr>
            <a:spLocks noGrp="1"/>
          </p:cNvSpPr>
          <p:nvPr>
            <p:ph type="sldNum" sz="quarter" idx="12"/>
          </p:nvPr>
        </p:nvSpPr>
        <p:spPr/>
        <p:txBody>
          <a:bodyPr/>
          <a:lstStyle/>
          <a:p>
            <a:fld id="{402AF41C-0C01-4292-8B40-325CC9F1007B}" type="slidenum">
              <a:rPr lang="en-US" smtClean="0"/>
              <a:t>‹#›</a:t>
            </a:fld>
            <a:endParaRPr lang="en-US"/>
          </a:p>
        </p:txBody>
      </p:sp>
    </p:spTree>
    <p:extLst>
      <p:ext uri="{BB962C8B-B14F-4D97-AF65-F5344CB8AC3E}">
        <p14:creationId xmlns:p14="http://schemas.microsoft.com/office/powerpoint/2010/main" val="472969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_Text w/2 images or chart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BC909C4-0CDA-1F50-EE33-C12E76CEEC61}"/>
              </a:ext>
            </a:extLst>
          </p:cNvPr>
          <p:cNvSpPr>
            <a:spLocks noGrp="1"/>
          </p:cNvSpPr>
          <p:nvPr>
            <p:ph sz="quarter" idx="15" hasCustomPrompt="1"/>
          </p:nvPr>
        </p:nvSpPr>
        <p:spPr>
          <a:xfrm>
            <a:off x="914399" y="1423988"/>
            <a:ext cx="4965405" cy="4376737"/>
          </a:xfrm>
        </p:spPr>
        <p:txBody>
          <a:bodyPr/>
          <a:lstStyle>
            <a:lvl1pPr>
              <a:defRPr/>
            </a:lvl1pPr>
          </a:lstStyle>
          <a:p>
            <a:pPr lvl="0"/>
            <a:r>
              <a:rPr lang="en-US" dirty="0"/>
              <a:t>Insert image or chart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1435C2CF-C027-4F26-BEDE-B117362C9533}"/>
              </a:ext>
            </a:extLst>
          </p:cNvPr>
          <p:cNvSpPr>
            <a:spLocks noGrp="1"/>
          </p:cNvSpPr>
          <p:nvPr>
            <p:ph type="title"/>
          </p:nvPr>
        </p:nvSpPr>
        <p:spPr>
          <a:xfrm>
            <a:off x="914400" y="365124"/>
            <a:ext cx="10363200" cy="914400"/>
          </a:xfrm>
        </p:spPr>
        <p:txBody>
          <a:bodyPr anchor="ctr" anchorCtr="0">
            <a:no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758616FF-F178-089A-3B3A-79C777197302}"/>
              </a:ext>
            </a:extLst>
          </p:cNvPr>
          <p:cNvSpPr>
            <a:spLocks noGrp="1"/>
          </p:cNvSpPr>
          <p:nvPr>
            <p:ph type="ftr" sz="quarter" idx="11"/>
          </p:nvPr>
        </p:nvSpPr>
        <p:spPr>
          <a:xfrm>
            <a:off x="914400" y="6355080"/>
            <a:ext cx="10363200" cy="365125"/>
          </a:xfrm>
        </p:spPr>
        <p:txBody>
          <a:bodyPr anchor="ctr" anchorCtr="0"/>
          <a:lstStyle/>
          <a:p>
            <a:endParaRPr lang="en-US" dirty="0"/>
          </a:p>
        </p:txBody>
      </p:sp>
      <p:sp>
        <p:nvSpPr>
          <p:cNvPr id="6" name="Slide Number Placeholder 5">
            <a:extLst>
              <a:ext uri="{FF2B5EF4-FFF2-40B4-BE49-F238E27FC236}">
                <a16:creationId xmlns:a16="http://schemas.microsoft.com/office/drawing/2014/main" id="{B03AA3E1-D8EE-8930-8C31-50A2708692F1}"/>
              </a:ext>
            </a:extLst>
          </p:cNvPr>
          <p:cNvSpPr>
            <a:spLocks noGrp="1"/>
          </p:cNvSpPr>
          <p:nvPr>
            <p:ph type="sldNum" sz="quarter" idx="12"/>
          </p:nvPr>
        </p:nvSpPr>
        <p:spPr/>
        <p:txBody>
          <a:bodyPr/>
          <a:lstStyle/>
          <a:p>
            <a:fld id="{402AF41C-0C01-4292-8B40-325CC9F1007B}" type="slidenum">
              <a:rPr lang="en-US" smtClean="0"/>
              <a:pPr/>
              <a:t>‹#›</a:t>
            </a:fld>
            <a:endParaRPr lang="en-US" dirty="0"/>
          </a:p>
        </p:txBody>
      </p:sp>
      <p:sp>
        <p:nvSpPr>
          <p:cNvPr id="8" name="Content Placeholder 7">
            <a:extLst>
              <a:ext uri="{FF2B5EF4-FFF2-40B4-BE49-F238E27FC236}">
                <a16:creationId xmlns:a16="http://schemas.microsoft.com/office/drawing/2014/main" id="{DE19BB9C-D01B-4884-B61F-AFFF375E0BEE}"/>
              </a:ext>
            </a:extLst>
          </p:cNvPr>
          <p:cNvSpPr>
            <a:spLocks noGrp="1"/>
          </p:cNvSpPr>
          <p:nvPr>
            <p:ph sz="quarter" idx="16" hasCustomPrompt="1"/>
          </p:nvPr>
        </p:nvSpPr>
        <p:spPr>
          <a:xfrm>
            <a:off x="6315224" y="1426464"/>
            <a:ext cx="4965192" cy="4376737"/>
          </a:xfrm>
        </p:spPr>
        <p:txBody>
          <a:bodyPr/>
          <a:lstStyle>
            <a:lvl1pPr>
              <a:defRPr/>
            </a:lvl1pPr>
          </a:lstStyle>
          <a:p>
            <a:pPr lvl="0"/>
            <a:r>
              <a:rPr lang="en-US" dirty="0"/>
              <a:t>Insert image or chart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565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left, Image/right - add foot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2DC0-1172-D9AF-7562-D283538166B2}"/>
              </a:ext>
            </a:extLst>
          </p:cNvPr>
          <p:cNvSpPr>
            <a:spLocks noGrp="1"/>
          </p:cNvSpPr>
          <p:nvPr>
            <p:ph type="title"/>
          </p:nvPr>
        </p:nvSpPr>
        <p:spPr>
          <a:xfrm>
            <a:off x="914400" y="365759"/>
            <a:ext cx="5190165" cy="914400"/>
          </a:xfrm>
          <a:prstGeom prst="rect">
            <a:avLst/>
          </a:prstGeom>
        </p:spPr>
        <p:txBody>
          <a:bodyPr anchor="ctr" anchorCtr="0">
            <a:noAutofit/>
          </a:bodyPr>
          <a:lstStyle>
            <a:lvl1pPr>
              <a:defRPr>
                <a:solidFill>
                  <a:schemeClr val="tx1"/>
                </a:solidFill>
              </a:defRPr>
            </a:lvl1pPr>
          </a:lstStyle>
          <a:p>
            <a:r>
              <a:rPr lang="en-US"/>
              <a:t>Click to edit Master title style</a:t>
            </a:r>
            <a:endParaRPr lang="en-US" dirty="0"/>
          </a:p>
        </p:txBody>
      </p:sp>
      <p:sp>
        <p:nvSpPr>
          <p:cNvPr id="3" name="Text Placeholder 22">
            <a:extLst>
              <a:ext uri="{FF2B5EF4-FFF2-40B4-BE49-F238E27FC236}">
                <a16:creationId xmlns:a16="http://schemas.microsoft.com/office/drawing/2014/main" id="{5D416DDC-E451-9D45-458A-9C5675364EB0}"/>
              </a:ext>
            </a:extLst>
          </p:cNvPr>
          <p:cNvSpPr>
            <a:spLocks noGrp="1"/>
          </p:cNvSpPr>
          <p:nvPr>
            <p:ph type="body" sz="quarter" idx="11" hasCustomPrompt="1"/>
          </p:nvPr>
        </p:nvSpPr>
        <p:spPr>
          <a:xfrm>
            <a:off x="914400" y="1188720"/>
            <a:ext cx="5190164" cy="749808"/>
          </a:xfrm>
          <a:prstGeom prst="rect">
            <a:avLst/>
          </a:prstGeom>
        </p:spPr>
        <p:txBody>
          <a:bodyPr wrap="square" anchor="ctr" anchorCtr="0">
            <a:noAutofit/>
          </a:bodyPr>
          <a:lstStyle>
            <a:lvl1pPr marL="0" indent="0">
              <a:lnSpc>
                <a:spcPct val="90000"/>
              </a:lnSpc>
              <a:buNone/>
              <a:defRPr sz="1900" cap="none" baseline="0">
                <a:solidFill>
                  <a:schemeClr val="accent5"/>
                </a:solidFill>
              </a:defRPr>
            </a:lvl1pPr>
          </a:lstStyle>
          <a:p>
            <a:pPr lvl="0"/>
            <a:r>
              <a:rPr lang="en-US" dirty="0"/>
              <a:t>Click to enter Level 2 header here</a:t>
            </a:r>
          </a:p>
        </p:txBody>
      </p:sp>
      <p:sp>
        <p:nvSpPr>
          <p:cNvPr id="4" name="Text Placeholder 20">
            <a:extLst>
              <a:ext uri="{FF2B5EF4-FFF2-40B4-BE49-F238E27FC236}">
                <a16:creationId xmlns:a16="http://schemas.microsoft.com/office/drawing/2014/main" id="{F4DCA7E5-C14E-EFF5-6BE9-4826838C731F}"/>
              </a:ext>
            </a:extLst>
          </p:cNvPr>
          <p:cNvSpPr>
            <a:spLocks noGrp="1"/>
          </p:cNvSpPr>
          <p:nvPr>
            <p:ph type="body" sz="quarter" idx="12" hasCustomPrompt="1"/>
          </p:nvPr>
        </p:nvSpPr>
        <p:spPr>
          <a:xfrm>
            <a:off x="914400" y="2024866"/>
            <a:ext cx="5190165" cy="3766334"/>
          </a:xfrm>
          <a:prstGeom prst="rect">
            <a:avLst/>
          </a:prstGeom>
        </p:spPr>
        <p:txBody>
          <a:bodyPr>
            <a:normAutofit/>
          </a:bodyPr>
          <a:lstStyle>
            <a:lvl1pPr marL="285750" indent="-285750">
              <a:buFont typeface="Arial" panose="020B0604020202020204" pitchFamily="34" charset="0"/>
              <a:buChar char="•"/>
              <a:defRPr sz="1600" baseline="0">
                <a:solidFill>
                  <a:schemeClr val="tx1"/>
                </a:solidFill>
              </a:defRPr>
            </a:lvl1pPr>
            <a:lvl2pPr marL="680177" indent="-285750">
              <a:buClr>
                <a:schemeClr val="tx2"/>
              </a:buClr>
              <a:buFont typeface="Arial" panose="020B0604020202020204" pitchFamily="34" charset="0"/>
              <a:buChar char="•"/>
              <a:defRPr sz="1600"/>
            </a:lvl2pPr>
            <a:lvl3pPr marL="1074604" indent="-285750">
              <a:buFont typeface="Arial" panose="020B0604020202020204" pitchFamily="34" charset="0"/>
              <a:buChar char="•"/>
              <a:defRPr sz="1600"/>
            </a:lvl3pPr>
            <a:lvl4pPr marL="1469030" indent="-285750">
              <a:buFont typeface="Arial" panose="020B0604020202020204" pitchFamily="34" charset="0"/>
              <a:buChar char="•"/>
              <a:defRPr/>
            </a:lvl4pPr>
            <a:lvl5pPr marL="1863458" indent="-285750">
              <a:buFont typeface="Arial" panose="020B0604020202020204" pitchFamily="34" charset="0"/>
              <a:buChar cha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a:extLst>
              <a:ext uri="{FF2B5EF4-FFF2-40B4-BE49-F238E27FC236}">
                <a16:creationId xmlns:a16="http://schemas.microsoft.com/office/drawing/2014/main" id="{021BDF8F-7B64-659D-5BE8-E490BDE808E6}"/>
              </a:ext>
            </a:extLst>
          </p:cNvPr>
          <p:cNvSpPr>
            <a:spLocks noGrp="1"/>
          </p:cNvSpPr>
          <p:nvPr>
            <p:ph type="pic" sz="quarter" idx="16" hasCustomPrompt="1"/>
          </p:nvPr>
        </p:nvSpPr>
        <p:spPr>
          <a:xfrm>
            <a:off x="7010400" y="0"/>
            <a:ext cx="5181600" cy="6858000"/>
          </a:xfrm>
          <a:prstGeom prst="rect">
            <a:avLst/>
          </a:prstGeom>
          <a:solidFill>
            <a:schemeClr val="accent3">
              <a:alpha val="25000"/>
            </a:schemeClr>
          </a:solidFill>
        </p:spPr>
        <p:txBody>
          <a:bodyPr anchor="ctr">
            <a:normAutofit/>
          </a:bodyPr>
          <a:lstStyle>
            <a:lvl1pPr marL="0" marR="0" indent="0" algn="l" defTabSz="788854" rtl="0" eaLnBrk="1" fontAlgn="auto" latinLnBrk="0" hangingPunct="1">
              <a:lnSpc>
                <a:spcPct val="90000"/>
              </a:lnSpc>
              <a:spcBef>
                <a:spcPts val="862"/>
              </a:spcBef>
              <a:spcAft>
                <a:spcPts val="0"/>
              </a:spcAft>
              <a:buClrTx/>
              <a:buSzTx/>
              <a:buFont typeface="Arial" panose="020B0604020202020204" pitchFamily="34" charset="0"/>
              <a:buNone/>
              <a:tabLst/>
              <a:defRPr sz="1600"/>
            </a:lvl1pPr>
          </a:lstStyle>
          <a:p>
            <a:pPr marL="197213" marR="0" lvl="0" indent="-197213" algn="l" defTabSz="788854" rtl="0" eaLnBrk="1" fontAlgn="auto" latinLnBrk="0" hangingPunct="1">
              <a:lnSpc>
                <a:spcPct val="90000"/>
              </a:lnSpc>
              <a:spcBef>
                <a:spcPts val="862"/>
              </a:spcBef>
              <a:spcAft>
                <a:spcPts val="0"/>
              </a:spcAft>
              <a:buClrTx/>
              <a:buSzTx/>
              <a:buFont typeface="Arial" panose="020B0604020202020204" pitchFamily="34" charset="0"/>
              <a:buChar char="•"/>
              <a:tabLst/>
              <a:defRPr/>
            </a:pPr>
            <a:r>
              <a:rPr lang="en-US" dirty="0"/>
              <a:t>Click to add picture</a:t>
            </a:r>
          </a:p>
        </p:txBody>
      </p:sp>
    </p:spTree>
    <p:extLst>
      <p:ext uri="{BB962C8B-B14F-4D97-AF65-F5344CB8AC3E}">
        <p14:creationId xmlns:p14="http://schemas.microsoft.com/office/powerpoint/2010/main" val="204480680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right, Image/left - add foot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2DC0-1172-D9AF-7562-D283538166B2}"/>
              </a:ext>
            </a:extLst>
          </p:cNvPr>
          <p:cNvSpPr>
            <a:spLocks noGrp="1"/>
          </p:cNvSpPr>
          <p:nvPr>
            <p:ph type="title" hasCustomPrompt="1"/>
          </p:nvPr>
        </p:nvSpPr>
        <p:spPr>
          <a:xfrm>
            <a:off x="6104565" y="365759"/>
            <a:ext cx="5190165" cy="914400"/>
          </a:xfrm>
          <a:prstGeom prst="rect">
            <a:avLst/>
          </a:prstGeom>
        </p:spPr>
        <p:txBody>
          <a:bodyPr anchor="ctr" anchorCtr="0">
            <a:noAutofit/>
          </a:bodyPr>
          <a:lstStyle>
            <a:lvl1pPr>
              <a:defRPr>
                <a:solidFill>
                  <a:schemeClr val="tx1"/>
                </a:solidFill>
              </a:defRPr>
            </a:lvl1pPr>
          </a:lstStyle>
          <a:p>
            <a:r>
              <a:rPr lang="en-US" dirty="0"/>
              <a:t>Click to edit Main title style</a:t>
            </a:r>
          </a:p>
        </p:txBody>
      </p:sp>
      <p:sp>
        <p:nvSpPr>
          <p:cNvPr id="3" name="Text Placeholder 22">
            <a:extLst>
              <a:ext uri="{FF2B5EF4-FFF2-40B4-BE49-F238E27FC236}">
                <a16:creationId xmlns:a16="http://schemas.microsoft.com/office/drawing/2014/main" id="{5D416DDC-E451-9D45-458A-9C5675364EB0}"/>
              </a:ext>
            </a:extLst>
          </p:cNvPr>
          <p:cNvSpPr>
            <a:spLocks noGrp="1"/>
          </p:cNvSpPr>
          <p:nvPr>
            <p:ph type="body" sz="quarter" idx="11" hasCustomPrompt="1"/>
          </p:nvPr>
        </p:nvSpPr>
        <p:spPr>
          <a:xfrm>
            <a:off x="6104565" y="1188720"/>
            <a:ext cx="5190164" cy="749808"/>
          </a:xfrm>
          <a:prstGeom prst="rect">
            <a:avLst/>
          </a:prstGeom>
        </p:spPr>
        <p:txBody>
          <a:bodyPr wrap="square" anchor="ctr" anchorCtr="0">
            <a:noAutofit/>
          </a:bodyPr>
          <a:lstStyle>
            <a:lvl1pPr marL="0" indent="0">
              <a:lnSpc>
                <a:spcPct val="90000"/>
              </a:lnSpc>
              <a:buNone/>
              <a:defRPr sz="1900" cap="none" baseline="0">
                <a:solidFill>
                  <a:schemeClr val="accent5"/>
                </a:solidFill>
              </a:defRPr>
            </a:lvl1pPr>
          </a:lstStyle>
          <a:p>
            <a:pPr lvl="0"/>
            <a:r>
              <a:rPr lang="en-US" dirty="0"/>
              <a:t>Enter to enter Level 2 header here</a:t>
            </a:r>
          </a:p>
        </p:txBody>
      </p:sp>
      <p:sp>
        <p:nvSpPr>
          <p:cNvPr id="4" name="Text Placeholder 20">
            <a:extLst>
              <a:ext uri="{FF2B5EF4-FFF2-40B4-BE49-F238E27FC236}">
                <a16:creationId xmlns:a16="http://schemas.microsoft.com/office/drawing/2014/main" id="{F4DCA7E5-C14E-EFF5-6BE9-4826838C731F}"/>
              </a:ext>
            </a:extLst>
          </p:cNvPr>
          <p:cNvSpPr>
            <a:spLocks noGrp="1"/>
          </p:cNvSpPr>
          <p:nvPr>
            <p:ph type="body" sz="quarter" idx="12" hasCustomPrompt="1"/>
          </p:nvPr>
        </p:nvSpPr>
        <p:spPr>
          <a:xfrm>
            <a:off x="6096000" y="2024866"/>
            <a:ext cx="5190165" cy="3290984"/>
          </a:xfrm>
          <a:prstGeom prst="rect">
            <a:avLst/>
          </a:prstGeom>
        </p:spPr>
        <p:txBody>
          <a:bodyPr>
            <a:normAutofit/>
          </a:bodyPr>
          <a:lstStyle>
            <a:lvl1pPr marL="285750" indent="-285750">
              <a:buFont typeface="Arial" panose="020B0604020202020204" pitchFamily="34" charset="0"/>
              <a:buChar char="•"/>
              <a:defRPr sz="1600" baseline="0">
                <a:solidFill>
                  <a:schemeClr val="tx1"/>
                </a:solidFill>
              </a:defRPr>
            </a:lvl1pPr>
            <a:lvl2pPr marL="680177" indent="-285750">
              <a:buClr>
                <a:schemeClr val="tx2"/>
              </a:buClr>
              <a:buFont typeface="Arial" panose="020B0604020202020204" pitchFamily="34" charset="0"/>
              <a:buChar char="•"/>
              <a:defRPr sz="1600"/>
            </a:lvl2pPr>
            <a:lvl3pPr marL="1074604" indent="-285750">
              <a:buFont typeface="Arial" panose="020B0604020202020204" pitchFamily="34" charset="0"/>
              <a:buChar char="•"/>
              <a:defRPr sz="1600"/>
            </a:lvl3pPr>
            <a:lvl4pPr marL="1469030" indent="-285750">
              <a:buFont typeface="Arial" panose="020B0604020202020204" pitchFamily="34" charset="0"/>
              <a:buChar char="•"/>
              <a:defRPr/>
            </a:lvl4pPr>
            <a:lvl5pPr marL="1863458" indent="-285750">
              <a:buFont typeface="Arial" panose="020B0604020202020204" pitchFamily="34" charset="0"/>
              <a:buChar cha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a:extLst>
              <a:ext uri="{FF2B5EF4-FFF2-40B4-BE49-F238E27FC236}">
                <a16:creationId xmlns:a16="http://schemas.microsoft.com/office/drawing/2014/main" id="{021BDF8F-7B64-659D-5BE8-E490BDE808E6}"/>
              </a:ext>
            </a:extLst>
          </p:cNvPr>
          <p:cNvSpPr>
            <a:spLocks noGrp="1"/>
          </p:cNvSpPr>
          <p:nvPr>
            <p:ph type="pic" sz="quarter" idx="16" hasCustomPrompt="1"/>
          </p:nvPr>
        </p:nvSpPr>
        <p:spPr>
          <a:xfrm>
            <a:off x="0" y="0"/>
            <a:ext cx="5181600" cy="6858000"/>
          </a:xfrm>
          <a:prstGeom prst="rect">
            <a:avLst/>
          </a:prstGeom>
          <a:solidFill>
            <a:schemeClr val="accent3">
              <a:alpha val="25000"/>
            </a:schemeClr>
          </a:solidFill>
        </p:spPr>
        <p:txBody>
          <a:bodyPr anchor="ctr">
            <a:normAutofit/>
          </a:bodyPr>
          <a:lstStyle>
            <a:lvl1pPr marL="0" marR="0" indent="0" algn="l" defTabSz="788854" rtl="0" eaLnBrk="1" fontAlgn="auto" latinLnBrk="0" hangingPunct="1">
              <a:lnSpc>
                <a:spcPct val="90000"/>
              </a:lnSpc>
              <a:spcBef>
                <a:spcPts val="862"/>
              </a:spcBef>
              <a:spcAft>
                <a:spcPts val="0"/>
              </a:spcAft>
              <a:buClrTx/>
              <a:buSzTx/>
              <a:buFont typeface="Arial" panose="020B0604020202020204" pitchFamily="34" charset="0"/>
              <a:buNone/>
              <a:tabLst/>
              <a:defRPr sz="1600"/>
            </a:lvl1pPr>
          </a:lstStyle>
          <a:p>
            <a:pPr marL="197213" marR="0" lvl="0" indent="-197213" algn="l" defTabSz="788854" rtl="0" eaLnBrk="1" fontAlgn="auto" latinLnBrk="0" hangingPunct="1">
              <a:lnSpc>
                <a:spcPct val="90000"/>
              </a:lnSpc>
              <a:spcBef>
                <a:spcPts val="862"/>
              </a:spcBef>
              <a:spcAft>
                <a:spcPts val="0"/>
              </a:spcAft>
              <a:buClrTx/>
              <a:buSzTx/>
              <a:buFont typeface="Arial" panose="020B0604020202020204" pitchFamily="34" charset="0"/>
              <a:buChar char="•"/>
              <a:tabLst/>
              <a:defRPr/>
            </a:pPr>
            <a:r>
              <a:rPr lang="en-US" dirty="0"/>
              <a:t>Click to add picture</a:t>
            </a:r>
          </a:p>
        </p:txBody>
      </p:sp>
    </p:spTree>
    <p:extLst>
      <p:ext uri="{BB962C8B-B14F-4D97-AF65-F5344CB8AC3E}">
        <p14:creationId xmlns:p14="http://schemas.microsoft.com/office/powerpoint/2010/main" val="186772250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 Step &amp; A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6503-DD78-2342-1E29-9AFE8C06ADCD}"/>
              </a:ext>
            </a:extLst>
          </p:cNvPr>
          <p:cNvSpPr>
            <a:spLocks noGrp="1"/>
          </p:cNvSpPr>
          <p:nvPr>
            <p:ph type="title"/>
          </p:nvPr>
        </p:nvSpPr>
        <p:spPr>
          <a:xfrm>
            <a:off x="914400" y="365125"/>
            <a:ext cx="10363200" cy="914400"/>
          </a:xfrm>
        </p:spPr>
        <p:txBody>
          <a:bodyPr/>
          <a:lstStyle>
            <a:lvl1pPr algn="l">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24AF341-ED71-646A-640E-8FE822B368F2}"/>
              </a:ext>
            </a:extLst>
          </p:cNvPr>
          <p:cNvSpPr>
            <a:spLocks noGrp="1"/>
          </p:cNvSpPr>
          <p:nvPr>
            <p:ph type="body" idx="1" hasCustomPrompt="1"/>
          </p:nvPr>
        </p:nvSpPr>
        <p:spPr>
          <a:xfrm>
            <a:off x="914400" y="1189703"/>
            <a:ext cx="10363200" cy="747252"/>
          </a:xfrm>
        </p:spPr>
        <p:txBody>
          <a:bodyPr anchor="ctr" anchorCtr="0">
            <a:normAutofit/>
          </a:bodyPr>
          <a:lstStyle>
            <a:lvl1pPr marL="0" indent="0" algn="l">
              <a:lnSpc>
                <a:spcPct val="90000"/>
              </a:lnSpc>
              <a:buNone/>
              <a:defRPr sz="19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enter Level 2 header</a:t>
            </a:r>
          </a:p>
        </p:txBody>
      </p:sp>
      <p:sp>
        <p:nvSpPr>
          <p:cNvPr id="4" name="Content Placeholder 3">
            <a:extLst>
              <a:ext uri="{FF2B5EF4-FFF2-40B4-BE49-F238E27FC236}">
                <a16:creationId xmlns:a16="http://schemas.microsoft.com/office/drawing/2014/main" id="{CF9DFFEB-F573-0BB1-187E-BF04F49FD268}"/>
              </a:ext>
            </a:extLst>
          </p:cNvPr>
          <p:cNvSpPr>
            <a:spLocks noGrp="1"/>
          </p:cNvSpPr>
          <p:nvPr>
            <p:ph sz="half" idx="2"/>
          </p:nvPr>
        </p:nvSpPr>
        <p:spPr>
          <a:xfrm>
            <a:off x="1602438" y="2952977"/>
            <a:ext cx="2423160" cy="2511910"/>
          </a:xfrm>
        </p:spPr>
        <p:txBody>
          <a:bodyPr/>
          <a:lstStyle>
            <a:lvl1pPr marL="0" indent="0">
              <a:buNone/>
              <a:defRPr/>
            </a:lvl1pPr>
            <a:lvl2pPr marL="457200" indent="0">
              <a:buNone/>
              <a:defRPr/>
            </a:lvl2pPr>
          </a:lstStyle>
          <a:p>
            <a:pPr lvl="0"/>
            <a:r>
              <a:rPr lang="en-US"/>
              <a:t>Click to edit Master text styles</a:t>
            </a:r>
          </a:p>
        </p:txBody>
      </p:sp>
      <p:sp>
        <p:nvSpPr>
          <p:cNvPr id="6" name="Content Placeholder 5">
            <a:extLst>
              <a:ext uri="{FF2B5EF4-FFF2-40B4-BE49-F238E27FC236}">
                <a16:creationId xmlns:a16="http://schemas.microsoft.com/office/drawing/2014/main" id="{7F62748D-706E-CE54-B6E2-799FC78943B6}"/>
              </a:ext>
            </a:extLst>
          </p:cNvPr>
          <p:cNvSpPr>
            <a:spLocks noGrp="1"/>
          </p:cNvSpPr>
          <p:nvPr>
            <p:ph sz="quarter" idx="4"/>
          </p:nvPr>
        </p:nvSpPr>
        <p:spPr>
          <a:xfrm>
            <a:off x="4894475" y="2952977"/>
            <a:ext cx="2423160" cy="251191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8" name="Footer Placeholder 7">
            <a:extLst>
              <a:ext uri="{FF2B5EF4-FFF2-40B4-BE49-F238E27FC236}">
                <a16:creationId xmlns:a16="http://schemas.microsoft.com/office/drawing/2014/main" id="{E8900B23-F0D6-0912-2BA2-FF24210141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0DF546-748A-D965-DD85-EB6F83BB7EBE}"/>
              </a:ext>
            </a:extLst>
          </p:cNvPr>
          <p:cNvSpPr>
            <a:spLocks noGrp="1"/>
          </p:cNvSpPr>
          <p:nvPr>
            <p:ph type="sldNum" sz="quarter" idx="12"/>
          </p:nvPr>
        </p:nvSpPr>
        <p:spPr/>
        <p:txBody>
          <a:bodyPr/>
          <a:lstStyle/>
          <a:p>
            <a:fld id="{402AF41C-0C01-4292-8B40-325CC9F1007B}" type="slidenum">
              <a:rPr lang="en-US" smtClean="0"/>
              <a:t>‹#›</a:t>
            </a:fld>
            <a:endParaRPr lang="en-US"/>
          </a:p>
        </p:txBody>
      </p:sp>
      <p:sp>
        <p:nvSpPr>
          <p:cNvPr id="10" name="Content Placeholder 9">
            <a:extLst>
              <a:ext uri="{FF2B5EF4-FFF2-40B4-BE49-F238E27FC236}">
                <a16:creationId xmlns:a16="http://schemas.microsoft.com/office/drawing/2014/main" id="{29E4DE70-1C5B-27C1-6544-BB3D64F307D1}"/>
              </a:ext>
            </a:extLst>
          </p:cNvPr>
          <p:cNvSpPr>
            <a:spLocks noGrp="1"/>
          </p:cNvSpPr>
          <p:nvPr>
            <p:ph sz="quarter" idx="13"/>
          </p:nvPr>
        </p:nvSpPr>
        <p:spPr>
          <a:xfrm>
            <a:off x="8186511" y="2952977"/>
            <a:ext cx="2423160" cy="2511910"/>
          </a:xfrm>
        </p:spPr>
        <p:txBody>
          <a:bodyPr/>
          <a:lstStyle>
            <a:lvl1pPr marL="0" indent="0">
              <a:buNone/>
              <a:defRPr/>
            </a:lvl1pPr>
          </a:lstStyle>
          <a:p>
            <a:pPr lvl="0"/>
            <a:r>
              <a:rPr lang="en-US"/>
              <a:t>Click to edit Master text styles</a:t>
            </a:r>
          </a:p>
        </p:txBody>
      </p:sp>
      <p:sp>
        <p:nvSpPr>
          <p:cNvPr id="13" name="Content Placeholder 12">
            <a:extLst>
              <a:ext uri="{FF2B5EF4-FFF2-40B4-BE49-F238E27FC236}">
                <a16:creationId xmlns:a16="http://schemas.microsoft.com/office/drawing/2014/main" id="{4EA1FB08-4A19-0340-C00E-F42975D05B99}"/>
              </a:ext>
            </a:extLst>
          </p:cNvPr>
          <p:cNvSpPr>
            <a:spLocks noGrp="1"/>
          </p:cNvSpPr>
          <p:nvPr>
            <p:ph sz="quarter" idx="14" hasCustomPrompt="1"/>
          </p:nvPr>
        </p:nvSpPr>
        <p:spPr>
          <a:xfrm>
            <a:off x="1601788" y="2248084"/>
            <a:ext cx="2424112" cy="502920"/>
          </a:xfrm>
          <a:solidFill>
            <a:schemeClr val="tx1"/>
          </a:solidFill>
        </p:spPr>
        <p:txBody>
          <a:bodyPr anchor="ctr" anchorCtr="0">
            <a:normAutofit/>
          </a:bodyPr>
          <a:lstStyle>
            <a:lvl1pPr marL="0" indent="0" algn="ctr">
              <a:buNone/>
              <a:defRPr sz="1900" cap="all" baseline="0">
                <a:solidFill>
                  <a:schemeClr val="bg1"/>
                </a:solidFill>
              </a:defRPr>
            </a:lvl1pPr>
          </a:lstStyle>
          <a:p>
            <a:pPr lvl="0"/>
            <a:r>
              <a:rPr lang="en-US" dirty="0"/>
              <a:t>CLICK TO EDIT</a:t>
            </a:r>
          </a:p>
        </p:txBody>
      </p:sp>
      <p:sp>
        <p:nvSpPr>
          <p:cNvPr id="15" name="Content Placeholder 14">
            <a:extLst>
              <a:ext uri="{FF2B5EF4-FFF2-40B4-BE49-F238E27FC236}">
                <a16:creationId xmlns:a16="http://schemas.microsoft.com/office/drawing/2014/main" id="{58DAFBBE-DE45-76C2-2F6F-52EBD21980BA}"/>
              </a:ext>
            </a:extLst>
          </p:cNvPr>
          <p:cNvSpPr>
            <a:spLocks noGrp="1"/>
          </p:cNvSpPr>
          <p:nvPr>
            <p:ph sz="quarter" idx="15" hasCustomPrompt="1"/>
          </p:nvPr>
        </p:nvSpPr>
        <p:spPr>
          <a:xfrm>
            <a:off x="4894263" y="2248084"/>
            <a:ext cx="2424112" cy="502920"/>
          </a:xfrm>
          <a:solidFill>
            <a:schemeClr val="tx1"/>
          </a:solidFill>
        </p:spPr>
        <p:txBody>
          <a:bodyPr anchor="ctr" anchorCtr="0">
            <a:normAutofit/>
          </a:bodyPr>
          <a:lstStyle>
            <a:lvl1pPr marL="0" indent="0" algn="ctr">
              <a:buNone/>
              <a:defRPr sz="1900" cap="all" baseline="0">
                <a:solidFill>
                  <a:schemeClr val="bg1"/>
                </a:solidFill>
              </a:defRPr>
            </a:lvl1pPr>
          </a:lstStyle>
          <a:p>
            <a:pPr lvl="0"/>
            <a:r>
              <a:rPr lang="en-US" dirty="0"/>
              <a:t>Click TO EDIT</a:t>
            </a:r>
          </a:p>
        </p:txBody>
      </p:sp>
      <p:sp>
        <p:nvSpPr>
          <p:cNvPr id="17" name="Content Placeholder 16">
            <a:extLst>
              <a:ext uri="{FF2B5EF4-FFF2-40B4-BE49-F238E27FC236}">
                <a16:creationId xmlns:a16="http://schemas.microsoft.com/office/drawing/2014/main" id="{93603703-D075-3A9B-6057-E74BD4EAA3A5}"/>
              </a:ext>
            </a:extLst>
          </p:cNvPr>
          <p:cNvSpPr>
            <a:spLocks noGrp="1"/>
          </p:cNvSpPr>
          <p:nvPr>
            <p:ph sz="quarter" idx="16" hasCustomPrompt="1"/>
          </p:nvPr>
        </p:nvSpPr>
        <p:spPr>
          <a:xfrm>
            <a:off x="8186738" y="2248084"/>
            <a:ext cx="2422525" cy="502920"/>
          </a:xfrm>
          <a:solidFill>
            <a:schemeClr val="tx1"/>
          </a:solidFill>
        </p:spPr>
        <p:txBody>
          <a:bodyPr anchor="ctr" anchorCtr="0">
            <a:normAutofit/>
          </a:bodyPr>
          <a:lstStyle>
            <a:lvl1pPr marL="0" indent="0" algn="ctr">
              <a:buNone/>
              <a:defRPr sz="1900" cap="all" baseline="0">
                <a:solidFill>
                  <a:schemeClr val="bg1"/>
                </a:solidFill>
              </a:defRPr>
            </a:lvl1pPr>
          </a:lstStyle>
          <a:p>
            <a:pPr lvl="0"/>
            <a:r>
              <a:rPr lang="en-US" dirty="0"/>
              <a:t>CLICK TO EDIT</a:t>
            </a:r>
          </a:p>
        </p:txBody>
      </p:sp>
    </p:spTree>
    <p:extLst>
      <p:ext uri="{BB962C8B-B14F-4D97-AF65-F5344CB8AC3E}">
        <p14:creationId xmlns:p14="http://schemas.microsoft.com/office/powerpoint/2010/main" val="2017264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 Placeholder 10"/>
          <p:cNvSpPr>
            <a:spLocks noGrp="1"/>
          </p:cNvSpPr>
          <p:nvPr>
            <p:ph type="body" sz="quarter" idx="10"/>
          </p:nvPr>
        </p:nvSpPr>
        <p:spPr>
          <a:xfrm>
            <a:off x="609603" y="578538"/>
            <a:ext cx="10970684" cy="1938301"/>
          </a:xfrm>
        </p:spPr>
        <p:txBody>
          <a:bodyPr/>
          <a:lstStyle>
            <a:lvl1pPr marL="0" indent="0">
              <a:buNone/>
              <a:defRPr sz="6000" b="1" baseline="0"/>
            </a:lvl1pPr>
            <a:lvl2pPr marL="91443" indent="0">
              <a:spcBef>
                <a:spcPts val="0"/>
              </a:spcBef>
              <a:buNone/>
              <a:defRPr sz="2400"/>
            </a:lvl2pPr>
            <a:lvl3pPr marL="914423" indent="0">
              <a:buNone/>
              <a:defRPr sz="2400"/>
            </a:lvl3pPr>
            <a:lvl4pPr marL="1371635" indent="0">
              <a:buNone/>
              <a:defRPr sz="2400"/>
            </a:lvl4pPr>
            <a:lvl5pPr marL="1828845" indent="0">
              <a:buNone/>
              <a:defRPr sz="2400"/>
            </a:lvl5pPr>
          </a:lstStyle>
          <a:p>
            <a:pPr lvl="0"/>
            <a:r>
              <a:rPr lang="en-US"/>
              <a:t>Click to edit Master text styles</a:t>
            </a:r>
          </a:p>
          <a:p>
            <a:pPr lvl="1"/>
            <a:r>
              <a:rPr lang="en-US"/>
              <a:t>Second level</a:t>
            </a:r>
          </a:p>
        </p:txBody>
      </p:sp>
      <p:sp>
        <p:nvSpPr>
          <p:cNvPr id="3" name="Rectangle 11">
            <a:extLst>
              <a:ext uri="{FF2B5EF4-FFF2-40B4-BE49-F238E27FC236}">
                <a16:creationId xmlns:a16="http://schemas.microsoft.com/office/drawing/2014/main" id="{A5B167B2-5CFB-4A43-B9E0-5D11984873A7}"/>
              </a:ext>
            </a:extLst>
          </p:cNvPr>
          <p:cNvSpPr>
            <a:spLocks noGrp="1" noChangeArrowheads="1"/>
          </p:cNvSpPr>
          <p:nvPr>
            <p:ph type="ftr" sz="quarter" idx="11"/>
          </p:nvPr>
        </p:nvSpPr>
        <p:spPr>
          <a:ln/>
        </p:spPr>
        <p:txBody>
          <a:bodyPr/>
          <a:lstStyle>
            <a:lvl1pPr>
              <a:defRPr/>
            </a:lvl1pPr>
          </a:lstStyle>
          <a:p>
            <a:pPr>
              <a:defRPr/>
            </a:pPr>
            <a:r>
              <a:rPr lang="en-US" altLang="en-US" dirty="0"/>
              <a:t>© Fred Hutchinson Cancer Research Center </a:t>
            </a:r>
          </a:p>
        </p:txBody>
      </p:sp>
      <p:sp>
        <p:nvSpPr>
          <p:cNvPr id="4" name="Rectangle 12">
            <a:extLst>
              <a:ext uri="{FF2B5EF4-FFF2-40B4-BE49-F238E27FC236}">
                <a16:creationId xmlns:a16="http://schemas.microsoft.com/office/drawing/2014/main" id="{F9206F68-630C-4B73-B09C-3C7FB324AEE5}"/>
              </a:ext>
            </a:extLst>
          </p:cNvPr>
          <p:cNvSpPr>
            <a:spLocks noGrp="1" noChangeArrowheads="1"/>
          </p:cNvSpPr>
          <p:nvPr>
            <p:ph type="sldNum" sz="quarter" idx="12"/>
          </p:nvPr>
        </p:nvSpPr>
        <p:spPr>
          <a:ln/>
        </p:spPr>
        <p:txBody>
          <a:bodyPr/>
          <a:lstStyle>
            <a:lvl1pPr>
              <a:defRPr/>
            </a:lvl1pPr>
          </a:lstStyle>
          <a:p>
            <a:pPr>
              <a:defRPr/>
            </a:pPr>
            <a:fld id="{8ADE9D51-B556-42C4-BDDB-CE6C1E141A5D}" type="slidenum">
              <a:rPr lang="en-US" altLang="en-US"/>
              <a:pPr>
                <a:defRPr/>
              </a:pPr>
              <a:t>‹#›</a:t>
            </a:fld>
            <a:endParaRPr lang="en-US" altLang="en-US" dirty="0"/>
          </a:p>
        </p:txBody>
      </p:sp>
    </p:spTree>
    <p:extLst>
      <p:ext uri="{BB962C8B-B14F-4D97-AF65-F5344CB8AC3E}">
        <p14:creationId xmlns:p14="http://schemas.microsoft.com/office/powerpoint/2010/main" val="275822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53718-B504-7F87-E066-0EBF37695DAA}"/>
              </a:ext>
            </a:extLst>
          </p:cNvPr>
          <p:cNvSpPr/>
          <p:nvPr userDrawn="1"/>
        </p:nvSpPr>
        <p:spPr>
          <a:xfrm>
            <a:off x="3233854" y="6016752"/>
            <a:ext cx="8207509" cy="3808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33EAC77-E29C-9F0D-95C2-15B86A305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8362390" cy="6858000"/>
          </a:xfrm>
          <a:prstGeom prst="rect">
            <a:avLst/>
          </a:prstGeom>
        </p:spPr>
      </p:pic>
      <p:sp>
        <p:nvSpPr>
          <p:cNvPr id="2" name="Title 1">
            <a:extLst>
              <a:ext uri="{FF2B5EF4-FFF2-40B4-BE49-F238E27FC236}">
                <a16:creationId xmlns:a16="http://schemas.microsoft.com/office/drawing/2014/main" id="{4479FFB5-ECB2-E90E-2D1D-C621D67175CF}"/>
              </a:ext>
            </a:extLst>
          </p:cNvPr>
          <p:cNvSpPr>
            <a:spLocks noGrp="1"/>
          </p:cNvSpPr>
          <p:nvPr>
            <p:ph type="title" hasCustomPrompt="1"/>
          </p:nvPr>
        </p:nvSpPr>
        <p:spPr>
          <a:xfrm>
            <a:off x="914400" y="1579308"/>
            <a:ext cx="6931742" cy="3238939"/>
          </a:xfrm>
        </p:spPr>
        <p:txBody>
          <a:bodyPr anchor="ctr" anchorCtr="0"/>
          <a:lstStyle>
            <a:lvl1pPr>
              <a:defRPr sz="6000">
                <a:solidFill>
                  <a:schemeClr val="bg1"/>
                </a:solidFill>
              </a:defRPr>
            </a:lvl1pPr>
          </a:lstStyle>
          <a:p>
            <a:r>
              <a:rPr lang="en-US" dirty="0"/>
              <a:t>Click to edit </a:t>
            </a:r>
            <a:br>
              <a:rPr lang="en-US" dirty="0"/>
            </a:br>
            <a:r>
              <a:rPr lang="en-US" dirty="0"/>
              <a:t>Master title </a:t>
            </a:r>
            <a:br>
              <a:rPr lang="en-US" dirty="0"/>
            </a:br>
            <a:r>
              <a:rPr lang="en-US" dirty="0"/>
              <a:t>style</a:t>
            </a:r>
          </a:p>
        </p:txBody>
      </p:sp>
      <p:sp>
        <p:nvSpPr>
          <p:cNvPr id="3" name="Text Placeholder 2">
            <a:extLst>
              <a:ext uri="{FF2B5EF4-FFF2-40B4-BE49-F238E27FC236}">
                <a16:creationId xmlns:a16="http://schemas.microsoft.com/office/drawing/2014/main" id="{E87EE918-0B1E-6452-87A9-DF4A3D2B170D}"/>
              </a:ext>
            </a:extLst>
          </p:cNvPr>
          <p:cNvSpPr>
            <a:spLocks noGrp="1"/>
          </p:cNvSpPr>
          <p:nvPr>
            <p:ph type="body" idx="1"/>
          </p:nvPr>
        </p:nvSpPr>
        <p:spPr>
          <a:xfrm>
            <a:off x="914400" y="4954772"/>
            <a:ext cx="10363200" cy="1134878"/>
          </a:xfrm>
        </p:spPr>
        <p:txBody>
          <a:bodyPr/>
          <a:lstStyle>
            <a:lvl1pPr marL="0" indent="0">
              <a:lnSpc>
                <a:spcPct val="90000"/>
              </a:lnSpc>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D6832DE-4433-4E49-4062-C73289AB171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ECABF192-B89B-17DC-5507-42E72D4FB092}"/>
              </a:ext>
            </a:extLst>
          </p:cNvPr>
          <p:cNvSpPr>
            <a:spLocks noGrp="1"/>
          </p:cNvSpPr>
          <p:nvPr>
            <p:ph type="sldNum" sz="quarter" idx="12"/>
          </p:nvPr>
        </p:nvSpPr>
        <p:spPr/>
        <p:txBody>
          <a:bodyPr/>
          <a:lstStyle/>
          <a:p>
            <a:fld id="{402AF41C-0C01-4292-8B40-325CC9F1007B}" type="slidenum">
              <a:rPr lang="en-US" smtClean="0"/>
              <a:t>‹#›</a:t>
            </a:fld>
            <a:endParaRPr lang="en-US"/>
          </a:p>
        </p:txBody>
      </p:sp>
      <p:sp>
        <p:nvSpPr>
          <p:cNvPr id="4" name="TextBox 3">
            <a:extLst>
              <a:ext uri="{FF2B5EF4-FFF2-40B4-BE49-F238E27FC236}">
                <a16:creationId xmlns:a16="http://schemas.microsoft.com/office/drawing/2014/main" id="{C1D4B925-4371-93EB-3411-84AE9B114A8C}"/>
              </a:ext>
            </a:extLst>
          </p:cNvPr>
          <p:cNvSpPr txBox="1"/>
          <p:nvPr userDrawn="1"/>
        </p:nvSpPr>
        <p:spPr>
          <a:xfrm>
            <a:off x="914400" y="6019503"/>
            <a:ext cx="2989007" cy="365760"/>
          </a:xfrm>
          <a:prstGeom prst="rect">
            <a:avLst/>
          </a:prstGeom>
          <a:noFill/>
        </p:spPr>
        <p:txBody>
          <a:bodyPr wrap="square" lIns="0" tIns="0" rIns="0" bIns="0" rtlCol="0" anchor="ctr" anchorCtr="0">
            <a:noAutofit/>
          </a:bodyPr>
          <a:lstStyle/>
          <a:p>
            <a:r>
              <a:rPr lang="en-US" sz="1050" b="1" dirty="0">
                <a:solidFill>
                  <a:schemeClr val="bg1"/>
                </a:solidFill>
              </a:rPr>
              <a:t>Fred Hutchinson Cancer Center</a:t>
            </a:r>
          </a:p>
        </p:txBody>
      </p:sp>
      <p:cxnSp>
        <p:nvCxnSpPr>
          <p:cNvPr id="11" name="Straight Connector 10">
            <a:extLst>
              <a:ext uri="{FF2B5EF4-FFF2-40B4-BE49-F238E27FC236}">
                <a16:creationId xmlns:a16="http://schemas.microsoft.com/office/drawing/2014/main" id="{7741CC2D-ADFA-3BBE-FF74-6466B3EFD9B9}"/>
              </a:ext>
            </a:extLst>
          </p:cNvPr>
          <p:cNvCxnSpPr>
            <a:cxnSpLocks/>
          </p:cNvCxnSpPr>
          <p:nvPr userDrawn="1"/>
        </p:nvCxnSpPr>
        <p:spPr>
          <a:xfrm flipH="1">
            <a:off x="3057832" y="6222047"/>
            <a:ext cx="8219768"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7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9812-6B69-5FBB-40B0-CB1BD52BCB6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A54DC98-86E7-CF87-6709-1CDD57BB3276}"/>
              </a:ext>
            </a:extLst>
          </p:cNvPr>
          <p:cNvSpPr>
            <a:spLocks noGrp="1"/>
          </p:cNvSpPr>
          <p:nvPr>
            <p:ph sz="half" idx="1"/>
          </p:nvPr>
        </p:nvSpPr>
        <p:spPr>
          <a:xfrm>
            <a:off x="914400" y="1457580"/>
            <a:ext cx="5105400" cy="4352544"/>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D3C2757-9BFC-85ED-1612-958629E55BB6}"/>
              </a:ext>
            </a:extLst>
          </p:cNvPr>
          <p:cNvSpPr>
            <a:spLocks noGrp="1"/>
          </p:cNvSpPr>
          <p:nvPr>
            <p:ph sz="half" idx="2"/>
          </p:nvPr>
        </p:nvSpPr>
        <p:spPr>
          <a:xfrm>
            <a:off x="6172200" y="1444752"/>
            <a:ext cx="5105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07503280-953A-6A6B-89B7-C754FA1117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43742A-90FE-37C8-2605-403C5CF2DAE4}"/>
              </a:ext>
            </a:extLst>
          </p:cNvPr>
          <p:cNvSpPr>
            <a:spLocks noGrp="1"/>
          </p:cNvSpPr>
          <p:nvPr>
            <p:ph type="sldNum" sz="quarter" idx="12"/>
          </p:nvPr>
        </p:nvSpPr>
        <p:spPr/>
        <p:txBody>
          <a:bodyPr/>
          <a:lstStyle/>
          <a:p>
            <a:fld id="{402AF41C-0C01-4292-8B40-325CC9F1007B}" type="slidenum">
              <a:rPr lang="en-US" smtClean="0"/>
              <a:t>‹#›</a:t>
            </a:fld>
            <a:endParaRPr lang="en-US"/>
          </a:p>
        </p:txBody>
      </p:sp>
    </p:spTree>
    <p:extLst>
      <p:ext uri="{BB962C8B-B14F-4D97-AF65-F5344CB8AC3E}">
        <p14:creationId xmlns:p14="http://schemas.microsoft.com/office/powerpoint/2010/main" val="216132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6503-DD78-2342-1E29-9AFE8C06ADCD}"/>
              </a:ext>
            </a:extLst>
          </p:cNvPr>
          <p:cNvSpPr>
            <a:spLocks noGrp="1"/>
          </p:cNvSpPr>
          <p:nvPr>
            <p:ph type="title"/>
          </p:nvPr>
        </p:nvSpPr>
        <p:spPr>
          <a:xfrm>
            <a:off x="914400" y="365125"/>
            <a:ext cx="10363200" cy="9144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24AF341-ED71-646A-640E-8FE822B368F2}"/>
              </a:ext>
            </a:extLst>
          </p:cNvPr>
          <p:cNvSpPr>
            <a:spLocks noGrp="1"/>
          </p:cNvSpPr>
          <p:nvPr>
            <p:ph type="body" idx="1" hasCustomPrompt="1"/>
          </p:nvPr>
        </p:nvSpPr>
        <p:spPr>
          <a:xfrm>
            <a:off x="914400" y="1189703"/>
            <a:ext cx="5083175" cy="747252"/>
          </a:xfrm>
        </p:spPr>
        <p:txBody>
          <a:bodyPr anchor="ctr" anchorCtr="0">
            <a:normAutofit/>
          </a:bodyPr>
          <a:lstStyle>
            <a:lvl1pPr marL="0" indent="0">
              <a:lnSpc>
                <a:spcPct val="90000"/>
              </a:lnSpc>
              <a:buNone/>
              <a:defRPr sz="19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enter Level 2 header</a:t>
            </a:r>
          </a:p>
        </p:txBody>
      </p:sp>
      <p:sp>
        <p:nvSpPr>
          <p:cNvPr id="4" name="Content Placeholder 3">
            <a:extLst>
              <a:ext uri="{FF2B5EF4-FFF2-40B4-BE49-F238E27FC236}">
                <a16:creationId xmlns:a16="http://schemas.microsoft.com/office/drawing/2014/main" id="{CF9DFFEB-F573-0BB1-187E-BF04F49FD268}"/>
              </a:ext>
            </a:extLst>
          </p:cNvPr>
          <p:cNvSpPr>
            <a:spLocks noGrp="1"/>
          </p:cNvSpPr>
          <p:nvPr>
            <p:ph sz="half" idx="2"/>
          </p:nvPr>
        </p:nvSpPr>
        <p:spPr>
          <a:xfrm>
            <a:off x="914400" y="2103643"/>
            <a:ext cx="5083175" cy="3687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75DFCBD-3FEF-C58A-423A-C25C7878E9CE}"/>
              </a:ext>
            </a:extLst>
          </p:cNvPr>
          <p:cNvSpPr>
            <a:spLocks noGrp="1"/>
          </p:cNvSpPr>
          <p:nvPr>
            <p:ph type="body" sz="quarter" idx="3" hasCustomPrompt="1"/>
          </p:nvPr>
        </p:nvSpPr>
        <p:spPr>
          <a:xfrm>
            <a:off x="6172200" y="1188720"/>
            <a:ext cx="5083175" cy="749808"/>
          </a:xfrm>
        </p:spPr>
        <p:txBody>
          <a:bodyPr anchor="ctr" anchorCtr="0">
            <a:normAutofit/>
          </a:bodyPr>
          <a:lstStyle>
            <a:lvl1pPr marL="0" indent="0">
              <a:lnSpc>
                <a:spcPct val="90000"/>
              </a:lnSpc>
              <a:buNone/>
              <a:defRPr sz="19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enter Level 2 header</a:t>
            </a:r>
          </a:p>
        </p:txBody>
      </p:sp>
      <p:sp>
        <p:nvSpPr>
          <p:cNvPr id="6" name="Content Placeholder 5">
            <a:extLst>
              <a:ext uri="{FF2B5EF4-FFF2-40B4-BE49-F238E27FC236}">
                <a16:creationId xmlns:a16="http://schemas.microsoft.com/office/drawing/2014/main" id="{7F62748D-706E-CE54-B6E2-799FC78943B6}"/>
              </a:ext>
            </a:extLst>
          </p:cNvPr>
          <p:cNvSpPr>
            <a:spLocks noGrp="1"/>
          </p:cNvSpPr>
          <p:nvPr>
            <p:ph sz="quarter" idx="4"/>
          </p:nvPr>
        </p:nvSpPr>
        <p:spPr>
          <a:xfrm>
            <a:off x="6172200" y="2103121"/>
            <a:ext cx="5105400" cy="368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E8900B23-F0D6-0912-2BA2-FF24210141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0DF546-748A-D965-DD85-EB6F83BB7EBE}"/>
              </a:ext>
            </a:extLst>
          </p:cNvPr>
          <p:cNvSpPr>
            <a:spLocks noGrp="1"/>
          </p:cNvSpPr>
          <p:nvPr>
            <p:ph type="sldNum" sz="quarter" idx="12"/>
          </p:nvPr>
        </p:nvSpPr>
        <p:spPr/>
        <p:txBody>
          <a:bodyPr/>
          <a:lstStyle/>
          <a:p>
            <a:fld id="{402AF41C-0C01-4292-8B40-325CC9F1007B}" type="slidenum">
              <a:rPr lang="en-US" smtClean="0"/>
              <a:t>‹#›</a:t>
            </a:fld>
            <a:endParaRPr lang="en-US"/>
          </a:p>
        </p:txBody>
      </p:sp>
    </p:spTree>
    <p:extLst>
      <p:ext uri="{BB962C8B-B14F-4D97-AF65-F5344CB8AC3E}">
        <p14:creationId xmlns:p14="http://schemas.microsoft.com/office/powerpoint/2010/main" val="317176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8D27-6BDD-5417-8EC4-00291A711D58}"/>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742BD33E-C6AD-7813-A913-149F3D87AE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843C93-A7DD-9E70-87A8-2F87BE9F031C}"/>
              </a:ext>
            </a:extLst>
          </p:cNvPr>
          <p:cNvSpPr>
            <a:spLocks noGrp="1"/>
          </p:cNvSpPr>
          <p:nvPr>
            <p:ph type="sldNum" sz="quarter" idx="12"/>
          </p:nvPr>
        </p:nvSpPr>
        <p:spPr/>
        <p:txBody>
          <a:bodyPr/>
          <a:lstStyle/>
          <a:p>
            <a:fld id="{402AF41C-0C01-4292-8B40-325CC9F1007B}" type="slidenum">
              <a:rPr lang="en-US" smtClean="0"/>
              <a:t>‹#›</a:t>
            </a:fld>
            <a:endParaRPr lang="en-US"/>
          </a:p>
        </p:txBody>
      </p:sp>
    </p:spTree>
    <p:extLst>
      <p:ext uri="{BB962C8B-B14F-4D97-AF65-F5344CB8AC3E}">
        <p14:creationId xmlns:p14="http://schemas.microsoft.com/office/powerpoint/2010/main" val="392233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A95CB0-06CA-B017-ADCD-3F5EDEAB13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C6C2A4-51AC-1525-9934-8E61605A1BF6}"/>
              </a:ext>
            </a:extLst>
          </p:cNvPr>
          <p:cNvSpPr>
            <a:spLocks noGrp="1"/>
          </p:cNvSpPr>
          <p:nvPr>
            <p:ph type="sldNum" sz="quarter" idx="12"/>
          </p:nvPr>
        </p:nvSpPr>
        <p:spPr/>
        <p:txBody>
          <a:bodyPr/>
          <a:lstStyle/>
          <a:p>
            <a:fld id="{402AF41C-0C01-4292-8B40-325CC9F1007B}" type="slidenum">
              <a:rPr lang="en-US" smtClean="0"/>
              <a:t>‹#›</a:t>
            </a:fld>
            <a:endParaRPr lang="en-US"/>
          </a:p>
        </p:txBody>
      </p:sp>
    </p:spTree>
    <p:extLst>
      <p:ext uri="{BB962C8B-B14F-4D97-AF65-F5344CB8AC3E}">
        <p14:creationId xmlns:p14="http://schemas.microsoft.com/office/powerpoint/2010/main" val="15829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8641-8B4F-D444-19EC-BF7D8624D5D4}"/>
              </a:ext>
            </a:extLst>
          </p:cNvPr>
          <p:cNvSpPr>
            <a:spLocks noGrp="1"/>
          </p:cNvSpPr>
          <p:nvPr>
            <p:ph type="title" hasCustomPrompt="1"/>
          </p:nvPr>
        </p:nvSpPr>
        <p:spPr>
          <a:xfrm>
            <a:off x="914400" y="457200"/>
            <a:ext cx="3857625" cy="1600200"/>
          </a:xfrm>
        </p:spPr>
        <p:txBody>
          <a:bodyPr anchor="ctr" anchorCtr="0">
            <a:noAutofit/>
          </a:bodyPr>
          <a:lstStyle>
            <a:lvl1pPr>
              <a:defRPr sz="3200"/>
            </a:lvl1pPr>
          </a:lstStyle>
          <a:p>
            <a:r>
              <a:rPr lang="en-US" dirty="0"/>
              <a:t>Click to edit Master title style – two or three lines</a:t>
            </a:r>
          </a:p>
        </p:txBody>
      </p:sp>
      <p:sp>
        <p:nvSpPr>
          <p:cNvPr id="3" name="Content Placeholder 2">
            <a:extLst>
              <a:ext uri="{FF2B5EF4-FFF2-40B4-BE49-F238E27FC236}">
                <a16:creationId xmlns:a16="http://schemas.microsoft.com/office/drawing/2014/main" id="{014AC393-7E96-B9A7-1EB2-4A0C2FE4B650}"/>
              </a:ext>
            </a:extLst>
          </p:cNvPr>
          <p:cNvSpPr>
            <a:spLocks noGrp="1"/>
          </p:cNvSpPr>
          <p:nvPr>
            <p:ph idx="1"/>
          </p:nvPr>
        </p:nvSpPr>
        <p:spPr>
          <a:xfrm>
            <a:off x="5183188" y="757085"/>
            <a:ext cx="6094412" cy="5034115"/>
          </a:xfrm>
        </p:spPr>
        <p:txBody>
          <a:bodyPr>
            <a:normAutofit/>
          </a:bodyPr>
          <a:lstStyle>
            <a:lvl1pPr>
              <a:defRPr sz="16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B2350D6-D385-7F8E-946D-A25E5C0E136D}"/>
              </a:ext>
            </a:extLst>
          </p:cNvPr>
          <p:cNvSpPr>
            <a:spLocks noGrp="1"/>
          </p:cNvSpPr>
          <p:nvPr>
            <p:ph type="body" sz="half" idx="2"/>
          </p:nvPr>
        </p:nvSpPr>
        <p:spPr>
          <a:xfrm>
            <a:off x="914400" y="2057400"/>
            <a:ext cx="3857625" cy="3733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9A7407C-4B46-3405-2813-E1D3FDFD3C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532D6D-A165-0BDB-E69C-BAA8A085EA63}"/>
              </a:ext>
            </a:extLst>
          </p:cNvPr>
          <p:cNvSpPr>
            <a:spLocks noGrp="1"/>
          </p:cNvSpPr>
          <p:nvPr>
            <p:ph type="sldNum" sz="quarter" idx="12"/>
          </p:nvPr>
        </p:nvSpPr>
        <p:spPr/>
        <p:txBody>
          <a:bodyPr/>
          <a:lstStyle/>
          <a:p>
            <a:fld id="{402AF41C-0C01-4292-8B40-325CC9F1007B}" type="slidenum">
              <a:rPr lang="en-US" smtClean="0"/>
              <a:t>‹#›</a:t>
            </a:fld>
            <a:endParaRPr lang="en-US"/>
          </a:p>
        </p:txBody>
      </p:sp>
    </p:spTree>
    <p:extLst>
      <p:ext uri="{BB962C8B-B14F-4D97-AF65-F5344CB8AC3E}">
        <p14:creationId xmlns:p14="http://schemas.microsoft.com/office/powerpoint/2010/main" val="381405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BFC8DD0-3F73-BB93-FA36-3D508DAD6913}"/>
              </a:ext>
            </a:extLst>
          </p:cNvPr>
          <p:cNvSpPr>
            <a:spLocks noGrp="1"/>
          </p:cNvSpPr>
          <p:nvPr>
            <p:ph sz="quarter" idx="13" hasCustomPrompt="1"/>
          </p:nvPr>
        </p:nvSpPr>
        <p:spPr>
          <a:xfrm>
            <a:off x="5183188" y="457201"/>
            <a:ext cx="6094412" cy="5334000"/>
          </a:xfrm>
        </p:spPr>
        <p:txBody>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dirty="0"/>
              <a:t>Insert table, image or chart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2AA3505-7FD8-3C21-E430-A532D7CBA5FF}"/>
              </a:ext>
            </a:extLst>
          </p:cNvPr>
          <p:cNvSpPr>
            <a:spLocks noGrp="1"/>
          </p:cNvSpPr>
          <p:nvPr>
            <p:ph type="title" hasCustomPrompt="1"/>
          </p:nvPr>
        </p:nvSpPr>
        <p:spPr>
          <a:xfrm>
            <a:off x="914400" y="457200"/>
            <a:ext cx="3857625" cy="1600200"/>
          </a:xfrm>
        </p:spPr>
        <p:txBody>
          <a:bodyPr anchor="ctr" anchorCtr="0"/>
          <a:lstStyle>
            <a:lvl1pPr>
              <a:defRPr sz="3200"/>
            </a:lvl1pPr>
          </a:lstStyle>
          <a:p>
            <a:r>
              <a:rPr lang="en-US" dirty="0"/>
              <a:t>Click to edit Master title style – two or three lines</a:t>
            </a:r>
          </a:p>
        </p:txBody>
      </p:sp>
      <p:sp>
        <p:nvSpPr>
          <p:cNvPr id="4" name="Text Placeholder 3">
            <a:extLst>
              <a:ext uri="{FF2B5EF4-FFF2-40B4-BE49-F238E27FC236}">
                <a16:creationId xmlns:a16="http://schemas.microsoft.com/office/drawing/2014/main" id="{9710D798-29A6-98AD-C9F7-45A59E2732E0}"/>
              </a:ext>
            </a:extLst>
          </p:cNvPr>
          <p:cNvSpPr>
            <a:spLocks noGrp="1"/>
          </p:cNvSpPr>
          <p:nvPr>
            <p:ph type="body" sz="half" idx="2"/>
          </p:nvPr>
        </p:nvSpPr>
        <p:spPr>
          <a:xfrm>
            <a:off x="914400" y="2057400"/>
            <a:ext cx="3857625" cy="3733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A3E136E-CF06-F17E-F496-D7786FB2F9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679E9-738E-749D-CE9C-27D8D1BC7CCF}"/>
              </a:ext>
            </a:extLst>
          </p:cNvPr>
          <p:cNvSpPr>
            <a:spLocks noGrp="1"/>
          </p:cNvSpPr>
          <p:nvPr>
            <p:ph type="sldNum" sz="quarter" idx="12"/>
          </p:nvPr>
        </p:nvSpPr>
        <p:spPr/>
        <p:txBody>
          <a:bodyPr/>
          <a:lstStyle/>
          <a:p>
            <a:fld id="{402AF41C-0C01-4292-8B40-325CC9F1007B}" type="slidenum">
              <a:rPr lang="en-US" smtClean="0"/>
              <a:t>‹#›</a:t>
            </a:fld>
            <a:endParaRPr lang="en-US"/>
          </a:p>
        </p:txBody>
      </p:sp>
    </p:spTree>
    <p:extLst>
      <p:ext uri="{BB962C8B-B14F-4D97-AF65-F5344CB8AC3E}">
        <p14:creationId xmlns:p14="http://schemas.microsoft.com/office/powerpoint/2010/main" val="399477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DE06E6-993B-6CEE-F959-D2384A8E4A51}"/>
              </a:ext>
            </a:extLst>
          </p:cNvPr>
          <p:cNvSpPr>
            <a:spLocks noGrp="1"/>
          </p:cNvSpPr>
          <p:nvPr>
            <p:ph type="title"/>
          </p:nvPr>
        </p:nvSpPr>
        <p:spPr>
          <a:xfrm>
            <a:off x="914400" y="365125"/>
            <a:ext cx="10363200" cy="913069"/>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F3579D4-E5DD-E8F8-F56C-4752D43F3554}"/>
              </a:ext>
            </a:extLst>
          </p:cNvPr>
          <p:cNvSpPr>
            <a:spLocks noGrp="1"/>
          </p:cNvSpPr>
          <p:nvPr>
            <p:ph type="body" idx="1"/>
          </p:nvPr>
        </p:nvSpPr>
        <p:spPr>
          <a:xfrm>
            <a:off x="914400" y="1441992"/>
            <a:ext cx="10363200" cy="434920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C5F96F0-2789-0A58-06EF-48860FB4CBC4}"/>
              </a:ext>
            </a:extLst>
          </p:cNvPr>
          <p:cNvSpPr>
            <a:spLocks noGrp="1"/>
          </p:cNvSpPr>
          <p:nvPr>
            <p:ph type="ftr" sz="quarter" idx="3"/>
          </p:nvPr>
        </p:nvSpPr>
        <p:spPr>
          <a:xfrm>
            <a:off x="914400" y="6356350"/>
            <a:ext cx="10363200" cy="365125"/>
          </a:xfrm>
          <a:prstGeom prst="rect">
            <a:avLst/>
          </a:prstGeom>
        </p:spPr>
        <p:txBody>
          <a:bodyPr vert="horz" lIns="0" tIns="0" rIns="0" bIns="0" rtlCol="0" anchor="ctr"/>
          <a:lstStyle>
            <a:lvl1pPr algn="l">
              <a:defRPr sz="1050">
                <a:solidFill>
                  <a:schemeClr val="tx1"/>
                </a:solidFill>
              </a:defRPr>
            </a:lvl1pPr>
          </a:lstStyle>
          <a:p>
            <a:endParaRPr lang="en-US" dirty="0"/>
          </a:p>
        </p:txBody>
      </p:sp>
      <p:sp>
        <p:nvSpPr>
          <p:cNvPr id="7" name="Oval 6">
            <a:extLst>
              <a:ext uri="{FF2B5EF4-FFF2-40B4-BE49-F238E27FC236}">
                <a16:creationId xmlns:a16="http://schemas.microsoft.com/office/drawing/2014/main" id="{975F41FE-6FDA-17BF-76AA-C86F706C4C33}"/>
              </a:ext>
            </a:extLst>
          </p:cNvPr>
          <p:cNvSpPr/>
          <p:nvPr userDrawn="1"/>
        </p:nvSpPr>
        <p:spPr>
          <a:xfrm>
            <a:off x="11519087" y="6043240"/>
            <a:ext cx="301752" cy="3017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33B7DF8-B1EA-CC87-ECE4-7F641BE1B976}"/>
              </a:ext>
            </a:extLst>
          </p:cNvPr>
          <p:cNvSpPr>
            <a:spLocks noGrp="1"/>
          </p:cNvSpPr>
          <p:nvPr>
            <p:ph type="sldNum" sz="quarter" idx="4"/>
          </p:nvPr>
        </p:nvSpPr>
        <p:spPr>
          <a:xfrm>
            <a:off x="11441363" y="6016752"/>
            <a:ext cx="457200" cy="365125"/>
          </a:xfrm>
          <a:prstGeom prst="rect">
            <a:avLst/>
          </a:prstGeom>
        </p:spPr>
        <p:txBody>
          <a:bodyPr vert="horz" lIns="91440" tIns="45720" rIns="91440" bIns="45720" rtlCol="0" anchor="ctr"/>
          <a:lstStyle>
            <a:lvl1pPr algn="ctr">
              <a:defRPr sz="1050">
                <a:solidFill>
                  <a:schemeClr val="bg1"/>
                </a:solidFill>
              </a:defRPr>
            </a:lvl1pPr>
          </a:lstStyle>
          <a:p>
            <a:fld id="{402AF41C-0C01-4292-8B40-325CC9F1007B}" type="slidenum">
              <a:rPr lang="en-US" smtClean="0"/>
              <a:pPr/>
              <a:t>‹#›</a:t>
            </a:fld>
            <a:endParaRPr lang="en-US" dirty="0"/>
          </a:p>
        </p:txBody>
      </p:sp>
      <p:sp>
        <p:nvSpPr>
          <p:cNvPr id="8" name="TextBox 7">
            <a:extLst>
              <a:ext uri="{FF2B5EF4-FFF2-40B4-BE49-F238E27FC236}">
                <a16:creationId xmlns:a16="http://schemas.microsoft.com/office/drawing/2014/main" id="{BED11CFF-CFD2-85A6-6C08-1360F1769685}"/>
              </a:ext>
            </a:extLst>
          </p:cNvPr>
          <p:cNvSpPr txBox="1"/>
          <p:nvPr userDrawn="1"/>
        </p:nvSpPr>
        <p:spPr>
          <a:xfrm>
            <a:off x="914400" y="6019503"/>
            <a:ext cx="2989007" cy="365760"/>
          </a:xfrm>
          <a:prstGeom prst="rect">
            <a:avLst/>
          </a:prstGeom>
          <a:noFill/>
        </p:spPr>
        <p:txBody>
          <a:bodyPr wrap="square" lIns="0" tIns="0" rIns="0" bIns="0" rtlCol="0" anchor="ctr" anchorCtr="0">
            <a:noAutofit/>
          </a:bodyPr>
          <a:lstStyle/>
          <a:p>
            <a:r>
              <a:rPr lang="en-US" sz="1050" b="1" dirty="0"/>
              <a:t>Fred Hutchinson Cancer Center</a:t>
            </a:r>
          </a:p>
        </p:txBody>
      </p:sp>
      <p:cxnSp>
        <p:nvCxnSpPr>
          <p:cNvPr id="10" name="Straight Connector 9">
            <a:extLst>
              <a:ext uri="{FF2B5EF4-FFF2-40B4-BE49-F238E27FC236}">
                <a16:creationId xmlns:a16="http://schemas.microsoft.com/office/drawing/2014/main" id="{4F2BD626-04AC-1B24-AE77-8AFB7AA9A945}"/>
              </a:ext>
            </a:extLst>
          </p:cNvPr>
          <p:cNvCxnSpPr>
            <a:cxnSpLocks/>
          </p:cNvCxnSpPr>
          <p:nvPr userDrawn="1"/>
        </p:nvCxnSpPr>
        <p:spPr>
          <a:xfrm flipH="1">
            <a:off x="3057832" y="6222047"/>
            <a:ext cx="8219768"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26004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5" r:id="rId12"/>
    <p:sldLayoutId id="2147483926" r:id="rId13"/>
    <p:sldLayoutId id="2147483928" r:id="rId14"/>
    <p:sldLayoutId id="2147483929" r:id="rId15"/>
    <p:sldLayoutId id="2147483930" r:id="rId16"/>
    <p:sldLayoutId id="2147483931" r:id="rId17"/>
    <p:sldLayoutId id="2147483932" r:id="rId18"/>
    <p:sldLayoutId id="2147483933" r:id="rId19"/>
    <p:sldLayoutId id="2147483934" r:id="rId20"/>
    <p:sldLayoutId id="2147483935" r:id="rId21"/>
    <p:sldLayoutId id="2147483936" r:id="rId22"/>
    <p:sldLayoutId id="2147483937" r:id="rId23"/>
    <p:sldLayoutId id="2147483938" r:id="rId24"/>
  </p:sldLayoutIdLst>
  <p:hf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76">
          <p15:clr>
            <a:srgbClr val="F26B43"/>
          </p15:clr>
        </p15:guide>
        <p15:guide id="3" pos="3840">
          <p15:clr>
            <a:srgbClr val="F26B43"/>
          </p15:clr>
        </p15:guide>
        <p15:guide id="4" pos="7104">
          <p15:clr>
            <a:srgbClr val="F26B43"/>
          </p15:clr>
        </p15:guide>
        <p15:guide id="12" orient="horz" pos="600" userDrawn="1">
          <p15:clr>
            <a:srgbClr val="F26B43"/>
          </p15:clr>
        </p15:guide>
        <p15:guide id="13" orient="horz" pos="1032" userDrawn="1">
          <p15:clr>
            <a:srgbClr val="F26B43"/>
          </p15:clr>
        </p15:guide>
        <p15:guide id="14" orient="horz" pos="3648" userDrawn="1">
          <p15:clr>
            <a:srgbClr val="F26B43"/>
          </p15:clr>
        </p15:guide>
        <p15:guide id="15"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32.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9.png"/><Relationship Id="rId7" Type="http://schemas.microsoft.com/office/2007/relationships/hdphoto" Target="../media/hdphoto2.wdp"/><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C6B7-4F04-C917-9F52-F5982B37FAE3}"/>
              </a:ext>
            </a:extLst>
          </p:cNvPr>
          <p:cNvSpPr>
            <a:spLocks noGrp="1"/>
          </p:cNvSpPr>
          <p:nvPr>
            <p:ph type="ctrTitle"/>
          </p:nvPr>
        </p:nvSpPr>
        <p:spPr>
          <a:xfrm>
            <a:off x="619432" y="1638299"/>
            <a:ext cx="7642066" cy="4050120"/>
          </a:xfrm>
        </p:spPr>
        <p:txBody>
          <a:bodyPr/>
          <a:lstStyle/>
          <a:p>
            <a:r>
              <a:rPr lang="en-US" dirty="0"/>
              <a:t>Access to Cancer Care in Washington State: </a:t>
            </a:r>
            <a:br>
              <a:rPr lang="en-US" dirty="0"/>
            </a:br>
            <a:r>
              <a:rPr lang="en-US" dirty="0"/>
              <a:t>Data and Dialogue</a:t>
            </a:r>
            <a:br>
              <a:rPr lang="en-US" dirty="0"/>
            </a:br>
            <a:br>
              <a:rPr lang="en-US" dirty="0"/>
            </a:br>
            <a:endParaRPr lang="en-US" dirty="0"/>
          </a:p>
        </p:txBody>
      </p:sp>
      <p:sp>
        <p:nvSpPr>
          <p:cNvPr id="3" name="Subtitle 2">
            <a:extLst>
              <a:ext uri="{FF2B5EF4-FFF2-40B4-BE49-F238E27FC236}">
                <a16:creationId xmlns:a16="http://schemas.microsoft.com/office/drawing/2014/main" id="{03E68F65-F591-1BA7-48EF-4F68DD058B4C}"/>
              </a:ext>
            </a:extLst>
          </p:cNvPr>
          <p:cNvSpPr>
            <a:spLocks noGrp="1"/>
          </p:cNvSpPr>
          <p:nvPr>
            <p:ph type="subTitle" idx="1"/>
          </p:nvPr>
        </p:nvSpPr>
        <p:spPr>
          <a:xfrm>
            <a:off x="619432" y="4321736"/>
            <a:ext cx="5820698" cy="1366683"/>
          </a:xfrm>
        </p:spPr>
        <p:txBody>
          <a:bodyPr/>
          <a:lstStyle/>
          <a:p>
            <a:r>
              <a:rPr lang="en-US" dirty="0"/>
              <a:t>Dr. Scott Ramsey</a:t>
            </a:r>
          </a:p>
          <a:p>
            <a:r>
              <a:rPr lang="en-US" dirty="0"/>
              <a:t>Dr. Veena Shankaran</a:t>
            </a:r>
          </a:p>
          <a:p>
            <a:r>
              <a:rPr lang="en-US" dirty="0"/>
              <a:t>Hutchinson Institute for Cancer Outcomes Research (HICOR)</a:t>
            </a:r>
          </a:p>
        </p:txBody>
      </p:sp>
      <p:pic>
        <p:nvPicPr>
          <p:cNvPr id="4" name="Picture 3" descr="A black background with white text&#10;&#10;Description automatically generated">
            <a:extLst>
              <a:ext uri="{FF2B5EF4-FFF2-40B4-BE49-F238E27FC236}">
                <a16:creationId xmlns:a16="http://schemas.microsoft.com/office/drawing/2014/main" id="{6081C1D0-DAB9-13AC-F331-1E50D0703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7505" y="653319"/>
            <a:ext cx="3756989" cy="687529"/>
          </a:xfrm>
          <a:prstGeom prst="rect">
            <a:avLst/>
          </a:prstGeom>
        </p:spPr>
      </p:pic>
    </p:spTree>
    <p:extLst>
      <p:ext uri="{BB962C8B-B14F-4D97-AF65-F5344CB8AC3E}">
        <p14:creationId xmlns:p14="http://schemas.microsoft.com/office/powerpoint/2010/main" val="3223481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FC5D-CC9B-15DF-D6DF-C0A1F7D38E2C}"/>
              </a:ext>
            </a:extLst>
          </p:cNvPr>
          <p:cNvSpPr>
            <a:spLocks noGrp="1"/>
          </p:cNvSpPr>
          <p:nvPr>
            <p:ph type="title"/>
          </p:nvPr>
        </p:nvSpPr>
        <p:spPr/>
        <p:txBody>
          <a:bodyPr/>
          <a:lstStyle/>
          <a:p>
            <a:r>
              <a:rPr lang="en-US" dirty="0"/>
              <a:t>Financially fragility is associated with later stage diagnosis</a:t>
            </a:r>
          </a:p>
        </p:txBody>
      </p:sp>
      <p:sp>
        <p:nvSpPr>
          <p:cNvPr id="4" name="Slide Number Placeholder 3">
            <a:extLst>
              <a:ext uri="{FF2B5EF4-FFF2-40B4-BE49-F238E27FC236}">
                <a16:creationId xmlns:a16="http://schemas.microsoft.com/office/drawing/2014/main" id="{75C59897-9EC7-D58E-9A0E-53DD87A919ED}"/>
              </a:ext>
            </a:extLst>
          </p:cNvPr>
          <p:cNvSpPr>
            <a:spLocks noGrp="1"/>
          </p:cNvSpPr>
          <p:nvPr>
            <p:ph type="sldNum" sz="quarter" idx="12"/>
          </p:nvPr>
        </p:nvSpPr>
        <p:spPr/>
        <p:txBody>
          <a:bodyPr/>
          <a:lstStyle/>
          <a:p>
            <a:fld id="{402AF41C-0C01-4292-8B40-325CC9F1007B}" type="slidenum">
              <a:rPr lang="en-US" smtClean="0"/>
              <a:t>10</a:t>
            </a:fld>
            <a:endParaRPr lang="en-US"/>
          </a:p>
        </p:txBody>
      </p:sp>
      <p:sp>
        <p:nvSpPr>
          <p:cNvPr id="3" name="TextBox 2">
            <a:extLst>
              <a:ext uri="{FF2B5EF4-FFF2-40B4-BE49-F238E27FC236}">
                <a16:creationId xmlns:a16="http://schemas.microsoft.com/office/drawing/2014/main" id="{9D10AFA9-0C0A-5D27-0344-C897F59F2374}"/>
              </a:ext>
            </a:extLst>
          </p:cNvPr>
          <p:cNvSpPr txBox="1"/>
          <p:nvPr/>
        </p:nvSpPr>
        <p:spPr>
          <a:xfrm>
            <a:off x="4128247" y="6279776"/>
            <a:ext cx="7149353" cy="407895"/>
          </a:xfrm>
          <a:prstGeom prst="rect">
            <a:avLst/>
          </a:prstGeom>
          <a:noFill/>
        </p:spPr>
        <p:txBody>
          <a:bodyPr wrap="square" lIns="0" tIns="0" rIns="0" bIns="0" rtlCol="0">
            <a:noAutofit/>
          </a:bodyPr>
          <a:lstStyle/>
          <a:p>
            <a:pPr algn="r">
              <a:lnSpc>
                <a:spcPct val="110000"/>
              </a:lnSpc>
              <a:spcBef>
                <a:spcPts val="1000"/>
              </a:spcBef>
            </a:pPr>
            <a:r>
              <a:rPr lang="en-US" sz="1200" b="0" i="0" dirty="0">
                <a:solidFill>
                  <a:srgbClr val="000000"/>
                </a:solidFill>
                <a:effectLst/>
                <a:latin typeface="Noto Sans" panose="020B0502040504020204" pitchFamily="34" charset="0"/>
              </a:rPr>
              <a:t>Khor, S et al.  ASCO Quality Care Symposium 2023</a:t>
            </a:r>
            <a:endParaRPr lang="en-US" sz="1200" dirty="0"/>
          </a:p>
        </p:txBody>
      </p:sp>
      <p:sp>
        <p:nvSpPr>
          <p:cNvPr id="9" name="TextBox 8">
            <a:extLst>
              <a:ext uri="{FF2B5EF4-FFF2-40B4-BE49-F238E27FC236}">
                <a16:creationId xmlns:a16="http://schemas.microsoft.com/office/drawing/2014/main" id="{E0794534-2621-B7F0-80C2-CF237525F3F3}"/>
              </a:ext>
            </a:extLst>
          </p:cNvPr>
          <p:cNvSpPr txBox="1"/>
          <p:nvPr/>
        </p:nvSpPr>
        <p:spPr>
          <a:xfrm>
            <a:off x="8220635" y="1828800"/>
            <a:ext cx="3384177" cy="3200400"/>
          </a:xfrm>
          <a:prstGeom prst="rect">
            <a:avLst/>
          </a:prstGeom>
          <a:noFill/>
        </p:spPr>
        <p:txBody>
          <a:bodyPr wrap="square" lIns="0" tIns="0" rIns="0" bIns="0" rtlCol="0">
            <a:noAutofit/>
          </a:bodyPr>
          <a:lstStyle/>
          <a:p>
            <a:pPr algn="l">
              <a:lnSpc>
                <a:spcPct val="110000"/>
              </a:lnSpc>
              <a:spcBef>
                <a:spcPts val="1000"/>
              </a:spcBef>
            </a:pPr>
            <a:r>
              <a:rPr lang="en-US" sz="1600" b="1" dirty="0"/>
              <a:t>Exposure</a:t>
            </a:r>
            <a:r>
              <a:rPr lang="en-US" sz="1600" dirty="0"/>
              <a:t> </a:t>
            </a:r>
            <a:r>
              <a:rPr lang="en-US" sz="1600"/>
              <a:t>= AFE within </a:t>
            </a:r>
            <a:r>
              <a:rPr lang="en-US" sz="1600" dirty="0"/>
              <a:t>2 years prior to diagnosis</a:t>
            </a:r>
          </a:p>
          <a:p>
            <a:pPr algn="l">
              <a:lnSpc>
                <a:spcPct val="110000"/>
              </a:lnSpc>
              <a:spcBef>
                <a:spcPts val="1000"/>
              </a:spcBef>
            </a:pPr>
            <a:endParaRPr lang="en-US" sz="1600" dirty="0"/>
          </a:p>
          <a:p>
            <a:pPr algn="l">
              <a:lnSpc>
                <a:spcPct val="110000"/>
              </a:lnSpc>
              <a:spcBef>
                <a:spcPts val="1000"/>
              </a:spcBef>
            </a:pPr>
            <a:r>
              <a:rPr lang="en-US" sz="1600" b="1" dirty="0"/>
              <a:t>Outcome</a:t>
            </a:r>
            <a:r>
              <a:rPr lang="en-US" sz="1600" dirty="0"/>
              <a:t> = later stage (III/IV) cancer diagnosis (vs. early stage I/II)</a:t>
            </a:r>
          </a:p>
          <a:p>
            <a:pPr algn="l">
              <a:lnSpc>
                <a:spcPct val="110000"/>
              </a:lnSpc>
              <a:spcBef>
                <a:spcPts val="1000"/>
              </a:spcBef>
            </a:pPr>
            <a:endParaRPr lang="en-US" sz="1600" dirty="0"/>
          </a:p>
          <a:p>
            <a:pPr algn="l">
              <a:lnSpc>
                <a:spcPct val="110000"/>
              </a:lnSpc>
              <a:spcBef>
                <a:spcPts val="1000"/>
              </a:spcBef>
            </a:pPr>
            <a:r>
              <a:rPr lang="en-US" sz="1600" b="1" dirty="0"/>
              <a:t>Adjusted for </a:t>
            </a:r>
            <a:r>
              <a:rPr lang="en-US" sz="1600" dirty="0"/>
              <a:t>= age, race, sex, marital status, year of dx, insurance type, area deprivation, rurality</a:t>
            </a:r>
          </a:p>
          <a:p>
            <a:pPr algn="l">
              <a:lnSpc>
                <a:spcPct val="110000"/>
              </a:lnSpc>
              <a:spcBef>
                <a:spcPts val="1000"/>
              </a:spcBef>
            </a:pPr>
            <a:endParaRPr lang="en-US" sz="1600" dirty="0"/>
          </a:p>
          <a:p>
            <a:pPr algn="l">
              <a:lnSpc>
                <a:spcPct val="110000"/>
              </a:lnSpc>
              <a:spcBef>
                <a:spcPts val="1000"/>
              </a:spcBef>
            </a:pPr>
            <a:endParaRPr lang="en-US" sz="1600" dirty="0" err="1"/>
          </a:p>
        </p:txBody>
      </p:sp>
      <p:sp>
        <p:nvSpPr>
          <p:cNvPr id="10" name="TextBox 9">
            <a:extLst>
              <a:ext uri="{FF2B5EF4-FFF2-40B4-BE49-F238E27FC236}">
                <a16:creationId xmlns:a16="http://schemas.microsoft.com/office/drawing/2014/main" id="{3C603AE6-5146-5940-65AD-1C0857BD1817}"/>
              </a:ext>
            </a:extLst>
          </p:cNvPr>
          <p:cNvSpPr txBox="1"/>
          <p:nvPr/>
        </p:nvSpPr>
        <p:spPr>
          <a:xfrm>
            <a:off x="1385047" y="5460161"/>
            <a:ext cx="1304365" cy="461027"/>
          </a:xfrm>
          <a:prstGeom prst="rect">
            <a:avLst/>
          </a:prstGeom>
          <a:noFill/>
        </p:spPr>
        <p:txBody>
          <a:bodyPr wrap="square" lIns="0" tIns="0" rIns="0" bIns="0" rtlCol="0">
            <a:noAutofit/>
          </a:bodyPr>
          <a:lstStyle/>
          <a:p>
            <a:pPr algn="l">
              <a:lnSpc>
                <a:spcPct val="110000"/>
              </a:lnSpc>
              <a:spcBef>
                <a:spcPts val="1000"/>
              </a:spcBef>
            </a:pPr>
            <a:r>
              <a:rPr lang="en-US" sz="2000" b="1" dirty="0">
                <a:solidFill>
                  <a:schemeClr val="accent3"/>
                </a:solidFill>
              </a:rPr>
              <a:t>OR = 1.33</a:t>
            </a:r>
          </a:p>
        </p:txBody>
      </p:sp>
      <p:pic>
        <p:nvPicPr>
          <p:cNvPr id="5" name="Picture 4">
            <a:extLst>
              <a:ext uri="{FF2B5EF4-FFF2-40B4-BE49-F238E27FC236}">
                <a16:creationId xmlns:a16="http://schemas.microsoft.com/office/drawing/2014/main" id="{67ED1730-6210-E2D6-285F-32467EEF351F}"/>
              </a:ext>
            </a:extLst>
          </p:cNvPr>
          <p:cNvPicPr>
            <a:picLocks noChangeAspect="1"/>
          </p:cNvPicPr>
          <p:nvPr/>
        </p:nvPicPr>
        <p:blipFill>
          <a:blip r:embed="rId3"/>
          <a:stretch>
            <a:fillRect/>
          </a:stretch>
        </p:blipFill>
        <p:spPr>
          <a:xfrm>
            <a:off x="257369" y="1369915"/>
            <a:ext cx="7770523" cy="4618913"/>
          </a:xfrm>
          <a:prstGeom prst="rect">
            <a:avLst/>
          </a:prstGeom>
        </p:spPr>
      </p:pic>
    </p:spTree>
    <p:extLst>
      <p:ext uri="{BB962C8B-B14F-4D97-AF65-F5344CB8AC3E}">
        <p14:creationId xmlns:p14="http://schemas.microsoft.com/office/powerpoint/2010/main" val="2971887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DF7E6-E943-DD41-5182-97326CD18BB6}"/>
              </a:ext>
            </a:extLst>
          </p:cNvPr>
          <p:cNvSpPr>
            <a:spLocks noGrp="1"/>
          </p:cNvSpPr>
          <p:nvPr>
            <p:ph type="title"/>
          </p:nvPr>
        </p:nvSpPr>
        <p:spPr>
          <a:xfrm>
            <a:off x="979370" y="304700"/>
            <a:ext cx="10233259" cy="913069"/>
          </a:xfrm>
        </p:spPr>
        <p:txBody>
          <a:bodyPr>
            <a:normAutofit/>
          </a:bodyPr>
          <a:lstStyle/>
          <a:p>
            <a:r>
              <a:rPr lang="en-US" dirty="0"/>
              <a:t>Financial fragility is more common in younger patients and Medicaid enrollees</a:t>
            </a:r>
          </a:p>
        </p:txBody>
      </p:sp>
      <p:sp>
        <p:nvSpPr>
          <p:cNvPr id="4" name="Slide Number Placeholder 3">
            <a:extLst>
              <a:ext uri="{FF2B5EF4-FFF2-40B4-BE49-F238E27FC236}">
                <a16:creationId xmlns:a16="http://schemas.microsoft.com/office/drawing/2014/main" id="{11B7688F-59E8-F409-07FC-8CA37FA5F9CE}"/>
              </a:ext>
            </a:extLst>
          </p:cNvPr>
          <p:cNvSpPr>
            <a:spLocks noGrp="1"/>
          </p:cNvSpPr>
          <p:nvPr>
            <p:ph type="sldNum" sz="quarter" idx="12"/>
          </p:nvPr>
        </p:nvSpPr>
        <p:spPr/>
        <p:txBody>
          <a:bodyPr/>
          <a:lstStyle/>
          <a:p>
            <a:pPr marL="0" marR="0" lvl="0" indent="0" algn="ctr" defTabSz="748873" rtl="0" eaLnBrk="1" fontAlgn="auto" latinLnBrk="0" hangingPunct="1">
              <a:lnSpc>
                <a:spcPct val="100000"/>
              </a:lnSpc>
              <a:spcBef>
                <a:spcPts val="0"/>
              </a:spcBef>
              <a:spcAft>
                <a:spcPts val="0"/>
              </a:spcAft>
              <a:buClrTx/>
              <a:buSzTx/>
              <a:buFontTx/>
              <a:buNone/>
              <a:tabLst/>
              <a:defRPr/>
            </a:pPr>
            <a:fld id="{402AF41C-0C01-4292-8B40-325CC9F1007B}" type="slidenum">
              <a:rPr kumimoji="0" lang="en-US" sz="105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748873"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 Placeholder 4">
            <a:extLst>
              <a:ext uri="{FF2B5EF4-FFF2-40B4-BE49-F238E27FC236}">
                <a16:creationId xmlns:a16="http://schemas.microsoft.com/office/drawing/2014/main" id="{03EA4750-6FBE-3C9E-FF2D-8DF625A95807}"/>
              </a:ext>
            </a:extLst>
          </p:cNvPr>
          <p:cNvSpPr txBox="1">
            <a:spLocks/>
          </p:cNvSpPr>
          <p:nvPr/>
        </p:nvSpPr>
        <p:spPr>
          <a:xfrm>
            <a:off x="892285" y="1205453"/>
            <a:ext cx="9840535" cy="525780"/>
          </a:xfrm>
          <a:prstGeom prst="rect">
            <a:avLst/>
          </a:prstGeom>
        </p:spPr>
        <p:txBody>
          <a:bodyPr/>
          <a:lstStyle>
            <a:lvl1pPr marL="2286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dirty="0">
                <a:solidFill>
                  <a:schemeClr val="accent5"/>
                </a:solidFill>
              </a:rPr>
              <a:t>Measured using credit reports 3 months prior to diagnosis, Puget Sound region</a:t>
            </a:r>
          </a:p>
        </p:txBody>
      </p:sp>
      <p:graphicFrame>
        <p:nvGraphicFramePr>
          <p:cNvPr id="8" name="Table 7">
            <a:extLst>
              <a:ext uri="{FF2B5EF4-FFF2-40B4-BE49-F238E27FC236}">
                <a16:creationId xmlns:a16="http://schemas.microsoft.com/office/drawing/2014/main" id="{95E20B46-DAB6-A1E8-D233-F636C3B1EBC9}"/>
              </a:ext>
            </a:extLst>
          </p:cNvPr>
          <p:cNvGraphicFramePr>
            <a:graphicFrameLocks noGrp="1"/>
          </p:cNvGraphicFramePr>
          <p:nvPr>
            <p:extLst>
              <p:ext uri="{D42A27DB-BD31-4B8C-83A1-F6EECF244321}">
                <p14:modId xmlns:p14="http://schemas.microsoft.com/office/powerpoint/2010/main" val="1119569603"/>
              </p:ext>
            </p:extLst>
          </p:nvPr>
        </p:nvGraphicFramePr>
        <p:xfrm>
          <a:off x="2024249" y="2777543"/>
          <a:ext cx="3560618" cy="1854200"/>
        </p:xfrm>
        <a:graphic>
          <a:graphicData uri="http://schemas.openxmlformats.org/drawingml/2006/table">
            <a:tbl>
              <a:tblPr firstRow="1" bandRow="1">
                <a:tableStyleId>{7DF18680-E054-41AD-8BC1-D1AEF772440D}</a:tableStyleId>
              </a:tblPr>
              <a:tblGrid>
                <a:gridCol w="1780309">
                  <a:extLst>
                    <a:ext uri="{9D8B030D-6E8A-4147-A177-3AD203B41FA5}">
                      <a16:colId xmlns:a16="http://schemas.microsoft.com/office/drawing/2014/main" val="2288682298"/>
                    </a:ext>
                  </a:extLst>
                </a:gridCol>
                <a:gridCol w="1780309">
                  <a:extLst>
                    <a:ext uri="{9D8B030D-6E8A-4147-A177-3AD203B41FA5}">
                      <a16:colId xmlns:a16="http://schemas.microsoft.com/office/drawing/2014/main" val="69769488"/>
                    </a:ext>
                  </a:extLst>
                </a:gridCol>
              </a:tblGrid>
              <a:tr h="370840">
                <a:tc>
                  <a:txBody>
                    <a:bodyPr/>
                    <a:lstStyle/>
                    <a:p>
                      <a:pPr algn="ctr"/>
                      <a:r>
                        <a:rPr lang="en-US" dirty="0"/>
                        <a:t>Payer Type</a:t>
                      </a:r>
                    </a:p>
                  </a:txBody>
                  <a:tcPr>
                    <a:lnL w="12700" cap="flat" cmpd="sng" algn="ctr">
                      <a:solidFill>
                        <a:schemeClr val="accent6">
                          <a:lumMod val="90000"/>
                        </a:schemeClr>
                      </a:solidFill>
                      <a:prstDash val="solid"/>
                      <a:round/>
                      <a:headEnd type="none" w="med" len="med"/>
                      <a:tailEnd type="none" w="med" len="med"/>
                    </a:lnL>
                    <a:lnR w="12700" cmpd="sng">
                      <a:noFill/>
                    </a:lnR>
                    <a:lnT w="12700" cap="flat" cmpd="sng" algn="ctr">
                      <a:solidFill>
                        <a:schemeClr val="accent6">
                          <a:lumMod val="9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 with AFE</a:t>
                      </a:r>
                    </a:p>
                  </a:txBody>
                  <a:tcPr>
                    <a:lnL w="12700" cmpd="sng">
                      <a:noFill/>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203397"/>
                  </a:ext>
                </a:extLst>
              </a:tr>
              <a:tr h="370840">
                <a:tc>
                  <a:txBody>
                    <a:bodyPr/>
                    <a:lstStyle/>
                    <a:p>
                      <a:pPr algn="ctr"/>
                      <a:r>
                        <a:rPr lang="en-US" dirty="0"/>
                        <a:t>Commercial</a:t>
                      </a:r>
                    </a:p>
                  </a:txBody>
                  <a:tcPr>
                    <a:lnL w="12700" cap="flat" cmpd="sng" algn="ctr">
                      <a:solidFill>
                        <a:schemeClr val="accent6">
                          <a:lumMod val="90000"/>
                        </a:schemeClr>
                      </a:solid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17%</a:t>
                      </a:r>
                    </a:p>
                  </a:txBody>
                  <a:tcPr>
                    <a:lnL w="12700" cmpd="sng">
                      <a:noFill/>
                    </a:lnL>
                    <a:lnR w="12700" cap="flat" cmpd="sng" algn="ctr">
                      <a:solidFill>
                        <a:schemeClr val="accent6">
                          <a:lumMod val="9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5176782"/>
                  </a:ext>
                </a:extLst>
              </a:tr>
              <a:tr h="370840">
                <a:tc>
                  <a:txBody>
                    <a:bodyPr/>
                    <a:lstStyle/>
                    <a:p>
                      <a:pPr algn="ctr"/>
                      <a:r>
                        <a:rPr lang="en-US" dirty="0"/>
                        <a:t>Medicaid</a:t>
                      </a:r>
                    </a:p>
                  </a:txBody>
                  <a:tcPr>
                    <a:lnL w="12700" cap="flat" cmpd="sng" algn="ctr">
                      <a:solidFill>
                        <a:schemeClr val="accent6">
                          <a:lumMod val="90000"/>
                        </a:schemeClr>
                      </a:solid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t>55%</a:t>
                      </a:r>
                    </a:p>
                  </a:txBody>
                  <a:tcPr>
                    <a:lnL w="12700" cmpd="sng">
                      <a:noFill/>
                    </a:lnL>
                    <a:lnR w="12700" cap="flat" cmpd="sng" algn="ctr">
                      <a:solidFill>
                        <a:schemeClr val="accent6">
                          <a:lumMod val="9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487903"/>
                  </a:ext>
                </a:extLst>
              </a:tr>
              <a:tr h="370840">
                <a:tc>
                  <a:txBody>
                    <a:bodyPr/>
                    <a:lstStyle/>
                    <a:p>
                      <a:pPr algn="ctr"/>
                      <a:r>
                        <a:rPr lang="en-US" dirty="0"/>
                        <a:t>Medicare</a:t>
                      </a:r>
                    </a:p>
                  </a:txBody>
                  <a:tcPr>
                    <a:lnL w="12700" cap="flat" cmpd="sng" algn="ctr">
                      <a:solidFill>
                        <a:schemeClr val="accent6">
                          <a:lumMod val="90000"/>
                        </a:schemeClr>
                      </a:solidFill>
                      <a:prstDash val="solid"/>
                      <a:round/>
                      <a:headEnd type="none" w="med" len="med"/>
                      <a:tailEnd type="none" w="med" len="med"/>
                    </a:lnL>
                    <a:lnR w="12700" cap="flat" cmpd="sng" algn="ctr">
                      <a:noFill/>
                      <a:prstDash val="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16%</a:t>
                      </a:r>
                    </a:p>
                  </a:txBody>
                  <a:tcPr>
                    <a:lnL w="12700" cap="flat" cmpd="sng" algn="ctr">
                      <a:noFill/>
                      <a:prstDash val="dot"/>
                      <a:round/>
                      <a:headEnd type="none" w="med" len="med"/>
                      <a:tailEnd type="none" w="med" len="med"/>
                    </a:lnL>
                    <a:lnR w="12700" cap="flat" cmpd="sng" algn="ctr">
                      <a:solidFill>
                        <a:schemeClr val="accent6">
                          <a:lumMod val="9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7938413"/>
                  </a:ext>
                </a:extLst>
              </a:tr>
              <a:tr h="370840">
                <a:tc>
                  <a:txBody>
                    <a:bodyPr/>
                    <a:lstStyle/>
                    <a:p>
                      <a:pPr algn="ctr"/>
                      <a:r>
                        <a:rPr lang="en-US" dirty="0"/>
                        <a:t>Multiple</a:t>
                      </a:r>
                    </a:p>
                  </a:txBody>
                  <a:tcPr>
                    <a:lnL w="12700" cap="flat" cmpd="sng" algn="ctr">
                      <a:solidFill>
                        <a:schemeClr val="accent6">
                          <a:lumMod val="90000"/>
                        </a:schemeClr>
                      </a:solidFill>
                      <a:prstDash val="solid"/>
                      <a:round/>
                      <a:headEnd type="none" w="med" len="med"/>
                      <a:tailEnd type="none" w="med" len="med"/>
                    </a:lnL>
                    <a:lnR w="12700" cmpd="sng">
                      <a:noFill/>
                    </a:lnR>
                    <a:lnT w="3175" cap="flat" cmpd="sng" algn="ctr">
                      <a:no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t>11%</a:t>
                      </a:r>
                    </a:p>
                  </a:txBody>
                  <a:tcPr>
                    <a:lnL w="12700" cmpd="sng">
                      <a:noFill/>
                    </a:lnL>
                    <a:lnR w="12700" cap="flat" cmpd="sng" algn="ctr">
                      <a:solidFill>
                        <a:schemeClr val="accent6">
                          <a:lumMod val="90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9141881"/>
                  </a:ext>
                </a:extLst>
              </a:tr>
            </a:tbl>
          </a:graphicData>
        </a:graphic>
      </p:graphicFrame>
      <p:graphicFrame>
        <p:nvGraphicFramePr>
          <p:cNvPr id="9" name="Table 8">
            <a:extLst>
              <a:ext uri="{FF2B5EF4-FFF2-40B4-BE49-F238E27FC236}">
                <a16:creationId xmlns:a16="http://schemas.microsoft.com/office/drawing/2014/main" id="{932E75DB-ED59-B169-F49E-A7EE13B43E56}"/>
              </a:ext>
            </a:extLst>
          </p:cNvPr>
          <p:cNvGraphicFramePr>
            <a:graphicFrameLocks noGrp="1"/>
          </p:cNvGraphicFramePr>
          <p:nvPr>
            <p:extLst>
              <p:ext uri="{D42A27DB-BD31-4B8C-83A1-F6EECF244321}">
                <p14:modId xmlns:p14="http://schemas.microsoft.com/office/powerpoint/2010/main" val="3484140006"/>
              </p:ext>
            </p:extLst>
          </p:nvPr>
        </p:nvGraphicFramePr>
        <p:xfrm>
          <a:off x="6607134" y="2777543"/>
          <a:ext cx="3560618" cy="1854200"/>
        </p:xfrm>
        <a:graphic>
          <a:graphicData uri="http://schemas.openxmlformats.org/drawingml/2006/table">
            <a:tbl>
              <a:tblPr firstRow="1" bandRow="1">
                <a:tableStyleId>{7DF18680-E054-41AD-8BC1-D1AEF772440D}</a:tableStyleId>
              </a:tblPr>
              <a:tblGrid>
                <a:gridCol w="1780309">
                  <a:extLst>
                    <a:ext uri="{9D8B030D-6E8A-4147-A177-3AD203B41FA5}">
                      <a16:colId xmlns:a16="http://schemas.microsoft.com/office/drawing/2014/main" val="2288682298"/>
                    </a:ext>
                  </a:extLst>
                </a:gridCol>
                <a:gridCol w="1780309">
                  <a:extLst>
                    <a:ext uri="{9D8B030D-6E8A-4147-A177-3AD203B41FA5}">
                      <a16:colId xmlns:a16="http://schemas.microsoft.com/office/drawing/2014/main" val="69769488"/>
                    </a:ext>
                  </a:extLst>
                </a:gridCol>
              </a:tblGrid>
              <a:tr h="370840">
                <a:tc>
                  <a:txBody>
                    <a:bodyPr/>
                    <a:lstStyle/>
                    <a:p>
                      <a:pPr algn="ctr"/>
                      <a:r>
                        <a:rPr lang="en-US" dirty="0"/>
                        <a:t>Age</a:t>
                      </a:r>
                    </a:p>
                  </a:txBody>
                  <a:tcPr>
                    <a:lnL w="12700" cap="flat" cmpd="sng" algn="ctr">
                      <a:solidFill>
                        <a:schemeClr val="accent6">
                          <a:lumMod val="90000"/>
                        </a:schemeClr>
                      </a:solidFill>
                      <a:prstDash val="solid"/>
                      <a:round/>
                      <a:headEnd type="none" w="med" len="med"/>
                      <a:tailEnd type="none" w="med" len="med"/>
                    </a:lnL>
                    <a:lnR w="12700" cmpd="sng">
                      <a:noFill/>
                    </a:lnR>
                    <a:lnT w="12700" cap="flat" cmpd="sng" algn="ctr">
                      <a:solidFill>
                        <a:schemeClr val="accent6">
                          <a:lumMod val="9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 with AFE</a:t>
                      </a:r>
                    </a:p>
                  </a:txBody>
                  <a:tcPr>
                    <a:lnL w="12700" cmpd="sng">
                      <a:noFill/>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203397"/>
                  </a:ext>
                </a:extLst>
              </a:tr>
              <a:tr h="370840">
                <a:tc>
                  <a:txBody>
                    <a:bodyPr/>
                    <a:lstStyle/>
                    <a:p>
                      <a:pPr algn="ctr"/>
                      <a:r>
                        <a:rPr lang="en-US" dirty="0"/>
                        <a:t>&lt;40</a:t>
                      </a:r>
                    </a:p>
                  </a:txBody>
                  <a:tcPr>
                    <a:lnL w="12700" cap="flat" cmpd="sng" algn="ctr">
                      <a:solidFill>
                        <a:schemeClr val="accent6">
                          <a:lumMod val="90000"/>
                        </a:schemeClr>
                      </a:solid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39%</a:t>
                      </a:r>
                    </a:p>
                  </a:txBody>
                  <a:tcPr>
                    <a:lnL w="12700" cmpd="sng">
                      <a:noFill/>
                    </a:lnL>
                    <a:lnR w="12700" cap="flat" cmpd="sng" algn="ctr">
                      <a:solidFill>
                        <a:schemeClr val="accent6">
                          <a:lumMod val="9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5176782"/>
                  </a:ext>
                </a:extLst>
              </a:tr>
              <a:tr h="370840">
                <a:tc>
                  <a:txBody>
                    <a:bodyPr/>
                    <a:lstStyle/>
                    <a:p>
                      <a:pPr algn="ctr"/>
                      <a:r>
                        <a:rPr lang="en-US" dirty="0"/>
                        <a:t>40-49</a:t>
                      </a:r>
                    </a:p>
                  </a:txBody>
                  <a:tcPr>
                    <a:lnL w="12700" cap="flat" cmpd="sng" algn="ctr">
                      <a:solidFill>
                        <a:schemeClr val="accent6">
                          <a:lumMod val="90000"/>
                        </a:schemeClr>
                      </a:solid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t>37%</a:t>
                      </a:r>
                    </a:p>
                  </a:txBody>
                  <a:tcPr>
                    <a:lnL w="12700" cmpd="sng">
                      <a:noFill/>
                    </a:lnL>
                    <a:lnR w="12700" cap="flat" cmpd="sng" algn="ctr">
                      <a:solidFill>
                        <a:schemeClr val="accent6">
                          <a:lumMod val="9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487903"/>
                  </a:ext>
                </a:extLst>
              </a:tr>
              <a:tr h="370840">
                <a:tc>
                  <a:txBody>
                    <a:bodyPr/>
                    <a:lstStyle/>
                    <a:p>
                      <a:pPr algn="ctr"/>
                      <a:r>
                        <a:rPr lang="en-US" dirty="0"/>
                        <a:t>50-64</a:t>
                      </a:r>
                    </a:p>
                  </a:txBody>
                  <a:tcPr>
                    <a:lnL w="12700" cap="flat" cmpd="sng" algn="ctr">
                      <a:solidFill>
                        <a:schemeClr val="accent6">
                          <a:lumMod val="90000"/>
                        </a:schemeClr>
                      </a:solidFill>
                      <a:prstDash val="solid"/>
                      <a:round/>
                      <a:headEnd type="none" w="med" len="med"/>
                      <a:tailEnd type="none" w="med" len="med"/>
                    </a:lnL>
                    <a:lnR w="12700" cap="flat" cmpd="sng" algn="ctr">
                      <a:noFill/>
                      <a:prstDash val="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28%</a:t>
                      </a:r>
                    </a:p>
                  </a:txBody>
                  <a:tcPr>
                    <a:lnL w="12700" cap="flat" cmpd="sng" algn="ctr">
                      <a:noFill/>
                      <a:prstDash val="dot"/>
                      <a:round/>
                      <a:headEnd type="none" w="med" len="med"/>
                      <a:tailEnd type="none" w="med" len="med"/>
                    </a:lnL>
                    <a:lnR w="12700" cap="flat" cmpd="sng" algn="ctr">
                      <a:solidFill>
                        <a:schemeClr val="accent6">
                          <a:lumMod val="9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7938413"/>
                  </a:ext>
                </a:extLst>
              </a:tr>
              <a:tr h="370840">
                <a:tc>
                  <a:txBody>
                    <a:bodyPr/>
                    <a:lstStyle/>
                    <a:p>
                      <a:pPr algn="ctr"/>
                      <a:r>
                        <a:rPr lang="en-US" dirty="0"/>
                        <a:t>65+</a:t>
                      </a:r>
                    </a:p>
                  </a:txBody>
                  <a:tcPr>
                    <a:lnL w="12700" cap="flat" cmpd="sng" algn="ctr">
                      <a:solidFill>
                        <a:schemeClr val="accent6">
                          <a:lumMod val="90000"/>
                        </a:schemeClr>
                      </a:solidFill>
                      <a:prstDash val="solid"/>
                      <a:round/>
                      <a:headEnd type="none" w="med" len="med"/>
                      <a:tailEnd type="none" w="med" len="med"/>
                    </a:lnL>
                    <a:lnR w="12700" cmpd="sng">
                      <a:noFill/>
                    </a:lnR>
                    <a:lnT w="3175" cap="flat" cmpd="sng" algn="ctr">
                      <a:no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t>13%</a:t>
                      </a:r>
                    </a:p>
                  </a:txBody>
                  <a:tcPr>
                    <a:lnL w="12700" cmpd="sng">
                      <a:noFill/>
                    </a:lnL>
                    <a:lnR w="12700" cap="flat" cmpd="sng" algn="ctr">
                      <a:solidFill>
                        <a:schemeClr val="accent6">
                          <a:lumMod val="90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9141881"/>
                  </a:ext>
                </a:extLst>
              </a:tr>
            </a:tbl>
          </a:graphicData>
        </a:graphic>
      </p:graphicFrame>
    </p:spTree>
    <p:extLst>
      <p:ext uri="{BB962C8B-B14F-4D97-AF65-F5344CB8AC3E}">
        <p14:creationId xmlns:p14="http://schemas.microsoft.com/office/powerpoint/2010/main" val="71130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descr="A map of the state of washington&#10;&#10;Description automatically generated">
            <a:extLst>
              <a:ext uri="{FF2B5EF4-FFF2-40B4-BE49-F238E27FC236}">
                <a16:creationId xmlns:a16="http://schemas.microsoft.com/office/drawing/2014/main" id="{2839C0AF-ABB0-74A3-0E25-A2AA2AF01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21462">
            <a:off x="1114005" y="502344"/>
            <a:ext cx="13417965" cy="8412480"/>
          </a:xfrm>
          <a:prstGeom prst="rect">
            <a:avLst/>
          </a:prstGeom>
        </p:spPr>
      </p:pic>
      <p:sp>
        <p:nvSpPr>
          <p:cNvPr id="2" name="Title 1">
            <a:extLst>
              <a:ext uri="{FF2B5EF4-FFF2-40B4-BE49-F238E27FC236}">
                <a16:creationId xmlns:a16="http://schemas.microsoft.com/office/drawing/2014/main" id="{C37DF7E6-E943-DD41-5182-97326CD18BB6}"/>
              </a:ext>
            </a:extLst>
          </p:cNvPr>
          <p:cNvSpPr>
            <a:spLocks noGrp="1"/>
          </p:cNvSpPr>
          <p:nvPr>
            <p:ph type="title"/>
          </p:nvPr>
        </p:nvSpPr>
        <p:spPr>
          <a:xfrm>
            <a:off x="979370" y="304700"/>
            <a:ext cx="10233259" cy="913069"/>
          </a:xfrm>
        </p:spPr>
        <p:txBody>
          <a:bodyPr>
            <a:normAutofit/>
          </a:bodyPr>
          <a:lstStyle/>
          <a:p>
            <a:r>
              <a:rPr lang="en-US" dirty="0"/>
              <a:t>Financial fragility varies by county</a:t>
            </a:r>
          </a:p>
        </p:txBody>
      </p:sp>
      <p:sp>
        <p:nvSpPr>
          <p:cNvPr id="11" name="Text Placeholder 4">
            <a:extLst>
              <a:ext uri="{FF2B5EF4-FFF2-40B4-BE49-F238E27FC236}">
                <a16:creationId xmlns:a16="http://schemas.microsoft.com/office/drawing/2014/main" id="{03EA4750-6FBE-3C9E-FF2D-8DF625A95807}"/>
              </a:ext>
            </a:extLst>
          </p:cNvPr>
          <p:cNvSpPr txBox="1">
            <a:spLocks/>
          </p:cNvSpPr>
          <p:nvPr/>
        </p:nvSpPr>
        <p:spPr>
          <a:xfrm>
            <a:off x="901310" y="951268"/>
            <a:ext cx="6502085" cy="525780"/>
          </a:xfrm>
          <a:prstGeom prst="rect">
            <a:avLst/>
          </a:prstGeom>
        </p:spPr>
        <p:txBody>
          <a:bodyPr/>
          <a:lstStyle>
            <a:lvl1pPr marL="2286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accent5"/>
                </a:solidFill>
              </a:rPr>
              <a:t>Measured using credit reports 3 months prior to diagnosis</a:t>
            </a:r>
          </a:p>
        </p:txBody>
      </p:sp>
      <p:sp>
        <p:nvSpPr>
          <p:cNvPr id="6" name="TextBox 5">
            <a:extLst>
              <a:ext uri="{FF2B5EF4-FFF2-40B4-BE49-F238E27FC236}">
                <a16:creationId xmlns:a16="http://schemas.microsoft.com/office/drawing/2014/main" id="{FAD6F1A8-DC7D-FE5C-FB44-23CC4972BE33}"/>
              </a:ext>
            </a:extLst>
          </p:cNvPr>
          <p:cNvSpPr txBox="1"/>
          <p:nvPr/>
        </p:nvSpPr>
        <p:spPr>
          <a:xfrm>
            <a:off x="5553656" y="5323294"/>
            <a:ext cx="1020417" cy="388731"/>
          </a:xfrm>
          <a:prstGeom prst="rect">
            <a:avLst/>
          </a:prstGeom>
          <a:noFill/>
        </p:spPr>
        <p:txBody>
          <a:bodyPr wrap="square" lIns="0" tIns="0" rIns="0" bIns="0" rtlCol="0">
            <a:noAutofit/>
          </a:bodyPr>
          <a:lstStyle/>
          <a:p>
            <a:pPr algn="ctr"/>
            <a:r>
              <a:rPr lang="en-US" sz="1400" b="1" dirty="0">
                <a:solidFill>
                  <a:schemeClr val="bg1"/>
                </a:solidFill>
              </a:rPr>
              <a:t>Pierce</a:t>
            </a:r>
          </a:p>
          <a:p>
            <a:pPr algn="ctr"/>
            <a:r>
              <a:rPr lang="en-US" sz="1400" b="1" dirty="0">
                <a:solidFill>
                  <a:schemeClr val="bg1"/>
                </a:solidFill>
              </a:rPr>
              <a:t>29%</a:t>
            </a:r>
          </a:p>
        </p:txBody>
      </p:sp>
      <p:sp>
        <p:nvSpPr>
          <p:cNvPr id="7" name="TextBox 6">
            <a:extLst>
              <a:ext uri="{FF2B5EF4-FFF2-40B4-BE49-F238E27FC236}">
                <a16:creationId xmlns:a16="http://schemas.microsoft.com/office/drawing/2014/main" id="{2BD1953A-EDD6-50A6-20B6-FC260AC8F266}"/>
              </a:ext>
            </a:extLst>
          </p:cNvPr>
          <p:cNvSpPr txBox="1"/>
          <p:nvPr/>
        </p:nvSpPr>
        <p:spPr>
          <a:xfrm>
            <a:off x="3246475" y="4703049"/>
            <a:ext cx="1020417" cy="388731"/>
          </a:xfrm>
          <a:prstGeom prst="rect">
            <a:avLst/>
          </a:prstGeom>
          <a:noFill/>
        </p:spPr>
        <p:txBody>
          <a:bodyPr wrap="square" lIns="0" tIns="0" rIns="0" bIns="0" rtlCol="0">
            <a:noAutofit/>
          </a:bodyPr>
          <a:lstStyle/>
          <a:p>
            <a:pPr algn="ctr"/>
            <a:r>
              <a:rPr lang="en-US" sz="1400" b="1" dirty="0">
                <a:solidFill>
                  <a:schemeClr val="bg1"/>
                </a:solidFill>
              </a:rPr>
              <a:t>Grays Harbor</a:t>
            </a:r>
          </a:p>
          <a:p>
            <a:pPr algn="ctr"/>
            <a:r>
              <a:rPr lang="en-US" sz="1400" b="1" dirty="0">
                <a:solidFill>
                  <a:schemeClr val="bg1"/>
                </a:solidFill>
              </a:rPr>
              <a:t>25%</a:t>
            </a:r>
          </a:p>
        </p:txBody>
      </p:sp>
      <p:sp>
        <p:nvSpPr>
          <p:cNvPr id="8" name="TextBox 7">
            <a:extLst>
              <a:ext uri="{FF2B5EF4-FFF2-40B4-BE49-F238E27FC236}">
                <a16:creationId xmlns:a16="http://schemas.microsoft.com/office/drawing/2014/main" id="{ED5614CA-B02D-6253-C182-384FD0C94679}"/>
              </a:ext>
            </a:extLst>
          </p:cNvPr>
          <p:cNvSpPr txBox="1"/>
          <p:nvPr/>
        </p:nvSpPr>
        <p:spPr>
          <a:xfrm>
            <a:off x="5779701" y="4228334"/>
            <a:ext cx="1020417" cy="388731"/>
          </a:xfrm>
          <a:prstGeom prst="rect">
            <a:avLst/>
          </a:prstGeom>
          <a:noFill/>
        </p:spPr>
        <p:txBody>
          <a:bodyPr wrap="square" lIns="0" tIns="0" rIns="0" bIns="0" rtlCol="0">
            <a:noAutofit/>
          </a:bodyPr>
          <a:lstStyle/>
          <a:p>
            <a:pPr algn="ctr"/>
            <a:r>
              <a:rPr lang="en-US" sz="1400" b="1" dirty="0">
                <a:solidFill>
                  <a:schemeClr val="bg1"/>
                </a:solidFill>
              </a:rPr>
              <a:t>King</a:t>
            </a:r>
          </a:p>
          <a:p>
            <a:pPr algn="ctr"/>
            <a:r>
              <a:rPr lang="en-US" sz="1400" b="1" dirty="0">
                <a:solidFill>
                  <a:schemeClr val="bg1"/>
                </a:solidFill>
              </a:rPr>
              <a:t>20%</a:t>
            </a:r>
          </a:p>
        </p:txBody>
      </p:sp>
      <p:sp>
        <p:nvSpPr>
          <p:cNvPr id="9" name="TextBox 8">
            <a:extLst>
              <a:ext uri="{FF2B5EF4-FFF2-40B4-BE49-F238E27FC236}">
                <a16:creationId xmlns:a16="http://schemas.microsoft.com/office/drawing/2014/main" id="{7C207983-4859-7DA4-452F-480A400CBD3C}"/>
              </a:ext>
            </a:extLst>
          </p:cNvPr>
          <p:cNvSpPr txBox="1"/>
          <p:nvPr/>
        </p:nvSpPr>
        <p:spPr>
          <a:xfrm>
            <a:off x="5993101" y="3189112"/>
            <a:ext cx="1131604" cy="573913"/>
          </a:xfrm>
          <a:prstGeom prst="rect">
            <a:avLst/>
          </a:prstGeom>
          <a:noFill/>
        </p:spPr>
        <p:txBody>
          <a:bodyPr wrap="square" lIns="0" tIns="0" rIns="0" bIns="0" rtlCol="0">
            <a:noAutofit/>
          </a:bodyPr>
          <a:lstStyle/>
          <a:p>
            <a:pPr algn="ctr"/>
            <a:r>
              <a:rPr lang="en-US" sz="1400" b="1" dirty="0">
                <a:solidFill>
                  <a:schemeClr val="bg1"/>
                </a:solidFill>
              </a:rPr>
              <a:t>Snohomish</a:t>
            </a:r>
          </a:p>
          <a:p>
            <a:pPr algn="ctr"/>
            <a:r>
              <a:rPr lang="en-US" sz="1400" b="1" dirty="0">
                <a:solidFill>
                  <a:schemeClr val="bg1"/>
                </a:solidFill>
              </a:rPr>
              <a:t>23%</a:t>
            </a:r>
          </a:p>
        </p:txBody>
      </p:sp>
      <p:sp>
        <p:nvSpPr>
          <p:cNvPr id="10" name="TextBox 9">
            <a:extLst>
              <a:ext uri="{FF2B5EF4-FFF2-40B4-BE49-F238E27FC236}">
                <a16:creationId xmlns:a16="http://schemas.microsoft.com/office/drawing/2014/main" id="{14660934-F154-F6E0-64E6-41B7AA74B516}"/>
              </a:ext>
            </a:extLst>
          </p:cNvPr>
          <p:cNvSpPr txBox="1"/>
          <p:nvPr/>
        </p:nvSpPr>
        <p:spPr>
          <a:xfrm>
            <a:off x="6017055" y="2449120"/>
            <a:ext cx="1020417" cy="388731"/>
          </a:xfrm>
          <a:prstGeom prst="rect">
            <a:avLst/>
          </a:prstGeom>
          <a:noFill/>
        </p:spPr>
        <p:txBody>
          <a:bodyPr wrap="square" lIns="0" tIns="0" rIns="0" bIns="0" rtlCol="0">
            <a:noAutofit/>
          </a:bodyPr>
          <a:lstStyle/>
          <a:p>
            <a:pPr algn="ctr"/>
            <a:r>
              <a:rPr lang="en-US" sz="1400" b="1" dirty="0">
                <a:solidFill>
                  <a:schemeClr val="bg1"/>
                </a:solidFill>
              </a:rPr>
              <a:t>Skagit</a:t>
            </a:r>
          </a:p>
          <a:p>
            <a:pPr algn="ctr"/>
            <a:r>
              <a:rPr lang="en-US" sz="1400" b="1" dirty="0">
                <a:solidFill>
                  <a:schemeClr val="bg1"/>
                </a:solidFill>
              </a:rPr>
              <a:t>17%</a:t>
            </a:r>
          </a:p>
        </p:txBody>
      </p:sp>
      <p:sp>
        <p:nvSpPr>
          <p:cNvPr id="12" name="TextBox 11">
            <a:extLst>
              <a:ext uri="{FF2B5EF4-FFF2-40B4-BE49-F238E27FC236}">
                <a16:creationId xmlns:a16="http://schemas.microsoft.com/office/drawing/2014/main" id="{9B485F92-5EC4-27E8-90C4-40F6ECEB3101}"/>
              </a:ext>
            </a:extLst>
          </p:cNvPr>
          <p:cNvSpPr txBox="1"/>
          <p:nvPr/>
        </p:nvSpPr>
        <p:spPr>
          <a:xfrm>
            <a:off x="6038736" y="1773372"/>
            <a:ext cx="1020417" cy="388731"/>
          </a:xfrm>
          <a:prstGeom prst="rect">
            <a:avLst/>
          </a:prstGeom>
          <a:noFill/>
        </p:spPr>
        <p:txBody>
          <a:bodyPr wrap="square" lIns="0" tIns="0" rIns="0" bIns="0" rtlCol="0">
            <a:noAutofit/>
          </a:bodyPr>
          <a:lstStyle/>
          <a:p>
            <a:pPr algn="ctr"/>
            <a:r>
              <a:rPr lang="en-US" sz="1400" b="1" dirty="0">
                <a:solidFill>
                  <a:schemeClr val="bg1"/>
                </a:solidFill>
              </a:rPr>
              <a:t>Whatcom</a:t>
            </a:r>
          </a:p>
          <a:p>
            <a:pPr algn="ctr"/>
            <a:r>
              <a:rPr lang="en-US" sz="1400" b="1" dirty="0">
                <a:solidFill>
                  <a:schemeClr val="bg1"/>
                </a:solidFill>
              </a:rPr>
              <a:t>17%</a:t>
            </a:r>
          </a:p>
        </p:txBody>
      </p:sp>
      <p:sp>
        <p:nvSpPr>
          <p:cNvPr id="13" name="TextBox 12">
            <a:extLst>
              <a:ext uri="{FF2B5EF4-FFF2-40B4-BE49-F238E27FC236}">
                <a16:creationId xmlns:a16="http://schemas.microsoft.com/office/drawing/2014/main" id="{FFEBCD0A-3A42-6E8F-03C7-F430968B0A4C}"/>
              </a:ext>
            </a:extLst>
          </p:cNvPr>
          <p:cNvSpPr txBox="1"/>
          <p:nvPr/>
        </p:nvSpPr>
        <p:spPr>
          <a:xfrm>
            <a:off x="3269330" y="3234634"/>
            <a:ext cx="1020417" cy="388731"/>
          </a:xfrm>
          <a:prstGeom prst="rect">
            <a:avLst/>
          </a:prstGeom>
          <a:noFill/>
        </p:spPr>
        <p:txBody>
          <a:bodyPr wrap="square" lIns="0" tIns="0" rIns="0" bIns="0" rtlCol="0">
            <a:noAutofit/>
          </a:bodyPr>
          <a:lstStyle/>
          <a:p>
            <a:pPr algn="ctr"/>
            <a:r>
              <a:rPr lang="en-US" sz="1400" b="1" dirty="0">
                <a:solidFill>
                  <a:schemeClr val="bg1"/>
                </a:solidFill>
              </a:rPr>
              <a:t>Clallam</a:t>
            </a:r>
          </a:p>
          <a:p>
            <a:pPr algn="ctr"/>
            <a:r>
              <a:rPr lang="en-US" sz="1400" b="1" dirty="0">
                <a:solidFill>
                  <a:schemeClr val="bg1"/>
                </a:solidFill>
              </a:rPr>
              <a:t>13%</a:t>
            </a:r>
          </a:p>
        </p:txBody>
      </p:sp>
      <p:sp>
        <p:nvSpPr>
          <p:cNvPr id="15" name="TextBox 14">
            <a:extLst>
              <a:ext uri="{FF2B5EF4-FFF2-40B4-BE49-F238E27FC236}">
                <a16:creationId xmlns:a16="http://schemas.microsoft.com/office/drawing/2014/main" id="{B3F9EB57-54FC-8BF0-B5B9-1419ACAE0142}"/>
              </a:ext>
            </a:extLst>
          </p:cNvPr>
          <p:cNvSpPr txBox="1"/>
          <p:nvPr/>
        </p:nvSpPr>
        <p:spPr>
          <a:xfrm>
            <a:off x="3300253" y="3859504"/>
            <a:ext cx="1020417" cy="388731"/>
          </a:xfrm>
          <a:prstGeom prst="rect">
            <a:avLst/>
          </a:prstGeom>
          <a:noFill/>
        </p:spPr>
        <p:txBody>
          <a:bodyPr wrap="square" lIns="0" tIns="0" rIns="0" bIns="0" rtlCol="0">
            <a:noAutofit/>
          </a:bodyPr>
          <a:lstStyle/>
          <a:p>
            <a:pPr algn="ctr"/>
            <a:r>
              <a:rPr lang="en-US" sz="1400" b="1" dirty="0">
                <a:solidFill>
                  <a:schemeClr val="bg1"/>
                </a:solidFill>
              </a:rPr>
              <a:t>Jefferson</a:t>
            </a:r>
          </a:p>
          <a:p>
            <a:pPr algn="ctr"/>
            <a:r>
              <a:rPr lang="en-US" sz="1400" b="1" dirty="0">
                <a:solidFill>
                  <a:schemeClr val="bg1"/>
                </a:solidFill>
              </a:rPr>
              <a:t>14%</a:t>
            </a:r>
          </a:p>
        </p:txBody>
      </p:sp>
      <p:sp>
        <p:nvSpPr>
          <p:cNvPr id="16" name="TextBox 15">
            <a:extLst>
              <a:ext uri="{FF2B5EF4-FFF2-40B4-BE49-F238E27FC236}">
                <a16:creationId xmlns:a16="http://schemas.microsoft.com/office/drawing/2014/main" id="{EE63D5B5-6010-8EFB-1A1A-0A367C3CF45E}"/>
              </a:ext>
            </a:extLst>
          </p:cNvPr>
          <p:cNvSpPr txBox="1"/>
          <p:nvPr/>
        </p:nvSpPr>
        <p:spPr>
          <a:xfrm>
            <a:off x="3939904" y="4769918"/>
            <a:ext cx="1020417" cy="388731"/>
          </a:xfrm>
          <a:prstGeom prst="rect">
            <a:avLst/>
          </a:prstGeom>
          <a:noFill/>
        </p:spPr>
        <p:txBody>
          <a:bodyPr wrap="square" lIns="0" tIns="0" rIns="0" bIns="0" rtlCol="0">
            <a:noAutofit/>
          </a:bodyPr>
          <a:lstStyle/>
          <a:p>
            <a:pPr algn="ctr"/>
            <a:r>
              <a:rPr lang="en-US" sz="1400" b="1" dirty="0">
                <a:solidFill>
                  <a:schemeClr val="bg1"/>
                </a:solidFill>
              </a:rPr>
              <a:t>Mason</a:t>
            </a:r>
          </a:p>
          <a:p>
            <a:pPr algn="ctr"/>
            <a:r>
              <a:rPr lang="en-US" sz="1400" b="1" dirty="0">
                <a:solidFill>
                  <a:schemeClr val="bg1"/>
                </a:solidFill>
              </a:rPr>
              <a:t>21%</a:t>
            </a:r>
          </a:p>
        </p:txBody>
      </p:sp>
      <p:sp>
        <p:nvSpPr>
          <p:cNvPr id="17" name="TextBox 16">
            <a:extLst>
              <a:ext uri="{FF2B5EF4-FFF2-40B4-BE49-F238E27FC236}">
                <a16:creationId xmlns:a16="http://schemas.microsoft.com/office/drawing/2014/main" id="{B1C26844-59B4-24ED-A277-6CD22A7055B6}"/>
              </a:ext>
            </a:extLst>
          </p:cNvPr>
          <p:cNvSpPr txBox="1"/>
          <p:nvPr/>
        </p:nvSpPr>
        <p:spPr>
          <a:xfrm>
            <a:off x="4450112" y="5395464"/>
            <a:ext cx="1020417" cy="388731"/>
          </a:xfrm>
          <a:prstGeom prst="rect">
            <a:avLst/>
          </a:prstGeom>
          <a:noFill/>
        </p:spPr>
        <p:txBody>
          <a:bodyPr wrap="square" lIns="0" tIns="0" rIns="0" bIns="0" rtlCol="0">
            <a:noAutofit/>
          </a:bodyPr>
          <a:lstStyle/>
          <a:p>
            <a:pPr algn="ctr"/>
            <a:r>
              <a:rPr lang="en-US" sz="1400" b="1" dirty="0">
                <a:solidFill>
                  <a:schemeClr val="bg1"/>
                </a:solidFill>
              </a:rPr>
              <a:t>Thurston</a:t>
            </a:r>
          </a:p>
          <a:p>
            <a:pPr algn="ctr"/>
            <a:r>
              <a:rPr lang="en-US" sz="1400" b="1" dirty="0">
                <a:solidFill>
                  <a:schemeClr val="bg1"/>
                </a:solidFill>
              </a:rPr>
              <a:t>21%</a:t>
            </a:r>
          </a:p>
        </p:txBody>
      </p:sp>
      <p:sp>
        <p:nvSpPr>
          <p:cNvPr id="21" name="TextBox 20">
            <a:extLst>
              <a:ext uri="{FF2B5EF4-FFF2-40B4-BE49-F238E27FC236}">
                <a16:creationId xmlns:a16="http://schemas.microsoft.com/office/drawing/2014/main" id="{19DDDF33-F3EB-2EA1-C6F6-DEA76C11D234}"/>
              </a:ext>
            </a:extLst>
          </p:cNvPr>
          <p:cNvSpPr txBox="1"/>
          <p:nvPr/>
        </p:nvSpPr>
        <p:spPr>
          <a:xfrm>
            <a:off x="3823241" y="1849161"/>
            <a:ext cx="1020417" cy="388731"/>
          </a:xfrm>
          <a:prstGeom prst="rect">
            <a:avLst/>
          </a:prstGeom>
          <a:noFill/>
        </p:spPr>
        <p:txBody>
          <a:bodyPr wrap="square" lIns="0" tIns="0" rIns="0" bIns="0" rtlCol="0">
            <a:noAutofit/>
          </a:bodyPr>
          <a:lstStyle/>
          <a:p>
            <a:pPr algn="ctr"/>
            <a:r>
              <a:rPr lang="en-US" sz="1400" b="1" dirty="0">
                <a:solidFill>
                  <a:schemeClr val="accent1"/>
                </a:solidFill>
              </a:rPr>
              <a:t>San Juan</a:t>
            </a:r>
          </a:p>
          <a:p>
            <a:pPr algn="ctr"/>
            <a:r>
              <a:rPr lang="en-US" sz="1400" b="1" dirty="0">
                <a:solidFill>
                  <a:schemeClr val="accent1"/>
                </a:solidFill>
              </a:rPr>
              <a:t>12%</a:t>
            </a:r>
          </a:p>
        </p:txBody>
      </p:sp>
      <p:sp>
        <p:nvSpPr>
          <p:cNvPr id="22" name="TextBox 21">
            <a:extLst>
              <a:ext uri="{FF2B5EF4-FFF2-40B4-BE49-F238E27FC236}">
                <a16:creationId xmlns:a16="http://schemas.microsoft.com/office/drawing/2014/main" id="{C98380F4-A7D0-5BC7-1CE8-EB943BEC0B75}"/>
              </a:ext>
            </a:extLst>
          </p:cNvPr>
          <p:cNvSpPr txBox="1"/>
          <p:nvPr/>
        </p:nvSpPr>
        <p:spPr>
          <a:xfrm>
            <a:off x="4345340" y="2780534"/>
            <a:ext cx="1020417" cy="471635"/>
          </a:xfrm>
          <a:prstGeom prst="rect">
            <a:avLst/>
          </a:prstGeom>
          <a:noFill/>
        </p:spPr>
        <p:txBody>
          <a:bodyPr wrap="square" lIns="0" tIns="0" rIns="0" bIns="0" rtlCol="0">
            <a:noAutofit/>
          </a:bodyPr>
          <a:lstStyle/>
          <a:p>
            <a:pPr algn="ctr"/>
            <a:r>
              <a:rPr lang="en-US" sz="1400" b="1" dirty="0">
                <a:solidFill>
                  <a:schemeClr val="accent1"/>
                </a:solidFill>
              </a:rPr>
              <a:t>Island</a:t>
            </a:r>
          </a:p>
          <a:p>
            <a:pPr algn="ctr"/>
            <a:r>
              <a:rPr lang="en-US" sz="1400" b="1" dirty="0">
                <a:solidFill>
                  <a:schemeClr val="accent1"/>
                </a:solidFill>
              </a:rPr>
              <a:t>15%</a:t>
            </a:r>
          </a:p>
        </p:txBody>
      </p:sp>
      <p:sp>
        <p:nvSpPr>
          <p:cNvPr id="23" name="TextBox 22">
            <a:extLst>
              <a:ext uri="{FF2B5EF4-FFF2-40B4-BE49-F238E27FC236}">
                <a16:creationId xmlns:a16="http://schemas.microsoft.com/office/drawing/2014/main" id="{A098A8B5-F901-2B04-9EF9-17B431AA54CC}"/>
              </a:ext>
            </a:extLst>
          </p:cNvPr>
          <p:cNvSpPr txBox="1"/>
          <p:nvPr/>
        </p:nvSpPr>
        <p:spPr>
          <a:xfrm>
            <a:off x="4960321" y="3948251"/>
            <a:ext cx="593336" cy="388731"/>
          </a:xfrm>
          <a:prstGeom prst="rect">
            <a:avLst/>
          </a:prstGeom>
          <a:solidFill>
            <a:schemeClr val="accent1"/>
          </a:solidFill>
          <a:ln>
            <a:solidFill>
              <a:schemeClr val="accent1"/>
            </a:solidFill>
          </a:ln>
        </p:spPr>
        <p:txBody>
          <a:bodyPr wrap="square" lIns="0" tIns="0" rIns="0" bIns="0" rtlCol="0">
            <a:noAutofit/>
          </a:bodyPr>
          <a:lstStyle/>
          <a:p>
            <a:pPr algn="ctr"/>
            <a:r>
              <a:rPr lang="en-US" sz="1200" b="1" dirty="0">
                <a:solidFill>
                  <a:schemeClr val="bg2"/>
                </a:solidFill>
              </a:rPr>
              <a:t>Kitsap</a:t>
            </a:r>
          </a:p>
          <a:p>
            <a:pPr algn="ctr"/>
            <a:r>
              <a:rPr lang="en-US" sz="1200" b="1" dirty="0">
                <a:solidFill>
                  <a:schemeClr val="bg2"/>
                </a:solidFill>
              </a:rPr>
              <a:t>19%</a:t>
            </a:r>
          </a:p>
        </p:txBody>
      </p:sp>
      <p:sp>
        <p:nvSpPr>
          <p:cNvPr id="5" name="Star: 5 Points 4">
            <a:extLst>
              <a:ext uri="{FF2B5EF4-FFF2-40B4-BE49-F238E27FC236}">
                <a16:creationId xmlns:a16="http://schemas.microsoft.com/office/drawing/2014/main" id="{F9D85C54-6B25-03E6-D6CD-FCC5CB0E1438}"/>
              </a:ext>
            </a:extLst>
          </p:cNvPr>
          <p:cNvSpPr/>
          <p:nvPr/>
        </p:nvSpPr>
        <p:spPr>
          <a:xfrm>
            <a:off x="3210955" y="4564121"/>
            <a:ext cx="288383" cy="277856"/>
          </a:xfrm>
          <a:prstGeom prst="star5">
            <a:avLst/>
          </a:prstGeom>
          <a:solidFill>
            <a:srgbClr val="FFB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FABBFE92-A2D7-C46D-69F3-4F33A71560F9}"/>
              </a:ext>
            </a:extLst>
          </p:cNvPr>
          <p:cNvSpPr/>
          <p:nvPr/>
        </p:nvSpPr>
        <p:spPr>
          <a:xfrm>
            <a:off x="6368817" y="5256536"/>
            <a:ext cx="288383" cy="277856"/>
          </a:xfrm>
          <a:prstGeom prst="star5">
            <a:avLst/>
          </a:prstGeom>
          <a:solidFill>
            <a:srgbClr val="FFB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372179B4-53FA-C654-2F1D-64CEFDA59A10}"/>
              </a:ext>
            </a:extLst>
          </p:cNvPr>
          <p:cNvSpPr/>
          <p:nvPr/>
        </p:nvSpPr>
        <p:spPr>
          <a:xfrm>
            <a:off x="6770770" y="3466987"/>
            <a:ext cx="288383" cy="277856"/>
          </a:xfrm>
          <a:prstGeom prst="star5">
            <a:avLst/>
          </a:prstGeom>
          <a:solidFill>
            <a:srgbClr val="FFB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388243B3-0DBC-F240-7D61-660BBC9883D9}"/>
              </a:ext>
            </a:extLst>
          </p:cNvPr>
          <p:cNvSpPr/>
          <p:nvPr/>
        </p:nvSpPr>
        <p:spPr>
          <a:xfrm>
            <a:off x="656762" y="1813933"/>
            <a:ext cx="288383" cy="277856"/>
          </a:xfrm>
          <a:prstGeom prst="star5">
            <a:avLst/>
          </a:prstGeom>
          <a:solidFill>
            <a:srgbClr val="FFB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4">
            <a:extLst>
              <a:ext uri="{FF2B5EF4-FFF2-40B4-BE49-F238E27FC236}">
                <a16:creationId xmlns:a16="http://schemas.microsoft.com/office/drawing/2014/main" id="{E2000A3F-818E-F5E1-F9A3-2047BED29E78}"/>
              </a:ext>
            </a:extLst>
          </p:cNvPr>
          <p:cNvSpPr txBox="1">
            <a:spLocks/>
          </p:cNvSpPr>
          <p:nvPr/>
        </p:nvSpPr>
        <p:spPr>
          <a:xfrm>
            <a:off x="979370" y="1713187"/>
            <a:ext cx="2729060" cy="525780"/>
          </a:xfrm>
          <a:prstGeom prst="rect">
            <a:avLst/>
          </a:prstGeom>
        </p:spPr>
        <p:txBody>
          <a:bodyPr/>
          <a:lstStyle>
            <a:lvl1pPr marL="2286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dirty="0">
                <a:solidFill>
                  <a:schemeClr val="accent5"/>
                </a:solidFill>
              </a:rPr>
              <a:t>Denotes counties with highest rates of financial fragility</a:t>
            </a:r>
          </a:p>
        </p:txBody>
      </p:sp>
      <p:sp>
        <p:nvSpPr>
          <p:cNvPr id="25" name="Rectangle 24">
            <a:extLst>
              <a:ext uri="{FF2B5EF4-FFF2-40B4-BE49-F238E27FC236}">
                <a16:creationId xmlns:a16="http://schemas.microsoft.com/office/drawing/2014/main" id="{8128B339-4CC8-B925-E1CB-80E47FB414AB}"/>
              </a:ext>
            </a:extLst>
          </p:cNvPr>
          <p:cNvSpPr/>
          <p:nvPr/>
        </p:nvSpPr>
        <p:spPr>
          <a:xfrm>
            <a:off x="4561060" y="1571098"/>
            <a:ext cx="334537" cy="2118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28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9">
            <a:extLst>
              <a:ext uri="{FF2B5EF4-FFF2-40B4-BE49-F238E27FC236}">
                <a16:creationId xmlns:a16="http://schemas.microsoft.com/office/drawing/2014/main" id="{0DA660E0-D242-3FCA-124E-5F78C3A7DAB3}"/>
              </a:ext>
            </a:extLst>
          </p:cNvPr>
          <p:cNvGraphicFramePr>
            <a:graphicFrameLocks noGrp="1"/>
          </p:cNvGraphicFramePr>
          <p:nvPr>
            <p:ph idx="1"/>
            <p:extLst>
              <p:ext uri="{D42A27DB-BD31-4B8C-83A1-F6EECF244321}">
                <p14:modId xmlns:p14="http://schemas.microsoft.com/office/powerpoint/2010/main" val="82916444"/>
              </p:ext>
            </p:extLst>
          </p:nvPr>
        </p:nvGraphicFramePr>
        <p:xfrm>
          <a:off x="914400" y="2017366"/>
          <a:ext cx="10363200" cy="36782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37DF7E6-E943-DD41-5182-97326CD18BB6}"/>
              </a:ext>
            </a:extLst>
          </p:cNvPr>
          <p:cNvSpPr>
            <a:spLocks noGrp="1"/>
          </p:cNvSpPr>
          <p:nvPr>
            <p:ph type="title"/>
          </p:nvPr>
        </p:nvSpPr>
        <p:spPr>
          <a:xfrm>
            <a:off x="750770" y="272859"/>
            <a:ext cx="10919193" cy="913069"/>
          </a:xfrm>
        </p:spPr>
        <p:txBody>
          <a:bodyPr/>
          <a:lstStyle/>
          <a:p>
            <a:r>
              <a:rPr lang="en-US" dirty="0"/>
              <a:t>Some clinics serve more financially fragile patients than others</a:t>
            </a:r>
          </a:p>
        </p:txBody>
      </p:sp>
      <p:sp>
        <p:nvSpPr>
          <p:cNvPr id="4" name="Slide Number Placeholder 3">
            <a:extLst>
              <a:ext uri="{FF2B5EF4-FFF2-40B4-BE49-F238E27FC236}">
                <a16:creationId xmlns:a16="http://schemas.microsoft.com/office/drawing/2014/main" id="{11B7688F-59E8-F409-07FC-8CA37FA5F9CE}"/>
              </a:ext>
            </a:extLst>
          </p:cNvPr>
          <p:cNvSpPr>
            <a:spLocks noGrp="1"/>
          </p:cNvSpPr>
          <p:nvPr>
            <p:ph type="sldNum" sz="quarter" idx="12"/>
          </p:nvPr>
        </p:nvSpPr>
        <p:spPr/>
        <p:txBody>
          <a:bodyPr/>
          <a:lstStyle/>
          <a:p>
            <a:pPr marL="0" marR="0" lvl="0" indent="0" algn="ctr" defTabSz="748873" rtl="0" eaLnBrk="1" fontAlgn="auto" latinLnBrk="0" hangingPunct="1">
              <a:lnSpc>
                <a:spcPct val="100000"/>
              </a:lnSpc>
              <a:spcBef>
                <a:spcPts val="0"/>
              </a:spcBef>
              <a:spcAft>
                <a:spcPts val="0"/>
              </a:spcAft>
              <a:buClrTx/>
              <a:buSzTx/>
              <a:buFontTx/>
              <a:buNone/>
              <a:tabLst/>
              <a:defRPr/>
            </a:pPr>
            <a:fld id="{402AF41C-0C01-4292-8B40-325CC9F1007B}" type="slidenum">
              <a:rPr kumimoji="0" lang="en-US" sz="105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748873"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a:ln>
                <a:noFill/>
              </a:ln>
              <a:solidFill>
                <a:srgbClr val="FFFFFF"/>
              </a:solidFill>
              <a:effectLst/>
              <a:uLnTx/>
              <a:uFillTx/>
              <a:latin typeface="Arial"/>
              <a:ea typeface="+mn-ea"/>
              <a:cs typeface="+mn-cs"/>
            </a:endParaRPr>
          </a:p>
        </p:txBody>
      </p:sp>
      <p:sp>
        <p:nvSpPr>
          <p:cNvPr id="8" name="Text Placeholder 4">
            <a:extLst>
              <a:ext uri="{FF2B5EF4-FFF2-40B4-BE49-F238E27FC236}">
                <a16:creationId xmlns:a16="http://schemas.microsoft.com/office/drawing/2014/main" id="{D65EB2BD-223F-4F50-FA4E-83FD6ACB4E7B}"/>
              </a:ext>
            </a:extLst>
          </p:cNvPr>
          <p:cNvSpPr txBox="1">
            <a:spLocks/>
          </p:cNvSpPr>
          <p:nvPr/>
        </p:nvSpPr>
        <p:spPr>
          <a:xfrm>
            <a:off x="663550" y="984529"/>
            <a:ext cx="10777680" cy="749808"/>
          </a:xfrm>
          <a:prstGeom prst="rect">
            <a:avLst/>
          </a:prstGeom>
        </p:spPr>
        <p:txBody>
          <a:bodyPr/>
          <a:lstStyle>
            <a:lvl1pPr marL="2286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accent5"/>
                </a:solidFill>
              </a:rPr>
              <a:t>Measured using credit reports 3 months prior to diagnosis, Puget Sound region, Patients with commercial and/or Medicare insurance</a:t>
            </a:r>
          </a:p>
        </p:txBody>
      </p:sp>
    </p:spTree>
    <p:extLst>
      <p:ext uri="{BB962C8B-B14F-4D97-AF65-F5344CB8AC3E}">
        <p14:creationId xmlns:p14="http://schemas.microsoft.com/office/powerpoint/2010/main" val="674722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C6B7-4F04-C917-9F52-F5982B37FAE3}"/>
              </a:ext>
            </a:extLst>
          </p:cNvPr>
          <p:cNvSpPr>
            <a:spLocks noGrp="1"/>
          </p:cNvSpPr>
          <p:nvPr>
            <p:ph type="ctrTitle"/>
          </p:nvPr>
        </p:nvSpPr>
        <p:spPr>
          <a:xfrm>
            <a:off x="619432" y="1638299"/>
            <a:ext cx="7280559" cy="3023315"/>
          </a:xfrm>
        </p:spPr>
        <p:txBody>
          <a:bodyPr/>
          <a:lstStyle/>
          <a:p>
            <a:r>
              <a:rPr lang="en-US" dirty="0"/>
              <a:t>Community Cancer Care Report</a:t>
            </a:r>
            <a:br>
              <a:rPr lang="en-US" dirty="0"/>
            </a:br>
            <a:br>
              <a:rPr lang="en-US" dirty="0"/>
            </a:br>
            <a:r>
              <a:rPr lang="en-US" dirty="0"/>
              <a:t>State-Level Metrics: </a:t>
            </a:r>
            <a:br>
              <a:rPr lang="en-US" dirty="0"/>
            </a:br>
            <a:r>
              <a:rPr lang="en-US" dirty="0"/>
              <a:t>Biomarker and Germline Testing</a:t>
            </a:r>
          </a:p>
        </p:txBody>
      </p:sp>
    </p:spTree>
    <p:extLst>
      <p:ext uri="{BB962C8B-B14F-4D97-AF65-F5344CB8AC3E}">
        <p14:creationId xmlns:p14="http://schemas.microsoft.com/office/powerpoint/2010/main" val="313523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1AAF8-FEBD-52CD-63A8-B0565F1AB630}"/>
              </a:ext>
            </a:extLst>
          </p:cNvPr>
          <p:cNvSpPr>
            <a:spLocks noGrp="1"/>
          </p:cNvSpPr>
          <p:nvPr>
            <p:ph type="title"/>
          </p:nvPr>
        </p:nvSpPr>
        <p:spPr>
          <a:xfrm>
            <a:off x="470771" y="380200"/>
            <a:ext cx="11124163" cy="913069"/>
          </a:xfrm>
        </p:spPr>
        <p:txBody>
          <a:bodyPr/>
          <a:lstStyle/>
          <a:p>
            <a:r>
              <a:rPr lang="en-US" dirty="0"/>
              <a:t>What are the barriers to accessing biomarker and germline testing?</a:t>
            </a:r>
          </a:p>
        </p:txBody>
      </p:sp>
      <p:sp>
        <p:nvSpPr>
          <p:cNvPr id="4" name="Slide Number Placeholder 3">
            <a:extLst>
              <a:ext uri="{FF2B5EF4-FFF2-40B4-BE49-F238E27FC236}">
                <a16:creationId xmlns:a16="http://schemas.microsoft.com/office/drawing/2014/main" id="{F68DDCB7-75B2-A9D1-F7CD-021AC006C77A}"/>
              </a:ext>
            </a:extLst>
          </p:cNvPr>
          <p:cNvSpPr>
            <a:spLocks noGrp="1"/>
          </p:cNvSpPr>
          <p:nvPr>
            <p:ph type="sldNum" sz="quarter" idx="12"/>
          </p:nvPr>
        </p:nvSpPr>
        <p:spPr/>
        <p:txBody>
          <a:bodyPr/>
          <a:lstStyle/>
          <a:p>
            <a:pPr marL="0" marR="0" lvl="0" indent="0" algn="ctr" defTabSz="748873" rtl="0" eaLnBrk="1" fontAlgn="auto" latinLnBrk="0" hangingPunct="1">
              <a:lnSpc>
                <a:spcPct val="100000"/>
              </a:lnSpc>
              <a:spcBef>
                <a:spcPts val="0"/>
              </a:spcBef>
              <a:spcAft>
                <a:spcPts val="0"/>
              </a:spcAft>
              <a:buClrTx/>
              <a:buSzTx/>
              <a:buFontTx/>
              <a:buNone/>
              <a:tabLst/>
              <a:defRPr/>
            </a:pPr>
            <a:fld id="{402AF41C-0C01-4292-8B40-325CC9F1007B}" type="slidenum">
              <a:rPr kumimoji="0" lang="en-US" sz="105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748873"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a:ln>
                <a:noFill/>
              </a:ln>
              <a:solidFill>
                <a:srgbClr val="FFFFFF"/>
              </a:solidFill>
              <a:effectLst/>
              <a:uLnTx/>
              <a:uFillTx/>
              <a:latin typeface="Arial"/>
              <a:ea typeface="+mn-ea"/>
              <a:cs typeface="+mn-cs"/>
            </a:endParaRPr>
          </a:p>
        </p:txBody>
      </p:sp>
      <p:sp>
        <p:nvSpPr>
          <p:cNvPr id="19" name="Content Placeholder 2">
            <a:extLst>
              <a:ext uri="{FF2B5EF4-FFF2-40B4-BE49-F238E27FC236}">
                <a16:creationId xmlns:a16="http://schemas.microsoft.com/office/drawing/2014/main" id="{DAD6D43F-C52F-9CA3-998F-A14AEBFD5461}"/>
              </a:ext>
            </a:extLst>
          </p:cNvPr>
          <p:cNvSpPr>
            <a:spLocks noGrp="1"/>
          </p:cNvSpPr>
          <p:nvPr>
            <p:ph idx="1"/>
          </p:nvPr>
        </p:nvSpPr>
        <p:spPr>
          <a:xfrm>
            <a:off x="553953" y="1929845"/>
            <a:ext cx="5899814" cy="2764383"/>
          </a:xfrm>
        </p:spPr>
        <p:txBody>
          <a:bodyPr>
            <a:noAutofit/>
          </a:bodyPr>
          <a:lstStyle/>
          <a:p>
            <a:pPr marL="0" indent="0">
              <a:lnSpc>
                <a:spcPct val="150000"/>
              </a:lnSpc>
              <a:buNone/>
            </a:pPr>
            <a:r>
              <a:rPr lang="en-US" sz="1800" b="1" dirty="0"/>
              <a:t>Biomarker</a:t>
            </a:r>
            <a:r>
              <a:rPr lang="en-US" sz="1800" dirty="0"/>
              <a:t> testing, or somatic testing, provides information about the tumor and helps make treatment decisions.</a:t>
            </a:r>
          </a:p>
          <a:p>
            <a:pPr marL="0" indent="0">
              <a:lnSpc>
                <a:spcPct val="150000"/>
              </a:lnSpc>
              <a:buNone/>
            </a:pPr>
            <a:endParaRPr lang="en-US" sz="1800" dirty="0"/>
          </a:p>
          <a:p>
            <a:pPr marL="0" indent="0">
              <a:lnSpc>
                <a:spcPct val="150000"/>
              </a:lnSpc>
              <a:buNone/>
            </a:pPr>
            <a:r>
              <a:rPr lang="en-US" sz="1800" b="1" dirty="0"/>
              <a:t>Germline</a:t>
            </a:r>
            <a:r>
              <a:rPr lang="en-US" sz="1800" dirty="0"/>
              <a:t> testing, or genetic testing, looks for inherited conditions to help guide treatment and inform family of increased risks of cancer.</a:t>
            </a:r>
          </a:p>
        </p:txBody>
      </p:sp>
      <p:grpSp>
        <p:nvGrpSpPr>
          <p:cNvPr id="20" name="Group 19">
            <a:extLst>
              <a:ext uri="{FF2B5EF4-FFF2-40B4-BE49-F238E27FC236}">
                <a16:creationId xmlns:a16="http://schemas.microsoft.com/office/drawing/2014/main" id="{5C98200E-D7DF-2671-8837-092D8BCC92B1}"/>
              </a:ext>
            </a:extLst>
          </p:cNvPr>
          <p:cNvGrpSpPr/>
          <p:nvPr/>
        </p:nvGrpSpPr>
        <p:grpSpPr>
          <a:xfrm>
            <a:off x="7207081" y="1185479"/>
            <a:ext cx="4387853" cy="4487042"/>
            <a:chOff x="6647293" y="748145"/>
            <a:chExt cx="4387853" cy="4487042"/>
          </a:xfrm>
        </p:grpSpPr>
        <p:grpSp>
          <p:nvGrpSpPr>
            <p:cNvPr id="21" name="Group 20">
              <a:extLst>
                <a:ext uri="{FF2B5EF4-FFF2-40B4-BE49-F238E27FC236}">
                  <a16:creationId xmlns:a16="http://schemas.microsoft.com/office/drawing/2014/main" id="{2DE829CD-17F5-AD6C-6DAA-88BB036736CD}"/>
                </a:ext>
              </a:extLst>
            </p:cNvPr>
            <p:cNvGrpSpPr>
              <a:grpSpLocks noChangeAspect="1"/>
            </p:cNvGrpSpPr>
            <p:nvPr/>
          </p:nvGrpSpPr>
          <p:grpSpPr>
            <a:xfrm>
              <a:off x="6647293" y="748145"/>
              <a:ext cx="4387853" cy="4487042"/>
              <a:chOff x="4987637" y="-166253"/>
              <a:chExt cx="6013646" cy="6149588"/>
            </a:xfrm>
            <a:effectLst>
              <a:outerShdw blurRad="63500" sx="102000" sy="102000" algn="ctr" rotWithShape="0">
                <a:prstClr val="black">
                  <a:alpha val="40000"/>
                </a:prstClr>
              </a:outerShdw>
            </a:effectLst>
          </p:grpSpPr>
          <p:sp>
            <p:nvSpPr>
              <p:cNvPr id="23" name="Hexagon 2">
                <a:extLst>
                  <a:ext uri="{FF2B5EF4-FFF2-40B4-BE49-F238E27FC236}">
                    <a16:creationId xmlns:a16="http://schemas.microsoft.com/office/drawing/2014/main" id="{9DC157FB-E69E-E029-21BB-6CF693C88C61}"/>
                  </a:ext>
                </a:extLst>
              </p:cNvPr>
              <p:cNvSpPr/>
              <p:nvPr/>
            </p:nvSpPr>
            <p:spPr>
              <a:xfrm>
                <a:off x="4990649" y="3346069"/>
                <a:ext cx="2298664" cy="2592989"/>
              </a:xfrm>
              <a:custGeom>
                <a:avLst/>
                <a:gdLst>
                  <a:gd name="connsiteX0" fmla="*/ 468 w 1784773"/>
                  <a:gd name="connsiteY0" fmla="*/ 0 h 2024078"/>
                  <a:gd name="connsiteX1" fmla="*/ 1309067 w 1784773"/>
                  <a:gd name="connsiteY1" fmla="*/ 0 h 2024078"/>
                  <a:gd name="connsiteX2" fmla="*/ 1312222 w 1784773"/>
                  <a:gd name="connsiteY2" fmla="*/ 118158 h 2024078"/>
                  <a:gd name="connsiteX3" fmla="*/ 1728941 w 1784773"/>
                  <a:gd name="connsiteY3" fmla="*/ 865870 h 2024078"/>
                  <a:gd name="connsiteX4" fmla="*/ 1784773 w 1784773"/>
                  <a:gd name="connsiteY4" fmla="*/ 939300 h 2024078"/>
                  <a:gd name="connsiteX5" fmla="*/ 1124190 w 1784773"/>
                  <a:gd name="connsiteY5" fmla="*/ 2024078 h 2024078"/>
                  <a:gd name="connsiteX6" fmla="*/ 1004895 w 1784773"/>
                  <a:gd name="connsiteY6" fmla="*/ 1889678 h 2024078"/>
                  <a:gd name="connsiteX7" fmla="*/ 41682 w 1784773"/>
                  <a:gd name="connsiteY7" fmla="*/ 161402 h 2024078"/>
                  <a:gd name="connsiteX8" fmla="*/ 468 w 1784773"/>
                  <a:gd name="connsiteY8" fmla="*/ 0 h 2024078"/>
                  <a:gd name="connsiteX0" fmla="*/ 468 w 1777189"/>
                  <a:gd name="connsiteY0" fmla="*/ 0 h 2024078"/>
                  <a:gd name="connsiteX1" fmla="*/ 1309067 w 1777189"/>
                  <a:gd name="connsiteY1" fmla="*/ 0 h 2024078"/>
                  <a:gd name="connsiteX2" fmla="*/ 1312222 w 1777189"/>
                  <a:gd name="connsiteY2" fmla="*/ 118158 h 2024078"/>
                  <a:gd name="connsiteX3" fmla="*/ 1728941 w 1777189"/>
                  <a:gd name="connsiteY3" fmla="*/ 865870 h 2024078"/>
                  <a:gd name="connsiteX4" fmla="*/ 1777189 w 1777189"/>
                  <a:gd name="connsiteY4" fmla="*/ 931716 h 2024078"/>
                  <a:gd name="connsiteX5" fmla="*/ 1124190 w 1777189"/>
                  <a:gd name="connsiteY5" fmla="*/ 2024078 h 2024078"/>
                  <a:gd name="connsiteX6" fmla="*/ 1004895 w 1777189"/>
                  <a:gd name="connsiteY6" fmla="*/ 1889678 h 2024078"/>
                  <a:gd name="connsiteX7" fmla="*/ 41682 w 1777189"/>
                  <a:gd name="connsiteY7" fmla="*/ 161402 h 2024078"/>
                  <a:gd name="connsiteX8" fmla="*/ 468 w 1777189"/>
                  <a:gd name="connsiteY8" fmla="*/ 0 h 2024078"/>
                  <a:gd name="connsiteX0" fmla="*/ 468 w 1771501"/>
                  <a:gd name="connsiteY0" fmla="*/ 0 h 2024078"/>
                  <a:gd name="connsiteX1" fmla="*/ 1309067 w 1771501"/>
                  <a:gd name="connsiteY1" fmla="*/ 0 h 2024078"/>
                  <a:gd name="connsiteX2" fmla="*/ 1312222 w 1771501"/>
                  <a:gd name="connsiteY2" fmla="*/ 118158 h 2024078"/>
                  <a:gd name="connsiteX3" fmla="*/ 1728941 w 1771501"/>
                  <a:gd name="connsiteY3" fmla="*/ 865870 h 2024078"/>
                  <a:gd name="connsiteX4" fmla="*/ 1771501 w 1771501"/>
                  <a:gd name="connsiteY4" fmla="*/ 929820 h 2024078"/>
                  <a:gd name="connsiteX5" fmla="*/ 1124190 w 1771501"/>
                  <a:gd name="connsiteY5" fmla="*/ 2024078 h 2024078"/>
                  <a:gd name="connsiteX6" fmla="*/ 1004895 w 1771501"/>
                  <a:gd name="connsiteY6" fmla="*/ 1889678 h 2024078"/>
                  <a:gd name="connsiteX7" fmla="*/ 41682 w 1771501"/>
                  <a:gd name="connsiteY7" fmla="*/ 161402 h 2024078"/>
                  <a:gd name="connsiteX8" fmla="*/ 468 w 1771501"/>
                  <a:gd name="connsiteY8" fmla="*/ 0 h 2024078"/>
                  <a:gd name="connsiteX0" fmla="*/ 468 w 1773398"/>
                  <a:gd name="connsiteY0" fmla="*/ 0 h 2024078"/>
                  <a:gd name="connsiteX1" fmla="*/ 1309067 w 1773398"/>
                  <a:gd name="connsiteY1" fmla="*/ 0 h 2024078"/>
                  <a:gd name="connsiteX2" fmla="*/ 1312222 w 1773398"/>
                  <a:gd name="connsiteY2" fmla="*/ 118158 h 2024078"/>
                  <a:gd name="connsiteX3" fmla="*/ 1728941 w 1773398"/>
                  <a:gd name="connsiteY3" fmla="*/ 865870 h 2024078"/>
                  <a:gd name="connsiteX4" fmla="*/ 1773398 w 1773398"/>
                  <a:gd name="connsiteY4" fmla="*/ 924132 h 2024078"/>
                  <a:gd name="connsiteX5" fmla="*/ 1124190 w 1773398"/>
                  <a:gd name="connsiteY5" fmla="*/ 2024078 h 2024078"/>
                  <a:gd name="connsiteX6" fmla="*/ 1004895 w 1773398"/>
                  <a:gd name="connsiteY6" fmla="*/ 1889678 h 2024078"/>
                  <a:gd name="connsiteX7" fmla="*/ 41682 w 1773398"/>
                  <a:gd name="connsiteY7" fmla="*/ 161402 h 2024078"/>
                  <a:gd name="connsiteX8" fmla="*/ 468 w 1773398"/>
                  <a:gd name="connsiteY8" fmla="*/ 0 h 2024078"/>
                  <a:gd name="connsiteX0" fmla="*/ 468 w 1773398"/>
                  <a:gd name="connsiteY0" fmla="*/ 0 h 2024078"/>
                  <a:gd name="connsiteX1" fmla="*/ 1309067 w 1773398"/>
                  <a:gd name="connsiteY1" fmla="*/ 0 h 2024078"/>
                  <a:gd name="connsiteX2" fmla="*/ 1350144 w 1773398"/>
                  <a:gd name="connsiteY2" fmla="*/ 190211 h 2024078"/>
                  <a:gd name="connsiteX3" fmla="*/ 1728941 w 1773398"/>
                  <a:gd name="connsiteY3" fmla="*/ 865870 h 2024078"/>
                  <a:gd name="connsiteX4" fmla="*/ 1773398 w 1773398"/>
                  <a:gd name="connsiteY4" fmla="*/ 924132 h 2024078"/>
                  <a:gd name="connsiteX5" fmla="*/ 1124190 w 1773398"/>
                  <a:gd name="connsiteY5" fmla="*/ 2024078 h 2024078"/>
                  <a:gd name="connsiteX6" fmla="*/ 1004895 w 1773398"/>
                  <a:gd name="connsiteY6" fmla="*/ 1889678 h 2024078"/>
                  <a:gd name="connsiteX7" fmla="*/ 41682 w 1773398"/>
                  <a:gd name="connsiteY7" fmla="*/ 161402 h 2024078"/>
                  <a:gd name="connsiteX8" fmla="*/ 468 w 1773398"/>
                  <a:gd name="connsiteY8" fmla="*/ 0 h 2024078"/>
                  <a:gd name="connsiteX0" fmla="*/ 468 w 1773398"/>
                  <a:gd name="connsiteY0" fmla="*/ 0 h 2024078"/>
                  <a:gd name="connsiteX1" fmla="*/ 1303379 w 1773398"/>
                  <a:gd name="connsiteY1" fmla="*/ 30338 h 2024078"/>
                  <a:gd name="connsiteX2" fmla="*/ 1350144 w 1773398"/>
                  <a:gd name="connsiteY2" fmla="*/ 190211 h 2024078"/>
                  <a:gd name="connsiteX3" fmla="*/ 1728941 w 1773398"/>
                  <a:gd name="connsiteY3" fmla="*/ 865870 h 2024078"/>
                  <a:gd name="connsiteX4" fmla="*/ 1773398 w 1773398"/>
                  <a:gd name="connsiteY4" fmla="*/ 924132 h 2024078"/>
                  <a:gd name="connsiteX5" fmla="*/ 1124190 w 1773398"/>
                  <a:gd name="connsiteY5" fmla="*/ 2024078 h 2024078"/>
                  <a:gd name="connsiteX6" fmla="*/ 1004895 w 1773398"/>
                  <a:gd name="connsiteY6" fmla="*/ 1889678 h 2024078"/>
                  <a:gd name="connsiteX7" fmla="*/ 41682 w 1773398"/>
                  <a:gd name="connsiteY7" fmla="*/ 161402 h 2024078"/>
                  <a:gd name="connsiteX8" fmla="*/ 468 w 1773398"/>
                  <a:gd name="connsiteY8" fmla="*/ 0 h 2024078"/>
                  <a:gd name="connsiteX0" fmla="*/ 468 w 1773398"/>
                  <a:gd name="connsiteY0" fmla="*/ 0 h 2024078"/>
                  <a:gd name="connsiteX1" fmla="*/ 1292002 w 1773398"/>
                  <a:gd name="connsiteY1" fmla="*/ 30338 h 2024078"/>
                  <a:gd name="connsiteX2" fmla="*/ 1350144 w 1773398"/>
                  <a:gd name="connsiteY2" fmla="*/ 190211 h 2024078"/>
                  <a:gd name="connsiteX3" fmla="*/ 1728941 w 1773398"/>
                  <a:gd name="connsiteY3" fmla="*/ 865870 h 2024078"/>
                  <a:gd name="connsiteX4" fmla="*/ 1773398 w 1773398"/>
                  <a:gd name="connsiteY4" fmla="*/ 924132 h 2024078"/>
                  <a:gd name="connsiteX5" fmla="*/ 1124190 w 1773398"/>
                  <a:gd name="connsiteY5" fmla="*/ 2024078 h 2024078"/>
                  <a:gd name="connsiteX6" fmla="*/ 1004895 w 1773398"/>
                  <a:gd name="connsiteY6" fmla="*/ 1889678 h 2024078"/>
                  <a:gd name="connsiteX7" fmla="*/ 41682 w 1773398"/>
                  <a:gd name="connsiteY7" fmla="*/ 161402 h 2024078"/>
                  <a:gd name="connsiteX8" fmla="*/ 468 w 1773398"/>
                  <a:gd name="connsiteY8" fmla="*/ 0 h 2024078"/>
                  <a:gd name="connsiteX0" fmla="*/ 468 w 1773398"/>
                  <a:gd name="connsiteY0" fmla="*/ 0 h 2024078"/>
                  <a:gd name="connsiteX1" fmla="*/ 1292002 w 1773398"/>
                  <a:gd name="connsiteY1" fmla="*/ 30338 h 2024078"/>
                  <a:gd name="connsiteX2" fmla="*/ 1350144 w 1773398"/>
                  <a:gd name="connsiteY2" fmla="*/ 190211 h 2024078"/>
                  <a:gd name="connsiteX3" fmla="*/ 1728941 w 1773398"/>
                  <a:gd name="connsiteY3" fmla="*/ 865870 h 2024078"/>
                  <a:gd name="connsiteX4" fmla="*/ 1773398 w 1773398"/>
                  <a:gd name="connsiteY4" fmla="*/ 924132 h 2024078"/>
                  <a:gd name="connsiteX5" fmla="*/ 1124190 w 1773398"/>
                  <a:gd name="connsiteY5" fmla="*/ 2024078 h 2024078"/>
                  <a:gd name="connsiteX6" fmla="*/ 1004895 w 1773398"/>
                  <a:gd name="connsiteY6" fmla="*/ 1889678 h 2024078"/>
                  <a:gd name="connsiteX7" fmla="*/ 41682 w 1773398"/>
                  <a:gd name="connsiteY7" fmla="*/ 161402 h 2024078"/>
                  <a:gd name="connsiteX8" fmla="*/ 468 w 1773398"/>
                  <a:gd name="connsiteY8" fmla="*/ 0 h 2024078"/>
                  <a:gd name="connsiteX0" fmla="*/ 468 w 1773398"/>
                  <a:gd name="connsiteY0" fmla="*/ 0 h 2024078"/>
                  <a:gd name="connsiteX1" fmla="*/ 1292002 w 1773398"/>
                  <a:gd name="connsiteY1" fmla="*/ 30338 h 2024078"/>
                  <a:gd name="connsiteX2" fmla="*/ 1350144 w 1773398"/>
                  <a:gd name="connsiteY2" fmla="*/ 190211 h 2024078"/>
                  <a:gd name="connsiteX3" fmla="*/ 1728941 w 1773398"/>
                  <a:gd name="connsiteY3" fmla="*/ 865870 h 2024078"/>
                  <a:gd name="connsiteX4" fmla="*/ 1773398 w 1773398"/>
                  <a:gd name="connsiteY4" fmla="*/ 924132 h 2024078"/>
                  <a:gd name="connsiteX5" fmla="*/ 1124190 w 1773398"/>
                  <a:gd name="connsiteY5" fmla="*/ 2024078 h 2024078"/>
                  <a:gd name="connsiteX6" fmla="*/ 1004895 w 1773398"/>
                  <a:gd name="connsiteY6" fmla="*/ 1889678 h 2024078"/>
                  <a:gd name="connsiteX7" fmla="*/ 41682 w 1773398"/>
                  <a:gd name="connsiteY7" fmla="*/ 161402 h 2024078"/>
                  <a:gd name="connsiteX8" fmla="*/ 468 w 1773398"/>
                  <a:gd name="connsiteY8" fmla="*/ 0 h 2024078"/>
                  <a:gd name="connsiteX0" fmla="*/ 468 w 1773398"/>
                  <a:gd name="connsiteY0" fmla="*/ 0 h 2014598"/>
                  <a:gd name="connsiteX1" fmla="*/ 1292002 w 1773398"/>
                  <a:gd name="connsiteY1" fmla="*/ 20858 h 2014598"/>
                  <a:gd name="connsiteX2" fmla="*/ 1350144 w 1773398"/>
                  <a:gd name="connsiteY2" fmla="*/ 180731 h 2014598"/>
                  <a:gd name="connsiteX3" fmla="*/ 1728941 w 1773398"/>
                  <a:gd name="connsiteY3" fmla="*/ 856390 h 2014598"/>
                  <a:gd name="connsiteX4" fmla="*/ 1773398 w 1773398"/>
                  <a:gd name="connsiteY4" fmla="*/ 914652 h 2014598"/>
                  <a:gd name="connsiteX5" fmla="*/ 1124190 w 1773398"/>
                  <a:gd name="connsiteY5" fmla="*/ 2014598 h 2014598"/>
                  <a:gd name="connsiteX6" fmla="*/ 1004895 w 1773398"/>
                  <a:gd name="connsiteY6" fmla="*/ 1880198 h 2014598"/>
                  <a:gd name="connsiteX7" fmla="*/ 41682 w 1773398"/>
                  <a:gd name="connsiteY7" fmla="*/ 151922 h 2014598"/>
                  <a:gd name="connsiteX8" fmla="*/ 468 w 1773398"/>
                  <a:gd name="connsiteY8" fmla="*/ 0 h 2014598"/>
                  <a:gd name="connsiteX0" fmla="*/ 526 w 1771560"/>
                  <a:gd name="connsiteY0" fmla="*/ 0 h 2020286"/>
                  <a:gd name="connsiteX1" fmla="*/ 1290164 w 1771560"/>
                  <a:gd name="connsiteY1" fmla="*/ 26546 h 2020286"/>
                  <a:gd name="connsiteX2" fmla="*/ 1348306 w 1771560"/>
                  <a:gd name="connsiteY2" fmla="*/ 186419 h 2020286"/>
                  <a:gd name="connsiteX3" fmla="*/ 1727103 w 1771560"/>
                  <a:gd name="connsiteY3" fmla="*/ 862078 h 2020286"/>
                  <a:gd name="connsiteX4" fmla="*/ 1771560 w 1771560"/>
                  <a:gd name="connsiteY4" fmla="*/ 920340 h 2020286"/>
                  <a:gd name="connsiteX5" fmla="*/ 1122352 w 1771560"/>
                  <a:gd name="connsiteY5" fmla="*/ 2020286 h 2020286"/>
                  <a:gd name="connsiteX6" fmla="*/ 1003057 w 1771560"/>
                  <a:gd name="connsiteY6" fmla="*/ 1885886 h 2020286"/>
                  <a:gd name="connsiteX7" fmla="*/ 39844 w 1771560"/>
                  <a:gd name="connsiteY7" fmla="*/ 157610 h 2020286"/>
                  <a:gd name="connsiteX8" fmla="*/ 526 w 1771560"/>
                  <a:gd name="connsiteY8" fmla="*/ 0 h 2020286"/>
                  <a:gd name="connsiteX0" fmla="*/ 420 w 1775246"/>
                  <a:gd name="connsiteY0" fmla="*/ 0 h 2025975"/>
                  <a:gd name="connsiteX1" fmla="*/ 1293850 w 1775246"/>
                  <a:gd name="connsiteY1" fmla="*/ 32235 h 2025975"/>
                  <a:gd name="connsiteX2" fmla="*/ 1351992 w 1775246"/>
                  <a:gd name="connsiteY2" fmla="*/ 192108 h 2025975"/>
                  <a:gd name="connsiteX3" fmla="*/ 1730789 w 1775246"/>
                  <a:gd name="connsiteY3" fmla="*/ 867767 h 2025975"/>
                  <a:gd name="connsiteX4" fmla="*/ 1775246 w 1775246"/>
                  <a:gd name="connsiteY4" fmla="*/ 926029 h 2025975"/>
                  <a:gd name="connsiteX5" fmla="*/ 1126038 w 1775246"/>
                  <a:gd name="connsiteY5" fmla="*/ 2025975 h 2025975"/>
                  <a:gd name="connsiteX6" fmla="*/ 1006743 w 1775246"/>
                  <a:gd name="connsiteY6" fmla="*/ 1891575 h 2025975"/>
                  <a:gd name="connsiteX7" fmla="*/ 43530 w 1775246"/>
                  <a:gd name="connsiteY7" fmla="*/ 163299 h 2025975"/>
                  <a:gd name="connsiteX8" fmla="*/ 420 w 1775246"/>
                  <a:gd name="connsiteY8" fmla="*/ 0 h 2025975"/>
                  <a:gd name="connsiteX0" fmla="*/ 599 w 1769738"/>
                  <a:gd name="connsiteY0" fmla="*/ 22752 h 1993740"/>
                  <a:gd name="connsiteX1" fmla="*/ 1288342 w 1769738"/>
                  <a:gd name="connsiteY1" fmla="*/ 0 h 1993740"/>
                  <a:gd name="connsiteX2" fmla="*/ 1346484 w 1769738"/>
                  <a:gd name="connsiteY2" fmla="*/ 159873 h 1993740"/>
                  <a:gd name="connsiteX3" fmla="*/ 1725281 w 1769738"/>
                  <a:gd name="connsiteY3" fmla="*/ 835532 h 1993740"/>
                  <a:gd name="connsiteX4" fmla="*/ 1769738 w 1769738"/>
                  <a:gd name="connsiteY4" fmla="*/ 893794 h 1993740"/>
                  <a:gd name="connsiteX5" fmla="*/ 1120530 w 1769738"/>
                  <a:gd name="connsiteY5" fmla="*/ 1993740 h 1993740"/>
                  <a:gd name="connsiteX6" fmla="*/ 1001235 w 1769738"/>
                  <a:gd name="connsiteY6" fmla="*/ 1859340 h 1993740"/>
                  <a:gd name="connsiteX7" fmla="*/ 38022 w 1769738"/>
                  <a:gd name="connsiteY7" fmla="*/ 131064 h 1993740"/>
                  <a:gd name="connsiteX8" fmla="*/ 599 w 1769738"/>
                  <a:gd name="connsiteY8" fmla="*/ 22752 h 1993740"/>
                  <a:gd name="connsiteX0" fmla="*/ 599 w 1769738"/>
                  <a:gd name="connsiteY0" fmla="*/ 1895 h 1972883"/>
                  <a:gd name="connsiteX1" fmla="*/ 1282654 w 1769738"/>
                  <a:gd name="connsiteY1" fmla="*/ 0 h 1972883"/>
                  <a:gd name="connsiteX2" fmla="*/ 1346484 w 1769738"/>
                  <a:gd name="connsiteY2" fmla="*/ 139016 h 1972883"/>
                  <a:gd name="connsiteX3" fmla="*/ 1725281 w 1769738"/>
                  <a:gd name="connsiteY3" fmla="*/ 814675 h 1972883"/>
                  <a:gd name="connsiteX4" fmla="*/ 1769738 w 1769738"/>
                  <a:gd name="connsiteY4" fmla="*/ 872937 h 1972883"/>
                  <a:gd name="connsiteX5" fmla="*/ 1120530 w 1769738"/>
                  <a:gd name="connsiteY5" fmla="*/ 1972883 h 1972883"/>
                  <a:gd name="connsiteX6" fmla="*/ 1001235 w 1769738"/>
                  <a:gd name="connsiteY6" fmla="*/ 1838483 h 1972883"/>
                  <a:gd name="connsiteX7" fmla="*/ 38022 w 1769738"/>
                  <a:gd name="connsiteY7" fmla="*/ 110207 h 1972883"/>
                  <a:gd name="connsiteX8" fmla="*/ 599 w 1769738"/>
                  <a:gd name="connsiteY8" fmla="*/ 1895 h 1972883"/>
                  <a:gd name="connsiteX0" fmla="*/ 599 w 1769738"/>
                  <a:gd name="connsiteY0" fmla="*/ 1895 h 1972883"/>
                  <a:gd name="connsiteX1" fmla="*/ 1282654 w 1769738"/>
                  <a:gd name="connsiteY1" fmla="*/ 0 h 1972883"/>
                  <a:gd name="connsiteX2" fmla="*/ 1346484 w 1769738"/>
                  <a:gd name="connsiteY2" fmla="*/ 139016 h 1972883"/>
                  <a:gd name="connsiteX3" fmla="*/ 1725281 w 1769738"/>
                  <a:gd name="connsiteY3" fmla="*/ 814675 h 1972883"/>
                  <a:gd name="connsiteX4" fmla="*/ 1769738 w 1769738"/>
                  <a:gd name="connsiteY4" fmla="*/ 872937 h 1972883"/>
                  <a:gd name="connsiteX5" fmla="*/ 1120530 w 1769738"/>
                  <a:gd name="connsiteY5" fmla="*/ 1972883 h 1972883"/>
                  <a:gd name="connsiteX6" fmla="*/ 1001235 w 1769738"/>
                  <a:gd name="connsiteY6" fmla="*/ 1838483 h 1972883"/>
                  <a:gd name="connsiteX7" fmla="*/ 38022 w 1769738"/>
                  <a:gd name="connsiteY7" fmla="*/ 110207 h 1972883"/>
                  <a:gd name="connsiteX8" fmla="*/ 599 w 1769738"/>
                  <a:gd name="connsiteY8" fmla="*/ 1895 h 1972883"/>
                  <a:gd name="connsiteX0" fmla="*/ 599 w 1769738"/>
                  <a:gd name="connsiteY0" fmla="*/ 1895 h 1972883"/>
                  <a:gd name="connsiteX1" fmla="*/ 1282654 w 1769738"/>
                  <a:gd name="connsiteY1" fmla="*/ 0 h 1972883"/>
                  <a:gd name="connsiteX2" fmla="*/ 1346484 w 1769738"/>
                  <a:gd name="connsiteY2" fmla="*/ 139016 h 1972883"/>
                  <a:gd name="connsiteX3" fmla="*/ 1725281 w 1769738"/>
                  <a:gd name="connsiteY3" fmla="*/ 814675 h 1972883"/>
                  <a:gd name="connsiteX4" fmla="*/ 1769738 w 1769738"/>
                  <a:gd name="connsiteY4" fmla="*/ 872937 h 1972883"/>
                  <a:gd name="connsiteX5" fmla="*/ 1120530 w 1769738"/>
                  <a:gd name="connsiteY5" fmla="*/ 1972883 h 1972883"/>
                  <a:gd name="connsiteX6" fmla="*/ 1001235 w 1769738"/>
                  <a:gd name="connsiteY6" fmla="*/ 1838483 h 1972883"/>
                  <a:gd name="connsiteX7" fmla="*/ 38022 w 1769738"/>
                  <a:gd name="connsiteY7" fmla="*/ 110207 h 1972883"/>
                  <a:gd name="connsiteX8" fmla="*/ 599 w 1769738"/>
                  <a:gd name="connsiteY8" fmla="*/ 1895 h 1972883"/>
                  <a:gd name="connsiteX0" fmla="*/ 232 w 1769371"/>
                  <a:gd name="connsiteY0" fmla="*/ 1895 h 1972883"/>
                  <a:gd name="connsiteX1" fmla="*/ 1282287 w 1769371"/>
                  <a:gd name="connsiteY1" fmla="*/ 0 h 1972883"/>
                  <a:gd name="connsiteX2" fmla="*/ 1346117 w 1769371"/>
                  <a:gd name="connsiteY2" fmla="*/ 139016 h 1972883"/>
                  <a:gd name="connsiteX3" fmla="*/ 1724914 w 1769371"/>
                  <a:gd name="connsiteY3" fmla="*/ 814675 h 1972883"/>
                  <a:gd name="connsiteX4" fmla="*/ 1769371 w 1769371"/>
                  <a:gd name="connsiteY4" fmla="*/ 872937 h 1972883"/>
                  <a:gd name="connsiteX5" fmla="*/ 1120163 w 1769371"/>
                  <a:gd name="connsiteY5" fmla="*/ 1972883 h 1972883"/>
                  <a:gd name="connsiteX6" fmla="*/ 1000868 w 1769371"/>
                  <a:gd name="connsiteY6" fmla="*/ 1838483 h 1972883"/>
                  <a:gd name="connsiteX7" fmla="*/ 37655 w 1769371"/>
                  <a:gd name="connsiteY7" fmla="*/ 110207 h 1972883"/>
                  <a:gd name="connsiteX8" fmla="*/ 232 w 1769371"/>
                  <a:gd name="connsiteY8" fmla="*/ 1895 h 1972883"/>
                  <a:gd name="connsiteX0" fmla="*/ 0 w 1769139"/>
                  <a:gd name="connsiteY0" fmla="*/ 1895 h 1972883"/>
                  <a:gd name="connsiteX1" fmla="*/ 1282055 w 1769139"/>
                  <a:gd name="connsiteY1" fmla="*/ 0 h 1972883"/>
                  <a:gd name="connsiteX2" fmla="*/ 1345885 w 1769139"/>
                  <a:gd name="connsiteY2" fmla="*/ 139016 h 1972883"/>
                  <a:gd name="connsiteX3" fmla="*/ 1724682 w 1769139"/>
                  <a:gd name="connsiteY3" fmla="*/ 814675 h 1972883"/>
                  <a:gd name="connsiteX4" fmla="*/ 1769139 w 1769139"/>
                  <a:gd name="connsiteY4" fmla="*/ 872937 h 1972883"/>
                  <a:gd name="connsiteX5" fmla="*/ 1119931 w 1769139"/>
                  <a:gd name="connsiteY5" fmla="*/ 1972883 h 1972883"/>
                  <a:gd name="connsiteX6" fmla="*/ 1000636 w 1769139"/>
                  <a:gd name="connsiteY6" fmla="*/ 1838483 h 1972883"/>
                  <a:gd name="connsiteX7" fmla="*/ 37423 w 1769139"/>
                  <a:gd name="connsiteY7" fmla="*/ 110207 h 1972883"/>
                  <a:gd name="connsiteX8" fmla="*/ 0 w 1769139"/>
                  <a:gd name="connsiteY8" fmla="*/ 1895 h 1972883"/>
                  <a:gd name="connsiteX0" fmla="*/ 0 w 1771035"/>
                  <a:gd name="connsiteY0" fmla="*/ 1895 h 1972883"/>
                  <a:gd name="connsiteX1" fmla="*/ 1283951 w 1771035"/>
                  <a:gd name="connsiteY1" fmla="*/ 0 h 1972883"/>
                  <a:gd name="connsiteX2" fmla="*/ 1347781 w 1771035"/>
                  <a:gd name="connsiteY2" fmla="*/ 139016 h 1972883"/>
                  <a:gd name="connsiteX3" fmla="*/ 1726578 w 1771035"/>
                  <a:gd name="connsiteY3" fmla="*/ 814675 h 1972883"/>
                  <a:gd name="connsiteX4" fmla="*/ 1771035 w 1771035"/>
                  <a:gd name="connsiteY4" fmla="*/ 872937 h 1972883"/>
                  <a:gd name="connsiteX5" fmla="*/ 1121827 w 1771035"/>
                  <a:gd name="connsiteY5" fmla="*/ 1972883 h 1972883"/>
                  <a:gd name="connsiteX6" fmla="*/ 1002532 w 1771035"/>
                  <a:gd name="connsiteY6" fmla="*/ 1838483 h 1972883"/>
                  <a:gd name="connsiteX7" fmla="*/ 39319 w 1771035"/>
                  <a:gd name="connsiteY7" fmla="*/ 110207 h 1972883"/>
                  <a:gd name="connsiteX8" fmla="*/ 0 w 1771035"/>
                  <a:gd name="connsiteY8" fmla="*/ 1895 h 1972883"/>
                  <a:gd name="connsiteX0" fmla="*/ 0 w 1771035"/>
                  <a:gd name="connsiteY0" fmla="*/ 1895 h 1972883"/>
                  <a:gd name="connsiteX1" fmla="*/ 1283951 w 1771035"/>
                  <a:gd name="connsiteY1" fmla="*/ 0 h 1972883"/>
                  <a:gd name="connsiteX2" fmla="*/ 1342092 w 1771035"/>
                  <a:gd name="connsiteY2" fmla="*/ 139016 h 1972883"/>
                  <a:gd name="connsiteX3" fmla="*/ 1726578 w 1771035"/>
                  <a:gd name="connsiteY3" fmla="*/ 814675 h 1972883"/>
                  <a:gd name="connsiteX4" fmla="*/ 1771035 w 1771035"/>
                  <a:gd name="connsiteY4" fmla="*/ 872937 h 1972883"/>
                  <a:gd name="connsiteX5" fmla="*/ 1121827 w 1771035"/>
                  <a:gd name="connsiteY5" fmla="*/ 1972883 h 1972883"/>
                  <a:gd name="connsiteX6" fmla="*/ 1002532 w 1771035"/>
                  <a:gd name="connsiteY6" fmla="*/ 1838483 h 1972883"/>
                  <a:gd name="connsiteX7" fmla="*/ 39319 w 1771035"/>
                  <a:gd name="connsiteY7" fmla="*/ 110207 h 1972883"/>
                  <a:gd name="connsiteX8" fmla="*/ 0 w 1771035"/>
                  <a:gd name="connsiteY8" fmla="*/ 1895 h 1972883"/>
                  <a:gd name="connsiteX0" fmla="*/ 0 w 1771035"/>
                  <a:gd name="connsiteY0" fmla="*/ 1895 h 1972883"/>
                  <a:gd name="connsiteX1" fmla="*/ 1283951 w 1771035"/>
                  <a:gd name="connsiteY1" fmla="*/ 0 h 1972883"/>
                  <a:gd name="connsiteX2" fmla="*/ 1342092 w 1771035"/>
                  <a:gd name="connsiteY2" fmla="*/ 139016 h 1972883"/>
                  <a:gd name="connsiteX3" fmla="*/ 1726578 w 1771035"/>
                  <a:gd name="connsiteY3" fmla="*/ 814675 h 1972883"/>
                  <a:gd name="connsiteX4" fmla="*/ 1771035 w 1771035"/>
                  <a:gd name="connsiteY4" fmla="*/ 872937 h 1972883"/>
                  <a:gd name="connsiteX5" fmla="*/ 1121827 w 1771035"/>
                  <a:gd name="connsiteY5" fmla="*/ 1972883 h 1972883"/>
                  <a:gd name="connsiteX6" fmla="*/ 1002532 w 1771035"/>
                  <a:gd name="connsiteY6" fmla="*/ 1838483 h 1972883"/>
                  <a:gd name="connsiteX7" fmla="*/ 43111 w 1771035"/>
                  <a:gd name="connsiteY7" fmla="*/ 125376 h 1972883"/>
                  <a:gd name="connsiteX8" fmla="*/ 0 w 1771035"/>
                  <a:gd name="connsiteY8" fmla="*/ 1895 h 1972883"/>
                  <a:gd name="connsiteX0" fmla="*/ 0 w 1771035"/>
                  <a:gd name="connsiteY0" fmla="*/ 1895 h 1972883"/>
                  <a:gd name="connsiteX1" fmla="*/ 1283951 w 1771035"/>
                  <a:gd name="connsiteY1" fmla="*/ 0 h 1972883"/>
                  <a:gd name="connsiteX2" fmla="*/ 1342092 w 1771035"/>
                  <a:gd name="connsiteY2" fmla="*/ 139016 h 1972883"/>
                  <a:gd name="connsiteX3" fmla="*/ 1726578 w 1771035"/>
                  <a:gd name="connsiteY3" fmla="*/ 814675 h 1972883"/>
                  <a:gd name="connsiteX4" fmla="*/ 1771035 w 1771035"/>
                  <a:gd name="connsiteY4" fmla="*/ 872937 h 1972883"/>
                  <a:gd name="connsiteX5" fmla="*/ 1121827 w 1771035"/>
                  <a:gd name="connsiteY5" fmla="*/ 1972883 h 1972883"/>
                  <a:gd name="connsiteX6" fmla="*/ 1002532 w 1771035"/>
                  <a:gd name="connsiteY6" fmla="*/ 1838483 h 1972883"/>
                  <a:gd name="connsiteX7" fmla="*/ 43111 w 1771035"/>
                  <a:gd name="connsiteY7" fmla="*/ 125376 h 1972883"/>
                  <a:gd name="connsiteX8" fmla="*/ 0 w 1771035"/>
                  <a:gd name="connsiteY8" fmla="*/ 1895 h 197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035" h="1972883">
                    <a:moveTo>
                      <a:pt x="0" y="1895"/>
                    </a:moveTo>
                    <a:lnTo>
                      <a:pt x="1283951" y="0"/>
                    </a:lnTo>
                    <a:cubicBezTo>
                      <a:pt x="1295294" y="55893"/>
                      <a:pt x="1319920" y="100718"/>
                      <a:pt x="1342092" y="139016"/>
                    </a:cubicBezTo>
                    <a:lnTo>
                      <a:pt x="1726578" y="814675"/>
                    </a:lnTo>
                    <a:cubicBezTo>
                      <a:pt x="1741235" y="837326"/>
                      <a:pt x="1760123" y="863712"/>
                      <a:pt x="1771035" y="872937"/>
                    </a:cubicBezTo>
                    <a:cubicBezTo>
                      <a:pt x="1557161" y="1243378"/>
                      <a:pt x="1335701" y="1602442"/>
                      <a:pt x="1121827" y="1972883"/>
                    </a:cubicBezTo>
                    <a:cubicBezTo>
                      <a:pt x="1084895" y="1956247"/>
                      <a:pt x="1051671" y="1918234"/>
                      <a:pt x="1002532" y="1838483"/>
                    </a:cubicBezTo>
                    <a:lnTo>
                      <a:pt x="43111" y="125376"/>
                    </a:lnTo>
                    <a:cubicBezTo>
                      <a:pt x="32080" y="107276"/>
                      <a:pt x="12040" y="53859"/>
                      <a:pt x="0" y="1895"/>
                    </a:cubicBezTo>
                    <a:close/>
                  </a:path>
                </a:pathLst>
              </a:custGeom>
              <a:solidFill>
                <a:schemeClr val="tx2"/>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4" name="Hexagon 2">
                <a:extLst>
                  <a:ext uri="{FF2B5EF4-FFF2-40B4-BE49-F238E27FC236}">
                    <a16:creationId xmlns:a16="http://schemas.microsoft.com/office/drawing/2014/main" id="{79BF3A66-ED0A-5C7C-B9C5-2D999E8380D5}"/>
                  </a:ext>
                </a:extLst>
              </p:cNvPr>
              <p:cNvSpPr/>
              <p:nvPr/>
            </p:nvSpPr>
            <p:spPr>
              <a:xfrm>
                <a:off x="8680230" y="611378"/>
                <a:ext cx="2310574" cy="2664108"/>
              </a:xfrm>
              <a:custGeom>
                <a:avLst/>
                <a:gdLst>
                  <a:gd name="connsiteX0" fmla="*/ 677234 w 1793336"/>
                  <a:gd name="connsiteY0" fmla="*/ 0 h 2025100"/>
                  <a:gd name="connsiteX1" fmla="*/ 746924 w 1793336"/>
                  <a:gd name="connsiteY1" fmla="*/ 78637 h 2025100"/>
                  <a:gd name="connsiteX2" fmla="*/ 1715641 w 1793336"/>
                  <a:gd name="connsiteY2" fmla="*/ 1801407 h 2025100"/>
                  <a:gd name="connsiteX3" fmla="*/ 1793336 w 1793336"/>
                  <a:gd name="connsiteY3" fmla="*/ 1977389 h 2025100"/>
                  <a:gd name="connsiteX4" fmla="*/ 493247 w 1793336"/>
                  <a:gd name="connsiteY4" fmla="*/ 2025096 h 2025100"/>
                  <a:gd name="connsiteX5" fmla="*/ 458771 w 1793336"/>
                  <a:gd name="connsiteY5" fmla="*/ 1977389 h 2025100"/>
                  <a:gd name="connsiteX6" fmla="*/ 437961 w 1793336"/>
                  <a:gd name="connsiteY6" fmla="*/ 1939289 h 2025100"/>
                  <a:gd name="connsiteX7" fmla="*/ 18861 w 1793336"/>
                  <a:gd name="connsiteY7" fmla="*/ 1193959 h 2025100"/>
                  <a:gd name="connsiteX8" fmla="*/ 0 w 1793336"/>
                  <a:gd name="connsiteY8" fmla="*/ 1173003 h 2025100"/>
                  <a:gd name="connsiteX9" fmla="*/ 677234 w 1793336"/>
                  <a:gd name="connsiteY9" fmla="*/ 0 h 2025100"/>
                  <a:gd name="connsiteX0" fmla="*/ 677234 w 1793336"/>
                  <a:gd name="connsiteY0" fmla="*/ 0 h 2015621"/>
                  <a:gd name="connsiteX1" fmla="*/ 746924 w 1793336"/>
                  <a:gd name="connsiteY1" fmla="*/ 78637 h 2015621"/>
                  <a:gd name="connsiteX2" fmla="*/ 1715641 w 1793336"/>
                  <a:gd name="connsiteY2" fmla="*/ 1801407 h 2015621"/>
                  <a:gd name="connsiteX3" fmla="*/ 1793336 w 1793336"/>
                  <a:gd name="connsiteY3" fmla="*/ 1977389 h 2015621"/>
                  <a:gd name="connsiteX4" fmla="*/ 493247 w 1793336"/>
                  <a:gd name="connsiteY4" fmla="*/ 2015616 h 2015621"/>
                  <a:gd name="connsiteX5" fmla="*/ 458771 w 1793336"/>
                  <a:gd name="connsiteY5" fmla="*/ 1977389 h 2015621"/>
                  <a:gd name="connsiteX6" fmla="*/ 437961 w 1793336"/>
                  <a:gd name="connsiteY6" fmla="*/ 1939289 h 2015621"/>
                  <a:gd name="connsiteX7" fmla="*/ 18861 w 1793336"/>
                  <a:gd name="connsiteY7" fmla="*/ 1193959 h 2015621"/>
                  <a:gd name="connsiteX8" fmla="*/ 0 w 1793336"/>
                  <a:gd name="connsiteY8" fmla="*/ 1173003 h 2015621"/>
                  <a:gd name="connsiteX9" fmla="*/ 677234 w 1793336"/>
                  <a:gd name="connsiteY9" fmla="*/ 0 h 2015621"/>
                  <a:gd name="connsiteX0" fmla="*/ 677234 w 1793336"/>
                  <a:gd name="connsiteY0" fmla="*/ 0 h 2026489"/>
                  <a:gd name="connsiteX1" fmla="*/ 746924 w 1793336"/>
                  <a:gd name="connsiteY1" fmla="*/ 78637 h 2026489"/>
                  <a:gd name="connsiteX2" fmla="*/ 1715641 w 1793336"/>
                  <a:gd name="connsiteY2" fmla="*/ 1801407 h 2026489"/>
                  <a:gd name="connsiteX3" fmla="*/ 1793336 w 1793336"/>
                  <a:gd name="connsiteY3" fmla="*/ 1977389 h 2026489"/>
                  <a:gd name="connsiteX4" fmla="*/ 493247 w 1793336"/>
                  <a:gd name="connsiteY4" fmla="*/ 2015616 h 2026489"/>
                  <a:gd name="connsiteX5" fmla="*/ 437961 w 1793336"/>
                  <a:gd name="connsiteY5" fmla="*/ 1939289 h 2026489"/>
                  <a:gd name="connsiteX6" fmla="*/ 18861 w 1793336"/>
                  <a:gd name="connsiteY6" fmla="*/ 1193959 h 2026489"/>
                  <a:gd name="connsiteX7" fmla="*/ 0 w 1793336"/>
                  <a:gd name="connsiteY7" fmla="*/ 1173003 h 2026489"/>
                  <a:gd name="connsiteX8" fmla="*/ 677234 w 1793336"/>
                  <a:gd name="connsiteY8" fmla="*/ 0 h 2026489"/>
                  <a:gd name="connsiteX0" fmla="*/ 677234 w 1793336"/>
                  <a:gd name="connsiteY0" fmla="*/ 0 h 2016715"/>
                  <a:gd name="connsiteX1" fmla="*/ 746924 w 1793336"/>
                  <a:gd name="connsiteY1" fmla="*/ 78637 h 2016715"/>
                  <a:gd name="connsiteX2" fmla="*/ 1715641 w 1793336"/>
                  <a:gd name="connsiteY2" fmla="*/ 1801407 h 2016715"/>
                  <a:gd name="connsiteX3" fmla="*/ 1793336 w 1793336"/>
                  <a:gd name="connsiteY3" fmla="*/ 1977389 h 2016715"/>
                  <a:gd name="connsiteX4" fmla="*/ 493247 w 1793336"/>
                  <a:gd name="connsiteY4" fmla="*/ 2015616 h 2016715"/>
                  <a:gd name="connsiteX5" fmla="*/ 437961 w 1793336"/>
                  <a:gd name="connsiteY5" fmla="*/ 1939289 h 2016715"/>
                  <a:gd name="connsiteX6" fmla="*/ 18861 w 1793336"/>
                  <a:gd name="connsiteY6" fmla="*/ 1193959 h 2016715"/>
                  <a:gd name="connsiteX7" fmla="*/ 0 w 1793336"/>
                  <a:gd name="connsiteY7" fmla="*/ 1173003 h 2016715"/>
                  <a:gd name="connsiteX8" fmla="*/ 677234 w 1793336"/>
                  <a:gd name="connsiteY8" fmla="*/ 0 h 2016715"/>
                  <a:gd name="connsiteX0" fmla="*/ 677234 w 1793336"/>
                  <a:gd name="connsiteY0" fmla="*/ 0 h 2015621"/>
                  <a:gd name="connsiteX1" fmla="*/ 746924 w 1793336"/>
                  <a:gd name="connsiteY1" fmla="*/ 78637 h 2015621"/>
                  <a:gd name="connsiteX2" fmla="*/ 1715641 w 1793336"/>
                  <a:gd name="connsiteY2" fmla="*/ 1801407 h 2015621"/>
                  <a:gd name="connsiteX3" fmla="*/ 1793336 w 1793336"/>
                  <a:gd name="connsiteY3" fmla="*/ 1977389 h 2015621"/>
                  <a:gd name="connsiteX4" fmla="*/ 493247 w 1793336"/>
                  <a:gd name="connsiteY4" fmla="*/ 2015616 h 2015621"/>
                  <a:gd name="connsiteX5" fmla="*/ 437961 w 1793336"/>
                  <a:gd name="connsiteY5" fmla="*/ 1939289 h 2015621"/>
                  <a:gd name="connsiteX6" fmla="*/ 18861 w 1793336"/>
                  <a:gd name="connsiteY6" fmla="*/ 1193959 h 2015621"/>
                  <a:gd name="connsiteX7" fmla="*/ 0 w 1793336"/>
                  <a:gd name="connsiteY7" fmla="*/ 1173003 h 2015621"/>
                  <a:gd name="connsiteX8" fmla="*/ 677234 w 1793336"/>
                  <a:gd name="connsiteY8" fmla="*/ 0 h 2015621"/>
                  <a:gd name="connsiteX0" fmla="*/ 677234 w 1793336"/>
                  <a:gd name="connsiteY0" fmla="*/ 0 h 2015621"/>
                  <a:gd name="connsiteX1" fmla="*/ 746924 w 1793336"/>
                  <a:gd name="connsiteY1" fmla="*/ 78637 h 2015621"/>
                  <a:gd name="connsiteX2" fmla="*/ 1715641 w 1793336"/>
                  <a:gd name="connsiteY2" fmla="*/ 1801407 h 2015621"/>
                  <a:gd name="connsiteX3" fmla="*/ 1793336 w 1793336"/>
                  <a:gd name="connsiteY3" fmla="*/ 1977389 h 2015621"/>
                  <a:gd name="connsiteX4" fmla="*/ 493247 w 1793336"/>
                  <a:gd name="connsiteY4" fmla="*/ 2015616 h 2015621"/>
                  <a:gd name="connsiteX5" fmla="*/ 437961 w 1793336"/>
                  <a:gd name="connsiteY5" fmla="*/ 1939289 h 2015621"/>
                  <a:gd name="connsiteX6" fmla="*/ 18861 w 1793336"/>
                  <a:gd name="connsiteY6" fmla="*/ 1193959 h 2015621"/>
                  <a:gd name="connsiteX7" fmla="*/ 0 w 1793336"/>
                  <a:gd name="connsiteY7" fmla="*/ 1173003 h 2015621"/>
                  <a:gd name="connsiteX8" fmla="*/ 677234 w 1793336"/>
                  <a:gd name="connsiteY8" fmla="*/ 0 h 2015621"/>
                  <a:gd name="connsiteX0" fmla="*/ 677234 w 1793336"/>
                  <a:gd name="connsiteY0" fmla="*/ 0 h 2015621"/>
                  <a:gd name="connsiteX1" fmla="*/ 746924 w 1793336"/>
                  <a:gd name="connsiteY1" fmla="*/ 78637 h 2015621"/>
                  <a:gd name="connsiteX2" fmla="*/ 1715641 w 1793336"/>
                  <a:gd name="connsiteY2" fmla="*/ 1801407 h 2015621"/>
                  <a:gd name="connsiteX3" fmla="*/ 1793336 w 1793336"/>
                  <a:gd name="connsiteY3" fmla="*/ 1977389 h 2015621"/>
                  <a:gd name="connsiteX4" fmla="*/ 493247 w 1793336"/>
                  <a:gd name="connsiteY4" fmla="*/ 2015616 h 2015621"/>
                  <a:gd name="connsiteX5" fmla="*/ 437961 w 1793336"/>
                  <a:gd name="connsiteY5" fmla="*/ 1939289 h 2015621"/>
                  <a:gd name="connsiteX6" fmla="*/ 18861 w 1793336"/>
                  <a:gd name="connsiteY6" fmla="*/ 1193959 h 2015621"/>
                  <a:gd name="connsiteX7" fmla="*/ 0 w 1793336"/>
                  <a:gd name="connsiteY7" fmla="*/ 1173003 h 2015621"/>
                  <a:gd name="connsiteX8" fmla="*/ 677234 w 1793336"/>
                  <a:gd name="connsiteY8" fmla="*/ 0 h 2015621"/>
                  <a:gd name="connsiteX0" fmla="*/ 677234 w 1793336"/>
                  <a:gd name="connsiteY0" fmla="*/ 0 h 2025101"/>
                  <a:gd name="connsiteX1" fmla="*/ 746924 w 1793336"/>
                  <a:gd name="connsiteY1" fmla="*/ 78637 h 2025101"/>
                  <a:gd name="connsiteX2" fmla="*/ 1715641 w 1793336"/>
                  <a:gd name="connsiteY2" fmla="*/ 1801407 h 2025101"/>
                  <a:gd name="connsiteX3" fmla="*/ 1793336 w 1793336"/>
                  <a:gd name="connsiteY3" fmla="*/ 1977389 h 2025101"/>
                  <a:gd name="connsiteX4" fmla="*/ 495143 w 1793336"/>
                  <a:gd name="connsiteY4" fmla="*/ 2025097 h 2025101"/>
                  <a:gd name="connsiteX5" fmla="*/ 437961 w 1793336"/>
                  <a:gd name="connsiteY5" fmla="*/ 1939289 h 2025101"/>
                  <a:gd name="connsiteX6" fmla="*/ 18861 w 1793336"/>
                  <a:gd name="connsiteY6" fmla="*/ 1193959 h 2025101"/>
                  <a:gd name="connsiteX7" fmla="*/ 0 w 1793336"/>
                  <a:gd name="connsiteY7" fmla="*/ 1173003 h 2025101"/>
                  <a:gd name="connsiteX8" fmla="*/ 677234 w 1793336"/>
                  <a:gd name="connsiteY8" fmla="*/ 0 h 2025101"/>
                  <a:gd name="connsiteX0" fmla="*/ 677234 w 1781960"/>
                  <a:gd name="connsiteY0" fmla="*/ 0 h 2032376"/>
                  <a:gd name="connsiteX1" fmla="*/ 746924 w 1781960"/>
                  <a:gd name="connsiteY1" fmla="*/ 78637 h 2032376"/>
                  <a:gd name="connsiteX2" fmla="*/ 1715641 w 1781960"/>
                  <a:gd name="connsiteY2" fmla="*/ 1801407 h 2032376"/>
                  <a:gd name="connsiteX3" fmla="*/ 1781960 w 1781960"/>
                  <a:gd name="connsiteY3" fmla="*/ 2032376 h 2032376"/>
                  <a:gd name="connsiteX4" fmla="*/ 495143 w 1781960"/>
                  <a:gd name="connsiteY4" fmla="*/ 2025097 h 2032376"/>
                  <a:gd name="connsiteX5" fmla="*/ 437961 w 1781960"/>
                  <a:gd name="connsiteY5" fmla="*/ 1939289 h 2032376"/>
                  <a:gd name="connsiteX6" fmla="*/ 18861 w 1781960"/>
                  <a:gd name="connsiteY6" fmla="*/ 1193959 h 2032376"/>
                  <a:gd name="connsiteX7" fmla="*/ 0 w 1781960"/>
                  <a:gd name="connsiteY7" fmla="*/ 1173003 h 2032376"/>
                  <a:gd name="connsiteX8" fmla="*/ 677234 w 1781960"/>
                  <a:gd name="connsiteY8" fmla="*/ 0 h 2032376"/>
                  <a:gd name="connsiteX0" fmla="*/ 677234 w 1789544"/>
                  <a:gd name="connsiteY0" fmla="*/ 0 h 2032376"/>
                  <a:gd name="connsiteX1" fmla="*/ 746924 w 1789544"/>
                  <a:gd name="connsiteY1" fmla="*/ 78637 h 2032376"/>
                  <a:gd name="connsiteX2" fmla="*/ 1715641 w 1789544"/>
                  <a:gd name="connsiteY2" fmla="*/ 1801407 h 2032376"/>
                  <a:gd name="connsiteX3" fmla="*/ 1789544 w 1789544"/>
                  <a:gd name="connsiteY3" fmla="*/ 2032376 h 2032376"/>
                  <a:gd name="connsiteX4" fmla="*/ 495143 w 1789544"/>
                  <a:gd name="connsiteY4" fmla="*/ 2025097 h 2032376"/>
                  <a:gd name="connsiteX5" fmla="*/ 437961 w 1789544"/>
                  <a:gd name="connsiteY5" fmla="*/ 1939289 h 2032376"/>
                  <a:gd name="connsiteX6" fmla="*/ 18861 w 1789544"/>
                  <a:gd name="connsiteY6" fmla="*/ 1193959 h 2032376"/>
                  <a:gd name="connsiteX7" fmla="*/ 0 w 1789544"/>
                  <a:gd name="connsiteY7" fmla="*/ 1173003 h 2032376"/>
                  <a:gd name="connsiteX8" fmla="*/ 677234 w 1789544"/>
                  <a:gd name="connsiteY8" fmla="*/ 0 h 2032376"/>
                  <a:gd name="connsiteX0" fmla="*/ 677234 w 1789544"/>
                  <a:gd name="connsiteY0" fmla="*/ 0 h 2032376"/>
                  <a:gd name="connsiteX1" fmla="*/ 746924 w 1789544"/>
                  <a:gd name="connsiteY1" fmla="*/ 78637 h 2032376"/>
                  <a:gd name="connsiteX2" fmla="*/ 1715641 w 1789544"/>
                  <a:gd name="connsiteY2" fmla="*/ 1801407 h 2032376"/>
                  <a:gd name="connsiteX3" fmla="*/ 1789544 w 1789544"/>
                  <a:gd name="connsiteY3" fmla="*/ 2032376 h 2032376"/>
                  <a:gd name="connsiteX4" fmla="*/ 495143 w 1789544"/>
                  <a:gd name="connsiteY4" fmla="*/ 2025097 h 2032376"/>
                  <a:gd name="connsiteX5" fmla="*/ 437961 w 1789544"/>
                  <a:gd name="connsiteY5" fmla="*/ 1939289 h 2032376"/>
                  <a:gd name="connsiteX6" fmla="*/ 18861 w 1789544"/>
                  <a:gd name="connsiteY6" fmla="*/ 1193959 h 2032376"/>
                  <a:gd name="connsiteX7" fmla="*/ 0 w 1789544"/>
                  <a:gd name="connsiteY7" fmla="*/ 1173003 h 2032376"/>
                  <a:gd name="connsiteX8" fmla="*/ 677234 w 1789544"/>
                  <a:gd name="connsiteY8" fmla="*/ 0 h 2032376"/>
                  <a:gd name="connsiteX0" fmla="*/ 677234 w 1789544"/>
                  <a:gd name="connsiteY0" fmla="*/ 0 h 2032376"/>
                  <a:gd name="connsiteX1" fmla="*/ 746924 w 1789544"/>
                  <a:gd name="connsiteY1" fmla="*/ 78637 h 2032376"/>
                  <a:gd name="connsiteX2" fmla="*/ 1715641 w 1789544"/>
                  <a:gd name="connsiteY2" fmla="*/ 1801407 h 2032376"/>
                  <a:gd name="connsiteX3" fmla="*/ 1789544 w 1789544"/>
                  <a:gd name="connsiteY3" fmla="*/ 2032376 h 2032376"/>
                  <a:gd name="connsiteX4" fmla="*/ 495143 w 1789544"/>
                  <a:gd name="connsiteY4" fmla="*/ 2025097 h 2032376"/>
                  <a:gd name="connsiteX5" fmla="*/ 437961 w 1789544"/>
                  <a:gd name="connsiteY5" fmla="*/ 1939289 h 2032376"/>
                  <a:gd name="connsiteX6" fmla="*/ 18861 w 1789544"/>
                  <a:gd name="connsiteY6" fmla="*/ 1193959 h 2032376"/>
                  <a:gd name="connsiteX7" fmla="*/ 0 w 1789544"/>
                  <a:gd name="connsiteY7" fmla="*/ 1173003 h 2032376"/>
                  <a:gd name="connsiteX8" fmla="*/ 677234 w 1789544"/>
                  <a:gd name="connsiteY8" fmla="*/ 0 h 2032376"/>
                  <a:gd name="connsiteX0" fmla="*/ 677234 w 1787648"/>
                  <a:gd name="connsiteY0" fmla="*/ 0 h 2030479"/>
                  <a:gd name="connsiteX1" fmla="*/ 746924 w 1787648"/>
                  <a:gd name="connsiteY1" fmla="*/ 78637 h 2030479"/>
                  <a:gd name="connsiteX2" fmla="*/ 1715641 w 1787648"/>
                  <a:gd name="connsiteY2" fmla="*/ 1801407 h 2030479"/>
                  <a:gd name="connsiteX3" fmla="*/ 1787648 w 1787648"/>
                  <a:gd name="connsiteY3" fmla="*/ 2030479 h 2030479"/>
                  <a:gd name="connsiteX4" fmla="*/ 495143 w 1787648"/>
                  <a:gd name="connsiteY4" fmla="*/ 2025097 h 2030479"/>
                  <a:gd name="connsiteX5" fmla="*/ 437961 w 1787648"/>
                  <a:gd name="connsiteY5" fmla="*/ 1939289 h 2030479"/>
                  <a:gd name="connsiteX6" fmla="*/ 18861 w 1787648"/>
                  <a:gd name="connsiteY6" fmla="*/ 1193959 h 2030479"/>
                  <a:gd name="connsiteX7" fmla="*/ 0 w 1787648"/>
                  <a:gd name="connsiteY7" fmla="*/ 1173003 h 2030479"/>
                  <a:gd name="connsiteX8" fmla="*/ 677234 w 1787648"/>
                  <a:gd name="connsiteY8" fmla="*/ 0 h 2030479"/>
                  <a:gd name="connsiteX0" fmla="*/ 677234 w 1793337"/>
                  <a:gd name="connsiteY0" fmla="*/ 0 h 2030479"/>
                  <a:gd name="connsiteX1" fmla="*/ 746924 w 1793337"/>
                  <a:gd name="connsiteY1" fmla="*/ 78637 h 2030479"/>
                  <a:gd name="connsiteX2" fmla="*/ 1715641 w 1793337"/>
                  <a:gd name="connsiteY2" fmla="*/ 1801407 h 2030479"/>
                  <a:gd name="connsiteX3" fmla="*/ 1793337 w 1793337"/>
                  <a:gd name="connsiteY3" fmla="*/ 2030479 h 2030479"/>
                  <a:gd name="connsiteX4" fmla="*/ 495143 w 1793337"/>
                  <a:gd name="connsiteY4" fmla="*/ 2025097 h 2030479"/>
                  <a:gd name="connsiteX5" fmla="*/ 437961 w 1793337"/>
                  <a:gd name="connsiteY5" fmla="*/ 1939289 h 2030479"/>
                  <a:gd name="connsiteX6" fmla="*/ 18861 w 1793337"/>
                  <a:gd name="connsiteY6" fmla="*/ 1193959 h 2030479"/>
                  <a:gd name="connsiteX7" fmla="*/ 0 w 1793337"/>
                  <a:gd name="connsiteY7" fmla="*/ 1173003 h 2030479"/>
                  <a:gd name="connsiteX8" fmla="*/ 677234 w 1793337"/>
                  <a:gd name="connsiteY8" fmla="*/ 0 h 2030479"/>
                  <a:gd name="connsiteX0" fmla="*/ 677234 w 1789544"/>
                  <a:gd name="connsiteY0" fmla="*/ 0 h 2030479"/>
                  <a:gd name="connsiteX1" fmla="*/ 746924 w 1789544"/>
                  <a:gd name="connsiteY1" fmla="*/ 78637 h 2030479"/>
                  <a:gd name="connsiteX2" fmla="*/ 1715641 w 1789544"/>
                  <a:gd name="connsiteY2" fmla="*/ 1801407 h 2030479"/>
                  <a:gd name="connsiteX3" fmla="*/ 1789544 w 1789544"/>
                  <a:gd name="connsiteY3" fmla="*/ 2030479 h 2030479"/>
                  <a:gd name="connsiteX4" fmla="*/ 495143 w 1789544"/>
                  <a:gd name="connsiteY4" fmla="*/ 2025097 h 2030479"/>
                  <a:gd name="connsiteX5" fmla="*/ 437961 w 1789544"/>
                  <a:gd name="connsiteY5" fmla="*/ 1939289 h 2030479"/>
                  <a:gd name="connsiteX6" fmla="*/ 18861 w 1789544"/>
                  <a:gd name="connsiteY6" fmla="*/ 1193959 h 2030479"/>
                  <a:gd name="connsiteX7" fmla="*/ 0 w 1789544"/>
                  <a:gd name="connsiteY7" fmla="*/ 1173003 h 2030479"/>
                  <a:gd name="connsiteX8" fmla="*/ 677234 w 1789544"/>
                  <a:gd name="connsiteY8" fmla="*/ 0 h 2030479"/>
                  <a:gd name="connsiteX0" fmla="*/ 677234 w 1787648"/>
                  <a:gd name="connsiteY0" fmla="*/ 0 h 2026687"/>
                  <a:gd name="connsiteX1" fmla="*/ 746924 w 1787648"/>
                  <a:gd name="connsiteY1" fmla="*/ 78637 h 2026687"/>
                  <a:gd name="connsiteX2" fmla="*/ 1715641 w 1787648"/>
                  <a:gd name="connsiteY2" fmla="*/ 1801407 h 2026687"/>
                  <a:gd name="connsiteX3" fmla="*/ 1787648 w 1787648"/>
                  <a:gd name="connsiteY3" fmla="*/ 2026687 h 2026687"/>
                  <a:gd name="connsiteX4" fmla="*/ 495143 w 1787648"/>
                  <a:gd name="connsiteY4" fmla="*/ 2025097 h 2026687"/>
                  <a:gd name="connsiteX5" fmla="*/ 437961 w 1787648"/>
                  <a:gd name="connsiteY5" fmla="*/ 1939289 h 2026687"/>
                  <a:gd name="connsiteX6" fmla="*/ 18861 w 1787648"/>
                  <a:gd name="connsiteY6" fmla="*/ 1193959 h 2026687"/>
                  <a:gd name="connsiteX7" fmla="*/ 0 w 1787648"/>
                  <a:gd name="connsiteY7" fmla="*/ 1173003 h 2026687"/>
                  <a:gd name="connsiteX8" fmla="*/ 677234 w 1787648"/>
                  <a:gd name="connsiteY8" fmla="*/ 0 h 2026687"/>
                  <a:gd name="connsiteX0" fmla="*/ 677234 w 1787648"/>
                  <a:gd name="connsiteY0" fmla="*/ 0 h 2026993"/>
                  <a:gd name="connsiteX1" fmla="*/ 746924 w 1787648"/>
                  <a:gd name="connsiteY1" fmla="*/ 78637 h 2026993"/>
                  <a:gd name="connsiteX2" fmla="*/ 1715641 w 1787648"/>
                  <a:gd name="connsiteY2" fmla="*/ 1801407 h 2026993"/>
                  <a:gd name="connsiteX3" fmla="*/ 1787648 w 1787648"/>
                  <a:gd name="connsiteY3" fmla="*/ 2026687 h 2026993"/>
                  <a:gd name="connsiteX4" fmla="*/ 487558 w 1787648"/>
                  <a:gd name="connsiteY4" fmla="*/ 2026993 h 2026993"/>
                  <a:gd name="connsiteX5" fmla="*/ 437961 w 1787648"/>
                  <a:gd name="connsiteY5" fmla="*/ 1939289 h 2026993"/>
                  <a:gd name="connsiteX6" fmla="*/ 18861 w 1787648"/>
                  <a:gd name="connsiteY6" fmla="*/ 1193959 h 2026993"/>
                  <a:gd name="connsiteX7" fmla="*/ 0 w 1787648"/>
                  <a:gd name="connsiteY7" fmla="*/ 1173003 h 2026993"/>
                  <a:gd name="connsiteX8" fmla="*/ 677234 w 1787648"/>
                  <a:gd name="connsiteY8" fmla="*/ 0 h 2026993"/>
                  <a:gd name="connsiteX0" fmla="*/ 677234 w 1787648"/>
                  <a:gd name="connsiteY0" fmla="*/ 0 h 2026993"/>
                  <a:gd name="connsiteX1" fmla="*/ 746924 w 1787648"/>
                  <a:gd name="connsiteY1" fmla="*/ 78637 h 2026993"/>
                  <a:gd name="connsiteX2" fmla="*/ 1715641 w 1787648"/>
                  <a:gd name="connsiteY2" fmla="*/ 1801407 h 2026993"/>
                  <a:gd name="connsiteX3" fmla="*/ 1787648 w 1787648"/>
                  <a:gd name="connsiteY3" fmla="*/ 2026687 h 2026993"/>
                  <a:gd name="connsiteX4" fmla="*/ 487558 w 1787648"/>
                  <a:gd name="connsiteY4" fmla="*/ 2026993 h 2026993"/>
                  <a:gd name="connsiteX5" fmla="*/ 437961 w 1787648"/>
                  <a:gd name="connsiteY5" fmla="*/ 1939289 h 2026993"/>
                  <a:gd name="connsiteX6" fmla="*/ 18861 w 1787648"/>
                  <a:gd name="connsiteY6" fmla="*/ 1193959 h 2026993"/>
                  <a:gd name="connsiteX7" fmla="*/ 0 w 1787648"/>
                  <a:gd name="connsiteY7" fmla="*/ 1173003 h 2026993"/>
                  <a:gd name="connsiteX8" fmla="*/ 677234 w 1787648"/>
                  <a:gd name="connsiteY8" fmla="*/ 0 h 2026993"/>
                  <a:gd name="connsiteX0" fmla="*/ 677234 w 1787648"/>
                  <a:gd name="connsiteY0" fmla="*/ 0 h 2026993"/>
                  <a:gd name="connsiteX1" fmla="*/ 746924 w 1787648"/>
                  <a:gd name="connsiteY1" fmla="*/ 78637 h 2026993"/>
                  <a:gd name="connsiteX2" fmla="*/ 1715641 w 1787648"/>
                  <a:gd name="connsiteY2" fmla="*/ 1801407 h 2026993"/>
                  <a:gd name="connsiteX3" fmla="*/ 1787648 w 1787648"/>
                  <a:gd name="connsiteY3" fmla="*/ 2026687 h 2026993"/>
                  <a:gd name="connsiteX4" fmla="*/ 487558 w 1787648"/>
                  <a:gd name="connsiteY4" fmla="*/ 2026993 h 2026993"/>
                  <a:gd name="connsiteX5" fmla="*/ 437961 w 1787648"/>
                  <a:gd name="connsiteY5" fmla="*/ 1939289 h 2026993"/>
                  <a:gd name="connsiteX6" fmla="*/ 18861 w 1787648"/>
                  <a:gd name="connsiteY6" fmla="*/ 1193959 h 2026993"/>
                  <a:gd name="connsiteX7" fmla="*/ 0 w 1787648"/>
                  <a:gd name="connsiteY7" fmla="*/ 1173003 h 2026993"/>
                  <a:gd name="connsiteX8" fmla="*/ 677234 w 1787648"/>
                  <a:gd name="connsiteY8" fmla="*/ 0 h 2026993"/>
                  <a:gd name="connsiteX0" fmla="*/ 677234 w 1787648"/>
                  <a:gd name="connsiteY0" fmla="*/ 0 h 2026993"/>
                  <a:gd name="connsiteX1" fmla="*/ 746924 w 1787648"/>
                  <a:gd name="connsiteY1" fmla="*/ 78637 h 2026993"/>
                  <a:gd name="connsiteX2" fmla="*/ 1715641 w 1787648"/>
                  <a:gd name="connsiteY2" fmla="*/ 1801407 h 2026993"/>
                  <a:gd name="connsiteX3" fmla="*/ 1787648 w 1787648"/>
                  <a:gd name="connsiteY3" fmla="*/ 2026687 h 2026993"/>
                  <a:gd name="connsiteX4" fmla="*/ 487558 w 1787648"/>
                  <a:gd name="connsiteY4" fmla="*/ 2026993 h 2026993"/>
                  <a:gd name="connsiteX5" fmla="*/ 437961 w 1787648"/>
                  <a:gd name="connsiteY5" fmla="*/ 1939289 h 2026993"/>
                  <a:gd name="connsiteX6" fmla="*/ 18861 w 1787648"/>
                  <a:gd name="connsiteY6" fmla="*/ 1193959 h 2026993"/>
                  <a:gd name="connsiteX7" fmla="*/ 0 w 1787648"/>
                  <a:gd name="connsiteY7" fmla="*/ 1173003 h 2026993"/>
                  <a:gd name="connsiteX8" fmla="*/ 677234 w 1787648"/>
                  <a:gd name="connsiteY8" fmla="*/ 0 h 2026993"/>
                  <a:gd name="connsiteX0" fmla="*/ 677234 w 1787648"/>
                  <a:gd name="connsiteY0" fmla="*/ 0 h 2026993"/>
                  <a:gd name="connsiteX1" fmla="*/ 746924 w 1787648"/>
                  <a:gd name="connsiteY1" fmla="*/ 78637 h 2026993"/>
                  <a:gd name="connsiteX2" fmla="*/ 1715641 w 1787648"/>
                  <a:gd name="connsiteY2" fmla="*/ 1801407 h 2026993"/>
                  <a:gd name="connsiteX3" fmla="*/ 1787648 w 1787648"/>
                  <a:gd name="connsiteY3" fmla="*/ 2026687 h 2026993"/>
                  <a:gd name="connsiteX4" fmla="*/ 487558 w 1787648"/>
                  <a:gd name="connsiteY4" fmla="*/ 2026993 h 2026993"/>
                  <a:gd name="connsiteX5" fmla="*/ 437961 w 1787648"/>
                  <a:gd name="connsiteY5" fmla="*/ 1939289 h 2026993"/>
                  <a:gd name="connsiteX6" fmla="*/ 18861 w 1787648"/>
                  <a:gd name="connsiteY6" fmla="*/ 1193959 h 2026993"/>
                  <a:gd name="connsiteX7" fmla="*/ 0 w 1787648"/>
                  <a:gd name="connsiteY7" fmla="*/ 1173003 h 2026993"/>
                  <a:gd name="connsiteX8" fmla="*/ 677234 w 1787648"/>
                  <a:gd name="connsiteY8" fmla="*/ 0 h 2026993"/>
                  <a:gd name="connsiteX0" fmla="*/ 677234 w 1787648"/>
                  <a:gd name="connsiteY0" fmla="*/ 0 h 2026993"/>
                  <a:gd name="connsiteX1" fmla="*/ 746924 w 1787648"/>
                  <a:gd name="connsiteY1" fmla="*/ 78637 h 2026993"/>
                  <a:gd name="connsiteX2" fmla="*/ 1715641 w 1787648"/>
                  <a:gd name="connsiteY2" fmla="*/ 1801407 h 2026993"/>
                  <a:gd name="connsiteX3" fmla="*/ 1787648 w 1787648"/>
                  <a:gd name="connsiteY3" fmla="*/ 2026687 h 2026993"/>
                  <a:gd name="connsiteX4" fmla="*/ 487558 w 1787648"/>
                  <a:gd name="connsiteY4" fmla="*/ 2026993 h 2026993"/>
                  <a:gd name="connsiteX5" fmla="*/ 437961 w 1787648"/>
                  <a:gd name="connsiteY5" fmla="*/ 1939289 h 2026993"/>
                  <a:gd name="connsiteX6" fmla="*/ 18861 w 1787648"/>
                  <a:gd name="connsiteY6" fmla="*/ 1193959 h 2026993"/>
                  <a:gd name="connsiteX7" fmla="*/ 0 w 1787648"/>
                  <a:gd name="connsiteY7" fmla="*/ 1173003 h 2026993"/>
                  <a:gd name="connsiteX8" fmla="*/ 677234 w 1787648"/>
                  <a:gd name="connsiteY8" fmla="*/ 0 h 2026993"/>
                  <a:gd name="connsiteX0" fmla="*/ 677234 w 1787795"/>
                  <a:gd name="connsiteY0" fmla="*/ 0 h 2026993"/>
                  <a:gd name="connsiteX1" fmla="*/ 746924 w 1787795"/>
                  <a:gd name="connsiteY1" fmla="*/ 78637 h 2026993"/>
                  <a:gd name="connsiteX2" fmla="*/ 1715641 w 1787795"/>
                  <a:gd name="connsiteY2" fmla="*/ 1801407 h 2026993"/>
                  <a:gd name="connsiteX3" fmla="*/ 1787648 w 1787795"/>
                  <a:gd name="connsiteY3" fmla="*/ 2026687 h 2026993"/>
                  <a:gd name="connsiteX4" fmla="*/ 487558 w 1787795"/>
                  <a:gd name="connsiteY4" fmla="*/ 2026993 h 2026993"/>
                  <a:gd name="connsiteX5" fmla="*/ 437961 w 1787795"/>
                  <a:gd name="connsiteY5" fmla="*/ 1939289 h 2026993"/>
                  <a:gd name="connsiteX6" fmla="*/ 18861 w 1787795"/>
                  <a:gd name="connsiteY6" fmla="*/ 1193959 h 2026993"/>
                  <a:gd name="connsiteX7" fmla="*/ 0 w 1787795"/>
                  <a:gd name="connsiteY7" fmla="*/ 1173003 h 2026993"/>
                  <a:gd name="connsiteX8" fmla="*/ 677234 w 1787795"/>
                  <a:gd name="connsiteY8" fmla="*/ 0 h 2026993"/>
                  <a:gd name="connsiteX0" fmla="*/ 669650 w 1780211"/>
                  <a:gd name="connsiteY0" fmla="*/ 0 h 2026993"/>
                  <a:gd name="connsiteX1" fmla="*/ 739340 w 1780211"/>
                  <a:gd name="connsiteY1" fmla="*/ 78637 h 2026993"/>
                  <a:gd name="connsiteX2" fmla="*/ 1708057 w 1780211"/>
                  <a:gd name="connsiteY2" fmla="*/ 1801407 h 2026993"/>
                  <a:gd name="connsiteX3" fmla="*/ 1780064 w 1780211"/>
                  <a:gd name="connsiteY3" fmla="*/ 2026687 h 2026993"/>
                  <a:gd name="connsiteX4" fmla="*/ 479974 w 1780211"/>
                  <a:gd name="connsiteY4" fmla="*/ 2026993 h 2026993"/>
                  <a:gd name="connsiteX5" fmla="*/ 430377 w 1780211"/>
                  <a:gd name="connsiteY5" fmla="*/ 1939289 h 2026993"/>
                  <a:gd name="connsiteX6" fmla="*/ 11277 w 1780211"/>
                  <a:gd name="connsiteY6" fmla="*/ 1193959 h 2026993"/>
                  <a:gd name="connsiteX7" fmla="*/ 0 w 1780211"/>
                  <a:gd name="connsiteY7" fmla="*/ 1165418 h 2026993"/>
                  <a:gd name="connsiteX8" fmla="*/ 669650 w 1780211"/>
                  <a:gd name="connsiteY8" fmla="*/ 0 h 202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0211" h="2026993">
                    <a:moveTo>
                      <a:pt x="669650" y="0"/>
                    </a:moveTo>
                    <a:cubicBezTo>
                      <a:pt x="698735" y="18388"/>
                      <a:pt x="720266" y="44825"/>
                      <a:pt x="739340" y="78637"/>
                    </a:cubicBezTo>
                    <a:lnTo>
                      <a:pt x="1708057" y="1801407"/>
                    </a:lnTo>
                    <a:cubicBezTo>
                      <a:pt x="1769194" y="1921376"/>
                      <a:pt x="1781777" y="1991021"/>
                      <a:pt x="1780064" y="2026687"/>
                    </a:cubicBezTo>
                    <a:lnTo>
                      <a:pt x="479974" y="2026993"/>
                    </a:lnTo>
                    <a:cubicBezTo>
                      <a:pt x="464547" y="1992202"/>
                      <a:pt x="446869" y="1964361"/>
                      <a:pt x="430377" y="1939289"/>
                    </a:cubicBezTo>
                    <a:lnTo>
                      <a:pt x="11277" y="1193959"/>
                    </a:lnTo>
                    <a:lnTo>
                      <a:pt x="0" y="1165418"/>
                    </a:lnTo>
                    <a:lnTo>
                      <a:pt x="669650" y="0"/>
                    </a:lnTo>
                    <a:close/>
                  </a:path>
                </a:pathLst>
              </a:custGeom>
              <a:solidFill>
                <a:schemeClr val="accent4"/>
              </a:solidFill>
              <a:ln w="25400" cap="flat" cmpd="sng" algn="ctr">
                <a:solidFill>
                  <a:schemeClr val="bg1"/>
                </a:solidFill>
                <a:prstDash val="solid"/>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5" name="Hexagon 2">
                <a:extLst>
                  <a:ext uri="{FF2B5EF4-FFF2-40B4-BE49-F238E27FC236}">
                    <a16:creationId xmlns:a16="http://schemas.microsoft.com/office/drawing/2014/main" id="{D4CFFAF2-6D49-9E16-B947-B42565D62FD4}"/>
                  </a:ext>
                </a:extLst>
              </p:cNvPr>
              <p:cNvSpPr/>
              <p:nvPr/>
            </p:nvSpPr>
            <p:spPr>
              <a:xfrm>
                <a:off x="4987637" y="671099"/>
                <a:ext cx="2307840" cy="2656357"/>
              </a:xfrm>
              <a:custGeom>
                <a:avLst/>
                <a:gdLst>
                  <a:gd name="connsiteX0" fmla="*/ 1109036 w 1780001"/>
                  <a:gd name="connsiteY0" fmla="*/ 0 h 1964211"/>
                  <a:gd name="connsiteX1" fmla="*/ 1780001 w 1780001"/>
                  <a:gd name="connsiteY1" fmla="*/ 1160250 h 1964211"/>
                  <a:gd name="connsiteX2" fmla="*/ 1726342 w 1780001"/>
                  <a:gd name="connsiteY2" fmla="*/ 1222971 h 1964211"/>
                  <a:gd name="connsiteX3" fmla="*/ 1316768 w 1780001"/>
                  <a:gd name="connsiteY3" fmla="*/ 1949252 h 1964211"/>
                  <a:gd name="connsiteX4" fmla="*/ 1310028 w 1780001"/>
                  <a:gd name="connsiteY4" fmla="*/ 1964211 h 1964211"/>
                  <a:gd name="connsiteX5" fmla="*/ 0 w 1780001"/>
                  <a:gd name="connsiteY5" fmla="*/ 1964211 h 1964211"/>
                  <a:gd name="connsiteX6" fmla="*/ 52474 w 1780001"/>
                  <a:gd name="connsiteY6" fmla="*/ 1814494 h 1964211"/>
                  <a:gd name="connsiteX7" fmla="*/ 999172 w 1780001"/>
                  <a:gd name="connsiteY7" fmla="*/ 135754 h 1964211"/>
                  <a:gd name="connsiteX8" fmla="*/ 1109036 w 1780001"/>
                  <a:gd name="connsiteY8" fmla="*/ 0 h 1964211"/>
                  <a:gd name="connsiteX0" fmla="*/ 1109036 w 1780001"/>
                  <a:gd name="connsiteY0" fmla="*/ 0 h 1964211"/>
                  <a:gd name="connsiteX1" fmla="*/ 1780001 w 1780001"/>
                  <a:gd name="connsiteY1" fmla="*/ 1160250 h 1964211"/>
                  <a:gd name="connsiteX2" fmla="*/ 1726342 w 1780001"/>
                  <a:gd name="connsiteY2" fmla="*/ 1222971 h 1964211"/>
                  <a:gd name="connsiteX3" fmla="*/ 1310028 w 1780001"/>
                  <a:gd name="connsiteY3" fmla="*/ 1964211 h 1964211"/>
                  <a:gd name="connsiteX4" fmla="*/ 0 w 1780001"/>
                  <a:gd name="connsiteY4" fmla="*/ 1964211 h 1964211"/>
                  <a:gd name="connsiteX5" fmla="*/ 52474 w 1780001"/>
                  <a:gd name="connsiteY5" fmla="*/ 1814494 h 1964211"/>
                  <a:gd name="connsiteX6" fmla="*/ 999172 w 1780001"/>
                  <a:gd name="connsiteY6" fmla="*/ 135754 h 1964211"/>
                  <a:gd name="connsiteX7" fmla="*/ 1109036 w 1780001"/>
                  <a:gd name="connsiteY7" fmla="*/ 0 h 1964211"/>
                  <a:gd name="connsiteX0" fmla="*/ 1109036 w 1780001"/>
                  <a:gd name="connsiteY0" fmla="*/ 0 h 2005926"/>
                  <a:gd name="connsiteX1" fmla="*/ 1780001 w 1780001"/>
                  <a:gd name="connsiteY1" fmla="*/ 1160250 h 2005926"/>
                  <a:gd name="connsiteX2" fmla="*/ 1726342 w 1780001"/>
                  <a:gd name="connsiteY2" fmla="*/ 1222971 h 2005926"/>
                  <a:gd name="connsiteX3" fmla="*/ 1285378 w 1780001"/>
                  <a:gd name="connsiteY3" fmla="*/ 2005926 h 2005926"/>
                  <a:gd name="connsiteX4" fmla="*/ 0 w 1780001"/>
                  <a:gd name="connsiteY4" fmla="*/ 1964211 h 2005926"/>
                  <a:gd name="connsiteX5" fmla="*/ 52474 w 1780001"/>
                  <a:gd name="connsiteY5" fmla="*/ 1814494 h 2005926"/>
                  <a:gd name="connsiteX6" fmla="*/ 999172 w 1780001"/>
                  <a:gd name="connsiteY6" fmla="*/ 135754 h 2005926"/>
                  <a:gd name="connsiteX7" fmla="*/ 1109036 w 1780001"/>
                  <a:gd name="connsiteY7" fmla="*/ 0 h 2005926"/>
                  <a:gd name="connsiteX0" fmla="*/ 1107139 w 1778104"/>
                  <a:gd name="connsiteY0" fmla="*/ 0 h 2007822"/>
                  <a:gd name="connsiteX1" fmla="*/ 1778104 w 1778104"/>
                  <a:gd name="connsiteY1" fmla="*/ 1160250 h 2007822"/>
                  <a:gd name="connsiteX2" fmla="*/ 1724445 w 1778104"/>
                  <a:gd name="connsiteY2" fmla="*/ 1222971 h 2007822"/>
                  <a:gd name="connsiteX3" fmla="*/ 1283481 w 1778104"/>
                  <a:gd name="connsiteY3" fmla="*/ 2005926 h 2007822"/>
                  <a:gd name="connsiteX4" fmla="*/ 0 w 1778104"/>
                  <a:gd name="connsiteY4" fmla="*/ 2007822 h 2007822"/>
                  <a:gd name="connsiteX5" fmla="*/ 50577 w 1778104"/>
                  <a:gd name="connsiteY5" fmla="*/ 1814494 h 2007822"/>
                  <a:gd name="connsiteX6" fmla="*/ 997275 w 1778104"/>
                  <a:gd name="connsiteY6" fmla="*/ 135754 h 2007822"/>
                  <a:gd name="connsiteX7" fmla="*/ 1107139 w 1778104"/>
                  <a:gd name="connsiteY7" fmla="*/ 0 h 2007822"/>
                  <a:gd name="connsiteX0" fmla="*/ 1107139 w 1778104"/>
                  <a:gd name="connsiteY0" fmla="*/ 0 h 2019198"/>
                  <a:gd name="connsiteX1" fmla="*/ 1778104 w 1778104"/>
                  <a:gd name="connsiteY1" fmla="*/ 1160250 h 2019198"/>
                  <a:gd name="connsiteX2" fmla="*/ 1724445 w 1778104"/>
                  <a:gd name="connsiteY2" fmla="*/ 1222971 h 2019198"/>
                  <a:gd name="connsiteX3" fmla="*/ 1283481 w 1778104"/>
                  <a:gd name="connsiteY3" fmla="*/ 2005926 h 2019198"/>
                  <a:gd name="connsiteX4" fmla="*/ 0 w 1778104"/>
                  <a:gd name="connsiteY4" fmla="*/ 2019198 h 2019198"/>
                  <a:gd name="connsiteX5" fmla="*/ 50577 w 1778104"/>
                  <a:gd name="connsiteY5" fmla="*/ 1814494 h 2019198"/>
                  <a:gd name="connsiteX6" fmla="*/ 997275 w 1778104"/>
                  <a:gd name="connsiteY6" fmla="*/ 135754 h 2019198"/>
                  <a:gd name="connsiteX7" fmla="*/ 1107139 w 1778104"/>
                  <a:gd name="connsiteY7" fmla="*/ 0 h 2019198"/>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4369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4369 w 1778104"/>
                  <a:gd name="connsiteY5" fmla="*/ 1814494 h 2021095"/>
                  <a:gd name="connsiteX6" fmla="*/ 997275 w 1778104"/>
                  <a:gd name="connsiteY6" fmla="*/ 135754 h 2021095"/>
                  <a:gd name="connsiteX7" fmla="*/ 1107139 w 1778104"/>
                  <a:gd name="connsiteY7" fmla="*/ 0 h 202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104" h="2021095">
                    <a:moveTo>
                      <a:pt x="1107139" y="0"/>
                    </a:moveTo>
                    <a:lnTo>
                      <a:pt x="1778104" y="1160250"/>
                    </a:lnTo>
                    <a:cubicBezTo>
                      <a:pt x="1756845" y="1169211"/>
                      <a:pt x="1743315" y="1190172"/>
                      <a:pt x="1724445" y="1222971"/>
                    </a:cubicBezTo>
                    <a:lnTo>
                      <a:pt x="1275896" y="2021095"/>
                    </a:lnTo>
                    <a:lnTo>
                      <a:pt x="0" y="2019198"/>
                    </a:lnTo>
                    <a:cubicBezTo>
                      <a:pt x="-75" y="1970581"/>
                      <a:pt x="14350" y="1899306"/>
                      <a:pt x="54369" y="1814494"/>
                    </a:cubicBezTo>
                    <a:lnTo>
                      <a:pt x="997275" y="135754"/>
                    </a:lnTo>
                    <a:cubicBezTo>
                      <a:pt x="1036792" y="67068"/>
                      <a:pt x="1066177" y="24439"/>
                      <a:pt x="1107139" y="0"/>
                    </a:cubicBezTo>
                    <a:close/>
                  </a:path>
                </a:pathLst>
              </a:custGeom>
              <a:solidFill>
                <a:schemeClr val="accent3"/>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7" name="Hexagon 2">
                <a:extLst>
                  <a:ext uri="{FF2B5EF4-FFF2-40B4-BE49-F238E27FC236}">
                    <a16:creationId xmlns:a16="http://schemas.microsoft.com/office/drawing/2014/main" id="{3F102B9E-EE2F-1240-925D-1A61BAF50D84}"/>
                  </a:ext>
                </a:extLst>
              </p:cNvPr>
              <p:cNvSpPr/>
              <p:nvPr/>
            </p:nvSpPr>
            <p:spPr>
              <a:xfrm>
                <a:off x="6692691" y="2187201"/>
                <a:ext cx="2590488" cy="2298108"/>
              </a:xfrm>
              <a:custGeom>
                <a:avLst/>
                <a:gdLst>
                  <a:gd name="connsiteX0" fmla="*/ 0 w 2024276"/>
                  <a:gd name="connsiteY0" fmla="*/ 872533 h 1745066"/>
                  <a:gd name="connsiteX1" fmla="*/ 488828 w 2024276"/>
                  <a:gd name="connsiteY1" fmla="*/ 0 h 1745066"/>
                  <a:gd name="connsiteX2" fmla="*/ 1535448 w 2024276"/>
                  <a:gd name="connsiteY2" fmla="*/ 0 h 1745066"/>
                  <a:gd name="connsiteX3" fmla="*/ 2024276 w 2024276"/>
                  <a:gd name="connsiteY3" fmla="*/ 872533 h 1745066"/>
                  <a:gd name="connsiteX4" fmla="*/ 1535448 w 2024276"/>
                  <a:gd name="connsiteY4" fmla="*/ 1745066 h 1745066"/>
                  <a:gd name="connsiteX5" fmla="*/ 488828 w 2024276"/>
                  <a:gd name="connsiteY5" fmla="*/ 1745066 h 1745066"/>
                  <a:gd name="connsiteX6" fmla="*/ 0 w 2024276"/>
                  <a:gd name="connsiteY6" fmla="*/ 872533 h 1745066"/>
                  <a:gd name="connsiteX0" fmla="*/ 0 w 2024276"/>
                  <a:gd name="connsiteY0" fmla="*/ 872533 h 1745066"/>
                  <a:gd name="connsiteX1" fmla="*/ 461670 w 2024276"/>
                  <a:gd name="connsiteY1" fmla="*/ 43153 h 1745066"/>
                  <a:gd name="connsiteX2" fmla="*/ 488828 w 2024276"/>
                  <a:gd name="connsiteY2" fmla="*/ 0 h 1745066"/>
                  <a:gd name="connsiteX3" fmla="*/ 1535448 w 2024276"/>
                  <a:gd name="connsiteY3" fmla="*/ 0 h 1745066"/>
                  <a:gd name="connsiteX4" fmla="*/ 2024276 w 2024276"/>
                  <a:gd name="connsiteY4" fmla="*/ 872533 h 1745066"/>
                  <a:gd name="connsiteX5" fmla="*/ 1535448 w 2024276"/>
                  <a:gd name="connsiteY5" fmla="*/ 1745066 h 1745066"/>
                  <a:gd name="connsiteX6" fmla="*/ 488828 w 2024276"/>
                  <a:gd name="connsiteY6" fmla="*/ 1745066 h 1745066"/>
                  <a:gd name="connsiteX7" fmla="*/ 0 w 2024276"/>
                  <a:gd name="connsiteY7" fmla="*/ 872533 h 1745066"/>
                  <a:gd name="connsiteX0" fmla="*/ 0 w 2024276"/>
                  <a:gd name="connsiteY0" fmla="*/ 874623 h 1747156"/>
                  <a:gd name="connsiteX1" fmla="*/ 461670 w 2024276"/>
                  <a:gd name="connsiteY1" fmla="*/ 45243 h 1747156"/>
                  <a:gd name="connsiteX2" fmla="*/ 488828 w 2024276"/>
                  <a:gd name="connsiteY2" fmla="*/ 2090 h 1747156"/>
                  <a:gd name="connsiteX3" fmla="*/ 547395 w 2024276"/>
                  <a:gd name="connsiteY3" fmla="*/ 0 h 1747156"/>
                  <a:gd name="connsiteX4" fmla="*/ 1535448 w 2024276"/>
                  <a:gd name="connsiteY4" fmla="*/ 2090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535448 w 2024276"/>
                  <a:gd name="connsiteY3" fmla="*/ 2090 h 1747156"/>
                  <a:gd name="connsiteX4" fmla="*/ 2024276 w 2024276"/>
                  <a:gd name="connsiteY4" fmla="*/ 874623 h 1747156"/>
                  <a:gd name="connsiteX5" fmla="*/ 1535448 w 2024276"/>
                  <a:gd name="connsiteY5" fmla="*/ 1747156 h 1747156"/>
                  <a:gd name="connsiteX6" fmla="*/ 488828 w 2024276"/>
                  <a:gd name="connsiteY6" fmla="*/ 1747156 h 1747156"/>
                  <a:gd name="connsiteX7" fmla="*/ 0 w 2024276"/>
                  <a:gd name="connsiteY7"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92751 w 2024276"/>
                  <a:gd name="connsiteY3" fmla="*/ 0 h 1747156"/>
                  <a:gd name="connsiteX4" fmla="*/ 1535448 w 2024276"/>
                  <a:gd name="connsiteY4" fmla="*/ 2090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92751 w 2024276"/>
                  <a:gd name="connsiteY3" fmla="*/ 0 h 1747156"/>
                  <a:gd name="connsiteX4" fmla="*/ 1535448 w 2024276"/>
                  <a:gd name="connsiteY4" fmla="*/ 2090 h 1747156"/>
                  <a:gd name="connsiteX5" fmla="*/ 1559426 w 2024276"/>
                  <a:gd name="connsiteY5" fmla="*/ 50006 h 1747156"/>
                  <a:gd name="connsiteX6" fmla="*/ 2024276 w 2024276"/>
                  <a:gd name="connsiteY6" fmla="*/ 874623 h 1747156"/>
                  <a:gd name="connsiteX7" fmla="*/ 1535448 w 2024276"/>
                  <a:gd name="connsiteY7" fmla="*/ 1747156 h 1747156"/>
                  <a:gd name="connsiteX8" fmla="*/ 488828 w 2024276"/>
                  <a:gd name="connsiteY8" fmla="*/ 1747156 h 1747156"/>
                  <a:gd name="connsiteX9" fmla="*/ 0 w 2024276"/>
                  <a:gd name="connsiteY9"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9275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9275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9275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80844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80844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59301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59288 w 2024276"/>
                  <a:gd name="connsiteY1" fmla="*/ 54768 h 1747156"/>
                  <a:gd name="connsiteX2" fmla="*/ 559301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59288 w 2024276"/>
                  <a:gd name="connsiteY1" fmla="*/ 54768 h 1747156"/>
                  <a:gd name="connsiteX2" fmla="*/ 559301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59288 w 2024276"/>
                  <a:gd name="connsiteY1" fmla="*/ 54768 h 1747156"/>
                  <a:gd name="connsiteX2" fmla="*/ 559301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59288 w 2024276"/>
                  <a:gd name="connsiteY1" fmla="*/ 54768 h 1747156"/>
                  <a:gd name="connsiteX2" fmla="*/ 559301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59288 w 2024276"/>
                  <a:gd name="connsiteY1" fmla="*/ 54768 h 1747156"/>
                  <a:gd name="connsiteX2" fmla="*/ 568826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5141 h 1747674"/>
                  <a:gd name="connsiteX1" fmla="*/ 459288 w 2024276"/>
                  <a:gd name="connsiteY1" fmla="*/ 55286 h 1747674"/>
                  <a:gd name="connsiteX2" fmla="*/ 568826 w 2024276"/>
                  <a:gd name="connsiteY2" fmla="*/ 518 h 1747674"/>
                  <a:gd name="connsiteX3" fmla="*/ 1473701 w 2024276"/>
                  <a:gd name="connsiteY3" fmla="*/ 518 h 1747674"/>
                  <a:gd name="connsiteX4" fmla="*/ 1559426 w 2024276"/>
                  <a:gd name="connsiteY4" fmla="*/ 50524 h 1747674"/>
                  <a:gd name="connsiteX5" fmla="*/ 2024276 w 2024276"/>
                  <a:gd name="connsiteY5" fmla="*/ 875141 h 1747674"/>
                  <a:gd name="connsiteX6" fmla="*/ 1535448 w 2024276"/>
                  <a:gd name="connsiteY6" fmla="*/ 1747674 h 1747674"/>
                  <a:gd name="connsiteX7" fmla="*/ 488828 w 2024276"/>
                  <a:gd name="connsiteY7" fmla="*/ 1747674 h 1747674"/>
                  <a:gd name="connsiteX8" fmla="*/ 0 w 2024276"/>
                  <a:gd name="connsiteY8" fmla="*/ 875141 h 1747674"/>
                  <a:gd name="connsiteX0" fmla="*/ 0 w 2024276"/>
                  <a:gd name="connsiteY0" fmla="*/ 875141 h 1747674"/>
                  <a:gd name="connsiteX1" fmla="*/ 459288 w 2024276"/>
                  <a:gd name="connsiteY1" fmla="*/ 55286 h 1747674"/>
                  <a:gd name="connsiteX2" fmla="*/ 568826 w 2024276"/>
                  <a:gd name="connsiteY2" fmla="*/ 518 h 1747674"/>
                  <a:gd name="connsiteX3" fmla="*/ 1473701 w 2024276"/>
                  <a:gd name="connsiteY3" fmla="*/ 518 h 1747674"/>
                  <a:gd name="connsiteX4" fmla="*/ 1559426 w 2024276"/>
                  <a:gd name="connsiteY4" fmla="*/ 50524 h 1747674"/>
                  <a:gd name="connsiteX5" fmla="*/ 2024276 w 2024276"/>
                  <a:gd name="connsiteY5" fmla="*/ 875141 h 1747674"/>
                  <a:gd name="connsiteX6" fmla="*/ 1535448 w 2024276"/>
                  <a:gd name="connsiteY6" fmla="*/ 1747674 h 1747674"/>
                  <a:gd name="connsiteX7" fmla="*/ 488828 w 2024276"/>
                  <a:gd name="connsiteY7" fmla="*/ 1747674 h 1747674"/>
                  <a:gd name="connsiteX8" fmla="*/ 0 w 2024276"/>
                  <a:gd name="connsiteY8" fmla="*/ 875141 h 1747674"/>
                  <a:gd name="connsiteX0" fmla="*/ 0 w 2024276"/>
                  <a:gd name="connsiteY0" fmla="*/ 875141 h 1747674"/>
                  <a:gd name="connsiteX1" fmla="*/ 459288 w 2024276"/>
                  <a:gd name="connsiteY1" fmla="*/ 55286 h 1747674"/>
                  <a:gd name="connsiteX2" fmla="*/ 568826 w 2024276"/>
                  <a:gd name="connsiteY2" fmla="*/ 518 h 1747674"/>
                  <a:gd name="connsiteX3" fmla="*/ 1473701 w 2024276"/>
                  <a:gd name="connsiteY3" fmla="*/ 518 h 1747674"/>
                  <a:gd name="connsiteX4" fmla="*/ 1559426 w 2024276"/>
                  <a:gd name="connsiteY4" fmla="*/ 50524 h 1747674"/>
                  <a:gd name="connsiteX5" fmla="*/ 2024276 w 2024276"/>
                  <a:gd name="connsiteY5" fmla="*/ 875141 h 1747674"/>
                  <a:gd name="connsiteX6" fmla="*/ 1535448 w 2024276"/>
                  <a:gd name="connsiteY6" fmla="*/ 1747674 h 1747674"/>
                  <a:gd name="connsiteX7" fmla="*/ 488828 w 2024276"/>
                  <a:gd name="connsiteY7" fmla="*/ 1747674 h 1747674"/>
                  <a:gd name="connsiteX8" fmla="*/ 0 w 2024276"/>
                  <a:gd name="connsiteY8" fmla="*/ 875141 h 1747674"/>
                  <a:gd name="connsiteX0" fmla="*/ 0 w 2024276"/>
                  <a:gd name="connsiteY0" fmla="*/ 875141 h 1747674"/>
                  <a:gd name="connsiteX1" fmla="*/ 459288 w 2024276"/>
                  <a:gd name="connsiteY1" fmla="*/ 55286 h 1747674"/>
                  <a:gd name="connsiteX2" fmla="*/ 568826 w 2024276"/>
                  <a:gd name="connsiteY2" fmla="*/ 518 h 1747674"/>
                  <a:gd name="connsiteX3" fmla="*/ 1473701 w 2024276"/>
                  <a:gd name="connsiteY3" fmla="*/ 518 h 1747674"/>
                  <a:gd name="connsiteX4" fmla="*/ 1559426 w 2024276"/>
                  <a:gd name="connsiteY4" fmla="*/ 50524 h 1747674"/>
                  <a:gd name="connsiteX5" fmla="*/ 2024276 w 2024276"/>
                  <a:gd name="connsiteY5" fmla="*/ 875141 h 1747674"/>
                  <a:gd name="connsiteX6" fmla="*/ 1535448 w 2024276"/>
                  <a:gd name="connsiteY6" fmla="*/ 1747674 h 1747674"/>
                  <a:gd name="connsiteX7" fmla="*/ 488828 w 2024276"/>
                  <a:gd name="connsiteY7" fmla="*/ 1747674 h 1747674"/>
                  <a:gd name="connsiteX8" fmla="*/ 0 w 2024276"/>
                  <a:gd name="connsiteY8" fmla="*/ 875141 h 1747674"/>
                  <a:gd name="connsiteX0" fmla="*/ 0 w 2024276"/>
                  <a:gd name="connsiteY0" fmla="*/ 874734 h 1747267"/>
                  <a:gd name="connsiteX1" fmla="*/ 449763 w 2024276"/>
                  <a:gd name="connsiteY1" fmla="*/ 71548 h 1747267"/>
                  <a:gd name="connsiteX2" fmla="*/ 568826 w 2024276"/>
                  <a:gd name="connsiteY2" fmla="*/ 111 h 1747267"/>
                  <a:gd name="connsiteX3" fmla="*/ 1473701 w 2024276"/>
                  <a:gd name="connsiteY3" fmla="*/ 111 h 1747267"/>
                  <a:gd name="connsiteX4" fmla="*/ 1559426 w 2024276"/>
                  <a:gd name="connsiteY4" fmla="*/ 50117 h 1747267"/>
                  <a:gd name="connsiteX5" fmla="*/ 2024276 w 2024276"/>
                  <a:gd name="connsiteY5" fmla="*/ 874734 h 1747267"/>
                  <a:gd name="connsiteX6" fmla="*/ 1535448 w 2024276"/>
                  <a:gd name="connsiteY6" fmla="*/ 1747267 h 1747267"/>
                  <a:gd name="connsiteX7" fmla="*/ 488828 w 2024276"/>
                  <a:gd name="connsiteY7" fmla="*/ 1747267 h 1747267"/>
                  <a:gd name="connsiteX8" fmla="*/ 0 w 2024276"/>
                  <a:gd name="connsiteY8" fmla="*/ 874734 h 1747267"/>
                  <a:gd name="connsiteX0" fmla="*/ 0 w 2024276"/>
                  <a:gd name="connsiteY0" fmla="*/ 874734 h 1747267"/>
                  <a:gd name="connsiteX1" fmla="*/ 40189 w 2024276"/>
                  <a:gd name="connsiteY1" fmla="*/ 797829 h 1747267"/>
                  <a:gd name="connsiteX2" fmla="*/ 449763 w 2024276"/>
                  <a:gd name="connsiteY2" fmla="*/ 71548 h 1747267"/>
                  <a:gd name="connsiteX3" fmla="*/ 568826 w 2024276"/>
                  <a:gd name="connsiteY3" fmla="*/ 111 h 1747267"/>
                  <a:gd name="connsiteX4" fmla="*/ 1473701 w 2024276"/>
                  <a:gd name="connsiteY4" fmla="*/ 111 h 1747267"/>
                  <a:gd name="connsiteX5" fmla="*/ 1559426 w 2024276"/>
                  <a:gd name="connsiteY5" fmla="*/ 50117 h 1747267"/>
                  <a:gd name="connsiteX6" fmla="*/ 2024276 w 2024276"/>
                  <a:gd name="connsiteY6" fmla="*/ 874734 h 1747267"/>
                  <a:gd name="connsiteX7" fmla="*/ 1535448 w 2024276"/>
                  <a:gd name="connsiteY7" fmla="*/ 1747267 h 1747267"/>
                  <a:gd name="connsiteX8" fmla="*/ 488828 w 2024276"/>
                  <a:gd name="connsiteY8" fmla="*/ 1747267 h 1747267"/>
                  <a:gd name="connsiteX9" fmla="*/ 0 w 2024276"/>
                  <a:gd name="connsiteY9" fmla="*/ 874734 h 1747267"/>
                  <a:gd name="connsiteX0" fmla="*/ 0 w 2024276"/>
                  <a:gd name="connsiteY0" fmla="*/ 874734 h 1747267"/>
                  <a:gd name="connsiteX1" fmla="*/ 40189 w 2024276"/>
                  <a:gd name="connsiteY1" fmla="*/ 797829 h 1747267"/>
                  <a:gd name="connsiteX2" fmla="*/ 449763 w 2024276"/>
                  <a:gd name="connsiteY2" fmla="*/ 71548 h 1747267"/>
                  <a:gd name="connsiteX3" fmla="*/ 568826 w 2024276"/>
                  <a:gd name="connsiteY3" fmla="*/ 111 h 1747267"/>
                  <a:gd name="connsiteX4" fmla="*/ 1473701 w 2024276"/>
                  <a:gd name="connsiteY4" fmla="*/ 111 h 1747267"/>
                  <a:gd name="connsiteX5" fmla="*/ 1559426 w 2024276"/>
                  <a:gd name="connsiteY5" fmla="*/ 50117 h 1747267"/>
                  <a:gd name="connsiteX6" fmla="*/ 2024276 w 2024276"/>
                  <a:gd name="connsiteY6" fmla="*/ 874734 h 1747267"/>
                  <a:gd name="connsiteX7" fmla="*/ 1535448 w 2024276"/>
                  <a:gd name="connsiteY7" fmla="*/ 1747267 h 1747267"/>
                  <a:gd name="connsiteX8" fmla="*/ 488828 w 2024276"/>
                  <a:gd name="connsiteY8" fmla="*/ 1747267 h 1747267"/>
                  <a:gd name="connsiteX9" fmla="*/ 35426 w 2024276"/>
                  <a:gd name="connsiteY9" fmla="*/ 933561 h 1747267"/>
                  <a:gd name="connsiteX10" fmla="*/ 0 w 2024276"/>
                  <a:gd name="connsiteY10" fmla="*/ 874734 h 1747267"/>
                  <a:gd name="connsiteX0" fmla="*/ 0 w 1988850"/>
                  <a:gd name="connsiteY0" fmla="*/ 933561 h 1747267"/>
                  <a:gd name="connsiteX1" fmla="*/ 4763 w 1988850"/>
                  <a:gd name="connsiteY1" fmla="*/ 797829 h 1747267"/>
                  <a:gd name="connsiteX2" fmla="*/ 414337 w 1988850"/>
                  <a:gd name="connsiteY2" fmla="*/ 71548 h 1747267"/>
                  <a:gd name="connsiteX3" fmla="*/ 533400 w 1988850"/>
                  <a:gd name="connsiteY3" fmla="*/ 111 h 1747267"/>
                  <a:gd name="connsiteX4" fmla="*/ 1438275 w 1988850"/>
                  <a:gd name="connsiteY4" fmla="*/ 111 h 1747267"/>
                  <a:gd name="connsiteX5" fmla="*/ 1524000 w 1988850"/>
                  <a:gd name="connsiteY5" fmla="*/ 50117 h 1747267"/>
                  <a:gd name="connsiteX6" fmla="*/ 1988850 w 1988850"/>
                  <a:gd name="connsiteY6" fmla="*/ 874734 h 1747267"/>
                  <a:gd name="connsiteX7" fmla="*/ 1500022 w 1988850"/>
                  <a:gd name="connsiteY7" fmla="*/ 1747267 h 1747267"/>
                  <a:gd name="connsiteX8" fmla="*/ 453402 w 1988850"/>
                  <a:gd name="connsiteY8" fmla="*/ 1747267 h 1747267"/>
                  <a:gd name="connsiteX9" fmla="*/ 0 w 1988850"/>
                  <a:gd name="connsiteY9" fmla="*/ 933561 h 1747267"/>
                  <a:gd name="connsiteX0" fmla="*/ 20674 w 2009524"/>
                  <a:gd name="connsiteY0" fmla="*/ 933561 h 1747267"/>
                  <a:gd name="connsiteX1" fmla="*/ 25437 w 2009524"/>
                  <a:gd name="connsiteY1" fmla="*/ 797829 h 1747267"/>
                  <a:gd name="connsiteX2" fmla="*/ 435011 w 2009524"/>
                  <a:gd name="connsiteY2" fmla="*/ 71548 h 1747267"/>
                  <a:gd name="connsiteX3" fmla="*/ 554074 w 2009524"/>
                  <a:gd name="connsiteY3" fmla="*/ 111 h 1747267"/>
                  <a:gd name="connsiteX4" fmla="*/ 1458949 w 2009524"/>
                  <a:gd name="connsiteY4" fmla="*/ 111 h 1747267"/>
                  <a:gd name="connsiteX5" fmla="*/ 1544674 w 2009524"/>
                  <a:gd name="connsiteY5" fmla="*/ 50117 h 1747267"/>
                  <a:gd name="connsiteX6" fmla="*/ 2009524 w 2009524"/>
                  <a:gd name="connsiteY6" fmla="*/ 874734 h 1747267"/>
                  <a:gd name="connsiteX7" fmla="*/ 1520696 w 2009524"/>
                  <a:gd name="connsiteY7" fmla="*/ 1747267 h 1747267"/>
                  <a:gd name="connsiteX8" fmla="*/ 474076 w 2009524"/>
                  <a:gd name="connsiteY8" fmla="*/ 1747267 h 1747267"/>
                  <a:gd name="connsiteX9" fmla="*/ 20674 w 2009524"/>
                  <a:gd name="connsiteY9" fmla="*/ 933561 h 1747267"/>
                  <a:gd name="connsiteX0" fmla="*/ 26555 w 2015405"/>
                  <a:gd name="connsiteY0" fmla="*/ 933561 h 1747267"/>
                  <a:gd name="connsiteX1" fmla="*/ 31318 w 2015405"/>
                  <a:gd name="connsiteY1" fmla="*/ 797829 h 1747267"/>
                  <a:gd name="connsiteX2" fmla="*/ 440892 w 2015405"/>
                  <a:gd name="connsiteY2" fmla="*/ 71548 h 1747267"/>
                  <a:gd name="connsiteX3" fmla="*/ 559955 w 2015405"/>
                  <a:gd name="connsiteY3" fmla="*/ 111 h 1747267"/>
                  <a:gd name="connsiteX4" fmla="*/ 1464830 w 2015405"/>
                  <a:gd name="connsiteY4" fmla="*/ 111 h 1747267"/>
                  <a:gd name="connsiteX5" fmla="*/ 1550555 w 2015405"/>
                  <a:gd name="connsiteY5" fmla="*/ 50117 h 1747267"/>
                  <a:gd name="connsiteX6" fmla="*/ 2015405 w 2015405"/>
                  <a:gd name="connsiteY6" fmla="*/ 874734 h 1747267"/>
                  <a:gd name="connsiteX7" fmla="*/ 1526577 w 2015405"/>
                  <a:gd name="connsiteY7" fmla="*/ 1747267 h 1747267"/>
                  <a:gd name="connsiteX8" fmla="*/ 479957 w 2015405"/>
                  <a:gd name="connsiteY8" fmla="*/ 1747267 h 1747267"/>
                  <a:gd name="connsiteX9" fmla="*/ 26555 w 2015405"/>
                  <a:gd name="connsiteY9"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471866 w 2007314"/>
                  <a:gd name="connsiteY8" fmla="*/ 1747267 h 1747267"/>
                  <a:gd name="connsiteX9" fmla="*/ 18464 w 2007314"/>
                  <a:gd name="connsiteY9"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471866 w 2007314"/>
                  <a:gd name="connsiteY8" fmla="*/ 1747267 h 1747267"/>
                  <a:gd name="connsiteX9" fmla="*/ 435183 w 2007314"/>
                  <a:gd name="connsiteY9" fmla="*/ 1681273 h 1747267"/>
                  <a:gd name="connsiteX10" fmla="*/ 18464 w 2007314"/>
                  <a:gd name="connsiteY10"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49483 w 2007314"/>
                  <a:gd name="connsiteY8" fmla="*/ 1745567 h 1747267"/>
                  <a:gd name="connsiteX9" fmla="*/ 471866 w 2007314"/>
                  <a:gd name="connsiteY9" fmla="*/ 1747267 h 1747267"/>
                  <a:gd name="connsiteX10" fmla="*/ 435183 w 2007314"/>
                  <a:gd name="connsiteY10" fmla="*/ 1681273 h 1747267"/>
                  <a:gd name="connsiteX11" fmla="*/ 18464 w 2007314"/>
                  <a:gd name="connsiteY11"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49483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49483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49483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49483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59008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441"/>
                  <a:gd name="connsiteX1" fmla="*/ 23227 w 2007314"/>
                  <a:gd name="connsiteY1" fmla="*/ 797829 h 1747441"/>
                  <a:gd name="connsiteX2" fmla="*/ 432801 w 2007314"/>
                  <a:gd name="connsiteY2" fmla="*/ 71548 h 1747441"/>
                  <a:gd name="connsiteX3" fmla="*/ 551864 w 2007314"/>
                  <a:gd name="connsiteY3" fmla="*/ 111 h 1747441"/>
                  <a:gd name="connsiteX4" fmla="*/ 1456739 w 2007314"/>
                  <a:gd name="connsiteY4" fmla="*/ 111 h 1747441"/>
                  <a:gd name="connsiteX5" fmla="*/ 1542464 w 2007314"/>
                  <a:gd name="connsiteY5" fmla="*/ 50117 h 1747441"/>
                  <a:gd name="connsiteX6" fmla="*/ 2007314 w 2007314"/>
                  <a:gd name="connsiteY6" fmla="*/ 874734 h 1747441"/>
                  <a:gd name="connsiteX7" fmla="*/ 1518486 w 2007314"/>
                  <a:gd name="connsiteY7" fmla="*/ 1747267 h 1747441"/>
                  <a:gd name="connsiteX8" fmla="*/ 559008 w 2007314"/>
                  <a:gd name="connsiteY8" fmla="*/ 1745567 h 1747441"/>
                  <a:gd name="connsiteX9" fmla="*/ 435183 w 2007314"/>
                  <a:gd name="connsiteY9" fmla="*/ 1681273 h 1747441"/>
                  <a:gd name="connsiteX10" fmla="*/ 18464 w 2007314"/>
                  <a:gd name="connsiteY10" fmla="*/ 933561 h 1747441"/>
                  <a:gd name="connsiteX0" fmla="*/ 18464 w 2007314"/>
                  <a:gd name="connsiteY0" fmla="*/ 933561 h 1747441"/>
                  <a:gd name="connsiteX1" fmla="*/ 23227 w 2007314"/>
                  <a:gd name="connsiteY1" fmla="*/ 797829 h 1747441"/>
                  <a:gd name="connsiteX2" fmla="*/ 432801 w 2007314"/>
                  <a:gd name="connsiteY2" fmla="*/ 71548 h 1747441"/>
                  <a:gd name="connsiteX3" fmla="*/ 551864 w 2007314"/>
                  <a:gd name="connsiteY3" fmla="*/ 111 h 1747441"/>
                  <a:gd name="connsiteX4" fmla="*/ 1456739 w 2007314"/>
                  <a:gd name="connsiteY4" fmla="*/ 111 h 1747441"/>
                  <a:gd name="connsiteX5" fmla="*/ 1542464 w 2007314"/>
                  <a:gd name="connsiteY5" fmla="*/ 50117 h 1747441"/>
                  <a:gd name="connsiteX6" fmla="*/ 2007314 w 2007314"/>
                  <a:gd name="connsiteY6" fmla="*/ 874734 h 1747441"/>
                  <a:gd name="connsiteX7" fmla="*/ 1518486 w 2007314"/>
                  <a:gd name="connsiteY7" fmla="*/ 1747267 h 1747441"/>
                  <a:gd name="connsiteX8" fmla="*/ 570915 w 2007314"/>
                  <a:gd name="connsiteY8" fmla="*/ 1745567 h 1747441"/>
                  <a:gd name="connsiteX9" fmla="*/ 435183 w 2007314"/>
                  <a:gd name="connsiteY9" fmla="*/ 1681273 h 1747441"/>
                  <a:gd name="connsiteX10" fmla="*/ 18464 w 2007314"/>
                  <a:gd name="connsiteY10" fmla="*/ 933561 h 1747441"/>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70915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70915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2007314 w 2007314"/>
                  <a:gd name="connsiteY6" fmla="*/ 874734 h 1747948"/>
                  <a:gd name="connsiteX7" fmla="*/ 1518486 w 2007314"/>
                  <a:gd name="connsiteY7" fmla="*/ 1747267 h 1747948"/>
                  <a:gd name="connsiteX8" fmla="*/ 1432927 w 2007314"/>
                  <a:gd name="connsiteY8" fmla="*/ 1747948 h 1747948"/>
                  <a:gd name="connsiteX9" fmla="*/ 570915 w 2007314"/>
                  <a:gd name="connsiteY9" fmla="*/ 1745567 h 1747948"/>
                  <a:gd name="connsiteX10" fmla="*/ 435183 w 2007314"/>
                  <a:gd name="connsiteY10" fmla="*/ 1681273 h 1747948"/>
                  <a:gd name="connsiteX11" fmla="*/ 18464 w 2007314"/>
                  <a:gd name="connsiteY11" fmla="*/ 933561 h 1747948"/>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2007314 w 2007314"/>
                  <a:gd name="connsiteY6" fmla="*/ 874734 h 1747948"/>
                  <a:gd name="connsiteX7" fmla="*/ 1568658 w 2007314"/>
                  <a:gd name="connsiteY7" fmla="*/ 1662222 h 1747948"/>
                  <a:gd name="connsiteX8" fmla="*/ 1518486 w 2007314"/>
                  <a:gd name="connsiteY8" fmla="*/ 1747267 h 1747948"/>
                  <a:gd name="connsiteX9" fmla="*/ 1432927 w 2007314"/>
                  <a:gd name="connsiteY9" fmla="*/ 1747948 h 1747948"/>
                  <a:gd name="connsiteX10" fmla="*/ 570915 w 2007314"/>
                  <a:gd name="connsiteY10" fmla="*/ 1745567 h 1747948"/>
                  <a:gd name="connsiteX11" fmla="*/ 435183 w 2007314"/>
                  <a:gd name="connsiteY11" fmla="*/ 1681273 h 1747948"/>
                  <a:gd name="connsiteX12" fmla="*/ 18464 w 2007314"/>
                  <a:gd name="connsiteY12" fmla="*/ 933561 h 1747948"/>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2007314 w 2007314"/>
                  <a:gd name="connsiteY6" fmla="*/ 874734 h 1747948"/>
                  <a:gd name="connsiteX7" fmla="*/ 1568658 w 2007314"/>
                  <a:gd name="connsiteY7" fmla="*/ 1662222 h 1747948"/>
                  <a:gd name="connsiteX8" fmla="*/ 1432927 w 2007314"/>
                  <a:gd name="connsiteY8" fmla="*/ 1747948 h 1747948"/>
                  <a:gd name="connsiteX9" fmla="*/ 570915 w 2007314"/>
                  <a:gd name="connsiteY9" fmla="*/ 1745567 h 1747948"/>
                  <a:gd name="connsiteX10" fmla="*/ 435183 w 2007314"/>
                  <a:gd name="connsiteY10" fmla="*/ 1681273 h 1747948"/>
                  <a:gd name="connsiteX11" fmla="*/ 18464 w 2007314"/>
                  <a:gd name="connsiteY11" fmla="*/ 933561 h 1747948"/>
                  <a:gd name="connsiteX0" fmla="*/ 18464 w 2007314"/>
                  <a:gd name="connsiteY0" fmla="*/ 933561 h 1748498"/>
                  <a:gd name="connsiteX1" fmla="*/ 23227 w 2007314"/>
                  <a:gd name="connsiteY1" fmla="*/ 797829 h 1748498"/>
                  <a:gd name="connsiteX2" fmla="*/ 432801 w 2007314"/>
                  <a:gd name="connsiteY2" fmla="*/ 71548 h 1748498"/>
                  <a:gd name="connsiteX3" fmla="*/ 551864 w 2007314"/>
                  <a:gd name="connsiteY3" fmla="*/ 111 h 1748498"/>
                  <a:gd name="connsiteX4" fmla="*/ 1456739 w 2007314"/>
                  <a:gd name="connsiteY4" fmla="*/ 111 h 1748498"/>
                  <a:gd name="connsiteX5" fmla="*/ 1542464 w 2007314"/>
                  <a:gd name="connsiteY5" fmla="*/ 50117 h 1748498"/>
                  <a:gd name="connsiteX6" fmla="*/ 2007314 w 2007314"/>
                  <a:gd name="connsiteY6" fmla="*/ 874734 h 1748498"/>
                  <a:gd name="connsiteX7" fmla="*/ 1568658 w 2007314"/>
                  <a:gd name="connsiteY7" fmla="*/ 1662222 h 1748498"/>
                  <a:gd name="connsiteX8" fmla="*/ 1432927 w 2007314"/>
                  <a:gd name="connsiteY8" fmla="*/ 1747948 h 1748498"/>
                  <a:gd name="connsiteX9" fmla="*/ 570915 w 2007314"/>
                  <a:gd name="connsiteY9" fmla="*/ 1745567 h 1748498"/>
                  <a:gd name="connsiteX10" fmla="*/ 435183 w 2007314"/>
                  <a:gd name="connsiteY10" fmla="*/ 1681273 h 1748498"/>
                  <a:gd name="connsiteX11" fmla="*/ 18464 w 2007314"/>
                  <a:gd name="connsiteY11" fmla="*/ 933561 h 1748498"/>
                  <a:gd name="connsiteX0" fmla="*/ 18464 w 2007314"/>
                  <a:gd name="connsiteY0" fmla="*/ 933561 h 1748853"/>
                  <a:gd name="connsiteX1" fmla="*/ 23227 w 2007314"/>
                  <a:gd name="connsiteY1" fmla="*/ 797829 h 1748853"/>
                  <a:gd name="connsiteX2" fmla="*/ 432801 w 2007314"/>
                  <a:gd name="connsiteY2" fmla="*/ 71548 h 1748853"/>
                  <a:gd name="connsiteX3" fmla="*/ 551864 w 2007314"/>
                  <a:gd name="connsiteY3" fmla="*/ 111 h 1748853"/>
                  <a:gd name="connsiteX4" fmla="*/ 1456739 w 2007314"/>
                  <a:gd name="connsiteY4" fmla="*/ 111 h 1748853"/>
                  <a:gd name="connsiteX5" fmla="*/ 1542464 w 2007314"/>
                  <a:gd name="connsiteY5" fmla="*/ 50117 h 1748853"/>
                  <a:gd name="connsiteX6" fmla="*/ 2007314 w 2007314"/>
                  <a:gd name="connsiteY6" fmla="*/ 874734 h 1748853"/>
                  <a:gd name="connsiteX7" fmla="*/ 1568658 w 2007314"/>
                  <a:gd name="connsiteY7" fmla="*/ 1662222 h 1748853"/>
                  <a:gd name="connsiteX8" fmla="*/ 1432927 w 2007314"/>
                  <a:gd name="connsiteY8" fmla="*/ 1747948 h 1748853"/>
                  <a:gd name="connsiteX9" fmla="*/ 570915 w 2007314"/>
                  <a:gd name="connsiteY9" fmla="*/ 1745567 h 1748853"/>
                  <a:gd name="connsiteX10" fmla="*/ 435183 w 2007314"/>
                  <a:gd name="connsiteY10" fmla="*/ 1681273 h 1748853"/>
                  <a:gd name="connsiteX11" fmla="*/ 18464 w 2007314"/>
                  <a:gd name="connsiteY11" fmla="*/ 933561 h 1748853"/>
                  <a:gd name="connsiteX0" fmla="*/ 18464 w 2007314"/>
                  <a:gd name="connsiteY0" fmla="*/ 933561 h 1748075"/>
                  <a:gd name="connsiteX1" fmla="*/ 23227 w 2007314"/>
                  <a:gd name="connsiteY1" fmla="*/ 797829 h 1748075"/>
                  <a:gd name="connsiteX2" fmla="*/ 432801 w 2007314"/>
                  <a:gd name="connsiteY2" fmla="*/ 71548 h 1748075"/>
                  <a:gd name="connsiteX3" fmla="*/ 551864 w 2007314"/>
                  <a:gd name="connsiteY3" fmla="*/ 111 h 1748075"/>
                  <a:gd name="connsiteX4" fmla="*/ 1456739 w 2007314"/>
                  <a:gd name="connsiteY4" fmla="*/ 111 h 1748075"/>
                  <a:gd name="connsiteX5" fmla="*/ 1542464 w 2007314"/>
                  <a:gd name="connsiteY5" fmla="*/ 50117 h 1748075"/>
                  <a:gd name="connsiteX6" fmla="*/ 2007314 w 2007314"/>
                  <a:gd name="connsiteY6" fmla="*/ 874734 h 1748075"/>
                  <a:gd name="connsiteX7" fmla="*/ 1568658 w 2007314"/>
                  <a:gd name="connsiteY7" fmla="*/ 1662222 h 1748075"/>
                  <a:gd name="connsiteX8" fmla="*/ 1432927 w 2007314"/>
                  <a:gd name="connsiteY8" fmla="*/ 1747948 h 1748075"/>
                  <a:gd name="connsiteX9" fmla="*/ 570915 w 2007314"/>
                  <a:gd name="connsiteY9" fmla="*/ 1745567 h 1748075"/>
                  <a:gd name="connsiteX10" fmla="*/ 435183 w 2007314"/>
                  <a:gd name="connsiteY10" fmla="*/ 1681273 h 1748075"/>
                  <a:gd name="connsiteX11" fmla="*/ 18464 w 2007314"/>
                  <a:gd name="connsiteY11" fmla="*/ 933561 h 1748075"/>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2007314 w 2007314"/>
                  <a:gd name="connsiteY6" fmla="*/ 874734 h 1747948"/>
                  <a:gd name="connsiteX7" fmla="*/ 1568658 w 2007314"/>
                  <a:gd name="connsiteY7" fmla="*/ 1662222 h 1747948"/>
                  <a:gd name="connsiteX8" fmla="*/ 1432927 w 2007314"/>
                  <a:gd name="connsiteY8" fmla="*/ 1747948 h 1747948"/>
                  <a:gd name="connsiteX9" fmla="*/ 570915 w 2007314"/>
                  <a:gd name="connsiteY9" fmla="*/ 1745567 h 1747948"/>
                  <a:gd name="connsiteX10" fmla="*/ 435183 w 2007314"/>
                  <a:gd name="connsiteY10" fmla="*/ 1681273 h 1747948"/>
                  <a:gd name="connsiteX11" fmla="*/ 18464 w 2007314"/>
                  <a:gd name="connsiteY11" fmla="*/ 933561 h 1747948"/>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2007314 w 2007314"/>
                  <a:gd name="connsiteY6" fmla="*/ 874734 h 1747948"/>
                  <a:gd name="connsiteX7" fmla="*/ 1568658 w 2007314"/>
                  <a:gd name="connsiteY7" fmla="*/ 1662222 h 1747948"/>
                  <a:gd name="connsiteX8" fmla="*/ 1432927 w 2007314"/>
                  <a:gd name="connsiteY8" fmla="*/ 1747948 h 1747948"/>
                  <a:gd name="connsiteX9" fmla="*/ 570915 w 2007314"/>
                  <a:gd name="connsiteY9" fmla="*/ 1745567 h 1747948"/>
                  <a:gd name="connsiteX10" fmla="*/ 435183 w 2007314"/>
                  <a:gd name="connsiteY10" fmla="*/ 1681273 h 1747948"/>
                  <a:gd name="connsiteX11" fmla="*/ 18464 w 2007314"/>
                  <a:gd name="connsiteY11" fmla="*/ 933561 h 1747948"/>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1961564 w 2007314"/>
                  <a:gd name="connsiteY6" fmla="*/ 795447 h 1747948"/>
                  <a:gd name="connsiteX7" fmla="*/ 2007314 w 2007314"/>
                  <a:gd name="connsiteY7" fmla="*/ 874734 h 1747948"/>
                  <a:gd name="connsiteX8" fmla="*/ 1568658 w 2007314"/>
                  <a:gd name="connsiteY8" fmla="*/ 1662222 h 1747948"/>
                  <a:gd name="connsiteX9" fmla="*/ 1432927 w 2007314"/>
                  <a:gd name="connsiteY9" fmla="*/ 1747948 h 1747948"/>
                  <a:gd name="connsiteX10" fmla="*/ 570915 w 2007314"/>
                  <a:gd name="connsiteY10" fmla="*/ 1745567 h 1747948"/>
                  <a:gd name="connsiteX11" fmla="*/ 435183 w 2007314"/>
                  <a:gd name="connsiteY11" fmla="*/ 1681273 h 1747948"/>
                  <a:gd name="connsiteX12" fmla="*/ 18464 w 2007314"/>
                  <a:gd name="connsiteY12" fmla="*/ 933561 h 1747948"/>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1961564 w 2007314"/>
                  <a:gd name="connsiteY6" fmla="*/ 795447 h 1747948"/>
                  <a:gd name="connsiteX7" fmla="*/ 2007314 w 2007314"/>
                  <a:gd name="connsiteY7" fmla="*/ 874734 h 1747948"/>
                  <a:gd name="connsiteX8" fmla="*/ 1963945 w 2007314"/>
                  <a:gd name="connsiteY8" fmla="*/ 957372 h 1747948"/>
                  <a:gd name="connsiteX9" fmla="*/ 1568658 w 2007314"/>
                  <a:gd name="connsiteY9" fmla="*/ 1662222 h 1747948"/>
                  <a:gd name="connsiteX10" fmla="*/ 1432927 w 2007314"/>
                  <a:gd name="connsiteY10" fmla="*/ 1747948 h 1747948"/>
                  <a:gd name="connsiteX11" fmla="*/ 570915 w 2007314"/>
                  <a:gd name="connsiteY11" fmla="*/ 1745567 h 1747948"/>
                  <a:gd name="connsiteX12" fmla="*/ 435183 w 2007314"/>
                  <a:gd name="connsiteY12" fmla="*/ 1681273 h 1747948"/>
                  <a:gd name="connsiteX13" fmla="*/ 18464 w 2007314"/>
                  <a:gd name="connsiteY13" fmla="*/ 933561 h 1747948"/>
                  <a:gd name="connsiteX0" fmla="*/ 18464 w 1963945"/>
                  <a:gd name="connsiteY0" fmla="*/ 933561 h 1747948"/>
                  <a:gd name="connsiteX1" fmla="*/ 23227 w 1963945"/>
                  <a:gd name="connsiteY1" fmla="*/ 797829 h 1747948"/>
                  <a:gd name="connsiteX2" fmla="*/ 432801 w 1963945"/>
                  <a:gd name="connsiteY2" fmla="*/ 71548 h 1747948"/>
                  <a:gd name="connsiteX3" fmla="*/ 551864 w 1963945"/>
                  <a:gd name="connsiteY3" fmla="*/ 111 h 1747948"/>
                  <a:gd name="connsiteX4" fmla="*/ 1456739 w 1963945"/>
                  <a:gd name="connsiteY4" fmla="*/ 111 h 1747948"/>
                  <a:gd name="connsiteX5" fmla="*/ 1542464 w 1963945"/>
                  <a:gd name="connsiteY5" fmla="*/ 50117 h 1747948"/>
                  <a:gd name="connsiteX6" fmla="*/ 1961564 w 1963945"/>
                  <a:gd name="connsiteY6" fmla="*/ 795447 h 1747948"/>
                  <a:gd name="connsiteX7" fmla="*/ 1963945 w 1963945"/>
                  <a:gd name="connsiteY7" fmla="*/ 957372 h 1747948"/>
                  <a:gd name="connsiteX8" fmla="*/ 1568658 w 1963945"/>
                  <a:gd name="connsiteY8" fmla="*/ 1662222 h 1747948"/>
                  <a:gd name="connsiteX9" fmla="*/ 1432927 w 1963945"/>
                  <a:gd name="connsiteY9" fmla="*/ 1747948 h 1747948"/>
                  <a:gd name="connsiteX10" fmla="*/ 570915 w 1963945"/>
                  <a:gd name="connsiteY10" fmla="*/ 1745567 h 1747948"/>
                  <a:gd name="connsiteX11" fmla="*/ 435183 w 1963945"/>
                  <a:gd name="connsiteY11" fmla="*/ 1681273 h 1747948"/>
                  <a:gd name="connsiteX12" fmla="*/ 18464 w 1963945"/>
                  <a:gd name="connsiteY12" fmla="*/ 933561 h 1747948"/>
                  <a:gd name="connsiteX0" fmla="*/ 18464 w 1982211"/>
                  <a:gd name="connsiteY0" fmla="*/ 933561 h 1747948"/>
                  <a:gd name="connsiteX1" fmla="*/ 23227 w 1982211"/>
                  <a:gd name="connsiteY1" fmla="*/ 797829 h 1747948"/>
                  <a:gd name="connsiteX2" fmla="*/ 432801 w 1982211"/>
                  <a:gd name="connsiteY2" fmla="*/ 71548 h 1747948"/>
                  <a:gd name="connsiteX3" fmla="*/ 551864 w 1982211"/>
                  <a:gd name="connsiteY3" fmla="*/ 111 h 1747948"/>
                  <a:gd name="connsiteX4" fmla="*/ 1456739 w 1982211"/>
                  <a:gd name="connsiteY4" fmla="*/ 111 h 1747948"/>
                  <a:gd name="connsiteX5" fmla="*/ 1542464 w 1982211"/>
                  <a:gd name="connsiteY5" fmla="*/ 50117 h 1747948"/>
                  <a:gd name="connsiteX6" fmla="*/ 1961564 w 1982211"/>
                  <a:gd name="connsiteY6" fmla="*/ 795447 h 1747948"/>
                  <a:gd name="connsiteX7" fmla="*/ 1963945 w 1982211"/>
                  <a:gd name="connsiteY7" fmla="*/ 957372 h 1747948"/>
                  <a:gd name="connsiteX8" fmla="*/ 1568658 w 1982211"/>
                  <a:gd name="connsiteY8" fmla="*/ 1662222 h 1747948"/>
                  <a:gd name="connsiteX9" fmla="*/ 1432927 w 1982211"/>
                  <a:gd name="connsiteY9" fmla="*/ 1747948 h 1747948"/>
                  <a:gd name="connsiteX10" fmla="*/ 570915 w 1982211"/>
                  <a:gd name="connsiteY10" fmla="*/ 1745567 h 1747948"/>
                  <a:gd name="connsiteX11" fmla="*/ 435183 w 1982211"/>
                  <a:gd name="connsiteY11" fmla="*/ 1681273 h 1747948"/>
                  <a:gd name="connsiteX12" fmla="*/ 18464 w 1982211"/>
                  <a:gd name="connsiteY12" fmla="*/ 933561 h 1747948"/>
                  <a:gd name="connsiteX0" fmla="*/ 18464 w 1989167"/>
                  <a:gd name="connsiteY0" fmla="*/ 933561 h 1747948"/>
                  <a:gd name="connsiteX1" fmla="*/ 23227 w 1989167"/>
                  <a:gd name="connsiteY1" fmla="*/ 797829 h 1747948"/>
                  <a:gd name="connsiteX2" fmla="*/ 432801 w 1989167"/>
                  <a:gd name="connsiteY2" fmla="*/ 71548 h 1747948"/>
                  <a:gd name="connsiteX3" fmla="*/ 551864 w 1989167"/>
                  <a:gd name="connsiteY3" fmla="*/ 111 h 1747948"/>
                  <a:gd name="connsiteX4" fmla="*/ 1456739 w 1989167"/>
                  <a:gd name="connsiteY4" fmla="*/ 111 h 1747948"/>
                  <a:gd name="connsiteX5" fmla="*/ 1542464 w 1989167"/>
                  <a:gd name="connsiteY5" fmla="*/ 50117 h 1747948"/>
                  <a:gd name="connsiteX6" fmla="*/ 1961564 w 1989167"/>
                  <a:gd name="connsiteY6" fmla="*/ 795447 h 1747948"/>
                  <a:gd name="connsiteX7" fmla="*/ 1963945 w 1989167"/>
                  <a:gd name="connsiteY7" fmla="*/ 957372 h 1747948"/>
                  <a:gd name="connsiteX8" fmla="*/ 1568658 w 1989167"/>
                  <a:gd name="connsiteY8" fmla="*/ 1662222 h 1747948"/>
                  <a:gd name="connsiteX9" fmla="*/ 1432927 w 1989167"/>
                  <a:gd name="connsiteY9" fmla="*/ 1747948 h 1747948"/>
                  <a:gd name="connsiteX10" fmla="*/ 570915 w 1989167"/>
                  <a:gd name="connsiteY10" fmla="*/ 1745567 h 1747948"/>
                  <a:gd name="connsiteX11" fmla="*/ 435183 w 1989167"/>
                  <a:gd name="connsiteY11" fmla="*/ 1681273 h 1747948"/>
                  <a:gd name="connsiteX12" fmla="*/ 18464 w 1989167"/>
                  <a:gd name="connsiteY12" fmla="*/ 933561 h 1747948"/>
                  <a:gd name="connsiteX0" fmla="*/ 18464 w 1983345"/>
                  <a:gd name="connsiteY0" fmla="*/ 933561 h 1747948"/>
                  <a:gd name="connsiteX1" fmla="*/ 23227 w 1983345"/>
                  <a:gd name="connsiteY1" fmla="*/ 797829 h 1747948"/>
                  <a:gd name="connsiteX2" fmla="*/ 432801 w 1983345"/>
                  <a:gd name="connsiteY2" fmla="*/ 71548 h 1747948"/>
                  <a:gd name="connsiteX3" fmla="*/ 551864 w 1983345"/>
                  <a:gd name="connsiteY3" fmla="*/ 111 h 1747948"/>
                  <a:gd name="connsiteX4" fmla="*/ 1456739 w 1983345"/>
                  <a:gd name="connsiteY4" fmla="*/ 111 h 1747948"/>
                  <a:gd name="connsiteX5" fmla="*/ 1542464 w 1983345"/>
                  <a:gd name="connsiteY5" fmla="*/ 50117 h 1747948"/>
                  <a:gd name="connsiteX6" fmla="*/ 1961564 w 1983345"/>
                  <a:gd name="connsiteY6" fmla="*/ 795447 h 1747948"/>
                  <a:gd name="connsiteX7" fmla="*/ 1963945 w 1983345"/>
                  <a:gd name="connsiteY7" fmla="*/ 957372 h 1747948"/>
                  <a:gd name="connsiteX8" fmla="*/ 1568658 w 1983345"/>
                  <a:gd name="connsiteY8" fmla="*/ 1662222 h 1747948"/>
                  <a:gd name="connsiteX9" fmla="*/ 1432927 w 1983345"/>
                  <a:gd name="connsiteY9" fmla="*/ 1747948 h 1747948"/>
                  <a:gd name="connsiteX10" fmla="*/ 570915 w 1983345"/>
                  <a:gd name="connsiteY10" fmla="*/ 1745567 h 1747948"/>
                  <a:gd name="connsiteX11" fmla="*/ 435183 w 1983345"/>
                  <a:gd name="connsiteY11" fmla="*/ 1681273 h 1747948"/>
                  <a:gd name="connsiteX12" fmla="*/ 18464 w 1983345"/>
                  <a:gd name="connsiteY12" fmla="*/ 933561 h 1747948"/>
                  <a:gd name="connsiteX0" fmla="*/ 18464 w 1988752"/>
                  <a:gd name="connsiteY0" fmla="*/ 933561 h 1747948"/>
                  <a:gd name="connsiteX1" fmla="*/ 23227 w 1988752"/>
                  <a:gd name="connsiteY1" fmla="*/ 797829 h 1747948"/>
                  <a:gd name="connsiteX2" fmla="*/ 432801 w 1988752"/>
                  <a:gd name="connsiteY2" fmla="*/ 71548 h 1747948"/>
                  <a:gd name="connsiteX3" fmla="*/ 551864 w 1988752"/>
                  <a:gd name="connsiteY3" fmla="*/ 111 h 1747948"/>
                  <a:gd name="connsiteX4" fmla="*/ 1456739 w 1988752"/>
                  <a:gd name="connsiteY4" fmla="*/ 111 h 1747948"/>
                  <a:gd name="connsiteX5" fmla="*/ 1542464 w 1988752"/>
                  <a:gd name="connsiteY5" fmla="*/ 50117 h 1747948"/>
                  <a:gd name="connsiteX6" fmla="*/ 1961564 w 1988752"/>
                  <a:gd name="connsiteY6" fmla="*/ 795447 h 1747948"/>
                  <a:gd name="connsiteX7" fmla="*/ 1963945 w 1988752"/>
                  <a:gd name="connsiteY7" fmla="*/ 957372 h 1747948"/>
                  <a:gd name="connsiteX8" fmla="*/ 1568658 w 1988752"/>
                  <a:gd name="connsiteY8" fmla="*/ 1662222 h 1747948"/>
                  <a:gd name="connsiteX9" fmla="*/ 1432927 w 1988752"/>
                  <a:gd name="connsiteY9" fmla="*/ 1747948 h 1747948"/>
                  <a:gd name="connsiteX10" fmla="*/ 570915 w 1988752"/>
                  <a:gd name="connsiteY10" fmla="*/ 1745567 h 1747948"/>
                  <a:gd name="connsiteX11" fmla="*/ 435183 w 1988752"/>
                  <a:gd name="connsiteY11" fmla="*/ 1681273 h 1747948"/>
                  <a:gd name="connsiteX12" fmla="*/ 18464 w 1988752"/>
                  <a:gd name="connsiteY12" fmla="*/ 933561 h 1747948"/>
                  <a:gd name="connsiteX0" fmla="*/ 18464 w 1990663"/>
                  <a:gd name="connsiteY0" fmla="*/ 933561 h 1747948"/>
                  <a:gd name="connsiteX1" fmla="*/ 23227 w 1990663"/>
                  <a:gd name="connsiteY1" fmla="*/ 797829 h 1747948"/>
                  <a:gd name="connsiteX2" fmla="*/ 432801 w 1990663"/>
                  <a:gd name="connsiteY2" fmla="*/ 71548 h 1747948"/>
                  <a:gd name="connsiteX3" fmla="*/ 551864 w 1990663"/>
                  <a:gd name="connsiteY3" fmla="*/ 111 h 1747948"/>
                  <a:gd name="connsiteX4" fmla="*/ 1456739 w 1990663"/>
                  <a:gd name="connsiteY4" fmla="*/ 111 h 1747948"/>
                  <a:gd name="connsiteX5" fmla="*/ 1542464 w 1990663"/>
                  <a:gd name="connsiteY5" fmla="*/ 50117 h 1747948"/>
                  <a:gd name="connsiteX6" fmla="*/ 1961564 w 1990663"/>
                  <a:gd name="connsiteY6" fmla="*/ 795447 h 1747948"/>
                  <a:gd name="connsiteX7" fmla="*/ 1963945 w 1990663"/>
                  <a:gd name="connsiteY7" fmla="*/ 957372 h 1747948"/>
                  <a:gd name="connsiteX8" fmla="*/ 1568658 w 1990663"/>
                  <a:gd name="connsiteY8" fmla="*/ 1662222 h 1747948"/>
                  <a:gd name="connsiteX9" fmla="*/ 1432927 w 1990663"/>
                  <a:gd name="connsiteY9" fmla="*/ 1747948 h 1747948"/>
                  <a:gd name="connsiteX10" fmla="*/ 570915 w 1990663"/>
                  <a:gd name="connsiteY10" fmla="*/ 1745567 h 1747948"/>
                  <a:gd name="connsiteX11" fmla="*/ 435183 w 1990663"/>
                  <a:gd name="connsiteY11" fmla="*/ 1681273 h 1747948"/>
                  <a:gd name="connsiteX12" fmla="*/ 18464 w 1990663"/>
                  <a:gd name="connsiteY12" fmla="*/ 933561 h 1747948"/>
                  <a:gd name="connsiteX0" fmla="*/ 18464 w 1990663"/>
                  <a:gd name="connsiteY0" fmla="*/ 933561 h 1747948"/>
                  <a:gd name="connsiteX1" fmla="*/ 23227 w 1990663"/>
                  <a:gd name="connsiteY1" fmla="*/ 797829 h 1747948"/>
                  <a:gd name="connsiteX2" fmla="*/ 432801 w 1990663"/>
                  <a:gd name="connsiteY2" fmla="*/ 71548 h 1747948"/>
                  <a:gd name="connsiteX3" fmla="*/ 551864 w 1990663"/>
                  <a:gd name="connsiteY3" fmla="*/ 111 h 1747948"/>
                  <a:gd name="connsiteX4" fmla="*/ 1456739 w 1990663"/>
                  <a:gd name="connsiteY4" fmla="*/ 111 h 1747948"/>
                  <a:gd name="connsiteX5" fmla="*/ 1542464 w 1990663"/>
                  <a:gd name="connsiteY5" fmla="*/ 50117 h 1747948"/>
                  <a:gd name="connsiteX6" fmla="*/ 1961564 w 1990663"/>
                  <a:gd name="connsiteY6" fmla="*/ 795447 h 1747948"/>
                  <a:gd name="connsiteX7" fmla="*/ 1963945 w 1990663"/>
                  <a:gd name="connsiteY7" fmla="*/ 957372 h 1747948"/>
                  <a:gd name="connsiteX8" fmla="*/ 1568658 w 1990663"/>
                  <a:gd name="connsiteY8" fmla="*/ 1662222 h 1747948"/>
                  <a:gd name="connsiteX9" fmla="*/ 1432927 w 1990663"/>
                  <a:gd name="connsiteY9" fmla="*/ 1747948 h 1747948"/>
                  <a:gd name="connsiteX10" fmla="*/ 570915 w 1990663"/>
                  <a:gd name="connsiteY10" fmla="*/ 1745567 h 1747948"/>
                  <a:gd name="connsiteX11" fmla="*/ 435183 w 1990663"/>
                  <a:gd name="connsiteY11" fmla="*/ 1681273 h 1747948"/>
                  <a:gd name="connsiteX12" fmla="*/ 18464 w 1990663"/>
                  <a:gd name="connsiteY12" fmla="*/ 933561 h 1747948"/>
                  <a:gd name="connsiteX0" fmla="*/ 18464 w 1994026"/>
                  <a:gd name="connsiteY0" fmla="*/ 933561 h 1747948"/>
                  <a:gd name="connsiteX1" fmla="*/ 23227 w 1994026"/>
                  <a:gd name="connsiteY1" fmla="*/ 797829 h 1747948"/>
                  <a:gd name="connsiteX2" fmla="*/ 432801 w 1994026"/>
                  <a:gd name="connsiteY2" fmla="*/ 71548 h 1747948"/>
                  <a:gd name="connsiteX3" fmla="*/ 551864 w 1994026"/>
                  <a:gd name="connsiteY3" fmla="*/ 111 h 1747948"/>
                  <a:gd name="connsiteX4" fmla="*/ 1456739 w 1994026"/>
                  <a:gd name="connsiteY4" fmla="*/ 111 h 1747948"/>
                  <a:gd name="connsiteX5" fmla="*/ 1542464 w 1994026"/>
                  <a:gd name="connsiteY5" fmla="*/ 50117 h 1747948"/>
                  <a:gd name="connsiteX6" fmla="*/ 1961564 w 1994026"/>
                  <a:gd name="connsiteY6" fmla="*/ 795447 h 1747948"/>
                  <a:gd name="connsiteX7" fmla="*/ 1963945 w 1994026"/>
                  <a:gd name="connsiteY7" fmla="*/ 957372 h 1747948"/>
                  <a:gd name="connsiteX8" fmla="*/ 1568658 w 1994026"/>
                  <a:gd name="connsiteY8" fmla="*/ 1662222 h 1747948"/>
                  <a:gd name="connsiteX9" fmla="*/ 1432927 w 1994026"/>
                  <a:gd name="connsiteY9" fmla="*/ 1747948 h 1747948"/>
                  <a:gd name="connsiteX10" fmla="*/ 570915 w 1994026"/>
                  <a:gd name="connsiteY10" fmla="*/ 1745567 h 1747948"/>
                  <a:gd name="connsiteX11" fmla="*/ 435183 w 1994026"/>
                  <a:gd name="connsiteY11" fmla="*/ 1681273 h 1747948"/>
                  <a:gd name="connsiteX12" fmla="*/ 18464 w 1994026"/>
                  <a:gd name="connsiteY12" fmla="*/ 933561 h 1747948"/>
                  <a:gd name="connsiteX0" fmla="*/ 18464 w 1995874"/>
                  <a:gd name="connsiteY0" fmla="*/ 933561 h 1747948"/>
                  <a:gd name="connsiteX1" fmla="*/ 23227 w 1995874"/>
                  <a:gd name="connsiteY1" fmla="*/ 797829 h 1747948"/>
                  <a:gd name="connsiteX2" fmla="*/ 432801 w 1995874"/>
                  <a:gd name="connsiteY2" fmla="*/ 71548 h 1747948"/>
                  <a:gd name="connsiteX3" fmla="*/ 551864 w 1995874"/>
                  <a:gd name="connsiteY3" fmla="*/ 111 h 1747948"/>
                  <a:gd name="connsiteX4" fmla="*/ 1456739 w 1995874"/>
                  <a:gd name="connsiteY4" fmla="*/ 111 h 1747948"/>
                  <a:gd name="connsiteX5" fmla="*/ 1542464 w 1995874"/>
                  <a:gd name="connsiteY5" fmla="*/ 50117 h 1747948"/>
                  <a:gd name="connsiteX6" fmla="*/ 1961564 w 1995874"/>
                  <a:gd name="connsiteY6" fmla="*/ 795447 h 1747948"/>
                  <a:gd name="connsiteX7" fmla="*/ 1963945 w 1995874"/>
                  <a:gd name="connsiteY7" fmla="*/ 957372 h 1747948"/>
                  <a:gd name="connsiteX8" fmla="*/ 1568658 w 1995874"/>
                  <a:gd name="connsiteY8" fmla="*/ 1662222 h 1747948"/>
                  <a:gd name="connsiteX9" fmla="*/ 1432927 w 1995874"/>
                  <a:gd name="connsiteY9" fmla="*/ 1747948 h 1747948"/>
                  <a:gd name="connsiteX10" fmla="*/ 570915 w 1995874"/>
                  <a:gd name="connsiteY10" fmla="*/ 1745567 h 1747948"/>
                  <a:gd name="connsiteX11" fmla="*/ 435183 w 1995874"/>
                  <a:gd name="connsiteY11" fmla="*/ 1681273 h 1747948"/>
                  <a:gd name="connsiteX12" fmla="*/ 18464 w 1995874"/>
                  <a:gd name="connsiteY12" fmla="*/ 933561 h 1747948"/>
                  <a:gd name="connsiteX0" fmla="*/ 18464 w 1995874"/>
                  <a:gd name="connsiteY0" fmla="*/ 933561 h 1746984"/>
                  <a:gd name="connsiteX1" fmla="*/ 23227 w 1995874"/>
                  <a:gd name="connsiteY1" fmla="*/ 797829 h 1746984"/>
                  <a:gd name="connsiteX2" fmla="*/ 432801 w 1995874"/>
                  <a:gd name="connsiteY2" fmla="*/ 71548 h 1746984"/>
                  <a:gd name="connsiteX3" fmla="*/ 551864 w 1995874"/>
                  <a:gd name="connsiteY3" fmla="*/ 111 h 1746984"/>
                  <a:gd name="connsiteX4" fmla="*/ 1456739 w 1995874"/>
                  <a:gd name="connsiteY4" fmla="*/ 111 h 1746984"/>
                  <a:gd name="connsiteX5" fmla="*/ 1542464 w 1995874"/>
                  <a:gd name="connsiteY5" fmla="*/ 50117 h 1746984"/>
                  <a:gd name="connsiteX6" fmla="*/ 1961564 w 1995874"/>
                  <a:gd name="connsiteY6" fmla="*/ 795447 h 1746984"/>
                  <a:gd name="connsiteX7" fmla="*/ 1963945 w 1995874"/>
                  <a:gd name="connsiteY7" fmla="*/ 957372 h 1746984"/>
                  <a:gd name="connsiteX8" fmla="*/ 1568658 w 1995874"/>
                  <a:gd name="connsiteY8" fmla="*/ 1662222 h 1746984"/>
                  <a:gd name="connsiteX9" fmla="*/ 1434823 w 1995874"/>
                  <a:gd name="connsiteY9" fmla="*/ 1746052 h 1746984"/>
                  <a:gd name="connsiteX10" fmla="*/ 570915 w 1995874"/>
                  <a:gd name="connsiteY10" fmla="*/ 1745567 h 1746984"/>
                  <a:gd name="connsiteX11" fmla="*/ 435183 w 1995874"/>
                  <a:gd name="connsiteY11" fmla="*/ 1681273 h 1746984"/>
                  <a:gd name="connsiteX12" fmla="*/ 18464 w 1995874"/>
                  <a:gd name="connsiteY12" fmla="*/ 933561 h 1746984"/>
                  <a:gd name="connsiteX0" fmla="*/ 18464 w 1995874"/>
                  <a:gd name="connsiteY0" fmla="*/ 933561 h 1746052"/>
                  <a:gd name="connsiteX1" fmla="*/ 23227 w 1995874"/>
                  <a:gd name="connsiteY1" fmla="*/ 797829 h 1746052"/>
                  <a:gd name="connsiteX2" fmla="*/ 432801 w 1995874"/>
                  <a:gd name="connsiteY2" fmla="*/ 71548 h 1746052"/>
                  <a:gd name="connsiteX3" fmla="*/ 551864 w 1995874"/>
                  <a:gd name="connsiteY3" fmla="*/ 111 h 1746052"/>
                  <a:gd name="connsiteX4" fmla="*/ 1456739 w 1995874"/>
                  <a:gd name="connsiteY4" fmla="*/ 111 h 1746052"/>
                  <a:gd name="connsiteX5" fmla="*/ 1542464 w 1995874"/>
                  <a:gd name="connsiteY5" fmla="*/ 50117 h 1746052"/>
                  <a:gd name="connsiteX6" fmla="*/ 1961564 w 1995874"/>
                  <a:gd name="connsiteY6" fmla="*/ 795447 h 1746052"/>
                  <a:gd name="connsiteX7" fmla="*/ 1963945 w 1995874"/>
                  <a:gd name="connsiteY7" fmla="*/ 957372 h 1746052"/>
                  <a:gd name="connsiteX8" fmla="*/ 1568658 w 1995874"/>
                  <a:gd name="connsiteY8" fmla="*/ 1662222 h 1746052"/>
                  <a:gd name="connsiteX9" fmla="*/ 1434823 w 1995874"/>
                  <a:gd name="connsiteY9" fmla="*/ 1746052 h 1746052"/>
                  <a:gd name="connsiteX10" fmla="*/ 578500 w 1995874"/>
                  <a:gd name="connsiteY10" fmla="*/ 1741775 h 1746052"/>
                  <a:gd name="connsiteX11" fmla="*/ 435183 w 1995874"/>
                  <a:gd name="connsiteY11" fmla="*/ 1681273 h 1746052"/>
                  <a:gd name="connsiteX12" fmla="*/ 18464 w 1995874"/>
                  <a:gd name="connsiteY12" fmla="*/ 933561 h 1746052"/>
                  <a:gd name="connsiteX0" fmla="*/ 18464 w 1995874"/>
                  <a:gd name="connsiteY0" fmla="*/ 933561 h 1748519"/>
                  <a:gd name="connsiteX1" fmla="*/ 23227 w 1995874"/>
                  <a:gd name="connsiteY1" fmla="*/ 797829 h 1748519"/>
                  <a:gd name="connsiteX2" fmla="*/ 432801 w 1995874"/>
                  <a:gd name="connsiteY2" fmla="*/ 71548 h 1748519"/>
                  <a:gd name="connsiteX3" fmla="*/ 551864 w 1995874"/>
                  <a:gd name="connsiteY3" fmla="*/ 111 h 1748519"/>
                  <a:gd name="connsiteX4" fmla="*/ 1456739 w 1995874"/>
                  <a:gd name="connsiteY4" fmla="*/ 111 h 1748519"/>
                  <a:gd name="connsiteX5" fmla="*/ 1542464 w 1995874"/>
                  <a:gd name="connsiteY5" fmla="*/ 50117 h 1748519"/>
                  <a:gd name="connsiteX6" fmla="*/ 1961564 w 1995874"/>
                  <a:gd name="connsiteY6" fmla="*/ 795447 h 1748519"/>
                  <a:gd name="connsiteX7" fmla="*/ 1963945 w 1995874"/>
                  <a:gd name="connsiteY7" fmla="*/ 957372 h 1748519"/>
                  <a:gd name="connsiteX8" fmla="*/ 1568658 w 1995874"/>
                  <a:gd name="connsiteY8" fmla="*/ 1662222 h 1748519"/>
                  <a:gd name="connsiteX9" fmla="*/ 1434823 w 1995874"/>
                  <a:gd name="connsiteY9" fmla="*/ 1746052 h 1748519"/>
                  <a:gd name="connsiteX10" fmla="*/ 580397 w 1995874"/>
                  <a:gd name="connsiteY10" fmla="*/ 1747464 h 1748519"/>
                  <a:gd name="connsiteX11" fmla="*/ 435183 w 1995874"/>
                  <a:gd name="connsiteY11" fmla="*/ 1681273 h 1748519"/>
                  <a:gd name="connsiteX12" fmla="*/ 18464 w 1995874"/>
                  <a:gd name="connsiteY12" fmla="*/ 933561 h 174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5874" h="1748519">
                    <a:moveTo>
                      <a:pt x="18464" y="933561"/>
                    </a:moveTo>
                    <a:cubicBezTo>
                      <a:pt x="-10904" y="864504"/>
                      <a:pt x="-2174" y="852598"/>
                      <a:pt x="23227" y="797829"/>
                    </a:cubicBezTo>
                    <a:lnTo>
                      <a:pt x="432801" y="71548"/>
                    </a:lnTo>
                    <a:cubicBezTo>
                      <a:pt x="466138" y="13604"/>
                      <a:pt x="482807" y="-1477"/>
                      <a:pt x="551864" y="111"/>
                    </a:cubicBezTo>
                    <a:lnTo>
                      <a:pt x="1456739" y="111"/>
                    </a:lnTo>
                    <a:cubicBezTo>
                      <a:pt x="1502777" y="2494"/>
                      <a:pt x="1525001" y="19161"/>
                      <a:pt x="1542464" y="50117"/>
                    </a:cubicBezTo>
                    <a:lnTo>
                      <a:pt x="1961564" y="795447"/>
                    </a:lnTo>
                    <a:cubicBezTo>
                      <a:pt x="2012364" y="877998"/>
                      <a:pt x="2001251" y="881965"/>
                      <a:pt x="1963945" y="957372"/>
                    </a:cubicBezTo>
                    <a:lnTo>
                      <a:pt x="1568658" y="1662222"/>
                    </a:lnTo>
                    <a:cubicBezTo>
                      <a:pt x="1537701" y="1719372"/>
                      <a:pt x="1534836" y="1741290"/>
                      <a:pt x="1434823" y="1746052"/>
                    </a:cubicBezTo>
                    <a:lnTo>
                      <a:pt x="580397" y="1747464"/>
                    </a:lnTo>
                    <a:cubicBezTo>
                      <a:pt x="506579" y="1747464"/>
                      <a:pt x="487570" y="1762234"/>
                      <a:pt x="435183" y="1681273"/>
                    </a:cubicBezTo>
                    <a:lnTo>
                      <a:pt x="18464" y="933561"/>
                    </a:lnTo>
                    <a:close/>
                  </a:path>
                </a:pathLst>
              </a:custGeom>
              <a:solidFill>
                <a:schemeClr val="bg2"/>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488950">
                  <a:lnSpc>
                    <a:spcPct val="90000"/>
                  </a:lnSpc>
                  <a:spcBef>
                    <a:spcPct val="0"/>
                  </a:spcBef>
                  <a:spcAft>
                    <a:spcPct val="35000"/>
                  </a:spcAft>
                  <a:buNone/>
                </a:pPr>
                <a:r>
                  <a:rPr lang="en-US" sz="1800" kern="1200" dirty="0">
                    <a:solidFill>
                      <a:schemeClr val="tx1"/>
                    </a:solidFill>
                  </a:rPr>
                  <a:t>High Quality </a:t>
                </a:r>
              </a:p>
              <a:p>
                <a:pPr marL="0" lvl="0" indent="0" algn="ctr" defTabSz="488950">
                  <a:lnSpc>
                    <a:spcPct val="90000"/>
                  </a:lnSpc>
                  <a:spcBef>
                    <a:spcPct val="0"/>
                  </a:spcBef>
                  <a:spcAft>
                    <a:spcPct val="35000"/>
                  </a:spcAft>
                  <a:buNone/>
                </a:pPr>
                <a:r>
                  <a:rPr lang="en-US" sz="1800" kern="1200" dirty="0">
                    <a:solidFill>
                      <a:schemeClr val="tx1"/>
                    </a:solidFill>
                  </a:rPr>
                  <a:t>Cancer Care</a:t>
                </a:r>
              </a:p>
            </p:txBody>
          </p:sp>
          <p:sp>
            <p:nvSpPr>
              <p:cNvPr id="28" name="Hexagon 2">
                <a:extLst>
                  <a:ext uri="{FF2B5EF4-FFF2-40B4-BE49-F238E27FC236}">
                    <a16:creationId xmlns:a16="http://schemas.microsoft.com/office/drawing/2014/main" id="{CF5604BB-40A6-DE87-51FF-878744A254FC}"/>
                  </a:ext>
                </a:extLst>
              </p:cNvPr>
              <p:cNvSpPr/>
              <p:nvPr/>
            </p:nvSpPr>
            <p:spPr>
              <a:xfrm>
                <a:off x="8685214" y="3298241"/>
                <a:ext cx="2316069" cy="2632187"/>
              </a:xfrm>
              <a:custGeom>
                <a:avLst/>
                <a:gdLst>
                  <a:gd name="connsiteX0" fmla="*/ 455881 w 1788487"/>
                  <a:gd name="connsiteY0" fmla="*/ 0 h 1973272"/>
                  <a:gd name="connsiteX1" fmla="*/ 1788235 w 1788487"/>
                  <a:gd name="connsiteY1" fmla="*/ 0 h 1973272"/>
                  <a:gd name="connsiteX2" fmla="*/ 1715652 w 1788487"/>
                  <a:gd name="connsiteY2" fmla="*/ 193533 h 1973272"/>
                  <a:gd name="connsiteX3" fmla="*/ 801978 w 1788487"/>
                  <a:gd name="connsiteY3" fmla="*/ 1822737 h 1973272"/>
                  <a:gd name="connsiteX4" fmla="*/ 694943 w 1788487"/>
                  <a:gd name="connsiteY4" fmla="*/ 1973272 h 1973272"/>
                  <a:gd name="connsiteX5" fmla="*/ 0 w 1788487"/>
                  <a:gd name="connsiteY5" fmla="*/ 909549 h 1973272"/>
                  <a:gd name="connsiteX6" fmla="*/ 39563 w 1788487"/>
                  <a:gd name="connsiteY6" fmla="*/ 823913 h 1973272"/>
                  <a:gd name="connsiteX7" fmla="*/ 434850 w 1788487"/>
                  <a:gd name="connsiteY7" fmla="*/ 119063 h 1973272"/>
                  <a:gd name="connsiteX8" fmla="*/ 455881 w 1788487"/>
                  <a:gd name="connsiteY8" fmla="*/ 0 h 1973272"/>
                  <a:gd name="connsiteX0" fmla="*/ 455881 w 1788487"/>
                  <a:gd name="connsiteY0" fmla="*/ 0 h 1973272"/>
                  <a:gd name="connsiteX1" fmla="*/ 1788235 w 1788487"/>
                  <a:gd name="connsiteY1" fmla="*/ 0 h 1973272"/>
                  <a:gd name="connsiteX2" fmla="*/ 1715652 w 1788487"/>
                  <a:gd name="connsiteY2" fmla="*/ 193533 h 1973272"/>
                  <a:gd name="connsiteX3" fmla="*/ 801978 w 1788487"/>
                  <a:gd name="connsiteY3" fmla="*/ 1822737 h 1973272"/>
                  <a:gd name="connsiteX4" fmla="*/ 694943 w 1788487"/>
                  <a:gd name="connsiteY4" fmla="*/ 1973272 h 1973272"/>
                  <a:gd name="connsiteX5" fmla="*/ 0 w 1788487"/>
                  <a:gd name="connsiteY5" fmla="*/ 909549 h 1973272"/>
                  <a:gd name="connsiteX6" fmla="*/ 39563 w 1788487"/>
                  <a:gd name="connsiteY6" fmla="*/ 823913 h 1973272"/>
                  <a:gd name="connsiteX7" fmla="*/ 434850 w 1788487"/>
                  <a:gd name="connsiteY7" fmla="*/ 119063 h 1973272"/>
                  <a:gd name="connsiteX8" fmla="*/ 455881 w 1788487"/>
                  <a:gd name="connsiteY8" fmla="*/ 0 h 1973272"/>
                  <a:gd name="connsiteX0" fmla="*/ 455881 w 1788487"/>
                  <a:gd name="connsiteY0" fmla="*/ 0 h 1973272"/>
                  <a:gd name="connsiteX1" fmla="*/ 1788235 w 1788487"/>
                  <a:gd name="connsiteY1" fmla="*/ 0 h 1973272"/>
                  <a:gd name="connsiteX2" fmla="*/ 1715652 w 1788487"/>
                  <a:gd name="connsiteY2" fmla="*/ 193533 h 1973272"/>
                  <a:gd name="connsiteX3" fmla="*/ 801978 w 1788487"/>
                  <a:gd name="connsiteY3" fmla="*/ 1822737 h 1973272"/>
                  <a:gd name="connsiteX4" fmla="*/ 694943 w 1788487"/>
                  <a:gd name="connsiteY4" fmla="*/ 1973272 h 1973272"/>
                  <a:gd name="connsiteX5" fmla="*/ 0 w 1788487"/>
                  <a:gd name="connsiteY5" fmla="*/ 909549 h 1973272"/>
                  <a:gd name="connsiteX6" fmla="*/ 39563 w 1788487"/>
                  <a:gd name="connsiteY6" fmla="*/ 823913 h 1973272"/>
                  <a:gd name="connsiteX7" fmla="*/ 434850 w 1788487"/>
                  <a:gd name="connsiteY7" fmla="*/ 119063 h 1973272"/>
                  <a:gd name="connsiteX8" fmla="*/ 455881 w 1788487"/>
                  <a:gd name="connsiteY8" fmla="*/ 0 h 1973272"/>
                  <a:gd name="connsiteX0" fmla="*/ 455881 w 1788487"/>
                  <a:gd name="connsiteY0" fmla="*/ 0 h 1973272"/>
                  <a:gd name="connsiteX1" fmla="*/ 1788235 w 1788487"/>
                  <a:gd name="connsiteY1" fmla="*/ 0 h 1973272"/>
                  <a:gd name="connsiteX2" fmla="*/ 1715652 w 1788487"/>
                  <a:gd name="connsiteY2" fmla="*/ 193533 h 1973272"/>
                  <a:gd name="connsiteX3" fmla="*/ 801978 w 1788487"/>
                  <a:gd name="connsiteY3" fmla="*/ 1822737 h 1973272"/>
                  <a:gd name="connsiteX4" fmla="*/ 694943 w 1788487"/>
                  <a:gd name="connsiteY4" fmla="*/ 1973272 h 1973272"/>
                  <a:gd name="connsiteX5" fmla="*/ 0 w 1788487"/>
                  <a:gd name="connsiteY5" fmla="*/ 900069 h 1973272"/>
                  <a:gd name="connsiteX6" fmla="*/ 39563 w 1788487"/>
                  <a:gd name="connsiteY6" fmla="*/ 823913 h 1973272"/>
                  <a:gd name="connsiteX7" fmla="*/ 434850 w 1788487"/>
                  <a:gd name="connsiteY7" fmla="*/ 119063 h 1973272"/>
                  <a:gd name="connsiteX8" fmla="*/ 455881 w 1788487"/>
                  <a:gd name="connsiteY8" fmla="*/ 0 h 1973272"/>
                  <a:gd name="connsiteX0" fmla="*/ 457777 w 1790383"/>
                  <a:gd name="connsiteY0" fmla="*/ 0 h 1973272"/>
                  <a:gd name="connsiteX1" fmla="*/ 1790131 w 1790383"/>
                  <a:gd name="connsiteY1" fmla="*/ 0 h 1973272"/>
                  <a:gd name="connsiteX2" fmla="*/ 1717548 w 1790383"/>
                  <a:gd name="connsiteY2" fmla="*/ 193533 h 1973272"/>
                  <a:gd name="connsiteX3" fmla="*/ 803874 w 1790383"/>
                  <a:gd name="connsiteY3" fmla="*/ 1822737 h 1973272"/>
                  <a:gd name="connsiteX4" fmla="*/ 696839 w 1790383"/>
                  <a:gd name="connsiteY4" fmla="*/ 1973272 h 1973272"/>
                  <a:gd name="connsiteX5" fmla="*/ 0 w 1790383"/>
                  <a:gd name="connsiteY5" fmla="*/ 894381 h 1973272"/>
                  <a:gd name="connsiteX6" fmla="*/ 41459 w 1790383"/>
                  <a:gd name="connsiteY6" fmla="*/ 823913 h 1973272"/>
                  <a:gd name="connsiteX7" fmla="*/ 436746 w 1790383"/>
                  <a:gd name="connsiteY7" fmla="*/ 119063 h 1973272"/>
                  <a:gd name="connsiteX8" fmla="*/ 457777 w 1790383"/>
                  <a:gd name="connsiteY8" fmla="*/ 0 h 1973272"/>
                  <a:gd name="connsiteX0" fmla="*/ 471049 w 1790383"/>
                  <a:gd name="connsiteY0" fmla="*/ 37922 h 1973272"/>
                  <a:gd name="connsiteX1" fmla="*/ 1790131 w 1790383"/>
                  <a:gd name="connsiteY1" fmla="*/ 0 h 1973272"/>
                  <a:gd name="connsiteX2" fmla="*/ 1717548 w 1790383"/>
                  <a:gd name="connsiteY2" fmla="*/ 193533 h 1973272"/>
                  <a:gd name="connsiteX3" fmla="*/ 803874 w 1790383"/>
                  <a:gd name="connsiteY3" fmla="*/ 1822737 h 1973272"/>
                  <a:gd name="connsiteX4" fmla="*/ 696839 w 1790383"/>
                  <a:gd name="connsiteY4" fmla="*/ 1973272 h 1973272"/>
                  <a:gd name="connsiteX5" fmla="*/ 0 w 1790383"/>
                  <a:gd name="connsiteY5" fmla="*/ 894381 h 1973272"/>
                  <a:gd name="connsiteX6" fmla="*/ 41459 w 1790383"/>
                  <a:gd name="connsiteY6" fmla="*/ 823913 h 1973272"/>
                  <a:gd name="connsiteX7" fmla="*/ 436746 w 1790383"/>
                  <a:gd name="connsiteY7" fmla="*/ 119063 h 1973272"/>
                  <a:gd name="connsiteX8" fmla="*/ 471049 w 1790383"/>
                  <a:gd name="connsiteY8" fmla="*/ 37922 h 1973272"/>
                  <a:gd name="connsiteX0" fmla="*/ 474841 w 1790383"/>
                  <a:gd name="connsiteY0" fmla="*/ 32234 h 1973272"/>
                  <a:gd name="connsiteX1" fmla="*/ 1790131 w 1790383"/>
                  <a:gd name="connsiteY1" fmla="*/ 0 h 1973272"/>
                  <a:gd name="connsiteX2" fmla="*/ 1717548 w 1790383"/>
                  <a:gd name="connsiteY2" fmla="*/ 193533 h 1973272"/>
                  <a:gd name="connsiteX3" fmla="*/ 803874 w 1790383"/>
                  <a:gd name="connsiteY3" fmla="*/ 1822737 h 1973272"/>
                  <a:gd name="connsiteX4" fmla="*/ 696839 w 1790383"/>
                  <a:gd name="connsiteY4" fmla="*/ 1973272 h 1973272"/>
                  <a:gd name="connsiteX5" fmla="*/ 0 w 1790383"/>
                  <a:gd name="connsiteY5" fmla="*/ 894381 h 1973272"/>
                  <a:gd name="connsiteX6" fmla="*/ 41459 w 1790383"/>
                  <a:gd name="connsiteY6" fmla="*/ 823913 h 1973272"/>
                  <a:gd name="connsiteX7" fmla="*/ 436746 w 1790383"/>
                  <a:gd name="connsiteY7" fmla="*/ 119063 h 1973272"/>
                  <a:gd name="connsiteX8" fmla="*/ 474841 w 1790383"/>
                  <a:gd name="connsiteY8" fmla="*/ 32234 h 1973272"/>
                  <a:gd name="connsiteX0" fmla="*/ 474841 w 1790383"/>
                  <a:gd name="connsiteY0" fmla="*/ 32234 h 1973272"/>
                  <a:gd name="connsiteX1" fmla="*/ 1790131 w 1790383"/>
                  <a:gd name="connsiteY1" fmla="*/ 0 h 1973272"/>
                  <a:gd name="connsiteX2" fmla="*/ 1717548 w 1790383"/>
                  <a:gd name="connsiteY2" fmla="*/ 193533 h 1973272"/>
                  <a:gd name="connsiteX3" fmla="*/ 803874 w 1790383"/>
                  <a:gd name="connsiteY3" fmla="*/ 1822737 h 1973272"/>
                  <a:gd name="connsiteX4" fmla="*/ 696839 w 1790383"/>
                  <a:gd name="connsiteY4" fmla="*/ 1973272 h 1973272"/>
                  <a:gd name="connsiteX5" fmla="*/ 0 w 1790383"/>
                  <a:gd name="connsiteY5" fmla="*/ 894381 h 1973272"/>
                  <a:gd name="connsiteX6" fmla="*/ 41459 w 1790383"/>
                  <a:gd name="connsiteY6" fmla="*/ 823913 h 1973272"/>
                  <a:gd name="connsiteX7" fmla="*/ 436746 w 1790383"/>
                  <a:gd name="connsiteY7" fmla="*/ 119063 h 1973272"/>
                  <a:gd name="connsiteX8" fmla="*/ 474841 w 1790383"/>
                  <a:gd name="connsiteY8" fmla="*/ 32234 h 1973272"/>
                  <a:gd name="connsiteX0" fmla="*/ 474841 w 1790383"/>
                  <a:gd name="connsiteY0" fmla="*/ 32234 h 1973272"/>
                  <a:gd name="connsiteX1" fmla="*/ 1790131 w 1790383"/>
                  <a:gd name="connsiteY1" fmla="*/ 0 h 1973272"/>
                  <a:gd name="connsiteX2" fmla="*/ 1717548 w 1790383"/>
                  <a:gd name="connsiteY2" fmla="*/ 193533 h 1973272"/>
                  <a:gd name="connsiteX3" fmla="*/ 803874 w 1790383"/>
                  <a:gd name="connsiteY3" fmla="*/ 1822737 h 1973272"/>
                  <a:gd name="connsiteX4" fmla="*/ 696839 w 1790383"/>
                  <a:gd name="connsiteY4" fmla="*/ 1973272 h 1973272"/>
                  <a:gd name="connsiteX5" fmla="*/ 0 w 1790383"/>
                  <a:gd name="connsiteY5" fmla="*/ 894381 h 1973272"/>
                  <a:gd name="connsiteX6" fmla="*/ 41459 w 1790383"/>
                  <a:gd name="connsiteY6" fmla="*/ 823913 h 1973272"/>
                  <a:gd name="connsiteX7" fmla="*/ 436746 w 1790383"/>
                  <a:gd name="connsiteY7" fmla="*/ 119063 h 1973272"/>
                  <a:gd name="connsiteX8" fmla="*/ 474841 w 1790383"/>
                  <a:gd name="connsiteY8" fmla="*/ 32234 h 1973272"/>
                  <a:gd name="connsiteX0" fmla="*/ 474841 w 1792266"/>
                  <a:gd name="connsiteY0" fmla="*/ 24650 h 1965688"/>
                  <a:gd name="connsiteX1" fmla="*/ 1792028 w 1792266"/>
                  <a:gd name="connsiteY1" fmla="*/ 0 h 1965688"/>
                  <a:gd name="connsiteX2" fmla="*/ 1717548 w 1792266"/>
                  <a:gd name="connsiteY2" fmla="*/ 185949 h 1965688"/>
                  <a:gd name="connsiteX3" fmla="*/ 803874 w 1792266"/>
                  <a:gd name="connsiteY3" fmla="*/ 1815153 h 1965688"/>
                  <a:gd name="connsiteX4" fmla="*/ 696839 w 1792266"/>
                  <a:gd name="connsiteY4" fmla="*/ 1965688 h 1965688"/>
                  <a:gd name="connsiteX5" fmla="*/ 0 w 1792266"/>
                  <a:gd name="connsiteY5" fmla="*/ 886797 h 1965688"/>
                  <a:gd name="connsiteX6" fmla="*/ 41459 w 1792266"/>
                  <a:gd name="connsiteY6" fmla="*/ 816329 h 1965688"/>
                  <a:gd name="connsiteX7" fmla="*/ 436746 w 1792266"/>
                  <a:gd name="connsiteY7" fmla="*/ 111479 h 1965688"/>
                  <a:gd name="connsiteX8" fmla="*/ 474841 w 1792266"/>
                  <a:gd name="connsiteY8" fmla="*/ 24650 h 1965688"/>
                  <a:gd name="connsiteX0" fmla="*/ 474841 w 1796035"/>
                  <a:gd name="connsiteY0" fmla="*/ 22753 h 1963791"/>
                  <a:gd name="connsiteX1" fmla="*/ 1795820 w 1796035"/>
                  <a:gd name="connsiteY1" fmla="*/ 0 h 1963791"/>
                  <a:gd name="connsiteX2" fmla="*/ 1717548 w 1796035"/>
                  <a:gd name="connsiteY2" fmla="*/ 184052 h 1963791"/>
                  <a:gd name="connsiteX3" fmla="*/ 803874 w 1796035"/>
                  <a:gd name="connsiteY3" fmla="*/ 1813256 h 1963791"/>
                  <a:gd name="connsiteX4" fmla="*/ 696839 w 1796035"/>
                  <a:gd name="connsiteY4" fmla="*/ 1963791 h 1963791"/>
                  <a:gd name="connsiteX5" fmla="*/ 0 w 1796035"/>
                  <a:gd name="connsiteY5" fmla="*/ 884900 h 1963791"/>
                  <a:gd name="connsiteX6" fmla="*/ 41459 w 1796035"/>
                  <a:gd name="connsiteY6" fmla="*/ 814432 h 1963791"/>
                  <a:gd name="connsiteX7" fmla="*/ 436746 w 1796035"/>
                  <a:gd name="connsiteY7" fmla="*/ 109582 h 1963791"/>
                  <a:gd name="connsiteX8" fmla="*/ 474841 w 1796035"/>
                  <a:gd name="connsiteY8" fmla="*/ 22753 h 1963791"/>
                  <a:gd name="connsiteX0" fmla="*/ 474841 w 1797920"/>
                  <a:gd name="connsiteY0" fmla="*/ 17065 h 1958103"/>
                  <a:gd name="connsiteX1" fmla="*/ 1797716 w 1797920"/>
                  <a:gd name="connsiteY1" fmla="*/ 0 h 1958103"/>
                  <a:gd name="connsiteX2" fmla="*/ 1717548 w 1797920"/>
                  <a:gd name="connsiteY2" fmla="*/ 178364 h 1958103"/>
                  <a:gd name="connsiteX3" fmla="*/ 803874 w 1797920"/>
                  <a:gd name="connsiteY3" fmla="*/ 1807568 h 1958103"/>
                  <a:gd name="connsiteX4" fmla="*/ 696839 w 1797920"/>
                  <a:gd name="connsiteY4" fmla="*/ 1958103 h 1958103"/>
                  <a:gd name="connsiteX5" fmla="*/ 0 w 1797920"/>
                  <a:gd name="connsiteY5" fmla="*/ 879212 h 1958103"/>
                  <a:gd name="connsiteX6" fmla="*/ 41459 w 1797920"/>
                  <a:gd name="connsiteY6" fmla="*/ 808744 h 1958103"/>
                  <a:gd name="connsiteX7" fmla="*/ 436746 w 1797920"/>
                  <a:gd name="connsiteY7" fmla="*/ 103894 h 1958103"/>
                  <a:gd name="connsiteX8" fmla="*/ 474841 w 1797920"/>
                  <a:gd name="connsiteY8" fmla="*/ 17065 h 1958103"/>
                  <a:gd name="connsiteX0" fmla="*/ 474841 w 1797920"/>
                  <a:gd name="connsiteY0" fmla="*/ 24649 h 1965687"/>
                  <a:gd name="connsiteX1" fmla="*/ 1797716 w 1797920"/>
                  <a:gd name="connsiteY1" fmla="*/ 0 h 1965687"/>
                  <a:gd name="connsiteX2" fmla="*/ 1717548 w 1797920"/>
                  <a:gd name="connsiteY2" fmla="*/ 185948 h 1965687"/>
                  <a:gd name="connsiteX3" fmla="*/ 803874 w 1797920"/>
                  <a:gd name="connsiteY3" fmla="*/ 1815152 h 1965687"/>
                  <a:gd name="connsiteX4" fmla="*/ 696839 w 1797920"/>
                  <a:gd name="connsiteY4" fmla="*/ 1965687 h 1965687"/>
                  <a:gd name="connsiteX5" fmla="*/ 0 w 1797920"/>
                  <a:gd name="connsiteY5" fmla="*/ 886796 h 1965687"/>
                  <a:gd name="connsiteX6" fmla="*/ 41459 w 1797920"/>
                  <a:gd name="connsiteY6" fmla="*/ 816328 h 1965687"/>
                  <a:gd name="connsiteX7" fmla="*/ 436746 w 1797920"/>
                  <a:gd name="connsiteY7" fmla="*/ 111478 h 1965687"/>
                  <a:gd name="connsiteX8" fmla="*/ 474841 w 1797920"/>
                  <a:gd name="connsiteY8" fmla="*/ 24649 h 1965687"/>
                  <a:gd name="connsiteX0" fmla="*/ 474841 w 1794150"/>
                  <a:gd name="connsiteY0" fmla="*/ 24649 h 1965687"/>
                  <a:gd name="connsiteX1" fmla="*/ 1793924 w 1794150"/>
                  <a:gd name="connsiteY1" fmla="*/ 0 h 1965687"/>
                  <a:gd name="connsiteX2" fmla="*/ 1717548 w 1794150"/>
                  <a:gd name="connsiteY2" fmla="*/ 185948 h 1965687"/>
                  <a:gd name="connsiteX3" fmla="*/ 803874 w 1794150"/>
                  <a:gd name="connsiteY3" fmla="*/ 1815152 h 1965687"/>
                  <a:gd name="connsiteX4" fmla="*/ 696839 w 1794150"/>
                  <a:gd name="connsiteY4" fmla="*/ 1965687 h 1965687"/>
                  <a:gd name="connsiteX5" fmla="*/ 0 w 1794150"/>
                  <a:gd name="connsiteY5" fmla="*/ 886796 h 1965687"/>
                  <a:gd name="connsiteX6" fmla="*/ 41459 w 1794150"/>
                  <a:gd name="connsiteY6" fmla="*/ 816328 h 1965687"/>
                  <a:gd name="connsiteX7" fmla="*/ 436746 w 1794150"/>
                  <a:gd name="connsiteY7" fmla="*/ 111478 h 1965687"/>
                  <a:gd name="connsiteX8" fmla="*/ 474841 w 1794150"/>
                  <a:gd name="connsiteY8" fmla="*/ 24649 h 1965687"/>
                  <a:gd name="connsiteX0" fmla="*/ 474841 w 1794150"/>
                  <a:gd name="connsiteY0" fmla="*/ 20856 h 1961894"/>
                  <a:gd name="connsiteX1" fmla="*/ 1793924 w 1794150"/>
                  <a:gd name="connsiteY1" fmla="*/ 0 h 1961894"/>
                  <a:gd name="connsiteX2" fmla="*/ 1717548 w 1794150"/>
                  <a:gd name="connsiteY2" fmla="*/ 182155 h 1961894"/>
                  <a:gd name="connsiteX3" fmla="*/ 803874 w 1794150"/>
                  <a:gd name="connsiteY3" fmla="*/ 1811359 h 1961894"/>
                  <a:gd name="connsiteX4" fmla="*/ 696839 w 1794150"/>
                  <a:gd name="connsiteY4" fmla="*/ 1961894 h 1961894"/>
                  <a:gd name="connsiteX5" fmla="*/ 0 w 1794150"/>
                  <a:gd name="connsiteY5" fmla="*/ 883003 h 1961894"/>
                  <a:gd name="connsiteX6" fmla="*/ 41459 w 1794150"/>
                  <a:gd name="connsiteY6" fmla="*/ 812535 h 1961894"/>
                  <a:gd name="connsiteX7" fmla="*/ 436746 w 1794150"/>
                  <a:gd name="connsiteY7" fmla="*/ 107685 h 1961894"/>
                  <a:gd name="connsiteX8" fmla="*/ 474841 w 1794150"/>
                  <a:gd name="connsiteY8" fmla="*/ 20856 h 1961894"/>
                  <a:gd name="connsiteX0" fmla="*/ 474841 w 1794150"/>
                  <a:gd name="connsiteY0" fmla="*/ 17064 h 1958102"/>
                  <a:gd name="connsiteX1" fmla="*/ 1793924 w 1794150"/>
                  <a:gd name="connsiteY1" fmla="*/ 0 h 1958102"/>
                  <a:gd name="connsiteX2" fmla="*/ 1717548 w 1794150"/>
                  <a:gd name="connsiteY2" fmla="*/ 178363 h 1958102"/>
                  <a:gd name="connsiteX3" fmla="*/ 803874 w 1794150"/>
                  <a:gd name="connsiteY3" fmla="*/ 1807567 h 1958102"/>
                  <a:gd name="connsiteX4" fmla="*/ 696839 w 1794150"/>
                  <a:gd name="connsiteY4" fmla="*/ 1958102 h 1958102"/>
                  <a:gd name="connsiteX5" fmla="*/ 0 w 1794150"/>
                  <a:gd name="connsiteY5" fmla="*/ 879211 h 1958102"/>
                  <a:gd name="connsiteX6" fmla="*/ 41459 w 1794150"/>
                  <a:gd name="connsiteY6" fmla="*/ 808743 h 1958102"/>
                  <a:gd name="connsiteX7" fmla="*/ 436746 w 1794150"/>
                  <a:gd name="connsiteY7" fmla="*/ 103893 h 1958102"/>
                  <a:gd name="connsiteX8" fmla="*/ 474841 w 1794150"/>
                  <a:gd name="connsiteY8" fmla="*/ 17064 h 1958102"/>
                  <a:gd name="connsiteX0" fmla="*/ 474841 w 1794150"/>
                  <a:gd name="connsiteY0" fmla="*/ 22753 h 1963791"/>
                  <a:gd name="connsiteX1" fmla="*/ 1793924 w 1794150"/>
                  <a:gd name="connsiteY1" fmla="*/ 0 h 1963791"/>
                  <a:gd name="connsiteX2" fmla="*/ 1717548 w 1794150"/>
                  <a:gd name="connsiteY2" fmla="*/ 184052 h 1963791"/>
                  <a:gd name="connsiteX3" fmla="*/ 803874 w 1794150"/>
                  <a:gd name="connsiteY3" fmla="*/ 1813256 h 1963791"/>
                  <a:gd name="connsiteX4" fmla="*/ 696839 w 1794150"/>
                  <a:gd name="connsiteY4" fmla="*/ 1963791 h 1963791"/>
                  <a:gd name="connsiteX5" fmla="*/ 0 w 1794150"/>
                  <a:gd name="connsiteY5" fmla="*/ 884900 h 1963791"/>
                  <a:gd name="connsiteX6" fmla="*/ 41459 w 1794150"/>
                  <a:gd name="connsiteY6" fmla="*/ 814432 h 1963791"/>
                  <a:gd name="connsiteX7" fmla="*/ 436746 w 1794150"/>
                  <a:gd name="connsiteY7" fmla="*/ 109582 h 1963791"/>
                  <a:gd name="connsiteX8" fmla="*/ 474841 w 1794150"/>
                  <a:gd name="connsiteY8" fmla="*/ 22753 h 1963791"/>
                  <a:gd name="connsiteX0" fmla="*/ 474841 w 1796036"/>
                  <a:gd name="connsiteY0" fmla="*/ 28441 h 1969479"/>
                  <a:gd name="connsiteX1" fmla="*/ 1795821 w 1796036"/>
                  <a:gd name="connsiteY1" fmla="*/ 0 h 1969479"/>
                  <a:gd name="connsiteX2" fmla="*/ 1717548 w 1796036"/>
                  <a:gd name="connsiteY2" fmla="*/ 189740 h 1969479"/>
                  <a:gd name="connsiteX3" fmla="*/ 803874 w 1796036"/>
                  <a:gd name="connsiteY3" fmla="*/ 1818944 h 1969479"/>
                  <a:gd name="connsiteX4" fmla="*/ 696839 w 1796036"/>
                  <a:gd name="connsiteY4" fmla="*/ 1969479 h 1969479"/>
                  <a:gd name="connsiteX5" fmla="*/ 0 w 1796036"/>
                  <a:gd name="connsiteY5" fmla="*/ 890588 h 1969479"/>
                  <a:gd name="connsiteX6" fmla="*/ 41459 w 1796036"/>
                  <a:gd name="connsiteY6" fmla="*/ 820120 h 1969479"/>
                  <a:gd name="connsiteX7" fmla="*/ 436746 w 1796036"/>
                  <a:gd name="connsiteY7" fmla="*/ 115270 h 1969479"/>
                  <a:gd name="connsiteX8" fmla="*/ 474841 w 1796036"/>
                  <a:gd name="connsiteY8" fmla="*/ 28441 h 1969479"/>
                  <a:gd name="connsiteX0" fmla="*/ 474841 w 1796036"/>
                  <a:gd name="connsiteY0" fmla="*/ 34130 h 1969479"/>
                  <a:gd name="connsiteX1" fmla="*/ 1795821 w 1796036"/>
                  <a:gd name="connsiteY1" fmla="*/ 0 h 1969479"/>
                  <a:gd name="connsiteX2" fmla="*/ 1717548 w 1796036"/>
                  <a:gd name="connsiteY2" fmla="*/ 189740 h 1969479"/>
                  <a:gd name="connsiteX3" fmla="*/ 803874 w 1796036"/>
                  <a:gd name="connsiteY3" fmla="*/ 1818944 h 1969479"/>
                  <a:gd name="connsiteX4" fmla="*/ 696839 w 1796036"/>
                  <a:gd name="connsiteY4" fmla="*/ 1969479 h 1969479"/>
                  <a:gd name="connsiteX5" fmla="*/ 0 w 1796036"/>
                  <a:gd name="connsiteY5" fmla="*/ 890588 h 1969479"/>
                  <a:gd name="connsiteX6" fmla="*/ 41459 w 1796036"/>
                  <a:gd name="connsiteY6" fmla="*/ 820120 h 1969479"/>
                  <a:gd name="connsiteX7" fmla="*/ 436746 w 1796036"/>
                  <a:gd name="connsiteY7" fmla="*/ 115270 h 1969479"/>
                  <a:gd name="connsiteX8" fmla="*/ 474841 w 1796036"/>
                  <a:gd name="connsiteY8" fmla="*/ 34130 h 1969479"/>
                  <a:gd name="connsiteX0" fmla="*/ 474841 w 1796036"/>
                  <a:gd name="connsiteY0" fmla="*/ 28441 h 1963790"/>
                  <a:gd name="connsiteX1" fmla="*/ 1795821 w 1796036"/>
                  <a:gd name="connsiteY1" fmla="*/ 0 h 1963790"/>
                  <a:gd name="connsiteX2" fmla="*/ 1717548 w 1796036"/>
                  <a:gd name="connsiteY2" fmla="*/ 184051 h 1963790"/>
                  <a:gd name="connsiteX3" fmla="*/ 803874 w 1796036"/>
                  <a:gd name="connsiteY3" fmla="*/ 1813255 h 1963790"/>
                  <a:gd name="connsiteX4" fmla="*/ 696839 w 1796036"/>
                  <a:gd name="connsiteY4" fmla="*/ 1963790 h 1963790"/>
                  <a:gd name="connsiteX5" fmla="*/ 0 w 1796036"/>
                  <a:gd name="connsiteY5" fmla="*/ 884899 h 1963790"/>
                  <a:gd name="connsiteX6" fmla="*/ 41459 w 1796036"/>
                  <a:gd name="connsiteY6" fmla="*/ 814431 h 1963790"/>
                  <a:gd name="connsiteX7" fmla="*/ 436746 w 1796036"/>
                  <a:gd name="connsiteY7" fmla="*/ 109581 h 1963790"/>
                  <a:gd name="connsiteX8" fmla="*/ 474841 w 1796036"/>
                  <a:gd name="connsiteY8" fmla="*/ 28441 h 1963790"/>
                  <a:gd name="connsiteX0" fmla="*/ 474841 w 1784748"/>
                  <a:gd name="connsiteY0" fmla="*/ 0 h 1935349"/>
                  <a:gd name="connsiteX1" fmla="*/ 1784444 w 1784748"/>
                  <a:gd name="connsiteY1" fmla="*/ 9481 h 1935349"/>
                  <a:gd name="connsiteX2" fmla="*/ 1717548 w 1784748"/>
                  <a:gd name="connsiteY2" fmla="*/ 155610 h 1935349"/>
                  <a:gd name="connsiteX3" fmla="*/ 803874 w 1784748"/>
                  <a:gd name="connsiteY3" fmla="*/ 1784814 h 1935349"/>
                  <a:gd name="connsiteX4" fmla="*/ 696839 w 1784748"/>
                  <a:gd name="connsiteY4" fmla="*/ 1935349 h 1935349"/>
                  <a:gd name="connsiteX5" fmla="*/ 0 w 1784748"/>
                  <a:gd name="connsiteY5" fmla="*/ 856458 h 1935349"/>
                  <a:gd name="connsiteX6" fmla="*/ 41459 w 1784748"/>
                  <a:gd name="connsiteY6" fmla="*/ 785990 h 1935349"/>
                  <a:gd name="connsiteX7" fmla="*/ 436746 w 1784748"/>
                  <a:gd name="connsiteY7" fmla="*/ 81140 h 1935349"/>
                  <a:gd name="connsiteX8" fmla="*/ 474841 w 1784748"/>
                  <a:gd name="connsiteY8" fmla="*/ 0 h 1935349"/>
                  <a:gd name="connsiteX0" fmla="*/ 474841 w 1784444"/>
                  <a:gd name="connsiteY0" fmla="*/ 0 h 1935349"/>
                  <a:gd name="connsiteX1" fmla="*/ 1784444 w 1784444"/>
                  <a:gd name="connsiteY1" fmla="*/ 9481 h 1935349"/>
                  <a:gd name="connsiteX2" fmla="*/ 1717548 w 1784444"/>
                  <a:gd name="connsiteY2" fmla="*/ 155610 h 1935349"/>
                  <a:gd name="connsiteX3" fmla="*/ 803874 w 1784444"/>
                  <a:gd name="connsiteY3" fmla="*/ 1784814 h 1935349"/>
                  <a:gd name="connsiteX4" fmla="*/ 696839 w 1784444"/>
                  <a:gd name="connsiteY4" fmla="*/ 1935349 h 1935349"/>
                  <a:gd name="connsiteX5" fmla="*/ 0 w 1784444"/>
                  <a:gd name="connsiteY5" fmla="*/ 856458 h 1935349"/>
                  <a:gd name="connsiteX6" fmla="*/ 41459 w 1784444"/>
                  <a:gd name="connsiteY6" fmla="*/ 785990 h 1935349"/>
                  <a:gd name="connsiteX7" fmla="*/ 436746 w 1784444"/>
                  <a:gd name="connsiteY7" fmla="*/ 81140 h 1935349"/>
                  <a:gd name="connsiteX8" fmla="*/ 474841 w 1784444"/>
                  <a:gd name="connsiteY8" fmla="*/ 0 h 1935349"/>
                  <a:gd name="connsiteX0" fmla="*/ 474841 w 1784444"/>
                  <a:gd name="connsiteY0" fmla="*/ 0 h 1935349"/>
                  <a:gd name="connsiteX1" fmla="*/ 1784444 w 1784444"/>
                  <a:gd name="connsiteY1" fmla="*/ 9481 h 1935349"/>
                  <a:gd name="connsiteX2" fmla="*/ 1717548 w 1784444"/>
                  <a:gd name="connsiteY2" fmla="*/ 155610 h 1935349"/>
                  <a:gd name="connsiteX3" fmla="*/ 803874 w 1784444"/>
                  <a:gd name="connsiteY3" fmla="*/ 1784814 h 1935349"/>
                  <a:gd name="connsiteX4" fmla="*/ 696839 w 1784444"/>
                  <a:gd name="connsiteY4" fmla="*/ 1935349 h 1935349"/>
                  <a:gd name="connsiteX5" fmla="*/ 0 w 1784444"/>
                  <a:gd name="connsiteY5" fmla="*/ 856458 h 1935349"/>
                  <a:gd name="connsiteX6" fmla="*/ 41459 w 1784444"/>
                  <a:gd name="connsiteY6" fmla="*/ 785990 h 1935349"/>
                  <a:gd name="connsiteX7" fmla="*/ 436746 w 1784444"/>
                  <a:gd name="connsiteY7" fmla="*/ 81140 h 1935349"/>
                  <a:gd name="connsiteX8" fmla="*/ 474841 w 1784444"/>
                  <a:gd name="connsiteY8" fmla="*/ 0 h 1935349"/>
                  <a:gd name="connsiteX0" fmla="*/ 474841 w 1784444"/>
                  <a:gd name="connsiteY0" fmla="*/ 0 h 1935349"/>
                  <a:gd name="connsiteX1" fmla="*/ 1784444 w 1784444"/>
                  <a:gd name="connsiteY1" fmla="*/ 9481 h 1935349"/>
                  <a:gd name="connsiteX2" fmla="*/ 1717548 w 1784444"/>
                  <a:gd name="connsiteY2" fmla="*/ 155610 h 1935349"/>
                  <a:gd name="connsiteX3" fmla="*/ 803874 w 1784444"/>
                  <a:gd name="connsiteY3" fmla="*/ 1784814 h 1935349"/>
                  <a:gd name="connsiteX4" fmla="*/ 696839 w 1784444"/>
                  <a:gd name="connsiteY4" fmla="*/ 1935349 h 1935349"/>
                  <a:gd name="connsiteX5" fmla="*/ 0 w 1784444"/>
                  <a:gd name="connsiteY5" fmla="*/ 856458 h 1935349"/>
                  <a:gd name="connsiteX6" fmla="*/ 41459 w 1784444"/>
                  <a:gd name="connsiteY6" fmla="*/ 785990 h 1935349"/>
                  <a:gd name="connsiteX7" fmla="*/ 436746 w 1784444"/>
                  <a:gd name="connsiteY7" fmla="*/ 81140 h 1935349"/>
                  <a:gd name="connsiteX8" fmla="*/ 474841 w 1784444"/>
                  <a:gd name="connsiteY8" fmla="*/ 0 h 1935349"/>
                  <a:gd name="connsiteX0" fmla="*/ 474841 w 1784444"/>
                  <a:gd name="connsiteY0" fmla="*/ 0 h 1935349"/>
                  <a:gd name="connsiteX1" fmla="*/ 1784444 w 1784444"/>
                  <a:gd name="connsiteY1" fmla="*/ 11377 h 1935349"/>
                  <a:gd name="connsiteX2" fmla="*/ 1717548 w 1784444"/>
                  <a:gd name="connsiteY2" fmla="*/ 155610 h 1935349"/>
                  <a:gd name="connsiteX3" fmla="*/ 803874 w 1784444"/>
                  <a:gd name="connsiteY3" fmla="*/ 1784814 h 1935349"/>
                  <a:gd name="connsiteX4" fmla="*/ 696839 w 1784444"/>
                  <a:gd name="connsiteY4" fmla="*/ 1935349 h 1935349"/>
                  <a:gd name="connsiteX5" fmla="*/ 0 w 1784444"/>
                  <a:gd name="connsiteY5" fmla="*/ 856458 h 1935349"/>
                  <a:gd name="connsiteX6" fmla="*/ 41459 w 1784444"/>
                  <a:gd name="connsiteY6" fmla="*/ 785990 h 1935349"/>
                  <a:gd name="connsiteX7" fmla="*/ 436746 w 1784444"/>
                  <a:gd name="connsiteY7" fmla="*/ 81140 h 1935349"/>
                  <a:gd name="connsiteX8" fmla="*/ 474841 w 1784444"/>
                  <a:gd name="connsiteY8" fmla="*/ 0 h 1935349"/>
                  <a:gd name="connsiteX0" fmla="*/ 474841 w 1786340"/>
                  <a:gd name="connsiteY0" fmla="*/ 0 h 1935349"/>
                  <a:gd name="connsiteX1" fmla="*/ 1786340 w 1786340"/>
                  <a:gd name="connsiteY1" fmla="*/ 7585 h 1935349"/>
                  <a:gd name="connsiteX2" fmla="*/ 1717548 w 1786340"/>
                  <a:gd name="connsiteY2" fmla="*/ 155610 h 1935349"/>
                  <a:gd name="connsiteX3" fmla="*/ 803874 w 1786340"/>
                  <a:gd name="connsiteY3" fmla="*/ 1784814 h 1935349"/>
                  <a:gd name="connsiteX4" fmla="*/ 696839 w 1786340"/>
                  <a:gd name="connsiteY4" fmla="*/ 1935349 h 1935349"/>
                  <a:gd name="connsiteX5" fmla="*/ 0 w 1786340"/>
                  <a:gd name="connsiteY5" fmla="*/ 856458 h 1935349"/>
                  <a:gd name="connsiteX6" fmla="*/ 41459 w 1786340"/>
                  <a:gd name="connsiteY6" fmla="*/ 785990 h 1935349"/>
                  <a:gd name="connsiteX7" fmla="*/ 436746 w 1786340"/>
                  <a:gd name="connsiteY7" fmla="*/ 81140 h 1935349"/>
                  <a:gd name="connsiteX8" fmla="*/ 474841 w 1786340"/>
                  <a:gd name="connsiteY8" fmla="*/ 0 h 1935349"/>
                  <a:gd name="connsiteX0" fmla="*/ 474841 w 1786340"/>
                  <a:gd name="connsiteY0" fmla="*/ 0 h 1935349"/>
                  <a:gd name="connsiteX1" fmla="*/ 1786340 w 1786340"/>
                  <a:gd name="connsiteY1" fmla="*/ 7585 h 1935349"/>
                  <a:gd name="connsiteX2" fmla="*/ 1717548 w 1786340"/>
                  <a:gd name="connsiteY2" fmla="*/ 155610 h 1935349"/>
                  <a:gd name="connsiteX3" fmla="*/ 803874 w 1786340"/>
                  <a:gd name="connsiteY3" fmla="*/ 1784814 h 1935349"/>
                  <a:gd name="connsiteX4" fmla="*/ 696839 w 1786340"/>
                  <a:gd name="connsiteY4" fmla="*/ 1935349 h 1935349"/>
                  <a:gd name="connsiteX5" fmla="*/ 0 w 1786340"/>
                  <a:gd name="connsiteY5" fmla="*/ 856458 h 1935349"/>
                  <a:gd name="connsiteX6" fmla="*/ 41459 w 1786340"/>
                  <a:gd name="connsiteY6" fmla="*/ 785990 h 1935349"/>
                  <a:gd name="connsiteX7" fmla="*/ 436746 w 1786340"/>
                  <a:gd name="connsiteY7" fmla="*/ 81140 h 1935349"/>
                  <a:gd name="connsiteX8" fmla="*/ 474841 w 1786340"/>
                  <a:gd name="connsiteY8" fmla="*/ 0 h 1935349"/>
                  <a:gd name="connsiteX0" fmla="*/ 474841 w 1786340"/>
                  <a:gd name="connsiteY0" fmla="*/ 0 h 1935349"/>
                  <a:gd name="connsiteX1" fmla="*/ 1786340 w 1786340"/>
                  <a:gd name="connsiteY1" fmla="*/ 7585 h 1935349"/>
                  <a:gd name="connsiteX2" fmla="*/ 1717548 w 1786340"/>
                  <a:gd name="connsiteY2" fmla="*/ 155610 h 1935349"/>
                  <a:gd name="connsiteX3" fmla="*/ 803874 w 1786340"/>
                  <a:gd name="connsiteY3" fmla="*/ 1784814 h 1935349"/>
                  <a:gd name="connsiteX4" fmla="*/ 696839 w 1786340"/>
                  <a:gd name="connsiteY4" fmla="*/ 1935349 h 1935349"/>
                  <a:gd name="connsiteX5" fmla="*/ 0 w 1786340"/>
                  <a:gd name="connsiteY5" fmla="*/ 856458 h 1935349"/>
                  <a:gd name="connsiteX6" fmla="*/ 41459 w 1786340"/>
                  <a:gd name="connsiteY6" fmla="*/ 785990 h 1935349"/>
                  <a:gd name="connsiteX7" fmla="*/ 436746 w 1786340"/>
                  <a:gd name="connsiteY7" fmla="*/ 81140 h 1935349"/>
                  <a:gd name="connsiteX8" fmla="*/ 474841 w 1786340"/>
                  <a:gd name="connsiteY8" fmla="*/ 0 h 1935349"/>
                  <a:gd name="connsiteX0" fmla="*/ 474841 w 1786340"/>
                  <a:gd name="connsiteY0" fmla="*/ 0 h 1933453"/>
                  <a:gd name="connsiteX1" fmla="*/ 1786340 w 1786340"/>
                  <a:gd name="connsiteY1" fmla="*/ 5689 h 1933453"/>
                  <a:gd name="connsiteX2" fmla="*/ 1717548 w 1786340"/>
                  <a:gd name="connsiteY2" fmla="*/ 153714 h 1933453"/>
                  <a:gd name="connsiteX3" fmla="*/ 803874 w 1786340"/>
                  <a:gd name="connsiteY3" fmla="*/ 1782918 h 1933453"/>
                  <a:gd name="connsiteX4" fmla="*/ 696839 w 1786340"/>
                  <a:gd name="connsiteY4" fmla="*/ 1933453 h 1933453"/>
                  <a:gd name="connsiteX5" fmla="*/ 0 w 1786340"/>
                  <a:gd name="connsiteY5" fmla="*/ 854562 h 1933453"/>
                  <a:gd name="connsiteX6" fmla="*/ 41459 w 1786340"/>
                  <a:gd name="connsiteY6" fmla="*/ 784094 h 1933453"/>
                  <a:gd name="connsiteX7" fmla="*/ 436746 w 1786340"/>
                  <a:gd name="connsiteY7" fmla="*/ 79244 h 1933453"/>
                  <a:gd name="connsiteX8" fmla="*/ 474841 w 1786340"/>
                  <a:gd name="connsiteY8" fmla="*/ 0 h 1933453"/>
                  <a:gd name="connsiteX0" fmla="*/ 474841 w 1786340"/>
                  <a:gd name="connsiteY0" fmla="*/ 0 h 1931557"/>
                  <a:gd name="connsiteX1" fmla="*/ 1786340 w 1786340"/>
                  <a:gd name="connsiteY1" fmla="*/ 3793 h 1931557"/>
                  <a:gd name="connsiteX2" fmla="*/ 1717548 w 1786340"/>
                  <a:gd name="connsiteY2" fmla="*/ 151818 h 1931557"/>
                  <a:gd name="connsiteX3" fmla="*/ 803874 w 1786340"/>
                  <a:gd name="connsiteY3" fmla="*/ 1781022 h 1931557"/>
                  <a:gd name="connsiteX4" fmla="*/ 696839 w 1786340"/>
                  <a:gd name="connsiteY4" fmla="*/ 1931557 h 1931557"/>
                  <a:gd name="connsiteX5" fmla="*/ 0 w 1786340"/>
                  <a:gd name="connsiteY5" fmla="*/ 852666 h 1931557"/>
                  <a:gd name="connsiteX6" fmla="*/ 41459 w 1786340"/>
                  <a:gd name="connsiteY6" fmla="*/ 782198 h 1931557"/>
                  <a:gd name="connsiteX7" fmla="*/ 436746 w 1786340"/>
                  <a:gd name="connsiteY7" fmla="*/ 77348 h 1931557"/>
                  <a:gd name="connsiteX8" fmla="*/ 474841 w 1786340"/>
                  <a:gd name="connsiteY8" fmla="*/ 0 h 1931557"/>
                  <a:gd name="connsiteX0" fmla="*/ 474841 w 1786340"/>
                  <a:gd name="connsiteY0" fmla="*/ 0 h 1929661"/>
                  <a:gd name="connsiteX1" fmla="*/ 1786340 w 1786340"/>
                  <a:gd name="connsiteY1" fmla="*/ 1897 h 1929661"/>
                  <a:gd name="connsiteX2" fmla="*/ 1717548 w 1786340"/>
                  <a:gd name="connsiteY2" fmla="*/ 149922 h 1929661"/>
                  <a:gd name="connsiteX3" fmla="*/ 803874 w 1786340"/>
                  <a:gd name="connsiteY3" fmla="*/ 1779126 h 1929661"/>
                  <a:gd name="connsiteX4" fmla="*/ 696839 w 1786340"/>
                  <a:gd name="connsiteY4" fmla="*/ 1929661 h 1929661"/>
                  <a:gd name="connsiteX5" fmla="*/ 0 w 1786340"/>
                  <a:gd name="connsiteY5" fmla="*/ 850770 h 1929661"/>
                  <a:gd name="connsiteX6" fmla="*/ 41459 w 1786340"/>
                  <a:gd name="connsiteY6" fmla="*/ 780302 h 1929661"/>
                  <a:gd name="connsiteX7" fmla="*/ 436746 w 1786340"/>
                  <a:gd name="connsiteY7" fmla="*/ 75452 h 1929661"/>
                  <a:gd name="connsiteX8" fmla="*/ 474841 w 1786340"/>
                  <a:gd name="connsiteY8" fmla="*/ 0 h 1929661"/>
                  <a:gd name="connsiteX0" fmla="*/ 474841 w 1788236"/>
                  <a:gd name="connsiteY0" fmla="*/ 728 h 1930389"/>
                  <a:gd name="connsiteX1" fmla="*/ 1788236 w 1788236"/>
                  <a:gd name="connsiteY1" fmla="*/ 729 h 1930389"/>
                  <a:gd name="connsiteX2" fmla="*/ 1717548 w 1788236"/>
                  <a:gd name="connsiteY2" fmla="*/ 150650 h 1930389"/>
                  <a:gd name="connsiteX3" fmla="*/ 803874 w 1788236"/>
                  <a:gd name="connsiteY3" fmla="*/ 1779854 h 1930389"/>
                  <a:gd name="connsiteX4" fmla="*/ 696839 w 1788236"/>
                  <a:gd name="connsiteY4" fmla="*/ 1930389 h 1930389"/>
                  <a:gd name="connsiteX5" fmla="*/ 0 w 1788236"/>
                  <a:gd name="connsiteY5" fmla="*/ 851498 h 1930389"/>
                  <a:gd name="connsiteX6" fmla="*/ 41459 w 1788236"/>
                  <a:gd name="connsiteY6" fmla="*/ 781030 h 1930389"/>
                  <a:gd name="connsiteX7" fmla="*/ 436746 w 1788236"/>
                  <a:gd name="connsiteY7" fmla="*/ 76180 h 1930389"/>
                  <a:gd name="connsiteX8" fmla="*/ 474841 w 1788236"/>
                  <a:gd name="connsiteY8" fmla="*/ 728 h 1930389"/>
                  <a:gd name="connsiteX0" fmla="*/ 474841 w 1782547"/>
                  <a:gd name="connsiteY0" fmla="*/ 728 h 1930389"/>
                  <a:gd name="connsiteX1" fmla="*/ 1782547 w 1782547"/>
                  <a:gd name="connsiteY1" fmla="*/ 729 h 1930389"/>
                  <a:gd name="connsiteX2" fmla="*/ 1717548 w 1782547"/>
                  <a:gd name="connsiteY2" fmla="*/ 150650 h 1930389"/>
                  <a:gd name="connsiteX3" fmla="*/ 803874 w 1782547"/>
                  <a:gd name="connsiteY3" fmla="*/ 1779854 h 1930389"/>
                  <a:gd name="connsiteX4" fmla="*/ 696839 w 1782547"/>
                  <a:gd name="connsiteY4" fmla="*/ 1930389 h 1930389"/>
                  <a:gd name="connsiteX5" fmla="*/ 0 w 1782547"/>
                  <a:gd name="connsiteY5" fmla="*/ 851498 h 1930389"/>
                  <a:gd name="connsiteX6" fmla="*/ 41459 w 1782547"/>
                  <a:gd name="connsiteY6" fmla="*/ 781030 h 1930389"/>
                  <a:gd name="connsiteX7" fmla="*/ 436746 w 1782547"/>
                  <a:gd name="connsiteY7" fmla="*/ 76180 h 1930389"/>
                  <a:gd name="connsiteX8" fmla="*/ 474841 w 1782547"/>
                  <a:gd name="connsiteY8" fmla="*/ 728 h 1930389"/>
                  <a:gd name="connsiteX0" fmla="*/ 474841 w 1786340"/>
                  <a:gd name="connsiteY0" fmla="*/ 2458 h 1932119"/>
                  <a:gd name="connsiteX1" fmla="*/ 1786340 w 1786340"/>
                  <a:gd name="connsiteY1" fmla="*/ 563 h 1932119"/>
                  <a:gd name="connsiteX2" fmla="*/ 1717548 w 1786340"/>
                  <a:gd name="connsiteY2" fmla="*/ 152380 h 1932119"/>
                  <a:gd name="connsiteX3" fmla="*/ 803874 w 1786340"/>
                  <a:gd name="connsiteY3" fmla="*/ 1781584 h 1932119"/>
                  <a:gd name="connsiteX4" fmla="*/ 696839 w 1786340"/>
                  <a:gd name="connsiteY4" fmla="*/ 1932119 h 1932119"/>
                  <a:gd name="connsiteX5" fmla="*/ 0 w 1786340"/>
                  <a:gd name="connsiteY5" fmla="*/ 853228 h 1932119"/>
                  <a:gd name="connsiteX6" fmla="*/ 41459 w 1786340"/>
                  <a:gd name="connsiteY6" fmla="*/ 782760 h 1932119"/>
                  <a:gd name="connsiteX7" fmla="*/ 436746 w 1786340"/>
                  <a:gd name="connsiteY7" fmla="*/ 77910 h 1932119"/>
                  <a:gd name="connsiteX8" fmla="*/ 474841 w 1786340"/>
                  <a:gd name="connsiteY8" fmla="*/ 2458 h 1932119"/>
                  <a:gd name="connsiteX0" fmla="*/ 474841 w 1782547"/>
                  <a:gd name="connsiteY0" fmla="*/ 2458 h 1932119"/>
                  <a:gd name="connsiteX1" fmla="*/ 1782547 w 1782547"/>
                  <a:gd name="connsiteY1" fmla="*/ 563 h 1932119"/>
                  <a:gd name="connsiteX2" fmla="*/ 1717548 w 1782547"/>
                  <a:gd name="connsiteY2" fmla="*/ 152380 h 1932119"/>
                  <a:gd name="connsiteX3" fmla="*/ 803874 w 1782547"/>
                  <a:gd name="connsiteY3" fmla="*/ 1781584 h 1932119"/>
                  <a:gd name="connsiteX4" fmla="*/ 696839 w 1782547"/>
                  <a:gd name="connsiteY4" fmla="*/ 1932119 h 1932119"/>
                  <a:gd name="connsiteX5" fmla="*/ 0 w 1782547"/>
                  <a:gd name="connsiteY5" fmla="*/ 853228 h 1932119"/>
                  <a:gd name="connsiteX6" fmla="*/ 41459 w 1782547"/>
                  <a:gd name="connsiteY6" fmla="*/ 782760 h 1932119"/>
                  <a:gd name="connsiteX7" fmla="*/ 436746 w 1782547"/>
                  <a:gd name="connsiteY7" fmla="*/ 77910 h 1932119"/>
                  <a:gd name="connsiteX8" fmla="*/ 474841 w 1782547"/>
                  <a:gd name="connsiteY8" fmla="*/ 2458 h 1932119"/>
                  <a:gd name="connsiteX0" fmla="*/ 474841 w 1786339"/>
                  <a:gd name="connsiteY0" fmla="*/ 2458 h 1932119"/>
                  <a:gd name="connsiteX1" fmla="*/ 1786339 w 1786339"/>
                  <a:gd name="connsiteY1" fmla="*/ 563 h 1932119"/>
                  <a:gd name="connsiteX2" fmla="*/ 1717548 w 1786339"/>
                  <a:gd name="connsiteY2" fmla="*/ 152380 h 1932119"/>
                  <a:gd name="connsiteX3" fmla="*/ 803874 w 1786339"/>
                  <a:gd name="connsiteY3" fmla="*/ 1781584 h 1932119"/>
                  <a:gd name="connsiteX4" fmla="*/ 696839 w 1786339"/>
                  <a:gd name="connsiteY4" fmla="*/ 1932119 h 1932119"/>
                  <a:gd name="connsiteX5" fmla="*/ 0 w 1786339"/>
                  <a:gd name="connsiteY5" fmla="*/ 853228 h 1932119"/>
                  <a:gd name="connsiteX6" fmla="*/ 41459 w 1786339"/>
                  <a:gd name="connsiteY6" fmla="*/ 782760 h 1932119"/>
                  <a:gd name="connsiteX7" fmla="*/ 436746 w 1786339"/>
                  <a:gd name="connsiteY7" fmla="*/ 77910 h 1932119"/>
                  <a:gd name="connsiteX8" fmla="*/ 474841 w 1786339"/>
                  <a:gd name="connsiteY8" fmla="*/ 2458 h 1932119"/>
                  <a:gd name="connsiteX0" fmla="*/ 474841 w 1782547"/>
                  <a:gd name="connsiteY0" fmla="*/ 2458 h 1932119"/>
                  <a:gd name="connsiteX1" fmla="*/ 1782547 w 1782547"/>
                  <a:gd name="connsiteY1" fmla="*/ 563 h 1932119"/>
                  <a:gd name="connsiteX2" fmla="*/ 1717548 w 1782547"/>
                  <a:gd name="connsiteY2" fmla="*/ 152380 h 1932119"/>
                  <a:gd name="connsiteX3" fmla="*/ 803874 w 1782547"/>
                  <a:gd name="connsiteY3" fmla="*/ 1781584 h 1932119"/>
                  <a:gd name="connsiteX4" fmla="*/ 696839 w 1782547"/>
                  <a:gd name="connsiteY4" fmla="*/ 1932119 h 1932119"/>
                  <a:gd name="connsiteX5" fmla="*/ 0 w 1782547"/>
                  <a:gd name="connsiteY5" fmla="*/ 853228 h 1932119"/>
                  <a:gd name="connsiteX6" fmla="*/ 41459 w 1782547"/>
                  <a:gd name="connsiteY6" fmla="*/ 782760 h 1932119"/>
                  <a:gd name="connsiteX7" fmla="*/ 436746 w 1782547"/>
                  <a:gd name="connsiteY7" fmla="*/ 77910 h 1932119"/>
                  <a:gd name="connsiteX8" fmla="*/ 474841 w 1782547"/>
                  <a:gd name="connsiteY8" fmla="*/ 2458 h 1932119"/>
                  <a:gd name="connsiteX0" fmla="*/ 474841 w 1786339"/>
                  <a:gd name="connsiteY0" fmla="*/ 2458 h 1932119"/>
                  <a:gd name="connsiteX1" fmla="*/ 1786339 w 1786339"/>
                  <a:gd name="connsiteY1" fmla="*/ 563 h 1932119"/>
                  <a:gd name="connsiteX2" fmla="*/ 1717548 w 1786339"/>
                  <a:gd name="connsiteY2" fmla="*/ 152380 h 1932119"/>
                  <a:gd name="connsiteX3" fmla="*/ 803874 w 1786339"/>
                  <a:gd name="connsiteY3" fmla="*/ 1781584 h 1932119"/>
                  <a:gd name="connsiteX4" fmla="*/ 696839 w 1786339"/>
                  <a:gd name="connsiteY4" fmla="*/ 1932119 h 1932119"/>
                  <a:gd name="connsiteX5" fmla="*/ 0 w 1786339"/>
                  <a:gd name="connsiteY5" fmla="*/ 853228 h 1932119"/>
                  <a:gd name="connsiteX6" fmla="*/ 41459 w 1786339"/>
                  <a:gd name="connsiteY6" fmla="*/ 782760 h 1932119"/>
                  <a:gd name="connsiteX7" fmla="*/ 436746 w 1786339"/>
                  <a:gd name="connsiteY7" fmla="*/ 77910 h 1932119"/>
                  <a:gd name="connsiteX8" fmla="*/ 474841 w 1786339"/>
                  <a:gd name="connsiteY8" fmla="*/ 2458 h 1932119"/>
                  <a:gd name="connsiteX0" fmla="*/ 474841 w 1782547"/>
                  <a:gd name="connsiteY0" fmla="*/ 2458 h 1932119"/>
                  <a:gd name="connsiteX1" fmla="*/ 1782547 w 1782547"/>
                  <a:gd name="connsiteY1" fmla="*/ 563 h 1932119"/>
                  <a:gd name="connsiteX2" fmla="*/ 1717548 w 1782547"/>
                  <a:gd name="connsiteY2" fmla="*/ 152380 h 1932119"/>
                  <a:gd name="connsiteX3" fmla="*/ 803874 w 1782547"/>
                  <a:gd name="connsiteY3" fmla="*/ 1781584 h 1932119"/>
                  <a:gd name="connsiteX4" fmla="*/ 696839 w 1782547"/>
                  <a:gd name="connsiteY4" fmla="*/ 1932119 h 1932119"/>
                  <a:gd name="connsiteX5" fmla="*/ 0 w 1782547"/>
                  <a:gd name="connsiteY5" fmla="*/ 853228 h 1932119"/>
                  <a:gd name="connsiteX6" fmla="*/ 41459 w 1782547"/>
                  <a:gd name="connsiteY6" fmla="*/ 782760 h 1932119"/>
                  <a:gd name="connsiteX7" fmla="*/ 436746 w 1782547"/>
                  <a:gd name="connsiteY7" fmla="*/ 77910 h 1932119"/>
                  <a:gd name="connsiteX8" fmla="*/ 474841 w 1782547"/>
                  <a:gd name="connsiteY8" fmla="*/ 2458 h 1932119"/>
                  <a:gd name="connsiteX0" fmla="*/ 474841 w 1784443"/>
                  <a:gd name="connsiteY0" fmla="*/ 2458 h 1932119"/>
                  <a:gd name="connsiteX1" fmla="*/ 1784443 w 1784443"/>
                  <a:gd name="connsiteY1" fmla="*/ 563 h 1932119"/>
                  <a:gd name="connsiteX2" fmla="*/ 1717548 w 1784443"/>
                  <a:gd name="connsiteY2" fmla="*/ 152380 h 1932119"/>
                  <a:gd name="connsiteX3" fmla="*/ 803874 w 1784443"/>
                  <a:gd name="connsiteY3" fmla="*/ 1781584 h 1932119"/>
                  <a:gd name="connsiteX4" fmla="*/ 696839 w 1784443"/>
                  <a:gd name="connsiteY4" fmla="*/ 1932119 h 1932119"/>
                  <a:gd name="connsiteX5" fmla="*/ 0 w 1784443"/>
                  <a:gd name="connsiteY5" fmla="*/ 853228 h 1932119"/>
                  <a:gd name="connsiteX6" fmla="*/ 41459 w 1784443"/>
                  <a:gd name="connsiteY6" fmla="*/ 782760 h 1932119"/>
                  <a:gd name="connsiteX7" fmla="*/ 436746 w 1784443"/>
                  <a:gd name="connsiteY7" fmla="*/ 77910 h 1932119"/>
                  <a:gd name="connsiteX8" fmla="*/ 474841 w 1784443"/>
                  <a:gd name="connsiteY8" fmla="*/ 2458 h 1932119"/>
                  <a:gd name="connsiteX0" fmla="*/ 474841 w 1784443"/>
                  <a:gd name="connsiteY0" fmla="*/ 2458 h 1932119"/>
                  <a:gd name="connsiteX1" fmla="*/ 1784443 w 1784443"/>
                  <a:gd name="connsiteY1" fmla="*/ 563 h 1932119"/>
                  <a:gd name="connsiteX2" fmla="*/ 1717548 w 1784443"/>
                  <a:gd name="connsiteY2" fmla="*/ 152380 h 1932119"/>
                  <a:gd name="connsiteX3" fmla="*/ 803874 w 1784443"/>
                  <a:gd name="connsiteY3" fmla="*/ 1781584 h 1932119"/>
                  <a:gd name="connsiteX4" fmla="*/ 696839 w 1784443"/>
                  <a:gd name="connsiteY4" fmla="*/ 1932119 h 1932119"/>
                  <a:gd name="connsiteX5" fmla="*/ 0 w 1784443"/>
                  <a:gd name="connsiteY5" fmla="*/ 853228 h 1932119"/>
                  <a:gd name="connsiteX6" fmla="*/ 41459 w 1784443"/>
                  <a:gd name="connsiteY6" fmla="*/ 782760 h 1932119"/>
                  <a:gd name="connsiteX7" fmla="*/ 436746 w 1784443"/>
                  <a:gd name="connsiteY7" fmla="*/ 77910 h 1932119"/>
                  <a:gd name="connsiteX8" fmla="*/ 474841 w 1784443"/>
                  <a:gd name="connsiteY8" fmla="*/ 2458 h 1932119"/>
                  <a:gd name="connsiteX0" fmla="*/ 474841 w 1784443"/>
                  <a:gd name="connsiteY0" fmla="*/ 2458 h 1932119"/>
                  <a:gd name="connsiteX1" fmla="*/ 1784443 w 1784443"/>
                  <a:gd name="connsiteY1" fmla="*/ 563 h 1932119"/>
                  <a:gd name="connsiteX2" fmla="*/ 1717548 w 1784443"/>
                  <a:gd name="connsiteY2" fmla="*/ 152380 h 1932119"/>
                  <a:gd name="connsiteX3" fmla="*/ 803874 w 1784443"/>
                  <a:gd name="connsiteY3" fmla="*/ 1781584 h 1932119"/>
                  <a:gd name="connsiteX4" fmla="*/ 696839 w 1784443"/>
                  <a:gd name="connsiteY4" fmla="*/ 1932119 h 1932119"/>
                  <a:gd name="connsiteX5" fmla="*/ 0 w 1784443"/>
                  <a:gd name="connsiteY5" fmla="*/ 853228 h 1932119"/>
                  <a:gd name="connsiteX6" fmla="*/ 41459 w 1784443"/>
                  <a:gd name="connsiteY6" fmla="*/ 782760 h 1932119"/>
                  <a:gd name="connsiteX7" fmla="*/ 436746 w 1784443"/>
                  <a:gd name="connsiteY7" fmla="*/ 77910 h 1932119"/>
                  <a:gd name="connsiteX8" fmla="*/ 474841 w 1784443"/>
                  <a:gd name="connsiteY8" fmla="*/ 2458 h 19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443" h="1932119">
                    <a:moveTo>
                      <a:pt x="474841" y="2458"/>
                    </a:moveTo>
                    <a:cubicBezTo>
                      <a:pt x="563123" y="4986"/>
                      <a:pt x="1347277" y="-1965"/>
                      <a:pt x="1784443" y="563"/>
                    </a:cubicBezTo>
                    <a:cubicBezTo>
                      <a:pt x="1770661" y="55281"/>
                      <a:pt x="1751155" y="93648"/>
                      <a:pt x="1717548" y="152380"/>
                    </a:cubicBezTo>
                    <a:lnTo>
                      <a:pt x="803874" y="1781584"/>
                    </a:lnTo>
                    <a:cubicBezTo>
                      <a:pt x="765415" y="1852585"/>
                      <a:pt x="744448" y="1901325"/>
                      <a:pt x="696839" y="1932119"/>
                    </a:cubicBezTo>
                    <a:cubicBezTo>
                      <a:pt x="472776" y="1559215"/>
                      <a:pt x="224063" y="1226132"/>
                      <a:pt x="0" y="853228"/>
                    </a:cubicBezTo>
                    <a:cubicBezTo>
                      <a:pt x="14816" y="827315"/>
                      <a:pt x="35184" y="794345"/>
                      <a:pt x="41459" y="782760"/>
                    </a:cubicBezTo>
                    <a:lnTo>
                      <a:pt x="436746" y="77910"/>
                    </a:lnTo>
                    <a:cubicBezTo>
                      <a:pt x="453032" y="44708"/>
                      <a:pt x="452872" y="50667"/>
                      <a:pt x="474841" y="2458"/>
                    </a:cubicBezTo>
                    <a:close/>
                  </a:path>
                </a:pathLst>
              </a:custGeom>
              <a:solidFill>
                <a:schemeClr val="accent5"/>
              </a:solidFill>
              <a:ln w="25400" cap="flat" cmpd="sng" algn="ctr">
                <a:solidFill>
                  <a:schemeClr val="bg1"/>
                </a:solid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9" name="Hexagon 2">
                <a:extLst>
                  <a:ext uri="{FF2B5EF4-FFF2-40B4-BE49-F238E27FC236}">
                    <a16:creationId xmlns:a16="http://schemas.microsoft.com/office/drawing/2014/main" id="{72376EDD-9BE5-BB34-ECFF-FF52470E2337}"/>
                  </a:ext>
                </a:extLst>
              </p:cNvPr>
              <p:cNvSpPr/>
              <p:nvPr/>
            </p:nvSpPr>
            <p:spPr>
              <a:xfrm>
                <a:off x="6468844" y="4492157"/>
                <a:ext cx="3107748" cy="1491178"/>
              </a:xfrm>
              <a:custGeom>
                <a:avLst/>
                <a:gdLst>
                  <a:gd name="connsiteX0" fmla="*/ 1722340 w 2394404"/>
                  <a:gd name="connsiteY0" fmla="*/ 0 h 1165901"/>
                  <a:gd name="connsiteX1" fmla="*/ 2394404 w 2394404"/>
                  <a:gd name="connsiteY1" fmla="*/ 1118503 h 1165901"/>
                  <a:gd name="connsiteX2" fmla="*/ 2188066 w 2394404"/>
                  <a:gd name="connsiteY2" fmla="*/ 1165901 h 1165901"/>
                  <a:gd name="connsiteX3" fmla="*/ 195594 w 2394404"/>
                  <a:gd name="connsiteY3" fmla="*/ 1160398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8066 w 2394404"/>
                  <a:gd name="connsiteY2" fmla="*/ 1165901 h 1165901"/>
                  <a:gd name="connsiteX3" fmla="*/ 195594 w 2394404"/>
                  <a:gd name="connsiteY3" fmla="*/ 1160398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8066 w 2394404"/>
                  <a:gd name="connsiteY2" fmla="*/ 1165901 h 1165901"/>
                  <a:gd name="connsiteX3" fmla="*/ 198919 w 2394404"/>
                  <a:gd name="connsiteY3" fmla="*/ 1160398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8066 w 2394404"/>
                  <a:gd name="connsiteY2" fmla="*/ 1165901 h 1165901"/>
                  <a:gd name="connsiteX3" fmla="*/ 205569 w 2394404"/>
                  <a:gd name="connsiteY3" fmla="*/ 1163723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9226"/>
                  <a:gd name="connsiteX1" fmla="*/ 2394404 w 2394404"/>
                  <a:gd name="connsiteY1" fmla="*/ 1118503 h 1169226"/>
                  <a:gd name="connsiteX2" fmla="*/ 2184741 w 2394404"/>
                  <a:gd name="connsiteY2" fmla="*/ 1169226 h 1169226"/>
                  <a:gd name="connsiteX3" fmla="*/ 205569 w 2394404"/>
                  <a:gd name="connsiteY3" fmla="*/ 1163723 h 1169226"/>
                  <a:gd name="connsiteX4" fmla="*/ 0 w 2394404"/>
                  <a:gd name="connsiteY4" fmla="*/ 1145617 h 1169226"/>
                  <a:gd name="connsiteX5" fmla="*/ 641712 w 2394404"/>
                  <a:gd name="connsiteY5" fmla="*/ 34138 h 1169226"/>
                  <a:gd name="connsiteX6" fmla="*/ 741639 w 2394404"/>
                  <a:gd name="connsiteY6" fmla="*/ 52273 h 1169226"/>
                  <a:gd name="connsiteX7" fmla="*/ 1603651 w 2394404"/>
                  <a:gd name="connsiteY7" fmla="*/ 54654 h 1169226"/>
                  <a:gd name="connsiteX8" fmla="*/ 1722340 w 2394404"/>
                  <a:gd name="connsiteY8" fmla="*/ 0 h 1169226"/>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56881 w 2394404"/>
                  <a:gd name="connsiteY5" fmla="*/ 49307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56881 w 2394404"/>
                  <a:gd name="connsiteY5" fmla="*/ 49307 h 1165901"/>
                  <a:gd name="connsiteX6" fmla="*/ 747327 w 2394404"/>
                  <a:gd name="connsiteY6" fmla="*/ 54169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56881 w 2394404"/>
                  <a:gd name="connsiteY5" fmla="*/ 49307 h 1165901"/>
                  <a:gd name="connsiteX6" fmla="*/ 747327 w 2394404"/>
                  <a:gd name="connsiteY6" fmla="*/ 54169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56881 w 2394404"/>
                  <a:gd name="connsiteY5" fmla="*/ 49307 h 1165901"/>
                  <a:gd name="connsiteX6" fmla="*/ 747327 w 2394404"/>
                  <a:gd name="connsiteY6" fmla="*/ 54169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49297 w 2394404"/>
                  <a:gd name="connsiteY5" fmla="*/ 47411 h 1165901"/>
                  <a:gd name="connsiteX6" fmla="*/ 747327 w 2394404"/>
                  <a:gd name="connsiteY6" fmla="*/ 54169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47400 w 2394404"/>
                  <a:gd name="connsiteY5" fmla="*/ 49307 h 1165901"/>
                  <a:gd name="connsiteX6" fmla="*/ 747327 w 2394404"/>
                  <a:gd name="connsiteY6" fmla="*/ 54169 h 1165901"/>
                  <a:gd name="connsiteX7" fmla="*/ 1603651 w 2394404"/>
                  <a:gd name="connsiteY7" fmla="*/ 54654 h 1165901"/>
                  <a:gd name="connsiteX8" fmla="*/ 1722340 w 2394404"/>
                  <a:gd name="connsiteY8" fmla="*/ 0 h 1165901"/>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7327 w 2394404"/>
                  <a:gd name="connsiteY6" fmla="*/ 16247 h 1127979"/>
                  <a:gd name="connsiteX7" fmla="*/ 1603651 w 2394404"/>
                  <a:gd name="connsiteY7" fmla="*/ 16732 h 1127979"/>
                  <a:gd name="connsiteX8" fmla="*/ 1692003 w 2394404"/>
                  <a:gd name="connsiteY8" fmla="*/ 0 h 1127979"/>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7327 w 2394404"/>
                  <a:gd name="connsiteY6" fmla="*/ 16247 h 1127979"/>
                  <a:gd name="connsiteX7" fmla="*/ 1603651 w 2394404"/>
                  <a:gd name="connsiteY7" fmla="*/ 16732 h 1127979"/>
                  <a:gd name="connsiteX8" fmla="*/ 1692003 w 2394404"/>
                  <a:gd name="connsiteY8" fmla="*/ 0 h 1127979"/>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7327 w 2394404"/>
                  <a:gd name="connsiteY6" fmla="*/ 16247 h 1127979"/>
                  <a:gd name="connsiteX7" fmla="*/ 1603651 w 2394404"/>
                  <a:gd name="connsiteY7" fmla="*/ 16732 h 1127979"/>
                  <a:gd name="connsiteX8" fmla="*/ 1692003 w 2394404"/>
                  <a:gd name="connsiteY8" fmla="*/ 0 h 1127979"/>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7327 w 2394404"/>
                  <a:gd name="connsiteY6" fmla="*/ 16247 h 1127979"/>
                  <a:gd name="connsiteX7" fmla="*/ 1603651 w 2394404"/>
                  <a:gd name="connsiteY7" fmla="*/ 16732 h 1127979"/>
                  <a:gd name="connsiteX8" fmla="*/ 1692003 w 2394404"/>
                  <a:gd name="connsiteY8" fmla="*/ 0 h 1127979"/>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7327 w 2394404"/>
                  <a:gd name="connsiteY6" fmla="*/ 16247 h 1127979"/>
                  <a:gd name="connsiteX7" fmla="*/ 1603651 w 2394404"/>
                  <a:gd name="connsiteY7" fmla="*/ 16732 h 1127979"/>
                  <a:gd name="connsiteX8" fmla="*/ 1692003 w 2394404"/>
                  <a:gd name="connsiteY8" fmla="*/ 0 h 1127979"/>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7327 w 2394404"/>
                  <a:gd name="connsiteY6" fmla="*/ 16247 h 1127979"/>
                  <a:gd name="connsiteX7" fmla="*/ 1603651 w 2394404"/>
                  <a:gd name="connsiteY7" fmla="*/ 16732 h 1127979"/>
                  <a:gd name="connsiteX8" fmla="*/ 1692003 w 2394404"/>
                  <a:gd name="connsiteY8" fmla="*/ 0 h 1127979"/>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5431 w 2394404"/>
                  <a:gd name="connsiteY6" fmla="*/ 18143 h 1127979"/>
                  <a:gd name="connsiteX7" fmla="*/ 1603651 w 2394404"/>
                  <a:gd name="connsiteY7" fmla="*/ 16732 h 1127979"/>
                  <a:gd name="connsiteX8" fmla="*/ 1692003 w 2394404"/>
                  <a:gd name="connsiteY8" fmla="*/ 0 h 11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4404" h="1127979">
                    <a:moveTo>
                      <a:pt x="1692003" y="0"/>
                    </a:moveTo>
                    <a:lnTo>
                      <a:pt x="2394404" y="1080581"/>
                    </a:lnTo>
                    <a:cubicBezTo>
                      <a:pt x="2354466" y="1108460"/>
                      <a:pt x="2291356" y="1122903"/>
                      <a:pt x="2184741" y="1127979"/>
                    </a:cubicBezTo>
                    <a:lnTo>
                      <a:pt x="205569" y="1125801"/>
                    </a:lnTo>
                    <a:cubicBezTo>
                      <a:pt x="108024" y="1124763"/>
                      <a:pt x="46284" y="1132137"/>
                      <a:pt x="0" y="1107695"/>
                    </a:cubicBezTo>
                    <a:lnTo>
                      <a:pt x="647400" y="11385"/>
                    </a:lnTo>
                    <a:cubicBezTo>
                      <a:pt x="696647" y="19405"/>
                      <a:pt x="691653" y="18143"/>
                      <a:pt x="745431" y="18143"/>
                    </a:cubicBezTo>
                    <a:lnTo>
                      <a:pt x="1603651" y="16732"/>
                    </a:lnTo>
                    <a:cubicBezTo>
                      <a:pt x="1645151" y="16744"/>
                      <a:pt x="1675883" y="14219"/>
                      <a:pt x="1692003" y="0"/>
                    </a:cubicBezTo>
                    <a:close/>
                  </a:path>
                </a:pathLst>
              </a:custGeom>
              <a:solidFill>
                <a:srgbClr val="FFB500"/>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F1B3C5C4-3DF7-4A13-2BE3-B6CB366102F3}"/>
                  </a:ext>
                </a:extLst>
              </p:cNvPr>
              <p:cNvSpPr txBox="1"/>
              <p:nvPr/>
            </p:nvSpPr>
            <p:spPr>
              <a:xfrm>
                <a:off x="8950809" y="2136867"/>
                <a:ext cx="1795106" cy="437457"/>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dirty="0">
                    <a:solidFill>
                      <a:schemeClr val="bg1"/>
                    </a:solidFill>
                  </a:rPr>
                  <a:t>Geographic</a:t>
                </a:r>
              </a:p>
            </p:txBody>
          </p:sp>
          <p:sp>
            <p:nvSpPr>
              <p:cNvPr id="31" name="TextBox 30">
                <a:extLst>
                  <a:ext uri="{FF2B5EF4-FFF2-40B4-BE49-F238E27FC236}">
                    <a16:creationId xmlns:a16="http://schemas.microsoft.com/office/drawing/2014/main" id="{E571024D-27C3-62A3-395F-41E753900D31}"/>
                  </a:ext>
                </a:extLst>
              </p:cNvPr>
              <p:cNvSpPr txBox="1"/>
              <p:nvPr/>
            </p:nvSpPr>
            <p:spPr>
              <a:xfrm>
                <a:off x="8750159" y="3897577"/>
                <a:ext cx="1854620" cy="571464"/>
              </a:xfrm>
              <a:prstGeom prst="rect">
                <a:avLst/>
              </a:prstGeom>
              <a:noFill/>
            </p:spPr>
            <p:txBody>
              <a:bodyPr wrap="square" rtlCol="0">
                <a:spAutoFit/>
              </a:bodyPr>
              <a:lstStyle/>
              <a:p>
                <a:pPr algn="ctr"/>
                <a:r>
                  <a:rPr lang="en-US" dirty="0">
                    <a:solidFill>
                      <a:schemeClr val="bg1"/>
                    </a:solidFill>
                  </a:rPr>
                  <a:t>Health</a:t>
                </a:r>
              </a:p>
              <a:p>
                <a:pPr algn="ctr"/>
                <a:r>
                  <a:rPr lang="en-US" dirty="0">
                    <a:solidFill>
                      <a:schemeClr val="bg1"/>
                    </a:solidFill>
                  </a:rPr>
                  <a:t>Insurance</a:t>
                </a:r>
              </a:p>
            </p:txBody>
          </p:sp>
          <p:sp>
            <p:nvSpPr>
              <p:cNvPr id="32" name="TextBox 31">
                <a:extLst>
                  <a:ext uri="{FF2B5EF4-FFF2-40B4-BE49-F238E27FC236}">
                    <a16:creationId xmlns:a16="http://schemas.microsoft.com/office/drawing/2014/main" id="{BE864D78-7B27-C056-2D55-B5E58B5CF772}"/>
                  </a:ext>
                </a:extLst>
              </p:cNvPr>
              <p:cNvSpPr txBox="1"/>
              <p:nvPr/>
            </p:nvSpPr>
            <p:spPr>
              <a:xfrm>
                <a:off x="5358678" y="3933114"/>
                <a:ext cx="1854620" cy="571464"/>
              </a:xfrm>
              <a:prstGeom prst="rect">
                <a:avLst/>
              </a:prstGeom>
              <a:noFill/>
            </p:spPr>
            <p:txBody>
              <a:bodyPr wrap="square" rtlCol="0">
                <a:spAutoFit/>
              </a:bodyPr>
              <a:lstStyle/>
              <a:p>
                <a:pPr algn="ctr"/>
                <a:r>
                  <a:rPr lang="en-US" dirty="0">
                    <a:solidFill>
                      <a:schemeClr val="bg1"/>
                    </a:solidFill>
                  </a:rPr>
                  <a:t>Cultural &amp;</a:t>
                </a:r>
              </a:p>
              <a:p>
                <a:pPr algn="ctr"/>
                <a:r>
                  <a:rPr lang="en-US" dirty="0">
                    <a:solidFill>
                      <a:schemeClr val="bg1"/>
                    </a:solidFill>
                  </a:rPr>
                  <a:t>Linguistic</a:t>
                </a:r>
              </a:p>
            </p:txBody>
          </p:sp>
          <p:sp>
            <p:nvSpPr>
              <p:cNvPr id="33" name="TextBox 32">
                <a:extLst>
                  <a:ext uri="{FF2B5EF4-FFF2-40B4-BE49-F238E27FC236}">
                    <a16:creationId xmlns:a16="http://schemas.microsoft.com/office/drawing/2014/main" id="{BEAD296F-4D4E-AB09-03F2-20F372B0EC63}"/>
                  </a:ext>
                </a:extLst>
              </p:cNvPr>
              <p:cNvSpPr txBox="1"/>
              <p:nvPr/>
            </p:nvSpPr>
            <p:spPr>
              <a:xfrm>
                <a:off x="5388708" y="2123045"/>
                <a:ext cx="1697453" cy="571463"/>
              </a:xfrm>
              <a:prstGeom prst="rect">
                <a:avLst/>
              </a:prstGeom>
              <a:noFill/>
            </p:spPr>
            <p:txBody>
              <a:bodyPr wrap="square" rtlCol="0">
                <a:spAutoFit/>
              </a:bodyPr>
              <a:lstStyle/>
              <a:p>
                <a:pPr algn="ctr"/>
                <a:r>
                  <a:rPr lang="en-US" dirty="0"/>
                  <a:t>Stigma &amp;</a:t>
                </a:r>
              </a:p>
              <a:p>
                <a:pPr algn="ctr"/>
                <a:r>
                  <a:rPr lang="en-US" dirty="0"/>
                  <a:t>Racism</a:t>
                </a:r>
              </a:p>
            </p:txBody>
          </p:sp>
          <p:sp>
            <p:nvSpPr>
              <p:cNvPr id="34" name="Hexagon 2">
                <a:extLst>
                  <a:ext uri="{FF2B5EF4-FFF2-40B4-BE49-F238E27FC236}">
                    <a16:creationId xmlns:a16="http://schemas.microsoft.com/office/drawing/2014/main" id="{C29823D0-590D-8404-222F-7691CB61039C}"/>
                  </a:ext>
                </a:extLst>
              </p:cNvPr>
              <p:cNvSpPr/>
              <p:nvPr/>
            </p:nvSpPr>
            <p:spPr>
              <a:xfrm rot="3597325">
                <a:off x="6997863" y="-301191"/>
                <a:ext cx="2426764" cy="2696639"/>
              </a:xfrm>
              <a:custGeom>
                <a:avLst/>
                <a:gdLst>
                  <a:gd name="connsiteX0" fmla="*/ 1109036 w 1780001"/>
                  <a:gd name="connsiteY0" fmla="*/ 0 h 1964211"/>
                  <a:gd name="connsiteX1" fmla="*/ 1780001 w 1780001"/>
                  <a:gd name="connsiteY1" fmla="*/ 1160250 h 1964211"/>
                  <a:gd name="connsiteX2" fmla="*/ 1726342 w 1780001"/>
                  <a:gd name="connsiteY2" fmla="*/ 1222971 h 1964211"/>
                  <a:gd name="connsiteX3" fmla="*/ 1316768 w 1780001"/>
                  <a:gd name="connsiteY3" fmla="*/ 1949252 h 1964211"/>
                  <a:gd name="connsiteX4" fmla="*/ 1310028 w 1780001"/>
                  <a:gd name="connsiteY4" fmla="*/ 1964211 h 1964211"/>
                  <a:gd name="connsiteX5" fmla="*/ 0 w 1780001"/>
                  <a:gd name="connsiteY5" fmla="*/ 1964211 h 1964211"/>
                  <a:gd name="connsiteX6" fmla="*/ 52474 w 1780001"/>
                  <a:gd name="connsiteY6" fmla="*/ 1814494 h 1964211"/>
                  <a:gd name="connsiteX7" fmla="*/ 999172 w 1780001"/>
                  <a:gd name="connsiteY7" fmla="*/ 135754 h 1964211"/>
                  <a:gd name="connsiteX8" fmla="*/ 1109036 w 1780001"/>
                  <a:gd name="connsiteY8" fmla="*/ 0 h 1964211"/>
                  <a:gd name="connsiteX0" fmla="*/ 1109036 w 1780001"/>
                  <a:gd name="connsiteY0" fmla="*/ 0 h 1964211"/>
                  <a:gd name="connsiteX1" fmla="*/ 1780001 w 1780001"/>
                  <a:gd name="connsiteY1" fmla="*/ 1160250 h 1964211"/>
                  <a:gd name="connsiteX2" fmla="*/ 1726342 w 1780001"/>
                  <a:gd name="connsiteY2" fmla="*/ 1222971 h 1964211"/>
                  <a:gd name="connsiteX3" fmla="*/ 1310028 w 1780001"/>
                  <a:gd name="connsiteY3" fmla="*/ 1964211 h 1964211"/>
                  <a:gd name="connsiteX4" fmla="*/ 0 w 1780001"/>
                  <a:gd name="connsiteY4" fmla="*/ 1964211 h 1964211"/>
                  <a:gd name="connsiteX5" fmla="*/ 52474 w 1780001"/>
                  <a:gd name="connsiteY5" fmla="*/ 1814494 h 1964211"/>
                  <a:gd name="connsiteX6" fmla="*/ 999172 w 1780001"/>
                  <a:gd name="connsiteY6" fmla="*/ 135754 h 1964211"/>
                  <a:gd name="connsiteX7" fmla="*/ 1109036 w 1780001"/>
                  <a:gd name="connsiteY7" fmla="*/ 0 h 1964211"/>
                  <a:gd name="connsiteX0" fmla="*/ 1109036 w 1780001"/>
                  <a:gd name="connsiteY0" fmla="*/ 0 h 2005926"/>
                  <a:gd name="connsiteX1" fmla="*/ 1780001 w 1780001"/>
                  <a:gd name="connsiteY1" fmla="*/ 1160250 h 2005926"/>
                  <a:gd name="connsiteX2" fmla="*/ 1726342 w 1780001"/>
                  <a:gd name="connsiteY2" fmla="*/ 1222971 h 2005926"/>
                  <a:gd name="connsiteX3" fmla="*/ 1285378 w 1780001"/>
                  <a:gd name="connsiteY3" fmla="*/ 2005926 h 2005926"/>
                  <a:gd name="connsiteX4" fmla="*/ 0 w 1780001"/>
                  <a:gd name="connsiteY4" fmla="*/ 1964211 h 2005926"/>
                  <a:gd name="connsiteX5" fmla="*/ 52474 w 1780001"/>
                  <a:gd name="connsiteY5" fmla="*/ 1814494 h 2005926"/>
                  <a:gd name="connsiteX6" fmla="*/ 999172 w 1780001"/>
                  <a:gd name="connsiteY6" fmla="*/ 135754 h 2005926"/>
                  <a:gd name="connsiteX7" fmla="*/ 1109036 w 1780001"/>
                  <a:gd name="connsiteY7" fmla="*/ 0 h 2005926"/>
                  <a:gd name="connsiteX0" fmla="*/ 1107139 w 1778104"/>
                  <a:gd name="connsiteY0" fmla="*/ 0 h 2007822"/>
                  <a:gd name="connsiteX1" fmla="*/ 1778104 w 1778104"/>
                  <a:gd name="connsiteY1" fmla="*/ 1160250 h 2007822"/>
                  <a:gd name="connsiteX2" fmla="*/ 1724445 w 1778104"/>
                  <a:gd name="connsiteY2" fmla="*/ 1222971 h 2007822"/>
                  <a:gd name="connsiteX3" fmla="*/ 1283481 w 1778104"/>
                  <a:gd name="connsiteY3" fmla="*/ 2005926 h 2007822"/>
                  <a:gd name="connsiteX4" fmla="*/ 0 w 1778104"/>
                  <a:gd name="connsiteY4" fmla="*/ 2007822 h 2007822"/>
                  <a:gd name="connsiteX5" fmla="*/ 50577 w 1778104"/>
                  <a:gd name="connsiteY5" fmla="*/ 1814494 h 2007822"/>
                  <a:gd name="connsiteX6" fmla="*/ 997275 w 1778104"/>
                  <a:gd name="connsiteY6" fmla="*/ 135754 h 2007822"/>
                  <a:gd name="connsiteX7" fmla="*/ 1107139 w 1778104"/>
                  <a:gd name="connsiteY7" fmla="*/ 0 h 2007822"/>
                  <a:gd name="connsiteX0" fmla="*/ 1107139 w 1778104"/>
                  <a:gd name="connsiteY0" fmla="*/ 0 h 2019198"/>
                  <a:gd name="connsiteX1" fmla="*/ 1778104 w 1778104"/>
                  <a:gd name="connsiteY1" fmla="*/ 1160250 h 2019198"/>
                  <a:gd name="connsiteX2" fmla="*/ 1724445 w 1778104"/>
                  <a:gd name="connsiteY2" fmla="*/ 1222971 h 2019198"/>
                  <a:gd name="connsiteX3" fmla="*/ 1283481 w 1778104"/>
                  <a:gd name="connsiteY3" fmla="*/ 2005926 h 2019198"/>
                  <a:gd name="connsiteX4" fmla="*/ 0 w 1778104"/>
                  <a:gd name="connsiteY4" fmla="*/ 2019198 h 2019198"/>
                  <a:gd name="connsiteX5" fmla="*/ 50577 w 1778104"/>
                  <a:gd name="connsiteY5" fmla="*/ 1814494 h 2019198"/>
                  <a:gd name="connsiteX6" fmla="*/ 997275 w 1778104"/>
                  <a:gd name="connsiteY6" fmla="*/ 135754 h 2019198"/>
                  <a:gd name="connsiteX7" fmla="*/ 1107139 w 1778104"/>
                  <a:gd name="connsiteY7" fmla="*/ 0 h 2019198"/>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4369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4369 w 1778104"/>
                  <a:gd name="connsiteY5" fmla="*/ 1814494 h 2021095"/>
                  <a:gd name="connsiteX6" fmla="*/ 997275 w 1778104"/>
                  <a:gd name="connsiteY6" fmla="*/ 135754 h 2021095"/>
                  <a:gd name="connsiteX7" fmla="*/ 1107139 w 1778104"/>
                  <a:gd name="connsiteY7" fmla="*/ 0 h 202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104" h="2021095">
                    <a:moveTo>
                      <a:pt x="1107139" y="0"/>
                    </a:moveTo>
                    <a:lnTo>
                      <a:pt x="1778104" y="1160250"/>
                    </a:lnTo>
                    <a:cubicBezTo>
                      <a:pt x="1756845" y="1169211"/>
                      <a:pt x="1743315" y="1190172"/>
                      <a:pt x="1724445" y="1222971"/>
                    </a:cubicBezTo>
                    <a:lnTo>
                      <a:pt x="1275896" y="2021095"/>
                    </a:lnTo>
                    <a:lnTo>
                      <a:pt x="0" y="2019198"/>
                    </a:lnTo>
                    <a:cubicBezTo>
                      <a:pt x="-75" y="1970581"/>
                      <a:pt x="14350" y="1899306"/>
                      <a:pt x="54369" y="1814494"/>
                    </a:cubicBezTo>
                    <a:lnTo>
                      <a:pt x="997275" y="135754"/>
                    </a:lnTo>
                    <a:cubicBezTo>
                      <a:pt x="1036792" y="67068"/>
                      <a:pt x="1066177" y="24439"/>
                      <a:pt x="1107139" y="0"/>
                    </a:cubicBezTo>
                    <a:close/>
                  </a:path>
                </a:pathLst>
              </a:custGeom>
              <a:solidFill>
                <a:srgbClr val="92D050"/>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365D"/>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3B0F9819-A1FC-A9F0-D79F-3CA0252E48A3}"/>
                  </a:ext>
                </a:extLst>
              </p:cNvPr>
              <p:cNvSpPr txBox="1"/>
              <p:nvPr/>
            </p:nvSpPr>
            <p:spPr>
              <a:xfrm>
                <a:off x="7374902" y="1187143"/>
                <a:ext cx="1389522" cy="419021"/>
              </a:xfrm>
              <a:prstGeom prst="rect">
                <a:avLst/>
              </a:prstGeom>
              <a:noFill/>
            </p:spPr>
            <p:txBody>
              <a:bodyPr wrap="square" rtlCol="0">
                <a:spAutoFit/>
              </a:bodyPr>
              <a:lstStyle/>
              <a:p>
                <a:r>
                  <a:rPr lang="en-US" dirty="0">
                    <a:solidFill>
                      <a:srgbClr val="1B365D"/>
                    </a:solidFill>
                  </a:rPr>
                  <a:t>Financial</a:t>
                </a:r>
              </a:p>
            </p:txBody>
          </p:sp>
        </p:grpSp>
        <p:sp>
          <p:nvSpPr>
            <p:cNvPr id="22" name="TextBox 21">
              <a:extLst>
                <a:ext uri="{FF2B5EF4-FFF2-40B4-BE49-F238E27FC236}">
                  <a16:creationId xmlns:a16="http://schemas.microsoft.com/office/drawing/2014/main" id="{C7773DCD-F1B7-BE9E-D5C9-5AFB79F5FE9D}"/>
                </a:ext>
              </a:extLst>
            </p:cNvPr>
            <p:cNvSpPr txBox="1"/>
            <p:nvPr/>
          </p:nvSpPr>
          <p:spPr>
            <a:xfrm>
              <a:off x="8023228" y="4558971"/>
              <a:ext cx="1677219" cy="319190"/>
            </a:xfrm>
            <a:prstGeom prst="rect">
              <a:avLst/>
            </a:prstGeom>
            <a:noFill/>
          </p:spPr>
          <p:txBody>
            <a:bodyPr wrap="square">
              <a:spAutoFit/>
            </a:bodyPr>
            <a:lstStyle/>
            <a:p>
              <a:pPr algn="ctr"/>
              <a:r>
                <a:rPr lang="en-US" dirty="0"/>
                <a:t>Transportation</a:t>
              </a:r>
            </a:p>
          </p:txBody>
        </p:sp>
      </p:grpSp>
    </p:spTree>
    <p:extLst>
      <p:ext uri="{BB962C8B-B14F-4D97-AF65-F5344CB8AC3E}">
        <p14:creationId xmlns:p14="http://schemas.microsoft.com/office/powerpoint/2010/main" val="181423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655D-56F9-11BC-10AB-A07450C2D0D3}"/>
              </a:ext>
            </a:extLst>
          </p:cNvPr>
          <p:cNvSpPr>
            <a:spLocks noGrp="1"/>
          </p:cNvSpPr>
          <p:nvPr>
            <p:ph type="title"/>
          </p:nvPr>
        </p:nvSpPr>
        <p:spPr>
          <a:xfrm>
            <a:off x="914400" y="365124"/>
            <a:ext cx="10363200" cy="914400"/>
          </a:xfrm>
        </p:spPr>
        <p:txBody>
          <a:bodyPr anchor="ctr">
            <a:normAutofit/>
          </a:bodyPr>
          <a:lstStyle/>
          <a:p>
            <a:r>
              <a:rPr lang="en-US" dirty="0"/>
              <a:t>Community Cancer Care Report: </a:t>
            </a:r>
            <a:br>
              <a:rPr lang="en-US" dirty="0"/>
            </a:br>
            <a:r>
              <a:rPr lang="en-US" dirty="0"/>
              <a:t>Biomarker Testing at Diagnosis for Metastatic NSCLC</a:t>
            </a:r>
          </a:p>
        </p:txBody>
      </p:sp>
      <p:sp>
        <p:nvSpPr>
          <p:cNvPr id="5" name="Slide Number Placeholder 4">
            <a:extLst>
              <a:ext uri="{FF2B5EF4-FFF2-40B4-BE49-F238E27FC236}">
                <a16:creationId xmlns:a16="http://schemas.microsoft.com/office/drawing/2014/main" id="{B8309053-9AF1-A9CF-E24F-5232FF38EBD7}"/>
              </a:ext>
            </a:extLst>
          </p:cNvPr>
          <p:cNvSpPr>
            <a:spLocks noGrp="1"/>
          </p:cNvSpPr>
          <p:nvPr>
            <p:ph type="sldNum" sz="quarter" idx="12"/>
          </p:nvPr>
        </p:nvSpPr>
        <p:spPr>
          <a:xfrm>
            <a:off x="11441363" y="6016752"/>
            <a:ext cx="457200" cy="365125"/>
          </a:xfrm>
        </p:spPr>
        <p:txBody>
          <a:bodyPr anchor="ctr">
            <a:normAutofit/>
          </a:bodyPr>
          <a:lstStyle/>
          <a:p>
            <a:pPr>
              <a:spcAft>
                <a:spcPts val="600"/>
              </a:spcAft>
            </a:pPr>
            <a:fld id="{402AF41C-0C01-4292-8B40-325CC9F1007B}" type="slidenum">
              <a:rPr lang="en-US" smtClean="0"/>
              <a:pPr>
                <a:spcAft>
                  <a:spcPts val="600"/>
                </a:spcAft>
              </a:pPr>
              <a:t>16</a:t>
            </a:fld>
            <a:endParaRPr lang="en-US"/>
          </a:p>
        </p:txBody>
      </p:sp>
      <p:sp>
        <p:nvSpPr>
          <p:cNvPr id="15" name="Text Placeholder 4">
            <a:extLst>
              <a:ext uri="{FF2B5EF4-FFF2-40B4-BE49-F238E27FC236}">
                <a16:creationId xmlns:a16="http://schemas.microsoft.com/office/drawing/2014/main" id="{180A86F2-27E7-D0E0-63A9-2782F9AE2B6E}"/>
              </a:ext>
            </a:extLst>
          </p:cNvPr>
          <p:cNvSpPr>
            <a:spLocks noGrp="1"/>
          </p:cNvSpPr>
          <p:nvPr>
            <p:ph type="body" sz="quarter" idx="13"/>
          </p:nvPr>
        </p:nvSpPr>
        <p:spPr>
          <a:xfrm>
            <a:off x="890104" y="1499737"/>
            <a:ext cx="5943600" cy="749808"/>
          </a:xfrm>
        </p:spPr>
        <p:txBody>
          <a:bodyPr/>
          <a:lstStyle/>
          <a:p>
            <a:r>
              <a:rPr lang="en-US" sz="1400" dirty="0"/>
              <a:t>2018-2020, WA State, testing in first four months of diagnosis</a:t>
            </a:r>
          </a:p>
          <a:p>
            <a:r>
              <a:rPr lang="en-US" sz="1400" dirty="0"/>
              <a:t>Tests included: EGFR, ALK, ROS1, NGS</a:t>
            </a:r>
          </a:p>
          <a:p>
            <a:endParaRPr lang="en-US" sz="1400" dirty="0"/>
          </a:p>
        </p:txBody>
      </p:sp>
      <p:sp>
        <p:nvSpPr>
          <p:cNvPr id="16" name="Text Placeholder 4">
            <a:extLst>
              <a:ext uri="{FF2B5EF4-FFF2-40B4-BE49-F238E27FC236}">
                <a16:creationId xmlns:a16="http://schemas.microsoft.com/office/drawing/2014/main" id="{94DD4151-1DBD-43D5-D5BC-48DC6AC25772}"/>
              </a:ext>
            </a:extLst>
          </p:cNvPr>
          <p:cNvSpPr txBox="1">
            <a:spLocks/>
          </p:cNvSpPr>
          <p:nvPr/>
        </p:nvSpPr>
        <p:spPr>
          <a:xfrm rot="16200000">
            <a:off x="6380247" y="2547902"/>
            <a:ext cx="1603664" cy="398505"/>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500"/>
              </a:spcBef>
              <a:buFont typeface="Arial" panose="020B0604020202020204" pitchFamily="34" charset="0"/>
              <a:buNone/>
              <a:defRPr sz="1900" kern="1200">
                <a:solidFill>
                  <a:schemeClr val="accent5"/>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t>Insurance Type</a:t>
            </a:r>
          </a:p>
        </p:txBody>
      </p:sp>
      <p:sp>
        <p:nvSpPr>
          <p:cNvPr id="17" name="Text Placeholder 4">
            <a:extLst>
              <a:ext uri="{FF2B5EF4-FFF2-40B4-BE49-F238E27FC236}">
                <a16:creationId xmlns:a16="http://schemas.microsoft.com/office/drawing/2014/main" id="{EA5E70CD-131A-4AC3-25BB-AF3BFD04F2C0}"/>
              </a:ext>
            </a:extLst>
          </p:cNvPr>
          <p:cNvSpPr txBox="1">
            <a:spLocks/>
          </p:cNvSpPr>
          <p:nvPr/>
        </p:nvSpPr>
        <p:spPr>
          <a:xfrm rot="16200000">
            <a:off x="6380247" y="4992484"/>
            <a:ext cx="1603664" cy="398505"/>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500"/>
              </a:spcBef>
              <a:buFont typeface="Arial" panose="020B0604020202020204" pitchFamily="34" charset="0"/>
              <a:buNone/>
              <a:defRPr sz="1900" kern="1200">
                <a:solidFill>
                  <a:schemeClr val="accent5"/>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t>Race/Ethnicity</a:t>
            </a:r>
          </a:p>
        </p:txBody>
      </p:sp>
      <p:pic>
        <p:nvPicPr>
          <p:cNvPr id="6" name="Picture 5">
            <a:extLst>
              <a:ext uri="{FF2B5EF4-FFF2-40B4-BE49-F238E27FC236}">
                <a16:creationId xmlns:a16="http://schemas.microsoft.com/office/drawing/2014/main" id="{94EE6D85-35F7-2423-17D6-60162993B466}"/>
              </a:ext>
            </a:extLst>
          </p:cNvPr>
          <p:cNvPicPr>
            <a:picLocks noChangeAspect="1"/>
          </p:cNvPicPr>
          <p:nvPr/>
        </p:nvPicPr>
        <p:blipFill>
          <a:blip r:embed="rId3"/>
          <a:stretch>
            <a:fillRect/>
          </a:stretch>
        </p:blipFill>
        <p:spPr>
          <a:xfrm>
            <a:off x="890104" y="2581162"/>
            <a:ext cx="5127634" cy="3383280"/>
          </a:xfrm>
          <a:prstGeom prst="rect">
            <a:avLst/>
          </a:prstGeom>
        </p:spPr>
      </p:pic>
      <p:pic>
        <p:nvPicPr>
          <p:cNvPr id="8" name="Picture 7">
            <a:extLst>
              <a:ext uri="{FF2B5EF4-FFF2-40B4-BE49-F238E27FC236}">
                <a16:creationId xmlns:a16="http://schemas.microsoft.com/office/drawing/2014/main" id="{7DB1BB7A-C9DD-9D3C-4BE7-A62D2459AC89}"/>
              </a:ext>
            </a:extLst>
          </p:cNvPr>
          <p:cNvPicPr>
            <a:picLocks noChangeAspect="1"/>
          </p:cNvPicPr>
          <p:nvPr/>
        </p:nvPicPr>
        <p:blipFill>
          <a:blip r:embed="rId4"/>
          <a:stretch>
            <a:fillRect/>
          </a:stretch>
        </p:blipFill>
        <p:spPr>
          <a:xfrm>
            <a:off x="7506158" y="1476506"/>
            <a:ext cx="3826911" cy="2377440"/>
          </a:xfrm>
          <a:prstGeom prst="rect">
            <a:avLst/>
          </a:prstGeom>
        </p:spPr>
      </p:pic>
      <p:pic>
        <p:nvPicPr>
          <p:cNvPr id="11" name="Picture 10">
            <a:extLst>
              <a:ext uri="{FF2B5EF4-FFF2-40B4-BE49-F238E27FC236}">
                <a16:creationId xmlns:a16="http://schemas.microsoft.com/office/drawing/2014/main" id="{9107E736-735D-5604-5026-A3680FBE28F6}"/>
              </a:ext>
            </a:extLst>
          </p:cNvPr>
          <p:cNvPicPr>
            <a:picLocks noChangeAspect="1"/>
          </p:cNvPicPr>
          <p:nvPr/>
        </p:nvPicPr>
        <p:blipFill>
          <a:blip r:embed="rId5"/>
          <a:stretch>
            <a:fillRect/>
          </a:stretch>
        </p:blipFill>
        <p:spPr>
          <a:xfrm>
            <a:off x="7728092" y="4076372"/>
            <a:ext cx="3604977" cy="2274133"/>
          </a:xfrm>
          <a:prstGeom prst="rect">
            <a:avLst/>
          </a:prstGeom>
        </p:spPr>
      </p:pic>
    </p:spTree>
    <p:extLst>
      <p:ext uri="{BB962C8B-B14F-4D97-AF65-F5344CB8AC3E}">
        <p14:creationId xmlns:p14="http://schemas.microsoft.com/office/powerpoint/2010/main" val="1953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655D-56F9-11BC-10AB-A07450C2D0D3}"/>
              </a:ext>
            </a:extLst>
          </p:cNvPr>
          <p:cNvSpPr>
            <a:spLocks noGrp="1"/>
          </p:cNvSpPr>
          <p:nvPr>
            <p:ph type="title"/>
          </p:nvPr>
        </p:nvSpPr>
        <p:spPr>
          <a:xfrm>
            <a:off x="914399" y="365124"/>
            <a:ext cx="10888579" cy="914400"/>
          </a:xfrm>
        </p:spPr>
        <p:txBody>
          <a:bodyPr anchor="ctr">
            <a:noAutofit/>
          </a:bodyPr>
          <a:lstStyle/>
          <a:p>
            <a:r>
              <a:rPr lang="en-US" dirty="0"/>
              <a:t>Potential New Metric: </a:t>
            </a:r>
            <a:br>
              <a:rPr lang="en-US" dirty="0"/>
            </a:br>
            <a:r>
              <a:rPr lang="en-US" dirty="0"/>
              <a:t>Biomarker Testing at Diagnosis for Metastatic Colorectal Cancer</a:t>
            </a:r>
          </a:p>
        </p:txBody>
      </p:sp>
      <p:sp>
        <p:nvSpPr>
          <p:cNvPr id="5" name="Slide Number Placeholder 4">
            <a:extLst>
              <a:ext uri="{FF2B5EF4-FFF2-40B4-BE49-F238E27FC236}">
                <a16:creationId xmlns:a16="http://schemas.microsoft.com/office/drawing/2014/main" id="{B8309053-9AF1-A9CF-E24F-5232FF38EBD7}"/>
              </a:ext>
            </a:extLst>
          </p:cNvPr>
          <p:cNvSpPr>
            <a:spLocks noGrp="1"/>
          </p:cNvSpPr>
          <p:nvPr>
            <p:ph type="sldNum" sz="quarter" idx="12"/>
          </p:nvPr>
        </p:nvSpPr>
        <p:spPr>
          <a:xfrm>
            <a:off x="11441363" y="6016752"/>
            <a:ext cx="457200" cy="365125"/>
          </a:xfrm>
        </p:spPr>
        <p:txBody>
          <a:bodyPr anchor="ctr">
            <a:normAutofit/>
          </a:bodyPr>
          <a:lstStyle/>
          <a:p>
            <a:pPr>
              <a:spcAft>
                <a:spcPts val="600"/>
              </a:spcAft>
            </a:pPr>
            <a:fld id="{402AF41C-0C01-4292-8B40-325CC9F1007B}" type="slidenum">
              <a:rPr lang="en-US" smtClean="0"/>
              <a:pPr>
                <a:spcAft>
                  <a:spcPts val="600"/>
                </a:spcAft>
              </a:pPr>
              <a:t>17</a:t>
            </a:fld>
            <a:endParaRPr lang="en-US"/>
          </a:p>
        </p:txBody>
      </p:sp>
      <p:sp>
        <p:nvSpPr>
          <p:cNvPr id="15" name="Text Placeholder 4">
            <a:extLst>
              <a:ext uri="{FF2B5EF4-FFF2-40B4-BE49-F238E27FC236}">
                <a16:creationId xmlns:a16="http://schemas.microsoft.com/office/drawing/2014/main" id="{180A86F2-27E7-D0E0-63A9-2782F9AE2B6E}"/>
              </a:ext>
            </a:extLst>
          </p:cNvPr>
          <p:cNvSpPr>
            <a:spLocks noGrp="1"/>
          </p:cNvSpPr>
          <p:nvPr>
            <p:ph type="body" sz="quarter" idx="13"/>
          </p:nvPr>
        </p:nvSpPr>
        <p:spPr>
          <a:xfrm>
            <a:off x="914399" y="1345091"/>
            <a:ext cx="9757065" cy="483260"/>
          </a:xfrm>
        </p:spPr>
        <p:txBody>
          <a:bodyPr/>
          <a:lstStyle/>
          <a:p>
            <a:r>
              <a:rPr lang="en-US" sz="1400" dirty="0"/>
              <a:t>2017-2022, Puget Sound region</a:t>
            </a:r>
          </a:p>
          <a:p>
            <a:r>
              <a:rPr lang="en-US" sz="1400" dirty="0"/>
              <a:t>Testing in first six months of diagnosis</a:t>
            </a:r>
          </a:p>
        </p:txBody>
      </p:sp>
      <p:sp>
        <p:nvSpPr>
          <p:cNvPr id="3" name="TextBox 2">
            <a:extLst>
              <a:ext uri="{FF2B5EF4-FFF2-40B4-BE49-F238E27FC236}">
                <a16:creationId xmlns:a16="http://schemas.microsoft.com/office/drawing/2014/main" id="{AC841C4D-29C9-0202-3767-7AD4A853F551}"/>
              </a:ext>
            </a:extLst>
          </p:cNvPr>
          <p:cNvSpPr txBox="1"/>
          <p:nvPr/>
        </p:nvSpPr>
        <p:spPr>
          <a:xfrm>
            <a:off x="823373" y="2888683"/>
            <a:ext cx="5517574" cy="1384995"/>
          </a:xfrm>
          <a:prstGeom prst="rect">
            <a:avLst/>
          </a:prstGeom>
          <a:noFill/>
        </p:spPr>
        <p:txBody>
          <a:bodyPr wrap="square" rtlCol="0">
            <a:spAutoFit/>
          </a:bodyPr>
          <a:lstStyle/>
          <a:p>
            <a:pPr marL="0" marR="0" lvl="0" indent="0" algn="l" defTabSz="74887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365D"/>
                </a:solidFill>
                <a:effectLst/>
                <a:uLnTx/>
                <a:uFillTx/>
                <a:latin typeface="Arial"/>
                <a:ea typeface="+mn-ea"/>
                <a:cs typeface="+mn-cs"/>
              </a:rPr>
              <a:t>Any Test:  </a:t>
            </a:r>
            <a:r>
              <a:rPr lang="en-US" sz="2400" b="1" dirty="0">
                <a:solidFill>
                  <a:srgbClr val="1B365D"/>
                </a:solidFill>
                <a:latin typeface="Arial"/>
              </a:rPr>
              <a:t>90.0</a:t>
            </a:r>
            <a:r>
              <a:rPr kumimoji="0" lang="en-US" sz="2400" b="1" i="0" u="none" strike="noStrike" kern="1200" cap="none" spc="0" normalizeH="0" baseline="0" noProof="0" dirty="0">
                <a:ln>
                  <a:noFill/>
                </a:ln>
                <a:solidFill>
                  <a:srgbClr val="1B365D"/>
                </a:solidFill>
                <a:effectLst/>
                <a:uLnTx/>
                <a:uFillTx/>
                <a:latin typeface="Arial"/>
                <a:ea typeface="+mn-ea"/>
                <a:cs typeface="+mn-cs"/>
              </a:rPr>
              <a:t> %</a:t>
            </a:r>
          </a:p>
          <a:p>
            <a:pPr marL="0" marR="0" lvl="0" indent="0" algn="l" defTabSz="748873" rtl="0" eaLnBrk="1" fontAlgn="auto" latinLnBrk="0" hangingPunct="1">
              <a:lnSpc>
                <a:spcPct val="100000"/>
              </a:lnSpc>
              <a:spcBef>
                <a:spcPts val="0"/>
              </a:spcBef>
              <a:spcAft>
                <a:spcPts val="0"/>
              </a:spcAft>
              <a:buClrTx/>
              <a:buSzTx/>
              <a:buFontTx/>
              <a:buNone/>
              <a:tabLst/>
              <a:defRPr/>
            </a:pPr>
            <a:r>
              <a:rPr lang="en-US" sz="2000" b="1" baseline="0" dirty="0">
                <a:solidFill>
                  <a:srgbClr val="1B365D"/>
                </a:solidFill>
                <a:latin typeface="Arial"/>
              </a:rPr>
              <a:t>	</a:t>
            </a:r>
          </a:p>
          <a:p>
            <a:pPr marL="0" marR="0" lvl="0" indent="0" algn="l" defTabSz="748873" rtl="0" eaLnBrk="1" fontAlgn="auto" latinLnBrk="0" hangingPunct="1">
              <a:lnSpc>
                <a:spcPct val="100000"/>
              </a:lnSpc>
              <a:spcBef>
                <a:spcPts val="0"/>
              </a:spcBef>
              <a:spcAft>
                <a:spcPts val="0"/>
              </a:spcAft>
              <a:buClrTx/>
              <a:buSzTx/>
              <a:buFontTx/>
              <a:buNone/>
              <a:tabLst/>
              <a:defRPr/>
            </a:pPr>
            <a:r>
              <a:rPr lang="en-US" sz="2000" baseline="0" dirty="0">
                <a:solidFill>
                  <a:srgbClr val="1B365D"/>
                </a:solidFill>
                <a:latin typeface="Arial"/>
              </a:rPr>
              <a:t>Tests included: </a:t>
            </a:r>
          </a:p>
          <a:p>
            <a:pPr marL="0" marR="0" lvl="0" indent="0" algn="l" defTabSz="748873" rtl="0" eaLnBrk="1" fontAlgn="auto" latinLnBrk="0" hangingPunct="1">
              <a:lnSpc>
                <a:spcPct val="100000"/>
              </a:lnSpc>
              <a:spcBef>
                <a:spcPts val="0"/>
              </a:spcBef>
              <a:spcAft>
                <a:spcPts val="0"/>
              </a:spcAft>
              <a:buClrTx/>
              <a:buSzTx/>
              <a:buFontTx/>
              <a:buNone/>
              <a:tabLst/>
              <a:defRPr/>
            </a:pPr>
            <a:r>
              <a:rPr lang="en-US" sz="2000" baseline="0" dirty="0">
                <a:solidFill>
                  <a:srgbClr val="1B365D"/>
                </a:solidFill>
                <a:latin typeface="Arial"/>
              </a:rPr>
              <a:t>MSI, </a:t>
            </a:r>
            <a:r>
              <a:rPr lang="en-US" sz="2000" dirty="0">
                <a:solidFill>
                  <a:srgbClr val="1B365D"/>
                </a:solidFill>
                <a:latin typeface="Arial"/>
              </a:rPr>
              <a:t>MMR IHC, KRAS, NRAS, BRAF, NGS</a:t>
            </a:r>
          </a:p>
        </p:txBody>
      </p:sp>
      <p:graphicFrame>
        <p:nvGraphicFramePr>
          <p:cNvPr id="8" name="Table 7">
            <a:extLst>
              <a:ext uri="{FF2B5EF4-FFF2-40B4-BE49-F238E27FC236}">
                <a16:creationId xmlns:a16="http://schemas.microsoft.com/office/drawing/2014/main" id="{F0CE392A-3A50-CC03-4934-3AA7D1C077F1}"/>
              </a:ext>
            </a:extLst>
          </p:cNvPr>
          <p:cNvGraphicFramePr>
            <a:graphicFrameLocks noGrp="1"/>
          </p:cNvGraphicFramePr>
          <p:nvPr>
            <p:extLst>
              <p:ext uri="{D42A27DB-BD31-4B8C-83A1-F6EECF244321}">
                <p14:modId xmlns:p14="http://schemas.microsoft.com/office/powerpoint/2010/main" val="1854553675"/>
              </p:ext>
            </p:extLst>
          </p:nvPr>
        </p:nvGraphicFramePr>
        <p:xfrm>
          <a:off x="7110846" y="2501900"/>
          <a:ext cx="3560618" cy="1854200"/>
        </p:xfrm>
        <a:graphic>
          <a:graphicData uri="http://schemas.openxmlformats.org/drawingml/2006/table">
            <a:tbl>
              <a:tblPr firstRow="1" bandRow="1">
                <a:tableStyleId>{7DF18680-E054-41AD-8BC1-D1AEF772440D}</a:tableStyleId>
              </a:tblPr>
              <a:tblGrid>
                <a:gridCol w="1780309">
                  <a:extLst>
                    <a:ext uri="{9D8B030D-6E8A-4147-A177-3AD203B41FA5}">
                      <a16:colId xmlns:a16="http://schemas.microsoft.com/office/drawing/2014/main" val="2288682298"/>
                    </a:ext>
                  </a:extLst>
                </a:gridCol>
                <a:gridCol w="1780309">
                  <a:extLst>
                    <a:ext uri="{9D8B030D-6E8A-4147-A177-3AD203B41FA5}">
                      <a16:colId xmlns:a16="http://schemas.microsoft.com/office/drawing/2014/main" val="69769488"/>
                    </a:ext>
                  </a:extLst>
                </a:gridCol>
              </a:tblGrid>
              <a:tr h="370840">
                <a:tc>
                  <a:txBody>
                    <a:bodyPr/>
                    <a:lstStyle/>
                    <a:p>
                      <a:pPr algn="ctr"/>
                      <a:r>
                        <a:rPr lang="en-US" dirty="0"/>
                        <a:t>Payer Type</a:t>
                      </a:r>
                    </a:p>
                  </a:txBody>
                  <a:tcPr>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 with Testing</a:t>
                      </a:r>
                    </a:p>
                  </a:txBody>
                  <a:tcPr>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203397"/>
                  </a:ext>
                </a:extLst>
              </a:tr>
              <a:tr h="370840">
                <a:tc>
                  <a:txBody>
                    <a:bodyPr/>
                    <a:lstStyle/>
                    <a:p>
                      <a:pPr algn="ctr"/>
                      <a:r>
                        <a:rPr lang="en-US" dirty="0"/>
                        <a:t>Commercial</a:t>
                      </a:r>
                    </a:p>
                  </a:txBody>
                  <a:tcPr>
                    <a:lnL w="12700" cap="flat" cmpd="sng" algn="ctr">
                      <a:solidFill>
                        <a:schemeClr val="accent6">
                          <a:lumMod val="90000"/>
                        </a:schemeClr>
                      </a:solidFill>
                      <a:prstDash val="solid"/>
                      <a:round/>
                      <a:headEnd type="none" w="med" len="med"/>
                      <a:tailEnd type="none" w="med" len="med"/>
                    </a:lnL>
                    <a:lnR w="12700" cmpd="sng">
                      <a:noFill/>
                    </a:lnR>
                    <a:lnT w="12700" cap="flat" cmpd="sng" algn="ctr">
                      <a:solidFill>
                        <a:schemeClr val="accent6">
                          <a:lumMod val="9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97%</a:t>
                      </a:r>
                    </a:p>
                  </a:txBody>
                  <a:tcPr>
                    <a:lnL w="12700" cmpd="sng">
                      <a:noFill/>
                    </a:lnL>
                    <a:lnR w="12700" cap="flat" cmpd="sng" algn="ctr">
                      <a:solidFill>
                        <a:schemeClr val="accent6">
                          <a:lumMod val="9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5176782"/>
                  </a:ext>
                </a:extLst>
              </a:tr>
              <a:tr h="370840">
                <a:tc>
                  <a:txBody>
                    <a:bodyPr/>
                    <a:lstStyle/>
                    <a:p>
                      <a:pPr algn="ctr"/>
                      <a:r>
                        <a:rPr lang="en-US" dirty="0"/>
                        <a:t>Medicaid</a:t>
                      </a:r>
                    </a:p>
                  </a:txBody>
                  <a:tcPr>
                    <a:lnL w="12700" cap="flat" cmpd="sng" algn="ctr">
                      <a:solidFill>
                        <a:schemeClr val="accent6">
                          <a:lumMod val="90000"/>
                        </a:schemeClr>
                      </a:solid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t>86%</a:t>
                      </a:r>
                    </a:p>
                  </a:txBody>
                  <a:tcPr>
                    <a:lnL w="12700" cmpd="sng">
                      <a:noFill/>
                    </a:lnL>
                    <a:lnR w="12700" cap="flat" cmpd="sng" algn="ctr">
                      <a:solidFill>
                        <a:schemeClr val="accent6">
                          <a:lumMod val="9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487903"/>
                  </a:ext>
                </a:extLst>
              </a:tr>
              <a:tr h="370840">
                <a:tc>
                  <a:txBody>
                    <a:bodyPr/>
                    <a:lstStyle/>
                    <a:p>
                      <a:pPr algn="ctr"/>
                      <a:r>
                        <a:rPr lang="en-US" dirty="0"/>
                        <a:t>Medicare</a:t>
                      </a:r>
                    </a:p>
                  </a:txBody>
                  <a:tcPr>
                    <a:lnL w="12700" cap="flat" cmpd="sng" algn="ctr">
                      <a:solidFill>
                        <a:schemeClr val="accent6">
                          <a:lumMod val="90000"/>
                        </a:schemeClr>
                      </a:solidFill>
                      <a:prstDash val="solid"/>
                      <a:round/>
                      <a:headEnd type="none" w="med" len="med"/>
                      <a:tailEnd type="none" w="med" len="med"/>
                    </a:lnL>
                    <a:lnR w="12700" cap="flat" cmpd="sng" algn="ctr">
                      <a:noFill/>
                      <a:prstDash val="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88%</a:t>
                      </a:r>
                    </a:p>
                  </a:txBody>
                  <a:tcPr>
                    <a:lnL w="12700" cap="flat" cmpd="sng" algn="ctr">
                      <a:noFill/>
                      <a:prstDash val="dot"/>
                      <a:round/>
                      <a:headEnd type="none" w="med" len="med"/>
                      <a:tailEnd type="none" w="med" len="med"/>
                    </a:lnL>
                    <a:lnR w="12700" cap="flat" cmpd="sng" algn="ctr">
                      <a:solidFill>
                        <a:schemeClr val="accent6">
                          <a:lumMod val="9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7938413"/>
                  </a:ext>
                </a:extLst>
              </a:tr>
              <a:tr h="370840">
                <a:tc>
                  <a:txBody>
                    <a:bodyPr/>
                    <a:lstStyle/>
                    <a:p>
                      <a:pPr algn="ctr"/>
                      <a:r>
                        <a:rPr lang="en-US" dirty="0"/>
                        <a:t>Multiple</a:t>
                      </a:r>
                    </a:p>
                  </a:txBody>
                  <a:tcPr>
                    <a:lnL w="12700" cap="flat" cmpd="sng" algn="ctr">
                      <a:solidFill>
                        <a:schemeClr val="accent6">
                          <a:lumMod val="90000"/>
                        </a:schemeClr>
                      </a:solidFill>
                      <a:prstDash val="solid"/>
                      <a:round/>
                      <a:headEnd type="none" w="med" len="med"/>
                      <a:tailEnd type="none" w="med" len="med"/>
                    </a:lnL>
                    <a:lnR w="12700" cmpd="sng">
                      <a:noFill/>
                    </a:lnR>
                    <a:lnT w="3175" cap="flat" cmpd="sng" algn="ctr">
                      <a:no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t>88%</a:t>
                      </a:r>
                    </a:p>
                  </a:txBody>
                  <a:tcPr>
                    <a:lnL w="12700" cmpd="sng">
                      <a:noFill/>
                    </a:lnL>
                    <a:lnR w="12700" cap="flat" cmpd="sng" algn="ctr">
                      <a:solidFill>
                        <a:schemeClr val="accent6">
                          <a:lumMod val="90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9141881"/>
                  </a:ext>
                </a:extLst>
              </a:tr>
            </a:tbl>
          </a:graphicData>
        </a:graphic>
      </p:graphicFrame>
    </p:spTree>
    <p:extLst>
      <p:ext uri="{BB962C8B-B14F-4D97-AF65-F5344CB8AC3E}">
        <p14:creationId xmlns:p14="http://schemas.microsoft.com/office/powerpoint/2010/main" val="1589048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655D-56F9-11BC-10AB-A07450C2D0D3}"/>
              </a:ext>
            </a:extLst>
          </p:cNvPr>
          <p:cNvSpPr>
            <a:spLocks noGrp="1"/>
          </p:cNvSpPr>
          <p:nvPr>
            <p:ph type="title"/>
          </p:nvPr>
        </p:nvSpPr>
        <p:spPr>
          <a:xfrm>
            <a:off x="608307" y="239537"/>
            <a:ext cx="10363200" cy="914400"/>
          </a:xfrm>
        </p:spPr>
        <p:txBody>
          <a:bodyPr/>
          <a:lstStyle/>
          <a:p>
            <a:r>
              <a:rPr lang="en-US" dirty="0"/>
              <a:t>Community Cancer Care Report: Germline Testing</a:t>
            </a:r>
          </a:p>
        </p:txBody>
      </p:sp>
      <p:sp>
        <p:nvSpPr>
          <p:cNvPr id="5" name="Slide Number Placeholder 4">
            <a:extLst>
              <a:ext uri="{FF2B5EF4-FFF2-40B4-BE49-F238E27FC236}">
                <a16:creationId xmlns:a16="http://schemas.microsoft.com/office/drawing/2014/main" id="{B8309053-9AF1-A9CF-E24F-5232FF38EBD7}"/>
              </a:ext>
            </a:extLst>
          </p:cNvPr>
          <p:cNvSpPr>
            <a:spLocks noGrp="1"/>
          </p:cNvSpPr>
          <p:nvPr>
            <p:ph type="sldNum" sz="quarter" idx="12"/>
          </p:nvPr>
        </p:nvSpPr>
        <p:spPr>
          <a:xfrm>
            <a:off x="11441363" y="6318091"/>
            <a:ext cx="457200" cy="365125"/>
          </a:xfrm>
        </p:spPr>
        <p:txBody>
          <a:bodyPr/>
          <a:lstStyle/>
          <a:p>
            <a:fld id="{402AF41C-0C01-4292-8B40-325CC9F1007B}" type="slidenum">
              <a:rPr lang="en-US" smtClean="0"/>
              <a:pPr/>
              <a:t>18</a:t>
            </a:fld>
            <a:endParaRPr lang="en-US" dirty="0"/>
          </a:p>
        </p:txBody>
      </p:sp>
      <p:sp>
        <p:nvSpPr>
          <p:cNvPr id="8" name="Content Placeholder 7">
            <a:extLst>
              <a:ext uri="{FF2B5EF4-FFF2-40B4-BE49-F238E27FC236}">
                <a16:creationId xmlns:a16="http://schemas.microsoft.com/office/drawing/2014/main" id="{BA25BA75-18BF-370B-E4C9-75FA33233EB0}"/>
              </a:ext>
            </a:extLst>
          </p:cNvPr>
          <p:cNvSpPr>
            <a:spLocks noGrp="1"/>
          </p:cNvSpPr>
          <p:nvPr>
            <p:ph idx="1"/>
          </p:nvPr>
        </p:nvSpPr>
        <p:spPr>
          <a:xfrm>
            <a:off x="641462" y="5149091"/>
            <a:ext cx="3583535" cy="914400"/>
          </a:xfrm>
        </p:spPr>
        <p:txBody>
          <a:bodyPr>
            <a:normAutofit fontScale="25000" lnSpcReduction="20000"/>
          </a:bodyPr>
          <a:lstStyle/>
          <a:p>
            <a:pPr marL="0" lvl="1" indent="0" algn="ctr">
              <a:lnSpc>
                <a:spcPct val="120000"/>
              </a:lnSpc>
              <a:spcBef>
                <a:spcPts val="0"/>
              </a:spcBef>
              <a:buNone/>
            </a:pPr>
            <a:r>
              <a:rPr lang="en-US" sz="6400" dirty="0">
                <a:solidFill>
                  <a:schemeClr val="accent5">
                    <a:lumMod val="50000"/>
                  </a:schemeClr>
                </a:solidFill>
              </a:rPr>
              <a:t>Patients who meet guidelines for germline testing</a:t>
            </a:r>
          </a:p>
          <a:p>
            <a:pPr marL="0" lvl="1" indent="0" algn="ctr">
              <a:lnSpc>
                <a:spcPct val="120000"/>
              </a:lnSpc>
              <a:spcBef>
                <a:spcPts val="0"/>
              </a:spcBef>
              <a:buNone/>
            </a:pPr>
            <a:endParaRPr lang="en-US" sz="6400" dirty="0">
              <a:solidFill>
                <a:schemeClr val="accent5">
                  <a:lumMod val="50000"/>
                </a:schemeClr>
              </a:solidFill>
            </a:endParaRPr>
          </a:p>
          <a:p>
            <a:pPr marL="0" lvl="1" indent="0" algn="ctr">
              <a:lnSpc>
                <a:spcPct val="120000"/>
              </a:lnSpc>
              <a:spcBef>
                <a:spcPts val="0"/>
              </a:spcBef>
              <a:buNone/>
            </a:pPr>
            <a:r>
              <a:rPr lang="en-US" sz="6400" dirty="0">
                <a:solidFill>
                  <a:schemeClr val="accent5">
                    <a:lumMod val="50000"/>
                  </a:schemeClr>
                </a:solidFill>
              </a:rPr>
              <a:t>Diagnosed 2018-2020</a:t>
            </a:r>
          </a:p>
          <a:p>
            <a:pPr algn="ctr">
              <a:lnSpc>
                <a:spcPct val="120000"/>
              </a:lnSpc>
              <a:spcBef>
                <a:spcPts val="0"/>
              </a:spcBef>
            </a:pPr>
            <a:endParaRPr lang="en-US" dirty="0">
              <a:solidFill>
                <a:schemeClr val="accent5">
                  <a:lumMod val="50000"/>
                </a:schemeClr>
              </a:solidFill>
            </a:endParaRPr>
          </a:p>
        </p:txBody>
      </p:sp>
      <p:pic>
        <p:nvPicPr>
          <p:cNvPr id="13" name="Picture 12">
            <a:extLst>
              <a:ext uri="{FF2B5EF4-FFF2-40B4-BE49-F238E27FC236}">
                <a16:creationId xmlns:a16="http://schemas.microsoft.com/office/drawing/2014/main" id="{3C216891-1B6B-5F40-09C8-06B76CA4C169}"/>
              </a:ext>
            </a:extLst>
          </p:cNvPr>
          <p:cNvPicPr>
            <a:picLocks noChangeAspect="1"/>
          </p:cNvPicPr>
          <p:nvPr/>
        </p:nvPicPr>
        <p:blipFill>
          <a:blip r:embed="rId3">
            <a:duotone>
              <a:schemeClr val="accent5">
                <a:shade val="45000"/>
                <a:satMod val="135000"/>
              </a:schemeClr>
              <a:prstClr val="white"/>
            </a:duotone>
            <a:alphaModFix/>
          </a:blip>
          <a:stretch>
            <a:fillRect/>
          </a:stretch>
        </p:blipFill>
        <p:spPr>
          <a:xfrm>
            <a:off x="1871479" y="3766435"/>
            <a:ext cx="1221788" cy="1221788"/>
          </a:xfrm>
          <a:prstGeom prst="rect">
            <a:avLst/>
          </a:prstGeom>
        </p:spPr>
      </p:pic>
      <p:pic>
        <p:nvPicPr>
          <p:cNvPr id="1026" name="Picture 2" descr="Role of EGFR in Lung Cancer | Precision ...">
            <a:extLst>
              <a:ext uri="{FF2B5EF4-FFF2-40B4-BE49-F238E27FC236}">
                <a16:creationId xmlns:a16="http://schemas.microsoft.com/office/drawing/2014/main" id="{0149EA35-1735-3113-3886-81281D96097A}"/>
              </a:ext>
            </a:extLst>
          </p:cNvPr>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828441" y="1544799"/>
            <a:ext cx="1094878" cy="95801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2ED6D53-1597-111D-2A31-792ED435AE4E}"/>
              </a:ext>
            </a:extLst>
          </p:cNvPr>
          <p:cNvSpPr txBox="1"/>
          <p:nvPr/>
        </p:nvSpPr>
        <p:spPr>
          <a:xfrm>
            <a:off x="4595125" y="1306090"/>
            <a:ext cx="3224463" cy="1669314"/>
          </a:xfrm>
          <a:prstGeom prst="rect">
            <a:avLst/>
          </a:prstGeom>
          <a:noFill/>
        </p:spPr>
        <p:txBody>
          <a:bodyPr wrap="square" lIns="0" tIns="0" rIns="0" bIns="0" rtlCol="0">
            <a:noAutofit/>
          </a:bodyPr>
          <a:lstStyle/>
          <a:p>
            <a:pPr algn="ctr">
              <a:lnSpc>
                <a:spcPct val="110000"/>
              </a:lnSpc>
              <a:spcBef>
                <a:spcPts val="1000"/>
              </a:spcBef>
            </a:pPr>
            <a:r>
              <a:rPr lang="en-US" sz="1600" dirty="0">
                <a:solidFill>
                  <a:schemeClr val="accent6">
                    <a:lumMod val="10000"/>
                  </a:schemeClr>
                </a:solidFill>
              </a:rPr>
              <a:t>Breast Cancer</a:t>
            </a:r>
          </a:p>
          <a:p>
            <a:pPr algn="ctr">
              <a:lnSpc>
                <a:spcPct val="110000"/>
              </a:lnSpc>
              <a:spcBef>
                <a:spcPts val="1000"/>
              </a:spcBef>
            </a:pPr>
            <a:r>
              <a:rPr lang="en-US" sz="1600" dirty="0">
                <a:solidFill>
                  <a:schemeClr val="accent6">
                    <a:lumMod val="10000"/>
                  </a:schemeClr>
                </a:solidFill>
              </a:rPr>
              <a:t>Ovarian Cancer</a:t>
            </a:r>
          </a:p>
          <a:p>
            <a:pPr algn="ctr">
              <a:lnSpc>
                <a:spcPct val="110000"/>
              </a:lnSpc>
              <a:spcBef>
                <a:spcPts val="1000"/>
              </a:spcBef>
            </a:pPr>
            <a:r>
              <a:rPr lang="en-US" sz="1600" dirty="0">
                <a:solidFill>
                  <a:schemeClr val="accent6">
                    <a:lumMod val="10000"/>
                  </a:schemeClr>
                </a:solidFill>
              </a:rPr>
              <a:t>Pancreatic Cancer</a:t>
            </a:r>
          </a:p>
          <a:p>
            <a:pPr algn="ctr">
              <a:lnSpc>
                <a:spcPct val="110000"/>
              </a:lnSpc>
              <a:spcBef>
                <a:spcPts val="1000"/>
              </a:spcBef>
            </a:pPr>
            <a:r>
              <a:rPr lang="en-US" sz="1600" dirty="0">
                <a:solidFill>
                  <a:schemeClr val="accent6">
                    <a:lumMod val="10000"/>
                  </a:schemeClr>
                </a:solidFill>
              </a:rPr>
              <a:t>Prostate Cancer</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6C3B3934-28DF-77CF-4147-13663D27862F}"/>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49120" y="3692827"/>
            <a:ext cx="1456264" cy="1456264"/>
          </a:xfrm>
          <a:prstGeom prst="rect">
            <a:avLst/>
          </a:prstGeom>
        </p:spPr>
      </p:pic>
      <p:sp>
        <p:nvSpPr>
          <p:cNvPr id="21" name="TextBox 20">
            <a:extLst>
              <a:ext uri="{FF2B5EF4-FFF2-40B4-BE49-F238E27FC236}">
                <a16:creationId xmlns:a16="http://schemas.microsoft.com/office/drawing/2014/main" id="{C7C09350-65A6-E107-3660-9CC6658BE960}"/>
              </a:ext>
            </a:extLst>
          </p:cNvPr>
          <p:cNvSpPr txBox="1"/>
          <p:nvPr/>
        </p:nvSpPr>
        <p:spPr>
          <a:xfrm>
            <a:off x="4845854" y="5117125"/>
            <a:ext cx="2984563" cy="914400"/>
          </a:xfrm>
          <a:prstGeom prst="rect">
            <a:avLst/>
          </a:prstGeom>
          <a:noFill/>
        </p:spPr>
        <p:txBody>
          <a:bodyPr wrap="square" lIns="0" tIns="0" rIns="0" bIns="0" rtlCol="0">
            <a:noAutofit/>
          </a:bodyPr>
          <a:lstStyle/>
          <a:p>
            <a:pPr algn="ctr">
              <a:lnSpc>
                <a:spcPct val="110000"/>
              </a:lnSpc>
              <a:spcBef>
                <a:spcPts val="1000"/>
              </a:spcBef>
            </a:pPr>
            <a:r>
              <a:rPr lang="en-US" sz="1600" dirty="0">
                <a:solidFill>
                  <a:schemeClr val="accent4">
                    <a:lumMod val="75000"/>
                  </a:schemeClr>
                </a:solidFill>
              </a:rPr>
              <a:t>2 months prior through 24 months following diagnosis</a:t>
            </a:r>
          </a:p>
        </p:txBody>
      </p:sp>
      <p:sp>
        <p:nvSpPr>
          <p:cNvPr id="22" name="TextBox 21">
            <a:extLst>
              <a:ext uri="{FF2B5EF4-FFF2-40B4-BE49-F238E27FC236}">
                <a16:creationId xmlns:a16="http://schemas.microsoft.com/office/drawing/2014/main" id="{4CEC50FA-7FAD-BEF2-23A3-EC0804C115F2}"/>
              </a:ext>
            </a:extLst>
          </p:cNvPr>
          <p:cNvSpPr txBox="1"/>
          <p:nvPr/>
        </p:nvSpPr>
        <p:spPr>
          <a:xfrm>
            <a:off x="8305876" y="4982630"/>
            <a:ext cx="3043807" cy="1211593"/>
          </a:xfrm>
          <a:prstGeom prst="rect">
            <a:avLst/>
          </a:prstGeom>
          <a:noFill/>
          <a:ln w="38100">
            <a:noFill/>
          </a:ln>
        </p:spPr>
        <p:txBody>
          <a:bodyPr wrap="none" lIns="0" tIns="0" rIns="0" bIns="0" rtlCol="0">
            <a:noAutofit/>
          </a:bodyPr>
          <a:lstStyle/>
          <a:p>
            <a:pPr marL="0" lvl="1" algn="ctr">
              <a:lnSpc>
                <a:spcPct val="150000"/>
              </a:lnSpc>
            </a:pPr>
            <a:r>
              <a:rPr lang="en-US" sz="1600" dirty="0">
                <a:solidFill>
                  <a:schemeClr val="accent3">
                    <a:lumMod val="50000"/>
                  </a:schemeClr>
                </a:solidFill>
              </a:rPr>
              <a:t>Breast: BRCA1/2</a:t>
            </a:r>
          </a:p>
          <a:p>
            <a:pPr marL="0" lvl="1" algn="ctr">
              <a:lnSpc>
                <a:spcPct val="150000"/>
              </a:lnSpc>
            </a:pPr>
            <a:r>
              <a:rPr lang="en-US" sz="1600" dirty="0">
                <a:solidFill>
                  <a:schemeClr val="accent3">
                    <a:lumMod val="50000"/>
                  </a:schemeClr>
                </a:solidFill>
              </a:rPr>
              <a:t>Other: Any germline test</a:t>
            </a:r>
          </a:p>
        </p:txBody>
      </p:sp>
      <p:pic>
        <p:nvPicPr>
          <p:cNvPr id="23" name="Picture 22">
            <a:extLst>
              <a:ext uri="{FF2B5EF4-FFF2-40B4-BE49-F238E27FC236}">
                <a16:creationId xmlns:a16="http://schemas.microsoft.com/office/drawing/2014/main" id="{20B74B27-A59E-B405-A33C-29CB1C07F96A}"/>
              </a:ext>
            </a:extLst>
          </p:cNvPr>
          <p:cNvPicPr>
            <a:picLocks noChangeAspect="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9286650" y="3769191"/>
            <a:ext cx="1082260" cy="1082260"/>
          </a:xfrm>
          <a:prstGeom prst="rect">
            <a:avLst/>
          </a:prstGeom>
        </p:spPr>
      </p:pic>
      <p:sp>
        <p:nvSpPr>
          <p:cNvPr id="3" name="Content Placeholder 7">
            <a:extLst>
              <a:ext uri="{FF2B5EF4-FFF2-40B4-BE49-F238E27FC236}">
                <a16:creationId xmlns:a16="http://schemas.microsoft.com/office/drawing/2014/main" id="{6747BA55-388F-8341-A58E-91C08ACBF959}"/>
              </a:ext>
            </a:extLst>
          </p:cNvPr>
          <p:cNvSpPr txBox="1">
            <a:spLocks/>
          </p:cNvSpPr>
          <p:nvPr/>
        </p:nvSpPr>
        <p:spPr>
          <a:xfrm>
            <a:off x="1188095" y="3477184"/>
            <a:ext cx="2588555" cy="279175"/>
          </a:xfrm>
          <a:prstGeom prst="rect">
            <a:avLst/>
          </a:prstGeom>
        </p:spPr>
        <p:txBody>
          <a:bodyPr vert="horz" lIns="0" tIns="0" rIns="0" bIns="0" rtlCol="0">
            <a:normAutofit fontScale="25000" lnSpcReduction="20000"/>
          </a:bodyPr>
          <a:lstStyle>
            <a:lvl1pPr marL="2286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20000"/>
              </a:lnSpc>
              <a:spcBef>
                <a:spcPts val="0"/>
              </a:spcBef>
              <a:buFont typeface="Arial" panose="020B0604020202020204" pitchFamily="34" charset="0"/>
              <a:buNone/>
            </a:pPr>
            <a:r>
              <a:rPr lang="en-US" sz="6400" b="1" dirty="0">
                <a:solidFill>
                  <a:schemeClr val="accent5">
                    <a:lumMod val="50000"/>
                  </a:schemeClr>
                </a:solidFill>
              </a:rPr>
              <a:t>Population</a:t>
            </a:r>
          </a:p>
          <a:p>
            <a:pPr marL="457200" lvl="1" indent="0" algn="ctr">
              <a:lnSpc>
                <a:spcPct val="120000"/>
              </a:lnSpc>
              <a:spcBef>
                <a:spcPts val="0"/>
              </a:spcBef>
              <a:buFont typeface="Arial" panose="020B0604020202020204" pitchFamily="34" charset="0"/>
              <a:buNone/>
            </a:pPr>
            <a:endParaRPr lang="en-US" sz="6400" dirty="0"/>
          </a:p>
          <a:p>
            <a:pPr algn="ctr">
              <a:lnSpc>
                <a:spcPct val="120000"/>
              </a:lnSpc>
              <a:spcBef>
                <a:spcPts val="0"/>
              </a:spcBef>
            </a:pPr>
            <a:endParaRPr lang="en-US" dirty="0"/>
          </a:p>
        </p:txBody>
      </p:sp>
      <p:sp>
        <p:nvSpPr>
          <p:cNvPr id="4" name="Content Placeholder 7">
            <a:extLst>
              <a:ext uri="{FF2B5EF4-FFF2-40B4-BE49-F238E27FC236}">
                <a16:creationId xmlns:a16="http://schemas.microsoft.com/office/drawing/2014/main" id="{D9AD9B8F-7693-E369-897A-146DC67F0F98}"/>
              </a:ext>
            </a:extLst>
          </p:cNvPr>
          <p:cNvSpPr txBox="1">
            <a:spLocks/>
          </p:cNvSpPr>
          <p:nvPr/>
        </p:nvSpPr>
        <p:spPr>
          <a:xfrm>
            <a:off x="8533501" y="3477183"/>
            <a:ext cx="2588555" cy="279175"/>
          </a:xfrm>
          <a:prstGeom prst="rect">
            <a:avLst/>
          </a:prstGeom>
        </p:spPr>
        <p:txBody>
          <a:bodyPr vert="horz" lIns="0" tIns="0" rIns="0" bIns="0" rtlCol="0">
            <a:normAutofit fontScale="25000" lnSpcReduction="20000"/>
          </a:bodyPr>
          <a:lstStyle>
            <a:lvl1pPr marL="2286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20000"/>
              </a:lnSpc>
              <a:spcBef>
                <a:spcPts val="0"/>
              </a:spcBef>
              <a:buFont typeface="Arial" panose="020B0604020202020204" pitchFamily="34" charset="0"/>
              <a:buNone/>
            </a:pPr>
            <a:r>
              <a:rPr lang="en-US" sz="6400" b="1" dirty="0">
                <a:solidFill>
                  <a:schemeClr val="accent3">
                    <a:lumMod val="50000"/>
                  </a:schemeClr>
                </a:solidFill>
              </a:rPr>
              <a:t>Tests</a:t>
            </a:r>
          </a:p>
          <a:p>
            <a:pPr marL="457200" lvl="1" indent="0" algn="ctr">
              <a:lnSpc>
                <a:spcPct val="120000"/>
              </a:lnSpc>
              <a:spcBef>
                <a:spcPts val="0"/>
              </a:spcBef>
              <a:buFont typeface="Arial" panose="020B0604020202020204" pitchFamily="34" charset="0"/>
              <a:buNone/>
            </a:pPr>
            <a:endParaRPr lang="en-US" sz="6400" dirty="0"/>
          </a:p>
          <a:p>
            <a:pPr algn="ctr">
              <a:lnSpc>
                <a:spcPct val="120000"/>
              </a:lnSpc>
              <a:spcBef>
                <a:spcPts val="0"/>
              </a:spcBef>
            </a:pPr>
            <a:endParaRPr lang="en-US" dirty="0"/>
          </a:p>
        </p:txBody>
      </p:sp>
      <p:sp>
        <p:nvSpPr>
          <p:cNvPr id="6" name="Content Placeholder 7">
            <a:extLst>
              <a:ext uri="{FF2B5EF4-FFF2-40B4-BE49-F238E27FC236}">
                <a16:creationId xmlns:a16="http://schemas.microsoft.com/office/drawing/2014/main" id="{FEA89D9B-A725-DA60-421A-7BBA1F576116}"/>
              </a:ext>
            </a:extLst>
          </p:cNvPr>
          <p:cNvSpPr txBox="1">
            <a:spLocks/>
          </p:cNvSpPr>
          <p:nvPr/>
        </p:nvSpPr>
        <p:spPr>
          <a:xfrm>
            <a:off x="4982974" y="3477184"/>
            <a:ext cx="2588555" cy="279175"/>
          </a:xfrm>
          <a:prstGeom prst="rect">
            <a:avLst/>
          </a:prstGeom>
        </p:spPr>
        <p:txBody>
          <a:bodyPr vert="horz" lIns="0" tIns="0" rIns="0" bIns="0" rtlCol="0">
            <a:normAutofit fontScale="25000" lnSpcReduction="20000"/>
          </a:bodyPr>
          <a:lstStyle>
            <a:lvl1pPr marL="2286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20000"/>
              </a:lnSpc>
              <a:spcBef>
                <a:spcPts val="0"/>
              </a:spcBef>
              <a:buFont typeface="Arial" panose="020B0604020202020204" pitchFamily="34" charset="0"/>
              <a:buNone/>
            </a:pPr>
            <a:r>
              <a:rPr lang="en-US" sz="6400" b="1" dirty="0">
                <a:solidFill>
                  <a:schemeClr val="accent4">
                    <a:lumMod val="75000"/>
                  </a:schemeClr>
                </a:solidFill>
              </a:rPr>
              <a:t>Testing Period</a:t>
            </a:r>
          </a:p>
          <a:p>
            <a:pPr marL="457200" lvl="1" indent="0" algn="ctr">
              <a:lnSpc>
                <a:spcPct val="120000"/>
              </a:lnSpc>
              <a:spcBef>
                <a:spcPts val="0"/>
              </a:spcBef>
              <a:buFont typeface="Arial" panose="020B0604020202020204" pitchFamily="34" charset="0"/>
              <a:buNone/>
            </a:pPr>
            <a:endParaRPr lang="en-US" sz="6400" dirty="0"/>
          </a:p>
          <a:p>
            <a:pPr algn="ctr">
              <a:lnSpc>
                <a:spcPct val="120000"/>
              </a:lnSpc>
              <a:spcBef>
                <a:spcPts val="0"/>
              </a:spcBef>
            </a:pPr>
            <a:endParaRPr lang="en-US" dirty="0"/>
          </a:p>
        </p:txBody>
      </p:sp>
      <p:cxnSp>
        <p:nvCxnSpPr>
          <p:cNvPr id="9" name="Straight Connector 8">
            <a:extLst>
              <a:ext uri="{FF2B5EF4-FFF2-40B4-BE49-F238E27FC236}">
                <a16:creationId xmlns:a16="http://schemas.microsoft.com/office/drawing/2014/main" id="{53E062CF-06F7-DB66-DCC7-1EC898BDF129}"/>
              </a:ext>
            </a:extLst>
          </p:cNvPr>
          <p:cNvCxnSpPr/>
          <p:nvPr/>
        </p:nvCxnSpPr>
        <p:spPr>
          <a:xfrm>
            <a:off x="641462" y="3210795"/>
            <a:ext cx="11028501"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642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655D-56F9-11BC-10AB-A07450C2D0D3}"/>
              </a:ext>
            </a:extLst>
          </p:cNvPr>
          <p:cNvSpPr>
            <a:spLocks noGrp="1"/>
          </p:cNvSpPr>
          <p:nvPr>
            <p:ph type="title"/>
          </p:nvPr>
        </p:nvSpPr>
        <p:spPr>
          <a:xfrm>
            <a:off x="608307" y="239537"/>
            <a:ext cx="10363200" cy="914400"/>
          </a:xfrm>
        </p:spPr>
        <p:txBody>
          <a:bodyPr/>
          <a:lstStyle/>
          <a:p>
            <a:r>
              <a:rPr lang="en-US" dirty="0"/>
              <a:t>Community Cancer Care Report: Germline Testing</a:t>
            </a:r>
          </a:p>
        </p:txBody>
      </p:sp>
      <p:sp>
        <p:nvSpPr>
          <p:cNvPr id="5" name="Slide Number Placeholder 4">
            <a:extLst>
              <a:ext uri="{FF2B5EF4-FFF2-40B4-BE49-F238E27FC236}">
                <a16:creationId xmlns:a16="http://schemas.microsoft.com/office/drawing/2014/main" id="{B8309053-9AF1-A9CF-E24F-5232FF38EBD7}"/>
              </a:ext>
            </a:extLst>
          </p:cNvPr>
          <p:cNvSpPr>
            <a:spLocks noGrp="1"/>
          </p:cNvSpPr>
          <p:nvPr>
            <p:ph type="sldNum" sz="quarter" idx="12"/>
          </p:nvPr>
        </p:nvSpPr>
        <p:spPr>
          <a:xfrm>
            <a:off x="11441363" y="6318091"/>
            <a:ext cx="457200" cy="365125"/>
          </a:xfrm>
        </p:spPr>
        <p:txBody>
          <a:bodyPr/>
          <a:lstStyle/>
          <a:p>
            <a:fld id="{402AF41C-0C01-4292-8B40-325CC9F1007B}" type="slidenum">
              <a:rPr lang="en-US" smtClean="0"/>
              <a:pPr/>
              <a:t>19</a:t>
            </a:fld>
            <a:endParaRPr lang="en-US" dirty="0"/>
          </a:p>
        </p:txBody>
      </p:sp>
      <p:sp>
        <p:nvSpPr>
          <p:cNvPr id="8" name="Content Placeholder 7">
            <a:extLst>
              <a:ext uri="{FF2B5EF4-FFF2-40B4-BE49-F238E27FC236}">
                <a16:creationId xmlns:a16="http://schemas.microsoft.com/office/drawing/2014/main" id="{BA25BA75-18BF-370B-E4C9-75FA33233EB0}"/>
              </a:ext>
            </a:extLst>
          </p:cNvPr>
          <p:cNvSpPr>
            <a:spLocks noGrp="1"/>
          </p:cNvSpPr>
          <p:nvPr>
            <p:ph idx="1"/>
          </p:nvPr>
        </p:nvSpPr>
        <p:spPr>
          <a:xfrm>
            <a:off x="641462" y="5149091"/>
            <a:ext cx="3583535" cy="914400"/>
          </a:xfrm>
        </p:spPr>
        <p:txBody>
          <a:bodyPr>
            <a:normAutofit fontScale="25000" lnSpcReduction="20000"/>
          </a:bodyPr>
          <a:lstStyle/>
          <a:p>
            <a:pPr marL="0" lvl="1" indent="0" algn="ctr">
              <a:lnSpc>
                <a:spcPct val="120000"/>
              </a:lnSpc>
              <a:spcBef>
                <a:spcPts val="0"/>
              </a:spcBef>
              <a:buNone/>
            </a:pPr>
            <a:r>
              <a:rPr lang="en-US" sz="6400" dirty="0">
                <a:solidFill>
                  <a:schemeClr val="accent5">
                    <a:lumMod val="50000"/>
                  </a:schemeClr>
                </a:solidFill>
              </a:rPr>
              <a:t>Patients who meet guidelines for germline testing</a:t>
            </a:r>
          </a:p>
          <a:p>
            <a:pPr marL="0" lvl="1" indent="0" algn="ctr">
              <a:lnSpc>
                <a:spcPct val="120000"/>
              </a:lnSpc>
              <a:spcBef>
                <a:spcPts val="0"/>
              </a:spcBef>
              <a:buNone/>
            </a:pPr>
            <a:endParaRPr lang="en-US" sz="6400" dirty="0">
              <a:solidFill>
                <a:schemeClr val="accent5">
                  <a:lumMod val="50000"/>
                </a:schemeClr>
              </a:solidFill>
            </a:endParaRPr>
          </a:p>
          <a:p>
            <a:pPr marL="0" lvl="1" indent="0" algn="ctr">
              <a:lnSpc>
                <a:spcPct val="120000"/>
              </a:lnSpc>
              <a:spcBef>
                <a:spcPts val="0"/>
              </a:spcBef>
              <a:buNone/>
            </a:pPr>
            <a:r>
              <a:rPr lang="en-US" sz="6400" dirty="0">
                <a:solidFill>
                  <a:schemeClr val="accent5">
                    <a:lumMod val="50000"/>
                  </a:schemeClr>
                </a:solidFill>
              </a:rPr>
              <a:t>Diagnosed 2018-2020</a:t>
            </a:r>
          </a:p>
          <a:p>
            <a:pPr algn="ctr">
              <a:lnSpc>
                <a:spcPct val="120000"/>
              </a:lnSpc>
              <a:spcBef>
                <a:spcPts val="0"/>
              </a:spcBef>
            </a:pPr>
            <a:endParaRPr lang="en-US" dirty="0">
              <a:solidFill>
                <a:schemeClr val="accent5">
                  <a:lumMod val="50000"/>
                </a:schemeClr>
              </a:solidFill>
            </a:endParaRPr>
          </a:p>
        </p:txBody>
      </p:sp>
      <p:pic>
        <p:nvPicPr>
          <p:cNvPr id="13" name="Picture 12">
            <a:extLst>
              <a:ext uri="{FF2B5EF4-FFF2-40B4-BE49-F238E27FC236}">
                <a16:creationId xmlns:a16="http://schemas.microsoft.com/office/drawing/2014/main" id="{3C216891-1B6B-5F40-09C8-06B76CA4C169}"/>
              </a:ext>
            </a:extLst>
          </p:cNvPr>
          <p:cNvPicPr>
            <a:picLocks noChangeAspect="1"/>
          </p:cNvPicPr>
          <p:nvPr/>
        </p:nvPicPr>
        <p:blipFill>
          <a:blip r:embed="rId3">
            <a:duotone>
              <a:schemeClr val="accent5">
                <a:shade val="45000"/>
                <a:satMod val="135000"/>
              </a:schemeClr>
              <a:prstClr val="white"/>
            </a:duotone>
            <a:alphaModFix/>
          </a:blip>
          <a:stretch>
            <a:fillRect/>
          </a:stretch>
        </p:blipFill>
        <p:spPr>
          <a:xfrm>
            <a:off x="1871479" y="3766435"/>
            <a:ext cx="1221788" cy="1221788"/>
          </a:xfrm>
          <a:prstGeom prst="rect">
            <a:avLst/>
          </a:prstGeom>
        </p:spPr>
      </p:pic>
      <p:pic>
        <p:nvPicPr>
          <p:cNvPr id="1026" name="Picture 2" descr="Role of EGFR in Lung Cancer | Precision ...">
            <a:extLst>
              <a:ext uri="{FF2B5EF4-FFF2-40B4-BE49-F238E27FC236}">
                <a16:creationId xmlns:a16="http://schemas.microsoft.com/office/drawing/2014/main" id="{0149EA35-1735-3113-3886-81281D96097A}"/>
              </a:ext>
            </a:extLst>
          </p:cNvPr>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828441" y="1544799"/>
            <a:ext cx="1094878" cy="95801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2ED6D53-1597-111D-2A31-792ED435AE4E}"/>
              </a:ext>
            </a:extLst>
          </p:cNvPr>
          <p:cNvSpPr txBox="1"/>
          <p:nvPr/>
        </p:nvSpPr>
        <p:spPr>
          <a:xfrm>
            <a:off x="4595125" y="1306090"/>
            <a:ext cx="3224463" cy="1669314"/>
          </a:xfrm>
          <a:prstGeom prst="rect">
            <a:avLst/>
          </a:prstGeom>
          <a:noFill/>
        </p:spPr>
        <p:txBody>
          <a:bodyPr wrap="square" lIns="0" tIns="0" rIns="0" bIns="0" rtlCol="0">
            <a:noAutofit/>
          </a:bodyPr>
          <a:lstStyle/>
          <a:p>
            <a:pPr algn="ctr">
              <a:lnSpc>
                <a:spcPct val="110000"/>
              </a:lnSpc>
              <a:spcBef>
                <a:spcPts val="1000"/>
              </a:spcBef>
            </a:pPr>
            <a:r>
              <a:rPr lang="en-US" sz="1600" dirty="0">
                <a:solidFill>
                  <a:schemeClr val="accent6">
                    <a:lumMod val="10000"/>
                  </a:schemeClr>
                </a:solidFill>
              </a:rPr>
              <a:t>Breast Cancer</a:t>
            </a:r>
          </a:p>
          <a:p>
            <a:pPr algn="ctr">
              <a:lnSpc>
                <a:spcPct val="110000"/>
              </a:lnSpc>
              <a:spcBef>
                <a:spcPts val="1000"/>
              </a:spcBef>
            </a:pPr>
            <a:r>
              <a:rPr lang="en-US" sz="1600" dirty="0">
                <a:solidFill>
                  <a:schemeClr val="accent6">
                    <a:lumMod val="10000"/>
                  </a:schemeClr>
                </a:solidFill>
              </a:rPr>
              <a:t>Ovarian Cancer</a:t>
            </a:r>
          </a:p>
          <a:p>
            <a:pPr algn="ctr">
              <a:lnSpc>
                <a:spcPct val="110000"/>
              </a:lnSpc>
              <a:spcBef>
                <a:spcPts val="1000"/>
              </a:spcBef>
            </a:pPr>
            <a:r>
              <a:rPr lang="en-US" sz="1600" dirty="0">
                <a:solidFill>
                  <a:schemeClr val="accent6">
                    <a:lumMod val="10000"/>
                  </a:schemeClr>
                </a:solidFill>
              </a:rPr>
              <a:t>Pancreatic Cancer</a:t>
            </a:r>
          </a:p>
          <a:p>
            <a:pPr algn="ctr">
              <a:lnSpc>
                <a:spcPct val="110000"/>
              </a:lnSpc>
              <a:spcBef>
                <a:spcPts val="1000"/>
              </a:spcBef>
            </a:pPr>
            <a:r>
              <a:rPr lang="en-US" sz="1600" dirty="0">
                <a:solidFill>
                  <a:schemeClr val="accent6">
                    <a:lumMod val="10000"/>
                  </a:schemeClr>
                </a:solidFill>
              </a:rPr>
              <a:t>Prostate Cancer</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6C3B3934-28DF-77CF-4147-13663D27862F}"/>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49120" y="3692827"/>
            <a:ext cx="1456264" cy="1456264"/>
          </a:xfrm>
          <a:prstGeom prst="rect">
            <a:avLst/>
          </a:prstGeom>
        </p:spPr>
      </p:pic>
      <p:sp>
        <p:nvSpPr>
          <p:cNvPr id="21" name="TextBox 20">
            <a:extLst>
              <a:ext uri="{FF2B5EF4-FFF2-40B4-BE49-F238E27FC236}">
                <a16:creationId xmlns:a16="http://schemas.microsoft.com/office/drawing/2014/main" id="{C7C09350-65A6-E107-3660-9CC6658BE960}"/>
              </a:ext>
            </a:extLst>
          </p:cNvPr>
          <p:cNvSpPr txBox="1"/>
          <p:nvPr/>
        </p:nvSpPr>
        <p:spPr>
          <a:xfrm>
            <a:off x="4845854" y="5117125"/>
            <a:ext cx="2984563" cy="914400"/>
          </a:xfrm>
          <a:prstGeom prst="rect">
            <a:avLst/>
          </a:prstGeom>
          <a:noFill/>
        </p:spPr>
        <p:txBody>
          <a:bodyPr wrap="square" lIns="0" tIns="0" rIns="0" bIns="0" rtlCol="0">
            <a:noAutofit/>
          </a:bodyPr>
          <a:lstStyle/>
          <a:p>
            <a:pPr algn="ctr">
              <a:lnSpc>
                <a:spcPct val="110000"/>
              </a:lnSpc>
              <a:spcBef>
                <a:spcPts val="1000"/>
              </a:spcBef>
            </a:pPr>
            <a:r>
              <a:rPr lang="en-US" sz="1600" dirty="0">
                <a:solidFill>
                  <a:schemeClr val="accent4">
                    <a:lumMod val="75000"/>
                  </a:schemeClr>
                </a:solidFill>
              </a:rPr>
              <a:t>2 months prior through 24 months following diagnosis</a:t>
            </a:r>
          </a:p>
        </p:txBody>
      </p:sp>
      <p:sp>
        <p:nvSpPr>
          <p:cNvPr id="22" name="TextBox 21">
            <a:extLst>
              <a:ext uri="{FF2B5EF4-FFF2-40B4-BE49-F238E27FC236}">
                <a16:creationId xmlns:a16="http://schemas.microsoft.com/office/drawing/2014/main" id="{4CEC50FA-7FAD-BEF2-23A3-EC0804C115F2}"/>
              </a:ext>
            </a:extLst>
          </p:cNvPr>
          <p:cNvSpPr txBox="1"/>
          <p:nvPr/>
        </p:nvSpPr>
        <p:spPr>
          <a:xfrm>
            <a:off x="8305876" y="4982630"/>
            <a:ext cx="3043807" cy="1211593"/>
          </a:xfrm>
          <a:prstGeom prst="rect">
            <a:avLst/>
          </a:prstGeom>
          <a:noFill/>
          <a:ln w="38100">
            <a:noFill/>
          </a:ln>
        </p:spPr>
        <p:txBody>
          <a:bodyPr wrap="none" lIns="0" tIns="0" rIns="0" bIns="0" rtlCol="0">
            <a:noAutofit/>
          </a:bodyPr>
          <a:lstStyle/>
          <a:p>
            <a:pPr marL="0" lvl="1" algn="ctr">
              <a:lnSpc>
                <a:spcPct val="150000"/>
              </a:lnSpc>
            </a:pPr>
            <a:r>
              <a:rPr lang="en-US" sz="1600" dirty="0">
                <a:solidFill>
                  <a:schemeClr val="accent3">
                    <a:lumMod val="50000"/>
                  </a:schemeClr>
                </a:solidFill>
              </a:rPr>
              <a:t>Breast: BRCA1/2</a:t>
            </a:r>
          </a:p>
          <a:p>
            <a:pPr marL="0" lvl="1" algn="ctr">
              <a:lnSpc>
                <a:spcPct val="150000"/>
              </a:lnSpc>
            </a:pPr>
            <a:r>
              <a:rPr lang="en-US" sz="1600" dirty="0">
                <a:solidFill>
                  <a:schemeClr val="accent3">
                    <a:lumMod val="50000"/>
                  </a:schemeClr>
                </a:solidFill>
              </a:rPr>
              <a:t>Other: Any germline test</a:t>
            </a:r>
          </a:p>
        </p:txBody>
      </p:sp>
      <p:pic>
        <p:nvPicPr>
          <p:cNvPr id="23" name="Picture 22">
            <a:extLst>
              <a:ext uri="{FF2B5EF4-FFF2-40B4-BE49-F238E27FC236}">
                <a16:creationId xmlns:a16="http://schemas.microsoft.com/office/drawing/2014/main" id="{20B74B27-A59E-B405-A33C-29CB1C07F96A}"/>
              </a:ext>
            </a:extLst>
          </p:cNvPr>
          <p:cNvPicPr>
            <a:picLocks noChangeAspect="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9286650" y="3769191"/>
            <a:ext cx="1082260" cy="1082260"/>
          </a:xfrm>
          <a:prstGeom prst="rect">
            <a:avLst/>
          </a:prstGeom>
        </p:spPr>
      </p:pic>
      <p:sp>
        <p:nvSpPr>
          <p:cNvPr id="3" name="Content Placeholder 7">
            <a:extLst>
              <a:ext uri="{FF2B5EF4-FFF2-40B4-BE49-F238E27FC236}">
                <a16:creationId xmlns:a16="http://schemas.microsoft.com/office/drawing/2014/main" id="{6747BA55-388F-8341-A58E-91C08ACBF959}"/>
              </a:ext>
            </a:extLst>
          </p:cNvPr>
          <p:cNvSpPr txBox="1">
            <a:spLocks/>
          </p:cNvSpPr>
          <p:nvPr/>
        </p:nvSpPr>
        <p:spPr>
          <a:xfrm>
            <a:off x="1188095" y="3477184"/>
            <a:ext cx="2588555" cy="279175"/>
          </a:xfrm>
          <a:prstGeom prst="rect">
            <a:avLst/>
          </a:prstGeom>
        </p:spPr>
        <p:txBody>
          <a:bodyPr vert="horz" lIns="0" tIns="0" rIns="0" bIns="0" rtlCol="0">
            <a:normAutofit fontScale="25000" lnSpcReduction="20000"/>
          </a:bodyPr>
          <a:lstStyle>
            <a:lvl1pPr marL="2286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20000"/>
              </a:lnSpc>
              <a:spcBef>
                <a:spcPts val="0"/>
              </a:spcBef>
              <a:buFont typeface="Arial" panose="020B0604020202020204" pitchFamily="34" charset="0"/>
              <a:buNone/>
            </a:pPr>
            <a:r>
              <a:rPr lang="en-US" sz="6400" b="1" dirty="0">
                <a:solidFill>
                  <a:schemeClr val="accent5">
                    <a:lumMod val="50000"/>
                  </a:schemeClr>
                </a:solidFill>
              </a:rPr>
              <a:t>Population</a:t>
            </a:r>
          </a:p>
          <a:p>
            <a:pPr marL="457200" lvl="1" indent="0" algn="ctr">
              <a:lnSpc>
                <a:spcPct val="120000"/>
              </a:lnSpc>
              <a:spcBef>
                <a:spcPts val="0"/>
              </a:spcBef>
              <a:buFont typeface="Arial" panose="020B0604020202020204" pitchFamily="34" charset="0"/>
              <a:buNone/>
            </a:pPr>
            <a:endParaRPr lang="en-US" sz="6400" dirty="0"/>
          </a:p>
          <a:p>
            <a:pPr algn="ctr">
              <a:lnSpc>
                <a:spcPct val="120000"/>
              </a:lnSpc>
              <a:spcBef>
                <a:spcPts val="0"/>
              </a:spcBef>
            </a:pPr>
            <a:endParaRPr lang="en-US" dirty="0"/>
          </a:p>
        </p:txBody>
      </p:sp>
      <p:sp>
        <p:nvSpPr>
          <p:cNvPr id="4" name="Content Placeholder 7">
            <a:extLst>
              <a:ext uri="{FF2B5EF4-FFF2-40B4-BE49-F238E27FC236}">
                <a16:creationId xmlns:a16="http://schemas.microsoft.com/office/drawing/2014/main" id="{D9AD9B8F-7693-E369-897A-146DC67F0F98}"/>
              </a:ext>
            </a:extLst>
          </p:cNvPr>
          <p:cNvSpPr txBox="1">
            <a:spLocks/>
          </p:cNvSpPr>
          <p:nvPr/>
        </p:nvSpPr>
        <p:spPr>
          <a:xfrm>
            <a:off x="8533501" y="3477183"/>
            <a:ext cx="2588555" cy="279175"/>
          </a:xfrm>
          <a:prstGeom prst="rect">
            <a:avLst/>
          </a:prstGeom>
        </p:spPr>
        <p:txBody>
          <a:bodyPr vert="horz" lIns="0" tIns="0" rIns="0" bIns="0" rtlCol="0">
            <a:normAutofit fontScale="25000" lnSpcReduction="20000"/>
          </a:bodyPr>
          <a:lstStyle>
            <a:lvl1pPr marL="2286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20000"/>
              </a:lnSpc>
              <a:spcBef>
                <a:spcPts val="0"/>
              </a:spcBef>
              <a:buFont typeface="Arial" panose="020B0604020202020204" pitchFamily="34" charset="0"/>
              <a:buNone/>
            </a:pPr>
            <a:r>
              <a:rPr lang="en-US" sz="6400" b="1" dirty="0">
                <a:solidFill>
                  <a:schemeClr val="accent3">
                    <a:lumMod val="50000"/>
                  </a:schemeClr>
                </a:solidFill>
              </a:rPr>
              <a:t>Tests</a:t>
            </a:r>
          </a:p>
          <a:p>
            <a:pPr marL="457200" lvl="1" indent="0" algn="ctr">
              <a:lnSpc>
                <a:spcPct val="120000"/>
              </a:lnSpc>
              <a:spcBef>
                <a:spcPts val="0"/>
              </a:spcBef>
              <a:buFont typeface="Arial" panose="020B0604020202020204" pitchFamily="34" charset="0"/>
              <a:buNone/>
            </a:pPr>
            <a:endParaRPr lang="en-US" sz="6400" dirty="0"/>
          </a:p>
          <a:p>
            <a:pPr algn="ctr">
              <a:lnSpc>
                <a:spcPct val="120000"/>
              </a:lnSpc>
              <a:spcBef>
                <a:spcPts val="0"/>
              </a:spcBef>
            </a:pPr>
            <a:endParaRPr lang="en-US" dirty="0"/>
          </a:p>
        </p:txBody>
      </p:sp>
      <p:sp>
        <p:nvSpPr>
          <p:cNvPr id="6" name="Content Placeholder 7">
            <a:extLst>
              <a:ext uri="{FF2B5EF4-FFF2-40B4-BE49-F238E27FC236}">
                <a16:creationId xmlns:a16="http://schemas.microsoft.com/office/drawing/2014/main" id="{FEA89D9B-A725-DA60-421A-7BBA1F576116}"/>
              </a:ext>
            </a:extLst>
          </p:cNvPr>
          <p:cNvSpPr txBox="1">
            <a:spLocks/>
          </p:cNvSpPr>
          <p:nvPr/>
        </p:nvSpPr>
        <p:spPr>
          <a:xfrm>
            <a:off x="4982974" y="3477184"/>
            <a:ext cx="2588555" cy="279175"/>
          </a:xfrm>
          <a:prstGeom prst="rect">
            <a:avLst/>
          </a:prstGeom>
        </p:spPr>
        <p:txBody>
          <a:bodyPr vert="horz" lIns="0" tIns="0" rIns="0" bIns="0" rtlCol="0">
            <a:normAutofit fontScale="25000" lnSpcReduction="20000"/>
          </a:bodyPr>
          <a:lstStyle>
            <a:lvl1pPr marL="2286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20000"/>
              </a:lnSpc>
              <a:spcBef>
                <a:spcPts val="0"/>
              </a:spcBef>
              <a:buFont typeface="Arial" panose="020B0604020202020204" pitchFamily="34" charset="0"/>
              <a:buNone/>
            </a:pPr>
            <a:r>
              <a:rPr lang="en-US" sz="6400" b="1" dirty="0">
                <a:solidFill>
                  <a:schemeClr val="accent4">
                    <a:lumMod val="75000"/>
                  </a:schemeClr>
                </a:solidFill>
              </a:rPr>
              <a:t>Testing Period</a:t>
            </a:r>
          </a:p>
          <a:p>
            <a:pPr marL="457200" lvl="1" indent="0" algn="ctr">
              <a:lnSpc>
                <a:spcPct val="120000"/>
              </a:lnSpc>
              <a:spcBef>
                <a:spcPts val="0"/>
              </a:spcBef>
              <a:buFont typeface="Arial" panose="020B0604020202020204" pitchFamily="34" charset="0"/>
              <a:buNone/>
            </a:pPr>
            <a:endParaRPr lang="en-US" sz="6400" dirty="0"/>
          </a:p>
          <a:p>
            <a:pPr algn="ctr">
              <a:lnSpc>
                <a:spcPct val="120000"/>
              </a:lnSpc>
              <a:spcBef>
                <a:spcPts val="0"/>
              </a:spcBef>
            </a:pPr>
            <a:endParaRPr lang="en-US" dirty="0"/>
          </a:p>
        </p:txBody>
      </p:sp>
      <p:cxnSp>
        <p:nvCxnSpPr>
          <p:cNvPr id="9" name="Straight Connector 8">
            <a:extLst>
              <a:ext uri="{FF2B5EF4-FFF2-40B4-BE49-F238E27FC236}">
                <a16:creationId xmlns:a16="http://schemas.microsoft.com/office/drawing/2014/main" id="{53E062CF-06F7-DB66-DCC7-1EC898BDF129}"/>
              </a:ext>
            </a:extLst>
          </p:cNvPr>
          <p:cNvCxnSpPr/>
          <p:nvPr/>
        </p:nvCxnSpPr>
        <p:spPr>
          <a:xfrm>
            <a:off x="641462" y="3210795"/>
            <a:ext cx="1102850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6165C68-18BF-B6EF-304C-69332C4C9CF7}"/>
              </a:ext>
            </a:extLst>
          </p:cNvPr>
          <p:cNvSpPr txBox="1"/>
          <p:nvPr/>
        </p:nvSpPr>
        <p:spPr>
          <a:xfrm>
            <a:off x="7327498" y="1266649"/>
            <a:ext cx="1364758" cy="1669314"/>
          </a:xfrm>
          <a:prstGeom prst="rect">
            <a:avLst/>
          </a:prstGeom>
          <a:noFill/>
        </p:spPr>
        <p:txBody>
          <a:bodyPr wrap="square" lIns="0" tIns="0" rIns="0" bIns="0" rtlCol="0">
            <a:noAutofit/>
          </a:bodyPr>
          <a:lstStyle/>
          <a:p>
            <a:pPr>
              <a:lnSpc>
                <a:spcPct val="110000"/>
              </a:lnSpc>
              <a:spcBef>
                <a:spcPts val="1000"/>
              </a:spcBef>
            </a:pPr>
            <a:r>
              <a:rPr lang="en-US" sz="1600" dirty="0">
                <a:solidFill>
                  <a:srgbClr val="FF0000"/>
                </a:solidFill>
              </a:rPr>
              <a:t>Mid 2000s</a:t>
            </a:r>
          </a:p>
          <a:p>
            <a:pPr>
              <a:lnSpc>
                <a:spcPct val="110000"/>
              </a:lnSpc>
              <a:spcBef>
                <a:spcPts val="1000"/>
              </a:spcBef>
            </a:pPr>
            <a:r>
              <a:rPr lang="en-US" sz="1600" dirty="0">
                <a:solidFill>
                  <a:srgbClr val="FF0000"/>
                </a:solidFill>
              </a:rPr>
              <a:t>Early 2010s</a:t>
            </a:r>
          </a:p>
          <a:p>
            <a:pPr>
              <a:lnSpc>
                <a:spcPct val="110000"/>
              </a:lnSpc>
              <a:spcBef>
                <a:spcPts val="1000"/>
              </a:spcBef>
            </a:pPr>
            <a:r>
              <a:rPr lang="en-US" sz="1600" dirty="0">
                <a:solidFill>
                  <a:srgbClr val="FF0000"/>
                </a:solidFill>
              </a:rPr>
              <a:t>Late 2010s</a:t>
            </a:r>
          </a:p>
          <a:p>
            <a:pPr>
              <a:lnSpc>
                <a:spcPct val="110000"/>
              </a:lnSpc>
              <a:spcBef>
                <a:spcPts val="1000"/>
              </a:spcBef>
            </a:pPr>
            <a:r>
              <a:rPr lang="en-US" sz="1600" dirty="0">
                <a:solidFill>
                  <a:srgbClr val="FF0000"/>
                </a:solidFill>
              </a:rPr>
              <a:t>Late 2010s</a:t>
            </a:r>
          </a:p>
        </p:txBody>
      </p:sp>
      <p:sp>
        <p:nvSpPr>
          <p:cNvPr id="10" name="TextBox 9">
            <a:extLst>
              <a:ext uri="{FF2B5EF4-FFF2-40B4-BE49-F238E27FC236}">
                <a16:creationId xmlns:a16="http://schemas.microsoft.com/office/drawing/2014/main" id="{CD9A5EFB-1532-F002-F4E8-A151B06A8ACB}"/>
              </a:ext>
            </a:extLst>
          </p:cNvPr>
          <p:cNvSpPr txBox="1"/>
          <p:nvPr/>
        </p:nvSpPr>
        <p:spPr>
          <a:xfrm rot="1994503">
            <a:off x="7966773" y="1675414"/>
            <a:ext cx="2582594" cy="613659"/>
          </a:xfrm>
          <a:prstGeom prst="rect">
            <a:avLst/>
          </a:prstGeom>
          <a:noFill/>
        </p:spPr>
        <p:txBody>
          <a:bodyPr wrap="square" lIns="0" tIns="0" rIns="0" bIns="0" rtlCol="0">
            <a:noAutofit/>
          </a:bodyPr>
          <a:lstStyle/>
          <a:p>
            <a:pPr algn="ctr">
              <a:lnSpc>
                <a:spcPct val="110000"/>
              </a:lnSpc>
              <a:spcBef>
                <a:spcPts val="1000"/>
              </a:spcBef>
            </a:pPr>
            <a:r>
              <a:rPr lang="en-US" sz="1600" dirty="0">
                <a:solidFill>
                  <a:srgbClr val="FF0000"/>
                </a:solidFill>
              </a:rPr>
              <a:t>Recommendations introduced</a:t>
            </a:r>
          </a:p>
        </p:txBody>
      </p:sp>
    </p:spTree>
    <p:extLst>
      <p:ext uri="{BB962C8B-B14F-4D97-AF65-F5344CB8AC3E}">
        <p14:creationId xmlns:p14="http://schemas.microsoft.com/office/powerpoint/2010/main" val="972287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E0A9-29C2-E22A-A510-2A631EF9E2FF}"/>
              </a:ext>
            </a:extLst>
          </p:cNvPr>
          <p:cNvSpPr>
            <a:spLocks noGrp="1"/>
          </p:cNvSpPr>
          <p:nvPr>
            <p:ph type="title"/>
          </p:nvPr>
        </p:nvSpPr>
        <p:spPr/>
        <p:txBody>
          <a:bodyPr/>
          <a:lstStyle/>
          <a:p>
            <a:r>
              <a:rPr lang="en-US" dirty="0"/>
              <a:t>HICOR Vision</a:t>
            </a:r>
          </a:p>
        </p:txBody>
      </p:sp>
      <p:sp>
        <p:nvSpPr>
          <p:cNvPr id="4" name="Slide Number Placeholder 3">
            <a:extLst>
              <a:ext uri="{FF2B5EF4-FFF2-40B4-BE49-F238E27FC236}">
                <a16:creationId xmlns:a16="http://schemas.microsoft.com/office/drawing/2014/main" id="{D9C5CBA2-4F5C-E51A-F666-19D6D7ACD0CF}"/>
              </a:ext>
            </a:extLst>
          </p:cNvPr>
          <p:cNvSpPr>
            <a:spLocks noGrp="1"/>
          </p:cNvSpPr>
          <p:nvPr>
            <p:ph type="sldNum" sz="quarter" idx="12"/>
          </p:nvPr>
        </p:nvSpPr>
        <p:spPr/>
        <p:txBody>
          <a:bodyPr/>
          <a:lstStyle/>
          <a:p>
            <a:fld id="{402AF41C-0C01-4292-8B40-325CC9F1007B}" type="slidenum">
              <a:rPr lang="en-US" smtClean="0"/>
              <a:t>2</a:t>
            </a:fld>
            <a:endParaRPr lang="en-US"/>
          </a:p>
        </p:txBody>
      </p:sp>
      <p:sp>
        <p:nvSpPr>
          <p:cNvPr id="5" name="Content Placeholder 2">
            <a:extLst>
              <a:ext uri="{FF2B5EF4-FFF2-40B4-BE49-F238E27FC236}">
                <a16:creationId xmlns:a16="http://schemas.microsoft.com/office/drawing/2014/main" id="{ABD1786D-071F-C446-C352-5D06A65B30A5}"/>
              </a:ext>
            </a:extLst>
          </p:cNvPr>
          <p:cNvSpPr txBox="1">
            <a:spLocks/>
          </p:cNvSpPr>
          <p:nvPr/>
        </p:nvSpPr>
        <p:spPr>
          <a:xfrm>
            <a:off x="1676056" y="2315391"/>
            <a:ext cx="7975942" cy="777786"/>
          </a:xfrm>
          <a:prstGeom prst="rect">
            <a:avLst/>
          </a:prstGeom>
        </p:spPr>
        <p:txBody>
          <a:bodyPr vert="horz" lIns="0" tIns="0" rIns="0" bIns="0" rtlCol="0">
            <a:noAutofit/>
          </a:bodyPr>
          <a:lstStyle>
            <a:lvl1pPr marL="228600" indent="-228600" algn="l" defTabSz="914400" rtl="0" eaLnBrk="1" latinLnBrk="0" hangingPunct="1">
              <a:lnSpc>
                <a:spcPct val="110000"/>
              </a:lnSpc>
              <a:spcBef>
                <a:spcPts val="500"/>
              </a:spcBef>
              <a:buFont typeface="Arial" panose="020B0604020202020204" pitchFamily="34" charset="0"/>
              <a:buChar char="•"/>
              <a:defRPr sz="1600" kern="1200">
                <a:solidFill>
                  <a:srgbClr val="1B365D"/>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We believe that every cancer patient should get quality care that meets their goals at a reasonable cost, wherever they live.</a:t>
            </a:r>
          </a:p>
        </p:txBody>
      </p:sp>
      <p:sp>
        <p:nvSpPr>
          <p:cNvPr id="6" name="Text Placeholder 5">
            <a:extLst>
              <a:ext uri="{FF2B5EF4-FFF2-40B4-BE49-F238E27FC236}">
                <a16:creationId xmlns:a16="http://schemas.microsoft.com/office/drawing/2014/main" id="{B2779EE3-2350-13FF-27A8-7398E858BE1F}"/>
              </a:ext>
            </a:extLst>
          </p:cNvPr>
          <p:cNvSpPr txBox="1">
            <a:spLocks/>
          </p:cNvSpPr>
          <p:nvPr/>
        </p:nvSpPr>
        <p:spPr>
          <a:xfrm>
            <a:off x="937149" y="1636785"/>
            <a:ext cx="10363200" cy="749808"/>
          </a:xfrm>
          <a:prstGeom prst="rect">
            <a:avLst/>
          </a:prstGeom>
        </p:spPr>
        <p:txBody>
          <a:bodyPr/>
          <a:lstStyle>
            <a:lvl1pPr marL="2286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3956702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8309053-9AF1-A9CF-E24F-5232FF38EBD7}"/>
              </a:ext>
            </a:extLst>
          </p:cNvPr>
          <p:cNvSpPr>
            <a:spLocks noGrp="1"/>
          </p:cNvSpPr>
          <p:nvPr>
            <p:ph type="sldNum" sz="quarter" idx="12"/>
          </p:nvPr>
        </p:nvSpPr>
        <p:spPr>
          <a:xfrm>
            <a:off x="11441363" y="6123510"/>
            <a:ext cx="457200" cy="365125"/>
          </a:xfrm>
        </p:spPr>
        <p:txBody>
          <a:bodyPr anchor="ctr">
            <a:normAutofit/>
          </a:bodyPr>
          <a:lstStyle/>
          <a:p>
            <a:pPr>
              <a:spcAft>
                <a:spcPts val="600"/>
              </a:spcAft>
            </a:pPr>
            <a:fld id="{402AF41C-0C01-4292-8B40-325CC9F1007B}" type="slidenum">
              <a:rPr lang="en-US" smtClean="0"/>
              <a:pPr>
                <a:spcAft>
                  <a:spcPts val="600"/>
                </a:spcAft>
              </a:pPr>
              <a:t>20</a:t>
            </a:fld>
            <a:endParaRPr lang="en-US"/>
          </a:p>
        </p:txBody>
      </p:sp>
      <p:pic>
        <p:nvPicPr>
          <p:cNvPr id="8" name="Picture 7">
            <a:extLst>
              <a:ext uri="{FF2B5EF4-FFF2-40B4-BE49-F238E27FC236}">
                <a16:creationId xmlns:a16="http://schemas.microsoft.com/office/drawing/2014/main" id="{118D27E5-56D7-D284-3B08-82AAF461F590}"/>
              </a:ext>
            </a:extLst>
          </p:cNvPr>
          <p:cNvPicPr>
            <a:picLocks noChangeAspect="1"/>
          </p:cNvPicPr>
          <p:nvPr/>
        </p:nvPicPr>
        <p:blipFill>
          <a:blip r:embed="rId3"/>
          <a:stretch>
            <a:fillRect/>
          </a:stretch>
        </p:blipFill>
        <p:spPr>
          <a:xfrm>
            <a:off x="1909227" y="1732347"/>
            <a:ext cx="3048951" cy="2011680"/>
          </a:xfrm>
          <a:prstGeom prst="rect">
            <a:avLst/>
          </a:prstGeom>
        </p:spPr>
      </p:pic>
      <p:pic>
        <p:nvPicPr>
          <p:cNvPr id="7" name="Picture 6">
            <a:extLst>
              <a:ext uri="{FF2B5EF4-FFF2-40B4-BE49-F238E27FC236}">
                <a16:creationId xmlns:a16="http://schemas.microsoft.com/office/drawing/2014/main" id="{6D0808EE-224D-72DC-3DFE-944A485BD8A5}"/>
              </a:ext>
            </a:extLst>
          </p:cNvPr>
          <p:cNvPicPr>
            <a:picLocks noChangeAspect="1"/>
          </p:cNvPicPr>
          <p:nvPr/>
        </p:nvPicPr>
        <p:blipFill>
          <a:blip r:embed="rId4"/>
          <a:stretch>
            <a:fillRect/>
          </a:stretch>
        </p:blipFill>
        <p:spPr>
          <a:xfrm>
            <a:off x="6550896" y="1789770"/>
            <a:ext cx="3014908" cy="2011680"/>
          </a:xfrm>
          <a:prstGeom prst="rect">
            <a:avLst/>
          </a:prstGeom>
        </p:spPr>
      </p:pic>
      <p:pic>
        <p:nvPicPr>
          <p:cNvPr id="6" name="Picture 5">
            <a:extLst>
              <a:ext uri="{FF2B5EF4-FFF2-40B4-BE49-F238E27FC236}">
                <a16:creationId xmlns:a16="http://schemas.microsoft.com/office/drawing/2014/main" id="{CD5F3D9A-6DDE-F787-6AC0-5763993512A1}"/>
              </a:ext>
            </a:extLst>
          </p:cNvPr>
          <p:cNvPicPr>
            <a:picLocks noChangeAspect="1"/>
          </p:cNvPicPr>
          <p:nvPr/>
        </p:nvPicPr>
        <p:blipFill>
          <a:blip r:embed="rId5"/>
          <a:stretch>
            <a:fillRect/>
          </a:stretch>
        </p:blipFill>
        <p:spPr>
          <a:xfrm>
            <a:off x="1909227" y="4224626"/>
            <a:ext cx="3114748" cy="2103120"/>
          </a:xfrm>
          <a:prstGeom prst="rect">
            <a:avLst/>
          </a:prstGeom>
        </p:spPr>
      </p:pic>
      <p:pic>
        <p:nvPicPr>
          <p:cNvPr id="9" name="Picture 8">
            <a:extLst>
              <a:ext uri="{FF2B5EF4-FFF2-40B4-BE49-F238E27FC236}">
                <a16:creationId xmlns:a16="http://schemas.microsoft.com/office/drawing/2014/main" id="{0A06A14E-4A1B-4C3A-CAE7-848F8FE941FF}"/>
              </a:ext>
            </a:extLst>
          </p:cNvPr>
          <p:cNvPicPr>
            <a:picLocks noChangeAspect="1"/>
          </p:cNvPicPr>
          <p:nvPr/>
        </p:nvPicPr>
        <p:blipFill>
          <a:blip r:embed="rId6"/>
          <a:stretch>
            <a:fillRect/>
          </a:stretch>
        </p:blipFill>
        <p:spPr>
          <a:xfrm>
            <a:off x="6550896" y="4316066"/>
            <a:ext cx="3062873" cy="2011680"/>
          </a:xfrm>
          <a:prstGeom prst="rect">
            <a:avLst/>
          </a:prstGeom>
        </p:spPr>
      </p:pic>
      <p:sp>
        <p:nvSpPr>
          <p:cNvPr id="10" name="Text Placeholder 4">
            <a:extLst>
              <a:ext uri="{FF2B5EF4-FFF2-40B4-BE49-F238E27FC236}">
                <a16:creationId xmlns:a16="http://schemas.microsoft.com/office/drawing/2014/main" id="{B6C2C137-6482-4D4D-E0A5-650B87E271FD}"/>
              </a:ext>
            </a:extLst>
          </p:cNvPr>
          <p:cNvSpPr txBox="1">
            <a:spLocks/>
          </p:cNvSpPr>
          <p:nvPr/>
        </p:nvSpPr>
        <p:spPr>
          <a:xfrm>
            <a:off x="2930816" y="1391265"/>
            <a:ext cx="1603664" cy="398505"/>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500"/>
              </a:spcBef>
              <a:buFont typeface="Arial" panose="020B0604020202020204" pitchFamily="34" charset="0"/>
              <a:buNone/>
              <a:defRPr sz="1900" kern="1200">
                <a:solidFill>
                  <a:schemeClr val="accent5"/>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t>Breast</a:t>
            </a:r>
          </a:p>
        </p:txBody>
      </p:sp>
      <p:sp>
        <p:nvSpPr>
          <p:cNvPr id="12" name="Text Placeholder 4">
            <a:extLst>
              <a:ext uri="{FF2B5EF4-FFF2-40B4-BE49-F238E27FC236}">
                <a16:creationId xmlns:a16="http://schemas.microsoft.com/office/drawing/2014/main" id="{D605465D-CF90-A555-3305-B81D620FD2CB}"/>
              </a:ext>
            </a:extLst>
          </p:cNvPr>
          <p:cNvSpPr txBox="1">
            <a:spLocks/>
          </p:cNvSpPr>
          <p:nvPr/>
        </p:nvSpPr>
        <p:spPr>
          <a:xfrm>
            <a:off x="7671866" y="3914175"/>
            <a:ext cx="1603664" cy="398505"/>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500"/>
              </a:spcBef>
              <a:buFont typeface="Arial" panose="020B0604020202020204" pitchFamily="34" charset="0"/>
              <a:buNone/>
              <a:defRPr sz="1900" kern="1200">
                <a:solidFill>
                  <a:schemeClr val="accent5"/>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t>Prostate</a:t>
            </a:r>
            <a:endParaRPr lang="en-US" sz="1400" b="1" dirty="0"/>
          </a:p>
        </p:txBody>
      </p:sp>
      <p:sp>
        <p:nvSpPr>
          <p:cNvPr id="14" name="Text Placeholder 4">
            <a:extLst>
              <a:ext uri="{FF2B5EF4-FFF2-40B4-BE49-F238E27FC236}">
                <a16:creationId xmlns:a16="http://schemas.microsoft.com/office/drawing/2014/main" id="{3067D419-735B-62C1-6447-C94444C015BC}"/>
              </a:ext>
            </a:extLst>
          </p:cNvPr>
          <p:cNvSpPr txBox="1">
            <a:spLocks/>
          </p:cNvSpPr>
          <p:nvPr/>
        </p:nvSpPr>
        <p:spPr>
          <a:xfrm>
            <a:off x="2930816" y="3914175"/>
            <a:ext cx="1603664" cy="398505"/>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500"/>
              </a:spcBef>
              <a:buFont typeface="Arial" panose="020B0604020202020204" pitchFamily="34" charset="0"/>
              <a:buNone/>
              <a:defRPr sz="1900" kern="1200">
                <a:solidFill>
                  <a:schemeClr val="accent5"/>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t>Ovarian</a:t>
            </a:r>
            <a:endParaRPr lang="en-US" sz="1400" b="1" dirty="0"/>
          </a:p>
        </p:txBody>
      </p:sp>
      <p:sp>
        <p:nvSpPr>
          <p:cNvPr id="18" name="Text Placeholder 4">
            <a:extLst>
              <a:ext uri="{FF2B5EF4-FFF2-40B4-BE49-F238E27FC236}">
                <a16:creationId xmlns:a16="http://schemas.microsoft.com/office/drawing/2014/main" id="{A38730AF-49AE-2B81-820E-047A13607B4E}"/>
              </a:ext>
            </a:extLst>
          </p:cNvPr>
          <p:cNvSpPr txBox="1">
            <a:spLocks/>
          </p:cNvSpPr>
          <p:nvPr/>
        </p:nvSpPr>
        <p:spPr>
          <a:xfrm>
            <a:off x="7575108" y="1387879"/>
            <a:ext cx="1797180" cy="398505"/>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500"/>
              </a:spcBef>
              <a:buFont typeface="Arial" panose="020B0604020202020204" pitchFamily="34" charset="0"/>
              <a:buNone/>
              <a:defRPr sz="1900" kern="1200">
                <a:solidFill>
                  <a:schemeClr val="accent5"/>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t>Pancreatic</a:t>
            </a:r>
          </a:p>
        </p:txBody>
      </p:sp>
      <p:sp>
        <p:nvSpPr>
          <p:cNvPr id="11" name="Title 1">
            <a:extLst>
              <a:ext uri="{FF2B5EF4-FFF2-40B4-BE49-F238E27FC236}">
                <a16:creationId xmlns:a16="http://schemas.microsoft.com/office/drawing/2014/main" id="{5252281B-4D75-64C9-88AF-7BC764D23D2B}"/>
              </a:ext>
            </a:extLst>
          </p:cNvPr>
          <p:cNvSpPr>
            <a:spLocks noGrp="1"/>
          </p:cNvSpPr>
          <p:nvPr>
            <p:ph type="title"/>
          </p:nvPr>
        </p:nvSpPr>
        <p:spPr>
          <a:xfrm>
            <a:off x="608307" y="239537"/>
            <a:ext cx="10363200" cy="914400"/>
          </a:xfrm>
        </p:spPr>
        <p:txBody>
          <a:bodyPr/>
          <a:lstStyle/>
          <a:p>
            <a:r>
              <a:rPr lang="en-US" dirty="0"/>
              <a:t>Community Cancer Care Report: Germline Testing</a:t>
            </a:r>
          </a:p>
        </p:txBody>
      </p:sp>
    </p:spTree>
    <p:extLst>
      <p:ext uri="{BB962C8B-B14F-4D97-AF65-F5344CB8AC3E}">
        <p14:creationId xmlns:p14="http://schemas.microsoft.com/office/powerpoint/2010/main" val="3205880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FB74EAE-8007-4CB8-6A3C-DD85FC1352EA}"/>
              </a:ext>
            </a:extLst>
          </p:cNvPr>
          <p:cNvPicPr>
            <a:picLocks noChangeAspect="1"/>
          </p:cNvPicPr>
          <p:nvPr/>
        </p:nvPicPr>
        <p:blipFill>
          <a:blip r:embed="rId3"/>
          <a:stretch>
            <a:fillRect/>
          </a:stretch>
        </p:blipFill>
        <p:spPr>
          <a:xfrm>
            <a:off x="6333161" y="1684984"/>
            <a:ext cx="3382583" cy="2103120"/>
          </a:xfrm>
          <a:prstGeom prst="rect">
            <a:avLst/>
          </a:prstGeom>
        </p:spPr>
      </p:pic>
      <p:sp>
        <p:nvSpPr>
          <p:cNvPr id="2" name="Title 1">
            <a:extLst>
              <a:ext uri="{FF2B5EF4-FFF2-40B4-BE49-F238E27FC236}">
                <a16:creationId xmlns:a16="http://schemas.microsoft.com/office/drawing/2014/main" id="{DF1B655D-56F9-11BC-10AB-A07450C2D0D3}"/>
              </a:ext>
            </a:extLst>
          </p:cNvPr>
          <p:cNvSpPr>
            <a:spLocks noGrp="1"/>
          </p:cNvSpPr>
          <p:nvPr>
            <p:ph type="title"/>
          </p:nvPr>
        </p:nvSpPr>
        <p:spPr>
          <a:xfrm>
            <a:off x="914400" y="365124"/>
            <a:ext cx="10363200" cy="914400"/>
          </a:xfrm>
        </p:spPr>
        <p:txBody>
          <a:bodyPr anchor="ctr">
            <a:normAutofit/>
          </a:bodyPr>
          <a:lstStyle/>
          <a:p>
            <a:r>
              <a:rPr lang="en-US" dirty="0"/>
              <a:t>Germline Testing – Disparities by Insurance Type</a:t>
            </a:r>
          </a:p>
        </p:txBody>
      </p:sp>
      <p:sp>
        <p:nvSpPr>
          <p:cNvPr id="5" name="Slide Number Placeholder 4">
            <a:extLst>
              <a:ext uri="{FF2B5EF4-FFF2-40B4-BE49-F238E27FC236}">
                <a16:creationId xmlns:a16="http://schemas.microsoft.com/office/drawing/2014/main" id="{B8309053-9AF1-A9CF-E24F-5232FF38EBD7}"/>
              </a:ext>
            </a:extLst>
          </p:cNvPr>
          <p:cNvSpPr>
            <a:spLocks noGrp="1"/>
          </p:cNvSpPr>
          <p:nvPr>
            <p:ph type="sldNum" sz="quarter" idx="12"/>
          </p:nvPr>
        </p:nvSpPr>
        <p:spPr>
          <a:xfrm>
            <a:off x="11441363" y="6016752"/>
            <a:ext cx="457200" cy="365125"/>
          </a:xfrm>
        </p:spPr>
        <p:txBody>
          <a:bodyPr anchor="ctr">
            <a:normAutofit/>
          </a:bodyPr>
          <a:lstStyle/>
          <a:p>
            <a:pPr>
              <a:spcAft>
                <a:spcPts val="600"/>
              </a:spcAft>
            </a:pPr>
            <a:fld id="{402AF41C-0C01-4292-8B40-325CC9F1007B}" type="slidenum">
              <a:rPr lang="en-US" smtClean="0"/>
              <a:pPr>
                <a:spcAft>
                  <a:spcPts val="600"/>
                </a:spcAft>
              </a:pPr>
              <a:t>21</a:t>
            </a:fld>
            <a:endParaRPr lang="en-US"/>
          </a:p>
        </p:txBody>
      </p:sp>
      <p:pic>
        <p:nvPicPr>
          <p:cNvPr id="11" name="Picture 10">
            <a:extLst>
              <a:ext uri="{FF2B5EF4-FFF2-40B4-BE49-F238E27FC236}">
                <a16:creationId xmlns:a16="http://schemas.microsoft.com/office/drawing/2014/main" id="{403FA182-8F58-37BB-1C7E-0A2A377FF56B}"/>
              </a:ext>
            </a:extLst>
          </p:cNvPr>
          <p:cNvPicPr>
            <a:picLocks noChangeAspect="1"/>
          </p:cNvPicPr>
          <p:nvPr/>
        </p:nvPicPr>
        <p:blipFill>
          <a:blip r:embed="rId4"/>
          <a:stretch>
            <a:fillRect/>
          </a:stretch>
        </p:blipFill>
        <p:spPr>
          <a:xfrm>
            <a:off x="1515114" y="1684984"/>
            <a:ext cx="3402345" cy="2103120"/>
          </a:xfrm>
          <a:prstGeom prst="rect">
            <a:avLst/>
          </a:prstGeom>
        </p:spPr>
      </p:pic>
      <p:pic>
        <p:nvPicPr>
          <p:cNvPr id="3" name="Picture 2">
            <a:extLst>
              <a:ext uri="{FF2B5EF4-FFF2-40B4-BE49-F238E27FC236}">
                <a16:creationId xmlns:a16="http://schemas.microsoft.com/office/drawing/2014/main" id="{08711494-8F6D-2966-2070-D473BC110942}"/>
              </a:ext>
            </a:extLst>
          </p:cNvPr>
          <p:cNvPicPr>
            <a:picLocks noChangeAspect="1"/>
          </p:cNvPicPr>
          <p:nvPr/>
        </p:nvPicPr>
        <p:blipFill>
          <a:blip r:embed="rId5"/>
          <a:stretch>
            <a:fillRect/>
          </a:stretch>
        </p:blipFill>
        <p:spPr>
          <a:xfrm>
            <a:off x="1515114" y="4442640"/>
            <a:ext cx="3447467" cy="2103120"/>
          </a:xfrm>
          <a:prstGeom prst="rect">
            <a:avLst/>
          </a:prstGeom>
        </p:spPr>
      </p:pic>
      <p:pic>
        <p:nvPicPr>
          <p:cNvPr id="4" name="Picture 3">
            <a:extLst>
              <a:ext uri="{FF2B5EF4-FFF2-40B4-BE49-F238E27FC236}">
                <a16:creationId xmlns:a16="http://schemas.microsoft.com/office/drawing/2014/main" id="{06174E1A-C6F6-F223-B664-8F0A6993CDE3}"/>
              </a:ext>
            </a:extLst>
          </p:cNvPr>
          <p:cNvPicPr>
            <a:picLocks noChangeAspect="1"/>
          </p:cNvPicPr>
          <p:nvPr/>
        </p:nvPicPr>
        <p:blipFill>
          <a:blip r:embed="rId6"/>
          <a:stretch>
            <a:fillRect/>
          </a:stretch>
        </p:blipFill>
        <p:spPr>
          <a:xfrm>
            <a:off x="6333161" y="4526931"/>
            <a:ext cx="3466863" cy="2103120"/>
          </a:xfrm>
          <a:prstGeom prst="rect">
            <a:avLst/>
          </a:prstGeom>
        </p:spPr>
      </p:pic>
      <p:sp>
        <p:nvSpPr>
          <p:cNvPr id="8" name="Text Placeholder 4">
            <a:extLst>
              <a:ext uri="{FF2B5EF4-FFF2-40B4-BE49-F238E27FC236}">
                <a16:creationId xmlns:a16="http://schemas.microsoft.com/office/drawing/2014/main" id="{DC388BD7-9845-6BA1-C5D2-421F72103284}"/>
              </a:ext>
            </a:extLst>
          </p:cNvPr>
          <p:cNvSpPr txBox="1">
            <a:spLocks/>
          </p:cNvSpPr>
          <p:nvPr/>
        </p:nvSpPr>
        <p:spPr>
          <a:xfrm>
            <a:off x="2930816" y="1349485"/>
            <a:ext cx="1603664" cy="398505"/>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500"/>
              </a:spcBef>
              <a:buFont typeface="Arial" panose="020B0604020202020204" pitchFamily="34" charset="0"/>
              <a:buNone/>
              <a:defRPr sz="1900" kern="1200">
                <a:solidFill>
                  <a:schemeClr val="accent5"/>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t>Breast</a:t>
            </a:r>
          </a:p>
        </p:txBody>
      </p:sp>
      <p:sp>
        <p:nvSpPr>
          <p:cNvPr id="13" name="Text Placeholder 4">
            <a:extLst>
              <a:ext uri="{FF2B5EF4-FFF2-40B4-BE49-F238E27FC236}">
                <a16:creationId xmlns:a16="http://schemas.microsoft.com/office/drawing/2014/main" id="{527EB6DE-4887-CBA6-6700-8B608DD020D3}"/>
              </a:ext>
            </a:extLst>
          </p:cNvPr>
          <p:cNvSpPr txBox="1">
            <a:spLocks/>
          </p:cNvSpPr>
          <p:nvPr/>
        </p:nvSpPr>
        <p:spPr>
          <a:xfrm>
            <a:off x="7671866" y="4044135"/>
            <a:ext cx="1603664" cy="398505"/>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500"/>
              </a:spcBef>
              <a:buFont typeface="Arial" panose="020B0604020202020204" pitchFamily="34" charset="0"/>
              <a:buNone/>
              <a:defRPr sz="1900" kern="1200">
                <a:solidFill>
                  <a:schemeClr val="accent5"/>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t>Prostate</a:t>
            </a:r>
            <a:endParaRPr lang="en-US" sz="1400" b="1" dirty="0"/>
          </a:p>
        </p:txBody>
      </p:sp>
      <p:sp>
        <p:nvSpPr>
          <p:cNvPr id="14" name="Text Placeholder 4">
            <a:extLst>
              <a:ext uri="{FF2B5EF4-FFF2-40B4-BE49-F238E27FC236}">
                <a16:creationId xmlns:a16="http://schemas.microsoft.com/office/drawing/2014/main" id="{698011A3-9A4F-EB28-D7E2-7AE5CC723768}"/>
              </a:ext>
            </a:extLst>
          </p:cNvPr>
          <p:cNvSpPr txBox="1">
            <a:spLocks/>
          </p:cNvSpPr>
          <p:nvPr/>
        </p:nvSpPr>
        <p:spPr>
          <a:xfrm>
            <a:off x="2930816" y="4044135"/>
            <a:ext cx="1603664" cy="398505"/>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500"/>
              </a:spcBef>
              <a:buFont typeface="Arial" panose="020B0604020202020204" pitchFamily="34" charset="0"/>
              <a:buNone/>
              <a:defRPr sz="1900" kern="1200">
                <a:solidFill>
                  <a:schemeClr val="accent5"/>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t>Ovarian</a:t>
            </a:r>
            <a:endParaRPr lang="en-US" sz="1400" b="1" dirty="0"/>
          </a:p>
        </p:txBody>
      </p:sp>
      <p:sp>
        <p:nvSpPr>
          <p:cNvPr id="15" name="Text Placeholder 4">
            <a:extLst>
              <a:ext uri="{FF2B5EF4-FFF2-40B4-BE49-F238E27FC236}">
                <a16:creationId xmlns:a16="http://schemas.microsoft.com/office/drawing/2014/main" id="{873C600C-E592-351E-3F2B-694D0B0FA82C}"/>
              </a:ext>
            </a:extLst>
          </p:cNvPr>
          <p:cNvSpPr txBox="1">
            <a:spLocks/>
          </p:cNvSpPr>
          <p:nvPr/>
        </p:nvSpPr>
        <p:spPr>
          <a:xfrm>
            <a:off x="7575108" y="1346099"/>
            <a:ext cx="1797180" cy="398505"/>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500"/>
              </a:spcBef>
              <a:buFont typeface="Arial" panose="020B0604020202020204" pitchFamily="34" charset="0"/>
              <a:buNone/>
              <a:defRPr sz="1900" kern="1200">
                <a:solidFill>
                  <a:schemeClr val="accent5"/>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t>Pancreatic</a:t>
            </a:r>
          </a:p>
        </p:txBody>
      </p:sp>
    </p:spTree>
    <p:extLst>
      <p:ext uri="{BB962C8B-B14F-4D97-AF65-F5344CB8AC3E}">
        <p14:creationId xmlns:p14="http://schemas.microsoft.com/office/powerpoint/2010/main" val="3208719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655D-56F9-11BC-10AB-A07450C2D0D3}"/>
              </a:ext>
            </a:extLst>
          </p:cNvPr>
          <p:cNvSpPr>
            <a:spLocks noGrp="1"/>
          </p:cNvSpPr>
          <p:nvPr>
            <p:ph type="title"/>
          </p:nvPr>
        </p:nvSpPr>
        <p:spPr>
          <a:xfrm>
            <a:off x="914400" y="365124"/>
            <a:ext cx="10363200" cy="914400"/>
          </a:xfrm>
        </p:spPr>
        <p:txBody>
          <a:bodyPr anchor="ctr">
            <a:normAutofit/>
          </a:bodyPr>
          <a:lstStyle/>
          <a:p>
            <a:r>
              <a:rPr lang="en-US" dirty="0"/>
              <a:t>BRCA1/2 Testing – Disparities by Race/Ethnicity</a:t>
            </a:r>
          </a:p>
        </p:txBody>
      </p:sp>
      <p:sp>
        <p:nvSpPr>
          <p:cNvPr id="5" name="Slide Number Placeholder 4">
            <a:extLst>
              <a:ext uri="{FF2B5EF4-FFF2-40B4-BE49-F238E27FC236}">
                <a16:creationId xmlns:a16="http://schemas.microsoft.com/office/drawing/2014/main" id="{B8309053-9AF1-A9CF-E24F-5232FF38EBD7}"/>
              </a:ext>
            </a:extLst>
          </p:cNvPr>
          <p:cNvSpPr>
            <a:spLocks noGrp="1"/>
          </p:cNvSpPr>
          <p:nvPr>
            <p:ph type="sldNum" sz="quarter" idx="12"/>
          </p:nvPr>
        </p:nvSpPr>
        <p:spPr>
          <a:xfrm>
            <a:off x="11441363" y="6016752"/>
            <a:ext cx="457200" cy="365125"/>
          </a:xfrm>
        </p:spPr>
        <p:txBody>
          <a:bodyPr anchor="ctr">
            <a:normAutofit/>
          </a:bodyPr>
          <a:lstStyle/>
          <a:p>
            <a:pPr>
              <a:spcAft>
                <a:spcPts val="600"/>
              </a:spcAft>
            </a:pPr>
            <a:fld id="{402AF41C-0C01-4292-8B40-325CC9F1007B}" type="slidenum">
              <a:rPr lang="en-US" smtClean="0"/>
              <a:pPr>
                <a:spcAft>
                  <a:spcPts val="600"/>
                </a:spcAft>
              </a:pPr>
              <a:t>22</a:t>
            </a:fld>
            <a:endParaRPr lang="en-US"/>
          </a:p>
        </p:txBody>
      </p:sp>
      <p:pic>
        <p:nvPicPr>
          <p:cNvPr id="13" name="Picture 12">
            <a:extLst>
              <a:ext uri="{FF2B5EF4-FFF2-40B4-BE49-F238E27FC236}">
                <a16:creationId xmlns:a16="http://schemas.microsoft.com/office/drawing/2014/main" id="{09684D9E-BE98-6C11-5E40-D2FBB44FDC7B}"/>
              </a:ext>
            </a:extLst>
          </p:cNvPr>
          <p:cNvPicPr>
            <a:picLocks noChangeAspect="1"/>
          </p:cNvPicPr>
          <p:nvPr/>
        </p:nvPicPr>
        <p:blipFill>
          <a:blip r:embed="rId3"/>
          <a:stretch>
            <a:fillRect/>
          </a:stretch>
        </p:blipFill>
        <p:spPr>
          <a:xfrm>
            <a:off x="3688727" y="2079028"/>
            <a:ext cx="4972755" cy="3121072"/>
          </a:xfrm>
          <a:prstGeom prst="rect">
            <a:avLst/>
          </a:prstGeom>
        </p:spPr>
      </p:pic>
      <p:sp>
        <p:nvSpPr>
          <p:cNvPr id="6" name="Text Placeholder 4">
            <a:extLst>
              <a:ext uri="{FF2B5EF4-FFF2-40B4-BE49-F238E27FC236}">
                <a16:creationId xmlns:a16="http://schemas.microsoft.com/office/drawing/2014/main" id="{57042C52-F648-7EDC-B823-8F8C4972FEA1}"/>
              </a:ext>
            </a:extLst>
          </p:cNvPr>
          <p:cNvSpPr txBox="1">
            <a:spLocks/>
          </p:cNvSpPr>
          <p:nvPr/>
        </p:nvSpPr>
        <p:spPr>
          <a:xfrm>
            <a:off x="5373272" y="1662542"/>
            <a:ext cx="1603664" cy="398505"/>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500"/>
              </a:spcBef>
              <a:buFont typeface="Arial" panose="020B0604020202020204" pitchFamily="34" charset="0"/>
              <a:buNone/>
              <a:defRPr sz="1900" kern="1200">
                <a:solidFill>
                  <a:schemeClr val="accent5"/>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t>Breast</a:t>
            </a:r>
            <a:endParaRPr lang="en-US" sz="1400" b="1" dirty="0"/>
          </a:p>
        </p:txBody>
      </p:sp>
    </p:spTree>
    <p:extLst>
      <p:ext uri="{BB962C8B-B14F-4D97-AF65-F5344CB8AC3E}">
        <p14:creationId xmlns:p14="http://schemas.microsoft.com/office/powerpoint/2010/main" val="1569220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655D-56F9-11BC-10AB-A07450C2D0D3}"/>
              </a:ext>
            </a:extLst>
          </p:cNvPr>
          <p:cNvSpPr>
            <a:spLocks noGrp="1"/>
          </p:cNvSpPr>
          <p:nvPr>
            <p:ph type="title"/>
          </p:nvPr>
        </p:nvSpPr>
        <p:spPr/>
        <p:txBody>
          <a:bodyPr/>
          <a:lstStyle/>
          <a:p>
            <a:r>
              <a:rPr lang="en-US" dirty="0"/>
              <a:t>BRCA1/2 Testing – Variability in clinic testing rates</a:t>
            </a:r>
          </a:p>
        </p:txBody>
      </p:sp>
      <p:sp>
        <p:nvSpPr>
          <p:cNvPr id="5" name="Slide Number Placeholder 4">
            <a:extLst>
              <a:ext uri="{FF2B5EF4-FFF2-40B4-BE49-F238E27FC236}">
                <a16:creationId xmlns:a16="http://schemas.microsoft.com/office/drawing/2014/main" id="{B8309053-9AF1-A9CF-E24F-5232FF38EBD7}"/>
              </a:ext>
            </a:extLst>
          </p:cNvPr>
          <p:cNvSpPr>
            <a:spLocks noGrp="1"/>
          </p:cNvSpPr>
          <p:nvPr>
            <p:ph type="sldNum" sz="quarter" idx="12"/>
          </p:nvPr>
        </p:nvSpPr>
        <p:spPr/>
        <p:txBody>
          <a:bodyPr/>
          <a:lstStyle/>
          <a:p>
            <a:fld id="{402AF41C-0C01-4292-8B40-325CC9F1007B}" type="slidenum">
              <a:rPr lang="en-US" smtClean="0"/>
              <a:pPr/>
              <a:t>23</a:t>
            </a:fld>
            <a:endParaRPr lang="en-US" dirty="0"/>
          </a:p>
        </p:txBody>
      </p:sp>
      <p:graphicFrame>
        <p:nvGraphicFramePr>
          <p:cNvPr id="10" name="Content Placeholder 9">
            <a:extLst>
              <a:ext uri="{FF2B5EF4-FFF2-40B4-BE49-F238E27FC236}">
                <a16:creationId xmlns:a16="http://schemas.microsoft.com/office/drawing/2014/main" id="{31C4EBE3-F42F-493D-EC8E-C8C85E1856FC}"/>
              </a:ext>
            </a:extLst>
          </p:cNvPr>
          <p:cNvGraphicFramePr>
            <a:graphicFrameLocks noGrp="1"/>
          </p:cNvGraphicFramePr>
          <p:nvPr>
            <p:ph idx="1"/>
            <p:extLst>
              <p:ext uri="{D42A27DB-BD31-4B8C-83A1-F6EECF244321}">
                <p14:modId xmlns:p14="http://schemas.microsoft.com/office/powerpoint/2010/main" val="2494886321"/>
              </p:ext>
            </p:extLst>
          </p:nvPr>
        </p:nvGraphicFramePr>
        <p:xfrm>
          <a:off x="3381809" y="2363261"/>
          <a:ext cx="5618299" cy="305351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4">
            <a:extLst>
              <a:ext uri="{FF2B5EF4-FFF2-40B4-BE49-F238E27FC236}">
                <a16:creationId xmlns:a16="http://schemas.microsoft.com/office/drawing/2014/main" id="{A29A96F7-C16B-8904-DB65-D9B3C62A7876}"/>
              </a:ext>
            </a:extLst>
          </p:cNvPr>
          <p:cNvSpPr>
            <a:spLocks noGrp="1"/>
          </p:cNvSpPr>
          <p:nvPr>
            <p:ph type="body" sz="quarter" idx="13"/>
          </p:nvPr>
        </p:nvSpPr>
        <p:spPr>
          <a:xfrm>
            <a:off x="914399" y="896294"/>
            <a:ext cx="9476509" cy="749808"/>
          </a:xfrm>
        </p:spPr>
        <p:txBody>
          <a:bodyPr/>
          <a:lstStyle/>
          <a:p>
            <a:r>
              <a:rPr lang="en-US" sz="1600" dirty="0"/>
              <a:t>Patients with commercial and/or Medicare insurance, Not risk adjusted, Diagnosis years 2018-2020</a:t>
            </a:r>
          </a:p>
        </p:txBody>
      </p:sp>
      <p:sp>
        <p:nvSpPr>
          <p:cNvPr id="4" name="Text Placeholder 4">
            <a:extLst>
              <a:ext uri="{FF2B5EF4-FFF2-40B4-BE49-F238E27FC236}">
                <a16:creationId xmlns:a16="http://schemas.microsoft.com/office/drawing/2014/main" id="{897175B7-0473-87B3-A69D-C5513A39F7C7}"/>
              </a:ext>
            </a:extLst>
          </p:cNvPr>
          <p:cNvSpPr txBox="1">
            <a:spLocks/>
          </p:cNvSpPr>
          <p:nvPr/>
        </p:nvSpPr>
        <p:spPr>
          <a:xfrm>
            <a:off x="5553456" y="1964756"/>
            <a:ext cx="1603664" cy="398505"/>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500"/>
              </a:spcBef>
              <a:buFont typeface="Arial" panose="020B0604020202020204" pitchFamily="34" charset="0"/>
              <a:buNone/>
              <a:defRPr sz="1900" kern="1200">
                <a:solidFill>
                  <a:schemeClr val="accent5"/>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t>Breast</a:t>
            </a:r>
            <a:endParaRPr lang="en-US" sz="1400" b="1" dirty="0"/>
          </a:p>
        </p:txBody>
      </p:sp>
    </p:spTree>
    <p:extLst>
      <p:ext uri="{BB962C8B-B14F-4D97-AF65-F5344CB8AC3E}">
        <p14:creationId xmlns:p14="http://schemas.microsoft.com/office/powerpoint/2010/main" val="2043385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655D-56F9-11BC-10AB-A07450C2D0D3}"/>
              </a:ext>
            </a:extLst>
          </p:cNvPr>
          <p:cNvSpPr>
            <a:spLocks noGrp="1"/>
          </p:cNvSpPr>
          <p:nvPr>
            <p:ph type="title"/>
          </p:nvPr>
        </p:nvSpPr>
        <p:spPr>
          <a:xfrm>
            <a:off x="418364" y="323127"/>
            <a:ext cx="11640296" cy="914400"/>
          </a:xfrm>
        </p:spPr>
        <p:txBody>
          <a:bodyPr anchor="ctr">
            <a:normAutofit/>
          </a:bodyPr>
          <a:lstStyle/>
          <a:p>
            <a:r>
              <a:rPr lang="en-US" dirty="0"/>
              <a:t>Breast/ovarian germline testing is stable, pancreatic/prostate increasing</a:t>
            </a:r>
          </a:p>
        </p:txBody>
      </p:sp>
      <p:sp>
        <p:nvSpPr>
          <p:cNvPr id="5" name="Slide Number Placeholder 4">
            <a:extLst>
              <a:ext uri="{FF2B5EF4-FFF2-40B4-BE49-F238E27FC236}">
                <a16:creationId xmlns:a16="http://schemas.microsoft.com/office/drawing/2014/main" id="{B8309053-9AF1-A9CF-E24F-5232FF38EBD7}"/>
              </a:ext>
            </a:extLst>
          </p:cNvPr>
          <p:cNvSpPr>
            <a:spLocks noGrp="1"/>
          </p:cNvSpPr>
          <p:nvPr>
            <p:ph type="sldNum" sz="quarter" idx="12"/>
          </p:nvPr>
        </p:nvSpPr>
        <p:spPr>
          <a:xfrm>
            <a:off x="11441363" y="5835645"/>
            <a:ext cx="457200" cy="365125"/>
          </a:xfrm>
        </p:spPr>
        <p:txBody>
          <a:bodyPr anchor="ctr">
            <a:normAutofit/>
          </a:bodyPr>
          <a:lstStyle/>
          <a:p>
            <a:pPr>
              <a:spcAft>
                <a:spcPts val="600"/>
              </a:spcAft>
            </a:pPr>
            <a:fld id="{402AF41C-0C01-4292-8B40-325CC9F1007B}" type="slidenum">
              <a:rPr lang="en-US" smtClean="0"/>
              <a:pPr>
                <a:spcAft>
                  <a:spcPts val="600"/>
                </a:spcAft>
              </a:pPr>
              <a:t>24</a:t>
            </a:fld>
            <a:endParaRPr lang="en-US"/>
          </a:p>
        </p:txBody>
      </p:sp>
      <p:graphicFrame>
        <p:nvGraphicFramePr>
          <p:cNvPr id="7" name="Chart 6">
            <a:extLst>
              <a:ext uri="{FF2B5EF4-FFF2-40B4-BE49-F238E27FC236}">
                <a16:creationId xmlns:a16="http://schemas.microsoft.com/office/drawing/2014/main" id="{715A310A-ACD2-4531-522B-CA0A3FB58C0F}"/>
              </a:ext>
            </a:extLst>
          </p:cNvPr>
          <p:cNvGraphicFramePr/>
          <p:nvPr>
            <p:extLst>
              <p:ext uri="{D42A27DB-BD31-4B8C-83A1-F6EECF244321}">
                <p14:modId xmlns:p14="http://schemas.microsoft.com/office/powerpoint/2010/main" val="733707387"/>
              </p:ext>
            </p:extLst>
          </p:nvPr>
        </p:nvGraphicFramePr>
        <p:xfrm>
          <a:off x="1661513" y="1855147"/>
          <a:ext cx="36576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715A310A-ACD2-4531-522B-CA0A3FB58C0F}"/>
              </a:ext>
            </a:extLst>
          </p:cNvPr>
          <p:cNvGraphicFramePr/>
          <p:nvPr>
            <p:extLst>
              <p:ext uri="{D42A27DB-BD31-4B8C-83A1-F6EECF244321}">
                <p14:modId xmlns:p14="http://schemas.microsoft.com/office/powerpoint/2010/main" val="332457648"/>
              </p:ext>
            </p:extLst>
          </p:nvPr>
        </p:nvGraphicFramePr>
        <p:xfrm>
          <a:off x="1661513" y="4400380"/>
          <a:ext cx="36576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715A310A-ACD2-4531-522B-CA0A3FB58C0F}"/>
              </a:ext>
            </a:extLst>
          </p:cNvPr>
          <p:cNvGraphicFramePr/>
          <p:nvPr>
            <p:extLst>
              <p:ext uri="{D42A27DB-BD31-4B8C-83A1-F6EECF244321}">
                <p14:modId xmlns:p14="http://schemas.microsoft.com/office/powerpoint/2010/main" val="1150676506"/>
              </p:ext>
            </p:extLst>
          </p:nvPr>
        </p:nvGraphicFramePr>
        <p:xfrm>
          <a:off x="6726696" y="1855147"/>
          <a:ext cx="36576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715A310A-ACD2-4531-522B-CA0A3FB58C0F}"/>
              </a:ext>
            </a:extLst>
          </p:cNvPr>
          <p:cNvGraphicFramePr/>
          <p:nvPr>
            <p:extLst>
              <p:ext uri="{D42A27DB-BD31-4B8C-83A1-F6EECF244321}">
                <p14:modId xmlns:p14="http://schemas.microsoft.com/office/powerpoint/2010/main" val="636605778"/>
              </p:ext>
            </p:extLst>
          </p:nvPr>
        </p:nvGraphicFramePr>
        <p:xfrm>
          <a:off x="6726696" y="4400380"/>
          <a:ext cx="365760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 Placeholder 4">
            <a:extLst>
              <a:ext uri="{FF2B5EF4-FFF2-40B4-BE49-F238E27FC236}">
                <a16:creationId xmlns:a16="http://schemas.microsoft.com/office/drawing/2014/main" id="{3C4C1A94-CD5A-E89D-D51A-49A5F71A474E}"/>
              </a:ext>
            </a:extLst>
          </p:cNvPr>
          <p:cNvSpPr txBox="1">
            <a:spLocks/>
          </p:cNvSpPr>
          <p:nvPr/>
        </p:nvSpPr>
        <p:spPr>
          <a:xfrm>
            <a:off x="532657" y="2414009"/>
            <a:ext cx="1603664" cy="398505"/>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500"/>
              </a:spcBef>
              <a:buFont typeface="Arial" panose="020B0604020202020204" pitchFamily="34" charset="0"/>
              <a:buNone/>
              <a:defRPr sz="1900" kern="1200">
                <a:solidFill>
                  <a:schemeClr val="accent5"/>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1"/>
                </a:solidFill>
              </a:rPr>
              <a:t>Breast</a:t>
            </a:r>
          </a:p>
        </p:txBody>
      </p:sp>
      <p:sp>
        <p:nvSpPr>
          <p:cNvPr id="4" name="Text Placeholder 4">
            <a:extLst>
              <a:ext uri="{FF2B5EF4-FFF2-40B4-BE49-F238E27FC236}">
                <a16:creationId xmlns:a16="http://schemas.microsoft.com/office/drawing/2014/main" id="{DCE2DDD2-6105-8B49-243F-A0C794D68CBC}"/>
              </a:ext>
            </a:extLst>
          </p:cNvPr>
          <p:cNvSpPr txBox="1">
            <a:spLocks/>
          </p:cNvSpPr>
          <p:nvPr/>
        </p:nvSpPr>
        <p:spPr>
          <a:xfrm>
            <a:off x="10493841" y="5204709"/>
            <a:ext cx="1603664" cy="398505"/>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500"/>
              </a:spcBef>
              <a:buFont typeface="Arial" panose="020B0604020202020204" pitchFamily="34" charset="0"/>
              <a:buNone/>
              <a:defRPr sz="1900" kern="1200">
                <a:solidFill>
                  <a:schemeClr val="accent5"/>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1"/>
                </a:solidFill>
              </a:rPr>
              <a:t>Prostate</a:t>
            </a:r>
            <a:endParaRPr lang="en-US" sz="1400" dirty="0">
              <a:solidFill>
                <a:schemeClr val="accent1"/>
              </a:solidFill>
            </a:endParaRPr>
          </a:p>
        </p:txBody>
      </p:sp>
      <p:sp>
        <p:nvSpPr>
          <p:cNvPr id="8" name="Text Placeholder 4">
            <a:extLst>
              <a:ext uri="{FF2B5EF4-FFF2-40B4-BE49-F238E27FC236}">
                <a16:creationId xmlns:a16="http://schemas.microsoft.com/office/drawing/2014/main" id="{0936459D-D1E4-CDCB-4518-5A3F08504CEF}"/>
              </a:ext>
            </a:extLst>
          </p:cNvPr>
          <p:cNvSpPr txBox="1">
            <a:spLocks/>
          </p:cNvSpPr>
          <p:nvPr/>
        </p:nvSpPr>
        <p:spPr>
          <a:xfrm>
            <a:off x="532657" y="5205263"/>
            <a:ext cx="1603664" cy="398505"/>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500"/>
              </a:spcBef>
              <a:buFont typeface="Arial" panose="020B0604020202020204" pitchFamily="34" charset="0"/>
              <a:buNone/>
              <a:defRPr sz="1900" kern="1200">
                <a:solidFill>
                  <a:schemeClr val="accent5"/>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1"/>
                </a:solidFill>
              </a:rPr>
              <a:t>Ovary</a:t>
            </a:r>
            <a:endParaRPr lang="en-US" sz="1400" dirty="0">
              <a:solidFill>
                <a:schemeClr val="accent1"/>
              </a:solidFill>
            </a:endParaRPr>
          </a:p>
        </p:txBody>
      </p:sp>
      <p:sp>
        <p:nvSpPr>
          <p:cNvPr id="15" name="Text Placeholder 4">
            <a:extLst>
              <a:ext uri="{FF2B5EF4-FFF2-40B4-BE49-F238E27FC236}">
                <a16:creationId xmlns:a16="http://schemas.microsoft.com/office/drawing/2014/main" id="{B99460B7-7536-ABB3-6307-12DB0AA7ABBA}"/>
              </a:ext>
            </a:extLst>
          </p:cNvPr>
          <p:cNvSpPr txBox="1">
            <a:spLocks/>
          </p:cNvSpPr>
          <p:nvPr/>
        </p:nvSpPr>
        <p:spPr>
          <a:xfrm>
            <a:off x="10493841" y="2415789"/>
            <a:ext cx="1797180" cy="398505"/>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500"/>
              </a:spcBef>
              <a:buFont typeface="Arial" panose="020B0604020202020204" pitchFamily="34" charset="0"/>
              <a:buNone/>
              <a:defRPr sz="1900" kern="1200">
                <a:solidFill>
                  <a:schemeClr val="accent5"/>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1"/>
                </a:solidFill>
              </a:rPr>
              <a:t>Pancreas</a:t>
            </a:r>
          </a:p>
        </p:txBody>
      </p:sp>
      <p:sp>
        <p:nvSpPr>
          <p:cNvPr id="16" name="Text Placeholder 4">
            <a:extLst>
              <a:ext uri="{FF2B5EF4-FFF2-40B4-BE49-F238E27FC236}">
                <a16:creationId xmlns:a16="http://schemas.microsoft.com/office/drawing/2014/main" id="{7464D9CE-ABC4-43B8-BA16-722826872704}"/>
              </a:ext>
            </a:extLst>
          </p:cNvPr>
          <p:cNvSpPr>
            <a:spLocks noGrp="1"/>
          </p:cNvSpPr>
          <p:nvPr>
            <p:ph type="body" sz="quarter" idx="13"/>
          </p:nvPr>
        </p:nvSpPr>
        <p:spPr>
          <a:xfrm>
            <a:off x="418364" y="873534"/>
            <a:ext cx="11569596" cy="749808"/>
          </a:xfrm>
        </p:spPr>
        <p:txBody>
          <a:bodyPr/>
          <a:lstStyle/>
          <a:p>
            <a:r>
              <a:rPr lang="en-US" sz="1600" dirty="0"/>
              <a:t>Puget Sound region, Diagnosis years 2017-2022, Minimum 6 months of enrollment after diagnosis, Testing up to 24 months</a:t>
            </a:r>
          </a:p>
        </p:txBody>
      </p:sp>
      <p:sp>
        <p:nvSpPr>
          <p:cNvPr id="6" name="TextBox 5">
            <a:extLst>
              <a:ext uri="{FF2B5EF4-FFF2-40B4-BE49-F238E27FC236}">
                <a16:creationId xmlns:a16="http://schemas.microsoft.com/office/drawing/2014/main" id="{AA5D8A15-7826-FCDA-3983-E34A610D678D}"/>
              </a:ext>
            </a:extLst>
          </p:cNvPr>
          <p:cNvSpPr txBox="1"/>
          <p:nvPr/>
        </p:nvSpPr>
        <p:spPr>
          <a:xfrm>
            <a:off x="1661513" y="1888739"/>
            <a:ext cx="428625" cy="278169"/>
          </a:xfrm>
          <a:prstGeom prst="rect">
            <a:avLst/>
          </a:prstGeom>
          <a:solidFill>
            <a:schemeClr val="bg1"/>
          </a:solidFill>
        </p:spPr>
        <p:txBody>
          <a:bodyPr wrap="square" lIns="0" tIns="0" rIns="0" bIns="0" rtlCol="0">
            <a:noAutofit/>
          </a:bodyPr>
          <a:lstStyle/>
          <a:p>
            <a:pPr algn="r">
              <a:lnSpc>
                <a:spcPct val="110000"/>
              </a:lnSpc>
              <a:spcBef>
                <a:spcPts val="1000"/>
              </a:spcBef>
            </a:pPr>
            <a:r>
              <a:rPr lang="en-US" sz="1400" b="1" dirty="0">
                <a:solidFill>
                  <a:schemeClr val="accent4">
                    <a:lumMod val="50000"/>
                  </a:schemeClr>
                </a:solidFill>
              </a:rPr>
              <a:t>80%</a:t>
            </a:r>
          </a:p>
        </p:txBody>
      </p:sp>
      <p:sp>
        <p:nvSpPr>
          <p:cNvPr id="9" name="TextBox 8">
            <a:extLst>
              <a:ext uri="{FF2B5EF4-FFF2-40B4-BE49-F238E27FC236}">
                <a16:creationId xmlns:a16="http://schemas.microsoft.com/office/drawing/2014/main" id="{7FFED514-FE7F-542E-3868-78B95FAC0C2F}"/>
              </a:ext>
            </a:extLst>
          </p:cNvPr>
          <p:cNvSpPr txBox="1"/>
          <p:nvPr/>
        </p:nvSpPr>
        <p:spPr>
          <a:xfrm>
            <a:off x="6712406" y="4431925"/>
            <a:ext cx="428625" cy="278169"/>
          </a:xfrm>
          <a:prstGeom prst="rect">
            <a:avLst/>
          </a:prstGeom>
          <a:solidFill>
            <a:schemeClr val="bg1"/>
          </a:solidFill>
        </p:spPr>
        <p:txBody>
          <a:bodyPr wrap="square" lIns="0" tIns="0" rIns="0" bIns="0" rtlCol="0">
            <a:noAutofit/>
          </a:bodyPr>
          <a:lstStyle/>
          <a:p>
            <a:pPr algn="r">
              <a:lnSpc>
                <a:spcPct val="110000"/>
              </a:lnSpc>
              <a:spcBef>
                <a:spcPts val="1000"/>
              </a:spcBef>
            </a:pPr>
            <a:r>
              <a:rPr lang="en-US" sz="1400" b="1" dirty="0">
                <a:solidFill>
                  <a:schemeClr val="accent4">
                    <a:lumMod val="50000"/>
                  </a:schemeClr>
                </a:solidFill>
              </a:rPr>
              <a:t>14%</a:t>
            </a:r>
          </a:p>
        </p:txBody>
      </p:sp>
      <p:sp>
        <p:nvSpPr>
          <p:cNvPr id="10" name="TextBox 9">
            <a:extLst>
              <a:ext uri="{FF2B5EF4-FFF2-40B4-BE49-F238E27FC236}">
                <a16:creationId xmlns:a16="http://schemas.microsoft.com/office/drawing/2014/main" id="{8B819104-8E90-9AEF-3A82-8D87E6336932}"/>
              </a:ext>
            </a:extLst>
          </p:cNvPr>
          <p:cNvSpPr txBox="1"/>
          <p:nvPr/>
        </p:nvSpPr>
        <p:spPr>
          <a:xfrm>
            <a:off x="1647223" y="4436688"/>
            <a:ext cx="428625" cy="278169"/>
          </a:xfrm>
          <a:prstGeom prst="rect">
            <a:avLst/>
          </a:prstGeom>
          <a:solidFill>
            <a:schemeClr val="bg1"/>
          </a:solidFill>
        </p:spPr>
        <p:txBody>
          <a:bodyPr wrap="square" lIns="0" tIns="0" rIns="0" bIns="0" rtlCol="0">
            <a:noAutofit/>
          </a:bodyPr>
          <a:lstStyle/>
          <a:p>
            <a:pPr algn="r">
              <a:lnSpc>
                <a:spcPct val="110000"/>
              </a:lnSpc>
              <a:spcBef>
                <a:spcPts val="1000"/>
              </a:spcBef>
            </a:pPr>
            <a:r>
              <a:rPr lang="en-US" sz="1400" b="1" dirty="0">
                <a:solidFill>
                  <a:schemeClr val="accent4">
                    <a:lumMod val="50000"/>
                  </a:schemeClr>
                </a:solidFill>
              </a:rPr>
              <a:t>70%</a:t>
            </a:r>
          </a:p>
        </p:txBody>
      </p:sp>
      <p:sp>
        <p:nvSpPr>
          <p:cNvPr id="11" name="TextBox 10">
            <a:extLst>
              <a:ext uri="{FF2B5EF4-FFF2-40B4-BE49-F238E27FC236}">
                <a16:creationId xmlns:a16="http://schemas.microsoft.com/office/drawing/2014/main" id="{8EDCC452-A896-A6DA-E65A-9F808FD5F58F}"/>
              </a:ext>
            </a:extLst>
          </p:cNvPr>
          <p:cNvSpPr txBox="1"/>
          <p:nvPr/>
        </p:nvSpPr>
        <p:spPr>
          <a:xfrm>
            <a:off x="6707644" y="1874449"/>
            <a:ext cx="428625" cy="278169"/>
          </a:xfrm>
          <a:prstGeom prst="rect">
            <a:avLst/>
          </a:prstGeom>
          <a:solidFill>
            <a:schemeClr val="bg1"/>
          </a:solidFill>
        </p:spPr>
        <p:txBody>
          <a:bodyPr wrap="square" lIns="0" tIns="0" rIns="0" bIns="0" rtlCol="0">
            <a:noAutofit/>
          </a:bodyPr>
          <a:lstStyle/>
          <a:p>
            <a:pPr algn="r">
              <a:lnSpc>
                <a:spcPct val="110000"/>
              </a:lnSpc>
              <a:spcBef>
                <a:spcPts val="1000"/>
              </a:spcBef>
            </a:pPr>
            <a:r>
              <a:rPr lang="en-US" sz="1400" b="1" dirty="0">
                <a:solidFill>
                  <a:schemeClr val="accent4">
                    <a:lumMod val="50000"/>
                  </a:schemeClr>
                </a:solidFill>
              </a:rPr>
              <a:t>40%</a:t>
            </a:r>
          </a:p>
        </p:txBody>
      </p:sp>
    </p:spTree>
    <p:extLst>
      <p:ext uri="{BB962C8B-B14F-4D97-AF65-F5344CB8AC3E}">
        <p14:creationId xmlns:p14="http://schemas.microsoft.com/office/powerpoint/2010/main" val="1171829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C6B7-4F04-C917-9F52-F5982B37FAE3}"/>
              </a:ext>
            </a:extLst>
          </p:cNvPr>
          <p:cNvSpPr>
            <a:spLocks noGrp="1"/>
          </p:cNvSpPr>
          <p:nvPr>
            <p:ph type="ctrTitle"/>
          </p:nvPr>
        </p:nvSpPr>
        <p:spPr>
          <a:xfrm>
            <a:off x="619432" y="1638299"/>
            <a:ext cx="7828829" cy="3023315"/>
          </a:xfrm>
        </p:spPr>
        <p:txBody>
          <a:bodyPr>
            <a:normAutofit/>
          </a:bodyPr>
          <a:lstStyle/>
          <a:p>
            <a:r>
              <a:rPr lang="en-US" sz="3600" dirty="0"/>
              <a:t>Fred Hutch Initiative:</a:t>
            </a:r>
            <a:br>
              <a:rPr lang="en-US" sz="3600" dirty="0"/>
            </a:br>
            <a:r>
              <a:rPr lang="en-US" sz="3600" dirty="0"/>
              <a:t>Expanding Access to Cancer Research in Washington State</a:t>
            </a:r>
          </a:p>
        </p:txBody>
      </p:sp>
    </p:spTree>
    <p:extLst>
      <p:ext uri="{BB962C8B-B14F-4D97-AF65-F5344CB8AC3E}">
        <p14:creationId xmlns:p14="http://schemas.microsoft.com/office/powerpoint/2010/main" val="1549727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E0A9-29C2-E22A-A510-2A631EF9E2FF}"/>
              </a:ext>
            </a:extLst>
          </p:cNvPr>
          <p:cNvSpPr>
            <a:spLocks noGrp="1"/>
          </p:cNvSpPr>
          <p:nvPr>
            <p:ph type="title"/>
          </p:nvPr>
        </p:nvSpPr>
        <p:spPr/>
        <p:txBody>
          <a:bodyPr/>
          <a:lstStyle/>
          <a:p>
            <a:r>
              <a:rPr lang="en-US" dirty="0"/>
              <a:t>Expanding Access to Cancer Research</a:t>
            </a:r>
          </a:p>
        </p:txBody>
      </p:sp>
      <p:sp>
        <p:nvSpPr>
          <p:cNvPr id="4" name="Slide Number Placeholder 3">
            <a:extLst>
              <a:ext uri="{FF2B5EF4-FFF2-40B4-BE49-F238E27FC236}">
                <a16:creationId xmlns:a16="http://schemas.microsoft.com/office/drawing/2014/main" id="{D9C5CBA2-4F5C-E51A-F666-19D6D7ACD0CF}"/>
              </a:ext>
            </a:extLst>
          </p:cNvPr>
          <p:cNvSpPr>
            <a:spLocks noGrp="1"/>
          </p:cNvSpPr>
          <p:nvPr>
            <p:ph type="sldNum" sz="quarter" idx="12"/>
          </p:nvPr>
        </p:nvSpPr>
        <p:spPr/>
        <p:txBody>
          <a:bodyPr/>
          <a:lstStyle/>
          <a:p>
            <a:fld id="{402AF41C-0C01-4292-8B40-325CC9F1007B}" type="slidenum">
              <a:rPr lang="en-US" smtClean="0"/>
              <a:t>26</a:t>
            </a:fld>
            <a:endParaRPr lang="en-US"/>
          </a:p>
        </p:txBody>
      </p:sp>
      <p:sp>
        <p:nvSpPr>
          <p:cNvPr id="5" name="Content Placeholder 2">
            <a:extLst>
              <a:ext uri="{FF2B5EF4-FFF2-40B4-BE49-F238E27FC236}">
                <a16:creationId xmlns:a16="http://schemas.microsoft.com/office/drawing/2014/main" id="{ABD1786D-071F-C446-C352-5D06A65B30A5}"/>
              </a:ext>
            </a:extLst>
          </p:cNvPr>
          <p:cNvSpPr txBox="1">
            <a:spLocks/>
          </p:cNvSpPr>
          <p:nvPr/>
        </p:nvSpPr>
        <p:spPr>
          <a:xfrm>
            <a:off x="2512387" y="2189876"/>
            <a:ext cx="7167227" cy="2281531"/>
          </a:xfrm>
          <a:prstGeom prst="rect">
            <a:avLst/>
          </a:prstGeom>
        </p:spPr>
        <p:txBody>
          <a:bodyPr vert="horz" lIns="0" tIns="0" rIns="0" bIns="0" rtlCol="0">
            <a:noAutofit/>
          </a:bodyPr>
          <a:lstStyle>
            <a:lvl1pPr marL="228600" indent="-228600" algn="l" defTabSz="914400" rtl="0" eaLnBrk="1" latinLnBrk="0" hangingPunct="1">
              <a:lnSpc>
                <a:spcPct val="110000"/>
              </a:lnSpc>
              <a:spcBef>
                <a:spcPts val="500"/>
              </a:spcBef>
              <a:buFont typeface="Arial" panose="020B0604020202020204" pitchFamily="34" charset="0"/>
              <a:buChar char="•"/>
              <a:defRPr sz="1600" kern="1200">
                <a:solidFill>
                  <a:srgbClr val="1B365D"/>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500"/>
              </a:spcBef>
              <a:buNone/>
            </a:pPr>
            <a:r>
              <a:rPr lang="en-US" sz="2800" dirty="0">
                <a:solidFill>
                  <a:srgbClr val="1B365D"/>
                </a:solidFill>
              </a:rPr>
              <a:t>VISION</a:t>
            </a:r>
          </a:p>
          <a:p>
            <a:pPr marL="0" indent="0" algn="ctr">
              <a:lnSpc>
                <a:spcPct val="100000"/>
              </a:lnSpc>
              <a:spcBef>
                <a:spcPts val="500"/>
              </a:spcBef>
              <a:buNone/>
            </a:pPr>
            <a:endParaRPr lang="en-US" sz="1800" dirty="0"/>
          </a:p>
          <a:p>
            <a:pPr marL="0" indent="0" algn="ctr">
              <a:lnSpc>
                <a:spcPct val="100000"/>
              </a:lnSpc>
              <a:spcBef>
                <a:spcPts val="500"/>
              </a:spcBef>
              <a:buNone/>
            </a:pPr>
            <a:r>
              <a:rPr lang="en-US" sz="2800" dirty="0">
                <a:solidFill>
                  <a:srgbClr val="1B365D"/>
                </a:solidFill>
              </a:rPr>
              <a:t>By 2030, 1 in 5 Washington State cancer patients will be enrolled in a research study.</a:t>
            </a:r>
          </a:p>
        </p:txBody>
      </p:sp>
      <p:sp>
        <p:nvSpPr>
          <p:cNvPr id="6" name="Text Placeholder 5">
            <a:extLst>
              <a:ext uri="{FF2B5EF4-FFF2-40B4-BE49-F238E27FC236}">
                <a16:creationId xmlns:a16="http://schemas.microsoft.com/office/drawing/2014/main" id="{B2779EE3-2350-13FF-27A8-7398E858BE1F}"/>
              </a:ext>
            </a:extLst>
          </p:cNvPr>
          <p:cNvSpPr txBox="1">
            <a:spLocks/>
          </p:cNvSpPr>
          <p:nvPr/>
        </p:nvSpPr>
        <p:spPr>
          <a:xfrm>
            <a:off x="937149" y="1636785"/>
            <a:ext cx="10363200" cy="749808"/>
          </a:xfrm>
          <a:prstGeom prst="rect">
            <a:avLst/>
          </a:prstGeom>
        </p:spPr>
        <p:txBody>
          <a:bodyPr/>
          <a:lstStyle>
            <a:lvl1pPr marL="2286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2528579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0F80AD-FB02-CB8B-571B-601A451DEBBC}"/>
              </a:ext>
            </a:extLst>
          </p:cNvPr>
          <p:cNvSpPr>
            <a:spLocks noGrp="1"/>
          </p:cNvSpPr>
          <p:nvPr>
            <p:ph type="sldNum" sz="quarter" idx="11"/>
          </p:nvPr>
        </p:nvSpPr>
        <p:spPr/>
        <p:txBody>
          <a:bodyPr/>
          <a:lstStyle/>
          <a:p>
            <a:pPr defTabSz="748911">
              <a:defRPr/>
            </a:pPr>
            <a:fld id="{402AF41C-0C01-4292-8B40-325CC9F1007B}" type="slidenum">
              <a:rPr lang="en-US">
                <a:solidFill>
                  <a:srgbClr val="FFFFFF"/>
                </a:solidFill>
                <a:latin typeface="Arial"/>
              </a:rPr>
              <a:pPr defTabSz="748911">
                <a:defRPr/>
              </a:pPr>
              <a:t>27</a:t>
            </a:fld>
            <a:endParaRPr lang="en-US" dirty="0">
              <a:solidFill>
                <a:srgbClr val="FFFFFF"/>
              </a:solidFill>
              <a:latin typeface="Arial"/>
            </a:endParaRPr>
          </a:p>
        </p:txBody>
      </p:sp>
      <p:sp>
        <p:nvSpPr>
          <p:cNvPr id="4" name="TextBox 3">
            <a:extLst>
              <a:ext uri="{FF2B5EF4-FFF2-40B4-BE49-F238E27FC236}">
                <a16:creationId xmlns:a16="http://schemas.microsoft.com/office/drawing/2014/main" id="{D091E47B-D25D-89FF-18DB-6C9232E5D254}"/>
              </a:ext>
            </a:extLst>
          </p:cNvPr>
          <p:cNvSpPr txBox="1"/>
          <p:nvPr/>
        </p:nvSpPr>
        <p:spPr>
          <a:xfrm>
            <a:off x="179614" y="377222"/>
            <a:ext cx="11832771" cy="47102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748911">
              <a:lnSpc>
                <a:spcPct val="110000"/>
              </a:lnSpc>
              <a:spcBef>
                <a:spcPts val="1000"/>
              </a:spcBef>
              <a:defRPr/>
            </a:pPr>
            <a:r>
              <a:rPr lang="en-US" sz="3000" dirty="0">
                <a:solidFill>
                  <a:srgbClr val="1B365D"/>
                </a:solidFill>
                <a:latin typeface="+mj-lt"/>
              </a:rPr>
              <a:t>Finding a Better Way: A New Cancer Research Paradigm for our Community</a:t>
            </a:r>
          </a:p>
        </p:txBody>
      </p:sp>
      <p:grpSp>
        <p:nvGrpSpPr>
          <p:cNvPr id="10" name="Group 9">
            <a:extLst>
              <a:ext uri="{FF2B5EF4-FFF2-40B4-BE49-F238E27FC236}">
                <a16:creationId xmlns:a16="http://schemas.microsoft.com/office/drawing/2014/main" id="{E6AFE4DF-AC15-1445-3064-5690BADFBB4F}"/>
              </a:ext>
            </a:extLst>
          </p:cNvPr>
          <p:cNvGrpSpPr/>
          <p:nvPr/>
        </p:nvGrpSpPr>
        <p:grpSpPr>
          <a:xfrm>
            <a:off x="527038" y="1510369"/>
            <a:ext cx="8311013" cy="1737077"/>
            <a:chOff x="1354634" y="1721841"/>
            <a:chExt cx="8311013" cy="1737077"/>
          </a:xfrm>
        </p:grpSpPr>
        <p:sp>
          <p:nvSpPr>
            <p:cNvPr id="6" name="TextBox 5">
              <a:extLst>
                <a:ext uri="{FF2B5EF4-FFF2-40B4-BE49-F238E27FC236}">
                  <a16:creationId xmlns:a16="http://schemas.microsoft.com/office/drawing/2014/main" id="{4CDCC961-2F68-4AAA-2DF6-8F56C59B7F28}"/>
                </a:ext>
              </a:extLst>
            </p:cNvPr>
            <p:cNvSpPr txBox="1"/>
            <p:nvPr/>
          </p:nvSpPr>
          <p:spPr>
            <a:xfrm>
              <a:off x="1957772" y="2320145"/>
              <a:ext cx="7707875" cy="113877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64" indent="-285764" defTabSz="914446">
                <a:spcAft>
                  <a:spcPts val="1200"/>
                </a:spcAft>
                <a:buFont typeface="Arial" panose="020B0604020202020204" pitchFamily="34" charset="0"/>
                <a:buChar char="•"/>
                <a:defRPr/>
              </a:pPr>
              <a:r>
                <a:rPr lang="en-US" sz="1600" dirty="0">
                  <a:solidFill>
                    <a:srgbClr val="1B365D"/>
                  </a:solidFill>
                  <a:latin typeface="Arial"/>
                </a:rPr>
                <a:t>Time and financial burden</a:t>
              </a:r>
            </a:p>
            <a:p>
              <a:pPr marL="285764" indent="-285764" defTabSz="914446">
                <a:spcAft>
                  <a:spcPts val="1200"/>
                </a:spcAft>
                <a:buFont typeface="Arial" panose="020B0604020202020204" pitchFamily="34" charset="0"/>
                <a:buChar char="•"/>
                <a:defRPr/>
              </a:pPr>
              <a:r>
                <a:rPr lang="en-US" sz="1600" dirty="0">
                  <a:solidFill>
                    <a:srgbClr val="1B365D"/>
                  </a:solidFill>
                  <a:latin typeface="Arial"/>
                </a:rPr>
                <a:t>Uncertainties about the experience</a:t>
              </a:r>
            </a:p>
            <a:p>
              <a:pPr marL="285764" indent="-285764" defTabSz="914446">
                <a:spcAft>
                  <a:spcPts val="1200"/>
                </a:spcAft>
                <a:buFont typeface="Arial" panose="020B0604020202020204" pitchFamily="34" charset="0"/>
                <a:buChar char="•"/>
                <a:defRPr/>
              </a:pPr>
              <a:r>
                <a:rPr lang="en-US" sz="1600" dirty="0">
                  <a:solidFill>
                    <a:srgbClr val="1B365D"/>
                  </a:solidFill>
                  <a:latin typeface="Arial"/>
                </a:rPr>
                <a:t>Not offered by provider</a:t>
              </a:r>
            </a:p>
          </p:txBody>
        </p:sp>
        <p:cxnSp>
          <p:nvCxnSpPr>
            <p:cNvPr id="7" name="Straight Connector 6">
              <a:extLst>
                <a:ext uri="{FF2B5EF4-FFF2-40B4-BE49-F238E27FC236}">
                  <a16:creationId xmlns:a16="http://schemas.microsoft.com/office/drawing/2014/main" id="{B4D82E81-9009-BC0B-2CFE-DBDBF4FAFB7C}"/>
                </a:ext>
              </a:extLst>
            </p:cNvPr>
            <p:cNvCxnSpPr>
              <a:cxnSpLocks/>
            </p:cNvCxnSpPr>
            <p:nvPr/>
          </p:nvCxnSpPr>
          <p:spPr>
            <a:xfrm>
              <a:off x="2249648" y="2320145"/>
              <a:ext cx="2708246"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Graphic 7" descr="Group with solid fill">
              <a:extLst>
                <a:ext uri="{FF2B5EF4-FFF2-40B4-BE49-F238E27FC236}">
                  <a16:creationId xmlns:a16="http://schemas.microsoft.com/office/drawing/2014/main" id="{D775EA49-A99C-E9F4-E04B-32E44FB8C7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4634" y="1721841"/>
              <a:ext cx="822960" cy="822960"/>
            </a:xfrm>
            <a:prstGeom prst="rect">
              <a:avLst/>
            </a:prstGeom>
          </p:spPr>
        </p:pic>
        <p:sp>
          <p:nvSpPr>
            <p:cNvPr id="9" name="TextBox 8">
              <a:extLst>
                <a:ext uri="{FF2B5EF4-FFF2-40B4-BE49-F238E27FC236}">
                  <a16:creationId xmlns:a16="http://schemas.microsoft.com/office/drawing/2014/main" id="{B17B7C17-3086-ACDE-BBF1-1C8553812E28}"/>
                </a:ext>
              </a:extLst>
            </p:cNvPr>
            <p:cNvSpPr txBox="1"/>
            <p:nvPr/>
          </p:nvSpPr>
          <p:spPr>
            <a:xfrm>
              <a:off x="2374085" y="1929469"/>
              <a:ext cx="277675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46">
                <a:defRPr/>
              </a:pPr>
              <a:r>
                <a:rPr lang="en-US" dirty="0">
                  <a:solidFill>
                    <a:srgbClr val="1B365D"/>
                  </a:solidFill>
                  <a:latin typeface="Arial"/>
                </a:rPr>
                <a:t>For Patients</a:t>
              </a:r>
            </a:p>
          </p:txBody>
        </p:sp>
      </p:grpSp>
      <p:grpSp>
        <p:nvGrpSpPr>
          <p:cNvPr id="16" name="Group 15">
            <a:extLst>
              <a:ext uri="{FF2B5EF4-FFF2-40B4-BE49-F238E27FC236}">
                <a16:creationId xmlns:a16="http://schemas.microsoft.com/office/drawing/2014/main" id="{57183D2A-DCA6-1C34-BC55-19A0105FE772}"/>
              </a:ext>
            </a:extLst>
          </p:cNvPr>
          <p:cNvGrpSpPr/>
          <p:nvPr/>
        </p:nvGrpSpPr>
        <p:grpSpPr>
          <a:xfrm>
            <a:off x="535128" y="3514084"/>
            <a:ext cx="8302922" cy="1843545"/>
            <a:chOff x="1870399" y="1615373"/>
            <a:chExt cx="8564013" cy="1843545"/>
          </a:xfrm>
        </p:grpSpPr>
        <p:sp>
          <p:nvSpPr>
            <p:cNvPr id="12" name="TextBox 11">
              <a:extLst>
                <a:ext uri="{FF2B5EF4-FFF2-40B4-BE49-F238E27FC236}">
                  <a16:creationId xmlns:a16="http://schemas.microsoft.com/office/drawing/2014/main" id="{9D3F29A2-1F55-D25D-96E9-06372CB82984}"/>
                </a:ext>
              </a:extLst>
            </p:cNvPr>
            <p:cNvSpPr txBox="1"/>
            <p:nvPr/>
          </p:nvSpPr>
          <p:spPr>
            <a:xfrm>
              <a:off x="2559524" y="2320145"/>
              <a:ext cx="7874888" cy="113877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64" indent="-285764" defTabSz="914446">
                <a:spcAft>
                  <a:spcPts val="1200"/>
                </a:spcAft>
                <a:buFont typeface="Arial" panose="020B0604020202020204" pitchFamily="34" charset="0"/>
                <a:buChar char="•"/>
                <a:defRPr/>
              </a:pPr>
              <a:r>
                <a:rPr lang="en-US" sz="1600" dirty="0">
                  <a:solidFill>
                    <a:srgbClr val="1B365D"/>
                  </a:solidFill>
                  <a:latin typeface="Arial"/>
                </a:rPr>
                <a:t>Administrative burden</a:t>
              </a:r>
            </a:p>
            <a:p>
              <a:pPr marL="285764" indent="-285764" defTabSz="914446">
                <a:spcAft>
                  <a:spcPts val="1200"/>
                </a:spcAft>
                <a:buFont typeface="Arial" panose="020B0604020202020204" pitchFamily="34" charset="0"/>
                <a:buChar char="•"/>
                <a:defRPr/>
              </a:pPr>
              <a:r>
                <a:rPr lang="en-US" sz="1600" dirty="0">
                  <a:solidFill>
                    <a:srgbClr val="1B365D"/>
                  </a:solidFill>
                  <a:latin typeface="Arial"/>
                </a:rPr>
                <a:t>Financial burden</a:t>
              </a:r>
            </a:p>
            <a:p>
              <a:pPr marL="285764" indent="-285764" defTabSz="914446">
                <a:spcAft>
                  <a:spcPts val="1200"/>
                </a:spcAft>
                <a:buFont typeface="Arial" panose="020B0604020202020204" pitchFamily="34" charset="0"/>
                <a:buChar char="•"/>
                <a:defRPr/>
              </a:pPr>
              <a:r>
                <a:rPr lang="en-US" sz="1600" dirty="0">
                  <a:solidFill>
                    <a:srgbClr val="1B365D"/>
                  </a:solidFill>
                  <a:latin typeface="Arial"/>
                </a:rPr>
                <a:t>Applicability to the patients or practice</a:t>
              </a:r>
            </a:p>
          </p:txBody>
        </p:sp>
        <p:cxnSp>
          <p:nvCxnSpPr>
            <p:cNvPr id="13" name="Straight Connector 12">
              <a:extLst>
                <a:ext uri="{FF2B5EF4-FFF2-40B4-BE49-F238E27FC236}">
                  <a16:creationId xmlns:a16="http://schemas.microsoft.com/office/drawing/2014/main" id="{DC4FAED1-7F8F-9A27-ED85-C66481437E8D}"/>
                </a:ext>
              </a:extLst>
            </p:cNvPr>
            <p:cNvCxnSpPr>
              <a:cxnSpLocks/>
            </p:cNvCxnSpPr>
            <p:nvPr/>
          </p:nvCxnSpPr>
          <p:spPr>
            <a:xfrm>
              <a:off x="2742292" y="2194885"/>
              <a:ext cx="270824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3296DFD-E037-2EC3-C995-3BF6C49EAF6C}"/>
                </a:ext>
              </a:extLst>
            </p:cNvPr>
            <p:cNvSpPr txBox="1"/>
            <p:nvPr/>
          </p:nvSpPr>
          <p:spPr>
            <a:xfrm>
              <a:off x="2705232" y="1762455"/>
              <a:ext cx="277675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46">
                <a:defRPr/>
              </a:pPr>
              <a:r>
                <a:rPr lang="en-US" dirty="0">
                  <a:solidFill>
                    <a:srgbClr val="1B365D"/>
                  </a:solidFill>
                  <a:latin typeface="Arial"/>
                </a:rPr>
                <a:t>For Oncology Clinics</a:t>
              </a:r>
            </a:p>
          </p:txBody>
        </p:sp>
        <p:pic>
          <p:nvPicPr>
            <p:cNvPr id="15" name="Graphic 14" descr="Hospital with solid fill">
              <a:extLst>
                <a:ext uri="{FF2B5EF4-FFF2-40B4-BE49-F238E27FC236}">
                  <a16:creationId xmlns:a16="http://schemas.microsoft.com/office/drawing/2014/main" id="{700565DA-1B2C-30AF-4273-D605CDAC9C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70399" y="1615373"/>
              <a:ext cx="822960" cy="822960"/>
            </a:xfrm>
            <a:prstGeom prst="rect">
              <a:avLst/>
            </a:prstGeom>
          </p:spPr>
        </p:pic>
      </p:grpSp>
      <p:sp>
        <p:nvSpPr>
          <p:cNvPr id="17" name="TextBox 16">
            <a:extLst>
              <a:ext uri="{FF2B5EF4-FFF2-40B4-BE49-F238E27FC236}">
                <a16:creationId xmlns:a16="http://schemas.microsoft.com/office/drawing/2014/main" id="{2A428B2A-F738-C71C-F32E-BCBFA4B09252}"/>
              </a:ext>
            </a:extLst>
          </p:cNvPr>
          <p:cNvSpPr txBox="1"/>
          <p:nvPr/>
        </p:nvSpPr>
        <p:spPr>
          <a:xfrm>
            <a:off x="6305550" y="1766494"/>
            <a:ext cx="5593013"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11" indent="-228611" defTabSz="914446">
              <a:buFont typeface="Arial" panose="020B0604020202020204" pitchFamily="34" charset="0"/>
              <a:buChar char="•"/>
            </a:pPr>
            <a:r>
              <a:rPr lang="en-US" sz="1600" dirty="0">
                <a:solidFill>
                  <a:srgbClr val="1B365D"/>
                </a:solidFill>
                <a:latin typeface="Arial"/>
              </a:rPr>
              <a:t>Build a research program focused on improving care and the care experience to address clinic challenges and ease the treatment journey for patients.</a:t>
            </a:r>
          </a:p>
          <a:p>
            <a:pPr marL="228611" indent="-228611" defTabSz="914446">
              <a:buFont typeface="Arial" panose="020B0604020202020204" pitchFamily="34" charset="0"/>
              <a:buChar char="•"/>
            </a:pPr>
            <a:endParaRPr lang="en-US" sz="1600" dirty="0">
              <a:solidFill>
                <a:srgbClr val="1B365D"/>
              </a:solidFill>
              <a:latin typeface="Arial"/>
            </a:endParaRPr>
          </a:p>
          <a:p>
            <a:pPr marL="228611" indent="-228611" defTabSz="914446">
              <a:buFont typeface="Arial" panose="020B0604020202020204" pitchFamily="34" charset="0"/>
              <a:buChar char="•"/>
            </a:pPr>
            <a:r>
              <a:rPr lang="en-US" sz="1600" dirty="0">
                <a:solidFill>
                  <a:srgbClr val="1B365D"/>
                </a:solidFill>
                <a:latin typeface="Arial"/>
              </a:rPr>
              <a:t>Make it easier to conduct and participate in cancer trials for both clinics and for patients. </a:t>
            </a:r>
          </a:p>
        </p:txBody>
      </p:sp>
      <p:sp>
        <p:nvSpPr>
          <p:cNvPr id="11" name="TextBox 10">
            <a:extLst>
              <a:ext uri="{FF2B5EF4-FFF2-40B4-BE49-F238E27FC236}">
                <a16:creationId xmlns:a16="http://schemas.microsoft.com/office/drawing/2014/main" id="{9F22D721-4ED2-515D-956A-05B4C399B9D4}"/>
              </a:ext>
            </a:extLst>
          </p:cNvPr>
          <p:cNvSpPr txBox="1"/>
          <p:nvPr/>
        </p:nvSpPr>
        <p:spPr>
          <a:xfrm>
            <a:off x="535128" y="1225779"/>
            <a:ext cx="2641725" cy="248571"/>
          </a:xfrm>
          <a:prstGeom prst="rect">
            <a:avLst/>
          </a:prstGeom>
          <a:solidFill>
            <a:srgbClr val="112345"/>
          </a:solidFill>
        </p:spPr>
        <p:txBody>
          <a:bodyPr wrap="square" lIns="0" tIns="0" rIns="0" bIns="0" rtlCol="0">
            <a:noAutofit/>
          </a:bodyPr>
          <a:lstStyle/>
          <a:p>
            <a:pPr algn="ctr">
              <a:lnSpc>
                <a:spcPct val="110000"/>
              </a:lnSpc>
              <a:spcBef>
                <a:spcPts val="667"/>
              </a:spcBef>
            </a:pPr>
            <a:r>
              <a:rPr lang="en-US" sz="1600" b="1" dirty="0">
                <a:solidFill>
                  <a:schemeClr val="bg1"/>
                </a:solidFill>
              </a:rPr>
              <a:t>CHALLENGES</a:t>
            </a:r>
          </a:p>
        </p:txBody>
      </p:sp>
      <p:sp>
        <p:nvSpPr>
          <p:cNvPr id="21" name="TextBox 20">
            <a:extLst>
              <a:ext uri="{FF2B5EF4-FFF2-40B4-BE49-F238E27FC236}">
                <a16:creationId xmlns:a16="http://schemas.microsoft.com/office/drawing/2014/main" id="{B8CFDB50-8BF2-B969-7839-5D8C7D592D37}"/>
              </a:ext>
            </a:extLst>
          </p:cNvPr>
          <p:cNvSpPr txBox="1"/>
          <p:nvPr/>
        </p:nvSpPr>
        <p:spPr>
          <a:xfrm>
            <a:off x="6373424" y="1225779"/>
            <a:ext cx="3885001" cy="248571"/>
          </a:xfrm>
          <a:prstGeom prst="rect">
            <a:avLst/>
          </a:prstGeom>
          <a:solidFill>
            <a:srgbClr val="112345"/>
          </a:solidFill>
        </p:spPr>
        <p:txBody>
          <a:bodyPr wrap="square" lIns="0" tIns="0" rIns="0" bIns="0" rtlCol="0">
            <a:noAutofit/>
          </a:bodyPr>
          <a:lstStyle/>
          <a:p>
            <a:pPr algn="ctr">
              <a:lnSpc>
                <a:spcPct val="110000"/>
              </a:lnSpc>
              <a:spcBef>
                <a:spcPts val="667"/>
              </a:spcBef>
            </a:pPr>
            <a:r>
              <a:rPr lang="en-US" sz="1600" b="1" dirty="0">
                <a:solidFill>
                  <a:schemeClr val="bg1"/>
                </a:solidFill>
              </a:rPr>
              <a:t>SOLUTIONS/PROGRAM GOALS</a:t>
            </a:r>
          </a:p>
        </p:txBody>
      </p:sp>
    </p:spTree>
    <p:extLst>
      <p:ext uri="{BB962C8B-B14F-4D97-AF65-F5344CB8AC3E}">
        <p14:creationId xmlns:p14="http://schemas.microsoft.com/office/powerpoint/2010/main" val="3914398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6B1FA7-B80B-01AC-989F-D3663B757034}"/>
              </a:ext>
            </a:extLst>
          </p:cNvPr>
          <p:cNvSpPr>
            <a:spLocks noGrp="1"/>
          </p:cNvSpPr>
          <p:nvPr>
            <p:ph type="body" sz="quarter" idx="10"/>
          </p:nvPr>
        </p:nvSpPr>
        <p:spPr>
          <a:xfrm>
            <a:off x="610658" y="476124"/>
            <a:ext cx="10970684" cy="699847"/>
          </a:xfrm>
        </p:spPr>
        <p:txBody>
          <a:bodyPr>
            <a:normAutofit/>
          </a:bodyPr>
          <a:lstStyle/>
          <a:p>
            <a:r>
              <a:rPr lang="en-US" sz="3200" b="0" dirty="0">
                <a:latin typeface="+mj-lt"/>
                <a:ea typeface="+mj-ea"/>
                <a:cs typeface="+mj-cs"/>
              </a:rPr>
              <a:t>How We Work</a:t>
            </a:r>
            <a:endParaRPr lang="en-US" sz="3200" b="0" dirty="0">
              <a:latin typeface="+mj-lt"/>
            </a:endParaRPr>
          </a:p>
        </p:txBody>
      </p:sp>
      <p:sp>
        <p:nvSpPr>
          <p:cNvPr id="3" name="Slide Number Placeholder 2">
            <a:extLst>
              <a:ext uri="{FF2B5EF4-FFF2-40B4-BE49-F238E27FC236}">
                <a16:creationId xmlns:a16="http://schemas.microsoft.com/office/drawing/2014/main" id="{2B985286-FECF-7768-D526-618B820CC24A}"/>
              </a:ext>
            </a:extLst>
          </p:cNvPr>
          <p:cNvSpPr>
            <a:spLocks noGrp="1"/>
          </p:cNvSpPr>
          <p:nvPr>
            <p:ph type="sldNum" sz="quarter" idx="12"/>
          </p:nvPr>
        </p:nvSpPr>
        <p:spPr/>
        <p:txBody>
          <a:bodyPr/>
          <a:lstStyle/>
          <a:p>
            <a:pPr defTabSz="748911">
              <a:defRPr/>
            </a:pPr>
            <a:fld id="{8ADE9D51-B556-42C4-BDDB-CE6C1E141A5D}" type="slidenum">
              <a:rPr lang="en-US" altLang="en-US">
                <a:solidFill>
                  <a:srgbClr val="FFFFFF"/>
                </a:solidFill>
                <a:latin typeface="Arial"/>
              </a:rPr>
              <a:pPr defTabSz="748911">
                <a:defRPr/>
              </a:pPr>
              <a:t>28</a:t>
            </a:fld>
            <a:endParaRPr lang="en-US" altLang="en-US" dirty="0">
              <a:solidFill>
                <a:srgbClr val="FFFFFF"/>
              </a:solidFill>
              <a:latin typeface="Arial"/>
            </a:endParaRPr>
          </a:p>
        </p:txBody>
      </p:sp>
      <p:graphicFrame>
        <p:nvGraphicFramePr>
          <p:cNvPr id="12" name="Diagram 11">
            <a:extLst>
              <a:ext uri="{FF2B5EF4-FFF2-40B4-BE49-F238E27FC236}">
                <a16:creationId xmlns:a16="http://schemas.microsoft.com/office/drawing/2014/main" id="{B8AF1AAE-D3FE-0ACD-D73E-695B3296E54F}"/>
              </a:ext>
            </a:extLst>
          </p:cNvPr>
          <p:cNvGraphicFramePr/>
          <p:nvPr>
            <p:extLst>
              <p:ext uri="{D42A27DB-BD31-4B8C-83A1-F6EECF244321}">
                <p14:modId xmlns:p14="http://schemas.microsoft.com/office/powerpoint/2010/main" val="1008564954"/>
              </p:ext>
            </p:extLst>
          </p:nvPr>
        </p:nvGraphicFramePr>
        <p:xfrm>
          <a:off x="1896369" y="1582166"/>
          <a:ext cx="8399263" cy="3906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Arrow: Down 14">
            <a:extLst>
              <a:ext uri="{FF2B5EF4-FFF2-40B4-BE49-F238E27FC236}">
                <a16:creationId xmlns:a16="http://schemas.microsoft.com/office/drawing/2014/main" id="{E1D6867C-FDA5-2F95-D91F-777117D06C46}"/>
              </a:ext>
            </a:extLst>
          </p:cNvPr>
          <p:cNvSpPr/>
          <p:nvPr/>
        </p:nvSpPr>
        <p:spPr>
          <a:xfrm>
            <a:off x="6400800" y="2698811"/>
            <a:ext cx="266330" cy="25745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48911">
              <a:defRPr/>
            </a:pPr>
            <a:endParaRPr lang="en-US">
              <a:solidFill>
                <a:srgbClr val="FFFFFF"/>
              </a:solidFill>
              <a:latin typeface="Arial"/>
            </a:endParaRPr>
          </a:p>
        </p:txBody>
      </p:sp>
      <p:sp>
        <p:nvSpPr>
          <p:cNvPr id="16" name="Arrow: Down 15">
            <a:extLst>
              <a:ext uri="{FF2B5EF4-FFF2-40B4-BE49-F238E27FC236}">
                <a16:creationId xmlns:a16="http://schemas.microsoft.com/office/drawing/2014/main" id="{6C1E99C9-A367-607D-B50C-61C441616380}"/>
              </a:ext>
            </a:extLst>
          </p:cNvPr>
          <p:cNvSpPr/>
          <p:nvPr/>
        </p:nvSpPr>
        <p:spPr>
          <a:xfrm>
            <a:off x="6400800" y="4111838"/>
            <a:ext cx="266330" cy="25745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48911">
              <a:defRPr/>
            </a:pPr>
            <a:endParaRPr lang="en-US">
              <a:solidFill>
                <a:srgbClr val="FFFFFF"/>
              </a:solidFill>
              <a:latin typeface="Arial"/>
            </a:endParaRPr>
          </a:p>
        </p:txBody>
      </p:sp>
      <p:sp>
        <p:nvSpPr>
          <p:cNvPr id="18" name="Arrow: U-Turn 17">
            <a:extLst>
              <a:ext uri="{FF2B5EF4-FFF2-40B4-BE49-F238E27FC236}">
                <a16:creationId xmlns:a16="http://schemas.microsoft.com/office/drawing/2014/main" id="{2363E463-51EC-12B3-2655-9106549B9B87}"/>
              </a:ext>
            </a:extLst>
          </p:cNvPr>
          <p:cNvSpPr/>
          <p:nvPr/>
        </p:nvSpPr>
        <p:spPr>
          <a:xfrm rot="16200000">
            <a:off x="1056938" y="3249716"/>
            <a:ext cx="3262545" cy="571626"/>
          </a:xfrm>
          <a:prstGeom prst="utur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48911">
              <a:defRPr/>
            </a:pPr>
            <a:endParaRPr lang="en-US">
              <a:solidFill>
                <a:srgbClr val="1B365D"/>
              </a:solidFill>
              <a:latin typeface="Arial"/>
            </a:endParaRPr>
          </a:p>
        </p:txBody>
      </p:sp>
    </p:spTree>
    <p:extLst>
      <p:ext uri="{BB962C8B-B14F-4D97-AF65-F5344CB8AC3E}">
        <p14:creationId xmlns:p14="http://schemas.microsoft.com/office/powerpoint/2010/main" val="3500840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6B1FA7-B80B-01AC-989F-D3663B757034}"/>
              </a:ext>
            </a:extLst>
          </p:cNvPr>
          <p:cNvSpPr>
            <a:spLocks noGrp="1"/>
          </p:cNvSpPr>
          <p:nvPr>
            <p:ph type="body" sz="quarter" idx="10"/>
          </p:nvPr>
        </p:nvSpPr>
        <p:spPr>
          <a:xfrm>
            <a:off x="400391" y="247996"/>
            <a:ext cx="10970684" cy="699847"/>
          </a:xfrm>
        </p:spPr>
        <p:txBody>
          <a:bodyPr>
            <a:noAutofit/>
          </a:bodyPr>
          <a:lstStyle/>
          <a:p>
            <a:pPr>
              <a:lnSpc>
                <a:spcPct val="100000"/>
              </a:lnSpc>
              <a:spcBef>
                <a:spcPts val="0"/>
              </a:spcBef>
            </a:pPr>
            <a:r>
              <a:rPr lang="en-US" sz="3200" b="0" dirty="0">
                <a:latin typeface="+mj-lt"/>
                <a:ea typeface="+mj-ea"/>
                <a:cs typeface="+mj-cs"/>
              </a:rPr>
              <a:t>Last year we asked about your cancer care priorities and research interests.  This is what you said…</a:t>
            </a:r>
            <a:endParaRPr lang="en-US" sz="3200" b="0" dirty="0">
              <a:latin typeface="+mj-lt"/>
            </a:endParaRPr>
          </a:p>
        </p:txBody>
      </p:sp>
      <p:sp>
        <p:nvSpPr>
          <p:cNvPr id="3" name="Slide Number Placeholder 2">
            <a:extLst>
              <a:ext uri="{FF2B5EF4-FFF2-40B4-BE49-F238E27FC236}">
                <a16:creationId xmlns:a16="http://schemas.microsoft.com/office/drawing/2014/main" id="{2B985286-FECF-7768-D526-618B820CC24A}"/>
              </a:ext>
            </a:extLst>
          </p:cNvPr>
          <p:cNvSpPr>
            <a:spLocks noGrp="1"/>
          </p:cNvSpPr>
          <p:nvPr>
            <p:ph type="sldNum" sz="quarter" idx="12"/>
          </p:nvPr>
        </p:nvSpPr>
        <p:spPr/>
        <p:txBody>
          <a:bodyPr/>
          <a:lstStyle/>
          <a:p>
            <a:pPr defTabSz="748911">
              <a:defRPr/>
            </a:pPr>
            <a:fld id="{8ADE9D51-B556-42C4-BDDB-CE6C1E141A5D}" type="slidenum">
              <a:rPr lang="en-US" altLang="en-US">
                <a:solidFill>
                  <a:srgbClr val="FFFFFF"/>
                </a:solidFill>
                <a:latin typeface="Arial"/>
              </a:rPr>
              <a:pPr defTabSz="748911">
                <a:defRPr/>
              </a:pPr>
              <a:t>29</a:t>
            </a:fld>
            <a:endParaRPr lang="en-US" altLang="en-US" dirty="0">
              <a:solidFill>
                <a:srgbClr val="FFFFFF"/>
              </a:solidFill>
              <a:latin typeface="Arial"/>
            </a:endParaRPr>
          </a:p>
        </p:txBody>
      </p:sp>
      <p:sp>
        <p:nvSpPr>
          <p:cNvPr id="5" name="Rectangle 4">
            <a:extLst>
              <a:ext uri="{FF2B5EF4-FFF2-40B4-BE49-F238E27FC236}">
                <a16:creationId xmlns:a16="http://schemas.microsoft.com/office/drawing/2014/main" id="{FDAB59F5-CABD-2F80-992B-C39DAE2783C5}"/>
              </a:ext>
            </a:extLst>
          </p:cNvPr>
          <p:cNvSpPr/>
          <p:nvPr/>
        </p:nvSpPr>
        <p:spPr>
          <a:xfrm rot="567228">
            <a:off x="2354754" y="3008017"/>
            <a:ext cx="1618407" cy="980017"/>
          </a:xfrm>
          <a:prstGeom prst="rect">
            <a:avLst/>
          </a:prstGeom>
          <a:solidFill>
            <a:srgbClr val="232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1">
                <a:ln>
                  <a:noFill/>
                </a:ln>
                <a:solidFill>
                  <a:schemeClr val="bg1"/>
                </a:solidFill>
                <a:effectLst/>
                <a:uLnTx/>
                <a:uFillTx/>
                <a:latin typeface="Calibri" panose="020F0502020204030204"/>
                <a:ea typeface="+mn-ea"/>
                <a:cs typeface="+mn-cs"/>
              </a:rPr>
              <a:t>  Hospice and palliative care</a:t>
            </a:r>
          </a:p>
        </p:txBody>
      </p:sp>
      <p:grpSp>
        <p:nvGrpSpPr>
          <p:cNvPr id="7" name="Group 6">
            <a:extLst>
              <a:ext uri="{FF2B5EF4-FFF2-40B4-BE49-F238E27FC236}">
                <a16:creationId xmlns:a16="http://schemas.microsoft.com/office/drawing/2014/main" id="{032392E4-96F0-10EB-D3C7-6DB979EEC4C0}"/>
              </a:ext>
            </a:extLst>
          </p:cNvPr>
          <p:cNvGrpSpPr/>
          <p:nvPr/>
        </p:nvGrpSpPr>
        <p:grpSpPr>
          <a:xfrm rot="21019123">
            <a:off x="507597" y="1647830"/>
            <a:ext cx="4400354" cy="1298511"/>
            <a:chOff x="3865427" y="3731949"/>
            <a:chExt cx="3987491" cy="1084292"/>
          </a:xfrm>
          <a:solidFill>
            <a:srgbClr val="2321B8"/>
          </a:solidFill>
        </p:grpSpPr>
        <p:sp>
          <p:nvSpPr>
            <p:cNvPr id="8" name="Rectangle 7">
              <a:extLst>
                <a:ext uri="{FF2B5EF4-FFF2-40B4-BE49-F238E27FC236}">
                  <a16:creationId xmlns:a16="http://schemas.microsoft.com/office/drawing/2014/main" id="{27BE644F-D756-3242-0750-0563C6A4DF7B}"/>
                </a:ext>
              </a:extLst>
            </p:cNvPr>
            <p:cNvSpPr/>
            <p:nvPr/>
          </p:nvSpPr>
          <p:spPr>
            <a:xfrm rot="750135">
              <a:off x="5935763" y="3731949"/>
              <a:ext cx="1917155" cy="1084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chemeClr val="bg1"/>
                  </a:solidFill>
                  <a:effectLst/>
                  <a:uLnTx/>
                  <a:uFillTx/>
                  <a:latin typeface="Calibri" panose="020F0502020204030204"/>
                  <a:ea typeface="+mn-ea"/>
                  <a:cs typeface="+mn-cs"/>
                </a:rPr>
                <a:t>Prior auth requirements for growth factors and generics</a:t>
              </a:r>
            </a:p>
          </p:txBody>
        </p:sp>
        <p:sp>
          <p:nvSpPr>
            <p:cNvPr id="9" name="Rectangle 8">
              <a:extLst>
                <a:ext uri="{FF2B5EF4-FFF2-40B4-BE49-F238E27FC236}">
                  <a16:creationId xmlns:a16="http://schemas.microsoft.com/office/drawing/2014/main" id="{4183D65E-6400-4998-546E-B5AE36AE38FD}"/>
                </a:ext>
              </a:extLst>
            </p:cNvPr>
            <p:cNvSpPr/>
            <p:nvPr/>
          </p:nvSpPr>
          <p:spPr>
            <a:xfrm rot="16780877">
              <a:off x="3735929" y="4239752"/>
              <a:ext cx="538476" cy="2794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sp>
        <p:nvSpPr>
          <p:cNvPr id="11" name="Rectangle 10">
            <a:extLst>
              <a:ext uri="{FF2B5EF4-FFF2-40B4-BE49-F238E27FC236}">
                <a16:creationId xmlns:a16="http://schemas.microsoft.com/office/drawing/2014/main" id="{5C8445D5-557A-197E-31FE-35AA332DF0E3}"/>
              </a:ext>
            </a:extLst>
          </p:cNvPr>
          <p:cNvSpPr/>
          <p:nvPr/>
        </p:nvSpPr>
        <p:spPr>
          <a:xfrm rot="21343999">
            <a:off x="449871" y="1672134"/>
            <a:ext cx="2404075" cy="1419676"/>
          </a:xfrm>
          <a:prstGeom prst="rect">
            <a:avLst/>
          </a:prstGeom>
          <a:solidFill>
            <a:srgbClr val="AA4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noProof="1">
                <a:solidFill>
                  <a:schemeClr val="bg1"/>
                </a:solidFill>
                <a:latin typeface="Calibri" panose="020F0502020204030204"/>
              </a:rPr>
              <a:t>Insurance coverage restrictions are barriers to germline testing</a:t>
            </a:r>
            <a:endParaRPr kumimoji="0" lang="en-US" sz="1800" b="0" i="0" u="none" strike="noStrike" kern="1200" cap="none" spc="0" normalizeH="0" baseline="0" noProof="1">
              <a:ln>
                <a:noFill/>
              </a:ln>
              <a:solidFill>
                <a:schemeClr val="bg1"/>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3CAD3BC-0B3A-5955-CD71-80E0D94A95D6}"/>
              </a:ext>
            </a:extLst>
          </p:cNvPr>
          <p:cNvSpPr/>
          <p:nvPr/>
        </p:nvSpPr>
        <p:spPr>
          <a:xfrm rot="603517">
            <a:off x="352208" y="5225819"/>
            <a:ext cx="1918972" cy="1086752"/>
          </a:xfrm>
          <a:prstGeom prst="rect">
            <a:avLst/>
          </a:prstGeom>
          <a:solidFill>
            <a:srgbClr val="AA4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chemeClr val="bg1"/>
                </a:solidFill>
                <a:effectLst/>
                <a:uLnTx/>
                <a:uFillTx/>
                <a:latin typeface="Calibri" panose="020F0502020204030204"/>
                <a:ea typeface="+mn-ea"/>
                <a:cs typeface="+mn-cs"/>
              </a:rPr>
              <a:t>Workup delays    to specialists</a:t>
            </a:r>
          </a:p>
        </p:txBody>
      </p:sp>
      <p:sp>
        <p:nvSpPr>
          <p:cNvPr id="21" name="Rectangle 20">
            <a:extLst>
              <a:ext uri="{FF2B5EF4-FFF2-40B4-BE49-F238E27FC236}">
                <a16:creationId xmlns:a16="http://schemas.microsoft.com/office/drawing/2014/main" id="{C01A2085-34DC-F755-9520-50C608CA8ED7}"/>
              </a:ext>
            </a:extLst>
          </p:cNvPr>
          <p:cNvSpPr/>
          <p:nvPr/>
        </p:nvSpPr>
        <p:spPr>
          <a:xfrm rot="371750">
            <a:off x="4157633" y="2690874"/>
            <a:ext cx="1994576" cy="1184290"/>
          </a:xfrm>
          <a:prstGeom prst="rect">
            <a:avLst/>
          </a:prstGeom>
          <a:solidFill>
            <a:srgbClr val="0A7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noProof="1">
                <a:solidFill>
                  <a:schemeClr val="bg1"/>
                </a:solidFill>
                <a:latin typeface="Calibri" panose="020F0502020204030204"/>
              </a:rPr>
              <a:t>Ensure access to patients who live in remote settings</a:t>
            </a:r>
          </a:p>
        </p:txBody>
      </p:sp>
      <p:sp>
        <p:nvSpPr>
          <p:cNvPr id="26" name="Rectangle 25">
            <a:extLst>
              <a:ext uri="{FF2B5EF4-FFF2-40B4-BE49-F238E27FC236}">
                <a16:creationId xmlns:a16="http://schemas.microsoft.com/office/drawing/2014/main" id="{A64F85D9-30DF-B4CC-0B96-CE051E48F3D4}"/>
              </a:ext>
            </a:extLst>
          </p:cNvPr>
          <p:cNvSpPr/>
          <p:nvPr/>
        </p:nvSpPr>
        <p:spPr>
          <a:xfrm rot="21424320">
            <a:off x="4290045" y="3987963"/>
            <a:ext cx="1834299" cy="1073320"/>
          </a:xfrm>
          <a:prstGeom prst="rect">
            <a:avLst/>
          </a:prstGeom>
          <a:solidFill>
            <a:srgbClr val="AA4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chemeClr val="bg1"/>
                </a:solidFill>
                <a:effectLst/>
                <a:uLnTx/>
                <a:uFillTx/>
                <a:latin typeface="Calibri" panose="020F0502020204030204"/>
                <a:ea typeface="+mn-ea"/>
                <a:cs typeface="+mn-cs"/>
              </a:rPr>
              <a:t>Improve long term side effect management</a:t>
            </a:r>
          </a:p>
        </p:txBody>
      </p:sp>
      <p:sp>
        <p:nvSpPr>
          <p:cNvPr id="27" name="Rectangle 26">
            <a:extLst>
              <a:ext uri="{FF2B5EF4-FFF2-40B4-BE49-F238E27FC236}">
                <a16:creationId xmlns:a16="http://schemas.microsoft.com/office/drawing/2014/main" id="{724B3D67-0404-D47E-AD44-EE56334E99D0}"/>
              </a:ext>
            </a:extLst>
          </p:cNvPr>
          <p:cNvSpPr/>
          <p:nvPr/>
        </p:nvSpPr>
        <p:spPr>
          <a:xfrm rot="21217507">
            <a:off x="2069737" y="5557325"/>
            <a:ext cx="1900331" cy="980017"/>
          </a:xfrm>
          <a:prstGeom prst="rect">
            <a:avLst/>
          </a:prstGeom>
          <a:solidFill>
            <a:srgbClr val="232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chemeClr val="bg1"/>
                </a:solidFill>
                <a:effectLst/>
                <a:uLnTx/>
                <a:uFillTx/>
                <a:latin typeface="Calibri" panose="020F0502020204030204"/>
                <a:ea typeface="+mn-ea"/>
                <a:cs typeface="+mn-cs"/>
              </a:rPr>
              <a:t>Mental health support</a:t>
            </a:r>
          </a:p>
        </p:txBody>
      </p:sp>
      <p:sp>
        <p:nvSpPr>
          <p:cNvPr id="28" name="Rectangle 27">
            <a:extLst>
              <a:ext uri="{FF2B5EF4-FFF2-40B4-BE49-F238E27FC236}">
                <a16:creationId xmlns:a16="http://schemas.microsoft.com/office/drawing/2014/main" id="{B1F01C3A-C719-E9AE-A4CC-7F3F8B1CAFD0}"/>
              </a:ext>
            </a:extLst>
          </p:cNvPr>
          <p:cNvSpPr/>
          <p:nvPr/>
        </p:nvSpPr>
        <p:spPr>
          <a:xfrm rot="603517">
            <a:off x="4813243" y="1690631"/>
            <a:ext cx="1604277" cy="9551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1">
                <a:ln>
                  <a:noFill/>
                </a:ln>
                <a:solidFill>
                  <a:schemeClr val="bg1"/>
                </a:solidFill>
                <a:effectLst/>
                <a:uLnTx/>
                <a:uFillTx/>
                <a:latin typeface="Calibri" panose="020F0502020204030204"/>
                <a:ea typeface="+mn-ea"/>
                <a:cs typeface="+mn-cs"/>
              </a:rPr>
              <a:t>Lack of real-time data to inform risk analysis</a:t>
            </a:r>
          </a:p>
        </p:txBody>
      </p:sp>
      <p:sp>
        <p:nvSpPr>
          <p:cNvPr id="29" name="Rectangle 28">
            <a:extLst>
              <a:ext uri="{FF2B5EF4-FFF2-40B4-BE49-F238E27FC236}">
                <a16:creationId xmlns:a16="http://schemas.microsoft.com/office/drawing/2014/main" id="{2A7C1A2A-22C4-A68E-BBDB-D99B9EBEF833}"/>
              </a:ext>
            </a:extLst>
          </p:cNvPr>
          <p:cNvSpPr/>
          <p:nvPr/>
        </p:nvSpPr>
        <p:spPr>
          <a:xfrm rot="383568">
            <a:off x="2026896" y="4154023"/>
            <a:ext cx="2274120" cy="10867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chemeClr val="bg1"/>
                </a:solidFill>
                <a:effectLst/>
                <a:uLnTx/>
                <a:uFillTx/>
                <a:latin typeface="Calibri" panose="020F0502020204030204"/>
                <a:ea typeface="+mn-ea"/>
                <a:cs typeface="+mn-cs"/>
              </a:rPr>
              <a:t>Patient and family education</a:t>
            </a:r>
          </a:p>
        </p:txBody>
      </p:sp>
      <p:sp>
        <p:nvSpPr>
          <p:cNvPr id="30" name="Rectangle 29">
            <a:extLst>
              <a:ext uri="{FF2B5EF4-FFF2-40B4-BE49-F238E27FC236}">
                <a16:creationId xmlns:a16="http://schemas.microsoft.com/office/drawing/2014/main" id="{03BD1E99-C5EE-784C-26C1-D7E07958A51B}"/>
              </a:ext>
            </a:extLst>
          </p:cNvPr>
          <p:cNvSpPr/>
          <p:nvPr/>
        </p:nvSpPr>
        <p:spPr>
          <a:xfrm rot="361659">
            <a:off x="3763038" y="5246004"/>
            <a:ext cx="2179072" cy="1205674"/>
          </a:xfrm>
          <a:prstGeom prst="rect">
            <a:avLst/>
          </a:prstGeom>
          <a:solidFill>
            <a:srgbClr val="0A7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noProof="1">
                <a:solidFill>
                  <a:schemeClr val="bg1"/>
                </a:solidFill>
                <a:latin typeface="Calibri" panose="020F0502020204030204"/>
              </a:rPr>
              <a:t>Education about symptom management</a:t>
            </a:r>
            <a:endParaRPr kumimoji="0" lang="en-US" sz="1800" b="0" i="0" u="none" strike="noStrike" kern="1200" cap="none" spc="0" normalizeH="0" baseline="0" noProof="1">
              <a:ln>
                <a:noFill/>
              </a:ln>
              <a:solidFill>
                <a:schemeClr val="bg1"/>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542E4561-AC1F-D6D2-49AE-0254A7731D3A}"/>
              </a:ext>
            </a:extLst>
          </p:cNvPr>
          <p:cNvSpPr/>
          <p:nvPr/>
        </p:nvSpPr>
        <p:spPr>
          <a:xfrm rot="606440">
            <a:off x="275741" y="3258631"/>
            <a:ext cx="2087409" cy="1509314"/>
          </a:xfrm>
          <a:prstGeom prst="rect">
            <a:avLst/>
          </a:prstGeom>
          <a:solidFill>
            <a:srgbClr val="0A7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1">
                <a:ln>
                  <a:noFill/>
                </a:ln>
                <a:solidFill>
                  <a:schemeClr val="bg1"/>
                </a:solidFill>
                <a:effectLst/>
                <a:uLnTx/>
                <a:uFillTx/>
                <a:latin typeface="Calibri" panose="020F0502020204030204"/>
                <a:ea typeface="+mn-ea"/>
                <a:cs typeface="+mn-cs"/>
              </a:rPr>
              <a:t>     Timing of transition to public/private insurance after diagnosis for AI/AN patients </a:t>
            </a:r>
          </a:p>
        </p:txBody>
      </p:sp>
      <p:pic>
        <p:nvPicPr>
          <p:cNvPr id="47" name="Picture 46" descr="A person standing in front of a screen&#10;&#10;Description automatically generated">
            <a:extLst>
              <a:ext uri="{FF2B5EF4-FFF2-40B4-BE49-F238E27FC236}">
                <a16:creationId xmlns:a16="http://schemas.microsoft.com/office/drawing/2014/main" id="{3DD61C9C-4C42-77A4-4D77-7ACC9679C9B9}"/>
              </a:ext>
            </a:extLst>
          </p:cNvPr>
          <p:cNvPicPr>
            <a:picLocks noChangeAspect="1"/>
          </p:cNvPicPr>
          <p:nvPr/>
        </p:nvPicPr>
        <p:blipFill rotWithShape="1">
          <a:blip r:embed="rId3">
            <a:extLst>
              <a:ext uri="{28A0092B-C50C-407E-A947-70E740481C1C}">
                <a14:useLocalDpi xmlns:a14="http://schemas.microsoft.com/office/drawing/2010/main" val="0"/>
              </a:ext>
            </a:extLst>
          </a:blip>
          <a:srcRect r="14641"/>
          <a:stretch/>
        </p:blipFill>
        <p:spPr>
          <a:xfrm>
            <a:off x="7017735" y="2036495"/>
            <a:ext cx="4738949" cy="3122886"/>
          </a:xfrm>
          <a:prstGeom prst="rect">
            <a:avLst/>
          </a:prstGeom>
        </p:spPr>
      </p:pic>
    </p:spTree>
    <p:extLst>
      <p:ext uri="{BB962C8B-B14F-4D97-AF65-F5344CB8AC3E}">
        <p14:creationId xmlns:p14="http://schemas.microsoft.com/office/powerpoint/2010/main" val="3175186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DFA4-7436-BDF6-D70E-31AD32E05B33}"/>
              </a:ext>
            </a:extLst>
          </p:cNvPr>
          <p:cNvSpPr>
            <a:spLocks noGrp="1"/>
          </p:cNvSpPr>
          <p:nvPr>
            <p:ph type="title"/>
          </p:nvPr>
        </p:nvSpPr>
        <p:spPr>
          <a:xfrm>
            <a:off x="666925" y="157225"/>
            <a:ext cx="10363200" cy="913069"/>
          </a:xfrm>
        </p:spPr>
        <p:txBody>
          <a:bodyPr>
            <a:normAutofit/>
          </a:bodyPr>
          <a:lstStyle/>
          <a:p>
            <a:r>
              <a:rPr lang="en-US" dirty="0"/>
              <a:t>HICOR Data Repository</a:t>
            </a:r>
          </a:p>
        </p:txBody>
      </p:sp>
      <p:sp>
        <p:nvSpPr>
          <p:cNvPr id="4" name="Slide Number Placeholder 3">
            <a:extLst>
              <a:ext uri="{FF2B5EF4-FFF2-40B4-BE49-F238E27FC236}">
                <a16:creationId xmlns:a16="http://schemas.microsoft.com/office/drawing/2014/main" id="{9AC8E448-085E-A40C-2012-0C02350376F5}"/>
              </a:ext>
            </a:extLst>
          </p:cNvPr>
          <p:cNvSpPr>
            <a:spLocks noGrp="1"/>
          </p:cNvSpPr>
          <p:nvPr>
            <p:ph type="sldNum" sz="quarter" idx="12"/>
          </p:nvPr>
        </p:nvSpPr>
        <p:spPr/>
        <p:txBody>
          <a:bodyPr/>
          <a:lstStyle/>
          <a:p>
            <a:fld id="{402AF41C-0C01-4292-8B40-325CC9F1007B}" type="slidenum">
              <a:rPr lang="en-US" smtClean="0"/>
              <a:t>3</a:t>
            </a:fld>
            <a:endParaRPr lang="en-US"/>
          </a:p>
        </p:txBody>
      </p:sp>
      <p:sp>
        <p:nvSpPr>
          <p:cNvPr id="5" name="Oval 4">
            <a:extLst>
              <a:ext uri="{FF2B5EF4-FFF2-40B4-BE49-F238E27FC236}">
                <a16:creationId xmlns:a16="http://schemas.microsoft.com/office/drawing/2014/main" id="{EE89394F-782A-CAE3-EEA8-9F9781D9D23D}"/>
              </a:ext>
            </a:extLst>
          </p:cNvPr>
          <p:cNvSpPr/>
          <p:nvPr/>
        </p:nvSpPr>
        <p:spPr>
          <a:xfrm>
            <a:off x="565064" y="1204847"/>
            <a:ext cx="3935946" cy="3931920"/>
          </a:xfrm>
          <a:prstGeom prst="ellipse">
            <a:avLst/>
          </a:prstGeom>
          <a:solidFill>
            <a:schemeClr val="accent4">
              <a:lumMod val="60000"/>
              <a:lumOff val="40000"/>
              <a:alpha val="74902"/>
            </a:schemeClr>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en-US" sz="2200" b="1" dirty="0">
                <a:solidFill>
                  <a:srgbClr val="1C3B61"/>
                </a:solidFill>
                <a:latin typeface="Calibri" panose="020F0502020204030204" pitchFamily="34" charset="0"/>
                <a:cs typeface="Calibri" panose="020F0502020204030204" pitchFamily="34" charset="0"/>
              </a:rPr>
              <a:t>HEALTH </a:t>
            </a:r>
          </a:p>
          <a:p>
            <a:pPr algn="ctr" fontAlgn="base">
              <a:spcBef>
                <a:spcPct val="0"/>
              </a:spcBef>
              <a:spcAft>
                <a:spcPct val="0"/>
              </a:spcAft>
            </a:pPr>
            <a:r>
              <a:rPr lang="en-US" sz="2200" b="1" dirty="0">
                <a:solidFill>
                  <a:srgbClr val="1C3B61"/>
                </a:solidFill>
                <a:latin typeface="Calibri" panose="020F0502020204030204" pitchFamily="34" charset="0"/>
                <a:cs typeface="Calibri" panose="020F0502020204030204" pitchFamily="34" charset="0"/>
              </a:rPr>
              <a:t>CARE CLAIMS </a:t>
            </a:r>
          </a:p>
          <a:p>
            <a:pPr algn="ctr" fontAlgn="base">
              <a:spcBef>
                <a:spcPct val="0"/>
              </a:spcBef>
              <a:spcAft>
                <a:spcPct val="0"/>
              </a:spcAft>
            </a:pPr>
            <a:r>
              <a:rPr lang="en-US" sz="2200" dirty="0">
                <a:solidFill>
                  <a:srgbClr val="1C3B61"/>
                </a:solidFill>
                <a:latin typeface="Calibri" panose="020F0502020204030204" pitchFamily="34" charset="0"/>
                <a:cs typeface="Calibri" panose="020F0502020204030204" pitchFamily="34" charset="0"/>
              </a:rPr>
              <a:t>(2009 – 2023)</a:t>
            </a:r>
          </a:p>
          <a:p>
            <a:pPr algn="ctr" fontAlgn="base">
              <a:spcBef>
                <a:spcPct val="0"/>
              </a:spcBef>
              <a:spcAft>
                <a:spcPct val="0"/>
              </a:spcAft>
            </a:pPr>
            <a:endParaRPr lang="en-US" sz="2200" b="1" dirty="0">
              <a:solidFill>
                <a:srgbClr val="1C3B61"/>
              </a:solidFill>
              <a:latin typeface="Calibri" panose="020F0502020204030204" pitchFamily="34" charset="0"/>
              <a:cs typeface="Calibri" panose="020F0502020204030204" pitchFamily="34" charset="0"/>
            </a:endParaRPr>
          </a:p>
          <a:p>
            <a:pPr algn="ctr" fontAlgn="base">
              <a:spcBef>
                <a:spcPct val="0"/>
              </a:spcBef>
              <a:spcAft>
                <a:spcPct val="0"/>
              </a:spcAft>
            </a:pPr>
            <a:endParaRPr lang="en-US" sz="2200" b="1" dirty="0">
              <a:solidFill>
                <a:srgbClr val="1C3B61"/>
              </a:solidFill>
              <a:latin typeface="Calibri" panose="020F0502020204030204" pitchFamily="34" charset="0"/>
              <a:cs typeface="Calibri" panose="020F0502020204030204" pitchFamily="34" charset="0"/>
            </a:endParaRPr>
          </a:p>
          <a:p>
            <a:pPr algn="ctr" fontAlgn="base">
              <a:spcBef>
                <a:spcPct val="0"/>
              </a:spcBef>
              <a:spcAft>
                <a:spcPct val="0"/>
              </a:spcAft>
            </a:pPr>
            <a:r>
              <a:rPr lang="en-US" sz="2200" b="1" dirty="0">
                <a:solidFill>
                  <a:srgbClr val="1C3B61"/>
                </a:solidFill>
                <a:latin typeface="Calibri" panose="020F0502020204030204" pitchFamily="34" charset="0"/>
                <a:cs typeface="Calibri" panose="020F0502020204030204" pitchFamily="34" charset="0"/>
              </a:rPr>
              <a:t>Data Sources</a:t>
            </a:r>
          </a:p>
          <a:p>
            <a:pPr algn="ctr" fontAlgn="base">
              <a:spcBef>
                <a:spcPct val="0"/>
              </a:spcBef>
              <a:spcAft>
                <a:spcPct val="0"/>
              </a:spcAft>
            </a:pPr>
            <a:r>
              <a:rPr lang="en-US" sz="2200" dirty="0" err="1">
                <a:solidFill>
                  <a:srgbClr val="1C3B61"/>
                </a:solidFill>
                <a:latin typeface="Calibri" panose="020F0502020204030204" pitchFamily="34" charset="0"/>
                <a:cs typeface="Calibri" panose="020F0502020204030204" pitchFamily="34" charset="0"/>
              </a:rPr>
              <a:t>Premera</a:t>
            </a:r>
            <a:r>
              <a:rPr lang="en-US" sz="2200" dirty="0">
                <a:solidFill>
                  <a:srgbClr val="1C3B61"/>
                </a:solidFill>
                <a:latin typeface="Calibri" panose="020F0502020204030204" pitchFamily="34" charset="0"/>
                <a:cs typeface="Calibri" panose="020F0502020204030204" pitchFamily="34" charset="0"/>
              </a:rPr>
              <a:t> Blue Cross</a:t>
            </a:r>
          </a:p>
          <a:p>
            <a:pPr algn="ctr" fontAlgn="base">
              <a:spcBef>
                <a:spcPct val="0"/>
              </a:spcBef>
              <a:spcAft>
                <a:spcPct val="0"/>
              </a:spcAft>
            </a:pPr>
            <a:r>
              <a:rPr lang="en-US" sz="2200" dirty="0">
                <a:solidFill>
                  <a:srgbClr val="1C3B61"/>
                </a:solidFill>
                <a:latin typeface="Calibri" panose="020F0502020204030204" pitchFamily="34" charset="0"/>
                <a:cs typeface="Calibri" panose="020F0502020204030204" pitchFamily="34" charset="0"/>
              </a:rPr>
              <a:t>Regence BlueShield</a:t>
            </a:r>
          </a:p>
          <a:p>
            <a:pPr algn="ctr" fontAlgn="base">
              <a:spcBef>
                <a:spcPct val="0"/>
              </a:spcBef>
              <a:spcAft>
                <a:spcPct val="0"/>
              </a:spcAft>
            </a:pPr>
            <a:r>
              <a:rPr lang="en-US" sz="2200" dirty="0">
                <a:solidFill>
                  <a:srgbClr val="1C3B61"/>
                </a:solidFill>
                <a:latin typeface="Calibri" panose="020F0502020204030204" pitchFamily="34" charset="0"/>
                <a:cs typeface="Calibri" panose="020F0502020204030204" pitchFamily="34" charset="0"/>
              </a:rPr>
              <a:t>WA Medicaid/UMP</a:t>
            </a:r>
          </a:p>
          <a:p>
            <a:pPr algn="ctr" fontAlgn="base">
              <a:spcBef>
                <a:spcPct val="0"/>
              </a:spcBef>
              <a:spcAft>
                <a:spcPct val="0"/>
              </a:spcAft>
            </a:pPr>
            <a:r>
              <a:rPr lang="en-US" sz="2200" dirty="0">
                <a:solidFill>
                  <a:srgbClr val="1C3B61"/>
                </a:solidFill>
                <a:latin typeface="Calibri" panose="020F0502020204030204" pitchFamily="34" charset="0"/>
                <a:cs typeface="Calibri" panose="020F0502020204030204" pitchFamily="34" charset="0"/>
              </a:rPr>
              <a:t>Medicare</a:t>
            </a:r>
          </a:p>
        </p:txBody>
      </p:sp>
      <p:sp>
        <p:nvSpPr>
          <p:cNvPr id="7" name="Oval 6">
            <a:extLst>
              <a:ext uri="{FF2B5EF4-FFF2-40B4-BE49-F238E27FC236}">
                <a16:creationId xmlns:a16="http://schemas.microsoft.com/office/drawing/2014/main" id="{51A7854D-7B8F-2506-4E1C-20637D40ABF0}"/>
              </a:ext>
            </a:extLst>
          </p:cNvPr>
          <p:cNvSpPr/>
          <p:nvPr/>
        </p:nvSpPr>
        <p:spPr>
          <a:xfrm>
            <a:off x="3950257" y="1207008"/>
            <a:ext cx="3931920" cy="3931920"/>
          </a:xfrm>
          <a:prstGeom prst="ellipse">
            <a:avLst/>
          </a:prstGeom>
          <a:solidFill>
            <a:schemeClr val="accent1">
              <a:lumMod val="40000"/>
              <a:lumOff val="60000"/>
              <a:alpha val="74902"/>
            </a:schemeClr>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en-US" sz="2200" b="1" dirty="0">
                <a:solidFill>
                  <a:srgbClr val="1C3B61"/>
                </a:solidFill>
                <a:latin typeface="Calibri" panose="020F0502020204030204" pitchFamily="34" charset="0"/>
                <a:cs typeface="Calibri" panose="020F0502020204030204" pitchFamily="34" charset="0"/>
              </a:rPr>
              <a:t>CANCER REGISTRY </a:t>
            </a:r>
          </a:p>
          <a:p>
            <a:pPr algn="ctr" fontAlgn="base">
              <a:spcBef>
                <a:spcPct val="0"/>
              </a:spcBef>
              <a:spcAft>
                <a:spcPct val="0"/>
              </a:spcAft>
            </a:pPr>
            <a:r>
              <a:rPr lang="en-US" sz="2200" b="1" dirty="0">
                <a:solidFill>
                  <a:srgbClr val="1C3B61"/>
                </a:solidFill>
                <a:latin typeface="Calibri" panose="020F0502020204030204" pitchFamily="34" charset="0"/>
                <a:cs typeface="Calibri" panose="020F0502020204030204" pitchFamily="34" charset="0"/>
              </a:rPr>
              <a:t>RECORDS</a:t>
            </a:r>
          </a:p>
          <a:p>
            <a:pPr algn="ctr" fontAlgn="base">
              <a:spcBef>
                <a:spcPct val="0"/>
              </a:spcBef>
              <a:spcAft>
                <a:spcPct val="0"/>
              </a:spcAft>
            </a:pPr>
            <a:r>
              <a:rPr lang="en-US" sz="2200" dirty="0">
                <a:solidFill>
                  <a:srgbClr val="1C3B61"/>
                </a:solidFill>
                <a:latin typeface="Calibri" panose="020F0502020204030204" pitchFamily="34" charset="0"/>
                <a:cs typeface="Calibri" panose="020F0502020204030204" pitchFamily="34" charset="0"/>
              </a:rPr>
              <a:t>(2009-2023)</a:t>
            </a:r>
          </a:p>
          <a:p>
            <a:pPr algn="ctr" fontAlgn="base">
              <a:spcBef>
                <a:spcPct val="0"/>
              </a:spcBef>
              <a:spcAft>
                <a:spcPct val="0"/>
              </a:spcAft>
            </a:pPr>
            <a:endParaRPr lang="en-US" sz="2200" dirty="0">
              <a:solidFill>
                <a:srgbClr val="1C3B61"/>
              </a:solidFill>
              <a:latin typeface="Calibri" panose="020F0502020204030204" pitchFamily="34" charset="0"/>
              <a:cs typeface="Calibri" panose="020F0502020204030204" pitchFamily="34" charset="0"/>
            </a:endParaRPr>
          </a:p>
          <a:p>
            <a:pPr algn="ctr" fontAlgn="base">
              <a:spcBef>
                <a:spcPct val="0"/>
              </a:spcBef>
              <a:spcAft>
                <a:spcPct val="0"/>
              </a:spcAft>
            </a:pPr>
            <a:r>
              <a:rPr lang="en-US" sz="2000" b="1" dirty="0">
                <a:solidFill>
                  <a:srgbClr val="1C3B61"/>
                </a:solidFill>
                <a:latin typeface="Calibri" panose="020F0502020204030204" pitchFamily="34" charset="0"/>
                <a:cs typeface="Calibri" panose="020F0502020204030204" pitchFamily="34" charset="0"/>
              </a:rPr>
              <a:t>Data Sources</a:t>
            </a:r>
          </a:p>
          <a:p>
            <a:pPr algn="ctr" fontAlgn="base">
              <a:spcBef>
                <a:spcPct val="0"/>
              </a:spcBef>
              <a:spcAft>
                <a:spcPct val="0"/>
              </a:spcAft>
            </a:pPr>
            <a:r>
              <a:rPr lang="en-US" sz="2000" dirty="0">
                <a:solidFill>
                  <a:srgbClr val="1C3B61"/>
                </a:solidFill>
                <a:latin typeface="Calibri" panose="020F0502020204030204" pitchFamily="34" charset="0"/>
                <a:cs typeface="Calibri" panose="020F0502020204030204" pitchFamily="34" charset="0"/>
              </a:rPr>
              <a:t>Washington State Cancer Registry</a:t>
            </a:r>
          </a:p>
          <a:p>
            <a:pPr algn="ctr" fontAlgn="base">
              <a:spcBef>
                <a:spcPct val="0"/>
              </a:spcBef>
              <a:spcAft>
                <a:spcPct val="0"/>
              </a:spcAft>
            </a:pPr>
            <a:r>
              <a:rPr lang="en-US" sz="2000" dirty="0">
                <a:solidFill>
                  <a:srgbClr val="1C3B61"/>
                </a:solidFill>
                <a:latin typeface="Calibri" panose="020F0502020204030204" pitchFamily="34" charset="0"/>
                <a:cs typeface="Calibri" panose="020F0502020204030204" pitchFamily="34" charset="0"/>
              </a:rPr>
              <a:t>CSS (Puget Sound SEER Registry)</a:t>
            </a:r>
          </a:p>
        </p:txBody>
      </p:sp>
      <p:sp>
        <p:nvSpPr>
          <p:cNvPr id="3" name="Oval 2">
            <a:extLst>
              <a:ext uri="{FF2B5EF4-FFF2-40B4-BE49-F238E27FC236}">
                <a16:creationId xmlns:a16="http://schemas.microsoft.com/office/drawing/2014/main" id="{B68C182A-9959-3A51-E033-BCAD641D0637}"/>
              </a:ext>
            </a:extLst>
          </p:cNvPr>
          <p:cNvSpPr/>
          <p:nvPr/>
        </p:nvSpPr>
        <p:spPr>
          <a:xfrm>
            <a:off x="7335450" y="1207008"/>
            <a:ext cx="3931920" cy="3931920"/>
          </a:xfrm>
          <a:prstGeom prst="ellipse">
            <a:avLst/>
          </a:prstGeom>
          <a:solidFill>
            <a:schemeClr val="accent3">
              <a:lumMod val="60000"/>
              <a:lumOff val="40000"/>
              <a:alpha val="74902"/>
            </a:schemeClr>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en-US" sz="2200" b="1" dirty="0">
                <a:solidFill>
                  <a:srgbClr val="1C3B61"/>
                </a:solidFill>
                <a:latin typeface="Calibri" panose="020F0502020204030204" pitchFamily="34" charset="0"/>
                <a:cs typeface="Calibri" panose="020F0502020204030204" pitchFamily="34" charset="0"/>
              </a:rPr>
              <a:t>CREDIT AND BANKRUPTCY RECORDS</a:t>
            </a:r>
          </a:p>
          <a:p>
            <a:pPr algn="ctr" fontAlgn="base">
              <a:spcBef>
                <a:spcPct val="0"/>
              </a:spcBef>
              <a:spcAft>
                <a:spcPct val="0"/>
              </a:spcAft>
            </a:pPr>
            <a:r>
              <a:rPr lang="en-US" sz="2200" dirty="0">
                <a:solidFill>
                  <a:srgbClr val="1C3B61"/>
                </a:solidFill>
                <a:latin typeface="Calibri" panose="020F0502020204030204" pitchFamily="34" charset="0"/>
                <a:cs typeface="Calibri" panose="020F0502020204030204" pitchFamily="34" charset="0"/>
              </a:rPr>
              <a:t>(2013 – 2020)</a:t>
            </a:r>
            <a:endParaRPr lang="en-US" sz="2200" u="sng" dirty="0">
              <a:solidFill>
                <a:srgbClr val="1C3B61"/>
              </a:solidFill>
              <a:latin typeface="Calibri" panose="020F0502020204030204" pitchFamily="34" charset="0"/>
              <a:cs typeface="Calibri" panose="020F0502020204030204" pitchFamily="34" charset="0"/>
            </a:endParaRPr>
          </a:p>
          <a:p>
            <a:pPr algn="ctr" fontAlgn="base">
              <a:spcBef>
                <a:spcPct val="0"/>
              </a:spcBef>
              <a:spcAft>
                <a:spcPct val="0"/>
              </a:spcAft>
            </a:pPr>
            <a:endParaRPr lang="en-US" sz="2800" u="sng" dirty="0">
              <a:solidFill>
                <a:srgbClr val="1C3B61"/>
              </a:solidFill>
              <a:latin typeface="Calibri" panose="020F0502020204030204" pitchFamily="34" charset="0"/>
              <a:cs typeface="Calibri" panose="020F0502020204030204" pitchFamily="34" charset="0"/>
            </a:endParaRPr>
          </a:p>
          <a:p>
            <a:pPr algn="ctr" fontAlgn="base">
              <a:spcBef>
                <a:spcPct val="0"/>
              </a:spcBef>
              <a:spcAft>
                <a:spcPct val="0"/>
              </a:spcAft>
            </a:pPr>
            <a:r>
              <a:rPr lang="en-US" sz="2000" b="1" dirty="0">
                <a:solidFill>
                  <a:srgbClr val="1C3B61"/>
                </a:solidFill>
                <a:latin typeface="Calibri" panose="020F0502020204030204" pitchFamily="34" charset="0"/>
                <a:cs typeface="Calibri" panose="020F0502020204030204" pitchFamily="34" charset="0"/>
              </a:rPr>
              <a:t>Data Sources</a:t>
            </a:r>
          </a:p>
          <a:p>
            <a:pPr algn="ctr" fontAlgn="base">
              <a:spcBef>
                <a:spcPct val="0"/>
              </a:spcBef>
              <a:spcAft>
                <a:spcPct val="0"/>
              </a:spcAft>
            </a:pPr>
            <a:r>
              <a:rPr lang="en-US" sz="2000" dirty="0">
                <a:solidFill>
                  <a:srgbClr val="1C3B61"/>
                </a:solidFill>
                <a:latin typeface="Calibri" panose="020F0502020204030204" pitchFamily="34" charset="0"/>
                <a:cs typeface="Calibri" panose="020F0502020204030204" pitchFamily="34" charset="0"/>
              </a:rPr>
              <a:t>WA Bankruptcy records</a:t>
            </a:r>
          </a:p>
          <a:p>
            <a:pPr algn="ctr" fontAlgn="base">
              <a:spcBef>
                <a:spcPct val="0"/>
              </a:spcBef>
              <a:spcAft>
                <a:spcPct val="0"/>
              </a:spcAft>
            </a:pPr>
            <a:r>
              <a:rPr lang="en-US" sz="2000" dirty="0">
                <a:solidFill>
                  <a:srgbClr val="1C3B61"/>
                </a:solidFill>
                <a:latin typeface="Calibri" panose="020F0502020204030204" pitchFamily="34" charset="0"/>
                <a:cs typeface="Calibri" panose="020F0502020204030204" pitchFamily="34" charset="0"/>
              </a:rPr>
              <a:t>TransUnion credit data</a:t>
            </a:r>
          </a:p>
          <a:p>
            <a:pPr algn="ctr" fontAlgn="base">
              <a:spcBef>
                <a:spcPct val="0"/>
              </a:spcBef>
              <a:spcAft>
                <a:spcPct val="0"/>
              </a:spcAft>
            </a:pPr>
            <a:endParaRPr lang="en-US" sz="2800" u="sng" dirty="0">
              <a:solidFill>
                <a:srgbClr val="1C3B6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64BA8AA-B2C1-BE0C-4630-F8E134A7E5B7}"/>
              </a:ext>
            </a:extLst>
          </p:cNvPr>
          <p:cNvSpPr txBox="1"/>
          <p:nvPr/>
        </p:nvSpPr>
        <p:spPr>
          <a:xfrm>
            <a:off x="2250233" y="5491397"/>
            <a:ext cx="7691533" cy="319190"/>
          </a:xfrm>
          <a:prstGeom prst="rect">
            <a:avLst/>
          </a:prstGeom>
          <a:noFill/>
        </p:spPr>
        <p:txBody>
          <a:bodyPr wrap="square">
            <a:spAutoFit/>
          </a:bodyPr>
          <a:lstStyle/>
          <a:p>
            <a:pPr algn="ctr"/>
            <a:r>
              <a:rPr lang="en-US" b="1" dirty="0">
                <a:solidFill>
                  <a:schemeClr val="accent5"/>
                </a:solidFill>
                <a:ea typeface="+mn-lt"/>
                <a:cs typeface="+mn-lt"/>
              </a:rPr>
              <a:t>Currently includes 466,865 patients; Represents 70% of insured WA cancer patients</a:t>
            </a:r>
            <a:endParaRPr lang="en-US" b="1" dirty="0"/>
          </a:p>
        </p:txBody>
      </p:sp>
    </p:spTree>
    <p:extLst>
      <p:ext uri="{BB962C8B-B14F-4D97-AF65-F5344CB8AC3E}">
        <p14:creationId xmlns:p14="http://schemas.microsoft.com/office/powerpoint/2010/main" val="283117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0F80AD-FB02-CB8B-571B-601A451DEBBC}"/>
              </a:ext>
            </a:extLst>
          </p:cNvPr>
          <p:cNvSpPr>
            <a:spLocks noGrp="1"/>
          </p:cNvSpPr>
          <p:nvPr>
            <p:ph type="sldNum" sz="quarter" idx="11"/>
          </p:nvPr>
        </p:nvSpPr>
        <p:spPr/>
        <p:txBody>
          <a:bodyPr/>
          <a:lstStyle/>
          <a:p>
            <a:pPr defTabSz="748911">
              <a:defRPr/>
            </a:pPr>
            <a:fld id="{402AF41C-0C01-4292-8B40-325CC9F1007B}" type="slidenum">
              <a:rPr lang="en-US">
                <a:solidFill>
                  <a:srgbClr val="FFFFFF"/>
                </a:solidFill>
                <a:latin typeface="Arial"/>
              </a:rPr>
              <a:pPr defTabSz="748911">
                <a:defRPr/>
              </a:pPr>
              <a:t>30</a:t>
            </a:fld>
            <a:endParaRPr lang="en-US" dirty="0">
              <a:solidFill>
                <a:srgbClr val="FFFFFF"/>
              </a:solidFill>
              <a:latin typeface="Arial"/>
            </a:endParaRPr>
          </a:p>
        </p:txBody>
      </p:sp>
      <p:sp>
        <p:nvSpPr>
          <p:cNvPr id="4" name="TextBox 3">
            <a:extLst>
              <a:ext uri="{FF2B5EF4-FFF2-40B4-BE49-F238E27FC236}">
                <a16:creationId xmlns:a16="http://schemas.microsoft.com/office/drawing/2014/main" id="{D091E47B-D25D-89FF-18DB-6C9232E5D254}"/>
              </a:ext>
            </a:extLst>
          </p:cNvPr>
          <p:cNvSpPr txBox="1"/>
          <p:nvPr/>
        </p:nvSpPr>
        <p:spPr>
          <a:xfrm>
            <a:off x="203554" y="109091"/>
            <a:ext cx="11784892" cy="88639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748911">
              <a:lnSpc>
                <a:spcPct val="90000"/>
              </a:lnSpc>
              <a:defRPr/>
            </a:pPr>
            <a:r>
              <a:rPr lang="en-US" sz="3200" dirty="0">
                <a:solidFill>
                  <a:srgbClr val="1B365D"/>
                </a:solidFill>
                <a:latin typeface="+mj-lt"/>
              </a:rPr>
              <a:t>We are launching cancer care delivery pilot studies based on identified community areas of interest</a:t>
            </a:r>
          </a:p>
        </p:txBody>
      </p:sp>
      <p:grpSp>
        <p:nvGrpSpPr>
          <p:cNvPr id="11" name="Group 10">
            <a:extLst>
              <a:ext uri="{FF2B5EF4-FFF2-40B4-BE49-F238E27FC236}">
                <a16:creationId xmlns:a16="http://schemas.microsoft.com/office/drawing/2014/main" id="{A0F6A74E-D836-A4EE-81CD-C16A406F2A61}"/>
              </a:ext>
            </a:extLst>
          </p:cNvPr>
          <p:cNvGrpSpPr/>
          <p:nvPr/>
        </p:nvGrpSpPr>
        <p:grpSpPr>
          <a:xfrm>
            <a:off x="1442730" y="1648520"/>
            <a:ext cx="9885177" cy="1538627"/>
            <a:chOff x="1957772" y="1848220"/>
            <a:chExt cx="7707875" cy="1538627"/>
          </a:xfrm>
        </p:grpSpPr>
        <p:sp>
          <p:nvSpPr>
            <p:cNvPr id="12" name="TextBox 11">
              <a:extLst>
                <a:ext uri="{FF2B5EF4-FFF2-40B4-BE49-F238E27FC236}">
                  <a16:creationId xmlns:a16="http://schemas.microsoft.com/office/drawing/2014/main" id="{5CBAB6D3-58F7-F499-0CA9-E73DE9D09057}"/>
                </a:ext>
              </a:extLst>
            </p:cNvPr>
            <p:cNvSpPr txBox="1"/>
            <p:nvPr/>
          </p:nvSpPr>
          <p:spPr>
            <a:xfrm>
              <a:off x="1957772" y="2320145"/>
              <a:ext cx="7707875" cy="106670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64" indent="-285764" defTabSz="914446">
                <a:spcAft>
                  <a:spcPts val="1200"/>
                </a:spcAft>
                <a:buFont typeface="Arial" panose="020B0604020202020204" pitchFamily="34" charset="0"/>
                <a:buChar char="•"/>
                <a:defRPr/>
              </a:pPr>
              <a:r>
                <a:rPr lang="en-US" sz="1333" dirty="0">
                  <a:solidFill>
                    <a:srgbClr val="1B365D"/>
                  </a:solidFill>
                  <a:latin typeface="Arial"/>
                </a:rPr>
                <a:t>Limited duration, unrestricted cash payments following a cancer diagnosis could be an efficient and effective means to improve outcomes after a cancer diagnosis.  </a:t>
              </a:r>
            </a:p>
            <a:p>
              <a:pPr marL="285764" indent="-285764" defTabSz="914446">
                <a:spcAft>
                  <a:spcPts val="1200"/>
                </a:spcAft>
                <a:buFont typeface="Arial" panose="020B0604020202020204" pitchFamily="34" charset="0"/>
                <a:buChar char="•"/>
                <a:defRPr/>
              </a:pPr>
              <a:r>
                <a:rPr lang="en-US" sz="1333" dirty="0">
                  <a:solidFill>
                    <a:srgbClr val="1B365D"/>
                  </a:solidFill>
                  <a:latin typeface="Arial"/>
                </a:rPr>
                <a:t>Interview community cancer clinics to identify barriers/facilitators to study feasibility and conduct a pilot study in WA to test a randomized intervention of unrestricted payments in a small sample of cancer patients. </a:t>
              </a:r>
            </a:p>
          </p:txBody>
        </p:sp>
        <p:cxnSp>
          <p:nvCxnSpPr>
            <p:cNvPr id="13" name="Straight Connector 12">
              <a:extLst>
                <a:ext uri="{FF2B5EF4-FFF2-40B4-BE49-F238E27FC236}">
                  <a16:creationId xmlns:a16="http://schemas.microsoft.com/office/drawing/2014/main" id="{D0CFF65E-061F-F9C0-CA08-22F8938E075D}"/>
                </a:ext>
              </a:extLst>
            </p:cNvPr>
            <p:cNvCxnSpPr>
              <a:cxnSpLocks/>
            </p:cNvCxnSpPr>
            <p:nvPr/>
          </p:nvCxnSpPr>
          <p:spPr>
            <a:xfrm>
              <a:off x="2249648" y="2320145"/>
              <a:ext cx="270824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ED17DB1-C8D4-B457-DE8A-3A2D7E5EC0F8}"/>
                </a:ext>
              </a:extLst>
            </p:cNvPr>
            <p:cNvSpPr txBox="1"/>
            <p:nvPr/>
          </p:nvSpPr>
          <p:spPr>
            <a:xfrm>
              <a:off x="2249648" y="1848220"/>
              <a:ext cx="7184556" cy="2974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46">
                <a:defRPr/>
              </a:pPr>
              <a:r>
                <a:rPr lang="en-US" sz="1333" b="1" dirty="0">
                  <a:solidFill>
                    <a:srgbClr val="1B365D"/>
                  </a:solidFill>
                  <a:latin typeface="Arial"/>
                </a:rPr>
                <a:t>PAYMENT</a:t>
              </a:r>
            </a:p>
          </p:txBody>
        </p:sp>
      </p:grpSp>
      <p:grpSp>
        <p:nvGrpSpPr>
          <p:cNvPr id="15" name="Group 14">
            <a:extLst>
              <a:ext uri="{FF2B5EF4-FFF2-40B4-BE49-F238E27FC236}">
                <a16:creationId xmlns:a16="http://schemas.microsoft.com/office/drawing/2014/main" id="{F5B55181-B66E-63C7-2917-20C2959776C1}"/>
              </a:ext>
            </a:extLst>
          </p:cNvPr>
          <p:cNvGrpSpPr/>
          <p:nvPr/>
        </p:nvGrpSpPr>
        <p:grpSpPr>
          <a:xfrm>
            <a:off x="1481482" y="3439230"/>
            <a:ext cx="9885177" cy="1295251"/>
            <a:chOff x="1957772" y="1886479"/>
            <a:chExt cx="7707875" cy="1295247"/>
          </a:xfrm>
        </p:grpSpPr>
        <p:sp>
          <p:nvSpPr>
            <p:cNvPr id="16" name="TextBox 15">
              <a:extLst>
                <a:ext uri="{FF2B5EF4-FFF2-40B4-BE49-F238E27FC236}">
                  <a16:creationId xmlns:a16="http://schemas.microsoft.com/office/drawing/2014/main" id="{F6BAFD9E-1CDE-DD7C-5266-C7E7C27F72E2}"/>
                </a:ext>
              </a:extLst>
            </p:cNvPr>
            <p:cNvSpPr txBox="1"/>
            <p:nvPr/>
          </p:nvSpPr>
          <p:spPr>
            <a:xfrm>
              <a:off x="1957772" y="2320145"/>
              <a:ext cx="7707875" cy="86158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64" indent="-285764" defTabSz="914446">
                <a:spcAft>
                  <a:spcPts val="1200"/>
                </a:spcAft>
                <a:buFont typeface="Arial" panose="020B0604020202020204" pitchFamily="34" charset="0"/>
                <a:buChar char="•"/>
                <a:defRPr/>
              </a:pPr>
              <a:r>
                <a:rPr lang="en-US" sz="1333" dirty="0">
                  <a:solidFill>
                    <a:srgbClr val="1B365D"/>
                  </a:solidFill>
                  <a:latin typeface="Arial"/>
                </a:rPr>
                <a:t>Assess the relationship between insurance status, health-related social needs, and symptoms during chemotherapy. </a:t>
              </a:r>
            </a:p>
            <a:p>
              <a:pPr marL="285764" indent="-285764" defTabSz="914446">
                <a:spcAft>
                  <a:spcPts val="1200"/>
                </a:spcAft>
                <a:buFont typeface="Arial" panose="020B0604020202020204" pitchFamily="34" charset="0"/>
                <a:buChar char="•"/>
                <a:defRPr/>
              </a:pPr>
              <a:r>
                <a:rPr lang="en-US" sz="1333" dirty="0">
                  <a:solidFill>
                    <a:srgbClr val="1B365D"/>
                  </a:solidFill>
                  <a:latin typeface="Arial"/>
                </a:rPr>
                <a:t>60 patients with cancer who are undergoing chemotherapy will wear a Fitbit tracker and complete a web-based daily symptoms survey for 4 weeks. </a:t>
              </a:r>
            </a:p>
          </p:txBody>
        </p:sp>
        <p:cxnSp>
          <p:nvCxnSpPr>
            <p:cNvPr id="17" name="Straight Connector 16">
              <a:extLst>
                <a:ext uri="{FF2B5EF4-FFF2-40B4-BE49-F238E27FC236}">
                  <a16:creationId xmlns:a16="http://schemas.microsoft.com/office/drawing/2014/main" id="{E705C38B-0E45-840B-B8B2-CADE7390B71F}"/>
                </a:ext>
              </a:extLst>
            </p:cNvPr>
            <p:cNvCxnSpPr>
              <a:cxnSpLocks/>
            </p:cNvCxnSpPr>
            <p:nvPr/>
          </p:nvCxnSpPr>
          <p:spPr>
            <a:xfrm>
              <a:off x="2249648" y="2320145"/>
              <a:ext cx="2708246"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98AD130-5689-55F9-A38B-6A68A27038ED}"/>
                </a:ext>
              </a:extLst>
            </p:cNvPr>
            <p:cNvSpPr txBox="1"/>
            <p:nvPr/>
          </p:nvSpPr>
          <p:spPr>
            <a:xfrm>
              <a:off x="2205857" y="1886479"/>
              <a:ext cx="7184556" cy="2974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46">
                <a:defRPr/>
              </a:pPr>
              <a:r>
                <a:rPr lang="en-US" sz="1333" b="1" dirty="0">
                  <a:solidFill>
                    <a:srgbClr val="1B365D"/>
                  </a:solidFill>
                  <a:latin typeface="Arial"/>
                </a:rPr>
                <a:t>DISCOVER</a:t>
              </a:r>
            </a:p>
          </p:txBody>
        </p:sp>
      </p:grpSp>
      <p:sp>
        <p:nvSpPr>
          <p:cNvPr id="2" name="TextBox 1">
            <a:extLst>
              <a:ext uri="{FF2B5EF4-FFF2-40B4-BE49-F238E27FC236}">
                <a16:creationId xmlns:a16="http://schemas.microsoft.com/office/drawing/2014/main" id="{F1598C2D-F6A4-CFA0-82EB-D25D736D3B1A}"/>
              </a:ext>
            </a:extLst>
          </p:cNvPr>
          <p:cNvSpPr txBox="1"/>
          <p:nvPr/>
        </p:nvSpPr>
        <p:spPr>
          <a:xfrm>
            <a:off x="1043893" y="1147156"/>
            <a:ext cx="3114450" cy="282723"/>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wrap="square" lIns="0" tIns="0" rIns="0" bIns="0" rtlCol="0">
            <a:noAutofit/>
          </a:bodyPr>
          <a:lstStyle/>
          <a:p>
            <a:pPr algn="l">
              <a:lnSpc>
                <a:spcPct val="110000"/>
              </a:lnSpc>
              <a:spcBef>
                <a:spcPts val="1000"/>
              </a:spcBef>
            </a:pPr>
            <a:r>
              <a:rPr lang="en-US" sz="1800" b="1" dirty="0"/>
              <a:t>Active or opening soon</a:t>
            </a:r>
            <a:endParaRPr lang="en-US" sz="1800" dirty="0"/>
          </a:p>
        </p:txBody>
      </p:sp>
      <p:pic>
        <p:nvPicPr>
          <p:cNvPr id="9" name="Graphic 8" descr="Money outline">
            <a:extLst>
              <a:ext uri="{FF2B5EF4-FFF2-40B4-BE49-F238E27FC236}">
                <a16:creationId xmlns:a16="http://schemas.microsoft.com/office/drawing/2014/main" id="{91CF8104-C5A5-BA78-4C7E-C6595680C4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6997" y="1507796"/>
            <a:ext cx="612648" cy="612648"/>
          </a:xfrm>
          <a:prstGeom prst="rect">
            <a:avLst/>
          </a:prstGeom>
        </p:spPr>
      </p:pic>
      <p:pic>
        <p:nvPicPr>
          <p:cNvPr id="30" name="Graphic 29" descr="Phone Vibration outline">
            <a:extLst>
              <a:ext uri="{FF2B5EF4-FFF2-40B4-BE49-F238E27FC236}">
                <a16:creationId xmlns:a16="http://schemas.microsoft.com/office/drawing/2014/main" id="{2B3C8470-F3AD-5EE0-749F-A89D27004C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4406" y="3260247"/>
            <a:ext cx="612648" cy="612648"/>
          </a:xfrm>
          <a:prstGeom prst="rect">
            <a:avLst/>
          </a:prstGeom>
        </p:spPr>
      </p:pic>
      <p:pic>
        <p:nvPicPr>
          <p:cNvPr id="37" name="Picture 36">
            <a:extLst>
              <a:ext uri="{FF2B5EF4-FFF2-40B4-BE49-F238E27FC236}">
                <a16:creationId xmlns:a16="http://schemas.microsoft.com/office/drawing/2014/main" id="{DFBD36CE-130D-8F3F-9733-2694C93F2858}"/>
              </a:ext>
            </a:extLst>
          </p:cNvPr>
          <p:cNvPicPr>
            <a:picLocks noChangeAspect="1"/>
          </p:cNvPicPr>
          <p:nvPr/>
        </p:nvPicPr>
        <p:blipFill>
          <a:blip r:embed="rId7"/>
          <a:stretch>
            <a:fillRect/>
          </a:stretch>
        </p:blipFill>
        <p:spPr>
          <a:xfrm>
            <a:off x="3285309" y="3394273"/>
            <a:ext cx="1371600" cy="457200"/>
          </a:xfrm>
          <a:prstGeom prst="rect">
            <a:avLst/>
          </a:prstGeom>
        </p:spPr>
      </p:pic>
      <p:pic>
        <p:nvPicPr>
          <p:cNvPr id="40" name="Picture 39">
            <a:extLst>
              <a:ext uri="{FF2B5EF4-FFF2-40B4-BE49-F238E27FC236}">
                <a16:creationId xmlns:a16="http://schemas.microsoft.com/office/drawing/2014/main" id="{DAFEB6BD-5B74-6B83-1CEA-F4037A44655F}"/>
              </a:ext>
            </a:extLst>
          </p:cNvPr>
          <p:cNvPicPr>
            <a:picLocks noChangeAspect="1"/>
          </p:cNvPicPr>
          <p:nvPr/>
        </p:nvPicPr>
        <p:blipFill>
          <a:blip r:embed="rId8"/>
          <a:stretch>
            <a:fillRect/>
          </a:stretch>
        </p:blipFill>
        <p:spPr>
          <a:xfrm>
            <a:off x="3239589" y="1639989"/>
            <a:ext cx="1691640" cy="365760"/>
          </a:xfrm>
          <a:prstGeom prst="rect">
            <a:avLst/>
          </a:prstGeom>
        </p:spPr>
      </p:pic>
      <p:grpSp>
        <p:nvGrpSpPr>
          <p:cNvPr id="5" name="Group 4">
            <a:extLst>
              <a:ext uri="{FF2B5EF4-FFF2-40B4-BE49-F238E27FC236}">
                <a16:creationId xmlns:a16="http://schemas.microsoft.com/office/drawing/2014/main" id="{CB193EF9-03A8-7311-8840-FDF70F5C676E}"/>
              </a:ext>
            </a:extLst>
          </p:cNvPr>
          <p:cNvGrpSpPr/>
          <p:nvPr/>
        </p:nvGrpSpPr>
        <p:grpSpPr>
          <a:xfrm>
            <a:off x="1345924" y="5034595"/>
            <a:ext cx="9885177" cy="976103"/>
            <a:chOff x="1957772" y="2000504"/>
            <a:chExt cx="7707875" cy="976103"/>
          </a:xfrm>
        </p:grpSpPr>
        <p:sp>
          <p:nvSpPr>
            <p:cNvPr id="6" name="TextBox 5">
              <a:extLst>
                <a:ext uri="{FF2B5EF4-FFF2-40B4-BE49-F238E27FC236}">
                  <a16:creationId xmlns:a16="http://schemas.microsoft.com/office/drawing/2014/main" id="{2F98F475-EADF-691B-A90E-4EDB526F164C}"/>
                </a:ext>
              </a:extLst>
            </p:cNvPr>
            <p:cNvSpPr txBox="1"/>
            <p:nvPr/>
          </p:nvSpPr>
          <p:spPr>
            <a:xfrm>
              <a:off x="1957772" y="2320145"/>
              <a:ext cx="7707875" cy="65646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64" indent="-285764" defTabSz="914446">
                <a:spcAft>
                  <a:spcPts val="1200"/>
                </a:spcAft>
                <a:buFont typeface="Arial" panose="020B0604020202020204" pitchFamily="34" charset="0"/>
                <a:buChar char="•"/>
                <a:defRPr/>
              </a:pPr>
              <a:r>
                <a:rPr lang="en-US" sz="1333" dirty="0">
                  <a:solidFill>
                    <a:srgbClr val="1B365D"/>
                  </a:solidFill>
                  <a:latin typeface="Arial"/>
                </a:rPr>
                <a:t>Assess if a virtual fitness program reduces cancer-rated fatigue in patients undergoing radiation for breast cancer.</a:t>
              </a:r>
            </a:p>
            <a:p>
              <a:pPr marL="285764" indent="-285764" defTabSz="914446">
                <a:spcAft>
                  <a:spcPts val="1200"/>
                </a:spcAft>
                <a:buFont typeface="Arial" panose="020B0604020202020204" pitchFamily="34" charset="0"/>
                <a:buChar char="•"/>
                <a:defRPr/>
              </a:pPr>
              <a:r>
                <a:rPr lang="en-US" sz="1333" dirty="0">
                  <a:solidFill>
                    <a:srgbClr val="1B365D"/>
                  </a:solidFill>
                  <a:latin typeface="Arial"/>
                </a:rPr>
                <a:t>Evaluate if patients can be identified and referred to the program via a patient-reported outcomes screening tool.</a:t>
              </a:r>
            </a:p>
          </p:txBody>
        </p:sp>
        <p:cxnSp>
          <p:nvCxnSpPr>
            <p:cNvPr id="7" name="Straight Connector 6">
              <a:extLst>
                <a:ext uri="{FF2B5EF4-FFF2-40B4-BE49-F238E27FC236}">
                  <a16:creationId xmlns:a16="http://schemas.microsoft.com/office/drawing/2014/main" id="{3F4E9555-1C3A-A1F2-5452-B79A31D12B06}"/>
                </a:ext>
              </a:extLst>
            </p:cNvPr>
            <p:cNvCxnSpPr>
              <a:cxnSpLocks/>
            </p:cNvCxnSpPr>
            <p:nvPr/>
          </p:nvCxnSpPr>
          <p:spPr>
            <a:xfrm>
              <a:off x="2249648" y="2320145"/>
              <a:ext cx="270824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B663F3-DFC7-AE9C-DC4F-D4F5CFCC1273}"/>
                </a:ext>
              </a:extLst>
            </p:cNvPr>
            <p:cNvSpPr txBox="1"/>
            <p:nvPr/>
          </p:nvSpPr>
          <p:spPr>
            <a:xfrm>
              <a:off x="2202789" y="2000504"/>
              <a:ext cx="7184556" cy="2974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46">
                <a:defRPr/>
              </a:pPr>
              <a:r>
                <a:rPr lang="en-US" sz="1333" b="1" dirty="0">
                  <a:solidFill>
                    <a:srgbClr val="1B365D"/>
                  </a:solidFill>
                  <a:latin typeface="Arial"/>
                </a:rPr>
                <a:t>PRO-ACTIVE</a:t>
              </a:r>
            </a:p>
          </p:txBody>
        </p:sp>
      </p:grpSp>
      <p:pic>
        <p:nvPicPr>
          <p:cNvPr id="10" name="Graphic 9" descr="Run with solid fill">
            <a:extLst>
              <a:ext uri="{FF2B5EF4-FFF2-40B4-BE49-F238E27FC236}">
                <a16:creationId xmlns:a16="http://schemas.microsoft.com/office/drawing/2014/main" id="{1A6562CB-7A08-0AA1-1F8E-81C247D19E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1123" y="4813473"/>
            <a:ext cx="609600" cy="609600"/>
          </a:xfrm>
          <a:prstGeom prst="rect">
            <a:avLst/>
          </a:prstGeom>
        </p:spPr>
      </p:pic>
      <p:pic>
        <p:nvPicPr>
          <p:cNvPr id="19" name="Picture 18">
            <a:extLst>
              <a:ext uri="{FF2B5EF4-FFF2-40B4-BE49-F238E27FC236}">
                <a16:creationId xmlns:a16="http://schemas.microsoft.com/office/drawing/2014/main" id="{039F0709-1919-0D23-C82C-0EF0E3AA720A}"/>
              </a:ext>
            </a:extLst>
          </p:cNvPr>
          <p:cNvPicPr>
            <a:picLocks noChangeAspect="1"/>
          </p:cNvPicPr>
          <p:nvPr/>
        </p:nvPicPr>
        <p:blipFill>
          <a:blip r:embed="rId7"/>
          <a:stretch>
            <a:fillRect/>
          </a:stretch>
        </p:blipFill>
        <p:spPr>
          <a:xfrm>
            <a:off x="3276753" y="4875263"/>
            <a:ext cx="1371600" cy="457200"/>
          </a:xfrm>
          <a:prstGeom prst="rect">
            <a:avLst/>
          </a:prstGeom>
        </p:spPr>
      </p:pic>
    </p:spTree>
    <p:extLst>
      <p:ext uri="{BB962C8B-B14F-4D97-AF65-F5344CB8AC3E}">
        <p14:creationId xmlns:p14="http://schemas.microsoft.com/office/powerpoint/2010/main" val="1601595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0F80AD-FB02-CB8B-571B-601A451DEBBC}"/>
              </a:ext>
            </a:extLst>
          </p:cNvPr>
          <p:cNvSpPr>
            <a:spLocks noGrp="1"/>
          </p:cNvSpPr>
          <p:nvPr>
            <p:ph type="sldNum" sz="quarter" idx="11"/>
          </p:nvPr>
        </p:nvSpPr>
        <p:spPr/>
        <p:txBody>
          <a:bodyPr/>
          <a:lstStyle/>
          <a:p>
            <a:pPr defTabSz="748911">
              <a:defRPr/>
            </a:pPr>
            <a:fld id="{402AF41C-0C01-4292-8B40-325CC9F1007B}" type="slidenum">
              <a:rPr lang="en-US">
                <a:solidFill>
                  <a:srgbClr val="FFFFFF"/>
                </a:solidFill>
                <a:latin typeface="Arial"/>
              </a:rPr>
              <a:pPr defTabSz="748911">
                <a:defRPr/>
              </a:pPr>
              <a:t>31</a:t>
            </a:fld>
            <a:endParaRPr lang="en-US" dirty="0">
              <a:solidFill>
                <a:srgbClr val="FFFFFF"/>
              </a:solidFill>
              <a:latin typeface="Arial"/>
            </a:endParaRPr>
          </a:p>
        </p:txBody>
      </p:sp>
      <p:grpSp>
        <p:nvGrpSpPr>
          <p:cNvPr id="11" name="Group 10">
            <a:extLst>
              <a:ext uri="{FF2B5EF4-FFF2-40B4-BE49-F238E27FC236}">
                <a16:creationId xmlns:a16="http://schemas.microsoft.com/office/drawing/2014/main" id="{A0F6A74E-D836-A4EE-81CD-C16A406F2A61}"/>
              </a:ext>
            </a:extLst>
          </p:cNvPr>
          <p:cNvGrpSpPr/>
          <p:nvPr/>
        </p:nvGrpSpPr>
        <p:grpSpPr>
          <a:xfrm>
            <a:off x="1127041" y="1311055"/>
            <a:ext cx="9885177" cy="1538627"/>
            <a:chOff x="1957772" y="1848220"/>
            <a:chExt cx="7707875" cy="1538627"/>
          </a:xfrm>
        </p:grpSpPr>
        <p:sp>
          <p:nvSpPr>
            <p:cNvPr id="12" name="TextBox 11">
              <a:extLst>
                <a:ext uri="{FF2B5EF4-FFF2-40B4-BE49-F238E27FC236}">
                  <a16:creationId xmlns:a16="http://schemas.microsoft.com/office/drawing/2014/main" id="{5CBAB6D3-58F7-F499-0CA9-E73DE9D09057}"/>
                </a:ext>
              </a:extLst>
            </p:cNvPr>
            <p:cNvSpPr txBox="1"/>
            <p:nvPr/>
          </p:nvSpPr>
          <p:spPr>
            <a:xfrm>
              <a:off x="1957772" y="2320145"/>
              <a:ext cx="7707875" cy="106670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64" indent="-285764" defTabSz="914446">
                <a:spcAft>
                  <a:spcPts val="1200"/>
                </a:spcAft>
                <a:buFont typeface="Arial" panose="020B0604020202020204" pitchFamily="34" charset="0"/>
                <a:buChar char="•"/>
                <a:defRPr/>
              </a:pPr>
              <a:r>
                <a:rPr lang="en-US" sz="1333" dirty="0">
                  <a:solidFill>
                    <a:srgbClr val="1B365D"/>
                  </a:solidFill>
                  <a:latin typeface="Arial"/>
                </a:rPr>
                <a:t>Assess if the TAC remote training helps patients with advanced cancer and their informal caregivers talk about cancer, treatment and advanced care planning needs </a:t>
              </a:r>
            </a:p>
            <a:p>
              <a:pPr marL="285764" indent="-285764" defTabSz="914446">
                <a:spcAft>
                  <a:spcPts val="1200"/>
                </a:spcAft>
                <a:buFont typeface="Arial" panose="020B0604020202020204" pitchFamily="34" charset="0"/>
                <a:buChar char="•"/>
                <a:defRPr/>
              </a:pPr>
              <a:r>
                <a:rPr lang="en-US" sz="1333" dirty="0">
                  <a:solidFill>
                    <a:srgbClr val="1B365D"/>
                  </a:solidFill>
                  <a:latin typeface="Arial"/>
                </a:rPr>
                <a:t>Evaluate TAC feasibility and acceptability by measuring advanced care planning engagement, participant distress, prognostic understanding and caregiver burden</a:t>
              </a:r>
            </a:p>
          </p:txBody>
        </p:sp>
        <p:cxnSp>
          <p:nvCxnSpPr>
            <p:cNvPr id="13" name="Straight Connector 12">
              <a:extLst>
                <a:ext uri="{FF2B5EF4-FFF2-40B4-BE49-F238E27FC236}">
                  <a16:creationId xmlns:a16="http://schemas.microsoft.com/office/drawing/2014/main" id="{D0CFF65E-061F-F9C0-CA08-22F8938E075D}"/>
                </a:ext>
              </a:extLst>
            </p:cNvPr>
            <p:cNvCxnSpPr>
              <a:cxnSpLocks/>
            </p:cNvCxnSpPr>
            <p:nvPr/>
          </p:nvCxnSpPr>
          <p:spPr>
            <a:xfrm>
              <a:off x="2249648" y="2320145"/>
              <a:ext cx="270824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ED17DB1-C8D4-B457-DE8A-3A2D7E5EC0F8}"/>
                </a:ext>
              </a:extLst>
            </p:cNvPr>
            <p:cNvSpPr txBox="1"/>
            <p:nvPr/>
          </p:nvSpPr>
          <p:spPr>
            <a:xfrm>
              <a:off x="2249648" y="1848220"/>
              <a:ext cx="7184556" cy="50257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46">
                <a:defRPr/>
              </a:pPr>
              <a:r>
                <a:rPr lang="en-US" sz="1333" b="1" dirty="0">
                  <a:solidFill>
                    <a:srgbClr val="1B365D"/>
                  </a:solidFill>
                  <a:latin typeface="Arial"/>
                </a:rPr>
                <a:t>Talking about cancer (TAC): study to help advanced cancer patients and their caregivers have advanced care planning discussions</a:t>
              </a:r>
            </a:p>
          </p:txBody>
        </p:sp>
      </p:grpSp>
      <p:grpSp>
        <p:nvGrpSpPr>
          <p:cNvPr id="15" name="Group 14">
            <a:extLst>
              <a:ext uri="{FF2B5EF4-FFF2-40B4-BE49-F238E27FC236}">
                <a16:creationId xmlns:a16="http://schemas.microsoft.com/office/drawing/2014/main" id="{F5B55181-B66E-63C7-2917-20C2959776C1}"/>
              </a:ext>
            </a:extLst>
          </p:cNvPr>
          <p:cNvGrpSpPr/>
          <p:nvPr/>
        </p:nvGrpSpPr>
        <p:grpSpPr>
          <a:xfrm>
            <a:off x="1165793" y="3134425"/>
            <a:ext cx="9885177" cy="1141361"/>
            <a:chOff x="1957772" y="1886479"/>
            <a:chExt cx="7707875" cy="1141358"/>
          </a:xfrm>
        </p:grpSpPr>
        <p:sp>
          <p:nvSpPr>
            <p:cNvPr id="16" name="TextBox 15">
              <a:extLst>
                <a:ext uri="{FF2B5EF4-FFF2-40B4-BE49-F238E27FC236}">
                  <a16:creationId xmlns:a16="http://schemas.microsoft.com/office/drawing/2014/main" id="{F6BAFD9E-1CDE-DD7C-5266-C7E7C27F72E2}"/>
                </a:ext>
              </a:extLst>
            </p:cNvPr>
            <p:cNvSpPr txBox="1"/>
            <p:nvPr/>
          </p:nvSpPr>
          <p:spPr>
            <a:xfrm>
              <a:off x="1957772" y="2320145"/>
              <a:ext cx="7707875" cy="70769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64" indent="-285764" defTabSz="914446">
                <a:spcAft>
                  <a:spcPts val="1200"/>
                </a:spcAft>
                <a:buFont typeface="Arial" panose="020B0604020202020204" pitchFamily="34" charset="0"/>
                <a:buChar char="•"/>
                <a:defRPr/>
              </a:pPr>
              <a:r>
                <a:rPr lang="en-US" sz="1333" dirty="0">
                  <a:solidFill>
                    <a:srgbClr val="1B365D"/>
                  </a:solidFill>
                  <a:latin typeface="Arial"/>
                </a:rPr>
                <a:t>Assess feasibility, uptake and patient/provider satisfaction of a remote, comprehensive germline genetic testing program that includes video-based patient education, and access to germline genetic testing and genetic counseling, and expert review of results for metastatic cancer patients in WA</a:t>
              </a:r>
            </a:p>
          </p:txBody>
        </p:sp>
        <p:cxnSp>
          <p:nvCxnSpPr>
            <p:cNvPr id="17" name="Straight Connector 16">
              <a:extLst>
                <a:ext uri="{FF2B5EF4-FFF2-40B4-BE49-F238E27FC236}">
                  <a16:creationId xmlns:a16="http://schemas.microsoft.com/office/drawing/2014/main" id="{E705C38B-0E45-840B-B8B2-CADE7390B71F}"/>
                </a:ext>
              </a:extLst>
            </p:cNvPr>
            <p:cNvCxnSpPr>
              <a:cxnSpLocks/>
            </p:cNvCxnSpPr>
            <p:nvPr/>
          </p:nvCxnSpPr>
          <p:spPr>
            <a:xfrm>
              <a:off x="2249648" y="2320145"/>
              <a:ext cx="2708246"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98AD130-5689-55F9-A38B-6A68A27038ED}"/>
                </a:ext>
              </a:extLst>
            </p:cNvPr>
            <p:cNvSpPr txBox="1"/>
            <p:nvPr/>
          </p:nvSpPr>
          <p:spPr>
            <a:xfrm>
              <a:off x="2205857" y="1886479"/>
              <a:ext cx="7184556" cy="50257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46">
                <a:defRPr/>
              </a:pPr>
              <a:r>
                <a:rPr lang="en-US" sz="1333" b="1" dirty="0">
                  <a:solidFill>
                    <a:srgbClr val="1B365D"/>
                  </a:solidFill>
                  <a:latin typeface="Arial"/>
                </a:rPr>
                <a:t>REGENT Prostate Study: Testing a remote, comprehensive germline genetic testing program for prostate cancer patients</a:t>
              </a:r>
            </a:p>
          </p:txBody>
        </p:sp>
      </p:grpSp>
      <p:pic>
        <p:nvPicPr>
          <p:cNvPr id="24" name="Graphic 23" descr="Chat with solid fill">
            <a:extLst>
              <a:ext uri="{FF2B5EF4-FFF2-40B4-BE49-F238E27FC236}">
                <a16:creationId xmlns:a16="http://schemas.microsoft.com/office/drawing/2014/main" id="{AFA3B4A3-3F8F-4C08-8461-04558386FF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3584" y="1222540"/>
            <a:ext cx="609600" cy="609600"/>
          </a:xfrm>
          <a:prstGeom prst="rect">
            <a:avLst/>
          </a:prstGeom>
        </p:spPr>
      </p:pic>
      <p:pic>
        <p:nvPicPr>
          <p:cNvPr id="26" name="Graphic 25" descr="DNA with solid fill">
            <a:extLst>
              <a:ext uri="{FF2B5EF4-FFF2-40B4-BE49-F238E27FC236}">
                <a16:creationId xmlns:a16="http://schemas.microsoft.com/office/drawing/2014/main" id="{B4355005-2693-566E-A050-F670961B5A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3109" y="3016347"/>
            <a:ext cx="609600" cy="609600"/>
          </a:xfrm>
          <a:prstGeom prst="rect">
            <a:avLst/>
          </a:prstGeom>
        </p:spPr>
      </p:pic>
      <p:sp>
        <p:nvSpPr>
          <p:cNvPr id="5" name="TextBox 4">
            <a:extLst>
              <a:ext uri="{FF2B5EF4-FFF2-40B4-BE49-F238E27FC236}">
                <a16:creationId xmlns:a16="http://schemas.microsoft.com/office/drawing/2014/main" id="{CFA92881-3EA3-7935-8F35-7D8707BAEF79}"/>
              </a:ext>
            </a:extLst>
          </p:cNvPr>
          <p:cNvSpPr txBox="1"/>
          <p:nvPr/>
        </p:nvSpPr>
        <p:spPr>
          <a:xfrm>
            <a:off x="1159272" y="528418"/>
            <a:ext cx="5862013" cy="331770"/>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wrap="square" lIns="0" tIns="0" rIns="0" bIns="0" rtlCol="0">
            <a:noAutofit/>
          </a:bodyPr>
          <a:lstStyle/>
          <a:p>
            <a:pPr algn="l">
              <a:lnSpc>
                <a:spcPct val="110000"/>
              </a:lnSpc>
              <a:spcBef>
                <a:spcPts val="1000"/>
              </a:spcBef>
            </a:pPr>
            <a:r>
              <a:rPr lang="en-US" sz="2000" b="1" dirty="0"/>
              <a:t>Looking for clinic partners for a 2025 launch:</a:t>
            </a:r>
            <a:endParaRPr lang="en-US" sz="2000" dirty="0"/>
          </a:p>
        </p:txBody>
      </p:sp>
    </p:spTree>
    <p:extLst>
      <p:ext uri="{BB962C8B-B14F-4D97-AF65-F5344CB8AC3E}">
        <p14:creationId xmlns:p14="http://schemas.microsoft.com/office/powerpoint/2010/main" val="4251290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2FE439-EDF1-E632-7E45-754F38F93B6E}"/>
              </a:ext>
            </a:extLst>
          </p:cNvPr>
          <p:cNvSpPr>
            <a:spLocks noGrp="1"/>
          </p:cNvSpPr>
          <p:nvPr>
            <p:ph type="sldNum" sz="quarter" idx="11"/>
          </p:nvPr>
        </p:nvSpPr>
        <p:spPr/>
        <p:txBody>
          <a:bodyPr/>
          <a:lstStyle/>
          <a:p>
            <a:fld id="{402AF41C-0C01-4292-8B40-325CC9F1007B}" type="slidenum">
              <a:rPr lang="en-US" smtClean="0"/>
              <a:pPr/>
              <a:t>32</a:t>
            </a:fld>
            <a:endParaRPr lang="en-US" dirty="0"/>
          </a:p>
        </p:txBody>
      </p:sp>
      <p:graphicFrame>
        <p:nvGraphicFramePr>
          <p:cNvPr id="15" name="Table 14">
            <a:extLst>
              <a:ext uri="{FF2B5EF4-FFF2-40B4-BE49-F238E27FC236}">
                <a16:creationId xmlns:a16="http://schemas.microsoft.com/office/drawing/2014/main" id="{D5DDB1FC-8269-11A0-2ECF-363FED949A90}"/>
              </a:ext>
            </a:extLst>
          </p:cNvPr>
          <p:cNvGraphicFramePr>
            <a:graphicFrameLocks noGrp="1"/>
          </p:cNvGraphicFramePr>
          <p:nvPr>
            <p:extLst>
              <p:ext uri="{D42A27DB-BD31-4B8C-83A1-F6EECF244321}">
                <p14:modId xmlns:p14="http://schemas.microsoft.com/office/powerpoint/2010/main" val="1722934254"/>
              </p:ext>
            </p:extLst>
          </p:nvPr>
        </p:nvGraphicFramePr>
        <p:xfrm>
          <a:off x="974198" y="1228523"/>
          <a:ext cx="4023829" cy="5092983"/>
        </p:xfrm>
        <a:graphic>
          <a:graphicData uri="http://schemas.openxmlformats.org/drawingml/2006/table">
            <a:tbl>
              <a:tblPr firstRow="1" bandRow="1">
                <a:tableStyleId>{5C22544A-7EE6-4342-B048-85BDC9FD1C3A}</a:tableStyleId>
              </a:tblPr>
              <a:tblGrid>
                <a:gridCol w="1196828">
                  <a:extLst>
                    <a:ext uri="{9D8B030D-6E8A-4147-A177-3AD203B41FA5}">
                      <a16:colId xmlns:a16="http://schemas.microsoft.com/office/drawing/2014/main" val="2965342064"/>
                    </a:ext>
                  </a:extLst>
                </a:gridCol>
                <a:gridCol w="2827001">
                  <a:extLst>
                    <a:ext uri="{9D8B030D-6E8A-4147-A177-3AD203B41FA5}">
                      <a16:colId xmlns:a16="http://schemas.microsoft.com/office/drawing/2014/main" val="2173155419"/>
                    </a:ext>
                  </a:extLst>
                </a:gridCol>
              </a:tblGrid>
              <a:tr h="2136423">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1B365D"/>
                          </a:solidFill>
                          <a:latin typeface="+mn-lt"/>
                        </a:rPr>
                        <a:t>Dr. Hiba Khan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1B365D"/>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1B365D"/>
                          </a:solidFill>
                          <a:latin typeface="+mn-lt"/>
                        </a:rPr>
                        <a:t>REGENT Prostate Study: Testing a remote, comprehensive germline genetic testing program for prostate cancer patients</a:t>
                      </a:r>
                    </a:p>
                  </a:txBody>
                  <a:tcPr anchor="ctr">
                    <a:noFill/>
                  </a:tcPr>
                </a:tc>
                <a:extLst>
                  <a:ext uri="{0D108BD9-81ED-4DB2-BD59-A6C34878D82A}">
                    <a16:rowId xmlns:a16="http://schemas.microsoft.com/office/drawing/2014/main" val="4174275811"/>
                  </a:ext>
                </a:extLst>
              </a:tr>
              <a:tr h="370840">
                <a:tc>
                  <a:txBody>
                    <a:bodyPr/>
                    <a:lstStyle/>
                    <a:p>
                      <a:endParaRPr lang="en-US" dirty="0"/>
                    </a:p>
                  </a:txBody>
                  <a:tcPr>
                    <a:noFill/>
                  </a:tcPr>
                </a:tc>
                <a:tc>
                  <a:txBody>
                    <a:bodyPr/>
                    <a:lstStyle/>
                    <a:p>
                      <a:endParaRPr lang="en-US" b="0" dirty="0"/>
                    </a:p>
                    <a:p>
                      <a:endParaRPr lang="en-US" b="0" dirty="0"/>
                    </a:p>
                    <a:p>
                      <a:r>
                        <a:rPr lang="en-US" b="0" dirty="0"/>
                        <a:t>Dr. Erin Gillespie</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1B365D"/>
                          </a:solidFill>
                          <a:latin typeface="+mn-lt"/>
                        </a:rPr>
                        <a:t>PRO-ACTIVE: A Remote exercise program to reduce radiation related fatigue during breast cancer treatment</a:t>
                      </a:r>
                    </a:p>
                    <a:p>
                      <a:endParaRPr lang="en-US" b="0" dirty="0"/>
                    </a:p>
                    <a:p>
                      <a:endParaRPr lang="en-US" b="0" dirty="0"/>
                    </a:p>
                  </a:txBody>
                  <a:tcPr anchor="ctr">
                    <a:noFill/>
                  </a:tcPr>
                </a:tc>
                <a:extLst>
                  <a:ext uri="{0D108BD9-81ED-4DB2-BD59-A6C34878D82A}">
                    <a16:rowId xmlns:a16="http://schemas.microsoft.com/office/drawing/2014/main" val="1108414693"/>
                  </a:ext>
                </a:extLst>
              </a:tr>
            </a:tbl>
          </a:graphicData>
        </a:graphic>
      </p:graphicFrame>
      <p:pic>
        <p:nvPicPr>
          <p:cNvPr id="14" name="Picture 13">
            <a:extLst>
              <a:ext uri="{FF2B5EF4-FFF2-40B4-BE49-F238E27FC236}">
                <a16:creationId xmlns:a16="http://schemas.microsoft.com/office/drawing/2014/main" id="{20BE7D64-23AC-D91E-0574-D5A6A5812571}"/>
              </a:ext>
            </a:extLst>
          </p:cNvPr>
          <p:cNvPicPr>
            <a:picLocks noChangeAspect="1"/>
          </p:cNvPicPr>
          <p:nvPr/>
        </p:nvPicPr>
        <p:blipFill rotWithShape="1">
          <a:blip r:embed="rId3"/>
          <a:srcRect l="17931" r="17335"/>
          <a:stretch/>
        </p:blipFill>
        <p:spPr>
          <a:xfrm>
            <a:off x="332765" y="1318352"/>
            <a:ext cx="1851666" cy="1845282"/>
          </a:xfrm>
          <a:prstGeom prst="ellipse">
            <a:avLst/>
          </a:prstGeom>
        </p:spPr>
      </p:pic>
      <p:pic>
        <p:nvPicPr>
          <p:cNvPr id="1028" name="Picture 4" descr="The Beam: New roles for Drs. Weg, Chen and Gillespie, plus a history of  radiation | Fred Hutchinson Cancer Center">
            <a:extLst>
              <a:ext uri="{FF2B5EF4-FFF2-40B4-BE49-F238E27FC236}">
                <a16:creationId xmlns:a16="http://schemas.microsoft.com/office/drawing/2014/main" id="{C12AB686-AC4C-ECEC-5F90-6C46518C4D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18" b="29482"/>
          <a:stretch/>
        </p:blipFill>
        <p:spPr bwMode="auto">
          <a:xfrm>
            <a:off x="287244" y="3775014"/>
            <a:ext cx="1863189" cy="1847088"/>
          </a:xfrm>
          <a:prstGeom prst="ellipse">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DD303D0-40A3-8662-B0AC-9B406C35FB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1965" y="2211012"/>
            <a:ext cx="2377594" cy="237759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3EF36E5-8774-BFD3-FDDA-26348862E8A3}"/>
              </a:ext>
            </a:extLst>
          </p:cNvPr>
          <p:cNvSpPr txBox="1">
            <a:spLocks/>
          </p:cNvSpPr>
          <p:nvPr/>
        </p:nvSpPr>
        <p:spPr>
          <a:xfrm>
            <a:off x="914400" y="365124"/>
            <a:ext cx="10363200" cy="914400"/>
          </a:xfrm>
          <a:prstGeom prst="rect">
            <a:avLst/>
          </a:prstGeom>
        </p:spPr>
        <p:txBody>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en-US" dirty="0"/>
              <a:t>Information about the Trials Expansion Protocols</a:t>
            </a:r>
          </a:p>
        </p:txBody>
      </p:sp>
      <p:graphicFrame>
        <p:nvGraphicFramePr>
          <p:cNvPr id="6" name="Table 5">
            <a:extLst>
              <a:ext uri="{FF2B5EF4-FFF2-40B4-BE49-F238E27FC236}">
                <a16:creationId xmlns:a16="http://schemas.microsoft.com/office/drawing/2014/main" id="{35FAA553-BAC3-F2AA-51E8-64CC7422E393}"/>
              </a:ext>
            </a:extLst>
          </p:cNvPr>
          <p:cNvGraphicFramePr>
            <a:graphicFrameLocks noGrp="1"/>
          </p:cNvGraphicFramePr>
          <p:nvPr>
            <p:extLst>
              <p:ext uri="{D42A27DB-BD31-4B8C-83A1-F6EECF244321}">
                <p14:modId xmlns:p14="http://schemas.microsoft.com/office/powerpoint/2010/main" val="837402565"/>
              </p:ext>
            </p:extLst>
          </p:nvPr>
        </p:nvGraphicFramePr>
        <p:xfrm>
          <a:off x="8737583" y="1241711"/>
          <a:ext cx="3650673" cy="4635783"/>
        </p:xfrm>
        <a:graphic>
          <a:graphicData uri="http://schemas.openxmlformats.org/drawingml/2006/table">
            <a:tbl>
              <a:tblPr firstRow="1" bandRow="1">
                <a:tableStyleId>{5C22544A-7EE6-4342-B048-85BDC9FD1C3A}</a:tableStyleId>
              </a:tblPr>
              <a:tblGrid>
                <a:gridCol w="1085838">
                  <a:extLst>
                    <a:ext uri="{9D8B030D-6E8A-4147-A177-3AD203B41FA5}">
                      <a16:colId xmlns:a16="http://schemas.microsoft.com/office/drawing/2014/main" val="2965342064"/>
                    </a:ext>
                  </a:extLst>
                </a:gridCol>
                <a:gridCol w="2564835">
                  <a:extLst>
                    <a:ext uri="{9D8B030D-6E8A-4147-A177-3AD203B41FA5}">
                      <a16:colId xmlns:a16="http://schemas.microsoft.com/office/drawing/2014/main" val="2173155419"/>
                    </a:ext>
                  </a:extLst>
                </a:gridCol>
              </a:tblGrid>
              <a:tr h="2136423">
                <a:tc>
                  <a:txBody>
                    <a:bodyPr/>
                    <a:lstStyle/>
                    <a:p>
                      <a:endParaRPr lang="en-US"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1B365D"/>
                          </a:solidFill>
                          <a:latin typeface="+mn-lt"/>
                        </a:rPr>
                        <a:t>Karma Kreizenbeck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1B365D"/>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1B365D"/>
                          </a:solidFill>
                          <a:latin typeface="+mn-lt"/>
                        </a:rPr>
                        <a:t>HICOR Director, Research and Partnerships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1B365D"/>
                        </a:solidFill>
                        <a:latin typeface="+mn-lt"/>
                      </a:endParaRPr>
                    </a:p>
                  </a:txBody>
                  <a:tcPr anchor="ctr">
                    <a:noFill/>
                  </a:tcPr>
                </a:tc>
                <a:extLst>
                  <a:ext uri="{0D108BD9-81ED-4DB2-BD59-A6C34878D82A}">
                    <a16:rowId xmlns:a16="http://schemas.microsoft.com/office/drawing/2014/main" val="4174275811"/>
                  </a:ext>
                </a:extLst>
              </a:tr>
              <a:tr h="370840">
                <a:tc>
                  <a:txBody>
                    <a:bodyPr/>
                    <a:lstStyle/>
                    <a:p>
                      <a:endParaRPr lang="en-US" dirty="0"/>
                    </a:p>
                  </a:txBody>
                  <a:tcPr>
                    <a:noFill/>
                  </a:tcPr>
                </a:tc>
                <a:tc>
                  <a:txBody>
                    <a:bodyPr/>
                    <a:lstStyle/>
                    <a:p>
                      <a:endParaRPr lang="en-US" b="0" dirty="0"/>
                    </a:p>
                    <a:p>
                      <a:endParaRPr lang="en-US" b="0" dirty="0"/>
                    </a:p>
                    <a:p>
                      <a:endParaRPr lang="en-US" b="0" dirty="0"/>
                    </a:p>
                    <a:p>
                      <a:r>
                        <a:rPr lang="en-US" b="0" dirty="0"/>
                        <a:t>Kate Watabayashi</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1B365D"/>
                          </a:solidFill>
                          <a:latin typeface="+mn-lt"/>
                        </a:rPr>
                        <a:t>HICOR Senior Program Manager</a:t>
                      </a:r>
                    </a:p>
                    <a:p>
                      <a:endParaRPr lang="en-US" b="0" dirty="0"/>
                    </a:p>
                    <a:p>
                      <a:endParaRPr lang="en-US" b="0" dirty="0"/>
                    </a:p>
                  </a:txBody>
                  <a:tcPr anchor="ctr">
                    <a:noFill/>
                  </a:tcPr>
                </a:tc>
                <a:extLst>
                  <a:ext uri="{0D108BD9-81ED-4DB2-BD59-A6C34878D82A}">
                    <a16:rowId xmlns:a16="http://schemas.microsoft.com/office/drawing/2014/main" val="1108414693"/>
                  </a:ext>
                </a:extLst>
              </a:tr>
            </a:tbl>
          </a:graphicData>
        </a:graphic>
      </p:graphicFrame>
      <p:pic>
        <p:nvPicPr>
          <p:cNvPr id="10" name="Picture 2">
            <a:extLst>
              <a:ext uri="{FF2B5EF4-FFF2-40B4-BE49-F238E27FC236}">
                <a16:creationId xmlns:a16="http://schemas.microsoft.com/office/drawing/2014/main" id="{6889C9B4-3FB9-361B-7390-CA2DF862292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7880815" y="1318352"/>
            <a:ext cx="1742140" cy="1847088"/>
          </a:xfrm>
          <a:prstGeom prst="ellipse">
            <a:avLst/>
          </a:prstGeom>
          <a:noFill/>
          <a:extLst>
            <a:ext uri="{909E8E84-426E-40DD-AFC4-6F175D3DCCD1}">
              <a14:hiddenFill xmlns:a14="http://schemas.microsoft.com/office/drawing/2010/main">
                <a:solidFill>
                  <a:srgbClr val="FFFFFF"/>
                </a:solidFill>
              </a14:hiddenFill>
            </a:ext>
          </a:extLst>
        </p:spPr>
      </p:pic>
      <p:pic>
        <p:nvPicPr>
          <p:cNvPr id="11" name="Picture 10" descr="A person smiling for a picture">
            <a:extLst>
              <a:ext uri="{FF2B5EF4-FFF2-40B4-BE49-F238E27FC236}">
                <a16:creationId xmlns:a16="http://schemas.microsoft.com/office/drawing/2014/main" id="{16DBE897-E890-C314-FD73-490342F6D7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79559" y="3775014"/>
            <a:ext cx="1916047" cy="1847088"/>
          </a:xfrm>
          <a:prstGeom prst="ellipse">
            <a:avLst/>
          </a:prstGeom>
        </p:spPr>
      </p:pic>
    </p:spTree>
    <p:extLst>
      <p:ext uri="{BB962C8B-B14F-4D97-AF65-F5344CB8AC3E}">
        <p14:creationId xmlns:p14="http://schemas.microsoft.com/office/powerpoint/2010/main" val="3014402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655D-56F9-11BC-10AB-A07450C2D0D3}"/>
              </a:ext>
            </a:extLst>
          </p:cNvPr>
          <p:cNvSpPr>
            <a:spLocks noGrp="1"/>
          </p:cNvSpPr>
          <p:nvPr>
            <p:ph type="title"/>
          </p:nvPr>
        </p:nvSpPr>
        <p:spPr>
          <a:xfrm>
            <a:off x="914400" y="365125"/>
            <a:ext cx="10363200" cy="913069"/>
          </a:xfrm>
        </p:spPr>
        <p:txBody>
          <a:bodyPr anchor="ctr">
            <a:normAutofit/>
          </a:bodyPr>
          <a:lstStyle/>
          <a:p>
            <a:r>
              <a:rPr lang="en-US" dirty="0"/>
              <a:t>Summary and Discussion</a:t>
            </a:r>
          </a:p>
        </p:txBody>
      </p:sp>
      <p:sp>
        <p:nvSpPr>
          <p:cNvPr id="3" name="Content Placeholder 2">
            <a:extLst>
              <a:ext uri="{FF2B5EF4-FFF2-40B4-BE49-F238E27FC236}">
                <a16:creationId xmlns:a16="http://schemas.microsoft.com/office/drawing/2014/main" id="{21CD46C7-E98F-9BB1-29E3-EA54DB1F3921}"/>
              </a:ext>
            </a:extLst>
          </p:cNvPr>
          <p:cNvSpPr>
            <a:spLocks noGrp="1"/>
          </p:cNvSpPr>
          <p:nvPr>
            <p:ph sz="half" idx="1"/>
          </p:nvPr>
        </p:nvSpPr>
        <p:spPr>
          <a:xfrm>
            <a:off x="914400" y="1182276"/>
            <a:ext cx="5748818" cy="4834476"/>
          </a:xfrm>
        </p:spPr>
        <p:txBody>
          <a:bodyPr>
            <a:normAutofit fontScale="85000" lnSpcReduction="10000"/>
          </a:bodyPr>
          <a:lstStyle/>
          <a:p>
            <a:pPr marL="342900" indent="-342900">
              <a:buFont typeface="+mj-lt"/>
              <a:buAutoNum type="arabicPeriod"/>
            </a:pPr>
            <a:endParaRPr lang="en-US" dirty="0"/>
          </a:p>
          <a:p>
            <a:pPr marL="0" indent="0">
              <a:buNone/>
            </a:pPr>
            <a:r>
              <a:rPr lang="en-US" sz="2000" b="1" dirty="0">
                <a:solidFill>
                  <a:schemeClr val="accent1"/>
                </a:solidFill>
              </a:rPr>
              <a:t>Financial fragility</a:t>
            </a:r>
          </a:p>
          <a:p>
            <a:pPr>
              <a:buFontTx/>
              <a:buChar char="-"/>
            </a:pPr>
            <a:r>
              <a:rPr lang="en-US" sz="2000" dirty="0">
                <a:solidFill>
                  <a:schemeClr val="accent1"/>
                </a:solidFill>
              </a:rPr>
              <a:t>Many of our patients are financially fragile at the time they are diagnosed with cancer.</a:t>
            </a:r>
          </a:p>
          <a:p>
            <a:pPr>
              <a:buFontTx/>
              <a:buChar char="-"/>
            </a:pPr>
            <a:r>
              <a:rPr lang="en-US" sz="2000" b="1" dirty="0">
                <a:solidFill>
                  <a:schemeClr val="accent5"/>
                </a:solidFill>
              </a:rPr>
              <a:t>How does your clinic screen for financial health?</a:t>
            </a:r>
          </a:p>
          <a:p>
            <a:pPr>
              <a:buFontTx/>
              <a:buChar char="-"/>
            </a:pPr>
            <a:endParaRPr lang="en-US" sz="2000" b="1" dirty="0">
              <a:solidFill>
                <a:schemeClr val="accent1"/>
              </a:solidFill>
            </a:endParaRPr>
          </a:p>
          <a:p>
            <a:pPr marL="0" indent="0">
              <a:buNone/>
            </a:pPr>
            <a:r>
              <a:rPr lang="en-US" sz="2000" b="1" dirty="0">
                <a:solidFill>
                  <a:schemeClr val="accent1"/>
                </a:solidFill>
              </a:rPr>
              <a:t>Germline testing</a:t>
            </a:r>
          </a:p>
          <a:p>
            <a:pPr>
              <a:buFontTx/>
              <a:buChar char="-"/>
            </a:pPr>
            <a:r>
              <a:rPr lang="en-US" sz="2000" dirty="0">
                <a:solidFill>
                  <a:schemeClr val="accent1"/>
                </a:solidFill>
              </a:rPr>
              <a:t>Overall, testing rates are below goal for breast, ovarian, pancreatic, and prostate cancer.</a:t>
            </a:r>
          </a:p>
          <a:p>
            <a:pPr>
              <a:buFontTx/>
              <a:buChar char="-"/>
            </a:pPr>
            <a:r>
              <a:rPr lang="en-US" sz="2000" b="1" dirty="0">
                <a:solidFill>
                  <a:schemeClr val="accent5"/>
                </a:solidFill>
              </a:rPr>
              <a:t>What are barriers and facilitators to testing?</a:t>
            </a:r>
          </a:p>
          <a:p>
            <a:pPr marL="0" indent="0">
              <a:buNone/>
            </a:pPr>
            <a:endParaRPr lang="en-US" sz="2000" b="1" dirty="0">
              <a:solidFill>
                <a:schemeClr val="accent1"/>
              </a:solidFill>
            </a:endParaRPr>
          </a:p>
          <a:p>
            <a:pPr marL="0" indent="0">
              <a:buNone/>
            </a:pPr>
            <a:r>
              <a:rPr lang="en-US" sz="2000" b="1" dirty="0">
                <a:solidFill>
                  <a:schemeClr val="accent1"/>
                </a:solidFill>
              </a:rPr>
              <a:t>Trials expansion</a:t>
            </a:r>
          </a:p>
          <a:p>
            <a:pPr>
              <a:buFontTx/>
              <a:buChar char="-"/>
            </a:pPr>
            <a:r>
              <a:rPr lang="en-US" sz="2000" dirty="0"/>
              <a:t>Based on your feedback, we are opening studies testing interventions for symptom management, palliative care, germline testing and financial toxicity.</a:t>
            </a:r>
          </a:p>
          <a:p>
            <a:pPr>
              <a:buFontTx/>
              <a:buChar char="-"/>
            </a:pPr>
            <a:r>
              <a:rPr lang="en-US" sz="2000" b="1" dirty="0">
                <a:solidFill>
                  <a:schemeClr val="accent5"/>
                </a:solidFill>
              </a:rPr>
              <a:t>What are cancer research priorities in 2025? </a:t>
            </a:r>
          </a:p>
          <a:p>
            <a:pPr>
              <a:buFontTx/>
              <a:buChar char="-"/>
            </a:pPr>
            <a:endParaRPr lang="en-US" sz="2000" dirty="0">
              <a:solidFill>
                <a:schemeClr val="accent1"/>
              </a:solidFill>
            </a:endParaRPr>
          </a:p>
        </p:txBody>
      </p:sp>
      <p:sp>
        <p:nvSpPr>
          <p:cNvPr id="5" name="Slide Number Placeholder 4">
            <a:extLst>
              <a:ext uri="{FF2B5EF4-FFF2-40B4-BE49-F238E27FC236}">
                <a16:creationId xmlns:a16="http://schemas.microsoft.com/office/drawing/2014/main" id="{B8309053-9AF1-A9CF-E24F-5232FF38EBD7}"/>
              </a:ext>
            </a:extLst>
          </p:cNvPr>
          <p:cNvSpPr>
            <a:spLocks noGrp="1"/>
          </p:cNvSpPr>
          <p:nvPr>
            <p:ph type="sldNum" sz="quarter" idx="12"/>
          </p:nvPr>
        </p:nvSpPr>
        <p:spPr>
          <a:xfrm>
            <a:off x="11441363" y="6016752"/>
            <a:ext cx="457200" cy="365125"/>
          </a:xfrm>
        </p:spPr>
        <p:txBody>
          <a:bodyPr anchor="ctr">
            <a:normAutofit/>
          </a:bodyPr>
          <a:lstStyle/>
          <a:p>
            <a:pPr>
              <a:spcAft>
                <a:spcPts val="600"/>
              </a:spcAft>
            </a:pPr>
            <a:fld id="{402AF41C-0C01-4292-8B40-325CC9F1007B}" type="slidenum">
              <a:rPr lang="en-US" smtClean="0"/>
              <a:pPr>
                <a:spcAft>
                  <a:spcPts val="600"/>
                </a:spcAft>
              </a:pPr>
              <a:t>33</a:t>
            </a:fld>
            <a:endParaRPr lang="en-US"/>
          </a:p>
        </p:txBody>
      </p:sp>
      <p:grpSp>
        <p:nvGrpSpPr>
          <p:cNvPr id="4" name="Group 3">
            <a:extLst>
              <a:ext uri="{FF2B5EF4-FFF2-40B4-BE49-F238E27FC236}">
                <a16:creationId xmlns:a16="http://schemas.microsoft.com/office/drawing/2014/main" id="{15915A05-E084-A0EA-4EEF-CD0B2F540F60}"/>
              </a:ext>
            </a:extLst>
          </p:cNvPr>
          <p:cNvGrpSpPr/>
          <p:nvPr/>
        </p:nvGrpSpPr>
        <p:grpSpPr>
          <a:xfrm>
            <a:off x="7282110" y="1182276"/>
            <a:ext cx="4387853" cy="4487042"/>
            <a:chOff x="6647293" y="748145"/>
            <a:chExt cx="4387853" cy="4487042"/>
          </a:xfrm>
        </p:grpSpPr>
        <p:grpSp>
          <p:nvGrpSpPr>
            <p:cNvPr id="6" name="Group 5">
              <a:extLst>
                <a:ext uri="{FF2B5EF4-FFF2-40B4-BE49-F238E27FC236}">
                  <a16:creationId xmlns:a16="http://schemas.microsoft.com/office/drawing/2014/main" id="{C57C46C4-FE78-FD16-6811-FF3AA54D616F}"/>
                </a:ext>
              </a:extLst>
            </p:cNvPr>
            <p:cNvGrpSpPr>
              <a:grpSpLocks noChangeAspect="1"/>
            </p:cNvGrpSpPr>
            <p:nvPr/>
          </p:nvGrpSpPr>
          <p:grpSpPr>
            <a:xfrm>
              <a:off x="6647293" y="748145"/>
              <a:ext cx="4387853" cy="4487042"/>
              <a:chOff x="4987637" y="-166253"/>
              <a:chExt cx="6013646" cy="6149588"/>
            </a:xfrm>
            <a:effectLst>
              <a:outerShdw blurRad="63500" sx="102000" sy="102000" algn="ctr" rotWithShape="0">
                <a:prstClr val="black">
                  <a:alpha val="40000"/>
                </a:prstClr>
              </a:outerShdw>
            </a:effectLst>
          </p:grpSpPr>
          <p:sp>
            <p:nvSpPr>
              <p:cNvPr id="8" name="Hexagon 2">
                <a:extLst>
                  <a:ext uri="{FF2B5EF4-FFF2-40B4-BE49-F238E27FC236}">
                    <a16:creationId xmlns:a16="http://schemas.microsoft.com/office/drawing/2014/main" id="{A7D7E414-1CFA-489A-B4C1-04DDE8625D22}"/>
                  </a:ext>
                </a:extLst>
              </p:cNvPr>
              <p:cNvSpPr/>
              <p:nvPr/>
            </p:nvSpPr>
            <p:spPr>
              <a:xfrm>
                <a:off x="4990649" y="3346069"/>
                <a:ext cx="2298664" cy="2592989"/>
              </a:xfrm>
              <a:custGeom>
                <a:avLst/>
                <a:gdLst>
                  <a:gd name="connsiteX0" fmla="*/ 468 w 1784773"/>
                  <a:gd name="connsiteY0" fmla="*/ 0 h 2024078"/>
                  <a:gd name="connsiteX1" fmla="*/ 1309067 w 1784773"/>
                  <a:gd name="connsiteY1" fmla="*/ 0 h 2024078"/>
                  <a:gd name="connsiteX2" fmla="*/ 1312222 w 1784773"/>
                  <a:gd name="connsiteY2" fmla="*/ 118158 h 2024078"/>
                  <a:gd name="connsiteX3" fmla="*/ 1728941 w 1784773"/>
                  <a:gd name="connsiteY3" fmla="*/ 865870 h 2024078"/>
                  <a:gd name="connsiteX4" fmla="*/ 1784773 w 1784773"/>
                  <a:gd name="connsiteY4" fmla="*/ 939300 h 2024078"/>
                  <a:gd name="connsiteX5" fmla="*/ 1124190 w 1784773"/>
                  <a:gd name="connsiteY5" fmla="*/ 2024078 h 2024078"/>
                  <a:gd name="connsiteX6" fmla="*/ 1004895 w 1784773"/>
                  <a:gd name="connsiteY6" fmla="*/ 1889678 h 2024078"/>
                  <a:gd name="connsiteX7" fmla="*/ 41682 w 1784773"/>
                  <a:gd name="connsiteY7" fmla="*/ 161402 h 2024078"/>
                  <a:gd name="connsiteX8" fmla="*/ 468 w 1784773"/>
                  <a:gd name="connsiteY8" fmla="*/ 0 h 2024078"/>
                  <a:gd name="connsiteX0" fmla="*/ 468 w 1777189"/>
                  <a:gd name="connsiteY0" fmla="*/ 0 h 2024078"/>
                  <a:gd name="connsiteX1" fmla="*/ 1309067 w 1777189"/>
                  <a:gd name="connsiteY1" fmla="*/ 0 h 2024078"/>
                  <a:gd name="connsiteX2" fmla="*/ 1312222 w 1777189"/>
                  <a:gd name="connsiteY2" fmla="*/ 118158 h 2024078"/>
                  <a:gd name="connsiteX3" fmla="*/ 1728941 w 1777189"/>
                  <a:gd name="connsiteY3" fmla="*/ 865870 h 2024078"/>
                  <a:gd name="connsiteX4" fmla="*/ 1777189 w 1777189"/>
                  <a:gd name="connsiteY4" fmla="*/ 931716 h 2024078"/>
                  <a:gd name="connsiteX5" fmla="*/ 1124190 w 1777189"/>
                  <a:gd name="connsiteY5" fmla="*/ 2024078 h 2024078"/>
                  <a:gd name="connsiteX6" fmla="*/ 1004895 w 1777189"/>
                  <a:gd name="connsiteY6" fmla="*/ 1889678 h 2024078"/>
                  <a:gd name="connsiteX7" fmla="*/ 41682 w 1777189"/>
                  <a:gd name="connsiteY7" fmla="*/ 161402 h 2024078"/>
                  <a:gd name="connsiteX8" fmla="*/ 468 w 1777189"/>
                  <a:gd name="connsiteY8" fmla="*/ 0 h 2024078"/>
                  <a:gd name="connsiteX0" fmla="*/ 468 w 1771501"/>
                  <a:gd name="connsiteY0" fmla="*/ 0 h 2024078"/>
                  <a:gd name="connsiteX1" fmla="*/ 1309067 w 1771501"/>
                  <a:gd name="connsiteY1" fmla="*/ 0 h 2024078"/>
                  <a:gd name="connsiteX2" fmla="*/ 1312222 w 1771501"/>
                  <a:gd name="connsiteY2" fmla="*/ 118158 h 2024078"/>
                  <a:gd name="connsiteX3" fmla="*/ 1728941 w 1771501"/>
                  <a:gd name="connsiteY3" fmla="*/ 865870 h 2024078"/>
                  <a:gd name="connsiteX4" fmla="*/ 1771501 w 1771501"/>
                  <a:gd name="connsiteY4" fmla="*/ 929820 h 2024078"/>
                  <a:gd name="connsiteX5" fmla="*/ 1124190 w 1771501"/>
                  <a:gd name="connsiteY5" fmla="*/ 2024078 h 2024078"/>
                  <a:gd name="connsiteX6" fmla="*/ 1004895 w 1771501"/>
                  <a:gd name="connsiteY6" fmla="*/ 1889678 h 2024078"/>
                  <a:gd name="connsiteX7" fmla="*/ 41682 w 1771501"/>
                  <a:gd name="connsiteY7" fmla="*/ 161402 h 2024078"/>
                  <a:gd name="connsiteX8" fmla="*/ 468 w 1771501"/>
                  <a:gd name="connsiteY8" fmla="*/ 0 h 2024078"/>
                  <a:gd name="connsiteX0" fmla="*/ 468 w 1773398"/>
                  <a:gd name="connsiteY0" fmla="*/ 0 h 2024078"/>
                  <a:gd name="connsiteX1" fmla="*/ 1309067 w 1773398"/>
                  <a:gd name="connsiteY1" fmla="*/ 0 h 2024078"/>
                  <a:gd name="connsiteX2" fmla="*/ 1312222 w 1773398"/>
                  <a:gd name="connsiteY2" fmla="*/ 118158 h 2024078"/>
                  <a:gd name="connsiteX3" fmla="*/ 1728941 w 1773398"/>
                  <a:gd name="connsiteY3" fmla="*/ 865870 h 2024078"/>
                  <a:gd name="connsiteX4" fmla="*/ 1773398 w 1773398"/>
                  <a:gd name="connsiteY4" fmla="*/ 924132 h 2024078"/>
                  <a:gd name="connsiteX5" fmla="*/ 1124190 w 1773398"/>
                  <a:gd name="connsiteY5" fmla="*/ 2024078 h 2024078"/>
                  <a:gd name="connsiteX6" fmla="*/ 1004895 w 1773398"/>
                  <a:gd name="connsiteY6" fmla="*/ 1889678 h 2024078"/>
                  <a:gd name="connsiteX7" fmla="*/ 41682 w 1773398"/>
                  <a:gd name="connsiteY7" fmla="*/ 161402 h 2024078"/>
                  <a:gd name="connsiteX8" fmla="*/ 468 w 1773398"/>
                  <a:gd name="connsiteY8" fmla="*/ 0 h 2024078"/>
                  <a:gd name="connsiteX0" fmla="*/ 468 w 1773398"/>
                  <a:gd name="connsiteY0" fmla="*/ 0 h 2024078"/>
                  <a:gd name="connsiteX1" fmla="*/ 1309067 w 1773398"/>
                  <a:gd name="connsiteY1" fmla="*/ 0 h 2024078"/>
                  <a:gd name="connsiteX2" fmla="*/ 1350144 w 1773398"/>
                  <a:gd name="connsiteY2" fmla="*/ 190211 h 2024078"/>
                  <a:gd name="connsiteX3" fmla="*/ 1728941 w 1773398"/>
                  <a:gd name="connsiteY3" fmla="*/ 865870 h 2024078"/>
                  <a:gd name="connsiteX4" fmla="*/ 1773398 w 1773398"/>
                  <a:gd name="connsiteY4" fmla="*/ 924132 h 2024078"/>
                  <a:gd name="connsiteX5" fmla="*/ 1124190 w 1773398"/>
                  <a:gd name="connsiteY5" fmla="*/ 2024078 h 2024078"/>
                  <a:gd name="connsiteX6" fmla="*/ 1004895 w 1773398"/>
                  <a:gd name="connsiteY6" fmla="*/ 1889678 h 2024078"/>
                  <a:gd name="connsiteX7" fmla="*/ 41682 w 1773398"/>
                  <a:gd name="connsiteY7" fmla="*/ 161402 h 2024078"/>
                  <a:gd name="connsiteX8" fmla="*/ 468 w 1773398"/>
                  <a:gd name="connsiteY8" fmla="*/ 0 h 2024078"/>
                  <a:gd name="connsiteX0" fmla="*/ 468 w 1773398"/>
                  <a:gd name="connsiteY0" fmla="*/ 0 h 2024078"/>
                  <a:gd name="connsiteX1" fmla="*/ 1303379 w 1773398"/>
                  <a:gd name="connsiteY1" fmla="*/ 30338 h 2024078"/>
                  <a:gd name="connsiteX2" fmla="*/ 1350144 w 1773398"/>
                  <a:gd name="connsiteY2" fmla="*/ 190211 h 2024078"/>
                  <a:gd name="connsiteX3" fmla="*/ 1728941 w 1773398"/>
                  <a:gd name="connsiteY3" fmla="*/ 865870 h 2024078"/>
                  <a:gd name="connsiteX4" fmla="*/ 1773398 w 1773398"/>
                  <a:gd name="connsiteY4" fmla="*/ 924132 h 2024078"/>
                  <a:gd name="connsiteX5" fmla="*/ 1124190 w 1773398"/>
                  <a:gd name="connsiteY5" fmla="*/ 2024078 h 2024078"/>
                  <a:gd name="connsiteX6" fmla="*/ 1004895 w 1773398"/>
                  <a:gd name="connsiteY6" fmla="*/ 1889678 h 2024078"/>
                  <a:gd name="connsiteX7" fmla="*/ 41682 w 1773398"/>
                  <a:gd name="connsiteY7" fmla="*/ 161402 h 2024078"/>
                  <a:gd name="connsiteX8" fmla="*/ 468 w 1773398"/>
                  <a:gd name="connsiteY8" fmla="*/ 0 h 2024078"/>
                  <a:gd name="connsiteX0" fmla="*/ 468 w 1773398"/>
                  <a:gd name="connsiteY0" fmla="*/ 0 h 2024078"/>
                  <a:gd name="connsiteX1" fmla="*/ 1292002 w 1773398"/>
                  <a:gd name="connsiteY1" fmla="*/ 30338 h 2024078"/>
                  <a:gd name="connsiteX2" fmla="*/ 1350144 w 1773398"/>
                  <a:gd name="connsiteY2" fmla="*/ 190211 h 2024078"/>
                  <a:gd name="connsiteX3" fmla="*/ 1728941 w 1773398"/>
                  <a:gd name="connsiteY3" fmla="*/ 865870 h 2024078"/>
                  <a:gd name="connsiteX4" fmla="*/ 1773398 w 1773398"/>
                  <a:gd name="connsiteY4" fmla="*/ 924132 h 2024078"/>
                  <a:gd name="connsiteX5" fmla="*/ 1124190 w 1773398"/>
                  <a:gd name="connsiteY5" fmla="*/ 2024078 h 2024078"/>
                  <a:gd name="connsiteX6" fmla="*/ 1004895 w 1773398"/>
                  <a:gd name="connsiteY6" fmla="*/ 1889678 h 2024078"/>
                  <a:gd name="connsiteX7" fmla="*/ 41682 w 1773398"/>
                  <a:gd name="connsiteY7" fmla="*/ 161402 h 2024078"/>
                  <a:gd name="connsiteX8" fmla="*/ 468 w 1773398"/>
                  <a:gd name="connsiteY8" fmla="*/ 0 h 2024078"/>
                  <a:gd name="connsiteX0" fmla="*/ 468 w 1773398"/>
                  <a:gd name="connsiteY0" fmla="*/ 0 h 2024078"/>
                  <a:gd name="connsiteX1" fmla="*/ 1292002 w 1773398"/>
                  <a:gd name="connsiteY1" fmla="*/ 30338 h 2024078"/>
                  <a:gd name="connsiteX2" fmla="*/ 1350144 w 1773398"/>
                  <a:gd name="connsiteY2" fmla="*/ 190211 h 2024078"/>
                  <a:gd name="connsiteX3" fmla="*/ 1728941 w 1773398"/>
                  <a:gd name="connsiteY3" fmla="*/ 865870 h 2024078"/>
                  <a:gd name="connsiteX4" fmla="*/ 1773398 w 1773398"/>
                  <a:gd name="connsiteY4" fmla="*/ 924132 h 2024078"/>
                  <a:gd name="connsiteX5" fmla="*/ 1124190 w 1773398"/>
                  <a:gd name="connsiteY5" fmla="*/ 2024078 h 2024078"/>
                  <a:gd name="connsiteX6" fmla="*/ 1004895 w 1773398"/>
                  <a:gd name="connsiteY6" fmla="*/ 1889678 h 2024078"/>
                  <a:gd name="connsiteX7" fmla="*/ 41682 w 1773398"/>
                  <a:gd name="connsiteY7" fmla="*/ 161402 h 2024078"/>
                  <a:gd name="connsiteX8" fmla="*/ 468 w 1773398"/>
                  <a:gd name="connsiteY8" fmla="*/ 0 h 2024078"/>
                  <a:gd name="connsiteX0" fmla="*/ 468 w 1773398"/>
                  <a:gd name="connsiteY0" fmla="*/ 0 h 2024078"/>
                  <a:gd name="connsiteX1" fmla="*/ 1292002 w 1773398"/>
                  <a:gd name="connsiteY1" fmla="*/ 30338 h 2024078"/>
                  <a:gd name="connsiteX2" fmla="*/ 1350144 w 1773398"/>
                  <a:gd name="connsiteY2" fmla="*/ 190211 h 2024078"/>
                  <a:gd name="connsiteX3" fmla="*/ 1728941 w 1773398"/>
                  <a:gd name="connsiteY3" fmla="*/ 865870 h 2024078"/>
                  <a:gd name="connsiteX4" fmla="*/ 1773398 w 1773398"/>
                  <a:gd name="connsiteY4" fmla="*/ 924132 h 2024078"/>
                  <a:gd name="connsiteX5" fmla="*/ 1124190 w 1773398"/>
                  <a:gd name="connsiteY5" fmla="*/ 2024078 h 2024078"/>
                  <a:gd name="connsiteX6" fmla="*/ 1004895 w 1773398"/>
                  <a:gd name="connsiteY6" fmla="*/ 1889678 h 2024078"/>
                  <a:gd name="connsiteX7" fmla="*/ 41682 w 1773398"/>
                  <a:gd name="connsiteY7" fmla="*/ 161402 h 2024078"/>
                  <a:gd name="connsiteX8" fmla="*/ 468 w 1773398"/>
                  <a:gd name="connsiteY8" fmla="*/ 0 h 2024078"/>
                  <a:gd name="connsiteX0" fmla="*/ 468 w 1773398"/>
                  <a:gd name="connsiteY0" fmla="*/ 0 h 2014598"/>
                  <a:gd name="connsiteX1" fmla="*/ 1292002 w 1773398"/>
                  <a:gd name="connsiteY1" fmla="*/ 20858 h 2014598"/>
                  <a:gd name="connsiteX2" fmla="*/ 1350144 w 1773398"/>
                  <a:gd name="connsiteY2" fmla="*/ 180731 h 2014598"/>
                  <a:gd name="connsiteX3" fmla="*/ 1728941 w 1773398"/>
                  <a:gd name="connsiteY3" fmla="*/ 856390 h 2014598"/>
                  <a:gd name="connsiteX4" fmla="*/ 1773398 w 1773398"/>
                  <a:gd name="connsiteY4" fmla="*/ 914652 h 2014598"/>
                  <a:gd name="connsiteX5" fmla="*/ 1124190 w 1773398"/>
                  <a:gd name="connsiteY5" fmla="*/ 2014598 h 2014598"/>
                  <a:gd name="connsiteX6" fmla="*/ 1004895 w 1773398"/>
                  <a:gd name="connsiteY6" fmla="*/ 1880198 h 2014598"/>
                  <a:gd name="connsiteX7" fmla="*/ 41682 w 1773398"/>
                  <a:gd name="connsiteY7" fmla="*/ 151922 h 2014598"/>
                  <a:gd name="connsiteX8" fmla="*/ 468 w 1773398"/>
                  <a:gd name="connsiteY8" fmla="*/ 0 h 2014598"/>
                  <a:gd name="connsiteX0" fmla="*/ 526 w 1771560"/>
                  <a:gd name="connsiteY0" fmla="*/ 0 h 2020286"/>
                  <a:gd name="connsiteX1" fmla="*/ 1290164 w 1771560"/>
                  <a:gd name="connsiteY1" fmla="*/ 26546 h 2020286"/>
                  <a:gd name="connsiteX2" fmla="*/ 1348306 w 1771560"/>
                  <a:gd name="connsiteY2" fmla="*/ 186419 h 2020286"/>
                  <a:gd name="connsiteX3" fmla="*/ 1727103 w 1771560"/>
                  <a:gd name="connsiteY3" fmla="*/ 862078 h 2020286"/>
                  <a:gd name="connsiteX4" fmla="*/ 1771560 w 1771560"/>
                  <a:gd name="connsiteY4" fmla="*/ 920340 h 2020286"/>
                  <a:gd name="connsiteX5" fmla="*/ 1122352 w 1771560"/>
                  <a:gd name="connsiteY5" fmla="*/ 2020286 h 2020286"/>
                  <a:gd name="connsiteX6" fmla="*/ 1003057 w 1771560"/>
                  <a:gd name="connsiteY6" fmla="*/ 1885886 h 2020286"/>
                  <a:gd name="connsiteX7" fmla="*/ 39844 w 1771560"/>
                  <a:gd name="connsiteY7" fmla="*/ 157610 h 2020286"/>
                  <a:gd name="connsiteX8" fmla="*/ 526 w 1771560"/>
                  <a:gd name="connsiteY8" fmla="*/ 0 h 2020286"/>
                  <a:gd name="connsiteX0" fmla="*/ 420 w 1775246"/>
                  <a:gd name="connsiteY0" fmla="*/ 0 h 2025975"/>
                  <a:gd name="connsiteX1" fmla="*/ 1293850 w 1775246"/>
                  <a:gd name="connsiteY1" fmla="*/ 32235 h 2025975"/>
                  <a:gd name="connsiteX2" fmla="*/ 1351992 w 1775246"/>
                  <a:gd name="connsiteY2" fmla="*/ 192108 h 2025975"/>
                  <a:gd name="connsiteX3" fmla="*/ 1730789 w 1775246"/>
                  <a:gd name="connsiteY3" fmla="*/ 867767 h 2025975"/>
                  <a:gd name="connsiteX4" fmla="*/ 1775246 w 1775246"/>
                  <a:gd name="connsiteY4" fmla="*/ 926029 h 2025975"/>
                  <a:gd name="connsiteX5" fmla="*/ 1126038 w 1775246"/>
                  <a:gd name="connsiteY5" fmla="*/ 2025975 h 2025975"/>
                  <a:gd name="connsiteX6" fmla="*/ 1006743 w 1775246"/>
                  <a:gd name="connsiteY6" fmla="*/ 1891575 h 2025975"/>
                  <a:gd name="connsiteX7" fmla="*/ 43530 w 1775246"/>
                  <a:gd name="connsiteY7" fmla="*/ 163299 h 2025975"/>
                  <a:gd name="connsiteX8" fmla="*/ 420 w 1775246"/>
                  <a:gd name="connsiteY8" fmla="*/ 0 h 2025975"/>
                  <a:gd name="connsiteX0" fmla="*/ 599 w 1769738"/>
                  <a:gd name="connsiteY0" fmla="*/ 22752 h 1993740"/>
                  <a:gd name="connsiteX1" fmla="*/ 1288342 w 1769738"/>
                  <a:gd name="connsiteY1" fmla="*/ 0 h 1993740"/>
                  <a:gd name="connsiteX2" fmla="*/ 1346484 w 1769738"/>
                  <a:gd name="connsiteY2" fmla="*/ 159873 h 1993740"/>
                  <a:gd name="connsiteX3" fmla="*/ 1725281 w 1769738"/>
                  <a:gd name="connsiteY3" fmla="*/ 835532 h 1993740"/>
                  <a:gd name="connsiteX4" fmla="*/ 1769738 w 1769738"/>
                  <a:gd name="connsiteY4" fmla="*/ 893794 h 1993740"/>
                  <a:gd name="connsiteX5" fmla="*/ 1120530 w 1769738"/>
                  <a:gd name="connsiteY5" fmla="*/ 1993740 h 1993740"/>
                  <a:gd name="connsiteX6" fmla="*/ 1001235 w 1769738"/>
                  <a:gd name="connsiteY6" fmla="*/ 1859340 h 1993740"/>
                  <a:gd name="connsiteX7" fmla="*/ 38022 w 1769738"/>
                  <a:gd name="connsiteY7" fmla="*/ 131064 h 1993740"/>
                  <a:gd name="connsiteX8" fmla="*/ 599 w 1769738"/>
                  <a:gd name="connsiteY8" fmla="*/ 22752 h 1993740"/>
                  <a:gd name="connsiteX0" fmla="*/ 599 w 1769738"/>
                  <a:gd name="connsiteY0" fmla="*/ 1895 h 1972883"/>
                  <a:gd name="connsiteX1" fmla="*/ 1282654 w 1769738"/>
                  <a:gd name="connsiteY1" fmla="*/ 0 h 1972883"/>
                  <a:gd name="connsiteX2" fmla="*/ 1346484 w 1769738"/>
                  <a:gd name="connsiteY2" fmla="*/ 139016 h 1972883"/>
                  <a:gd name="connsiteX3" fmla="*/ 1725281 w 1769738"/>
                  <a:gd name="connsiteY3" fmla="*/ 814675 h 1972883"/>
                  <a:gd name="connsiteX4" fmla="*/ 1769738 w 1769738"/>
                  <a:gd name="connsiteY4" fmla="*/ 872937 h 1972883"/>
                  <a:gd name="connsiteX5" fmla="*/ 1120530 w 1769738"/>
                  <a:gd name="connsiteY5" fmla="*/ 1972883 h 1972883"/>
                  <a:gd name="connsiteX6" fmla="*/ 1001235 w 1769738"/>
                  <a:gd name="connsiteY6" fmla="*/ 1838483 h 1972883"/>
                  <a:gd name="connsiteX7" fmla="*/ 38022 w 1769738"/>
                  <a:gd name="connsiteY7" fmla="*/ 110207 h 1972883"/>
                  <a:gd name="connsiteX8" fmla="*/ 599 w 1769738"/>
                  <a:gd name="connsiteY8" fmla="*/ 1895 h 1972883"/>
                  <a:gd name="connsiteX0" fmla="*/ 599 w 1769738"/>
                  <a:gd name="connsiteY0" fmla="*/ 1895 h 1972883"/>
                  <a:gd name="connsiteX1" fmla="*/ 1282654 w 1769738"/>
                  <a:gd name="connsiteY1" fmla="*/ 0 h 1972883"/>
                  <a:gd name="connsiteX2" fmla="*/ 1346484 w 1769738"/>
                  <a:gd name="connsiteY2" fmla="*/ 139016 h 1972883"/>
                  <a:gd name="connsiteX3" fmla="*/ 1725281 w 1769738"/>
                  <a:gd name="connsiteY3" fmla="*/ 814675 h 1972883"/>
                  <a:gd name="connsiteX4" fmla="*/ 1769738 w 1769738"/>
                  <a:gd name="connsiteY4" fmla="*/ 872937 h 1972883"/>
                  <a:gd name="connsiteX5" fmla="*/ 1120530 w 1769738"/>
                  <a:gd name="connsiteY5" fmla="*/ 1972883 h 1972883"/>
                  <a:gd name="connsiteX6" fmla="*/ 1001235 w 1769738"/>
                  <a:gd name="connsiteY6" fmla="*/ 1838483 h 1972883"/>
                  <a:gd name="connsiteX7" fmla="*/ 38022 w 1769738"/>
                  <a:gd name="connsiteY7" fmla="*/ 110207 h 1972883"/>
                  <a:gd name="connsiteX8" fmla="*/ 599 w 1769738"/>
                  <a:gd name="connsiteY8" fmla="*/ 1895 h 1972883"/>
                  <a:gd name="connsiteX0" fmla="*/ 599 w 1769738"/>
                  <a:gd name="connsiteY0" fmla="*/ 1895 h 1972883"/>
                  <a:gd name="connsiteX1" fmla="*/ 1282654 w 1769738"/>
                  <a:gd name="connsiteY1" fmla="*/ 0 h 1972883"/>
                  <a:gd name="connsiteX2" fmla="*/ 1346484 w 1769738"/>
                  <a:gd name="connsiteY2" fmla="*/ 139016 h 1972883"/>
                  <a:gd name="connsiteX3" fmla="*/ 1725281 w 1769738"/>
                  <a:gd name="connsiteY3" fmla="*/ 814675 h 1972883"/>
                  <a:gd name="connsiteX4" fmla="*/ 1769738 w 1769738"/>
                  <a:gd name="connsiteY4" fmla="*/ 872937 h 1972883"/>
                  <a:gd name="connsiteX5" fmla="*/ 1120530 w 1769738"/>
                  <a:gd name="connsiteY5" fmla="*/ 1972883 h 1972883"/>
                  <a:gd name="connsiteX6" fmla="*/ 1001235 w 1769738"/>
                  <a:gd name="connsiteY6" fmla="*/ 1838483 h 1972883"/>
                  <a:gd name="connsiteX7" fmla="*/ 38022 w 1769738"/>
                  <a:gd name="connsiteY7" fmla="*/ 110207 h 1972883"/>
                  <a:gd name="connsiteX8" fmla="*/ 599 w 1769738"/>
                  <a:gd name="connsiteY8" fmla="*/ 1895 h 1972883"/>
                  <a:gd name="connsiteX0" fmla="*/ 232 w 1769371"/>
                  <a:gd name="connsiteY0" fmla="*/ 1895 h 1972883"/>
                  <a:gd name="connsiteX1" fmla="*/ 1282287 w 1769371"/>
                  <a:gd name="connsiteY1" fmla="*/ 0 h 1972883"/>
                  <a:gd name="connsiteX2" fmla="*/ 1346117 w 1769371"/>
                  <a:gd name="connsiteY2" fmla="*/ 139016 h 1972883"/>
                  <a:gd name="connsiteX3" fmla="*/ 1724914 w 1769371"/>
                  <a:gd name="connsiteY3" fmla="*/ 814675 h 1972883"/>
                  <a:gd name="connsiteX4" fmla="*/ 1769371 w 1769371"/>
                  <a:gd name="connsiteY4" fmla="*/ 872937 h 1972883"/>
                  <a:gd name="connsiteX5" fmla="*/ 1120163 w 1769371"/>
                  <a:gd name="connsiteY5" fmla="*/ 1972883 h 1972883"/>
                  <a:gd name="connsiteX6" fmla="*/ 1000868 w 1769371"/>
                  <a:gd name="connsiteY6" fmla="*/ 1838483 h 1972883"/>
                  <a:gd name="connsiteX7" fmla="*/ 37655 w 1769371"/>
                  <a:gd name="connsiteY7" fmla="*/ 110207 h 1972883"/>
                  <a:gd name="connsiteX8" fmla="*/ 232 w 1769371"/>
                  <a:gd name="connsiteY8" fmla="*/ 1895 h 1972883"/>
                  <a:gd name="connsiteX0" fmla="*/ 0 w 1769139"/>
                  <a:gd name="connsiteY0" fmla="*/ 1895 h 1972883"/>
                  <a:gd name="connsiteX1" fmla="*/ 1282055 w 1769139"/>
                  <a:gd name="connsiteY1" fmla="*/ 0 h 1972883"/>
                  <a:gd name="connsiteX2" fmla="*/ 1345885 w 1769139"/>
                  <a:gd name="connsiteY2" fmla="*/ 139016 h 1972883"/>
                  <a:gd name="connsiteX3" fmla="*/ 1724682 w 1769139"/>
                  <a:gd name="connsiteY3" fmla="*/ 814675 h 1972883"/>
                  <a:gd name="connsiteX4" fmla="*/ 1769139 w 1769139"/>
                  <a:gd name="connsiteY4" fmla="*/ 872937 h 1972883"/>
                  <a:gd name="connsiteX5" fmla="*/ 1119931 w 1769139"/>
                  <a:gd name="connsiteY5" fmla="*/ 1972883 h 1972883"/>
                  <a:gd name="connsiteX6" fmla="*/ 1000636 w 1769139"/>
                  <a:gd name="connsiteY6" fmla="*/ 1838483 h 1972883"/>
                  <a:gd name="connsiteX7" fmla="*/ 37423 w 1769139"/>
                  <a:gd name="connsiteY7" fmla="*/ 110207 h 1972883"/>
                  <a:gd name="connsiteX8" fmla="*/ 0 w 1769139"/>
                  <a:gd name="connsiteY8" fmla="*/ 1895 h 1972883"/>
                  <a:gd name="connsiteX0" fmla="*/ 0 w 1771035"/>
                  <a:gd name="connsiteY0" fmla="*/ 1895 h 1972883"/>
                  <a:gd name="connsiteX1" fmla="*/ 1283951 w 1771035"/>
                  <a:gd name="connsiteY1" fmla="*/ 0 h 1972883"/>
                  <a:gd name="connsiteX2" fmla="*/ 1347781 w 1771035"/>
                  <a:gd name="connsiteY2" fmla="*/ 139016 h 1972883"/>
                  <a:gd name="connsiteX3" fmla="*/ 1726578 w 1771035"/>
                  <a:gd name="connsiteY3" fmla="*/ 814675 h 1972883"/>
                  <a:gd name="connsiteX4" fmla="*/ 1771035 w 1771035"/>
                  <a:gd name="connsiteY4" fmla="*/ 872937 h 1972883"/>
                  <a:gd name="connsiteX5" fmla="*/ 1121827 w 1771035"/>
                  <a:gd name="connsiteY5" fmla="*/ 1972883 h 1972883"/>
                  <a:gd name="connsiteX6" fmla="*/ 1002532 w 1771035"/>
                  <a:gd name="connsiteY6" fmla="*/ 1838483 h 1972883"/>
                  <a:gd name="connsiteX7" fmla="*/ 39319 w 1771035"/>
                  <a:gd name="connsiteY7" fmla="*/ 110207 h 1972883"/>
                  <a:gd name="connsiteX8" fmla="*/ 0 w 1771035"/>
                  <a:gd name="connsiteY8" fmla="*/ 1895 h 1972883"/>
                  <a:gd name="connsiteX0" fmla="*/ 0 w 1771035"/>
                  <a:gd name="connsiteY0" fmla="*/ 1895 h 1972883"/>
                  <a:gd name="connsiteX1" fmla="*/ 1283951 w 1771035"/>
                  <a:gd name="connsiteY1" fmla="*/ 0 h 1972883"/>
                  <a:gd name="connsiteX2" fmla="*/ 1342092 w 1771035"/>
                  <a:gd name="connsiteY2" fmla="*/ 139016 h 1972883"/>
                  <a:gd name="connsiteX3" fmla="*/ 1726578 w 1771035"/>
                  <a:gd name="connsiteY3" fmla="*/ 814675 h 1972883"/>
                  <a:gd name="connsiteX4" fmla="*/ 1771035 w 1771035"/>
                  <a:gd name="connsiteY4" fmla="*/ 872937 h 1972883"/>
                  <a:gd name="connsiteX5" fmla="*/ 1121827 w 1771035"/>
                  <a:gd name="connsiteY5" fmla="*/ 1972883 h 1972883"/>
                  <a:gd name="connsiteX6" fmla="*/ 1002532 w 1771035"/>
                  <a:gd name="connsiteY6" fmla="*/ 1838483 h 1972883"/>
                  <a:gd name="connsiteX7" fmla="*/ 39319 w 1771035"/>
                  <a:gd name="connsiteY7" fmla="*/ 110207 h 1972883"/>
                  <a:gd name="connsiteX8" fmla="*/ 0 w 1771035"/>
                  <a:gd name="connsiteY8" fmla="*/ 1895 h 1972883"/>
                  <a:gd name="connsiteX0" fmla="*/ 0 w 1771035"/>
                  <a:gd name="connsiteY0" fmla="*/ 1895 h 1972883"/>
                  <a:gd name="connsiteX1" fmla="*/ 1283951 w 1771035"/>
                  <a:gd name="connsiteY1" fmla="*/ 0 h 1972883"/>
                  <a:gd name="connsiteX2" fmla="*/ 1342092 w 1771035"/>
                  <a:gd name="connsiteY2" fmla="*/ 139016 h 1972883"/>
                  <a:gd name="connsiteX3" fmla="*/ 1726578 w 1771035"/>
                  <a:gd name="connsiteY3" fmla="*/ 814675 h 1972883"/>
                  <a:gd name="connsiteX4" fmla="*/ 1771035 w 1771035"/>
                  <a:gd name="connsiteY4" fmla="*/ 872937 h 1972883"/>
                  <a:gd name="connsiteX5" fmla="*/ 1121827 w 1771035"/>
                  <a:gd name="connsiteY5" fmla="*/ 1972883 h 1972883"/>
                  <a:gd name="connsiteX6" fmla="*/ 1002532 w 1771035"/>
                  <a:gd name="connsiteY6" fmla="*/ 1838483 h 1972883"/>
                  <a:gd name="connsiteX7" fmla="*/ 43111 w 1771035"/>
                  <a:gd name="connsiteY7" fmla="*/ 125376 h 1972883"/>
                  <a:gd name="connsiteX8" fmla="*/ 0 w 1771035"/>
                  <a:gd name="connsiteY8" fmla="*/ 1895 h 1972883"/>
                  <a:gd name="connsiteX0" fmla="*/ 0 w 1771035"/>
                  <a:gd name="connsiteY0" fmla="*/ 1895 h 1972883"/>
                  <a:gd name="connsiteX1" fmla="*/ 1283951 w 1771035"/>
                  <a:gd name="connsiteY1" fmla="*/ 0 h 1972883"/>
                  <a:gd name="connsiteX2" fmla="*/ 1342092 w 1771035"/>
                  <a:gd name="connsiteY2" fmla="*/ 139016 h 1972883"/>
                  <a:gd name="connsiteX3" fmla="*/ 1726578 w 1771035"/>
                  <a:gd name="connsiteY3" fmla="*/ 814675 h 1972883"/>
                  <a:gd name="connsiteX4" fmla="*/ 1771035 w 1771035"/>
                  <a:gd name="connsiteY4" fmla="*/ 872937 h 1972883"/>
                  <a:gd name="connsiteX5" fmla="*/ 1121827 w 1771035"/>
                  <a:gd name="connsiteY5" fmla="*/ 1972883 h 1972883"/>
                  <a:gd name="connsiteX6" fmla="*/ 1002532 w 1771035"/>
                  <a:gd name="connsiteY6" fmla="*/ 1838483 h 1972883"/>
                  <a:gd name="connsiteX7" fmla="*/ 43111 w 1771035"/>
                  <a:gd name="connsiteY7" fmla="*/ 125376 h 1972883"/>
                  <a:gd name="connsiteX8" fmla="*/ 0 w 1771035"/>
                  <a:gd name="connsiteY8" fmla="*/ 1895 h 197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035" h="1972883">
                    <a:moveTo>
                      <a:pt x="0" y="1895"/>
                    </a:moveTo>
                    <a:lnTo>
                      <a:pt x="1283951" y="0"/>
                    </a:lnTo>
                    <a:cubicBezTo>
                      <a:pt x="1295294" y="55893"/>
                      <a:pt x="1319920" y="100718"/>
                      <a:pt x="1342092" y="139016"/>
                    </a:cubicBezTo>
                    <a:lnTo>
                      <a:pt x="1726578" y="814675"/>
                    </a:lnTo>
                    <a:cubicBezTo>
                      <a:pt x="1741235" y="837326"/>
                      <a:pt x="1760123" y="863712"/>
                      <a:pt x="1771035" y="872937"/>
                    </a:cubicBezTo>
                    <a:cubicBezTo>
                      <a:pt x="1557161" y="1243378"/>
                      <a:pt x="1335701" y="1602442"/>
                      <a:pt x="1121827" y="1972883"/>
                    </a:cubicBezTo>
                    <a:cubicBezTo>
                      <a:pt x="1084895" y="1956247"/>
                      <a:pt x="1051671" y="1918234"/>
                      <a:pt x="1002532" y="1838483"/>
                    </a:cubicBezTo>
                    <a:lnTo>
                      <a:pt x="43111" y="125376"/>
                    </a:lnTo>
                    <a:cubicBezTo>
                      <a:pt x="32080" y="107276"/>
                      <a:pt x="12040" y="53859"/>
                      <a:pt x="0" y="1895"/>
                    </a:cubicBezTo>
                    <a:close/>
                  </a:path>
                </a:pathLst>
              </a:custGeom>
              <a:solidFill>
                <a:schemeClr val="tx2"/>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 name="Hexagon 2">
                <a:extLst>
                  <a:ext uri="{FF2B5EF4-FFF2-40B4-BE49-F238E27FC236}">
                    <a16:creationId xmlns:a16="http://schemas.microsoft.com/office/drawing/2014/main" id="{F152F243-351C-0FA0-9EBB-E3DF7F29CE84}"/>
                  </a:ext>
                </a:extLst>
              </p:cNvPr>
              <p:cNvSpPr/>
              <p:nvPr/>
            </p:nvSpPr>
            <p:spPr>
              <a:xfrm>
                <a:off x="8680230" y="611378"/>
                <a:ext cx="2310574" cy="2664108"/>
              </a:xfrm>
              <a:custGeom>
                <a:avLst/>
                <a:gdLst>
                  <a:gd name="connsiteX0" fmla="*/ 677234 w 1793336"/>
                  <a:gd name="connsiteY0" fmla="*/ 0 h 2025100"/>
                  <a:gd name="connsiteX1" fmla="*/ 746924 w 1793336"/>
                  <a:gd name="connsiteY1" fmla="*/ 78637 h 2025100"/>
                  <a:gd name="connsiteX2" fmla="*/ 1715641 w 1793336"/>
                  <a:gd name="connsiteY2" fmla="*/ 1801407 h 2025100"/>
                  <a:gd name="connsiteX3" fmla="*/ 1793336 w 1793336"/>
                  <a:gd name="connsiteY3" fmla="*/ 1977389 h 2025100"/>
                  <a:gd name="connsiteX4" fmla="*/ 493247 w 1793336"/>
                  <a:gd name="connsiteY4" fmla="*/ 2025096 h 2025100"/>
                  <a:gd name="connsiteX5" fmla="*/ 458771 w 1793336"/>
                  <a:gd name="connsiteY5" fmla="*/ 1977389 h 2025100"/>
                  <a:gd name="connsiteX6" fmla="*/ 437961 w 1793336"/>
                  <a:gd name="connsiteY6" fmla="*/ 1939289 h 2025100"/>
                  <a:gd name="connsiteX7" fmla="*/ 18861 w 1793336"/>
                  <a:gd name="connsiteY7" fmla="*/ 1193959 h 2025100"/>
                  <a:gd name="connsiteX8" fmla="*/ 0 w 1793336"/>
                  <a:gd name="connsiteY8" fmla="*/ 1173003 h 2025100"/>
                  <a:gd name="connsiteX9" fmla="*/ 677234 w 1793336"/>
                  <a:gd name="connsiteY9" fmla="*/ 0 h 2025100"/>
                  <a:gd name="connsiteX0" fmla="*/ 677234 w 1793336"/>
                  <a:gd name="connsiteY0" fmla="*/ 0 h 2015621"/>
                  <a:gd name="connsiteX1" fmla="*/ 746924 w 1793336"/>
                  <a:gd name="connsiteY1" fmla="*/ 78637 h 2015621"/>
                  <a:gd name="connsiteX2" fmla="*/ 1715641 w 1793336"/>
                  <a:gd name="connsiteY2" fmla="*/ 1801407 h 2015621"/>
                  <a:gd name="connsiteX3" fmla="*/ 1793336 w 1793336"/>
                  <a:gd name="connsiteY3" fmla="*/ 1977389 h 2015621"/>
                  <a:gd name="connsiteX4" fmla="*/ 493247 w 1793336"/>
                  <a:gd name="connsiteY4" fmla="*/ 2015616 h 2015621"/>
                  <a:gd name="connsiteX5" fmla="*/ 458771 w 1793336"/>
                  <a:gd name="connsiteY5" fmla="*/ 1977389 h 2015621"/>
                  <a:gd name="connsiteX6" fmla="*/ 437961 w 1793336"/>
                  <a:gd name="connsiteY6" fmla="*/ 1939289 h 2015621"/>
                  <a:gd name="connsiteX7" fmla="*/ 18861 w 1793336"/>
                  <a:gd name="connsiteY7" fmla="*/ 1193959 h 2015621"/>
                  <a:gd name="connsiteX8" fmla="*/ 0 w 1793336"/>
                  <a:gd name="connsiteY8" fmla="*/ 1173003 h 2015621"/>
                  <a:gd name="connsiteX9" fmla="*/ 677234 w 1793336"/>
                  <a:gd name="connsiteY9" fmla="*/ 0 h 2015621"/>
                  <a:gd name="connsiteX0" fmla="*/ 677234 w 1793336"/>
                  <a:gd name="connsiteY0" fmla="*/ 0 h 2026489"/>
                  <a:gd name="connsiteX1" fmla="*/ 746924 w 1793336"/>
                  <a:gd name="connsiteY1" fmla="*/ 78637 h 2026489"/>
                  <a:gd name="connsiteX2" fmla="*/ 1715641 w 1793336"/>
                  <a:gd name="connsiteY2" fmla="*/ 1801407 h 2026489"/>
                  <a:gd name="connsiteX3" fmla="*/ 1793336 w 1793336"/>
                  <a:gd name="connsiteY3" fmla="*/ 1977389 h 2026489"/>
                  <a:gd name="connsiteX4" fmla="*/ 493247 w 1793336"/>
                  <a:gd name="connsiteY4" fmla="*/ 2015616 h 2026489"/>
                  <a:gd name="connsiteX5" fmla="*/ 437961 w 1793336"/>
                  <a:gd name="connsiteY5" fmla="*/ 1939289 h 2026489"/>
                  <a:gd name="connsiteX6" fmla="*/ 18861 w 1793336"/>
                  <a:gd name="connsiteY6" fmla="*/ 1193959 h 2026489"/>
                  <a:gd name="connsiteX7" fmla="*/ 0 w 1793336"/>
                  <a:gd name="connsiteY7" fmla="*/ 1173003 h 2026489"/>
                  <a:gd name="connsiteX8" fmla="*/ 677234 w 1793336"/>
                  <a:gd name="connsiteY8" fmla="*/ 0 h 2026489"/>
                  <a:gd name="connsiteX0" fmla="*/ 677234 w 1793336"/>
                  <a:gd name="connsiteY0" fmla="*/ 0 h 2016715"/>
                  <a:gd name="connsiteX1" fmla="*/ 746924 w 1793336"/>
                  <a:gd name="connsiteY1" fmla="*/ 78637 h 2016715"/>
                  <a:gd name="connsiteX2" fmla="*/ 1715641 w 1793336"/>
                  <a:gd name="connsiteY2" fmla="*/ 1801407 h 2016715"/>
                  <a:gd name="connsiteX3" fmla="*/ 1793336 w 1793336"/>
                  <a:gd name="connsiteY3" fmla="*/ 1977389 h 2016715"/>
                  <a:gd name="connsiteX4" fmla="*/ 493247 w 1793336"/>
                  <a:gd name="connsiteY4" fmla="*/ 2015616 h 2016715"/>
                  <a:gd name="connsiteX5" fmla="*/ 437961 w 1793336"/>
                  <a:gd name="connsiteY5" fmla="*/ 1939289 h 2016715"/>
                  <a:gd name="connsiteX6" fmla="*/ 18861 w 1793336"/>
                  <a:gd name="connsiteY6" fmla="*/ 1193959 h 2016715"/>
                  <a:gd name="connsiteX7" fmla="*/ 0 w 1793336"/>
                  <a:gd name="connsiteY7" fmla="*/ 1173003 h 2016715"/>
                  <a:gd name="connsiteX8" fmla="*/ 677234 w 1793336"/>
                  <a:gd name="connsiteY8" fmla="*/ 0 h 2016715"/>
                  <a:gd name="connsiteX0" fmla="*/ 677234 w 1793336"/>
                  <a:gd name="connsiteY0" fmla="*/ 0 h 2015621"/>
                  <a:gd name="connsiteX1" fmla="*/ 746924 w 1793336"/>
                  <a:gd name="connsiteY1" fmla="*/ 78637 h 2015621"/>
                  <a:gd name="connsiteX2" fmla="*/ 1715641 w 1793336"/>
                  <a:gd name="connsiteY2" fmla="*/ 1801407 h 2015621"/>
                  <a:gd name="connsiteX3" fmla="*/ 1793336 w 1793336"/>
                  <a:gd name="connsiteY3" fmla="*/ 1977389 h 2015621"/>
                  <a:gd name="connsiteX4" fmla="*/ 493247 w 1793336"/>
                  <a:gd name="connsiteY4" fmla="*/ 2015616 h 2015621"/>
                  <a:gd name="connsiteX5" fmla="*/ 437961 w 1793336"/>
                  <a:gd name="connsiteY5" fmla="*/ 1939289 h 2015621"/>
                  <a:gd name="connsiteX6" fmla="*/ 18861 w 1793336"/>
                  <a:gd name="connsiteY6" fmla="*/ 1193959 h 2015621"/>
                  <a:gd name="connsiteX7" fmla="*/ 0 w 1793336"/>
                  <a:gd name="connsiteY7" fmla="*/ 1173003 h 2015621"/>
                  <a:gd name="connsiteX8" fmla="*/ 677234 w 1793336"/>
                  <a:gd name="connsiteY8" fmla="*/ 0 h 2015621"/>
                  <a:gd name="connsiteX0" fmla="*/ 677234 w 1793336"/>
                  <a:gd name="connsiteY0" fmla="*/ 0 h 2015621"/>
                  <a:gd name="connsiteX1" fmla="*/ 746924 w 1793336"/>
                  <a:gd name="connsiteY1" fmla="*/ 78637 h 2015621"/>
                  <a:gd name="connsiteX2" fmla="*/ 1715641 w 1793336"/>
                  <a:gd name="connsiteY2" fmla="*/ 1801407 h 2015621"/>
                  <a:gd name="connsiteX3" fmla="*/ 1793336 w 1793336"/>
                  <a:gd name="connsiteY3" fmla="*/ 1977389 h 2015621"/>
                  <a:gd name="connsiteX4" fmla="*/ 493247 w 1793336"/>
                  <a:gd name="connsiteY4" fmla="*/ 2015616 h 2015621"/>
                  <a:gd name="connsiteX5" fmla="*/ 437961 w 1793336"/>
                  <a:gd name="connsiteY5" fmla="*/ 1939289 h 2015621"/>
                  <a:gd name="connsiteX6" fmla="*/ 18861 w 1793336"/>
                  <a:gd name="connsiteY6" fmla="*/ 1193959 h 2015621"/>
                  <a:gd name="connsiteX7" fmla="*/ 0 w 1793336"/>
                  <a:gd name="connsiteY7" fmla="*/ 1173003 h 2015621"/>
                  <a:gd name="connsiteX8" fmla="*/ 677234 w 1793336"/>
                  <a:gd name="connsiteY8" fmla="*/ 0 h 2015621"/>
                  <a:gd name="connsiteX0" fmla="*/ 677234 w 1793336"/>
                  <a:gd name="connsiteY0" fmla="*/ 0 h 2015621"/>
                  <a:gd name="connsiteX1" fmla="*/ 746924 w 1793336"/>
                  <a:gd name="connsiteY1" fmla="*/ 78637 h 2015621"/>
                  <a:gd name="connsiteX2" fmla="*/ 1715641 w 1793336"/>
                  <a:gd name="connsiteY2" fmla="*/ 1801407 h 2015621"/>
                  <a:gd name="connsiteX3" fmla="*/ 1793336 w 1793336"/>
                  <a:gd name="connsiteY3" fmla="*/ 1977389 h 2015621"/>
                  <a:gd name="connsiteX4" fmla="*/ 493247 w 1793336"/>
                  <a:gd name="connsiteY4" fmla="*/ 2015616 h 2015621"/>
                  <a:gd name="connsiteX5" fmla="*/ 437961 w 1793336"/>
                  <a:gd name="connsiteY5" fmla="*/ 1939289 h 2015621"/>
                  <a:gd name="connsiteX6" fmla="*/ 18861 w 1793336"/>
                  <a:gd name="connsiteY6" fmla="*/ 1193959 h 2015621"/>
                  <a:gd name="connsiteX7" fmla="*/ 0 w 1793336"/>
                  <a:gd name="connsiteY7" fmla="*/ 1173003 h 2015621"/>
                  <a:gd name="connsiteX8" fmla="*/ 677234 w 1793336"/>
                  <a:gd name="connsiteY8" fmla="*/ 0 h 2015621"/>
                  <a:gd name="connsiteX0" fmla="*/ 677234 w 1793336"/>
                  <a:gd name="connsiteY0" fmla="*/ 0 h 2025101"/>
                  <a:gd name="connsiteX1" fmla="*/ 746924 w 1793336"/>
                  <a:gd name="connsiteY1" fmla="*/ 78637 h 2025101"/>
                  <a:gd name="connsiteX2" fmla="*/ 1715641 w 1793336"/>
                  <a:gd name="connsiteY2" fmla="*/ 1801407 h 2025101"/>
                  <a:gd name="connsiteX3" fmla="*/ 1793336 w 1793336"/>
                  <a:gd name="connsiteY3" fmla="*/ 1977389 h 2025101"/>
                  <a:gd name="connsiteX4" fmla="*/ 495143 w 1793336"/>
                  <a:gd name="connsiteY4" fmla="*/ 2025097 h 2025101"/>
                  <a:gd name="connsiteX5" fmla="*/ 437961 w 1793336"/>
                  <a:gd name="connsiteY5" fmla="*/ 1939289 h 2025101"/>
                  <a:gd name="connsiteX6" fmla="*/ 18861 w 1793336"/>
                  <a:gd name="connsiteY6" fmla="*/ 1193959 h 2025101"/>
                  <a:gd name="connsiteX7" fmla="*/ 0 w 1793336"/>
                  <a:gd name="connsiteY7" fmla="*/ 1173003 h 2025101"/>
                  <a:gd name="connsiteX8" fmla="*/ 677234 w 1793336"/>
                  <a:gd name="connsiteY8" fmla="*/ 0 h 2025101"/>
                  <a:gd name="connsiteX0" fmla="*/ 677234 w 1781960"/>
                  <a:gd name="connsiteY0" fmla="*/ 0 h 2032376"/>
                  <a:gd name="connsiteX1" fmla="*/ 746924 w 1781960"/>
                  <a:gd name="connsiteY1" fmla="*/ 78637 h 2032376"/>
                  <a:gd name="connsiteX2" fmla="*/ 1715641 w 1781960"/>
                  <a:gd name="connsiteY2" fmla="*/ 1801407 h 2032376"/>
                  <a:gd name="connsiteX3" fmla="*/ 1781960 w 1781960"/>
                  <a:gd name="connsiteY3" fmla="*/ 2032376 h 2032376"/>
                  <a:gd name="connsiteX4" fmla="*/ 495143 w 1781960"/>
                  <a:gd name="connsiteY4" fmla="*/ 2025097 h 2032376"/>
                  <a:gd name="connsiteX5" fmla="*/ 437961 w 1781960"/>
                  <a:gd name="connsiteY5" fmla="*/ 1939289 h 2032376"/>
                  <a:gd name="connsiteX6" fmla="*/ 18861 w 1781960"/>
                  <a:gd name="connsiteY6" fmla="*/ 1193959 h 2032376"/>
                  <a:gd name="connsiteX7" fmla="*/ 0 w 1781960"/>
                  <a:gd name="connsiteY7" fmla="*/ 1173003 h 2032376"/>
                  <a:gd name="connsiteX8" fmla="*/ 677234 w 1781960"/>
                  <a:gd name="connsiteY8" fmla="*/ 0 h 2032376"/>
                  <a:gd name="connsiteX0" fmla="*/ 677234 w 1789544"/>
                  <a:gd name="connsiteY0" fmla="*/ 0 h 2032376"/>
                  <a:gd name="connsiteX1" fmla="*/ 746924 w 1789544"/>
                  <a:gd name="connsiteY1" fmla="*/ 78637 h 2032376"/>
                  <a:gd name="connsiteX2" fmla="*/ 1715641 w 1789544"/>
                  <a:gd name="connsiteY2" fmla="*/ 1801407 h 2032376"/>
                  <a:gd name="connsiteX3" fmla="*/ 1789544 w 1789544"/>
                  <a:gd name="connsiteY3" fmla="*/ 2032376 h 2032376"/>
                  <a:gd name="connsiteX4" fmla="*/ 495143 w 1789544"/>
                  <a:gd name="connsiteY4" fmla="*/ 2025097 h 2032376"/>
                  <a:gd name="connsiteX5" fmla="*/ 437961 w 1789544"/>
                  <a:gd name="connsiteY5" fmla="*/ 1939289 h 2032376"/>
                  <a:gd name="connsiteX6" fmla="*/ 18861 w 1789544"/>
                  <a:gd name="connsiteY6" fmla="*/ 1193959 h 2032376"/>
                  <a:gd name="connsiteX7" fmla="*/ 0 w 1789544"/>
                  <a:gd name="connsiteY7" fmla="*/ 1173003 h 2032376"/>
                  <a:gd name="connsiteX8" fmla="*/ 677234 w 1789544"/>
                  <a:gd name="connsiteY8" fmla="*/ 0 h 2032376"/>
                  <a:gd name="connsiteX0" fmla="*/ 677234 w 1789544"/>
                  <a:gd name="connsiteY0" fmla="*/ 0 h 2032376"/>
                  <a:gd name="connsiteX1" fmla="*/ 746924 w 1789544"/>
                  <a:gd name="connsiteY1" fmla="*/ 78637 h 2032376"/>
                  <a:gd name="connsiteX2" fmla="*/ 1715641 w 1789544"/>
                  <a:gd name="connsiteY2" fmla="*/ 1801407 h 2032376"/>
                  <a:gd name="connsiteX3" fmla="*/ 1789544 w 1789544"/>
                  <a:gd name="connsiteY3" fmla="*/ 2032376 h 2032376"/>
                  <a:gd name="connsiteX4" fmla="*/ 495143 w 1789544"/>
                  <a:gd name="connsiteY4" fmla="*/ 2025097 h 2032376"/>
                  <a:gd name="connsiteX5" fmla="*/ 437961 w 1789544"/>
                  <a:gd name="connsiteY5" fmla="*/ 1939289 h 2032376"/>
                  <a:gd name="connsiteX6" fmla="*/ 18861 w 1789544"/>
                  <a:gd name="connsiteY6" fmla="*/ 1193959 h 2032376"/>
                  <a:gd name="connsiteX7" fmla="*/ 0 w 1789544"/>
                  <a:gd name="connsiteY7" fmla="*/ 1173003 h 2032376"/>
                  <a:gd name="connsiteX8" fmla="*/ 677234 w 1789544"/>
                  <a:gd name="connsiteY8" fmla="*/ 0 h 2032376"/>
                  <a:gd name="connsiteX0" fmla="*/ 677234 w 1789544"/>
                  <a:gd name="connsiteY0" fmla="*/ 0 h 2032376"/>
                  <a:gd name="connsiteX1" fmla="*/ 746924 w 1789544"/>
                  <a:gd name="connsiteY1" fmla="*/ 78637 h 2032376"/>
                  <a:gd name="connsiteX2" fmla="*/ 1715641 w 1789544"/>
                  <a:gd name="connsiteY2" fmla="*/ 1801407 h 2032376"/>
                  <a:gd name="connsiteX3" fmla="*/ 1789544 w 1789544"/>
                  <a:gd name="connsiteY3" fmla="*/ 2032376 h 2032376"/>
                  <a:gd name="connsiteX4" fmla="*/ 495143 w 1789544"/>
                  <a:gd name="connsiteY4" fmla="*/ 2025097 h 2032376"/>
                  <a:gd name="connsiteX5" fmla="*/ 437961 w 1789544"/>
                  <a:gd name="connsiteY5" fmla="*/ 1939289 h 2032376"/>
                  <a:gd name="connsiteX6" fmla="*/ 18861 w 1789544"/>
                  <a:gd name="connsiteY6" fmla="*/ 1193959 h 2032376"/>
                  <a:gd name="connsiteX7" fmla="*/ 0 w 1789544"/>
                  <a:gd name="connsiteY7" fmla="*/ 1173003 h 2032376"/>
                  <a:gd name="connsiteX8" fmla="*/ 677234 w 1789544"/>
                  <a:gd name="connsiteY8" fmla="*/ 0 h 2032376"/>
                  <a:gd name="connsiteX0" fmla="*/ 677234 w 1787648"/>
                  <a:gd name="connsiteY0" fmla="*/ 0 h 2030479"/>
                  <a:gd name="connsiteX1" fmla="*/ 746924 w 1787648"/>
                  <a:gd name="connsiteY1" fmla="*/ 78637 h 2030479"/>
                  <a:gd name="connsiteX2" fmla="*/ 1715641 w 1787648"/>
                  <a:gd name="connsiteY2" fmla="*/ 1801407 h 2030479"/>
                  <a:gd name="connsiteX3" fmla="*/ 1787648 w 1787648"/>
                  <a:gd name="connsiteY3" fmla="*/ 2030479 h 2030479"/>
                  <a:gd name="connsiteX4" fmla="*/ 495143 w 1787648"/>
                  <a:gd name="connsiteY4" fmla="*/ 2025097 h 2030479"/>
                  <a:gd name="connsiteX5" fmla="*/ 437961 w 1787648"/>
                  <a:gd name="connsiteY5" fmla="*/ 1939289 h 2030479"/>
                  <a:gd name="connsiteX6" fmla="*/ 18861 w 1787648"/>
                  <a:gd name="connsiteY6" fmla="*/ 1193959 h 2030479"/>
                  <a:gd name="connsiteX7" fmla="*/ 0 w 1787648"/>
                  <a:gd name="connsiteY7" fmla="*/ 1173003 h 2030479"/>
                  <a:gd name="connsiteX8" fmla="*/ 677234 w 1787648"/>
                  <a:gd name="connsiteY8" fmla="*/ 0 h 2030479"/>
                  <a:gd name="connsiteX0" fmla="*/ 677234 w 1793337"/>
                  <a:gd name="connsiteY0" fmla="*/ 0 h 2030479"/>
                  <a:gd name="connsiteX1" fmla="*/ 746924 w 1793337"/>
                  <a:gd name="connsiteY1" fmla="*/ 78637 h 2030479"/>
                  <a:gd name="connsiteX2" fmla="*/ 1715641 w 1793337"/>
                  <a:gd name="connsiteY2" fmla="*/ 1801407 h 2030479"/>
                  <a:gd name="connsiteX3" fmla="*/ 1793337 w 1793337"/>
                  <a:gd name="connsiteY3" fmla="*/ 2030479 h 2030479"/>
                  <a:gd name="connsiteX4" fmla="*/ 495143 w 1793337"/>
                  <a:gd name="connsiteY4" fmla="*/ 2025097 h 2030479"/>
                  <a:gd name="connsiteX5" fmla="*/ 437961 w 1793337"/>
                  <a:gd name="connsiteY5" fmla="*/ 1939289 h 2030479"/>
                  <a:gd name="connsiteX6" fmla="*/ 18861 w 1793337"/>
                  <a:gd name="connsiteY6" fmla="*/ 1193959 h 2030479"/>
                  <a:gd name="connsiteX7" fmla="*/ 0 w 1793337"/>
                  <a:gd name="connsiteY7" fmla="*/ 1173003 h 2030479"/>
                  <a:gd name="connsiteX8" fmla="*/ 677234 w 1793337"/>
                  <a:gd name="connsiteY8" fmla="*/ 0 h 2030479"/>
                  <a:gd name="connsiteX0" fmla="*/ 677234 w 1789544"/>
                  <a:gd name="connsiteY0" fmla="*/ 0 h 2030479"/>
                  <a:gd name="connsiteX1" fmla="*/ 746924 w 1789544"/>
                  <a:gd name="connsiteY1" fmla="*/ 78637 h 2030479"/>
                  <a:gd name="connsiteX2" fmla="*/ 1715641 w 1789544"/>
                  <a:gd name="connsiteY2" fmla="*/ 1801407 h 2030479"/>
                  <a:gd name="connsiteX3" fmla="*/ 1789544 w 1789544"/>
                  <a:gd name="connsiteY3" fmla="*/ 2030479 h 2030479"/>
                  <a:gd name="connsiteX4" fmla="*/ 495143 w 1789544"/>
                  <a:gd name="connsiteY4" fmla="*/ 2025097 h 2030479"/>
                  <a:gd name="connsiteX5" fmla="*/ 437961 w 1789544"/>
                  <a:gd name="connsiteY5" fmla="*/ 1939289 h 2030479"/>
                  <a:gd name="connsiteX6" fmla="*/ 18861 w 1789544"/>
                  <a:gd name="connsiteY6" fmla="*/ 1193959 h 2030479"/>
                  <a:gd name="connsiteX7" fmla="*/ 0 w 1789544"/>
                  <a:gd name="connsiteY7" fmla="*/ 1173003 h 2030479"/>
                  <a:gd name="connsiteX8" fmla="*/ 677234 w 1789544"/>
                  <a:gd name="connsiteY8" fmla="*/ 0 h 2030479"/>
                  <a:gd name="connsiteX0" fmla="*/ 677234 w 1787648"/>
                  <a:gd name="connsiteY0" fmla="*/ 0 h 2026687"/>
                  <a:gd name="connsiteX1" fmla="*/ 746924 w 1787648"/>
                  <a:gd name="connsiteY1" fmla="*/ 78637 h 2026687"/>
                  <a:gd name="connsiteX2" fmla="*/ 1715641 w 1787648"/>
                  <a:gd name="connsiteY2" fmla="*/ 1801407 h 2026687"/>
                  <a:gd name="connsiteX3" fmla="*/ 1787648 w 1787648"/>
                  <a:gd name="connsiteY3" fmla="*/ 2026687 h 2026687"/>
                  <a:gd name="connsiteX4" fmla="*/ 495143 w 1787648"/>
                  <a:gd name="connsiteY4" fmla="*/ 2025097 h 2026687"/>
                  <a:gd name="connsiteX5" fmla="*/ 437961 w 1787648"/>
                  <a:gd name="connsiteY5" fmla="*/ 1939289 h 2026687"/>
                  <a:gd name="connsiteX6" fmla="*/ 18861 w 1787648"/>
                  <a:gd name="connsiteY6" fmla="*/ 1193959 h 2026687"/>
                  <a:gd name="connsiteX7" fmla="*/ 0 w 1787648"/>
                  <a:gd name="connsiteY7" fmla="*/ 1173003 h 2026687"/>
                  <a:gd name="connsiteX8" fmla="*/ 677234 w 1787648"/>
                  <a:gd name="connsiteY8" fmla="*/ 0 h 2026687"/>
                  <a:gd name="connsiteX0" fmla="*/ 677234 w 1787648"/>
                  <a:gd name="connsiteY0" fmla="*/ 0 h 2026993"/>
                  <a:gd name="connsiteX1" fmla="*/ 746924 w 1787648"/>
                  <a:gd name="connsiteY1" fmla="*/ 78637 h 2026993"/>
                  <a:gd name="connsiteX2" fmla="*/ 1715641 w 1787648"/>
                  <a:gd name="connsiteY2" fmla="*/ 1801407 h 2026993"/>
                  <a:gd name="connsiteX3" fmla="*/ 1787648 w 1787648"/>
                  <a:gd name="connsiteY3" fmla="*/ 2026687 h 2026993"/>
                  <a:gd name="connsiteX4" fmla="*/ 487558 w 1787648"/>
                  <a:gd name="connsiteY4" fmla="*/ 2026993 h 2026993"/>
                  <a:gd name="connsiteX5" fmla="*/ 437961 w 1787648"/>
                  <a:gd name="connsiteY5" fmla="*/ 1939289 h 2026993"/>
                  <a:gd name="connsiteX6" fmla="*/ 18861 w 1787648"/>
                  <a:gd name="connsiteY6" fmla="*/ 1193959 h 2026993"/>
                  <a:gd name="connsiteX7" fmla="*/ 0 w 1787648"/>
                  <a:gd name="connsiteY7" fmla="*/ 1173003 h 2026993"/>
                  <a:gd name="connsiteX8" fmla="*/ 677234 w 1787648"/>
                  <a:gd name="connsiteY8" fmla="*/ 0 h 2026993"/>
                  <a:gd name="connsiteX0" fmla="*/ 677234 w 1787648"/>
                  <a:gd name="connsiteY0" fmla="*/ 0 h 2026993"/>
                  <a:gd name="connsiteX1" fmla="*/ 746924 w 1787648"/>
                  <a:gd name="connsiteY1" fmla="*/ 78637 h 2026993"/>
                  <a:gd name="connsiteX2" fmla="*/ 1715641 w 1787648"/>
                  <a:gd name="connsiteY2" fmla="*/ 1801407 h 2026993"/>
                  <a:gd name="connsiteX3" fmla="*/ 1787648 w 1787648"/>
                  <a:gd name="connsiteY3" fmla="*/ 2026687 h 2026993"/>
                  <a:gd name="connsiteX4" fmla="*/ 487558 w 1787648"/>
                  <a:gd name="connsiteY4" fmla="*/ 2026993 h 2026993"/>
                  <a:gd name="connsiteX5" fmla="*/ 437961 w 1787648"/>
                  <a:gd name="connsiteY5" fmla="*/ 1939289 h 2026993"/>
                  <a:gd name="connsiteX6" fmla="*/ 18861 w 1787648"/>
                  <a:gd name="connsiteY6" fmla="*/ 1193959 h 2026993"/>
                  <a:gd name="connsiteX7" fmla="*/ 0 w 1787648"/>
                  <a:gd name="connsiteY7" fmla="*/ 1173003 h 2026993"/>
                  <a:gd name="connsiteX8" fmla="*/ 677234 w 1787648"/>
                  <a:gd name="connsiteY8" fmla="*/ 0 h 2026993"/>
                  <a:gd name="connsiteX0" fmla="*/ 677234 w 1787648"/>
                  <a:gd name="connsiteY0" fmla="*/ 0 h 2026993"/>
                  <a:gd name="connsiteX1" fmla="*/ 746924 w 1787648"/>
                  <a:gd name="connsiteY1" fmla="*/ 78637 h 2026993"/>
                  <a:gd name="connsiteX2" fmla="*/ 1715641 w 1787648"/>
                  <a:gd name="connsiteY2" fmla="*/ 1801407 h 2026993"/>
                  <a:gd name="connsiteX3" fmla="*/ 1787648 w 1787648"/>
                  <a:gd name="connsiteY3" fmla="*/ 2026687 h 2026993"/>
                  <a:gd name="connsiteX4" fmla="*/ 487558 w 1787648"/>
                  <a:gd name="connsiteY4" fmla="*/ 2026993 h 2026993"/>
                  <a:gd name="connsiteX5" fmla="*/ 437961 w 1787648"/>
                  <a:gd name="connsiteY5" fmla="*/ 1939289 h 2026993"/>
                  <a:gd name="connsiteX6" fmla="*/ 18861 w 1787648"/>
                  <a:gd name="connsiteY6" fmla="*/ 1193959 h 2026993"/>
                  <a:gd name="connsiteX7" fmla="*/ 0 w 1787648"/>
                  <a:gd name="connsiteY7" fmla="*/ 1173003 h 2026993"/>
                  <a:gd name="connsiteX8" fmla="*/ 677234 w 1787648"/>
                  <a:gd name="connsiteY8" fmla="*/ 0 h 2026993"/>
                  <a:gd name="connsiteX0" fmla="*/ 677234 w 1787648"/>
                  <a:gd name="connsiteY0" fmla="*/ 0 h 2026993"/>
                  <a:gd name="connsiteX1" fmla="*/ 746924 w 1787648"/>
                  <a:gd name="connsiteY1" fmla="*/ 78637 h 2026993"/>
                  <a:gd name="connsiteX2" fmla="*/ 1715641 w 1787648"/>
                  <a:gd name="connsiteY2" fmla="*/ 1801407 h 2026993"/>
                  <a:gd name="connsiteX3" fmla="*/ 1787648 w 1787648"/>
                  <a:gd name="connsiteY3" fmla="*/ 2026687 h 2026993"/>
                  <a:gd name="connsiteX4" fmla="*/ 487558 w 1787648"/>
                  <a:gd name="connsiteY4" fmla="*/ 2026993 h 2026993"/>
                  <a:gd name="connsiteX5" fmla="*/ 437961 w 1787648"/>
                  <a:gd name="connsiteY5" fmla="*/ 1939289 h 2026993"/>
                  <a:gd name="connsiteX6" fmla="*/ 18861 w 1787648"/>
                  <a:gd name="connsiteY6" fmla="*/ 1193959 h 2026993"/>
                  <a:gd name="connsiteX7" fmla="*/ 0 w 1787648"/>
                  <a:gd name="connsiteY7" fmla="*/ 1173003 h 2026993"/>
                  <a:gd name="connsiteX8" fmla="*/ 677234 w 1787648"/>
                  <a:gd name="connsiteY8" fmla="*/ 0 h 2026993"/>
                  <a:gd name="connsiteX0" fmla="*/ 677234 w 1787648"/>
                  <a:gd name="connsiteY0" fmla="*/ 0 h 2026993"/>
                  <a:gd name="connsiteX1" fmla="*/ 746924 w 1787648"/>
                  <a:gd name="connsiteY1" fmla="*/ 78637 h 2026993"/>
                  <a:gd name="connsiteX2" fmla="*/ 1715641 w 1787648"/>
                  <a:gd name="connsiteY2" fmla="*/ 1801407 h 2026993"/>
                  <a:gd name="connsiteX3" fmla="*/ 1787648 w 1787648"/>
                  <a:gd name="connsiteY3" fmla="*/ 2026687 h 2026993"/>
                  <a:gd name="connsiteX4" fmla="*/ 487558 w 1787648"/>
                  <a:gd name="connsiteY4" fmla="*/ 2026993 h 2026993"/>
                  <a:gd name="connsiteX5" fmla="*/ 437961 w 1787648"/>
                  <a:gd name="connsiteY5" fmla="*/ 1939289 h 2026993"/>
                  <a:gd name="connsiteX6" fmla="*/ 18861 w 1787648"/>
                  <a:gd name="connsiteY6" fmla="*/ 1193959 h 2026993"/>
                  <a:gd name="connsiteX7" fmla="*/ 0 w 1787648"/>
                  <a:gd name="connsiteY7" fmla="*/ 1173003 h 2026993"/>
                  <a:gd name="connsiteX8" fmla="*/ 677234 w 1787648"/>
                  <a:gd name="connsiteY8" fmla="*/ 0 h 2026993"/>
                  <a:gd name="connsiteX0" fmla="*/ 677234 w 1787648"/>
                  <a:gd name="connsiteY0" fmla="*/ 0 h 2026993"/>
                  <a:gd name="connsiteX1" fmla="*/ 746924 w 1787648"/>
                  <a:gd name="connsiteY1" fmla="*/ 78637 h 2026993"/>
                  <a:gd name="connsiteX2" fmla="*/ 1715641 w 1787648"/>
                  <a:gd name="connsiteY2" fmla="*/ 1801407 h 2026993"/>
                  <a:gd name="connsiteX3" fmla="*/ 1787648 w 1787648"/>
                  <a:gd name="connsiteY3" fmla="*/ 2026687 h 2026993"/>
                  <a:gd name="connsiteX4" fmla="*/ 487558 w 1787648"/>
                  <a:gd name="connsiteY4" fmla="*/ 2026993 h 2026993"/>
                  <a:gd name="connsiteX5" fmla="*/ 437961 w 1787648"/>
                  <a:gd name="connsiteY5" fmla="*/ 1939289 h 2026993"/>
                  <a:gd name="connsiteX6" fmla="*/ 18861 w 1787648"/>
                  <a:gd name="connsiteY6" fmla="*/ 1193959 h 2026993"/>
                  <a:gd name="connsiteX7" fmla="*/ 0 w 1787648"/>
                  <a:gd name="connsiteY7" fmla="*/ 1173003 h 2026993"/>
                  <a:gd name="connsiteX8" fmla="*/ 677234 w 1787648"/>
                  <a:gd name="connsiteY8" fmla="*/ 0 h 2026993"/>
                  <a:gd name="connsiteX0" fmla="*/ 677234 w 1787795"/>
                  <a:gd name="connsiteY0" fmla="*/ 0 h 2026993"/>
                  <a:gd name="connsiteX1" fmla="*/ 746924 w 1787795"/>
                  <a:gd name="connsiteY1" fmla="*/ 78637 h 2026993"/>
                  <a:gd name="connsiteX2" fmla="*/ 1715641 w 1787795"/>
                  <a:gd name="connsiteY2" fmla="*/ 1801407 h 2026993"/>
                  <a:gd name="connsiteX3" fmla="*/ 1787648 w 1787795"/>
                  <a:gd name="connsiteY3" fmla="*/ 2026687 h 2026993"/>
                  <a:gd name="connsiteX4" fmla="*/ 487558 w 1787795"/>
                  <a:gd name="connsiteY4" fmla="*/ 2026993 h 2026993"/>
                  <a:gd name="connsiteX5" fmla="*/ 437961 w 1787795"/>
                  <a:gd name="connsiteY5" fmla="*/ 1939289 h 2026993"/>
                  <a:gd name="connsiteX6" fmla="*/ 18861 w 1787795"/>
                  <a:gd name="connsiteY6" fmla="*/ 1193959 h 2026993"/>
                  <a:gd name="connsiteX7" fmla="*/ 0 w 1787795"/>
                  <a:gd name="connsiteY7" fmla="*/ 1173003 h 2026993"/>
                  <a:gd name="connsiteX8" fmla="*/ 677234 w 1787795"/>
                  <a:gd name="connsiteY8" fmla="*/ 0 h 2026993"/>
                  <a:gd name="connsiteX0" fmla="*/ 669650 w 1780211"/>
                  <a:gd name="connsiteY0" fmla="*/ 0 h 2026993"/>
                  <a:gd name="connsiteX1" fmla="*/ 739340 w 1780211"/>
                  <a:gd name="connsiteY1" fmla="*/ 78637 h 2026993"/>
                  <a:gd name="connsiteX2" fmla="*/ 1708057 w 1780211"/>
                  <a:gd name="connsiteY2" fmla="*/ 1801407 h 2026993"/>
                  <a:gd name="connsiteX3" fmla="*/ 1780064 w 1780211"/>
                  <a:gd name="connsiteY3" fmla="*/ 2026687 h 2026993"/>
                  <a:gd name="connsiteX4" fmla="*/ 479974 w 1780211"/>
                  <a:gd name="connsiteY4" fmla="*/ 2026993 h 2026993"/>
                  <a:gd name="connsiteX5" fmla="*/ 430377 w 1780211"/>
                  <a:gd name="connsiteY5" fmla="*/ 1939289 h 2026993"/>
                  <a:gd name="connsiteX6" fmla="*/ 11277 w 1780211"/>
                  <a:gd name="connsiteY6" fmla="*/ 1193959 h 2026993"/>
                  <a:gd name="connsiteX7" fmla="*/ 0 w 1780211"/>
                  <a:gd name="connsiteY7" fmla="*/ 1165418 h 2026993"/>
                  <a:gd name="connsiteX8" fmla="*/ 669650 w 1780211"/>
                  <a:gd name="connsiteY8" fmla="*/ 0 h 202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0211" h="2026993">
                    <a:moveTo>
                      <a:pt x="669650" y="0"/>
                    </a:moveTo>
                    <a:cubicBezTo>
                      <a:pt x="698735" y="18388"/>
                      <a:pt x="720266" y="44825"/>
                      <a:pt x="739340" y="78637"/>
                    </a:cubicBezTo>
                    <a:lnTo>
                      <a:pt x="1708057" y="1801407"/>
                    </a:lnTo>
                    <a:cubicBezTo>
                      <a:pt x="1769194" y="1921376"/>
                      <a:pt x="1781777" y="1991021"/>
                      <a:pt x="1780064" y="2026687"/>
                    </a:cubicBezTo>
                    <a:lnTo>
                      <a:pt x="479974" y="2026993"/>
                    </a:lnTo>
                    <a:cubicBezTo>
                      <a:pt x="464547" y="1992202"/>
                      <a:pt x="446869" y="1964361"/>
                      <a:pt x="430377" y="1939289"/>
                    </a:cubicBezTo>
                    <a:lnTo>
                      <a:pt x="11277" y="1193959"/>
                    </a:lnTo>
                    <a:lnTo>
                      <a:pt x="0" y="1165418"/>
                    </a:lnTo>
                    <a:lnTo>
                      <a:pt x="669650" y="0"/>
                    </a:lnTo>
                    <a:close/>
                  </a:path>
                </a:pathLst>
              </a:custGeom>
              <a:solidFill>
                <a:schemeClr val="accent4"/>
              </a:solidFill>
              <a:ln w="25400" cap="flat" cmpd="sng" algn="ctr">
                <a:solidFill>
                  <a:schemeClr val="bg1"/>
                </a:solidFill>
                <a:prstDash val="solid"/>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0" name="Hexagon 2">
                <a:extLst>
                  <a:ext uri="{FF2B5EF4-FFF2-40B4-BE49-F238E27FC236}">
                    <a16:creationId xmlns:a16="http://schemas.microsoft.com/office/drawing/2014/main" id="{EB92B25E-1566-CC6D-6C6D-AAFB533CF0BF}"/>
                  </a:ext>
                </a:extLst>
              </p:cNvPr>
              <p:cNvSpPr/>
              <p:nvPr/>
            </p:nvSpPr>
            <p:spPr>
              <a:xfrm>
                <a:off x="4987637" y="671099"/>
                <a:ext cx="2307840" cy="2656357"/>
              </a:xfrm>
              <a:custGeom>
                <a:avLst/>
                <a:gdLst>
                  <a:gd name="connsiteX0" fmla="*/ 1109036 w 1780001"/>
                  <a:gd name="connsiteY0" fmla="*/ 0 h 1964211"/>
                  <a:gd name="connsiteX1" fmla="*/ 1780001 w 1780001"/>
                  <a:gd name="connsiteY1" fmla="*/ 1160250 h 1964211"/>
                  <a:gd name="connsiteX2" fmla="*/ 1726342 w 1780001"/>
                  <a:gd name="connsiteY2" fmla="*/ 1222971 h 1964211"/>
                  <a:gd name="connsiteX3" fmla="*/ 1316768 w 1780001"/>
                  <a:gd name="connsiteY3" fmla="*/ 1949252 h 1964211"/>
                  <a:gd name="connsiteX4" fmla="*/ 1310028 w 1780001"/>
                  <a:gd name="connsiteY4" fmla="*/ 1964211 h 1964211"/>
                  <a:gd name="connsiteX5" fmla="*/ 0 w 1780001"/>
                  <a:gd name="connsiteY5" fmla="*/ 1964211 h 1964211"/>
                  <a:gd name="connsiteX6" fmla="*/ 52474 w 1780001"/>
                  <a:gd name="connsiteY6" fmla="*/ 1814494 h 1964211"/>
                  <a:gd name="connsiteX7" fmla="*/ 999172 w 1780001"/>
                  <a:gd name="connsiteY7" fmla="*/ 135754 h 1964211"/>
                  <a:gd name="connsiteX8" fmla="*/ 1109036 w 1780001"/>
                  <a:gd name="connsiteY8" fmla="*/ 0 h 1964211"/>
                  <a:gd name="connsiteX0" fmla="*/ 1109036 w 1780001"/>
                  <a:gd name="connsiteY0" fmla="*/ 0 h 1964211"/>
                  <a:gd name="connsiteX1" fmla="*/ 1780001 w 1780001"/>
                  <a:gd name="connsiteY1" fmla="*/ 1160250 h 1964211"/>
                  <a:gd name="connsiteX2" fmla="*/ 1726342 w 1780001"/>
                  <a:gd name="connsiteY2" fmla="*/ 1222971 h 1964211"/>
                  <a:gd name="connsiteX3" fmla="*/ 1310028 w 1780001"/>
                  <a:gd name="connsiteY3" fmla="*/ 1964211 h 1964211"/>
                  <a:gd name="connsiteX4" fmla="*/ 0 w 1780001"/>
                  <a:gd name="connsiteY4" fmla="*/ 1964211 h 1964211"/>
                  <a:gd name="connsiteX5" fmla="*/ 52474 w 1780001"/>
                  <a:gd name="connsiteY5" fmla="*/ 1814494 h 1964211"/>
                  <a:gd name="connsiteX6" fmla="*/ 999172 w 1780001"/>
                  <a:gd name="connsiteY6" fmla="*/ 135754 h 1964211"/>
                  <a:gd name="connsiteX7" fmla="*/ 1109036 w 1780001"/>
                  <a:gd name="connsiteY7" fmla="*/ 0 h 1964211"/>
                  <a:gd name="connsiteX0" fmla="*/ 1109036 w 1780001"/>
                  <a:gd name="connsiteY0" fmla="*/ 0 h 2005926"/>
                  <a:gd name="connsiteX1" fmla="*/ 1780001 w 1780001"/>
                  <a:gd name="connsiteY1" fmla="*/ 1160250 h 2005926"/>
                  <a:gd name="connsiteX2" fmla="*/ 1726342 w 1780001"/>
                  <a:gd name="connsiteY2" fmla="*/ 1222971 h 2005926"/>
                  <a:gd name="connsiteX3" fmla="*/ 1285378 w 1780001"/>
                  <a:gd name="connsiteY3" fmla="*/ 2005926 h 2005926"/>
                  <a:gd name="connsiteX4" fmla="*/ 0 w 1780001"/>
                  <a:gd name="connsiteY4" fmla="*/ 1964211 h 2005926"/>
                  <a:gd name="connsiteX5" fmla="*/ 52474 w 1780001"/>
                  <a:gd name="connsiteY5" fmla="*/ 1814494 h 2005926"/>
                  <a:gd name="connsiteX6" fmla="*/ 999172 w 1780001"/>
                  <a:gd name="connsiteY6" fmla="*/ 135754 h 2005926"/>
                  <a:gd name="connsiteX7" fmla="*/ 1109036 w 1780001"/>
                  <a:gd name="connsiteY7" fmla="*/ 0 h 2005926"/>
                  <a:gd name="connsiteX0" fmla="*/ 1107139 w 1778104"/>
                  <a:gd name="connsiteY0" fmla="*/ 0 h 2007822"/>
                  <a:gd name="connsiteX1" fmla="*/ 1778104 w 1778104"/>
                  <a:gd name="connsiteY1" fmla="*/ 1160250 h 2007822"/>
                  <a:gd name="connsiteX2" fmla="*/ 1724445 w 1778104"/>
                  <a:gd name="connsiteY2" fmla="*/ 1222971 h 2007822"/>
                  <a:gd name="connsiteX3" fmla="*/ 1283481 w 1778104"/>
                  <a:gd name="connsiteY3" fmla="*/ 2005926 h 2007822"/>
                  <a:gd name="connsiteX4" fmla="*/ 0 w 1778104"/>
                  <a:gd name="connsiteY4" fmla="*/ 2007822 h 2007822"/>
                  <a:gd name="connsiteX5" fmla="*/ 50577 w 1778104"/>
                  <a:gd name="connsiteY5" fmla="*/ 1814494 h 2007822"/>
                  <a:gd name="connsiteX6" fmla="*/ 997275 w 1778104"/>
                  <a:gd name="connsiteY6" fmla="*/ 135754 h 2007822"/>
                  <a:gd name="connsiteX7" fmla="*/ 1107139 w 1778104"/>
                  <a:gd name="connsiteY7" fmla="*/ 0 h 2007822"/>
                  <a:gd name="connsiteX0" fmla="*/ 1107139 w 1778104"/>
                  <a:gd name="connsiteY0" fmla="*/ 0 h 2019198"/>
                  <a:gd name="connsiteX1" fmla="*/ 1778104 w 1778104"/>
                  <a:gd name="connsiteY1" fmla="*/ 1160250 h 2019198"/>
                  <a:gd name="connsiteX2" fmla="*/ 1724445 w 1778104"/>
                  <a:gd name="connsiteY2" fmla="*/ 1222971 h 2019198"/>
                  <a:gd name="connsiteX3" fmla="*/ 1283481 w 1778104"/>
                  <a:gd name="connsiteY3" fmla="*/ 2005926 h 2019198"/>
                  <a:gd name="connsiteX4" fmla="*/ 0 w 1778104"/>
                  <a:gd name="connsiteY4" fmla="*/ 2019198 h 2019198"/>
                  <a:gd name="connsiteX5" fmla="*/ 50577 w 1778104"/>
                  <a:gd name="connsiteY5" fmla="*/ 1814494 h 2019198"/>
                  <a:gd name="connsiteX6" fmla="*/ 997275 w 1778104"/>
                  <a:gd name="connsiteY6" fmla="*/ 135754 h 2019198"/>
                  <a:gd name="connsiteX7" fmla="*/ 1107139 w 1778104"/>
                  <a:gd name="connsiteY7" fmla="*/ 0 h 2019198"/>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4369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4369 w 1778104"/>
                  <a:gd name="connsiteY5" fmla="*/ 1814494 h 2021095"/>
                  <a:gd name="connsiteX6" fmla="*/ 997275 w 1778104"/>
                  <a:gd name="connsiteY6" fmla="*/ 135754 h 2021095"/>
                  <a:gd name="connsiteX7" fmla="*/ 1107139 w 1778104"/>
                  <a:gd name="connsiteY7" fmla="*/ 0 h 202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104" h="2021095">
                    <a:moveTo>
                      <a:pt x="1107139" y="0"/>
                    </a:moveTo>
                    <a:lnTo>
                      <a:pt x="1778104" y="1160250"/>
                    </a:lnTo>
                    <a:cubicBezTo>
                      <a:pt x="1756845" y="1169211"/>
                      <a:pt x="1743315" y="1190172"/>
                      <a:pt x="1724445" y="1222971"/>
                    </a:cubicBezTo>
                    <a:lnTo>
                      <a:pt x="1275896" y="2021095"/>
                    </a:lnTo>
                    <a:lnTo>
                      <a:pt x="0" y="2019198"/>
                    </a:lnTo>
                    <a:cubicBezTo>
                      <a:pt x="-75" y="1970581"/>
                      <a:pt x="14350" y="1899306"/>
                      <a:pt x="54369" y="1814494"/>
                    </a:cubicBezTo>
                    <a:lnTo>
                      <a:pt x="997275" y="135754"/>
                    </a:lnTo>
                    <a:cubicBezTo>
                      <a:pt x="1036792" y="67068"/>
                      <a:pt x="1066177" y="24439"/>
                      <a:pt x="1107139" y="0"/>
                    </a:cubicBezTo>
                    <a:close/>
                  </a:path>
                </a:pathLst>
              </a:custGeom>
              <a:solidFill>
                <a:schemeClr val="accent3"/>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1" name="Hexagon 2">
                <a:extLst>
                  <a:ext uri="{FF2B5EF4-FFF2-40B4-BE49-F238E27FC236}">
                    <a16:creationId xmlns:a16="http://schemas.microsoft.com/office/drawing/2014/main" id="{0673F499-DB9C-2BC7-1A00-6F7D41FF63F3}"/>
                  </a:ext>
                </a:extLst>
              </p:cNvPr>
              <p:cNvSpPr/>
              <p:nvPr/>
            </p:nvSpPr>
            <p:spPr>
              <a:xfrm>
                <a:off x="6692691" y="2187201"/>
                <a:ext cx="2590488" cy="2298108"/>
              </a:xfrm>
              <a:custGeom>
                <a:avLst/>
                <a:gdLst>
                  <a:gd name="connsiteX0" fmla="*/ 0 w 2024276"/>
                  <a:gd name="connsiteY0" fmla="*/ 872533 h 1745066"/>
                  <a:gd name="connsiteX1" fmla="*/ 488828 w 2024276"/>
                  <a:gd name="connsiteY1" fmla="*/ 0 h 1745066"/>
                  <a:gd name="connsiteX2" fmla="*/ 1535448 w 2024276"/>
                  <a:gd name="connsiteY2" fmla="*/ 0 h 1745066"/>
                  <a:gd name="connsiteX3" fmla="*/ 2024276 w 2024276"/>
                  <a:gd name="connsiteY3" fmla="*/ 872533 h 1745066"/>
                  <a:gd name="connsiteX4" fmla="*/ 1535448 w 2024276"/>
                  <a:gd name="connsiteY4" fmla="*/ 1745066 h 1745066"/>
                  <a:gd name="connsiteX5" fmla="*/ 488828 w 2024276"/>
                  <a:gd name="connsiteY5" fmla="*/ 1745066 h 1745066"/>
                  <a:gd name="connsiteX6" fmla="*/ 0 w 2024276"/>
                  <a:gd name="connsiteY6" fmla="*/ 872533 h 1745066"/>
                  <a:gd name="connsiteX0" fmla="*/ 0 w 2024276"/>
                  <a:gd name="connsiteY0" fmla="*/ 872533 h 1745066"/>
                  <a:gd name="connsiteX1" fmla="*/ 461670 w 2024276"/>
                  <a:gd name="connsiteY1" fmla="*/ 43153 h 1745066"/>
                  <a:gd name="connsiteX2" fmla="*/ 488828 w 2024276"/>
                  <a:gd name="connsiteY2" fmla="*/ 0 h 1745066"/>
                  <a:gd name="connsiteX3" fmla="*/ 1535448 w 2024276"/>
                  <a:gd name="connsiteY3" fmla="*/ 0 h 1745066"/>
                  <a:gd name="connsiteX4" fmla="*/ 2024276 w 2024276"/>
                  <a:gd name="connsiteY4" fmla="*/ 872533 h 1745066"/>
                  <a:gd name="connsiteX5" fmla="*/ 1535448 w 2024276"/>
                  <a:gd name="connsiteY5" fmla="*/ 1745066 h 1745066"/>
                  <a:gd name="connsiteX6" fmla="*/ 488828 w 2024276"/>
                  <a:gd name="connsiteY6" fmla="*/ 1745066 h 1745066"/>
                  <a:gd name="connsiteX7" fmla="*/ 0 w 2024276"/>
                  <a:gd name="connsiteY7" fmla="*/ 872533 h 1745066"/>
                  <a:gd name="connsiteX0" fmla="*/ 0 w 2024276"/>
                  <a:gd name="connsiteY0" fmla="*/ 874623 h 1747156"/>
                  <a:gd name="connsiteX1" fmla="*/ 461670 w 2024276"/>
                  <a:gd name="connsiteY1" fmla="*/ 45243 h 1747156"/>
                  <a:gd name="connsiteX2" fmla="*/ 488828 w 2024276"/>
                  <a:gd name="connsiteY2" fmla="*/ 2090 h 1747156"/>
                  <a:gd name="connsiteX3" fmla="*/ 547395 w 2024276"/>
                  <a:gd name="connsiteY3" fmla="*/ 0 h 1747156"/>
                  <a:gd name="connsiteX4" fmla="*/ 1535448 w 2024276"/>
                  <a:gd name="connsiteY4" fmla="*/ 2090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535448 w 2024276"/>
                  <a:gd name="connsiteY3" fmla="*/ 2090 h 1747156"/>
                  <a:gd name="connsiteX4" fmla="*/ 2024276 w 2024276"/>
                  <a:gd name="connsiteY4" fmla="*/ 874623 h 1747156"/>
                  <a:gd name="connsiteX5" fmla="*/ 1535448 w 2024276"/>
                  <a:gd name="connsiteY5" fmla="*/ 1747156 h 1747156"/>
                  <a:gd name="connsiteX6" fmla="*/ 488828 w 2024276"/>
                  <a:gd name="connsiteY6" fmla="*/ 1747156 h 1747156"/>
                  <a:gd name="connsiteX7" fmla="*/ 0 w 2024276"/>
                  <a:gd name="connsiteY7"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92751 w 2024276"/>
                  <a:gd name="connsiteY3" fmla="*/ 0 h 1747156"/>
                  <a:gd name="connsiteX4" fmla="*/ 1535448 w 2024276"/>
                  <a:gd name="connsiteY4" fmla="*/ 2090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92751 w 2024276"/>
                  <a:gd name="connsiteY3" fmla="*/ 0 h 1747156"/>
                  <a:gd name="connsiteX4" fmla="*/ 1535448 w 2024276"/>
                  <a:gd name="connsiteY4" fmla="*/ 2090 h 1747156"/>
                  <a:gd name="connsiteX5" fmla="*/ 1559426 w 2024276"/>
                  <a:gd name="connsiteY5" fmla="*/ 50006 h 1747156"/>
                  <a:gd name="connsiteX6" fmla="*/ 2024276 w 2024276"/>
                  <a:gd name="connsiteY6" fmla="*/ 874623 h 1747156"/>
                  <a:gd name="connsiteX7" fmla="*/ 1535448 w 2024276"/>
                  <a:gd name="connsiteY7" fmla="*/ 1747156 h 1747156"/>
                  <a:gd name="connsiteX8" fmla="*/ 488828 w 2024276"/>
                  <a:gd name="connsiteY8" fmla="*/ 1747156 h 1747156"/>
                  <a:gd name="connsiteX9" fmla="*/ 0 w 2024276"/>
                  <a:gd name="connsiteY9"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9275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9275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9275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80844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80844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59301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59288 w 2024276"/>
                  <a:gd name="connsiteY1" fmla="*/ 54768 h 1747156"/>
                  <a:gd name="connsiteX2" fmla="*/ 559301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59288 w 2024276"/>
                  <a:gd name="connsiteY1" fmla="*/ 54768 h 1747156"/>
                  <a:gd name="connsiteX2" fmla="*/ 559301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59288 w 2024276"/>
                  <a:gd name="connsiteY1" fmla="*/ 54768 h 1747156"/>
                  <a:gd name="connsiteX2" fmla="*/ 559301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59288 w 2024276"/>
                  <a:gd name="connsiteY1" fmla="*/ 54768 h 1747156"/>
                  <a:gd name="connsiteX2" fmla="*/ 559301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59288 w 2024276"/>
                  <a:gd name="connsiteY1" fmla="*/ 54768 h 1747156"/>
                  <a:gd name="connsiteX2" fmla="*/ 568826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5141 h 1747674"/>
                  <a:gd name="connsiteX1" fmla="*/ 459288 w 2024276"/>
                  <a:gd name="connsiteY1" fmla="*/ 55286 h 1747674"/>
                  <a:gd name="connsiteX2" fmla="*/ 568826 w 2024276"/>
                  <a:gd name="connsiteY2" fmla="*/ 518 h 1747674"/>
                  <a:gd name="connsiteX3" fmla="*/ 1473701 w 2024276"/>
                  <a:gd name="connsiteY3" fmla="*/ 518 h 1747674"/>
                  <a:gd name="connsiteX4" fmla="*/ 1559426 w 2024276"/>
                  <a:gd name="connsiteY4" fmla="*/ 50524 h 1747674"/>
                  <a:gd name="connsiteX5" fmla="*/ 2024276 w 2024276"/>
                  <a:gd name="connsiteY5" fmla="*/ 875141 h 1747674"/>
                  <a:gd name="connsiteX6" fmla="*/ 1535448 w 2024276"/>
                  <a:gd name="connsiteY6" fmla="*/ 1747674 h 1747674"/>
                  <a:gd name="connsiteX7" fmla="*/ 488828 w 2024276"/>
                  <a:gd name="connsiteY7" fmla="*/ 1747674 h 1747674"/>
                  <a:gd name="connsiteX8" fmla="*/ 0 w 2024276"/>
                  <a:gd name="connsiteY8" fmla="*/ 875141 h 1747674"/>
                  <a:gd name="connsiteX0" fmla="*/ 0 w 2024276"/>
                  <a:gd name="connsiteY0" fmla="*/ 875141 h 1747674"/>
                  <a:gd name="connsiteX1" fmla="*/ 459288 w 2024276"/>
                  <a:gd name="connsiteY1" fmla="*/ 55286 h 1747674"/>
                  <a:gd name="connsiteX2" fmla="*/ 568826 w 2024276"/>
                  <a:gd name="connsiteY2" fmla="*/ 518 h 1747674"/>
                  <a:gd name="connsiteX3" fmla="*/ 1473701 w 2024276"/>
                  <a:gd name="connsiteY3" fmla="*/ 518 h 1747674"/>
                  <a:gd name="connsiteX4" fmla="*/ 1559426 w 2024276"/>
                  <a:gd name="connsiteY4" fmla="*/ 50524 h 1747674"/>
                  <a:gd name="connsiteX5" fmla="*/ 2024276 w 2024276"/>
                  <a:gd name="connsiteY5" fmla="*/ 875141 h 1747674"/>
                  <a:gd name="connsiteX6" fmla="*/ 1535448 w 2024276"/>
                  <a:gd name="connsiteY6" fmla="*/ 1747674 h 1747674"/>
                  <a:gd name="connsiteX7" fmla="*/ 488828 w 2024276"/>
                  <a:gd name="connsiteY7" fmla="*/ 1747674 h 1747674"/>
                  <a:gd name="connsiteX8" fmla="*/ 0 w 2024276"/>
                  <a:gd name="connsiteY8" fmla="*/ 875141 h 1747674"/>
                  <a:gd name="connsiteX0" fmla="*/ 0 w 2024276"/>
                  <a:gd name="connsiteY0" fmla="*/ 875141 h 1747674"/>
                  <a:gd name="connsiteX1" fmla="*/ 459288 w 2024276"/>
                  <a:gd name="connsiteY1" fmla="*/ 55286 h 1747674"/>
                  <a:gd name="connsiteX2" fmla="*/ 568826 w 2024276"/>
                  <a:gd name="connsiteY2" fmla="*/ 518 h 1747674"/>
                  <a:gd name="connsiteX3" fmla="*/ 1473701 w 2024276"/>
                  <a:gd name="connsiteY3" fmla="*/ 518 h 1747674"/>
                  <a:gd name="connsiteX4" fmla="*/ 1559426 w 2024276"/>
                  <a:gd name="connsiteY4" fmla="*/ 50524 h 1747674"/>
                  <a:gd name="connsiteX5" fmla="*/ 2024276 w 2024276"/>
                  <a:gd name="connsiteY5" fmla="*/ 875141 h 1747674"/>
                  <a:gd name="connsiteX6" fmla="*/ 1535448 w 2024276"/>
                  <a:gd name="connsiteY6" fmla="*/ 1747674 h 1747674"/>
                  <a:gd name="connsiteX7" fmla="*/ 488828 w 2024276"/>
                  <a:gd name="connsiteY7" fmla="*/ 1747674 h 1747674"/>
                  <a:gd name="connsiteX8" fmla="*/ 0 w 2024276"/>
                  <a:gd name="connsiteY8" fmla="*/ 875141 h 1747674"/>
                  <a:gd name="connsiteX0" fmla="*/ 0 w 2024276"/>
                  <a:gd name="connsiteY0" fmla="*/ 875141 h 1747674"/>
                  <a:gd name="connsiteX1" fmla="*/ 459288 w 2024276"/>
                  <a:gd name="connsiteY1" fmla="*/ 55286 h 1747674"/>
                  <a:gd name="connsiteX2" fmla="*/ 568826 w 2024276"/>
                  <a:gd name="connsiteY2" fmla="*/ 518 h 1747674"/>
                  <a:gd name="connsiteX3" fmla="*/ 1473701 w 2024276"/>
                  <a:gd name="connsiteY3" fmla="*/ 518 h 1747674"/>
                  <a:gd name="connsiteX4" fmla="*/ 1559426 w 2024276"/>
                  <a:gd name="connsiteY4" fmla="*/ 50524 h 1747674"/>
                  <a:gd name="connsiteX5" fmla="*/ 2024276 w 2024276"/>
                  <a:gd name="connsiteY5" fmla="*/ 875141 h 1747674"/>
                  <a:gd name="connsiteX6" fmla="*/ 1535448 w 2024276"/>
                  <a:gd name="connsiteY6" fmla="*/ 1747674 h 1747674"/>
                  <a:gd name="connsiteX7" fmla="*/ 488828 w 2024276"/>
                  <a:gd name="connsiteY7" fmla="*/ 1747674 h 1747674"/>
                  <a:gd name="connsiteX8" fmla="*/ 0 w 2024276"/>
                  <a:gd name="connsiteY8" fmla="*/ 875141 h 1747674"/>
                  <a:gd name="connsiteX0" fmla="*/ 0 w 2024276"/>
                  <a:gd name="connsiteY0" fmla="*/ 874734 h 1747267"/>
                  <a:gd name="connsiteX1" fmla="*/ 449763 w 2024276"/>
                  <a:gd name="connsiteY1" fmla="*/ 71548 h 1747267"/>
                  <a:gd name="connsiteX2" fmla="*/ 568826 w 2024276"/>
                  <a:gd name="connsiteY2" fmla="*/ 111 h 1747267"/>
                  <a:gd name="connsiteX3" fmla="*/ 1473701 w 2024276"/>
                  <a:gd name="connsiteY3" fmla="*/ 111 h 1747267"/>
                  <a:gd name="connsiteX4" fmla="*/ 1559426 w 2024276"/>
                  <a:gd name="connsiteY4" fmla="*/ 50117 h 1747267"/>
                  <a:gd name="connsiteX5" fmla="*/ 2024276 w 2024276"/>
                  <a:gd name="connsiteY5" fmla="*/ 874734 h 1747267"/>
                  <a:gd name="connsiteX6" fmla="*/ 1535448 w 2024276"/>
                  <a:gd name="connsiteY6" fmla="*/ 1747267 h 1747267"/>
                  <a:gd name="connsiteX7" fmla="*/ 488828 w 2024276"/>
                  <a:gd name="connsiteY7" fmla="*/ 1747267 h 1747267"/>
                  <a:gd name="connsiteX8" fmla="*/ 0 w 2024276"/>
                  <a:gd name="connsiteY8" fmla="*/ 874734 h 1747267"/>
                  <a:gd name="connsiteX0" fmla="*/ 0 w 2024276"/>
                  <a:gd name="connsiteY0" fmla="*/ 874734 h 1747267"/>
                  <a:gd name="connsiteX1" fmla="*/ 40189 w 2024276"/>
                  <a:gd name="connsiteY1" fmla="*/ 797829 h 1747267"/>
                  <a:gd name="connsiteX2" fmla="*/ 449763 w 2024276"/>
                  <a:gd name="connsiteY2" fmla="*/ 71548 h 1747267"/>
                  <a:gd name="connsiteX3" fmla="*/ 568826 w 2024276"/>
                  <a:gd name="connsiteY3" fmla="*/ 111 h 1747267"/>
                  <a:gd name="connsiteX4" fmla="*/ 1473701 w 2024276"/>
                  <a:gd name="connsiteY4" fmla="*/ 111 h 1747267"/>
                  <a:gd name="connsiteX5" fmla="*/ 1559426 w 2024276"/>
                  <a:gd name="connsiteY5" fmla="*/ 50117 h 1747267"/>
                  <a:gd name="connsiteX6" fmla="*/ 2024276 w 2024276"/>
                  <a:gd name="connsiteY6" fmla="*/ 874734 h 1747267"/>
                  <a:gd name="connsiteX7" fmla="*/ 1535448 w 2024276"/>
                  <a:gd name="connsiteY7" fmla="*/ 1747267 h 1747267"/>
                  <a:gd name="connsiteX8" fmla="*/ 488828 w 2024276"/>
                  <a:gd name="connsiteY8" fmla="*/ 1747267 h 1747267"/>
                  <a:gd name="connsiteX9" fmla="*/ 0 w 2024276"/>
                  <a:gd name="connsiteY9" fmla="*/ 874734 h 1747267"/>
                  <a:gd name="connsiteX0" fmla="*/ 0 w 2024276"/>
                  <a:gd name="connsiteY0" fmla="*/ 874734 h 1747267"/>
                  <a:gd name="connsiteX1" fmla="*/ 40189 w 2024276"/>
                  <a:gd name="connsiteY1" fmla="*/ 797829 h 1747267"/>
                  <a:gd name="connsiteX2" fmla="*/ 449763 w 2024276"/>
                  <a:gd name="connsiteY2" fmla="*/ 71548 h 1747267"/>
                  <a:gd name="connsiteX3" fmla="*/ 568826 w 2024276"/>
                  <a:gd name="connsiteY3" fmla="*/ 111 h 1747267"/>
                  <a:gd name="connsiteX4" fmla="*/ 1473701 w 2024276"/>
                  <a:gd name="connsiteY4" fmla="*/ 111 h 1747267"/>
                  <a:gd name="connsiteX5" fmla="*/ 1559426 w 2024276"/>
                  <a:gd name="connsiteY5" fmla="*/ 50117 h 1747267"/>
                  <a:gd name="connsiteX6" fmla="*/ 2024276 w 2024276"/>
                  <a:gd name="connsiteY6" fmla="*/ 874734 h 1747267"/>
                  <a:gd name="connsiteX7" fmla="*/ 1535448 w 2024276"/>
                  <a:gd name="connsiteY7" fmla="*/ 1747267 h 1747267"/>
                  <a:gd name="connsiteX8" fmla="*/ 488828 w 2024276"/>
                  <a:gd name="connsiteY8" fmla="*/ 1747267 h 1747267"/>
                  <a:gd name="connsiteX9" fmla="*/ 35426 w 2024276"/>
                  <a:gd name="connsiteY9" fmla="*/ 933561 h 1747267"/>
                  <a:gd name="connsiteX10" fmla="*/ 0 w 2024276"/>
                  <a:gd name="connsiteY10" fmla="*/ 874734 h 1747267"/>
                  <a:gd name="connsiteX0" fmla="*/ 0 w 1988850"/>
                  <a:gd name="connsiteY0" fmla="*/ 933561 h 1747267"/>
                  <a:gd name="connsiteX1" fmla="*/ 4763 w 1988850"/>
                  <a:gd name="connsiteY1" fmla="*/ 797829 h 1747267"/>
                  <a:gd name="connsiteX2" fmla="*/ 414337 w 1988850"/>
                  <a:gd name="connsiteY2" fmla="*/ 71548 h 1747267"/>
                  <a:gd name="connsiteX3" fmla="*/ 533400 w 1988850"/>
                  <a:gd name="connsiteY3" fmla="*/ 111 h 1747267"/>
                  <a:gd name="connsiteX4" fmla="*/ 1438275 w 1988850"/>
                  <a:gd name="connsiteY4" fmla="*/ 111 h 1747267"/>
                  <a:gd name="connsiteX5" fmla="*/ 1524000 w 1988850"/>
                  <a:gd name="connsiteY5" fmla="*/ 50117 h 1747267"/>
                  <a:gd name="connsiteX6" fmla="*/ 1988850 w 1988850"/>
                  <a:gd name="connsiteY6" fmla="*/ 874734 h 1747267"/>
                  <a:gd name="connsiteX7" fmla="*/ 1500022 w 1988850"/>
                  <a:gd name="connsiteY7" fmla="*/ 1747267 h 1747267"/>
                  <a:gd name="connsiteX8" fmla="*/ 453402 w 1988850"/>
                  <a:gd name="connsiteY8" fmla="*/ 1747267 h 1747267"/>
                  <a:gd name="connsiteX9" fmla="*/ 0 w 1988850"/>
                  <a:gd name="connsiteY9" fmla="*/ 933561 h 1747267"/>
                  <a:gd name="connsiteX0" fmla="*/ 20674 w 2009524"/>
                  <a:gd name="connsiteY0" fmla="*/ 933561 h 1747267"/>
                  <a:gd name="connsiteX1" fmla="*/ 25437 w 2009524"/>
                  <a:gd name="connsiteY1" fmla="*/ 797829 h 1747267"/>
                  <a:gd name="connsiteX2" fmla="*/ 435011 w 2009524"/>
                  <a:gd name="connsiteY2" fmla="*/ 71548 h 1747267"/>
                  <a:gd name="connsiteX3" fmla="*/ 554074 w 2009524"/>
                  <a:gd name="connsiteY3" fmla="*/ 111 h 1747267"/>
                  <a:gd name="connsiteX4" fmla="*/ 1458949 w 2009524"/>
                  <a:gd name="connsiteY4" fmla="*/ 111 h 1747267"/>
                  <a:gd name="connsiteX5" fmla="*/ 1544674 w 2009524"/>
                  <a:gd name="connsiteY5" fmla="*/ 50117 h 1747267"/>
                  <a:gd name="connsiteX6" fmla="*/ 2009524 w 2009524"/>
                  <a:gd name="connsiteY6" fmla="*/ 874734 h 1747267"/>
                  <a:gd name="connsiteX7" fmla="*/ 1520696 w 2009524"/>
                  <a:gd name="connsiteY7" fmla="*/ 1747267 h 1747267"/>
                  <a:gd name="connsiteX8" fmla="*/ 474076 w 2009524"/>
                  <a:gd name="connsiteY8" fmla="*/ 1747267 h 1747267"/>
                  <a:gd name="connsiteX9" fmla="*/ 20674 w 2009524"/>
                  <a:gd name="connsiteY9" fmla="*/ 933561 h 1747267"/>
                  <a:gd name="connsiteX0" fmla="*/ 26555 w 2015405"/>
                  <a:gd name="connsiteY0" fmla="*/ 933561 h 1747267"/>
                  <a:gd name="connsiteX1" fmla="*/ 31318 w 2015405"/>
                  <a:gd name="connsiteY1" fmla="*/ 797829 h 1747267"/>
                  <a:gd name="connsiteX2" fmla="*/ 440892 w 2015405"/>
                  <a:gd name="connsiteY2" fmla="*/ 71548 h 1747267"/>
                  <a:gd name="connsiteX3" fmla="*/ 559955 w 2015405"/>
                  <a:gd name="connsiteY3" fmla="*/ 111 h 1747267"/>
                  <a:gd name="connsiteX4" fmla="*/ 1464830 w 2015405"/>
                  <a:gd name="connsiteY4" fmla="*/ 111 h 1747267"/>
                  <a:gd name="connsiteX5" fmla="*/ 1550555 w 2015405"/>
                  <a:gd name="connsiteY5" fmla="*/ 50117 h 1747267"/>
                  <a:gd name="connsiteX6" fmla="*/ 2015405 w 2015405"/>
                  <a:gd name="connsiteY6" fmla="*/ 874734 h 1747267"/>
                  <a:gd name="connsiteX7" fmla="*/ 1526577 w 2015405"/>
                  <a:gd name="connsiteY7" fmla="*/ 1747267 h 1747267"/>
                  <a:gd name="connsiteX8" fmla="*/ 479957 w 2015405"/>
                  <a:gd name="connsiteY8" fmla="*/ 1747267 h 1747267"/>
                  <a:gd name="connsiteX9" fmla="*/ 26555 w 2015405"/>
                  <a:gd name="connsiteY9"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471866 w 2007314"/>
                  <a:gd name="connsiteY8" fmla="*/ 1747267 h 1747267"/>
                  <a:gd name="connsiteX9" fmla="*/ 18464 w 2007314"/>
                  <a:gd name="connsiteY9"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471866 w 2007314"/>
                  <a:gd name="connsiteY8" fmla="*/ 1747267 h 1747267"/>
                  <a:gd name="connsiteX9" fmla="*/ 435183 w 2007314"/>
                  <a:gd name="connsiteY9" fmla="*/ 1681273 h 1747267"/>
                  <a:gd name="connsiteX10" fmla="*/ 18464 w 2007314"/>
                  <a:gd name="connsiteY10"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49483 w 2007314"/>
                  <a:gd name="connsiteY8" fmla="*/ 1745567 h 1747267"/>
                  <a:gd name="connsiteX9" fmla="*/ 471866 w 2007314"/>
                  <a:gd name="connsiteY9" fmla="*/ 1747267 h 1747267"/>
                  <a:gd name="connsiteX10" fmla="*/ 435183 w 2007314"/>
                  <a:gd name="connsiteY10" fmla="*/ 1681273 h 1747267"/>
                  <a:gd name="connsiteX11" fmla="*/ 18464 w 2007314"/>
                  <a:gd name="connsiteY11"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49483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49483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49483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49483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59008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441"/>
                  <a:gd name="connsiteX1" fmla="*/ 23227 w 2007314"/>
                  <a:gd name="connsiteY1" fmla="*/ 797829 h 1747441"/>
                  <a:gd name="connsiteX2" fmla="*/ 432801 w 2007314"/>
                  <a:gd name="connsiteY2" fmla="*/ 71548 h 1747441"/>
                  <a:gd name="connsiteX3" fmla="*/ 551864 w 2007314"/>
                  <a:gd name="connsiteY3" fmla="*/ 111 h 1747441"/>
                  <a:gd name="connsiteX4" fmla="*/ 1456739 w 2007314"/>
                  <a:gd name="connsiteY4" fmla="*/ 111 h 1747441"/>
                  <a:gd name="connsiteX5" fmla="*/ 1542464 w 2007314"/>
                  <a:gd name="connsiteY5" fmla="*/ 50117 h 1747441"/>
                  <a:gd name="connsiteX6" fmla="*/ 2007314 w 2007314"/>
                  <a:gd name="connsiteY6" fmla="*/ 874734 h 1747441"/>
                  <a:gd name="connsiteX7" fmla="*/ 1518486 w 2007314"/>
                  <a:gd name="connsiteY7" fmla="*/ 1747267 h 1747441"/>
                  <a:gd name="connsiteX8" fmla="*/ 559008 w 2007314"/>
                  <a:gd name="connsiteY8" fmla="*/ 1745567 h 1747441"/>
                  <a:gd name="connsiteX9" fmla="*/ 435183 w 2007314"/>
                  <a:gd name="connsiteY9" fmla="*/ 1681273 h 1747441"/>
                  <a:gd name="connsiteX10" fmla="*/ 18464 w 2007314"/>
                  <a:gd name="connsiteY10" fmla="*/ 933561 h 1747441"/>
                  <a:gd name="connsiteX0" fmla="*/ 18464 w 2007314"/>
                  <a:gd name="connsiteY0" fmla="*/ 933561 h 1747441"/>
                  <a:gd name="connsiteX1" fmla="*/ 23227 w 2007314"/>
                  <a:gd name="connsiteY1" fmla="*/ 797829 h 1747441"/>
                  <a:gd name="connsiteX2" fmla="*/ 432801 w 2007314"/>
                  <a:gd name="connsiteY2" fmla="*/ 71548 h 1747441"/>
                  <a:gd name="connsiteX3" fmla="*/ 551864 w 2007314"/>
                  <a:gd name="connsiteY3" fmla="*/ 111 h 1747441"/>
                  <a:gd name="connsiteX4" fmla="*/ 1456739 w 2007314"/>
                  <a:gd name="connsiteY4" fmla="*/ 111 h 1747441"/>
                  <a:gd name="connsiteX5" fmla="*/ 1542464 w 2007314"/>
                  <a:gd name="connsiteY5" fmla="*/ 50117 h 1747441"/>
                  <a:gd name="connsiteX6" fmla="*/ 2007314 w 2007314"/>
                  <a:gd name="connsiteY6" fmla="*/ 874734 h 1747441"/>
                  <a:gd name="connsiteX7" fmla="*/ 1518486 w 2007314"/>
                  <a:gd name="connsiteY7" fmla="*/ 1747267 h 1747441"/>
                  <a:gd name="connsiteX8" fmla="*/ 570915 w 2007314"/>
                  <a:gd name="connsiteY8" fmla="*/ 1745567 h 1747441"/>
                  <a:gd name="connsiteX9" fmla="*/ 435183 w 2007314"/>
                  <a:gd name="connsiteY9" fmla="*/ 1681273 h 1747441"/>
                  <a:gd name="connsiteX10" fmla="*/ 18464 w 2007314"/>
                  <a:gd name="connsiteY10" fmla="*/ 933561 h 1747441"/>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70915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70915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2007314 w 2007314"/>
                  <a:gd name="connsiteY6" fmla="*/ 874734 h 1747948"/>
                  <a:gd name="connsiteX7" fmla="*/ 1518486 w 2007314"/>
                  <a:gd name="connsiteY7" fmla="*/ 1747267 h 1747948"/>
                  <a:gd name="connsiteX8" fmla="*/ 1432927 w 2007314"/>
                  <a:gd name="connsiteY8" fmla="*/ 1747948 h 1747948"/>
                  <a:gd name="connsiteX9" fmla="*/ 570915 w 2007314"/>
                  <a:gd name="connsiteY9" fmla="*/ 1745567 h 1747948"/>
                  <a:gd name="connsiteX10" fmla="*/ 435183 w 2007314"/>
                  <a:gd name="connsiteY10" fmla="*/ 1681273 h 1747948"/>
                  <a:gd name="connsiteX11" fmla="*/ 18464 w 2007314"/>
                  <a:gd name="connsiteY11" fmla="*/ 933561 h 1747948"/>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2007314 w 2007314"/>
                  <a:gd name="connsiteY6" fmla="*/ 874734 h 1747948"/>
                  <a:gd name="connsiteX7" fmla="*/ 1568658 w 2007314"/>
                  <a:gd name="connsiteY7" fmla="*/ 1662222 h 1747948"/>
                  <a:gd name="connsiteX8" fmla="*/ 1518486 w 2007314"/>
                  <a:gd name="connsiteY8" fmla="*/ 1747267 h 1747948"/>
                  <a:gd name="connsiteX9" fmla="*/ 1432927 w 2007314"/>
                  <a:gd name="connsiteY9" fmla="*/ 1747948 h 1747948"/>
                  <a:gd name="connsiteX10" fmla="*/ 570915 w 2007314"/>
                  <a:gd name="connsiteY10" fmla="*/ 1745567 h 1747948"/>
                  <a:gd name="connsiteX11" fmla="*/ 435183 w 2007314"/>
                  <a:gd name="connsiteY11" fmla="*/ 1681273 h 1747948"/>
                  <a:gd name="connsiteX12" fmla="*/ 18464 w 2007314"/>
                  <a:gd name="connsiteY12" fmla="*/ 933561 h 1747948"/>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2007314 w 2007314"/>
                  <a:gd name="connsiteY6" fmla="*/ 874734 h 1747948"/>
                  <a:gd name="connsiteX7" fmla="*/ 1568658 w 2007314"/>
                  <a:gd name="connsiteY7" fmla="*/ 1662222 h 1747948"/>
                  <a:gd name="connsiteX8" fmla="*/ 1432927 w 2007314"/>
                  <a:gd name="connsiteY8" fmla="*/ 1747948 h 1747948"/>
                  <a:gd name="connsiteX9" fmla="*/ 570915 w 2007314"/>
                  <a:gd name="connsiteY9" fmla="*/ 1745567 h 1747948"/>
                  <a:gd name="connsiteX10" fmla="*/ 435183 w 2007314"/>
                  <a:gd name="connsiteY10" fmla="*/ 1681273 h 1747948"/>
                  <a:gd name="connsiteX11" fmla="*/ 18464 w 2007314"/>
                  <a:gd name="connsiteY11" fmla="*/ 933561 h 1747948"/>
                  <a:gd name="connsiteX0" fmla="*/ 18464 w 2007314"/>
                  <a:gd name="connsiteY0" fmla="*/ 933561 h 1748498"/>
                  <a:gd name="connsiteX1" fmla="*/ 23227 w 2007314"/>
                  <a:gd name="connsiteY1" fmla="*/ 797829 h 1748498"/>
                  <a:gd name="connsiteX2" fmla="*/ 432801 w 2007314"/>
                  <a:gd name="connsiteY2" fmla="*/ 71548 h 1748498"/>
                  <a:gd name="connsiteX3" fmla="*/ 551864 w 2007314"/>
                  <a:gd name="connsiteY3" fmla="*/ 111 h 1748498"/>
                  <a:gd name="connsiteX4" fmla="*/ 1456739 w 2007314"/>
                  <a:gd name="connsiteY4" fmla="*/ 111 h 1748498"/>
                  <a:gd name="connsiteX5" fmla="*/ 1542464 w 2007314"/>
                  <a:gd name="connsiteY5" fmla="*/ 50117 h 1748498"/>
                  <a:gd name="connsiteX6" fmla="*/ 2007314 w 2007314"/>
                  <a:gd name="connsiteY6" fmla="*/ 874734 h 1748498"/>
                  <a:gd name="connsiteX7" fmla="*/ 1568658 w 2007314"/>
                  <a:gd name="connsiteY7" fmla="*/ 1662222 h 1748498"/>
                  <a:gd name="connsiteX8" fmla="*/ 1432927 w 2007314"/>
                  <a:gd name="connsiteY8" fmla="*/ 1747948 h 1748498"/>
                  <a:gd name="connsiteX9" fmla="*/ 570915 w 2007314"/>
                  <a:gd name="connsiteY9" fmla="*/ 1745567 h 1748498"/>
                  <a:gd name="connsiteX10" fmla="*/ 435183 w 2007314"/>
                  <a:gd name="connsiteY10" fmla="*/ 1681273 h 1748498"/>
                  <a:gd name="connsiteX11" fmla="*/ 18464 w 2007314"/>
                  <a:gd name="connsiteY11" fmla="*/ 933561 h 1748498"/>
                  <a:gd name="connsiteX0" fmla="*/ 18464 w 2007314"/>
                  <a:gd name="connsiteY0" fmla="*/ 933561 h 1748853"/>
                  <a:gd name="connsiteX1" fmla="*/ 23227 w 2007314"/>
                  <a:gd name="connsiteY1" fmla="*/ 797829 h 1748853"/>
                  <a:gd name="connsiteX2" fmla="*/ 432801 w 2007314"/>
                  <a:gd name="connsiteY2" fmla="*/ 71548 h 1748853"/>
                  <a:gd name="connsiteX3" fmla="*/ 551864 w 2007314"/>
                  <a:gd name="connsiteY3" fmla="*/ 111 h 1748853"/>
                  <a:gd name="connsiteX4" fmla="*/ 1456739 w 2007314"/>
                  <a:gd name="connsiteY4" fmla="*/ 111 h 1748853"/>
                  <a:gd name="connsiteX5" fmla="*/ 1542464 w 2007314"/>
                  <a:gd name="connsiteY5" fmla="*/ 50117 h 1748853"/>
                  <a:gd name="connsiteX6" fmla="*/ 2007314 w 2007314"/>
                  <a:gd name="connsiteY6" fmla="*/ 874734 h 1748853"/>
                  <a:gd name="connsiteX7" fmla="*/ 1568658 w 2007314"/>
                  <a:gd name="connsiteY7" fmla="*/ 1662222 h 1748853"/>
                  <a:gd name="connsiteX8" fmla="*/ 1432927 w 2007314"/>
                  <a:gd name="connsiteY8" fmla="*/ 1747948 h 1748853"/>
                  <a:gd name="connsiteX9" fmla="*/ 570915 w 2007314"/>
                  <a:gd name="connsiteY9" fmla="*/ 1745567 h 1748853"/>
                  <a:gd name="connsiteX10" fmla="*/ 435183 w 2007314"/>
                  <a:gd name="connsiteY10" fmla="*/ 1681273 h 1748853"/>
                  <a:gd name="connsiteX11" fmla="*/ 18464 w 2007314"/>
                  <a:gd name="connsiteY11" fmla="*/ 933561 h 1748853"/>
                  <a:gd name="connsiteX0" fmla="*/ 18464 w 2007314"/>
                  <a:gd name="connsiteY0" fmla="*/ 933561 h 1748075"/>
                  <a:gd name="connsiteX1" fmla="*/ 23227 w 2007314"/>
                  <a:gd name="connsiteY1" fmla="*/ 797829 h 1748075"/>
                  <a:gd name="connsiteX2" fmla="*/ 432801 w 2007314"/>
                  <a:gd name="connsiteY2" fmla="*/ 71548 h 1748075"/>
                  <a:gd name="connsiteX3" fmla="*/ 551864 w 2007314"/>
                  <a:gd name="connsiteY3" fmla="*/ 111 h 1748075"/>
                  <a:gd name="connsiteX4" fmla="*/ 1456739 w 2007314"/>
                  <a:gd name="connsiteY4" fmla="*/ 111 h 1748075"/>
                  <a:gd name="connsiteX5" fmla="*/ 1542464 w 2007314"/>
                  <a:gd name="connsiteY5" fmla="*/ 50117 h 1748075"/>
                  <a:gd name="connsiteX6" fmla="*/ 2007314 w 2007314"/>
                  <a:gd name="connsiteY6" fmla="*/ 874734 h 1748075"/>
                  <a:gd name="connsiteX7" fmla="*/ 1568658 w 2007314"/>
                  <a:gd name="connsiteY7" fmla="*/ 1662222 h 1748075"/>
                  <a:gd name="connsiteX8" fmla="*/ 1432927 w 2007314"/>
                  <a:gd name="connsiteY8" fmla="*/ 1747948 h 1748075"/>
                  <a:gd name="connsiteX9" fmla="*/ 570915 w 2007314"/>
                  <a:gd name="connsiteY9" fmla="*/ 1745567 h 1748075"/>
                  <a:gd name="connsiteX10" fmla="*/ 435183 w 2007314"/>
                  <a:gd name="connsiteY10" fmla="*/ 1681273 h 1748075"/>
                  <a:gd name="connsiteX11" fmla="*/ 18464 w 2007314"/>
                  <a:gd name="connsiteY11" fmla="*/ 933561 h 1748075"/>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2007314 w 2007314"/>
                  <a:gd name="connsiteY6" fmla="*/ 874734 h 1747948"/>
                  <a:gd name="connsiteX7" fmla="*/ 1568658 w 2007314"/>
                  <a:gd name="connsiteY7" fmla="*/ 1662222 h 1747948"/>
                  <a:gd name="connsiteX8" fmla="*/ 1432927 w 2007314"/>
                  <a:gd name="connsiteY8" fmla="*/ 1747948 h 1747948"/>
                  <a:gd name="connsiteX9" fmla="*/ 570915 w 2007314"/>
                  <a:gd name="connsiteY9" fmla="*/ 1745567 h 1747948"/>
                  <a:gd name="connsiteX10" fmla="*/ 435183 w 2007314"/>
                  <a:gd name="connsiteY10" fmla="*/ 1681273 h 1747948"/>
                  <a:gd name="connsiteX11" fmla="*/ 18464 w 2007314"/>
                  <a:gd name="connsiteY11" fmla="*/ 933561 h 1747948"/>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2007314 w 2007314"/>
                  <a:gd name="connsiteY6" fmla="*/ 874734 h 1747948"/>
                  <a:gd name="connsiteX7" fmla="*/ 1568658 w 2007314"/>
                  <a:gd name="connsiteY7" fmla="*/ 1662222 h 1747948"/>
                  <a:gd name="connsiteX8" fmla="*/ 1432927 w 2007314"/>
                  <a:gd name="connsiteY8" fmla="*/ 1747948 h 1747948"/>
                  <a:gd name="connsiteX9" fmla="*/ 570915 w 2007314"/>
                  <a:gd name="connsiteY9" fmla="*/ 1745567 h 1747948"/>
                  <a:gd name="connsiteX10" fmla="*/ 435183 w 2007314"/>
                  <a:gd name="connsiteY10" fmla="*/ 1681273 h 1747948"/>
                  <a:gd name="connsiteX11" fmla="*/ 18464 w 2007314"/>
                  <a:gd name="connsiteY11" fmla="*/ 933561 h 1747948"/>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1961564 w 2007314"/>
                  <a:gd name="connsiteY6" fmla="*/ 795447 h 1747948"/>
                  <a:gd name="connsiteX7" fmla="*/ 2007314 w 2007314"/>
                  <a:gd name="connsiteY7" fmla="*/ 874734 h 1747948"/>
                  <a:gd name="connsiteX8" fmla="*/ 1568658 w 2007314"/>
                  <a:gd name="connsiteY8" fmla="*/ 1662222 h 1747948"/>
                  <a:gd name="connsiteX9" fmla="*/ 1432927 w 2007314"/>
                  <a:gd name="connsiteY9" fmla="*/ 1747948 h 1747948"/>
                  <a:gd name="connsiteX10" fmla="*/ 570915 w 2007314"/>
                  <a:gd name="connsiteY10" fmla="*/ 1745567 h 1747948"/>
                  <a:gd name="connsiteX11" fmla="*/ 435183 w 2007314"/>
                  <a:gd name="connsiteY11" fmla="*/ 1681273 h 1747948"/>
                  <a:gd name="connsiteX12" fmla="*/ 18464 w 2007314"/>
                  <a:gd name="connsiteY12" fmla="*/ 933561 h 1747948"/>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1961564 w 2007314"/>
                  <a:gd name="connsiteY6" fmla="*/ 795447 h 1747948"/>
                  <a:gd name="connsiteX7" fmla="*/ 2007314 w 2007314"/>
                  <a:gd name="connsiteY7" fmla="*/ 874734 h 1747948"/>
                  <a:gd name="connsiteX8" fmla="*/ 1963945 w 2007314"/>
                  <a:gd name="connsiteY8" fmla="*/ 957372 h 1747948"/>
                  <a:gd name="connsiteX9" fmla="*/ 1568658 w 2007314"/>
                  <a:gd name="connsiteY9" fmla="*/ 1662222 h 1747948"/>
                  <a:gd name="connsiteX10" fmla="*/ 1432927 w 2007314"/>
                  <a:gd name="connsiteY10" fmla="*/ 1747948 h 1747948"/>
                  <a:gd name="connsiteX11" fmla="*/ 570915 w 2007314"/>
                  <a:gd name="connsiteY11" fmla="*/ 1745567 h 1747948"/>
                  <a:gd name="connsiteX12" fmla="*/ 435183 w 2007314"/>
                  <a:gd name="connsiteY12" fmla="*/ 1681273 h 1747948"/>
                  <a:gd name="connsiteX13" fmla="*/ 18464 w 2007314"/>
                  <a:gd name="connsiteY13" fmla="*/ 933561 h 1747948"/>
                  <a:gd name="connsiteX0" fmla="*/ 18464 w 1963945"/>
                  <a:gd name="connsiteY0" fmla="*/ 933561 h 1747948"/>
                  <a:gd name="connsiteX1" fmla="*/ 23227 w 1963945"/>
                  <a:gd name="connsiteY1" fmla="*/ 797829 h 1747948"/>
                  <a:gd name="connsiteX2" fmla="*/ 432801 w 1963945"/>
                  <a:gd name="connsiteY2" fmla="*/ 71548 h 1747948"/>
                  <a:gd name="connsiteX3" fmla="*/ 551864 w 1963945"/>
                  <a:gd name="connsiteY3" fmla="*/ 111 h 1747948"/>
                  <a:gd name="connsiteX4" fmla="*/ 1456739 w 1963945"/>
                  <a:gd name="connsiteY4" fmla="*/ 111 h 1747948"/>
                  <a:gd name="connsiteX5" fmla="*/ 1542464 w 1963945"/>
                  <a:gd name="connsiteY5" fmla="*/ 50117 h 1747948"/>
                  <a:gd name="connsiteX6" fmla="*/ 1961564 w 1963945"/>
                  <a:gd name="connsiteY6" fmla="*/ 795447 h 1747948"/>
                  <a:gd name="connsiteX7" fmla="*/ 1963945 w 1963945"/>
                  <a:gd name="connsiteY7" fmla="*/ 957372 h 1747948"/>
                  <a:gd name="connsiteX8" fmla="*/ 1568658 w 1963945"/>
                  <a:gd name="connsiteY8" fmla="*/ 1662222 h 1747948"/>
                  <a:gd name="connsiteX9" fmla="*/ 1432927 w 1963945"/>
                  <a:gd name="connsiteY9" fmla="*/ 1747948 h 1747948"/>
                  <a:gd name="connsiteX10" fmla="*/ 570915 w 1963945"/>
                  <a:gd name="connsiteY10" fmla="*/ 1745567 h 1747948"/>
                  <a:gd name="connsiteX11" fmla="*/ 435183 w 1963945"/>
                  <a:gd name="connsiteY11" fmla="*/ 1681273 h 1747948"/>
                  <a:gd name="connsiteX12" fmla="*/ 18464 w 1963945"/>
                  <a:gd name="connsiteY12" fmla="*/ 933561 h 1747948"/>
                  <a:gd name="connsiteX0" fmla="*/ 18464 w 1982211"/>
                  <a:gd name="connsiteY0" fmla="*/ 933561 h 1747948"/>
                  <a:gd name="connsiteX1" fmla="*/ 23227 w 1982211"/>
                  <a:gd name="connsiteY1" fmla="*/ 797829 h 1747948"/>
                  <a:gd name="connsiteX2" fmla="*/ 432801 w 1982211"/>
                  <a:gd name="connsiteY2" fmla="*/ 71548 h 1747948"/>
                  <a:gd name="connsiteX3" fmla="*/ 551864 w 1982211"/>
                  <a:gd name="connsiteY3" fmla="*/ 111 h 1747948"/>
                  <a:gd name="connsiteX4" fmla="*/ 1456739 w 1982211"/>
                  <a:gd name="connsiteY4" fmla="*/ 111 h 1747948"/>
                  <a:gd name="connsiteX5" fmla="*/ 1542464 w 1982211"/>
                  <a:gd name="connsiteY5" fmla="*/ 50117 h 1747948"/>
                  <a:gd name="connsiteX6" fmla="*/ 1961564 w 1982211"/>
                  <a:gd name="connsiteY6" fmla="*/ 795447 h 1747948"/>
                  <a:gd name="connsiteX7" fmla="*/ 1963945 w 1982211"/>
                  <a:gd name="connsiteY7" fmla="*/ 957372 h 1747948"/>
                  <a:gd name="connsiteX8" fmla="*/ 1568658 w 1982211"/>
                  <a:gd name="connsiteY8" fmla="*/ 1662222 h 1747948"/>
                  <a:gd name="connsiteX9" fmla="*/ 1432927 w 1982211"/>
                  <a:gd name="connsiteY9" fmla="*/ 1747948 h 1747948"/>
                  <a:gd name="connsiteX10" fmla="*/ 570915 w 1982211"/>
                  <a:gd name="connsiteY10" fmla="*/ 1745567 h 1747948"/>
                  <a:gd name="connsiteX11" fmla="*/ 435183 w 1982211"/>
                  <a:gd name="connsiteY11" fmla="*/ 1681273 h 1747948"/>
                  <a:gd name="connsiteX12" fmla="*/ 18464 w 1982211"/>
                  <a:gd name="connsiteY12" fmla="*/ 933561 h 1747948"/>
                  <a:gd name="connsiteX0" fmla="*/ 18464 w 1989167"/>
                  <a:gd name="connsiteY0" fmla="*/ 933561 h 1747948"/>
                  <a:gd name="connsiteX1" fmla="*/ 23227 w 1989167"/>
                  <a:gd name="connsiteY1" fmla="*/ 797829 h 1747948"/>
                  <a:gd name="connsiteX2" fmla="*/ 432801 w 1989167"/>
                  <a:gd name="connsiteY2" fmla="*/ 71548 h 1747948"/>
                  <a:gd name="connsiteX3" fmla="*/ 551864 w 1989167"/>
                  <a:gd name="connsiteY3" fmla="*/ 111 h 1747948"/>
                  <a:gd name="connsiteX4" fmla="*/ 1456739 w 1989167"/>
                  <a:gd name="connsiteY4" fmla="*/ 111 h 1747948"/>
                  <a:gd name="connsiteX5" fmla="*/ 1542464 w 1989167"/>
                  <a:gd name="connsiteY5" fmla="*/ 50117 h 1747948"/>
                  <a:gd name="connsiteX6" fmla="*/ 1961564 w 1989167"/>
                  <a:gd name="connsiteY6" fmla="*/ 795447 h 1747948"/>
                  <a:gd name="connsiteX7" fmla="*/ 1963945 w 1989167"/>
                  <a:gd name="connsiteY7" fmla="*/ 957372 h 1747948"/>
                  <a:gd name="connsiteX8" fmla="*/ 1568658 w 1989167"/>
                  <a:gd name="connsiteY8" fmla="*/ 1662222 h 1747948"/>
                  <a:gd name="connsiteX9" fmla="*/ 1432927 w 1989167"/>
                  <a:gd name="connsiteY9" fmla="*/ 1747948 h 1747948"/>
                  <a:gd name="connsiteX10" fmla="*/ 570915 w 1989167"/>
                  <a:gd name="connsiteY10" fmla="*/ 1745567 h 1747948"/>
                  <a:gd name="connsiteX11" fmla="*/ 435183 w 1989167"/>
                  <a:gd name="connsiteY11" fmla="*/ 1681273 h 1747948"/>
                  <a:gd name="connsiteX12" fmla="*/ 18464 w 1989167"/>
                  <a:gd name="connsiteY12" fmla="*/ 933561 h 1747948"/>
                  <a:gd name="connsiteX0" fmla="*/ 18464 w 1983345"/>
                  <a:gd name="connsiteY0" fmla="*/ 933561 h 1747948"/>
                  <a:gd name="connsiteX1" fmla="*/ 23227 w 1983345"/>
                  <a:gd name="connsiteY1" fmla="*/ 797829 h 1747948"/>
                  <a:gd name="connsiteX2" fmla="*/ 432801 w 1983345"/>
                  <a:gd name="connsiteY2" fmla="*/ 71548 h 1747948"/>
                  <a:gd name="connsiteX3" fmla="*/ 551864 w 1983345"/>
                  <a:gd name="connsiteY3" fmla="*/ 111 h 1747948"/>
                  <a:gd name="connsiteX4" fmla="*/ 1456739 w 1983345"/>
                  <a:gd name="connsiteY4" fmla="*/ 111 h 1747948"/>
                  <a:gd name="connsiteX5" fmla="*/ 1542464 w 1983345"/>
                  <a:gd name="connsiteY5" fmla="*/ 50117 h 1747948"/>
                  <a:gd name="connsiteX6" fmla="*/ 1961564 w 1983345"/>
                  <a:gd name="connsiteY6" fmla="*/ 795447 h 1747948"/>
                  <a:gd name="connsiteX7" fmla="*/ 1963945 w 1983345"/>
                  <a:gd name="connsiteY7" fmla="*/ 957372 h 1747948"/>
                  <a:gd name="connsiteX8" fmla="*/ 1568658 w 1983345"/>
                  <a:gd name="connsiteY8" fmla="*/ 1662222 h 1747948"/>
                  <a:gd name="connsiteX9" fmla="*/ 1432927 w 1983345"/>
                  <a:gd name="connsiteY9" fmla="*/ 1747948 h 1747948"/>
                  <a:gd name="connsiteX10" fmla="*/ 570915 w 1983345"/>
                  <a:gd name="connsiteY10" fmla="*/ 1745567 h 1747948"/>
                  <a:gd name="connsiteX11" fmla="*/ 435183 w 1983345"/>
                  <a:gd name="connsiteY11" fmla="*/ 1681273 h 1747948"/>
                  <a:gd name="connsiteX12" fmla="*/ 18464 w 1983345"/>
                  <a:gd name="connsiteY12" fmla="*/ 933561 h 1747948"/>
                  <a:gd name="connsiteX0" fmla="*/ 18464 w 1988752"/>
                  <a:gd name="connsiteY0" fmla="*/ 933561 h 1747948"/>
                  <a:gd name="connsiteX1" fmla="*/ 23227 w 1988752"/>
                  <a:gd name="connsiteY1" fmla="*/ 797829 h 1747948"/>
                  <a:gd name="connsiteX2" fmla="*/ 432801 w 1988752"/>
                  <a:gd name="connsiteY2" fmla="*/ 71548 h 1747948"/>
                  <a:gd name="connsiteX3" fmla="*/ 551864 w 1988752"/>
                  <a:gd name="connsiteY3" fmla="*/ 111 h 1747948"/>
                  <a:gd name="connsiteX4" fmla="*/ 1456739 w 1988752"/>
                  <a:gd name="connsiteY4" fmla="*/ 111 h 1747948"/>
                  <a:gd name="connsiteX5" fmla="*/ 1542464 w 1988752"/>
                  <a:gd name="connsiteY5" fmla="*/ 50117 h 1747948"/>
                  <a:gd name="connsiteX6" fmla="*/ 1961564 w 1988752"/>
                  <a:gd name="connsiteY6" fmla="*/ 795447 h 1747948"/>
                  <a:gd name="connsiteX7" fmla="*/ 1963945 w 1988752"/>
                  <a:gd name="connsiteY7" fmla="*/ 957372 h 1747948"/>
                  <a:gd name="connsiteX8" fmla="*/ 1568658 w 1988752"/>
                  <a:gd name="connsiteY8" fmla="*/ 1662222 h 1747948"/>
                  <a:gd name="connsiteX9" fmla="*/ 1432927 w 1988752"/>
                  <a:gd name="connsiteY9" fmla="*/ 1747948 h 1747948"/>
                  <a:gd name="connsiteX10" fmla="*/ 570915 w 1988752"/>
                  <a:gd name="connsiteY10" fmla="*/ 1745567 h 1747948"/>
                  <a:gd name="connsiteX11" fmla="*/ 435183 w 1988752"/>
                  <a:gd name="connsiteY11" fmla="*/ 1681273 h 1747948"/>
                  <a:gd name="connsiteX12" fmla="*/ 18464 w 1988752"/>
                  <a:gd name="connsiteY12" fmla="*/ 933561 h 1747948"/>
                  <a:gd name="connsiteX0" fmla="*/ 18464 w 1990663"/>
                  <a:gd name="connsiteY0" fmla="*/ 933561 h 1747948"/>
                  <a:gd name="connsiteX1" fmla="*/ 23227 w 1990663"/>
                  <a:gd name="connsiteY1" fmla="*/ 797829 h 1747948"/>
                  <a:gd name="connsiteX2" fmla="*/ 432801 w 1990663"/>
                  <a:gd name="connsiteY2" fmla="*/ 71548 h 1747948"/>
                  <a:gd name="connsiteX3" fmla="*/ 551864 w 1990663"/>
                  <a:gd name="connsiteY3" fmla="*/ 111 h 1747948"/>
                  <a:gd name="connsiteX4" fmla="*/ 1456739 w 1990663"/>
                  <a:gd name="connsiteY4" fmla="*/ 111 h 1747948"/>
                  <a:gd name="connsiteX5" fmla="*/ 1542464 w 1990663"/>
                  <a:gd name="connsiteY5" fmla="*/ 50117 h 1747948"/>
                  <a:gd name="connsiteX6" fmla="*/ 1961564 w 1990663"/>
                  <a:gd name="connsiteY6" fmla="*/ 795447 h 1747948"/>
                  <a:gd name="connsiteX7" fmla="*/ 1963945 w 1990663"/>
                  <a:gd name="connsiteY7" fmla="*/ 957372 h 1747948"/>
                  <a:gd name="connsiteX8" fmla="*/ 1568658 w 1990663"/>
                  <a:gd name="connsiteY8" fmla="*/ 1662222 h 1747948"/>
                  <a:gd name="connsiteX9" fmla="*/ 1432927 w 1990663"/>
                  <a:gd name="connsiteY9" fmla="*/ 1747948 h 1747948"/>
                  <a:gd name="connsiteX10" fmla="*/ 570915 w 1990663"/>
                  <a:gd name="connsiteY10" fmla="*/ 1745567 h 1747948"/>
                  <a:gd name="connsiteX11" fmla="*/ 435183 w 1990663"/>
                  <a:gd name="connsiteY11" fmla="*/ 1681273 h 1747948"/>
                  <a:gd name="connsiteX12" fmla="*/ 18464 w 1990663"/>
                  <a:gd name="connsiteY12" fmla="*/ 933561 h 1747948"/>
                  <a:gd name="connsiteX0" fmla="*/ 18464 w 1990663"/>
                  <a:gd name="connsiteY0" fmla="*/ 933561 h 1747948"/>
                  <a:gd name="connsiteX1" fmla="*/ 23227 w 1990663"/>
                  <a:gd name="connsiteY1" fmla="*/ 797829 h 1747948"/>
                  <a:gd name="connsiteX2" fmla="*/ 432801 w 1990663"/>
                  <a:gd name="connsiteY2" fmla="*/ 71548 h 1747948"/>
                  <a:gd name="connsiteX3" fmla="*/ 551864 w 1990663"/>
                  <a:gd name="connsiteY3" fmla="*/ 111 h 1747948"/>
                  <a:gd name="connsiteX4" fmla="*/ 1456739 w 1990663"/>
                  <a:gd name="connsiteY4" fmla="*/ 111 h 1747948"/>
                  <a:gd name="connsiteX5" fmla="*/ 1542464 w 1990663"/>
                  <a:gd name="connsiteY5" fmla="*/ 50117 h 1747948"/>
                  <a:gd name="connsiteX6" fmla="*/ 1961564 w 1990663"/>
                  <a:gd name="connsiteY6" fmla="*/ 795447 h 1747948"/>
                  <a:gd name="connsiteX7" fmla="*/ 1963945 w 1990663"/>
                  <a:gd name="connsiteY7" fmla="*/ 957372 h 1747948"/>
                  <a:gd name="connsiteX8" fmla="*/ 1568658 w 1990663"/>
                  <a:gd name="connsiteY8" fmla="*/ 1662222 h 1747948"/>
                  <a:gd name="connsiteX9" fmla="*/ 1432927 w 1990663"/>
                  <a:gd name="connsiteY9" fmla="*/ 1747948 h 1747948"/>
                  <a:gd name="connsiteX10" fmla="*/ 570915 w 1990663"/>
                  <a:gd name="connsiteY10" fmla="*/ 1745567 h 1747948"/>
                  <a:gd name="connsiteX11" fmla="*/ 435183 w 1990663"/>
                  <a:gd name="connsiteY11" fmla="*/ 1681273 h 1747948"/>
                  <a:gd name="connsiteX12" fmla="*/ 18464 w 1990663"/>
                  <a:gd name="connsiteY12" fmla="*/ 933561 h 1747948"/>
                  <a:gd name="connsiteX0" fmla="*/ 18464 w 1994026"/>
                  <a:gd name="connsiteY0" fmla="*/ 933561 h 1747948"/>
                  <a:gd name="connsiteX1" fmla="*/ 23227 w 1994026"/>
                  <a:gd name="connsiteY1" fmla="*/ 797829 h 1747948"/>
                  <a:gd name="connsiteX2" fmla="*/ 432801 w 1994026"/>
                  <a:gd name="connsiteY2" fmla="*/ 71548 h 1747948"/>
                  <a:gd name="connsiteX3" fmla="*/ 551864 w 1994026"/>
                  <a:gd name="connsiteY3" fmla="*/ 111 h 1747948"/>
                  <a:gd name="connsiteX4" fmla="*/ 1456739 w 1994026"/>
                  <a:gd name="connsiteY4" fmla="*/ 111 h 1747948"/>
                  <a:gd name="connsiteX5" fmla="*/ 1542464 w 1994026"/>
                  <a:gd name="connsiteY5" fmla="*/ 50117 h 1747948"/>
                  <a:gd name="connsiteX6" fmla="*/ 1961564 w 1994026"/>
                  <a:gd name="connsiteY6" fmla="*/ 795447 h 1747948"/>
                  <a:gd name="connsiteX7" fmla="*/ 1963945 w 1994026"/>
                  <a:gd name="connsiteY7" fmla="*/ 957372 h 1747948"/>
                  <a:gd name="connsiteX8" fmla="*/ 1568658 w 1994026"/>
                  <a:gd name="connsiteY8" fmla="*/ 1662222 h 1747948"/>
                  <a:gd name="connsiteX9" fmla="*/ 1432927 w 1994026"/>
                  <a:gd name="connsiteY9" fmla="*/ 1747948 h 1747948"/>
                  <a:gd name="connsiteX10" fmla="*/ 570915 w 1994026"/>
                  <a:gd name="connsiteY10" fmla="*/ 1745567 h 1747948"/>
                  <a:gd name="connsiteX11" fmla="*/ 435183 w 1994026"/>
                  <a:gd name="connsiteY11" fmla="*/ 1681273 h 1747948"/>
                  <a:gd name="connsiteX12" fmla="*/ 18464 w 1994026"/>
                  <a:gd name="connsiteY12" fmla="*/ 933561 h 1747948"/>
                  <a:gd name="connsiteX0" fmla="*/ 18464 w 1995874"/>
                  <a:gd name="connsiteY0" fmla="*/ 933561 h 1747948"/>
                  <a:gd name="connsiteX1" fmla="*/ 23227 w 1995874"/>
                  <a:gd name="connsiteY1" fmla="*/ 797829 h 1747948"/>
                  <a:gd name="connsiteX2" fmla="*/ 432801 w 1995874"/>
                  <a:gd name="connsiteY2" fmla="*/ 71548 h 1747948"/>
                  <a:gd name="connsiteX3" fmla="*/ 551864 w 1995874"/>
                  <a:gd name="connsiteY3" fmla="*/ 111 h 1747948"/>
                  <a:gd name="connsiteX4" fmla="*/ 1456739 w 1995874"/>
                  <a:gd name="connsiteY4" fmla="*/ 111 h 1747948"/>
                  <a:gd name="connsiteX5" fmla="*/ 1542464 w 1995874"/>
                  <a:gd name="connsiteY5" fmla="*/ 50117 h 1747948"/>
                  <a:gd name="connsiteX6" fmla="*/ 1961564 w 1995874"/>
                  <a:gd name="connsiteY6" fmla="*/ 795447 h 1747948"/>
                  <a:gd name="connsiteX7" fmla="*/ 1963945 w 1995874"/>
                  <a:gd name="connsiteY7" fmla="*/ 957372 h 1747948"/>
                  <a:gd name="connsiteX8" fmla="*/ 1568658 w 1995874"/>
                  <a:gd name="connsiteY8" fmla="*/ 1662222 h 1747948"/>
                  <a:gd name="connsiteX9" fmla="*/ 1432927 w 1995874"/>
                  <a:gd name="connsiteY9" fmla="*/ 1747948 h 1747948"/>
                  <a:gd name="connsiteX10" fmla="*/ 570915 w 1995874"/>
                  <a:gd name="connsiteY10" fmla="*/ 1745567 h 1747948"/>
                  <a:gd name="connsiteX11" fmla="*/ 435183 w 1995874"/>
                  <a:gd name="connsiteY11" fmla="*/ 1681273 h 1747948"/>
                  <a:gd name="connsiteX12" fmla="*/ 18464 w 1995874"/>
                  <a:gd name="connsiteY12" fmla="*/ 933561 h 1747948"/>
                  <a:gd name="connsiteX0" fmla="*/ 18464 w 1995874"/>
                  <a:gd name="connsiteY0" fmla="*/ 933561 h 1746984"/>
                  <a:gd name="connsiteX1" fmla="*/ 23227 w 1995874"/>
                  <a:gd name="connsiteY1" fmla="*/ 797829 h 1746984"/>
                  <a:gd name="connsiteX2" fmla="*/ 432801 w 1995874"/>
                  <a:gd name="connsiteY2" fmla="*/ 71548 h 1746984"/>
                  <a:gd name="connsiteX3" fmla="*/ 551864 w 1995874"/>
                  <a:gd name="connsiteY3" fmla="*/ 111 h 1746984"/>
                  <a:gd name="connsiteX4" fmla="*/ 1456739 w 1995874"/>
                  <a:gd name="connsiteY4" fmla="*/ 111 h 1746984"/>
                  <a:gd name="connsiteX5" fmla="*/ 1542464 w 1995874"/>
                  <a:gd name="connsiteY5" fmla="*/ 50117 h 1746984"/>
                  <a:gd name="connsiteX6" fmla="*/ 1961564 w 1995874"/>
                  <a:gd name="connsiteY6" fmla="*/ 795447 h 1746984"/>
                  <a:gd name="connsiteX7" fmla="*/ 1963945 w 1995874"/>
                  <a:gd name="connsiteY7" fmla="*/ 957372 h 1746984"/>
                  <a:gd name="connsiteX8" fmla="*/ 1568658 w 1995874"/>
                  <a:gd name="connsiteY8" fmla="*/ 1662222 h 1746984"/>
                  <a:gd name="connsiteX9" fmla="*/ 1434823 w 1995874"/>
                  <a:gd name="connsiteY9" fmla="*/ 1746052 h 1746984"/>
                  <a:gd name="connsiteX10" fmla="*/ 570915 w 1995874"/>
                  <a:gd name="connsiteY10" fmla="*/ 1745567 h 1746984"/>
                  <a:gd name="connsiteX11" fmla="*/ 435183 w 1995874"/>
                  <a:gd name="connsiteY11" fmla="*/ 1681273 h 1746984"/>
                  <a:gd name="connsiteX12" fmla="*/ 18464 w 1995874"/>
                  <a:gd name="connsiteY12" fmla="*/ 933561 h 1746984"/>
                  <a:gd name="connsiteX0" fmla="*/ 18464 w 1995874"/>
                  <a:gd name="connsiteY0" fmla="*/ 933561 h 1746052"/>
                  <a:gd name="connsiteX1" fmla="*/ 23227 w 1995874"/>
                  <a:gd name="connsiteY1" fmla="*/ 797829 h 1746052"/>
                  <a:gd name="connsiteX2" fmla="*/ 432801 w 1995874"/>
                  <a:gd name="connsiteY2" fmla="*/ 71548 h 1746052"/>
                  <a:gd name="connsiteX3" fmla="*/ 551864 w 1995874"/>
                  <a:gd name="connsiteY3" fmla="*/ 111 h 1746052"/>
                  <a:gd name="connsiteX4" fmla="*/ 1456739 w 1995874"/>
                  <a:gd name="connsiteY4" fmla="*/ 111 h 1746052"/>
                  <a:gd name="connsiteX5" fmla="*/ 1542464 w 1995874"/>
                  <a:gd name="connsiteY5" fmla="*/ 50117 h 1746052"/>
                  <a:gd name="connsiteX6" fmla="*/ 1961564 w 1995874"/>
                  <a:gd name="connsiteY6" fmla="*/ 795447 h 1746052"/>
                  <a:gd name="connsiteX7" fmla="*/ 1963945 w 1995874"/>
                  <a:gd name="connsiteY7" fmla="*/ 957372 h 1746052"/>
                  <a:gd name="connsiteX8" fmla="*/ 1568658 w 1995874"/>
                  <a:gd name="connsiteY8" fmla="*/ 1662222 h 1746052"/>
                  <a:gd name="connsiteX9" fmla="*/ 1434823 w 1995874"/>
                  <a:gd name="connsiteY9" fmla="*/ 1746052 h 1746052"/>
                  <a:gd name="connsiteX10" fmla="*/ 578500 w 1995874"/>
                  <a:gd name="connsiteY10" fmla="*/ 1741775 h 1746052"/>
                  <a:gd name="connsiteX11" fmla="*/ 435183 w 1995874"/>
                  <a:gd name="connsiteY11" fmla="*/ 1681273 h 1746052"/>
                  <a:gd name="connsiteX12" fmla="*/ 18464 w 1995874"/>
                  <a:gd name="connsiteY12" fmla="*/ 933561 h 1746052"/>
                  <a:gd name="connsiteX0" fmla="*/ 18464 w 1995874"/>
                  <a:gd name="connsiteY0" fmla="*/ 933561 h 1748519"/>
                  <a:gd name="connsiteX1" fmla="*/ 23227 w 1995874"/>
                  <a:gd name="connsiteY1" fmla="*/ 797829 h 1748519"/>
                  <a:gd name="connsiteX2" fmla="*/ 432801 w 1995874"/>
                  <a:gd name="connsiteY2" fmla="*/ 71548 h 1748519"/>
                  <a:gd name="connsiteX3" fmla="*/ 551864 w 1995874"/>
                  <a:gd name="connsiteY3" fmla="*/ 111 h 1748519"/>
                  <a:gd name="connsiteX4" fmla="*/ 1456739 w 1995874"/>
                  <a:gd name="connsiteY4" fmla="*/ 111 h 1748519"/>
                  <a:gd name="connsiteX5" fmla="*/ 1542464 w 1995874"/>
                  <a:gd name="connsiteY5" fmla="*/ 50117 h 1748519"/>
                  <a:gd name="connsiteX6" fmla="*/ 1961564 w 1995874"/>
                  <a:gd name="connsiteY6" fmla="*/ 795447 h 1748519"/>
                  <a:gd name="connsiteX7" fmla="*/ 1963945 w 1995874"/>
                  <a:gd name="connsiteY7" fmla="*/ 957372 h 1748519"/>
                  <a:gd name="connsiteX8" fmla="*/ 1568658 w 1995874"/>
                  <a:gd name="connsiteY8" fmla="*/ 1662222 h 1748519"/>
                  <a:gd name="connsiteX9" fmla="*/ 1434823 w 1995874"/>
                  <a:gd name="connsiteY9" fmla="*/ 1746052 h 1748519"/>
                  <a:gd name="connsiteX10" fmla="*/ 580397 w 1995874"/>
                  <a:gd name="connsiteY10" fmla="*/ 1747464 h 1748519"/>
                  <a:gd name="connsiteX11" fmla="*/ 435183 w 1995874"/>
                  <a:gd name="connsiteY11" fmla="*/ 1681273 h 1748519"/>
                  <a:gd name="connsiteX12" fmla="*/ 18464 w 1995874"/>
                  <a:gd name="connsiteY12" fmla="*/ 933561 h 174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5874" h="1748519">
                    <a:moveTo>
                      <a:pt x="18464" y="933561"/>
                    </a:moveTo>
                    <a:cubicBezTo>
                      <a:pt x="-10904" y="864504"/>
                      <a:pt x="-2174" y="852598"/>
                      <a:pt x="23227" y="797829"/>
                    </a:cubicBezTo>
                    <a:lnTo>
                      <a:pt x="432801" y="71548"/>
                    </a:lnTo>
                    <a:cubicBezTo>
                      <a:pt x="466138" y="13604"/>
                      <a:pt x="482807" y="-1477"/>
                      <a:pt x="551864" y="111"/>
                    </a:cubicBezTo>
                    <a:lnTo>
                      <a:pt x="1456739" y="111"/>
                    </a:lnTo>
                    <a:cubicBezTo>
                      <a:pt x="1502777" y="2494"/>
                      <a:pt x="1525001" y="19161"/>
                      <a:pt x="1542464" y="50117"/>
                    </a:cubicBezTo>
                    <a:lnTo>
                      <a:pt x="1961564" y="795447"/>
                    </a:lnTo>
                    <a:cubicBezTo>
                      <a:pt x="2012364" y="877998"/>
                      <a:pt x="2001251" y="881965"/>
                      <a:pt x="1963945" y="957372"/>
                    </a:cubicBezTo>
                    <a:lnTo>
                      <a:pt x="1568658" y="1662222"/>
                    </a:lnTo>
                    <a:cubicBezTo>
                      <a:pt x="1537701" y="1719372"/>
                      <a:pt x="1534836" y="1741290"/>
                      <a:pt x="1434823" y="1746052"/>
                    </a:cubicBezTo>
                    <a:lnTo>
                      <a:pt x="580397" y="1747464"/>
                    </a:lnTo>
                    <a:cubicBezTo>
                      <a:pt x="506579" y="1747464"/>
                      <a:pt x="487570" y="1762234"/>
                      <a:pt x="435183" y="1681273"/>
                    </a:cubicBezTo>
                    <a:lnTo>
                      <a:pt x="18464" y="933561"/>
                    </a:lnTo>
                    <a:close/>
                  </a:path>
                </a:pathLst>
              </a:custGeom>
              <a:solidFill>
                <a:schemeClr val="bg2"/>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488950">
                  <a:lnSpc>
                    <a:spcPct val="90000"/>
                  </a:lnSpc>
                  <a:spcBef>
                    <a:spcPct val="0"/>
                  </a:spcBef>
                  <a:spcAft>
                    <a:spcPct val="35000"/>
                  </a:spcAft>
                  <a:buNone/>
                </a:pPr>
                <a:r>
                  <a:rPr lang="en-US" sz="1800" kern="1200" dirty="0">
                    <a:solidFill>
                      <a:schemeClr val="tx1"/>
                    </a:solidFill>
                  </a:rPr>
                  <a:t>High Quality </a:t>
                </a:r>
              </a:p>
              <a:p>
                <a:pPr marL="0" lvl="0" indent="0" algn="ctr" defTabSz="488950">
                  <a:lnSpc>
                    <a:spcPct val="90000"/>
                  </a:lnSpc>
                  <a:spcBef>
                    <a:spcPct val="0"/>
                  </a:spcBef>
                  <a:spcAft>
                    <a:spcPct val="35000"/>
                  </a:spcAft>
                  <a:buNone/>
                </a:pPr>
                <a:r>
                  <a:rPr lang="en-US" sz="1800" kern="1200" dirty="0">
                    <a:solidFill>
                      <a:schemeClr val="tx1"/>
                    </a:solidFill>
                  </a:rPr>
                  <a:t>Cancer Care</a:t>
                </a:r>
              </a:p>
            </p:txBody>
          </p:sp>
          <p:sp>
            <p:nvSpPr>
              <p:cNvPr id="12" name="Hexagon 2">
                <a:extLst>
                  <a:ext uri="{FF2B5EF4-FFF2-40B4-BE49-F238E27FC236}">
                    <a16:creationId xmlns:a16="http://schemas.microsoft.com/office/drawing/2014/main" id="{9D2A28CF-3085-3A49-D376-45F92FE76D41}"/>
                  </a:ext>
                </a:extLst>
              </p:cNvPr>
              <p:cNvSpPr/>
              <p:nvPr/>
            </p:nvSpPr>
            <p:spPr>
              <a:xfrm>
                <a:off x="8685214" y="3298241"/>
                <a:ext cx="2316069" cy="2632187"/>
              </a:xfrm>
              <a:custGeom>
                <a:avLst/>
                <a:gdLst>
                  <a:gd name="connsiteX0" fmla="*/ 455881 w 1788487"/>
                  <a:gd name="connsiteY0" fmla="*/ 0 h 1973272"/>
                  <a:gd name="connsiteX1" fmla="*/ 1788235 w 1788487"/>
                  <a:gd name="connsiteY1" fmla="*/ 0 h 1973272"/>
                  <a:gd name="connsiteX2" fmla="*/ 1715652 w 1788487"/>
                  <a:gd name="connsiteY2" fmla="*/ 193533 h 1973272"/>
                  <a:gd name="connsiteX3" fmla="*/ 801978 w 1788487"/>
                  <a:gd name="connsiteY3" fmla="*/ 1822737 h 1973272"/>
                  <a:gd name="connsiteX4" fmla="*/ 694943 w 1788487"/>
                  <a:gd name="connsiteY4" fmla="*/ 1973272 h 1973272"/>
                  <a:gd name="connsiteX5" fmla="*/ 0 w 1788487"/>
                  <a:gd name="connsiteY5" fmla="*/ 909549 h 1973272"/>
                  <a:gd name="connsiteX6" fmla="*/ 39563 w 1788487"/>
                  <a:gd name="connsiteY6" fmla="*/ 823913 h 1973272"/>
                  <a:gd name="connsiteX7" fmla="*/ 434850 w 1788487"/>
                  <a:gd name="connsiteY7" fmla="*/ 119063 h 1973272"/>
                  <a:gd name="connsiteX8" fmla="*/ 455881 w 1788487"/>
                  <a:gd name="connsiteY8" fmla="*/ 0 h 1973272"/>
                  <a:gd name="connsiteX0" fmla="*/ 455881 w 1788487"/>
                  <a:gd name="connsiteY0" fmla="*/ 0 h 1973272"/>
                  <a:gd name="connsiteX1" fmla="*/ 1788235 w 1788487"/>
                  <a:gd name="connsiteY1" fmla="*/ 0 h 1973272"/>
                  <a:gd name="connsiteX2" fmla="*/ 1715652 w 1788487"/>
                  <a:gd name="connsiteY2" fmla="*/ 193533 h 1973272"/>
                  <a:gd name="connsiteX3" fmla="*/ 801978 w 1788487"/>
                  <a:gd name="connsiteY3" fmla="*/ 1822737 h 1973272"/>
                  <a:gd name="connsiteX4" fmla="*/ 694943 w 1788487"/>
                  <a:gd name="connsiteY4" fmla="*/ 1973272 h 1973272"/>
                  <a:gd name="connsiteX5" fmla="*/ 0 w 1788487"/>
                  <a:gd name="connsiteY5" fmla="*/ 909549 h 1973272"/>
                  <a:gd name="connsiteX6" fmla="*/ 39563 w 1788487"/>
                  <a:gd name="connsiteY6" fmla="*/ 823913 h 1973272"/>
                  <a:gd name="connsiteX7" fmla="*/ 434850 w 1788487"/>
                  <a:gd name="connsiteY7" fmla="*/ 119063 h 1973272"/>
                  <a:gd name="connsiteX8" fmla="*/ 455881 w 1788487"/>
                  <a:gd name="connsiteY8" fmla="*/ 0 h 1973272"/>
                  <a:gd name="connsiteX0" fmla="*/ 455881 w 1788487"/>
                  <a:gd name="connsiteY0" fmla="*/ 0 h 1973272"/>
                  <a:gd name="connsiteX1" fmla="*/ 1788235 w 1788487"/>
                  <a:gd name="connsiteY1" fmla="*/ 0 h 1973272"/>
                  <a:gd name="connsiteX2" fmla="*/ 1715652 w 1788487"/>
                  <a:gd name="connsiteY2" fmla="*/ 193533 h 1973272"/>
                  <a:gd name="connsiteX3" fmla="*/ 801978 w 1788487"/>
                  <a:gd name="connsiteY3" fmla="*/ 1822737 h 1973272"/>
                  <a:gd name="connsiteX4" fmla="*/ 694943 w 1788487"/>
                  <a:gd name="connsiteY4" fmla="*/ 1973272 h 1973272"/>
                  <a:gd name="connsiteX5" fmla="*/ 0 w 1788487"/>
                  <a:gd name="connsiteY5" fmla="*/ 909549 h 1973272"/>
                  <a:gd name="connsiteX6" fmla="*/ 39563 w 1788487"/>
                  <a:gd name="connsiteY6" fmla="*/ 823913 h 1973272"/>
                  <a:gd name="connsiteX7" fmla="*/ 434850 w 1788487"/>
                  <a:gd name="connsiteY7" fmla="*/ 119063 h 1973272"/>
                  <a:gd name="connsiteX8" fmla="*/ 455881 w 1788487"/>
                  <a:gd name="connsiteY8" fmla="*/ 0 h 1973272"/>
                  <a:gd name="connsiteX0" fmla="*/ 455881 w 1788487"/>
                  <a:gd name="connsiteY0" fmla="*/ 0 h 1973272"/>
                  <a:gd name="connsiteX1" fmla="*/ 1788235 w 1788487"/>
                  <a:gd name="connsiteY1" fmla="*/ 0 h 1973272"/>
                  <a:gd name="connsiteX2" fmla="*/ 1715652 w 1788487"/>
                  <a:gd name="connsiteY2" fmla="*/ 193533 h 1973272"/>
                  <a:gd name="connsiteX3" fmla="*/ 801978 w 1788487"/>
                  <a:gd name="connsiteY3" fmla="*/ 1822737 h 1973272"/>
                  <a:gd name="connsiteX4" fmla="*/ 694943 w 1788487"/>
                  <a:gd name="connsiteY4" fmla="*/ 1973272 h 1973272"/>
                  <a:gd name="connsiteX5" fmla="*/ 0 w 1788487"/>
                  <a:gd name="connsiteY5" fmla="*/ 900069 h 1973272"/>
                  <a:gd name="connsiteX6" fmla="*/ 39563 w 1788487"/>
                  <a:gd name="connsiteY6" fmla="*/ 823913 h 1973272"/>
                  <a:gd name="connsiteX7" fmla="*/ 434850 w 1788487"/>
                  <a:gd name="connsiteY7" fmla="*/ 119063 h 1973272"/>
                  <a:gd name="connsiteX8" fmla="*/ 455881 w 1788487"/>
                  <a:gd name="connsiteY8" fmla="*/ 0 h 1973272"/>
                  <a:gd name="connsiteX0" fmla="*/ 457777 w 1790383"/>
                  <a:gd name="connsiteY0" fmla="*/ 0 h 1973272"/>
                  <a:gd name="connsiteX1" fmla="*/ 1790131 w 1790383"/>
                  <a:gd name="connsiteY1" fmla="*/ 0 h 1973272"/>
                  <a:gd name="connsiteX2" fmla="*/ 1717548 w 1790383"/>
                  <a:gd name="connsiteY2" fmla="*/ 193533 h 1973272"/>
                  <a:gd name="connsiteX3" fmla="*/ 803874 w 1790383"/>
                  <a:gd name="connsiteY3" fmla="*/ 1822737 h 1973272"/>
                  <a:gd name="connsiteX4" fmla="*/ 696839 w 1790383"/>
                  <a:gd name="connsiteY4" fmla="*/ 1973272 h 1973272"/>
                  <a:gd name="connsiteX5" fmla="*/ 0 w 1790383"/>
                  <a:gd name="connsiteY5" fmla="*/ 894381 h 1973272"/>
                  <a:gd name="connsiteX6" fmla="*/ 41459 w 1790383"/>
                  <a:gd name="connsiteY6" fmla="*/ 823913 h 1973272"/>
                  <a:gd name="connsiteX7" fmla="*/ 436746 w 1790383"/>
                  <a:gd name="connsiteY7" fmla="*/ 119063 h 1973272"/>
                  <a:gd name="connsiteX8" fmla="*/ 457777 w 1790383"/>
                  <a:gd name="connsiteY8" fmla="*/ 0 h 1973272"/>
                  <a:gd name="connsiteX0" fmla="*/ 471049 w 1790383"/>
                  <a:gd name="connsiteY0" fmla="*/ 37922 h 1973272"/>
                  <a:gd name="connsiteX1" fmla="*/ 1790131 w 1790383"/>
                  <a:gd name="connsiteY1" fmla="*/ 0 h 1973272"/>
                  <a:gd name="connsiteX2" fmla="*/ 1717548 w 1790383"/>
                  <a:gd name="connsiteY2" fmla="*/ 193533 h 1973272"/>
                  <a:gd name="connsiteX3" fmla="*/ 803874 w 1790383"/>
                  <a:gd name="connsiteY3" fmla="*/ 1822737 h 1973272"/>
                  <a:gd name="connsiteX4" fmla="*/ 696839 w 1790383"/>
                  <a:gd name="connsiteY4" fmla="*/ 1973272 h 1973272"/>
                  <a:gd name="connsiteX5" fmla="*/ 0 w 1790383"/>
                  <a:gd name="connsiteY5" fmla="*/ 894381 h 1973272"/>
                  <a:gd name="connsiteX6" fmla="*/ 41459 w 1790383"/>
                  <a:gd name="connsiteY6" fmla="*/ 823913 h 1973272"/>
                  <a:gd name="connsiteX7" fmla="*/ 436746 w 1790383"/>
                  <a:gd name="connsiteY7" fmla="*/ 119063 h 1973272"/>
                  <a:gd name="connsiteX8" fmla="*/ 471049 w 1790383"/>
                  <a:gd name="connsiteY8" fmla="*/ 37922 h 1973272"/>
                  <a:gd name="connsiteX0" fmla="*/ 474841 w 1790383"/>
                  <a:gd name="connsiteY0" fmla="*/ 32234 h 1973272"/>
                  <a:gd name="connsiteX1" fmla="*/ 1790131 w 1790383"/>
                  <a:gd name="connsiteY1" fmla="*/ 0 h 1973272"/>
                  <a:gd name="connsiteX2" fmla="*/ 1717548 w 1790383"/>
                  <a:gd name="connsiteY2" fmla="*/ 193533 h 1973272"/>
                  <a:gd name="connsiteX3" fmla="*/ 803874 w 1790383"/>
                  <a:gd name="connsiteY3" fmla="*/ 1822737 h 1973272"/>
                  <a:gd name="connsiteX4" fmla="*/ 696839 w 1790383"/>
                  <a:gd name="connsiteY4" fmla="*/ 1973272 h 1973272"/>
                  <a:gd name="connsiteX5" fmla="*/ 0 w 1790383"/>
                  <a:gd name="connsiteY5" fmla="*/ 894381 h 1973272"/>
                  <a:gd name="connsiteX6" fmla="*/ 41459 w 1790383"/>
                  <a:gd name="connsiteY6" fmla="*/ 823913 h 1973272"/>
                  <a:gd name="connsiteX7" fmla="*/ 436746 w 1790383"/>
                  <a:gd name="connsiteY7" fmla="*/ 119063 h 1973272"/>
                  <a:gd name="connsiteX8" fmla="*/ 474841 w 1790383"/>
                  <a:gd name="connsiteY8" fmla="*/ 32234 h 1973272"/>
                  <a:gd name="connsiteX0" fmla="*/ 474841 w 1790383"/>
                  <a:gd name="connsiteY0" fmla="*/ 32234 h 1973272"/>
                  <a:gd name="connsiteX1" fmla="*/ 1790131 w 1790383"/>
                  <a:gd name="connsiteY1" fmla="*/ 0 h 1973272"/>
                  <a:gd name="connsiteX2" fmla="*/ 1717548 w 1790383"/>
                  <a:gd name="connsiteY2" fmla="*/ 193533 h 1973272"/>
                  <a:gd name="connsiteX3" fmla="*/ 803874 w 1790383"/>
                  <a:gd name="connsiteY3" fmla="*/ 1822737 h 1973272"/>
                  <a:gd name="connsiteX4" fmla="*/ 696839 w 1790383"/>
                  <a:gd name="connsiteY4" fmla="*/ 1973272 h 1973272"/>
                  <a:gd name="connsiteX5" fmla="*/ 0 w 1790383"/>
                  <a:gd name="connsiteY5" fmla="*/ 894381 h 1973272"/>
                  <a:gd name="connsiteX6" fmla="*/ 41459 w 1790383"/>
                  <a:gd name="connsiteY6" fmla="*/ 823913 h 1973272"/>
                  <a:gd name="connsiteX7" fmla="*/ 436746 w 1790383"/>
                  <a:gd name="connsiteY7" fmla="*/ 119063 h 1973272"/>
                  <a:gd name="connsiteX8" fmla="*/ 474841 w 1790383"/>
                  <a:gd name="connsiteY8" fmla="*/ 32234 h 1973272"/>
                  <a:gd name="connsiteX0" fmla="*/ 474841 w 1790383"/>
                  <a:gd name="connsiteY0" fmla="*/ 32234 h 1973272"/>
                  <a:gd name="connsiteX1" fmla="*/ 1790131 w 1790383"/>
                  <a:gd name="connsiteY1" fmla="*/ 0 h 1973272"/>
                  <a:gd name="connsiteX2" fmla="*/ 1717548 w 1790383"/>
                  <a:gd name="connsiteY2" fmla="*/ 193533 h 1973272"/>
                  <a:gd name="connsiteX3" fmla="*/ 803874 w 1790383"/>
                  <a:gd name="connsiteY3" fmla="*/ 1822737 h 1973272"/>
                  <a:gd name="connsiteX4" fmla="*/ 696839 w 1790383"/>
                  <a:gd name="connsiteY4" fmla="*/ 1973272 h 1973272"/>
                  <a:gd name="connsiteX5" fmla="*/ 0 w 1790383"/>
                  <a:gd name="connsiteY5" fmla="*/ 894381 h 1973272"/>
                  <a:gd name="connsiteX6" fmla="*/ 41459 w 1790383"/>
                  <a:gd name="connsiteY6" fmla="*/ 823913 h 1973272"/>
                  <a:gd name="connsiteX7" fmla="*/ 436746 w 1790383"/>
                  <a:gd name="connsiteY7" fmla="*/ 119063 h 1973272"/>
                  <a:gd name="connsiteX8" fmla="*/ 474841 w 1790383"/>
                  <a:gd name="connsiteY8" fmla="*/ 32234 h 1973272"/>
                  <a:gd name="connsiteX0" fmla="*/ 474841 w 1792266"/>
                  <a:gd name="connsiteY0" fmla="*/ 24650 h 1965688"/>
                  <a:gd name="connsiteX1" fmla="*/ 1792028 w 1792266"/>
                  <a:gd name="connsiteY1" fmla="*/ 0 h 1965688"/>
                  <a:gd name="connsiteX2" fmla="*/ 1717548 w 1792266"/>
                  <a:gd name="connsiteY2" fmla="*/ 185949 h 1965688"/>
                  <a:gd name="connsiteX3" fmla="*/ 803874 w 1792266"/>
                  <a:gd name="connsiteY3" fmla="*/ 1815153 h 1965688"/>
                  <a:gd name="connsiteX4" fmla="*/ 696839 w 1792266"/>
                  <a:gd name="connsiteY4" fmla="*/ 1965688 h 1965688"/>
                  <a:gd name="connsiteX5" fmla="*/ 0 w 1792266"/>
                  <a:gd name="connsiteY5" fmla="*/ 886797 h 1965688"/>
                  <a:gd name="connsiteX6" fmla="*/ 41459 w 1792266"/>
                  <a:gd name="connsiteY6" fmla="*/ 816329 h 1965688"/>
                  <a:gd name="connsiteX7" fmla="*/ 436746 w 1792266"/>
                  <a:gd name="connsiteY7" fmla="*/ 111479 h 1965688"/>
                  <a:gd name="connsiteX8" fmla="*/ 474841 w 1792266"/>
                  <a:gd name="connsiteY8" fmla="*/ 24650 h 1965688"/>
                  <a:gd name="connsiteX0" fmla="*/ 474841 w 1796035"/>
                  <a:gd name="connsiteY0" fmla="*/ 22753 h 1963791"/>
                  <a:gd name="connsiteX1" fmla="*/ 1795820 w 1796035"/>
                  <a:gd name="connsiteY1" fmla="*/ 0 h 1963791"/>
                  <a:gd name="connsiteX2" fmla="*/ 1717548 w 1796035"/>
                  <a:gd name="connsiteY2" fmla="*/ 184052 h 1963791"/>
                  <a:gd name="connsiteX3" fmla="*/ 803874 w 1796035"/>
                  <a:gd name="connsiteY3" fmla="*/ 1813256 h 1963791"/>
                  <a:gd name="connsiteX4" fmla="*/ 696839 w 1796035"/>
                  <a:gd name="connsiteY4" fmla="*/ 1963791 h 1963791"/>
                  <a:gd name="connsiteX5" fmla="*/ 0 w 1796035"/>
                  <a:gd name="connsiteY5" fmla="*/ 884900 h 1963791"/>
                  <a:gd name="connsiteX6" fmla="*/ 41459 w 1796035"/>
                  <a:gd name="connsiteY6" fmla="*/ 814432 h 1963791"/>
                  <a:gd name="connsiteX7" fmla="*/ 436746 w 1796035"/>
                  <a:gd name="connsiteY7" fmla="*/ 109582 h 1963791"/>
                  <a:gd name="connsiteX8" fmla="*/ 474841 w 1796035"/>
                  <a:gd name="connsiteY8" fmla="*/ 22753 h 1963791"/>
                  <a:gd name="connsiteX0" fmla="*/ 474841 w 1797920"/>
                  <a:gd name="connsiteY0" fmla="*/ 17065 h 1958103"/>
                  <a:gd name="connsiteX1" fmla="*/ 1797716 w 1797920"/>
                  <a:gd name="connsiteY1" fmla="*/ 0 h 1958103"/>
                  <a:gd name="connsiteX2" fmla="*/ 1717548 w 1797920"/>
                  <a:gd name="connsiteY2" fmla="*/ 178364 h 1958103"/>
                  <a:gd name="connsiteX3" fmla="*/ 803874 w 1797920"/>
                  <a:gd name="connsiteY3" fmla="*/ 1807568 h 1958103"/>
                  <a:gd name="connsiteX4" fmla="*/ 696839 w 1797920"/>
                  <a:gd name="connsiteY4" fmla="*/ 1958103 h 1958103"/>
                  <a:gd name="connsiteX5" fmla="*/ 0 w 1797920"/>
                  <a:gd name="connsiteY5" fmla="*/ 879212 h 1958103"/>
                  <a:gd name="connsiteX6" fmla="*/ 41459 w 1797920"/>
                  <a:gd name="connsiteY6" fmla="*/ 808744 h 1958103"/>
                  <a:gd name="connsiteX7" fmla="*/ 436746 w 1797920"/>
                  <a:gd name="connsiteY7" fmla="*/ 103894 h 1958103"/>
                  <a:gd name="connsiteX8" fmla="*/ 474841 w 1797920"/>
                  <a:gd name="connsiteY8" fmla="*/ 17065 h 1958103"/>
                  <a:gd name="connsiteX0" fmla="*/ 474841 w 1797920"/>
                  <a:gd name="connsiteY0" fmla="*/ 24649 h 1965687"/>
                  <a:gd name="connsiteX1" fmla="*/ 1797716 w 1797920"/>
                  <a:gd name="connsiteY1" fmla="*/ 0 h 1965687"/>
                  <a:gd name="connsiteX2" fmla="*/ 1717548 w 1797920"/>
                  <a:gd name="connsiteY2" fmla="*/ 185948 h 1965687"/>
                  <a:gd name="connsiteX3" fmla="*/ 803874 w 1797920"/>
                  <a:gd name="connsiteY3" fmla="*/ 1815152 h 1965687"/>
                  <a:gd name="connsiteX4" fmla="*/ 696839 w 1797920"/>
                  <a:gd name="connsiteY4" fmla="*/ 1965687 h 1965687"/>
                  <a:gd name="connsiteX5" fmla="*/ 0 w 1797920"/>
                  <a:gd name="connsiteY5" fmla="*/ 886796 h 1965687"/>
                  <a:gd name="connsiteX6" fmla="*/ 41459 w 1797920"/>
                  <a:gd name="connsiteY6" fmla="*/ 816328 h 1965687"/>
                  <a:gd name="connsiteX7" fmla="*/ 436746 w 1797920"/>
                  <a:gd name="connsiteY7" fmla="*/ 111478 h 1965687"/>
                  <a:gd name="connsiteX8" fmla="*/ 474841 w 1797920"/>
                  <a:gd name="connsiteY8" fmla="*/ 24649 h 1965687"/>
                  <a:gd name="connsiteX0" fmla="*/ 474841 w 1794150"/>
                  <a:gd name="connsiteY0" fmla="*/ 24649 h 1965687"/>
                  <a:gd name="connsiteX1" fmla="*/ 1793924 w 1794150"/>
                  <a:gd name="connsiteY1" fmla="*/ 0 h 1965687"/>
                  <a:gd name="connsiteX2" fmla="*/ 1717548 w 1794150"/>
                  <a:gd name="connsiteY2" fmla="*/ 185948 h 1965687"/>
                  <a:gd name="connsiteX3" fmla="*/ 803874 w 1794150"/>
                  <a:gd name="connsiteY3" fmla="*/ 1815152 h 1965687"/>
                  <a:gd name="connsiteX4" fmla="*/ 696839 w 1794150"/>
                  <a:gd name="connsiteY4" fmla="*/ 1965687 h 1965687"/>
                  <a:gd name="connsiteX5" fmla="*/ 0 w 1794150"/>
                  <a:gd name="connsiteY5" fmla="*/ 886796 h 1965687"/>
                  <a:gd name="connsiteX6" fmla="*/ 41459 w 1794150"/>
                  <a:gd name="connsiteY6" fmla="*/ 816328 h 1965687"/>
                  <a:gd name="connsiteX7" fmla="*/ 436746 w 1794150"/>
                  <a:gd name="connsiteY7" fmla="*/ 111478 h 1965687"/>
                  <a:gd name="connsiteX8" fmla="*/ 474841 w 1794150"/>
                  <a:gd name="connsiteY8" fmla="*/ 24649 h 1965687"/>
                  <a:gd name="connsiteX0" fmla="*/ 474841 w 1794150"/>
                  <a:gd name="connsiteY0" fmla="*/ 20856 h 1961894"/>
                  <a:gd name="connsiteX1" fmla="*/ 1793924 w 1794150"/>
                  <a:gd name="connsiteY1" fmla="*/ 0 h 1961894"/>
                  <a:gd name="connsiteX2" fmla="*/ 1717548 w 1794150"/>
                  <a:gd name="connsiteY2" fmla="*/ 182155 h 1961894"/>
                  <a:gd name="connsiteX3" fmla="*/ 803874 w 1794150"/>
                  <a:gd name="connsiteY3" fmla="*/ 1811359 h 1961894"/>
                  <a:gd name="connsiteX4" fmla="*/ 696839 w 1794150"/>
                  <a:gd name="connsiteY4" fmla="*/ 1961894 h 1961894"/>
                  <a:gd name="connsiteX5" fmla="*/ 0 w 1794150"/>
                  <a:gd name="connsiteY5" fmla="*/ 883003 h 1961894"/>
                  <a:gd name="connsiteX6" fmla="*/ 41459 w 1794150"/>
                  <a:gd name="connsiteY6" fmla="*/ 812535 h 1961894"/>
                  <a:gd name="connsiteX7" fmla="*/ 436746 w 1794150"/>
                  <a:gd name="connsiteY7" fmla="*/ 107685 h 1961894"/>
                  <a:gd name="connsiteX8" fmla="*/ 474841 w 1794150"/>
                  <a:gd name="connsiteY8" fmla="*/ 20856 h 1961894"/>
                  <a:gd name="connsiteX0" fmla="*/ 474841 w 1794150"/>
                  <a:gd name="connsiteY0" fmla="*/ 17064 h 1958102"/>
                  <a:gd name="connsiteX1" fmla="*/ 1793924 w 1794150"/>
                  <a:gd name="connsiteY1" fmla="*/ 0 h 1958102"/>
                  <a:gd name="connsiteX2" fmla="*/ 1717548 w 1794150"/>
                  <a:gd name="connsiteY2" fmla="*/ 178363 h 1958102"/>
                  <a:gd name="connsiteX3" fmla="*/ 803874 w 1794150"/>
                  <a:gd name="connsiteY3" fmla="*/ 1807567 h 1958102"/>
                  <a:gd name="connsiteX4" fmla="*/ 696839 w 1794150"/>
                  <a:gd name="connsiteY4" fmla="*/ 1958102 h 1958102"/>
                  <a:gd name="connsiteX5" fmla="*/ 0 w 1794150"/>
                  <a:gd name="connsiteY5" fmla="*/ 879211 h 1958102"/>
                  <a:gd name="connsiteX6" fmla="*/ 41459 w 1794150"/>
                  <a:gd name="connsiteY6" fmla="*/ 808743 h 1958102"/>
                  <a:gd name="connsiteX7" fmla="*/ 436746 w 1794150"/>
                  <a:gd name="connsiteY7" fmla="*/ 103893 h 1958102"/>
                  <a:gd name="connsiteX8" fmla="*/ 474841 w 1794150"/>
                  <a:gd name="connsiteY8" fmla="*/ 17064 h 1958102"/>
                  <a:gd name="connsiteX0" fmla="*/ 474841 w 1794150"/>
                  <a:gd name="connsiteY0" fmla="*/ 22753 h 1963791"/>
                  <a:gd name="connsiteX1" fmla="*/ 1793924 w 1794150"/>
                  <a:gd name="connsiteY1" fmla="*/ 0 h 1963791"/>
                  <a:gd name="connsiteX2" fmla="*/ 1717548 w 1794150"/>
                  <a:gd name="connsiteY2" fmla="*/ 184052 h 1963791"/>
                  <a:gd name="connsiteX3" fmla="*/ 803874 w 1794150"/>
                  <a:gd name="connsiteY3" fmla="*/ 1813256 h 1963791"/>
                  <a:gd name="connsiteX4" fmla="*/ 696839 w 1794150"/>
                  <a:gd name="connsiteY4" fmla="*/ 1963791 h 1963791"/>
                  <a:gd name="connsiteX5" fmla="*/ 0 w 1794150"/>
                  <a:gd name="connsiteY5" fmla="*/ 884900 h 1963791"/>
                  <a:gd name="connsiteX6" fmla="*/ 41459 w 1794150"/>
                  <a:gd name="connsiteY6" fmla="*/ 814432 h 1963791"/>
                  <a:gd name="connsiteX7" fmla="*/ 436746 w 1794150"/>
                  <a:gd name="connsiteY7" fmla="*/ 109582 h 1963791"/>
                  <a:gd name="connsiteX8" fmla="*/ 474841 w 1794150"/>
                  <a:gd name="connsiteY8" fmla="*/ 22753 h 1963791"/>
                  <a:gd name="connsiteX0" fmla="*/ 474841 w 1796036"/>
                  <a:gd name="connsiteY0" fmla="*/ 28441 h 1969479"/>
                  <a:gd name="connsiteX1" fmla="*/ 1795821 w 1796036"/>
                  <a:gd name="connsiteY1" fmla="*/ 0 h 1969479"/>
                  <a:gd name="connsiteX2" fmla="*/ 1717548 w 1796036"/>
                  <a:gd name="connsiteY2" fmla="*/ 189740 h 1969479"/>
                  <a:gd name="connsiteX3" fmla="*/ 803874 w 1796036"/>
                  <a:gd name="connsiteY3" fmla="*/ 1818944 h 1969479"/>
                  <a:gd name="connsiteX4" fmla="*/ 696839 w 1796036"/>
                  <a:gd name="connsiteY4" fmla="*/ 1969479 h 1969479"/>
                  <a:gd name="connsiteX5" fmla="*/ 0 w 1796036"/>
                  <a:gd name="connsiteY5" fmla="*/ 890588 h 1969479"/>
                  <a:gd name="connsiteX6" fmla="*/ 41459 w 1796036"/>
                  <a:gd name="connsiteY6" fmla="*/ 820120 h 1969479"/>
                  <a:gd name="connsiteX7" fmla="*/ 436746 w 1796036"/>
                  <a:gd name="connsiteY7" fmla="*/ 115270 h 1969479"/>
                  <a:gd name="connsiteX8" fmla="*/ 474841 w 1796036"/>
                  <a:gd name="connsiteY8" fmla="*/ 28441 h 1969479"/>
                  <a:gd name="connsiteX0" fmla="*/ 474841 w 1796036"/>
                  <a:gd name="connsiteY0" fmla="*/ 34130 h 1969479"/>
                  <a:gd name="connsiteX1" fmla="*/ 1795821 w 1796036"/>
                  <a:gd name="connsiteY1" fmla="*/ 0 h 1969479"/>
                  <a:gd name="connsiteX2" fmla="*/ 1717548 w 1796036"/>
                  <a:gd name="connsiteY2" fmla="*/ 189740 h 1969479"/>
                  <a:gd name="connsiteX3" fmla="*/ 803874 w 1796036"/>
                  <a:gd name="connsiteY3" fmla="*/ 1818944 h 1969479"/>
                  <a:gd name="connsiteX4" fmla="*/ 696839 w 1796036"/>
                  <a:gd name="connsiteY4" fmla="*/ 1969479 h 1969479"/>
                  <a:gd name="connsiteX5" fmla="*/ 0 w 1796036"/>
                  <a:gd name="connsiteY5" fmla="*/ 890588 h 1969479"/>
                  <a:gd name="connsiteX6" fmla="*/ 41459 w 1796036"/>
                  <a:gd name="connsiteY6" fmla="*/ 820120 h 1969479"/>
                  <a:gd name="connsiteX7" fmla="*/ 436746 w 1796036"/>
                  <a:gd name="connsiteY7" fmla="*/ 115270 h 1969479"/>
                  <a:gd name="connsiteX8" fmla="*/ 474841 w 1796036"/>
                  <a:gd name="connsiteY8" fmla="*/ 34130 h 1969479"/>
                  <a:gd name="connsiteX0" fmla="*/ 474841 w 1796036"/>
                  <a:gd name="connsiteY0" fmla="*/ 28441 h 1963790"/>
                  <a:gd name="connsiteX1" fmla="*/ 1795821 w 1796036"/>
                  <a:gd name="connsiteY1" fmla="*/ 0 h 1963790"/>
                  <a:gd name="connsiteX2" fmla="*/ 1717548 w 1796036"/>
                  <a:gd name="connsiteY2" fmla="*/ 184051 h 1963790"/>
                  <a:gd name="connsiteX3" fmla="*/ 803874 w 1796036"/>
                  <a:gd name="connsiteY3" fmla="*/ 1813255 h 1963790"/>
                  <a:gd name="connsiteX4" fmla="*/ 696839 w 1796036"/>
                  <a:gd name="connsiteY4" fmla="*/ 1963790 h 1963790"/>
                  <a:gd name="connsiteX5" fmla="*/ 0 w 1796036"/>
                  <a:gd name="connsiteY5" fmla="*/ 884899 h 1963790"/>
                  <a:gd name="connsiteX6" fmla="*/ 41459 w 1796036"/>
                  <a:gd name="connsiteY6" fmla="*/ 814431 h 1963790"/>
                  <a:gd name="connsiteX7" fmla="*/ 436746 w 1796036"/>
                  <a:gd name="connsiteY7" fmla="*/ 109581 h 1963790"/>
                  <a:gd name="connsiteX8" fmla="*/ 474841 w 1796036"/>
                  <a:gd name="connsiteY8" fmla="*/ 28441 h 1963790"/>
                  <a:gd name="connsiteX0" fmla="*/ 474841 w 1784748"/>
                  <a:gd name="connsiteY0" fmla="*/ 0 h 1935349"/>
                  <a:gd name="connsiteX1" fmla="*/ 1784444 w 1784748"/>
                  <a:gd name="connsiteY1" fmla="*/ 9481 h 1935349"/>
                  <a:gd name="connsiteX2" fmla="*/ 1717548 w 1784748"/>
                  <a:gd name="connsiteY2" fmla="*/ 155610 h 1935349"/>
                  <a:gd name="connsiteX3" fmla="*/ 803874 w 1784748"/>
                  <a:gd name="connsiteY3" fmla="*/ 1784814 h 1935349"/>
                  <a:gd name="connsiteX4" fmla="*/ 696839 w 1784748"/>
                  <a:gd name="connsiteY4" fmla="*/ 1935349 h 1935349"/>
                  <a:gd name="connsiteX5" fmla="*/ 0 w 1784748"/>
                  <a:gd name="connsiteY5" fmla="*/ 856458 h 1935349"/>
                  <a:gd name="connsiteX6" fmla="*/ 41459 w 1784748"/>
                  <a:gd name="connsiteY6" fmla="*/ 785990 h 1935349"/>
                  <a:gd name="connsiteX7" fmla="*/ 436746 w 1784748"/>
                  <a:gd name="connsiteY7" fmla="*/ 81140 h 1935349"/>
                  <a:gd name="connsiteX8" fmla="*/ 474841 w 1784748"/>
                  <a:gd name="connsiteY8" fmla="*/ 0 h 1935349"/>
                  <a:gd name="connsiteX0" fmla="*/ 474841 w 1784444"/>
                  <a:gd name="connsiteY0" fmla="*/ 0 h 1935349"/>
                  <a:gd name="connsiteX1" fmla="*/ 1784444 w 1784444"/>
                  <a:gd name="connsiteY1" fmla="*/ 9481 h 1935349"/>
                  <a:gd name="connsiteX2" fmla="*/ 1717548 w 1784444"/>
                  <a:gd name="connsiteY2" fmla="*/ 155610 h 1935349"/>
                  <a:gd name="connsiteX3" fmla="*/ 803874 w 1784444"/>
                  <a:gd name="connsiteY3" fmla="*/ 1784814 h 1935349"/>
                  <a:gd name="connsiteX4" fmla="*/ 696839 w 1784444"/>
                  <a:gd name="connsiteY4" fmla="*/ 1935349 h 1935349"/>
                  <a:gd name="connsiteX5" fmla="*/ 0 w 1784444"/>
                  <a:gd name="connsiteY5" fmla="*/ 856458 h 1935349"/>
                  <a:gd name="connsiteX6" fmla="*/ 41459 w 1784444"/>
                  <a:gd name="connsiteY6" fmla="*/ 785990 h 1935349"/>
                  <a:gd name="connsiteX7" fmla="*/ 436746 w 1784444"/>
                  <a:gd name="connsiteY7" fmla="*/ 81140 h 1935349"/>
                  <a:gd name="connsiteX8" fmla="*/ 474841 w 1784444"/>
                  <a:gd name="connsiteY8" fmla="*/ 0 h 1935349"/>
                  <a:gd name="connsiteX0" fmla="*/ 474841 w 1784444"/>
                  <a:gd name="connsiteY0" fmla="*/ 0 h 1935349"/>
                  <a:gd name="connsiteX1" fmla="*/ 1784444 w 1784444"/>
                  <a:gd name="connsiteY1" fmla="*/ 9481 h 1935349"/>
                  <a:gd name="connsiteX2" fmla="*/ 1717548 w 1784444"/>
                  <a:gd name="connsiteY2" fmla="*/ 155610 h 1935349"/>
                  <a:gd name="connsiteX3" fmla="*/ 803874 w 1784444"/>
                  <a:gd name="connsiteY3" fmla="*/ 1784814 h 1935349"/>
                  <a:gd name="connsiteX4" fmla="*/ 696839 w 1784444"/>
                  <a:gd name="connsiteY4" fmla="*/ 1935349 h 1935349"/>
                  <a:gd name="connsiteX5" fmla="*/ 0 w 1784444"/>
                  <a:gd name="connsiteY5" fmla="*/ 856458 h 1935349"/>
                  <a:gd name="connsiteX6" fmla="*/ 41459 w 1784444"/>
                  <a:gd name="connsiteY6" fmla="*/ 785990 h 1935349"/>
                  <a:gd name="connsiteX7" fmla="*/ 436746 w 1784444"/>
                  <a:gd name="connsiteY7" fmla="*/ 81140 h 1935349"/>
                  <a:gd name="connsiteX8" fmla="*/ 474841 w 1784444"/>
                  <a:gd name="connsiteY8" fmla="*/ 0 h 1935349"/>
                  <a:gd name="connsiteX0" fmla="*/ 474841 w 1784444"/>
                  <a:gd name="connsiteY0" fmla="*/ 0 h 1935349"/>
                  <a:gd name="connsiteX1" fmla="*/ 1784444 w 1784444"/>
                  <a:gd name="connsiteY1" fmla="*/ 9481 h 1935349"/>
                  <a:gd name="connsiteX2" fmla="*/ 1717548 w 1784444"/>
                  <a:gd name="connsiteY2" fmla="*/ 155610 h 1935349"/>
                  <a:gd name="connsiteX3" fmla="*/ 803874 w 1784444"/>
                  <a:gd name="connsiteY3" fmla="*/ 1784814 h 1935349"/>
                  <a:gd name="connsiteX4" fmla="*/ 696839 w 1784444"/>
                  <a:gd name="connsiteY4" fmla="*/ 1935349 h 1935349"/>
                  <a:gd name="connsiteX5" fmla="*/ 0 w 1784444"/>
                  <a:gd name="connsiteY5" fmla="*/ 856458 h 1935349"/>
                  <a:gd name="connsiteX6" fmla="*/ 41459 w 1784444"/>
                  <a:gd name="connsiteY6" fmla="*/ 785990 h 1935349"/>
                  <a:gd name="connsiteX7" fmla="*/ 436746 w 1784444"/>
                  <a:gd name="connsiteY7" fmla="*/ 81140 h 1935349"/>
                  <a:gd name="connsiteX8" fmla="*/ 474841 w 1784444"/>
                  <a:gd name="connsiteY8" fmla="*/ 0 h 1935349"/>
                  <a:gd name="connsiteX0" fmla="*/ 474841 w 1784444"/>
                  <a:gd name="connsiteY0" fmla="*/ 0 h 1935349"/>
                  <a:gd name="connsiteX1" fmla="*/ 1784444 w 1784444"/>
                  <a:gd name="connsiteY1" fmla="*/ 11377 h 1935349"/>
                  <a:gd name="connsiteX2" fmla="*/ 1717548 w 1784444"/>
                  <a:gd name="connsiteY2" fmla="*/ 155610 h 1935349"/>
                  <a:gd name="connsiteX3" fmla="*/ 803874 w 1784444"/>
                  <a:gd name="connsiteY3" fmla="*/ 1784814 h 1935349"/>
                  <a:gd name="connsiteX4" fmla="*/ 696839 w 1784444"/>
                  <a:gd name="connsiteY4" fmla="*/ 1935349 h 1935349"/>
                  <a:gd name="connsiteX5" fmla="*/ 0 w 1784444"/>
                  <a:gd name="connsiteY5" fmla="*/ 856458 h 1935349"/>
                  <a:gd name="connsiteX6" fmla="*/ 41459 w 1784444"/>
                  <a:gd name="connsiteY6" fmla="*/ 785990 h 1935349"/>
                  <a:gd name="connsiteX7" fmla="*/ 436746 w 1784444"/>
                  <a:gd name="connsiteY7" fmla="*/ 81140 h 1935349"/>
                  <a:gd name="connsiteX8" fmla="*/ 474841 w 1784444"/>
                  <a:gd name="connsiteY8" fmla="*/ 0 h 1935349"/>
                  <a:gd name="connsiteX0" fmla="*/ 474841 w 1786340"/>
                  <a:gd name="connsiteY0" fmla="*/ 0 h 1935349"/>
                  <a:gd name="connsiteX1" fmla="*/ 1786340 w 1786340"/>
                  <a:gd name="connsiteY1" fmla="*/ 7585 h 1935349"/>
                  <a:gd name="connsiteX2" fmla="*/ 1717548 w 1786340"/>
                  <a:gd name="connsiteY2" fmla="*/ 155610 h 1935349"/>
                  <a:gd name="connsiteX3" fmla="*/ 803874 w 1786340"/>
                  <a:gd name="connsiteY3" fmla="*/ 1784814 h 1935349"/>
                  <a:gd name="connsiteX4" fmla="*/ 696839 w 1786340"/>
                  <a:gd name="connsiteY4" fmla="*/ 1935349 h 1935349"/>
                  <a:gd name="connsiteX5" fmla="*/ 0 w 1786340"/>
                  <a:gd name="connsiteY5" fmla="*/ 856458 h 1935349"/>
                  <a:gd name="connsiteX6" fmla="*/ 41459 w 1786340"/>
                  <a:gd name="connsiteY6" fmla="*/ 785990 h 1935349"/>
                  <a:gd name="connsiteX7" fmla="*/ 436746 w 1786340"/>
                  <a:gd name="connsiteY7" fmla="*/ 81140 h 1935349"/>
                  <a:gd name="connsiteX8" fmla="*/ 474841 w 1786340"/>
                  <a:gd name="connsiteY8" fmla="*/ 0 h 1935349"/>
                  <a:gd name="connsiteX0" fmla="*/ 474841 w 1786340"/>
                  <a:gd name="connsiteY0" fmla="*/ 0 h 1935349"/>
                  <a:gd name="connsiteX1" fmla="*/ 1786340 w 1786340"/>
                  <a:gd name="connsiteY1" fmla="*/ 7585 h 1935349"/>
                  <a:gd name="connsiteX2" fmla="*/ 1717548 w 1786340"/>
                  <a:gd name="connsiteY2" fmla="*/ 155610 h 1935349"/>
                  <a:gd name="connsiteX3" fmla="*/ 803874 w 1786340"/>
                  <a:gd name="connsiteY3" fmla="*/ 1784814 h 1935349"/>
                  <a:gd name="connsiteX4" fmla="*/ 696839 w 1786340"/>
                  <a:gd name="connsiteY4" fmla="*/ 1935349 h 1935349"/>
                  <a:gd name="connsiteX5" fmla="*/ 0 w 1786340"/>
                  <a:gd name="connsiteY5" fmla="*/ 856458 h 1935349"/>
                  <a:gd name="connsiteX6" fmla="*/ 41459 w 1786340"/>
                  <a:gd name="connsiteY6" fmla="*/ 785990 h 1935349"/>
                  <a:gd name="connsiteX7" fmla="*/ 436746 w 1786340"/>
                  <a:gd name="connsiteY7" fmla="*/ 81140 h 1935349"/>
                  <a:gd name="connsiteX8" fmla="*/ 474841 w 1786340"/>
                  <a:gd name="connsiteY8" fmla="*/ 0 h 1935349"/>
                  <a:gd name="connsiteX0" fmla="*/ 474841 w 1786340"/>
                  <a:gd name="connsiteY0" fmla="*/ 0 h 1935349"/>
                  <a:gd name="connsiteX1" fmla="*/ 1786340 w 1786340"/>
                  <a:gd name="connsiteY1" fmla="*/ 7585 h 1935349"/>
                  <a:gd name="connsiteX2" fmla="*/ 1717548 w 1786340"/>
                  <a:gd name="connsiteY2" fmla="*/ 155610 h 1935349"/>
                  <a:gd name="connsiteX3" fmla="*/ 803874 w 1786340"/>
                  <a:gd name="connsiteY3" fmla="*/ 1784814 h 1935349"/>
                  <a:gd name="connsiteX4" fmla="*/ 696839 w 1786340"/>
                  <a:gd name="connsiteY4" fmla="*/ 1935349 h 1935349"/>
                  <a:gd name="connsiteX5" fmla="*/ 0 w 1786340"/>
                  <a:gd name="connsiteY5" fmla="*/ 856458 h 1935349"/>
                  <a:gd name="connsiteX6" fmla="*/ 41459 w 1786340"/>
                  <a:gd name="connsiteY6" fmla="*/ 785990 h 1935349"/>
                  <a:gd name="connsiteX7" fmla="*/ 436746 w 1786340"/>
                  <a:gd name="connsiteY7" fmla="*/ 81140 h 1935349"/>
                  <a:gd name="connsiteX8" fmla="*/ 474841 w 1786340"/>
                  <a:gd name="connsiteY8" fmla="*/ 0 h 1935349"/>
                  <a:gd name="connsiteX0" fmla="*/ 474841 w 1786340"/>
                  <a:gd name="connsiteY0" fmla="*/ 0 h 1933453"/>
                  <a:gd name="connsiteX1" fmla="*/ 1786340 w 1786340"/>
                  <a:gd name="connsiteY1" fmla="*/ 5689 h 1933453"/>
                  <a:gd name="connsiteX2" fmla="*/ 1717548 w 1786340"/>
                  <a:gd name="connsiteY2" fmla="*/ 153714 h 1933453"/>
                  <a:gd name="connsiteX3" fmla="*/ 803874 w 1786340"/>
                  <a:gd name="connsiteY3" fmla="*/ 1782918 h 1933453"/>
                  <a:gd name="connsiteX4" fmla="*/ 696839 w 1786340"/>
                  <a:gd name="connsiteY4" fmla="*/ 1933453 h 1933453"/>
                  <a:gd name="connsiteX5" fmla="*/ 0 w 1786340"/>
                  <a:gd name="connsiteY5" fmla="*/ 854562 h 1933453"/>
                  <a:gd name="connsiteX6" fmla="*/ 41459 w 1786340"/>
                  <a:gd name="connsiteY6" fmla="*/ 784094 h 1933453"/>
                  <a:gd name="connsiteX7" fmla="*/ 436746 w 1786340"/>
                  <a:gd name="connsiteY7" fmla="*/ 79244 h 1933453"/>
                  <a:gd name="connsiteX8" fmla="*/ 474841 w 1786340"/>
                  <a:gd name="connsiteY8" fmla="*/ 0 h 1933453"/>
                  <a:gd name="connsiteX0" fmla="*/ 474841 w 1786340"/>
                  <a:gd name="connsiteY0" fmla="*/ 0 h 1931557"/>
                  <a:gd name="connsiteX1" fmla="*/ 1786340 w 1786340"/>
                  <a:gd name="connsiteY1" fmla="*/ 3793 h 1931557"/>
                  <a:gd name="connsiteX2" fmla="*/ 1717548 w 1786340"/>
                  <a:gd name="connsiteY2" fmla="*/ 151818 h 1931557"/>
                  <a:gd name="connsiteX3" fmla="*/ 803874 w 1786340"/>
                  <a:gd name="connsiteY3" fmla="*/ 1781022 h 1931557"/>
                  <a:gd name="connsiteX4" fmla="*/ 696839 w 1786340"/>
                  <a:gd name="connsiteY4" fmla="*/ 1931557 h 1931557"/>
                  <a:gd name="connsiteX5" fmla="*/ 0 w 1786340"/>
                  <a:gd name="connsiteY5" fmla="*/ 852666 h 1931557"/>
                  <a:gd name="connsiteX6" fmla="*/ 41459 w 1786340"/>
                  <a:gd name="connsiteY6" fmla="*/ 782198 h 1931557"/>
                  <a:gd name="connsiteX7" fmla="*/ 436746 w 1786340"/>
                  <a:gd name="connsiteY7" fmla="*/ 77348 h 1931557"/>
                  <a:gd name="connsiteX8" fmla="*/ 474841 w 1786340"/>
                  <a:gd name="connsiteY8" fmla="*/ 0 h 1931557"/>
                  <a:gd name="connsiteX0" fmla="*/ 474841 w 1786340"/>
                  <a:gd name="connsiteY0" fmla="*/ 0 h 1929661"/>
                  <a:gd name="connsiteX1" fmla="*/ 1786340 w 1786340"/>
                  <a:gd name="connsiteY1" fmla="*/ 1897 h 1929661"/>
                  <a:gd name="connsiteX2" fmla="*/ 1717548 w 1786340"/>
                  <a:gd name="connsiteY2" fmla="*/ 149922 h 1929661"/>
                  <a:gd name="connsiteX3" fmla="*/ 803874 w 1786340"/>
                  <a:gd name="connsiteY3" fmla="*/ 1779126 h 1929661"/>
                  <a:gd name="connsiteX4" fmla="*/ 696839 w 1786340"/>
                  <a:gd name="connsiteY4" fmla="*/ 1929661 h 1929661"/>
                  <a:gd name="connsiteX5" fmla="*/ 0 w 1786340"/>
                  <a:gd name="connsiteY5" fmla="*/ 850770 h 1929661"/>
                  <a:gd name="connsiteX6" fmla="*/ 41459 w 1786340"/>
                  <a:gd name="connsiteY6" fmla="*/ 780302 h 1929661"/>
                  <a:gd name="connsiteX7" fmla="*/ 436746 w 1786340"/>
                  <a:gd name="connsiteY7" fmla="*/ 75452 h 1929661"/>
                  <a:gd name="connsiteX8" fmla="*/ 474841 w 1786340"/>
                  <a:gd name="connsiteY8" fmla="*/ 0 h 1929661"/>
                  <a:gd name="connsiteX0" fmla="*/ 474841 w 1788236"/>
                  <a:gd name="connsiteY0" fmla="*/ 728 h 1930389"/>
                  <a:gd name="connsiteX1" fmla="*/ 1788236 w 1788236"/>
                  <a:gd name="connsiteY1" fmla="*/ 729 h 1930389"/>
                  <a:gd name="connsiteX2" fmla="*/ 1717548 w 1788236"/>
                  <a:gd name="connsiteY2" fmla="*/ 150650 h 1930389"/>
                  <a:gd name="connsiteX3" fmla="*/ 803874 w 1788236"/>
                  <a:gd name="connsiteY3" fmla="*/ 1779854 h 1930389"/>
                  <a:gd name="connsiteX4" fmla="*/ 696839 w 1788236"/>
                  <a:gd name="connsiteY4" fmla="*/ 1930389 h 1930389"/>
                  <a:gd name="connsiteX5" fmla="*/ 0 w 1788236"/>
                  <a:gd name="connsiteY5" fmla="*/ 851498 h 1930389"/>
                  <a:gd name="connsiteX6" fmla="*/ 41459 w 1788236"/>
                  <a:gd name="connsiteY6" fmla="*/ 781030 h 1930389"/>
                  <a:gd name="connsiteX7" fmla="*/ 436746 w 1788236"/>
                  <a:gd name="connsiteY7" fmla="*/ 76180 h 1930389"/>
                  <a:gd name="connsiteX8" fmla="*/ 474841 w 1788236"/>
                  <a:gd name="connsiteY8" fmla="*/ 728 h 1930389"/>
                  <a:gd name="connsiteX0" fmla="*/ 474841 w 1782547"/>
                  <a:gd name="connsiteY0" fmla="*/ 728 h 1930389"/>
                  <a:gd name="connsiteX1" fmla="*/ 1782547 w 1782547"/>
                  <a:gd name="connsiteY1" fmla="*/ 729 h 1930389"/>
                  <a:gd name="connsiteX2" fmla="*/ 1717548 w 1782547"/>
                  <a:gd name="connsiteY2" fmla="*/ 150650 h 1930389"/>
                  <a:gd name="connsiteX3" fmla="*/ 803874 w 1782547"/>
                  <a:gd name="connsiteY3" fmla="*/ 1779854 h 1930389"/>
                  <a:gd name="connsiteX4" fmla="*/ 696839 w 1782547"/>
                  <a:gd name="connsiteY4" fmla="*/ 1930389 h 1930389"/>
                  <a:gd name="connsiteX5" fmla="*/ 0 w 1782547"/>
                  <a:gd name="connsiteY5" fmla="*/ 851498 h 1930389"/>
                  <a:gd name="connsiteX6" fmla="*/ 41459 w 1782547"/>
                  <a:gd name="connsiteY6" fmla="*/ 781030 h 1930389"/>
                  <a:gd name="connsiteX7" fmla="*/ 436746 w 1782547"/>
                  <a:gd name="connsiteY7" fmla="*/ 76180 h 1930389"/>
                  <a:gd name="connsiteX8" fmla="*/ 474841 w 1782547"/>
                  <a:gd name="connsiteY8" fmla="*/ 728 h 1930389"/>
                  <a:gd name="connsiteX0" fmla="*/ 474841 w 1786340"/>
                  <a:gd name="connsiteY0" fmla="*/ 2458 h 1932119"/>
                  <a:gd name="connsiteX1" fmla="*/ 1786340 w 1786340"/>
                  <a:gd name="connsiteY1" fmla="*/ 563 h 1932119"/>
                  <a:gd name="connsiteX2" fmla="*/ 1717548 w 1786340"/>
                  <a:gd name="connsiteY2" fmla="*/ 152380 h 1932119"/>
                  <a:gd name="connsiteX3" fmla="*/ 803874 w 1786340"/>
                  <a:gd name="connsiteY3" fmla="*/ 1781584 h 1932119"/>
                  <a:gd name="connsiteX4" fmla="*/ 696839 w 1786340"/>
                  <a:gd name="connsiteY4" fmla="*/ 1932119 h 1932119"/>
                  <a:gd name="connsiteX5" fmla="*/ 0 w 1786340"/>
                  <a:gd name="connsiteY5" fmla="*/ 853228 h 1932119"/>
                  <a:gd name="connsiteX6" fmla="*/ 41459 w 1786340"/>
                  <a:gd name="connsiteY6" fmla="*/ 782760 h 1932119"/>
                  <a:gd name="connsiteX7" fmla="*/ 436746 w 1786340"/>
                  <a:gd name="connsiteY7" fmla="*/ 77910 h 1932119"/>
                  <a:gd name="connsiteX8" fmla="*/ 474841 w 1786340"/>
                  <a:gd name="connsiteY8" fmla="*/ 2458 h 1932119"/>
                  <a:gd name="connsiteX0" fmla="*/ 474841 w 1782547"/>
                  <a:gd name="connsiteY0" fmla="*/ 2458 h 1932119"/>
                  <a:gd name="connsiteX1" fmla="*/ 1782547 w 1782547"/>
                  <a:gd name="connsiteY1" fmla="*/ 563 h 1932119"/>
                  <a:gd name="connsiteX2" fmla="*/ 1717548 w 1782547"/>
                  <a:gd name="connsiteY2" fmla="*/ 152380 h 1932119"/>
                  <a:gd name="connsiteX3" fmla="*/ 803874 w 1782547"/>
                  <a:gd name="connsiteY3" fmla="*/ 1781584 h 1932119"/>
                  <a:gd name="connsiteX4" fmla="*/ 696839 w 1782547"/>
                  <a:gd name="connsiteY4" fmla="*/ 1932119 h 1932119"/>
                  <a:gd name="connsiteX5" fmla="*/ 0 w 1782547"/>
                  <a:gd name="connsiteY5" fmla="*/ 853228 h 1932119"/>
                  <a:gd name="connsiteX6" fmla="*/ 41459 w 1782547"/>
                  <a:gd name="connsiteY6" fmla="*/ 782760 h 1932119"/>
                  <a:gd name="connsiteX7" fmla="*/ 436746 w 1782547"/>
                  <a:gd name="connsiteY7" fmla="*/ 77910 h 1932119"/>
                  <a:gd name="connsiteX8" fmla="*/ 474841 w 1782547"/>
                  <a:gd name="connsiteY8" fmla="*/ 2458 h 1932119"/>
                  <a:gd name="connsiteX0" fmla="*/ 474841 w 1786339"/>
                  <a:gd name="connsiteY0" fmla="*/ 2458 h 1932119"/>
                  <a:gd name="connsiteX1" fmla="*/ 1786339 w 1786339"/>
                  <a:gd name="connsiteY1" fmla="*/ 563 h 1932119"/>
                  <a:gd name="connsiteX2" fmla="*/ 1717548 w 1786339"/>
                  <a:gd name="connsiteY2" fmla="*/ 152380 h 1932119"/>
                  <a:gd name="connsiteX3" fmla="*/ 803874 w 1786339"/>
                  <a:gd name="connsiteY3" fmla="*/ 1781584 h 1932119"/>
                  <a:gd name="connsiteX4" fmla="*/ 696839 w 1786339"/>
                  <a:gd name="connsiteY4" fmla="*/ 1932119 h 1932119"/>
                  <a:gd name="connsiteX5" fmla="*/ 0 w 1786339"/>
                  <a:gd name="connsiteY5" fmla="*/ 853228 h 1932119"/>
                  <a:gd name="connsiteX6" fmla="*/ 41459 w 1786339"/>
                  <a:gd name="connsiteY6" fmla="*/ 782760 h 1932119"/>
                  <a:gd name="connsiteX7" fmla="*/ 436746 w 1786339"/>
                  <a:gd name="connsiteY7" fmla="*/ 77910 h 1932119"/>
                  <a:gd name="connsiteX8" fmla="*/ 474841 w 1786339"/>
                  <a:gd name="connsiteY8" fmla="*/ 2458 h 1932119"/>
                  <a:gd name="connsiteX0" fmla="*/ 474841 w 1782547"/>
                  <a:gd name="connsiteY0" fmla="*/ 2458 h 1932119"/>
                  <a:gd name="connsiteX1" fmla="*/ 1782547 w 1782547"/>
                  <a:gd name="connsiteY1" fmla="*/ 563 h 1932119"/>
                  <a:gd name="connsiteX2" fmla="*/ 1717548 w 1782547"/>
                  <a:gd name="connsiteY2" fmla="*/ 152380 h 1932119"/>
                  <a:gd name="connsiteX3" fmla="*/ 803874 w 1782547"/>
                  <a:gd name="connsiteY3" fmla="*/ 1781584 h 1932119"/>
                  <a:gd name="connsiteX4" fmla="*/ 696839 w 1782547"/>
                  <a:gd name="connsiteY4" fmla="*/ 1932119 h 1932119"/>
                  <a:gd name="connsiteX5" fmla="*/ 0 w 1782547"/>
                  <a:gd name="connsiteY5" fmla="*/ 853228 h 1932119"/>
                  <a:gd name="connsiteX6" fmla="*/ 41459 w 1782547"/>
                  <a:gd name="connsiteY6" fmla="*/ 782760 h 1932119"/>
                  <a:gd name="connsiteX7" fmla="*/ 436746 w 1782547"/>
                  <a:gd name="connsiteY7" fmla="*/ 77910 h 1932119"/>
                  <a:gd name="connsiteX8" fmla="*/ 474841 w 1782547"/>
                  <a:gd name="connsiteY8" fmla="*/ 2458 h 1932119"/>
                  <a:gd name="connsiteX0" fmla="*/ 474841 w 1786339"/>
                  <a:gd name="connsiteY0" fmla="*/ 2458 h 1932119"/>
                  <a:gd name="connsiteX1" fmla="*/ 1786339 w 1786339"/>
                  <a:gd name="connsiteY1" fmla="*/ 563 h 1932119"/>
                  <a:gd name="connsiteX2" fmla="*/ 1717548 w 1786339"/>
                  <a:gd name="connsiteY2" fmla="*/ 152380 h 1932119"/>
                  <a:gd name="connsiteX3" fmla="*/ 803874 w 1786339"/>
                  <a:gd name="connsiteY3" fmla="*/ 1781584 h 1932119"/>
                  <a:gd name="connsiteX4" fmla="*/ 696839 w 1786339"/>
                  <a:gd name="connsiteY4" fmla="*/ 1932119 h 1932119"/>
                  <a:gd name="connsiteX5" fmla="*/ 0 w 1786339"/>
                  <a:gd name="connsiteY5" fmla="*/ 853228 h 1932119"/>
                  <a:gd name="connsiteX6" fmla="*/ 41459 w 1786339"/>
                  <a:gd name="connsiteY6" fmla="*/ 782760 h 1932119"/>
                  <a:gd name="connsiteX7" fmla="*/ 436746 w 1786339"/>
                  <a:gd name="connsiteY7" fmla="*/ 77910 h 1932119"/>
                  <a:gd name="connsiteX8" fmla="*/ 474841 w 1786339"/>
                  <a:gd name="connsiteY8" fmla="*/ 2458 h 1932119"/>
                  <a:gd name="connsiteX0" fmla="*/ 474841 w 1782547"/>
                  <a:gd name="connsiteY0" fmla="*/ 2458 h 1932119"/>
                  <a:gd name="connsiteX1" fmla="*/ 1782547 w 1782547"/>
                  <a:gd name="connsiteY1" fmla="*/ 563 h 1932119"/>
                  <a:gd name="connsiteX2" fmla="*/ 1717548 w 1782547"/>
                  <a:gd name="connsiteY2" fmla="*/ 152380 h 1932119"/>
                  <a:gd name="connsiteX3" fmla="*/ 803874 w 1782547"/>
                  <a:gd name="connsiteY3" fmla="*/ 1781584 h 1932119"/>
                  <a:gd name="connsiteX4" fmla="*/ 696839 w 1782547"/>
                  <a:gd name="connsiteY4" fmla="*/ 1932119 h 1932119"/>
                  <a:gd name="connsiteX5" fmla="*/ 0 w 1782547"/>
                  <a:gd name="connsiteY5" fmla="*/ 853228 h 1932119"/>
                  <a:gd name="connsiteX6" fmla="*/ 41459 w 1782547"/>
                  <a:gd name="connsiteY6" fmla="*/ 782760 h 1932119"/>
                  <a:gd name="connsiteX7" fmla="*/ 436746 w 1782547"/>
                  <a:gd name="connsiteY7" fmla="*/ 77910 h 1932119"/>
                  <a:gd name="connsiteX8" fmla="*/ 474841 w 1782547"/>
                  <a:gd name="connsiteY8" fmla="*/ 2458 h 1932119"/>
                  <a:gd name="connsiteX0" fmla="*/ 474841 w 1784443"/>
                  <a:gd name="connsiteY0" fmla="*/ 2458 h 1932119"/>
                  <a:gd name="connsiteX1" fmla="*/ 1784443 w 1784443"/>
                  <a:gd name="connsiteY1" fmla="*/ 563 h 1932119"/>
                  <a:gd name="connsiteX2" fmla="*/ 1717548 w 1784443"/>
                  <a:gd name="connsiteY2" fmla="*/ 152380 h 1932119"/>
                  <a:gd name="connsiteX3" fmla="*/ 803874 w 1784443"/>
                  <a:gd name="connsiteY3" fmla="*/ 1781584 h 1932119"/>
                  <a:gd name="connsiteX4" fmla="*/ 696839 w 1784443"/>
                  <a:gd name="connsiteY4" fmla="*/ 1932119 h 1932119"/>
                  <a:gd name="connsiteX5" fmla="*/ 0 w 1784443"/>
                  <a:gd name="connsiteY5" fmla="*/ 853228 h 1932119"/>
                  <a:gd name="connsiteX6" fmla="*/ 41459 w 1784443"/>
                  <a:gd name="connsiteY6" fmla="*/ 782760 h 1932119"/>
                  <a:gd name="connsiteX7" fmla="*/ 436746 w 1784443"/>
                  <a:gd name="connsiteY7" fmla="*/ 77910 h 1932119"/>
                  <a:gd name="connsiteX8" fmla="*/ 474841 w 1784443"/>
                  <a:gd name="connsiteY8" fmla="*/ 2458 h 1932119"/>
                  <a:gd name="connsiteX0" fmla="*/ 474841 w 1784443"/>
                  <a:gd name="connsiteY0" fmla="*/ 2458 h 1932119"/>
                  <a:gd name="connsiteX1" fmla="*/ 1784443 w 1784443"/>
                  <a:gd name="connsiteY1" fmla="*/ 563 h 1932119"/>
                  <a:gd name="connsiteX2" fmla="*/ 1717548 w 1784443"/>
                  <a:gd name="connsiteY2" fmla="*/ 152380 h 1932119"/>
                  <a:gd name="connsiteX3" fmla="*/ 803874 w 1784443"/>
                  <a:gd name="connsiteY3" fmla="*/ 1781584 h 1932119"/>
                  <a:gd name="connsiteX4" fmla="*/ 696839 w 1784443"/>
                  <a:gd name="connsiteY4" fmla="*/ 1932119 h 1932119"/>
                  <a:gd name="connsiteX5" fmla="*/ 0 w 1784443"/>
                  <a:gd name="connsiteY5" fmla="*/ 853228 h 1932119"/>
                  <a:gd name="connsiteX6" fmla="*/ 41459 w 1784443"/>
                  <a:gd name="connsiteY6" fmla="*/ 782760 h 1932119"/>
                  <a:gd name="connsiteX7" fmla="*/ 436746 w 1784443"/>
                  <a:gd name="connsiteY7" fmla="*/ 77910 h 1932119"/>
                  <a:gd name="connsiteX8" fmla="*/ 474841 w 1784443"/>
                  <a:gd name="connsiteY8" fmla="*/ 2458 h 1932119"/>
                  <a:gd name="connsiteX0" fmla="*/ 474841 w 1784443"/>
                  <a:gd name="connsiteY0" fmla="*/ 2458 h 1932119"/>
                  <a:gd name="connsiteX1" fmla="*/ 1784443 w 1784443"/>
                  <a:gd name="connsiteY1" fmla="*/ 563 h 1932119"/>
                  <a:gd name="connsiteX2" fmla="*/ 1717548 w 1784443"/>
                  <a:gd name="connsiteY2" fmla="*/ 152380 h 1932119"/>
                  <a:gd name="connsiteX3" fmla="*/ 803874 w 1784443"/>
                  <a:gd name="connsiteY3" fmla="*/ 1781584 h 1932119"/>
                  <a:gd name="connsiteX4" fmla="*/ 696839 w 1784443"/>
                  <a:gd name="connsiteY4" fmla="*/ 1932119 h 1932119"/>
                  <a:gd name="connsiteX5" fmla="*/ 0 w 1784443"/>
                  <a:gd name="connsiteY5" fmla="*/ 853228 h 1932119"/>
                  <a:gd name="connsiteX6" fmla="*/ 41459 w 1784443"/>
                  <a:gd name="connsiteY6" fmla="*/ 782760 h 1932119"/>
                  <a:gd name="connsiteX7" fmla="*/ 436746 w 1784443"/>
                  <a:gd name="connsiteY7" fmla="*/ 77910 h 1932119"/>
                  <a:gd name="connsiteX8" fmla="*/ 474841 w 1784443"/>
                  <a:gd name="connsiteY8" fmla="*/ 2458 h 19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443" h="1932119">
                    <a:moveTo>
                      <a:pt x="474841" y="2458"/>
                    </a:moveTo>
                    <a:cubicBezTo>
                      <a:pt x="563123" y="4986"/>
                      <a:pt x="1347277" y="-1965"/>
                      <a:pt x="1784443" y="563"/>
                    </a:cubicBezTo>
                    <a:cubicBezTo>
                      <a:pt x="1770661" y="55281"/>
                      <a:pt x="1751155" y="93648"/>
                      <a:pt x="1717548" y="152380"/>
                    </a:cubicBezTo>
                    <a:lnTo>
                      <a:pt x="803874" y="1781584"/>
                    </a:lnTo>
                    <a:cubicBezTo>
                      <a:pt x="765415" y="1852585"/>
                      <a:pt x="744448" y="1901325"/>
                      <a:pt x="696839" y="1932119"/>
                    </a:cubicBezTo>
                    <a:cubicBezTo>
                      <a:pt x="472776" y="1559215"/>
                      <a:pt x="224063" y="1226132"/>
                      <a:pt x="0" y="853228"/>
                    </a:cubicBezTo>
                    <a:cubicBezTo>
                      <a:pt x="14816" y="827315"/>
                      <a:pt x="35184" y="794345"/>
                      <a:pt x="41459" y="782760"/>
                    </a:cubicBezTo>
                    <a:lnTo>
                      <a:pt x="436746" y="77910"/>
                    </a:lnTo>
                    <a:cubicBezTo>
                      <a:pt x="453032" y="44708"/>
                      <a:pt x="452872" y="50667"/>
                      <a:pt x="474841" y="2458"/>
                    </a:cubicBezTo>
                    <a:close/>
                  </a:path>
                </a:pathLst>
              </a:custGeom>
              <a:solidFill>
                <a:schemeClr val="accent5"/>
              </a:solidFill>
              <a:ln w="25400" cap="flat" cmpd="sng" algn="ctr">
                <a:solidFill>
                  <a:schemeClr val="bg1"/>
                </a:solid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8" name="Hexagon 2">
                <a:extLst>
                  <a:ext uri="{FF2B5EF4-FFF2-40B4-BE49-F238E27FC236}">
                    <a16:creationId xmlns:a16="http://schemas.microsoft.com/office/drawing/2014/main" id="{6DCD231C-4182-FBA8-DD3A-650CE752470A}"/>
                  </a:ext>
                </a:extLst>
              </p:cNvPr>
              <p:cNvSpPr/>
              <p:nvPr/>
            </p:nvSpPr>
            <p:spPr>
              <a:xfrm>
                <a:off x="6468844" y="4492157"/>
                <a:ext cx="3107748" cy="1491178"/>
              </a:xfrm>
              <a:custGeom>
                <a:avLst/>
                <a:gdLst>
                  <a:gd name="connsiteX0" fmla="*/ 1722340 w 2394404"/>
                  <a:gd name="connsiteY0" fmla="*/ 0 h 1165901"/>
                  <a:gd name="connsiteX1" fmla="*/ 2394404 w 2394404"/>
                  <a:gd name="connsiteY1" fmla="*/ 1118503 h 1165901"/>
                  <a:gd name="connsiteX2" fmla="*/ 2188066 w 2394404"/>
                  <a:gd name="connsiteY2" fmla="*/ 1165901 h 1165901"/>
                  <a:gd name="connsiteX3" fmla="*/ 195594 w 2394404"/>
                  <a:gd name="connsiteY3" fmla="*/ 1160398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8066 w 2394404"/>
                  <a:gd name="connsiteY2" fmla="*/ 1165901 h 1165901"/>
                  <a:gd name="connsiteX3" fmla="*/ 195594 w 2394404"/>
                  <a:gd name="connsiteY3" fmla="*/ 1160398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8066 w 2394404"/>
                  <a:gd name="connsiteY2" fmla="*/ 1165901 h 1165901"/>
                  <a:gd name="connsiteX3" fmla="*/ 198919 w 2394404"/>
                  <a:gd name="connsiteY3" fmla="*/ 1160398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8066 w 2394404"/>
                  <a:gd name="connsiteY2" fmla="*/ 1165901 h 1165901"/>
                  <a:gd name="connsiteX3" fmla="*/ 205569 w 2394404"/>
                  <a:gd name="connsiteY3" fmla="*/ 1163723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9226"/>
                  <a:gd name="connsiteX1" fmla="*/ 2394404 w 2394404"/>
                  <a:gd name="connsiteY1" fmla="*/ 1118503 h 1169226"/>
                  <a:gd name="connsiteX2" fmla="*/ 2184741 w 2394404"/>
                  <a:gd name="connsiteY2" fmla="*/ 1169226 h 1169226"/>
                  <a:gd name="connsiteX3" fmla="*/ 205569 w 2394404"/>
                  <a:gd name="connsiteY3" fmla="*/ 1163723 h 1169226"/>
                  <a:gd name="connsiteX4" fmla="*/ 0 w 2394404"/>
                  <a:gd name="connsiteY4" fmla="*/ 1145617 h 1169226"/>
                  <a:gd name="connsiteX5" fmla="*/ 641712 w 2394404"/>
                  <a:gd name="connsiteY5" fmla="*/ 34138 h 1169226"/>
                  <a:gd name="connsiteX6" fmla="*/ 741639 w 2394404"/>
                  <a:gd name="connsiteY6" fmla="*/ 52273 h 1169226"/>
                  <a:gd name="connsiteX7" fmla="*/ 1603651 w 2394404"/>
                  <a:gd name="connsiteY7" fmla="*/ 54654 h 1169226"/>
                  <a:gd name="connsiteX8" fmla="*/ 1722340 w 2394404"/>
                  <a:gd name="connsiteY8" fmla="*/ 0 h 1169226"/>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56881 w 2394404"/>
                  <a:gd name="connsiteY5" fmla="*/ 49307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56881 w 2394404"/>
                  <a:gd name="connsiteY5" fmla="*/ 49307 h 1165901"/>
                  <a:gd name="connsiteX6" fmla="*/ 747327 w 2394404"/>
                  <a:gd name="connsiteY6" fmla="*/ 54169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56881 w 2394404"/>
                  <a:gd name="connsiteY5" fmla="*/ 49307 h 1165901"/>
                  <a:gd name="connsiteX6" fmla="*/ 747327 w 2394404"/>
                  <a:gd name="connsiteY6" fmla="*/ 54169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56881 w 2394404"/>
                  <a:gd name="connsiteY5" fmla="*/ 49307 h 1165901"/>
                  <a:gd name="connsiteX6" fmla="*/ 747327 w 2394404"/>
                  <a:gd name="connsiteY6" fmla="*/ 54169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49297 w 2394404"/>
                  <a:gd name="connsiteY5" fmla="*/ 47411 h 1165901"/>
                  <a:gd name="connsiteX6" fmla="*/ 747327 w 2394404"/>
                  <a:gd name="connsiteY6" fmla="*/ 54169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47400 w 2394404"/>
                  <a:gd name="connsiteY5" fmla="*/ 49307 h 1165901"/>
                  <a:gd name="connsiteX6" fmla="*/ 747327 w 2394404"/>
                  <a:gd name="connsiteY6" fmla="*/ 54169 h 1165901"/>
                  <a:gd name="connsiteX7" fmla="*/ 1603651 w 2394404"/>
                  <a:gd name="connsiteY7" fmla="*/ 54654 h 1165901"/>
                  <a:gd name="connsiteX8" fmla="*/ 1722340 w 2394404"/>
                  <a:gd name="connsiteY8" fmla="*/ 0 h 1165901"/>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7327 w 2394404"/>
                  <a:gd name="connsiteY6" fmla="*/ 16247 h 1127979"/>
                  <a:gd name="connsiteX7" fmla="*/ 1603651 w 2394404"/>
                  <a:gd name="connsiteY7" fmla="*/ 16732 h 1127979"/>
                  <a:gd name="connsiteX8" fmla="*/ 1692003 w 2394404"/>
                  <a:gd name="connsiteY8" fmla="*/ 0 h 1127979"/>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7327 w 2394404"/>
                  <a:gd name="connsiteY6" fmla="*/ 16247 h 1127979"/>
                  <a:gd name="connsiteX7" fmla="*/ 1603651 w 2394404"/>
                  <a:gd name="connsiteY7" fmla="*/ 16732 h 1127979"/>
                  <a:gd name="connsiteX8" fmla="*/ 1692003 w 2394404"/>
                  <a:gd name="connsiteY8" fmla="*/ 0 h 1127979"/>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7327 w 2394404"/>
                  <a:gd name="connsiteY6" fmla="*/ 16247 h 1127979"/>
                  <a:gd name="connsiteX7" fmla="*/ 1603651 w 2394404"/>
                  <a:gd name="connsiteY7" fmla="*/ 16732 h 1127979"/>
                  <a:gd name="connsiteX8" fmla="*/ 1692003 w 2394404"/>
                  <a:gd name="connsiteY8" fmla="*/ 0 h 1127979"/>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7327 w 2394404"/>
                  <a:gd name="connsiteY6" fmla="*/ 16247 h 1127979"/>
                  <a:gd name="connsiteX7" fmla="*/ 1603651 w 2394404"/>
                  <a:gd name="connsiteY7" fmla="*/ 16732 h 1127979"/>
                  <a:gd name="connsiteX8" fmla="*/ 1692003 w 2394404"/>
                  <a:gd name="connsiteY8" fmla="*/ 0 h 1127979"/>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7327 w 2394404"/>
                  <a:gd name="connsiteY6" fmla="*/ 16247 h 1127979"/>
                  <a:gd name="connsiteX7" fmla="*/ 1603651 w 2394404"/>
                  <a:gd name="connsiteY7" fmla="*/ 16732 h 1127979"/>
                  <a:gd name="connsiteX8" fmla="*/ 1692003 w 2394404"/>
                  <a:gd name="connsiteY8" fmla="*/ 0 h 1127979"/>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7327 w 2394404"/>
                  <a:gd name="connsiteY6" fmla="*/ 16247 h 1127979"/>
                  <a:gd name="connsiteX7" fmla="*/ 1603651 w 2394404"/>
                  <a:gd name="connsiteY7" fmla="*/ 16732 h 1127979"/>
                  <a:gd name="connsiteX8" fmla="*/ 1692003 w 2394404"/>
                  <a:gd name="connsiteY8" fmla="*/ 0 h 1127979"/>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5431 w 2394404"/>
                  <a:gd name="connsiteY6" fmla="*/ 18143 h 1127979"/>
                  <a:gd name="connsiteX7" fmla="*/ 1603651 w 2394404"/>
                  <a:gd name="connsiteY7" fmla="*/ 16732 h 1127979"/>
                  <a:gd name="connsiteX8" fmla="*/ 1692003 w 2394404"/>
                  <a:gd name="connsiteY8" fmla="*/ 0 h 11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4404" h="1127979">
                    <a:moveTo>
                      <a:pt x="1692003" y="0"/>
                    </a:moveTo>
                    <a:lnTo>
                      <a:pt x="2394404" y="1080581"/>
                    </a:lnTo>
                    <a:cubicBezTo>
                      <a:pt x="2354466" y="1108460"/>
                      <a:pt x="2291356" y="1122903"/>
                      <a:pt x="2184741" y="1127979"/>
                    </a:cubicBezTo>
                    <a:lnTo>
                      <a:pt x="205569" y="1125801"/>
                    </a:lnTo>
                    <a:cubicBezTo>
                      <a:pt x="108024" y="1124763"/>
                      <a:pt x="46284" y="1132137"/>
                      <a:pt x="0" y="1107695"/>
                    </a:cubicBezTo>
                    <a:lnTo>
                      <a:pt x="647400" y="11385"/>
                    </a:lnTo>
                    <a:cubicBezTo>
                      <a:pt x="696647" y="19405"/>
                      <a:pt x="691653" y="18143"/>
                      <a:pt x="745431" y="18143"/>
                    </a:cubicBezTo>
                    <a:lnTo>
                      <a:pt x="1603651" y="16732"/>
                    </a:lnTo>
                    <a:cubicBezTo>
                      <a:pt x="1645151" y="16744"/>
                      <a:pt x="1675883" y="14219"/>
                      <a:pt x="1692003" y="0"/>
                    </a:cubicBezTo>
                    <a:close/>
                  </a:path>
                </a:pathLst>
              </a:custGeom>
              <a:solidFill>
                <a:srgbClr val="FFB500"/>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4245D49C-3EE7-7D1C-D1AE-FCE179FC27AC}"/>
                  </a:ext>
                </a:extLst>
              </p:cNvPr>
              <p:cNvSpPr txBox="1"/>
              <p:nvPr/>
            </p:nvSpPr>
            <p:spPr>
              <a:xfrm>
                <a:off x="8950809" y="2136867"/>
                <a:ext cx="1795106" cy="437457"/>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dirty="0">
                    <a:solidFill>
                      <a:schemeClr val="bg1"/>
                    </a:solidFill>
                  </a:rPr>
                  <a:t>Geographic</a:t>
                </a:r>
              </a:p>
            </p:txBody>
          </p:sp>
          <p:sp>
            <p:nvSpPr>
              <p:cNvPr id="30" name="TextBox 29">
                <a:extLst>
                  <a:ext uri="{FF2B5EF4-FFF2-40B4-BE49-F238E27FC236}">
                    <a16:creationId xmlns:a16="http://schemas.microsoft.com/office/drawing/2014/main" id="{41E0B733-62F0-647D-9DDA-6E08C027E506}"/>
                  </a:ext>
                </a:extLst>
              </p:cNvPr>
              <p:cNvSpPr txBox="1"/>
              <p:nvPr/>
            </p:nvSpPr>
            <p:spPr>
              <a:xfrm>
                <a:off x="8750159" y="3897577"/>
                <a:ext cx="1854620" cy="571464"/>
              </a:xfrm>
              <a:prstGeom prst="rect">
                <a:avLst/>
              </a:prstGeom>
              <a:noFill/>
            </p:spPr>
            <p:txBody>
              <a:bodyPr wrap="square" rtlCol="0">
                <a:spAutoFit/>
              </a:bodyPr>
              <a:lstStyle/>
              <a:p>
                <a:pPr algn="ctr"/>
                <a:r>
                  <a:rPr lang="en-US" dirty="0">
                    <a:solidFill>
                      <a:schemeClr val="bg1"/>
                    </a:solidFill>
                  </a:rPr>
                  <a:t>Health</a:t>
                </a:r>
              </a:p>
              <a:p>
                <a:pPr algn="ctr"/>
                <a:r>
                  <a:rPr lang="en-US" dirty="0">
                    <a:solidFill>
                      <a:schemeClr val="bg1"/>
                    </a:solidFill>
                  </a:rPr>
                  <a:t>Insurance</a:t>
                </a:r>
              </a:p>
            </p:txBody>
          </p:sp>
          <p:sp>
            <p:nvSpPr>
              <p:cNvPr id="31" name="TextBox 30">
                <a:extLst>
                  <a:ext uri="{FF2B5EF4-FFF2-40B4-BE49-F238E27FC236}">
                    <a16:creationId xmlns:a16="http://schemas.microsoft.com/office/drawing/2014/main" id="{C09F0712-96F1-27D3-44B2-E39EF2A3B318}"/>
                  </a:ext>
                </a:extLst>
              </p:cNvPr>
              <p:cNvSpPr txBox="1"/>
              <p:nvPr/>
            </p:nvSpPr>
            <p:spPr>
              <a:xfrm>
                <a:off x="5358678" y="3933114"/>
                <a:ext cx="1854620" cy="571464"/>
              </a:xfrm>
              <a:prstGeom prst="rect">
                <a:avLst/>
              </a:prstGeom>
              <a:noFill/>
            </p:spPr>
            <p:txBody>
              <a:bodyPr wrap="square" rtlCol="0">
                <a:spAutoFit/>
              </a:bodyPr>
              <a:lstStyle/>
              <a:p>
                <a:pPr algn="ctr"/>
                <a:r>
                  <a:rPr lang="en-US" dirty="0">
                    <a:solidFill>
                      <a:schemeClr val="bg1"/>
                    </a:solidFill>
                  </a:rPr>
                  <a:t>Cultural &amp;</a:t>
                </a:r>
              </a:p>
              <a:p>
                <a:pPr algn="ctr"/>
                <a:r>
                  <a:rPr lang="en-US" dirty="0">
                    <a:solidFill>
                      <a:schemeClr val="bg1"/>
                    </a:solidFill>
                  </a:rPr>
                  <a:t>Linguistic</a:t>
                </a:r>
              </a:p>
            </p:txBody>
          </p:sp>
          <p:sp>
            <p:nvSpPr>
              <p:cNvPr id="32" name="TextBox 31">
                <a:extLst>
                  <a:ext uri="{FF2B5EF4-FFF2-40B4-BE49-F238E27FC236}">
                    <a16:creationId xmlns:a16="http://schemas.microsoft.com/office/drawing/2014/main" id="{C00C6B6E-4AE5-46AB-3886-A1F3A2201AFC}"/>
                  </a:ext>
                </a:extLst>
              </p:cNvPr>
              <p:cNvSpPr txBox="1"/>
              <p:nvPr/>
            </p:nvSpPr>
            <p:spPr>
              <a:xfrm>
                <a:off x="5388708" y="2123045"/>
                <a:ext cx="1697453" cy="571463"/>
              </a:xfrm>
              <a:prstGeom prst="rect">
                <a:avLst/>
              </a:prstGeom>
              <a:noFill/>
            </p:spPr>
            <p:txBody>
              <a:bodyPr wrap="square" rtlCol="0">
                <a:spAutoFit/>
              </a:bodyPr>
              <a:lstStyle/>
              <a:p>
                <a:pPr algn="ctr"/>
                <a:r>
                  <a:rPr lang="en-US" dirty="0"/>
                  <a:t>Stigma &amp;</a:t>
                </a:r>
              </a:p>
              <a:p>
                <a:pPr algn="ctr"/>
                <a:r>
                  <a:rPr lang="en-US" dirty="0"/>
                  <a:t>Racism</a:t>
                </a:r>
              </a:p>
            </p:txBody>
          </p:sp>
          <p:sp>
            <p:nvSpPr>
              <p:cNvPr id="33" name="Hexagon 2">
                <a:extLst>
                  <a:ext uri="{FF2B5EF4-FFF2-40B4-BE49-F238E27FC236}">
                    <a16:creationId xmlns:a16="http://schemas.microsoft.com/office/drawing/2014/main" id="{77C7783D-0744-853B-C535-503C0923DED8}"/>
                  </a:ext>
                </a:extLst>
              </p:cNvPr>
              <p:cNvSpPr/>
              <p:nvPr/>
            </p:nvSpPr>
            <p:spPr>
              <a:xfrm rot="3597325">
                <a:off x="6997863" y="-301191"/>
                <a:ext cx="2426764" cy="2696639"/>
              </a:xfrm>
              <a:custGeom>
                <a:avLst/>
                <a:gdLst>
                  <a:gd name="connsiteX0" fmla="*/ 1109036 w 1780001"/>
                  <a:gd name="connsiteY0" fmla="*/ 0 h 1964211"/>
                  <a:gd name="connsiteX1" fmla="*/ 1780001 w 1780001"/>
                  <a:gd name="connsiteY1" fmla="*/ 1160250 h 1964211"/>
                  <a:gd name="connsiteX2" fmla="*/ 1726342 w 1780001"/>
                  <a:gd name="connsiteY2" fmla="*/ 1222971 h 1964211"/>
                  <a:gd name="connsiteX3" fmla="*/ 1316768 w 1780001"/>
                  <a:gd name="connsiteY3" fmla="*/ 1949252 h 1964211"/>
                  <a:gd name="connsiteX4" fmla="*/ 1310028 w 1780001"/>
                  <a:gd name="connsiteY4" fmla="*/ 1964211 h 1964211"/>
                  <a:gd name="connsiteX5" fmla="*/ 0 w 1780001"/>
                  <a:gd name="connsiteY5" fmla="*/ 1964211 h 1964211"/>
                  <a:gd name="connsiteX6" fmla="*/ 52474 w 1780001"/>
                  <a:gd name="connsiteY6" fmla="*/ 1814494 h 1964211"/>
                  <a:gd name="connsiteX7" fmla="*/ 999172 w 1780001"/>
                  <a:gd name="connsiteY7" fmla="*/ 135754 h 1964211"/>
                  <a:gd name="connsiteX8" fmla="*/ 1109036 w 1780001"/>
                  <a:gd name="connsiteY8" fmla="*/ 0 h 1964211"/>
                  <a:gd name="connsiteX0" fmla="*/ 1109036 w 1780001"/>
                  <a:gd name="connsiteY0" fmla="*/ 0 h 1964211"/>
                  <a:gd name="connsiteX1" fmla="*/ 1780001 w 1780001"/>
                  <a:gd name="connsiteY1" fmla="*/ 1160250 h 1964211"/>
                  <a:gd name="connsiteX2" fmla="*/ 1726342 w 1780001"/>
                  <a:gd name="connsiteY2" fmla="*/ 1222971 h 1964211"/>
                  <a:gd name="connsiteX3" fmla="*/ 1310028 w 1780001"/>
                  <a:gd name="connsiteY3" fmla="*/ 1964211 h 1964211"/>
                  <a:gd name="connsiteX4" fmla="*/ 0 w 1780001"/>
                  <a:gd name="connsiteY4" fmla="*/ 1964211 h 1964211"/>
                  <a:gd name="connsiteX5" fmla="*/ 52474 w 1780001"/>
                  <a:gd name="connsiteY5" fmla="*/ 1814494 h 1964211"/>
                  <a:gd name="connsiteX6" fmla="*/ 999172 w 1780001"/>
                  <a:gd name="connsiteY6" fmla="*/ 135754 h 1964211"/>
                  <a:gd name="connsiteX7" fmla="*/ 1109036 w 1780001"/>
                  <a:gd name="connsiteY7" fmla="*/ 0 h 1964211"/>
                  <a:gd name="connsiteX0" fmla="*/ 1109036 w 1780001"/>
                  <a:gd name="connsiteY0" fmla="*/ 0 h 2005926"/>
                  <a:gd name="connsiteX1" fmla="*/ 1780001 w 1780001"/>
                  <a:gd name="connsiteY1" fmla="*/ 1160250 h 2005926"/>
                  <a:gd name="connsiteX2" fmla="*/ 1726342 w 1780001"/>
                  <a:gd name="connsiteY2" fmla="*/ 1222971 h 2005926"/>
                  <a:gd name="connsiteX3" fmla="*/ 1285378 w 1780001"/>
                  <a:gd name="connsiteY3" fmla="*/ 2005926 h 2005926"/>
                  <a:gd name="connsiteX4" fmla="*/ 0 w 1780001"/>
                  <a:gd name="connsiteY4" fmla="*/ 1964211 h 2005926"/>
                  <a:gd name="connsiteX5" fmla="*/ 52474 w 1780001"/>
                  <a:gd name="connsiteY5" fmla="*/ 1814494 h 2005926"/>
                  <a:gd name="connsiteX6" fmla="*/ 999172 w 1780001"/>
                  <a:gd name="connsiteY6" fmla="*/ 135754 h 2005926"/>
                  <a:gd name="connsiteX7" fmla="*/ 1109036 w 1780001"/>
                  <a:gd name="connsiteY7" fmla="*/ 0 h 2005926"/>
                  <a:gd name="connsiteX0" fmla="*/ 1107139 w 1778104"/>
                  <a:gd name="connsiteY0" fmla="*/ 0 h 2007822"/>
                  <a:gd name="connsiteX1" fmla="*/ 1778104 w 1778104"/>
                  <a:gd name="connsiteY1" fmla="*/ 1160250 h 2007822"/>
                  <a:gd name="connsiteX2" fmla="*/ 1724445 w 1778104"/>
                  <a:gd name="connsiteY2" fmla="*/ 1222971 h 2007822"/>
                  <a:gd name="connsiteX3" fmla="*/ 1283481 w 1778104"/>
                  <a:gd name="connsiteY3" fmla="*/ 2005926 h 2007822"/>
                  <a:gd name="connsiteX4" fmla="*/ 0 w 1778104"/>
                  <a:gd name="connsiteY4" fmla="*/ 2007822 h 2007822"/>
                  <a:gd name="connsiteX5" fmla="*/ 50577 w 1778104"/>
                  <a:gd name="connsiteY5" fmla="*/ 1814494 h 2007822"/>
                  <a:gd name="connsiteX6" fmla="*/ 997275 w 1778104"/>
                  <a:gd name="connsiteY6" fmla="*/ 135754 h 2007822"/>
                  <a:gd name="connsiteX7" fmla="*/ 1107139 w 1778104"/>
                  <a:gd name="connsiteY7" fmla="*/ 0 h 2007822"/>
                  <a:gd name="connsiteX0" fmla="*/ 1107139 w 1778104"/>
                  <a:gd name="connsiteY0" fmla="*/ 0 h 2019198"/>
                  <a:gd name="connsiteX1" fmla="*/ 1778104 w 1778104"/>
                  <a:gd name="connsiteY1" fmla="*/ 1160250 h 2019198"/>
                  <a:gd name="connsiteX2" fmla="*/ 1724445 w 1778104"/>
                  <a:gd name="connsiteY2" fmla="*/ 1222971 h 2019198"/>
                  <a:gd name="connsiteX3" fmla="*/ 1283481 w 1778104"/>
                  <a:gd name="connsiteY3" fmla="*/ 2005926 h 2019198"/>
                  <a:gd name="connsiteX4" fmla="*/ 0 w 1778104"/>
                  <a:gd name="connsiteY4" fmla="*/ 2019198 h 2019198"/>
                  <a:gd name="connsiteX5" fmla="*/ 50577 w 1778104"/>
                  <a:gd name="connsiteY5" fmla="*/ 1814494 h 2019198"/>
                  <a:gd name="connsiteX6" fmla="*/ 997275 w 1778104"/>
                  <a:gd name="connsiteY6" fmla="*/ 135754 h 2019198"/>
                  <a:gd name="connsiteX7" fmla="*/ 1107139 w 1778104"/>
                  <a:gd name="connsiteY7" fmla="*/ 0 h 2019198"/>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4369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4369 w 1778104"/>
                  <a:gd name="connsiteY5" fmla="*/ 1814494 h 2021095"/>
                  <a:gd name="connsiteX6" fmla="*/ 997275 w 1778104"/>
                  <a:gd name="connsiteY6" fmla="*/ 135754 h 2021095"/>
                  <a:gd name="connsiteX7" fmla="*/ 1107139 w 1778104"/>
                  <a:gd name="connsiteY7" fmla="*/ 0 h 202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104" h="2021095">
                    <a:moveTo>
                      <a:pt x="1107139" y="0"/>
                    </a:moveTo>
                    <a:lnTo>
                      <a:pt x="1778104" y="1160250"/>
                    </a:lnTo>
                    <a:cubicBezTo>
                      <a:pt x="1756845" y="1169211"/>
                      <a:pt x="1743315" y="1190172"/>
                      <a:pt x="1724445" y="1222971"/>
                    </a:cubicBezTo>
                    <a:lnTo>
                      <a:pt x="1275896" y="2021095"/>
                    </a:lnTo>
                    <a:lnTo>
                      <a:pt x="0" y="2019198"/>
                    </a:lnTo>
                    <a:cubicBezTo>
                      <a:pt x="-75" y="1970581"/>
                      <a:pt x="14350" y="1899306"/>
                      <a:pt x="54369" y="1814494"/>
                    </a:cubicBezTo>
                    <a:lnTo>
                      <a:pt x="997275" y="135754"/>
                    </a:lnTo>
                    <a:cubicBezTo>
                      <a:pt x="1036792" y="67068"/>
                      <a:pt x="1066177" y="24439"/>
                      <a:pt x="1107139" y="0"/>
                    </a:cubicBezTo>
                    <a:close/>
                  </a:path>
                </a:pathLst>
              </a:custGeom>
              <a:solidFill>
                <a:srgbClr val="92D050"/>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365D"/>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B0616841-ADEA-2373-8DEF-AFFF5D6426EA}"/>
                  </a:ext>
                </a:extLst>
              </p:cNvPr>
              <p:cNvSpPr txBox="1"/>
              <p:nvPr/>
            </p:nvSpPr>
            <p:spPr>
              <a:xfrm>
                <a:off x="7374902" y="1187143"/>
                <a:ext cx="1389522" cy="419021"/>
              </a:xfrm>
              <a:prstGeom prst="rect">
                <a:avLst/>
              </a:prstGeom>
              <a:noFill/>
            </p:spPr>
            <p:txBody>
              <a:bodyPr wrap="square" rtlCol="0">
                <a:spAutoFit/>
              </a:bodyPr>
              <a:lstStyle/>
              <a:p>
                <a:r>
                  <a:rPr lang="en-US" dirty="0">
                    <a:solidFill>
                      <a:srgbClr val="1B365D"/>
                    </a:solidFill>
                  </a:rPr>
                  <a:t>Financial</a:t>
                </a:r>
              </a:p>
            </p:txBody>
          </p:sp>
        </p:grpSp>
        <p:sp>
          <p:nvSpPr>
            <p:cNvPr id="7" name="TextBox 6">
              <a:extLst>
                <a:ext uri="{FF2B5EF4-FFF2-40B4-BE49-F238E27FC236}">
                  <a16:creationId xmlns:a16="http://schemas.microsoft.com/office/drawing/2014/main" id="{46B4246D-B320-2E38-A5AD-21819778C3A9}"/>
                </a:ext>
              </a:extLst>
            </p:cNvPr>
            <p:cNvSpPr txBox="1"/>
            <p:nvPr/>
          </p:nvSpPr>
          <p:spPr>
            <a:xfrm>
              <a:off x="8023228" y="4558971"/>
              <a:ext cx="1677219" cy="319190"/>
            </a:xfrm>
            <a:prstGeom prst="rect">
              <a:avLst/>
            </a:prstGeom>
            <a:noFill/>
          </p:spPr>
          <p:txBody>
            <a:bodyPr wrap="square">
              <a:spAutoFit/>
            </a:bodyPr>
            <a:lstStyle/>
            <a:p>
              <a:pPr algn="ctr"/>
              <a:r>
                <a:rPr lang="en-US" dirty="0"/>
                <a:t>Transportation</a:t>
              </a:r>
            </a:p>
          </p:txBody>
        </p:sp>
      </p:grpSp>
    </p:spTree>
    <p:extLst>
      <p:ext uri="{BB962C8B-B14F-4D97-AF65-F5344CB8AC3E}">
        <p14:creationId xmlns:p14="http://schemas.microsoft.com/office/powerpoint/2010/main" val="3186890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86BA-3841-3340-B81C-34B853590A68}"/>
              </a:ext>
            </a:extLst>
          </p:cNvPr>
          <p:cNvSpPr>
            <a:spLocks noGrp="1"/>
          </p:cNvSpPr>
          <p:nvPr>
            <p:ph type="title"/>
          </p:nvPr>
        </p:nvSpPr>
        <p:spPr>
          <a:xfrm>
            <a:off x="798990" y="190061"/>
            <a:ext cx="6931742" cy="3238939"/>
          </a:xfrm>
        </p:spPr>
        <p:txBody>
          <a:bodyPr>
            <a:normAutofit/>
          </a:bodyPr>
          <a:lstStyle/>
          <a:p>
            <a:r>
              <a:rPr lang="en-US" sz="4800" dirty="0"/>
              <a:t>We want to hear from you!</a:t>
            </a:r>
          </a:p>
        </p:txBody>
      </p:sp>
      <p:sp>
        <p:nvSpPr>
          <p:cNvPr id="3" name="Text Placeholder 2">
            <a:extLst>
              <a:ext uri="{FF2B5EF4-FFF2-40B4-BE49-F238E27FC236}">
                <a16:creationId xmlns:a16="http://schemas.microsoft.com/office/drawing/2014/main" id="{800E1184-C680-9EB5-3C14-869C5A44A874}"/>
              </a:ext>
            </a:extLst>
          </p:cNvPr>
          <p:cNvSpPr>
            <a:spLocks noGrp="1"/>
          </p:cNvSpPr>
          <p:nvPr>
            <p:ph type="body" idx="1"/>
          </p:nvPr>
        </p:nvSpPr>
        <p:spPr>
          <a:xfrm>
            <a:off x="914400" y="2537310"/>
            <a:ext cx="6437014" cy="1783379"/>
          </a:xfrm>
        </p:spPr>
        <p:txBody>
          <a:bodyPr>
            <a:normAutofit/>
          </a:bodyPr>
          <a:lstStyle/>
          <a:p>
            <a:r>
              <a:rPr lang="en-US" dirty="0"/>
              <a:t>We invite members of your organization to meet with us to discuss your cancer research priorities, challenges, and interests. ​</a:t>
            </a:r>
          </a:p>
          <a:p>
            <a:endParaRPr lang="en-US"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C85B02B4-96A5-C8B6-14F6-9E5698A99CD6}"/>
              </a:ext>
            </a:extLst>
          </p:cNvPr>
          <p:cNvSpPr>
            <a:spLocks noGrp="1"/>
          </p:cNvSpPr>
          <p:nvPr>
            <p:ph type="sldNum" sz="quarter" idx="12"/>
          </p:nvPr>
        </p:nvSpPr>
        <p:spPr/>
        <p:txBody>
          <a:bodyPr/>
          <a:lstStyle/>
          <a:p>
            <a:fld id="{402AF41C-0C01-4292-8B40-325CC9F1007B}" type="slidenum">
              <a:rPr lang="en-US" dirty="0" smtClean="0"/>
              <a:t>34</a:t>
            </a:fld>
            <a:endParaRPr lang="en-US" dirty="0"/>
          </a:p>
        </p:txBody>
      </p:sp>
      <p:sp>
        <p:nvSpPr>
          <p:cNvPr id="7" name="TextBox 6">
            <a:extLst>
              <a:ext uri="{FF2B5EF4-FFF2-40B4-BE49-F238E27FC236}">
                <a16:creationId xmlns:a16="http://schemas.microsoft.com/office/drawing/2014/main" id="{493B2CDD-9F11-E424-5A14-3CB3C6B42C4A}"/>
              </a:ext>
            </a:extLst>
          </p:cNvPr>
          <p:cNvSpPr txBox="1"/>
          <p:nvPr/>
        </p:nvSpPr>
        <p:spPr>
          <a:xfrm>
            <a:off x="914400" y="4557339"/>
            <a:ext cx="7102136" cy="1357521"/>
          </a:xfrm>
          <a:prstGeom prst="rect">
            <a:avLst/>
          </a:prstGeom>
          <a:noFill/>
        </p:spPr>
        <p:txBody>
          <a:bodyPr wrap="square" lIns="0" tIns="0" rIns="0" bIns="0" rtlCol="0">
            <a:noAutofit/>
          </a:bodyPr>
          <a:lstStyle/>
          <a:p>
            <a:pPr rtl="0" fontAlgn="base"/>
            <a:r>
              <a:rPr lang="en-US" sz="2000" dirty="0">
                <a:solidFill>
                  <a:schemeClr val="bg1"/>
                </a:solidFill>
              </a:rPr>
              <a:t>Karma Kreizenbeck (kkreizen@fredhutch.org) </a:t>
            </a:r>
            <a:endParaRPr lang="en-US" sz="1600" dirty="0"/>
          </a:p>
        </p:txBody>
      </p:sp>
      <p:sp>
        <p:nvSpPr>
          <p:cNvPr id="6" name="TextBox 5">
            <a:extLst>
              <a:ext uri="{FF2B5EF4-FFF2-40B4-BE49-F238E27FC236}">
                <a16:creationId xmlns:a16="http://schemas.microsoft.com/office/drawing/2014/main" id="{B852ED7D-3D79-9A82-218D-0275D0760FB5}"/>
              </a:ext>
            </a:extLst>
          </p:cNvPr>
          <p:cNvSpPr txBox="1"/>
          <p:nvPr/>
        </p:nvSpPr>
        <p:spPr>
          <a:xfrm>
            <a:off x="8814087" y="610631"/>
            <a:ext cx="2627275" cy="2862322"/>
          </a:xfrm>
          <a:prstGeom prst="rect">
            <a:avLst/>
          </a:prstGeom>
          <a:noFill/>
        </p:spPr>
        <p:txBody>
          <a:bodyPr wrap="square">
            <a:spAutoFit/>
          </a:bodyPr>
          <a:lstStyle/>
          <a:p>
            <a:pPr algn="ctr"/>
            <a:r>
              <a:rPr lang="en-US" sz="3600" b="1" kern="1200" dirty="0">
                <a:solidFill>
                  <a:schemeClr val="bg1"/>
                </a:solidFill>
                <a:latin typeface="Arial" panose="020B0604020202020204" pitchFamily="34" charset="0"/>
                <a:ea typeface="+mj-ea"/>
                <a:cs typeface="Arial" panose="020B0604020202020204" pitchFamily="34" charset="0"/>
              </a:rPr>
              <a:t>When we come together, </a:t>
            </a:r>
          </a:p>
          <a:p>
            <a:pPr algn="ctr"/>
            <a:r>
              <a:rPr lang="en-US" sz="3600" b="1" kern="1200" dirty="0">
                <a:solidFill>
                  <a:schemeClr val="bg1"/>
                </a:solidFill>
                <a:latin typeface="Arial" panose="020B0604020202020204" pitchFamily="34" charset="0"/>
                <a:ea typeface="+mj-ea"/>
                <a:cs typeface="Arial" panose="020B0604020202020204" pitchFamily="34" charset="0"/>
              </a:rPr>
              <a:t>big things happen!</a:t>
            </a:r>
            <a:endParaRPr lang="en-US" sz="3600" b="1" dirty="0">
              <a:solidFill>
                <a:schemeClr val="bg1"/>
              </a:solidFill>
              <a:latin typeface="Arial" panose="020B0604020202020204" pitchFamily="34" charset="0"/>
              <a:cs typeface="Arial" panose="020B0604020202020204" pitchFamily="34" charset="0"/>
            </a:endParaRPr>
          </a:p>
        </p:txBody>
      </p:sp>
      <p:pic>
        <p:nvPicPr>
          <p:cNvPr id="8" name="Picture 7" descr="Partner, girl, hand, teamwork, high 5, high five, women icon - Download on  Iconfinder">
            <a:extLst>
              <a:ext uri="{FF2B5EF4-FFF2-40B4-BE49-F238E27FC236}">
                <a16:creationId xmlns:a16="http://schemas.microsoft.com/office/drawing/2014/main" id="{4119815C-2A35-968D-AA41-822CD1082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0248" y="4026292"/>
            <a:ext cx="1794951" cy="179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345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1AAF8-FEBD-52CD-63A8-B0565F1AB630}"/>
              </a:ext>
            </a:extLst>
          </p:cNvPr>
          <p:cNvSpPr>
            <a:spLocks noGrp="1"/>
          </p:cNvSpPr>
          <p:nvPr>
            <p:ph type="title"/>
          </p:nvPr>
        </p:nvSpPr>
        <p:spPr>
          <a:xfrm>
            <a:off x="325299" y="250379"/>
            <a:ext cx="10363200" cy="913069"/>
          </a:xfrm>
        </p:spPr>
        <p:txBody>
          <a:bodyPr/>
          <a:lstStyle/>
          <a:p>
            <a:r>
              <a:rPr lang="en-US" dirty="0"/>
              <a:t>Barriers to Cancer Care</a:t>
            </a:r>
          </a:p>
        </p:txBody>
      </p:sp>
      <p:sp>
        <p:nvSpPr>
          <p:cNvPr id="4" name="Slide Number Placeholder 3">
            <a:extLst>
              <a:ext uri="{FF2B5EF4-FFF2-40B4-BE49-F238E27FC236}">
                <a16:creationId xmlns:a16="http://schemas.microsoft.com/office/drawing/2014/main" id="{F68DDCB7-75B2-A9D1-F7CD-021AC006C77A}"/>
              </a:ext>
            </a:extLst>
          </p:cNvPr>
          <p:cNvSpPr>
            <a:spLocks noGrp="1"/>
          </p:cNvSpPr>
          <p:nvPr>
            <p:ph type="sldNum" sz="quarter" idx="12"/>
          </p:nvPr>
        </p:nvSpPr>
        <p:spPr/>
        <p:txBody>
          <a:bodyPr/>
          <a:lstStyle/>
          <a:p>
            <a:pPr marL="0" marR="0" lvl="0" indent="0" algn="ctr" defTabSz="748873" rtl="0" eaLnBrk="1" fontAlgn="auto" latinLnBrk="0" hangingPunct="1">
              <a:lnSpc>
                <a:spcPct val="100000"/>
              </a:lnSpc>
              <a:spcBef>
                <a:spcPts val="0"/>
              </a:spcBef>
              <a:spcAft>
                <a:spcPts val="0"/>
              </a:spcAft>
              <a:buClrTx/>
              <a:buSzTx/>
              <a:buFontTx/>
              <a:buNone/>
              <a:tabLst/>
              <a:defRPr/>
            </a:pPr>
            <a:fld id="{402AF41C-0C01-4292-8B40-325CC9F1007B}" type="slidenum">
              <a:rPr kumimoji="0" lang="en-US" sz="105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748873"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E710CF28-121F-0537-EB86-17DDF7B0A22E}"/>
              </a:ext>
            </a:extLst>
          </p:cNvPr>
          <p:cNvGrpSpPr/>
          <p:nvPr/>
        </p:nvGrpSpPr>
        <p:grpSpPr>
          <a:xfrm>
            <a:off x="2535220" y="1185479"/>
            <a:ext cx="4387853" cy="4487042"/>
            <a:chOff x="6647293" y="748145"/>
            <a:chExt cx="4387853" cy="4487042"/>
          </a:xfrm>
        </p:grpSpPr>
        <p:grpSp>
          <p:nvGrpSpPr>
            <p:cNvPr id="5" name="Group 4">
              <a:extLst>
                <a:ext uri="{FF2B5EF4-FFF2-40B4-BE49-F238E27FC236}">
                  <a16:creationId xmlns:a16="http://schemas.microsoft.com/office/drawing/2014/main" id="{4BBACFED-69C7-6B1A-2CE8-F17A1D17F0D5}"/>
                </a:ext>
              </a:extLst>
            </p:cNvPr>
            <p:cNvGrpSpPr>
              <a:grpSpLocks noChangeAspect="1"/>
            </p:cNvGrpSpPr>
            <p:nvPr/>
          </p:nvGrpSpPr>
          <p:grpSpPr>
            <a:xfrm>
              <a:off x="6647293" y="748145"/>
              <a:ext cx="4387853" cy="4487042"/>
              <a:chOff x="4987637" y="-166253"/>
              <a:chExt cx="6013646" cy="6149588"/>
            </a:xfrm>
            <a:effectLst>
              <a:outerShdw blurRad="63500" sx="102000" sy="102000" algn="ctr" rotWithShape="0">
                <a:prstClr val="black">
                  <a:alpha val="40000"/>
                </a:prstClr>
              </a:outerShdw>
            </a:effectLst>
          </p:grpSpPr>
          <p:sp>
            <p:nvSpPr>
              <p:cNvPr id="18" name="Hexagon 2">
                <a:extLst>
                  <a:ext uri="{FF2B5EF4-FFF2-40B4-BE49-F238E27FC236}">
                    <a16:creationId xmlns:a16="http://schemas.microsoft.com/office/drawing/2014/main" id="{9CCF35FE-1385-3765-2F58-4A3C650CC9D3}"/>
                  </a:ext>
                </a:extLst>
              </p:cNvPr>
              <p:cNvSpPr/>
              <p:nvPr/>
            </p:nvSpPr>
            <p:spPr>
              <a:xfrm>
                <a:off x="4990649" y="3346069"/>
                <a:ext cx="2298664" cy="2592989"/>
              </a:xfrm>
              <a:custGeom>
                <a:avLst/>
                <a:gdLst>
                  <a:gd name="connsiteX0" fmla="*/ 468 w 1784773"/>
                  <a:gd name="connsiteY0" fmla="*/ 0 h 2024078"/>
                  <a:gd name="connsiteX1" fmla="*/ 1309067 w 1784773"/>
                  <a:gd name="connsiteY1" fmla="*/ 0 h 2024078"/>
                  <a:gd name="connsiteX2" fmla="*/ 1312222 w 1784773"/>
                  <a:gd name="connsiteY2" fmla="*/ 118158 h 2024078"/>
                  <a:gd name="connsiteX3" fmla="*/ 1728941 w 1784773"/>
                  <a:gd name="connsiteY3" fmla="*/ 865870 h 2024078"/>
                  <a:gd name="connsiteX4" fmla="*/ 1784773 w 1784773"/>
                  <a:gd name="connsiteY4" fmla="*/ 939300 h 2024078"/>
                  <a:gd name="connsiteX5" fmla="*/ 1124190 w 1784773"/>
                  <a:gd name="connsiteY5" fmla="*/ 2024078 h 2024078"/>
                  <a:gd name="connsiteX6" fmla="*/ 1004895 w 1784773"/>
                  <a:gd name="connsiteY6" fmla="*/ 1889678 h 2024078"/>
                  <a:gd name="connsiteX7" fmla="*/ 41682 w 1784773"/>
                  <a:gd name="connsiteY7" fmla="*/ 161402 h 2024078"/>
                  <a:gd name="connsiteX8" fmla="*/ 468 w 1784773"/>
                  <a:gd name="connsiteY8" fmla="*/ 0 h 2024078"/>
                  <a:gd name="connsiteX0" fmla="*/ 468 w 1777189"/>
                  <a:gd name="connsiteY0" fmla="*/ 0 h 2024078"/>
                  <a:gd name="connsiteX1" fmla="*/ 1309067 w 1777189"/>
                  <a:gd name="connsiteY1" fmla="*/ 0 h 2024078"/>
                  <a:gd name="connsiteX2" fmla="*/ 1312222 w 1777189"/>
                  <a:gd name="connsiteY2" fmla="*/ 118158 h 2024078"/>
                  <a:gd name="connsiteX3" fmla="*/ 1728941 w 1777189"/>
                  <a:gd name="connsiteY3" fmla="*/ 865870 h 2024078"/>
                  <a:gd name="connsiteX4" fmla="*/ 1777189 w 1777189"/>
                  <a:gd name="connsiteY4" fmla="*/ 931716 h 2024078"/>
                  <a:gd name="connsiteX5" fmla="*/ 1124190 w 1777189"/>
                  <a:gd name="connsiteY5" fmla="*/ 2024078 h 2024078"/>
                  <a:gd name="connsiteX6" fmla="*/ 1004895 w 1777189"/>
                  <a:gd name="connsiteY6" fmla="*/ 1889678 h 2024078"/>
                  <a:gd name="connsiteX7" fmla="*/ 41682 w 1777189"/>
                  <a:gd name="connsiteY7" fmla="*/ 161402 h 2024078"/>
                  <a:gd name="connsiteX8" fmla="*/ 468 w 1777189"/>
                  <a:gd name="connsiteY8" fmla="*/ 0 h 2024078"/>
                  <a:gd name="connsiteX0" fmla="*/ 468 w 1771501"/>
                  <a:gd name="connsiteY0" fmla="*/ 0 h 2024078"/>
                  <a:gd name="connsiteX1" fmla="*/ 1309067 w 1771501"/>
                  <a:gd name="connsiteY1" fmla="*/ 0 h 2024078"/>
                  <a:gd name="connsiteX2" fmla="*/ 1312222 w 1771501"/>
                  <a:gd name="connsiteY2" fmla="*/ 118158 h 2024078"/>
                  <a:gd name="connsiteX3" fmla="*/ 1728941 w 1771501"/>
                  <a:gd name="connsiteY3" fmla="*/ 865870 h 2024078"/>
                  <a:gd name="connsiteX4" fmla="*/ 1771501 w 1771501"/>
                  <a:gd name="connsiteY4" fmla="*/ 929820 h 2024078"/>
                  <a:gd name="connsiteX5" fmla="*/ 1124190 w 1771501"/>
                  <a:gd name="connsiteY5" fmla="*/ 2024078 h 2024078"/>
                  <a:gd name="connsiteX6" fmla="*/ 1004895 w 1771501"/>
                  <a:gd name="connsiteY6" fmla="*/ 1889678 h 2024078"/>
                  <a:gd name="connsiteX7" fmla="*/ 41682 w 1771501"/>
                  <a:gd name="connsiteY7" fmla="*/ 161402 h 2024078"/>
                  <a:gd name="connsiteX8" fmla="*/ 468 w 1771501"/>
                  <a:gd name="connsiteY8" fmla="*/ 0 h 2024078"/>
                  <a:gd name="connsiteX0" fmla="*/ 468 w 1773398"/>
                  <a:gd name="connsiteY0" fmla="*/ 0 h 2024078"/>
                  <a:gd name="connsiteX1" fmla="*/ 1309067 w 1773398"/>
                  <a:gd name="connsiteY1" fmla="*/ 0 h 2024078"/>
                  <a:gd name="connsiteX2" fmla="*/ 1312222 w 1773398"/>
                  <a:gd name="connsiteY2" fmla="*/ 118158 h 2024078"/>
                  <a:gd name="connsiteX3" fmla="*/ 1728941 w 1773398"/>
                  <a:gd name="connsiteY3" fmla="*/ 865870 h 2024078"/>
                  <a:gd name="connsiteX4" fmla="*/ 1773398 w 1773398"/>
                  <a:gd name="connsiteY4" fmla="*/ 924132 h 2024078"/>
                  <a:gd name="connsiteX5" fmla="*/ 1124190 w 1773398"/>
                  <a:gd name="connsiteY5" fmla="*/ 2024078 h 2024078"/>
                  <a:gd name="connsiteX6" fmla="*/ 1004895 w 1773398"/>
                  <a:gd name="connsiteY6" fmla="*/ 1889678 h 2024078"/>
                  <a:gd name="connsiteX7" fmla="*/ 41682 w 1773398"/>
                  <a:gd name="connsiteY7" fmla="*/ 161402 h 2024078"/>
                  <a:gd name="connsiteX8" fmla="*/ 468 w 1773398"/>
                  <a:gd name="connsiteY8" fmla="*/ 0 h 2024078"/>
                  <a:gd name="connsiteX0" fmla="*/ 468 w 1773398"/>
                  <a:gd name="connsiteY0" fmla="*/ 0 h 2024078"/>
                  <a:gd name="connsiteX1" fmla="*/ 1309067 w 1773398"/>
                  <a:gd name="connsiteY1" fmla="*/ 0 h 2024078"/>
                  <a:gd name="connsiteX2" fmla="*/ 1350144 w 1773398"/>
                  <a:gd name="connsiteY2" fmla="*/ 190211 h 2024078"/>
                  <a:gd name="connsiteX3" fmla="*/ 1728941 w 1773398"/>
                  <a:gd name="connsiteY3" fmla="*/ 865870 h 2024078"/>
                  <a:gd name="connsiteX4" fmla="*/ 1773398 w 1773398"/>
                  <a:gd name="connsiteY4" fmla="*/ 924132 h 2024078"/>
                  <a:gd name="connsiteX5" fmla="*/ 1124190 w 1773398"/>
                  <a:gd name="connsiteY5" fmla="*/ 2024078 h 2024078"/>
                  <a:gd name="connsiteX6" fmla="*/ 1004895 w 1773398"/>
                  <a:gd name="connsiteY6" fmla="*/ 1889678 h 2024078"/>
                  <a:gd name="connsiteX7" fmla="*/ 41682 w 1773398"/>
                  <a:gd name="connsiteY7" fmla="*/ 161402 h 2024078"/>
                  <a:gd name="connsiteX8" fmla="*/ 468 w 1773398"/>
                  <a:gd name="connsiteY8" fmla="*/ 0 h 2024078"/>
                  <a:gd name="connsiteX0" fmla="*/ 468 w 1773398"/>
                  <a:gd name="connsiteY0" fmla="*/ 0 h 2024078"/>
                  <a:gd name="connsiteX1" fmla="*/ 1303379 w 1773398"/>
                  <a:gd name="connsiteY1" fmla="*/ 30338 h 2024078"/>
                  <a:gd name="connsiteX2" fmla="*/ 1350144 w 1773398"/>
                  <a:gd name="connsiteY2" fmla="*/ 190211 h 2024078"/>
                  <a:gd name="connsiteX3" fmla="*/ 1728941 w 1773398"/>
                  <a:gd name="connsiteY3" fmla="*/ 865870 h 2024078"/>
                  <a:gd name="connsiteX4" fmla="*/ 1773398 w 1773398"/>
                  <a:gd name="connsiteY4" fmla="*/ 924132 h 2024078"/>
                  <a:gd name="connsiteX5" fmla="*/ 1124190 w 1773398"/>
                  <a:gd name="connsiteY5" fmla="*/ 2024078 h 2024078"/>
                  <a:gd name="connsiteX6" fmla="*/ 1004895 w 1773398"/>
                  <a:gd name="connsiteY6" fmla="*/ 1889678 h 2024078"/>
                  <a:gd name="connsiteX7" fmla="*/ 41682 w 1773398"/>
                  <a:gd name="connsiteY7" fmla="*/ 161402 h 2024078"/>
                  <a:gd name="connsiteX8" fmla="*/ 468 w 1773398"/>
                  <a:gd name="connsiteY8" fmla="*/ 0 h 2024078"/>
                  <a:gd name="connsiteX0" fmla="*/ 468 w 1773398"/>
                  <a:gd name="connsiteY0" fmla="*/ 0 h 2024078"/>
                  <a:gd name="connsiteX1" fmla="*/ 1292002 w 1773398"/>
                  <a:gd name="connsiteY1" fmla="*/ 30338 h 2024078"/>
                  <a:gd name="connsiteX2" fmla="*/ 1350144 w 1773398"/>
                  <a:gd name="connsiteY2" fmla="*/ 190211 h 2024078"/>
                  <a:gd name="connsiteX3" fmla="*/ 1728941 w 1773398"/>
                  <a:gd name="connsiteY3" fmla="*/ 865870 h 2024078"/>
                  <a:gd name="connsiteX4" fmla="*/ 1773398 w 1773398"/>
                  <a:gd name="connsiteY4" fmla="*/ 924132 h 2024078"/>
                  <a:gd name="connsiteX5" fmla="*/ 1124190 w 1773398"/>
                  <a:gd name="connsiteY5" fmla="*/ 2024078 h 2024078"/>
                  <a:gd name="connsiteX6" fmla="*/ 1004895 w 1773398"/>
                  <a:gd name="connsiteY6" fmla="*/ 1889678 h 2024078"/>
                  <a:gd name="connsiteX7" fmla="*/ 41682 w 1773398"/>
                  <a:gd name="connsiteY7" fmla="*/ 161402 h 2024078"/>
                  <a:gd name="connsiteX8" fmla="*/ 468 w 1773398"/>
                  <a:gd name="connsiteY8" fmla="*/ 0 h 2024078"/>
                  <a:gd name="connsiteX0" fmla="*/ 468 w 1773398"/>
                  <a:gd name="connsiteY0" fmla="*/ 0 h 2024078"/>
                  <a:gd name="connsiteX1" fmla="*/ 1292002 w 1773398"/>
                  <a:gd name="connsiteY1" fmla="*/ 30338 h 2024078"/>
                  <a:gd name="connsiteX2" fmla="*/ 1350144 w 1773398"/>
                  <a:gd name="connsiteY2" fmla="*/ 190211 h 2024078"/>
                  <a:gd name="connsiteX3" fmla="*/ 1728941 w 1773398"/>
                  <a:gd name="connsiteY3" fmla="*/ 865870 h 2024078"/>
                  <a:gd name="connsiteX4" fmla="*/ 1773398 w 1773398"/>
                  <a:gd name="connsiteY4" fmla="*/ 924132 h 2024078"/>
                  <a:gd name="connsiteX5" fmla="*/ 1124190 w 1773398"/>
                  <a:gd name="connsiteY5" fmla="*/ 2024078 h 2024078"/>
                  <a:gd name="connsiteX6" fmla="*/ 1004895 w 1773398"/>
                  <a:gd name="connsiteY6" fmla="*/ 1889678 h 2024078"/>
                  <a:gd name="connsiteX7" fmla="*/ 41682 w 1773398"/>
                  <a:gd name="connsiteY7" fmla="*/ 161402 h 2024078"/>
                  <a:gd name="connsiteX8" fmla="*/ 468 w 1773398"/>
                  <a:gd name="connsiteY8" fmla="*/ 0 h 2024078"/>
                  <a:gd name="connsiteX0" fmla="*/ 468 w 1773398"/>
                  <a:gd name="connsiteY0" fmla="*/ 0 h 2024078"/>
                  <a:gd name="connsiteX1" fmla="*/ 1292002 w 1773398"/>
                  <a:gd name="connsiteY1" fmla="*/ 30338 h 2024078"/>
                  <a:gd name="connsiteX2" fmla="*/ 1350144 w 1773398"/>
                  <a:gd name="connsiteY2" fmla="*/ 190211 h 2024078"/>
                  <a:gd name="connsiteX3" fmla="*/ 1728941 w 1773398"/>
                  <a:gd name="connsiteY3" fmla="*/ 865870 h 2024078"/>
                  <a:gd name="connsiteX4" fmla="*/ 1773398 w 1773398"/>
                  <a:gd name="connsiteY4" fmla="*/ 924132 h 2024078"/>
                  <a:gd name="connsiteX5" fmla="*/ 1124190 w 1773398"/>
                  <a:gd name="connsiteY5" fmla="*/ 2024078 h 2024078"/>
                  <a:gd name="connsiteX6" fmla="*/ 1004895 w 1773398"/>
                  <a:gd name="connsiteY6" fmla="*/ 1889678 h 2024078"/>
                  <a:gd name="connsiteX7" fmla="*/ 41682 w 1773398"/>
                  <a:gd name="connsiteY7" fmla="*/ 161402 h 2024078"/>
                  <a:gd name="connsiteX8" fmla="*/ 468 w 1773398"/>
                  <a:gd name="connsiteY8" fmla="*/ 0 h 2024078"/>
                  <a:gd name="connsiteX0" fmla="*/ 468 w 1773398"/>
                  <a:gd name="connsiteY0" fmla="*/ 0 h 2014598"/>
                  <a:gd name="connsiteX1" fmla="*/ 1292002 w 1773398"/>
                  <a:gd name="connsiteY1" fmla="*/ 20858 h 2014598"/>
                  <a:gd name="connsiteX2" fmla="*/ 1350144 w 1773398"/>
                  <a:gd name="connsiteY2" fmla="*/ 180731 h 2014598"/>
                  <a:gd name="connsiteX3" fmla="*/ 1728941 w 1773398"/>
                  <a:gd name="connsiteY3" fmla="*/ 856390 h 2014598"/>
                  <a:gd name="connsiteX4" fmla="*/ 1773398 w 1773398"/>
                  <a:gd name="connsiteY4" fmla="*/ 914652 h 2014598"/>
                  <a:gd name="connsiteX5" fmla="*/ 1124190 w 1773398"/>
                  <a:gd name="connsiteY5" fmla="*/ 2014598 h 2014598"/>
                  <a:gd name="connsiteX6" fmla="*/ 1004895 w 1773398"/>
                  <a:gd name="connsiteY6" fmla="*/ 1880198 h 2014598"/>
                  <a:gd name="connsiteX7" fmla="*/ 41682 w 1773398"/>
                  <a:gd name="connsiteY7" fmla="*/ 151922 h 2014598"/>
                  <a:gd name="connsiteX8" fmla="*/ 468 w 1773398"/>
                  <a:gd name="connsiteY8" fmla="*/ 0 h 2014598"/>
                  <a:gd name="connsiteX0" fmla="*/ 526 w 1771560"/>
                  <a:gd name="connsiteY0" fmla="*/ 0 h 2020286"/>
                  <a:gd name="connsiteX1" fmla="*/ 1290164 w 1771560"/>
                  <a:gd name="connsiteY1" fmla="*/ 26546 h 2020286"/>
                  <a:gd name="connsiteX2" fmla="*/ 1348306 w 1771560"/>
                  <a:gd name="connsiteY2" fmla="*/ 186419 h 2020286"/>
                  <a:gd name="connsiteX3" fmla="*/ 1727103 w 1771560"/>
                  <a:gd name="connsiteY3" fmla="*/ 862078 h 2020286"/>
                  <a:gd name="connsiteX4" fmla="*/ 1771560 w 1771560"/>
                  <a:gd name="connsiteY4" fmla="*/ 920340 h 2020286"/>
                  <a:gd name="connsiteX5" fmla="*/ 1122352 w 1771560"/>
                  <a:gd name="connsiteY5" fmla="*/ 2020286 h 2020286"/>
                  <a:gd name="connsiteX6" fmla="*/ 1003057 w 1771560"/>
                  <a:gd name="connsiteY6" fmla="*/ 1885886 h 2020286"/>
                  <a:gd name="connsiteX7" fmla="*/ 39844 w 1771560"/>
                  <a:gd name="connsiteY7" fmla="*/ 157610 h 2020286"/>
                  <a:gd name="connsiteX8" fmla="*/ 526 w 1771560"/>
                  <a:gd name="connsiteY8" fmla="*/ 0 h 2020286"/>
                  <a:gd name="connsiteX0" fmla="*/ 420 w 1775246"/>
                  <a:gd name="connsiteY0" fmla="*/ 0 h 2025975"/>
                  <a:gd name="connsiteX1" fmla="*/ 1293850 w 1775246"/>
                  <a:gd name="connsiteY1" fmla="*/ 32235 h 2025975"/>
                  <a:gd name="connsiteX2" fmla="*/ 1351992 w 1775246"/>
                  <a:gd name="connsiteY2" fmla="*/ 192108 h 2025975"/>
                  <a:gd name="connsiteX3" fmla="*/ 1730789 w 1775246"/>
                  <a:gd name="connsiteY3" fmla="*/ 867767 h 2025975"/>
                  <a:gd name="connsiteX4" fmla="*/ 1775246 w 1775246"/>
                  <a:gd name="connsiteY4" fmla="*/ 926029 h 2025975"/>
                  <a:gd name="connsiteX5" fmla="*/ 1126038 w 1775246"/>
                  <a:gd name="connsiteY5" fmla="*/ 2025975 h 2025975"/>
                  <a:gd name="connsiteX6" fmla="*/ 1006743 w 1775246"/>
                  <a:gd name="connsiteY6" fmla="*/ 1891575 h 2025975"/>
                  <a:gd name="connsiteX7" fmla="*/ 43530 w 1775246"/>
                  <a:gd name="connsiteY7" fmla="*/ 163299 h 2025975"/>
                  <a:gd name="connsiteX8" fmla="*/ 420 w 1775246"/>
                  <a:gd name="connsiteY8" fmla="*/ 0 h 2025975"/>
                  <a:gd name="connsiteX0" fmla="*/ 599 w 1769738"/>
                  <a:gd name="connsiteY0" fmla="*/ 22752 h 1993740"/>
                  <a:gd name="connsiteX1" fmla="*/ 1288342 w 1769738"/>
                  <a:gd name="connsiteY1" fmla="*/ 0 h 1993740"/>
                  <a:gd name="connsiteX2" fmla="*/ 1346484 w 1769738"/>
                  <a:gd name="connsiteY2" fmla="*/ 159873 h 1993740"/>
                  <a:gd name="connsiteX3" fmla="*/ 1725281 w 1769738"/>
                  <a:gd name="connsiteY3" fmla="*/ 835532 h 1993740"/>
                  <a:gd name="connsiteX4" fmla="*/ 1769738 w 1769738"/>
                  <a:gd name="connsiteY4" fmla="*/ 893794 h 1993740"/>
                  <a:gd name="connsiteX5" fmla="*/ 1120530 w 1769738"/>
                  <a:gd name="connsiteY5" fmla="*/ 1993740 h 1993740"/>
                  <a:gd name="connsiteX6" fmla="*/ 1001235 w 1769738"/>
                  <a:gd name="connsiteY6" fmla="*/ 1859340 h 1993740"/>
                  <a:gd name="connsiteX7" fmla="*/ 38022 w 1769738"/>
                  <a:gd name="connsiteY7" fmla="*/ 131064 h 1993740"/>
                  <a:gd name="connsiteX8" fmla="*/ 599 w 1769738"/>
                  <a:gd name="connsiteY8" fmla="*/ 22752 h 1993740"/>
                  <a:gd name="connsiteX0" fmla="*/ 599 w 1769738"/>
                  <a:gd name="connsiteY0" fmla="*/ 1895 h 1972883"/>
                  <a:gd name="connsiteX1" fmla="*/ 1282654 w 1769738"/>
                  <a:gd name="connsiteY1" fmla="*/ 0 h 1972883"/>
                  <a:gd name="connsiteX2" fmla="*/ 1346484 w 1769738"/>
                  <a:gd name="connsiteY2" fmla="*/ 139016 h 1972883"/>
                  <a:gd name="connsiteX3" fmla="*/ 1725281 w 1769738"/>
                  <a:gd name="connsiteY3" fmla="*/ 814675 h 1972883"/>
                  <a:gd name="connsiteX4" fmla="*/ 1769738 w 1769738"/>
                  <a:gd name="connsiteY4" fmla="*/ 872937 h 1972883"/>
                  <a:gd name="connsiteX5" fmla="*/ 1120530 w 1769738"/>
                  <a:gd name="connsiteY5" fmla="*/ 1972883 h 1972883"/>
                  <a:gd name="connsiteX6" fmla="*/ 1001235 w 1769738"/>
                  <a:gd name="connsiteY6" fmla="*/ 1838483 h 1972883"/>
                  <a:gd name="connsiteX7" fmla="*/ 38022 w 1769738"/>
                  <a:gd name="connsiteY7" fmla="*/ 110207 h 1972883"/>
                  <a:gd name="connsiteX8" fmla="*/ 599 w 1769738"/>
                  <a:gd name="connsiteY8" fmla="*/ 1895 h 1972883"/>
                  <a:gd name="connsiteX0" fmla="*/ 599 w 1769738"/>
                  <a:gd name="connsiteY0" fmla="*/ 1895 h 1972883"/>
                  <a:gd name="connsiteX1" fmla="*/ 1282654 w 1769738"/>
                  <a:gd name="connsiteY1" fmla="*/ 0 h 1972883"/>
                  <a:gd name="connsiteX2" fmla="*/ 1346484 w 1769738"/>
                  <a:gd name="connsiteY2" fmla="*/ 139016 h 1972883"/>
                  <a:gd name="connsiteX3" fmla="*/ 1725281 w 1769738"/>
                  <a:gd name="connsiteY3" fmla="*/ 814675 h 1972883"/>
                  <a:gd name="connsiteX4" fmla="*/ 1769738 w 1769738"/>
                  <a:gd name="connsiteY4" fmla="*/ 872937 h 1972883"/>
                  <a:gd name="connsiteX5" fmla="*/ 1120530 w 1769738"/>
                  <a:gd name="connsiteY5" fmla="*/ 1972883 h 1972883"/>
                  <a:gd name="connsiteX6" fmla="*/ 1001235 w 1769738"/>
                  <a:gd name="connsiteY6" fmla="*/ 1838483 h 1972883"/>
                  <a:gd name="connsiteX7" fmla="*/ 38022 w 1769738"/>
                  <a:gd name="connsiteY7" fmla="*/ 110207 h 1972883"/>
                  <a:gd name="connsiteX8" fmla="*/ 599 w 1769738"/>
                  <a:gd name="connsiteY8" fmla="*/ 1895 h 1972883"/>
                  <a:gd name="connsiteX0" fmla="*/ 599 w 1769738"/>
                  <a:gd name="connsiteY0" fmla="*/ 1895 h 1972883"/>
                  <a:gd name="connsiteX1" fmla="*/ 1282654 w 1769738"/>
                  <a:gd name="connsiteY1" fmla="*/ 0 h 1972883"/>
                  <a:gd name="connsiteX2" fmla="*/ 1346484 w 1769738"/>
                  <a:gd name="connsiteY2" fmla="*/ 139016 h 1972883"/>
                  <a:gd name="connsiteX3" fmla="*/ 1725281 w 1769738"/>
                  <a:gd name="connsiteY3" fmla="*/ 814675 h 1972883"/>
                  <a:gd name="connsiteX4" fmla="*/ 1769738 w 1769738"/>
                  <a:gd name="connsiteY4" fmla="*/ 872937 h 1972883"/>
                  <a:gd name="connsiteX5" fmla="*/ 1120530 w 1769738"/>
                  <a:gd name="connsiteY5" fmla="*/ 1972883 h 1972883"/>
                  <a:gd name="connsiteX6" fmla="*/ 1001235 w 1769738"/>
                  <a:gd name="connsiteY6" fmla="*/ 1838483 h 1972883"/>
                  <a:gd name="connsiteX7" fmla="*/ 38022 w 1769738"/>
                  <a:gd name="connsiteY7" fmla="*/ 110207 h 1972883"/>
                  <a:gd name="connsiteX8" fmla="*/ 599 w 1769738"/>
                  <a:gd name="connsiteY8" fmla="*/ 1895 h 1972883"/>
                  <a:gd name="connsiteX0" fmla="*/ 232 w 1769371"/>
                  <a:gd name="connsiteY0" fmla="*/ 1895 h 1972883"/>
                  <a:gd name="connsiteX1" fmla="*/ 1282287 w 1769371"/>
                  <a:gd name="connsiteY1" fmla="*/ 0 h 1972883"/>
                  <a:gd name="connsiteX2" fmla="*/ 1346117 w 1769371"/>
                  <a:gd name="connsiteY2" fmla="*/ 139016 h 1972883"/>
                  <a:gd name="connsiteX3" fmla="*/ 1724914 w 1769371"/>
                  <a:gd name="connsiteY3" fmla="*/ 814675 h 1972883"/>
                  <a:gd name="connsiteX4" fmla="*/ 1769371 w 1769371"/>
                  <a:gd name="connsiteY4" fmla="*/ 872937 h 1972883"/>
                  <a:gd name="connsiteX5" fmla="*/ 1120163 w 1769371"/>
                  <a:gd name="connsiteY5" fmla="*/ 1972883 h 1972883"/>
                  <a:gd name="connsiteX6" fmla="*/ 1000868 w 1769371"/>
                  <a:gd name="connsiteY6" fmla="*/ 1838483 h 1972883"/>
                  <a:gd name="connsiteX7" fmla="*/ 37655 w 1769371"/>
                  <a:gd name="connsiteY7" fmla="*/ 110207 h 1972883"/>
                  <a:gd name="connsiteX8" fmla="*/ 232 w 1769371"/>
                  <a:gd name="connsiteY8" fmla="*/ 1895 h 1972883"/>
                  <a:gd name="connsiteX0" fmla="*/ 0 w 1769139"/>
                  <a:gd name="connsiteY0" fmla="*/ 1895 h 1972883"/>
                  <a:gd name="connsiteX1" fmla="*/ 1282055 w 1769139"/>
                  <a:gd name="connsiteY1" fmla="*/ 0 h 1972883"/>
                  <a:gd name="connsiteX2" fmla="*/ 1345885 w 1769139"/>
                  <a:gd name="connsiteY2" fmla="*/ 139016 h 1972883"/>
                  <a:gd name="connsiteX3" fmla="*/ 1724682 w 1769139"/>
                  <a:gd name="connsiteY3" fmla="*/ 814675 h 1972883"/>
                  <a:gd name="connsiteX4" fmla="*/ 1769139 w 1769139"/>
                  <a:gd name="connsiteY4" fmla="*/ 872937 h 1972883"/>
                  <a:gd name="connsiteX5" fmla="*/ 1119931 w 1769139"/>
                  <a:gd name="connsiteY5" fmla="*/ 1972883 h 1972883"/>
                  <a:gd name="connsiteX6" fmla="*/ 1000636 w 1769139"/>
                  <a:gd name="connsiteY6" fmla="*/ 1838483 h 1972883"/>
                  <a:gd name="connsiteX7" fmla="*/ 37423 w 1769139"/>
                  <a:gd name="connsiteY7" fmla="*/ 110207 h 1972883"/>
                  <a:gd name="connsiteX8" fmla="*/ 0 w 1769139"/>
                  <a:gd name="connsiteY8" fmla="*/ 1895 h 1972883"/>
                  <a:gd name="connsiteX0" fmla="*/ 0 w 1771035"/>
                  <a:gd name="connsiteY0" fmla="*/ 1895 h 1972883"/>
                  <a:gd name="connsiteX1" fmla="*/ 1283951 w 1771035"/>
                  <a:gd name="connsiteY1" fmla="*/ 0 h 1972883"/>
                  <a:gd name="connsiteX2" fmla="*/ 1347781 w 1771035"/>
                  <a:gd name="connsiteY2" fmla="*/ 139016 h 1972883"/>
                  <a:gd name="connsiteX3" fmla="*/ 1726578 w 1771035"/>
                  <a:gd name="connsiteY3" fmla="*/ 814675 h 1972883"/>
                  <a:gd name="connsiteX4" fmla="*/ 1771035 w 1771035"/>
                  <a:gd name="connsiteY4" fmla="*/ 872937 h 1972883"/>
                  <a:gd name="connsiteX5" fmla="*/ 1121827 w 1771035"/>
                  <a:gd name="connsiteY5" fmla="*/ 1972883 h 1972883"/>
                  <a:gd name="connsiteX6" fmla="*/ 1002532 w 1771035"/>
                  <a:gd name="connsiteY6" fmla="*/ 1838483 h 1972883"/>
                  <a:gd name="connsiteX7" fmla="*/ 39319 w 1771035"/>
                  <a:gd name="connsiteY7" fmla="*/ 110207 h 1972883"/>
                  <a:gd name="connsiteX8" fmla="*/ 0 w 1771035"/>
                  <a:gd name="connsiteY8" fmla="*/ 1895 h 1972883"/>
                  <a:gd name="connsiteX0" fmla="*/ 0 w 1771035"/>
                  <a:gd name="connsiteY0" fmla="*/ 1895 h 1972883"/>
                  <a:gd name="connsiteX1" fmla="*/ 1283951 w 1771035"/>
                  <a:gd name="connsiteY1" fmla="*/ 0 h 1972883"/>
                  <a:gd name="connsiteX2" fmla="*/ 1342092 w 1771035"/>
                  <a:gd name="connsiteY2" fmla="*/ 139016 h 1972883"/>
                  <a:gd name="connsiteX3" fmla="*/ 1726578 w 1771035"/>
                  <a:gd name="connsiteY3" fmla="*/ 814675 h 1972883"/>
                  <a:gd name="connsiteX4" fmla="*/ 1771035 w 1771035"/>
                  <a:gd name="connsiteY4" fmla="*/ 872937 h 1972883"/>
                  <a:gd name="connsiteX5" fmla="*/ 1121827 w 1771035"/>
                  <a:gd name="connsiteY5" fmla="*/ 1972883 h 1972883"/>
                  <a:gd name="connsiteX6" fmla="*/ 1002532 w 1771035"/>
                  <a:gd name="connsiteY6" fmla="*/ 1838483 h 1972883"/>
                  <a:gd name="connsiteX7" fmla="*/ 39319 w 1771035"/>
                  <a:gd name="connsiteY7" fmla="*/ 110207 h 1972883"/>
                  <a:gd name="connsiteX8" fmla="*/ 0 w 1771035"/>
                  <a:gd name="connsiteY8" fmla="*/ 1895 h 1972883"/>
                  <a:gd name="connsiteX0" fmla="*/ 0 w 1771035"/>
                  <a:gd name="connsiteY0" fmla="*/ 1895 h 1972883"/>
                  <a:gd name="connsiteX1" fmla="*/ 1283951 w 1771035"/>
                  <a:gd name="connsiteY1" fmla="*/ 0 h 1972883"/>
                  <a:gd name="connsiteX2" fmla="*/ 1342092 w 1771035"/>
                  <a:gd name="connsiteY2" fmla="*/ 139016 h 1972883"/>
                  <a:gd name="connsiteX3" fmla="*/ 1726578 w 1771035"/>
                  <a:gd name="connsiteY3" fmla="*/ 814675 h 1972883"/>
                  <a:gd name="connsiteX4" fmla="*/ 1771035 w 1771035"/>
                  <a:gd name="connsiteY4" fmla="*/ 872937 h 1972883"/>
                  <a:gd name="connsiteX5" fmla="*/ 1121827 w 1771035"/>
                  <a:gd name="connsiteY5" fmla="*/ 1972883 h 1972883"/>
                  <a:gd name="connsiteX6" fmla="*/ 1002532 w 1771035"/>
                  <a:gd name="connsiteY6" fmla="*/ 1838483 h 1972883"/>
                  <a:gd name="connsiteX7" fmla="*/ 43111 w 1771035"/>
                  <a:gd name="connsiteY7" fmla="*/ 125376 h 1972883"/>
                  <a:gd name="connsiteX8" fmla="*/ 0 w 1771035"/>
                  <a:gd name="connsiteY8" fmla="*/ 1895 h 1972883"/>
                  <a:gd name="connsiteX0" fmla="*/ 0 w 1771035"/>
                  <a:gd name="connsiteY0" fmla="*/ 1895 h 1972883"/>
                  <a:gd name="connsiteX1" fmla="*/ 1283951 w 1771035"/>
                  <a:gd name="connsiteY1" fmla="*/ 0 h 1972883"/>
                  <a:gd name="connsiteX2" fmla="*/ 1342092 w 1771035"/>
                  <a:gd name="connsiteY2" fmla="*/ 139016 h 1972883"/>
                  <a:gd name="connsiteX3" fmla="*/ 1726578 w 1771035"/>
                  <a:gd name="connsiteY3" fmla="*/ 814675 h 1972883"/>
                  <a:gd name="connsiteX4" fmla="*/ 1771035 w 1771035"/>
                  <a:gd name="connsiteY4" fmla="*/ 872937 h 1972883"/>
                  <a:gd name="connsiteX5" fmla="*/ 1121827 w 1771035"/>
                  <a:gd name="connsiteY5" fmla="*/ 1972883 h 1972883"/>
                  <a:gd name="connsiteX6" fmla="*/ 1002532 w 1771035"/>
                  <a:gd name="connsiteY6" fmla="*/ 1838483 h 1972883"/>
                  <a:gd name="connsiteX7" fmla="*/ 43111 w 1771035"/>
                  <a:gd name="connsiteY7" fmla="*/ 125376 h 1972883"/>
                  <a:gd name="connsiteX8" fmla="*/ 0 w 1771035"/>
                  <a:gd name="connsiteY8" fmla="*/ 1895 h 197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035" h="1972883">
                    <a:moveTo>
                      <a:pt x="0" y="1895"/>
                    </a:moveTo>
                    <a:lnTo>
                      <a:pt x="1283951" y="0"/>
                    </a:lnTo>
                    <a:cubicBezTo>
                      <a:pt x="1295294" y="55893"/>
                      <a:pt x="1319920" y="100718"/>
                      <a:pt x="1342092" y="139016"/>
                    </a:cubicBezTo>
                    <a:lnTo>
                      <a:pt x="1726578" y="814675"/>
                    </a:lnTo>
                    <a:cubicBezTo>
                      <a:pt x="1741235" y="837326"/>
                      <a:pt x="1760123" y="863712"/>
                      <a:pt x="1771035" y="872937"/>
                    </a:cubicBezTo>
                    <a:cubicBezTo>
                      <a:pt x="1557161" y="1243378"/>
                      <a:pt x="1335701" y="1602442"/>
                      <a:pt x="1121827" y="1972883"/>
                    </a:cubicBezTo>
                    <a:cubicBezTo>
                      <a:pt x="1084895" y="1956247"/>
                      <a:pt x="1051671" y="1918234"/>
                      <a:pt x="1002532" y="1838483"/>
                    </a:cubicBezTo>
                    <a:lnTo>
                      <a:pt x="43111" y="125376"/>
                    </a:lnTo>
                    <a:cubicBezTo>
                      <a:pt x="32080" y="107276"/>
                      <a:pt x="12040" y="53859"/>
                      <a:pt x="0" y="1895"/>
                    </a:cubicBezTo>
                    <a:close/>
                  </a:path>
                </a:pathLst>
              </a:custGeom>
              <a:solidFill>
                <a:schemeClr val="tx2"/>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7" name="Hexagon 2">
                <a:extLst>
                  <a:ext uri="{FF2B5EF4-FFF2-40B4-BE49-F238E27FC236}">
                    <a16:creationId xmlns:a16="http://schemas.microsoft.com/office/drawing/2014/main" id="{32E619DD-19CD-A4B9-D5D7-925EBE6A2949}"/>
                  </a:ext>
                </a:extLst>
              </p:cNvPr>
              <p:cNvSpPr/>
              <p:nvPr/>
            </p:nvSpPr>
            <p:spPr>
              <a:xfrm>
                <a:off x="8680230" y="611378"/>
                <a:ext cx="2310574" cy="2664108"/>
              </a:xfrm>
              <a:custGeom>
                <a:avLst/>
                <a:gdLst>
                  <a:gd name="connsiteX0" fmla="*/ 677234 w 1793336"/>
                  <a:gd name="connsiteY0" fmla="*/ 0 h 2025100"/>
                  <a:gd name="connsiteX1" fmla="*/ 746924 w 1793336"/>
                  <a:gd name="connsiteY1" fmla="*/ 78637 h 2025100"/>
                  <a:gd name="connsiteX2" fmla="*/ 1715641 w 1793336"/>
                  <a:gd name="connsiteY2" fmla="*/ 1801407 h 2025100"/>
                  <a:gd name="connsiteX3" fmla="*/ 1793336 w 1793336"/>
                  <a:gd name="connsiteY3" fmla="*/ 1977389 h 2025100"/>
                  <a:gd name="connsiteX4" fmla="*/ 493247 w 1793336"/>
                  <a:gd name="connsiteY4" fmla="*/ 2025096 h 2025100"/>
                  <a:gd name="connsiteX5" fmla="*/ 458771 w 1793336"/>
                  <a:gd name="connsiteY5" fmla="*/ 1977389 h 2025100"/>
                  <a:gd name="connsiteX6" fmla="*/ 437961 w 1793336"/>
                  <a:gd name="connsiteY6" fmla="*/ 1939289 h 2025100"/>
                  <a:gd name="connsiteX7" fmla="*/ 18861 w 1793336"/>
                  <a:gd name="connsiteY7" fmla="*/ 1193959 h 2025100"/>
                  <a:gd name="connsiteX8" fmla="*/ 0 w 1793336"/>
                  <a:gd name="connsiteY8" fmla="*/ 1173003 h 2025100"/>
                  <a:gd name="connsiteX9" fmla="*/ 677234 w 1793336"/>
                  <a:gd name="connsiteY9" fmla="*/ 0 h 2025100"/>
                  <a:gd name="connsiteX0" fmla="*/ 677234 w 1793336"/>
                  <a:gd name="connsiteY0" fmla="*/ 0 h 2015621"/>
                  <a:gd name="connsiteX1" fmla="*/ 746924 w 1793336"/>
                  <a:gd name="connsiteY1" fmla="*/ 78637 h 2015621"/>
                  <a:gd name="connsiteX2" fmla="*/ 1715641 w 1793336"/>
                  <a:gd name="connsiteY2" fmla="*/ 1801407 h 2015621"/>
                  <a:gd name="connsiteX3" fmla="*/ 1793336 w 1793336"/>
                  <a:gd name="connsiteY3" fmla="*/ 1977389 h 2015621"/>
                  <a:gd name="connsiteX4" fmla="*/ 493247 w 1793336"/>
                  <a:gd name="connsiteY4" fmla="*/ 2015616 h 2015621"/>
                  <a:gd name="connsiteX5" fmla="*/ 458771 w 1793336"/>
                  <a:gd name="connsiteY5" fmla="*/ 1977389 h 2015621"/>
                  <a:gd name="connsiteX6" fmla="*/ 437961 w 1793336"/>
                  <a:gd name="connsiteY6" fmla="*/ 1939289 h 2015621"/>
                  <a:gd name="connsiteX7" fmla="*/ 18861 w 1793336"/>
                  <a:gd name="connsiteY7" fmla="*/ 1193959 h 2015621"/>
                  <a:gd name="connsiteX8" fmla="*/ 0 w 1793336"/>
                  <a:gd name="connsiteY8" fmla="*/ 1173003 h 2015621"/>
                  <a:gd name="connsiteX9" fmla="*/ 677234 w 1793336"/>
                  <a:gd name="connsiteY9" fmla="*/ 0 h 2015621"/>
                  <a:gd name="connsiteX0" fmla="*/ 677234 w 1793336"/>
                  <a:gd name="connsiteY0" fmla="*/ 0 h 2026489"/>
                  <a:gd name="connsiteX1" fmla="*/ 746924 w 1793336"/>
                  <a:gd name="connsiteY1" fmla="*/ 78637 h 2026489"/>
                  <a:gd name="connsiteX2" fmla="*/ 1715641 w 1793336"/>
                  <a:gd name="connsiteY2" fmla="*/ 1801407 h 2026489"/>
                  <a:gd name="connsiteX3" fmla="*/ 1793336 w 1793336"/>
                  <a:gd name="connsiteY3" fmla="*/ 1977389 h 2026489"/>
                  <a:gd name="connsiteX4" fmla="*/ 493247 w 1793336"/>
                  <a:gd name="connsiteY4" fmla="*/ 2015616 h 2026489"/>
                  <a:gd name="connsiteX5" fmla="*/ 437961 w 1793336"/>
                  <a:gd name="connsiteY5" fmla="*/ 1939289 h 2026489"/>
                  <a:gd name="connsiteX6" fmla="*/ 18861 w 1793336"/>
                  <a:gd name="connsiteY6" fmla="*/ 1193959 h 2026489"/>
                  <a:gd name="connsiteX7" fmla="*/ 0 w 1793336"/>
                  <a:gd name="connsiteY7" fmla="*/ 1173003 h 2026489"/>
                  <a:gd name="connsiteX8" fmla="*/ 677234 w 1793336"/>
                  <a:gd name="connsiteY8" fmla="*/ 0 h 2026489"/>
                  <a:gd name="connsiteX0" fmla="*/ 677234 w 1793336"/>
                  <a:gd name="connsiteY0" fmla="*/ 0 h 2016715"/>
                  <a:gd name="connsiteX1" fmla="*/ 746924 w 1793336"/>
                  <a:gd name="connsiteY1" fmla="*/ 78637 h 2016715"/>
                  <a:gd name="connsiteX2" fmla="*/ 1715641 w 1793336"/>
                  <a:gd name="connsiteY2" fmla="*/ 1801407 h 2016715"/>
                  <a:gd name="connsiteX3" fmla="*/ 1793336 w 1793336"/>
                  <a:gd name="connsiteY3" fmla="*/ 1977389 h 2016715"/>
                  <a:gd name="connsiteX4" fmla="*/ 493247 w 1793336"/>
                  <a:gd name="connsiteY4" fmla="*/ 2015616 h 2016715"/>
                  <a:gd name="connsiteX5" fmla="*/ 437961 w 1793336"/>
                  <a:gd name="connsiteY5" fmla="*/ 1939289 h 2016715"/>
                  <a:gd name="connsiteX6" fmla="*/ 18861 w 1793336"/>
                  <a:gd name="connsiteY6" fmla="*/ 1193959 h 2016715"/>
                  <a:gd name="connsiteX7" fmla="*/ 0 w 1793336"/>
                  <a:gd name="connsiteY7" fmla="*/ 1173003 h 2016715"/>
                  <a:gd name="connsiteX8" fmla="*/ 677234 w 1793336"/>
                  <a:gd name="connsiteY8" fmla="*/ 0 h 2016715"/>
                  <a:gd name="connsiteX0" fmla="*/ 677234 w 1793336"/>
                  <a:gd name="connsiteY0" fmla="*/ 0 h 2015621"/>
                  <a:gd name="connsiteX1" fmla="*/ 746924 w 1793336"/>
                  <a:gd name="connsiteY1" fmla="*/ 78637 h 2015621"/>
                  <a:gd name="connsiteX2" fmla="*/ 1715641 w 1793336"/>
                  <a:gd name="connsiteY2" fmla="*/ 1801407 h 2015621"/>
                  <a:gd name="connsiteX3" fmla="*/ 1793336 w 1793336"/>
                  <a:gd name="connsiteY3" fmla="*/ 1977389 h 2015621"/>
                  <a:gd name="connsiteX4" fmla="*/ 493247 w 1793336"/>
                  <a:gd name="connsiteY4" fmla="*/ 2015616 h 2015621"/>
                  <a:gd name="connsiteX5" fmla="*/ 437961 w 1793336"/>
                  <a:gd name="connsiteY5" fmla="*/ 1939289 h 2015621"/>
                  <a:gd name="connsiteX6" fmla="*/ 18861 w 1793336"/>
                  <a:gd name="connsiteY6" fmla="*/ 1193959 h 2015621"/>
                  <a:gd name="connsiteX7" fmla="*/ 0 w 1793336"/>
                  <a:gd name="connsiteY7" fmla="*/ 1173003 h 2015621"/>
                  <a:gd name="connsiteX8" fmla="*/ 677234 w 1793336"/>
                  <a:gd name="connsiteY8" fmla="*/ 0 h 2015621"/>
                  <a:gd name="connsiteX0" fmla="*/ 677234 w 1793336"/>
                  <a:gd name="connsiteY0" fmla="*/ 0 h 2015621"/>
                  <a:gd name="connsiteX1" fmla="*/ 746924 w 1793336"/>
                  <a:gd name="connsiteY1" fmla="*/ 78637 h 2015621"/>
                  <a:gd name="connsiteX2" fmla="*/ 1715641 w 1793336"/>
                  <a:gd name="connsiteY2" fmla="*/ 1801407 h 2015621"/>
                  <a:gd name="connsiteX3" fmla="*/ 1793336 w 1793336"/>
                  <a:gd name="connsiteY3" fmla="*/ 1977389 h 2015621"/>
                  <a:gd name="connsiteX4" fmla="*/ 493247 w 1793336"/>
                  <a:gd name="connsiteY4" fmla="*/ 2015616 h 2015621"/>
                  <a:gd name="connsiteX5" fmla="*/ 437961 w 1793336"/>
                  <a:gd name="connsiteY5" fmla="*/ 1939289 h 2015621"/>
                  <a:gd name="connsiteX6" fmla="*/ 18861 w 1793336"/>
                  <a:gd name="connsiteY6" fmla="*/ 1193959 h 2015621"/>
                  <a:gd name="connsiteX7" fmla="*/ 0 w 1793336"/>
                  <a:gd name="connsiteY7" fmla="*/ 1173003 h 2015621"/>
                  <a:gd name="connsiteX8" fmla="*/ 677234 w 1793336"/>
                  <a:gd name="connsiteY8" fmla="*/ 0 h 2015621"/>
                  <a:gd name="connsiteX0" fmla="*/ 677234 w 1793336"/>
                  <a:gd name="connsiteY0" fmla="*/ 0 h 2015621"/>
                  <a:gd name="connsiteX1" fmla="*/ 746924 w 1793336"/>
                  <a:gd name="connsiteY1" fmla="*/ 78637 h 2015621"/>
                  <a:gd name="connsiteX2" fmla="*/ 1715641 w 1793336"/>
                  <a:gd name="connsiteY2" fmla="*/ 1801407 h 2015621"/>
                  <a:gd name="connsiteX3" fmla="*/ 1793336 w 1793336"/>
                  <a:gd name="connsiteY3" fmla="*/ 1977389 h 2015621"/>
                  <a:gd name="connsiteX4" fmla="*/ 493247 w 1793336"/>
                  <a:gd name="connsiteY4" fmla="*/ 2015616 h 2015621"/>
                  <a:gd name="connsiteX5" fmla="*/ 437961 w 1793336"/>
                  <a:gd name="connsiteY5" fmla="*/ 1939289 h 2015621"/>
                  <a:gd name="connsiteX6" fmla="*/ 18861 w 1793336"/>
                  <a:gd name="connsiteY6" fmla="*/ 1193959 h 2015621"/>
                  <a:gd name="connsiteX7" fmla="*/ 0 w 1793336"/>
                  <a:gd name="connsiteY7" fmla="*/ 1173003 h 2015621"/>
                  <a:gd name="connsiteX8" fmla="*/ 677234 w 1793336"/>
                  <a:gd name="connsiteY8" fmla="*/ 0 h 2015621"/>
                  <a:gd name="connsiteX0" fmla="*/ 677234 w 1793336"/>
                  <a:gd name="connsiteY0" fmla="*/ 0 h 2025101"/>
                  <a:gd name="connsiteX1" fmla="*/ 746924 w 1793336"/>
                  <a:gd name="connsiteY1" fmla="*/ 78637 h 2025101"/>
                  <a:gd name="connsiteX2" fmla="*/ 1715641 w 1793336"/>
                  <a:gd name="connsiteY2" fmla="*/ 1801407 h 2025101"/>
                  <a:gd name="connsiteX3" fmla="*/ 1793336 w 1793336"/>
                  <a:gd name="connsiteY3" fmla="*/ 1977389 h 2025101"/>
                  <a:gd name="connsiteX4" fmla="*/ 495143 w 1793336"/>
                  <a:gd name="connsiteY4" fmla="*/ 2025097 h 2025101"/>
                  <a:gd name="connsiteX5" fmla="*/ 437961 w 1793336"/>
                  <a:gd name="connsiteY5" fmla="*/ 1939289 h 2025101"/>
                  <a:gd name="connsiteX6" fmla="*/ 18861 w 1793336"/>
                  <a:gd name="connsiteY6" fmla="*/ 1193959 h 2025101"/>
                  <a:gd name="connsiteX7" fmla="*/ 0 w 1793336"/>
                  <a:gd name="connsiteY7" fmla="*/ 1173003 h 2025101"/>
                  <a:gd name="connsiteX8" fmla="*/ 677234 w 1793336"/>
                  <a:gd name="connsiteY8" fmla="*/ 0 h 2025101"/>
                  <a:gd name="connsiteX0" fmla="*/ 677234 w 1781960"/>
                  <a:gd name="connsiteY0" fmla="*/ 0 h 2032376"/>
                  <a:gd name="connsiteX1" fmla="*/ 746924 w 1781960"/>
                  <a:gd name="connsiteY1" fmla="*/ 78637 h 2032376"/>
                  <a:gd name="connsiteX2" fmla="*/ 1715641 w 1781960"/>
                  <a:gd name="connsiteY2" fmla="*/ 1801407 h 2032376"/>
                  <a:gd name="connsiteX3" fmla="*/ 1781960 w 1781960"/>
                  <a:gd name="connsiteY3" fmla="*/ 2032376 h 2032376"/>
                  <a:gd name="connsiteX4" fmla="*/ 495143 w 1781960"/>
                  <a:gd name="connsiteY4" fmla="*/ 2025097 h 2032376"/>
                  <a:gd name="connsiteX5" fmla="*/ 437961 w 1781960"/>
                  <a:gd name="connsiteY5" fmla="*/ 1939289 h 2032376"/>
                  <a:gd name="connsiteX6" fmla="*/ 18861 w 1781960"/>
                  <a:gd name="connsiteY6" fmla="*/ 1193959 h 2032376"/>
                  <a:gd name="connsiteX7" fmla="*/ 0 w 1781960"/>
                  <a:gd name="connsiteY7" fmla="*/ 1173003 h 2032376"/>
                  <a:gd name="connsiteX8" fmla="*/ 677234 w 1781960"/>
                  <a:gd name="connsiteY8" fmla="*/ 0 h 2032376"/>
                  <a:gd name="connsiteX0" fmla="*/ 677234 w 1789544"/>
                  <a:gd name="connsiteY0" fmla="*/ 0 h 2032376"/>
                  <a:gd name="connsiteX1" fmla="*/ 746924 w 1789544"/>
                  <a:gd name="connsiteY1" fmla="*/ 78637 h 2032376"/>
                  <a:gd name="connsiteX2" fmla="*/ 1715641 w 1789544"/>
                  <a:gd name="connsiteY2" fmla="*/ 1801407 h 2032376"/>
                  <a:gd name="connsiteX3" fmla="*/ 1789544 w 1789544"/>
                  <a:gd name="connsiteY3" fmla="*/ 2032376 h 2032376"/>
                  <a:gd name="connsiteX4" fmla="*/ 495143 w 1789544"/>
                  <a:gd name="connsiteY4" fmla="*/ 2025097 h 2032376"/>
                  <a:gd name="connsiteX5" fmla="*/ 437961 w 1789544"/>
                  <a:gd name="connsiteY5" fmla="*/ 1939289 h 2032376"/>
                  <a:gd name="connsiteX6" fmla="*/ 18861 w 1789544"/>
                  <a:gd name="connsiteY6" fmla="*/ 1193959 h 2032376"/>
                  <a:gd name="connsiteX7" fmla="*/ 0 w 1789544"/>
                  <a:gd name="connsiteY7" fmla="*/ 1173003 h 2032376"/>
                  <a:gd name="connsiteX8" fmla="*/ 677234 w 1789544"/>
                  <a:gd name="connsiteY8" fmla="*/ 0 h 2032376"/>
                  <a:gd name="connsiteX0" fmla="*/ 677234 w 1789544"/>
                  <a:gd name="connsiteY0" fmla="*/ 0 h 2032376"/>
                  <a:gd name="connsiteX1" fmla="*/ 746924 w 1789544"/>
                  <a:gd name="connsiteY1" fmla="*/ 78637 h 2032376"/>
                  <a:gd name="connsiteX2" fmla="*/ 1715641 w 1789544"/>
                  <a:gd name="connsiteY2" fmla="*/ 1801407 h 2032376"/>
                  <a:gd name="connsiteX3" fmla="*/ 1789544 w 1789544"/>
                  <a:gd name="connsiteY3" fmla="*/ 2032376 h 2032376"/>
                  <a:gd name="connsiteX4" fmla="*/ 495143 w 1789544"/>
                  <a:gd name="connsiteY4" fmla="*/ 2025097 h 2032376"/>
                  <a:gd name="connsiteX5" fmla="*/ 437961 w 1789544"/>
                  <a:gd name="connsiteY5" fmla="*/ 1939289 h 2032376"/>
                  <a:gd name="connsiteX6" fmla="*/ 18861 w 1789544"/>
                  <a:gd name="connsiteY6" fmla="*/ 1193959 h 2032376"/>
                  <a:gd name="connsiteX7" fmla="*/ 0 w 1789544"/>
                  <a:gd name="connsiteY7" fmla="*/ 1173003 h 2032376"/>
                  <a:gd name="connsiteX8" fmla="*/ 677234 w 1789544"/>
                  <a:gd name="connsiteY8" fmla="*/ 0 h 2032376"/>
                  <a:gd name="connsiteX0" fmla="*/ 677234 w 1789544"/>
                  <a:gd name="connsiteY0" fmla="*/ 0 h 2032376"/>
                  <a:gd name="connsiteX1" fmla="*/ 746924 w 1789544"/>
                  <a:gd name="connsiteY1" fmla="*/ 78637 h 2032376"/>
                  <a:gd name="connsiteX2" fmla="*/ 1715641 w 1789544"/>
                  <a:gd name="connsiteY2" fmla="*/ 1801407 h 2032376"/>
                  <a:gd name="connsiteX3" fmla="*/ 1789544 w 1789544"/>
                  <a:gd name="connsiteY3" fmla="*/ 2032376 h 2032376"/>
                  <a:gd name="connsiteX4" fmla="*/ 495143 w 1789544"/>
                  <a:gd name="connsiteY4" fmla="*/ 2025097 h 2032376"/>
                  <a:gd name="connsiteX5" fmla="*/ 437961 w 1789544"/>
                  <a:gd name="connsiteY5" fmla="*/ 1939289 h 2032376"/>
                  <a:gd name="connsiteX6" fmla="*/ 18861 w 1789544"/>
                  <a:gd name="connsiteY6" fmla="*/ 1193959 h 2032376"/>
                  <a:gd name="connsiteX7" fmla="*/ 0 w 1789544"/>
                  <a:gd name="connsiteY7" fmla="*/ 1173003 h 2032376"/>
                  <a:gd name="connsiteX8" fmla="*/ 677234 w 1789544"/>
                  <a:gd name="connsiteY8" fmla="*/ 0 h 2032376"/>
                  <a:gd name="connsiteX0" fmla="*/ 677234 w 1787648"/>
                  <a:gd name="connsiteY0" fmla="*/ 0 h 2030479"/>
                  <a:gd name="connsiteX1" fmla="*/ 746924 w 1787648"/>
                  <a:gd name="connsiteY1" fmla="*/ 78637 h 2030479"/>
                  <a:gd name="connsiteX2" fmla="*/ 1715641 w 1787648"/>
                  <a:gd name="connsiteY2" fmla="*/ 1801407 h 2030479"/>
                  <a:gd name="connsiteX3" fmla="*/ 1787648 w 1787648"/>
                  <a:gd name="connsiteY3" fmla="*/ 2030479 h 2030479"/>
                  <a:gd name="connsiteX4" fmla="*/ 495143 w 1787648"/>
                  <a:gd name="connsiteY4" fmla="*/ 2025097 h 2030479"/>
                  <a:gd name="connsiteX5" fmla="*/ 437961 w 1787648"/>
                  <a:gd name="connsiteY5" fmla="*/ 1939289 h 2030479"/>
                  <a:gd name="connsiteX6" fmla="*/ 18861 w 1787648"/>
                  <a:gd name="connsiteY6" fmla="*/ 1193959 h 2030479"/>
                  <a:gd name="connsiteX7" fmla="*/ 0 w 1787648"/>
                  <a:gd name="connsiteY7" fmla="*/ 1173003 h 2030479"/>
                  <a:gd name="connsiteX8" fmla="*/ 677234 w 1787648"/>
                  <a:gd name="connsiteY8" fmla="*/ 0 h 2030479"/>
                  <a:gd name="connsiteX0" fmla="*/ 677234 w 1793337"/>
                  <a:gd name="connsiteY0" fmla="*/ 0 h 2030479"/>
                  <a:gd name="connsiteX1" fmla="*/ 746924 w 1793337"/>
                  <a:gd name="connsiteY1" fmla="*/ 78637 h 2030479"/>
                  <a:gd name="connsiteX2" fmla="*/ 1715641 w 1793337"/>
                  <a:gd name="connsiteY2" fmla="*/ 1801407 h 2030479"/>
                  <a:gd name="connsiteX3" fmla="*/ 1793337 w 1793337"/>
                  <a:gd name="connsiteY3" fmla="*/ 2030479 h 2030479"/>
                  <a:gd name="connsiteX4" fmla="*/ 495143 w 1793337"/>
                  <a:gd name="connsiteY4" fmla="*/ 2025097 h 2030479"/>
                  <a:gd name="connsiteX5" fmla="*/ 437961 w 1793337"/>
                  <a:gd name="connsiteY5" fmla="*/ 1939289 h 2030479"/>
                  <a:gd name="connsiteX6" fmla="*/ 18861 w 1793337"/>
                  <a:gd name="connsiteY6" fmla="*/ 1193959 h 2030479"/>
                  <a:gd name="connsiteX7" fmla="*/ 0 w 1793337"/>
                  <a:gd name="connsiteY7" fmla="*/ 1173003 h 2030479"/>
                  <a:gd name="connsiteX8" fmla="*/ 677234 w 1793337"/>
                  <a:gd name="connsiteY8" fmla="*/ 0 h 2030479"/>
                  <a:gd name="connsiteX0" fmla="*/ 677234 w 1789544"/>
                  <a:gd name="connsiteY0" fmla="*/ 0 h 2030479"/>
                  <a:gd name="connsiteX1" fmla="*/ 746924 w 1789544"/>
                  <a:gd name="connsiteY1" fmla="*/ 78637 h 2030479"/>
                  <a:gd name="connsiteX2" fmla="*/ 1715641 w 1789544"/>
                  <a:gd name="connsiteY2" fmla="*/ 1801407 h 2030479"/>
                  <a:gd name="connsiteX3" fmla="*/ 1789544 w 1789544"/>
                  <a:gd name="connsiteY3" fmla="*/ 2030479 h 2030479"/>
                  <a:gd name="connsiteX4" fmla="*/ 495143 w 1789544"/>
                  <a:gd name="connsiteY4" fmla="*/ 2025097 h 2030479"/>
                  <a:gd name="connsiteX5" fmla="*/ 437961 w 1789544"/>
                  <a:gd name="connsiteY5" fmla="*/ 1939289 h 2030479"/>
                  <a:gd name="connsiteX6" fmla="*/ 18861 w 1789544"/>
                  <a:gd name="connsiteY6" fmla="*/ 1193959 h 2030479"/>
                  <a:gd name="connsiteX7" fmla="*/ 0 w 1789544"/>
                  <a:gd name="connsiteY7" fmla="*/ 1173003 h 2030479"/>
                  <a:gd name="connsiteX8" fmla="*/ 677234 w 1789544"/>
                  <a:gd name="connsiteY8" fmla="*/ 0 h 2030479"/>
                  <a:gd name="connsiteX0" fmla="*/ 677234 w 1787648"/>
                  <a:gd name="connsiteY0" fmla="*/ 0 h 2026687"/>
                  <a:gd name="connsiteX1" fmla="*/ 746924 w 1787648"/>
                  <a:gd name="connsiteY1" fmla="*/ 78637 h 2026687"/>
                  <a:gd name="connsiteX2" fmla="*/ 1715641 w 1787648"/>
                  <a:gd name="connsiteY2" fmla="*/ 1801407 h 2026687"/>
                  <a:gd name="connsiteX3" fmla="*/ 1787648 w 1787648"/>
                  <a:gd name="connsiteY3" fmla="*/ 2026687 h 2026687"/>
                  <a:gd name="connsiteX4" fmla="*/ 495143 w 1787648"/>
                  <a:gd name="connsiteY4" fmla="*/ 2025097 h 2026687"/>
                  <a:gd name="connsiteX5" fmla="*/ 437961 w 1787648"/>
                  <a:gd name="connsiteY5" fmla="*/ 1939289 h 2026687"/>
                  <a:gd name="connsiteX6" fmla="*/ 18861 w 1787648"/>
                  <a:gd name="connsiteY6" fmla="*/ 1193959 h 2026687"/>
                  <a:gd name="connsiteX7" fmla="*/ 0 w 1787648"/>
                  <a:gd name="connsiteY7" fmla="*/ 1173003 h 2026687"/>
                  <a:gd name="connsiteX8" fmla="*/ 677234 w 1787648"/>
                  <a:gd name="connsiteY8" fmla="*/ 0 h 2026687"/>
                  <a:gd name="connsiteX0" fmla="*/ 677234 w 1787648"/>
                  <a:gd name="connsiteY0" fmla="*/ 0 h 2026993"/>
                  <a:gd name="connsiteX1" fmla="*/ 746924 w 1787648"/>
                  <a:gd name="connsiteY1" fmla="*/ 78637 h 2026993"/>
                  <a:gd name="connsiteX2" fmla="*/ 1715641 w 1787648"/>
                  <a:gd name="connsiteY2" fmla="*/ 1801407 h 2026993"/>
                  <a:gd name="connsiteX3" fmla="*/ 1787648 w 1787648"/>
                  <a:gd name="connsiteY3" fmla="*/ 2026687 h 2026993"/>
                  <a:gd name="connsiteX4" fmla="*/ 487558 w 1787648"/>
                  <a:gd name="connsiteY4" fmla="*/ 2026993 h 2026993"/>
                  <a:gd name="connsiteX5" fmla="*/ 437961 w 1787648"/>
                  <a:gd name="connsiteY5" fmla="*/ 1939289 h 2026993"/>
                  <a:gd name="connsiteX6" fmla="*/ 18861 w 1787648"/>
                  <a:gd name="connsiteY6" fmla="*/ 1193959 h 2026993"/>
                  <a:gd name="connsiteX7" fmla="*/ 0 w 1787648"/>
                  <a:gd name="connsiteY7" fmla="*/ 1173003 h 2026993"/>
                  <a:gd name="connsiteX8" fmla="*/ 677234 w 1787648"/>
                  <a:gd name="connsiteY8" fmla="*/ 0 h 2026993"/>
                  <a:gd name="connsiteX0" fmla="*/ 677234 w 1787648"/>
                  <a:gd name="connsiteY0" fmla="*/ 0 h 2026993"/>
                  <a:gd name="connsiteX1" fmla="*/ 746924 w 1787648"/>
                  <a:gd name="connsiteY1" fmla="*/ 78637 h 2026993"/>
                  <a:gd name="connsiteX2" fmla="*/ 1715641 w 1787648"/>
                  <a:gd name="connsiteY2" fmla="*/ 1801407 h 2026993"/>
                  <a:gd name="connsiteX3" fmla="*/ 1787648 w 1787648"/>
                  <a:gd name="connsiteY3" fmla="*/ 2026687 h 2026993"/>
                  <a:gd name="connsiteX4" fmla="*/ 487558 w 1787648"/>
                  <a:gd name="connsiteY4" fmla="*/ 2026993 h 2026993"/>
                  <a:gd name="connsiteX5" fmla="*/ 437961 w 1787648"/>
                  <a:gd name="connsiteY5" fmla="*/ 1939289 h 2026993"/>
                  <a:gd name="connsiteX6" fmla="*/ 18861 w 1787648"/>
                  <a:gd name="connsiteY6" fmla="*/ 1193959 h 2026993"/>
                  <a:gd name="connsiteX7" fmla="*/ 0 w 1787648"/>
                  <a:gd name="connsiteY7" fmla="*/ 1173003 h 2026993"/>
                  <a:gd name="connsiteX8" fmla="*/ 677234 w 1787648"/>
                  <a:gd name="connsiteY8" fmla="*/ 0 h 2026993"/>
                  <a:gd name="connsiteX0" fmla="*/ 677234 w 1787648"/>
                  <a:gd name="connsiteY0" fmla="*/ 0 h 2026993"/>
                  <a:gd name="connsiteX1" fmla="*/ 746924 w 1787648"/>
                  <a:gd name="connsiteY1" fmla="*/ 78637 h 2026993"/>
                  <a:gd name="connsiteX2" fmla="*/ 1715641 w 1787648"/>
                  <a:gd name="connsiteY2" fmla="*/ 1801407 h 2026993"/>
                  <a:gd name="connsiteX3" fmla="*/ 1787648 w 1787648"/>
                  <a:gd name="connsiteY3" fmla="*/ 2026687 h 2026993"/>
                  <a:gd name="connsiteX4" fmla="*/ 487558 w 1787648"/>
                  <a:gd name="connsiteY4" fmla="*/ 2026993 h 2026993"/>
                  <a:gd name="connsiteX5" fmla="*/ 437961 w 1787648"/>
                  <a:gd name="connsiteY5" fmla="*/ 1939289 h 2026993"/>
                  <a:gd name="connsiteX6" fmla="*/ 18861 w 1787648"/>
                  <a:gd name="connsiteY6" fmla="*/ 1193959 h 2026993"/>
                  <a:gd name="connsiteX7" fmla="*/ 0 w 1787648"/>
                  <a:gd name="connsiteY7" fmla="*/ 1173003 h 2026993"/>
                  <a:gd name="connsiteX8" fmla="*/ 677234 w 1787648"/>
                  <a:gd name="connsiteY8" fmla="*/ 0 h 2026993"/>
                  <a:gd name="connsiteX0" fmla="*/ 677234 w 1787648"/>
                  <a:gd name="connsiteY0" fmla="*/ 0 h 2026993"/>
                  <a:gd name="connsiteX1" fmla="*/ 746924 w 1787648"/>
                  <a:gd name="connsiteY1" fmla="*/ 78637 h 2026993"/>
                  <a:gd name="connsiteX2" fmla="*/ 1715641 w 1787648"/>
                  <a:gd name="connsiteY2" fmla="*/ 1801407 h 2026993"/>
                  <a:gd name="connsiteX3" fmla="*/ 1787648 w 1787648"/>
                  <a:gd name="connsiteY3" fmla="*/ 2026687 h 2026993"/>
                  <a:gd name="connsiteX4" fmla="*/ 487558 w 1787648"/>
                  <a:gd name="connsiteY4" fmla="*/ 2026993 h 2026993"/>
                  <a:gd name="connsiteX5" fmla="*/ 437961 w 1787648"/>
                  <a:gd name="connsiteY5" fmla="*/ 1939289 h 2026993"/>
                  <a:gd name="connsiteX6" fmla="*/ 18861 w 1787648"/>
                  <a:gd name="connsiteY6" fmla="*/ 1193959 h 2026993"/>
                  <a:gd name="connsiteX7" fmla="*/ 0 w 1787648"/>
                  <a:gd name="connsiteY7" fmla="*/ 1173003 h 2026993"/>
                  <a:gd name="connsiteX8" fmla="*/ 677234 w 1787648"/>
                  <a:gd name="connsiteY8" fmla="*/ 0 h 2026993"/>
                  <a:gd name="connsiteX0" fmla="*/ 677234 w 1787648"/>
                  <a:gd name="connsiteY0" fmla="*/ 0 h 2026993"/>
                  <a:gd name="connsiteX1" fmla="*/ 746924 w 1787648"/>
                  <a:gd name="connsiteY1" fmla="*/ 78637 h 2026993"/>
                  <a:gd name="connsiteX2" fmla="*/ 1715641 w 1787648"/>
                  <a:gd name="connsiteY2" fmla="*/ 1801407 h 2026993"/>
                  <a:gd name="connsiteX3" fmla="*/ 1787648 w 1787648"/>
                  <a:gd name="connsiteY3" fmla="*/ 2026687 h 2026993"/>
                  <a:gd name="connsiteX4" fmla="*/ 487558 w 1787648"/>
                  <a:gd name="connsiteY4" fmla="*/ 2026993 h 2026993"/>
                  <a:gd name="connsiteX5" fmla="*/ 437961 w 1787648"/>
                  <a:gd name="connsiteY5" fmla="*/ 1939289 h 2026993"/>
                  <a:gd name="connsiteX6" fmla="*/ 18861 w 1787648"/>
                  <a:gd name="connsiteY6" fmla="*/ 1193959 h 2026993"/>
                  <a:gd name="connsiteX7" fmla="*/ 0 w 1787648"/>
                  <a:gd name="connsiteY7" fmla="*/ 1173003 h 2026993"/>
                  <a:gd name="connsiteX8" fmla="*/ 677234 w 1787648"/>
                  <a:gd name="connsiteY8" fmla="*/ 0 h 2026993"/>
                  <a:gd name="connsiteX0" fmla="*/ 677234 w 1787648"/>
                  <a:gd name="connsiteY0" fmla="*/ 0 h 2026993"/>
                  <a:gd name="connsiteX1" fmla="*/ 746924 w 1787648"/>
                  <a:gd name="connsiteY1" fmla="*/ 78637 h 2026993"/>
                  <a:gd name="connsiteX2" fmla="*/ 1715641 w 1787648"/>
                  <a:gd name="connsiteY2" fmla="*/ 1801407 h 2026993"/>
                  <a:gd name="connsiteX3" fmla="*/ 1787648 w 1787648"/>
                  <a:gd name="connsiteY3" fmla="*/ 2026687 h 2026993"/>
                  <a:gd name="connsiteX4" fmla="*/ 487558 w 1787648"/>
                  <a:gd name="connsiteY4" fmla="*/ 2026993 h 2026993"/>
                  <a:gd name="connsiteX5" fmla="*/ 437961 w 1787648"/>
                  <a:gd name="connsiteY5" fmla="*/ 1939289 h 2026993"/>
                  <a:gd name="connsiteX6" fmla="*/ 18861 w 1787648"/>
                  <a:gd name="connsiteY6" fmla="*/ 1193959 h 2026993"/>
                  <a:gd name="connsiteX7" fmla="*/ 0 w 1787648"/>
                  <a:gd name="connsiteY7" fmla="*/ 1173003 h 2026993"/>
                  <a:gd name="connsiteX8" fmla="*/ 677234 w 1787648"/>
                  <a:gd name="connsiteY8" fmla="*/ 0 h 2026993"/>
                  <a:gd name="connsiteX0" fmla="*/ 677234 w 1787795"/>
                  <a:gd name="connsiteY0" fmla="*/ 0 h 2026993"/>
                  <a:gd name="connsiteX1" fmla="*/ 746924 w 1787795"/>
                  <a:gd name="connsiteY1" fmla="*/ 78637 h 2026993"/>
                  <a:gd name="connsiteX2" fmla="*/ 1715641 w 1787795"/>
                  <a:gd name="connsiteY2" fmla="*/ 1801407 h 2026993"/>
                  <a:gd name="connsiteX3" fmla="*/ 1787648 w 1787795"/>
                  <a:gd name="connsiteY3" fmla="*/ 2026687 h 2026993"/>
                  <a:gd name="connsiteX4" fmla="*/ 487558 w 1787795"/>
                  <a:gd name="connsiteY4" fmla="*/ 2026993 h 2026993"/>
                  <a:gd name="connsiteX5" fmla="*/ 437961 w 1787795"/>
                  <a:gd name="connsiteY5" fmla="*/ 1939289 h 2026993"/>
                  <a:gd name="connsiteX6" fmla="*/ 18861 w 1787795"/>
                  <a:gd name="connsiteY6" fmla="*/ 1193959 h 2026993"/>
                  <a:gd name="connsiteX7" fmla="*/ 0 w 1787795"/>
                  <a:gd name="connsiteY7" fmla="*/ 1173003 h 2026993"/>
                  <a:gd name="connsiteX8" fmla="*/ 677234 w 1787795"/>
                  <a:gd name="connsiteY8" fmla="*/ 0 h 2026993"/>
                  <a:gd name="connsiteX0" fmla="*/ 669650 w 1780211"/>
                  <a:gd name="connsiteY0" fmla="*/ 0 h 2026993"/>
                  <a:gd name="connsiteX1" fmla="*/ 739340 w 1780211"/>
                  <a:gd name="connsiteY1" fmla="*/ 78637 h 2026993"/>
                  <a:gd name="connsiteX2" fmla="*/ 1708057 w 1780211"/>
                  <a:gd name="connsiteY2" fmla="*/ 1801407 h 2026993"/>
                  <a:gd name="connsiteX3" fmla="*/ 1780064 w 1780211"/>
                  <a:gd name="connsiteY3" fmla="*/ 2026687 h 2026993"/>
                  <a:gd name="connsiteX4" fmla="*/ 479974 w 1780211"/>
                  <a:gd name="connsiteY4" fmla="*/ 2026993 h 2026993"/>
                  <a:gd name="connsiteX5" fmla="*/ 430377 w 1780211"/>
                  <a:gd name="connsiteY5" fmla="*/ 1939289 h 2026993"/>
                  <a:gd name="connsiteX6" fmla="*/ 11277 w 1780211"/>
                  <a:gd name="connsiteY6" fmla="*/ 1193959 h 2026993"/>
                  <a:gd name="connsiteX7" fmla="*/ 0 w 1780211"/>
                  <a:gd name="connsiteY7" fmla="*/ 1165418 h 2026993"/>
                  <a:gd name="connsiteX8" fmla="*/ 669650 w 1780211"/>
                  <a:gd name="connsiteY8" fmla="*/ 0 h 202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0211" h="2026993">
                    <a:moveTo>
                      <a:pt x="669650" y="0"/>
                    </a:moveTo>
                    <a:cubicBezTo>
                      <a:pt x="698735" y="18388"/>
                      <a:pt x="720266" y="44825"/>
                      <a:pt x="739340" y="78637"/>
                    </a:cubicBezTo>
                    <a:lnTo>
                      <a:pt x="1708057" y="1801407"/>
                    </a:lnTo>
                    <a:cubicBezTo>
                      <a:pt x="1769194" y="1921376"/>
                      <a:pt x="1781777" y="1991021"/>
                      <a:pt x="1780064" y="2026687"/>
                    </a:cubicBezTo>
                    <a:lnTo>
                      <a:pt x="479974" y="2026993"/>
                    </a:lnTo>
                    <a:cubicBezTo>
                      <a:pt x="464547" y="1992202"/>
                      <a:pt x="446869" y="1964361"/>
                      <a:pt x="430377" y="1939289"/>
                    </a:cubicBezTo>
                    <a:lnTo>
                      <a:pt x="11277" y="1193959"/>
                    </a:lnTo>
                    <a:lnTo>
                      <a:pt x="0" y="1165418"/>
                    </a:lnTo>
                    <a:lnTo>
                      <a:pt x="669650" y="0"/>
                    </a:lnTo>
                    <a:close/>
                  </a:path>
                </a:pathLst>
              </a:custGeom>
              <a:solidFill>
                <a:schemeClr val="accent4"/>
              </a:solidFill>
              <a:ln w="25400" cap="flat" cmpd="sng" algn="ctr">
                <a:solidFill>
                  <a:schemeClr val="bg1"/>
                </a:solidFill>
                <a:prstDash val="solid"/>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9" name="Hexagon 2">
                <a:extLst>
                  <a:ext uri="{FF2B5EF4-FFF2-40B4-BE49-F238E27FC236}">
                    <a16:creationId xmlns:a16="http://schemas.microsoft.com/office/drawing/2014/main" id="{428BDE45-41F8-8ED9-3242-33138555FF03}"/>
                  </a:ext>
                </a:extLst>
              </p:cNvPr>
              <p:cNvSpPr/>
              <p:nvPr/>
            </p:nvSpPr>
            <p:spPr>
              <a:xfrm>
                <a:off x="4987637" y="671099"/>
                <a:ext cx="2307840" cy="2656357"/>
              </a:xfrm>
              <a:custGeom>
                <a:avLst/>
                <a:gdLst>
                  <a:gd name="connsiteX0" fmla="*/ 1109036 w 1780001"/>
                  <a:gd name="connsiteY0" fmla="*/ 0 h 1964211"/>
                  <a:gd name="connsiteX1" fmla="*/ 1780001 w 1780001"/>
                  <a:gd name="connsiteY1" fmla="*/ 1160250 h 1964211"/>
                  <a:gd name="connsiteX2" fmla="*/ 1726342 w 1780001"/>
                  <a:gd name="connsiteY2" fmla="*/ 1222971 h 1964211"/>
                  <a:gd name="connsiteX3" fmla="*/ 1316768 w 1780001"/>
                  <a:gd name="connsiteY3" fmla="*/ 1949252 h 1964211"/>
                  <a:gd name="connsiteX4" fmla="*/ 1310028 w 1780001"/>
                  <a:gd name="connsiteY4" fmla="*/ 1964211 h 1964211"/>
                  <a:gd name="connsiteX5" fmla="*/ 0 w 1780001"/>
                  <a:gd name="connsiteY5" fmla="*/ 1964211 h 1964211"/>
                  <a:gd name="connsiteX6" fmla="*/ 52474 w 1780001"/>
                  <a:gd name="connsiteY6" fmla="*/ 1814494 h 1964211"/>
                  <a:gd name="connsiteX7" fmla="*/ 999172 w 1780001"/>
                  <a:gd name="connsiteY7" fmla="*/ 135754 h 1964211"/>
                  <a:gd name="connsiteX8" fmla="*/ 1109036 w 1780001"/>
                  <a:gd name="connsiteY8" fmla="*/ 0 h 1964211"/>
                  <a:gd name="connsiteX0" fmla="*/ 1109036 w 1780001"/>
                  <a:gd name="connsiteY0" fmla="*/ 0 h 1964211"/>
                  <a:gd name="connsiteX1" fmla="*/ 1780001 w 1780001"/>
                  <a:gd name="connsiteY1" fmla="*/ 1160250 h 1964211"/>
                  <a:gd name="connsiteX2" fmla="*/ 1726342 w 1780001"/>
                  <a:gd name="connsiteY2" fmla="*/ 1222971 h 1964211"/>
                  <a:gd name="connsiteX3" fmla="*/ 1310028 w 1780001"/>
                  <a:gd name="connsiteY3" fmla="*/ 1964211 h 1964211"/>
                  <a:gd name="connsiteX4" fmla="*/ 0 w 1780001"/>
                  <a:gd name="connsiteY4" fmla="*/ 1964211 h 1964211"/>
                  <a:gd name="connsiteX5" fmla="*/ 52474 w 1780001"/>
                  <a:gd name="connsiteY5" fmla="*/ 1814494 h 1964211"/>
                  <a:gd name="connsiteX6" fmla="*/ 999172 w 1780001"/>
                  <a:gd name="connsiteY6" fmla="*/ 135754 h 1964211"/>
                  <a:gd name="connsiteX7" fmla="*/ 1109036 w 1780001"/>
                  <a:gd name="connsiteY7" fmla="*/ 0 h 1964211"/>
                  <a:gd name="connsiteX0" fmla="*/ 1109036 w 1780001"/>
                  <a:gd name="connsiteY0" fmla="*/ 0 h 2005926"/>
                  <a:gd name="connsiteX1" fmla="*/ 1780001 w 1780001"/>
                  <a:gd name="connsiteY1" fmla="*/ 1160250 h 2005926"/>
                  <a:gd name="connsiteX2" fmla="*/ 1726342 w 1780001"/>
                  <a:gd name="connsiteY2" fmla="*/ 1222971 h 2005926"/>
                  <a:gd name="connsiteX3" fmla="*/ 1285378 w 1780001"/>
                  <a:gd name="connsiteY3" fmla="*/ 2005926 h 2005926"/>
                  <a:gd name="connsiteX4" fmla="*/ 0 w 1780001"/>
                  <a:gd name="connsiteY4" fmla="*/ 1964211 h 2005926"/>
                  <a:gd name="connsiteX5" fmla="*/ 52474 w 1780001"/>
                  <a:gd name="connsiteY5" fmla="*/ 1814494 h 2005926"/>
                  <a:gd name="connsiteX6" fmla="*/ 999172 w 1780001"/>
                  <a:gd name="connsiteY6" fmla="*/ 135754 h 2005926"/>
                  <a:gd name="connsiteX7" fmla="*/ 1109036 w 1780001"/>
                  <a:gd name="connsiteY7" fmla="*/ 0 h 2005926"/>
                  <a:gd name="connsiteX0" fmla="*/ 1107139 w 1778104"/>
                  <a:gd name="connsiteY0" fmla="*/ 0 h 2007822"/>
                  <a:gd name="connsiteX1" fmla="*/ 1778104 w 1778104"/>
                  <a:gd name="connsiteY1" fmla="*/ 1160250 h 2007822"/>
                  <a:gd name="connsiteX2" fmla="*/ 1724445 w 1778104"/>
                  <a:gd name="connsiteY2" fmla="*/ 1222971 h 2007822"/>
                  <a:gd name="connsiteX3" fmla="*/ 1283481 w 1778104"/>
                  <a:gd name="connsiteY3" fmla="*/ 2005926 h 2007822"/>
                  <a:gd name="connsiteX4" fmla="*/ 0 w 1778104"/>
                  <a:gd name="connsiteY4" fmla="*/ 2007822 h 2007822"/>
                  <a:gd name="connsiteX5" fmla="*/ 50577 w 1778104"/>
                  <a:gd name="connsiteY5" fmla="*/ 1814494 h 2007822"/>
                  <a:gd name="connsiteX6" fmla="*/ 997275 w 1778104"/>
                  <a:gd name="connsiteY6" fmla="*/ 135754 h 2007822"/>
                  <a:gd name="connsiteX7" fmla="*/ 1107139 w 1778104"/>
                  <a:gd name="connsiteY7" fmla="*/ 0 h 2007822"/>
                  <a:gd name="connsiteX0" fmla="*/ 1107139 w 1778104"/>
                  <a:gd name="connsiteY0" fmla="*/ 0 h 2019198"/>
                  <a:gd name="connsiteX1" fmla="*/ 1778104 w 1778104"/>
                  <a:gd name="connsiteY1" fmla="*/ 1160250 h 2019198"/>
                  <a:gd name="connsiteX2" fmla="*/ 1724445 w 1778104"/>
                  <a:gd name="connsiteY2" fmla="*/ 1222971 h 2019198"/>
                  <a:gd name="connsiteX3" fmla="*/ 1283481 w 1778104"/>
                  <a:gd name="connsiteY3" fmla="*/ 2005926 h 2019198"/>
                  <a:gd name="connsiteX4" fmla="*/ 0 w 1778104"/>
                  <a:gd name="connsiteY4" fmla="*/ 2019198 h 2019198"/>
                  <a:gd name="connsiteX5" fmla="*/ 50577 w 1778104"/>
                  <a:gd name="connsiteY5" fmla="*/ 1814494 h 2019198"/>
                  <a:gd name="connsiteX6" fmla="*/ 997275 w 1778104"/>
                  <a:gd name="connsiteY6" fmla="*/ 135754 h 2019198"/>
                  <a:gd name="connsiteX7" fmla="*/ 1107139 w 1778104"/>
                  <a:gd name="connsiteY7" fmla="*/ 0 h 2019198"/>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4369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4369 w 1778104"/>
                  <a:gd name="connsiteY5" fmla="*/ 1814494 h 2021095"/>
                  <a:gd name="connsiteX6" fmla="*/ 997275 w 1778104"/>
                  <a:gd name="connsiteY6" fmla="*/ 135754 h 2021095"/>
                  <a:gd name="connsiteX7" fmla="*/ 1107139 w 1778104"/>
                  <a:gd name="connsiteY7" fmla="*/ 0 h 202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104" h="2021095">
                    <a:moveTo>
                      <a:pt x="1107139" y="0"/>
                    </a:moveTo>
                    <a:lnTo>
                      <a:pt x="1778104" y="1160250"/>
                    </a:lnTo>
                    <a:cubicBezTo>
                      <a:pt x="1756845" y="1169211"/>
                      <a:pt x="1743315" y="1190172"/>
                      <a:pt x="1724445" y="1222971"/>
                    </a:cubicBezTo>
                    <a:lnTo>
                      <a:pt x="1275896" y="2021095"/>
                    </a:lnTo>
                    <a:lnTo>
                      <a:pt x="0" y="2019198"/>
                    </a:lnTo>
                    <a:cubicBezTo>
                      <a:pt x="-75" y="1970581"/>
                      <a:pt x="14350" y="1899306"/>
                      <a:pt x="54369" y="1814494"/>
                    </a:cubicBezTo>
                    <a:lnTo>
                      <a:pt x="997275" y="135754"/>
                    </a:lnTo>
                    <a:cubicBezTo>
                      <a:pt x="1036792" y="67068"/>
                      <a:pt x="1066177" y="24439"/>
                      <a:pt x="1107139" y="0"/>
                    </a:cubicBezTo>
                    <a:close/>
                  </a:path>
                </a:pathLst>
              </a:custGeom>
              <a:solidFill>
                <a:schemeClr val="accent3"/>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1" name="Hexagon 2">
                <a:extLst>
                  <a:ext uri="{FF2B5EF4-FFF2-40B4-BE49-F238E27FC236}">
                    <a16:creationId xmlns:a16="http://schemas.microsoft.com/office/drawing/2014/main" id="{76D5AB52-9C24-ED24-B958-D7FAA48FDF12}"/>
                  </a:ext>
                </a:extLst>
              </p:cNvPr>
              <p:cNvSpPr/>
              <p:nvPr/>
            </p:nvSpPr>
            <p:spPr>
              <a:xfrm>
                <a:off x="6692691" y="2187201"/>
                <a:ext cx="2590488" cy="2298108"/>
              </a:xfrm>
              <a:custGeom>
                <a:avLst/>
                <a:gdLst>
                  <a:gd name="connsiteX0" fmla="*/ 0 w 2024276"/>
                  <a:gd name="connsiteY0" fmla="*/ 872533 h 1745066"/>
                  <a:gd name="connsiteX1" fmla="*/ 488828 w 2024276"/>
                  <a:gd name="connsiteY1" fmla="*/ 0 h 1745066"/>
                  <a:gd name="connsiteX2" fmla="*/ 1535448 w 2024276"/>
                  <a:gd name="connsiteY2" fmla="*/ 0 h 1745066"/>
                  <a:gd name="connsiteX3" fmla="*/ 2024276 w 2024276"/>
                  <a:gd name="connsiteY3" fmla="*/ 872533 h 1745066"/>
                  <a:gd name="connsiteX4" fmla="*/ 1535448 w 2024276"/>
                  <a:gd name="connsiteY4" fmla="*/ 1745066 h 1745066"/>
                  <a:gd name="connsiteX5" fmla="*/ 488828 w 2024276"/>
                  <a:gd name="connsiteY5" fmla="*/ 1745066 h 1745066"/>
                  <a:gd name="connsiteX6" fmla="*/ 0 w 2024276"/>
                  <a:gd name="connsiteY6" fmla="*/ 872533 h 1745066"/>
                  <a:gd name="connsiteX0" fmla="*/ 0 w 2024276"/>
                  <a:gd name="connsiteY0" fmla="*/ 872533 h 1745066"/>
                  <a:gd name="connsiteX1" fmla="*/ 461670 w 2024276"/>
                  <a:gd name="connsiteY1" fmla="*/ 43153 h 1745066"/>
                  <a:gd name="connsiteX2" fmla="*/ 488828 w 2024276"/>
                  <a:gd name="connsiteY2" fmla="*/ 0 h 1745066"/>
                  <a:gd name="connsiteX3" fmla="*/ 1535448 w 2024276"/>
                  <a:gd name="connsiteY3" fmla="*/ 0 h 1745066"/>
                  <a:gd name="connsiteX4" fmla="*/ 2024276 w 2024276"/>
                  <a:gd name="connsiteY4" fmla="*/ 872533 h 1745066"/>
                  <a:gd name="connsiteX5" fmla="*/ 1535448 w 2024276"/>
                  <a:gd name="connsiteY5" fmla="*/ 1745066 h 1745066"/>
                  <a:gd name="connsiteX6" fmla="*/ 488828 w 2024276"/>
                  <a:gd name="connsiteY6" fmla="*/ 1745066 h 1745066"/>
                  <a:gd name="connsiteX7" fmla="*/ 0 w 2024276"/>
                  <a:gd name="connsiteY7" fmla="*/ 872533 h 1745066"/>
                  <a:gd name="connsiteX0" fmla="*/ 0 w 2024276"/>
                  <a:gd name="connsiteY0" fmla="*/ 874623 h 1747156"/>
                  <a:gd name="connsiteX1" fmla="*/ 461670 w 2024276"/>
                  <a:gd name="connsiteY1" fmla="*/ 45243 h 1747156"/>
                  <a:gd name="connsiteX2" fmla="*/ 488828 w 2024276"/>
                  <a:gd name="connsiteY2" fmla="*/ 2090 h 1747156"/>
                  <a:gd name="connsiteX3" fmla="*/ 547395 w 2024276"/>
                  <a:gd name="connsiteY3" fmla="*/ 0 h 1747156"/>
                  <a:gd name="connsiteX4" fmla="*/ 1535448 w 2024276"/>
                  <a:gd name="connsiteY4" fmla="*/ 2090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535448 w 2024276"/>
                  <a:gd name="connsiteY3" fmla="*/ 2090 h 1747156"/>
                  <a:gd name="connsiteX4" fmla="*/ 2024276 w 2024276"/>
                  <a:gd name="connsiteY4" fmla="*/ 874623 h 1747156"/>
                  <a:gd name="connsiteX5" fmla="*/ 1535448 w 2024276"/>
                  <a:gd name="connsiteY5" fmla="*/ 1747156 h 1747156"/>
                  <a:gd name="connsiteX6" fmla="*/ 488828 w 2024276"/>
                  <a:gd name="connsiteY6" fmla="*/ 1747156 h 1747156"/>
                  <a:gd name="connsiteX7" fmla="*/ 0 w 2024276"/>
                  <a:gd name="connsiteY7"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92751 w 2024276"/>
                  <a:gd name="connsiteY3" fmla="*/ 0 h 1747156"/>
                  <a:gd name="connsiteX4" fmla="*/ 1535448 w 2024276"/>
                  <a:gd name="connsiteY4" fmla="*/ 2090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92751 w 2024276"/>
                  <a:gd name="connsiteY3" fmla="*/ 0 h 1747156"/>
                  <a:gd name="connsiteX4" fmla="*/ 1535448 w 2024276"/>
                  <a:gd name="connsiteY4" fmla="*/ 2090 h 1747156"/>
                  <a:gd name="connsiteX5" fmla="*/ 1559426 w 2024276"/>
                  <a:gd name="connsiteY5" fmla="*/ 50006 h 1747156"/>
                  <a:gd name="connsiteX6" fmla="*/ 2024276 w 2024276"/>
                  <a:gd name="connsiteY6" fmla="*/ 874623 h 1747156"/>
                  <a:gd name="connsiteX7" fmla="*/ 1535448 w 2024276"/>
                  <a:gd name="connsiteY7" fmla="*/ 1747156 h 1747156"/>
                  <a:gd name="connsiteX8" fmla="*/ 488828 w 2024276"/>
                  <a:gd name="connsiteY8" fmla="*/ 1747156 h 1747156"/>
                  <a:gd name="connsiteX9" fmla="*/ 0 w 2024276"/>
                  <a:gd name="connsiteY9"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9275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9275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9275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80844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80844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47395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61670 w 2024276"/>
                  <a:gd name="connsiteY1" fmla="*/ 45243 h 1747156"/>
                  <a:gd name="connsiteX2" fmla="*/ 559301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59288 w 2024276"/>
                  <a:gd name="connsiteY1" fmla="*/ 54768 h 1747156"/>
                  <a:gd name="connsiteX2" fmla="*/ 559301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59288 w 2024276"/>
                  <a:gd name="connsiteY1" fmla="*/ 54768 h 1747156"/>
                  <a:gd name="connsiteX2" fmla="*/ 559301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59288 w 2024276"/>
                  <a:gd name="connsiteY1" fmla="*/ 54768 h 1747156"/>
                  <a:gd name="connsiteX2" fmla="*/ 559301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59288 w 2024276"/>
                  <a:gd name="connsiteY1" fmla="*/ 54768 h 1747156"/>
                  <a:gd name="connsiteX2" fmla="*/ 559301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4623 h 1747156"/>
                  <a:gd name="connsiteX1" fmla="*/ 459288 w 2024276"/>
                  <a:gd name="connsiteY1" fmla="*/ 54768 h 1747156"/>
                  <a:gd name="connsiteX2" fmla="*/ 568826 w 2024276"/>
                  <a:gd name="connsiteY2" fmla="*/ 0 h 1747156"/>
                  <a:gd name="connsiteX3" fmla="*/ 1473701 w 2024276"/>
                  <a:gd name="connsiteY3" fmla="*/ 0 h 1747156"/>
                  <a:gd name="connsiteX4" fmla="*/ 1559426 w 2024276"/>
                  <a:gd name="connsiteY4" fmla="*/ 50006 h 1747156"/>
                  <a:gd name="connsiteX5" fmla="*/ 2024276 w 2024276"/>
                  <a:gd name="connsiteY5" fmla="*/ 874623 h 1747156"/>
                  <a:gd name="connsiteX6" fmla="*/ 1535448 w 2024276"/>
                  <a:gd name="connsiteY6" fmla="*/ 1747156 h 1747156"/>
                  <a:gd name="connsiteX7" fmla="*/ 488828 w 2024276"/>
                  <a:gd name="connsiteY7" fmla="*/ 1747156 h 1747156"/>
                  <a:gd name="connsiteX8" fmla="*/ 0 w 2024276"/>
                  <a:gd name="connsiteY8" fmla="*/ 874623 h 1747156"/>
                  <a:gd name="connsiteX0" fmla="*/ 0 w 2024276"/>
                  <a:gd name="connsiteY0" fmla="*/ 875141 h 1747674"/>
                  <a:gd name="connsiteX1" fmla="*/ 459288 w 2024276"/>
                  <a:gd name="connsiteY1" fmla="*/ 55286 h 1747674"/>
                  <a:gd name="connsiteX2" fmla="*/ 568826 w 2024276"/>
                  <a:gd name="connsiteY2" fmla="*/ 518 h 1747674"/>
                  <a:gd name="connsiteX3" fmla="*/ 1473701 w 2024276"/>
                  <a:gd name="connsiteY3" fmla="*/ 518 h 1747674"/>
                  <a:gd name="connsiteX4" fmla="*/ 1559426 w 2024276"/>
                  <a:gd name="connsiteY4" fmla="*/ 50524 h 1747674"/>
                  <a:gd name="connsiteX5" fmla="*/ 2024276 w 2024276"/>
                  <a:gd name="connsiteY5" fmla="*/ 875141 h 1747674"/>
                  <a:gd name="connsiteX6" fmla="*/ 1535448 w 2024276"/>
                  <a:gd name="connsiteY6" fmla="*/ 1747674 h 1747674"/>
                  <a:gd name="connsiteX7" fmla="*/ 488828 w 2024276"/>
                  <a:gd name="connsiteY7" fmla="*/ 1747674 h 1747674"/>
                  <a:gd name="connsiteX8" fmla="*/ 0 w 2024276"/>
                  <a:gd name="connsiteY8" fmla="*/ 875141 h 1747674"/>
                  <a:gd name="connsiteX0" fmla="*/ 0 w 2024276"/>
                  <a:gd name="connsiteY0" fmla="*/ 875141 h 1747674"/>
                  <a:gd name="connsiteX1" fmla="*/ 459288 w 2024276"/>
                  <a:gd name="connsiteY1" fmla="*/ 55286 h 1747674"/>
                  <a:gd name="connsiteX2" fmla="*/ 568826 w 2024276"/>
                  <a:gd name="connsiteY2" fmla="*/ 518 h 1747674"/>
                  <a:gd name="connsiteX3" fmla="*/ 1473701 w 2024276"/>
                  <a:gd name="connsiteY3" fmla="*/ 518 h 1747674"/>
                  <a:gd name="connsiteX4" fmla="*/ 1559426 w 2024276"/>
                  <a:gd name="connsiteY4" fmla="*/ 50524 h 1747674"/>
                  <a:gd name="connsiteX5" fmla="*/ 2024276 w 2024276"/>
                  <a:gd name="connsiteY5" fmla="*/ 875141 h 1747674"/>
                  <a:gd name="connsiteX6" fmla="*/ 1535448 w 2024276"/>
                  <a:gd name="connsiteY6" fmla="*/ 1747674 h 1747674"/>
                  <a:gd name="connsiteX7" fmla="*/ 488828 w 2024276"/>
                  <a:gd name="connsiteY7" fmla="*/ 1747674 h 1747674"/>
                  <a:gd name="connsiteX8" fmla="*/ 0 w 2024276"/>
                  <a:gd name="connsiteY8" fmla="*/ 875141 h 1747674"/>
                  <a:gd name="connsiteX0" fmla="*/ 0 w 2024276"/>
                  <a:gd name="connsiteY0" fmla="*/ 875141 h 1747674"/>
                  <a:gd name="connsiteX1" fmla="*/ 459288 w 2024276"/>
                  <a:gd name="connsiteY1" fmla="*/ 55286 h 1747674"/>
                  <a:gd name="connsiteX2" fmla="*/ 568826 w 2024276"/>
                  <a:gd name="connsiteY2" fmla="*/ 518 h 1747674"/>
                  <a:gd name="connsiteX3" fmla="*/ 1473701 w 2024276"/>
                  <a:gd name="connsiteY3" fmla="*/ 518 h 1747674"/>
                  <a:gd name="connsiteX4" fmla="*/ 1559426 w 2024276"/>
                  <a:gd name="connsiteY4" fmla="*/ 50524 h 1747674"/>
                  <a:gd name="connsiteX5" fmla="*/ 2024276 w 2024276"/>
                  <a:gd name="connsiteY5" fmla="*/ 875141 h 1747674"/>
                  <a:gd name="connsiteX6" fmla="*/ 1535448 w 2024276"/>
                  <a:gd name="connsiteY6" fmla="*/ 1747674 h 1747674"/>
                  <a:gd name="connsiteX7" fmla="*/ 488828 w 2024276"/>
                  <a:gd name="connsiteY7" fmla="*/ 1747674 h 1747674"/>
                  <a:gd name="connsiteX8" fmla="*/ 0 w 2024276"/>
                  <a:gd name="connsiteY8" fmla="*/ 875141 h 1747674"/>
                  <a:gd name="connsiteX0" fmla="*/ 0 w 2024276"/>
                  <a:gd name="connsiteY0" fmla="*/ 875141 h 1747674"/>
                  <a:gd name="connsiteX1" fmla="*/ 459288 w 2024276"/>
                  <a:gd name="connsiteY1" fmla="*/ 55286 h 1747674"/>
                  <a:gd name="connsiteX2" fmla="*/ 568826 w 2024276"/>
                  <a:gd name="connsiteY2" fmla="*/ 518 h 1747674"/>
                  <a:gd name="connsiteX3" fmla="*/ 1473701 w 2024276"/>
                  <a:gd name="connsiteY3" fmla="*/ 518 h 1747674"/>
                  <a:gd name="connsiteX4" fmla="*/ 1559426 w 2024276"/>
                  <a:gd name="connsiteY4" fmla="*/ 50524 h 1747674"/>
                  <a:gd name="connsiteX5" fmla="*/ 2024276 w 2024276"/>
                  <a:gd name="connsiteY5" fmla="*/ 875141 h 1747674"/>
                  <a:gd name="connsiteX6" fmla="*/ 1535448 w 2024276"/>
                  <a:gd name="connsiteY6" fmla="*/ 1747674 h 1747674"/>
                  <a:gd name="connsiteX7" fmla="*/ 488828 w 2024276"/>
                  <a:gd name="connsiteY7" fmla="*/ 1747674 h 1747674"/>
                  <a:gd name="connsiteX8" fmla="*/ 0 w 2024276"/>
                  <a:gd name="connsiteY8" fmla="*/ 875141 h 1747674"/>
                  <a:gd name="connsiteX0" fmla="*/ 0 w 2024276"/>
                  <a:gd name="connsiteY0" fmla="*/ 874734 h 1747267"/>
                  <a:gd name="connsiteX1" fmla="*/ 449763 w 2024276"/>
                  <a:gd name="connsiteY1" fmla="*/ 71548 h 1747267"/>
                  <a:gd name="connsiteX2" fmla="*/ 568826 w 2024276"/>
                  <a:gd name="connsiteY2" fmla="*/ 111 h 1747267"/>
                  <a:gd name="connsiteX3" fmla="*/ 1473701 w 2024276"/>
                  <a:gd name="connsiteY3" fmla="*/ 111 h 1747267"/>
                  <a:gd name="connsiteX4" fmla="*/ 1559426 w 2024276"/>
                  <a:gd name="connsiteY4" fmla="*/ 50117 h 1747267"/>
                  <a:gd name="connsiteX5" fmla="*/ 2024276 w 2024276"/>
                  <a:gd name="connsiteY5" fmla="*/ 874734 h 1747267"/>
                  <a:gd name="connsiteX6" fmla="*/ 1535448 w 2024276"/>
                  <a:gd name="connsiteY6" fmla="*/ 1747267 h 1747267"/>
                  <a:gd name="connsiteX7" fmla="*/ 488828 w 2024276"/>
                  <a:gd name="connsiteY7" fmla="*/ 1747267 h 1747267"/>
                  <a:gd name="connsiteX8" fmla="*/ 0 w 2024276"/>
                  <a:gd name="connsiteY8" fmla="*/ 874734 h 1747267"/>
                  <a:gd name="connsiteX0" fmla="*/ 0 w 2024276"/>
                  <a:gd name="connsiteY0" fmla="*/ 874734 h 1747267"/>
                  <a:gd name="connsiteX1" fmla="*/ 40189 w 2024276"/>
                  <a:gd name="connsiteY1" fmla="*/ 797829 h 1747267"/>
                  <a:gd name="connsiteX2" fmla="*/ 449763 w 2024276"/>
                  <a:gd name="connsiteY2" fmla="*/ 71548 h 1747267"/>
                  <a:gd name="connsiteX3" fmla="*/ 568826 w 2024276"/>
                  <a:gd name="connsiteY3" fmla="*/ 111 h 1747267"/>
                  <a:gd name="connsiteX4" fmla="*/ 1473701 w 2024276"/>
                  <a:gd name="connsiteY4" fmla="*/ 111 h 1747267"/>
                  <a:gd name="connsiteX5" fmla="*/ 1559426 w 2024276"/>
                  <a:gd name="connsiteY5" fmla="*/ 50117 h 1747267"/>
                  <a:gd name="connsiteX6" fmla="*/ 2024276 w 2024276"/>
                  <a:gd name="connsiteY6" fmla="*/ 874734 h 1747267"/>
                  <a:gd name="connsiteX7" fmla="*/ 1535448 w 2024276"/>
                  <a:gd name="connsiteY7" fmla="*/ 1747267 h 1747267"/>
                  <a:gd name="connsiteX8" fmla="*/ 488828 w 2024276"/>
                  <a:gd name="connsiteY8" fmla="*/ 1747267 h 1747267"/>
                  <a:gd name="connsiteX9" fmla="*/ 0 w 2024276"/>
                  <a:gd name="connsiteY9" fmla="*/ 874734 h 1747267"/>
                  <a:gd name="connsiteX0" fmla="*/ 0 w 2024276"/>
                  <a:gd name="connsiteY0" fmla="*/ 874734 h 1747267"/>
                  <a:gd name="connsiteX1" fmla="*/ 40189 w 2024276"/>
                  <a:gd name="connsiteY1" fmla="*/ 797829 h 1747267"/>
                  <a:gd name="connsiteX2" fmla="*/ 449763 w 2024276"/>
                  <a:gd name="connsiteY2" fmla="*/ 71548 h 1747267"/>
                  <a:gd name="connsiteX3" fmla="*/ 568826 w 2024276"/>
                  <a:gd name="connsiteY3" fmla="*/ 111 h 1747267"/>
                  <a:gd name="connsiteX4" fmla="*/ 1473701 w 2024276"/>
                  <a:gd name="connsiteY4" fmla="*/ 111 h 1747267"/>
                  <a:gd name="connsiteX5" fmla="*/ 1559426 w 2024276"/>
                  <a:gd name="connsiteY5" fmla="*/ 50117 h 1747267"/>
                  <a:gd name="connsiteX6" fmla="*/ 2024276 w 2024276"/>
                  <a:gd name="connsiteY6" fmla="*/ 874734 h 1747267"/>
                  <a:gd name="connsiteX7" fmla="*/ 1535448 w 2024276"/>
                  <a:gd name="connsiteY7" fmla="*/ 1747267 h 1747267"/>
                  <a:gd name="connsiteX8" fmla="*/ 488828 w 2024276"/>
                  <a:gd name="connsiteY8" fmla="*/ 1747267 h 1747267"/>
                  <a:gd name="connsiteX9" fmla="*/ 35426 w 2024276"/>
                  <a:gd name="connsiteY9" fmla="*/ 933561 h 1747267"/>
                  <a:gd name="connsiteX10" fmla="*/ 0 w 2024276"/>
                  <a:gd name="connsiteY10" fmla="*/ 874734 h 1747267"/>
                  <a:gd name="connsiteX0" fmla="*/ 0 w 1988850"/>
                  <a:gd name="connsiteY0" fmla="*/ 933561 h 1747267"/>
                  <a:gd name="connsiteX1" fmla="*/ 4763 w 1988850"/>
                  <a:gd name="connsiteY1" fmla="*/ 797829 h 1747267"/>
                  <a:gd name="connsiteX2" fmla="*/ 414337 w 1988850"/>
                  <a:gd name="connsiteY2" fmla="*/ 71548 h 1747267"/>
                  <a:gd name="connsiteX3" fmla="*/ 533400 w 1988850"/>
                  <a:gd name="connsiteY3" fmla="*/ 111 h 1747267"/>
                  <a:gd name="connsiteX4" fmla="*/ 1438275 w 1988850"/>
                  <a:gd name="connsiteY4" fmla="*/ 111 h 1747267"/>
                  <a:gd name="connsiteX5" fmla="*/ 1524000 w 1988850"/>
                  <a:gd name="connsiteY5" fmla="*/ 50117 h 1747267"/>
                  <a:gd name="connsiteX6" fmla="*/ 1988850 w 1988850"/>
                  <a:gd name="connsiteY6" fmla="*/ 874734 h 1747267"/>
                  <a:gd name="connsiteX7" fmla="*/ 1500022 w 1988850"/>
                  <a:gd name="connsiteY7" fmla="*/ 1747267 h 1747267"/>
                  <a:gd name="connsiteX8" fmla="*/ 453402 w 1988850"/>
                  <a:gd name="connsiteY8" fmla="*/ 1747267 h 1747267"/>
                  <a:gd name="connsiteX9" fmla="*/ 0 w 1988850"/>
                  <a:gd name="connsiteY9" fmla="*/ 933561 h 1747267"/>
                  <a:gd name="connsiteX0" fmla="*/ 20674 w 2009524"/>
                  <a:gd name="connsiteY0" fmla="*/ 933561 h 1747267"/>
                  <a:gd name="connsiteX1" fmla="*/ 25437 w 2009524"/>
                  <a:gd name="connsiteY1" fmla="*/ 797829 h 1747267"/>
                  <a:gd name="connsiteX2" fmla="*/ 435011 w 2009524"/>
                  <a:gd name="connsiteY2" fmla="*/ 71548 h 1747267"/>
                  <a:gd name="connsiteX3" fmla="*/ 554074 w 2009524"/>
                  <a:gd name="connsiteY3" fmla="*/ 111 h 1747267"/>
                  <a:gd name="connsiteX4" fmla="*/ 1458949 w 2009524"/>
                  <a:gd name="connsiteY4" fmla="*/ 111 h 1747267"/>
                  <a:gd name="connsiteX5" fmla="*/ 1544674 w 2009524"/>
                  <a:gd name="connsiteY5" fmla="*/ 50117 h 1747267"/>
                  <a:gd name="connsiteX6" fmla="*/ 2009524 w 2009524"/>
                  <a:gd name="connsiteY6" fmla="*/ 874734 h 1747267"/>
                  <a:gd name="connsiteX7" fmla="*/ 1520696 w 2009524"/>
                  <a:gd name="connsiteY7" fmla="*/ 1747267 h 1747267"/>
                  <a:gd name="connsiteX8" fmla="*/ 474076 w 2009524"/>
                  <a:gd name="connsiteY8" fmla="*/ 1747267 h 1747267"/>
                  <a:gd name="connsiteX9" fmla="*/ 20674 w 2009524"/>
                  <a:gd name="connsiteY9" fmla="*/ 933561 h 1747267"/>
                  <a:gd name="connsiteX0" fmla="*/ 26555 w 2015405"/>
                  <a:gd name="connsiteY0" fmla="*/ 933561 h 1747267"/>
                  <a:gd name="connsiteX1" fmla="*/ 31318 w 2015405"/>
                  <a:gd name="connsiteY1" fmla="*/ 797829 h 1747267"/>
                  <a:gd name="connsiteX2" fmla="*/ 440892 w 2015405"/>
                  <a:gd name="connsiteY2" fmla="*/ 71548 h 1747267"/>
                  <a:gd name="connsiteX3" fmla="*/ 559955 w 2015405"/>
                  <a:gd name="connsiteY3" fmla="*/ 111 h 1747267"/>
                  <a:gd name="connsiteX4" fmla="*/ 1464830 w 2015405"/>
                  <a:gd name="connsiteY4" fmla="*/ 111 h 1747267"/>
                  <a:gd name="connsiteX5" fmla="*/ 1550555 w 2015405"/>
                  <a:gd name="connsiteY5" fmla="*/ 50117 h 1747267"/>
                  <a:gd name="connsiteX6" fmla="*/ 2015405 w 2015405"/>
                  <a:gd name="connsiteY6" fmla="*/ 874734 h 1747267"/>
                  <a:gd name="connsiteX7" fmla="*/ 1526577 w 2015405"/>
                  <a:gd name="connsiteY7" fmla="*/ 1747267 h 1747267"/>
                  <a:gd name="connsiteX8" fmla="*/ 479957 w 2015405"/>
                  <a:gd name="connsiteY8" fmla="*/ 1747267 h 1747267"/>
                  <a:gd name="connsiteX9" fmla="*/ 26555 w 2015405"/>
                  <a:gd name="connsiteY9"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471866 w 2007314"/>
                  <a:gd name="connsiteY8" fmla="*/ 1747267 h 1747267"/>
                  <a:gd name="connsiteX9" fmla="*/ 18464 w 2007314"/>
                  <a:gd name="connsiteY9"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471866 w 2007314"/>
                  <a:gd name="connsiteY8" fmla="*/ 1747267 h 1747267"/>
                  <a:gd name="connsiteX9" fmla="*/ 435183 w 2007314"/>
                  <a:gd name="connsiteY9" fmla="*/ 1681273 h 1747267"/>
                  <a:gd name="connsiteX10" fmla="*/ 18464 w 2007314"/>
                  <a:gd name="connsiteY10"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49483 w 2007314"/>
                  <a:gd name="connsiteY8" fmla="*/ 1745567 h 1747267"/>
                  <a:gd name="connsiteX9" fmla="*/ 471866 w 2007314"/>
                  <a:gd name="connsiteY9" fmla="*/ 1747267 h 1747267"/>
                  <a:gd name="connsiteX10" fmla="*/ 435183 w 2007314"/>
                  <a:gd name="connsiteY10" fmla="*/ 1681273 h 1747267"/>
                  <a:gd name="connsiteX11" fmla="*/ 18464 w 2007314"/>
                  <a:gd name="connsiteY11"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49483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49483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49483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49483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59008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441"/>
                  <a:gd name="connsiteX1" fmla="*/ 23227 w 2007314"/>
                  <a:gd name="connsiteY1" fmla="*/ 797829 h 1747441"/>
                  <a:gd name="connsiteX2" fmla="*/ 432801 w 2007314"/>
                  <a:gd name="connsiteY2" fmla="*/ 71548 h 1747441"/>
                  <a:gd name="connsiteX3" fmla="*/ 551864 w 2007314"/>
                  <a:gd name="connsiteY3" fmla="*/ 111 h 1747441"/>
                  <a:gd name="connsiteX4" fmla="*/ 1456739 w 2007314"/>
                  <a:gd name="connsiteY4" fmla="*/ 111 h 1747441"/>
                  <a:gd name="connsiteX5" fmla="*/ 1542464 w 2007314"/>
                  <a:gd name="connsiteY5" fmla="*/ 50117 h 1747441"/>
                  <a:gd name="connsiteX6" fmla="*/ 2007314 w 2007314"/>
                  <a:gd name="connsiteY6" fmla="*/ 874734 h 1747441"/>
                  <a:gd name="connsiteX7" fmla="*/ 1518486 w 2007314"/>
                  <a:gd name="connsiteY7" fmla="*/ 1747267 h 1747441"/>
                  <a:gd name="connsiteX8" fmla="*/ 559008 w 2007314"/>
                  <a:gd name="connsiteY8" fmla="*/ 1745567 h 1747441"/>
                  <a:gd name="connsiteX9" fmla="*/ 435183 w 2007314"/>
                  <a:gd name="connsiteY9" fmla="*/ 1681273 h 1747441"/>
                  <a:gd name="connsiteX10" fmla="*/ 18464 w 2007314"/>
                  <a:gd name="connsiteY10" fmla="*/ 933561 h 1747441"/>
                  <a:gd name="connsiteX0" fmla="*/ 18464 w 2007314"/>
                  <a:gd name="connsiteY0" fmla="*/ 933561 h 1747441"/>
                  <a:gd name="connsiteX1" fmla="*/ 23227 w 2007314"/>
                  <a:gd name="connsiteY1" fmla="*/ 797829 h 1747441"/>
                  <a:gd name="connsiteX2" fmla="*/ 432801 w 2007314"/>
                  <a:gd name="connsiteY2" fmla="*/ 71548 h 1747441"/>
                  <a:gd name="connsiteX3" fmla="*/ 551864 w 2007314"/>
                  <a:gd name="connsiteY3" fmla="*/ 111 h 1747441"/>
                  <a:gd name="connsiteX4" fmla="*/ 1456739 w 2007314"/>
                  <a:gd name="connsiteY4" fmla="*/ 111 h 1747441"/>
                  <a:gd name="connsiteX5" fmla="*/ 1542464 w 2007314"/>
                  <a:gd name="connsiteY5" fmla="*/ 50117 h 1747441"/>
                  <a:gd name="connsiteX6" fmla="*/ 2007314 w 2007314"/>
                  <a:gd name="connsiteY6" fmla="*/ 874734 h 1747441"/>
                  <a:gd name="connsiteX7" fmla="*/ 1518486 w 2007314"/>
                  <a:gd name="connsiteY7" fmla="*/ 1747267 h 1747441"/>
                  <a:gd name="connsiteX8" fmla="*/ 570915 w 2007314"/>
                  <a:gd name="connsiteY8" fmla="*/ 1745567 h 1747441"/>
                  <a:gd name="connsiteX9" fmla="*/ 435183 w 2007314"/>
                  <a:gd name="connsiteY9" fmla="*/ 1681273 h 1747441"/>
                  <a:gd name="connsiteX10" fmla="*/ 18464 w 2007314"/>
                  <a:gd name="connsiteY10" fmla="*/ 933561 h 1747441"/>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70915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267"/>
                  <a:gd name="connsiteX1" fmla="*/ 23227 w 2007314"/>
                  <a:gd name="connsiteY1" fmla="*/ 797829 h 1747267"/>
                  <a:gd name="connsiteX2" fmla="*/ 432801 w 2007314"/>
                  <a:gd name="connsiteY2" fmla="*/ 71548 h 1747267"/>
                  <a:gd name="connsiteX3" fmla="*/ 551864 w 2007314"/>
                  <a:gd name="connsiteY3" fmla="*/ 111 h 1747267"/>
                  <a:gd name="connsiteX4" fmla="*/ 1456739 w 2007314"/>
                  <a:gd name="connsiteY4" fmla="*/ 111 h 1747267"/>
                  <a:gd name="connsiteX5" fmla="*/ 1542464 w 2007314"/>
                  <a:gd name="connsiteY5" fmla="*/ 50117 h 1747267"/>
                  <a:gd name="connsiteX6" fmla="*/ 2007314 w 2007314"/>
                  <a:gd name="connsiteY6" fmla="*/ 874734 h 1747267"/>
                  <a:gd name="connsiteX7" fmla="*/ 1518486 w 2007314"/>
                  <a:gd name="connsiteY7" fmla="*/ 1747267 h 1747267"/>
                  <a:gd name="connsiteX8" fmla="*/ 570915 w 2007314"/>
                  <a:gd name="connsiteY8" fmla="*/ 1745567 h 1747267"/>
                  <a:gd name="connsiteX9" fmla="*/ 435183 w 2007314"/>
                  <a:gd name="connsiteY9" fmla="*/ 1681273 h 1747267"/>
                  <a:gd name="connsiteX10" fmla="*/ 18464 w 2007314"/>
                  <a:gd name="connsiteY10" fmla="*/ 933561 h 1747267"/>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2007314 w 2007314"/>
                  <a:gd name="connsiteY6" fmla="*/ 874734 h 1747948"/>
                  <a:gd name="connsiteX7" fmla="*/ 1518486 w 2007314"/>
                  <a:gd name="connsiteY7" fmla="*/ 1747267 h 1747948"/>
                  <a:gd name="connsiteX8" fmla="*/ 1432927 w 2007314"/>
                  <a:gd name="connsiteY8" fmla="*/ 1747948 h 1747948"/>
                  <a:gd name="connsiteX9" fmla="*/ 570915 w 2007314"/>
                  <a:gd name="connsiteY9" fmla="*/ 1745567 h 1747948"/>
                  <a:gd name="connsiteX10" fmla="*/ 435183 w 2007314"/>
                  <a:gd name="connsiteY10" fmla="*/ 1681273 h 1747948"/>
                  <a:gd name="connsiteX11" fmla="*/ 18464 w 2007314"/>
                  <a:gd name="connsiteY11" fmla="*/ 933561 h 1747948"/>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2007314 w 2007314"/>
                  <a:gd name="connsiteY6" fmla="*/ 874734 h 1747948"/>
                  <a:gd name="connsiteX7" fmla="*/ 1568658 w 2007314"/>
                  <a:gd name="connsiteY7" fmla="*/ 1662222 h 1747948"/>
                  <a:gd name="connsiteX8" fmla="*/ 1518486 w 2007314"/>
                  <a:gd name="connsiteY8" fmla="*/ 1747267 h 1747948"/>
                  <a:gd name="connsiteX9" fmla="*/ 1432927 w 2007314"/>
                  <a:gd name="connsiteY9" fmla="*/ 1747948 h 1747948"/>
                  <a:gd name="connsiteX10" fmla="*/ 570915 w 2007314"/>
                  <a:gd name="connsiteY10" fmla="*/ 1745567 h 1747948"/>
                  <a:gd name="connsiteX11" fmla="*/ 435183 w 2007314"/>
                  <a:gd name="connsiteY11" fmla="*/ 1681273 h 1747948"/>
                  <a:gd name="connsiteX12" fmla="*/ 18464 w 2007314"/>
                  <a:gd name="connsiteY12" fmla="*/ 933561 h 1747948"/>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2007314 w 2007314"/>
                  <a:gd name="connsiteY6" fmla="*/ 874734 h 1747948"/>
                  <a:gd name="connsiteX7" fmla="*/ 1568658 w 2007314"/>
                  <a:gd name="connsiteY7" fmla="*/ 1662222 h 1747948"/>
                  <a:gd name="connsiteX8" fmla="*/ 1432927 w 2007314"/>
                  <a:gd name="connsiteY8" fmla="*/ 1747948 h 1747948"/>
                  <a:gd name="connsiteX9" fmla="*/ 570915 w 2007314"/>
                  <a:gd name="connsiteY9" fmla="*/ 1745567 h 1747948"/>
                  <a:gd name="connsiteX10" fmla="*/ 435183 w 2007314"/>
                  <a:gd name="connsiteY10" fmla="*/ 1681273 h 1747948"/>
                  <a:gd name="connsiteX11" fmla="*/ 18464 w 2007314"/>
                  <a:gd name="connsiteY11" fmla="*/ 933561 h 1747948"/>
                  <a:gd name="connsiteX0" fmla="*/ 18464 w 2007314"/>
                  <a:gd name="connsiteY0" fmla="*/ 933561 h 1748498"/>
                  <a:gd name="connsiteX1" fmla="*/ 23227 w 2007314"/>
                  <a:gd name="connsiteY1" fmla="*/ 797829 h 1748498"/>
                  <a:gd name="connsiteX2" fmla="*/ 432801 w 2007314"/>
                  <a:gd name="connsiteY2" fmla="*/ 71548 h 1748498"/>
                  <a:gd name="connsiteX3" fmla="*/ 551864 w 2007314"/>
                  <a:gd name="connsiteY3" fmla="*/ 111 h 1748498"/>
                  <a:gd name="connsiteX4" fmla="*/ 1456739 w 2007314"/>
                  <a:gd name="connsiteY4" fmla="*/ 111 h 1748498"/>
                  <a:gd name="connsiteX5" fmla="*/ 1542464 w 2007314"/>
                  <a:gd name="connsiteY5" fmla="*/ 50117 h 1748498"/>
                  <a:gd name="connsiteX6" fmla="*/ 2007314 w 2007314"/>
                  <a:gd name="connsiteY6" fmla="*/ 874734 h 1748498"/>
                  <a:gd name="connsiteX7" fmla="*/ 1568658 w 2007314"/>
                  <a:gd name="connsiteY7" fmla="*/ 1662222 h 1748498"/>
                  <a:gd name="connsiteX8" fmla="*/ 1432927 w 2007314"/>
                  <a:gd name="connsiteY8" fmla="*/ 1747948 h 1748498"/>
                  <a:gd name="connsiteX9" fmla="*/ 570915 w 2007314"/>
                  <a:gd name="connsiteY9" fmla="*/ 1745567 h 1748498"/>
                  <a:gd name="connsiteX10" fmla="*/ 435183 w 2007314"/>
                  <a:gd name="connsiteY10" fmla="*/ 1681273 h 1748498"/>
                  <a:gd name="connsiteX11" fmla="*/ 18464 w 2007314"/>
                  <a:gd name="connsiteY11" fmla="*/ 933561 h 1748498"/>
                  <a:gd name="connsiteX0" fmla="*/ 18464 w 2007314"/>
                  <a:gd name="connsiteY0" fmla="*/ 933561 h 1748853"/>
                  <a:gd name="connsiteX1" fmla="*/ 23227 w 2007314"/>
                  <a:gd name="connsiteY1" fmla="*/ 797829 h 1748853"/>
                  <a:gd name="connsiteX2" fmla="*/ 432801 w 2007314"/>
                  <a:gd name="connsiteY2" fmla="*/ 71548 h 1748853"/>
                  <a:gd name="connsiteX3" fmla="*/ 551864 w 2007314"/>
                  <a:gd name="connsiteY3" fmla="*/ 111 h 1748853"/>
                  <a:gd name="connsiteX4" fmla="*/ 1456739 w 2007314"/>
                  <a:gd name="connsiteY4" fmla="*/ 111 h 1748853"/>
                  <a:gd name="connsiteX5" fmla="*/ 1542464 w 2007314"/>
                  <a:gd name="connsiteY5" fmla="*/ 50117 h 1748853"/>
                  <a:gd name="connsiteX6" fmla="*/ 2007314 w 2007314"/>
                  <a:gd name="connsiteY6" fmla="*/ 874734 h 1748853"/>
                  <a:gd name="connsiteX7" fmla="*/ 1568658 w 2007314"/>
                  <a:gd name="connsiteY7" fmla="*/ 1662222 h 1748853"/>
                  <a:gd name="connsiteX8" fmla="*/ 1432927 w 2007314"/>
                  <a:gd name="connsiteY8" fmla="*/ 1747948 h 1748853"/>
                  <a:gd name="connsiteX9" fmla="*/ 570915 w 2007314"/>
                  <a:gd name="connsiteY9" fmla="*/ 1745567 h 1748853"/>
                  <a:gd name="connsiteX10" fmla="*/ 435183 w 2007314"/>
                  <a:gd name="connsiteY10" fmla="*/ 1681273 h 1748853"/>
                  <a:gd name="connsiteX11" fmla="*/ 18464 w 2007314"/>
                  <a:gd name="connsiteY11" fmla="*/ 933561 h 1748853"/>
                  <a:gd name="connsiteX0" fmla="*/ 18464 w 2007314"/>
                  <a:gd name="connsiteY0" fmla="*/ 933561 h 1748075"/>
                  <a:gd name="connsiteX1" fmla="*/ 23227 w 2007314"/>
                  <a:gd name="connsiteY1" fmla="*/ 797829 h 1748075"/>
                  <a:gd name="connsiteX2" fmla="*/ 432801 w 2007314"/>
                  <a:gd name="connsiteY2" fmla="*/ 71548 h 1748075"/>
                  <a:gd name="connsiteX3" fmla="*/ 551864 w 2007314"/>
                  <a:gd name="connsiteY3" fmla="*/ 111 h 1748075"/>
                  <a:gd name="connsiteX4" fmla="*/ 1456739 w 2007314"/>
                  <a:gd name="connsiteY4" fmla="*/ 111 h 1748075"/>
                  <a:gd name="connsiteX5" fmla="*/ 1542464 w 2007314"/>
                  <a:gd name="connsiteY5" fmla="*/ 50117 h 1748075"/>
                  <a:gd name="connsiteX6" fmla="*/ 2007314 w 2007314"/>
                  <a:gd name="connsiteY6" fmla="*/ 874734 h 1748075"/>
                  <a:gd name="connsiteX7" fmla="*/ 1568658 w 2007314"/>
                  <a:gd name="connsiteY7" fmla="*/ 1662222 h 1748075"/>
                  <a:gd name="connsiteX8" fmla="*/ 1432927 w 2007314"/>
                  <a:gd name="connsiteY8" fmla="*/ 1747948 h 1748075"/>
                  <a:gd name="connsiteX9" fmla="*/ 570915 w 2007314"/>
                  <a:gd name="connsiteY9" fmla="*/ 1745567 h 1748075"/>
                  <a:gd name="connsiteX10" fmla="*/ 435183 w 2007314"/>
                  <a:gd name="connsiteY10" fmla="*/ 1681273 h 1748075"/>
                  <a:gd name="connsiteX11" fmla="*/ 18464 w 2007314"/>
                  <a:gd name="connsiteY11" fmla="*/ 933561 h 1748075"/>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2007314 w 2007314"/>
                  <a:gd name="connsiteY6" fmla="*/ 874734 h 1747948"/>
                  <a:gd name="connsiteX7" fmla="*/ 1568658 w 2007314"/>
                  <a:gd name="connsiteY7" fmla="*/ 1662222 h 1747948"/>
                  <a:gd name="connsiteX8" fmla="*/ 1432927 w 2007314"/>
                  <a:gd name="connsiteY8" fmla="*/ 1747948 h 1747948"/>
                  <a:gd name="connsiteX9" fmla="*/ 570915 w 2007314"/>
                  <a:gd name="connsiteY9" fmla="*/ 1745567 h 1747948"/>
                  <a:gd name="connsiteX10" fmla="*/ 435183 w 2007314"/>
                  <a:gd name="connsiteY10" fmla="*/ 1681273 h 1747948"/>
                  <a:gd name="connsiteX11" fmla="*/ 18464 w 2007314"/>
                  <a:gd name="connsiteY11" fmla="*/ 933561 h 1747948"/>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2007314 w 2007314"/>
                  <a:gd name="connsiteY6" fmla="*/ 874734 h 1747948"/>
                  <a:gd name="connsiteX7" fmla="*/ 1568658 w 2007314"/>
                  <a:gd name="connsiteY7" fmla="*/ 1662222 h 1747948"/>
                  <a:gd name="connsiteX8" fmla="*/ 1432927 w 2007314"/>
                  <a:gd name="connsiteY8" fmla="*/ 1747948 h 1747948"/>
                  <a:gd name="connsiteX9" fmla="*/ 570915 w 2007314"/>
                  <a:gd name="connsiteY9" fmla="*/ 1745567 h 1747948"/>
                  <a:gd name="connsiteX10" fmla="*/ 435183 w 2007314"/>
                  <a:gd name="connsiteY10" fmla="*/ 1681273 h 1747948"/>
                  <a:gd name="connsiteX11" fmla="*/ 18464 w 2007314"/>
                  <a:gd name="connsiteY11" fmla="*/ 933561 h 1747948"/>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1961564 w 2007314"/>
                  <a:gd name="connsiteY6" fmla="*/ 795447 h 1747948"/>
                  <a:gd name="connsiteX7" fmla="*/ 2007314 w 2007314"/>
                  <a:gd name="connsiteY7" fmla="*/ 874734 h 1747948"/>
                  <a:gd name="connsiteX8" fmla="*/ 1568658 w 2007314"/>
                  <a:gd name="connsiteY8" fmla="*/ 1662222 h 1747948"/>
                  <a:gd name="connsiteX9" fmla="*/ 1432927 w 2007314"/>
                  <a:gd name="connsiteY9" fmla="*/ 1747948 h 1747948"/>
                  <a:gd name="connsiteX10" fmla="*/ 570915 w 2007314"/>
                  <a:gd name="connsiteY10" fmla="*/ 1745567 h 1747948"/>
                  <a:gd name="connsiteX11" fmla="*/ 435183 w 2007314"/>
                  <a:gd name="connsiteY11" fmla="*/ 1681273 h 1747948"/>
                  <a:gd name="connsiteX12" fmla="*/ 18464 w 2007314"/>
                  <a:gd name="connsiteY12" fmla="*/ 933561 h 1747948"/>
                  <a:gd name="connsiteX0" fmla="*/ 18464 w 2007314"/>
                  <a:gd name="connsiteY0" fmla="*/ 933561 h 1747948"/>
                  <a:gd name="connsiteX1" fmla="*/ 23227 w 2007314"/>
                  <a:gd name="connsiteY1" fmla="*/ 797829 h 1747948"/>
                  <a:gd name="connsiteX2" fmla="*/ 432801 w 2007314"/>
                  <a:gd name="connsiteY2" fmla="*/ 71548 h 1747948"/>
                  <a:gd name="connsiteX3" fmla="*/ 551864 w 2007314"/>
                  <a:gd name="connsiteY3" fmla="*/ 111 h 1747948"/>
                  <a:gd name="connsiteX4" fmla="*/ 1456739 w 2007314"/>
                  <a:gd name="connsiteY4" fmla="*/ 111 h 1747948"/>
                  <a:gd name="connsiteX5" fmla="*/ 1542464 w 2007314"/>
                  <a:gd name="connsiteY5" fmla="*/ 50117 h 1747948"/>
                  <a:gd name="connsiteX6" fmla="*/ 1961564 w 2007314"/>
                  <a:gd name="connsiteY6" fmla="*/ 795447 h 1747948"/>
                  <a:gd name="connsiteX7" fmla="*/ 2007314 w 2007314"/>
                  <a:gd name="connsiteY7" fmla="*/ 874734 h 1747948"/>
                  <a:gd name="connsiteX8" fmla="*/ 1963945 w 2007314"/>
                  <a:gd name="connsiteY8" fmla="*/ 957372 h 1747948"/>
                  <a:gd name="connsiteX9" fmla="*/ 1568658 w 2007314"/>
                  <a:gd name="connsiteY9" fmla="*/ 1662222 h 1747948"/>
                  <a:gd name="connsiteX10" fmla="*/ 1432927 w 2007314"/>
                  <a:gd name="connsiteY10" fmla="*/ 1747948 h 1747948"/>
                  <a:gd name="connsiteX11" fmla="*/ 570915 w 2007314"/>
                  <a:gd name="connsiteY11" fmla="*/ 1745567 h 1747948"/>
                  <a:gd name="connsiteX12" fmla="*/ 435183 w 2007314"/>
                  <a:gd name="connsiteY12" fmla="*/ 1681273 h 1747948"/>
                  <a:gd name="connsiteX13" fmla="*/ 18464 w 2007314"/>
                  <a:gd name="connsiteY13" fmla="*/ 933561 h 1747948"/>
                  <a:gd name="connsiteX0" fmla="*/ 18464 w 1963945"/>
                  <a:gd name="connsiteY0" fmla="*/ 933561 h 1747948"/>
                  <a:gd name="connsiteX1" fmla="*/ 23227 w 1963945"/>
                  <a:gd name="connsiteY1" fmla="*/ 797829 h 1747948"/>
                  <a:gd name="connsiteX2" fmla="*/ 432801 w 1963945"/>
                  <a:gd name="connsiteY2" fmla="*/ 71548 h 1747948"/>
                  <a:gd name="connsiteX3" fmla="*/ 551864 w 1963945"/>
                  <a:gd name="connsiteY3" fmla="*/ 111 h 1747948"/>
                  <a:gd name="connsiteX4" fmla="*/ 1456739 w 1963945"/>
                  <a:gd name="connsiteY4" fmla="*/ 111 h 1747948"/>
                  <a:gd name="connsiteX5" fmla="*/ 1542464 w 1963945"/>
                  <a:gd name="connsiteY5" fmla="*/ 50117 h 1747948"/>
                  <a:gd name="connsiteX6" fmla="*/ 1961564 w 1963945"/>
                  <a:gd name="connsiteY6" fmla="*/ 795447 h 1747948"/>
                  <a:gd name="connsiteX7" fmla="*/ 1963945 w 1963945"/>
                  <a:gd name="connsiteY7" fmla="*/ 957372 h 1747948"/>
                  <a:gd name="connsiteX8" fmla="*/ 1568658 w 1963945"/>
                  <a:gd name="connsiteY8" fmla="*/ 1662222 h 1747948"/>
                  <a:gd name="connsiteX9" fmla="*/ 1432927 w 1963945"/>
                  <a:gd name="connsiteY9" fmla="*/ 1747948 h 1747948"/>
                  <a:gd name="connsiteX10" fmla="*/ 570915 w 1963945"/>
                  <a:gd name="connsiteY10" fmla="*/ 1745567 h 1747948"/>
                  <a:gd name="connsiteX11" fmla="*/ 435183 w 1963945"/>
                  <a:gd name="connsiteY11" fmla="*/ 1681273 h 1747948"/>
                  <a:gd name="connsiteX12" fmla="*/ 18464 w 1963945"/>
                  <a:gd name="connsiteY12" fmla="*/ 933561 h 1747948"/>
                  <a:gd name="connsiteX0" fmla="*/ 18464 w 1982211"/>
                  <a:gd name="connsiteY0" fmla="*/ 933561 h 1747948"/>
                  <a:gd name="connsiteX1" fmla="*/ 23227 w 1982211"/>
                  <a:gd name="connsiteY1" fmla="*/ 797829 h 1747948"/>
                  <a:gd name="connsiteX2" fmla="*/ 432801 w 1982211"/>
                  <a:gd name="connsiteY2" fmla="*/ 71548 h 1747948"/>
                  <a:gd name="connsiteX3" fmla="*/ 551864 w 1982211"/>
                  <a:gd name="connsiteY3" fmla="*/ 111 h 1747948"/>
                  <a:gd name="connsiteX4" fmla="*/ 1456739 w 1982211"/>
                  <a:gd name="connsiteY4" fmla="*/ 111 h 1747948"/>
                  <a:gd name="connsiteX5" fmla="*/ 1542464 w 1982211"/>
                  <a:gd name="connsiteY5" fmla="*/ 50117 h 1747948"/>
                  <a:gd name="connsiteX6" fmla="*/ 1961564 w 1982211"/>
                  <a:gd name="connsiteY6" fmla="*/ 795447 h 1747948"/>
                  <a:gd name="connsiteX7" fmla="*/ 1963945 w 1982211"/>
                  <a:gd name="connsiteY7" fmla="*/ 957372 h 1747948"/>
                  <a:gd name="connsiteX8" fmla="*/ 1568658 w 1982211"/>
                  <a:gd name="connsiteY8" fmla="*/ 1662222 h 1747948"/>
                  <a:gd name="connsiteX9" fmla="*/ 1432927 w 1982211"/>
                  <a:gd name="connsiteY9" fmla="*/ 1747948 h 1747948"/>
                  <a:gd name="connsiteX10" fmla="*/ 570915 w 1982211"/>
                  <a:gd name="connsiteY10" fmla="*/ 1745567 h 1747948"/>
                  <a:gd name="connsiteX11" fmla="*/ 435183 w 1982211"/>
                  <a:gd name="connsiteY11" fmla="*/ 1681273 h 1747948"/>
                  <a:gd name="connsiteX12" fmla="*/ 18464 w 1982211"/>
                  <a:gd name="connsiteY12" fmla="*/ 933561 h 1747948"/>
                  <a:gd name="connsiteX0" fmla="*/ 18464 w 1989167"/>
                  <a:gd name="connsiteY0" fmla="*/ 933561 h 1747948"/>
                  <a:gd name="connsiteX1" fmla="*/ 23227 w 1989167"/>
                  <a:gd name="connsiteY1" fmla="*/ 797829 h 1747948"/>
                  <a:gd name="connsiteX2" fmla="*/ 432801 w 1989167"/>
                  <a:gd name="connsiteY2" fmla="*/ 71548 h 1747948"/>
                  <a:gd name="connsiteX3" fmla="*/ 551864 w 1989167"/>
                  <a:gd name="connsiteY3" fmla="*/ 111 h 1747948"/>
                  <a:gd name="connsiteX4" fmla="*/ 1456739 w 1989167"/>
                  <a:gd name="connsiteY4" fmla="*/ 111 h 1747948"/>
                  <a:gd name="connsiteX5" fmla="*/ 1542464 w 1989167"/>
                  <a:gd name="connsiteY5" fmla="*/ 50117 h 1747948"/>
                  <a:gd name="connsiteX6" fmla="*/ 1961564 w 1989167"/>
                  <a:gd name="connsiteY6" fmla="*/ 795447 h 1747948"/>
                  <a:gd name="connsiteX7" fmla="*/ 1963945 w 1989167"/>
                  <a:gd name="connsiteY7" fmla="*/ 957372 h 1747948"/>
                  <a:gd name="connsiteX8" fmla="*/ 1568658 w 1989167"/>
                  <a:gd name="connsiteY8" fmla="*/ 1662222 h 1747948"/>
                  <a:gd name="connsiteX9" fmla="*/ 1432927 w 1989167"/>
                  <a:gd name="connsiteY9" fmla="*/ 1747948 h 1747948"/>
                  <a:gd name="connsiteX10" fmla="*/ 570915 w 1989167"/>
                  <a:gd name="connsiteY10" fmla="*/ 1745567 h 1747948"/>
                  <a:gd name="connsiteX11" fmla="*/ 435183 w 1989167"/>
                  <a:gd name="connsiteY11" fmla="*/ 1681273 h 1747948"/>
                  <a:gd name="connsiteX12" fmla="*/ 18464 w 1989167"/>
                  <a:gd name="connsiteY12" fmla="*/ 933561 h 1747948"/>
                  <a:gd name="connsiteX0" fmla="*/ 18464 w 1983345"/>
                  <a:gd name="connsiteY0" fmla="*/ 933561 h 1747948"/>
                  <a:gd name="connsiteX1" fmla="*/ 23227 w 1983345"/>
                  <a:gd name="connsiteY1" fmla="*/ 797829 h 1747948"/>
                  <a:gd name="connsiteX2" fmla="*/ 432801 w 1983345"/>
                  <a:gd name="connsiteY2" fmla="*/ 71548 h 1747948"/>
                  <a:gd name="connsiteX3" fmla="*/ 551864 w 1983345"/>
                  <a:gd name="connsiteY3" fmla="*/ 111 h 1747948"/>
                  <a:gd name="connsiteX4" fmla="*/ 1456739 w 1983345"/>
                  <a:gd name="connsiteY4" fmla="*/ 111 h 1747948"/>
                  <a:gd name="connsiteX5" fmla="*/ 1542464 w 1983345"/>
                  <a:gd name="connsiteY5" fmla="*/ 50117 h 1747948"/>
                  <a:gd name="connsiteX6" fmla="*/ 1961564 w 1983345"/>
                  <a:gd name="connsiteY6" fmla="*/ 795447 h 1747948"/>
                  <a:gd name="connsiteX7" fmla="*/ 1963945 w 1983345"/>
                  <a:gd name="connsiteY7" fmla="*/ 957372 h 1747948"/>
                  <a:gd name="connsiteX8" fmla="*/ 1568658 w 1983345"/>
                  <a:gd name="connsiteY8" fmla="*/ 1662222 h 1747948"/>
                  <a:gd name="connsiteX9" fmla="*/ 1432927 w 1983345"/>
                  <a:gd name="connsiteY9" fmla="*/ 1747948 h 1747948"/>
                  <a:gd name="connsiteX10" fmla="*/ 570915 w 1983345"/>
                  <a:gd name="connsiteY10" fmla="*/ 1745567 h 1747948"/>
                  <a:gd name="connsiteX11" fmla="*/ 435183 w 1983345"/>
                  <a:gd name="connsiteY11" fmla="*/ 1681273 h 1747948"/>
                  <a:gd name="connsiteX12" fmla="*/ 18464 w 1983345"/>
                  <a:gd name="connsiteY12" fmla="*/ 933561 h 1747948"/>
                  <a:gd name="connsiteX0" fmla="*/ 18464 w 1988752"/>
                  <a:gd name="connsiteY0" fmla="*/ 933561 h 1747948"/>
                  <a:gd name="connsiteX1" fmla="*/ 23227 w 1988752"/>
                  <a:gd name="connsiteY1" fmla="*/ 797829 h 1747948"/>
                  <a:gd name="connsiteX2" fmla="*/ 432801 w 1988752"/>
                  <a:gd name="connsiteY2" fmla="*/ 71548 h 1747948"/>
                  <a:gd name="connsiteX3" fmla="*/ 551864 w 1988752"/>
                  <a:gd name="connsiteY3" fmla="*/ 111 h 1747948"/>
                  <a:gd name="connsiteX4" fmla="*/ 1456739 w 1988752"/>
                  <a:gd name="connsiteY4" fmla="*/ 111 h 1747948"/>
                  <a:gd name="connsiteX5" fmla="*/ 1542464 w 1988752"/>
                  <a:gd name="connsiteY5" fmla="*/ 50117 h 1747948"/>
                  <a:gd name="connsiteX6" fmla="*/ 1961564 w 1988752"/>
                  <a:gd name="connsiteY6" fmla="*/ 795447 h 1747948"/>
                  <a:gd name="connsiteX7" fmla="*/ 1963945 w 1988752"/>
                  <a:gd name="connsiteY7" fmla="*/ 957372 h 1747948"/>
                  <a:gd name="connsiteX8" fmla="*/ 1568658 w 1988752"/>
                  <a:gd name="connsiteY8" fmla="*/ 1662222 h 1747948"/>
                  <a:gd name="connsiteX9" fmla="*/ 1432927 w 1988752"/>
                  <a:gd name="connsiteY9" fmla="*/ 1747948 h 1747948"/>
                  <a:gd name="connsiteX10" fmla="*/ 570915 w 1988752"/>
                  <a:gd name="connsiteY10" fmla="*/ 1745567 h 1747948"/>
                  <a:gd name="connsiteX11" fmla="*/ 435183 w 1988752"/>
                  <a:gd name="connsiteY11" fmla="*/ 1681273 h 1747948"/>
                  <a:gd name="connsiteX12" fmla="*/ 18464 w 1988752"/>
                  <a:gd name="connsiteY12" fmla="*/ 933561 h 1747948"/>
                  <a:gd name="connsiteX0" fmla="*/ 18464 w 1990663"/>
                  <a:gd name="connsiteY0" fmla="*/ 933561 h 1747948"/>
                  <a:gd name="connsiteX1" fmla="*/ 23227 w 1990663"/>
                  <a:gd name="connsiteY1" fmla="*/ 797829 h 1747948"/>
                  <a:gd name="connsiteX2" fmla="*/ 432801 w 1990663"/>
                  <a:gd name="connsiteY2" fmla="*/ 71548 h 1747948"/>
                  <a:gd name="connsiteX3" fmla="*/ 551864 w 1990663"/>
                  <a:gd name="connsiteY3" fmla="*/ 111 h 1747948"/>
                  <a:gd name="connsiteX4" fmla="*/ 1456739 w 1990663"/>
                  <a:gd name="connsiteY4" fmla="*/ 111 h 1747948"/>
                  <a:gd name="connsiteX5" fmla="*/ 1542464 w 1990663"/>
                  <a:gd name="connsiteY5" fmla="*/ 50117 h 1747948"/>
                  <a:gd name="connsiteX6" fmla="*/ 1961564 w 1990663"/>
                  <a:gd name="connsiteY6" fmla="*/ 795447 h 1747948"/>
                  <a:gd name="connsiteX7" fmla="*/ 1963945 w 1990663"/>
                  <a:gd name="connsiteY7" fmla="*/ 957372 h 1747948"/>
                  <a:gd name="connsiteX8" fmla="*/ 1568658 w 1990663"/>
                  <a:gd name="connsiteY8" fmla="*/ 1662222 h 1747948"/>
                  <a:gd name="connsiteX9" fmla="*/ 1432927 w 1990663"/>
                  <a:gd name="connsiteY9" fmla="*/ 1747948 h 1747948"/>
                  <a:gd name="connsiteX10" fmla="*/ 570915 w 1990663"/>
                  <a:gd name="connsiteY10" fmla="*/ 1745567 h 1747948"/>
                  <a:gd name="connsiteX11" fmla="*/ 435183 w 1990663"/>
                  <a:gd name="connsiteY11" fmla="*/ 1681273 h 1747948"/>
                  <a:gd name="connsiteX12" fmla="*/ 18464 w 1990663"/>
                  <a:gd name="connsiteY12" fmla="*/ 933561 h 1747948"/>
                  <a:gd name="connsiteX0" fmla="*/ 18464 w 1990663"/>
                  <a:gd name="connsiteY0" fmla="*/ 933561 h 1747948"/>
                  <a:gd name="connsiteX1" fmla="*/ 23227 w 1990663"/>
                  <a:gd name="connsiteY1" fmla="*/ 797829 h 1747948"/>
                  <a:gd name="connsiteX2" fmla="*/ 432801 w 1990663"/>
                  <a:gd name="connsiteY2" fmla="*/ 71548 h 1747948"/>
                  <a:gd name="connsiteX3" fmla="*/ 551864 w 1990663"/>
                  <a:gd name="connsiteY3" fmla="*/ 111 h 1747948"/>
                  <a:gd name="connsiteX4" fmla="*/ 1456739 w 1990663"/>
                  <a:gd name="connsiteY4" fmla="*/ 111 h 1747948"/>
                  <a:gd name="connsiteX5" fmla="*/ 1542464 w 1990663"/>
                  <a:gd name="connsiteY5" fmla="*/ 50117 h 1747948"/>
                  <a:gd name="connsiteX6" fmla="*/ 1961564 w 1990663"/>
                  <a:gd name="connsiteY6" fmla="*/ 795447 h 1747948"/>
                  <a:gd name="connsiteX7" fmla="*/ 1963945 w 1990663"/>
                  <a:gd name="connsiteY7" fmla="*/ 957372 h 1747948"/>
                  <a:gd name="connsiteX8" fmla="*/ 1568658 w 1990663"/>
                  <a:gd name="connsiteY8" fmla="*/ 1662222 h 1747948"/>
                  <a:gd name="connsiteX9" fmla="*/ 1432927 w 1990663"/>
                  <a:gd name="connsiteY9" fmla="*/ 1747948 h 1747948"/>
                  <a:gd name="connsiteX10" fmla="*/ 570915 w 1990663"/>
                  <a:gd name="connsiteY10" fmla="*/ 1745567 h 1747948"/>
                  <a:gd name="connsiteX11" fmla="*/ 435183 w 1990663"/>
                  <a:gd name="connsiteY11" fmla="*/ 1681273 h 1747948"/>
                  <a:gd name="connsiteX12" fmla="*/ 18464 w 1990663"/>
                  <a:gd name="connsiteY12" fmla="*/ 933561 h 1747948"/>
                  <a:gd name="connsiteX0" fmla="*/ 18464 w 1994026"/>
                  <a:gd name="connsiteY0" fmla="*/ 933561 h 1747948"/>
                  <a:gd name="connsiteX1" fmla="*/ 23227 w 1994026"/>
                  <a:gd name="connsiteY1" fmla="*/ 797829 h 1747948"/>
                  <a:gd name="connsiteX2" fmla="*/ 432801 w 1994026"/>
                  <a:gd name="connsiteY2" fmla="*/ 71548 h 1747948"/>
                  <a:gd name="connsiteX3" fmla="*/ 551864 w 1994026"/>
                  <a:gd name="connsiteY3" fmla="*/ 111 h 1747948"/>
                  <a:gd name="connsiteX4" fmla="*/ 1456739 w 1994026"/>
                  <a:gd name="connsiteY4" fmla="*/ 111 h 1747948"/>
                  <a:gd name="connsiteX5" fmla="*/ 1542464 w 1994026"/>
                  <a:gd name="connsiteY5" fmla="*/ 50117 h 1747948"/>
                  <a:gd name="connsiteX6" fmla="*/ 1961564 w 1994026"/>
                  <a:gd name="connsiteY6" fmla="*/ 795447 h 1747948"/>
                  <a:gd name="connsiteX7" fmla="*/ 1963945 w 1994026"/>
                  <a:gd name="connsiteY7" fmla="*/ 957372 h 1747948"/>
                  <a:gd name="connsiteX8" fmla="*/ 1568658 w 1994026"/>
                  <a:gd name="connsiteY8" fmla="*/ 1662222 h 1747948"/>
                  <a:gd name="connsiteX9" fmla="*/ 1432927 w 1994026"/>
                  <a:gd name="connsiteY9" fmla="*/ 1747948 h 1747948"/>
                  <a:gd name="connsiteX10" fmla="*/ 570915 w 1994026"/>
                  <a:gd name="connsiteY10" fmla="*/ 1745567 h 1747948"/>
                  <a:gd name="connsiteX11" fmla="*/ 435183 w 1994026"/>
                  <a:gd name="connsiteY11" fmla="*/ 1681273 h 1747948"/>
                  <a:gd name="connsiteX12" fmla="*/ 18464 w 1994026"/>
                  <a:gd name="connsiteY12" fmla="*/ 933561 h 1747948"/>
                  <a:gd name="connsiteX0" fmla="*/ 18464 w 1995874"/>
                  <a:gd name="connsiteY0" fmla="*/ 933561 h 1747948"/>
                  <a:gd name="connsiteX1" fmla="*/ 23227 w 1995874"/>
                  <a:gd name="connsiteY1" fmla="*/ 797829 h 1747948"/>
                  <a:gd name="connsiteX2" fmla="*/ 432801 w 1995874"/>
                  <a:gd name="connsiteY2" fmla="*/ 71548 h 1747948"/>
                  <a:gd name="connsiteX3" fmla="*/ 551864 w 1995874"/>
                  <a:gd name="connsiteY3" fmla="*/ 111 h 1747948"/>
                  <a:gd name="connsiteX4" fmla="*/ 1456739 w 1995874"/>
                  <a:gd name="connsiteY4" fmla="*/ 111 h 1747948"/>
                  <a:gd name="connsiteX5" fmla="*/ 1542464 w 1995874"/>
                  <a:gd name="connsiteY5" fmla="*/ 50117 h 1747948"/>
                  <a:gd name="connsiteX6" fmla="*/ 1961564 w 1995874"/>
                  <a:gd name="connsiteY6" fmla="*/ 795447 h 1747948"/>
                  <a:gd name="connsiteX7" fmla="*/ 1963945 w 1995874"/>
                  <a:gd name="connsiteY7" fmla="*/ 957372 h 1747948"/>
                  <a:gd name="connsiteX8" fmla="*/ 1568658 w 1995874"/>
                  <a:gd name="connsiteY8" fmla="*/ 1662222 h 1747948"/>
                  <a:gd name="connsiteX9" fmla="*/ 1432927 w 1995874"/>
                  <a:gd name="connsiteY9" fmla="*/ 1747948 h 1747948"/>
                  <a:gd name="connsiteX10" fmla="*/ 570915 w 1995874"/>
                  <a:gd name="connsiteY10" fmla="*/ 1745567 h 1747948"/>
                  <a:gd name="connsiteX11" fmla="*/ 435183 w 1995874"/>
                  <a:gd name="connsiteY11" fmla="*/ 1681273 h 1747948"/>
                  <a:gd name="connsiteX12" fmla="*/ 18464 w 1995874"/>
                  <a:gd name="connsiteY12" fmla="*/ 933561 h 1747948"/>
                  <a:gd name="connsiteX0" fmla="*/ 18464 w 1995874"/>
                  <a:gd name="connsiteY0" fmla="*/ 933561 h 1746984"/>
                  <a:gd name="connsiteX1" fmla="*/ 23227 w 1995874"/>
                  <a:gd name="connsiteY1" fmla="*/ 797829 h 1746984"/>
                  <a:gd name="connsiteX2" fmla="*/ 432801 w 1995874"/>
                  <a:gd name="connsiteY2" fmla="*/ 71548 h 1746984"/>
                  <a:gd name="connsiteX3" fmla="*/ 551864 w 1995874"/>
                  <a:gd name="connsiteY3" fmla="*/ 111 h 1746984"/>
                  <a:gd name="connsiteX4" fmla="*/ 1456739 w 1995874"/>
                  <a:gd name="connsiteY4" fmla="*/ 111 h 1746984"/>
                  <a:gd name="connsiteX5" fmla="*/ 1542464 w 1995874"/>
                  <a:gd name="connsiteY5" fmla="*/ 50117 h 1746984"/>
                  <a:gd name="connsiteX6" fmla="*/ 1961564 w 1995874"/>
                  <a:gd name="connsiteY6" fmla="*/ 795447 h 1746984"/>
                  <a:gd name="connsiteX7" fmla="*/ 1963945 w 1995874"/>
                  <a:gd name="connsiteY7" fmla="*/ 957372 h 1746984"/>
                  <a:gd name="connsiteX8" fmla="*/ 1568658 w 1995874"/>
                  <a:gd name="connsiteY8" fmla="*/ 1662222 h 1746984"/>
                  <a:gd name="connsiteX9" fmla="*/ 1434823 w 1995874"/>
                  <a:gd name="connsiteY9" fmla="*/ 1746052 h 1746984"/>
                  <a:gd name="connsiteX10" fmla="*/ 570915 w 1995874"/>
                  <a:gd name="connsiteY10" fmla="*/ 1745567 h 1746984"/>
                  <a:gd name="connsiteX11" fmla="*/ 435183 w 1995874"/>
                  <a:gd name="connsiteY11" fmla="*/ 1681273 h 1746984"/>
                  <a:gd name="connsiteX12" fmla="*/ 18464 w 1995874"/>
                  <a:gd name="connsiteY12" fmla="*/ 933561 h 1746984"/>
                  <a:gd name="connsiteX0" fmla="*/ 18464 w 1995874"/>
                  <a:gd name="connsiteY0" fmla="*/ 933561 h 1746052"/>
                  <a:gd name="connsiteX1" fmla="*/ 23227 w 1995874"/>
                  <a:gd name="connsiteY1" fmla="*/ 797829 h 1746052"/>
                  <a:gd name="connsiteX2" fmla="*/ 432801 w 1995874"/>
                  <a:gd name="connsiteY2" fmla="*/ 71548 h 1746052"/>
                  <a:gd name="connsiteX3" fmla="*/ 551864 w 1995874"/>
                  <a:gd name="connsiteY3" fmla="*/ 111 h 1746052"/>
                  <a:gd name="connsiteX4" fmla="*/ 1456739 w 1995874"/>
                  <a:gd name="connsiteY4" fmla="*/ 111 h 1746052"/>
                  <a:gd name="connsiteX5" fmla="*/ 1542464 w 1995874"/>
                  <a:gd name="connsiteY5" fmla="*/ 50117 h 1746052"/>
                  <a:gd name="connsiteX6" fmla="*/ 1961564 w 1995874"/>
                  <a:gd name="connsiteY6" fmla="*/ 795447 h 1746052"/>
                  <a:gd name="connsiteX7" fmla="*/ 1963945 w 1995874"/>
                  <a:gd name="connsiteY7" fmla="*/ 957372 h 1746052"/>
                  <a:gd name="connsiteX8" fmla="*/ 1568658 w 1995874"/>
                  <a:gd name="connsiteY8" fmla="*/ 1662222 h 1746052"/>
                  <a:gd name="connsiteX9" fmla="*/ 1434823 w 1995874"/>
                  <a:gd name="connsiteY9" fmla="*/ 1746052 h 1746052"/>
                  <a:gd name="connsiteX10" fmla="*/ 578500 w 1995874"/>
                  <a:gd name="connsiteY10" fmla="*/ 1741775 h 1746052"/>
                  <a:gd name="connsiteX11" fmla="*/ 435183 w 1995874"/>
                  <a:gd name="connsiteY11" fmla="*/ 1681273 h 1746052"/>
                  <a:gd name="connsiteX12" fmla="*/ 18464 w 1995874"/>
                  <a:gd name="connsiteY12" fmla="*/ 933561 h 1746052"/>
                  <a:gd name="connsiteX0" fmla="*/ 18464 w 1995874"/>
                  <a:gd name="connsiteY0" fmla="*/ 933561 h 1748519"/>
                  <a:gd name="connsiteX1" fmla="*/ 23227 w 1995874"/>
                  <a:gd name="connsiteY1" fmla="*/ 797829 h 1748519"/>
                  <a:gd name="connsiteX2" fmla="*/ 432801 w 1995874"/>
                  <a:gd name="connsiteY2" fmla="*/ 71548 h 1748519"/>
                  <a:gd name="connsiteX3" fmla="*/ 551864 w 1995874"/>
                  <a:gd name="connsiteY3" fmla="*/ 111 h 1748519"/>
                  <a:gd name="connsiteX4" fmla="*/ 1456739 w 1995874"/>
                  <a:gd name="connsiteY4" fmla="*/ 111 h 1748519"/>
                  <a:gd name="connsiteX5" fmla="*/ 1542464 w 1995874"/>
                  <a:gd name="connsiteY5" fmla="*/ 50117 h 1748519"/>
                  <a:gd name="connsiteX6" fmla="*/ 1961564 w 1995874"/>
                  <a:gd name="connsiteY6" fmla="*/ 795447 h 1748519"/>
                  <a:gd name="connsiteX7" fmla="*/ 1963945 w 1995874"/>
                  <a:gd name="connsiteY7" fmla="*/ 957372 h 1748519"/>
                  <a:gd name="connsiteX8" fmla="*/ 1568658 w 1995874"/>
                  <a:gd name="connsiteY8" fmla="*/ 1662222 h 1748519"/>
                  <a:gd name="connsiteX9" fmla="*/ 1434823 w 1995874"/>
                  <a:gd name="connsiteY9" fmla="*/ 1746052 h 1748519"/>
                  <a:gd name="connsiteX10" fmla="*/ 580397 w 1995874"/>
                  <a:gd name="connsiteY10" fmla="*/ 1747464 h 1748519"/>
                  <a:gd name="connsiteX11" fmla="*/ 435183 w 1995874"/>
                  <a:gd name="connsiteY11" fmla="*/ 1681273 h 1748519"/>
                  <a:gd name="connsiteX12" fmla="*/ 18464 w 1995874"/>
                  <a:gd name="connsiteY12" fmla="*/ 933561 h 174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5874" h="1748519">
                    <a:moveTo>
                      <a:pt x="18464" y="933561"/>
                    </a:moveTo>
                    <a:cubicBezTo>
                      <a:pt x="-10904" y="864504"/>
                      <a:pt x="-2174" y="852598"/>
                      <a:pt x="23227" y="797829"/>
                    </a:cubicBezTo>
                    <a:lnTo>
                      <a:pt x="432801" y="71548"/>
                    </a:lnTo>
                    <a:cubicBezTo>
                      <a:pt x="466138" y="13604"/>
                      <a:pt x="482807" y="-1477"/>
                      <a:pt x="551864" y="111"/>
                    </a:cubicBezTo>
                    <a:lnTo>
                      <a:pt x="1456739" y="111"/>
                    </a:lnTo>
                    <a:cubicBezTo>
                      <a:pt x="1502777" y="2494"/>
                      <a:pt x="1525001" y="19161"/>
                      <a:pt x="1542464" y="50117"/>
                    </a:cubicBezTo>
                    <a:lnTo>
                      <a:pt x="1961564" y="795447"/>
                    </a:lnTo>
                    <a:cubicBezTo>
                      <a:pt x="2012364" y="877998"/>
                      <a:pt x="2001251" y="881965"/>
                      <a:pt x="1963945" y="957372"/>
                    </a:cubicBezTo>
                    <a:lnTo>
                      <a:pt x="1568658" y="1662222"/>
                    </a:lnTo>
                    <a:cubicBezTo>
                      <a:pt x="1537701" y="1719372"/>
                      <a:pt x="1534836" y="1741290"/>
                      <a:pt x="1434823" y="1746052"/>
                    </a:cubicBezTo>
                    <a:lnTo>
                      <a:pt x="580397" y="1747464"/>
                    </a:lnTo>
                    <a:cubicBezTo>
                      <a:pt x="506579" y="1747464"/>
                      <a:pt x="487570" y="1762234"/>
                      <a:pt x="435183" y="1681273"/>
                    </a:cubicBezTo>
                    <a:lnTo>
                      <a:pt x="18464" y="933561"/>
                    </a:lnTo>
                    <a:close/>
                  </a:path>
                </a:pathLst>
              </a:custGeom>
              <a:solidFill>
                <a:schemeClr val="bg2"/>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488950">
                  <a:lnSpc>
                    <a:spcPct val="90000"/>
                  </a:lnSpc>
                  <a:spcBef>
                    <a:spcPct val="0"/>
                  </a:spcBef>
                  <a:spcAft>
                    <a:spcPct val="35000"/>
                  </a:spcAft>
                  <a:buNone/>
                </a:pPr>
                <a:r>
                  <a:rPr lang="en-US" sz="1800" kern="1200" dirty="0">
                    <a:solidFill>
                      <a:schemeClr val="tx1"/>
                    </a:solidFill>
                  </a:rPr>
                  <a:t>High Quality </a:t>
                </a:r>
              </a:p>
              <a:p>
                <a:pPr marL="0" lvl="0" indent="0" algn="ctr" defTabSz="488950">
                  <a:lnSpc>
                    <a:spcPct val="90000"/>
                  </a:lnSpc>
                  <a:spcBef>
                    <a:spcPct val="0"/>
                  </a:spcBef>
                  <a:spcAft>
                    <a:spcPct val="35000"/>
                  </a:spcAft>
                  <a:buNone/>
                </a:pPr>
                <a:r>
                  <a:rPr lang="en-US" sz="1800" kern="1200" dirty="0">
                    <a:solidFill>
                      <a:schemeClr val="tx1"/>
                    </a:solidFill>
                  </a:rPr>
                  <a:t>Cancer Care</a:t>
                </a:r>
              </a:p>
            </p:txBody>
          </p:sp>
          <p:sp>
            <p:nvSpPr>
              <p:cNvPr id="13" name="Hexagon 2">
                <a:extLst>
                  <a:ext uri="{FF2B5EF4-FFF2-40B4-BE49-F238E27FC236}">
                    <a16:creationId xmlns:a16="http://schemas.microsoft.com/office/drawing/2014/main" id="{46C20057-DD18-D960-8519-A0A5E422EFC4}"/>
                  </a:ext>
                </a:extLst>
              </p:cNvPr>
              <p:cNvSpPr/>
              <p:nvPr/>
            </p:nvSpPr>
            <p:spPr>
              <a:xfrm>
                <a:off x="8685214" y="3298241"/>
                <a:ext cx="2316069" cy="2632187"/>
              </a:xfrm>
              <a:custGeom>
                <a:avLst/>
                <a:gdLst>
                  <a:gd name="connsiteX0" fmla="*/ 455881 w 1788487"/>
                  <a:gd name="connsiteY0" fmla="*/ 0 h 1973272"/>
                  <a:gd name="connsiteX1" fmla="*/ 1788235 w 1788487"/>
                  <a:gd name="connsiteY1" fmla="*/ 0 h 1973272"/>
                  <a:gd name="connsiteX2" fmla="*/ 1715652 w 1788487"/>
                  <a:gd name="connsiteY2" fmla="*/ 193533 h 1973272"/>
                  <a:gd name="connsiteX3" fmla="*/ 801978 w 1788487"/>
                  <a:gd name="connsiteY3" fmla="*/ 1822737 h 1973272"/>
                  <a:gd name="connsiteX4" fmla="*/ 694943 w 1788487"/>
                  <a:gd name="connsiteY4" fmla="*/ 1973272 h 1973272"/>
                  <a:gd name="connsiteX5" fmla="*/ 0 w 1788487"/>
                  <a:gd name="connsiteY5" fmla="*/ 909549 h 1973272"/>
                  <a:gd name="connsiteX6" fmla="*/ 39563 w 1788487"/>
                  <a:gd name="connsiteY6" fmla="*/ 823913 h 1973272"/>
                  <a:gd name="connsiteX7" fmla="*/ 434850 w 1788487"/>
                  <a:gd name="connsiteY7" fmla="*/ 119063 h 1973272"/>
                  <a:gd name="connsiteX8" fmla="*/ 455881 w 1788487"/>
                  <a:gd name="connsiteY8" fmla="*/ 0 h 1973272"/>
                  <a:gd name="connsiteX0" fmla="*/ 455881 w 1788487"/>
                  <a:gd name="connsiteY0" fmla="*/ 0 h 1973272"/>
                  <a:gd name="connsiteX1" fmla="*/ 1788235 w 1788487"/>
                  <a:gd name="connsiteY1" fmla="*/ 0 h 1973272"/>
                  <a:gd name="connsiteX2" fmla="*/ 1715652 w 1788487"/>
                  <a:gd name="connsiteY2" fmla="*/ 193533 h 1973272"/>
                  <a:gd name="connsiteX3" fmla="*/ 801978 w 1788487"/>
                  <a:gd name="connsiteY3" fmla="*/ 1822737 h 1973272"/>
                  <a:gd name="connsiteX4" fmla="*/ 694943 w 1788487"/>
                  <a:gd name="connsiteY4" fmla="*/ 1973272 h 1973272"/>
                  <a:gd name="connsiteX5" fmla="*/ 0 w 1788487"/>
                  <a:gd name="connsiteY5" fmla="*/ 909549 h 1973272"/>
                  <a:gd name="connsiteX6" fmla="*/ 39563 w 1788487"/>
                  <a:gd name="connsiteY6" fmla="*/ 823913 h 1973272"/>
                  <a:gd name="connsiteX7" fmla="*/ 434850 w 1788487"/>
                  <a:gd name="connsiteY7" fmla="*/ 119063 h 1973272"/>
                  <a:gd name="connsiteX8" fmla="*/ 455881 w 1788487"/>
                  <a:gd name="connsiteY8" fmla="*/ 0 h 1973272"/>
                  <a:gd name="connsiteX0" fmla="*/ 455881 w 1788487"/>
                  <a:gd name="connsiteY0" fmla="*/ 0 h 1973272"/>
                  <a:gd name="connsiteX1" fmla="*/ 1788235 w 1788487"/>
                  <a:gd name="connsiteY1" fmla="*/ 0 h 1973272"/>
                  <a:gd name="connsiteX2" fmla="*/ 1715652 w 1788487"/>
                  <a:gd name="connsiteY2" fmla="*/ 193533 h 1973272"/>
                  <a:gd name="connsiteX3" fmla="*/ 801978 w 1788487"/>
                  <a:gd name="connsiteY3" fmla="*/ 1822737 h 1973272"/>
                  <a:gd name="connsiteX4" fmla="*/ 694943 w 1788487"/>
                  <a:gd name="connsiteY4" fmla="*/ 1973272 h 1973272"/>
                  <a:gd name="connsiteX5" fmla="*/ 0 w 1788487"/>
                  <a:gd name="connsiteY5" fmla="*/ 909549 h 1973272"/>
                  <a:gd name="connsiteX6" fmla="*/ 39563 w 1788487"/>
                  <a:gd name="connsiteY6" fmla="*/ 823913 h 1973272"/>
                  <a:gd name="connsiteX7" fmla="*/ 434850 w 1788487"/>
                  <a:gd name="connsiteY7" fmla="*/ 119063 h 1973272"/>
                  <a:gd name="connsiteX8" fmla="*/ 455881 w 1788487"/>
                  <a:gd name="connsiteY8" fmla="*/ 0 h 1973272"/>
                  <a:gd name="connsiteX0" fmla="*/ 455881 w 1788487"/>
                  <a:gd name="connsiteY0" fmla="*/ 0 h 1973272"/>
                  <a:gd name="connsiteX1" fmla="*/ 1788235 w 1788487"/>
                  <a:gd name="connsiteY1" fmla="*/ 0 h 1973272"/>
                  <a:gd name="connsiteX2" fmla="*/ 1715652 w 1788487"/>
                  <a:gd name="connsiteY2" fmla="*/ 193533 h 1973272"/>
                  <a:gd name="connsiteX3" fmla="*/ 801978 w 1788487"/>
                  <a:gd name="connsiteY3" fmla="*/ 1822737 h 1973272"/>
                  <a:gd name="connsiteX4" fmla="*/ 694943 w 1788487"/>
                  <a:gd name="connsiteY4" fmla="*/ 1973272 h 1973272"/>
                  <a:gd name="connsiteX5" fmla="*/ 0 w 1788487"/>
                  <a:gd name="connsiteY5" fmla="*/ 900069 h 1973272"/>
                  <a:gd name="connsiteX6" fmla="*/ 39563 w 1788487"/>
                  <a:gd name="connsiteY6" fmla="*/ 823913 h 1973272"/>
                  <a:gd name="connsiteX7" fmla="*/ 434850 w 1788487"/>
                  <a:gd name="connsiteY7" fmla="*/ 119063 h 1973272"/>
                  <a:gd name="connsiteX8" fmla="*/ 455881 w 1788487"/>
                  <a:gd name="connsiteY8" fmla="*/ 0 h 1973272"/>
                  <a:gd name="connsiteX0" fmla="*/ 457777 w 1790383"/>
                  <a:gd name="connsiteY0" fmla="*/ 0 h 1973272"/>
                  <a:gd name="connsiteX1" fmla="*/ 1790131 w 1790383"/>
                  <a:gd name="connsiteY1" fmla="*/ 0 h 1973272"/>
                  <a:gd name="connsiteX2" fmla="*/ 1717548 w 1790383"/>
                  <a:gd name="connsiteY2" fmla="*/ 193533 h 1973272"/>
                  <a:gd name="connsiteX3" fmla="*/ 803874 w 1790383"/>
                  <a:gd name="connsiteY3" fmla="*/ 1822737 h 1973272"/>
                  <a:gd name="connsiteX4" fmla="*/ 696839 w 1790383"/>
                  <a:gd name="connsiteY4" fmla="*/ 1973272 h 1973272"/>
                  <a:gd name="connsiteX5" fmla="*/ 0 w 1790383"/>
                  <a:gd name="connsiteY5" fmla="*/ 894381 h 1973272"/>
                  <a:gd name="connsiteX6" fmla="*/ 41459 w 1790383"/>
                  <a:gd name="connsiteY6" fmla="*/ 823913 h 1973272"/>
                  <a:gd name="connsiteX7" fmla="*/ 436746 w 1790383"/>
                  <a:gd name="connsiteY7" fmla="*/ 119063 h 1973272"/>
                  <a:gd name="connsiteX8" fmla="*/ 457777 w 1790383"/>
                  <a:gd name="connsiteY8" fmla="*/ 0 h 1973272"/>
                  <a:gd name="connsiteX0" fmla="*/ 471049 w 1790383"/>
                  <a:gd name="connsiteY0" fmla="*/ 37922 h 1973272"/>
                  <a:gd name="connsiteX1" fmla="*/ 1790131 w 1790383"/>
                  <a:gd name="connsiteY1" fmla="*/ 0 h 1973272"/>
                  <a:gd name="connsiteX2" fmla="*/ 1717548 w 1790383"/>
                  <a:gd name="connsiteY2" fmla="*/ 193533 h 1973272"/>
                  <a:gd name="connsiteX3" fmla="*/ 803874 w 1790383"/>
                  <a:gd name="connsiteY3" fmla="*/ 1822737 h 1973272"/>
                  <a:gd name="connsiteX4" fmla="*/ 696839 w 1790383"/>
                  <a:gd name="connsiteY4" fmla="*/ 1973272 h 1973272"/>
                  <a:gd name="connsiteX5" fmla="*/ 0 w 1790383"/>
                  <a:gd name="connsiteY5" fmla="*/ 894381 h 1973272"/>
                  <a:gd name="connsiteX6" fmla="*/ 41459 w 1790383"/>
                  <a:gd name="connsiteY6" fmla="*/ 823913 h 1973272"/>
                  <a:gd name="connsiteX7" fmla="*/ 436746 w 1790383"/>
                  <a:gd name="connsiteY7" fmla="*/ 119063 h 1973272"/>
                  <a:gd name="connsiteX8" fmla="*/ 471049 w 1790383"/>
                  <a:gd name="connsiteY8" fmla="*/ 37922 h 1973272"/>
                  <a:gd name="connsiteX0" fmla="*/ 474841 w 1790383"/>
                  <a:gd name="connsiteY0" fmla="*/ 32234 h 1973272"/>
                  <a:gd name="connsiteX1" fmla="*/ 1790131 w 1790383"/>
                  <a:gd name="connsiteY1" fmla="*/ 0 h 1973272"/>
                  <a:gd name="connsiteX2" fmla="*/ 1717548 w 1790383"/>
                  <a:gd name="connsiteY2" fmla="*/ 193533 h 1973272"/>
                  <a:gd name="connsiteX3" fmla="*/ 803874 w 1790383"/>
                  <a:gd name="connsiteY3" fmla="*/ 1822737 h 1973272"/>
                  <a:gd name="connsiteX4" fmla="*/ 696839 w 1790383"/>
                  <a:gd name="connsiteY4" fmla="*/ 1973272 h 1973272"/>
                  <a:gd name="connsiteX5" fmla="*/ 0 w 1790383"/>
                  <a:gd name="connsiteY5" fmla="*/ 894381 h 1973272"/>
                  <a:gd name="connsiteX6" fmla="*/ 41459 w 1790383"/>
                  <a:gd name="connsiteY6" fmla="*/ 823913 h 1973272"/>
                  <a:gd name="connsiteX7" fmla="*/ 436746 w 1790383"/>
                  <a:gd name="connsiteY7" fmla="*/ 119063 h 1973272"/>
                  <a:gd name="connsiteX8" fmla="*/ 474841 w 1790383"/>
                  <a:gd name="connsiteY8" fmla="*/ 32234 h 1973272"/>
                  <a:gd name="connsiteX0" fmla="*/ 474841 w 1790383"/>
                  <a:gd name="connsiteY0" fmla="*/ 32234 h 1973272"/>
                  <a:gd name="connsiteX1" fmla="*/ 1790131 w 1790383"/>
                  <a:gd name="connsiteY1" fmla="*/ 0 h 1973272"/>
                  <a:gd name="connsiteX2" fmla="*/ 1717548 w 1790383"/>
                  <a:gd name="connsiteY2" fmla="*/ 193533 h 1973272"/>
                  <a:gd name="connsiteX3" fmla="*/ 803874 w 1790383"/>
                  <a:gd name="connsiteY3" fmla="*/ 1822737 h 1973272"/>
                  <a:gd name="connsiteX4" fmla="*/ 696839 w 1790383"/>
                  <a:gd name="connsiteY4" fmla="*/ 1973272 h 1973272"/>
                  <a:gd name="connsiteX5" fmla="*/ 0 w 1790383"/>
                  <a:gd name="connsiteY5" fmla="*/ 894381 h 1973272"/>
                  <a:gd name="connsiteX6" fmla="*/ 41459 w 1790383"/>
                  <a:gd name="connsiteY6" fmla="*/ 823913 h 1973272"/>
                  <a:gd name="connsiteX7" fmla="*/ 436746 w 1790383"/>
                  <a:gd name="connsiteY7" fmla="*/ 119063 h 1973272"/>
                  <a:gd name="connsiteX8" fmla="*/ 474841 w 1790383"/>
                  <a:gd name="connsiteY8" fmla="*/ 32234 h 1973272"/>
                  <a:gd name="connsiteX0" fmla="*/ 474841 w 1790383"/>
                  <a:gd name="connsiteY0" fmla="*/ 32234 h 1973272"/>
                  <a:gd name="connsiteX1" fmla="*/ 1790131 w 1790383"/>
                  <a:gd name="connsiteY1" fmla="*/ 0 h 1973272"/>
                  <a:gd name="connsiteX2" fmla="*/ 1717548 w 1790383"/>
                  <a:gd name="connsiteY2" fmla="*/ 193533 h 1973272"/>
                  <a:gd name="connsiteX3" fmla="*/ 803874 w 1790383"/>
                  <a:gd name="connsiteY3" fmla="*/ 1822737 h 1973272"/>
                  <a:gd name="connsiteX4" fmla="*/ 696839 w 1790383"/>
                  <a:gd name="connsiteY4" fmla="*/ 1973272 h 1973272"/>
                  <a:gd name="connsiteX5" fmla="*/ 0 w 1790383"/>
                  <a:gd name="connsiteY5" fmla="*/ 894381 h 1973272"/>
                  <a:gd name="connsiteX6" fmla="*/ 41459 w 1790383"/>
                  <a:gd name="connsiteY6" fmla="*/ 823913 h 1973272"/>
                  <a:gd name="connsiteX7" fmla="*/ 436746 w 1790383"/>
                  <a:gd name="connsiteY7" fmla="*/ 119063 h 1973272"/>
                  <a:gd name="connsiteX8" fmla="*/ 474841 w 1790383"/>
                  <a:gd name="connsiteY8" fmla="*/ 32234 h 1973272"/>
                  <a:gd name="connsiteX0" fmla="*/ 474841 w 1792266"/>
                  <a:gd name="connsiteY0" fmla="*/ 24650 h 1965688"/>
                  <a:gd name="connsiteX1" fmla="*/ 1792028 w 1792266"/>
                  <a:gd name="connsiteY1" fmla="*/ 0 h 1965688"/>
                  <a:gd name="connsiteX2" fmla="*/ 1717548 w 1792266"/>
                  <a:gd name="connsiteY2" fmla="*/ 185949 h 1965688"/>
                  <a:gd name="connsiteX3" fmla="*/ 803874 w 1792266"/>
                  <a:gd name="connsiteY3" fmla="*/ 1815153 h 1965688"/>
                  <a:gd name="connsiteX4" fmla="*/ 696839 w 1792266"/>
                  <a:gd name="connsiteY4" fmla="*/ 1965688 h 1965688"/>
                  <a:gd name="connsiteX5" fmla="*/ 0 w 1792266"/>
                  <a:gd name="connsiteY5" fmla="*/ 886797 h 1965688"/>
                  <a:gd name="connsiteX6" fmla="*/ 41459 w 1792266"/>
                  <a:gd name="connsiteY6" fmla="*/ 816329 h 1965688"/>
                  <a:gd name="connsiteX7" fmla="*/ 436746 w 1792266"/>
                  <a:gd name="connsiteY7" fmla="*/ 111479 h 1965688"/>
                  <a:gd name="connsiteX8" fmla="*/ 474841 w 1792266"/>
                  <a:gd name="connsiteY8" fmla="*/ 24650 h 1965688"/>
                  <a:gd name="connsiteX0" fmla="*/ 474841 w 1796035"/>
                  <a:gd name="connsiteY0" fmla="*/ 22753 h 1963791"/>
                  <a:gd name="connsiteX1" fmla="*/ 1795820 w 1796035"/>
                  <a:gd name="connsiteY1" fmla="*/ 0 h 1963791"/>
                  <a:gd name="connsiteX2" fmla="*/ 1717548 w 1796035"/>
                  <a:gd name="connsiteY2" fmla="*/ 184052 h 1963791"/>
                  <a:gd name="connsiteX3" fmla="*/ 803874 w 1796035"/>
                  <a:gd name="connsiteY3" fmla="*/ 1813256 h 1963791"/>
                  <a:gd name="connsiteX4" fmla="*/ 696839 w 1796035"/>
                  <a:gd name="connsiteY4" fmla="*/ 1963791 h 1963791"/>
                  <a:gd name="connsiteX5" fmla="*/ 0 w 1796035"/>
                  <a:gd name="connsiteY5" fmla="*/ 884900 h 1963791"/>
                  <a:gd name="connsiteX6" fmla="*/ 41459 w 1796035"/>
                  <a:gd name="connsiteY6" fmla="*/ 814432 h 1963791"/>
                  <a:gd name="connsiteX7" fmla="*/ 436746 w 1796035"/>
                  <a:gd name="connsiteY7" fmla="*/ 109582 h 1963791"/>
                  <a:gd name="connsiteX8" fmla="*/ 474841 w 1796035"/>
                  <a:gd name="connsiteY8" fmla="*/ 22753 h 1963791"/>
                  <a:gd name="connsiteX0" fmla="*/ 474841 w 1797920"/>
                  <a:gd name="connsiteY0" fmla="*/ 17065 h 1958103"/>
                  <a:gd name="connsiteX1" fmla="*/ 1797716 w 1797920"/>
                  <a:gd name="connsiteY1" fmla="*/ 0 h 1958103"/>
                  <a:gd name="connsiteX2" fmla="*/ 1717548 w 1797920"/>
                  <a:gd name="connsiteY2" fmla="*/ 178364 h 1958103"/>
                  <a:gd name="connsiteX3" fmla="*/ 803874 w 1797920"/>
                  <a:gd name="connsiteY3" fmla="*/ 1807568 h 1958103"/>
                  <a:gd name="connsiteX4" fmla="*/ 696839 w 1797920"/>
                  <a:gd name="connsiteY4" fmla="*/ 1958103 h 1958103"/>
                  <a:gd name="connsiteX5" fmla="*/ 0 w 1797920"/>
                  <a:gd name="connsiteY5" fmla="*/ 879212 h 1958103"/>
                  <a:gd name="connsiteX6" fmla="*/ 41459 w 1797920"/>
                  <a:gd name="connsiteY6" fmla="*/ 808744 h 1958103"/>
                  <a:gd name="connsiteX7" fmla="*/ 436746 w 1797920"/>
                  <a:gd name="connsiteY7" fmla="*/ 103894 h 1958103"/>
                  <a:gd name="connsiteX8" fmla="*/ 474841 w 1797920"/>
                  <a:gd name="connsiteY8" fmla="*/ 17065 h 1958103"/>
                  <a:gd name="connsiteX0" fmla="*/ 474841 w 1797920"/>
                  <a:gd name="connsiteY0" fmla="*/ 24649 h 1965687"/>
                  <a:gd name="connsiteX1" fmla="*/ 1797716 w 1797920"/>
                  <a:gd name="connsiteY1" fmla="*/ 0 h 1965687"/>
                  <a:gd name="connsiteX2" fmla="*/ 1717548 w 1797920"/>
                  <a:gd name="connsiteY2" fmla="*/ 185948 h 1965687"/>
                  <a:gd name="connsiteX3" fmla="*/ 803874 w 1797920"/>
                  <a:gd name="connsiteY3" fmla="*/ 1815152 h 1965687"/>
                  <a:gd name="connsiteX4" fmla="*/ 696839 w 1797920"/>
                  <a:gd name="connsiteY4" fmla="*/ 1965687 h 1965687"/>
                  <a:gd name="connsiteX5" fmla="*/ 0 w 1797920"/>
                  <a:gd name="connsiteY5" fmla="*/ 886796 h 1965687"/>
                  <a:gd name="connsiteX6" fmla="*/ 41459 w 1797920"/>
                  <a:gd name="connsiteY6" fmla="*/ 816328 h 1965687"/>
                  <a:gd name="connsiteX7" fmla="*/ 436746 w 1797920"/>
                  <a:gd name="connsiteY7" fmla="*/ 111478 h 1965687"/>
                  <a:gd name="connsiteX8" fmla="*/ 474841 w 1797920"/>
                  <a:gd name="connsiteY8" fmla="*/ 24649 h 1965687"/>
                  <a:gd name="connsiteX0" fmla="*/ 474841 w 1794150"/>
                  <a:gd name="connsiteY0" fmla="*/ 24649 h 1965687"/>
                  <a:gd name="connsiteX1" fmla="*/ 1793924 w 1794150"/>
                  <a:gd name="connsiteY1" fmla="*/ 0 h 1965687"/>
                  <a:gd name="connsiteX2" fmla="*/ 1717548 w 1794150"/>
                  <a:gd name="connsiteY2" fmla="*/ 185948 h 1965687"/>
                  <a:gd name="connsiteX3" fmla="*/ 803874 w 1794150"/>
                  <a:gd name="connsiteY3" fmla="*/ 1815152 h 1965687"/>
                  <a:gd name="connsiteX4" fmla="*/ 696839 w 1794150"/>
                  <a:gd name="connsiteY4" fmla="*/ 1965687 h 1965687"/>
                  <a:gd name="connsiteX5" fmla="*/ 0 w 1794150"/>
                  <a:gd name="connsiteY5" fmla="*/ 886796 h 1965687"/>
                  <a:gd name="connsiteX6" fmla="*/ 41459 w 1794150"/>
                  <a:gd name="connsiteY6" fmla="*/ 816328 h 1965687"/>
                  <a:gd name="connsiteX7" fmla="*/ 436746 w 1794150"/>
                  <a:gd name="connsiteY7" fmla="*/ 111478 h 1965687"/>
                  <a:gd name="connsiteX8" fmla="*/ 474841 w 1794150"/>
                  <a:gd name="connsiteY8" fmla="*/ 24649 h 1965687"/>
                  <a:gd name="connsiteX0" fmla="*/ 474841 w 1794150"/>
                  <a:gd name="connsiteY0" fmla="*/ 20856 h 1961894"/>
                  <a:gd name="connsiteX1" fmla="*/ 1793924 w 1794150"/>
                  <a:gd name="connsiteY1" fmla="*/ 0 h 1961894"/>
                  <a:gd name="connsiteX2" fmla="*/ 1717548 w 1794150"/>
                  <a:gd name="connsiteY2" fmla="*/ 182155 h 1961894"/>
                  <a:gd name="connsiteX3" fmla="*/ 803874 w 1794150"/>
                  <a:gd name="connsiteY3" fmla="*/ 1811359 h 1961894"/>
                  <a:gd name="connsiteX4" fmla="*/ 696839 w 1794150"/>
                  <a:gd name="connsiteY4" fmla="*/ 1961894 h 1961894"/>
                  <a:gd name="connsiteX5" fmla="*/ 0 w 1794150"/>
                  <a:gd name="connsiteY5" fmla="*/ 883003 h 1961894"/>
                  <a:gd name="connsiteX6" fmla="*/ 41459 w 1794150"/>
                  <a:gd name="connsiteY6" fmla="*/ 812535 h 1961894"/>
                  <a:gd name="connsiteX7" fmla="*/ 436746 w 1794150"/>
                  <a:gd name="connsiteY7" fmla="*/ 107685 h 1961894"/>
                  <a:gd name="connsiteX8" fmla="*/ 474841 w 1794150"/>
                  <a:gd name="connsiteY8" fmla="*/ 20856 h 1961894"/>
                  <a:gd name="connsiteX0" fmla="*/ 474841 w 1794150"/>
                  <a:gd name="connsiteY0" fmla="*/ 17064 h 1958102"/>
                  <a:gd name="connsiteX1" fmla="*/ 1793924 w 1794150"/>
                  <a:gd name="connsiteY1" fmla="*/ 0 h 1958102"/>
                  <a:gd name="connsiteX2" fmla="*/ 1717548 w 1794150"/>
                  <a:gd name="connsiteY2" fmla="*/ 178363 h 1958102"/>
                  <a:gd name="connsiteX3" fmla="*/ 803874 w 1794150"/>
                  <a:gd name="connsiteY3" fmla="*/ 1807567 h 1958102"/>
                  <a:gd name="connsiteX4" fmla="*/ 696839 w 1794150"/>
                  <a:gd name="connsiteY4" fmla="*/ 1958102 h 1958102"/>
                  <a:gd name="connsiteX5" fmla="*/ 0 w 1794150"/>
                  <a:gd name="connsiteY5" fmla="*/ 879211 h 1958102"/>
                  <a:gd name="connsiteX6" fmla="*/ 41459 w 1794150"/>
                  <a:gd name="connsiteY6" fmla="*/ 808743 h 1958102"/>
                  <a:gd name="connsiteX7" fmla="*/ 436746 w 1794150"/>
                  <a:gd name="connsiteY7" fmla="*/ 103893 h 1958102"/>
                  <a:gd name="connsiteX8" fmla="*/ 474841 w 1794150"/>
                  <a:gd name="connsiteY8" fmla="*/ 17064 h 1958102"/>
                  <a:gd name="connsiteX0" fmla="*/ 474841 w 1794150"/>
                  <a:gd name="connsiteY0" fmla="*/ 22753 h 1963791"/>
                  <a:gd name="connsiteX1" fmla="*/ 1793924 w 1794150"/>
                  <a:gd name="connsiteY1" fmla="*/ 0 h 1963791"/>
                  <a:gd name="connsiteX2" fmla="*/ 1717548 w 1794150"/>
                  <a:gd name="connsiteY2" fmla="*/ 184052 h 1963791"/>
                  <a:gd name="connsiteX3" fmla="*/ 803874 w 1794150"/>
                  <a:gd name="connsiteY3" fmla="*/ 1813256 h 1963791"/>
                  <a:gd name="connsiteX4" fmla="*/ 696839 w 1794150"/>
                  <a:gd name="connsiteY4" fmla="*/ 1963791 h 1963791"/>
                  <a:gd name="connsiteX5" fmla="*/ 0 w 1794150"/>
                  <a:gd name="connsiteY5" fmla="*/ 884900 h 1963791"/>
                  <a:gd name="connsiteX6" fmla="*/ 41459 w 1794150"/>
                  <a:gd name="connsiteY6" fmla="*/ 814432 h 1963791"/>
                  <a:gd name="connsiteX7" fmla="*/ 436746 w 1794150"/>
                  <a:gd name="connsiteY7" fmla="*/ 109582 h 1963791"/>
                  <a:gd name="connsiteX8" fmla="*/ 474841 w 1794150"/>
                  <a:gd name="connsiteY8" fmla="*/ 22753 h 1963791"/>
                  <a:gd name="connsiteX0" fmla="*/ 474841 w 1796036"/>
                  <a:gd name="connsiteY0" fmla="*/ 28441 h 1969479"/>
                  <a:gd name="connsiteX1" fmla="*/ 1795821 w 1796036"/>
                  <a:gd name="connsiteY1" fmla="*/ 0 h 1969479"/>
                  <a:gd name="connsiteX2" fmla="*/ 1717548 w 1796036"/>
                  <a:gd name="connsiteY2" fmla="*/ 189740 h 1969479"/>
                  <a:gd name="connsiteX3" fmla="*/ 803874 w 1796036"/>
                  <a:gd name="connsiteY3" fmla="*/ 1818944 h 1969479"/>
                  <a:gd name="connsiteX4" fmla="*/ 696839 w 1796036"/>
                  <a:gd name="connsiteY4" fmla="*/ 1969479 h 1969479"/>
                  <a:gd name="connsiteX5" fmla="*/ 0 w 1796036"/>
                  <a:gd name="connsiteY5" fmla="*/ 890588 h 1969479"/>
                  <a:gd name="connsiteX6" fmla="*/ 41459 w 1796036"/>
                  <a:gd name="connsiteY6" fmla="*/ 820120 h 1969479"/>
                  <a:gd name="connsiteX7" fmla="*/ 436746 w 1796036"/>
                  <a:gd name="connsiteY7" fmla="*/ 115270 h 1969479"/>
                  <a:gd name="connsiteX8" fmla="*/ 474841 w 1796036"/>
                  <a:gd name="connsiteY8" fmla="*/ 28441 h 1969479"/>
                  <a:gd name="connsiteX0" fmla="*/ 474841 w 1796036"/>
                  <a:gd name="connsiteY0" fmla="*/ 34130 h 1969479"/>
                  <a:gd name="connsiteX1" fmla="*/ 1795821 w 1796036"/>
                  <a:gd name="connsiteY1" fmla="*/ 0 h 1969479"/>
                  <a:gd name="connsiteX2" fmla="*/ 1717548 w 1796036"/>
                  <a:gd name="connsiteY2" fmla="*/ 189740 h 1969479"/>
                  <a:gd name="connsiteX3" fmla="*/ 803874 w 1796036"/>
                  <a:gd name="connsiteY3" fmla="*/ 1818944 h 1969479"/>
                  <a:gd name="connsiteX4" fmla="*/ 696839 w 1796036"/>
                  <a:gd name="connsiteY4" fmla="*/ 1969479 h 1969479"/>
                  <a:gd name="connsiteX5" fmla="*/ 0 w 1796036"/>
                  <a:gd name="connsiteY5" fmla="*/ 890588 h 1969479"/>
                  <a:gd name="connsiteX6" fmla="*/ 41459 w 1796036"/>
                  <a:gd name="connsiteY6" fmla="*/ 820120 h 1969479"/>
                  <a:gd name="connsiteX7" fmla="*/ 436746 w 1796036"/>
                  <a:gd name="connsiteY7" fmla="*/ 115270 h 1969479"/>
                  <a:gd name="connsiteX8" fmla="*/ 474841 w 1796036"/>
                  <a:gd name="connsiteY8" fmla="*/ 34130 h 1969479"/>
                  <a:gd name="connsiteX0" fmla="*/ 474841 w 1796036"/>
                  <a:gd name="connsiteY0" fmla="*/ 28441 h 1963790"/>
                  <a:gd name="connsiteX1" fmla="*/ 1795821 w 1796036"/>
                  <a:gd name="connsiteY1" fmla="*/ 0 h 1963790"/>
                  <a:gd name="connsiteX2" fmla="*/ 1717548 w 1796036"/>
                  <a:gd name="connsiteY2" fmla="*/ 184051 h 1963790"/>
                  <a:gd name="connsiteX3" fmla="*/ 803874 w 1796036"/>
                  <a:gd name="connsiteY3" fmla="*/ 1813255 h 1963790"/>
                  <a:gd name="connsiteX4" fmla="*/ 696839 w 1796036"/>
                  <a:gd name="connsiteY4" fmla="*/ 1963790 h 1963790"/>
                  <a:gd name="connsiteX5" fmla="*/ 0 w 1796036"/>
                  <a:gd name="connsiteY5" fmla="*/ 884899 h 1963790"/>
                  <a:gd name="connsiteX6" fmla="*/ 41459 w 1796036"/>
                  <a:gd name="connsiteY6" fmla="*/ 814431 h 1963790"/>
                  <a:gd name="connsiteX7" fmla="*/ 436746 w 1796036"/>
                  <a:gd name="connsiteY7" fmla="*/ 109581 h 1963790"/>
                  <a:gd name="connsiteX8" fmla="*/ 474841 w 1796036"/>
                  <a:gd name="connsiteY8" fmla="*/ 28441 h 1963790"/>
                  <a:gd name="connsiteX0" fmla="*/ 474841 w 1784748"/>
                  <a:gd name="connsiteY0" fmla="*/ 0 h 1935349"/>
                  <a:gd name="connsiteX1" fmla="*/ 1784444 w 1784748"/>
                  <a:gd name="connsiteY1" fmla="*/ 9481 h 1935349"/>
                  <a:gd name="connsiteX2" fmla="*/ 1717548 w 1784748"/>
                  <a:gd name="connsiteY2" fmla="*/ 155610 h 1935349"/>
                  <a:gd name="connsiteX3" fmla="*/ 803874 w 1784748"/>
                  <a:gd name="connsiteY3" fmla="*/ 1784814 h 1935349"/>
                  <a:gd name="connsiteX4" fmla="*/ 696839 w 1784748"/>
                  <a:gd name="connsiteY4" fmla="*/ 1935349 h 1935349"/>
                  <a:gd name="connsiteX5" fmla="*/ 0 w 1784748"/>
                  <a:gd name="connsiteY5" fmla="*/ 856458 h 1935349"/>
                  <a:gd name="connsiteX6" fmla="*/ 41459 w 1784748"/>
                  <a:gd name="connsiteY6" fmla="*/ 785990 h 1935349"/>
                  <a:gd name="connsiteX7" fmla="*/ 436746 w 1784748"/>
                  <a:gd name="connsiteY7" fmla="*/ 81140 h 1935349"/>
                  <a:gd name="connsiteX8" fmla="*/ 474841 w 1784748"/>
                  <a:gd name="connsiteY8" fmla="*/ 0 h 1935349"/>
                  <a:gd name="connsiteX0" fmla="*/ 474841 w 1784444"/>
                  <a:gd name="connsiteY0" fmla="*/ 0 h 1935349"/>
                  <a:gd name="connsiteX1" fmla="*/ 1784444 w 1784444"/>
                  <a:gd name="connsiteY1" fmla="*/ 9481 h 1935349"/>
                  <a:gd name="connsiteX2" fmla="*/ 1717548 w 1784444"/>
                  <a:gd name="connsiteY2" fmla="*/ 155610 h 1935349"/>
                  <a:gd name="connsiteX3" fmla="*/ 803874 w 1784444"/>
                  <a:gd name="connsiteY3" fmla="*/ 1784814 h 1935349"/>
                  <a:gd name="connsiteX4" fmla="*/ 696839 w 1784444"/>
                  <a:gd name="connsiteY4" fmla="*/ 1935349 h 1935349"/>
                  <a:gd name="connsiteX5" fmla="*/ 0 w 1784444"/>
                  <a:gd name="connsiteY5" fmla="*/ 856458 h 1935349"/>
                  <a:gd name="connsiteX6" fmla="*/ 41459 w 1784444"/>
                  <a:gd name="connsiteY6" fmla="*/ 785990 h 1935349"/>
                  <a:gd name="connsiteX7" fmla="*/ 436746 w 1784444"/>
                  <a:gd name="connsiteY7" fmla="*/ 81140 h 1935349"/>
                  <a:gd name="connsiteX8" fmla="*/ 474841 w 1784444"/>
                  <a:gd name="connsiteY8" fmla="*/ 0 h 1935349"/>
                  <a:gd name="connsiteX0" fmla="*/ 474841 w 1784444"/>
                  <a:gd name="connsiteY0" fmla="*/ 0 h 1935349"/>
                  <a:gd name="connsiteX1" fmla="*/ 1784444 w 1784444"/>
                  <a:gd name="connsiteY1" fmla="*/ 9481 h 1935349"/>
                  <a:gd name="connsiteX2" fmla="*/ 1717548 w 1784444"/>
                  <a:gd name="connsiteY2" fmla="*/ 155610 h 1935349"/>
                  <a:gd name="connsiteX3" fmla="*/ 803874 w 1784444"/>
                  <a:gd name="connsiteY3" fmla="*/ 1784814 h 1935349"/>
                  <a:gd name="connsiteX4" fmla="*/ 696839 w 1784444"/>
                  <a:gd name="connsiteY4" fmla="*/ 1935349 h 1935349"/>
                  <a:gd name="connsiteX5" fmla="*/ 0 w 1784444"/>
                  <a:gd name="connsiteY5" fmla="*/ 856458 h 1935349"/>
                  <a:gd name="connsiteX6" fmla="*/ 41459 w 1784444"/>
                  <a:gd name="connsiteY6" fmla="*/ 785990 h 1935349"/>
                  <a:gd name="connsiteX7" fmla="*/ 436746 w 1784444"/>
                  <a:gd name="connsiteY7" fmla="*/ 81140 h 1935349"/>
                  <a:gd name="connsiteX8" fmla="*/ 474841 w 1784444"/>
                  <a:gd name="connsiteY8" fmla="*/ 0 h 1935349"/>
                  <a:gd name="connsiteX0" fmla="*/ 474841 w 1784444"/>
                  <a:gd name="connsiteY0" fmla="*/ 0 h 1935349"/>
                  <a:gd name="connsiteX1" fmla="*/ 1784444 w 1784444"/>
                  <a:gd name="connsiteY1" fmla="*/ 9481 h 1935349"/>
                  <a:gd name="connsiteX2" fmla="*/ 1717548 w 1784444"/>
                  <a:gd name="connsiteY2" fmla="*/ 155610 h 1935349"/>
                  <a:gd name="connsiteX3" fmla="*/ 803874 w 1784444"/>
                  <a:gd name="connsiteY3" fmla="*/ 1784814 h 1935349"/>
                  <a:gd name="connsiteX4" fmla="*/ 696839 w 1784444"/>
                  <a:gd name="connsiteY4" fmla="*/ 1935349 h 1935349"/>
                  <a:gd name="connsiteX5" fmla="*/ 0 w 1784444"/>
                  <a:gd name="connsiteY5" fmla="*/ 856458 h 1935349"/>
                  <a:gd name="connsiteX6" fmla="*/ 41459 w 1784444"/>
                  <a:gd name="connsiteY6" fmla="*/ 785990 h 1935349"/>
                  <a:gd name="connsiteX7" fmla="*/ 436746 w 1784444"/>
                  <a:gd name="connsiteY7" fmla="*/ 81140 h 1935349"/>
                  <a:gd name="connsiteX8" fmla="*/ 474841 w 1784444"/>
                  <a:gd name="connsiteY8" fmla="*/ 0 h 1935349"/>
                  <a:gd name="connsiteX0" fmla="*/ 474841 w 1784444"/>
                  <a:gd name="connsiteY0" fmla="*/ 0 h 1935349"/>
                  <a:gd name="connsiteX1" fmla="*/ 1784444 w 1784444"/>
                  <a:gd name="connsiteY1" fmla="*/ 11377 h 1935349"/>
                  <a:gd name="connsiteX2" fmla="*/ 1717548 w 1784444"/>
                  <a:gd name="connsiteY2" fmla="*/ 155610 h 1935349"/>
                  <a:gd name="connsiteX3" fmla="*/ 803874 w 1784444"/>
                  <a:gd name="connsiteY3" fmla="*/ 1784814 h 1935349"/>
                  <a:gd name="connsiteX4" fmla="*/ 696839 w 1784444"/>
                  <a:gd name="connsiteY4" fmla="*/ 1935349 h 1935349"/>
                  <a:gd name="connsiteX5" fmla="*/ 0 w 1784444"/>
                  <a:gd name="connsiteY5" fmla="*/ 856458 h 1935349"/>
                  <a:gd name="connsiteX6" fmla="*/ 41459 w 1784444"/>
                  <a:gd name="connsiteY6" fmla="*/ 785990 h 1935349"/>
                  <a:gd name="connsiteX7" fmla="*/ 436746 w 1784444"/>
                  <a:gd name="connsiteY7" fmla="*/ 81140 h 1935349"/>
                  <a:gd name="connsiteX8" fmla="*/ 474841 w 1784444"/>
                  <a:gd name="connsiteY8" fmla="*/ 0 h 1935349"/>
                  <a:gd name="connsiteX0" fmla="*/ 474841 w 1786340"/>
                  <a:gd name="connsiteY0" fmla="*/ 0 h 1935349"/>
                  <a:gd name="connsiteX1" fmla="*/ 1786340 w 1786340"/>
                  <a:gd name="connsiteY1" fmla="*/ 7585 h 1935349"/>
                  <a:gd name="connsiteX2" fmla="*/ 1717548 w 1786340"/>
                  <a:gd name="connsiteY2" fmla="*/ 155610 h 1935349"/>
                  <a:gd name="connsiteX3" fmla="*/ 803874 w 1786340"/>
                  <a:gd name="connsiteY3" fmla="*/ 1784814 h 1935349"/>
                  <a:gd name="connsiteX4" fmla="*/ 696839 w 1786340"/>
                  <a:gd name="connsiteY4" fmla="*/ 1935349 h 1935349"/>
                  <a:gd name="connsiteX5" fmla="*/ 0 w 1786340"/>
                  <a:gd name="connsiteY5" fmla="*/ 856458 h 1935349"/>
                  <a:gd name="connsiteX6" fmla="*/ 41459 w 1786340"/>
                  <a:gd name="connsiteY6" fmla="*/ 785990 h 1935349"/>
                  <a:gd name="connsiteX7" fmla="*/ 436746 w 1786340"/>
                  <a:gd name="connsiteY7" fmla="*/ 81140 h 1935349"/>
                  <a:gd name="connsiteX8" fmla="*/ 474841 w 1786340"/>
                  <a:gd name="connsiteY8" fmla="*/ 0 h 1935349"/>
                  <a:gd name="connsiteX0" fmla="*/ 474841 w 1786340"/>
                  <a:gd name="connsiteY0" fmla="*/ 0 h 1935349"/>
                  <a:gd name="connsiteX1" fmla="*/ 1786340 w 1786340"/>
                  <a:gd name="connsiteY1" fmla="*/ 7585 h 1935349"/>
                  <a:gd name="connsiteX2" fmla="*/ 1717548 w 1786340"/>
                  <a:gd name="connsiteY2" fmla="*/ 155610 h 1935349"/>
                  <a:gd name="connsiteX3" fmla="*/ 803874 w 1786340"/>
                  <a:gd name="connsiteY3" fmla="*/ 1784814 h 1935349"/>
                  <a:gd name="connsiteX4" fmla="*/ 696839 w 1786340"/>
                  <a:gd name="connsiteY4" fmla="*/ 1935349 h 1935349"/>
                  <a:gd name="connsiteX5" fmla="*/ 0 w 1786340"/>
                  <a:gd name="connsiteY5" fmla="*/ 856458 h 1935349"/>
                  <a:gd name="connsiteX6" fmla="*/ 41459 w 1786340"/>
                  <a:gd name="connsiteY6" fmla="*/ 785990 h 1935349"/>
                  <a:gd name="connsiteX7" fmla="*/ 436746 w 1786340"/>
                  <a:gd name="connsiteY7" fmla="*/ 81140 h 1935349"/>
                  <a:gd name="connsiteX8" fmla="*/ 474841 w 1786340"/>
                  <a:gd name="connsiteY8" fmla="*/ 0 h 1935349"/>
                  <a:gd name="connsiteX0" fmla="*/ 474841 w 1786340"/>
                  <a:gd name="connsiteY0" fmla="*/ 0 h 1935349"/>
                  <a:gd name="connsiteX1" fmla="*/ 1786340 w 1786340"/>
                  <a:gd name="connsiteY1" fmla="*/ 7585 h 1935349"/>
                  <a:gd name="connsiteX2" fmla="*/ 1717548 w 1786340"/>
                  <a:gd name="connsiteY2" fmla="*/ 155610 h 1935349"/>
                  <a:gd name="connsiteX3" fmla="*/ 803874 w 1786340"/>
                  <a:gd name="connsiteY3" fmla="*/ 1784814 h 1935349"/>
                  <a:gd name="connsiteX4" fmla="*/ 696839 w 1786340"/>
                  <a:gd name="connsiteY4" fmla="*/ 1935349 h 1935349"/>
                  <a:gd name="connsiteX5" fmla="*/ 0 w 1786340"/>
                  <a:gd name="connsiteY5" fmla="*/ 856458 h 1935349"/>
                  <a:gd name="connsiteX6" fmla="*/ 41459 w 1786340"/>
                  <a:gd name="connsiteY6" fmla="*/ 785990 h 1935349"/>
                  <a:gd name="connsiteX7" fmla="*/ 436746 w 1786340"/>
                  <a:gd name="connsiteY7" fmla="*/ 81140 h 1935349"/>
                  <a:gd name="connsiteX8" fmla="*/ 474841 w 1786340"/>
                  <a:gd name="connsiteY8" fmla="*/ 0 h 1935349"/>
                  <a:gd name="connsiteX0" fmla="*/ 474841 w 1786340"/>
                  <a:gd name="connsiteY0" fmla="*/ 0 h 1933453"/>
                  <a:gd name="connsiteX1" fmla="*/ 1786340 w 1786340"/>
                  <a:gd name="connsiteY1" fmla="*/ 5689 h 1933453"/>
                  <a:gd name="connsiteX2" fmla="*/ 1717548 w 1786340"/>
                  <a:gd name="connsiteY2" fmla="*/ 153714 h 1933453"/>
                  <a:gd name="connsiteX3" fmla="*/ 803874 w 1786340"/>
                  <a:gd name="connsiteY3" fmla="*/ 1782918 h 1933453"/>
                  <a:gd name="connsiteX4" fmla="*/ 696839 w 1786340"/>
                  <a:gd name="connsiteY4" fmla="*/ 1933453 h 1933453"/>
                  <a:gd name="connsiteX5" fmla="*/ 0 w 1786340"/>
                  <a:gd name="connsiteY5" fmla="*/ 854562 h 1933453"/>
                  <a:gd name="connsiteX6" fmla="*/ 41459 w 1786340"/>
                  <a:gd name="connsiteY6" fmla="*/ 784094 h 1933453"/>
                  <a:gd name="connsiteX7" fmla="*/ 436746 w 1786340"/>
                  <a:gd name="connsiteY7" fmla="*/ 79244 h 1933453"/>
                  <a:gd name="connsiteX8" fmla="*/ 474841 w 1786340"/>
                  <a:gd name="connsiteY8" fmla="*/ 0 h 1933453"/>
                  <a:gd name="connsiteX0" fmla="*/ 474841 w 1786340"/>
                  <a:gd name="connsiteY0" fmla="*/ 0 h 1931557"/>
                  <a:gd name="connsiteX1" fmla="*/ 1786340 w 1786340"/>
                  <a:gd name="connsiteY1" fmla="*/ 3793 h 1931557"/>
                  <a:gd name="connsiteX2" fmla="*/ 1717548 w 1786340"/>
                  <a:gd name="connsiteY2" fmla="*/ 151818 h 1931557"/>
                  <a:gd name="connsiteX3" fmla="*/ 803874 w 1786340"/>
                  <a:gd name="connsiteY3" fmla="*/ 1781022 h 1931557"/>
                  <a:gd name="connsiteX4" fmla="*/ 696839 w 1786340"/>
                  <a:gd name="connsiteY4" fmla="*/ 1931557 h 1931557"/>
                  <a:gd name="connsiteX5" fmla="*/ 0 w 1786340"/>
                  <a:gd name="connsiteY5" fmla="*/ 852666 h 1931557"/>
                  <a:gd name="connsiteX6" fmla="*/ 41459 w 1786340"/>
                  <a:gd name="connsiteY6" fmla="*/ 782198 h 1931557"/>
                  <a:gd name="connsiteX7" fmla="*/ 436746 w 1786340"/>
                  <a:gd name="connsiteY7" fmla="*/ 77348 h 1931557"/>
                  <a:gd name="connsiteX8" fmla="*/ 474841 w 1786340"/>
                  <a:gd name="connsiteY8" fmla="*/ 0 h 1931557"/>
                  <a:gd name="connsiteX0" fmla="*/ 474841 w 1786340"/>
                  <a:gd name="connsiteY0" fmla="*/ 0 h 1929661"/>
                  <a:gd name="connsiteX1" fmla="*/ 1786340 w 1786340"/>
                  <a:gd name="connsiteY1" fmla="*/ 1897 h 1929661"/>
                  <a:gd name="connsiteX2" fmla="*/ 1717548 w 1786340"/>
                  <a:gd name="connsiteY2" fmla="*/ 149922 h 1929661"/>
                  <a:gd name="connsiteX3" fmla="*/ 803874 w 1786340"/>
                  <a:gd name="connsiteY3" fmla="*/ 1779126 h 1929661"/>
                  <a:gd name="connsiteX4" fmla="*/ 696839 w 1786340"/>
                  <a:gd name="connsiteY4" fmla="*/ 1929661 h 1929661"/>
                  <a:gd name="connsiteX5" fmla="*/ 0 w 1786340"/>
                  <a:gd name="connsiteY5" fmla="*/ 850770 h 1929661"/>
                  <a:gd name="connsiteX6" fmla="*/ 41459 w 1786340"/>
                  <a:gd name="connsiteY6" fmla="*/ 780302 h 1929661"/>
                  <a:gd name="connsiteX7" fmla="*/ 436746 w 1786340"/>
                  <a:gd name="connsiteY7" fmla="*/ 75452 h 1929661"/>
                  <a:gd name="connsiteX8" fmla="*/ 474841 w 1786340"/>
                  <a:gd name="connsiteY8" fmla="*/ 0 h 1929661"/>
                  <a:gd name="connsiteX0" fmla="*/ 474841 w 1788236"/>
                  <a:gd name="connsiteY0" fmla="*/ 728 h 1930389"/>
                  <a:gd name="connsiteX1" fmla="*/ 1788236 w 1788236"/>
                  <a:gd name="connsiteY1" fmla="*/ 729 h 1930389"/>
                  <a:gd name="connsiteX2" fmla="*/ 1717548 w 1788236"/>
                  <a:gd name="connsiteY2" fmla="*/ 150650 h 1930389"/>
                  <a:gd name="connsiteX3" fmla="*/ 803874 w 1788236"/>
                  <a:gd name="connsiteY3" fmla="*/ 1779854 h 1930389"/>
                  <a:gd name="connsiteX4" fmla="*/ 696839 w 1788236"/>
                  <a:gd name="connsiteY4" fmla="*/ 1930389 h 1930389"/>
                  <a:gd name="connsiteX5" fmla="*/ 0 w 1788236"/>
                  <a:gd name="connsiteY5" fmla="*/ 851498 h 1930389"/>
                  <a:gd name="connsiteX6" fmla="*/ 41459 w 1788236"/>
                  <a:gd name="connsiteY6" fmla="*/ 781030 h 1930389"/>
                  <a:gd name="connsiteX7" fmla="*/ 436746 w 1788236"/>
                  <a:gd name="connsiteY7" fmla="*/ 76180 h 1930389"/>
                  <a:gd name="connsiteX8" fmla="*/ 474841 w 1788236"/>
                  <a:gd name="connsiteY8" fmla="*/ 728 h 1930389"/>
                  <a:gd name="connsiteX0" fmla="*/ 474841 w 1782547"/>
                  <a:gd name="connsiteY0" fmla="*/ 728 h 1930389"/>
                  <a:gd name="connsiteX1" fmla="*/ 1782547 w 1782547"/>
                  <a:gd name="connsiteY1" fmla="*/ 729 h 1930389"/>
                  <a:gd name="connsiteX2" fmla="*/ 1717548 w 1782547"/>
                  <a:gd name="connsiteY2" fmla="*/ 150650 h 1930389"/>
                  <a:gd name="connsiteX3" fmla="*/ 803874 w 1782547"/>
                  <a:gd name="connsiteY3" fmla="*/ 1779854 h 1930389"/>
                  <a:gd name="connsiteX4" fmla="*/ 696839 w 1782547"/>
                  <a:gd name="connsiteY4" fmla="*/ 1930389 h 1930389"/>
                  <a:gd name="connsiteX5" fmla="*/ 0 w 1782547"/>
                  <a:gd name="connsiteY5" fmla="*/ 851498 h 1930389"/>
                  <a:gd name="connsiteX6" fmla="*/ 41459 w 1782547"/>
                  <a:gd name="connsiteY6" fmla="*/ 781030 h 1930389"/>
                  <a:gd name="connsiteX7" fmla="*/ 436746 w 1782547"/>
                  <a:gd name="connsiteY7" fmla="*/ 76180 h 1930389"/>
                  <a:gd name="connsiteX8" fmla="*/ 474841 w 1782547"/>
                  <a:gd name="connsiteY8" fmla="*/ 728 h 1930389"/>
                  <a:gd name="connsiteX0" fmla="*/ 474841 w 1786340"/>
                  <a:gd name="connsiteY0" fmla="*/ 2458 h 1932119"/>
                  <a:gd name="connsiteX1" fmla="*/ 1786340 w 1786340"/>
                  <a:gd name="connsiteY1" fmla="*/ 563 h 1932119"/>
                  <a:gd name="connsiteX2" fmla="*/ 1717548 w 1786340"/>
                  <a:gd name="connsiteY2" fmla="*/ 152380 h 1932119"/>
                  <a:gd name="connsiteX3" fmla="*/ 803874 w 1786340"/>
                  <a:gd name="connsiteY3" fmla="*/ 1781584 h 1932119"/>
                  <a:gd name="connsiteX4" fmla="*/ 696839 w 1786340"/>
                  <a:gd name="connsiteY4" fmla="*/ 1932119 h 1932119"/>
                  <a:gd name="connsiteX5" fmla="*/ 0 w 1786340"/>
                  <a:gd name="connsiteY5" fmla="*/ 853228 h 1932119"/>
                  <a:gd name="connsiteX6" fmla="*/ 41459 w 1786340"/>
                  <a:gd name="connsiteY6" fmla="*/ 782760 h 1932119"/>
                  <a:gd name="connsiteX7" fmla="*/ 436746 w 1786340"/>
                  <a:gd name="connsiteY7" fmla="*/ 77910 h 1932119"/>
                  <a:gd name="connsiteX8" fmla="*/ 474841 w 1786340"/>
                  <a:gd name="connsiteY8" fmla="*/ 2458 h 1932119"/>
                  <a:gd name="connsiteX0" fmla="*/ 474841 w 1782547"/>
                  <a:gd name="connsiteY0" fmla="*/ 2458 h 1932119"/>
                  <a:gd name="connsiteX1" fmla="*/ 1782547 w 1782547"/>
                  <a:gd name="connsiteY1" fmla="*/ 563 h 1932119"/>
                  <a:gd name="connsiteX2" fmla="*/ 1717548 w 1782547"/>
                  <a:gd name="connsiteY2" fmla="*/ 152380 h 1932119"/>
                  <a:gd name="connsiteX3" fmla="*/ 803874 w 1782547"/>
                  <a:gd name="connsiteY3" fmla="*/ 1781584 h 1932119"/>
                  <a:gd name="connsiteX4" fmla="*/ 696839 w 1782547"/>
                  <a:gd name="connsiteY4" fmla="*/ 1932119 h 1932119"/>
                  <a:gd name="connsiteX5" fmla="*/ 0 w 1782547"/>
                  <a:gd name="connsiteY5" fmla="*/ 853228 h 1932119"/>
                  <a:gd name="connsiteX6" fmla="*/ 41459 w 1782547"/>
                  <a:gd name="connsiteY6" fmla="*/ 782760 h 1932119"/>
                  <a:gd name="connsiteX7" fmla="*/ 436746 w 1782547"/>
                  <a:gd name="connsiteY7" fmla="*/ 77910 h 1932119"/>
                  <a:gd name="connsiteX8" fmla="*/ 474841 w 1782547"/>
                  <a:gd name="connsiteY8" fmla="*/ 2458 h 1932119"/>
                  <a:gd name="connsiteX0" fmla="*/ 474841 w 1786339"/>
                  <a:gd name="connsiteY0" fmla="*/ 2458 h 1932119"/>
                  <a:gd name="connsiteX1" fmla="*/ 1786339 w 1786339"/>
                  <a:gd name="connsiteY1" fmla="*/ 563 h 1932119"/>
                  <a:gd name="connsiteX2" fmla="*/ 1717548 w 1786339"/>
                  <a:gd name="connsiteY2" fmla="*/ 152380 h 1932119"/>
                  <a:gd name="connsiteX3" fmla="*/ 803874 w 1786339"/>
                  <a:gd name="connsiteY3" fmla="*/ 1781584 h 1932119"/>
                  <a:gd name="connsiteX4" fmla="*/ 696839 w 1786339"/>
                  <a:gd name="connsiteY4" fmla="*/ 1932119 h 1932119"/>
                  <a:gd name="connsiteX5" fmla="*/ 0 w 1786339"/>
                  <a:gd name="connsiteY5" fmla="*/ 853228 h 1932119"/>
                  <a:gd name="connsiteX6" fmla="*/ 41459 w 1786339"/>
                  <a:gd name="connsiteY6" fmla="*/ 782760 h 1932119"/>
                  <a:gd name="connsiteX7" fmla="*/ 436746 w 1786339"/>
                  <a:gd name="connsiteY7" fmla="*/ 77910 h 1932119"/>
                  <a:gd name="connsiteX8" fmla="*/ 474841 w 1786339"/>
                  <a:gd name="connsiteY8" fmla="*/ 2458 h 1932119"/>
                  <a:gd name="connsiteX0" fmla="*/ 474841 w 1782547"/>
                  <a:gd name="connsiteY0" fmla="*/ 2458 h 1932119"/>
                  <a:gd name="connsiteX1" fmla="*/ 1782547 w 1782547"/>
                  <a:gd name="connsiteY1" fmla="*/ 563 h 1932119"/>
                  <a:gd name="connsiteX2" fmla="*/ 1717548 w 1782547"/>
                  <a:gd name="connsiteY2" fmla="*/ 152380 h 1932119"/>
                  <a:gd name="connsiteX3" fmla="*/ 803874 w 1782547"/>
                  <a:gd name="connsiteY3" fmla="*/ 1781584 h 1932119"/>
                  <a:gd name="connsiteX4" fmla="*/ 696839 w 1782547"/>
                  <a:gd name="connsiteY4" fmla="*/ 1932119 h 1932119"/>
                  <a:gd name="connsiteX5" fmla="*/ 0 w 1782547"/>
                  <a:gd name="connsiteY5" fmla="*/ 853228 h 1932119"/>
                  <a:gd name="connsiteX6" fmla="*/ 41459 w 1782547"/>
                  <a:gd name="connsiteY6" fmla="*/ 782760 h 1932119"/>
                  <a:gd name="connsiteX7" fmla="*/ 436746 w 1782547"/>
                  <a:gd name="connsiteY7" fmla="*/ 77910 h 1932119"/>
                  <a:gd name="connsiteX8" fmla="*/ 474841 w 1782547"/>
                  <a:gd name="connsiteY8" fmla="*/ 2458 h 1932119"/>
                  <a:gd name="connsiteX0" fmla="*/ 474841 w 1786339"/>
                  <a:gd name="connsiteY0" fmla="*/ 2458 h 1932119"/>
                  <a:gd name="connsiteX1" fmla="*/ 1786339 w 1786339"/>
                  <a:gd name="connsiteY1" fmla="*/ 563 h 1932119"/>
                  <a:gd name="connsiteX2" fmla="*/ 1717548 w 1786339"/>
                  <a:gd name="connsiteY2" fmla="*/ 152380 h 1932119"/>
                  <a:gd name="connsiteX3" fmla="*/ 803874 w 1786339"/>
                  <a:gd name="connsiteY3" fmla="*/ 1781584 h 1932119"/>
                  <a:gd name="connsiteX4" fmla="*/ 696839 w 1786339"/>
                  <a:gd name="connsiteY4" fmla="*/ 1932119 h 1932119"/>
                  <a:gd name="connsiteX5" fmla="*/ 0 w 1786339"/>
                  <a:gd name="connsiteY5" fmla="*/ 853228 h 1932119"/>
                  <a:gd name="connsiteX6" fmla="*/ 41459 w 1786339"/>
                  <a:gd name="connsiteY6" fmla="*/ 782760 h 1932119"/>
                  <a:gd name="connsiteX7" fmla="*/ 436746 w 1786339"/>
                  <a:gd name="connsiteY7" fmla="*/ 77910 h 1932119"/>
                  <a:gd name="connsiteX8" fmla="*/ 474841 w 1786339"/>
                  <a:gd name="connsiteY8" fmla="*/ 2458 h 1932119"/>
                  <a:gd name="connsiteX0" fmla="*/ 474841 w 1782547"/>
                  <a:gd name="connsiteY0" fmla="*/ 2458 h 1932119"/>
                  <a:gd name="connsiteX1" fmla="*/ 1782547 w 1782547"/>
                  <a:gd name="connsiteY1" fmla="*/ 563 h 1932119"/>
                  <a:gd name="connsiteX2" fmla="*/ 1717548 w 1782547"/>
                  <a:gd name="connsiteY2" fmla="*/ 152380 h 1932119"/>
                  <a:gd name="connsiteX3" fmla="*/ 803874 w 1782547"/>
                  <a:gd name="connsiteY3" fmla="*/ 1781584 h 1932119"/>
                  <a:gd name="connsiteX4" fmla="*/ 696839 w 1782547"/>
                  <a:gd name="connsiteY4" fmla="*/ 1932119 h 1932119"/>
                  <a:gd name="connsiteX5" fmla="*/ 0 w 1782547"/>
                  <a:gd name="connsiteY5" fmla="*/ 853228 h 1932119"/>
                  <a:gd name="connsiteX6" fmla="*/ 41459 w 1782547"/>
                  <a:gd name="connsiteY6" fmla="*/ 782760 h 1932119"/>
                  <a:gd name="connsiteX7" fmla="*/ 436746 w 1782547"/>
                  <a:gd name="connsiteY7" fmla="*/ 77910 h 1932119"/>
                  <a:gd name="connsiteX8" fmla="*/ 474841 w 1782547"/>
                  <a:gd name="connsiteY8" fmla="*/ 2458 h 1932119"/>
                  <a:gd name="connsiteX0" fmla="*/ 474841 w 1784443"/>
                  <a:gd name="connsiteY0" fmla="*/ 2458 h 1932119"/>
                  <a:gd name="connsiteX1" fmla="*/ 1784443 w 1784443"/>
                  <a:gd name="connsiteY1" fmla="*/ 563 h 1932119"/>
                  <a:gd name="connsiteX2" fmla="*/ 1717548 w 1784443"/>
                  <a:gd name="connsiteY2" fmla="*/ 152380 h 1932119"/>
                  <a:gd name="connsiteX3" fmla="*/ 803874 w 1784443"/>
                  <a:gd name="connsiteY3" fmla="*/ 1781584 h 1932119"/>
                  <a:gd name="connsiteX4" fmla="*/ 696839 w 1784443"/>
                  <a:gd name="connsiteY4" fmla="*/ 1932119 h 1932119"/>
                  <a:gd name="connsiteX5" fmla="*/ 0 w 1784443"/>
                  <a:gd name="connsiteY5" fmla="*/ 853228 h 1932119"/>
                  <a:gd name="connsiteX6" fmla="*/ 41459 w 1784443"/>
                  <a:gd name="connsiteY6" fmla="*/ 782760 h 1932119"/>
                  <a:gd name="connsiteX7" fmla="*/ 436746 w 1784443"/>
                  <a:gd name="connsiteY7" fmla="*/ 77910 h 1932119"/>
                  <a:gd name="connsiteX8" fmla="*/ 474841 w 1784443"/>
                  <a:gd name="connsiteY8" fmla="*/ 2458 h 1932119"/>
                  <a:gd name="connsiteX0" fmla="*/ 474841 w 1784443"/>
                  <a:gd name="connsiteY0" fmla="*/ 2458 h 1932119"/>
                  <a:gd name="connsiteX1" fmla="*/ 1784443 w 1784443"/>
                  <a:gd name="connsiteY1" fmla="*/ 563 h 1932119"/>
                  <a:gd name="connsiteX2" fmla="*/ 1717548 w 1784443"/>
                  <a:gd name="connsiteY2" fmla="*/ 152380 h 1932119"/>
                  <a:gd name="connsiteX3" fmla="*/ 803874 w 1784443"/>
                  <a:gd name="connsiteY3" fmla="*/ 1781584 h 1932119"/>
                  <a:gd name="connsiteX4" fmla="*/ 696839 w 1784443"/>
                  <a:gd name="connsiteY4" fmla="*/ 1932119 h 1932119"/>
                  <a:gd name="connsiteX5" fmla="*/ 0 w 1784443"/>
                  <a:gd name="connsiteY5" fmla="*/ 853228 h 1932119"/>
                  <a:gd name="connsiteX6" fmla="*/ 41459 w 1784443"/>
                  <a:gd name="connsiteY6" fmla="*/ 782760 h 1932119"/>
                  <a:gd name="connsiteX7" fmla="*/ 436746 w 1784443"/>
                  <a:gd name="connsiteY7" fmla="*/ 77910 h 1932119"/>
                  <a:gd name="connsiteX8" fmla="*/ 474841 w 1784443"/>
                  <a:gd name="connsiteY8" fmla="*/ 2458 h 1932119"/>
                  <a:gd name="connsiteX0" fmla="*/ 474841 w 1784443"/>
                  <a:gd name="connsiteY0" fmla="*/ 2458 h 1932119"/>
                  <a:gd name="connsiteX1" fmla="*/ 1784443 w 1784443"/>
                  <a:gd name="connsiteY1" fmla="*/ 563 h 1932119"/>
                  <a:gd name="connsiteX2" fmla="*/ 1717548 w 1784443"/>
                  <a:gd name="connsiteY2" fmla="*/ 152380 h 1932119"/>
                  <a:gd name="connsiteX3" fmla="*/ 803874 w 1784443"/>
                  <a:gd name="connsiteY3" fmla="*/ 1781584 h 1932119"/>
                  <a:gd name="connsiteX4" fmla="*/ 696839 w 1784443"/>
                  <a:gd name="connsiteY4" fmla="*/ 1932119 h 1932119"/>
                  <a:gd name="connsiteX5" fmla="*/ 0 w 1784443"/>
                  <a:gd name="connsiteY5" fmla="*/ 853228 h 1932119"/>
                  <a:gd name="connsiteX6" fmla="*/ 41459 w 1784443"/>
                  <a:gd name="connsiteY6" fmla="*/ 782760 h 1932119"/>
                  <a:gd name="connsiteX7" fmla="*/ 436746 w 1784443"/>
                  <a:gd name="connsiteY7" fmla="*/ 77910 h 1932119"/>
                  <a:gd name="connsiteX8" fmla="*/ 474841 w 1784443"/>
                  <a:gd name="connsiteY8" fmla="*/ 2458 h 19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443" h="1932119">
                    <a:moveTo>
                      <a:pt x="474841" y="2458"/>
                    </a:moveTo>
                    <a:cubicBezTo>
                      <a:pt x="563123" y="4986"/>
                      <a:pt x="1347277" y="-1965"/>
                      <a:pt x="1784443" y="563"/>
                    </a:cubicBezTo>
                    <a:cubicBezTo>
                      <a:pt x="1770661" y="55281"/>
                      <a:pt x="1751155" y="93648"/>
                      <a:pt x="1717548" y="152380"/>
                    </a:cubicBezTo>
                    <a:lnTo>
                      <a:pt x="803874" y="1781584"/>
                    </a:lnTo>
                    <a:cubicBezTo>
                      <a:pt x="765415" y="1852585"/>
                      <a:pt x="744448" y="1901325"/>
                      <a:pt x="696839" y="1932119"/>
                    </a:cubicBezTo>
                    <a:cubicBezTo>
                      <a:pt x="472776" y="1559215"/>
                      <a:pt x="224063" y="1226132"/>
                      <a:pt x="0" y="853228"/>
                    </a:cubicBezTo>
                    <a:cubicBezTo>
                      <a:pt x="14816" y="827315"/>
                      <a:pt x="35184" y="794345"/>
                      <a:pt x="41459" y="782760"/>
                    </a:cubicBezTo>
                    <a:lnTo>
                      <a:pt x="436746" y="77910"/>
                    </a:lnTo>
                    <a:cubicBezTo>
                      <a:pt x="453032" y="44708"/>
                      <a:pt x="452872" y="50667"/>
                      <a:pt x="474841" y="2458"/>
                    </a:cubicBezTo>
                    <a:close/>
                  </a:path>
                </a:pathLst>
              </a:custGeom>
              <a:solidFill>
                <a:schemeClr val="accent5"/>
              </a:solidFill>
              <a:ln w="25400" cap="flat" cmpd="sng" algn="ctr">
                <a:solidFill>
                  <a:schemeClr val="bg1"/>
                </a:solid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5" name="Hexagon 2">
                <a:extLst>
                  <a:ext uri="{FF2B5EF4-FFF2-40B4-BE49-F238E27FC236}">
                    <a16:creationId xmlns:a16="http://schemas.microsoft.com/office/drawing/2014/main" id="{5F60FDD5-3F6E-B205-FE5D-17FC398B712C}"/>
                  </a:ext>
                </a:extLst>
              </p:cNvPr>
              <p:cNvSpPr/>
              <p:nvPr/>
            </p:nvSpPr>
            <p:spPr>
              <a:xfrm>
                <a:off x="6468844" y="4492157"/>
                <a:ext cx="3107748" cy="1491178"/>
              </a:xfrm>
              <a:custGeom>
                <a:avLst/>
                <a:gdLst>
                  <a:gd name="connsiteX0" fmla="*/ 1722340 w 2394404"/>
                  <a:gd name="connsiteY0" fmla="*/ 0 h 1165901"/>
                  <a:gd name="connsiteX1" fmla="*/ 2394404 w 2394404"/>
                  <a:gd name="connsiteY1" fmla="*/ 1118503 h 1165901"/>
                  <a:gd name="connsiteX2" fmla="*/ 2188066 w 2394404"/>
                  <a:gd name="connsiteY2" fmla="*/ 1165901 h 1165901"/>
                  <a:gd name="connsiteX3" fmla="*/ 195594 w 2394404"/>
                  <a:gd name="connsiteY3" fmla="*/ 1160398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8066 w 2394404"/>
                  <a:gd name="connsiteY2" fmla="*/ 1165901 h 1165901"/>
                  <a:gd name="connsiteX3" fmla="*/ 195594 w 2394404"/>
                  <a:gd name="connsiteY3" fmla="*/ 1160398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8066 w 2394404"/>
                  <a:gd name="connsiteY2" fmla="*/ 1165901 h 1165901"/>
                  <a:gd name="connsiteX3" fmla="*/ 198919 w 2394404"/>
                  <a:gd name="connsiteY3" fmla="*/ 1160398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8066 w 2394404"/>
                  <a:gd name="connsiteY2" fmla="*/ 1165901 h 1165901"/>
                  <a:gd name="connsiteX3" fmla="*/ 205569 w 2394404"/>
                  <a:gd name="connsiteY3" fmla="*/ 1163723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9226"/>
                  <a:gd name="connsiteX1" fmla="*/ 2394404 w 2394404"/>
                  <a:gd name="connsiteY1" fmla="*/ 1118503 h 1169226"/>
                  <a:gd name="connsiteX2" fmla="*/ 2184741 w 2394404"/>
                  <a:gd name="connsiteY2" fmla="*/ 1169226 h 1169226"/>
                  <a:gd name="connsiteX3" fmla="*/ 205569 w 2394404"/>
                  <a:gd name="connsiteY3" fmla="*/ 1163723 h 1169226"/>
                  <a:gd name="connsiteX4" fmla="*/ 0 w 2394404"/>
                  <a:gd name="connsiteY4" fmla="*/ 1145617 h 1169226"/>
                  <a:gd name="connsiteX5" fmla="*/ 641712 w 2394404"/>
                  <a:gd name="connsiteY5" fmla="*/ 34138 h 1169226"/>
                  <a:gd name="connsiteX6" fmla="*/ 741639 w 2394404"/>
                  <a:gd name="connsiteY6" fmla="*/ 52273 h 1169226"/>
                  <a:gd name="connsiteX7" fmla="*/ 1603651 w 2394404"/>
                  <a:gd name="connsiteY7" fmla="*/ 54654 h 1169226"/>
                  <a:gd name="connsiteX8" fmla="*/ 1722340 w 2394404"/>
                  <a:gd name="connsiteY8" fmla="*/ 0 h 1169226"/>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41712 w 2394404"/>
                  <a:gd name="connsiteY5" fmla="*/ 34138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56881 w 2394404"/>
                  <a:gd name="connsiteY5" fmla="*/ 49307 h 1165901"/>
                  <a:gd name="connsiteX6" fmla="*/ 741639 w 2394404"/>
                  <a:gd name="connsiteY6" fmla="*/ 52273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56881 w 2394404"/>
                  <a:gd name="connsiteY5" fmla="*/ 49307 h 1165901"/>
                  <a:gd name="connsiteX6" fmla="*/ 747327 w 2394404"/>
                  <a:gd name="connsiteY6" fmla="*/ 54169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56881 w 2394404"/>
                  <a:gd name="connsiteY5" fmla="*/ 49307 h 1165901"/>
                  <a:gd name="connsiteX6" fmla="*/ 747327 w 2394404"/>
                  <a:gd name="connsiteY6" fmla="*/ 54169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56881 w 2394404"/>
                  <a:gd name="connsiteY5" fmla="*/ 49307 h 1165901"/>
                  <a:gd name="connsiteX6" fmla="*/ 747327 w 2394404"/>
                  <a:gd name="connsiteY6" fmla="*/ 54169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49297 w 2394404"/>
                  <a:gd name="connsiteY5" fmla="*/ 47411 h 1165901"/>
                  <a:gd name="connsiteX6" fmla="*/ 747327 w 2394404"/>
                  <a:gd name="connsiteY6" fmla="*/ 54169 h 1165901"/>
                  <a:gd name="connsiteX7" fmla="*/ 1603651 w 2394404"/>
                  <a:gd name="connsiteY7" fmla="*/ 54654 h 1165901"/>
                  <a:gd name="connsiteX8" fmla="*/ 1722340 w 2394404"/>
                  <a:gd name="connsiteY8" fmla="*/ 0 h 1165901"/>
                  <a:gd name="connsiteX0" fmla="*/ 1722340 w 2394404"/>
                  <a:gd name="connsiteY0" fmla="*/ 0 h 1165901"/>
                  <a:gd name="connsiteX1" fmla="*/ 2394404 w 2394404"/>
                  <a:gd name="connsiteY1" fmla="*/ 1118503 h 1165901"/>
                  <a:gd name="connsiteX2" fmla="*/ 2184741 w 2394404"/>
                  <a:gd name="connsiteY2" fmla="*/ 1165901 h 1165901"/>
                  <a:gd name="connsiteX3" fmla="*/ 205569 w 2394404"/>
                  <a:gd name="connsiteY3" fmla="*/ 1163723 h 1165901"/>
                  <a:gd name="connsiteX4" fmla="*/ 0 w 2394404"/>
                  <a:gd name="connsiteY4" fmla="*/ 1145617 h 1165901"/>
                  <a:gd name="connsiteX5" fmla="*/ 647400 w 2394404"/>
                  <a:gd name="connsiteY5" fmla="*/ 49307 h 1165901"/>
                  <a:gd name="connsiteX6" fmla="*/ 747327 w 2394404"/>
                  <a:gd name="connsiteY6" fmla="*/ 54169 h 1165901"/>
                  <a:gd name="connsiteX7" fmla="*/ 1603651 w 2394404"/>
                  <a:gd name="connsiteY7" fmla="*/ 54654 h 1165901"/>
                  <a:gd name="connsiteX8" fmla="*/ 1722340 w 2394404"/>
                  <a:gd name="connsiteY8" fmla="*/ 0 h 1165901"/>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7327 w 2394404"/>
                  <a:gd name="connsiteY6" fmla="*/ 16247 h 1127979"/>
                  <a:gd name="connsiteX7" fmla="*/ 1603651 w 2394404"/>
                  <a:gd name="connsiteY7" fmla="*/ 16732 h 1127979"/>
                  <a:gd name="connsiteX8" fmla="*/ 1692003 w 2394404"/>
                  <a:gd name="connsiteY8" fmla="*/ 0 h 1127979"/>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7327 w 2394404"/>
                  <a:gd name="connsiteY6" fmla="*/ 16247 h 1127979"/>
                  <a:gd name="connsiteX7" fmla="*/ 1603651 w 2394404"/>
                  <a:gd name="connsiteY7" fmla="*/ 16732 h 1127979"/>
                  <a:gd name="connsiteX8" fmla="*/ 1692003 w 2394404"/>
                  <a:gd name="connsiteY8" fmla="*/ 0 h 1127979"/>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7327 w 2394404"/>
                  <a:gd name="connsiteY6" fmla="*/ 16247 h 1127979"/>
                  <a:gd name="connsiteX7" fmla="*/ 1603651 w 2394404"/>
                  <a:gd name="connsiteY7" fmla="*/ 16732 h 1127979"/>
                  <a:gd name="connsiteX8" fmla="*/ 1692003 w 2394404"/>
                  <a:gd name="connsiteY8" fmla="*/ 0 h 1127979"/>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7327 w 2394404"/>
                  <a:gd name="connsiteY6" fmla="*/ 16247 h 1127979"/>
                  <a:gd name="connsiteX7" fmla="*/ 1603651 w 2394404"/>
                  <a:gd name="connsiteY7" fmla="*/ 16732 h 1127979"/>
                  <a:gd name="connsiteX8" fmla="*/ 1692003 w 2394404"/>
                  <a:gd name="connsiteY8" fmla="*/ 0 h 1127979"/>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7327 w 2394404"/>
                  <a:gd name="connsiteY6" fmla="*/ 16247 h 1127979"/>
                  <a:gd name="connsiteX7" fmla="*/ 1603651 w 2394404"/>
                  <a:gd name="connsiteY7" fmla="*/ 16732 h 1127979"/>
                  <a:gd name="connsiteX8" fmla="*/ 1692003 w 2394404"/>
                  <a:gd name="connsiteY8" fmla="*/ 0 h 1127979"/>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7327 w 2394404"/>
                  <a:gd name="connsiteY6" fmla="*/ 16247 h 1127979"/>
                  <a:gd name="connsiteX7" fmla="*/ 1603651 w 2394404"/>
                  <a:gd name="connsiteY7" fmla="*/ 16732 h 1127979"/>
                  <a:gd name="connsiteX8" fmla="*/ 1692003 w 2394404"/>
                  <a:gd name="connsiteY8" fmla="*/ 0 h 1127979"/>
                  <a:gd name="connsiteX0" fmla="*/ 1692003 w 2394404"/>
                  <a:gd name="connsiteY0" fmla="*/ 0 h 1127979"/>
                  <a:gd name="connsiteX1" fmla="*/ 2394404 w 2394404"/>
                  <a:gd name="connsiteY1" fmla="*/ 1080581 h 1127979"/>
                  <a:gd name="connsiteX2" fmla="*/ 2184741 w 2394404"/>
                  <a:gd name="connsiteY2" fmla="*/ 1127979 h 1127979"/>
                  <a:gd name="connsiteX3" fmla="*/ 205569 w 2394404"/>
                  <a:gd name="connsiteY3" fmla="*/ 1125801 h 1127979"/>
                  <a:gd name="connsiteX4" fmla="*/ 0 w 2394404"/>
                  <a:gd name="connsiteY4" fmla="*/ 1107695 h 1127979"/>
                  <a:gd name="connsiteX5" fmla="*/ 647400 w 2394404"/>
                  <a:gd name="connsiteY5" fmla="*/ 11385 h 1127979"/>
                  <a:gd name="connsiteX6" fmla="*/ 745431 w 2394404"/>
                  <a:gd name="connsiteY6" fmla="*/ 18143 h 1127979"/>
                  <a:gd name="connsiteX7" fmla="*/ 1603651 w 2394404"/>
                  <a:gd name="connsiteY7" fmla="*/ 16732 h 1127979"/>
                  <a:gd name="connsiteX8" fmla="*/ 1692003 w 2394404"/>
                  <a:gd name="connsiteY8" fmla="*/ 0 h 11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4404" h="1127979">
                    <a:moveTo>
                      <a:pt x="1692003" y="0"/>
                    </a:moveTo>
                    <a:lnTo>
                      <a:pt x="2394404" y="1080581"/>
                    </a:lnTo>
                    <a:cubicBezTo>
                      <a:pt x="2354466" y="1108460"/>
                      <a:pt x="2291356" y="1122903"/>
                      <a:pt x="2184741" y="1127979"/>
                    </a:cubicBezTo>
                    <a:lnTo>
                      <a:pt x="205569" y="1125801"/>
                    </a:lnTo>
                    <a:cubicBezTo>
                      <a:pt x="108024" y="1124763"/>
                      <a:pt x="46284" y="1132137"/>
                      <a:pt x="0" y="1107695"/>
                    </a:cubicBezTo>
                    <a:lnTo>
                      <a:pt x="647400" y="11385"/>
                    </a:lnTo>
                    <a:cubicBezTo>
                      <a:pt x="696647" y="19405"/>
                      <a:pt x="691653" y="18143"/>
                      <a:pt x="745431" y="18143"/>
                    </a:cubicBezTo>
                    <a:lnTo>
                      <a:pt x="1603651" y="16732"/>
                    </a:lnTo>
                    <a:cubicBezTo>
                      <a:pt x="1645151" y="16744"/>
                      <a:pt x="1675883" y="14219"/>
                      <a:pt x="1692003" y="0"/>
                    </a:cubicBezTo>
                    <a:close/>
                  </a:path>
                </a:pathLst>
              </a:custGeom>
              <a:solidFill>
                <a:srgbClr val="FFB500"/>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09E948DD-F4A8-FC63-8D32-87F443AF7A59}"/>
                  </a:ext>
                </a:extLst>
              </p:cNvPr>
              <p:cNvSpPr txBox="1"/>
              <p:nvPr/>
            </p:nvSpPr>
            <p:spPr>
              <a:xfrm>
                <a:off x="8950809" y="2136867"/>
                <a:ext cx="1795106" cy="437457"/>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dirty="0">
                    <a:solidFill>
                      <a:schemeClr val="bg1"/>
                    </a:solidFill>
                  </a:rPr>
                  <a:t>Geographic</a:t>
                </a:r>
              </a:p>
            </p:txBody>
          </p:sp>
          <p:sp>
            <p:nvSpPr>
              <p:cNvPr id="20" name="TextBox 19">
                <a:extLst>
                  <a:ext uri="{FF2B5EF4-FFF2-40B4-BE49-F238E27FC236}">
                    <a16:creationId xmlns:a16="http://schemas.microsoft.com/office/drawing/2014/main" id="{7397189D-FC29-B3A6-18DB-139F6E576FBA}"/>
                  </a:ext>
                </a:extLst>
              </p:cNvPr>
              <p:cNvSpPr txBox="1"/>
              <p:nvPr/>
            </p:nvSpPr>
            <p:spPr>
              <a:xfrm>
                <a:off x="8750159" y="3897577"/>
                <a:ext cx="1854620" cy="571464"/>
              </a:xfrm>
              <a:prstGeom prst="rect">
                <a:avLst/>
              </a:prstGeom>
              <a:noFill/>
            </p:spPr>
            <p:txBody>
              <a:bodyPr wrap="square" rtlCol="0">
                <a:spAutoFit/>
              </a:bodyPr>
              <a:lstStyle/>
              <a:p>
                <a:pPr algn="ctr"/>
                <a:r>
                  <a:rPr lang="en-US" dirty="0">
                    <a:solidFill>
                      <a:schemeClr val="bg1"/>
                    </a:solidFill>
                  </a:rPr>
                  <a:t>Health</a:t>
                </a:r>
              </a:p>
              <a:p>
                <a:pPr algn="ctr"/>
                <a:r>
                  <a:rPr lang="en-US" dirty="0">
                    <a:solidFill>
                      <a:schemeClr val="bg1"/>
                    </a:solidFill>
                  </a:rPr>
                  <a:t>Insurance</a:t>
                </a:r>
              </a:p>
            </p:txBody>
          </p:sp>
          <p:sp>
            <p:nvSpPr>
              <p:cNvPr id="21" name="TextBox 20">
                <a:extLst>
                  <a:ext uri="{FF2B5EF4-FFF2-40B4-BE49-F238E27FC236}">
                    <a16:creationId xmlns:a16="http://schemas.microsoft.com/office/drawing/2014/main" id="{93A570D8-EA54-9EC5-19DD-223B5A976A92}"/>
                  </a:ext>
                </a:extLst>
              </p:cNvPr>
              <p:cNvSpPr txBox="1"/>
              <p:nvPr/>
            </p:nvSpPr>
            <p:spPr>
              <a:xfrm>
                <a:off x="5358678" y="3933114"/>
                <a:ext cx="1854620" cy="571464"/>
              </a:xfrm>
              <a:prstGeom prst="rect">
                <a:avLst/>
              </a:prstGeom>
              <a:noFill/>
            </p:spPr>
            <p:txBody>
              <a:bodyPr wrap="square" rtlCol="0">
                <a:spAutoFit/>
              </a:bodyPr>
              <a:lstStyle/>
              <a:p>
                <a:pPr algn="ctr"/>
                <a:r>
                  <a:rPr lang="en-US" dirty="0">
                    <a:solidFill>
                      <a:schemeClr val="bg1"/>
                    </a:solidFill>
                  </a:rPr>
                  <a:t>Cultural &amp;</a:t>
                </a:r>
              </a:p>
              <a:p>
                <a:pPr algn="ctr"/>
                <a:r>
                  <a:rPr lang="en-US" dirty="0">
                    <a:solidFill>
                      <a:schemeClr val="bg1"/>
                    </a:solidFill>
                  </a:rPr>
                  <a:t>Linguistic</a:t>
                </a:r>
              </a:p>
            </p:txBody>
          </p:sp>
          <p:sp>
            <p:nvSpPr>
              <p:cNvPr id="22" name="TextBox 21">
                <a:extLst>
                  <a:ext uri="{FF2B5EF4-FFF2-40B4-BE49-F238E27FC236}">
                    <a16:creationId xmlns:a16="http://schemas.microsoft.com/office/drawing/2014/main" id="{E8E8BCA5-7D6A-1A79-EC4A-529397A47867}"/>
                  </a:ext>
                </a:extLst>
              </p:cNvPr>
              <p:cNvSpPr txBox="1"/>
              <p:nvPr/>
            </p:nvSpPr>
            <p:spPr>
              <a:xfrm>
                <a:off x="5388708" y="2123045"/>
                <a:ext cx="1697453" cy="571463"/>
              </a:xfrm>
              <a:prstGeom prst="rect">
                <a:avLst/>
              </a:prstGeom>
              <a:noFill/>
            </p:spPr>
            <p:txBody>
              <a:bodyPr wrap="square" rtlCol="0">
                <a:spAutoFit/>
              </a:bodyPr>
              <a:lstStyle/>
              <a:p>
                <a:pPr algn="ctr"/>
                <a:r>
                  <a:rPr lang="en-US" dirty="0"/>
                  <a:t>Stigma &amp;</a:t>
                </a:r>
              </a:p>
              <a:p>
                <a:pPr algn="ctr"/>
                <a:r>
                  <a:rPr lang="en-US" dirty="0"/>
                  <a:t>Racism</a:t>
                </a:r>
              </a:p>
            </p:txBody>
          </p:sp>
          <p:sp>
            <p:nvSpPr>
              <p:cNvPr id="23" name="Hexagon 2">
                <a:extLst>
                  <a:ext uri="{FF2B5EF4-FFF2-40B4-BE49-F238E27FC236}">
                    <a16:creationId xmlns:a16="http://schemas.microsoft.com/office/drawing/2014/main" id="{A6FDAA65-ADDA-46B5-4882-411E7C058C1C}"/>
                  </a:ext>
                </a:extLst>
              </p:cNvPr>
              <p:cNvSpPr/>
              <p:nvPr/>
            </p:nvSpPr>
            <p:spPr>
              <a:xfrm rot="3597325">
                <a:off x="6997863" y="-301191"/>
                <a:ext cx="2426764" cy="2696639"/>
              </a:xfrm>
              <a:custGeom>
                <a:avLst/>
                <a:gdLst>
                  <a:gd name="connsiteX0" fmla="*/ 1109036 w 1780001"/>
                  <a:gd name="connsiteY0" fmla="*/ 0 h 1964211"/>
                  <a:gd name="connsiteX1" fmla="*/ 1780001 w 1780001"/>
                  <a:gd name="connsiteY1" fmla="*/ 1160250 h 1964211"/>
                  <a:gd name="connsiteX2" fmla="*/ 1726342 w 1780001"/>
                  <a:gd name="connsiteY2" fmla="*/ 1222971 h 1964211"/>
                  <a:gd name="connsiteX3" fmla="*/ 1316768 w 1780001"/>
                  <a:gd name="connsiteY3" fmla="*/ 1949252 h 1964211"/>
                  <a:gd name="connsiteX4" fmla="*/ 1310028 w 1780001"/>
                  <a:gd name="connsiteY4" fmla="*/ 1964211 h 1964211"/>
                  <a:gd name="connsiteX5" fmla="*/ 0 w 1780001"/>
                  <a:gd name="connsiteY5" fmla="*/ 1964211 h 1964211"/>
                  <a:gd name="connsiteX6" fmla="*/ 52474 w 1780001"/>
                  <a:gd name="connsiteY6" fmla="*/ 1814494 h 1964211"/>
                  <a:gd name="connsiteX7" fmla="*/ 999172 w 1780001"/>
                  <a:gd name="connsiteY7" fmla="*/ 135754 h 1964211"/>
                  <a:gd name="connsiteX8" fmla="*/ 1109036 w 1780001"/>
                  <a:gd name="connsiteY8" fmla="*/ 0 h 1964211"/>
                  <a:gd name="connsiteX0" fmla="*/ 1109036 w 1780001"/>
                  <a:gd name="connsiteY0" fmla="*/ 0 h 1964211"/>
                  <a:gd name="connsiteX1" fmla="*/ 1780001 w 1780001"/>
                  <a:gd name="connsiteY1" fmla="*/ 1160250 h 1964211"/>
                  <a:gd name="connsiteX2" fmla="*/ 1726342 w 1780001"/>
                  <a:gd name="connsiteY2" fmla="*/ 1222971 h 1964211"/>
                  <a:gd name="connsiteX3" fmla="*/ 1310028 w 1780001"/>
                  <a:gd name="connsiteY3" fmla="*/ 1964211 h 1964211"/>
                  <a:gd name="connsiteX4" fmla="*/ 0 w 1780001"/>
                  <a:gd name="connsiteY4" fmla="*/ 1964211 h 1964211"/>
                  <a:gd name="connsiteX5" fmla="*/ 52474 w 1780001"/>
                  <a:gd name="connsiteY5" fmla="*/ 1814494 h 1964211"/>
                  <a:gd name="connsiteX6" fmla="*/ 999172 w 1780001"/>
                  <a:gd name="connsiteY6" fmla="*/ 135754 h 1964211"/>
                  <a:gd name="connsiteX7" fmla="*/ 1109036 w 1780001"/>
                  <a:gd name="connsiteY7" fmla="*/ 0 h 1964211"/>
                  <a:gd name="connsiteX0" fmla="*/ 1109036 w 1780001"/>
                  <a:gd name="connsiteY0" fmla="*/ 0 h 2005926"/>
                  <a:gd name="connsiteX1" fmla="*/ 1780001 w 1780001"/>
                  <a:gd name="connsiteY1" fmla="*/ 1160250 h 2005926"/>
                  <a:gd name="connsiteX2" fmla="*/ 1726342 w 1780001"/>
                  <a:gd name="connsiteY2" fmla="*/ 1222971 h 2005926"/>
                  <a:gd name="connsiteX3" fmla="*/ 1285378 w 1780001"/>
                  <a:gd name="connsiteY3" fmla="*/ 2005926 h 2005926"/>
                  <a:gd name="connsiteX4" fmla="*/ 0 w 1780001"/>
                  <a:gd name="connsiteY4" fmla="*/ 1964211 h 2005926"/>
                  <a:gd name="connsiteX5" fmla="*/ 52474 w 1780001"/>
                  <a:gd name="connsiteY5" fmla="*/ 1814494 h 2005926"/>
                  <a:gd name="connsiteX6" fmla="*/ 999172 w 1780001"/>
                  <a:gd name="connsiteY6" fmla="*/ 135754 h 2005926"/>
                  <a:gd name="connsiteX7" fmla="*/ 1109036 w 1780001"/>
                  <a:gd name="connsiteY7" fmla="*/ 0 h 2005926"/>
                  <a:gd name="connsiteX0" fmla="*/ 1107139 w 1778104"/>
                  <a:gd name="connsiteY0" fmla="*/ 0 h 2007822"/>
                  <a:gd name="connsiteX1" fmla="*/ 1778104 w 1778104"/>
                  <a:gd name="connsiteY1" fmla="*/ 1160250 h 2007822"/>
                  <a:gd name="connsiteX2" fmla="*/ 1724445 w 1778104"/>
                  <a:gd name="connsiteY2" fmla="*/ 1222971 h 2007822"/>
                  <a:gd name="connsiteX3" fmla="*/ 1283481 w 1778104"/>
                  <a:gd name="connsiteY3" fmla="*/ 2005926 h 2007822"/>
                  <a:gd name="connsiteX4" fmla="*/ 0 w 1778104"/>
                  <a:gd name="connsiteY4" fmla="*/ 2007822 h 2007822"/>
                  <a:gd name="connsiteX5" fmla="*/ 50577 w 1778104"/>
                  <a:gd name="connsiteY5" fmla="*/ 1814494 h 2007822"/>
                  <a:gd name="connsiteX6" fmla="*/ 997275 w 1778104"/>
                  <a:gd name="connsiteY6" fmla="*/ 135754 h 2007822"/>
                  <a:gd name="connsiteX7" fmla="*/ 1107139 w 1778104"/>
                  <a:gd name="connsiteY7" fmla="*/ 0 h 2007822"/>
                  <a:gd name="connsiteX0" fmla="*/ 1107139 w 1778104"/>
                  <a:gd name="connsiteY0" fmla="*/ 0 h 2019198"/>
                  <a:gd name="connsiteX1" fmla="*/ 1778104 w 1778104"/>
                  <a:gd name="connsiteY1" fmla="*/ 1160250 h 2019198"/>
                  <a:gd name="connsiteX2" fmla="*/ 1724445 w 1778104"/>
                  <a:gd name="connsiteY2" fmla="*/ 1222971 h 2019198"/>
                  <a:gd name="connsiteX3" fmla="*/ 1283481 w 1778104"/>
                  <a:gd name="connsiteY3" fmla="*/ 2005926 h 2019198"/>
                  <a:gd name="connsiteX4" fmla="*/ 0 w 1778104"/>
                  <a:gd name="connsiteY4" fmla="*/ 2019198 h 2019198"/>
                  <a:gd name="connsiteX5" fmla="*/ 50577 w 1778104"/>
                  <a:gd name="connsiteY5" fmla="*/ 1814494 h 2019198"/>
                  <a:gd name="connsiteX6" fmla="*/ 997275 w 1778104"/>
                  <a:gd name="connsiteY6" fmla="*/ 135754 h 2019198"/>
                  <a:gd name="connsiteX7" fmla="*/ 1107139 w 1778104"/>
                  <a:gd name="connsiteY7" fmla="*/ 0 h 2019198"/>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0577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4369 w 1778104"/>
                  <a:gd name="connsiteY5" fmla="*/ 1814494 h 2021095"/>
                  <a:gd name="connsiteX6" fmla="*/ 997275 w 1778104"/>
                  <a:gd name="connsiteY6" fmla="*/ 135754 h 2021095"/>
                  <a:gd name="connsiteX7" fmla="*/ 1107139 w 1778104"/>
                  <a:gd name="connsiteY7" fmla="*/ 0 h 2021095"/>
                  <a:gd name="connsiteX0" fmla="*/ 1107139 w 1778104"/>
                  <a:gd name="connsiteY0" fmla="*/ 0 h 2021095"/>
                  <a:gd name="connsiteX1" fmla="*/ 1778104 w 1778104"/>
                  <a:gd name="connsiteY1" fmla="*/ 1160250 h 2021095"/>
                  <a:gd name="connsiteX2" fmla="*/ 1724445 w 1778104"/>
                  <a:gd name="connsiteY2" fmla="*/ 1222971 h 2021095"/>
                  <a:gd name="connsiteX3" fmla="*/ 1275896 w 1778104"/>
                  <a:gd name="connsiteY3" fmla="*/ 2021095 h 2021095"/>
                  <a:gd name="connsiteX4" fmla="*/ 0 w 1778104"/>
                  <a:gd name="connsiteY4" fmla="*/ 2019198 h 2021095"/>
                  <a:gd name="connsiteX5" fmla="*/ 54369 w 1778104"/>
                  <a:gd name="connsiteY5" fmla="*/ 1814494 h 2021095"/>
                  <a:gd name="connsiteX6" fmla="*/ 997275 w 1778104"/>
                  <a:gd name="connsiteY6" fmla="*/ 135754 h 2021095"/>
                  <a:gd name="connsiteX7" fmla="*/ 1107139 w 1778104"/>
                  <a:gd name="connsiteY7" fmla="*/ 0 h 202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104" h="2021095">
                    <a:moveTo>
                      <a:pt x="1107139" y="0"/>
                    </a:moveTo>
                    <a:lnTo>
                      <a:pt x="1778104" y="1160250"/>
                    </a:lnTo>
                    <a:cubicBezTo>
                      <a:pt x="1756845" y="1169211"/>
                      <a:pt x="1743315" y="1190172"/>
                      <a:pt x="1724445" y="1222971"/>
                    </a:cubicBezTo>
                    <a:lnTo>
                      <a:pt x="1275896" y="2021095"/>
                    </a:lnTo>
                    <a:lnTo>
                      <a:pt x="0" y="2019198"/>
                    </a:lnTo>
                    <a:cubicBezTo>
                      <a:pt x="-75" y="1970581"/>
                      <a:pt x="14350" y="1899306"/>
                      <a:pt x="54369" y="1814494"/>
                    </a:cubicBezTo>
                    <a:lnTo>
                      <a:pt x="997275" y="135754"/>
                    </a:lnTo>
                    <a:cubicBezTo>
                      <a:pt x="1036792" y="67068"/>
                      <a:pt x="1066177" y="24439"/>
                      <a:pt x="1107139" y="0"/>
                    </a:cubicBezTo>
                    <a:close/>
                  </a:path>
                </a:pathLst>
              </a:custGeom>
              <a:solidFill>
                <a:srgbClr val="92D050"/>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365D"/>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8936F3FB-E70B-5793-D9B0-0E77746F133B}"/>
                  </a:ext>
                </a:extLst>
              </p:cNvPr>
              <p:cNvSpPr txBox="1"/>
              <p:nvPr/>
            </p:nvSpPr>
            <p:spPr>
              <a:xfrm>
                <a:off x="7374902" y="1187143"/>
                <a:ext cx="1389522" cy="419021"/>
              </a:xfrm>
              <a:prstGeom prst="rect">
                <a:avLst/>
              </a:prstGeom>
              <a:noFill/>
            </p:spPr>
            <p:txBody>
              <a:bodyPr wrap="square" rtlCol="0">
                <a:spAutoFit/>
              </a:bodyPr>
              <a:lstStyle/>
              <a:p>
                <a:r>
                  <a:rPr lang="en-US" dirty="0">
                    <a:solidFill>
                      <a:srgbClr val="1B365D"/>
                    </a:solidFill>
                  </a:rPr>
                  <a:t>Financial</a:t>
                </a:r>
              </a:p>
            </p:txBody>
          </p:sp>
        </p:grpSp>
        <p:sp>
          <p:nvSpPr>
            <p:cNvPr id="26" name="TextBox 25">
              <a:extLst>
                <a:ext uri="{FF2B5EF4-FFF2-40B4-BE49-F238E27FC236}">
                  <a16:creationId xmlns:a16="http://schemas.microsoft.com/office/drawing/2014/main" id="{46B8EBDD-3759-2EED-19AC-BB8FAF24AC4D}"/>
                </a:ext>
              </a:extLst>
            </p:cNvPr>
            <p:cNvSpPr txBox="1"/>
            <p:nvPr/>
          </p:nvSpPr>
          <p:spPr>
            <a:xfrm>
              <a:off x="8023228" y="4558971"/>
              <a:ext cx="1677219" cy="319190"/>
            </a:xfrm>
            <a:prstGeom prst="rect">
              <a:avLst/>
            </a:prstGeom>
            <a:noFill/>
          </p:spPr>
          <p:txBody>
            <a:bodyPr wrap="square">
              <a:spAutoFit/>
            </a:bodyPr>
            <a:lstStyle/>
            <a:p>
              <a:pPr algn="ctr"/>
              <a:r>
                <a:rPr lang="en-US" dirty="0"/>
                <a:t>Transportation</a:t>
              </a:r>
            </a:p>
          </p:txBody>
        </p:sp>
      </p:grpSp>
      <p:sp>
        <p:nvSpPr>
          <p:cNvPr id="6" name="TextBox 5">
            <a:extLst>
              <a:ext uri="{FF2B5EF4-FFF2-40B4-BE49-F238E27FC236}">
                <a16:creationId xmlns:a16="http://schemas.microsoft.com/office/drawing/2014/main" id="{AAAA00CD-46F3-25B6-287F-84697C4DC5BA}"/>
              </a:ext>
            </a:extLst>
          </p:cNvPr>
          <p:cNvSpPr txBox="1"/>
          <p:nvPr/>
        </p:nvSpPr>
        <p:spPr>
          <a:xfrm>
            <a:off x="7680292" y="2265217"/>
            <a:ext cx="2919845" cy="3368699"/>
          </a:xfrm>
          <a:prstGeom prst="rect">
            <a:avLst/>
          </a:prstGeom>
          <a:noFill/>
        </p:spPr>
        <p:txBody>
          <a:bodyPr wrap="square" lIns="0" tIns="0" rIns="0" bIns="0" rtlCol="0">
            <a:noAutofit/>
          </a:bodyPr>
          <a:lstStyle/>
          <a:p>
            <a:pPr marL="285750" indent="-285750" algn="l">
              <a:lnSpc>
                <a:spcPct val="110000"/>
              </a:lnSpc>
              <a:spcBef>
                <a:spcPts val="1000"/>
              </a:spcBef>
              <a:buFont typeface="Arial" panose="020B0604020202020204" pitchFamily="34" charset="0"/>
              <a:buChar char="•"/>
            </a:pPr>
            <a:r>
              <a:rPr lang="en-US" sz="1600" b="1" dirty="0"/>
              <a:t>Affording / Accessing Care</a:t>
            </a:r>
          </a:p>
          <a:p>
            <a:pPr marL="285750" indent="-285750" algn="l">
              <a:lnSpc>
                <a:spcPct val="110000"/>
              </a:lnSpc>
              <a:spcBef>
                <a:spcPts val="1000"/>
              </a:spcBef>
              <a:buFont typeface="Arial" panose="020B0604020202020204" pitchFamily="34" charset="0"/>
              <a:buChar char="•"/>
            </a:pPr>
            <a:endParaRPr lang="en-US" sz="1600" b="1" dirty="0"/>
          </a:p>
          <a:p>
            <a:pPr marL="285750" indent="-285750" algn="l">
              <a:lnSpc>
                <a:spcPct val="110000"/>
              </a:lnSpc>
              <a:spcBef>
                <a:spcPts val="1000"/>
              </a:spcBef>
              <a:buFont typeface="Arial" panose="020B0604020202020204" pitchFamily="34" charset="0"/>
              <a:buChar char="•"/>
            </a:pPr>
            <a:r>
              <a:rPr lang="en-US" sz="1600" b="1" dirty="0"/>
              <a:t>Receipt of biomarker and germline testing</a:t>
            </a:r>
          </a:p>
          <a:p>
            <a:pPr marL="285750" indent="-285750" algn="l">
              <a:lnSpc>
                <a:spcPct val="110000"/>
              </a:lnSpc>
              <a:spcBef>
                <a:spcPts val="1000"/>
              </a:spcBef>
              <a:buFont typeface="Arial" panose="020B0604020202020204" pitchFamily="34" charset="0"/>
              <a:buChar char="•"/>
            </a:pPr>
            <a:endParaRPr lang="en-US" sz="1600" b="1" dirty="0"/>
          </a:p>
          <a:p>
            <a:pPr marL="285750" indent="-285750" algn="l">
              <a:lnSpc>
                <a:spcPct val="110000"/>
              </a:lnSpc>
              <a:spcBef>
                <a:spcPts val="1000"/>
              </a:spcBef>
              <a:buFont typeface="Arial" panose="020B0604020202020204" pitchFamily="34" charset="0"/>
              <a:buChar char="•"/>
            </a:pPr>
            <a:r>
              <a:rPr lang="en-US" sz="1600" b="1" dirty="0"/>
              <a:t>Participation in cancer research studies.</a:t>
            </a:r>
          </a:p>
        </p:txBody>
      </p:sp>
    </p:spTree>
    <p:extLst>
      <p:ext uri="{BB962C8B-B14F-4D97-AF65-F5344CB8AC3E}">
        <p14:creationId xmlns:p14="http://schemas.microsoft.com/office/powerpoint/2010/main" val="306415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DF7E6-E943-DD41-5182-97326CD18BB6}"/>
              </a:ext>
            </a:extLst>
          </p:cNvPr>
          <p:cNvSpPr>
            <a:spLocks noGrp="1"/>
          </p:cNvSpPr>
          <p:nvPr>
            <p:ph type="title"/>
          </p:nvPr>
        </p:nvSpPr>
        <p:spPr>
          <a:xfrm>
            <a:off x="979370" y="304700"/>
            <a:ext cx="10233259" cy="913069"/>
          </a:xfrm>
        </p:spPr>
        <p:txBody>
          <a:bodyPr/>
          <a:lstStyle/>
          <a:p>
            <a:r>
              <a:rPr lang="en-US" dirty="0"/>
              <a:t>Impact of Cancer Diagnosis on Credit</a:t>
            </a:r>
          </a:p>
        </p:txBody>
      </p:sp>
      <p:sp>
        <p:nvSpPr>
          <p:cNvPr id="4" name="Slide Number Placeholder 3">
            <a:extLst>
              <a:ext uri="{FF2B5EF4-FFF2-40B4-BE49-F238E27FC236}">
                <a16:creationId xmlns:a16="http://schemas.microsoft.com/office/drawing/2014/main" id="{11B7688F-59E8-F409-07FC-8CA37FA5F9CE}"/>
              </a:ext>
            </a:extLst>
          </p:cNvPr>
          <p:cNvSpPr>
            <a:spLocks noGrp="1"/>
          </p:cNvSpPr>
          <p:nvPr>
            <p:ph type="sldNum" sz="quarter" idx="12"/>
          </p:nvPr>
        </p:nvSpPr>
        <p:spPr/>
        <p:txBody>
          <a:bodyPr/>
          <a:lstStyle/>
          <a:p>
            <a:pPr marL="0" marR="0" lvl="0" indent="0" algn="ctr" defTabSz="748873" rtl="0" eaLnBrk="1" fontAlgn="auto" latinLnBrk="0" hangingPunct="1">
              <a:lnSpc>
                <a:spcPct val="100000"/>
              </a:lnSpc>
              <a:spcBef>
                <a:spcPts val="0"/>
              </a:spcBef>
              <a:spcAft>
                <a:spcPts val="0"/>
              </a:spcAft>
              <a:buClrTx/>
              <a:buSzTx/>
              <a:buFontTx/>
              <a:buNone/>
              <a:tabLst/>
              <a:defRPr/>
            </a:pPr>
            <a:fld id="{402AF41C-0C01-4292-8B40-325CC9F1007B}" type="slidenum">
              <a:rPr kumimoji="0" lang="en-US" sz="105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748873"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5" name="Chart 4">
            <a:extLst>
              <a:ext uri="{FF2B5EF4-FFF2-40B4-BE49-F238E27FC236}">
                <a16:creationId xmlns:a16="http://schemas.microsoft.com/office/drawing/2014/main" id="{BCEC5C7C-26DE-FC5E-8DB6-E371F86F86C6}"/>
              </a:ext>
            </a:extLst>
          </p:cNvPr>
          <p:cNvGraphicFramePr/>
          <p:nvPr>
            <p:extLst>
              <p:ext uri="{D42A27DB-BD31-4B8C-83A1-F6EECF244321}">
                <p14:modId xmlns:p14="http://schemas.microsoft.com/office/powerpoint/2010/main" val="530773115"/>
              </p:ext>
            </p:extLst>
          </p:nvPr>
        </p:nvGraphicFramePr>
        <p:xfrm>
          <a:off x="1102329" y="2759203"/>
          <a:ext cx="10032072" cy="323457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B1F8C40-CD39-5AC9-EE65-118EDDE78DF4}"/>
              </a:ext>
            </a:extLst>
          </p:cNvPr>
          <p:cNvSpPr txBox="1">
            <a:spLocks noChangeArrowheads="1"/>
          </p:cNvSpPr>
          <p:nvPr/>
        </p:nvSpPr>
        <p:spPr bwMode="auto">
          <a:xfrm>
            <a:off x="1635594" y="5958213"/>
            <a:ext cx="62960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1B365D"/>
                </a:solidFill>
                <a:effectLst/>
                <a:uLnTx/>
                <a:uFillTx/>
                <a:latin typeface="Calibri" panose="020F0502020204030204" pitchFamily="34" charset="0"/>
                <a:ea typeface="Calibri" panose="020F0502020204030204" pitchFamily="34" charset="0"/>
                <a:cs typeface="Times New Roman" panose="02020603050405020304" pitchFamily="18" charset="0"/>
              </a:rPr>
              <a:t>P value &lt; 0.05 for all comparisons except foreclosures (0.08) and tax liens (p = 0.53))</a:t>
            </a:r>
            <a:endParaRPr kumimoji="0" lang="en-US" altLang="en-US" sz="1800" b="0" i="0" u="none" strike="noStrike" kern="1200" cap="none" spc="0" normalizeH="0" baseline="0" noProof="0" dirty="0">
              <a:ln>
                <a:noFill/>
              </a:ln>
              <a:solidFill>
                <a:srgbClr val="1B365D"/>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8084D2C3-3D93-5059-0A42-8E615B4954B1}"/>
              </a:ext>
            </a:extLst>
          </p:cNvPr>
          <p:cNvSpPr txBox="1"/>
          <p:nvPr/>
        </p:nvSpPr>
        <p:spPr>
          <a:xfrm>
            <a:off x="1494751" y="1404986"/>
            <a:ext cx="9202495" cy="1354217"/>
          </a:xfrm>
          <a:prstGeom prst="rect">
            <a:avLst/>
          </a:prstGeom>
          <a:noFill/>
        </p:spPr>
        <p:txBody>
          <a:bodyPr wrap="square" rtlCol="0">
            <a:spAutoFit/>
          </a:bodyPr>
          <a:lstStyle/>
          <a:p>
            <a:pPr marL="0" marR="0" lvl="0" indent="0" algn="ctr" defTabSz="74887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365D"/>
                </a:solidFill>
                <a:effectLst/>
                <a:uLnTx/>
                <a:uFillTx/>
                <a:latin typeface="Arial"/>
                <a:ea typeface="+mn-ea"/>
                <a:cs typeface="+mn-cs"/>
              </a:rPr>
              <a:t>Any Adverse Financial Event (AFE)  </a:t>
            </a:r>
          </a:p>
          <a:p>
            <a:pPr marL="0" marR="0" lvl="0" indent="0" algn="ctr" defTabSz="748873"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1B365D"/>
                </a:solidFill>
                <a:effectLst/>
                <a:uLnTx/>
                <a:uFillTx/>
                <a:latin typeface="Arial"/>
                <a:ea typeface="+mn-ea"/>
                <a:cs typeface="+mn-cs"/>
              </a:rPr>
              <a:t>4.3 % (cancer) vs 2.4 % (control) p&lt;0.001 </a:t>
            </a:r>
          </a:p>
          <a:p>
            <a:pPr marL="0" marR="0" lvl="0" indent="0" algn="ctr" defTabSz="748873"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1B365D"/>
                </a:solidFill>
                <a:effectLst/>
                <a:uLnTx/>
                <a:uFillTx/>
                <a:latin typeface="Arial"/>
                <a:ea typeface="+mn-ea"/>
                <a:cs typeface="+mn-cs"/>
              </a:rPr>
              <a:t>OR 1.71 (95% CI 1.61-1.81) </a:t>
            </a:r>
          </a:p>
          <a:p>
            <a:pPr marL="0" marR="0" lvl="0" indent="0" algn="ctr" defTabSz="748873"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B365D"/>
                </a:solidFill>
                <a:effectLst/>
                <a:uLnTx/>
                <a:uFillTx/>
                <a:latin typeface="Arial"/>
                <a:ea typeface="+mn-ea"/>
                <a:cs typeface="+mn-cs"/>
              </a:rPr>
              <a:t>adjusted for age, sex, credit line (pre-cancer), neighborhood</a:t>
            </a:r>
          </a:p>
          <a:p>
            <a:pPr marL="0" marR="0" lvl="0" indent="0" algn="l" defTabSz="74887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B365D"/>
              </a:solidFill>
              <a:effectLst/>
              <a:uLnTx/>
              <a:uFillTx/>
              <a:latin typeface="Arial"/>
              <a:ea typeface="+mn-ea"/>
              <a:cs typeface="+mn-cs"/>
            </a:endParaRPr>
          </a:p>
        </p:txBody>
      </p:sp>
      <p:sp>
        <p:nvSpPr>
          <p:cNvPr id="8" name="Footer Placeholder 1">
            <a:extLst>
              <a:ext uri="{FF2B5EF4-FFF2-40B4-BE49-F238E27FC236}">
                <a16:creationId xmlns:a16="http://schemas.microsoft.com/office/drawing/2014/main" id="{2A7C5467-EDEB-DB10-5BD6-5B3EA0F7DAD2}"/>
              </a:ext>
            </a:extLst>
          </p:cNvPr>
          <p:cNvSpPr txBox="1">
            <a:spLocks noChangeArrowheads="1"/>
          </p:cNvSpPr>
          <p:nvPr/>
        </p:nvSpPr>
        <p:spPr>
          <a:xfrm>
            <a:off x="6460398" y="6327513"/>
            <a:ext cx="4980965" cy="225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lnSpc>
                <a:spcPts val="3600"/>
              </a:lnSpc>
              <a:spcBef>
                <a:spcPct val="20000"/>
              </a:spcBef>
              <a:spcAft>
                <a:spcPct val="0"/>
              </a:spcAft>
              <a:buClr>
                <a:schemeClr val="bg1"/>
              </a:buClr>
              <a:defRPr sz="2800" kern="1200">
                <a:solidFill>
                  <a:srgbClr val="1C3B61"/>
                </a:solidFill>
                <a:latin typeface="Arial" panose="020B0604020202020204" pitchFamily="34" charset="0"/>
                <a:ea typeface="ヒラギノ角ゴ Pro W3" charset="-128"/>
                <a:cs typeface="+mn-cs"/>
              </a:defRPr>
            </a:lvl1pPr>
            <a:lvl2pPr marL="742950" indent="-285750" algn="l" rtl="0" eaLnBrk="0" fontAlgn="base" hangingPunct="0">
              <a:spcBef>
                <a:spcPct val="20000"/>
              </a:spcBef>
              <a:spcAft>
                <a:spcPct val="0"/>
              </a:spcAft>
              <a:buClr>
                <a:schemeClr val="bg1"/>
              </a:buClr>
              <a:buSzPct val="90000"/>
              <a:buFont typeface="Times New Roman" panose="02020603050405020304" pitchFamily="18" charset="0"/>
              <a:buChar char="–"/>
              <a:defRPr sz="2400" kern="1200">
                <a:solidFill>
                  <a:srgbClr val="1C3B61"/>
                </a:solidFill>
                <a:latin typeface="Arial" panose="020B0604020202020204" pitchFamily="34" charset="0"/>
                <a:ea typeface="ヒラギノ角ゴ Pro W3" charset="-128"/>
                <a:cs typeface="+mn-cs"/>
              </a:defRPr>
            </a:lvl2pPr>
            <a:lvl3pPr marL="1143000" indent="-228600" algn="l" rtl="0" eaLnBrk="0" fontAlgn="base" hangingPunct="0">
              <a:spcBef>
                <a:spcPct val="20000"/>
              </a:spcBef>
              <a:spcAft>
                <a:spcPct val="0"/>
              </a:spcAft>
              <a:buClr>
                <a:schemeClr val="bg1"/>
              </a:buClr>
              <a:buSzPct val="90000"/>
              <a:buChar char="•"/>
              <a:defRPr sz="2000" kern="1200">
                <a:solidFill>
                  <a:srgbClr val="1C3B61"/>
                </a:solidFill>
                <a:latin typeface="Arial" panose="020B0604020202020204" pitchFamily="34" charset="0"/>
                <a:ea typeface="ヒラギノ角ゴ Pro W3" charset="-128"/>
                <a:cs typeface="+mn-cs"/>
              </a:defRPr>
            </a:lvl3pPr>
            <a:lvl4pPr marL="1600200" indent="-228600" algn="l" rtl="0" eaLnBrk="0" fontAlgn="base" hangingPunct="0">
              <a:spcBef>
                <a:spcPct val="20000"/>
              </a:spcBef>
              <a:spcAft>
                <a:spcPct val="0"/>
              </a:spcAft>
              <a:buClr>
                <a:schemeClr val="bg1"/>
              </a:buClr>
              <a:buSzPct val="80000"/>
              <a:buFont typeface="Times New Roman" panose="02020603050405020304" pitchFamily="18" charset="0"/>
              <a:buChar char="–"/>
              <a:defRPr sz="2400" kern="1200">
                <a:solidFill>
                  <a:srgbClr val="1C3B61"/>
                </a:solidFill>
                <a:latin typeface="Arial" panose="020B0604020202020204" pitchFamily="34" charset="0"/>
                <a:ea typeface="ヒラギノ角ゴ Pro W3" charset="-128"/>
                <a:cs typeface="+mn-cs"/>
              </a:defRPr>
            </a:lvl4pPr>
            <a:lvl5pPr marL="2057400" indent="-228600" algn="l" rtl="0" eaLnBrk="0" fontAlgn="base" hangingPunct="0">
              <a:spcBef>
                <a:spcPct val="20000"/>
              </a:spcBef>
              <a:spcAft>
                <a:spcPct val="0"/>
              </a:spcAft>
              <a:buClr>
                <a:schemeClr val="bg1"/>
              </a:buClr>
              <a:buSzPct val="70000"/>
              <a:buChar char="•"/>
              <a:defRPr sz="2400" kern="1200">
                <a:solidFill>
                  <a:srgbClr val="1C3B61"/>
                </a:solidFill>
                <a:latin typeface="Arial" panose="020B0604020202020204" pitchFamily="34" charset="0"/>
                <a:ea typeface="ヒラギノ角ゴ Pro W3" charset="-128"/>
                <a:cs typeface="+mn-cs"/>
              </a:defRPr>
            </a:lvl5pPr>
            <a:lvl6pPr marL="2514600" indent="-228600" algn="l" defTabSz="914400" rtl="0" eaLnBrk="0" fontAlgn="base" latinLnBrk="0" hangingPunct="0">
              <a:spcBef>
                <a:spcPct val="20000"/>
              </a:spcBef>
              <a:spcAft>
                <a:spcPct val="0"/>
              </a:spcAft>
              <a:buClr>
                <a:schemeClr val="bg1"/>
              </a:buClr>
              <a:buSzPct val="70000"/>
              <a:buChar char="•"/>
              <a:defRPr sz="2400" kern="1200">
                <a:solidFill>
                  <a:srgbClr val="1C3B61"/>
                </a:solidFill>
                <a:latin typeface="Arial" panose="020B0604020202020204" pitchFamily="34" charset="0"/>
                <a:ea typeface="ヒラギノ角ゴ Pro W3" charset="-128"/>
                <a:cs typeface="+mn-cs"/>
              </a:defRPr>
            </a:lvl6pPr>
            <a:lvl7pPr marL="2971800" indent="-228600" algn="l" defTabSz="914400" rtl="0" eaLnBrk="0" fontAlgn="base" latinLnBrk="0" hangingPunct="0">
              <a:spcBef>
                <a:spcPct val="20000"/>
              </a:spcBef>
              <a:spcAft>
                <a:spcPct val="0"/>
              </a:spcAft>
              <a:buClr>
                <a:schemeClr val="bg1"/>
              </a:buClr>
              <a:buSzPct val="70000"/>
              <a:buChar char="•"/>
              <a:defRPr sz="2400" kern="1200">
                <a:solidFill>
                  <a:srgbClr val="1C3B61"/>
                </a:solidFill>
                <a:latin typeface="Arial" panose="020B0604020202020204" pitchFamily="34" charset="0"/>
                <a:ea typeface="ヒラギノ角ゴ Pro W3" charset="-128"/>
                <a:cs typeface="+mn-cs"/>
              </a:defRPr>
            </a:lvl7pPr>
            <a:lvl8pPr marL="3429000" indent="-228600" algn="l" defTabSz="914400" rtl="0" eaLnBrk="0" fontAlgn="base" latinLnBrk="0" hangingPunct="0">
              <a:spcBef>
                <a:spcPct val="20000"/>
              </a:spcBef>
              <a:spcAft>
                <a:spcPct val="0"/>
              </a:spcAft>
              <a:buClr>
                <a:schemeClr val="bg1"/>
              </a:buClr>
              <a:buSzPct val="70000"/>
              <a:buChar char="•"/>
              <a:defRPr sz="2400" kern="1200">
                <a:solidFill>
                  <a:srgbClr val="1C3B61"/>
                </a:solidFill>
                <a:latin typeface="Arial" panose="020B0604020202020204" pitchFamily="34" charset="0"/>
                <a:ea typeface="ヒラギノ角ゴ Pro W3" charset="-128"/>
                <a:cs typeface="+mn-cs"/>
              </a:defRPr>
            </a:lvl8pPr>
            <a:lvl9pPr marL="3886200" indent="-228600" algn="l" defTabSz="914400" rtl="0" eaLnBrk="0" fontAlgn="base" latinLnBrk="0" hangingPunct="0">
              <a:spcBef>
                <a:spcPct val="20000"/>
              </a:spcBef>
              <a:spcAft>
                <a:spcPct val="0"/>
              </a:spcAft>
              <a:buClr>
                <a:schemeClr val="bg1"/>
              </a:buClr>
              <a:buSzPct val="70000"/>
              <a:buChar char="•"/>
              <a:defRPr sz="2400" kern="1200">
                <a:solidFill>
                  <a:srgbClr val="1C3B61"/>
                </a:solidFill>
                <a:latin typeface="Arial" panose="020B0604020202020204" pitchFamily="34" charset="0"/>
                <a:ea typeface="ヒラギノ角ゴ Pro W3" charset="-128"/>
                <a:cs typeface="+mn-cs"/>
              </a:defRPr>
            </a:lvl9pPr>
          </a:lstStyle>
          <a:p>
            <a:pPr marL="0" marR="0" lvl="0" indent="0" algn="r" defTabSz="748873"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123054"/>
                </a:solidFill>
                <a:effectLst/>
                <a:uLnTx/>
                <a:uFillTx/>
                <a:latin typeface="Arial" panose="020B0604020202020204" pitchFamily="34" charset="0"/>
                <a:ea typeface="ヒラギノ角ゴ Pro W3" charset="-128"/>
                <a:cs typeface="+mn-cs"/>
              </a:rPr>
              <a:t>Shankaran, V. et al. J Clinical Oncology. January 2022</a:t>
            </a:r>
          </a:p>
        </p:txBody>
      </p:sp>
    </p:spTree>
    <p:extLst>
      <p:ext uri="{BB962C8B-B14F-4D97-AF65-F5344CB8AC3E}">
        <p14:creationId xmlns:p14="http://schemas.microsoft.com/office/powerpoint/2010/main" val="276778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35BC1-19E9-7284-217A-73E3FDF3BA5F}"/>
              </a:ext>
            </a:extLst>
          </p:cNvPr>
          <p:cNvSpPr>
            <a:spLocks noGrp="1"/>
          </p:cNvSpPr>
          <p:nvPr>
            <p:ph type="title"/>
          </p:nvPr>
        </p:nvSpPr>
        <p:spPr/>
        <p:txBody>
          <a:bodyPr/>
          <a:lstStyle/>
          <a:p>
            <a:r>
              <a:rPr lang="en-US" dirty="0"/>
              <a:t>Continuum of Financial Status</a:t>
            </a:r>
          </a:p>
        </p:txBody>
      </p:sp>
      <p:sp>
        <p:nvSpPr>
          <p:cNvPr id="4" name="Slide Number Placeholder 3">
            <a:extLst>
              <a:ext uri="{FF2B5EF4-FFF2-40B4-BE49-F238E27FC236}">
                <a16:creationId xmlns:a16="http://schemas.microsoft.com/office/drawing/2014/main" id="{59243B5C-6D26-A42A-2A8E-7F60EAF9BA93}"/>
              </a:ext>
            </a:extLst>
          </p:cNvPr>
          <p:cNvSpPr>
            <a:spLocks noGrp="1"/>
          </p:cNvSpPr>
          <p:nvPr>
            <p:ph type="sldNum" sz="quarter" idx="12"/>
          </p:nvPr>
        </p:nvSpPr>
        <p:spPr>
          <a:xfrm>
            <a:off x="11449289" y="6018302"/>
            <a:ext cx="457200" cy="365125"/>
          </a:xfrm>
        </p:spPr>
        <p:txBody>
          <a:bodyPr/>
          <a:lstStyle/>
          <a:p>
            <a:fld id="{402AF41C-0C01-4292-8B40-325CC9F1007B}" type="slidenum">
              <a:rPr lang="en-US" smtClean="0"/>
              <a:t>6</a:t>
            </a:fld>
            <a:endParaRPr lang="en-US" dirty="0"/>
          </a:p>
        </p:txBody>
      </p:sp>
      <p:sp>
        <p:nvSpPr>
          <p:cNvPr id="8" name="Rectangle: Rounded Corners 7">
            <a:extLst>
              <a:ext uri="{FF2B5EF4-FFF2-40B4-BE49-F238E27FC236}">
                <a16:creationId xmlns:a16="http://schemas.microsoft.com/office/drawing/2014/main" id="{63E2F89F-92C0-811B-5D0F-1B89B78A7675}"/>
              </a:ext>
            </a:extLst>
          </p:cNvPr>
          <p:cNvSpPr/>
          <p:nvPr/>
        </p:nvSpPr>
        <p:spPr>
          <a:xfrm>
            <a:off x="737753" y="1652155"/>
            <a:ext cx="2275609" cy="4008564"/>
          </a:xfrm>
          <a:prstGeom prst="roundRect">
            <a:avLst/>
          </a:prstGeom>
          <a:solidFill>
            <a:schemeClr val="accent4">
              <a:lumMod val="50000"/>
              <a:alpha val="68000"/>
            </a:schemeClr>
          </a:solidFill>
          <a:ln w="38100">
            <a:solidFill>
              <a:schemeClr val="accent6">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1600" b="1" dirty="0">
              <a:solidFill>
                <a:schemeClr val="tx1"/>
              </a:solidFill>
            </a:endParaRPr>
          </a:p>
          <a:p>
            <a:pPr algn="ctr"/>
            <a:r>
              <a:rPr lang="en-US" dirty="0">
                <a:solidFill>
                  <a:schemeClr val="bg1"/>
                </a:solidFill>
              </a:rPr>
              <a:t>Social Determinants of Health</a:t>
            </a: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r>
              <a:rPr lang="en-US" dirty="0">
                <a:solidFill>
                  <a:schemeClr val="bg1"/>
                </a:solidFill>
              </a:rPr>
              <a:t>Health Related </a:t>
            </a:r>
          </a:p>
          <a:p>
            <a:pPr algn="ctr"/>
            <a:r>
              <a:rPr lang="en-US" dirty="0">
                <a:solidFill>
                  <a:schemeClr val="bg1"/>
                </a:solidFill>
              </a:rPr>
              <a:t>Social Needs</a:t>
            </a:r>
          </a:p>
        </p:txBody>
      </p:sp>
      <p:cxnSp>
        <p:nvCxnSpPr>
          <p:cNvPr id="12" name="Straight Arrow Connector 11">
            <a:extLst>
              <a:ext uri="{FF2B5EF4-FFF2-40B4-BE49-F238E27FC236}">
                <a16:creationId xmlns:a16="http://schemas.microsoft.com/office/drawing/2014/main" id="{3F8D49EB-CD53-A59E-11C3-9CB5D70CBC83}"/>
              </a:ext>
            </a:extLst>
          </p:cNvPr>
          <p:cNvCxnSpPr>
            <a:cxnSpLocks/>
          </p:cNvCxnSpPr>
          <p:nvPr/>
        </p:nvCxnSpPr>
        <p:spPr>
          <a:xfrm flipV="1">
            <a:off x="1693717" y="3262746"/>
            <a:ext cx="0" cy="1070262"/>
          </a:xfrm>
          <a:prstGeom prst="straightConnector1">
            <a:avLst/>
          </a:prstGeom>
          <a:ln w="381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B1FB063C-82A9-F568-4A54-A6F65C3AC08D}"/>
              </a:ext>
            </a:extLst>
          </p:cNvPr>
          <p:cNvCxnSpPr>
            <a:cxnSpLocks/>
          </p:cNvCxnSpPr>
          <p:nvPr/>
        </p:nvCxnSpPr>
        <p:spPr>
          <a:xfrm>
            <a:off x="2043546" y="3273137"/>
            <a:ext cx="0" cy="1070262"/>
          </a:xfrm>
          <a:prstGeom prst="straightConnector1">
            <a:avLst/>
          </a:prstGeom>
          <a:ln w="381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Star: 5 Points 8">
            <a:extLst>
              <a:ext uri="{FF2B5EF4-FFF2-40B4-BE49-F238E27FC236}">
                <a16:creationId xmlns:a16="http://schemas.microsoft.com/office/drawing/2014/main" id="{98D6B1E5-6671-54FE-0072-41D0919E29F4}"/>
              </a:ext>
            </a:extLst>
          </p:cNvPr>
          <p:cNvSpPr/>
          <p:nvPr/>
        </p:nvSpPr>
        <p:spPr>
          <a:xfrm>
            <a:off x="3823852" y="3195206"/>
            <a:ext cx="904009" cy="820882"/>
          </a:xfrm>
          <a:prstGeom prst="star5">
            <a:avLst/>
          </a:prstGeom>
          <a:solidFill>
            <a:schemeClr val="accent1">
              <a:lumMod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97F38AE3-9F6A-B748-7CD0-D163BE8A9AA2}"/>
              </a:ext>
            </a:extLst>
          </p:cNvPr>
          <p:cNvCxnSpPr>
            <a:cxnSpLocks/>
          </p:cNvCxnSpPr>
          <p:nvPr/>
        </p:nvCxnSpPr>
        <p:spPr>
          <a:xfrm>
            <a:off x="3138052" y="3633352"/>
            <a:ext cx="529936" cy="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FEBC02D7-C6F0-28A9-C17A-6BA09062EE90}"/>
              </a:ext>
            </a:extLst>
          </p:cNvPr>
          <p:cNvCxnSpPr>
            <a:cxnSpLocks/>
          </p:cNvCxnSpPr>
          <p:nvPr/>
        </p:nvCxnSpPr>
        <p:spPr>
          <a:xfrm>
            <a:off x="4942606" y="3616030"/>
            <a:ext cx="529936" cy="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CCBACF89-4AA0-339D-4271-A0400A46D97B}"/>
              </a:ext>
            </a:extLst>
          </p:cNvPr>
          <p:cNvSpPr txBox="1"/>
          <p:nvPr/>
        </p:nvSpPr>
        <p:spPr>
          <a:xfrm>
            <a:off x="3013362" y="2329363"/>
            <a:ext cx="2666995" cy="696179"/>
          </a:xfrm>
          <a:prstGeom prst="rect">
            <a:avLst/>
          </a:prstGeom>
          <a:noFill/>
        </p:spPr>
        <p:txBody>
          <a:bodyPr wrap="square" lIns="0" tIns="0" rIns="0" bIns="0" rtlCol="0">
            <a:noAutofit/>
          </a:bodyPr>
          <a:lstStyle/>
          <a:p>
            <a:pPr algn="ctr"/>
            <a:r>
              <a:rPr lang="en-US" sz="2000" b="1" dirty="0"/>
              <a:t>Cancer Diagnosis </a:t>
            </a:r>
          </a:p>
          <a:p>
            <a:pPr algn="ctr"/>
            <a:r>
              <a:rPr lang="en-US" sz="2000" b="1" dirty="0"/>
              <a:t>and Treatment </a:t>
            </a:r>
          </a:p>
        </p:txBody>
      </p:sp>
      <p:sp>
        <p:nvSpPr>
          <p:cNvPr id="17" name="Rectangle: Rounded Corners 16">
            <a:extLst>
              <a:ext uri="{FF2B5EF4-FFF2-40B4-BE49-F238E27FC236}">
                <a16:creationId xmlns:a16="http://schemas.microsoft.com/office/drawing/2014/main" id="{F07AA4CD-D63B-A098-02CA-4EBBB1FDCD82}"/>
              </a:ext>
            </a:extLst>
          </p:cNvPr>
          <p:cNvSpPr/>
          <p:nvPr/>
        </p:nvSpPr>
        <p:spPr>
          <a:xfrm>
            <a:off x="5576452" y="1576540"/>
            <a:ext cx="2275609" cy="4089380"/>
          </a:xfrm>
          <a:prstGeom prst="roundRect">
            <a:avLst/>
          </a:prstGeom>
          <a:solidFill>
            <a:schemeClr val="accent1">
              <a:lumMod val="75000"/>
            </a:schemeClr>
          </a:solidFill>
          <a:ln w="38100">
            <a:solidFill>
              <a:schemeClr val="accent6">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600" b="1" dirty="0">
                <a:solidFill>
                  <a:schemeClr val="bg1"/>
                </a:solidFill>
              </a:rPr>
              <a:t>Financial Toxicity</a:t>
            </a:r>
          </a:p>
          <a:p>
            <a:pPr algn="ctr"/>
            <a:endParaRPr lang="en-US" sz="1600" b="1" dirty="0">
              <a:solidFill>
                <a:schemeClr val="bg1"/>
              </a:solidFill>
            </a:endParaRPr>
          </a:p>
          <a:p>
            <a:pPr algn="ctr">
              <a:spcBef>
                <a:spcPts val="1200"/>
              </a:spcBef>
            </a:pPr>
            <a:r>
              <a:rPr lang="en-US" sz="1500" dirty="0">
                <a:solidFill>
                  <a:schemeClr val="bg1"/>
                </a:solidFill>
              </a:rPr>
              <a:t>OOP Costs</a:t>
            </a:r>
          </a:p>
          <a:p>
            <a:pPr algn="ctr">
              <a:spcBef>
                <a:spcPts val="1200"/>
              </a:spcBef>
            </a:pPr>
            <a:r>
              <a:rPr lang="en-US" sz="1500" dirty="0">
                <a:solidFill>
                  <a:schemeClr val="bg1"/>
                </a:solidFill>
              </a:rPr>
              <a:t>Lost Productivity</a:t>
            </a:r>
          </a:p>
          <a:p>
            <a:pPr algn="ctr">
              <a:spcBef>
                <a:spcPts val="1200"/>
              </a:spcBef>
            </a:pPr>
            <a:r>
              <a:rPr lang="en-US" sz="1500" dirty="0">
                <a:solidFill>
                  <a:schemeClr val="bg1"/>
                </a:solidFill>
              </a:rPr>
              <a:t>Medical Debt</a:t>
            </a:r>
          </a:p>
          <a:p>
            <a:pPr algn="ctr">
              <a:spcBef>
                <a:spcPts val="1200"/>
              </a:spcBef>
            </a:pPr>
            <a:r>
              <a:rPr lang="en-US" sz="1500" dirty="0">
                <a:solidFill>
                  <a:schemeClr val="bg1"/>
                </a:solidFill>
              </a:rPr>
              <a:t>Anxiety and Distress</a:t>
            </a:r>
          </a:p>
          <a:p>
            <a:pPr algn="ctr">
              <a:spcBef>
                <a:spcPts val="1200"/>
              </a:spcBef>
            </a:pPr>
            <a:r>
              <a:rPr lang="en-US" sz="1500" dirty="0">
                <a:solidFill>
                  <a:schemeClr val="bg1"/>
                </a:solidFill>
              </a:rPr>
              <a:t>Financial Trade-Offs</a:t>
            </a: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p:txBody>
      </p:sp>
      <p:sp>
        <p:nvSpPr>
          <p:cNvPr id="18" name="Rectangle: Rounded Corners 17">
            <a:extLst>
              <a:ext uri="{FF2B5EF4-FFF2-40B4-BE49-F238E27FC236}">
                <a16:creationId xmlns:a16="http://schemas.microsoft.com/office/drawing/2014/main" id="{235C474D-9DA3-20F8-C068-1CDD0C047090}"/>
              </a:ext>
            </a:extLst>
          </p:cNvPr>
          <p:cNvSpPr/>
          <p:nvPr/>
        </p:nvSpPr>
        <p:spPr>
          <a:xfrm>
            <a:off x="8929256" y="1571340"/>
            <a:ext cx="2275609" cy="4089380"/>
          </a:xfrm>
          <a:prstGeom prst="roundRect">
            <a:avLst/>
          </a:prstGeom>
          <a:solidFill>
            <a:schemeClr val="accent1">
              <a:lumMod val="75000"/>
            </a:schemeClr>
          </a:solidFill>
          <a:ln w="38100">
            <a:solidFill>
              <a:schemeClr val="accent6">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spcBef>
                <a:spcPts val="600"/>
              </a:spcBef>
            </a:pPr>
            <a:endParaRPr lang="en-US" sz="1500" b="1" dirty="0">
              <a:solidFill>
                <a:schemeClr val="bg1"/>
              </a:solidFill>
            </a:endParaRPr>
          </a:p>
          <a:p>
            <a:pPr algn="ctr">
              <a:spcAft>
                <a:spcPts val="1200"/>
              </a:spcAft>
            </a:pPr>
            <a:r>
              <a:rPr lang="en-US" sz="1500" dirty="0">
                <a:solidFill>
                  <a:schemeClr val="bg1"/>
                </a:solidFill>
              </a:rPr>
              <a:t>Overall Survival</a:t>
            </a:r>
          </a:p>
          <a:p>
            <a:pPr algn="ctr">
              <a:spcAft>
                <a:spcPts val="1200"/>
              </a:spcAft>
            </a:pPr>
            <a:r>
              <a:rPr lang="en-US" sz="1500" dirty="0">
                <a:solidFill>
                  <a:schemeClr val="bg1"/>
                </a:solidFill>
              </a:rPr>
              <a:t>Treatment Adherence</a:t>
            </a:r>
          </a:p>
          <a:p>
            <a:pPr algn="ctr">
              <a:spcAft>
                <a:spcPts val="1200"/>
              </a:spcAft>
            </a:pPr>
            <a:r>
              <a:rPr lang="en-US" sz="1500" dirty="0">
                <a:solidFill>
                  <a:schemeClr val="bg1"/>
                </a:solidFill>
              </a:rPr>
              <a:t>QOL and Depression</a:t>
            </a:r>
          </a:p>
          <a:p>
            <a:pPr algn="ctr">
              <a:spcAft>
                <a:spcPts val="1200"/>
              </a:spcAft>
            </a:pPr>
            <a:r>
              <a:rPr lang="en-US" sz="1500" dirty="0">
                <a:solidFill>
                  <a:schemeClr val="bg1"/>
                </a:solidFill>
              </a:rPr>
              <a:t>Healthcare utilization</a:t>
            </a:r>
          </a:p>
          <a:p>
            <a:pPr algn="ctr"/>
            <a:endParaRPr lang="en-US" sz="1600" b="1" dirty="0">
              <a:solidFill>
                <a:schemeClr val="bg1"/>
              </a:solidFill>
            </a:endParaRPr>
          </a:p>
          <a:p>
            <a:pPr algn="ctr"/>
            <a:endParaRPr lang="en-US" sz="1600" b="1" dirty="0">
              <a:solidFill>
                <a:schemeClr val="bg1"/>
              </a:solidFill>
            </a:endParaRPr>
          </a:p>
        </p:txBody>
      </p:sp>
      <p:pic>
        <p:nvPicPr>
          <p:cNvPr id="20" name="Picture 19">
            <a:extLst>
              <a:ext uri="{FF2B5EF4-FFF2-40B4-BE49-F238E27FC236}">
                <a16:creationId xmlns:a16="http://schemas.microsoft.com/office/drawing/2014/main" id="{C135DCD1-0525-99CF-BCF2-D605754AED23}"/>
              </a:ext>
            </a:extLst>
          </p:cNvPr>
          <p:cNvPicPr>
            <a:picLocks noChangeAspect="1"/>
          </p:cNvPicPr>
          <p:nvPr/>
        </p:nvPicPr>
        <p:blipFill>
          <a:blip r:embed="rId3"/>
          <a:stretch>
            <a:fillRect/>
          </a:stretch>
        </p:blipFill>
        <p:spPr>
          <a:xfrm rot="18623399">
            <a:off x="7955966" y="3157497"/>
            <a:ext cx="646232" cy="615749"/>
          </a:xfrm>
          <a:prstGeom prst="rect">
            <a:avLst/>
          </a:prstGeom>
        </p:spPr>
      </p:pic>
      <p:sp>
        <p:nvSpPr>
          <p:cNvPr id="21" name="Arc 20">
            <a:extLst>
              <a:ext uri="{FF2B5EF4-FFF2-40B4-BE49-F238E27FC236}">
                <a16:creationId xmlns:a16="http://schemas.microsoft.com/office/drawing/2014/main" id="{BC2AA2CB-FDA1-73CF-3752-F08C4597C57C}"/>
              </a:ext>
            </a:extLst>
          </p:cNvPr>
          <p:cNvSpPr/>
          <p:nvPr/>
        </p:nvSpPr>
        <p:spPr>
          <a:xfrm rot="8502814">
            <a:off x="7884969" y="2738006"/>
            <a:ext cx="1413164" cy="1049482"/>
          </a:xfrm>
          <a:prstGeom prst="arc">
            <a:avLst>
              <a:gd name="adj1" fmla="val 17429836"/>
              <a:gd name="adj2" fmla="val 0"/>
            </a:avLst>
          </a:prstGeom>
          <a:ln w="381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2C9D8CA4-BADD-1FC0-B427-B16A62F6E02A}"/>
              </a:ext>
            </a:extLst>
          </p:cNvPr>
          <p:cNvSpPr txBox="1"/>
          <p:nvPr/>
        </p:nvSpPr>
        <p:spPr>
          <a:xfrm>
            <a:off x="457195" y="2031017"/>
            <a:ext cx="2781297" cy="356000"/>
          </a:xfrm>
          <a:prstGeom prst="rect">
            <a:avLst/>
          </a:prstGeom>
          <a:noFill/>
        </p:spPr>
        <p:txBody>
          <a:bodyPr wrap="square" lIns="0" tIns="0" rIns="0" bIns="0" rtlCol="0">
            <a:noAutofit/>
          </a:bodyPr>
          <a:lstStyle/>
          <a:p>
            <a:pPr algn="ctr"/>
            <a:r>
              <a:rPr lang="en-US" sz="1600" b="1" dirty="0">
                <a:solidFill>
                  <a:schemeClr val="bg1"/>
                </a:solidFill>
              </a:rPr>
              <a:t>Financial Fragility</a:t>
            </a:r>
          </a:p>
        </p:txBody>
      </p:sp>
      <p:sp>
        <p:nvSpPr>
          <p:cNvPr id="23" name="TextBox 22">
            <a:extLst>
              <a:ext uri="{FF2B5EF4-FFF2-40B4-BE49-F238E27FC236}">
                <a16:creationId xmlns:a16="http://schemas.microsoft.com/office/drawing/2014/main" id="{496EA10B-EB14-B039-5271-441E8F4E896C}"/>
              </a:ext>
            </a:extLst>
          </p:cNvPr>
          <p:cNvSpPr txBox="1"/>
          <p:nvPr/>
        </p:nvSpPr>
        <p:spPr>
          <a:xfrm>
            <a:off x="8700650" y="2078301"/>
            <a:ext cx="2781297" cy="356000"/>
          </a:xfrm>
          <a:prstGeom prst="rect">
            <a:avLst/>
          </a:prstGeom>
          <a:noFill/>
        </p:spPr>
        <p:txBody>
          <a:bodyPr wrap="square" lIns="0" tIns="0" rIns="0" bIns="0" rtlCol="0">
            <a:noAutofit/>
          </a:bodyPr>
          <a:lstStyle/>
          <a:p>
            <a:pPr algn="ctr"/>
            <a:r>
              <a:rPr lang="en-US" sz="1600" b="1" dirty="0">
                <a:solidFill>
                  <a:schemeClr val="bg1"/>
                </a:solidFill>
              </a:rPr>
              <a:t>Consequences</a:t>
            </a:r>
          </a:p>
        </p:txBody>
      </p:sp>
      <p:sp>
        <p:nvSpPr>
          <p:cNvPr id="24" name="TextBox 23">
            <a:extLst>
              <a:ext uri="{FF2B5EF4-FFF2-40B4-BE49-F238E27FC236}">
                <a16:creationId xmlns:a16="http://schemas.microsoft.com/office/drawing/2014/main" id="{6C9498A4-7A21-699A-B32A-AD12368134EC}"/>
              </a:ext>
            </a:extLst>
          </p:cNvPr>
          <p:cNvSpPr txBox="1"/>
          <p:nvPr/>
        </p:nvSpPr>
        <p:spPr>
          <a:xfrm>
            <a:off x="7512440" y="6394313"/>
            <a:ext cx="3765160" cy="276999"/>
          </a:xfrm>
          <a:prstGeom prst="rect">
            <a:avLst/>
          </a:prstGeom>
          <a:noFill/>
        </p:spPr>
        <p:txBody>
          <a:bodyPr wrap="square" rtlCol="0">
            <a:spAutoFit/>
          </a:bodyPr>
          <a:lstStyle/>
          <a:p>
            <a:pPr marL="0" marR="0" lvl="0" indent="0" algn="r" defTabSz="74887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365D"/>
                </a:solidFill>
                <a:effectLst/>
                <a:uLnTx/>
                <a:uFillTx/>
                <a:latin typeface="Arial"/>
                <a:ea typeface="+mn-ea"/>
                <a:cs typeface="+mn-cs"/>
              </a:rPr>
              <a:t>Khan et al. J Clin Oncol. 41: 3051-3058, 2023.</a:t>
            </a:r>
          </a:p>
        </p:txBody>
      </p:sp>
    </p:spTree>
    <p:extLst>
      <p:ext uri="{BB962C8B-B14F-4D97-AF65-F5344CB8AC3E}">
        <p14:creationId xmlns:p14="http://schemas.microsoft.com/office/powerpoint/2010/main" val="302570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C6B7-4F04-C917-9F52-F5982B37FAE3}"/>
              </a:ext>
            </a:extLst>
          </p:cNvPr>
          <p:cNvSpPr>
            <a:spLocks noGrp="1"/>
          </p:cNvSpPr>
          <p:nvPr>
            <p:ph type="ctrTitle"/>
          </p:nvPr>
        </p:nvSpPr>
        <p:spPr>
          <a:xfrm>
            <a:off x="619432" y="1638299"/>
            <a:ext cx="5196523" cy="3023315"/>
          </a:xfrm>
        </p:spPr>
        <p:txBody>
          <a:bodyPr/>
          <a:lstStyle/>
          <a:p>
            <a:r>
              <a:rPr lang="en-US" dirty="0"/>
              <a:t>Financial Fragility </a:t>
            </a:r>
            <a:br>
              <a:rPr lang="en-US" dirty="0"/>
            </a:br>
            <a:r>
              <a:rPr lang="en-US" dirty="0"/>
              <a:t>in Newly Diagnosed Cancer Patients</a:t>
            </a:r>
          </a:p>
        </p:txBody>
      </p:sp>
    </p:spTree>
    <p:extLst>
      <p:ext uri="{BB962C8B-B14F-4D97-AF65-F5344CB8AC3E}">
        <p14:creationId xmlns:p14="http://schemas.microsoft.com/office/powerpoint/2010/main" val="78145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54A8-21B0-109A-F727-EFADA333F781}"/>
              </a:ext>
            </a:extLst>
          </p:cNvPr>
          <p:cNvSpPr>
            <a:spLocks noGrp="1"/>
          </p:cNvSpPr>
          <p:nvPr>
            <p:ph type="title"/>
          </p:nvPr>
        </p:nvSpPr>
        <p:spPr/>
        <p:txBody>
          <a:bodyPr/>
          <a:lstStyle/>
          <a:p>
            <a:r>
              <a:rPr lang="en-US" dirty="0"/>
              <a:t>How Americans pay for unexpected expenses</a:t>
            </a:r>
          </a:p>
        </p:txBody>
      </p:sp>
      <p:sp>
        <p:nvSpPr>
          <p:cNvPr id="4" name="Slide Number Placeholder 3">
            <a:extLst>
              <a:ext uri="{FF2B5EF4-FFF2-40B4-BE49-F238E27FC236}">
                <a16:creationId xmlns:a16="http://schemas.microsoft.com/office/drawing/2014/main" id="{CBCA0A33-F75E-0511-6819-D3827D27BB2C}"/>
              </a:ext>
            </a:extLst>
          </p:cNvPr>
          <p:cNvSpPr>
            <a:spLocks noGrp="1"/>
          </p:cNvSpPr>
          <p:nvPr>
            <p:ph type="sldNum" sz="quarter" idx="12"/>
          </p:nvPr>
        </p:nvSpPr>
        <p:spPr/>
        <p:txBody>
          <a:bodyPr/>
          <a:lstStyle/>
          <a:p>
            <a:fld id="{402AF41C-0C01-4292-8B40-325CC9F1007B}" type="slidenum">
              <a:rPr lang="en-US" smtClean="0"/>
              <a:t>8</a:t>
            </a:fld>
            <a:endParaRPr lang="en-US"/>
          </a:p>
        </p:txBody>
      </p:sp>
      <p:pic>
        <p:nvPicPr>
          <p:cNvPr id="5" name="Picture 3">
            <a:extLst>
              <a:ext uri="{FF2B5EF4-FFF2-40B4-BE49-F238E27FC236}">
                <a16:creationId xmlns:a16="http://schemas.microsoft.com/office/drawing/2014/main" id="{D31CCE64-659A-5660-13B5-9EC25E1684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803"/>
          <a:stretch/>
        </p:blipFill>
        <p:spPr bwMode="auto">
          <a:xfrm>
            <a:off x="2529840" y="1589314"/>
            <a:ext cx="7132321" cy="453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a:extLst>
              <a:ext uri="{FF2B5EF4-FFF2-40B4-BE49-F238E27FC236}">
                <a16:creationId xmlns:a16="http://schemas.microsoft.com/office/drawing/2014/main" id="{E0E3F301-E3A0-2439-39B6-02168D83B5F2}"/>
              </a:ext>
            </a:extLst>
          </p:cNvPr>
          <p:cNvSpPr>
            <a:spLocks noGrp="1"/>
          </p:cNvSpPr>
          <p:nvPr>
            <p:ph type="ftr" sz="quarter" idx="11"/>
          </p:nvPr>
        </p:nvSpPr>
        <p:spPr>
          <a:xfrm>
            <a:off x="8129286" y="6241136"/>
            <a:ext cx="3503613" cy="4635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ct val="20000"/>
              </a:spcBef>
              <a:buClr>
                <a:schemeClr val="bg1"/>
              </a:buClr>
              <a:defRPr sz="2800">
                <a:solidFill>
                  <a:srgbClr val="1C3B61"/>
                </a:solidFill>
                <a:latin typeface="Arial" panose="020B0604020202020204" pitchFamily="34" charset="0"/>
                <a:ea typeface="ヒラギノ角ゴ Pro W3" charset="-128"/>
              </a:defRPr>
            </a:lvl1pPr>
            <a:lvl2pPr marL="742950" indent="-285750">
              <a:spcBef>
                <a:spcPct val="20000"/>
              </a:spcBef>
              <a:buClr>
                <a:schemeClr val="bg1"/>
              </a:buClr>
              <a:buSzPct val="90000"/>
              <a:buFont typeface="Times New Roman" panose="02020603050405020304" pitchFamily="18" charset="0"/>
              <a:buChar char="–"/>
              <a:defRPr sz="2400">
                <a:solidFill>
                  <a:srgbClr val="1C3B61"/>
                </a:solidFill>
                <a:latin typeface="Arial" panose="020B0604020202020204" pitchFamily="34" charset="0"/>
                <a:ea typeface="ヒラギノ角ゴ Pro W3" charset="-128"/>
              </a:defRPr>
            </a:lvl2pPr>
            <a:lvl3pPr marL="1143000" indent="-228600">
              <a:spcBef>
                <a:spcPct val="20000"/>
              </a:spcBef>
              <a:buClr>
                <a:schemeClr val="bg1"/>
              </a:buClr>
              <a:buSzPct val="90000"/>
              <a:buChar char="•"/>
              <a:defRPr sz="2000">
                <a:solidFill>
                  <a:srgbClr val="1C3B61"/>
                </a:solidFill>
                <a:latin typeface="Arial" panose="020B0604020202020204" pitchFamily="34" charset="0"/>
                <a:ea typeface="ヒラギノ角ゴ Pro W3" charset="-128"/>
              </a:defRPr>
            </a:lvl3pPr>
            <a:lvl4pPr marL="1600200" indent="-228600">
              <a:spcBef>
                <a:spcPct val="20000"/>
              </a:spcBef>
              <a:buClr>
                <a:schemeClr val="bg1"/>
              </a:buClr>
              <a:buSzPct val="80000"/>
              <a:buFont typeface="Times New Roman" panose="02020603050405020304" pitchFamily="18" charset="0"/>
              <a:buChar char="–"/>
              <a:defRPr>
                <a:solidFill>
                  <a:srgbClr val="1C3B61"/>
                </a:solidFill>
                <a:latin typeface="Arial" panose="020B0604020202020204" pitchFamily="34" charset="0"/>
                <a:ea typeface="ヒラギノ角ゴ Pro W3" charset="-128"/>
              </a:defRPr>
            </a:lvl4pPr>
            <a:lvl5pPr marL="2057400" indent="-228600">
              <a:spcBef>
                <a:spcPct val="20000"/>
              </a:spcBef>
              <a:buClr>
                <a:schemeClr val="bg1"/>
              </a:buClr>
              <a:buSzPct val="70000"/>
              <a:buChar char="•"/>
              <a:defRPr>
                <a:solidFill>
                  <a:srgbClr val="1C3B6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9pPr>
          </a:lstStyle>
          <a:p>
            <a:pPr>
              <a:lnSpc>
                <a:spcPct val="100000"/>
              </a:lnSpc>
              <a:spcBef>
                <a:spcPct val="0"/>
              </a:spcBef>
              <a:buClrTx/>
            </a:pPr>
            <a:r>
              <a:rPr lang="en-US" altLang="en-US" sz="1200" i="1"/>
              <a:t>Bankrate 2017 Financial Security Index Survey</a:t>
            </a:r>
            <a:endParaRPr lang="en-US" altLang="en-US" sz="1200" i="1" dirty="0"/>
          </a:p>
        </p:txBody>
      </p:sp>
    </p:spTree>
    <p:extLst>
      <p:ext uri="{BB962C8B-B14F-4D97-AF65-F5344CB8AC3E}">
        <p14:creationId xmlns:p14="http://schemas.microsoft.com/office/powerpoint/2010/main" val="4118402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DF7E6-E943-DD41-5182-97326CD18BB6}"/>
              </a:ext>
            </a:extLst>
          </p:cNvPr>
          <p:cNvSpPr>
            <a:spLocks noGrp="1"/>
          </p:cNvSpPr>
          <p:nvPr>
            <p:ph type="title"/>
          </p:nvPr>
        </p:nvSpPr>
        <p:spPr>
          <a:xfrm>
            <a:off x="979370" y="304700"/>
            <a:ext cx="10233259" cy="913069"/>
          </a:xfrm>
        </p:spPr>
        <p:txBody>
          <a:bodyPr/>
          <a:lstStyle/>
          <a:p>
            <a:r>
              <a:rPr lang="en-US" dirty="0"/>
              <a:t>1 in 5 patients are financially fragile at diagnosis</a:t>
            </a:r>
          </a:p>
        </p:txBody>
      </p:sp>
      <p:sp>
        <p:nvSpPr>
          <p:cNvPr id="4" name="Slide Number Placeholder 3">
            <a:extLst>
              <a:ext uri="{FF2B5EF4-FFF2-40B4-BE49-F238E27FC236}">
                <a16:creationId xmlns:a16="http://schemas.microsoft.com/office/drawing/2014/main" id="{11B7688F-59E8-F409-07FC-8CA37FA5F9CE}"/>
              </a:ext>
            </a:extLst>
          </p:cNvPr>
          <p:cNvSpPr>
            <a:spLocks noGrp="1"/>
          </p:cNvSpPr>
          <p:nvPr>
            <p:ph type="sldNum" sz="quarter" idx="12"/>
          </p:nvPr>
        </p:nvSpPr>
        <p:spPr/>
        <p:txBody>
          <a:bodyPr/>
          <a:lstStyle/>
          <a:p>
            <a:pPr marL="0" marR="0" lvl="0" indent="0" algn="ctr" defTabSz="748873" rtl="0" eaLnBrk="1" fontAlgn="auto" latinLnBrk="0" hangingPunct="1">
              <a:lnSpc>
                <a:spcPct val="100000"/>
              </a:lnSpc>
              <a:spcBef>
                <a:spcPts val="0"/>
              </a:spcBef>
              <a:spcAft>
                <a:spcPts val="0"/>
              </a:spcAft>
              <a:buClrTx/>
              <a:buSzTx/>
              <a:buFontTx/>
              <a:buNone/>
              <a:tabLst/>
              <a:defRPr/>
            </a:pPr>
            <a:fld id="{402AF41C-0C01-4292-8B40-325CC9F1007B}" type="slidenum">
              <a:rPr kumimoji="0" lang="en-US" sz="105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748873"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8084D2C3-3D93-5059-0A42-8E615B4954B1}"/>
              </a:ext>
            </a:extLst>
          </p:cNvPr>
          <p:cNvSpPr txBox="1"/>
          <p:nvPr/>
        </p:nvSpPr>
        <p:spPr>
          <a:xfrm>
            <a:off x="2324100" y="2149103"/>
            <a:ext cx="7543801" cy="3046988"/>
          </a:xfrm>
          <a:prstGeom prst="rect">
            <a:avLst/>
          </a:prstGeom>
          <a:noFill/>
        </p:spPr>
        <p:txBody>
          <a:bodyPr wrap="square" rtlCol="0">
            <a:spAutoFit/>
          </a:bodyPr>
          <a:lstStyle/>
          <a:p>
            <a:pPr marL="0" marR="0" lvl="0" indent="0" algn="l" defTabSz="74887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365D"/>
                </a:solidFill>
                <a:effectLst/>
                <a:uLnTx/>
                <a:uFillTx/>
                <a:latin typeface="Arial"/>
                <a:ea typeface="+mn-ea"/>
                <a:cs typeface="+mn-cs"/>
              </a:rPr>
              <a:t>Any Adverse Financial Event (AFE): 	</a:t>
            </a:r>
            <a:r>
              <a:rPr kumimoji="0" lang="en-US" sz="2400" b="1" i="0" u="none" strike="noStrike" kern="1200" cap="none" spc="0" normalizeH="0" baseline="0" noProof="0" dirty="0">
                <a:ln>
                  <a:noFill/>
                </a:ln>
                <a:solidFill>
                  <a:srgbClr val="1B365D"/>
                </a:solidFill>
                <a:effectLst/>
                <a:uLnTx/>
                <a:uFillTx/>
                <a:latin typeface="Arial"/>
                <a:ea typeface="+mn-ea"/>
                <a:cs typeface="+mn-cs"/>
              </a:rPr>
              <a:t>21.3 %</a:t>
            </a:r>
            <a:endParaRPr kumimoji="0" lang="en-US" sz="2400" b="1" i="0" u="none" strike="noStrike" kern="1200" cap="none" spc="0" normalizeH="0" noProof="0" dirty="0">
              <a:ln>
                <a:noFill/>
              </a:ln>
              <a:solidFill>
                <a:srgbClr val="1B365D"/>
              </a:solidFill>
              <a:effectLst/>
              <a:uLnTx/>
              <a:uFillTx/>
              <a:latin typeface="Arial"/>
              <a:ea typeface="+mn-ea"/>
              <a:cs typeface="+mn-cs"/>
            </a:endParaRPr>
          </a:p>
          <a:p>
            <a:pPr marL="0" marR="0" lvl="0" indent="0" algn="l" defTabSz="748873" rtl="0" eaLnBrk="1" fontAlgn="auto" latinLnBrk="0" hangingPunct="1">
              <a:lnSpc>
                <a:spcPct val="100000"/>
              </a:lnSpc>
              <a:spcBef>
                <a:spcPts val="0"/>
              </a:spcBef>
              <a:spcAft>
                <a:spcPts val="0"/>
              </a:spcAft>
              <a:buClrTx/>
              <a:buSzTx/>
              <a:buFontTx/>
              <a:buNone/>
              <a:tabLst/>
              <a:defRPr/>
            </a:pPr>
            <a:r>
              <a:rPr lang="en-US" sz="2400" b="1" baseline="0" dirty="0">
                <a:solidFill>
                  <a:srgbClr val="1B365D"/>
                </a:solidFill>
                <a:latin typeface="Arial"/>
              </a:rPr>
              <a:t>	</a:t>
            </a:r>
          </a:p>
          <a:p>
            <a:pPr marL="0" marR="0" lvl="0" indent="0" algn="l" defTabSz="748873" rtl="0" eaLnBrk="1" fontAlgn="auto" latinLnBrk="0" hangingPunct="1">
              <a:lnSpc>
                <a:spcPct val="100000"/>
              </a:lnSpc>
              <a:spcBef>
                <a:spcPts val="0"/>
              </a:spcBef>
              <a:spcAft>
                <a:spcPts val="0"/>
              </a:spcAft>
              <a:buClrTx/>
              <a:buSzTx/>
              <a:buFontTx/>
              <a:buNone/>
              <a:tabLst/>
              <a:defRPr/>
            </a:pPr>
            <a:r>
              <a:rPr lang="en-US" sz="2400" b="1" dirty="0">
                <a:solidFill>
                  <a:srgbClr val="1B365D"/>
                </a:solidFill>
                <a:latin typeface="Arial"/>
              </a:rPr>
              <a:t>	</a:t>
            </a:r>
            <a:r>
              <a:rPr lang="en-US" sz="2400" baseline="0" dirty="0">
                <a:solidFill>
                  <a:srgbClr val="1B365D"/>
                </a:solidFill>
                <a:latin typeface="Arial"/>
              </a:rPr>
              <a:t>Third party collections			</a:t>
            </a:r>
            <a:r>
              <a:rPr lang="en-US" sz="2400" dirty="0">
                <a:solidFill>
                  <a:srgbClr val="1B365D"/>
                </a:solidFill>
                <a:latin typeface="Arial"/>
              </a:rPr>
              <a:t>18.6</a:t>
            </a:r>
            <a:r>
              <a:rPr lang="en-US" sz="2400" baseline="0" dirty="0">
                <a:solidFill>
                  <a:srgbClr val="1B365D"/>
                </a:solidFill>
                <a:latin typeface="Arial"/>
              </a:rPr>
              <a:t>%</a:t>
            </a:r>
          </a:p>
          <a:p>
            <a:pPr lvl="2">
              <a:defRPr/>
            </a:pPr>
            <a:r>
              <a:rPr lang="en-US" sz="2400" dirty="0">
                <a:solidFill>
                  <a:srgbClr val="1B365D"/>
                </a:solidFill>
                <a:latin typeface="Arial"/>
              </a:rPr>
              <a:t>Charge-offs				  2.2</a:t>
            </a:r>
            <a:r>
              <a:rPr lang="en-US" sz="2400" baseline="0" dirty="0">
                <a:solidFill>
                  <a:srgbClr val="1B365D"/>
                </a:solidFill>
                <a:latin typeface="Arial"/>
              </a:rPr>
              <a:t>%</a:t>
            </a:r>
            <a:endParaRPr lang="en-US" sz="2400" dirty="0">
              <a:solidFill>
                <a:srgbClr val="1B365D"/>
              </a:solidFill>
              <a:latin typeface="Arial"/>
            </a:endParaRPr>
          </a:p>
          <a:p>
            <a:pPr lvl="2">
              <a:defRPr/>
            </a:pPr>
            <a:r>
              <a:rPr lang="en-US" sz="2400" dirty="0">
                <a:solidFill>
                  <a:srgbClr val="1B365D"/>
                </a:solidFill>
                <a:latin typeface="Arial"/>
              </a:rPr>
              <a:t>Delinquent mortgage payments	  2.6</a:t>
            </a:r>
            <a:r>
              <a:rPr lang="en-US" sz="2400" baseline="0" dirty="0">
                <a:solidFill>
                  <a:srgbClr val="1B365D"/>
                </a:solidFill>
                <a:latin typeface="Arial"/>
              </a:rPr>
              <a:t>%</a:t>
            </a:r>
            <a:endParaRPr lang="en-US" sz="2400" dirty="0">
              <a:solidFill>
                <a:srgbClr val="1B365D"/>
              </a:solidFill>
              <a:latin typeface="Arial"/>
            </a:endParaRPr>
          </a:p>
          <a:p>
            <a:pPr lvl="2">
              <a:defRPr/>
            </a:pPr>
            <a:r>
              <a:rPr lang="en-US" sz="2400" dirty="0">
                <a:solidFill>
                  <a:srgbClr val="1B365D"/>
                </a:solidFill>
                <a:latin typeface="Arial"/>
              </a:rPr>
              <a:t>Tax liens					  2.6</a:t>
            </a:r>
            <a:r>
              <a:rPr lang="en-US" sz="2400" baseline="0" dirty="0">
                <a:solidFill>
                  <a:srgbClr val="1B365D"/>
                </a:solidFill>
                <a:latin typeface="Arial"/>
              </a:rPr>
              <a:t>%</a:t>
            </a:r>
            <a:endParaRPr lang="en-US" sz="2400" dirty="0">
              <a:solidFill>
                <a:srgbClr val="1B365D"/>
              </a:solidFill>
              <a:latin typeface="Arial"/>
            </a:endParaRPr>
          </a:p>
          <a:p>
            <a:pPr lvl="2">
              <a:defRPr/>
            </a:pPr>
            <a:r>
              <a:rPr lang="en-US" sz="2400" dirty="0">
                <a:solidFill>
                  <a:srgbClr val="1B365D"/>
                </a:solidFill>
                <a:latin typeface="Arial"/>
              </a:rPr>
              <a:t>Foreclosures				  1.1</a:t>
            </a:r>
            <a:r>
              <a:rPr lang="en-US" sz="2400" baseline="0" dirty="0">
                <a:solidFill>
                  <a:srgbClr val="1B365D"/>
                </a:solidFill>
                <a:latin typeface="Arial"/>
              </a:rPr>
              <a:t>%</a:t>
            </a:r>
            <a:endParaRPr lang="en-US" sz="2400" dirty="0">
              <a:solidFill>
                <a:srgbClr val="1B365D"/>
              </a:solidFill>
              <a:latin typeface="Arial"/>
            </a:endParaRPr>
          </a:p>
          <a:p>
            <a:pPr lvl="2">
              <a:defRPr/>
            </a:pPr>
            <a:r>
              <a:rPr lang="en-US" sz="2400" dirty="0">
                <a:solidFill>
                  <a:srgbClr val="1B365D"/>
                </a:solidFill>
                <a:latin typeface="Arial"/>
              </a:rPr>
              <a:t>Repossessions				  1.0</a:t>
            </a:r>
            <a:r>
              <a:rPr lang="en-US" sz="2400" baseline="0" dirty="0">
                <a:solidFill>
                  <a:srgbClr val="1B365D"/>
                </a:solidFill>
                <a:latin typeface="Arial"/>
              </a:rPr>
              <a:t>%</a:t>
            </a:r>
            <a:r>
              <a:rPr lang="en-US" sz="2400" dirty="0">
                <a:solidFill>
                  <a:srgbClr val="1B365D"/>
                </a:solidFill>
                <a:latin typeface="Arial"/>
              </a:rPr>
              <a:t>	</a:t>
            </a:r>
          </a:p>
        </p:txBody>
      </p:sp>
      <p:sp>
        <p:nvSpPr>
          <p:cNvPr id="5" name="Text Placeholder 4">
            <a:extLst>
              <a:ext uri="{FF2B5EF4-FFF2-40B4-BE49-F238E27FC236}">
                <a16:creationId xmlns:a16="http://schemas.microsoft.com/office/drawing/2014/main" id="{19CE6B1A-5FBB-CB9E-4DC3-47C175F37920}"/>
              </a:ext>
            </a:extLst>
          </p:cNvPr>
          <p:cNvSpPr txBox="1">
            <a:spLocks/>
          </p:cNvSpPr>
          <p:nvPr/>
        </p:nvSpPr>
        <p:spPr>
          <a:xfrm>
            <a:off x="914399" y="1014549"/>
            <a:ext cx="9071265" cy="749808"/>
          </a:xfrm>
          <a:prstGeom prst="rect">
            <a:avLst/>
          </a:prstGeom>
        </p:spPr>
        <p:txBody>
          <a:bodyPr/>
          <a:lstStyle>
            <a:lvl1pPr marL="2286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dirty="0">
                <a:solidFill>
                  <a:schemeClr val="accent5"/>
                </a:solidFill>
              </a:rPr>
              <a:t>Measured using credit reports 3 months prior to diagnosis, Puget Sound region</a:t>
            </a:r>
          </a:p>
        </p:txBody>
      </p:sp>
    </p:spTree>
    <p:extLst>
      <p:ext uri="{BB962C8B-B14F-4D97-AF65-F5344CB8AC3E}">
        <p14:creationId xmlns:p14="http://schemas.microsoft.com/office/powerpoint/2010/main" val="96738095"/>
      </p:ext>
    </p:extLst>
  </p:cSld>
  <p:clrMapOvr>
    <a:masterClrMapping/>
  </p:clrMapOvr>
</p:sld>
</file>

<file path=ppt/theme/theme1.xml><?xml version="1.0" encoding="utf-8"?>
<a:theme xmlns:a="http://schemas.openxmlformats.org/drawingml/2006/main" name="FredHutch_2023">
  <a:themeElements>
    <a:clrScheme name="FredHutch_2023">
      <a:dk1>
        <a:srgbClr val="1B365D"/>
      </a:dk1>
      <a:lt1>
        <a:srgbClr val="FFFFFF"/>
      </a:lt1>
      <a:dk2>
        <a:srgbClr val="1B365D"/>
      </a:dk2>
      <a:lt2>
        <a:srgbClr val="FFFFFF"/>
      </a:lt2>
      <a:accent1>
        <a:srgbClr val="1B365D"/>
      </a:accent1>
      <a:accent2>
        <a:srgbClr val="FFB500"/>
      </a:accent2>
      <a:accent3>
        <a:srgbClr val="00C1D5"/>
      </a:accent3>
      <a:accent4>
        <a:srgbClr val="AA4AC4"/>
      </a:accent4>
      <a:accent5>
        <a:srgbClr val="0A799A"/>
      </a:accent5>
      <a:accent6>
        <a:srgbClr val="F4F4F4"/>
      </a:accent6>
      <a:hlink>
        <a:srgbClr val="0A799A"/>
      </a:hlink>
      <a:folHlink>
        <a:srgbClr val="AA4AC4"/>
      </a:folHlink>
    </a:clrScheme>
    <a:fontScheme name="FHCC_2022_fon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lnSpc>
            <a:spcPct val="110000"/>
          </a:lnSpc>
          <a:spcBef>
            <a:spcPts val="1000"/>
          </a:spcBef>
          <a:defRPr sz="1600" dirty="0" err="1" smtClean="0"/>
        </a:defPPr>
      </a:lstStyle>
    </a:txDef>
  </a:objectDefaults>
  <a:extraClrSchemeLst/>
  <a:extLst>
    <a:ext uri="{05A4C25C-085E-4340-85A3-A5531E510DB2}">
      <thm15:themeFamily xmlns:thm15="http://schemas.microsoft.com/office/thememl/2012/main" name="FredHutch_2023" id="{7EE05441-FB19-4753-ADDC-C26D5D171C07}" vid="{240FB84A-9AB6-4B46-9752-D5BD72ADB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39066</TotalTime>
  <Words>3847</Words>
  <Application>Microsoft Office PowerPoint</Application>
  <PresentationFormat>Widescreen</PresentationFormat>
  <Paragraphs>453</Paragraphs>
  <Slides>34</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Arial</vt:lpstr>
      <vt:lpstr>Calibri</vt:lpstr>
      <vt:lpstr>Noto Sans</vt:lpstr>
      <vt:lpstr>Times New Roman</vt:lpstr>
      <vt:lpstr>Wingdings</vt:lpstr>
      <vt:lpstr>FredHutch_2023</vt:lpstr>
      <vt:lpstr>Access to Cancer Care in Washington State:  Data and Dialogue  </vt:lpstr>
      <vt:lpstr>HICOR Vision</vt:lpstr>
      <vt:lpstr>HICOR Data Repository</vt:lpstr>
      <vt:lpstr>Barriers to Cancer Care</vt:lpstr>
      <vt:lpstr>Impact of Cancer Diagnosis on Credit</vt:lpstr>
      <vt:lpstr>Continuum of Financial Status</vt:lpstr>
      <vt:lpstr>Financial Fragility  in Newly Diagnosed Cancer Patients</vt:lpstr>
      <vt:lpstr>How Americans pay for unexpected expenses</vt:lpstr>
      <vt:lpstr>1 in 5 patients are financially fragile at diagnosis</vt:lpstr>
      <vt:lpstr>Financially fragility is associated with later stage diagnosis</vt:lpstr>
      <vt:lpstr>Financial fragility is more common in younger patients and Medicaid enrollees</vt:lpstr>
      <vt:lpstr>Financial fragility varies by county</vt:lpstr>
      <vt:lpstr>Some clinics serve more financially fragile patients than others</vt:lpstr>
      <vt:lpstr>Community Cancer Care Report  State-Level Metrics:  Biomarker and Germline Testing</vt:lpstr>
      <vt:lpstr>What are the barriers to accessing biomarker and germline testing?</vt:lpstr>
      <vt:lpstr>Community Cancer Care Report:  Biomarker Testing at Diagnosis for Metastatic NSCLC</vt:lpstr>
      <vt:lpstr>Potential New Metric:  Biomarker Testing at Diagnosis for Metastatic Colorectal Cancer</vt:lpstr>
      <vt:lpstr>Community Cancer Care Report: Germline Testing</vt:lpstr>
      <vt:lpstr>Community Cancer Care Report: Germline Testing</vt:lpstr>
      <vt:lpstr>Community Cancer Care Report: Germline Testing</vt:lpstr>
      <vt:lpstr>Germline Testing – Disparities by Insurance Type</vt:lpstr>
      <vt:lpstr>BRCA1/2 Testing – Disparities by Race/Ethnicity</vt:lpstr>
      <vt:lpstr>BRCA1/2 Testing – Variability in clinic testing rates</vt:lpstr>
      <vt:lpstr>Breast/ovarian germline testing is stable, pancreatic/prostate increasing</vt:lpstr>
      <vt:lpstr>Fred Hutch Initiative: Expanding Access to Cancer Research in Washington State</vt:lpstr>
      <vt:lpstr>Expanding Access to Cancer Research</vt:lpstr>
      <vt:lpstr>PowerPoint Presentation</vt:lpstr>
      <vt:lpstr>PowerPoint Presentation</vt:lpstr>
      <vt:lpstr>PowerPoint Presentation</vt:lpstr>
      <vt:lpstr>PowerPoint Presentation</vt:lpstr>
      <vt:lpstr>PowerPoint Presentation</vt:lpstr>
      <vt:lpstr>PowerPoint Presentation</vt:lpstr>
      <vt:lpstr>Summary and Discussion</vt:lpstr>
      <vt:lpstr>We want to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Veen</dc:creator>
  <cp:lastModifiedBy>Kestner, Shannon T</cp:lastModifiedBy>
  <cp:revision>207</cp:revision>
  <dcterms:created xsi:type="dcterms:W3CDTF">2022-10-12T17:00:44Z</dcterms:created>
  <dcterms:modified xsi:type="dcterms:W3CDTF">2024-11-15T20:14:54Z</dcterms:modified>
</cp:coreProperties>
</file>