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3"/>
  </p:sldMasterIdLst>
  <p:notesMasterIdLst>
    <p:notesMasterId r:id="rId28"/>
  </p:notesMasterIdLst>
  <p:sldIdLst>
    <p:sldId id="309" r:id="rId4"/>
    <p:sldId id="314" r:id="rId5"/>
    <p:sldId id="296" r:id="rId6"/>
    <p:sldId id="280" r:id="rId7"/>
    <p:sldId id="281" r:id="rId8"/>
    <p:sldId id="306" r:id="rId9"/>
    <p:sldId id="308" r:id="rId10"/>
    <p:sldId id="307" r:id="rId11"/>
    <p:sldId id="283" r:id="rId12"/>
    <p:sldId id="282" r:id="rId13"/>
    <p:sldId id="304" r:id="rId14"/>
    <p:sldId id="303" r:id="rId15"/>
    <p:sldId id="315" r:id="rId16"/>
    <p:sldId id="312" r:id="rId17"/>
    <p:sldId id="313" r:id="rId18"/>
    <p:sldId id="277" r:id="rId19"/>
    <p:sldId id="292" r:id="rId20"/>
    <p:sldId id="285" r:id="rId21"/>
    <p:sldId id="287" r:id="rId22"/>
    <p:sldId id="293" r:id="rId23"/>
    <p:sldId id="286" r:id="rId24"/>
    <p:sldId id="300" r:id="rId25"/>
    <p:sldId id="294" r:id="rId26"/>
    <p:sldId id="31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252E"/>
    <a:srgbClr val="4C1B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00" autoAdjust="0"/>
    <p:restoredTop sz="94632" autoAdjust="0"/>
  </p:normalViewPr>
  <p:slideViewPr>
    <p:cSldViewPr snapToGrid="0">
      <p:cViewPr varScale="1">
        <p:scale>
          <a:sx n="82" d="100"/>
          <a:sy n="82" d="100"/>
        </p:scale>
        <p:origin x="264" y="72"/>
      </p:cViewPr>
      <p:guideLst>
        <p:guide orient="horz" pos="2160"/>
        <p:guide pos="3840"/>
      </p:guideLst>
    </p:cSldViewPr>
  </p:slideViewPr>
  <p:notesTextViewPr>
    <p:cViewPr>
      <p:scale>
        <a:sx n="33" d="100"/>
        <a:sy n="33"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oleObject" Target="file:///C:\Users\banegasma\Projects\CAFE\Documents\inCharge%20Summary%20and%20Cost%20Summary%20Score.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398780967044924E-2"/>
          <c:y val="5.0925925925925923E-2"/>
          <c:w val="0.89237899867353532"/>
          <c:h val="0.85651210265383493"/>
        </c:manualLayout>
      </c:layout>
      <c:barChart>
        <c:barDir val="col"/>
        <c:grouping val="clustered"/>
        <c:varyColors val="0"/>
        <c:ser>
          <c:idx val="0"/>
          <c:order val="0"/>
          <c:tx>
            <c:strRef>
              <c:f>Sheet1!$D$3</c:f>
              <c:strCache>
                <c:ptCount val="1"/>
                <c:pt idx="0">
                  <c:v>18-49 years</c:v>
                </c:pt>
              </c:strCache>
            </c:strRef>
          </c:tx>
          <c:spPr>
            <a:solidFill>
              <a:schemeClr val="tx2">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60"/>
                    </a:solidFill>
                    <a:latin typeface="Aptos Display"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Sheet1!$C$4:$C$6</c:f>
              <c:strCache>
                <c:ptCount val="3"/>
                <c:pt idx="0">
                  <c:v>Material</c:v>
                </c:pt>
                <c:pt idx="1">
                  <c:v>Psychological</c:v>
                </c:pt>
                <c:pt idx="2">
                  <c:v>Behavioral</c:v>
                </c:pt>
              </c:strCache>
            </c:strRef>
          </c:cat>
          <c:val>
            <c:numRef>
              <c:f>Sheet1!$D$4:$D$6</c:f>
              <c:numCache>
                <c:formatCode>0%</c:formatCode>
                <c:ptCount val="3"/>
                <c:pt idx="0">
                  <c:v>0.43</c:v>
                </c:pt>
                <c:pt idx="1">
                  <c:v>0.54</c:v>
                </c:pt>
                <c:pt idx="2">
                  <c:v>0.31</c:v>
                </c:pt>
              </c:numCache>
            </c:numRef>
          </c:val>
          <c:extLst>
            <c:ext xmlns:c16="http://schemas.microsoft.com/office/drawing/2014/chart" uri="{C3380CC4-5D6E-409C-BE32-E72D297353CC}">
              <c16:uniqueId val="{00000000-938E-43B0-91EC-2DDF5264C24E}"/>
            </c:ext>
          </c:extLst>
        </c:ser>
        <c:ser>
          <c:idx val="2"/>
          <c:order val="1"/>
          <c:tx>
            <c:strRef>
              <c:f>Sheet1!$E$3</c:f>
              <c:strCache>
                <c:ptCount val="1"/>
                <c:pt idx="0">
                  <c:v>50-64 years</c:v>
                </c:pt>
              </c:strCache>
            </c:strRef>
          </c:tx>
          <c:spPr>
            <a:solidFill>
              <a:srgbClr val="A41C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60"/>
                    </a:solidFill>
                    <a:latin typeface="Aptos Display"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Sheet1!$E$4:$E$6</c:f>
              <c:numCache>
                <c:formatCode>0%</c:formatCode>
                <c:ptCount val="3"/>
                <c:pt idx="0">
                  <c:v>0.33</c:v>
                </c:pt>
                <c:pt idx="1">
                  <c:v>0.51</c:v>
                </c:pt>
                <c:pt idx="2">
                  <c:v>0.27</c:v>
                </c:pt>
              </c:numCache>
            </c:numRef>
          </c:val>
          <c:extLst>
            <c:ext xmlns:c16="http://schemas.microsoft.com/office/drawing/2014/chart" uri="{C3380CC4-5D6E-409C-BE32-E72D297353CC}">
              <c16:uniqueId val="{00000001-938E-43B0-91EC-2DDF5264C24E}"/>
            </c:ext>
          </c:extLst>
        </c:ser>
        <c:ser>
          <c:idx val="1"/>
          <c:order val="2"/>
          <c:tx>
            <c:strRef>
              <c:f>Sheet1!$F$3</c:f>
              <c:strCache>
                <c:ptCount val="1"/>
                <c:pt idx="0">
                  <c:v>65+ years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60"/>
                    </a:solidFill>
                    <a:latin typeface="Aptos Display"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Sheet1!$C$4:$C$6</c:f>
              <c:strCache>
                <c:ptCount val="3"/>
                <c:pt idx="0">
                  <c:v>Material</c:v>
                </c:pt>
                <c:pt idx="1">
                  <c:v>Psychological</c:v>
                </c:pt>
                <c:pt idx="2">
                  <c:v>Behavioral</c:v>
                </c:pt>
              </c:strCache>
            </c:strRef>
          </c:cat>
          <c:val>
            <c:numRef>
              <c:f>Sheet1!$F$4:$F$6</c:f>
              <c:numCache>
                <c:formatCode>0%</c:formatCode>
                <c:ptCount val="3"/>
                <c:pt idx="0">
                  <c:v>0.17</c:v>
                </c:pt>
                <c:pt idx="1">
                  <c:v>0.28000000000000003</c:v>
                </c:pt>
                <c:pt idx="2">
                  <c:v>0.12</c:v>
                </c:pt>
              </c:numCache>
            </c:numRef>
          </c:val>
          <c:extLst>
            <c:ext xmlns:c16="http://schemas.microsoft.com/office/drawing/2014/chart" uri="{C3380CC4-5D6E-409C-BE32-E72D297353CC}">
              <c16:uniqueId val="{00000002-938E-43B0-91EC-2DDF5264C24E}"/>
            </c:ext>
          </c:extLst>
        </c:ser>
        <c:dLbls>
          <c:showLegendKey val="0"/>
          <c:showVal val="0"/>
          <c:showCatName val="0"/>
          <c:showSerName val="0"/>
          <c:showPercent val="0"/>
          <c:showBubbleSize val="0"/>
        </c:dLbls>
        <c:gapWidth val="219"/>
        <c:overlap val="-27"/>
        <c:axId val="64827808"/>
        <c:axId val="64823968"/>
      </c:barChart>
      <c:catAx>
        <c:axId val="64827808"/>
        <c:scaling>
          <c:orientation val="minMax"/>
        </c:scaling>
        <c:delete val="0"/>
        <c:axPos val="b"/>
        <c:numFmt formatCode="General" sourceLinked="1"/>
        <c:majorTickMark val="none"/>
        <c:minorTickMark val="none"/>
        <c:tickLblPos val="nextTo"/>
        <c:spPr>
          <a:noFill/>
          <a:ln w="9525" cap="flat" cmpd="sng" algn="ctr">
            <a:solidFill>
              <a:srgbClr val="E7E6E6">
                <a:lumMod val="10000"/>
              </a:srgbClr>
            </a:solidFill>
            <a:round/>
          </a:ln>
          <a:effectLst/>
        </c:spPr>
        <c:txPr>
          <a:bodyPr rot="-60000000" spcFirstLastPara="1" vertOverflow="ellipsis" vert="horz" wrap="square" anchor="ctr" anchorCtr="1"/>
          <a:lstStyle/>
          <a:p>
            <a:pPr>
              <a:defRPr sz="2000" b="1" i="0" u="none" strike="noStrike" kern="1200" baseline="0">
                <a:solidFill>
                  <a:srgbClr val="002060"/>
                </a:solidFill>
                <a:latin typeface="Aptos Display" panose="020B0004020202020204" pitchFamily="34" charset="0"/>
                <a:ea typeface="+mn-ea"/>
                <a:cs typeface="+mn-cs"/>
              </a:defRPr>
            </a:pPr>
            <a:endParaRPr lang="en-US"/>
          </a:p>
        </c:txPr>
        <c:crossAx val="64823968"/>
        <c:crosses val="autoZero"/>
        <c:auto val="1"/>
        <c:lblAlgn val="ctr"/>
        <c:lblOffset val="100"/>
        <c:noMultiLvlLbl val="0"/>
      </c:catAx>
      <c:valAx>
        <c:axId val="64823968"/>
        <c:scaling>
          <c:orientation val="minMax"/>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t>Percentage</a:t>
                </a:r>
              </a:p>
            </c:rich>
          </c:tx>
          <c:layout>
            <c:manualLayout>
              <c:xMode val="edge"/>
              <c:yMode val="edge"/>
              <c:x val="8.6727341129385956E-3"/>
              <c:y val="0.37206726394925449"/>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4827808"/>
        <c:crosses val="autoZero"/>
        <c:crossBetween val="between"/>
      </c:valAx>
      <c:spPr>
        <a:noFill/>
        <a:ln>
          <a:noFill/>
        </a:ln>
        <a:effectLst/>
      </c:spPr>
    </c:plotArea>
    <c:legend>
      <c:legendPos val="b"/>
      <c:layout>
        <c:manualLayout>
          <c:xMode val="edge"/>
          <c:yMode val="edge"/>
          <c:x val="0.6144860017497813"/>
          <c:y val="5.1504082822980447E-2"/>
          <c:w val="0.38551404239080156"/>
          <c:h val="7.8125546806649182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Aptos Display"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74048556430446"/>
          <c:y val="1.3166470728381118E-3"/>
          <c:w val="0.56259514435695535"/>
          <c:h val="0.99235384298100648"/>
        </c:manualLayout>
      </c:layout>
      <c:barChart>
        <c:barDir val="bar"/>
        <c:grouping val="clustered"/>
        <c:varyColors val="0"/>
        <c:ser>
          <c:idx val="0"/>
          <c:order val="0"/>
          <c:tx>
            <c:strRef>
              <c:f>Sheet1!$B$2</c:f>
              <c:strCache>
                <c:ptCount val="1"/>
                <c:pt idx="0">
                  <c:v>Number of instances per domain</c:v>
                </c:pt>
              </c:strCache>
            </c:strRef>
          </c:tx>
          <c:spPr>
            <a:solidFill>
              <a:schemeClr val="tx2">
                <a:lumMod val="60000"/>
                <a:lumOff val="40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rgbClr val="002060"/>
                    </a:solidFill>
                    <a:latin typeface="Aptos Display"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Sheet1!$A$3:$A$20</c:f>
              <c:strCache>
                <c:ptCount val="18"/>
                <c:pt idx="0">
                  <c:v>Impact on Work Duties</c:v>
                </c:pt>
                <c:pt idx="1">
                  <c:v>Poverty</c:v>
                </c:pt>
                <c:pt idx="2">
                  <c:v>Took Time off Work</c:v>
                </c:pt>
                <c:pt idx="3">
                  <c:v>Impact on Retirement</c:v>
                </c:pt>
                <c:pt idx="4">
                  <c:v>Impact on Spouses' Employment</c:v>
                </c:pt>
                <c:pt idx="5">
                  <c:v>Took Disability Leave</c:v>
                </c:pt>
                <c:pt idx="6">
                  <c:v>Emotional Toll</c:v>
                </c:pt>
                <c:pt idx="7">
                  <c:v>Financial Supports</c:v>
                </c:pt>
                <c:pt idx="8">
                  <c:v>Impact on Work Schedule</c:v>
                </c:pt>
                <c:pt idx="9">
                  <c:v>Employment Status</c:v>
                </c:pt>
                <c:pt idx="10">
                  <c:v>Increase in Debt or Borrowing</c:v>
                </c:pt>
                <c:pt idx="11">
                  <c:v>Impact on Housing</c:v>
                </c:pt>
                <c:pt idx="12">
                  <c:v>Burden on Relationships/Family</c:v>
                </c:pt>
                <c:pt idx="13">
                  <c:v>Inability to Pay Bills/Pay for Services</c:v>
                </c:pt>
                <c:pt idx="14">
                  <c:v>Reduction/Depletion of Assets</c:v>
                </c:pt>
                <c:pt idx="15">
                  <c:v>Impact on Career/Self-advancement</c:v>
                </c:pt>
                <c:pt idx="16">
                  <c:v>Health Insurance/Health Care Cost Challenges</c:v>
                </c:pt>
                <c:pt idx="17">
                  <c:v>Cutbacks/Significant Budgeting</c:v>
                </c:pt>
              </c:strCache>
            </c:strRef>
          </c:cat>
          <c:val>
            <c:numRef>
              <c:f>Sheet1!$B$3:$B$20</c:f>
              <c:numCache>
                <c:formatCode>General</c:formatCode>
                <c:ptCount val="18"/>
                <c:pt idx="0">
                  <c:v>9</c:v>
                </c:pt>
                <c:pt idx="1">
                  <c:v>27</c:v>
                </c:pt>
                <c:pt idx="2">
                  <c:v>39</c:v>
                </c:pt>
                <c:pt idx="3">
                  <c:v>63</c:v>
                </c:pt>
                <c:pt idx="4">
                  <c:v>65</c:v>
                </c:pt>
                <c:pt idx="5">
                  <c:v>66</c:v>
                </c:pt>
                <c:pt idx="6">
                  <c:v>67</c:v>
                </c:pt>
                <c:pt idx="7">
                  <c:v>72</c:v>
                </c:pt>
                <c:pt idx="8">
                  <c:v>73</c:v>
                </c:pt>
                <c:pt idx="9">
                  <c:v>155</c:v>
                </c:pt>
                <c:pt idx="10">
                  <c:v>184</c:v>
                </c:pt>
                <c:pt idx="11">
                  <c:v>216</c:v>
                </c:pt>
                <c:pt idx="12">
                  <c:v>220</c:v>
                </c:pt>
                <c:pt idx="13">
                  <c:v>263</c:v>
                </c:pt>
                <c:pt idx="14">
                  <c:v>273</c:v>
                </c:pt>
                <c:pt idx="15">
                  <c:v>316</c:v>
                </c:pt>
                <c:pt idx="16">
                  <c:v>415</c:v>
                </c:pt>
                <c:pt idx="17">
                  <c:v>796</c:v>
                </c:pt>
              </c:numCache>
            </c:numRef>
          </c:val>
          <c:extLst>
            <c:ext xmlns:c16="http://schemas.microsoft.com/office/drawing/2014/chart" uri="{C3380CC4-5D6E-409C-BE32-E72D297353CC}">
              <c16:uniqueId val="{00000000-2F85-4987-B024-E40776D51541}"/>
            </c:ext>
          </c:extLst>
        </c:ser>
        <c:dLbls>
          <c:dLblPos val="inEnd"/>
          <c:showLegendKey val="0"/>
          <c:showVal val="1"/>
          <c:showCatName val="0"/>
          <c:showSerName val="0"/>
          <c:showPercent val="0"/>
          <c:showBubbleSize val="0"/>
        </c:dLbls>
        <c:gapWidth val="65"/>
        <c:axId val="6532096"/>
        <c:axId val="32404224"/>
      </c:barChart>
      <c:catAx>
        <c:axId val="6532096"/>
        <c:scaling>
          <c:orientation val="minMax"/>
        </c:scaling>
        <c:delete val="0"/>
        <c:axPos val="l"/>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0" i="0" u="none" strike="noStrike" kern="1200" cap="none" baseline="0">
                <a:solidFill>
                  <a:srgbClr val="002060"/>
                </a:solidFill>
                <a:latin typeface="Aptos Display" panose="020B0004020202020204" pitchFamily="34" charset="0"/>
                <a:ea typeface="+mn-ea"/>
                <a:cs typeface="+mn-cs"/>
              </a:defRPr>
            </a:pPr>
            <a:endParaRPr lang="en-US"/>
          </a:p>
        </c:txPr>
        <c:crossAx val="32404224"/>
        <c:crosses val="autoZero"/>
        <c:auto val="1"/>
        <c:lblAlgn val="ctr"/>
        <c:lblOffset val="100"/>
        <c:noMultiLvlLbl val="0"/>
      </c:catAx>
      <c:valAx>
        <c:axId val="32404224"/>
        <c:scaling>
          <c:orientation val="minMax"/>
        </c:scaling>
        <c:delete val="0"/>
        <c:axPos val="b"/>
        <c:majorGridlines>
          <c:spPr>
            <a:ln w="9525" cap="flat" cmpd="sng" algn="ctr">
              <a:no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rgbClr val="002060"/>
                </a:solidFill>
                <a:latin typeface="Aptos Display" panose="020B0004020202020204" pitchFamily="34" charset="0"/>
                <a:ea typeface="+mn-ea"/>
                <a:cs typeface="+mn-cs"/>
              </a:defRPr>
            </a:pPr>
            <a:endParaRPr lang="en-US"/>
          </a:p>
        </c:txPr>
        <c:crossAx val="653209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solidFill>
            <a:srgbClr val="002060"/>
          </a:solidFill>
          <a:latin typeface="Aptos Display" panose="020B00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83464566929125E-2"/>
          <c:y val="8.8156297984765625E-2"/>
          <c:w val="0.91472244094488186"/>
          <c:h val="0.773495557412887"/>
        </c:manualLayout>
      </c:layout>
      <c:barChart>
        <c:barDir val="col"/>
        <c:grouping val="clustered"/>
        <c:varyColors val="0"/>
        <c:ser>
          <c:idx val="0"/>
          <c:order val="0"/>
          <c:tx>
            <c:strRef>
              <c:f>InCharge!$I$1</c:f>
              <c:strCache>
                <c:ptCount val="1"/>
                <c:pt idx="0">
                  <c:v>Percent</c:v>
                </c:pt>
              </c:strCache>
            </c:strRef>
          </c:tx>
          <c:spPr>
            <a:solidFill>
              <a:srgbClr val="4C1B3F"/>
            </a:solidFill>
            <a:ln>
              <a:noFill/>
            </a:ln>
            <a:effectLst/>
          </c:spPr>
          <c:invertIfNegative val="0"/>
          <c:cat>
            <c:numRef>
              <c:f>InCharge!$H$3:$H$79</c:f>
              <c:numCache>
                <c:formatCode>General</c:formatCode>
                <c:ptCount val="77"/>
                <c:pt idx="0">
                  <c:v>1</c:v>
                </c:pt>
                <c:pt idx="1">
                  <c:v>1.25</c:v>
                </c:pt>
                <c:pt idx="2">
                  <c:v>1.375</c:v>
                </c:pt>
                <c:pt idx="3">
                  <c:v>1.5</c:v>
                </c:pt>
                <c:pt idx="4">
                  <c:v>1.625</c:v>
                </c:pt>
                <c:pt idx="5">
                  <c:v>1.75</c:v>
                </c:pt>
                <c:pt idx="6">
                  <c:v>1.8571428570999999</c:v>
                </c:pt>
                <c:pt idx="7">
                  <c:v>1.875</c:v>
                </c:pt>
                <c:pt idx="8">
                  <c:v>2</c:v>
                </c:pt>
                <c:pt idx="9">
                  <c:v>2.125</c:v>
                </c:pt>
                <c:pt idx="10">
                  <c:v>2.25</c:v>
                </c:pt>
                <c:pt idx="11">
                  <c:v>2.375</c:v>
                </c:pt>
                <c:pt idx="12">
                  <c:v>2.5</c:v>
                </c:pt>
                <c:pt idx="13">
                  <c:v>2.625</c:v>
                </c:pt>
                <c:pt idx="14">
                  <c:v>2.75</c:v>
                </c:pt>
                <c:pt idx="15">
                  <c:v>2.875</c:v>
                </c:pt>
                <c:pt idx="16">
                  <c:v>3</c:v>
                </c:pt>
                <c:pt idx="17">
                  <c:v>3.125</c:v>
                </c:pt>
                <c:pt idx="18">
                  <c:v>3.25</c:v>
                </c:pt>
                <c:pt idx="19">
                  <c:v>3.375</c:v>
                </c:pt>
                <c:pt idx="20">
                  <c:v>3.5</c:v>
                </c:pt>
                <c:pt idx="21">
                  <c:v>3.625</c:v>
                </c:pt>
                <c:pt idx="22">
                  <c:v>3.7142857142999999</c:v>
                </c:pt>
                <c:pt idx="23">
                  <c:v>3.75</c:v>
                </c:pt>
                <c:pt idx="24">
                  <c:v>3.875</c:v>
                </c:pt>
                <c:pt idx="25">
                  <c:v>4</c:v>
                </c:pt>
                <c:pt idx="26">
                  <c:v>4.125</c:v>
                </c:pt>
                <c:pt idx="27">
                  <c:v>4.25</c:v>
                </c:pt>
                <c:pt idx="28">
                  <c:v>4.375</c:v>
                </c:pt>
                <c:pt idx="29">
                  <c:v>4.5</c:v>
                </c:pt>
                <c:pt idx="30">
                  <c:v>4.625</c:v>
                </c:pt>
                <c:pt idx="31">
                  <c:v>4.7142857142999999</c:v>
                </c:pt>
                <c:pt idx="32">
                  <c:v>4.75</c:v>
                </c:pt>
                <c:pt idx="33">
                  <c:v>4.8571428571000004</c:v>
                </c:pt>
                <c:pt idx="34">
                  <c:v>4.875</c:v>
                </c:pt>
                <c:pt idx="35">
                  <c:v>5</c:v>
                </c:pt>
                <c:pt idx="36">
                  <c:v>5.125</c:v>
                </c:pt>
                <c:pt idx="37">
                  <c:v>5.25</c:v>
                </c:pt>
                <c:pt idx="38">
                  <c:v>5.375</c:v>
                </c:pt>
                <c:pt idx="39">
                  <c:v>5.4285714285999997</c:v>
                </c:pt>
                <c:pt idx="40">
                  <c:v>5.5</c:v>
                </c:pt>
                <c:pt idx="41">
                  <c:v>5.625</c:v>
                </c:pt>
                <c:pt idx="42">
                  <c:v>5.75</c:v>
                </c:pt>
                <c:pt idx="43">
                  <c:v>5.875</c:v>
                </c:pt>
                <c:pt idx="44">
                  <c:v>6</c:v>
                </c:pt>
                <c:pt idx="45">
                  <c:v>6.125</c:v>
                </c:pt>
                <c:pt idx="46">
                  <c:v>6.25</c:v>
                </c:pt>
                <c:pt idx="47">
                  <c:v>6.375</c:v>
                </c:pt>
                <c:pt idx="48">
                  <c:v>6.5</c:v>
                </c:pt>
                <c:pt idx="49">
                  <c:v>6.625</c:v>
                </c:pt>
                <c:pt idx="50">
                  <c:v>6.75</c:v>
                </c:pt>
                <c:pt idx="51">
                  <c:v>6.875</c:v>
                </c:pt>
                <c:pt idx="52">
                  <c:v>7</c:v>
                </c:pt>
                <c:pt idx="53">
                  <c:v>7.125</c:v>
                </c:pt>
                <c:pt idx="54">
                  <c:v>7.25</c:v>
                </c:pt>
                <c:pt idx="55">
                  <c:v>7.375</c:v>
                </c:pt>
                <c:pt idx="56">
                  <c:v>7.5</c:v>
                </c:pt>
                <c:pt idx="57">
                  <c:v>7.625</c:v>
                </c:pt>
                <c:pt idx="58">
                  <c:v>7.75</c:v>
                </c:pt>
                <c:pt idx="59">
                  <c:v>7.875</c:v>
                </c:pt>
                <c:pt idx="60">
                  <c:v>8</c:v>
                </c:pt>
                <c:pt idx="61">
                  <c:v>8.125</c:v>
                </c:pt>
                <c:pt idx="62">
                  <c:v>8.25</c:v>
                </c:pt>
                <c:pt idx="63">
                  <c:v>8.375</c:v>
                </c:pt>
                <c:pt idx="64">
                  <c:v>8.5</c:v>
                </c:pt>
                <c:pt idx="65">
                  <c:v>8.625</c:v>
                </c:pt>
                <c:pt idx="66">
                  <c:v>8.75</c:v>
                </c:pt>
                <c:pt idx="67">
                  <c:v>8.875</c:v>
                </c:pt>
                <c:pt idx="68">
                  <c:v>9</c:v>
                </c:pt>
                <c:pt idx="69">
                  <c:v>9.125</c:v>
                </c:pt>
                <c:pt idx="70">
                  <c:v>9.25</c:v>
                </c:pt>
                <c:pt idx="71">
                  <c:v>9.375</c:v>
                </c:pt>
                <c:pt idx="72">
                  <c:v>9.5</c:v>
                </c:pt>
                <c:pt idx="73">
                  <c:v>9.625</c:v>
                </c:pt>
                <c:pt idx="74">
                  <c:v>9.75</c:v>
                </c:pt>
                <c:pt idx="75">
                  <c:v>9.875</c:v>
                </c:pt>
                <c:pt idx="76">
                  <c:v>10</c:v>
                </c:pt>
              </c:numCache>
            </c:numRef>
          </c:cat>
          <c:val>
            <c:numRef>
              <c:f>InCharge!$I$3:$I$79</c:f>
              <c:numCache>
                <c:formatCode>General</c:formatCode>
                <c:ptCount val="77"/>
                <c:pt idx="0">
                  <c:v>3.23</c:v>
                </c:pt>
                <c:pt idx="1">
                  <c:v>0.54</c:v>
                </c:pt>
                <c:pt idx="2">
                  <c:v>1.35</c:v>
                </c:pt>
                <c:pt idx="3">
                  <c:v>0.54</c:v>
                </c:pt>
                <c:pt idx="4">
                  <c:v>0.54</c:v>
                </c:pt>
                <c:pt idx="5">
                  <c:v>0.54</c:v>
                </c:pt>
                <c:pt idx="6">
                  <c:v>0.27</c:v>
                </c:pt>
                <c:pt idx="7">
                  <c:v>0.27</c:v>
                </c:pt>
                <c:pt idx="8">
                  <c:v>0.27</c:v>
                </c:pt>
                <c:pt idx="9">
                  <c:v>0.27</c:v>
                </c:pt>
                <c:pt idx="10">
                  <c:v>0.54</c:v>
                </c:pt>
                <c:pt idx="11">
                  <c:v>0.54</c:v>
                </c:pt>
                <c:pt idx="12">
                  <c:v>0.81</c:v>
                </c:pt>
                <c:pt idx="13">
                  <c:v>0.54</c:v>
                </c:pt>
                <c:pt idx="14">
                  <c:v>0.81</c:v>
                </c:pt>
                <c:pt idx="15">
                  <c:v>0.54</c:v>
                </c:pt>
                <c:pt idx="16">
                  <c:v>1.08</c:v>
                </c:pt>
                <c:pt idx="17">
                  <c:v>0.54</c:v>
                </c:pt>
                <c:pt idx="18">
                  <c:v>0.54</c:v>
                </c:pt>
                <c:pt idx="19">
                  <c:v>1.62</c:v>
                </c:pt>
                <c:pt idx="20">
                  <c:v>1.35</c:v>
                </c:pt>
                <c:pt idx="21">
                  <c:v>1.62</c:v>
                </c:pt>
                <c:pt idx="22">
                  <c:v>0.27</c:v>
                </c:pt>
                <c:pt idx="23">
                  <c:v>0.27</c:v>
                </c:pt>
                <c:pt idx="24">
                  <c:v>0.54</c:v>
                </c:pt>
                <c:pt idx="25">
                  <c:v>1.35</c:v>
                </c:pt>
                <c:pt idx="26">
                  <c:v>1.08</c:v>
                </c:pt>
                <c:pt idx="27">
                  <c:v>1.62</c:v>
                </c:pt>
                <c:pt idx="28">
                  <c:v>1.62</c:v>
                </c:pt>
                <c:pt idx="29">
                  <c:v>1.35</c:v>
                </c:pt>
                <c:pt idx="30">
                  <c:v>0.81</c:v>
                </c:pt>
                <c:pt idx="31">
                  <c:v>0.27</c:v>
                </c:pt>
                <c:pt idx="32">
                  <c:v>1.08</c:v>
                </c:pt>
                <c:pt idx="33">
                  <c:v>0.27</c:v>
                </c:pt>
                <c:pt idx="34">
                  <c:v>1.62</c:v>
                </c:pt>
                <c:pt idx="35">
                  <c:v>1.35</c:v>
                </c:pt>
                <c:pt idx="36">
                  <c:v>1.62</c:v>
                </c:pt>
                <c:pt idx="37">
                  <c:v>1.62</c:v>
                </c:pt>
                <c:pt idx="38">
                  <c:v>1.08</c:v>
                </c:pt>
                <c:pt idx="39">
                  <c:v>0.27</c:v>
                </c:pt>
                <c:pt idx="40">
                  <c:v>1.89</c:v>
                </c:pt>
                <c:pt idx="41">
                  <c:v>1.35</c:v>
                </c:pt>
                <c:pt idx="42">
                  <c:v>1.62</c:v>
                </c:pt>
                <c:pt idx="43">
                  <c:v>1.35</c:v>
                </c:pt>
                <c:pt idx="44">
                  <c:v>0.81</c:v>
                </c:pt>
                <c:pt idx="45">
                  <c:v>1.08</c:v>
                </c:pt>
                <c:pt idx="46">
                  <c:v>1.35</c:v>
                </c:pt>
                <c:pt idx="47">
                  <c:v>0.54</c:v>
                </c:pt>
                <c:pt idx="48">
                  <c:v>1.35</c:v>
                </c:pt>
                <c:pt idx="49">
                  <c:v>0.54</c:v>
                </c:pt>
                <c:pt idx="50">
                  <c:v>0.81</c:v>
                </c:pt>
                <c:pt idx="51">
                  <c:v>0.54</c:v>
                </c:pt>
                <c:pt idx="52">
                  <c:v>1.89</c:v>
                </c:pt>
                <c:pt idx="53">
                  <c:v>0.54</c:v>
                </c:pt>
                <c:pt idx="54">
                  <c:v>0.81</c:v>
                </c:pt>
                <c:pt idx="55">
                  <c:v>1.62</c:v>
                </c:pt>
                <c:pt idx="56">
                  <c:v>1.89</c:v>
                </c:pt>
                <c:pt idx="57">
                  <c:v>0.54</c:v>
                </c:pt>
                <c:pt idx="58">
                  <c:v>1.35</c:v>
                </c:pt>
                <c:pt idx="59">
                  <c:v>1.35</c:v>
                </c:pt>
                <c:pt idx="60">
                  <c:v>1.35</c:v>
                </c:pt>
                <c:pt idx="61">
                  <c:v>1.08</c:v>
                </c:pt>
                <c:pt idx="62">
                  <c:v>1.62</c:v>
                </c:pt>
                <c:pt idx="63">
                  <c:v>2.16</c:v>
                </c:pt>
                <c:pt idx="64">
                  <c:v>1.35</c:v>
                </c:pt>
                <c:pt idx="65">
                  <c:v>0.81</c:v>
                </c:pt>
                <c:pt idx="66">
                  <c:v>1.62</c:v>
                </c:pt>
                <c:pt idx="67">
                  <c:v>1.08</c:v>
                </c:pt>
                <c:pt idx="68">
                  <c:v>1.89</c:v>
                </c:pt>
                <c:pt idx="69">
                  <c:v>1.89</c:v>
                </c:pt>
                <c:pt idx="70">
                  <c:v>2.4300000000000002</c:v>
                </c:pt>
                <c:pt idx="71">
                  <c:v>0.81</c:v>
                </c:pt>
                <c:pt idx="72">
                  <c:v>2.96</c:v>
                </c:pt>
                <c:pt idx="73">
                  <c:v>3.5</c:v>
                </c:pt>
                <c:pt idx="74">
                  <c:v>2.7</c:v>
                </c:pt>
                <c:pt idx="75">
                  <c:v>1.89</c:v>
                </c:pt>
                <c:pt idx="76">
                  <c:v>11.32</c:v>
                </c:pt>
              </c:numCache>
            </c:numRef>
          </c:val>
          <c:extLst>
            <c:ext xmlns:c16="http://schemas.microsoft.com/office/drawing/2014/chart" uri="{C3380CC4-5D6E-409C-BE32-E72D297353CC}">
              <c16:uniqueId val="{00000000-58C7-44AE-B398-5228E2036D43}"/>
            </c:ext>
          </c:extLst>
        </c:ser>
        <c:dLbls>
          <c:showLegendKey val="0"/>
          <c:showVal val="0"/>
          <c:showCatName val="0"/>
          <c:showSerName val="0"/>
          <c:showPercent val="0"/>
          <c:showBubbleSize val="0"/>
        </c:dLbls>
        <c:gapWidth val="221"/>
        <c:overlap val="-27"/>
        <c:axId val="1101973855"/>
        <c:axId val="1723330335"/>
      </c:barChart>
      <c:catAx>
        <c:axId val="1101973855"/>
        <c:scaling>
          <c:orientation val="minMax"/>
        </c:scaling>
        <c:delete val="0"/>
        <c:axPos val="b"/>
        <c:title>
          <c:tx>
            <c:rich>
              <a:bodyPr rot="0" spcFirstLastPara="1" vertOverflow="ellipsis" vert="horz" wrap="square" anchor="ctr" anchorCtr="1"/>
              <a:lstStyle/>
              <a:p>
                <a:pPr>
                  <a:defRPr sz="1600" b="1" i="0" u="none" strike="noStrike" kern="1200" baseline="0">
                    <a:solidFill>
                      <a:srgbClr val="4C1B3F"/>
                    </a:solidFill>
                    <a:latin typeface="Calibri" panose="020F0502020204030204" pitchFamily="34" charset="0"/>
                    <a:ea typeface="+mn-ea"/>
                    <a:cs typeface="Calibri" panose="020F0502020204030204" pitchFamily="34" charset="0"/>
                  </a:defRPr>
                </a:pPr>
                <a:r>
                  <a:rPr lang="en-US" sz="1600" b="1" baseline="0">
                    <a:solidFill>
                      <a:srgbClr val="4C1B3F"/>
                    </a:solidFill>
                    <a:latin typeface="Calibri" panose="020F0502020204030204" pitchFamily="34" charset="0"/>
                    <a:cs typeface="Calibri" panose="020F0502020204030204" pitchFamily="34" charset="0"/>
                  </a:rPr>
                  <a:t>InCharge Score</a:t>
                </a:r>
                <a:endParaRPr lang="en-US" sz="1600" b="1">
                  <a:solidFill>
                    <a:srgbClr val="4C1B3F"/>
                  </a:solidFill>
                  <a:latin typeface="Calibri" panose="020F0502020204030204" pitchFamily="34" charset="0"/>
                  <a:cs typeface="Calibri" panose="020F0502020204030204" pitchFamily="34" charset="0"/>
                </a:endParaRPr>
              </a:p>
            </c:rich>
          </c:tx>
          <c:layout>
            <c:manualLayout>
              <c:xMode val="edge"/>
              <c:yMode val="edge"/>
              <c:x val="0.46360098015530105"/>
              <c:y val="0.94528145861982271"/>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4C1B3F"/>
                  </a:solidFill>
                  <a:latin typeface="Calibri" panose="020F0502020204030204" pitchFamily="34" charset="0"/>
                  <a:ea typeface="+mn-ea"/>
                  <a:cs typeface="Calibri" panose="020F0502020204030204" pitchFamily="34" charset="0"/>
                </a:defRPr>
              </a:pPr>
              <a:endParaRPr lang="en-US"/>
            </a:p>
          </c:txPr>
        </c:title>
        <c:numFmt formatCode="0.0" sourceLinked="0"/>
        <c:majorTickMark val="out"/>
        <c:minorTickMark val="in"/>
        <c:tickLblPos val="nextTo"/>
        <c:spPr>
          <a:noFill/>
          <a:ln w="19050" cap="flat" cmpd="sng" algn="ctr">
            <a:solidFill>
              <a:schemeClr val="tx1"/>
            </a:solidFill>
            <a:round/>
          </a:ln>
          <a:effectLst/>
        </c:spPr>
        <c:txPr>
          <a:bodyPr rot="0" spcFirstLastPara="1" vertOverflow="ellipsis" wrap="square" anchor="ctr" anchorCtr="1"/>
          <a:lstStyle/>
          <a:p>
            <a:pPr>
              <a:defRPr sz="1600" b="1" i="0" u="none" strike="noStrike" kern="1200" baseline="0">
                <a:solidFill>
                  <a:schemeClr val="tx1">
                    <a:lumMod val="75000"/>
                  </a:schemeClr>
                </a:solidFill>
                <a:effectLst/>
                <a:latin typeface="Calibri" panose="020F0502020204030204" pitchFamily="34" charset="0"/>
                <a:ea typeface="+mn-ea"/>
                <a:cs typeface="Calibri" panose="020F0502020204030204" pitchFamily="34" charset="0"/>
              </a:defRPr>
            </a:pPr>
            <a:endParaRPr lang="en-US"/>
          </a:p>
        </c:txPr>
        <c:crossAx val="1723330335"/>
        <c:crosses val="autoZero"/>
        <c:auto val="1"/>
        <c:lblAlgn val="r"/>
        <c:lblOffset val="100"/>
        <c:tickLblSkip val="3"/>
        <c:tickMarkSkip val="2"/>
        <c:noMultiLvlLbl val="0"/>
      </c:catAx>
      <c:valAx>
        <c:axId val="1723330335"/>
        <c:scaling>
          <c:orientation val="minMax"/>
          <c:max val="15"/>
          <c:min val="0"/>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600" b="1" i="0" u="none" strike="noStrike" kern="1200" baseline="0">
                    <a:solidFill>
                      <a:srgbClr val="4C1B3F"/>
                    </a:solidFill>
                    <a:latin typeface="Calibri" panose="020F0502020204030204" pitchFamily="34" charset="0"/>
                    <a:ea typeface="+mn-ea"/>
                    <a:cs typeface="Calibri" panose="020F0502020204030204" pitchFamily="34" charset="0"/>
                  </a:defRPr>
                </a:pPr>
                <a:r>
                  <a:rPr lang="en-US" sz="1600" b="1">
                    <a:solidFill>
                      <a:srgbClr val="4C1B3F"/>
                    </a:solidFill>
                    <a:latin typeface="Calibri" panose="020F0502020204030204" pitchFamily="34" charset="0"/>
                    <a:cs typeface="Calibri" panose="020F0502020204030204" pitchFamily="34" charset="0"/>
                  </a:rPr>
                  <a:t>Percentage</a:t>
                </a:r>
              </a:p>
            </c:rich>
          </c:tx>
          <c:layout>
            <c:manualLayout>
              <c:xMode val="edge"/>
              <c:yMode val="edge"/>
              <c:x val="1.0901410761154856E-3"/>
              <c:y val="0.41832365053787474"/>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rgbClr val="4C1B3F"/>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75000"/>
                  </a:schemeClr>
                </a:solidFill>
                <a:latin typeface="Calibri" panose="020F0502020204030204" pitchFamily="34" charset="0"/>
                <a:ea typeface="+mn-ea"/>
                <a:cs typeface="Calibri" panose="020F0502020204030204" pitchFamily="34" charset="0"/>
              </a:defRPr>
            </a:pPr>
            <a:endParaRPr lang="en-US"/>
          </a:p>
        </c:txPr>
        <c:crossAx val="1101973855"/>
        <c:crosses val="autoZero"/>
        <c:crossBetween val="midCat"/>
      </c:valAx>
      <c:spPr>
        <a:noFill/>
        <a:ln w="25400">
          <a:noFill/>
        </a:ln>
        <a:effectLst>
          <a:glow>
            <a:schemeClr val="bg1"/>
          </a:glow>
          <a:outerShdw blurRad="50800" dist="50800" dir="5400000" algn="ctr" rotWithShape="0">
            <a:schemeClr val="bg1"/>
          </a:outerShd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5875" cap="flat" cmpd="sng" algn="ctr">
      <a:solidFill>
        <a:schemeClr val="tx1">
          <a:lumMod val="15000"/>
          <a:lumOff val="85000"/>
        </a:schemeClr>
      </a:solid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49074610324361"/>
          <c:y val="0.12373269517780866"/>
          <c:w val="0.79095979256559978"/>
          <c:h val="0.75176660609731472"/>
        </c:manualLayout>
      </c:layout>
      <c:barChart>
        <c:barDir val="bar"/>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B481-4991-B169-F5DA3ACF4553}"/>
              </c:ext>
            </c:extLst>
          </c:dPt>
          <c:dPt>
            <c:idx val="1"/>
            <c:invertIfNegative val="0"/>
            <c:bubble3D val="0"/>
            <c:spPr>
              <a:solidFill>
                <a:schemeClr val="accent3">
                  <a:lumMod val="50000"/>
                </a:schemeClr>
              </a:solidFill>
              <a:ln>
                <a:noFill/>
              </a:ln>
              <a:effectLst/>
            </c:spPr>
            <c:extLst>
              <c:ext xmlns:c16="http://schemas.microsoft.com/office/drawing/2014/chart" uri="{C3380CC4-5D6E-409C-BE32-E72D297353CC}">
                <c16:uniqueId val="{00000003-B481-4991-B169-F5DA3ACF4553}"/>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B481-4991-B169-F5DA3ACF4553}"/>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B481-4991-B169-F5DA3ACF4553}"/>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B481-4991-B169-F5DA3ACF4553}"/>
              </c:ext>
            </c:extLst>
          </c:dPt>
          <c:dPt>
            <c:idx val="5"/>
            <c:invertIfNegative val="0"/>
            <c:bubble3D val="0"/>
            <c:spPr>
              <a:solidFill>
                <a:schemeClr val="accent4">
                  <a:lumMod val="50000"/>
                </a:schemeClr>
              </a:solidFill>
              <a:ln>
                <a:noFill/>
              </a:ln>
              <a:effectLst/>
            </c:spPr>
            <c:extLst>
              <c:ext xmlns:c16="http://schemas.microsoft.com/office/drawing/2014/chart" uri="{C3380CC4-5D6E-409C-BE32-E72D297353CC}">
                <c16:uniqueId val="{0000000B-B481-4991-B169-F5DA3ACF4553}"/>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0D-B481-4991-B169-F5DA3ACF4553}"/>
              </c:ext>
            </c:extLst>
          </c:dPt>
          <c:dPt>
            <c:idx val="7"/>
            <c:invertIfNegative val="0"/>
            <c:bubble3D val="0"/>
            <c:spPr>
              <a:solidFill>
                <a:schemeClr val="accent2">
                  <a:lumMod val="60000"/>
                </a:schemeClr>
              </a:solidFill>
              <a:ln>
                <a:noFill/>
              </a:ln>
              <a:effectLst/>
            </c:spPr>
            <c:extLst>
              <c:ext xmlns:c16="http://schemas.microsoft.com/office/drawing/2014/chart" uri="{C3380CC4-5D6E-409C-BE32-E72D297353CC}">
                <c16:uniqueId val="{0000000F-B481-4991-B169-F5DA3ACF4553}"/>
              </c:ext>
            </c:extLst>
          </c:dPt>
          <c:dPt>
            <c:idx val="8"/>
            <c:invertIfNegative val="0"/>
            <c:bubble3D val="0"/>
            <c:spPr>
              <a:solidFill>
                <a:schemeClr val="accent3">
                  <a:lumMod val="60000"/>
                </a:schemeClr>
              </a:solidFill>
              <a:ln>
                <a:noFill/>
              </a:ln>
              <a:effectLst/>
            </c:spPr>
            <c:extLst>
              <c:ext xmlns:c16="http://schemas.microsoft.com/office/drawing/2014/chart" uri="{C3380CC4-5D6E-409C-BE32-E72D297353CC}">
                <c16:uniqueId val="{00000011-B481-4991-B169-F5DA3ACF4553}"/>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 3'!$B$38:$B$46</c:f>
              <c:strCache>
                <c:ptCount val="9"/>
                <c:pt idx="0">
                  <c:v>Any Social Need</c:v>
                </c:pt>
                <c:pt idx="1">
                  <c:v>Childcare</c:v>
                </c:pt>
                <c:pt idx="2">
                  <c:v>Debts</c:v>
                </c:pt>
                <c:pt idx="3">
                  <c:v>Food</c:v>
                </c:pt>
                <c:pt idx="4">
                  <c:v>Heat &amp; Electricity</c:v>
                </c:pt>
                <c:pt idx="5">
                  <c:v>Housing</c:v>
                </c:pt>
                <c:pt idx="6">
                  <c:v>Medical Care</c:v>
                </c:pt>
                <c:pt idx="7">
                  <c:v>Transportation</c:v>
                </c:pt>
                <c:pt idx="8">
                  <c:v>Other</c:v>
                </c:pt>
              </c:strCache>
            </c:strRef>
          </c:cat>
          <c:val>
            <c:numRef>
              <c:f>'Table 3'!$C$38:$C$46</c:f>
              <c:numCache>
                <c:formatCode>0%</c:formatCode>
                <c:ptCount val="9"/>
                <c:pt idx="0">
                  <c:v>0.39900000000000002</c:v>
                </c:pt>
                <c:pt idx="1">
                  <c:v>1.2999999999999999E-2</c:v>
                </c:pt>
                <c:pt idx="2">
                  <c:v>0.221</c:v>
                </c:pt>
                <c:pt idx="3">
                  <c:v>0.105</c:v>
                </c:pt>
                <c:pt idx="4">
                  <c:v>0.151</c:v>
                </c:pt>
                <c:pt idx="5">
                  <c:v>0.151</c:v>
                </c:pt>
                <c:pt idx="6">
                  <c:v>0.20499999999999999</c:v>
                </c:pt>
                <c:pt idx="7">
                  <c:v>0.113</c:v>
                </c:pt>
                <c:pt idx="8">
                  <c:v>0.105</c:v>
                </c:pt>
              </c:numCache>
            </c:numRef>
          </c:val>
          <c:extLst>
            <c:ext xmlns:c16="http://schemas.microsoft.com/office/drawing/2014/chart" uri="{C3380CC4-5D6E-409C-BE32-E72D297353CC}">
              <c16:uniqueId val="{00000012-B481-4991-B169-F5DA3ACF4553}"/>
            </c:ext>
          </c:extLst>
        </c:ser>
        <c:dLbls>
          <c:showLegendKey val="0"/>
          <c:showVal val="0"/>
          <c:showCatName val="0"/>
          <c:showSerName val="0"/>
          <c:showPercent val="0"/>
          <c:showBubbleSize val="0"/>
        </c:dLbls>
        <c:gapWidth val="182"/>
        <c:axId val="469160879"/>
        <c:axId val="531382944"/>
      </c:barChart>
      <c:catAx>
        <c:axId val="46916087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rgbClr val="4C1B3F"/>
                </a:solidFill>
                <a:latin typeface="Calibri" panose="020F0502020204030204" pitchFamily="34" charset="0"/>
                <a:ea typeface="+mn-ea"/>
                <a:cs typeface="Calibri" panose="020F0502020204030204" pitchFamily="34" charset="0"/>
              </a:defRPr>
            </a:pPr>
            <a:endParaRPr lang="en-US"/>
          </a:p>
        </c:txPr>
        <c:crossAx val="531382944"/>
        <c:crosses val="autoZero"/>
        <c:auto val="1"/>
        <c:lblAlgn val="ctr"/>
        <c:lblOffset val="100"/>
        <c:noMultiLvlLbl val="0"/>
      </c:catAx>
      <c:valAx>
        <c:axId val="531382944"/>
        <c:scaling>
          <c:orientation val="minMax"/>
          <c:max val="1"/>
        </c:scaling>
        <c:delete val="0"/>
        <c:axPos val="b"/>
        <c:majorGridlines>
          <c:spPr>
            <a:ln w="9525" cap="flat" cmpd="sng" algn="ctr">
              <a:solidFill>
                <a:schemeClr val="bg1">
                  <a:lumMod val="95000"/>
                </a:schemeClr>
              </a:solidFill>
              <a:round/>
            </a:ln>
            <a:effectLst/>
          </c:spPr>
        </c:majorGridlines>
        <c:title>
          <c:tx>
            <c:rich>
              <a:bodyPr rot="0" spcFirstLastPara="1" vertOverflow="ellipsis" vert="horz" wrap="square" anchor="ctr" anchorCtr="1"/>
              <a:lstStyle/>
              <a:p>
                <a:pPr>
                  <a:defRPr sz="1600" b="1" i="0" u="none" strike="noStrike" kern="1200" baseline="0">
                    <a:solidFill>
                      <a:srgbClr val="4C1B3F"/>
                    </a:solidFill>
                    <a:latin typeface="Calibri" panose="020F0502020204030204" pitchFamily="34" charset="0"/>
                    <a:ea typeface="+mn-ea"/>
                    <a:cs typeface="Calibri" panose="020F0502020204030204" pitchFamily="34" charset="0"/>
                  </a:defRPr>
                </a:pPr>
                <a:r>
                  <a:rPr lang="en-US" sz="1600" b="1">
                    <a:solidFill>
                      <a:srgbClr val="4C1B3F"/>
                    </a:solidFill>
                    <a:latin typeface="Calibri" panose="020F0502020204030204" pitchFamily="34" charset="0"/>
                    <a:cs typeface="Calibri" panose="020F0502020204030204" pitchFamily="34" charset="0"/>
                  </a:rPr>
                  <a:t>Percentage</a:t>
                </a:r>
              </a:p>
            </c:rich>
          </c:tx>
          <c:layout>
            <c:manualLayout>
              <c:xMode val="edge"/>
              <c:yMode val="edge"/>
              <c:x val="0.54516943255253691"/>
              <c:y val="0.94346309850052656"/>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4C1B3F"/>
                  </a:solidFill>
                  <a:latin typeface="Calibri" panose="020F0502020204030204" pitchFamily="34" charset="0"/>
                  <a:ea typeface="+mn-ea"/>
                  <a:cs typeface="Calibri" panose="020F0502020204030204" pitchFamily="34" charset="0"/>
                </a:defRPr>
              </a:pPr>
              <a:endParaRPr lang="en-US"/>
            </a:p>
          </c:txPr>
        </c:title>
        <c:numFmt formatCode="0%" sourceLinked="1"/>
        <c:majorTickMark val="none"/>
        <c:minorTickMark val="none"/>
        <c:tickLblPos val="nextTo"/>
        <c:spPr>
          <a:noFill/>
          <a:ln w="25400">
            <a:solidFill>
              <a:srgbClr val="000000"/>
            </a:solidFill>
          </a:ln>
          <a:effectLst/>
        </c:spPr>
        <c:txPr>
          <a:bodyPr rot="-60000000" spcFirstLastPara="1" vertOverflow="ellipsis" vert="horz" wrap="square" anchor="ctr" anchorCtr="1"/>
          <a:lstStyle/>
          <a:p>
            <a:pPr>
              <a:defRPr sz="1800" b="1" i="0" u="none" strike="noStrike" kern="1200" baseline="0">
                <a:solidFill>
                  <a:srgbClr val="4C1B3F"/>
                </a:solidFill>
                <a:latin typeface="Calibri" panose="020F0502020204030204" pitchFamily="34" charset="0"/>
                <a:ea typeface="+mn-ea"/>
                <a:cs typeface="Calibri" panose="020F0502020204030204" pitchFamily="34" charset="0"/>
              </a:defRPr>
            </a:pPr>
            <a:endParaRPr lang="en-US"/>
          </a:p>
        </c:txPr>
        <c:crossAx val="469160879"/>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DA9112-C3E4-4052-9F7E-81E210A8C867}" type="doc">
      <dgm:prSet loTypeId="urn:microsoft.com/office/officeart/2005/8/layout/chevron1" loCatId="process" qsTypeId="urn:microsoft.com/office/officeart/2005/8/quickstyle/simple3" qsCatId="simple" csTypeId="urn:microsoft.com/office/officeart/2005/8/colors/colorful3" csCatId="colorful" phldr="1"/>
      <dgm:spPr/>
    </dgm:pt>
    <dgm:pt modelId="{FF32D265-642F-4E9F-8971-B7DA2FB020A5}">
      <dgm:prSet phldrT="[Text]" custT="1"/>
      <dgm:spPr/>
      <dgm:t>
        <a:bodyPr/>
        <a:lstStyle/>
        <a:p>
          <a:r>
            <a:rPr lang="en-US" sz="2800" b="1" dirty="0">
              <a:solidFill>
                <a:srgbClr val="002060"/>
              </a:solidFill>
            </a:rPr>
            <a:t>Month 1</a:t>
          </a:r>
        </a:p>
      </dgm:t>
    </dgm:pt>
    <dgm:pt modelId="{136DE6C0-6F54-41FF-B3BB-8F9B18C429B3}" type="parTrans" cxnId="{94404FFC-0EC1-4186-926D-A65D93349240}">
      <dgm:prSet/>
      <dgm:spPr/>
      <dgm:t>
        <a:bodyPr/>
        <a:lstStyle/>
        <a:p>
          <a:endParaRPr lang="en-US" sz="2800" b="1"/>
        </a:p>
      </dgm:t>
    </dgm:pt>
    <dgm:pt modelId="{0C7B0BEA-C272-4F7D-9FE2-71EB08A78992}" type="sibTrans" cxnId="{94404FFC-0EC1-4186-926D-A65D93349240}">
      <dgm:prSet/>
      <dgm:spPr/>
      <dgm:t>
        <a:bodyPr/>
        <a:lstStyle/>
        <a:p>
          <a:endParaRPr lang="en-US" sz="2800" b="1"/>
        </a:p>
      </dgm:t>
    </dgm:pt>
    <dgm:pt modelId="{20C5621C-00E9-45CA-83F2-0C5C3C3ACDDB}">
      <dgm:prSet phldrT="[Text]" custT="1"/>
      <dgm:spPr/>
      <dgm:t>
        <a:bodyPr/>
        <a:lstStyle/>
        <a:p>
          <a:r>
            <a:rPr lang="en-US" sz="2800" b="1" dirty="0">
              <a:solidFill>
                <a:srgbClr val="002060"/>
              </a:solidFill>
            </a:rPr>
            <a:t>Month 2</a:t>
          </a:r>
        </a:p>
      </dgm:t>
    </dgm:pt>
    <dgm:pt modelId="{6E0E2EA4-8AA0-48BF-83FD-3FCE62C161F0}" type="parTrans" cxnId="{51352B8A-97E0-4DD2-9826-58E83766F94F}">
      <dgm:prSet/>
      <dgm:spPr/>
      <dgm:t>
        <a:bodyPr/>
        <a:lstStyle/>
        <a:p>
          <a:endParaRPr lang="en-US" sz="2800" b="1"/>
        </a:p>
      </dgm:t>
    </dgm:pt>
    <dgm:pt modelId="{CCB27BDB-8B1B-4939-8660-06243ED677A8}" type="sibTrans" cxnId="{51352B8A-97E0-4DD2-9826-58E83766F94F}">
      <dgm:prSet/>
      <dgm:spPr/>
      <dgm:t>
        <a:bodyPr/>
        <a:lstStyle/>
        <a:p>
          <a:endParaRPr lang="en-US" sz="2800" b="1"/>
        </a:p>
      </dgm:t>
    </dgm:pt>
    <dgm:pt modelId="{9248AE79-0298-4E2F-9420-9908B0458954}">
      <dgm:prSet phldrT="[Text]" custT="1"/>
      <dgm:spPr/>
      <dgm:t>
        <a:bodyPr/>
        <a:lstStyle/>
        <a:p>
          <a:r>
            <a:rPr lang="en-US" sz="2800" b="1" dirty="0">
              <a:solidFill>
                <a:srgbClr val="002060"/>
              </a:solidFill>
            </a:rPr>
            <a:t>Month 3</a:t>
          </a:r>
        </a:p>
      </dgm:t>
    </dgm:pt>
    <dgm:pt modelId="{9C8DB383-B802-4708-91E0-C0350644D5E9}" type="parTrans" cxnId="{5B5BCBE0-833F-41C8-A8F0-4E1713FF6365}">
      <dgm:prSet/>
      <dgm:spPr/>
      <dgm:t>
        <a:bodyPr/>
        <a:lstStyle/>
        <a:p>
          <a:endParaRPr lang="en-US" sz="2800" b="1"/>
        </a:p>
      </dgm:t>
    </dgm:pt>
    <dgm:pt modelId="{F9B37EC7-A200-4958-9324-CFBA1979858A}" type="sibTrans" cxnId="{5B5BCBE0-833F-41C8-A8F0-4E1713FF6365}">
      <dgm:prSet/>
      <dgm:spPr/>
      <dgm:t>
        <a:bodyPr/>
        <a:lstStyle/>
        <a:p>
          <a:endParaRPr lang="en-US" sz="2800" b="1"/>
        </a:p>
      </dgm:t>
    </dgm:pt>
    <dgm:pt modelId="{AA8AA1AD-6C24-4374-99A4-555071CCC000}">
      <dgm:prSet phldrT="[Text]" custT="1"/>
      <dgm:spPr/>
      <dgm:t>
        <a:bodyPr/>
        <a:lstStyle/>
        <a:p>
          <a:r>
            <a:rPr lang="en-US" sz="2800" b="1" dirty="0">
              <a:solidFill>
                <a:srgbClr val="002060"/>
              </a:solidFill>
            </a:rPr>
            <a:t>Month 4</a:t>
          </a:r>
        </a:p>
      </dgm:t>
    </dgm:pt>
    <dgm:pt modelId="{9BC9E92E-8C44-4733-89E6-F0C9E7660B92}" type="parTrans" cxnId="{7C9EE6AB-A916-4C3E-84C6-1D3BF6ABD06B}">
      <dgm:prSet/>
      <dgm:spPr/>
      <dgm:t>
        <a:bodyPr/>
        <a:lstStyle/>
        <a:p>
          <a:endParaRPr lang="en-US" sz="2800" b="1"/>
        </a:p>
      </dgm:t>
    </dgm:pt>
    <dgm:pt modelId="{8D19ECB4-FCA1-461C-883D-3EE5B29A8FB2}" type="sibTrans" cxnId="{7C9EE6AB-A916-4C3E-84C6-1D3BF6ABD06B}">
      <dgm:prSet/>
      <dgm:spPr/>
      <dgm:t>
        <a:bodyPr/>
        <a:lstStyle/>
        <a:p>
          <a:endParaRPr lang="en-US" sz="2800" b="1"/>
        </a:p>
      </dgm:t>
    </dgm:pt>
    <dgm:pt modelId="{65078662-78CB-481D-8A15-065091AB08E7}">
      <dgm:prSet phldrT="[Text]" custT="1"/>
      <dgm:spPr/>
      <dgm:t>
        <a:bodyPr/>
        <a:lstStyle/>
        <a:p>
          <a:r>
            <a:rPr lang="en-US" sz="2800" b="1" dirty="0">
              <a:solidFill>
                <a:srgbClr val="002060"/>
              </a:solidFill>
            </a:rPr>
            <a:t>Month 5</a:t>
          </a:r>
        </a:p>
      </dgm:t>
    </dgm:pt>
    <dgm:pt modelId="{290C237E-96E6-46B1-A013-F636D4AADA8D}" type="parTrans" cxnId="{3D47D315-959E-4AA1-A02F-CB4F163929C6}">
      <dgm:prSet/>
      <dgm:spPr/>
      <dgm:t>
        <a:bodyPr/>
        <a:lstStyle/>
        <a:p>
          <a:endParaRPr lang="en-US" sz="2800" b="1"/>
        </a:p>
      </dgm:t>
    </dgm:pt>
    <dgm:pt modelId="{F44CBD7D-62A4-49CB-8A8A-C8195BEBCB61}" type="sibTrans" cxnId="{3D47D315-959E-4AA1-A02F-CB4F163929C6}">
      <dgm:prSet/>
      <dgm:spPr/>
      <dgm:t>
        <a:bodyPr/>
        <a:lstStyle/>
        <a:p>
          <a:endParaRPr lang="en-US" sz="2800" b="1"/>
        </a:p>
      </dgm:t>
    </dgm:pt>
    <dgm:pt modelId="{E199E116-C9A1-4904-83AD-8A5B015287C8}">
      <dgm:prSet phldrT="[Text]" custT="1"/>
      <dgm:spPr/>
      <dgm:t>
        <a:bodyPr/>
        <a:lstStyle/>
        <a:p>
          <a:r>
            <a:rPr lang="en-US" sz="2800" b="1" dirty="0">
              <a:solidFill>
                <a:srgbClr val="002060"/>
              </a:solidFill>
            </a:rPr>
            <a:t>Month 6</a:t>
          </a:r>
        </a:p>
      </dgm:t>
    </dgm:pt>
    <dgm:pt modelId="{C5C01B6F-D48A-4E73-A98D-9B2092CEF702}" type="parTrans" cxnId="{C3279527-FB13-4733-9AD6-B202216049A4}">
      <dgm:prSet/>
      <dgm:spPr/>
      <dgm:t>
        <a:bodyPr/>
        <a:lstStyle/>
        <a:p>
          <a:endParaRPr lang="en-US" sz="2800" b="1"/>
        </a:p>
      </dgm:t>
    </dgm:pt>
    <dgm:pt modelId="{5FB5DA5A-FA93-4D59-95B6-69CD08005E30}" type="sibTrans" cxnId="{C3279527-FB13-4733-9AD6-B202216049A4}">
      <dgm:prSet/>
      <dgm:spPr/>
      <dgm:t>
        <a:bodyPr/>
        <a:lstStyle/>
        <a:p>
          <a:endParaRPr lang="en-US" sz="2800" b="1"/>
        </a:p>
      </dgm:t>
    </dgm:pt>
    <dgm:pt modelId="{748548F9-B21B-44AA-BB1F-029B8750B4E3}" type="pres">
      <dgm:prSet presAssocID="{E1DA9112-C3E4-4052-9F7E-81E210A8C867}" presName="Name0" presStyleCnt="0">
        <dgm:presLayoutVars>
          <dgm:dir/>
          <dgm:animLvl val="lvl"/>
          <dgm:resizeHandles val="exact"/>
        </dgm:presLayoutVars>
      </dgm:prSet>
      <dgm:spPr/>
    </dgm:pt>
    <dgm:pt modelId="{89C138E9-9514-4F5E-AA04-1D1F42854C03}" type="pres">
      <dgm:prSet presAssocID="{FF32D265-642F-4E9F-8971-B7DA2FB020A5}" presName="parTxOnly" presStyleLbl="node1" presStyleIdx="0" presStyleCnt="6">
        <dgm:presLayoutVars>
          <dgm:chMax val="0"/>
          <dgm:chPref val="0"/>
          <dgm:bulletEnabled val="1"/>
        </dgm:presLayoutVars>
      </dgm:prSet>
      <dgm:spPr/>
    </dgm:pt>
    <dgm:pt modelId="{8D7DEF76-6E41-4AF1-8B51-A614FA4F0113}" type="pres">
      <dgm:prSet presAssocID="{0C7B0BEA-C272-4F7D-9FE2-71EB08A78992}" presName="parTxOnlySpace" presStyleCnt="0"/>
      <dgm:spPr/>
    </dgm:pt>
    <dgm:pt modelId="{74414FEE-A6CD-4EA1-A291-487F25F038DF}" type="pres">
      <dgm:prSet presAssocID="{20C5621C-00E9-45CA-83F2-0C5C3C3ACDDB}" presName="parTxOnly" presStyleLbl="node1" presStyleIdx="1" presStyleCnt="6">
        <dgm:presLayoutVars>
          <dgm:chMax val="0"/>
          <dgm:chPref val="0"/>
          <dgm:bulletEnabled val="1"/>
        </dgm:presLayoutVars>
      </dgm:prSet>
      <dgm:spPr/>
    </dgm:pt>
    <dgm:pt modelId="{6AB2B5E3-2209-4921-82CD-2376DB01FEEB}" type="pres">
      <dgm:prSet presAssocID="{CCB27BDB-8B1B-4939-8660-06243ED677A8}" presName="parTxOnlySpace" presStyleCnt="0"/>
      <dgm:spPr/>
    </dgm:pt>
    <dgm:pt modelId="{7358166C-D593-4662-86C4-5053C12A94FD}" type="pres">
      <dgm:prSet presAssocID="{9248AE79-0298-4E2F-9420-9908B0458954}" presName="parTxOnly" presStyleLbl="node1" presStyleIdx="2" presStyleCnt="6">
        <dgm:presLayoutVars>
          <dgm:chMax val="0"/>
          <dgm:chPref val="0"/>
          <dgm:bulletEnabled val="1"/>
        </dgm:presLayoutVars>
      </dgm:prSet>
      <dgm:spPr/>
    </dgm:pt>
    <dgm:pt modelId="{A7F96F61-42FF-414C-919F-83C8927965BF}" type="pres">
      <dgm:prSet presAssocID="{F9B37EC7-A200-4958-9324-CFBA1979858A}" presName="parTxOnlySpace" presStyleCnt="0"/>
      <dgm:spPr/>
    </dgm:pt>
    <dgm:pt modelId="{43CF813A-47C2-4291-B983-BFB57352F72A}" type="pres">
      <dgm:prSet presAssocID="{AA8AA1AD-6C24-4374-99A4-555071CCC000}" presName="parTxOnly" presStyleLbl="node1" presStyleIdx="3" presStyleCnt="6">
        <dgm:presLayoutVars>
          <dgm:chMax val="0"/>
          <dgm:chPref val="0"/>
          <dgm:bulletEnabled val="1"/>
        </dgm:presLayoutVars>
      </dgm:prSet>
      <dgm:spPr/>
    </dgm:pt>
    <dgm:pt modelId="{7D5CC01C-BE80-4731-B069-ABEE24C0693B}" type="pres">
      <dgm:prSet presAssocID="{8D19ECB4-FCA1-461C-883D-3EE5B29A8FB2}" presName="parTxOnlySpace" presStyleCnt="0"/>
      <dgm:spPr/>
    </dgm:pt>
    <dgm:pt modelId="{A848088D-F43D-4C7A-B92E-53A20AF4101D}" type="pres">
      <dgm:prSet presAssocID="{65078662-78CB-481D-8A15-065091AB08E7}" presName="parTxOnly" presStyleLbl="node1" presStyleIdx="4" presStyleCnt="6">
        <dgm:presLayoutVars>
          <dgm:chMax val="0"/>
          <dgm:chPref val="0"/>
          <dgm:bulletEnabled val="1"/>
        </dgm:presLayoutVars>
      </dgm:prSet>
      <dgm:spPr/>
    </dgm:pt>
    <dgm:pt modelId="{B8535BB1-AD5E-4F48-8C9A-C7BA8C169562}" type="pres">
      <dgm:prSet presAssocID="{F44CBD7D-62A4-49CB-8A8A-C8195BEBCB61}" presName="parTxOnlySpace" presStyleCnt="0"/>
      <dgm:spPr/>
    </dgm:pt>
    <dgm:pt modelId="{F4679C4D-DFDF-450B-B10A-6CC70B3F04D5}" type="pres">
      <dgm:prSet presAssocID="{E199E116-C9A1-4904-83AD-8A5B015287C8}" presName="parTxOnly" presStyleLbl="node1" presStyleIdx="5" presStyleCnt="6">
        <dgm:presLayoutVars>
          <dgm:chMax val="0"/>
          <dgm:chPref val="0"/>
          <dgm:bulletEnabled val="1"/>
        </dgm:presLayoutVars>
      </dgm:prSet>
      <dgm:spPr/>
    </dgm:pt>
  </dgm:ptLst>
  <dgm:cxnLst>
    <dgm:cxn modelId="{3D47D315-959E-4AA1-A02F-CB4F163929C6}" srcId="{E1DA9112-C3E4-4052-9F7E-81E210A8C867}" destId="{65078662-78CB-481D-8A15-065091AB08E7}" srcOrd="4" destOrd="0" parTransId="{290C237E-96E6-46B1-A013-F636D4AADA8D}" sibTransId="{F44CBD7D-62A4-49CB-8A8A-C8195BEBCB61}"/>
    <dgm:cxn modelId="{CED73E27-02C2-4AF2-85E9-B628E198427F}" type="presOf" srcId="{20C5621C-00E9-45CA-83F2-0C5C3C3ACDDB}" destId="{74414FEE-A6CD-4EA1-A291-487F25F038DF}" srcOrd="0" destOrd="0" presId="urn:microsoft.com/office/officeart/2005/8/layout/chevron1"/>
    <dgm:cxn modelId="{C3279527-FB13-4733-9AD6-B202216049A4}" srcId="{E1DA9112-C3E4-4052-9F7E-81E210A8C867}" destId="{E199E116-C9A1-4904-83AD-8A5B015287C8}" srcOrd="5" destOrd="0" parTransId="{C5C01B6F-D48A-4E73-A98D-9B2092CEF702}" sibTransId="{5FB5DA5A-FA93-4D59-95B6-69CD08005E30}"/>
    <dgm:cxn modelId="{AE015C2D-0A14-42BD-B69E-3D43CD054147}" type="presOf" srcId="{65078662-78CB-481D-8A15-065091AB08E7}" destId="{A848088D-F43D-4C7A-B92E-53A20AF4101D}" srcOrd="0" destOrd="0" presId="urn:microsoft.com/office/officeart/2005/8/layout/chevron1"/>
    <dgm:cxn modelId="{09097B72-1E39-458B-A4EA-8A1D78B32D8A}" type="presOf" srcId="{FF32D265-642F-4E9F-8971-B7DA2FB020A5}" destId="{89C138E9-9514-4F5E-AA04-1D1F42854C03}" srcOrd="0" destOrd="0" presId="urn:microsoft.com/office/officeart/2005/8/layout/chevron1"/>
    <dgm:cxn modelId="{51352B8A-97E0-4DD2-9826-58E83766F94F}" srcId="{E1DA9112-C3E4-4052-9F7E-81E210A8C867}" destId="{20C5621C-00E9-45CA-83F2-0C5C3C3ACDDB}" srcOrd="1" destOrd="0" parTransId="{6E0E2EA4-8AA0-48BF-83FD-3FCE62C161F0}" sibTransId="{CCB27BDB-8B1B-4939-8660-06243ED677A8}"/>
    <dgm:cxn modelId="{7C9EE6AB-A916-4C3E-84C6-1D3BF6ABD06B}" srcId="{E1DA9112-C3E4-4052-9F7E-81E210A8C867}" destId="{AA8AA1AD-6C24-4374-99A4-555071CCC000}" srcOrd="3" destOrd="0" parTransId="{9BC9E92E-8C44-4733-89E6-F0C9E7660B92}" sibTransId="{8D19ECB4-FCA1-461C-883D-3EE5B29A8FB2}"/>
    <dgm:cxn modelId="{5213F9B1-90B5-452B-93EB-47DD86571EA3}" type="presOf" srcId="{AA8AA1AD-6C24-4374-99A4-555071CCC000}" destId="{43CF813A-47C2-4291-B983-BFB57352F72A}" srcOrd="0" destOrd="0" presId="urn:microsoft.com/office/officeart/2005/8/layout/chevron1"/>
    <dgm:cxn modelId="{345834B7-B62A-4507-8A38-9AF8AB1734E6}" type="presOf" srcId="{E1DA9112-C3E4-4052-9F7E-81E210A8C867}" destId="{748548F9-B21B-44AA-BB1F-029B8750B4E3}" srcOrd="0" destOrd="0" presId="urn:microsoft.com/office/officeart/2005/8/layout/chevron1"/>
    <dgm:cxn modelId="{5B5BCBE0-833F-41C8-A8F0-4E1713FF6365}" srcId="{E1DA9112-C3E4-4052-9F7E-81E210A8C867}" destId="{9248AE79-0298-4E2F-9420-9908B0458954}" srcOrd="2" destOrd="0" parTransId="{9C8DB383-B802-4708-91E0-C0350644D5E9}" sibTransId="{F9B37EC7-A200-4958-9324-CFBA1979858A}"/>
    <dgm:cxn modelId="{5ABB55E2-0989-4852-A3FC-75B0464ABD20}" type="presOf" srcId="{9248AE79-0298-4E2F-9420-9908B0458954}" destId="{7358166C-D593-4662-86C4-5053C12A94FD}" srcOrd="0" destOrd="0" presId="urn:microsoft.com/office/officeart/2005/8/layout/chevron1"/>
    <dgm:cxn modelId="{94404FFC-0EC1-4186-926D-A65D93349240}" srcId="{E1DA9112-C3E4-4052-9F7E-81E210A8C867}" destId="{FF32D265-642F-4E9F-8971-B7DA2FB020A5}" srcOrd="0" destOrd="0" parTransId="{136DE6C0-6F54-41FF-B3BB-8F9B18C429B3}" sibTransId="{0C7B0BEA-C272-4F7D-9FE2-71EB08A78992}"/>
    <dgm:cxn modelId="{2F9788FD-B6A0-4172-9204-88892AA1B622}" type="presOf" srcId="{E199E116-C9A1-4904-83AD-8A5B015287C8}" destId="{F4679C4D-DFDF-450B-B10A-6CC70B3F04D5}" srcOrd="0" destOrd="0" presId="urn:microsoft.com/office/officeart/2005/8/layout/chevron1"/>
    <dgm:cxn modelId="{38CD42E4-4D82-4148-9372-423117A47440}" type="presParOf" srcId="{748548F9-B21B-44AA-BB1F-029B8750B4E3}" destId="{89C138E9-9514-4F5E-AA04-1D1F42854C03}" srcOrd="0" destOrd="0" presId="urn:microsoft.com/office/officeart/2005/8/layout/chevron1"/>
    <dgm:cxn modelId="{BBAAD37B-B3FF-4220-BAA6-421DB7AED457}" type="presParOf" srcId="{748548F9-B21B-44AA-BB1F-029B8750B4E3}" destId="{8D7DEF76-6E41-4AF1-8B51-A614FA4F0113}" srcOrd="1" destOrd="0" presId="urn:microsoft.com/office/officeart/2005/8/layout/chevron1"/>
    <dgm:cxn modelId="{531857F8-8B5F-40E3-8C8B-54A87A3C2D2A}" type="presParOf" srcId="{748548F9-B21B-44AA-BB1F-029B8750B4E3}" destId="{74414FEE-A6CD-4EA1-A291-487F25F038DF}" srcOrd="2" destOrd="0" presId="urn:microsoft.com/office/officeart/2005/8/layout/chevron1"/>
    <dgm:cxn modelId="{978933C8-DBCE-438C-BCA4-E25EB22D3362}" type="presParOf" srcId="{748548F9-B21B-44AA-BB1F-029B8750B4E3}" destId="{6AB2B5E3-2209-4921-82CD-2376DB01FEEB}" srcOrd="3" destOrd="0" presId="urn:microsoft.com/office/officeart/2005/8/layout/chevron1"/>
    <dgm:cxn modelId="{6AC66F7F-4AED-4932-A2CB-BAA93B4EABBE}" type="presParOf" srcId="{748548F9-B21B-44AA-BB1F-029B8750B4E3}" destId="{7358166C-D593-4662-86C4-5053C12A94FD}" srcOrd="4" destOrd="0" presId="urn:microsoft.com/office/officeart/2005/8/layout/chevron1"/>
    <dgm:cxn modelId="{D8CF0779-B0DC-4F8E-A7C8-B5A3DAEB63E0}" type="presParOf" srcId="{748548F9-B21B-44AA-BB1F-029B8750B4E3}" destId="{A7F96F61-42FF-414C-919F-83C8927965BF}" srcOrd="5" destOrd="0" presId="urn:microsoft.com/office/officeart/2005/8/layout/chevron1"/>
    <dgm:cxn modelId="{340C4EAF-E13C-4BB6-B30C-0D06A22A6F72}" type="presParOf" srcId="{748548F9-B21B-44AA-BB1F-029B8750B4E3}" destId="{43CF813A-47C2-4291-B983-BFB57352F72A}" srcOrd="6" destOrd="0" presId="urn:microsoft.com/office/officeart/2005/8/layout/chevron1"/>
    <dgm:cxn modelId="{E33FD090-9877-4B62-9D87-3ADC51270F66}" type="presParOf" srcId="{748548F9-B21B-44AA-BB1F-029B8750B4E3}" destId="{7D5CC01C-BE80-4731-B069-ABEE24C0693B}" srcOrd="7" destOrd="0" presId="urn:microsoft.com/office/officeart/2005/8/layout/chevron1"/>
    <dgm:cxn modelId="{EF0DD20D-F712-4C3D-89A8-3017EABF5169}" type="presParOf" srcId="{748548F9-B21B-44AA-BB1F-029B8750B4E3}" destId="{A848088D-F43D-4C7A-B92E-53A20AF4101D}" srcOrd="8" destOrd="0" presId="urn:microsoft.com/office/officeart/2005/8/layout/chevron1"/>
    <dgm:cxn modelId="{D0F130CE-0B3F-4B40-920A-E899DFE59352}" type="presParOf" srcId="{748548F9-B21B-44AA-BB1F-029B8750B4E3}" destId="{B8535BB1-AD5E-4F48-8C9A-C7BA8C169562}" srcOrd="9" destOrd="0" presId="urn:microsoft.com/office/officeart/2005/8/layout/chevron1"/>
    <dgm:cxn modelId="{8493409E-CA76-4E40-9ED0-7E3272074810}" type="presParOf" srcId="{748548F9-B21B-44AA-BB1F-029B8750B4E3}" destId="{F4679C4D-DFDF-450B-B10A-6CC70B3F04D5}"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E11A3C-FC67-4F63-BD8E-E8C0E3C3925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8C90280-E8F7-4B3B-B5E0-B4151EC95286}">
      <dgm:prSet custT="1"/>
      <dgm:spPr>
        <a:solidFill>
          <a:schemeClr val="accent2">
            <a:lumMod val="40000"/>
            <a:lumOff val="60000"/>
          </a:schemeClr>
        </a:solidFill>
      </dgm:spPr>
      <dgm:t>
        <a:bodyPr/>
        <a:lstStyle/>
        <a:p>
          <a:r>
            <a:rPr lang="en-US" sz="2400" b="1" dirty="0">
              <a:solidFill>
                <a:srgbClr val="002060"/>
              </a:solidFill>
            </a:rPr>
            <a:t>70% of patients want to discuss costs of care with their health care teams</a:t>
          </a:r>
        </a:p>
      </dgm:t>
    </dgm:pt>
    <dgm:pt modelId="{46154538-E849-4C4E-938E-E25514569122}" type="parTrans" cxnId="{FDBE3423-27D1-4938-AC12-650F1F1CC2EF}">
      <dgm:prSet/>
      <dgm:spPr/>
      <dgm:t>
        <a:bodyPr/>
        <a:lstStyle/>
        <a:p>
          <a:endParaRPr lang="en-US" sz="2400" b="1">
            <a:solidFill>
              <a:schemeClr val="tx1"/>
            </a:solidFill>
          </a:endParaRPr>
        </a:p>
      </dgm:t>
    </dgm:pt>
    <dgm:pt modelId="{F1F1D4EF-3ED5-494D-AFC8-77C60F63D0B4}" type="sibTrans" cxnId="{FDBE3423-27D1-4938-AC12-650F1F1CC2EF}">
      <dgm:prSet/>
      <dgm:spPr/>
      <dgm:t>
        <a:bodyPr/>
        <a:lstStyle/>
        <a:p>
          <a:endParaRPr lang="en-US" sz="2400" b="1">
            <a:solidFill>
              <a:schemeClr val="tx1"/>
            </a:solidFill>
          </a:endParaRPr>
        </a:p>
      </dgm:t>
    </dgm:pt>
    <dgm:pt modelId="{4C365E01-51AD-4EAC-927A-2C939A0517AF}">
      <dgm:prSet custT="1"/>
      <dgm:spPr>
        <a:solidFill>
          <a:schemeClr val="accent6">
            <a:lumMod val="40000"/>
            <a:lumOff val="60000"/>
          </a:schemeClr>
        </a:solidFill>
      </dgm:spPr>
      <dgm:t>
        <a:bodyPr/>
        <a:lstStyle/>
        <a:p>
          <a:r>
            <a:rPr lang="en-US" sz="2400" b="1" i="0" baseline="0" dirty="0">
              <a:solidFill>
                <a:srgbClr val="002060"/>
              </a:solidFill>
            </a:rPr>
            <a:t>Greater risk of delaying or skipping high-value care </a:t>
          </a:r>
          <a:endParaRPr lang="en-US" sz="2400" b="1" dirty="0">
            <a:solidFill>
              <a:srgbClr val="002060"/>
            </a:solidFill>
          </a:endParaRPr>
        </a:p>
      </dgm:t>
    </dgm:pt>
    <dgm:pt modelId="{8208587F-35E2-4141-BF47-6C10ADBCF05B}" type="parTrans" cxnId="{A047A4F6-CAF8-4908-8955-CF47518BD3C7}">
      <dgm:prSet/>
      <dgm:spPr/>
      <dgm:t>
        <a:bodyPr/>
        <a:lstStyle/>
        <a:p>
          <a:endParaRPr lang="en-US" sz="2400" b="1">
            <a:solidFill>
              <a:schemeClr val="tx1"/>
            </a:solidFill>
          </a:endParaRPr>
        </a:p>
      </dgm:t>
    </dgm:pt>
    <dgm:pt modelId="{012A1784-53C7-45E3-97F7-08452DFA0774}" type="sibTrans" cxnId="{A047A4F6-CAF8-4908-8955-CF47518BD3C7}">
      <dgm:prSet/>
      <dgm:spPr/>
      <dgm:t>
        <a:bodyPr/>
        <a:lstStyle/>
        <a:p>
          <a:endParaRPr lang="en-US" sz="2400" b="1">
            <a:solidFill>
              <a:schemeClr val="tx1"/>
            </a:solidFill>
          </a:endParaRPr>
        </a:p>
      </dgm:t>
    </dgm:pt>
    <dgm:pt modelId="{8B13AA3B-E38C-490C-AC2C-CD7B69E43A26}">
      <dgm:prSet custT="1"/>
      <dgm:spPr>
        <a:solidFill>
          <a:schemeClr val="accent5">
            <a:lumMod val="40000"/>
            <a:lumOff val="60000"/>
          </a:schemeClr>
        </a:solidFill>
      </dgm:spPr>
      <dgm:t>
        <a:bodyPr/>
        <a:lstStyle/>
        <a:p>
          <a:r>
            <a:rPr lang="en-US" sz="2400" b="1" dirty="0">
              <a:solidFill>
                <a:srgbClr val="002060"/>
              </a:solidFill>
            </a:rPr>
            <a:t>Financial hardship associated with increased risk of mortality</a:t>
          </a:r>
        </a:p>
      </dgm:t>
    </dgm:pt>
    <dgm:pt modelId="{7E79D8A7-590D-4622-A938-5FA8088AA7FF}" type="parTrans" cxnId="{0D235D4A-E7F3-43AF-B4C8-C354737CC010}">
      <dgm:prSet/>
      <dgm:spPr/>
      <dgm:t>
        <a:bodyPr/>
        <a:lstStyle/>
        <a:p>
          <a:endParaRPr lang="en-US" sz="2400" b="1">
            <a:solidFill>
              <a:schemeClr val="tx1"/>
            </a:solidFill>
          </a:endParaRPr>
        </a:p>
      </dgm:t>
    </dgm:pt>
    <dgm:pt modelId="{60CB75A1-413F-45B6-9770-87969CF379AA}" type="sibTrans" cxnId="{0D235D4A-E7F3-43AF-B4C8-C354737CC010}">
      <dgm:prSet/>
      <dgm:spPr/>
      <dgm:t>
        <a:bodyPr/>
        <a:lstStyle/>
        <a:p>
          <a:endParaRPr lang="en-US" sz="2400" b="1">
            <a:solidFill>
              <a:schemeClr val="tx1"/>
            </a:solidFill>
          </a:endParaRPr>
        </a:p>
      </dgm:t>
    </dgm:pt>
    <dgm:pt modelId="{7EEEB80E-6072-453F-A8C9-7466C61BF3AD}">
      <dgm:prSet custT="1"/>
      <dgm:spPr/>
      <dgm:t>
        <a:bodyPr/>
        <a:lstStyle/>
        <a:p>
          <a:r>
            <a:rPr lang="en-US" sz="2400" b="1" dirty="0">
              <a:solidFill>
                <a:srgbClr val="002060"/>
              </a:solidFill>
            </a:rPr>
            <a:t>Greater risk of using high-cost care (ED, Hospital)</a:t>
          </a:r>
        </a:p>
      </dgm:t>
    </dgm:pt>
    <dgm:pt modelId="{DF8B9085-5F45-483A-B601-63B169907B30}" type="sibTrans" cxnId="{96BC2D9B-46C1-435D-A391-AA465051E73B}">
      <dgm:prSet/>
      <dgm:spPr/>
      <dgm:t>
        <a:bodyPr/>
        <a:lstStyle/>
        <a:p>
          <a:endParaRPr lang="en-US" sz="2400" b="1">
            <a:solidFill>
              <a:schemeClr val="tx1"/>
            </a:solidFill>
          </a:endParaRPr>
        </a:p>
      </dgm:t>
    </dgm:pt>
    <dgm:pt modelId="{2890D7F5-E9CE-4DFF-8093-2C06C024C7AD}" type="parTrans" cxnId="{96BC2D9B-46C1-435D-A391-AA465051E73B}">
      <dgm:prSet/>
      <dgm:spPr/>
      <dgm:t>
        <a:bodyPr/>
        <a:lstStyle/>
        <a:p>
          <a:endParaRPr lang="en-US" sz="2400" b="1">
            <a:solidFill>
              <a:schemeClr val="tx1"/>
            </a:solidFill>
          </a:endParaRPr>
        </a:p>
      </dgm:t>
    </dgm:pt>
    <dgm:pt modelId="{B9A6DD44-D841-485C-AF3D-42F7E4CBD691}" type="pres">
      <dgm:prSet presAssocID="{52E11A3C-FC67-4F63-BD8E-E8C0E3C39252}" presName="linear" presStyleCnt="0">
        <dgm:presLayoutVars>
          <dgm:animLvl val="lvl"/>
          <dgm:resizeHandles val="exact"/>
        </dgm:presLayoutVars>
      </dgm:prSet>
      <dgm:spPr/>
    </dgm:pt>
    <dgm:pt modelId="{57363900-03E6-4D67-A6B4-C49A89DB2B5E}" type="pres">
      <dgm:prSet presAssocID="{98C90280-E8F7-4B3B-B5E0-B4151EC95286}" presName="parentText" presStyleLbl="node1" presStyleIdx="0" presStyleCnt="4">
        <dgm:presLayoutVars>
          <dgm:chMax val="0"/>
          <dgm:bulletEnabled val="1"/>
        </dgm:presLayoutVars>
      </dgm:prSet>
      <dgm:spPr/>
    </dgm:pt>
    <dgm:pt modelId="{226584A2-7E07-4357-9E11-364220D678DA}" type="pres">
      <dgm:prSet presAssocID="{F1F1D4EF-3ED5-494D-AFC8-77C60F63D0B4}" presName="spacer" presStyleCnt="0"/>
      <dgm:spPr/>
    </dgm:pt>
    <dgm:pt modelId="{1204AE9A-5F9C-4343-B8AC-82538118213F}" type="pres">
      <dgm:prSet presAssocID="{4C365E01-51AD-4EAC-927A-2C939A0517AF}" presName="parentText" presStyleLbl="node1" presStyleIdx="1" presStyleCnt="4">
        <dgm:presLayoutVars>
          <dgm:chMax val="0"/>
          <dgm:bulletEnabled val="1"/>
        </dgm:presLayoutVars>
      </dgm:prSet>
      <dgm:spPr/>
    </dgm:pt>
    <dgm:pt modelId="{F61D4F37-266E-4070-BEDB-E6C6C25B697D}" type="pres">
      <dgm:prSet presAssocID="{012A1784-53C7-45E3-97F7-08452DFA0774}" presName="spacer" presStyleCnt="0"/>
      <dgm:spPr/>
    </dgm:pt>
    <dgm:pt modelId="{8F71FE55-5F44-44BE-9BF3-93B2A266482E}" type="pres">
      <dgm:prSet presAssocID="{7EEEB80E-6072-453F-A8C9-7466C61BF3AD}" presName="parentText" presStyleLbl="node1" presStyleIdx="2" presStyleCnt="4">
        <dgm:presLayoutVars>
          <dgm:chMax val="0"/>
          <dgm:bulletEnabled val="1"/>
        </dgm:presLayoutVars>
      </dgm:prSet>
      <dgm:spPr/>
    </dgm:pt>
    <dgm:pt modelId="{A83B808B-4D58-437F-833A-FF0D019A0F23}" type="pres">
      <dgm:prSet presAssocID="{DF8B9085-5F45-483A-B601-63B169907B30}" presName="spacer" presStyleCnt="0"/>
      <dgm:spPr/>
    </dgm:pt>
    <dgm:pt modelId="{D8BB5D07-2D24-45C1-A2E5-1EB8C75FB499}" type="pres">
      <dgm:prSet presAssocID="{8B13AA3B-E38C-490C-AC2C-CD7B69E43A26}" presName="parentText" presStyleLbl="node1" presStyleIdx="3" presStyleCnt="4">
        <dgm:presLayoutVars>
          <dgm:chMax val="0"/>
          <dgm:bulletEnabled val="1"/>
        </dgm:presLayoutVars>
      </dgm:prSet>
      <dgm:spPr/>
    </dgm:pt>
  </dgm:ptLst>
  <dgm:cxnLst>
    <dgm:cxn modelId="{10CC3B19-EF83-456E-B4CB-689F4C696FD8}" type="presOf" srcId="{98C90280-E8F7-4B3B-B5E0-B4151EC95286}" destId="{57363900-03E6-4D67-A6B4-C49A89DB2B5E}" srcOrd="0" destOrd="0" presId="urn:microsoft.com/office/officeart/2005/8/layout/vList2"/>
    <dgm:cxn modelId="{FDBE3423-27D1-4938-AC12-650F1F1CC2EF}" srcId="{52E11A3C-FC67-4F63-BD8E-E8C0E3C39252}" destId="{98C90280-E8F7-4B3B-B5E0-B4151EC95286}" srcOrd="0" destOrd="0" parTransId="{46154538-E849-4C4E-938E-E25514569122}" sibTransId="{F1F1D4EF-3ED5-494D-AFC8-77C60F63D0B4}"/>
    <dgm:cxn modelId="{838D6B2A-F164-41B1-97ED-DA664C0F37D6}" type="presOf" srcId="{52E11A3C-FC67-4F63-BD8E-E8C0E3C39252}" destId="{B9A6DD44-D841-485C-AF3D-42F7E4CBD691}" srcOrd="0" destOrd="0" presId="urn:microsoft.com/office/officeart/2005/8/layout/vList2"/>
    <dgm:cxn modelId="{0D235D4A-E7F3-43AF-B4C8-C354737CC010}" srcId="{52E11A3C-FC67-4F63-BD8E-E8C0E3C39252}" destId="{8B13AA3B-E38C-490C-AC2C-CD7B69E43A26}" srcOrd="3" destOrd="0" parTransId="{7E79D8A7-590D-4622-A938-5FA8088AA7FF}" sibTransId="{60CB75A1-413F-45B6-9770-87969CF379AA}"/>
    <dgm:cxn modelId="{20DB4A95-2E73-42F8-92AE-0BF9CB86EFF8}" type="presOf" srcId="{7EEEB80E-6072-453F-A8C9-7466C61BF3AD}" destId="{8F71FE55-5F44-44BE-9BF3-93B2A266482E}" srcOrd="0" destOrd="0" presId="urn:microsoft.com/office/officeart/2005/8/layout/vList2"/>
    <dgm:cxn modelId="{96BC2D9B-46C1-435D-A391-AA465051E73B}" srcId="{52E11A3C-FC67-4F63-BD8E-E8C0E3C39252}" destId="{7EEEB80E-6072-453F-A8C9-7466C61BF3AD}" srcOrd="2" destOrd="0" parTransId="{2890D7F5-E9CE-4DFF-8093-2C06C024C7AD}" sibTransId="{DF8B9085-5F45-483A-B601-63B169907B30}"/>
    <dgm:cxn modelId="{95B06BC4-2464-4E99-87AA-0F89D2966D52}" type="presOf" srcId="{4C365E01-51AD-4EAC-927A-2C939A0517AF}" destId="{1204AE9A-5F9C-4343-B8AC-82538118213F}" srcOrd="0" destOrd="0" presId="urn:microsoft.com/office/officeart/2005/8/layout/vList2"/>
    <dgm:cxn modelId="{A047A4F6-CAF8-4908-8955-CF47518BD3C7}" srcId="{52E11A3C-FC67-4F63-BD8E-E8C0E3C39252}" destId="{4C365E01-51AD-4EAC-927A-2C939A0517AF}" srcOrd="1" destOrd="0" parTransId="{8208587F-35E2-4141-BF47-6C10ADBCF05B}" sibTransId="{012A1784-53C7-45E3-97F7-08452DFA0774}"/>
    <dgm:cxn modelId="{416AD8F7-6C8C-4A26-8D1C-96156C5B7E21}" type="presOf" srcId="{8B13AA3B-E38C-490C-AC2C-CD7B69E43A26}" destId="{D8BB5D07-2D24-45C1-A2E5-1EB8C75FB499}" srcOrd="0" destOrd="0" presId="urn:microsoft.com/office/officeart/2005/8/layout/vList2"/>
    <dgm:cxn modelId="{9E5D0D76-50B0-43F4-9AC1-9ACD6A14068C}" type="presParOf" srcId="{B9A6DD44-D841-485C-AF3D-42F7E4CBD691}" destId="{57363900-03E6-4D67-A6B4-C49A89DB2B5E}" srcOrd="0" destOrd="0" presId="urn:microsoft.com/office/officeart/2005/8/layout/vList2"/>
    <dgm:cxn modelId="{D1EB3436-0F64-49D9-A574-D554192D079F}" type="presParOf" srcId="{B9A6DD44-D841-485C-AF3D-42F7E4CBD691}" destId="{226584A2-7E07-4357-9E11-364220D678DA}" srcOrd="1" destOrd="0" presId="urn:microsoft.com/office/officeart/2005/8/layout/vList2"/>
    <dgm:cxn modelId="{D1B23D81-33D9-45A2-B97F-6012A62087F6}" type="presParOf" srcId="{B9A6DD44-D841-485C-AF3D-42F7E4CBD691}" destId="{1204AE9A-5F9C-4343-B8AC-82538118213F}" srcOrd="2" destOrd="0" presId="urn:microsoft.com/office/officeart/2005/8/layout/vList2"/>
    <dgm:cxn modelId="{0E4C477D-CD6D-425E-B630-A1E55E218596}" type="presParOf" srcId="{B9A6DD44-D841-485C-AF3D-42F7E4CBD691}" destId="{F61D4F37-266E-4070-BEDB-E6C6C25B697D}" srcOrd="3" destOrd="0" presId="urn:microsoft.com/office/officeart/2005/8/layout/vList2"/>
    <dgm:cxn modelId="{FD561EC9-AA9E-4191-9EE9-CA19A5803A1E}" type="presParOf" srcId="{B9A6DD44-D841-485C-AF3D-42F7E4CBD691}" destId="{8F71FE55-5F44-44BE-9BF3-93B2A266482E}" srcOrd="4" destOrd="0" presId="urn:microsoft.com/office/officeart/2005/8/layout/vList2"/>
    <dgm:cxn modelId="{49DB6C4A-E248-47E6-A650-E45FB49C2E20}" type="presParOf" srcId="{B9A6DD44-D841-485C-AF3D-42F7E4CBD691}" destId="{A83B808B-4D58-437F-833A-FF0D019A0F23}" srcOrd="5" destOrd="0" presId="urn:microsoft.com/office/officeart/2005/8/layout/vList2"/>
    <dgm:cxn modelId="{5AC4BF88-CEEC-48CF-BCC6-49389EF8BD09}" type="presParOf" srcId="{B9A6DD44-D841-485C-AF3D-42F7E4CBD691}" destId="{D8BB5D07-2D24-45C1-A2E5-1EB8C75FB49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3F7979-3142-45B4-AA37-C8A3254D54F8}" type="doc">
      <dgm:prSet loTypeId="urn:microsoft.com/office/officeart/2016/7/layout/HorizontalActionList" loCatId="List" qsTypeId="urn:microsoft.com/office/officeart/2005/8/quickstyle/simple1" qsCatId="simple" csTypeId="urn:microsoft.com/office/officeart/2005/8/colors/colorful4" csCatId="colorful" phldr="1"/>
      <dgm:spPr/>
      <dgm:t>
        <a:bodyPr/>
        <a:lstStyle/>
        <a:p>
          <a:endParaRPr lang="en-US"/>
        </a:p>
      </dgm:t>
    </dgm:pt>
    <dgm:pt modelId="{5E28A56B-6E7B-425A-A5FB-5F6CEEDAD348}">
      <dgm:prSet custT="1"/>
      <dgm:spPr/>
      <dgm:t>
        <a:bodyPr/>
        <a:lstStyle/>
        <a:p>
          <a:r>
            <a:rPr lang="en-US" sz="2400" b="1">
              <a:solidFill>
                <a:srgbClr val="002060"/>
              </a:solidFill>
              <a:latin typeface="Aptos Display" panose="020B0004020202020204" pitchFamily="34" charset="0"/>
            </a:rPr>
            <a:t>Aware</a:t>
          </a:r>
        </a:p>
      </dgm:t>
    </dgm:pt>
    <dgm:pt modelId="{A2332066-2280-4FDB-810C-6EF382880448}" type="parTrans" cxnId="{A926D343-9647-4594-B16E-ABDBAF01B2C9}">
      <dgm:prSet/>
      <dgm:spPr/>
      <dgm:t>
        <a:bodyPr/>
        <a:lstStyle/>
        <a:p>
          <a:endParaRPr lang="en-US" sz="2400">
            <a:solidFill>
              <a:schemeClr val="tx1"/>
            </a:solidFill>
            <a:latin typeface="Aptos Display" panose="020B0004020202020204" pitchFamily="34" charset="0"/>
          </a:endParaRPr>
        </a:p>
      </dgm:t>
    </dgm:pt>
    <dgm:pt modelId="{DBF7D5E7-EB6D-457B-9E17-78E9E499F5BB}" type="sibTrans" cxnId="{A926D343-9647-4594-B16E-ABDBAF01B2C9}">
      <dgm:prSet/>
      <dgm:spPr/>
      <dgm:t>
        <a:bodyPr/>
        <a:lstStyle/>
        <a:p>
          <a:endParaRPr lang="en-US" sz="2400">
            <a:solidFill>
              <a:schemeClr val="tx1"/>
            </a:solidFill>
            <a:latin typeface="Aptos Display" panose="020B0004020202020204" pitchFamily="34" charset="0"/>
          </a:endParaRPr>
        </a:p>
      </dgm:t>
    </dgm:pt>
    <dgm:pt modelId="{94F7B0AC-1BC2-4DBB-8D29-DB5D7AE5B69C}">
      <dgm:prSet custT="1"/>
      <dgm:spPr/>
      <dgm:t>
        <a:bodyPr/>
        <a:lstStyle/>
        <a:p>
          <a:r>
            <a:rPr lang="en-US" sz="2200">
              <a:solidFill>
                <a:srgbClr val="002060"/>
              </a:solidFill>
              <a:latin typeface="Aptos Display" panose="020B0004020202020204" pitchFamily="34" charset="0"/>
            </a:rPr>
            <a:t>…of the resources, both inside &amp; outside the system, to help w/ financial questions &amp; concerns.</a:t>
          </a:r>
        </a:p>
      </dgm:t>
    </dgm:pt>
    <dgm:pt modelId="{FEA098A3-FE90-47EC-9360-6E2CD4A08A02}" type="parTrans" cxnId="{FBE86364-9396-48A0-8213-A5BADD50EE95}">
      <dgm:prSet/>
      <dgm:spPr/>
      <dgm:t>
        <a:bodyPr/>
        <a:lstStyle/>
        <a:p>
          <a:endParaRPr lang="en-US" sz="2400">
            <a:solidFill>
              <a:schemeClr val="tx1"/>
            </a:solidFill>
            <a:latin typeface="Aptos Display" panose="020B0004020202020204" pitchFamily="34" charset="0"/>
          </a:endParaRPr>
        </a:p>
      </dgm:t>
    </dgm:pt>
    <dgm:pt modelId="{05D45E84-B5C3-4EB1-8BC3-177BA78A31A8}" type="sibTrans" cxnId="{FBE86364-9396-48A0-8213-A5BADD50EE95}">
      <dgm:prSet/>
      <dgm:spPr/>
      <dgm:t>
        <a:bodyPr/>
        <a:lstStyle/>
        <a:p>
          <a:endParaRPr lang="en-US" sz="2400">
            <a:solidFill>
              <a:schemeClr val="tx1"/>
            </a:solidFill>
            <a:latin typeface="Aptos Display" panose="020B0004020202020204" pitchFamily="34" charset="0"/>
          </a:endParaRPr>
        </a:p>
      </dgm:t>
    </dgm:pt>
    <dgm:pt modelId="{ACB090C3-81AB-49E6-9FFC-040D740A53F6}">
      <dgm:prSet custT="1"/>
      <dgm:spPr/>
      <dgm:t>
        <a:bodyPr/>
        <a:lstStyle/>
        <a:p>
          <a:r>
            <a:rPr lang="en-US" sz="2400" b="1">
              <a:solidFill>
                <a:srgbClr val="002060"/>
              </a:solidFill>
              <a:latin typeface="Aptos Display" panose="020B0004020202020204" pitchFamily="34" charset="0"/>
            </a:rPr>
            <a:t>Ask</a:t>
          </a:r>
        </a:p>
      </dgm:t>
    </dgm:pt>
    <dgm:pt modelId="{631774D2-F31B-4730-8220-F1466763F087}" type="parTrans" cxnId="{C08A63BC-45D4-4E16-97B6-504D8116EE47}">
      <dgm:prSet/>
      <dgm:spPr/>
      <dgm:t>
        <a:bodyPr/>
        <a:lstStyle/>
        <a:p>
          <a:endParaRPr lang="en-US" sz="2400">
            <a:solidFill>
              <a:schemeClr val="tx1"/>
            </a:solidFill>
            <a:latin typeface="Aptos Display" panose="020B0004020202020204" pitchFamily="34" charset="0"/>
          </a:endParaRPr>
        </a:p>
      </dgm:t>
    </dgm:pt>
    <dgm:pt modelId="{BAC5BE3D-B771-4F60-8BF0-72DA48B9CB19}" type="sibTrans" cxnId="{C08A63BC-45D4-4E16-97B6-504D8116EE47}">
      <dgm:prSet/>
      <dgm:spPr/>
      <dgm:t>
        <a:bodyPr/>
        <a:lstStyle/>
        <a:p>
          <a:endParaRPr lang="en-US" sz="2400">
            <a:solidFill>
              <a:schemeClr val="tx1"/>
            </a:solidFill>
            <a:latin typeface="Aptos Display" panose="020B0004020202020204" pitchFamily="34" charset="0"/>
          </a:endParaRPr>
        </a:p>
      </dgm:t>
    </dgm:pt>
    <dgm:pt modelId="{F09F60C4-5FB1-456E-92C4-77A7BAE09D31}">
      <dgm:prSet custT="1"/>
      <dgm:spPr/>
      <dgm:t>
        <a:bodyPr/>
        <a:lstStyle/>
        <a:p>
          <a:r>
            <a:rPr lang="en-US" sz="2200">
              <a:solidFill>
                <a:srgbClr val="002060"/>
              </a:solidFill>
              <a:latin typeface="Aptos Display" panose="020B0004020202020204" pitchFamily="34" charset="0"/>
            </a:rPr>
            <a:t>…the patient, </a:t>
          </a:r>
          <a:r>
            <a:rPr lang="en-US" sz="2200" b="1">
              <a:solidFill>
                <a:srgbClr val="002060"/>
              </a:solidFill>
              <a:latin typeface="Aptos Display" panose="020B0004020202020204" pitchFamily="34" charset="0"/>
            </a:rPr>
            <a:t>proactively</a:t>
          </a:r>
          <a:r>
            <a:rPr lang="en-US" sz="2200">
              <a:solidFill>
                <a:srgbClr val="002060"/>
              </a:solidFill>
              <a:latin typeface="Aptos Display" panose="020B0004020202020204" pitchFamily="34" charset="0"/>
            </a:rPr>
            <a:t>, if they have any questions or concerns related to the costs of their care.  </a:t>
          </a:r>
        </a:p>
      </dgm:t>
    </dgm:pt>
    <dgm:pt modelId="{12CCE05D-9C31-4DCF-B93B-203A9F3580E7}" type="parTrans" cxnId="{BEE3FE0B-C31F-45B4-B948-FA600218D991}">
      <dgm:prSet/>
      <dgm:spPr/>
      <dgm:t>
        <a:bodyPr/>
        <a:lstStyle/>
        <a:p>
          <a:endParaRPr lang="en-US" sz="2400">
            <a:solidFill>
              <a:schemeClr val="tx1"/>
            </a:solidFill>
            <a:latin typeface="Aptos Display" panose="020B0004020202020204" pitchFamily="34" charset="0"/>
          </a:endParaRPr>
        </a:p>
      </dgm:t>
    </dgm:pt>
    <dgm:pt modelId="{07809452-AD1C-4EEE-B3EA-D63360214143}" type="sibTrans" cxnId="{BEE3FE0B-C31F-45B4-B948-FA600218D991}">
      <dgm:prSet/>
      <dgm:spPr/>
      <dgm:t>
        <a:bodyPr/>
        <a:lstStyle/>
        <a:p>
          <a:endParaRPr lang="en-US" sz="2400">
            <a:solidFill>
              <a:schemeClr val="tx1"/>
            </a:solidFill>
            <a:latin typeface="Aptos Display" panose="020B0004020202020204" pitchFamily="34" charset="0"/>
          </a:endParaRPr>
        </a:p>
      </dgm:t>
    </dgm:pt>
    <dgm:pt modelId="{33539109-9EF2-4915-9916-0ABFD37317EA}">
      <dgm:prSet custT="1"/>
      <dgm:spPr/>
      <dgm:t>
        <a:bodyPr/>
        <a:lstStyle/>
        <a:p>
          <a:r>
            <a:rPr lang="en-US" sz="2400" b="1">
              <a:solidFill>
                <a:srgbClr val="002060"/>
              </a:solidFill>
              <a:latin typeface="Aptos Display" panose="020B0004020202020204" pitchFamily="34" charset="0"/>
            </a:rPr>
            <a:t>Adjust</a:t>
          </a:r>
        </a:p>
      </dgm:t>
    </dgm:pt>
    <dgm:pt modelId="{559A7794-6F11-4D05-8BBA-EB80CE11B44E}" type="parTrans" cxnId="{2DEFE38C-4692-429B-A439-2D80CEF248AA}">
      <dgm:prSet/>
      <dgm:spPr/>
      <dgm:t>
        <a:bodyPr/>
        <a:lstStyle/>
        <a:p>
          <a:endParaRPr lang="en-US" sz="2400">
            <a:solidFill>
              <a:schemeClr val="tx1"/>
            </a:solidFill>
            <a:latin typeface="Aptos Display" panose="020B0004020202020204" pitchFamily="34" charset="0"/>
          </a:endParaRPr>
        </a:p>
      </dgm:t>
    </dgm:pt>
    <dgm:pt modelId="{273C3A67-DBAB-4192-BA20-E9F4D617E132}" type="sibTrans" cxnId="{2DEFE38C-4692-429B-A439-2D80CEF248AA}">
      <dgm:prSet/>
      <dgm:spPr/>
      <dgm:t>
        <a:bodyPr/>
        <a:lstStyle/>
        <a:p>
          <a:endParaRPr lang="en-US" sz="2400">
            <a:solidFill>
              <a:schemeClr val="tx1"/>
            </a:solidFill>
            <a:latin typeface="Aptos Display" panose="020B0004020202020204" pitchFamily="34" charset="0"/>
          </a:endParaRPr>
        </a:p>
      </dgm:t>
    </dgm:pt>
    <dgm:pt modelId="{BD845BF1-978B-4691-88A3-6346B73EBF19}">
      <dgm:prSet custT="1"/>
      <dgm:spPr/>
      <dgm:t>
        <a:bodyPr/>
        <a:lstStyle/>
        <a:p>
          <a:r>
            <a:rPr lang="en-US" sz="2200">
              <a:solidFill>
                <a:srgbClr val="002060"/>
              </a:solidFill>
              <a:latin typeface="Aptos Display" panose="020B0004020202020204" pitchFamily="34" charset="0"/>
            </a:rPr>
            <a:t>…the care plan to align with patient’s current financial and life situation. </a:t>
          </a:r>
        </a:p>
      </dgm:t>
    </dgm:pt>
    <dgm:pt modelId="{CA3B9F27-F612-40CF-875B-33488BDF7F2D}" type="parTrans" cxnId="{7DF93B59-8E98-4318-84D2-5DCF522E75B2}">
      <dgm:prSet/>
      <dgm:spPr/>
      <dgm:t>
        <a:bodyPr/>
        <a:lstStyle/>
        <a:p>
          <a:endParaRPr lang="en-US" sz="2400">
            <a:solidFill>
              <a:schemeClr val="tx1"/>
            </a:solidFill>
            <a:latin typeface="Aptos Display" panose="020B0004020202020204" pitchFamily="34" charset="0"/>
          </a:endParaRPr>
        </a:p>
      </dgm:t>
    </dgm:pt>
    <dgm:pt modelId="{09F7FC9B-DFC6-4EC6-9FE2-6F964547719D}" type="sibTrans" cxnId="{7DF93B59-8E98-4318-84D2-5DCF522E75B2}">
      <dgm:prSet/>
      <dgm:spPr/>
      <dgm:t>
        <a:bodyPr/>
        <a:lstStyle/>
        <a:p>
          <a:endParaRPr lang="en-US" sz="2400">
            <a:solidFill>
              <a:schemeClr val="tx1"/>
            </a:solidFill>
            <a:latin typeface="Aptos Display" panose="020B0004020202020204" pitchFamily="34" charset="0"/>
          </a:endParaRPr>
        </a:p>
      </dgm:t>
    </dgm:pt>
    <dgm:pt modelId="{C66900DA-93D3-4D8A-A0C5-DAB25CC33131}">
      <dgm:prSet custT="1"/>
      <dgm:spPr/>
      <dgm:t>
        <a:bodyPr/>
        <a:lstStyle/>
        <a:p>
          <a:r>
            <a:rPr lang="en-US" sz="2400" b="1">
              <a:solidFill>
                <a:srgbClr val="002060"/>
              </a:solidFill>
              <a:latin typeface="Aptos Display" panose="020B0004020202020204" pitchFamily="34" charset="0"/>
            </a:rPr>
            <a:t>Assist</a:t>
          </a:r>
        </a:p>
      </dgm:t>
    </dgm:pt>
    <dgm:pt modelId="{CAC7EE2A-0D51-4986-AEF3-B0989A79A169}" type="parTrans" cxnId="{3DA010E3-D54C-4E6D-B7D7-04E428FCC388}">
      <dgm:prSet/>
      <dgm:spPr/>
      <dgm:t>
        <a:bodyPr/>
        <a:lstStyle/>
        <a:p>
          <a:endParaRPr lang="en-US" sz="2400">
            <a:solidFill>
              <a:schemeClr val="tx1"/>
            </a:solidFill>
            <a:latin typeface="Aptos Display" panose="020B0004020202020204" pitchFamily="34" charset="0"/>
          </a:endParaRPr>
        </a:p>
      </dgm:t>
    </dgm:pt>
    <dgm:pt modelId="{21B5D668-2B16-42A8-AE1A-4A8D98AEFB4E}" type="sibTrans" cxnId="{3DA010E3-D54C-4E6D-B7D7-04E428FCC388}">
      <dgm:prSet/>
      <dgm:spPr/>
      <dgm:t>
        <a:bodyPr/>
        <a:lstStyle/>
        <a:p>
          <a:endParaRPr lang="en-US" sz="2400">
            <a:solidFill>
              <a:schemeClr val="tx1"/>
            </a:solidFill>
            <a:latin typeface="Aptos Display" panose="020B0004020202020204" pitchFamily="34" charset="0"/>
          </a:endParaRPr>
        </a:p>
      </dgm:t>
    </dgm:pt>
    <dgm:pt modelId="{1EA4001C-B6E6-47A2-A20E-D95D7E7BBE31}">
      <dgm:prSet custT="1"/>
      <dgm:spPr/>
      <dgm:t>
        <a:bodyPr/>
        <a:lstStyle/>
        <a:p>
          <a:r>
            <a:rPr lang="en-US" sz="2200">
              <a:solidFill>
                <a:srgbClr val="002060"/>
              </a:solidFill>
              <a:latin typeface="Aptos Display" panose="020B0004020202020204" pitchFamily="34" charset="0"/>
            </a:rPr>
            <a:t>…patients with resources &amp; services by providing a warm handoff.</a:t>
          </a:r>
        </a:p>
      </dgm:t>
    </dgm:pt>
    <dgm:pt modelId="{A742F3A4-E599-44CD-84B1-E4420CAD1AD2}" type="parTrans" cxnId="{BB9DB9EB-B0C2-4EAF-AD70-AB1F82A15228}">
      <dgm:prSet/>
      <dgm:spPr/>
      <dgm:t>
        <a:bodyPr/>
        <a:lstStyle/>
        <a:p>
          <a:endParaRPr lang="en-US" sz="2400">
            <a:solidFill>
              <a:schemeClr val="tx1"/>
            </a:solidFill>
            <a:latin typeface="Aptos Display" panose="020B0004020202020204" pitchFamily="34" charset="0"/>
          </a:endParaRPr>
        </a:p>
      </dgm:t>
    </dgm:pt>
    <dgm:pt modelId="{DDC70BE0-9F57-47D6-AB36-5CC54BEEC941}" type="sibTrans" cxnId="{BB9DB9EB-B0C2-4EAF-AD70-AB1F82A15228}">
      <dgm:prSet/>
      <dgm:spPr/>
      <dgm:t>
        <a:bodyPr/>
        <a:lstStyle/>
        <a:p>
          <a:endParaRPr lang="en-US" sz="2400">
            <a:solidFill>
              <a:schemeClr val="tx1"/>
            </a:solidFill>
            <a:latin typeface="Aptos Display" panose="020B0004020202020204" pitchFamily="34" charset="0"/>
          </a:endParaRPr>
        </a:p>
      </dgm:t>
    </dgm:pt>
    <dgm:pt modelId="{15D5C715-FE3B-4591-9860-B4B6DD7E6FEF}" type="pres">
      <dgm:prSet presAssocID="{4E3F7979-3142-45B4-AA37-C8A3254D54F8}" presName="Name0" presStyleCnt="0">
        <dgm:presLayoutVars>
          <dgm:dir/>
          <dgm:animLvl val="lvl"/>
          <dgm:resizeHandles val="exact"/>
        </dgm:presLayoutVars>
      </dgm:prSet>
      <dgm:spPr/>
    </dgm:pt>
    <dgm:pt modelId="{AA115348-866B-4383-969F-0CDED1C6C75C}" type="pres">
      <dgm:prSet presAssocID="{5E28A56B-6E7B-425A-A5FB-5F6CEEDAD348}" presName="composite" presStyleCnt="0"/>
      <dgm:spPr/>
    </dgm:pt>
    <dgm:pt modelId="{BD9A8731-BD40-485B-89FE-FAE4A16E7E21}" type="pres">
      <dgm:prSet presAssocID="{5E28A56B-6E7B-425A-A5FB-5F6CEEDAD348}" presName="parTx" presStyleLbl="alignNode1" presStyleIdx="0" presStyleCnt="4">
        <dgm:presLayoutVars>
          <dgm:chMax val="0"/>
          <dgm:chPref val="0"/>
        </dgm:presLayoutVars>
      </dgm:prSet>
      <dgm:spPr/>
    </dgm:pt>
    <dgm:pt modelId="{FD94B581-5E39-4B6F-8254-171FD6565552}" type="pres">
      <dgm:prSet presAssocID="{5E28A56B-6E7B-425A-A5FB-5F6CEEDAD348}" presName="desTx" presStyleLbl="alignAccFollowNode1" presStyleIdx="0" presStyleCnt="4">
        <dgm:presLayoutVars/>
      </dgm:prSet>
      <dgm:spPr/>
    </dgm:pt>
    <dgm:pt modelId="{05B87C3B-98E4-4906-A9D0-23F092768807}" type="pres">
      <dgm:prSet presAssocID="{DBF7D5E7-EB6D-457B-9E17-78E9E499F5BB}" presName="space" presStyleCnt="0"/>
      <dgm:spPr/>
    </dgm:pt>
    <dgm:pt modelId="{C2DD9B84-AB97-4383-AB4C-4EF73135FB04}" type="pres">
      <dgm:prSet presAssocID="{ACB090C3-81AB-49E6-9FFC-040D740A53F6}" presName="composite" presStyleCnt="0"/>
      <dgm:spPr/>
    </dgm:pt>
    <dgm:pt modelId="{A4A3BA37-617C-4E86-A7D9-EF7ADFF43408}" type="pres">
      <dgm:prSet presAssocID="{ACB090C3-81AB-49E6-9FFC-040D740A53F6}" presName="parTx" presStyleLbl="alignNode1" presStyleIdx="1" presStyleCnt="4">
        <dgm:presLayoutVars>
          <dgm:chMax val="0"/>
          <dgm:chPref val="0"/>
        </dgm:presLayoutVars>
      </dgm:prSet>
      <dgm:spPr/>
    </dgm:pt>
    <dgm:pt modelId="{A3E28942-8D41-4752-8830-EC4AAE034C9D}" type="pres">
      <dgm:prSet presAssocID="{ACB090C3-81AB-49E6-9FFC-040D740A53F6}" presName="desTx" presStyleLbl="alignAccFollowNode1" presStyleIdx="1" presStyleCnt="4">
        <dgm:presLayoutVars/>
      </dgm:prSet>
      <dgm:spPr/>
    </dgm:pt>
    <dgm:pt modelId="{474BA099-3053-4F0D-8D18-B346E30B9347}" type="pres">
      <dgm:prSet presAssocID="{BAC5BE3D-B771-4F60-8BF0-72DA48B9CB19}" presName="space" presStyleCnt="0"/>
      <dgm:spPr/>
    </dgm:pt>
    <dgm:pt modelId="{4539361D-3DD7-40FE-AA88-58AFBE8B33E3}" type="pres">
      <dgm:prSet presAssocID="{33539109-9EF2-4915-9916-0ABFD37317EA}" presName="composite" presStyleCnt="0"/>
      <dgm:spPr/>
    </dgm:pt>
    <dgm:pt modelId="{081CC619-78FB-4F8D-B70A-7ADB69443B0F}" type="pres">
      <dgm:prSet presAssocID="{33539109-9EF2-4915-9916-0ABFD37317EA}" presName="parTx" presStyleLbl="alignNode1" presStyleIdx="2" presStyleCnt="4">
        <dgm:presLayoutVars>
          <dgm:chMax val="0"/>
          <dgm:chPref val="0"/>
        </dgm:presLayoutVars>
      </dgm:prSet>
      <dgm:spPr/>
    </dgm:pt>
    <dgm:pt modelId="{199B4216-337E-4978-B91C-278B6A37F410}" type="pres">
      <dgm:prSet presAssocID="{33539109-9EF2-4915-9916-0ABFD37317EA}" presName="desTx" presStyleLbl="alignAccFollowNode1" presStyleIdx="2" presStyleCnt="4">
        <dgm:presLayoutVars/>
      </dgm:prSet>
      <dgm:spPr/>
    </dgm:pt>
    <dgm:pt modelId="{979E8526-076A-4E4E-9364-96C7D6000A32}" type="pres">
      <dgm:prSet presAssocID="{273C3A67-DBAB-4192-BA20-E9F4D617E132}" presName="space" presStyleCnt="0"/>
      <dgm:spPr/>
    </dgm:pt>
    <dgm:pt modelId="{4DE9CBF2-1077-42E4-A150-7CB73ECBFDD1}" type="pres">
      <dgm:prSet presAssocID="{C66900DA-93D3-4D8A-A0C5-DAB25CC33131}" presName="composite" presStyleCnt="0"/>
      <dgm:spPr/>
    </dgm:pt>
    <dgm:pt modelId="{50A7BF82-9398-431B-A92B-37C6B63D5521}" type="pres">
      <dgm:prSet presAssocID="{C66900DA-93D3-4D8A-A0C5-DAB25CC33131}" presName="parTx" presStyleLbl="alignNode1" presStyleIdx="3" presStyleCnt="4">
        <dgm:presLayoutVars>
          <dgm:chMax val="0"/>
          <dgm:chPref val="0"/>
        </dgm:presLayoutVars>
      </dgm:prSet>
      <dgm:spPr/>
    </dgm:pt>
    <dgm:pt modelId="{F3D744C4-F1F5-4565-A62B-1273AB5541DD}" type="pres">
      <dgm:prSet presAssocID="{C66900DA-93D3-4D8A-A0C5-DAB25CC33131}" presName="desTx" presStyleLbl="alignAccFollowNode1" presStyleIdx="3" presStyleCnt="4">
        <dgm:presLayoutVars/>
      </dgm:prSet>
      <dgm:spPr/>
    </dgm:pt>
  </dgm:ptLst>
  <dgm:cxnLst>
    <dgm:cxn modelId="{BEE3FE0B-C31F-45B4-B948-FA600218D991}" srcId="{ACB090C3-81AB-49E6-9FFC-040D740A53F6}" destId="{F09F60C4-5FB1-456E-92C4-77A7BAE09D31}" srcOrd="0" destOrd="0" parTransId="{12CCE05D-9C31-4DCF-B93B-203A9F3580E7}" sibTransId="{07809452-AD1C-4EEE-B3EA-D63360214143}"/>
    <dgm:cxn modelId="{A88B9D10-8B28-4276-859D-A3A9E5B81EAD}" type="presOf" srcId="{33539109-9EF2-4915-9916-0ABFD37317EA}" destId="{081CC619-78FB-4F8D-B70A-7ADB69443B0F}" srcOrd="0" destOrd="0" presId="urn:microsoft.com/office/officeart/2016/7/layout/HorizontalActionList"/>
    <dgm:cxn modelId="{41B17B22-B891-4580-B31D-A184D62B2398}" type="presOf" srcId="{BD845BF1-978B-4691-88A3-6346B73EBF19}" destId="{199B4216-337E-4978-B91C-278B6A37F410}" srcOrd="0" destOrd="0" presId="urn:microsoft.com/office/officeart/2016/7/layout/HorizontalActionList"/>
    <dgm:cxn modelId="{B5D10539-D308-4487-8C52-FFECC1DCBC18}" type="presOf" srcId="{C66900DA-93D3-4D8A-A0C5-DAB25CC33131}" destId="{50A7BF82-9398-431B-A92B-37C6B63D5521}" srcOrd="0" destOrd="0" presId="urn:microsoft.com/office/officeart/2016/7/layout/HorizontalActionList"/>
    <dgm:cxn modelId="{9D11F061-AE9E-489B-9601-DD153C0C82EE}" type="presOf" srcId="{F09F60C4-5FB1-456E-92C4-77A7BAE09D31}" destId="{A3E28942-8D41-4752-8830-EC4AAE034C9D}" srcOrd="0" destOrd="0" presId="urn:microsoft.com/office/officeart/2016/7/layout/HorizontalActionList"/>
    <dgm:cxn modelId="{A926D343-9647-4594-B16E-ABDBAF01B2C9}" srcId="{4E3F7979-3142-45B4-AA37-C8A3254D54F8}" destId="{5E28A56B-6E7B-425A-A5FB-5F6CEEDAD348}" srcOrd="0" destOrd="0" parTransId="{A2332066-2280-4FDB-810C-6EF382880448}" sibTransId="{DBF7D5E7-EB6D-457B-9E17-78E9E499F5BB}"/>
    <dgm:cxn modelId="{FBE86364-9396-48A0-8213-A5BADD50EE95}" srcId="{5E28A56B-6E7B-425A-A5FB-5F6CEEDAD348}" destId="{94F7B0AC-1BC2-4DBB-8D29-DB5D7AE5B69C}" srcOrd="0" destOrd="0" parTransId="{FEA098A3-FE90-47EC-9360-6E2CD4A08A02}" sibTransId="{05D45E84-B5C3-4EB1-8BC3-177BA78A31A8}"/>
    <dgm:cxn modelId="{8F7E6465-A35B-4279-8DBB-36B916C9A9CC}" type="presOf" srcId="{4E3F7979-3142-45B4-AA37-C8A3254D54F8}" destId="{15D5C715-FE3B-4591-9860-B4B6DD7E6FEF}" srcOrd="0" destOrd="0" presId="urn:microsoft.com/office/officeart/2016/7/layout/HorizontalActionList"/>
    <dgm:cxn modelId="{16E8B350-41D6-4551-AA23-C1E17AE69273}" type="presOf" srcId="{94F7B0AC-1BC2-4DBB-8D29-DB5D7AE5B69C}" destId="{FD94B581-5E39-4B6F-8254-171FD6565552}" srcOrd="0" destOrd="0" presId="urn:microsoft.com/office/officeart/2016/7/layout/HorizontalActionList"/>
    <dgm:cxn modelId="{7DF93B59-8E98-4318-84D2-5DCF522E75B2}" srcId="{33539109-9EF2-4915-9916-0ABFD37317EA}" destId="{BD845BF1-978B-4691-88A3-6346B73EBF19}" srcOrd="0" destOrd="0" parTransId="{CA3B9F27-F612-40CF-875B-33488BDF7F2D}" sibTransId="{09F7FC9B-DFC6-4EC6-9FE2-6F964547719D}"/>
    <dgm:cxn modelId="{37292B83-EE0F-4A6D-A022-8FC6D847AED5}" type="presOf" srcId="{ACB090C3-81AB-49E6-9FFC-040D740A53F6}" destId="{A4A3BA37-617C-4E86-A7D9-EF7ADFF43408}" srcOrd="0" destOrd="0" presId="urn:microsoft.com/office/officeart/2016/7/layout/HorizontalActionList"/>
    <dgm:cxn modelId="{B9D5FE88-3C82-4720-8A5D-BFC28E879EB9}" type="presOf" srcId="{1EA4001C-B6E6-47A2-A20E-D95D7E7BBE31}" destId="{F3D744C4-F1F5-4565-A62B-1273AB5541DD}" srcOrd="0" destOrd="0" presId="urn:microsoft.com/office/officeart/2016/7/layout/HorizontalActionList"/>
    <dgm:cxn modelId="{2DEFE38C-4692-429B-A439-2D80CEF248AA}" srcId="{4E3F7979-3142-45B4-AA37-C8A3254D54F8}" destId="{33539109-9EF2-4915-9916-0ABFD37317EA}" srcOrd="2" destOrd="0" parTransId="{559A7794-6F11-4D05-8BBA-EB80CE11B44E}" sibTransId="{273C3A67-DBAB-4192-BA20-E9F4D617E132}"/>
    <dgm:cxn modelId="{DF67F496-1AC1-4205-935F-181A5E09912D}" type="presOf" srcId="{5E28A56B-6E7B-425A-A5FB-5F6CEEDAD348}" destId="{BD9A8731-BD40-485B-89FE-FAE4A16E7E21}" srcOrd="0" destOrd="0" presId="urn:microsoft.com/office/officeart/2016/7/layout/HorizontalActionList"/>
    <dgm:cxn modelId="{C08A63BC-45D4-4E16-97B6-504D8116EE47}" srcId="{4E3F7979-3142-45B4-AA37-C8A3254D54F8}" destId="{ACB090C3-81AB-49E6-9FFC-040D740A53F6}" srcOrd="1" destOrd="0" parTransId="{631774D2-F31B-4730-8220-F1466763F087}" sibTransId="{BAC5BE3D-B771-4F60-8BF0-72DA48B9CB19}"/>
    <dgm:cxn modelId="{3DA010E3-D54C-4E6D-B7D7-04E428FCC388}" srcId="{4E3F7979-3142-45B4-AA37-C8A3254D54F8}" destId="{C66900DA-93D3-4D8A-A0C5-DAB25CC33131}" srcOrd="3" destOrd="0" parTransId="{CAC7EE2A-0D51-4986-AEF3-B0989A79A169}" sibTransId="{21B5D668-2B16-42A8-AE1A-4A8D98AEFB4E}"/>
    <dgm:cxn modelId="{BB9DB9EB-B0C2-4EAF-AD70-AB1F82A15228}" srcId="{C66900DA-93D3-4D8A-A0C5-DAB25CC33131}" destId="{1EA4001C-B6E6-47A2-A20E-D95D7E7BBE31}" srcOrd="0" destOrd="0" parTransId="{A742F3A4-E599-44CD-84B1-E4420CAD1AD2}" sibTransId="{DDC70BE0-9F57-47D6-AB36-5CC54BEEC941}"/>
    <dgm:cxn modelId="{92BFE1E1-C955-47AD-8037-3C3C46EB50F6}" type="presParOf" srcId="{15D5C715-FE3B-4591-9860-B4B6DD7E6FEF}" destId="{AA115348-866B-4383-969F-0CDED1C6C75C}" srcOrd="0" destOrd="0" presId="urn:microsoft.com/office/officeart/2016/7/layout/HorizontalActionList"/>
    <dgm:cxn modelId="{5E7987AC-093D-4A2A-8A6D-B3570F7AEC59}" type="presParOf" srcId="{AA115348-866B-4383-969F-0CDED1C6C75C}" destId="{BD9A8731-BD40-485B-89FE-FAE4A16E7E21}" srcOrd="0" destOrd="0" presId="urn:microsoft.com/office/officeart/2016/7/layout/HorizontalActionList"/>
    <dgm:cxn modelId="{D32896E8-5311-4613-870D-C008D5701310}" type="presParOf" srcId="{AA115348-866B-4383-969F-0CDED1C6C75C}" destId="{FD94B581-5E39-4B6F-8254-171FD6565552}" srcOrd="1" destOrd="0" presId="urn:microsoft.com/office/officeart/2016/7/layout/HorizontalActionList"/>
    <dgm:cxn modelId="{32F9503F-6BF7-459C-8219-42F02AAA5F45}" type="presParOf" srcId="{15D5C715-FE3B-4591-9860-B4B6DD7E6FEF}" destId="{05B87C3B-98E4-4906-A9D0-23F092768807}" srcOrd="1" destOrd="0" presId="urn:microsoft.com/office/officeart/2016/7/layout/HorizontalActionList"/>
    <dgm:cxn modelId="{789F5FE5-134F-42E3-9B57-04653CAE1DFC}" type="presParOf" srcId="{15D5C715-FE3B-4591-9860-B4B6DD7E6FEF}" destId="{C2DD9B84-AB97-4383-AB4C-4EF73135FB04}" srcOrd="2" destOrd="0" presId="urn:microsoft.com/office/officeart/2016/7/layout/HorizontalActionList"/>
    <dgm:cxn modelId="{68B56E1C-8672-420F-9F57-3A02B5F82A8F}" type="presParOf" srcId="{C2DD9B84-AB97-4383-AB4C-4EF73135FB04}" destId="{A4A3BA37-617C-4E86-A7D9-EF7ADFF43408}" srcOrd="0" destOrd="0" presId="urn:microsoft.com/office/officeart/2016/7/layout/HorizontalActionList"/>
    <dgm:cxn modelId="{9B272FDA-DC2D-4932-ACE4-4FA035D81821}" type="presParOf" srcId="{C2DD9B84-AB97-4383-AB4C-4EF73135FB04}" destId="{A3E28942-8D41-4752-8830-EC4AAE034C9D}" srcOrd="1" destOrd="0" presId="urn:microsoft.com/office/officeart/2016/7/layout/HorizontalActionList"/>
    <dgm:cxn modelId="{C19DDF55-31D7-4856-ABEF-DD7B0C112030}" type="presParOf" srcId="{15D5C715-FE3B-4591-9860-B4B6DD7E6FEF}" destId="{474BA099-3053-4F0D-8D18-B346E30B9347}" srcOrd="3" destOrd="0" presId="urn:microsoft.com/office/officeart/2016/7/layout/HorizontalActionList"/>
    <dgm:cxn modelId="{C9627248-7C9E-4B81-9ADA-3BFD624D459A}" type="presParOf" srcId="{15D5C715-FE3B-4591-9860-B4B6DD7E6FEF}" destId="{4539361D-3DD7-40FE-AA88-58AFBE8B33E3}" srcOrd="4" destOrd="0" presId="urn:microsoft.com/office/officeart/2016/7/layout/HorizontalActionList"/>
    <dgm:cxn modelId="{E06F0EF9-833D-4B7F-87E9-0E4D9ABA5AFF}" type="presParOf" srcId="{4539361D-3DD7-40FE-AA88-58AFBE8B33E3}" destId="{081CC619-78FB-4F8D-B70A-7ADB69443B0F}" srcOrd="0" destOrd="0" presId="urn:microsoft.com/office/officeart/2016/7/layout/HorizontalActionList"/>
    <dgm:cxn modelId="{E98222B6-07CD-4560-952C-E342C4249F12}" type="presParOf" srcId="{4539361D-3DD7-40FE-AA88-58AFBE8B33E3}" destId="{199B4216-337E-4978-B91C-278B6A37F410}" srcOrd="1" destOrd="0" presId="urn:microsoft.com/office/officeart/2016/7/layout/HorizontalActionList"/>
    <dgm:cxn modelId="{6AC0FD80-99E3-4FF2-A0B0-76743A263409}" type="presParOf" srcId="{15D5C715-FE3B-4591-9860-B4B6DD7E6FEF}" destId="{979E8526-076A-4E4E-9364-96C7D6000A32}" srcOrd="5" destOrd="0" presId="urn:microsoft.com/office/officeart/2016/7/layout/HorizontalActionList"/>
    <dgm:cxn modelId="{CD671A9B-6845-4A19-AC6B-64C9F57FCB87}" type="presParOf" srcId="{15D5C715-FE3B-4591-9860-B4B6DD7E6FEF}" destId="{4DE9CBF2-1077-42E4-A150-7CB73ECBFDD1}" srcOrd="6" destOrd="0" presId="urn:microsoft.com/office/officeart/2016/7/layout/HorizontalActionList"/>
    <dgm:cxn modelId="{412E3802-4204-4347-9D82-173B6B437EC5}" type="presParOf" srcId="{4DE9CBF2-1077-42E4-A150-7CB73ECBFDD1}" destId="{50A7BF82-9398-431B-A92B-37C6B63D5521}" srcOrd="0" destOrd="0" presId="urn:microsoft.com/office/officeart/2016/7/layout/HorizontalActionList"/>
    <dgm:cxn modelId="{9B65410B-74F3-4EFC-8C05-DB27821426A2}" type="presParOf" srcId="{4DE9CBF2-1077-42E4-A150-7CB73ECBFDD1}" destId="{F3D744C4-F1F5-4565-A62B-1273AB5541DD}"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138E9-9514-4F5E-AA04-1D1F42854C03}">
      <dsp:nvSpPr>
        <dsp:cNvPr id="0" name=""/>
        <dsp:cNvSpPr/>
      </dsp:nvSpPr>
      <dsp:spPr>
        <a:xfrm>
          <a:off x="5948" y="2440743"/>
          <a:ext cx="2212936" cy="885174"/>
        </a:xfrm>
        <a:prstGeom prst="chevron">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002060"/>
              </a:solidFill>
            </a:rPr>
            <a:t>Month 1</a:t>
          </a:r>
        </a:p>
      </dsp:txBody>
      <dsp:txXfrm>
        <a:off x="448535" y="2440743"/>
        <a:ext cx="1327762" cy="885174"/>
      </dsp:txXfrm>
    </dsp:sp>
    <dsp:sp modelId="{74414FEE-A6CD-4EA1-A291-487F25F038DF}">
      <dsp:nvSpPr>
        <dsp:cNvPr id="0" name=""/>
        <dsp:cNvSpPr/>
      </dsp:nvSpPr>
      <dsp:spPr>
        <a:xfrm>
          <a:off x="1997591" y="2440743"/>
          <a:ext cx="2212936" cy="885174"/>
        </a:xfrm>
        <a:prstGeom prst="chevron">
          <a:avLst/>
        </a:prstGeom>
        <a:gradFill rotWithShape="0">
          <a:gsLst>
            <a:gs pos="0">
              <a:schemeClr val="accent3">
                <a:hueOff val="542120"/>
                <a:satOff val="20000"/>
                <a:lumOff val="-2941"/>
                <a:alphaOff val="0"/>
                <a:lumMod val="110000"/>
                <a:satMod val="105000"/>
                <a:tint val="67000"/>
              </a:schemeClr>
            </a:gs>
            <a:gs pos="50000">
              <a:schemeClr val="accent3">
                <a:hueOff val="542120"/>
                <a:satOff val="20000"/>
                <a:lumOff val="-2941"/>
                <a:alphaOff val="0"/>
                <a:lumMod val="105000"/>
                <a:satMod val="103000"/>
                <a:tint val="73000"/>
              </a:schemeClr>
            </a:gs>
            <a:gs pos="100000">
              <a:schemeClr val="accent3">
                <a:hueOff val="542120"/>
                <a:satOff val="20000"/>
                <a:lumOff val="-29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002060"/>
              </a:solidFill>
            </a:rPr>
            <a:t>Month 2</a:t>
          </a:r>
        </a:p>
      </dsp:txBody>
      <dsp:txXfrm>
        <a:off x="2440178" y="2440743"/>
        <a:ext cx="1327762" cy="885174"/>
      </dsp:txXfrm>
    </dsp:sp>
    <dsp:sp modelId="{7358166C-D593-4662-86C4-5053C12A94FD}">
      <dsp:nvSpPr>
        <dsp:cNvPr id="0" name=""/>
        <dsp:cNvSpPr/>
      </dsp:nvSpPr>
      <dsp:spPr>
        <a:xfrm>
          <a:off x="3989234" y="2440743"/>
          <a:ext cx="2212936" cy="885174"/>
        </a:xfrm>
        <a:prstGeom prst="chevron">
          <a:avLst/>
        </a:prstGeom>
        <a:gradFill rotWithShape="0">
          <a:gsLst>
            <a:gs pos="0">
              <a:schemeClr val="accent3">
                <a:hueOff val="1084240"/>
                <a:satOff val="40000"/>
                <a:lumOff val="-5882"/>
                <a:alphaOff val="0"/>
                <a:lumMod val="110000"/>
                <a:satMod val="105000"/>
                <a:tint val="67000"/>
              </a:schemeClr>
            </a:gs>
            <a:gs pos="50000">
              <a:schemeClr val="accent3">
                <a:hueOff val="1084240"/>
                <a:satOff val="40000"/>
                <a:lumOff val="-5882"/>
                <a:alphaOff val="0"/>
                <a:lumMod val="105000"/>
                <a:satMod val="103000"/>
                <a:tint val="73000"/>
              </a:schemeClr>
            </a:gs>
            <a:gs pos="100000">
              <a:schemeClr val="accent3">
                <a:hueOff val="1084240"/>
                <a:satOff val="40000"/>
                <a:lumOff val="-588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002060"/>
              </a:solidFill>
            </a:rPr>
            <a:t>Month 3</a:t>
          </a:r>
        </a:p>
      </dsp:txBody>
      <dsp:txXfrm>
        <a:off x="4431821" y="2440743"/>
        <a:ext cx="1327762" cy="885174"/>
      </dsp:txXfrm>
    </dsp:sp>
    <dsp:sp modelId="{43CF813A-47C2-4291-B983-BFB57352F72A}">
      <dsp:nvSpPr>
        <dsp:cNvPr id="0" name=""/>
        <dsp:cNvSpPr/>
      </dsp:nvSpPr>
      <dsp:spPr>
        <a:xfrm>
          <a:off x="5980876" y="2440743"/>
          <a:ext cx="2212936" cy="885174"/>
        </a:xfrm>
        <a:prstGeom prst="chevron">
          <a:avLst/>
        </a:prstGeom>
        <a:gradFill rotWithShape="0">
          <a:gsLst>
            <a:gs pos="0">
              <a:schemeClr val="accent3">
                <a:hueOff val="1626359"/>
                <a:satOff val="60000"/>
                <a:lumOff val="-8824"/>
                <a:alphaOff val="0"/>
                <a:lumMod val="110000"/>
                <a:satMod val="105000"/>
                <a:tint val="67000"/>
              </a:schemeClr>
            </a:gs>
            <a:gs pos="50000">
              <a:schemeClr val="accent3">
                <a:hueOff val="1626359"/>
                <a:satOff val="60000"/>
                <a:lumOff val="-8824"/>
                <a:alphaOff val="0"/>
                <a:lumMod val="105000"/>
                <a:satMod val="103000"/>
                <a:tint val="73000"/>
              </a:schemeClr>
            </a:gs>
            <a:gs pos="100000">
              <a:schemeClr val="accent3">
                <a:hueOff val="1626359"/>
                <a:satOff val="60000"/>
                <a:lumOff val="-882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002060"/>
              </a:solidFill>
            </a:rPr>
            <a:t>Month 4</a:t>
          </a:r>
        </a:p>
      </dsp:txBody>
      <dsp:txXfrm>
        <a:off x="6423463" y="2440743"/>
        <a:ext cx="1327762" cy="885174"/>
      </dsp:txXfrm>
    </dsp:sp>
    <dsp:sp modelId="{A848088D-F43D-4C7A-B92E-53A20AF4101D}">
      <dsp:nvSpPr>
        <dsp:cNvPr id="0" name=""/>
        <dsp:cNvSpPr/>
      </dsp:nvSpPr>
      <dsp:spPr>
        <a:xfrm>
          <a:off x="7972519" y="2440743"/>
          <a:ext cx="2212936" cy="885174"/>
        </a:xfrm>
        <a:prstGeom prst="chevron">
          <a:avLst/>
        </a:prstGeom>
        <a:gradFill rotWithShape="0">
          <a:gsLst>
            <a:gs pos="0">
              <a:schemeClr val="accent3">
                <a:hueOff val="2168479"/>
                <a:satOff val="80000"/>
                <a:lumOff val="-11765"/>
                <a:alphaOff val="0"/>
                <a:lumMod val="110000"/>
                <a:satMod val="105000"/>
                <a:tint val="67000"/>
              </a:schemeClr>
            </a:gs>
            <a:gs pos="50000">
              <a:schemeClr val="accent3">
                <a:hueOff val="2168479"/>
                <a:satOff val="80000"/>
                <a:lumOff val="-11765"/>
                <a:alphaOff val="0"/>
                <a:lumMod val="105000"/>
                <a:satMod val="103000"/>
                <a:tint val="73000"/>
              </a:schemeClr>
            </a:gs>
            <a:gs pos="100000">
              <a:schemeClr val="accent3">
                <a:hueOff val="2168479"/>
                <a:satOff val="80000"/>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002060"/>
              </a:solidFill>
            </a:rPr>
            <a:t>Month 5</a:t>
          </a:r>
        </a:p>
      </dsp:txBody>
      <dsp:txXfrm>
        <a:off x="8415106" y="2440743"/>
        <a:ext cx="1327762" cy="885174"/>
      </dsp:txXfrm>
    </dsp:sp>
    <dsp:sp modelId="{F4679C4D-DFDF-450B-B10A-6CC70B3F04D5}">
      <dsp:nvSpPr>
        <dsp:cNvPr id="0" name=""/>
        <dsp:cNvSpPr/>
      </dsp:nvSpPr>
      <dsp:spPr>
        <a:xfrm>
          <a:off x="9964161" y="2440743"/>
          <a:ext cx="2212936" cy="885174"/>
        </a:xfrm>
        <a:prstGeom prst="chevron">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002060"/>
              </a:solidFill>
            </a:rPr>
            <a:t>Month 6</a:t>
          </a:r>
        </a:p>
      </dsp:txBody>
      <dsp:txXfrm>
        <a:off x="10406748" y="2440743"/>
        <a:ext cx="1327762" cy="8851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63900-03E6-4D67-A6B4-C49A89DB2B5E}">
      <dsp:nvSpPr>
        <dsp:cNvPr id="0" name=""/>
        <dsp:cNvSpPr/>
      </dsp:nvSpPr>
      <dsp:spPr>
        <a:xfrm>
          <a:off x="0" y="19312"/>
          <a:ext cx="6794171" cy="1141920"/>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002060"/>
              </a:solidFill>
            </a:rPr>
            <a:t>70% of patients want to discuss costs of care with their health care teams</a:t>
          </a:r>
        </a:p>
      </dsp:txBody>
      <dsp:txXfrm>
        <a:off x="55744" y="75056"/>
        <a:ext cx="6682683" cy="1030432"/>
      </dsp:txXfrm>
    </dsp:sp>
    <dsp:sp modelId="{1204AE9A-5F9C-4343-B8AC-82538118213F}">
      <dsp:nvSpPr>
        <dsp:cNvPr id="0" name=""/>
        <dsp:cNvSpPr/>
      </dsp:nvSpPr>
      <dsp:spPr>
        <a:xfrm>
          <a:off x="0" y="1336912"/>
          <a:ext cx="6794171" cy="1141920"/>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0" kern="1200" baseline="0" dirty="0">
              <a:solidFill>
                <a:srgbClr val="002060"/>
              </a:solidFill>
            </a:rPr>
            <a:t>Greater risk of delaying or skipping high-value care </a:t>
          </a:r>
          <a:endParaRPr lang="en-US" sz="2400" b="1" kern="1200" dirty="0">
            <a:solidFill>
              <a:srgbClr val="002060"/>
            </a:solidFill>
          </a:endParaRPr>
        </a:p>
      </dsp:txBody>
      <dsp:txXfrm>
        <a:off x="55744" y="1392656"/>
        <a:ext cx="6682683" cy="1030432"/>
      </dsp:txXfrm>
    </dsp:sp>
    <dsp:sp modelId="{8F71FE55-5F44-44BE-9BF3-93B2A266482E}">
      <dsp:nvSpPr>
        <dsp:cNvPr id="0" name=""/>
        <dsp:cNvSpPr/>
      </dsp:nvSpPr>
      <dsp:spPr>
        <a:xfrm>
          <a:off x="0" y="2654512"/>
          <a:ext cx="6794171" cy="11419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002060"/>
              </a:solidFill>
            </a:rPr>
            <a:t>Greater risk of using high-cost care (ED, Hospital)</a:t>
          </a:r>
        </a:p>
      </dsp:txBody>
      <dsp:txXfrm>
        <a:off x="55744" y="2710256"/>
        <a:ext cx="6682683" cy="1030432"/>
      </dsp:txXfrm>
    </dsp:sp>
    <dsp:sp modelId="{D8BB5D07-2D24-45C1-A2E5-1EB8C75FB499}">
      <dsp:nvSpPr>
        <dsp:cNvPr id="0" name=""/>
        <dsp:cNvSpPr/>
      </dsp:nvSpPr>
      <dsp:spPr>
        <a:xfrm>
          <a:off x="0" y="3972112"/>
          <a:ext cx="6794171" cy="1141920"/>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002060"/>
              </a:solidFill>
            </a:rPr>
            <a:t>Financial hardship associated with increased risk of mortality</a:t>
          </a:r>
        </a:p>
      </dsp:txBody>
      <dsp:txXfrm>
        <a:off x="55744" y="4027856"/>
        <a:ext cx="6682683" cy="10304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A8731-BD40-485B-89FE-FAE4A16E7E21}">
      <dsp:nvSpPr>
        <dsp:cNvPr id="0" name=""/>
        <dsp:cNvSpPr/>
      </dsp:nvSpPr>
      <dsp:spPr>
        <a:xfrm>
          <a:off x="10636" y="141762"/>
          <a:ext cx="2961760" cy="888528"/>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045" tIns="234045" rIns="234045" bIns="234045"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002060"/>
              </a:solidFill>
              <a:latin typeface="Aptos Display" panose="020B0004020202020204" pitchFamily="34" charset="0"/>
            </a:rPr>
            <a:t>Aware</a:t>
          </a:r>
        </a:p>
      </dsp:txBody>
      <dsp:txXfrm>
        <a:off x="10636" y="141762"/>
        <a:ext cx="2961760" cy="888528"/>
      </dsp:txXfrm>
    </dsp:sp>
    <dsp:sp modelId="{FD94B581-5E39-4B6F-8254-171FD6565552}">
      <dsp:nvSpPr>
        <dsp:cNvPr id="0" name=""/>
        <dsp:cNvSpPr/>
      </dsp:nvSpPr>
      <dsp:spPr>
        <a:xfrm>
          <a:off x="10636" y="1030290"/>
          <a:ext cx="2961760" cy="2457195"/>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556" tIns="292556" rIns="292556" bIns="292556" numCol="1" spcCol="1270" anchor="t" anchorCtr="0">
          <a:noAutofit/>
        </a:bodyPr>
        <a:lstStyle/>
        <a:p>
          <a:pPr marL="0" lvl="0" indent="0" algn="l" defTabSz="977900">
            <a:lnSpc>
              <a:spcPct val="90000"/>
            </a:lnSpc>
            <a:spcBef>
              <a:spcPct val="0"/>
            </a:spcBef>
            <a:spcAft>
              <a:spcPct val="35000"/>
            </a:spcAft>
            <a:buNone/>
          </a:pPr>
          <a:r>
            <a:rPr lang="en-US" sz="2200" kern="1200">
              <a:solidFill>
                <a:srgbClr val="002060"/>
              </a:solidFill>
              <a:latin typeface="Aptos Display" panose="020B0004020202020204" pitchFamily="34" charset="0"/>
            </a:rPr>
            <a:t>…of the resources, both inside &amp; outside the system, to help w/ financial questions &amp; concerns.</a:t>
          </a:r>
        </a:p>
      </dsp:txBody>
      <dsp:txXfrm>
        <a:off x="10636" y="1030290"/>
        <a:ext cx="2961760" cy="2457195"/>
      </dsp:txXfrm>
    </dsp:sp>
    <dsp:sp modelId="{A4A3BA37-617C-4E86-A7D9-EF7ADFF43408}">
      <dsp:nvSpPr>
        <dsp:cNvPr id="0" name=""/>
        <dsp:cNvSpPr/>
      </dsp:nvSpPr>
      <dsp:spPr>
        <a:xfrm>
          <a:off x="3080291" y="141762"/>
          <a:ext cx="2961760" cy="888528"/>
        </a:xfrm>
        <a:prstGeom prst="rect">
          <a:avLst/>
        </a:prstGeom>
        <a:solidFill>
          <a:schemeClr val="accent4">
            <a:hueOff val="3266964"/>
            <a:satOff val="-13592"/>
            <a:lumOff val="3203"/>
            <a:alphaOff val="0"/>
          </a:schemeClr>
        </a:solidFill>
        <a:ln w="12700" cap="flat" cmpd="sng" algn="ctr">
          <a:solidFill>
            <a:schemeClr val="accent4">
              <a:hueOff val="3266964"/>
              <a:satOff val="-13592"/>
              <a:lumOff val="32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045" tIns="234045" rIns="234045" bIns="234045"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002060"/>
              </a:solidFill>
              <a:latin typeface="Aptos Display" panose="020B0004020202020204" pitchFamily="34" charset="0"/>
            </a:rPr>
            <a:t>Ask</a:t>
          </a:r>
        </a:p>
      </dsp:txBody>
      <dsp:txXfrm>
        <a:off x="3080291" y="141762"/>
        <a:ext cx="2961760" cy="888528"/>
      </dsp:txXfrm>
    </dsp:sp>
    <dsp:sp modelId="{A3E28942-8D41-4752-8830-EC4AAE034C9D}">
      <dsp:nvSpPr>
        <dsp:cNvPr id="0" name=""/>
        <dsp:cNvSpPr/>
      </dsp:nvSpPr>
      <dsp:spPr>
        <a:xfrm>
          <a:off x="3080291" y="1030290"/>
          <a:ext cx="2961760" cy="2457195"/>
        </a:xfrm>
        <a:prstGeom prst="rect">
          <a:avLst/>
        </a:prstGeom>
        <a:solidFill>
          <a:schemeClr val="accent4">
            <a:tint val="40000"/>
            <a:alpha val="90000"/>
            <a:hueOff val="3620642"/>
            <a:satOff val="-17082"/>
            <a:lumOff val="-617"/>
            <a:alphaOff val="0"/>
          </a:schemeClr>
        </a:solidFill>
        <a:ln w="12700" cap="flat" cmpd="sng" algn="ctr">
          <a:solidFill>
            <a:schemeClr val="accent4">
              <a:tint val="40000"/>
              <a:alpha val="90000"/>
              <a:hueOff val="3620642"/>
              <a:satOff val="-17082"/>
              <a:lumOff val="-61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556" tIns="292556" rIns="292556" bIns="292556" numCol="1" spcCol="1270" anchor="t" anchorCtr="0">
          <a:noAutofit/>
        </a:bodyPr>
        <a:lstStyle/>
        <a:p>
          <a:pPr marL="0" lvl="0" indent="0" algn="l" defTabSz="977900">
            <a:lnSpc>
              <a:spcPct val="90000"/>
            </a:lnSpc>
            <a:spcBef>
              <a:spcPct val="0"/>
            </a:spcBef>
            <a:spcAft>
              <a:spcPct val="35000"/>
            </a:spcAft>
            <a:buNone/>
          </a:pPr>
          <a:r>
            <a:rPr lang="en-US" sz="2200" kern="1200">
              <a:solidFill>
                <a:srgbClr val="002060"/>
              </a:solidFill>
              <a:latin typeface="Aptos Display" panose="020B0004020202020204" pitchFamily="34" charset="0"/>
            </a:rPr>
            <a:t>…the patient, </a:t>
          </a:r>
          <a:r>
            <a:rPr lang="en-US" sz="2200" b="1" kern="1200">
              <a:solidFill>
                <a:srgbClr val="002060"/>
              </a:solidFill>
              <a:latin typeface="Aptos Display" panose="020B0004020202020204" pitchFamily="34" charset="0"/>
            </a:rPr>
            <a:t>proactively</a:t>
          </a:r>
          <a:r>
            <a:rPr lang="en-US" sz="2200" kern="1200">
              <a:solidFill>
                <a:srgbClr val="002060"/>
              </a:solidFill>
              <a:latin typeface="Aptos Display" panose="020B0004020202020204" pitchFamily="34" charset="0"/>
            </a:rPr>
            <a:t>, if they have any questions or concerns related to the costs of their care.  </a:t>
          </a:r>
        </a:p>
      </dsp:txBody>
      <dsp:txXfrm>
        <a:off x="3080291" y="1030290"/>
        <a:ext cx="2961760" cy="2457195"/>
      </dsp:txXfrm>
    </dsp:sp>
    <dsp:sp modelId="{081CC619-78FB-4F8D-B70A-7ADB69443B0F}">
      <dsp:nvSpPr>
        <dsp:cNvPr id="0" name=""/>
        <dsp:cNvSpPr/>
      </dsp:nvSpPr>
      <dsp:spPr>
        <a:xfrm>
          <a:off x="6149946" y="141762"/>
          <a:ext cx="2961760" cy="888528"/>
        </a:xfrm>
        <a:prstGeom prst="rect">
          <a:avLst/>
        </a:prstGeom>
        <a:solidFill>
          <a:schemeClr val="accent4">
            <a:hueOff val="6533927"/>
            <a:satOff val="-27185"/>
            <a:lumOff val="6405"/>
            <a:alphaOff val="0"/>
          </a:schemeClr>
        </a:solidFill>
        <a:ln w="12700" cap="flat" cmpd="sng" algn="ctr">
          <a:solidFill>
            <a:schemeClr val="accent4">
              <a:hueOff val="6533927"/>
              <a:satOff val="-27185"/>
              <a:lumOff val="64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045" tIns="234045" rIns="234045" bIns="234045"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002060"/>
              </a:solidFill>
              <a:latin typeface="Aptos Display" panose="020B0004020202020204" pitchFamily="34" charset="0"/>
            </a:rPr>
            <a:t>Adjust</a:t>
          </a:r>
        </a:p>
      </dsp:txBody>
      <dsp:txXfrm>
        <a:off x="6149946" y="141762"/>
        <a:ext cx="2961760" cy="888528"/>
      </dsp:txXfrm>
    </dsp:sp>
    <dsp:sp modelId="{199B4216-337E-4978-B91C-278B6A37F410}">
      <dsp:nvSpPr>
        <dsp:cNvPr id="0" name=""/>
        <dsp:cNvSpPr/>
      </dsp:nvSpPr>
      <dsp:spPr>
        <a:xfrm>
          <a:off x="6149946" y="1030290"/>
          <a:ext cx="2961760" cy="2457195"/>
        </a:xfrm>
        <a:prstGeom prst="rect">
          <a:avLst/>
        </a:prstGeom>
        <a:solidFill>
          <a:schemeClr val="accent4">
            <a:tint val="40000"/>
            <a:alpha val="90000"/>
            <a:hueOff val="7241284"/>
            <a:satOff val="-34163"/>
            <a:lumOff val="-1234"/>
            <a:alphaOff val="0"/>
          </a:schemeClr>
        </a:solidFill>
        <a:ln w="12700" cap="flat" cmpd="sng" algn="ctr">
          <a:solidFill>
            <a:schemeClr val="accent4">
              <a:tint val="40000"/>
              <a:alpha val="90000"/>
              <a:hueOff val="7241284"/>
              <a:satOff val="-34163"/>
              <a:lumOff val="-123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556" tIns="292556" rIns="292556" bIns="292556" numCol="1" spcCol="1270" anchor="t" anchorCtr="0">
          <a:noAutofit/>
        </a:bodyPr>
        <a:lstStyle/>
        <a:p>
          <a:pPr marL="0" lvl="0" indent="0" algn="l" defTabSz="977900">
            <a:lnSpc>
              <a:spcPct val="90000"/>
            </a:lnSpc>
            <a:spcBef>
              <a:spcPct val="0"/>
            </a:spcBef>
            <a:spcAft>
              <a:spcPct val="35000"/>
            </a:spcAft>
            <a:buNone/>
          </a:pPr>
          <a:r>
            <a:rPr lang="en-US" sz="2200" kern="1200">
              <a:solidFill>
                <a:srgbClr val="002060"/>
              </a:solidFill>
              <a:latin typeface="Aptos Display" panose="020B0004020202020204" pitchFamily="34" charset="0"/>
            </a:rPr>
            <a:t>…the care plan to align with patient’s current financial and life situation. </a:t>
          </a:r>
        </a:p>
      </dsp:txBody>
      <dsp:txXfrm>
        <a:off x="6149946" y="1030290"/>
        <a:ext cx="2961760" cy="2457195"/>
      </dsp:txXfrm>
    </dsp:sp>
    <dsp:sp modelId="{50A7BF82-9398-431B-A92B-37C6B63D5521}">
      <dsp:nvSpPr>
        <dsp:cNvPr id="0" name=""/>
        <dsp:cNvSpPr/>
      </dsp:nvSpPr>
      <dsp:spPr>
        <a:xfrm>
          <a:off x="9219602" y="141762"/>
          <a:ext cx="2961760" cy="888528"/>
        </a:xfrm>
        <a:prstGeom prst="rect">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045" tIns="234045" rIns="234045" bIns="234045"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002060"/>
              </a:solidFill>
              <a:latin typeface="Aptos Display" panose="020B0004020202020204" pitchFamily="34" charset="0"/>
            </a:rPr>
            <a:t>Assist</a:t>
          </a:r>
        </a:p>
      </dsp:txBody>
      <dsp:txXfrm>
        <a:off x="9219602" y="141762"/>
        <a:ext cx="2961760" cy="888528"/>
      </dsp:txXfrm>
    </dsp:sp>
    <dsp:sp modelId="{F3D744C4-F1F5-4565-A62B-1273AB5541DD}">
      <dsp:nvSpPr>
        <dsp:cNvPr id="0" name=""/>
        <dsp:cNvSpPr/>
      </dsp:nvSpPr>
      <dsp:spPr>
        <a:xfrm>
          <a:off x="9219602" y="1030290"/>
          <a:ext cx="2961760" cy="2457195"/>
        </a:xfrm>
        <a:prstGeom prst="rect">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556" tIns="292556" rIns="292556" bIns="292556" numCol="1" spcCol="1270" anchor="t" anchorCtr="0">
          <a:noAutofit/>
        </a:bodyPr>
        <a:lstStyle/>
        <a:p>
          <a:pPr marL="0" lvl="0" indent="0" algn="l" defTabSz="977900">
            <a:lnSpc>
              <a:spcPct val="90000"/>
            </a:lnSpc>
            <a:spcBef>
              <a:spcPct val="0"/>
            </a:spcBef>
            <a:spcAft>
              <a:spcPct val="35000"/>
            </a:spcAft>
            <a:buNone/>
          </a:pPr>
          <a:r>
            <a:rPr lang="en-US" sz="2200" kern="1200">
              <a:solidFill>
                <a:srgbClr val="002060"/>
              </a:solidFill>
              <a:latin typeface="Aptos Display" panose="020B0004020202020204" pitchFamily="34" charset="0"/>
            </a:rPr>
            <a:t>…patients with resources &amp; services by providing a warm handoff.</a:t>
          </a:r>
        </a:p>
      </dsp:txBody>
      <dsp:txXfrm>
        <a:off x="9219602" y="1030290"/>
        <a:ext cx="2961760" cy="245719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0.69062</cdr:x>
      <cdr:y>0.25345</cdr:y>
    </cdr:from>
    <cdr:to>
      <cdr:x>0.98467</cdr:x>
      <cdr:y>0.36149</cdr:y>
    </cdr:to>
    <cdr:sp macro="" textlink="">
      <cdr:nvSpPr>
        <cdr:cNvPr id="4" name="Right Bracket 3">
          <a:extLst xmlns:a="http://schemas.openxmlformats.org/drawingml/2006/main">
            <a:ext uri="{FF2B5EF4-FFF2-40B4-BE49-F238E27FC236}">
              <a16:creationId xmlns:a16="http://schemas.microsoft.com/office/drawing/2014/main" id="{6666FA61-7163-AFDF-BB42-49DC5D2B9FD8}"/>
            </a:ext>
          </a:extLst>
        </cdr:cNvPr>
        <cdr:cNvSpPr/>
      </cdr:nvSpPr>
      <cdr:spPr>
        <a:xfrm xmlns:a="http://schemas.openxmlformats.org/drawingml/2006/main" rot="16200000">
          <a:off x="9885103" y="71527"/>
          <a:ext cx="654990" cy="3585001"/>
        </a:xfrm>
        <a:prstGeom xmlns:a="http://schemas.openxmlformats.org/drawingml/2006/main" prst="rightBracket">
          <a:avLst/>
        </a:prstGeom>
        <a:ln xmlns:a="http://schemas.openxmlformats.org/drawingml/2006/main" w="38100">
          <a:solidFill>
            <a:schemeClr val="accent2">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0.057</cdr:x>
      <cdr:y>0.65692</cdr:y>
    </cdr:from>
    <cdr:to>
      <cdr:x>0.465</cdr:x>
      <cdr:y>0.76496</cdr:y>
    </cdr:to>
    <cdr:sp macro="" textlink="">
      <cdr:nvSpPr>
        <cdr:cNvPr id="5" name="Right Bracket 4">
          <a:extLst xmlns:a="http://schemas.openxmlformats.org/drawingml/2006/main">
            <a:ext uri="{FF2B5EF4-FFF2-40B4-BE49-F238E27FC236}">
              <a16:creationId xmlns:a16="http://schemas.microsoft.com/office/drawing/2014/main" id="{042958DC-E185-80C3-2E07-7295C9004F91}"/>
            </a:ext>
          </a:extLst>
        </cdr:cNvPr>
        <cdr:cNvSpPr/>
      </cdr:nvSpPr>
      <cdr:spPr>
        <a:xfrm xmlns:a="http://schemas.openxmlformats.org/drawingml/2006/main" rot="16200000">
          <a:off x="2840787" y="2004907"/>
          <a:ext cx="682651" cy="4974336"/>
        </a:xfrm>
        <a:prstGeom xmlns:a="http://schemas.openxmlformats.org/drawingml/2006/main" prst="rightBracket">
          <a:avLst/>
        </a:prstGeom>
        <a:ln xmlns:a="http://schemas.openxmlformats.org/drawingml/2006/main" w="38100">
          <a:solidFill>
            <a:schemeClr val="tx1">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0.47325</cdr:x>
      <cdr:y>0.53379</cdr:y>
    </cdr:from>
    <cdr:to>
      <cdr:x>0.69062</cdr:x>
      <cdr:y>0.64184</cdr:y>
    </cdr:to>
    <cdr:sp macro="" textlink="">
      <cdr:nvSpPr>
        <cdr:cNvPr id="6" name="Right Bracket 5">
          <a:extLst xmlns:a="http://schemas.openxmlformats.org/drawingml/2006/main">
            <a:ext uri="{FF2B5EF4-FFF2-40B4-BE49-F238E27FC236}">
              <a16:creationId xmlns:a16="http://schemas.microsoft.com/office/drawing/2014/main" id="{B2A143A0-DDA9-0ECA-E533-8A905C6304C3}"/>
            </a:ext>
          </a:extLst>
        </cdr:cNvPr>
        <cdr:cNvSpPr/>
      </cdr:nvSpPr>
      <cdr:spPr>
        <a:xfrm xmlns:a="http://schemas.openxmlformats.org/drawingml/2006/main" rot="16200000">
          <a:off x="6767458" y="2238478"/>
          <a:ext cx="655050" cy="2650229"/>
        </a:xfrm>
        <a:prstGeom xmlns:a="http://schemas.openxmlformats.org/drawingml/2006/main" prst="rightBracket">
          <a:avLst/>
        </a:prstGeom>
        <a:ln xmlns:a="http://schemas.openxmlformats.org/drawingml/2006/main" w="38100">
          <a:solidFill>
            <a:srgbClr val="0070C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0.146</cdr:y>
    </cdr:to>
    <cdr:sp macro="" textlink="">
      <cdr:nvSpPr>
        <cdr:cNvPr id="2" name="Title 1">
          <a:extLst xmlns:a="http://schemas.openxmlformats.org/drawingml/2006/main">
            <a:ext uri="{FF2B5EF4-FFF2-40B4-BE49-F238E27FC236}">
              <a16:creationId xmlns:a16="http://schemas.microsoft.com/office/drawing/2014/main" id="{C5EA111C-0C89-ACE1-E575-86B107691B15}"/>
            </a:ext>
          </a:extLst>
        </cdr:cNvPr>
        <cdr:cNvSpPr>
          <a:spLocks xmlns:a="http://schemas.openxmlformats.org/drawingml/2006/main" noGrp="1"/>
        </cdr:cNvSpPr>
      </cdr:nvSpPr>
      <cdr:spPr>
        <a:xfrm xmlns:a="http://schemas.openxmlformats.org/drawingml/2006/main">
          <a:off x="0" y="0"/>
          <a:ext cx="12191999" cy="885138"/>
        </a:xfrm>
        <a:prstGeom xmlns:a="http://schemas.openxmlformats.org/drawingml/2006/main" prst="rect">
          <a:avLst/>
        </a:prstGeom>
      </cdr:spPr>
      <cdr:txBody>
        <a:bodyPr xmlns:a="http://schemas.openxmlformats.org/drawingml/2006/main" vert="horz" lIns="91440" tIns="45720" rIns="91440" bIns="45720" rtlCol="0" anchor="ctr">
          <a:normAutofit/>
        </a:bodyPr>
        <a:lstStyle xmlns:a="http://schemas.openxmlformats.org/drawingml/2006/main">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xmlns:a="http://schemas.openxmlformats.org/drawingml/2006/main">
          <a:pPr algn="ctr"/>
          <a:r>
            <a:rPr lang="en-US" sz="3900" b="1">
              <a:solidFill>
                <a:srgbClr val="002060"/>
              </a:solidFill>
              <a:latin typeface="+mn-lt"/>
            </a:rPr>
            <a:t>Cost-related Social Needs of CAFÉ Participants at Baseline</a:t>
          </a:r>
          <a:endParaRPr lang="en-US" sz="3900">
            <a:solidFill>
              <a:srgbClr val="002060"/>
            </a:solidFill>
            <a:latin typeface="+mn-l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FD8231-9D6D-4E5A-A222-91698D44417F}" type="datetimeFigureOut">
              <a:rPr lang="en-US" smtClean="0"/>
              <a:t>11/14/2024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66BC14-75FD-4F47-A79B-700F92C6F3C9}" type="slidenum">
              <a:rPr lang="en-US" smtClean="0"/>
              <a:t>‹#›</a:t>
            </a:fld>
            <a:endParaRPr lang="en-US" dirty="0"/>
          </a:p>
        </p:txBody>
      </p:sp>
    </p:spTree>
    <p:extLst>
      <p:ext uri="{BB962C8B-B14F-4D97-AF65-F5344CB8AC3E}">
        <p14:creationId xmlns:p14="http://schemas.microsoft.com/office/powerpoint/2010/main" val="3541061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6BC14-75FD-4F47-A79B-700F92C6F3C9}" type="slidenum">
              <a:rPr lang="en-US" smtClean="0"/>
              <a:t>5</a:t>
            </a:fld>
            <a:endParaRPr lang="en-US" dirty="0"/>
          </a:p>
        </p:txBody>
      </p:sp>
    </p:spTree>
    <p:extLst>
      <p:ext uri="{BB962C8B-B14F-4D97-AF65-F5344CB8AC3E}">
        <p14:creationId xmlns:p14="http://schemas.microsoft.com/office/powerpoint/2010/main" val="673786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6BC14-75FD-4F47-A79B-700F92C6F3C9}" type="slidenum">
              <a:rPr lang="en-US" smtClean="0"/>
              <a:t>20</a:t>
            </a:fld>
            <a:endParaRPr lang="en-US"/>
          </a:p>
        </p:txBody>
      </p:sp>
    </p:spTree>
    <p:extLst>
      <p:ext uri="{BB962C8B-B14F-4D97-AF65-F5344CB8AC3E}">
        <p14:creationId xmlns:p14="http://schemas.microsoft.com/office/powerpoint/2010/main" val="3452301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6BC14-75FD-4F47-A79B-700F92C6F3C9}" type="slidenum">
              <a:rPr lang="en-US" smtClean="0"/>
              <a:t>21</a:t>
            </a:fld>
            <a:endParaRPr lang="en-US"/>
          </a:p>
        </p:txBody>
      </p:sp>
    </p:spTree>
    <p:extLst>
      <p:ext uri="{BB962C8B-B14F-4D97-AF65-F5344CB8AC3E}">
        <p14:creationId xmlns:p14="http://schemas.microsoft.com/office/powerpoint/2010/main" val="32012483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386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AA4F7-A985-D4C8-35E6-12F1FE3C8E81}"/>
              </a:ext>
            </a:extLst>
          </p:cNvPr>
          <p:cNvSpPr>
            <a:spLocks noGrp="1"/>
          </p:cNvSpPr>
          <p:nvPr>
            <p:ph type="ctrTitle"/>
          </p:nvPr>
        </p:nvSpPr>
        <p:spPr>
          <a:xfrm>
            <a:off x="238125" y="2135938"/>
            <a:ext cx="9144000" cy="2387600"/>
          </a:xfrm>
        </p:spPr>
        <p:txBody>
          <a:bodyPr anchor="b"/>
          <a:lstStyle>
            <a:lvl1pPr algn="l">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2C9908-984C-CD30-1F18-350CDBE35F62}"/>
              </a:ext>
            </a:extLst>
          </p:cNvPr>
          <p:cNvSpPr>
            <a:spLocks noGrp="1"/>
          </p:cNvSpPr>
          <p:nvPr>
            <p:ph type="subTitle" idx="1"/>
          </p:nvPr>
        </p:nvSpPr>
        <p:spPr>
          <a:xfrm>
            <a:off x="238125" y="4976811"/>
            <a:ext cx="9144000" cy="1076325"/>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Rectangle 11">
            <a:extLst>
              <a:ext uri="{FF2B5EF4-FFF2-40B4-BE49-F238E27FC236}">
                <a16:creationId xmlns:a16="http://schemas.microsoft.com/office/drawing/2014/main" id="{C62291E2-1E73-9111-F49C-8EDAADF720B9}"/>
              </a:ext>
            </a:extLst>
          </p:cNvPr>
          <p:cNvSpPr/>
          <p:nvPr userDrawn="1"/>
        </p:nvSpPr>
        <p:spPr>
          <a:xfrm>
            <a:off x="-9525" y="804864"/>
            <a:ext cx="12192000" cy="1000124"/>
          </a:xfrm>
          <a:prstGeom prst="rect">
            <a:avLst/>
          </a:prstGeom>
          <a:gradFill flip="none" rotWithShape="1">
            <a:gsLst>
              <a:gs pos="2000">
                <a:srgbClr val="007DBA"/>
              </a:gs>
              <a:gs pos="100000">
                <a:schemeClr val="accent2"/>
              </a:gs>
              <a:gs pos="83000">
                <a:schemeClr val="accent4">
                  <a:lumMod val="60000"/>
                  <a:lumOff val="40000"/>
                </a:schemeClr>
              </a:gs>
              <a:gs pos="31000">
                <a:srgbClr val="00B0F0"/>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black background with a black square&#10;&#10;Description automatically generated with medium confidence">
            <a:extLst>
              <a:ext uri="{FF2B5EF4-FFF2-40B4-BE49-F238E27FC236}">
                <a16:creationId xmlns:a16="http://schemas.microsoft.com/office/drawing/2014/main" id="{84AC9317-53F2-C0BC-7B8A-73F1C50B76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7319" y="939166"/>
            <a:ext cx="2334106" cy="731520"/>
          </a:xfrm>
          <a:prstGeom prst="rect">
            <a:avLst/>
          </a:prstGeom>
          <a:noFill/>
        </p:spPr>
      </p:pic>
      <p:cxnSp>
        <p:nvCxnSpPr>
          <p:cNvPr id="9" name="Straight Connector">
            <a:extLst>
              <a:ext uri="{FF2B5EF4-FFF2-40B4-BE49-F238E27FC236}">
                <a16:creationId xmlns:a16="http://schemas.microsoft.com/office/drawing/2014/main" id="{A3C915F5-2E8E-DD63-1825-10E9F782B737}"/>
              </a:ext>
            </a:extLst>
          </p:cNvPr>
          <p:cNvCxnSpPr>
            <a:cxnSpLocks/>
          </p:cNvCxnSpPr>
          <p:nvPr userDrawn="1"/>
        </p:nvCxnSpPr>
        <p:spPr bwMode="auto">
          <a:xfrm>
            <a:off x="0" y="4788274"/>
            <a:ext cx="638175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5D2B551-0F19-4782-E591-942C720E6C9F}"/>
              </a:ext>
            </a:extLst>
          </p:cNvPr>
          <p:cNvPicPr>
            <a:picLocks noChangeAspect="1"/>
          </p:cNvPicPr>
          <p:nvPr userDrawn="1"/>
        </p:nvPicPr>
        <p:blipFill>
          <a:blip r:embed="rId3"/>
          <a:stretch>
            <a:fillRect/>
          </a:stretch>
        </p:blipFill>
        <p:spPr>
          <a:xfrm>
            <a:off x="485775" y="1070376"/>
            <a:ext cx="3762376" cy="469100"/>
          </a:xfrm>
          <a:prstGeom prst="rect">
            <a:avLst/>
          </a:prstGeom>
        </p:spPr>
      </p:pic>
    </p:spTree>
    <p:extLst>
      <p:ext uri="{BB962C8B-B14F-4D97-AF65-F5344CB8AC3E}">
        <p14:creationId xmlns:p14="http://schemas.microsoft.com/office/powerpoint/2010/main" val="318733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D9B204B-EC67-E53F-7048-ED7F3442E2B7}"/>
              </a:ext>
            </a:extLst>
          </p:cNvPr>
          <p:cNvPicPr>
            <a:picLocks noChangeAspect="1"/>
          </p:cNvPicPr>
          <p:nvPr userDrawn="1"/>
        </p:nvPicPr>
        <p:blipFill>
          <a:blip r:embed="rId2"/>
          <a:srcRect/>
          <a:stretch/>
        </p:blipFill>
        <p:spPr>
          <a:xfrm>
            <a:off x="0" y="0"/>
            <a:ext cx="12191999" cy="6864626"/>
          </a:xfrm>
          <a:prstGeom prst="rect">
            <a:avLst/>
          </a:prstGeom>
        </p:spPr>
      </p:pic>
      <p:sp>
        <p:nvSpPr>
          <p:cNvPr id="6" name="Title 1">
            <a:extLst>
              <a:ext uri="{FF2B5EF4-FFF2-40B4-BE49-F238E27FC236}">
                <a16:creationId xmlns:a16="http://schemas.microsoft.com/office/drawing/2014/main" id="{4C784AA1-8CF0-35EB-87A1-50A1ADAF0D63}"/>
              </a:ext>
            </a:extLst>
          </p:cNvPr>
          <p:cNvSpPr>
            <a:spLocks noGrp="1"/>
          </p:cNvSpPr>
          <p:nvPr>
            <p:ph type="title"/>
          </p:nvPr>
        </p:nvSpPr>
        <p:spPr>
          <a:xfrm>
            <a:off x="838200" y="365125"/>
            <a:ext cx="10515600" cy="1325563"/>
          </a:xfrm>
        </p:spPr>
        <p:txBody>
          <a:bodyPr/>
          <a:lstStyle>
            <a:lvl1pPr>
              <a:defRPr b="1" i="0">
                <a:latin typeface="Helvetica" pitchFamily="2"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755D1398-4334-5CFE-AA76-8402FFF6B3CF}"/>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0658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AF8DF-6FD7-7F5A-A4D3-70B7B3412FB5}"/>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9DF0366D-48FC-3D0A-483C-0BD2DEFECFF9}"/>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CA1637A-D275-431E-9EE2-C97B8230A993}" type="datetimeFigureOut">
              <a:rPr lang="en-US" smtClean="0"/>
              <a:pPr/>
              <a:t>11/14/2024</a:t>
            </a:fld>
            <a:endParaRPr lang="en-US" dirty="0"/>
          </a:p>
        </p:txBody>
      </p:sp>
      <p:sp>
        <p:nvSpPr>
          <p:cNvPr id="4" name="Footer Placeholder 3">
            <a:extLst>
              <a:ext uri="{FF2B5EF4-FFF2-40B4-BE49-F238E27FC236}">
                <a16:creationId xmlns:a16="http://schemas.microsoft.com/office/drawing/2014/main" id="{D7733931-AA56-526D-5F80-136446ADC9BC}"/>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Slide Number Placeholder 4">
            <a:extLst>
              <a:ext uri="{FF2B5EF4-FFF2-40B4-BE49-F238E27FC236}">
                <a16:creationId xmlns:a16="http://schemas.microsoft.com/office/drawing/2014/main" id="{64E1412F-CAEE-C59C-103F-4DB426125D36}"/>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2242DF26-D423-4601-964A-A81F3E5E9977}" type="slidenum">
              <a:rPr lang="en-US" smtClean="0"/>
              <a:pPr/>
              <a:t>‹#›</a:t>
            </a:fld>
            <a:endParaRPr lang="en-US" dirty="0"/>
          </a:p>
        </p:txBody>
      </p:sp>
      <p:grpSp>
        <p:nvGrpSpPr>
          <p:cNvPr id="17" name="Group 16">
            <a:extLst>
              <a:ext uri="{FF2B5EF4-FFF2-40B4-BE49-F238E27FC236}">
                <a16:creationId xmlns:a16="http://schemas.microsoft.com/office/drawing/2014/main" id="{8BA25078-D280-6872-B61F-E9373A1D3A9D}"/>
              </a:ext>
            </a:extLst>
          </p:cNvPr>
          <p:cNvGrpSpPr/>
          <p:nvPr userDrawn="1"/>
        </p:nvGrpSpPr>
        <p:grpSpPr>
          <a:xfrm>
            <a:off x="0" y="6126480"/>
            <a:ext cx="12192000" cy="731520"/>
            <a:chOff x="0" y="6126480"/>
            <a:chExt cx="12192000" cy="731520"/>
          </a:xfrm>
        </p:grpSpPr>
        <p:sp>
          <p:nvSpPr>
            <p:cNvPr id="14" name="Rectangle 13">
              <a:extLst>
                <a:ext uri="{FF2B5EF4-FFF2-40B4-BE49-F238E27FC236}">
                  <a16:creationId xmlns:a16="http://schemas.microsoft.com/office/drawing/2014/main" id="{332316E3-ACD8-B9C9-FE83-E61015EF0B07}"/>
                </a:ext>
              </a:extLst>
            </p:cNvPr>
            <p:cNvSpPr/>
            <p:nvPr userDrawn="1"/>
          </p:nvSpPr>
          <p:spPr>
            <a:xfrm>
              <a:off x="0" y="6126480"/>
              <a:ext cx="12192000" cy="731520"/>
            </a:xfrm>
            <a:prstGeom prst="rect">
              <a:avLst/>
            </a:prstGeom>
            <a:gradFill flip="none" rotWithShape="1">
              <a:gsLst>
                <a:gs pos="2000">
                  <a:srgbClr val="007DBA"/>
                </a:gs>
                <a:gs pos="100000">
                  <a:schemeClr val="accent2"/>
                </a:gs>
                <a:gs pos="83000">
                  <a:schemeClr val="accent4">
                    <a:lumMod val="60000"/>
                    <a:lumOff val="40000"/>
                  </a:schemeClr>
                </a:gs>
                <a:gs pos="31000">
                  <a:srgbClr val="00B0F0"/>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AF8AA468-5E4E-28BA-EDBD-CC9B5F0C2C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36089" y="6217920"/>
              <a:ext cx="1750580" cy="548640"/>
            </a:xfrm>
            <a:prstGeom prst="rect">
              <a:avLst/>
            </a:prstGeom>
            <a:noFill/>
          </p:spPr>
        </p:pic>
        <p:pic>
          <p:nvPicPr>
            <p:cNvPr id="16" name="Picture 15">
              <a:extLst>
                <a:ext uri="{FF2B5EF4-FFF2-40B4-BE49-F238E27FC236}">
                  <a16:creationId xmlns:a16="http://schemas.microsoft.com/office/drawing/2014/main" id="{327BA5F1-C83A-5C87-3482-312D4EB623A3}"/>
                </a:ext>
              </a:extLst>
            </p:cNvPr>
            <p:cNvPicPr>
              <a:picLocks noChangeAspect="1"/>
            </p:cNvPicPr>
            <p:nvPr userDrawn="1"/>
          </p:nvPicPr>
          <p:blipFill>
            <a:blip r:embed="rId3"/>
            <a:stretch>
              <a:fillRect/>
            </a:stretch>
          </p:blipFill>
          <p:spPr>
            <a:xfrm>
              <a:off x="412076" y="6309360"/>
              <a:ext cx="2933546" cy="365760"/>
            </a:xfrm>
            <a:prstGeom prst="rect">
              <a:avLst/>
            </a:prstGeom>
          </p:spPr>
        </p:pic>
      </p:grpSp>
    </p:spTree>
    <p:extLst>
      <p:ext uri="{BB962C8B-B14F-4D97-AF65-F5344CB8AC3E}">
        <p14:creationId xmlns:p14="http://schemas.microsoft.com/office/powerpoint/2010/main" val="340247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7216-FB76-B650-87AD-A10F0251A2D9}"/>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21AFAC2-099A-F91B-1BDB-1DB9825B4A1C}"/>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2674C8-C82E-8E4C-D3CF-47A4BE5514C1}"/>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CA1637A-D275-431E-9EE2-C97B8230A993}" type="datetimeFigureOut">
              <a:rPr lang="en-US" smtClean="0"/>
              <a:pPr/>
              <a:t>11/14/2024</a:t>
            </a:fld>
            <a:endParaRPr lang="en-US" dirty="0"/>
          </a:p>
        </p:txBody>
      </p:sp>
      <p:sp>
        <p:nvSpPr>
          <p:cNvPr id="5" name="Footer Placeholder 4">
            <a:extLst>
              <a:ext uri="{FF2B5EF4-FFF2-40B4-BE49-F238E27FC236}">
                <a16:creationId xmlns:a16="http://schemas.microsoft.com/office/drawing/2014/main" id="{C613E908-CFA2-20CC-7C3C-F4D30BFDF112}"/>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4A626EA8-9959-A442-7CAE-3E640D517425}"/>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2242DF26-D423-4601-964A-A81F3E5E9977}" type="slidenum">
              <a:rPr lang="en-US" smtClean="0"/>
              <a:pPr/>
              <a:t>‹#›</a:t>
            </a:fld>
            <a:endParaRPr lang="en-US" dirty="0"/>
          </a:p>
        </p:txBody>
      </p:sp>
      <p:grpSp>
        <p:nvGrpSpPr>
          <p:cNvPr id="12" name="Group 11">
            <a:extLst>
              <a:ext uri="{FF2B5EF4-FFF2-40B4-BE49-F238E27FC236}">
                <a16:creationId xmlns:a16="http://schemas.microsoft.com/office/drawing/2014/main" id="{FC0E2B8D-119D-C771-89D0-8A1408D57931}"/>
              </a:ext>
            </a:extLst>
          </p:cNvPr>
          <p:cNvGrpSpPr/>
          <p:nvPr userDrawn="1"/>
        </p:nvGrpSpPr>
        <p:grpSpPr>
          <a:xfrm>
            <a:off x="0" y="6126480"/>
            <a:ext cx="12192000" cy="731520"/>
            <a:chOff x="0" y="6126480"/>
            <a:chExt cx="12192000" cy="731520"/>
          </a:xfrm>
        </p:grpSpPr>
        <p:sp>
          <p:nvSpPr>
            <p:cNvPr id="13" name="Rectangle 12">
              <a:extLst>
                <a:ext uri="{FF2B5EF4-FFF2-40B4-BE49-F238E27FC236}">
                  <a16:creationId xmlns:a16="http://schemas.microsoft.com/office/drawing/2014/main" id="{26CD0A8B-74BF-86CB-C382-0AD7C0825691}"/>
                </a:ext>
              </a:extLst>
            </p:cNvPr>
            <p:cNvSpPr/>
            <p:nvPr userDrawn="1"/>
          </p:nvSpPr>
          <p:spPr>
            <a:xfrm>
              <a:off x="0" y="6126480"/>
              <a:ext cx="12192000" cy="731520"/>
            </a:xfrm>
            <a:prstGeom prst="rect">
              <a:avLst/>
            </a:prstGeom>
            <a:gradFill flip="none" rotWithShape="1">
              <a:gsLst>
                <a:gs pos="2000">
                  <a:srgbClr val="007DBA"/>
                </a:gs>
                <a:gs pos="100000">
                  <a:schemeClr val="accent2"/>
                </a:gs>
                <a:gs pos="83000">
                  <a:schemeClr val="accent4">
                    <a:lumMod val="60000"/>
                    <a:lumOff val="40000"/>
                  </a:schemeClr>
                </a:gs>
                <a:gs pos="31000">
                  <a:srgbClr val="00B0F0"/>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black background with a black square&#10;&#10;Description automatically generated with medium confidence">
              <a:extLst>
                <a:ext uri="{FF2B5EF4-FFF2-40B4-BE49-F238E27FC236}">
                  <a16:creationId xmlns:a16="http://schemas.microsoft.com/office/drawing/2014/main" id="{38B8E171-03CE-5B19-FD75-5082044D21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36089" y="6217920"/>
              <a:ext cx="1750580" cy="548640"/>
            </a:xfrm>
            <a:prstGeom prst="rect">
              <a:avLst/>
            </a:prstGeom>
            <a:noFill/>
          </p:spPr>
        </p:pic>
        <p:pic>
          <p:nvPicPr>
            <p:cNvPr id="15" name="Picture 14">
              <a:extLst>
                <a:ext uri="{FF2B5EF4-FFF2-40B4-BE49-F238E27FC236}">
                  <a16:creationId xmlns:a16="http://schemas.microsoft.com/office/drawing/2014/main" id="{5A5E995C-38FD-C789-F1F0-08F01B4BF022}"/>
                </a:ext>
              </a:extLst>
            </p:cNvPr>
            <p:cNvPicPr>
              <a:picLocks noChangeAspect="1"/>
            </p:cNvPicPr>
            <p:nvPr userDrawn="1"/>
          </p:nvPicPr>
          <p:blipFill>
            <a:blip r:embed="rId3"/>
            <a:stretch>
              <a:fillRect/>
            </a:stretch>
          </p:blipFill>
          <p:spPr>
            <a:xfrm>
              <a:off x="412076" y="6309360"/>
              <a:ext cx="2933546" cy="365760"/>
            </a:xfrm>
            <a:prstGeom prst="rect">
              <a:avLst/>
            </a:prstGeom>
          </p:spPr>
        </p:pic>
      </p:grpSp>
    </p:spTree>
    <p:extLst>
      <p:ext uri="{BB962C8B-B14F-4D97-AF65-F5344CB8AC3E}">
        <p14:creationId xmlns:p14="http://schemas.microsoft.com/office/powerpoint/2010/main" val="3560353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D9E17-5D5F-7A59-5B18-152C448E1FB2}"/>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DE7EF4BC-0521-6917-B104-E654E55D4BFE}"/>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CA1637A-D275-431E-9EE2-C97B8230A993}" type="datetimeFigureOut">
              <a:rPr lang="en-US" smtClean="0"/>
              <a:pPr/>
              <a:t>11/14/2024</a:t>
            </a:fld>
            <a:endParaRPr lang="en-US" dirty="0"/>
          </a:p>
        </p:txBody>
      </p:sp>
      <p:sp>
        <p:nvSpPr>
          <p:cNvPr id="4" name="Footer Placeholder 3">
            <a:extLst>
              <a:ext uri="{FF2B5EF4-FFF2-40B4-BE49-F238E27FC236}">
                <a16:creationId xmlns:a16="http://schemas.microsoft.com/office/drawing/2014/main" id="{F4BCE94D-35C3-A51D-F52C-01965746DB66}"/>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Slide Number Placeholder 4">
            <a:extLst>
              <a:ext uri="{FF2B5EF4-FFF2-40B4-BE49-F238E27FC236}">
                <a16:creationId xmlns:a16="http://schemas.microsoft.com/office/drawing/2014/main" id="{BFBBC2A0-58DF-6D62-35BB-238702BE20E9}"/>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2242DF26-D423-4601-964A-A81F3E5E9977}" type="slidenum">
              <a:rPr lang="en-US" smtClean="0"/>
              <a:pPr/>
              <a:t>‹#›</a:t>
            </a:fld>
            <a:endParaRPr lang="en-US" dirty="0"/>
          </a:p>
        </p:txBody>
      </p:sp>
      <p:grpSp>
        <p:nvGrpSpPr>
          <p:cNvPr id="11" name="Group 10">
            <a:extLst>
              <a:ext uri="{FF2B5EF4-FFF2-40B4-BE49-F238E27FC236}">
                <a16:creationId xmlns:a16="http://schemas.microsoft.com/office/drawing/2014/main" id="{3D78EB6D-A1ED-2D0E-08BE-4909809823B9}"/>
              </a:ext>
            </a:extLst>
          </p:cNvPr>
          <p:cNvGrpSpPr/>
          <p:nvPr userDrawn="1"/>
        </p:nvGrpSpPr>
        <p:grpSpPr>
          <a:xfrm>
            <a:off x="0" y="6126480"/>
            <a:ext cx="12192000" cy="731520"/>
            <a:chOff x="0" y="6126480"/>
            <a:chExt cx="12192000" cy="731520"/>
          </a:xfrm>
        </p:grpSpPr>
        <p:sp>
          <p:nvSpPr>
            <p:cNvPr id="12" name="Rectangle 11">
              <a:extLst>
                <a:ext uri="{FF2B5EF4-FFF2-40B4-BE49-F238E27FC236}">
                  <a16:creationId xmlns:a16="http://schemas.microsoft.com/office/drawing/2014/main" id="{BEF0C9ED-8643-52C7-0EC0-C0A3016FF4A1}"/>
                </a:ext>
              </a:extLst>
            </p:cNvPr>
            <p:cNvSpPr/>
            <p:nvPr userDrawn="1"/>
          </p:nvSpPr>
          <p:spPr>
            <a:xfrm>
              <a:off x="0" y="6126480"/>
              <a:ext cx="12192000" cy="731520"/>
            </a:xfrm>
            <a:prstGeom prst="rect">
              <a:avLst/>
            </a:prstGeom>
            <a:gradFill flip="none" rotWithShape="1">
              <a:gsLst>
                <a:gs pos="2000">
                  <a:srgbClr val="007DBA"/>
                </a:gs>
                <a:gs pos="100000">
                  <a:schemeClr val="accent2"/>
                </a:gs>
                <a:gs pos="83000">
                  <a:schemeClr val="accent4">
                    <a:lumMod val="60000"/>
                    <a:lumOff val="40000"/>
                  </a:schemeClr>
                </a:gs>
                <a:gs pos="31000">
                  <a:srgbClr val="00B0F0"/>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AF8A333D-BEE8-E234-3A78-89922DBAE5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36089" y="6217920"/>
              <a:ext cx="1750580" cy="548640"/>
            </a:xfrm>
            <a:prstGeom prst="rect">
              <a:avLst/>
            </a:prstGeom>
            <a:noFill/>
          </p:spPr>
        </p:pic>
        <p:pic>
          <p:nvPicPr>
            <p:cNvPr id="14" name="Picture 13">
              <a:extLst>
                <a:ext uri="{FF2B5EF4-FFF2-40B4-BE49-F238E27FC236}">
                  <a16:creationId xmlns:a16="http://schemas.microsoft.com/office/drawing/2014/main" id="{13FAB43C-64F0-80B7-8C0C-252EFC10718D}"/>
                </a:ext>
              </a:extLst>
            </p:cNvPr>
            <p:cNvPicPr>
              <a:picLocks noChangeAspect="1"/>
            </p:cNvPicPr>
            <p:nvPr userDrawn="1"/>
          </p:nvPicPr>
          <p:blipFill>
            <a:blip r:embed="rId3"/>
            <a:stretch>
              <a:fillRect/>
            </a:stretch>
          </p:blipFill>
          <p:spPr>
            <a:xfrm>
              <a:off x="412076" y="6309360"/>
              <a:ext cx="2933546" cy="365760"/>
            </a:xfrm>
            <a:prstGeom prst="rect">
              <a:avLst/>
            </a:prstGeom>
          </p:spPr>
        </p:pic>
      </p:grpSp>
    </p:spTree>
    <p:extLst>
      <p:ext uri="{BB962C8B-B14F-4D97-AF65-F5344CB8AC3E}">
        <p14:creationId xmlns:p14="http://schemas.microsoft.com/office/powerpoint/2010/main" val="4190039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7CE639-0E33-9CC1-39D3-B8D10372C635}"/>
              </a:ext>
            </a:extLst>
          </p:cNvPr>
          <p:cNvSpPr>
            <a:spLocks noGrp="1"/>
          </p:cNvSpPr>
          <p:nvPr>
            <p:ph type="dt" sz="half" idx="10"/>
          </p:nvPr>
        </p:nvSpPr>
        <p:spPr/>
        <p:txBody>
          <a:bodyPr/>
          <a:lstStyle/>
          <a:p>
            <a:fld id="{CCA1637A-D275-431E-9EE2-C97B8230A993}" type="datetimeFigureOut">
              <a:rPr lang="en-US" smtClean="0"/>
              <a:t>11/14/2024</a:t>
            </a:fld>
            <a:endParaRPr lang="en-US" dirty="0"/>
          </a:p>
        </p:txBody>
      </p:sp>
      <p:sp>
        <p:nvSpPr>
          <p:cNvPr id="3" name="Footer Placeholder 2">
            <a:extLst>
              <a:ext uri="{FF2B5EF4-FFF2-40B4-BE49-F238E27FC236}">
                <a16:creationId xmlns:a16="http://schemas.microsoft.com/office/drawing/2014/main" id="{1B9CA5D3-0BC7-0CE1-0950-245275A6D60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4E3EA67-7C74-05D4-F708-BEA8AC5FA83D}"/>
              </a:ext>
            </a:extLst>
          </p:cNvPr>
          <p:cNvSpPr>
            <a:spLocks noGrp="1"/>
          </p:cNvSpPr>
          <p:nvPr>
            <p:ph type="sldNum" sz="quarter" idx="12"/>
          </p:nvPr>
        </p:nvSpPr>
        <p:spPr/>
        <p:txBody>
          <a:bodyPr/>
          <a:lstStyle/>
          <a:p>
            <a:fld id="{2242DF26-D423-4601-964A-A81F3E5E9977}" type="slidenum">
              <a:rPr lang="en-US" smtClean="0"/>
              <a:t>‹#›</a:t>
            </a:fld>
            <a:endParaRPr lang="en-US" dirty="0"/>
          </a:p>
        </p:txBody>
      </p:sp>
      <p:grpSp>
        <p:nvGrpSpPr>
          <p:cNvPr id="10" name="Group 9">
            <a:extLst>
              <a:ext uri="{FF2B5EF4-FFF2-40B4-BE49-F238E27FC236}">
                <a16:creationId xmlns:a16="http://schemas.microsoft.com/office/drawing/2014/main" id="{06C45971-D42E-E473-023C-C3C20E3E26C5}"/>
              </a:ext>
            </a:extLst>
          </p:cNvPr>
          <p:cNvGrpSpPr/>
          <p:nvPr userDrawn="1"/>
        </p:nvGrpSpPr>
        <p:grpSpPr>
          <a:xfrm>
            <a:off x="0" y="6126480"/>
            <a:ext cx="12192000" cy="731520"/>
            <a:chOff x="0" y="6126480"/>
            <a:chExt cx="12192000" cy="731520"/>
          </a:xfrm>
        </p:grpSpPr>
        <p:sp>
          <p:nvSpPr>
            <p:cNvPr id="11" name="Rectangle 10">
              <a:extLst>
                <a:ext uri="{FF2B5EF4-FFF2-40B4-BE49-F238E27FC236}">
                  <a16:creationId xmlns:a16="http://schemas.microsoft.com/office/drawing/2014/main" id="{ED31C2BF-520F-2BD6-A37C-A83AD7DA1B09}"/>
                </a:ext>
              </a:extLst>
            </p:cNvPr>
            <p:cNvSpPr/>
            <p:nvPr userDrawn="1"/>
          </p:nvSpPr>
          <p:spPr>
            <a:xfrm>
              <a:off x="0" y="6126480"/>
              <a:ext cx="12192000" cy="731520"/>
            </a:xfrm>
            <a:prstGeom prst="rect">
              <a:avLst/>
            </a:prstGeom>
            <a:gradFill flip="none" rotWithShape="1">
              <a:gsLst>
                <a:gs pos="2000">
                  <a:srgbClr val="007DBA"/>
                </a:gs>
                <a:gs pos="100000">
                  <a:schemeClr val="accent2"/>
                </a:gs>
                <a:gs pos="83000">
                  <a:schemeClr val="accent4">
                    <a:lumMod val="60000"/>
                    <a:lumOff val="40000"/>
                  </a:schemeClr>
                </a:gs>
                <a:gs pos="31000">
                  <a:srgbClr val="00B0F0"/>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2D05AC79-ADFE-3887-0A9C-B5E0F10277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36089" y="6217920"/>
              <a:ext cx="1750580" cy="548640"/>
            </a:xfrm>
            <a:prstGeom prst="rect">
              <a:avLst/>
            </a:prstGeom>
            <a:noFill/>
          </p:spPr>
        </p:pic>
        <p:pic>
          <p:nvPicPr>
            <p:cNvPr id="13" name="Picture 12">
              <a:extLst>
                <a:ext uri="{FF2B5EF4-FFF2-40B4-BE49-F238E27FC236}">
                  <a16:creationId xmlns:a16="http://schemas.microsoft.com/office/drawing/2014/main" id="{C23FEAB2-1534-95E3-8CEC-EA6B33CCF658}"/>
                </a:ext>
              </a:extLst>
            </p:cNvPr>
            <p:cNvPicPr>
              <a:picLocks noChangeAspect="1"/>
            </p:cNvPicPr>
            <p:nvPr userDrawn="1"/>
          </p:nvPicPr>
          <p:blipFill>
            <a:blip r:embed="rId3"/>
            <a:stretch>
              <a:fillRect/>
            </a:stretch>
          </p:blipFill>
          <p:spPr>
            <a:xfrm>
              <a:off x="412076" y="6309360"/>
              <a:ext cx="2933546" cy="365760"/>
            </a:xfrm>
            <a:prstGeom prst="rect">
              <a:avLst/>
            </a:prstGeom>
          </p:spPr>
        </p:pic>
      </p:grpSp>
    </p:spTree>
    <p:extLst>
      <p:ext uri="{BB962C8B-B14F-4D97-AF65-F5344CB8AC3E}">
        <p14:creationId xmlns:p14="http://schemas.microsoft.com/office/powerpoint/2010/main" val="3472746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pter 1 - Dark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384929" y="1983180"/>
            <a:ext cx="11431019" cy="1995456"/>
          </a:xfrm>
          <a:prstGeom prst="rect">
            <a:avLst/>
          </a:prstGeom>
        </p:spPr>
        <p:txBody>
          <a:bodyPr lIns="0" tIns="0" rIns="0" bIns="0" anchor="b" anchorCtr="1">
            <a:noAutofit/>
          </a:bodyPr>
          <a:lstStyle>
            <a:lvl1pPr algn="ctr">
              <a:lnSpc>
                <a:spcPts val="3800"/>
              </a:lnSpc>
              <a:defRPr sz="4400" b="1" cap="all" baseline="0">
                <a:solidFill>
                  <a:srgbClr val="FFFFFF"/>
                </a:solidFill>
                <a:latin typeface="calibri" charset="0"/>
              </a:defRPr>
            </a:lvl1pPr>
          </a:lstStyle>
          <a:p>
            <a:r>
              <a:rPr lang="en-US" dirty="0"/>
              <a:t>Click to Add Title</a:t>
            </a:r>
          </a:p>
        </p:txBody>
      </p:sp>
      <p:sp>
        <p:nvSpPr>
          <p:cNvPr id="11" name="Subtitle 2"/>
          <p:cNvSpPr>
            <a:spLocks noGrp="1"/>
          </p:cNvSpPr>
          <p:nvPr>
            <p:ph type="subTitle" idx="1" hasCustomPrompt="1"/>
          </p:nvPr>
        </p:nvSpPr>
        <p:spPr>
          <a:xfrm>
            <a:off x="384929" y="4039763"/>
            <a:ext cx="11431019" cy="1953784"/>
          </a:xfrm>
          <a:prstGeom prst="rect">
            <a:avLst/>
          </a:prstGeom>
        </p:spPr>
        <p:txBody>
          <a:bodyPr lIns="0" tIns="0" rIns="0" bIns="0" anchor="t" anchorCtr="1">
            <a:noAutofit/>
          </a:bodyPr>
          <a:lstStyle>
            <a:lvl1pPr marL="0" indent="0" algn="ctr">
              <a:lnSpc>
                <a:spcPts val="1800"/>
              </a:lnSpc>
              <a:spcBef>
                <a:spcPts val="0"/>
              </a:spcBef>
              <a:buNone/>
              <a:defRPr sz="2000" baseline="0">
                <a:solidFill>
                  <a:srgbClr val="FFFFFF"/>
                </a:solidFill>
                <a:latin typeface="Calibri" charset="0"/>
              </a:defRPr>
            </a:lvl1pPr>
            <a:lvl2pPr marL="342830" indent="0" algn="ctr">
              <a:buNone/>
              <a:defRPr>
                <a:solidFill>
                  <a:schemeClr val="tx1">
                    <a:tint val="75000"/>
                  </a:schemeClr>
                </a:solidFill>
              </a:defRPr>
            </a:lvl2pPr>
            <a:lvl3pPr marL="685662" indent="0" algn="ctr">
              <a:buNone/>
              <a:defRPr>
                <a:solidFill>
                  <a:schemeClr val="tx1">
                    <a:tint val="75000"/>
                  </a:schemeClr>
                </a:solidFill>
              </a:defRPr>
            </a:lvl3pPr>
            <a:lvl4pPr marL="1028489" indent="0" algn="ctr">
              <a:buNone/>
              <a:defRPr>
                <a:solidFill>
                  <a:schemeClr val="tx1">
                    <a:tint val="75000"/>
                  </a:schemeClr>
                </a:solidFill>
              </a:defRPr>
            </a:lvl4pPr>
            <a:lvl5pPr marL="1371318" indent="0" algn="ctr">
              <a:buNone/>
              <a:defRPr>
                <a:solidFill>
                  <a:schemeClr val="tx1">
                    <a:tint val="75000"/>
                  </a:schemeClr>
                </a:solidFill>
              </a:defRPr>
            </a:lvl5pPr>
            <a:lvl6pPr marL="1714146" indent="0" algn="ctr">
              <a:buNone/>
              <a:defRPr>
                <a:solidFill>
                  <a:schemeClr val="tx1">
                    <a:tint val="75000"/>
                  </a:schemeClr>
                </a:solidFill>
              </a:defRPr>
            </a:lvl6pPr>
            <a:lvl7pPr marL="2056975" indent="0" algn="ctr">
              <a:buNone/>
              <a:defRPr>
                <a:solidFill>
                  <a:schemeClr val="tx1">
                    <a:tint val="75000"/>
                  </a:schemeClr>
                </a:solidFill>
              </a:defRPr>
            </a:lvl7pPr>
            <a:lvl8pPr marL="2399805" indent="0" algn="ctr">
              <a:buNone/>
              <a:defRPr>
                <a:solidFill>
                  <a:schemeClr val="tx1">
                    <a:tint val="75000"/>
                  </a:schemeClr>
                </a:solidFill>
              </a:defRPr>
            </a:lvl8pPr>
            <a:lvl9pPr marL="2742634" indent="0" algn="ctr">
              <a:buNone/>
              <a:defRPr>
                <a:solidFill>
                  <a:schemeClr val="tx1">
                    <a:tint val="75000"/>
                  </a:schemeClr>
                </a:solidFill>
              </a:defRPr>
            </a:lvl9pPr>
          </a:lstStyle>
          <a:p>
            <a:r>
              <a:rPr lang="en-US" dirty="0"/>
              <a:t>Click to Add Subtitle</a:t>
            </a:r>
          </a:p>
        </p:txBody>
      </p:sp>
      <p:pic>
        <p:nvPicPr>
          <p:cNvPr id="6" name="Picture 5">
            <a:extLst>
              <a:ext uri="{FF2B5EF4-FFF2-40B4-BE49-F238E27FC236}">
                <a16:creationId xmlns:a16="http://schemas.microsoft.com/office/drawing/2014/main" id="{892EC496-C1A9-B740-99D3-87C4FAA441C3}"/>
              </a:ext>
            </a:extLst>
          </p:cNvPr>
          <p:cNvPicPr>
            <a:picLocks noChangeAspect="1"/>
          </p:cNvPicPr>
          <p:nvPr userDrawn="1"/>
        </p:nvPicPr>
        <p:blipFill>
          <a:blip r:embed="rId3"/>
          <a:srcRect/>
          <a:stretch/>
        </p:blipFill>
        <p:spPr>
          <a:xfrm>
            <a:off x="384929" y="345811"/>
            <a:ext cx="1900391" cy="608124"/>
          </a:xfrm>
          <a:prstGeom prst="rect">
            <a:avLst/>
          </a:prstGeom>
        </p:spPr>
      </p:pic>
    </p:spTree>
    <p:extLst>
      <p:ext uri="{BB962C8B-B14F-4D97-AF65-F5344CB8AC3E}">
        <p14:creationId xmlns:p14="http://schemas.microsoft.com/office/powerpoint/2010/main" val="2602382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9" name="Picture 8" descr="A white background with black dots&#10;&#10;Description automatically generated">
            <a:extLst>
              <a:ext uri="{FF2B5EF4-FFF2-40B4-BE49-F238E27FC236}">
                <a16:creationId xmlns:a16="http://schemas.microsoft.com/office/drawing/2014/main" id="{6D9B204B-EC67-E53F-7048-ED7F3442E2B7}"/>
              </a:ext>
            </a:extLst>
          </p:cNvPr>
          <p:cNvPicPr>
            <a:picLocks noChangeAspect="1"/>
          </p:cNvPicPr>
          <p:nvPr userDrawn="1"/>
        </p:nvPicPr>
        <p:blipFill>
          <a:blip r:embed="rId2"/>
          <a:stretch>
            <a:fillRect/>
          </a:stretch>
        </p:blipFill>
        <p:spPr>
          <a:xfrm>
            <a:off x="0" y="0"/>
            <a:ext cx="12192000" cy="6864626"/>
          </a:xfrm>
          <a:prstGeom prst="rect">
            <a:avLst/>
          </a:prstGeom>
        </p:spPr>
      </p:pic>
      <p:sp>
        <p:nvSpPr>
          <p:cNvPr id="6" name="Title 1">
            <a:extLst>
              <a:ext uri="{FF2B5EF4-FFF2-40B4-BE49-F238E27FC236}">
                <a16:creationId xmlns:a16="http://schemas.microsoft.com/office/drawing/2014/main" id="{4C784AA1-8CF0-35EB-87A1-50A1ADAF0D63}"/>
              </a:ext>
            </a:extLst>
          </p:cNvPr>
          <p:cNvSpPr>
            <a:spLocks noGrp="1"/>
          </p:cNvSpPr>
          <p:nvPr>
            <p:ph type="title"/>
          </p:nvPr>
        </p:nvSpPr>
        <p:spPr>
          <a:xfrm>
            <a:off x="838200" y="365125"/>
            <a:ext cx="10515600" cy="1325563"/>
          </a:xfrm>
        </p:spPr>
        <p:txBody>
          <a:bodyPr/>
          <a:lstStyle>
            <a:lvl1pPr>
              <a:defRPr b="1" i="0">
                <a:latin typeface="Helvetica" pitchFamily="2"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755D1398-4334-5CFE-AA76-8402FFF6B3CF}"/>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3710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D9B204B-EC67-E53F-7048-ED7F3442E2B7}"/>
              </a:ext>
            </a:extLst>
          </p:cNvPr>
          <p:cNvPicPr>
            <a:picLocks noChangeAspect="1"/>
          </p:cNvPicPr>
          <p:nvPr userDrawn="1"/>
        </p:nvPicPr>
        <p:blipFill>
          <a:blip r:embed="rId2"/>
          <a:srcRect/>
          <a:stretch/>
        </p:blipFill>
        <p:spPr>
          <a:xfrm>
            <a:off x="0" y="0"/>
            <a:ext cx="12191999" cy="6864626"/>
          </a:xfrm>
          <a:prstGeom prst="rect">
            <a:avLst/>
          </a:prstGeom>
        </p:spPr>
      </p:pic>
      <p:sp>
        <p:nvSpPr>
          <p:cNvPr id="6" name="Title 1">
            <a:extLst>
              <a:ext uri="{FF2B5EF4-FFF2-40B4-BE49-F238E27FC236}">
                <a16:creationId xmlns:a16="http://schemas.microsoft.com/office/drawing/2014/main" id="{4C784AA1-8CF0-35EB-87A1-50A1ADAF0D63}"/>
              </a:ext>
            </a:extLst>
          </p:cNvPr>
          <p:cNvSpPr>
            <a:spLocks noGrp="1"/>
          </p:cNvSpPr>
          <p:nvPr>
            <p:ph type="title"/>
          </p:nvPr>
        </p:nvSpPr>
        <p:spPr>
          <a:xfrm>
            <a:off x="838200" y="365125"/>
            <a:ext cx="10515600" cy="1325563"/>
          </a:xfrm>
        </p:spPr>
        <p:txBody>
          <a:bodyPr/>
          <a:lstStyle>
            <a:lvl1pPr>
              <a:defRPr b="1" i="0">
                <a:latin typeface="Helvetica" pitchFamily="2"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755D1398-4334-5CFE-AA76-8402FFF6B3CF}"/>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1059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9" name="Picture 8" descr="A white background with black dots&#10;&#10;Description automatically generated">
            <a:extLst>
              <a:ext uri="{FF2B5EF4-FFF2-40B4-BE49-F238E27FC236}">
                <a16:creationId xmlns:a16="http://schemas.microsoft.com/office/drawing/2014/main" id="{6D9B204B-EC67-E53F-7048-ED7F3442E2B7}"/>
              </a:ext>
            </a:extLst>
          </p:cNvPr>
          <p:cNvPicPr>
            <a:picLocks noChangeAspect="1"/>
          </p:cNvPicPr>
          <p:nvPr userDrawn="1"/>
        </p:nvPicPr>
        <p:blipFill>
          <a:blip r:embed="rId2"/>
          <a:stretch>
            <a:fillRect/>
          </a:stretch>
        </p:blipFill>
        <p:spPr>
          <a:xfrm>
            <a:off x="0" y="0"/>
            <a:ext cx="12192000" cy="6864626"/>
          </a:xfrm>
          <a:prstGeom prst="rect">
            <a:avLst/>
          </a:prstGeom>
        </p:spPr>
      </p:pic>
      <p:sp>
        <p:nvSpPr>
          <p:cNvPr id="6" name="Title 1">
            <a:extLst>
              <a:ext uri="{FF2B5EF4-FFF2-40B4-BE49-F238E27FC236}">
                <a16:creationId xmlns:a16="http://schemas.microsoft.com/office/drawing/2014/main" id="{4C784AA1-8CF0-35EB-87A1-50A1ADAF0D63}"/>
              </a:ext>
            </a:extLst>
          </p:cNvPr>
          <p:cNvSpPr>
            <a:spLocks noGrp="1"/>
          </p:cNvSpPr>
          <p:nvPr>
            <p:ph type="title"/>
          </p:nvPr>
        </p:nvSpPr>
        <p:spPr>
          <a:xfrm>
            <a:off x="838200" y="365125"/>
            <a:ext cx="10515600" cy="1325563"/>
          </a:xfrm>
        </p:spPr>
        <p:txBody>
          <a:bodyPr/>
          <a:lstStyle>
            <a:lvl1pPr>
              <a:defRPr b="1" i="0">
                <a:latin typeface="Helvetica" pitchFamily="2"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755D1398-4334-5CFE-AA76-8402FFF6B3CF}"/>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0382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CD6FE0-5EA0-A98B-EFE3-2B319FE583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76175-7BEA-BB1A-A7A6-3B274CA16C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FDDB89-C3CF-4205-DD4B-97D45C7FDA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1637A-D275-431E-9EE2-C97B8230A993}" type="datetimeFigureOut">
              <a:rPr lang="en-US" smtClean="0"/>
              <a:t>11/14/2024</a:t>
            </a:fld>
            <a:endParaRPr lang="en-US" dirty="0"/>
          </a:p>
        </p:txBody>
      </p:sp>
      <p:sp>
        <p:nvSpPr>
          <p:cNvPr id="5" name="Footer Placeholder 4">
            <a:extLst>
              <a:ext uri="{FF2B5EF4-FFF2-40B4-BE49-F238E27FC236}">
                <a16:creationId xmlns:a16="http://schemas.microsoft.com/office/drawing/2014/main" id="{332EAC14-3453-9BC8-EBF8-05CD6E840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B88D7A2-280C-421F-055E-1CCA3FB550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2DF26-D423-4601-964A-A81F3E5E9977}" type="slidenum">
              <a:rPr lang="en-US" smtClean="0"/>
              <a:t>‹#›</a:t>
            </a:fld>
            <a:endParaRPr lang="en-US" dirty="0"/>
          </a:p>
        </p:txBody>
      </p:sp>
    </p:spTree>
    <p:extLst>
      <p:ext uri="{BB962C8B-B14F-4D97-AF65-F5344CB8AC3E}">
        <p14:creationId xmlns:p14="http://schemas.microsoft.com/office/powerpoint/2010/main" val="97467420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55" r:id="rId9"/>
    <p:sldLayoutId id="214748366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8852D-E29A-B483-26B7-2EC6FD787AC2}"/>
              </a:ext>
            </a:extLst>
          </p:cNvPr>
          <p:cNvSpPr>
            <a:spLocks noGrp="1"/>
          </p:cNvSpPr>
          <p:nvPr>
            <p:ph type="ctrTitle"/>
          </p:nvPr>
        </p:nvSpPr>
        <p:spPr>
          <a:xfrm>
            <a:off x="623455" y="2083905"/>
            <a:ext cx="10945090" cy="2387600"/>
          </a:xfrm>
        </p:spPr>
        <p:txBody>
          <a:bodyPr anchor="ctr">
            <a:normAutofit/>
          </a:bodyPr>
          <a:lstStyle/>
          <a:p>
            <a:r>
              <a:rPr lang="en-US" dirty="0">
                <a:solidFill>
                  <a:schemeClr val="bg1">
                    <a:lumMod val="95000"/>
                  </a:schemeClr>
                </a:solidFill>
              </a:rPr>
              <a:t>Addressing Financial Hardship Associated with Cancer</a:t>
            </a:r>
          </a:p>
        </p:txBody>
      </p:sp>
      <p:sp>
        <p:nvSpPr>
          <p:cNvPr id="3" name="Subtitle 2">
            <a:extLst>
              <a:ext uri="{FF2B5EF4-FFF2-40B4-BE49-F238E27FC236}">
                <a16:creationId xmlns:a16="http://schemas.microsoft.com/office/drawing/2014/main" id="{0193CB4B-5ABA-5DCC-EC50-C6F6E092BED4}"/>
              </a:ext>
            </a:extLst>
          </p:cNvPr>
          <p:cNvSpPr>
            <a:spLocks noGrp="1"/>
          </p:cNvSpPr>
          <p:nvPr>
            <p:ph type="subTitle" idx="1"/>
          </p:nvPr>
        </p:nvSpPr>
        <p:spPr>
          <a:xfrm>
            <a:off x="623455" y="4998719"/>
            <a:ext cx="10945090" cy="1408963"/>
          </a:xfrm>
        </p:spPr>
        <p:txBody>
          <a:bodyPr anchor="ctr">
            <a:normAutofit/>
          </a:bodyPr>
          <a:lstStyle/>
          <a:p>
            <a:pPr>
              <a:lnSpc>
                <a:spcPct val="100000"/>
              </a:lnSpc>
              <a:spcBef>
                <a:spcPts val="0"/>
              </a:spcBef>
            </a:pPr>
            <a:r>
              <a:rPr lang="en-US" dirty="0">
                <a:solidFill>
                  <a:schemeClr val="bg1">
                    <a:lumMod val="95000"/>
                  </a:schemeClr>
                </a:solidFill>
              </a:rPr>
              <a:t>Mateo Banegas</a:t>
            </a:r>
          </a:p>
          <a:p>
            <a:pPr>
              <a:lnSpc>
                <a:spcPct val="100000"/>
              </a:lnSpc>
              <a:spcBef>
                <a:spcPts val="0"/>
              </a:spcBef>
            </a:pPr>
            <a:r>
              <a:rPr lang="en-US" dirty="0">
                <a:solidFill>
                  <a:schemeClr val="bg1">
                    <a:lumMod val="95000"/>
                  </a:schemeClr>
                </a:solidFill>
              </a:rPr>
              <a:t>Associate Professor</a:t>
            </a:r>
          </a:p>
          <a:p>
            <a:pPr>
              <a:lnSpc>
                <a:spcPct val="100000"/>
              </a:lnSpc>
              <a:spcBef>
                <a:spcPts val="0"/>
              </a:spcBef>
            </a:pPr>
            <a:r>
              <a:rPr lang="en-US" dirty="0">
                <a:solidFill>
                  <a:schemeClr val="bg1">
                    <a:lumMod val="95000"/>
                  </a:schemeClr>
                </a:solidFill>
              </a:rPr>
              <a:t>University of California, San Diego</a:t>
            </a:r>
          </a:p>
        </p:txBody>
      </p:sp>
    </p:spTree>
    <p:extLst>
      <p:ext uri="{BB962C8B-B14F-4D97-AF65-F5344CB8AC3E}">
        <p14:creationId xmlns:p14="http://schemas.microsoft.com/office/powerpoint/2010/main" val="2431952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C3EB07-1B55-A60B-C2A8-791A64A697CB}"/>
              </a:ext>
            </a:extLst>
          </p:cNvPr>
          <p:cNvSpPr txBox="1">
            <a:spLocks/>
          </p:cNvSpPr>
          <p:nvPr/>
        </p:nvSpPr>
        <p:spPr>
          <a:xfrm>
            <a:off x="1132114" y="2451413"/>
            <a:ext cx="9639754" cy="1955173"/>
          </a:xfrm>
          <a:prstGeom prst="rect">
            <a:avLst/>
          </a:prstGeom>
        </p:spPr>
        <p:txBody>
          <a:bodyPr anchor="ctr">
            <a:normAutofit/>
          </a:bodyPr>
          <a:lstStyle>
            <a:lvl1pPr marL="457200" indent="-457200" algn="l" defTabSz="914400" rtl="0" eaLnBrk="1" latinLnBrk="0" hangingPunct="1">
              <a:lnSpc>
                <a:spcPct val="90000"/>
              </a:lnSpc>
              <a:spcBef>
                <a:spcPts val="1000"/>
              </a:spcBef>
              <a:buClr>
                <a:schemeClr val="bg2">
                  <a:lumMod val="10000"/>
                </a:schemeClr>
              </a:buClr>
              <a:buFont typeface="Arial" panose="020B0604020202020204" pitchFamily="34" charset="0"/>
              <a:buChar char="•"/>
              <a:defRPr sz="2800" kern="1200">
                <a:solidFill>
                  <a:schemeClr val="bg2">
                    <a:lumMod val="10000"/>
                  </a:schemeClr>
                </a:solidFill>
                <a:latin typeface="Helvetica" pitchFamily="2" charset="0"/>
                <a:ea typeface="+mn-ea"/>
                <a:cs typeface="+mn-cs"/>
              </a:defRPr>
            </a:lvl1pPr>
            <a:lvl2pPr marL="800100" indent="-342900" algn="l" defTabSz="914400" rtl="0" eaLnBrk="1" latinLnBrk="0" hangingPunct="1">
              <a:lnSpc>
                <a:spcPct val="90000"/>
              </a:lnSpc>
              <a:spcBef>
                <a:spcPts val="500"/>
              </a:spcBef>
              <a:buClr>
                <a:schemeClr val="bg2">
                  <a:lumMod val="10000"/>
                </a:schemeClr>
              </a:buClr>
              <a:buFont typeface="Arial" panose="020B0604020202020204" pitchFamily="34" charset="0"/>
              <a:buChar char="•"/>
              <a:defRPr sz="2400" kern="1200">
                <a:solidFill>
                  <a:schemeClr val="bg2">
                    <a:lumMod val="10000"/>
                  </a:schemeClr>
                </a:solidFill>
                <a:latin typeface="Helvetica" pitchFamily="2" charset="0"/>
                <a:ea typeface="+mn-ea"/>
                <a:cs typeface="+mn-cs"/>
              </a:defRPr>
            </a:lvl2pPr>
            <a:lvl3pPr marL="1257300" indent="-342900" algn="l" defTabSz="914400" rtl="0" eaLnBrk="1" latinLnBrk="0" hangingPunct="1">
              <a:lnSpc>
                <a:spcPct val="90000"/>
              </a:lnSpc>
              <a:spcBef>
                <a:spcPts val="500"/>
              </a:spcBef>
              <a:buClr>
                <a:schemeClr val="bg2">
                  <a:lumMod val="10000"/>
                </a:schemeClr>
              </a:buClr>
              <a:buFont typeface="Arial" panose="020B0604020202020204" pitchFamily="34" charset="0"/>
              <a:buChar char="•"/>
              <a:defRPr sz="2000" kern="1200">
                <a:solidFill>
                  <a:schemeClr val="bg2">
                    <a:lumMod val="10000"/>
                  </a:schemeClr>
                </a:solidFill>
                <a:latin typeface="Helvetica" pitchFamily="2" charset="0"/>
                <a:ea typeface="+mn-ea"/>
                <a:cs typeface="+mn-cs"/>
              </a:defRPr>
            </a:lvl3pPr>
            <a:lvl4pPr marL="1657350" indent="-285750" algn="l" defTabSz="914400" rtl="0" eaLnBrk="1" latinLnBrk="0" hangingPunct="1">
              <a:lnSpc>
                <a:spcPct val="90000"/>
              </a:lnSpc>
              <a:spcBef>
                <a:spcPts val="500"/>
              </a:spcBef>
              <a:buClr>
                <a:schemeClr val="bg2">
                  <a:lumMod val="10000"/>
                </a:schemeClr>
              </a:buClr>
              <a:buFont typeface="Arial" panose="020B0604020202020204" pitchFamily="34" charset="0"/>
              <a:buChar char="•"/>
              <a:defRPr sz="1800" kern="1200">
                <a:solidFill>
                  <a:schemeClr val="bg2">
                    <a:lumMod val="10000"/>
                  </a:schemeClr>
                </a:solidFill>
                <a:latin typeface="Helvetica" pitchFamily="2" charset="0"/>
                <a:ea typeface="+mn-ea"/>
                <a:cs typeface="+mn-cs"/>
              </a:defRPr>
            </a:lvl4pPr>
            <a:lvl5pPr marL="2114550" indent="-285750" algn="l" defTabSz="914400" rtl="0" eaLnBrk="1" latinLnBrk="0" hangingPunct="1">
              <a:lnSpc>
                <a:spcPct val="90000"/>
              </a:lnSpc>
              <a:spcBef>
                <a:spcPts val="500"/>
              </a:spcBef>
              <a:buClr>
                <a:schemeClr val="bg2">
                  <a:lumMod val="10000"/>
                </a:schemeClr>
              </a:buClr>
              <a:buFont typeface="Arial" panose="020B0604020202020204" pitchFamily="34" charset="0"/>
              <a:buChar char="•"/>
              <a:defRPr sz="1800" kern="1200">
                <a:solidFill>
                  <a:schemeClr val="bg2">
                    <a:lumMod val="10000"/>
                  </a:schemeClr>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buFont typeface="Arial" panose="020B0604020202020204" pitchFamily="34" charset="0"/>
              <a:buNone/>
            </a:pPr>
            <a:r>
              <a:rPr lang="en-US" b="1" dirty="0">
                <a:solidFill>
                  <a:srgbClr val="002060"/>
                </a:solidFill>
                <a:latin typeface="Bierstadt" panose="020B0004020202090204" pitchFamily="34" charset="0"/>
                <a:ea typeface="Open Sans" panose="020B0606030504020204" pitchFamily="34" charset="0"/>
                <a:cs typeface="Open Sans" panose="020B0606030504020204" pitchFamily="34" charset="0"/>
              </a:rPr>
              <a:t>How do we intervene and prevent financial hardship among patients and their families?</a:t>
            </a:r>
          </a:p>
        </p:txBody>
      </p:sp>
    </p:spTree>
    <p:extLst>
      <p:ext uri="{BB962C8B-B14F-4D97-AF65-F5344CB8AC3E}">
        <p14:creationId xmlns:p14="http://schemas.microsoft.com/office/powerpoint/2010/main" val="2083240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C382C1-25C1-A976-FEF5-20C6BEDCCCE1}"/>
              </a:ext>
            </a:extLst>
          </p:cNvPr>
          <p:cNvSpPr txBox="1">
            <a:spLocks/>
          </p:cNvSpPr>
          <p:nvPr/>
        </p:nvSpPr>
        <p:spPr>
          <a:xfrm>
            <a:off x="-1" y="193058"/>
            <a:ext cx="12192000" cy="1009402"/>
          </a:xfrm>
          <a:prstGeom prst="rect">
            <a:avLst/>
          </a:prstGeom>
        </p:spPr>
        <p:txBody>
          <a:bodyPr anchor="ctr">
            <a:noAutofit/>
          </a:bodyPr>
          <a:lstStyle>
            <a:lvl1pPr marL="457200" indent="-457200" algn="l" defTabSz="914400" rtl="0" eaLnBrk="1" latinLnBrk="0" hangingPunct="1">
              <a:lnSpc>
                <a:spcPct val="90000"/>
              </a:lnSpc>
              <a:spcBef>
                <a:spcPts val="1000"/>
              </a:spcBef>
              <a:buClr>
                <a:schemeClr val="bg2">
                  <a:lumMod val="10000"/>
                </a:schemeClr>
              </a:buClr>
              <a:buFont typeface="Arial" panose="020B0604020202020204" pitchFamily="34" charset="0"/>
              <a:buChar char="•"/>
              <a:defRPr sz="2800" kern="1200">
                <a:solidFill>
                  <a:schemeClr val="bg2">
                    <a:lumMod val="10000"/>
                  </a:schemeClr>
                </a:solidFill>
                <a:latin typeface="Helvetica" pitchFamily="2" charset="0"/>
                <a:ea typeface="+mn-ea"/>
                <a:cs typeface="+mn-cs"/>
              </a:defRPr>
            </a:lvl1pPr>
            <a:lvl2pPr marL="800100" indent="-342900" algn="l" defTabSz="914400" rtl="0" eaLnBrk="1" latinLnBrk="0" hangingPunct="1">
              <a:lnSpc>
                <a:spcPct val="90000"/>
              </a:lnSpc>
              <a:spcBef>
                <a:spcPts val="500"/>
              </a:spcBef>
              <a:buClr>
                <a:schemeClr val="bg2">
                  <a:lumMod val="10000"/>
                </a:schemeClr>
              </a:buClr>
              <a:buFont typeface="Arial" panose="020B0604020202020204" pitchFamily="34" charset="0"/>
              <a:buChar char="•"/>
              <a:defRPr sz="2400" kern="1200">
                <a:solidFill>
                  <a:schemeClr val="bg2">
                    <a:lumMod val="10000"/>
                  </a:schemeClr>
                </a:solidFill>
                <a:latin typeface="Helvetica" pitchFamily="2" charset="0"/>
                <a:ea typeface="+mn-ea"/>
                <a:cs typeface="+mn-cs"/>
              </a:defRPr>
            </a:lvl2pPr>
            <a:lvl3pPr marL="1257300" indent="-342900" algn="l" defTabSz="914400" rtl="0" eaLnBrk="1" latinLnBrk="0" hangingPunct="1">
              <a:lnSpc>
                <a:spcPct val="90000"/>
              </a:lnSpc>
              <a:spcBef>
                <a:spcPts val="500"/>
              </a:spcBef>
              <a:buClr>
                <a:schemeClr val="bg2">
                  <a:lumMod val="10000"/>
                </a:schemeClr>
              </a:buClr>
              <a:buFont typeface="Arial" panose="020B0604020202020204" pitchFamily="34" charset="0"/>
              <a:buChar char="•"/>
              <a:defRPr sz="2000" kern="1200">
                <a:solidFill>
                  <a:schemeClr val="bg2">
                    <a:lumMod val="10000"/>
                  </a:schemeClr>
                </a:solidFill>
                <a:latin typeface="Helvetica" pitchFamily="2" charset="0"/>
                <a:ea typeface="+mn-ea"/>
                <a:cs typeface="+mn-cs"/>
              </a:defRPr>
            </a:lvl3pPr>
            <a:lvl4pPr marL="1657350" indent="-285750" algn="l" defTabSz="914400" rtl="0" eaLnBrk="1" latinLnBrk="0" hangingPunct="1">
              <a:lnSpc>
                <a:spcPct val="90000"/>
              </a:lnSpc>
              <a:spcBef>
                <a:spcPts val="500"/>
              </a:spcBef>
              <a:buClr>
                <a:schemeClr val="bg2">
                  <a:lumMod val="10000"/>
                </a:schemeClr>
              </a:buClr>
              <a:buFont typeface="Arial" panose="020B0604020202020204" pitchFamily="34" charset="0"/>
              <a:buChar char="•"/>
              <a:defRPr sz="1800" kern="1200">
                <a:solidFill>
                  <a:schemeClr val="bg2">
                    <a:lumMod val="10000"/>
                  </a:schemeClr>
                </a:solidFill>
                <a:latin typeface="Helvetica" pitchFamily="2" charset="0"/>
                <a:ea typeface="+mn-ea"/>
                <a:cs typeface="+mn-cs"/>
              </a:defRPr>
            </a:lvl4pPr>
            <a:lvl5pPr marL="2114550" indent="-285750" algn="l" defTabSz="914400" rtl="0" eaLnBrk="1" latinLnBrk="0" hangingPunct="1">
              <a:lnSpc>
                <a:spcPct val="90000"/>
              </a:lnSpc>
              <a:spcBef>
                <a:spcPts val="500"/>
              </a:spcBef>
              <a:buClr>
                <a:schemeClr val="bg2">
                  <a:lumMod val="10000"/>
                </a:schemeClr>
              </a:buClr>
              <a:buFont typeface="Arial" panose="020B0604020202020204" pitchFamily="34" charset="0"/>
              <a:buChar char="•"/>
              <a:defRPr sz="1800" kern="1200">
                <a:solidFill>
                  <a:schemeClr val="bg2">
                    <a:lumMod val="10000"/>
                  </a:schemeClr>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buFont typeface="Arial" panose="020B0604020202020204" pitchFamily="34" charset="0"/>
              <a:buNone/>
            </a:pPr>
            <a:r>
              <a:rPr lang="en-US" sz="4000" b="1" dirty="0">
                <a:solidFill>
                  <a:srgbClr val="002060"/>
                </a:solidFill>
                <a:latin typeface="Aptos Display" panose="020B0004020202020204" pitchFamily="34" charset="0"/>
                <a:ea typeface="Open Sans" panose="020B0606030504020204" pitchFamily="34" charset="0"/>
                <a:cs typeface="Open Sans" panose="020B0606030504020204" pitchFamily="34" charset="0"/>
              </a:rPr>
              <a:t>Financial Hardship-Related Processes in US Oncology Practices: 2022 NCI Landscape Survey </a:t>
            </a:r>
          </a:p>
        </p:txBody>
      </p:sp>
      <p:sp>
        <p:nvSpPr>
          <p:cNvPr id="4" name="Oval 3">
            <a:extLst>
              <a:ext uri="{FF2B5EF4-FFF2-40B4-BE49-F238E27FC236}">
                <a16:creationId xmlns:a16="http://schemas.microsoft.com/office/drawing/2014/main" id="{5F292998-EAA9-0985-DB7E-EB24AD056503}"/>
              </a:ext>
            </a:extLst>
          </p:cNvPr>
          <p:cNvSpPr/>
          <p:nvPr/>
        </p:nvSpPr>
        <p:spPr>
          <a:xfrm>
            <a:off x="353912" y="1750246"/>
            <a:ext cx="4435434" cy="364523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b="1" dirty="0">
                <a:solidFill>
                  <a:srgbClr val="002060"/>
                </a:solidFill>
              </a:rPr>
              <a:t>78%</a:t>
            </a:r>
          </a:p>
          <a:p>
            <a:pPr algn="ctr"/>
            <a:r>
              <a:rPr lang="en-US" sz="3000" b="1" dirty="0">
                <a:solidFill>
                  <a:srgbClr val="002060"/>
                </a:solidFill>
              </a:rPr>
              <a:t>screen patients for financial hardship</a:t>
            </a:r>
          </a:p>
          <a:p>
            <a:pPr algn="ctr"/>
            <a:endParaRPr lang="en-US" sz="2400" b="1" dirty="0">
              <a:solidFill>
                <a:srgbClr val="002060"/>
              </a:solidFill>
            </a:endParaRPr>
          </a:p>
          <a:p>
            <a:pPr algn="ctr"/>
            <a:r>
              <a:rPr lang="en-US" sz="2400" b="1" dirty="0">
                <a:solidFill>
                  <a:srgbClr val="002060"/>
                </a:solidFill>
              </a:rPr>
              <a:t>(n=200/258 of oncology practices)</a:t>
            </a:r>
          </a:p>
        </p:txBody>
      </p:sp>
      <p:sp>
        <p:nvSpPr>
          <p:cNvPr id="5" name="Arrow: Right 4">
            <a:extLst>
              <a:ext uri="{FF2B5EF4-FFF2-40B4-BE49-F238E27FC236}">
                <a16:creationId xmlns:a16="http://schemas.microsoft.com/office/drawing/2014/main" id="{F169F679-3A94-D511-C11F-54420E841835}"/>
              </a:ext>
            </a:extLst>
          </p:cNvPr>
          <p:cNvSpPr/>
          <p:nvPr/>
        </p:nvSpPr>
        <p:spPr>
          <a:xfrm rot="20351838">
            <a:off x="4652276" y="2385827"/>
            <a:ext cx="1780013" cy="609600"/>
          </a:xfrm>
          <a:prstGeom prst="rightArrow">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Arrow: Right 5">
            <a:extLst>
              <a:ext uri="{FF2B5EF4-FFF2-40B4-BE49-F238E27FC236}">
                <a16:creationId xmlns:a16="http://schemas.microsoft.com/office/drawing/2014/main" id="{5D53262B-CF78-C717-5EF6-93DE64532463}"/>
              </a:ext>
            </a:extLst>
          </p:cNvPr>
          <p:cNvSpPr/>
          <p:nvPr/>
        </p:nvSpPr>
        <p:spPr>
          <a:xfrm rot="1652329">
            <a:off x="4516879" y="4399350"/>
            <a:ext cx="1818380" cy="592255"/>
          </a:xfrm>
          <a:prstGeom prst="rightArrow">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Arrow: Right 6">
            <a:extLst>
              <a:ext uri="{FF2B5EF4-FFF2-40B4-BE49-F238E27FC236}">
                <a16:creationId xmlns:a16="http://schemas.microsoft.com/office/drawing/2014/main" id="{A9F2D2EC-9300-C248-5C50-DD2B8707028B}"/>
              </a:ext>
            </a:extLst>
          </p:cNvPr>
          <p:cNvSpPr/>
          <p:nvPr/>
        </p:nvSpPr>
        <p:spPr>
          <a:xfrm>
            <a:off x="4789346" y="3398940"/>
            <a:ext cx="1766643" cy="609600"/>
          </a:xfrm>
          <a:prstGeom prst="rightArrow">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6F673DF0-AAB6-64FB-779C-7473BBF209D9}"/>
              </a:ext>
            </a:extLst>
          </p:cNvPr>
          <p:cNvSpPr/>
          <p:nvPr/>
        </p:nvSpPr>
        <p:spPr>
          <a:xfrm>
            <a:off x="6555989" y="1602552"/>
            <a:ext cx="5390846" cy="818903"/>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2060"/>
                </a:solidFill>
                <a:latin typeface="Aptos Display" panose="020B0004020202020204" pitchFamily="34" charset="0"/>
              </a:rPr>
              <a:t>Social Worker evaluation (65%)</a:t>
            </a:r>
          </a:p>
        </p:txBody>
      </p:sp>
      <p:sp>
        <p:nvSpPr>
          <p:cNvPr id="9" name="Rectangle 8">
            <a:extLst>
              <a:ext uri="{FF2B5EF4-FFF2-40B4-BE49-F238E27FC236}">
                <a16:creationId xmlns:a16="http://schemas.microsoft.com/office/drawing/2014/main" id="{CA30AFF4-2356-56D8-4E5A-95DEB672FAC9}"/>
              </a:ext>
            </a:extLst>
          </p:cNvPr>
          <p:cNvSpPr/>
          <p:nvPr/>
        </p:nvSpPr>
        <p:spPr>
          <a:xfrm>
            <a:off x="6555989" y="3294288"/>
            <a:ext cx="5390846" cy="818903"/>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2060"/>
                </a:solidFill>
                <a:latin typeface="Aptos Display" panose="020B0004020202020204" pitchFamily="34" charset="0"/>
              </a:rPr>
              <a:t>Medical Team assess during rooming (48%)</a:t>
            </a:r>
          </a:p>
        </p:txBody>
      </p:sp>
      <p:sp>
        <p:nvSpPr>
          <p:cNvPr id="10" name="Rectangle 9">
            <a:extLst>
              <a:ext uri="{FF2B5EF4-FFF2-40B4-BE49-F238E27FC236}">
                <a16:creationId xmlns:a16="http://schemas.microsoft.com/office/drawing/2014/main" id="{5A81D470-3C82-DA44-E867-B85F12F3E819}"/>
              </a:ext>
            </a:extLst>
          </p:cNvPr>
          <p:cNvSpPr/>
          <p:nvPr/>
        </p:nvSpPr>
        <p:spPr>
          <a:xfrm>
            <a:off x="6555989" y="4986024"/>
            <a:ext cx="5390846" cy="818903"/>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2060"/>
                </a:solidFill>
                <a:latin typeface="Aptos Display" panose="020B0004020202020204" pitchFamily="34" charset="0"/>
              </a:rPr>
              <a:t>Patient Survey (44%) </a:t>
            </a:r>
          </a:p>
        </p:txBody>
      </p:sp>
      <p:sp>
        <p:nvSpPr>
          <p:cNvPr id="2" name="TextBox 1">
            <a:extLst>
              <a:ext uri="{FF2B5EF4-FFF2-40B4-BE49-F238E27FC236}">
                <a16:creationId xmlns:a16="http://schemas.microsoft.com/office/drawing/2014/main" id="{AD890627-9408-0B85-891B-52418823BADF}"/>
              </a:ext>
            </a:extLst>
          </p:cNvPr>
          <p:cNvSpPr txBox="1"/>
          <p:nvPr/>
        </p:nvSpPr>
        <p:spPr>
          <a:xfrm>
            <a:off x="4277078" y="6205020"/>
            <a:ext cx="3637843" cy="276999"/>
          </a:xfrm>
          <a:prstGeom prst="rect">
            <a:avLst/>
          </a:prstGeom>
          <a:noFill/>
        </p:spPr>
        <p:txBody>
          <a:bodyPr wrap="square" anchor="ctr">
            <a:spAutoFit/>
          </a:bodyPr>
          <a:lstStyle/>
          <a:p>
            <a:r>
              <a:rPr lang="en-US" sz="1200" dirty="0">
                <a:solidFill>
                  <a:srgbClr val="002060"/>
                </a:solidFill>
                <a:effectLst/>
                <a:latin typeface="Aptos Display" panose="020B0004020202020204" pitchFamily="34" charset="0"/>
                <a:ea typeface="Times New Roman" panose="02020603050405020304" pitchFamily="18" charset="0"/>
              </a:rPr>
              <a:t>Banegas et al</a:t>
            </a:r>
            <a:r>
              <a:rPr lang="en-US" sz="1200" i="1" dirty="0">
                <a:solidFill>
                  <a:srgbClr val="002060"/>
                </a:solidFill>
                <a:effectLst/>
                <a:latin typeface="Aptos Display" panose="020B0004020202020204" pitchFamily="34" charset="0"/>
                <a:ea typeface="Times New Roman" panose="02020603050405020304" pitchFamily="18" charset="0"/>
              </a:rPr>
              <a:t>.</a:t>
            </a:r>
            <a:r>
              <a:rPr lang="en-US" sz="1200" dirty="0">
                <a:solidFill>
                  <a:srgbClr val="002060"/>
                </a:solidFill>
                <a:effectLst/>
                <a:latin typeface="Aptos Display" panose="020B0004020202020204" pitchFamily="34" charset="0"/>
                <a:ea typeface="Times New Roman" panose="02020603050405020304" pitchFamily="18" charset="0"/>
              </a:rPr>
              <a:t> </a:t>
            </a:r>
            <a:r>
              <a:rPr lang="en-US" sz="1200" i="1" dirty="0">
                <a:solidFill>
                  <a:srgbClr val="002060"/>
                </a:solidFill>
                <a:effectLst/>
                <a:latin typeface="Aptos Display" panose="020B0004020202020204" pitchFamily="34" charset="0"/>
                <a:ea typeface="Times New Roman" panose="02020603050405020304" pitchFamily="18" charset="0"/>
              </a:rPr>
              <a:t>JCO Oncology Practice  </a:t>
            </a:r>
            <a:r>
              <a:rPr lang="en-US" sz="1200" dirty="0">
                <a:solidFill>
                  <a:srgbClr val="002060"/>
                </a:solidFill>
                <a:effectLst/>
                <a:latin typeface="Aptos Display" panose="020B0004020202020204" pitchFamily="34" charset="0"/>
                <a:ea typeface="Times New Roman" panose="02020603050405020304" pitchFamily="18" charset="0"/>
              </a:rPr>
              <a:t>[Under Review]</a:t>
            </a:r>
          </a:p>
        </p:txBody>
      </p:sp>
    </p:spTree>
    <p:extLst>
      <p:ext uri="{BB962C8B-B14F-4D97-AF65-F5344CB8AC3E}">
        <p14:creationId xmlns:p14="http://schemas.microsoft.com/office/powerpoint/2010/main" val="3421350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7E050E5-809B-06C1-5D8A-CA7648D0D512}"/>
              </a:ext>
            </a:extLst>
          </p:cNvPr>
          <p:cNvSpPr/>
          <p:nvPr/>
        </p:nvSpPr>
        <p:spPr>
          <a:xfrm>
            <a:off x="190178" y="1741850"/>
            <a:ext cx="4872842" cy="3752108"/>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b="1" dirty="0">
                <a:solidFill>
                  <a:srgbClr val="002060"/>
                </a:solidFill>
              </a:rPr>
              <a:t>What happens if financial hardship identified?</a:t>
            </a:r>
            <a:endParaRPr lang="en-US" sz="2400" b="1" dirty="0">
              <a:solidFill>
                <a:srgbClr val="002060"/>
              </a:solidFill>
            </a:endParaRPr>
          </a:p>
        </p:txBody>
      </p:sp>
      <p:sp>
        <p:nvSpPr>
          <p:cNvPr id="4" name="Arrow: Right 3">
            <a:extLst>
              <a:ext uri="{FF2B5EF4-FFF2-40B4-BE49-F238E27FC236}">
                <a16:creationId xmlns:a16="http://schemas.microsoft.com/office/drawing/2014/main" id="{28ED4AA3-3CD5-090A-C626-A4B09A0FC958}"/>
              </a:ext>
            </a:extLst>
          </p:cNvPr>
          <p:cNvSpPr/>
          <p:nvPr/>
        </p:nvSpPr>
        <p:spPr>
          <a:xfrm rot="20351838">
            <a:off x="4864709" y="2414776"/>
            <a:ext cx="1584605" cy="609600"/>
          </a:xfrm>
          <a:prstGeom prst="rightArrow">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Arrow: Right 4">
            <a:extLst>
              <a:ext uri="{FF2B5EF4-FFF2-40B4-BE49-F238E27FC236}">
                <a16:creationId xmlns:a16="http://schemas.microsoft.com/office/drawing/2014/main" id="{F335691E-01C8-5306-AB25-D4D10E450619}"/>
              </a:ext>
            </a:extLst>
          </p:cNvPr>
          <p:cNvSpPr/>
          <p:nvPr/>
        </p:nvSpPr>
        <p:spPr>
          <a:xfrm rot="1652329">
            <a:off x="4803234" y="4339210"/>
            <a:ext cx="1665326" cy="609600"/>
          </a:xfrm>
          <a:prstGeom prst="rightArrow">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Arrow: Right 5">
            <a:extLst>
              <a:ext uri="{FF2B5EF4-FFF2-40B4-BE49-F238E27FC236}">
                <a16:creationId xmlns:a16="http://schemas.microsoft.com/office/drawing/2014/main" id="{CDBA4C49-3520-8A6A-9CAB-7CA27D4524A5}"/>
              </a:ext>
            </a:extLst>
          </p:cNvPr>
          <p:cNvSpPr/>
          <p:nvPr/>
        </p:nvSpPr>
        <p:spPr>
          <a:xfrm>
            <a:off x="5063020" y="3390544"/>
            <a:ext cx="1388834" cy="609600"/>
          </a:xfrm>
          <a:prstGeom prst="rightArrow">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0A1E78F7-966A-8E3F-0186-EC4D8871A691}"/>
              </a:ext>
            </a:extLst>
          </p:cNvPr>
          <p:cNvSpPr/>
          <p:nvPr/>
        </p:nvSpPr>
        <p:spPr>
          <a:xfrm>
            <a:off x="6476183" y="1843490"/>
            <a:ext cx="5605153" cy="818903"/>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rgbClr val="002060"/>
                </a:solidFill>
              </a:rPr>
              <a:t>Social Worker (96%)</a:t>
            </a:r>
          </a:p>
        </p:txBody>
      </p:sp>
      <p:sp>
        <p:nvSpPr>
          <p:cNvPr id="8" name="Rectangle 7">
            <a:extLst>
              <a:ext uri="{FF2B5EF4-FFF2-40B4-BE49-F238E27FC236}">
                <a16:creationId xmlns:a16="http://schemas.microsoft.com/office/drawing/2014/main" id="{004B82D3-FB38-709E-3916-CDE12CEEAD81}"/>
              </a:ext>
            </a:extLst>
          </p:cNvPr>
          <p:cNvSpPr/>
          <p:nvPr/>
        </p:nvSpPr>
        <p:spPr>
          <a:xfrm>
            <a:off x="6476183" y="3285892"/>
            <a:ext cx="5605153" cy="818903"/>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rgbClr val="002060"/>
                </a:solidFill>
              </a:rPr>
              <a:t>Financial Navigator (69%)</a:t>
            </a:r>
          </a:p>
        </p:txBody>
      </p:sp>
      <p:sp>
        <p:nvSpPr>
          <p:cNvPr id="9" name="Rectangle 8">
            <a:extLst>
              <a:ext uri="{FF2B5EF4-FFF2-40B4-BE49-F238E27FC236}">
                <a16:creationId xmlns:a16="http://schemas.microsoft.com/office/drawing/2014/main" id="{4634307E-756A-B431-94F2-0828AE841E48}"/>
              </a:ext>
            </a:extLst>
          </p:cNvPr>
          <p:cNvSpPr/>
          <p:nvPr/>
        </p:nvSpPr>
        <p:spPr>
          <a:xfrm>
            <a:off x="6451854" y="4807665"/>
            <a:ext cx="5605153" cy="818903"/>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rgbClr val="002060"/>
                </a:solidFill>
              </a:rPr>
              <a:t>Billing Staff (58%) </a:t>
            </a:r>
          </a:p>
        </p:txBody>
      </p:sp>
      <p:sp>
        <p:nvSpPr>
          <p:cNvPr id="2" name="Content Placeholder 2">
            <a:extLst>
              <a:ext uri="{FF2B5EF4-FFF2-40B4-BE49-F238E27FC236}">
                <a16:creationId xmlns:a16="http://schemas.microsoft.com/office/drawing/2014/main" id="{EFB011F1-7756-EEFD-A99E-799BD9822C7F}"/>
              </a:ext>
            </a:extLst>
          </p:cNvPr>
          <p:cNvSpPr txBox="1">
            <a:spLocks/>
          </p:cNvSpPr>
          <p:nvPr/>
        </p:nvSpPr>
        <p:spPr>
          <a:xfrm>
            <a:off x="0" y="153996"/>
            <a:ext cx="12192000" cy="1009402"/>
          </a:xfrm>
          <a:prstGeom prst="rect">
            <a:avLst/>
          </a:prstGeom>
        </p:spPr>
        <p:txBody>
          <a:bodyPr anchor="ctr">
            <a:noAutofit/>
          </a:bodyPr>
          <a:lstStyle>
            <a:lvl1pPr marL="457200" indent="-457200" algn="l" defTabSz="914400" rtl="0" eaLnBrk="1" latinLnBrk="0" hangingPunct="1">
              <a:lnSpc>
                <a:spcPct val="90000"/>
              </a:lnSpc>
              <a:spcBef>
                <a:spcPts val="1000"/>
              </a:spcBef>
              <a:buClr>
                <a:schemeClr val="bg2">
                  <a:lumMod val="10000"/>
                </a:schemeClr>
              </a:buClr>
              <a:buFont typeface="Arial" panose="020B0604020202020204" pitchFamily="34" charset="0"/>
              <a:buChar char="•"/>
              <a:defRPr sz="2800" kern="1200">
                <a:solidFill>
                  <a:schemeClr val="bg2">
                    <a:lumMod val="10000"/>
                  </a:schemeClr>
                </a:solidFill>
                <a:latin typeface="Helvetica" pitchFamily="2" charset="0"/>
                <a:ea typeface="+mn-ea"/>
                <a:cs typeface="+mn-cs"/>
              </a:defRPr>
            </a:lvl1pPr>
            <a:lvl2pPr marL="800100" indent="-342900" algn="l" defTabSz="914400" rtl="0" eaLnBrk="1" latinLnBrk="0" hangingPunct="1">
              <a:lnSpc>
                <a:spcPct val="90000"/>
              </a:lnSpc>
              <a:spcBef>
                <a:spcPts val="500"/>
              </a:spcBef>
              <a:buClr>
                <a:schemeClr val="bg2">
                  <a:lumMod val="10000"/>
                </a:schemeClr>
              </a:buClr>
              <a:buFont typeface="Arial" panose="020B0604020202020204" pitchFamily="34" charset="0"/>
              <a:buChar char="•"/>
              <a:defRPr sz="2400" kern="1200">
                <a:solidFill>
                  <a:schemeClr val="bg2">
                    <a:lumMod val="10000"/>
                  </a:schemeClr>
                </a:solidFill>
                <a:latin typeface="Helvetica" pitchFamily="2" charset="0"/>
                <a:ea typeface="+mn-ea"/>
                <a:cs typeface="+mn-cs"/>
              </a:defRPr>
            </a:lvl2pPr>
            <a:lvl3pPr marL="1257300" indent="-342900" algn="l" defTabSz="914400" rtl="0" eaLnBrk="1" latinLnBrk="0" hangingPunct="1">
              <a:lnSpc>
                <a:spcPct val="90000"/>
              </a:lnSpc>
              <a:spcBef>
                <a:spcPts val="500"/>
              </a:spcBef>
              <a:buClr>
                <a:schemeClr val="bg2">
                  <a:lumMod val="10000"/>
                </a:schemeClr>
              </a:buClr>
              <a:buFont typeface="Arial" panose="020B0604020202020204" pitchFamily="34" charset="0"/>
              <a:buChar char="•"/>
              <a:defRPr sz="2000" kern="1200">
                <a:solidFill>
                  <a:schemeClr val="bg2">
                    <a:lumMod val="10000"/>
                  </a:schemeClr>
                </a:solidFill>
                <a:latin typeface="Helvetica" pitchFamily="2" charset="0"/>
                <a:ea typeface="+mn-ea"/>
                <a:cs typeface="+mn-cs"/>
              </a:defRPr>
            </a:lvl3pPr>
            <a:lvl4pPr marL="1657350" indent="-285750" algn="l" defTabSz="914400" rtl="0" eaLnBrk="1" latinLnBrk="0" hangingPunct="1">
              <a:lnSpc>
                <a:spcPct val="90000"/>
              </a:lnSpc>
              <a:spcBef>
                <a:spcPts val="500"/>
              </a:spcBef>
              <a:buClr>
                <a:schemeClr val="bg2">
                  <a:lumMod val="10000"/>
                </a:schemeClr>
              </a:buClr>
              <a:buFont typeface="Arial" panose="020B0604020202020204" pitchFamily="34" charset="0"/>
              <a:buChar char="•"/>
              <a:defRPr sz="1800" kern="1200">
                <a:solidFill>
                  <a:schemeClr val="bg2">
                    <a:lumMod val="10000"/>
                  </a:schemeClr>
                </a:solidFill>
                <a:latin typeface="Helvetica" pitchFamily="2" charset="0"/>
                <a:ea typeface="+mn-ea"/>
                <a:cs typeface="+mn-cs"/>
              </a:defRPr>
            </a:lvl4pPr>
            <a:lvl5pPr marL="2114550" indent="-285750" algn="l" defTabSz="914400" rtl="0" eaLnBrk="1" latinLnBrk="0" hangingPunct="1">
              <a:lnSpc>
                <a:spcPct val="90000"/>
              </a:lnSpc>
              <a:spcBef>
                <a:spcPts val="500"/>
              </a:spcBef>
              <a:buClr>
                <a:schemeClr val="bg2">
                  <a:lumMod val="10000"/>
                </a:schemeClr>
              </a:buClr>
              <a:buFont typeface="Arial" panose="020B0604020202020204" pitchFamily="34" charset="0"/>
              <a:buChar char="•"/>
              <a:defRPr sz="1800" kern="1200">
                <a:solidFill>
                  <a:schemeClr val="bg2">
                    <a:lumMod val="10000"/>
                  </a:schemeClr>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buFont typeface="Arial" panose="020B0604020202020204" pitchFamily="34" charset="0"/>
              <a:buNone/>
            </a:pPr>
            <a:r>
              <a:rPr lang="en-US" sz="4000" b="1" dirty="0">
                <a:solidFill>
                  <a:srgbClr val="002060"/>
                </a:solidFill>
                <a:latin typeface="Aptos Display" panose="020B0004020202020204" pitchFamily="34" charset="0"/>
                <a:ea typeface="Open Sans" panose="020B0606030504020204" pitchFamily="34" charset="0"/>
                <a:cs typeface="Open Sans" panose="020B0606030504020204" pitchFamily="34" charset="0"/>
              </a:rPr>
              <a:t>Financial Hardship-Related Processes in US Oncology Practices: 2022 NCI Landscape Survey </a:t>
            </a:r>
          </a:p>
        </p:txBody>
      </p:sp>
      <p:sp>
        <p:nvSpPr>
          <p:cNvPr id="10" name="TextBox 9">
            <a:extLst>
              <a:ext uri="{FF2B5EF4-FFF2-40B4-BE49-F238E27FC236}">
                <a16:creationId xmlns:a16="http://schemas.microsoft.com/office/drawing/2014/main" id="{E808C834-CAB3-9187-C81D-67E795169BC5}"/>
              </a:ext>
            </a:extLst>
          </p:cNvPr>
          <p:cNvSpPr txBox="1"/>
          <p:nvPr/>
        </p:nvSpPr>
        <p:spPr>
          <a:xfrm>
            <a:off x="4277078" y="6205020"/>
            <a:ext cx="3637843" cy="276999"/>
          </a:xfrm>
          <a:prstGeom prst="rect">
            <a:avLst/>
          </a:prstGeom>
          <a:noFill/>
        </p:spPr>
        <p:txBody>
          <a:bodyPr wrap="square" anchor="ctr">
            <a:spAutoFit/>
          </a:bodyPr>
          <a:lstStyle/>
          <a:p>
            <a:r>
              <a:rPr lang="en-US" sz="1200" dirty="0">
                <a:solidFill>
                  <a:srgbClr val="002060"/>
                </a:solidFill>
                <a:effectLst/>
                <a:latin typeface="Aptos Display" panose="020B0004020202020204" pitchFamily="34" charset="0"/>
                <a:ea typeface="Times New Roman" panose="02020603050405020304" pitchFamily="18" charset="0"/>
              </a:rPr>
              <a:t>Banegas et al</a:t>
            </a:r>
            <a:r>
              <a:rPr lang="en-US" sz="1200" i="1" dirty="0">
                <a:solidFill>
                  <a:srgbClr val="002060"/>
                </a:solidFill>
                <a:effectLst/>
                <a:latin typeface="Aptos Display" panose="020B0004020202020204" pitchFamily="34" charset="0"/>
                <a:ea typeface="Times New Roman" panose="02020603050405020304" pitchFamily="18" charset="0"/>
              </a:rPr>
              <a:t>.</a:t>
            </a:r>
            <a:r>
              <a:rPr lang="en-US" sz="1200" dirty="0">
                <a:solidFill>
                  <a:srgbClr val="002060"/>
                </a:solidFill>
                <a:effectLst/>
                <a:latin typeface="Aptos Display" panose="020B0004020202020204" pitchFamily="34" charset="0"/>
                <a:ea typeface="Times New Roman" panose="02020603050405020304" pitchFamily="18" charset="0"/>
              </a:rPr>
              <a:t> </a:t>
            </a:r>
            <a:r>
              <a:rPr lang="en-US" sz="1200" i="1" dirty="0">
                <a:solidFill>
                  <a:srgbClr val="002060"/>
                </a:solidFill>
                <a:effectLst/>
                <a:latin typeface="Aptos Display" panose="020B0004020202020204" pitchFamily="34" charset="0"/>
                <a:ea typeface="Times New Roman" panose="02020603050405020304" pitchFamily="18" charset="0"/>
              </a:rPr>
              <a:t>JCO Oncology Practice  </a:t>
            </a:r>
            <a:r>
              <a:rPr lang="en-US" sz="1200" dirty="0">
                <a:solidFill>
                  <a:srgbClr val="002060"/>
                </a:solidFill>
                <a:effectLst/>
                <a:latin typeface="Aptos Display" panose="020B0004020202020204" pitchFamily="34" charset="0"/>
                <a:ea typeface="Times New Roman" panose="02020603050405020304" pitchFamily="18" charset="0"/>
              </a:rPr>
              <a:t>[Under Review]</a:t>
            </a:r>
          </a:p>
        </p:txBody>
      </p:sp>
    </p:spTree>
    <p:extLst>
      <p:ext uri="{BB962C8B-B14F-4D97-AF65-F5344CB8AC3E}">
        <p14:creationId xmlns:p14="http://schemas.microsoft.com/office/powerpoint/2010/main" val="1059320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400CB7C-5F96-7CB9-8F7C-72A61E9AC6BF}"/>
              </a:ext>
            </a:extLst>
          </p:cNvPr>
          <p:cNvGraphicFramePr>
            <a:graphicFrameLocks noGrp="1"/>
          </p:cNvGraphicFramePr>
          <p:nvPr>
            <p:extLst>
              <p:ext uri="{D42A27DB-BD31-4B8C-83A1-F6EECF244321}">
                <p14:modId xmlns:p14="http://schemas.microsoft.com/office/powerpoint/2010/main" val="2379407708"/>
              </p:ext>
            </p:extLst>
          </p:nvPr>
        </p:nvGraphicFramePr>
        <p:xfrm>
          <a:off x="2" y="1"/>
          <a:ext cx="12191998" cy="7247056"/>
        </p:xfrm>
        <a:graphic>
          <a:graphicData uri="http://schemas.openxmlformats.org/drawingml/2006/table">
            <a:tbl>
              <a:tblPr firstRow="1" firstCol="1" bandRow="1">
                <a:tableStyleId>{793D81CF-94F2-401A-BA57-92F5A7B2D0C5}</a:tableStyleId>
              </a:tblPr>
              <a:tblGrid>
                <a:gridCol w="1674420">
                  <a:extLst>
                    <a:ext uri="{9D8B030D-6E8A-4147-A177-3AD203B41FA5}">
                      <a16:colId xmlns:a16="http://schemas.microsoft.com/office/drawing/2014/main" val="3135896789"/>
                    </a:ext>
                  </a:extLst>
                </a:gridCol>
                <a:gridCol w="2080456">
                  <a:extLst>
                    <a:ext uri="{9D8B030D-6E8A-4147-A177-3AD203B41FA5}">
                      <a16:colId xmlns:a16="http://schemas.microsoft.com/office/drawing/2014/main" val="2825438657"/>
                    </a:ext>
                  </a:extLst>
                </a:gridCol>
                <a:gridCol w="2003666">
                  <a:extLst>
                    <a:ext uri="{9D8B030D-6E8A-4147-A177-3AD203B41FA5}">
                      <a16:colId xmlns:a16="http://schemas.microsoft.com/office/drawing/2014/main" val="948363979"/>
                    </a:ext>
                  </a:extLst>
                </a:gridCol>
                <a:gridCol w="6433456">
                  <a:extLst>
                    <a:ext uri="{9D8B030D-6E8A-4147-A177-3AD203B41FA5}">
                      <a16:colId xmlns:a16="http://schemas.microsoft.com/office/drawing/2014/main" val="3675049798"/>
                    </a:ext>
                  </a:extLst>
                </a:gridCol>
              </a:tblGrid>
              <a:tr h="712625">
                <a:tc>
                  <a:txBody>
                    <a:bodyPr/>
                    <a:lstStyle/>
                    <a:p>
                      <a:pPr marL="0" marR="0">
                        <a:lnSpc>
                          <a:spcPct val="107000"/>
                        </a:lnSpc>
                        <a:spcBef>
                          <a:spcPts val="0"/>
                        </a:spcBef>
                        <a:spcAft>
                          <a:spcPts val="0"/>
                        </a:spcAft>
                      </a:pPr>
                      <a:r>
                        <a:rPr lang="en-US" sz="2000" b="1" cap="none" spc="0" dirty="0">
                          <a:solidFill>
                            <a:srgbClr val="002060"/>
                          </a:solidFill>
                          <a:effectLst/>
                          <a:latin typeface="Aptos Display" panose="020B0004020202020204" pitchFamily="34" charset="0"/>
                        </a:rPr>
                        <a:t>Principal Investigator(s)</a:t>
                      </a:r>
                      <a:endParaRPr lang="en-US" sz="2000" b="1" cap="none" spc="0" dirty="0">
                        <a:solidFill>
                          <a:srgbClr val="002060"/>
                        </a:solidFill>
                        <a:effectLst/>
                        <a:latin typeface="Aptos Display" panose="020B0004020202020204" pitchFamily="34" charset="0"/>
                        <a:ea typeface="Aptos" panose="020B0004020202020204" pitchFamily="34" charset="0"/>
                        <a:cs typeface="Times New Roman" panose="02020603050405020304" pitchFamily="18" charset="0"/>
                      </a:endParaRPr>
                    </a:p>
                  </a:txBody>
                  <a:tcPr marL="46100" marR="17071" marT="13171" marB="98785" anchor="b">
                    <a:solidFill>
                      <a:schemeClr val="bg1"/>
                    </a:solidFill>
                  </a:tcPr>
                </a:tc>
                <a:tc>
                  <a:txBody>
                    <a:bodyPr/>
                    <a:lstStyle/>
                    <a:p>
                      <a:pPr marL="0" marR="0" algn="ctr">
                        <a:lnSpc>
                          <a:spcPct val="107000"/>
                        </a:lnSpc>
                        <a:spcBef>
                          <a:spcPts val="0"/>
                        </a:spcBef>
                        <a:spcAft>
                          <a:spcPts val="0"/>
                        </a:spcAft>
                      </a:pPr>
                      <a:r>
                        <a:rPr lang="en-US" sz="2000" b="1" cap="none" spc="0" dirty="0">
                          <a:solidFill>
                            <a:srgbClr val="002060"/>
                          </a:solidFill>
                          <a:effectLst/>
                          <a:latin typeface="Aptos Display" panose="020B0004020202020204" pitchFamily="34" charset="0"/>
                        </a:rPr>
                        <a:t>Project Number (Agency)</a:t>
                      </a:r>
                      <a:endParaRPr lang="en-US" sz="2000" b="1" cap="none" spc="0" dirty="0">
                        <a:solidFill>
                          <a:srgbClr val="002060"/>
                        </a:solidFill>
                        <a:effectLst/>
                        <a:latin typeface="Aptos Display" panose="020B0004020202020204" pitchFamily="34" charset="0"/>
                        <a:ea typeface="Aptos" panose="020B0004020202020204" pitchFamily="34" charset="0"/>
                        <a:cs typeface="Times New Roman" panose="02020603050405020304" pitchFamily="18" charset="0"/>
                      </a:endParaRPr>
                    </a:p>
                  </a:txBody>
                  <a:tcPr marL="46100" marR="17071" marT="13171" marB="98785" anchor="b">
                    <a:solidFill>
                      <a:schemeClr val="bg1"/>
                    </a:solidFill>
                  </a:tcPr>
                </a:tc>
                <a:tc>
                  <a:txBody>
                    <a:bodyPr/>
                    <a:lstStyle/>
                    <a:p>
                      <a:pPr marL="0" marR="0" algn="ctr">
                        <a:lnSpc>
                          <a:spcPct val="107000"/>
                        </a:lnSpc>
                        <a:spcBef>
                          <a:spcPts val="0"/>
                        </a:spcBef>
                        <a:spcAft>
                          <a:spcPts val="0"/>
                        </a:spcAft>
                      </a:pPr>
                      <a:r>
                        <a:rPr lang="en-US" sz="2000" b="1" cap="none" spc="0" dirty="0" err="1">
                          <a:solidFill>
                            <a:srgbClr val="002060"/>
                          </a:solidFill>
                          <a:effectLst/>
                          <a:latin typeface="Aptos Display" panose="020B0004020202020204" pitchFamily="34" charset="0"/>
                        </a:rPr>
                        <a:t>ClinicalTrials.gov</a:t>
                      </a:r>
                      <a:r>
                        <a:rPr lang="en-US" sz="2000" b="1" cap="none" spc="0" dirty="0">
                          <a:solidFill>
                            <a:srgbClr val="002060"/>
                          </a:solidFill>
                          <a:effectLst/>
                          <a:latin typeface="Aptos Display" panose="020B0004020202020204" pitchFamily="34" charset="0"/>
                        </a:rPr>
                        <a:t> Identifier</a:t>
                      </a:r>
                      <a:endParaRPr lang="en-US" sz="2000" b="1" cap="none" spc="0" dirty="0">
                        <a:solidFill>
                          <a:srgbClr val="002060"/>
                        </a:solidFill>
                        <a:effectLst/>
                        <a:latin typeface="Aptos Display" panose="020B0004020202020204" pitchFamily="34" charset="0"/>
                        <a:ea typeface="Aptos" panose="020B0004020202020204" pitchFamily="34" charset="0"/>
                        <a:cs typeface="Times New Roman" panose="02020603050405020304" pitchFamily="18" charset="0"/>
                      </a:endParaRPr>
                    </a:p>
                  </a:txBody>
                  <a:tcPr marL="46100" marR="17071" marT="13171" marB="98785" anchor="b">
                    <a:solidFill>
                      <a:schemeClr val="bg1"/>
                    </a:solidFill>
                  </a:tcPr>
                </a:tc>
                <a:tc>
                  <a:txBody>
                    <a:bodyPr/>
                    <a:lstStyle/>
                    <a:p>
                      <a:pPr marL="0" marR="0" algn="ctr">
                        <a:lnSpc>
                          <a:spcPct val="107000"/>
                        </a:lnSpc>
                        <a:spcBef>
                          <a:spcPts val="0"/>
                        </a:spcBef>
                        <a:spcAft>
                          <a:spcPts val="0"/>
                        </a:spcAft>
                      </a:pPr>
                      <a:r>
                        <a:rPr lang="en-US" sz="2000" b="1" cap="none" spc="0">
                          <a:solidFill>
                            <a:srgbClr val="002060"/>
                          </a:solidFill>
                          <a:effectLst/>
                          <a:latin typeface="Aptos Display" panose="020B0004020202020204" pitchFamily="34" charset="0"/>
                        </a:rPr>
                        <a:t>Study Title</a:t>
                      </a:r>
                      <a:endParaRPr lang="en-US" sz="2000" b="1" cap="none" spc="0">
                        <a:solidFill>
                          <a:srgbClr val="002060"/>
                        </a:solidFill>
                        <a:effectLst/>
                        <a:latin typeface="Aptos Display" panose="020B0004020202020204" pitchFamily="34" charset="0"/>
                        <a:ea typeface="Aptos" panose="020B0004020202020204" pitchFamily="34" charset="0"/>
                        <a:cs typeface="Times New Roman" panose="02020603050405020304" pitchFamily="18" charset="0"/>
                      </a:endParaRPr>
                    </a:p>
                  </a:txBody>
                  <a:tcPr marL="46100" marR="17071" marT="13171" marB="98785" anchor="b">
                    <a:solidFill>
                      <a:schemeClr val="bg1"/>
                    </a:solidFill>
                  </a:tcPr>
                </a:tc>
                <a:extLst>
                  <a:ext uri="{0D108BD9-81ED-4DB2-BD59-A6C34878D82A}">
                    <a16:rowId xmlns:a16="http://schemas.microsoft.com/office/drawing/2014/main" val="50831965"/>
                  </a:ext>
                </a:extLst>
              </a:tr>
              <a:tr h="365539">
                <a:tc>
                  <a:txBody>
                    <a:bodyPr/>
                    <a:lstStyle/>
                    <a:p>
                      <a:pPr marL="0" marR="0">
                        <a:lnSpc>
                          <a:spcPct val="100000"/>
                        </a:lnSpc>
                        <a:spcBef>
                          <a:spcPts val="0"/>
                        </a:spcBef>
                        <a:spcAft>
                          <a:spcPts val="0"/>
                        </a:spcAft>
                      </a:pPr>
                      <a:r>
                        <a:rPr lang="en-US" sz="1800" b="1" cap="none" spc="0">
                          <a:solidFill>
                            <a:srgbClr val="002060"/>
                          </a:solidFill>
                          <a:effectLst/>
                          <a:latin typeface="Aptos Display" panose="020B0004020202020204" pitchFamily="34" charset="0"/>
                        </a:rPr>
                        <a:t>Blinder V</a:t>
                      </a:r>
                      <a:endParaRPr lang="en-US" sz="1800" b="1" cap="none" spc="0">
                        <a:solidFill>
                          <a:srgbClr val="002060"/>
                        </a:solidFill>
                        <a:effectLst/>
                        <a:latin typeface="Aptos Display" panose="020B0004020202020204" pitchFamily="34" charset="0"/>
                        <a:ea typeface="Aptos" panose="020B0004020202020204" pitchFamily="34" charset="0"/>
                        <a:cs typeface="Times New Roman" panose="02020603050405020304" pitchFamily="18" charset="0"/>
                      </a:endParaRPr>
                    </a:p>
                  </a:txBody>
                  <a:tcPr marL="46100" marR="17071" marT="13171" marB="98785" anchor="ctr"/>
                </a:tc>
                <a:tc>
                  <a:txBody>
                    <a:bodyPr/>
                    <a:lstStyle/>
                    <a:p>
                      <a:pPr marL="0" marR="0" algn="ctr">
                        <a:lnSpc>
                          <a:spcPct val="100000"/>
                        </a:lnSpc>
                        <a:spcBef>
                          <a:spcPts val="0"/>
                        </a:spcBef>
                        <a:spcAft>
                          <a:spcPts val="0"/>
                        </a:spcAft>
                      </a:pPr>
                      <a:r>
                        <a:rPr lang="en-US" sz="1800" cap="none" spc="0">
                          <a:solidFill>
                            <a:srgbClr val="002060"/>
                          </a:solidFill>
                          <a:effectLst/>
                          <a:latin typeface="Aptos Display" panose="020B0004020202020204" pitchFamily="34" charset="0"/>
                        </a:rPr>
                        <a:t> Alliance (PCORI)</a:t>
                      </a:r>
                      <a:endParaRPr lang="en-US" sz="1800" cap="none" spc="0">
                        <a:solidFill>
                          <a:srgbClr val="002060"/>
                        </a:solidFill>
                        <a:effectLst/>
                        <a:latin typeface="Aptos Display" panose="020B0004020202020204" pitchFamily="34" charset="0"/>
                        <a:ea typeface="Aptos" panose="020B0004020202020204" pitchFamily="34" charset="0"/>
                        <a:cs typeface="Times New Roman" panose="02020603050405020304" pitchFamily="18" charset="0"/>
                      </a:endParaRPr>
                    </a:p>
                  </a:txBody>
                  <a:tcPr marL="46100" marR="17071" marT="13171" marB="98785" anchor="ctr"/>
                </a:tc>
                <a:tc>
                  <a:txBody>
                    <a:bodyPr/>
                    <a:lstStyle/>
                    <a:p>
                      <a:pPr marL="0" marR="0" algn="ctr">
                        <a:lnSpc>
                          <a:spcPct val="100000"/>
                        </a:lnSpc>
                        <a:spcBef>
                          <a:spcPts val="0"/>
                        </a:spcBef>
                        <a:spcAft>
                          <a:spcPts val="0"/>
                        </a:spcAft>
                      </a:pPr>
                      <a:endParaRPr lang="en-US" sz="1800" cap="none" spc="0">
                        <a:solidFill>
                          <a:srgbClr val="002060"/>
                        </a:solidFill>
                        <a:effectLst/>
                        <a:latin typeface="Aptos Display" panose="020B0004020202020204" pitchFamily="34" charset="0"/>
                        <a:ea typeface="Aptos" panose="020B0004020202020204" pitchFamily="34" charset="0"/>
                        <a:cs typeface="Times New Roman" panose="02020603050405020304" pitchFamily="18" charset="0"/>
                      </a:endParaRPr>
                    </a:p>
                  </a:txBody>
                  <a:tcPr marL="46100" marR="17071" marT="13171" marB="98785" anchor="ctr"/>
                </a:tc>
                <a:tc>
                  <a:txBody>
                    <a:bodyPr/>
                    <a:lstStyle/>
                    <a:p>
                      <a:pPr marL="0" marR="0" algn="l">
                        <a:lnSpc>
                          <a:spcPct val="100000"/>
                        </a:lnSpc>
                        <a:spcBef>
                          <a:spcPts val="0"/>
                        </a:spcBef>
                        <a:spcAft>
                          <a:spcPts val="0"/>
                        </a:spcAft>
                      </a:pPr>
                      <a:r>
                        <a:rPr lang="en-US" sz="1800" b="0" i="0" kern="1200">
                          <a:solidFill>
                            <a:srgbClr val="002060"/>
                          </a:solidFill>
                          <a:effectLst/>
                          <a:latin typeface="Aptos Display" panose="020B0004020202020204" pitchFamily="34" charset="0"/>
                          <a:ea typeface="+mn-ea"/>
                          <a:cs typeface="+mn-cs"/>
                        </a:rPr>
                        <a:t>Addressing Financial Needs to Improve Cancer Outcomes</a:t>
                      </a:r>
                      <a:endParaRPr lang="en-US" sz="1800" cap="none" spc="0">
                        <a:solidFill>
                          <a:srgbClr val="002060"/>
                        </a:solidFill>
                        <a:effectLst/>
                        <a:latin typeface="Aptos Display" panose="020B0004020202020204" pitchFamily="34" charset="0"/>
                        <a:ea typeface="Aptos" panose="020B0004020202020204" pitchFamily="34" charset="0"/>
                        <a:cs typeface="Times New Roman" panose="02020603050405020304" pitchFamily="18" charset="0"/>
                      </a:endParaRPr>
                    </a:p>
                  </a:txBody>
                  <a:tcPr marL="46100" marR="17071" marT="13171" marB="98785" anchor="ctr"/>
                </a:tc>
                <a:extLst>
                  <a:ext uri="{0D108BD9-81ED-4DB2-BD59-A6C34878D82A}">
                    <a16:rowId xmlns:a16="http://schemas.microsoft.com/office/drawing/2014/main" val="1536738422"/>
                  </a:ext>
                </a:extLst>
              </a:tr>
              <a:tr h="625132">
                <a:tc>
                  <a:txBody>
                    <a:bodyPr/>
                    <a:lstStyle/>
                    <a:p>
                      <a:pPr marL="0" marR="0">
                        <a:lnSpc>
                          <a:spcPct val="100000"/>
                        </a:lnSpc>
                        <a:spcBef>
                          <a:spcPts val="0"/>
                        </a:spcBef>
                        <a:spcAft>
                          <a:spcPts val="0"/>
                        </a:spcAft>
                      </a:pPr>
                      <a:r>
                        <a:rPr lang="en-US" sz="1800" b="1" cap="none" spc="0">
                          <a:solidFill>
                            <a:srgbClr val="002060"/>
                          </a:solidFill>
                          <a:effectLst/>
                          <a:latin typeface="Aptos Display" panose="020B0004020202020204" pitchFamily="34" charset="0"/>
                        </a:rPr>
                        <a:t>Blinder V</a:t>
                      </a:r>
                      <a:endParaRPr lang="en-US" sz="1800" b="1" cap="none" spc="0">
                        <a:solidFill>
                          <a:srgbClr val="002060"/>
                        </a:solidFill>
                        <a:effectLst/>
                        <a:latin typeface="Aptos Display" panose="020B0004020202020204" pitchFamily="34" charset="0"/>
                        <a:ea typeface="Aptos" panose="020B0004020202020204" pitchFamily="34" charset="0"/>
                        <a:cs typeface="Times New Roman" panose="02020603050405020304" pitchFamily="18" charset="0"/>
                      </a:endParaRPr>
                    </a:p>
                  </a:txBody>
                  <a:tcPr marL="46100" marR="17071" marT="13171" marB="98785" anchor="ctr"/>
                </a:tc>
                <a:tc>
                  <a:txBody>
                    <a:bodyPr/>
                    <a:lstStyle/>
                    <a:p>
                      <a:pPr marL="0" marR="0" algn="ctr">
                        <a:lnSpc>
                          <a:spcPct val="100000"/>
                        </a:lnSpc>
                        <a:spcBef>
                          <a:spcPts val="0"/>
                        </a:spcBef>
                        <a:spcAft>
                          <a:spcPts val="0"/>
                        </a:spcAft>
                      </a:pPr>
                      <a:r>
                        <a:rPr lang="en-US" sz="1800" cap="none" spc="0">
                          <a:solidFill>
                            <a:srgbClr val="002060"/>
                          </a:solidFill>
                          <a:effectLst/>
                          <a:latin typeface="Aptos Display" panose="020B0004020202020204" pitchFamily="34" charset="0"/>
                        </a:rPr>
                        <a:t>R01CA214785</a:t>
                      </a:r>
                    </a:p>
                    <a:p>
                      <a:pPr marL="0" marR="0" algn="ctr">
                        <a:lnSpc>
                          <a:spcPct val="100000"/>
                        </a:lnSpc>
                        <a:spcBef>
                          <a:spcPts val="0"/>
                        </a:spcBef>
                        <a:spcAft>
                          <a:spcPts val="0"/>
                        </a:spcAft>
                      </a:pPr>
                      <a:r>
                        <a:rPr lang="en-US" sz="1800" cap="none" spc="0">
                          <a:solidFill>
                            <a:srgbClr val="002060"/>
                          </a:solidFill>
                          <a:effectLst/>
                          <a:latin typeface="Aptos Display" panose="020B0004020202020204" pitchFamily="34" charset="0"/>
                        </a:rPr>
                        <a:t>R37CA214785 (NCI)</a:t>
                      </a:r>
                      <a:endParaRPr lang="en-US" sz="1800" cap="none" spc="0">
                        <a:solidFill>
                          <a:srgbClr val="002060"/>
                        </a:solidFill>
                        <a:effectLst/>
                        <a:latin typeface="Aptos Display" panose="020B0004020202020204" pitchFamily="34" charset="0"/>
                        <a:ea typeface="Aptos" panose="020B0004020202020204" pitchFamily="34" charset="0"/>
                        <a:cs typeface="Times New Roman" panose="02020603050405020304" pitchFamily="18" charset="0"/>
                      </a:endParaRPr>
                    </a:p>
                  </a:txBody>
                  <a:tcPr marL="46100" marR="17071" marT="13171" marB="98785" anchor="ctr"/>
                </a:tc>
                <a:tc>
                  <a:txBody>
                    <a:bodyPr/>
                    <a:lstStyle/>
                    <a:p>
                      <a:pPr marL="0" marR="0" algn="ctr">
                        <a:lnSpc>
                          <a:spcPct val="100000"/>
                        </a:lnSpc>
                        <a:spcBef>
                          <a:spcPts val="0"/>
                        </a:spcBef>
                        <a:spcAft>
                          <a:spcPts val="0"/>
                        </a:spcAft>
                      </a:pPr>
                      <a:r>
                        <a:rPr lang="en-US" sz="1800" cap="none" spc="0">
                          <a:solidFill>
                            <a:srgbClr val="002060"/>
                          </a:solidFill>
                          <a:effectLst/>
                          <a:latin typeface="Aptos Display" panose="020B0004020202020204" pitchFamily="34" charset="0"/>
                        </a:rPr>
                        <a:t>NCT03572374</a:t>
                      </a:r>
                      <a:endParaRPr lang="en-US" sz="1800" cap="none" spc="0">
                        <a:solidFill>
                          <a:srgbClr val="002060"/>
                        </a:solidFill>
                        <a:effectLst/>
                        <a:latin typeface="Aptos Display" panose="020B0004020202020204" pitchFamily="34" charset="0"/>
                        <a:ea typeface="Aptos" panose="020B0004020202020204" pitchFamily="34" charset="0"/>
                        <a:cs typeface="Times New Roman" panose="02020603050405020304" pitchFamily="18" charset="0"/>
                      </a:endParaRPr>
                    </a:p>
                  </a:txBody>
                  <a:tcPr marL="46100" marR="17071" marT="13171" marB="98785" anchor="ctr"/>
                </a:tc>
                <a:tc>
                  <a:txBody>
                    <a:bodyPr/>
                    <a:lstStyle/>
                    <a:p>
                      <a:pPr marL="0" marR="0" algn="l">
                        <a:lnSpc>
                          <a:spcPct val="100000"/>
                        </a:lnSpc>
                        <a:spcBef>
                          <a:spcPts val="0"/>
                        </a:spcBef>
                        <a:spcAft>
                          <a:spcPts val="0"/>
                        </a:spcAft>
                      </a:pPr>
                      <a:r>
                        <a:rPr lang="en-US" sz="1800" cap="none" spc="0">
                          <a:solidFill>
                            <a:srgbClr val="002060"/>
                          </a:solidFill>
                          <a:effectLst/>
                          <a:latin typeface="Aptos Display" panose="020B0004020202020204" pitchFamily="34" charset="0"/>
                        </a:rPr>
                        <a:t>Breast Cancer and the Workforce Communication App: A RCT of English/Spanish intervention to promote long-term job retention</a:t>
                      </a:r>
                    </a:p>
                  </a:txBody>
                  <a:tcPr marL="46100" marR="17071" marT="13171" marB="98785" anchor="ctr"/>
                </a:tc>
                <a:extLst>
                  <a:ext uri="{0D108BD9-81ED-4DB2-BD59-A6C34878D82A}">
                    <a16:rowId xmlns:a16="http://schemas.microsoft.com/office/drawing/2014/main" val="2256949932"/>
                  </a:ext>
                </a:extLst>
              </a:tr>
              <a:tr h="773341">
                <a:tc>
                  <a:txBody>
                    <a:bodyPr/>
                    <a:lstStyle/>
                    <a:p>
                      <a:pPr marL="0" marR="0">
                        <a:lnSpc>
                          <a:spcPct val="100000"/>
                        </a:lnSpc>
                        <a:spcBef>
                          <a:spcPts val="0"/>
                        </a:spcBef>
                        <a:spcAft>
                          <a:spcPts val="0"/>
                        </a:spcAft>
                      </a:pPr>
                      <a:r>
                        <a:rPr lang="en-US" sz="1800" b="1" cap="none" spc="0">
                          <a:solidFill>
                            <a:srgbClr val="002060"/>
                          </a:solidFill>
                          <a:effectLst/>
                          <a:latin typeface="Aptos Display" panose="020B0004020202020204" pitchFamily="34" charset="0"/>
                        </a:rPr>
                        <a:t>Doherty, M</a:t>
                      </a:r>
                      <a:endParaRPr lang="en-US" sz="1800" b="1" cap="none" spc="0">
                        <a:solidFill>
                          <a:srgbClr val="002060"/>
                        </a:solidFill>
                        <a:effectLst/>
                        <a:latin typeface="Aptos Display" panose="020B0004020202020204" pitchFamily="34" charset="0"/>
                        <a:ea typeface="Aptos" panose="020B0004020202020204" pitchFamily="34" charset="0"/>
                        <a:cs typeface="Times New Roman" panose="02020603050405020304" pitchFamily="18" charset="0"/>
                      </a:endParaRPr>
                    </a:p>
                  </a:txBody>
                  <a:tcPr marL="46100" marR="17071" marT="13171" marB="98785" anchor="ctr"/>
                </a:tc>
                <a:tc>
                  <a:txBody>
                    <a:bodyPr/>
                    <a:lstStyle/>
                    <a:p>
                      <a:pPr marL="0" marR="0" algn="ctr">
                        <a:lnSpc>
                          <a:spcPct val="100000"/>
                        </a:lnSpc>
                        <a:spcBef>
                          <a:spcPts val="0"/>
                        </a:spcBef>
                        <a:spcAft>
                          <a:spcPts val="0"/>
                        </a:spcAft>
                      </a:pPr>
                      <a:r>
                        <a:rPr lang="en-US" sz="1800" cap="none" spc="0">
                          <a:solidFill>
                            <a:srgbClr val="002060"/>
                          </a:solidFill>
                          <a:effectLst/>
                          <a:latin typeface="Aptos Display" panose="020B0004020202020204" pitchFamily="34" charset="0"/>
                        </a:rPr>
                        <a:t>One Family Foundation, Social</a:t>
                      </a:r>
                    </a:p>
                    <a:p>
                      <a:pPr marL="0" marR="0" algn="ctr">
                        <a:lnSpc>
                          <a:spcPct val="100000"/>
                        </a:lnSpc>
                        <a:spcBef>
                          <a:spcPts val="0"/>
                        </a:spcBef>
                        <a:spcAft>
                          <a:spcPts val="0"/>
                        </a:spcAft>
                      </a:pPr>
                      <a:r>
                        <a:rPr lang="en-US" sz="1800" cap="none" spc="0">
                          <a:solidFill>
                            <a:srgbClr val="002060"/>
                          </a:solidFill>
                          <a:effectLst/>
                          <a:latin typeface="Aptos Display" panose="020B0004020202020204" pitchFamily="34" charset="0"/>
                        </a:rPr>
                        <a:t>Impact Fund</a:t>
                      </a:r>
                      <a:endParaRPr lang="en-US" sz="1800" cap="none" spc="0">
                        <a:solidFill>
                          <a:srgbClr val="002060"/>
                        </a:solidFill>
                        <a:effectLst/>
                        <a:latin typeface="Aptos Display" panose="020B0004020202020204" pitchFamily="34" charset="0"/>
                        <a:ea typeface="Aptos" panose="020B0004020202020204" pitchFamily="34" charset="0"/>
                        <a:cs typeface="Times New Roman" panose="02020603050405020304" pitchFamily="18" charset="0"/>
                      </a:endParaRPr>
                    </a:p>
                  </a:txBody>
                  <a:tcPr marL="46100" marR="17071" marT="13171" marB="98785" anchor="ctr"/>
                </a:tc>
                <a:tc>
                  <a:txBody>
                    <a:bodyPr/>
                    <a:lstStyle/>
                    <a:p>
                      <a:pPr marL="0" marR="0" algn="ctr">
                        <a:lnSpc>
                          <a:spcPct val="100000"/>
                        </a:lnSpc>
                        <a:spcBef>
                          <a:spcPts val="0"/>
                        </a:spcBef>
                        <a:spcAft>
                          <a:spcPts val="0"/>
                        </a:spcAft>
                      </a:pPr>
                      <a:r>
                        <a:rPr lang="en-US" sz="1800" cap="none" spc="0">
                          <a:solidFill>
                            <a:srgbClr val="002060"/>
                          </a:solidFill>
                          <a:effectLst/>
                          <a:latin typeface="Aptos Display" panose="020B0004020202020204" pitchFamily="34" charset="0"/>
                        </a:rPr>
                        <a:t> </a:t>
                      </a:r>
                      <a:endParaRPr lang="en-US" sz="1800" cap="none" spc="0">
                        <a:solidFill>
                          <a:srgbClr val="002060"/>
                        </a:solidFill>
                        <a:effectLst/>
                        <a:latin typeface="Aptos Display" panose="020B0004020202020204" pitchFamily="34" charset="0"/>
                        <a:ea typeface="Aptos" panose="020B0004020202020204" pitchFamily="34" charset="0"/>
                        <a:cs typeface="Times New Roman" panose="02020603050405020304" pitchFamily="18" charset="0"/>
                      </a:endParaRPr>
                    </a:p>
                  </a:txBody>
                  <a:tcPr marL="46100" marR="17071" marT="13171" marB="98785" anchor="ctr"/>
                </a:tc>
                <a:tc>
                  <a:txBody>
                    <a:bodyPr/>
                    <a:lstStyle/>
                    <a:p>
                      <a:pPr marL="0" marR="0" algn="l">
                        <a:lnSpc>
                          <a:spcPct val="100000"/>
                        </a:lnSpc>
                        <a:spcBef>
                          <a:spcPts val="0"/>
                        </a:spcBef>
                        <a:spcAft>
                          <a:spcPts val="0"/>
                        </a:spcAft>
                      </a:pPr>
                      <a:r>
                        <a:rPr lang="en-US" sz="1800" cap="none" spc="0">
                          <a:solidFill>
                            <a:srgbClr val="002060"/>
                          </a:solidFill>
                          <a:effectLst/>
                          <a:latin typeface="Aptos Display" panose="020B0004020202020204" pitchFamily="34" charset="0"/>
                        </a:rPr>
                        <a:t>Guaranteed Income and Financial</a:t>
                      </a:r>
                    </a:p>
                    <a:p>
                      <a:pPr marL="0" marR="0" algn="l">
                        <a:lnSpc>
                          <a:spcPct val="100000"/>
                        </a:lnSpc>
                        <a:spcBef>
                          <a:spcPts val="0"/>
                        </a:spcBef>
                        <a:spcAft>
                          <a:spcPts val="0"/>
                        </a:spcAft>
                      </a:pPr>
                      <a:r>
                        <a:rPr lang="en-US" sz="1800" cap="none" spc="0">
                          <a:solidFill>
                            <a:srgbClr val="002060"/>
                          </a:solidFill>
                          <a:effectLst/>
                          <a:latin typeface="Aptos Display" panose="020B0004020202020204" pitchFamily="34" charset="0"/>
                        </a:rPr>
                        <a:t>Treatment (GIFT) Trial </a:t>
                      </a:r>
                      <a:endParaRPr lang="en-US" sz="1800" cap="none" spc="0">
                        <a:solidFill>
                          <a:srgbClr val="002060"/>
                        </a:solidFill>
                        <a:effectLst/>
                        <a:latin typeface="Aptos Display" panose="020B0004020202020204" pitchFamily="34" charset="0"/>
                        <a:ea typeface="Aptos" panose="020B0004020202020204" pitchFamily="34" charset="0"/>
                        <a:cs typeface="Times New Roman" panose="02020603050405020304" pitchFamily="18" charset="0"/>
                      </a:endParaRPr>
                    </a:p>
                  </a:txBody>
                  <a:tcPr marL="46100" marR="17071" marT="13171" marB="98785" anchor="ctr"/>
                </a:tc>
                <a:extLst>
                  <a:ext uri="{0D108BD9-81ED-4DB2-BD59-A6C34878D82A}">
                    <a16:rowId xmlns:a16="http://schemas.microsoft.com/office/drawing/2014/main" val="225948924"/>
                  </a:ext>
                </a:extLst>
              </a:tr>
              <a:tr h="625132">
                <a:tc>
                  <a:txBody>
                    <a:bodyPr/>
                    <a:lstStyle/>
                    <a:p>
                      <a:pPr marL="0" marR="0">
                        <a:lnSpc>
                          <a:spcPct val="100000"/>
                        </a:lnSpc>
                        <a:spcBef>
                          <a:spcPts val="0"/>
                        </a:spcBef>
                        <a:spcAft>
                          <a:spcPts val="0"/>
                        </a:spcAft>
                      </a:pPr>
                      <a:r>
                        <a:rPr lang="en-US" sz="1800" b="1" cap="none" spc="0">
                          <a:solidFill>
                            <a:srgbClr val="002060"/>
                          </a:solidFill>
                          <a:effectLst/>
                          <a:latin typeface="Aptos Display" panose="020B0004020202020204" pitchFamily="34" charset="0"/>
                        </a:rPr>
                        <a:t>Henrikson NB; Banegas MP</a:t>
                      </a:r>
                      <a:endParaRPr lang="en-US" sz="1800" b="1" cap="none" spc="0">
                        <a:solidFill>
                          <a:srgbClr val="002060"/>
                        </a:solidFill>
                        <a:effectLst/>
                        <a:latin typeface="Aptos Display" panose="020B0004020202020204" pitchFamily="34" charset="0"/>
                        <a:ea typeface="Aptos" panose="020B0004020202020204" pitchFamily="34" charset="0"/>
                        <a:cs typeface="Times New Roman" panose="02020603050405020304" pitchFamily="18" charset="0"/>
                      </a:endParaRPr>
                    </a:p>
                  </a:txBody>
                  <a:tcPr marL="46100" marR="17071" marT="13171" marB="98785" anchor="ctr"/>
                </a:tc>
                <a:tc>
                  <a:txBody>
                    <a:bodyPr/>
                    <a:lstStyle/>
                    <a:p>
                      <a:pPr marL="0" marR="0" algn="ctr">
                        <a:lnSpc>
                          <a:spcPct val="100000"/>
                        </a:lnSpc>
                        <a:spcBef>
                          <a:spcPts val="0"/>
                        </a:spcBef>
                        <a:spcAft>
                          <a:spcPts val="0"/>
                        </a:spcAft>
                      </a:pPr>
                      <a:r>
                        <a:rPr lang="en-US" sz="1800" cap="none" spc="0">
                          <a:solidFill>
                            <a:srgbClr val="002060"/>
                          </a:solidFill>
                          <a:effectLst/>
                          <a:latin typeface="Aptos Display" panose="020B0004020202020204" pitchFamily="34" charset="0"/>
                        </a:rPr>
                        <a:t>R01CA237322 (NCI)</a:t>
                      </a:r>
                      <a:endParaRPr lang="en-US" sz="1800" cap="none" spc="0">
                        <a:solidFill>
                          <a:srgbClr val="002060"/>
                        </a:solidFill>
                        <a:effectLst/>
                        <a:latin typeface="Aptos Display" panose="020B0004020202020204" pitchFamily="34" charset="0"/>
                        <a:ea typeface="Aptos" panose="020B0004020202020204" pitchFamily="34" charset="0"/>
                        <a:cs typeface="Times New Roman" panose="02020603050405020304" pitchFamily="18" charset="0"/>
                      </a:endParaRPr>
                    </a:p>
                  </a:txBody>
                  <a:tcPr marL="46100" marR="17071" marT="13171" marB="98785" anchor="ctr"/>
                </a:tc>
                <a:tc>
                  <a:txBody>
                    <a:bodyPr/>
                    <a:lstStyle/>
                    <a:p>
                      <a:pPr marL="0" marR="0" algn="ctr">
                        <a:lnSpc>
                          <a:spcPct val="100000"/>
                        </a:lnSpc>
                        <a:spcBef>
                          <a:spcPts val="0"/>
                        </a:spcBef>
                        <a:spcAft>
                          <a:spcPts val="0"/>
                        </a:spcAft>
                      </a:pPr>
                      <a:r>
                        <a:rPr lang="en-US" sz="1800" cap="none" spc="0">
                          <a:solidFill>
                            <a:srgbClr val="002060"/>
                          </a:solidFill>
                          <a:effectLst/>
                          <a:latin typeface="Aptos Display" panose="020B0004020202020204" pitchFamily="34" charset="0"/>
                        </a:rPr>
                        <a:t>NCT05018000</a:t>
                      </a:r>
                      <a:endParaRPr lang="en-US" sz="1800" cap="none" spc="0">
                        <a:solidFill>
                          <a:srgbClr val="002060"/>
                        </a:solidFill>
                        <a:effectLst/>
                        <a:latin typeface="Aptos Display" panose="020B0004020202020204" pitchFamily="34" charset="0"/>
                        <a:ea typeface="Aptos" panose="020B0004020202020204" pitchFamily="34" charset="0"/>
                        <a:cs typeface="Times New Roman" panose="02020603050405020304" pitchFamily="18" charset="0"/>
                      </a:endParaRPr>
                    </a:p>
                  </a:txBody>
                  <a:tcPr marL="46100" marR="17071" marT="13171" marB="98785" anchor="ctr"/>
                </a:tc>
                <a:tc>
                  <a:txBody>
                    <a:bodyPr/>
                    <a:lstStyle/>
                    <a:p>
                      <a:pPr marL="0" marR="0" algn="l">
                        <a:lnSpc>
                          <a:spcPct val="100000"/>
                        </a:lnSpc>
                        <a:spcBef>
                          <a:spcPts val="0"/>
                        </a:spcBef>
                        <a:spcAft>
                          <a:spcPts val="0"/>
                        </a:spcAft>
                      </a:pPr>
                      <a:r>
                        <a:rPr lang="en-US" sz="1800" cap="none" spc="0">
                          <a:solidFill>
                            <a:srgbClr val="002060"/>
                          </a:solidFill>
                          <a:effectLst/>
                          <a:latin typeface="Aptos Display" panose="020B0004020202020204" pitchFamily="34" charset="0"/>
                        </a:rPr>
                        <a:t>Cancer Financial Experience (CAFÉ): Clinic-based intervention to address financial hardship for people with cancer</a:t>
                      </a:r>
                      <a:endParaRPr lang="en-US" sz="1800" cap="none" spc="0">
                        <a:solidFill>
                          <a:srgbClr val="002060"/>
                        </a:solidFill>
                        <a:effectLst/>
                        <a:latin typeface="Aptos Display" panose="020B0004020202020204" pitchFamily="34" charset="0"/>
                        <a:ea typeface="Aptos" panose="020B0004020202020204" pitchFamily="34" charset="0"/>
                        <a:cs typeface="Times New Roman" panose="02020603050405020304" pitchFamily="18" charset="0"/>
                      </a:endParaRPr>
                    </a:p>
                  </a:txBody>
                  <a:tcPr marL="46100" marR="17071" marT="13171" marB="98785" anchor="ctr"/>
                </a:tc>
                <a:extLst>
                  <a:ext uri="{0D108BD9-81ED-4DB2-BD59-A6C34878D82A}">
                    <a16:rowId xmlns:a16="http://schemas.microsoft.com/office/drawing/2014/main" val="182005001"/>
                  </a:ext>
                </a:extLst>
              </a:tr>
              <a:tr h="625132">
                <a:tc>
                  <a:txBody>
                    <a:bodyPr/>
                    <a:lstStyle/>
                    <a:p>
                      <a:pPr marL="0" marR="0">
                        <a:lnSpc>
                          <a:spcPct val="100000"/>
                        </a:lnSpc>
                        <a:spcBef>
                          <a:spcPts val="0"/>
                        </a:spcBef>
                        <a:spcAft>
                          <a:spcPts val="0"/>
                        </a:spcAft>
                      </a:pPr>
                      <a:r>
                        <a:rPr lang="en-US" sz="1800" b="1" cap="none" spc="0">
                          <a:solidFill>
                            <a:srgbClr val="002060"/>
                          </a:solidFill>
                          <a:effectLst/>
                          <a:latin typeface="Aptos Display" panose="020B0004020202020204" pitchFamily="34" charset="0"/>
                        </a:rPr>
                        <a:t>Kirchhoff A;</a:t>
                      </a:r>
                    </a:p>
                    <a:p>
                      <a:pPr marL="0" marR="0">
                        <a:lnSpc>
                          <a:spcPct val="100000"/>
                        </a:lnSpc>
                        <a:spcBef>
                          <a:spcPts val="0"/>
                        </a:spcBef>
                        <a:spcAft>
                          <a:spcPts val="0"/>
                        </a:spcAft>
                      </a:pPr>
                      <a:r>
                        <a:rPr lang="en-US" sz="1800" b="1" cap="none" spc="0">
                          <a:solidFill>
                            <a:srgbClr val="002060"/>
                          </a:solidFill>
                          <a:effectLst/>
                          <a:latin typeface="Aptos Display" panose="020B0004020202020204" pitchFamily="34" charset="0"/>
                          <a:ea typeface="Aptos" panose="020B0004020202020204" pitchFamily="34" charset="0"/>
                          <a:cs typeface="Times New Roman" panose="02020603050405020304" pitchFamily="18" charset="0"/>
                        </a:rPr>
                        <a:t>Park E</a:t>
                      </a:r>
                    </a:p>
                  </a:txBody>
                  <a:tcPr marL="46100" marR="17071" marT="13171" marB="98785" anchor="ctr"/>
                </a:tc>
                <a:tc>
                  <a:txBody>
                    <a:bodyPr/>
                    <a:lstStyle/>
                    <a:p>
                      <a:pPr marL="0" marR="0" algn="ctr">
                        <a:lnSpc>
                          <a:spcPct val="100000"/>
                        </a:lnSpc>
                        <a:spcBef>
                          <a:spcPts val="0"/>
                        </a:spcBef>
                        <a:spcAft>
                          <a:spcPts val="0"/>
                        </a:spcAft>
                      </a:pPr>
                      <a:r>
                        <a:rPr lang="en-US" sz="1800" cap="none" spc="0">
                          <a:solidFill>
                            <a:srgbClr val="002060"/>
                          </a:solidFill>
                          <a:effectLst/>
                          <a:latin typeface="Aptos Display" panose="020B0004020202020204" pitchFamily="34" charset="0"/>
                        </a:rPr>
                        <a:t>R01CA276825 (NCI)</a:t>
                      </a:r>
                    </a:p>
                  </a:txBody>
                  <a:tcPr marL="46100" marR="17071" marT="13171" marB="98785" anchor="ctr"/>
                </a:tc>
                <a:tc>
                  <a:txBody>
                    <a:bodyPr/>
                    <a:lstStyle/>
                    <a:p>
                      <a:pPr marL="0" marR="0" algn="ctr">
                        <a:lnSpc>
                          <a:spcPct val="100000"/>
                        </a:lnSpc>
                        <a:spcBef>
                          <a:spcPts val="0"/>
                        </a:spcBef>
                        <a:spcAft>
                          <a:spcPts val="0"/>
                        </a:spcAft>
                      </a:pPr>
                      <a:r>
                        <a:rPr lang="en-US" sz="1800" b="0" i="0" kern="1200">
                          <a:solidFill>
                            <a:srgbClr val="002060"/>
                          </a:solidFill>
                          <a:effectLst/>
                          <a:latin typeface="Aptos Display" panose="020B0004020202020204" pitchFamily="34" charset="0"/>
                          <a:ea typeface="+mn-ea"/>
                          <a:cs typeface="+mn-cs"/>
                        </a:rPr>
                        <a:t>NCT05829070</a:t>
                      </a:r>
                      <a:endParaRPr lang="en-US" sz="1800" cap="none" spc="0">
                        <a:solidFill>
                          <a:srgbClr val="002060"/>
                        </a:solidFill>
                        <a:effectLst/>
                        <a:latin typeface="Aptos Display" panose="020B0004020202020204" pitchFamily="34" charset="0"/>
                        <a:ea typeface="Aptos" panose="020B0004020202020204" pitchFamily="34" charset="0"/>
                        <a:cs typeface="Times New Roman" panose="02020603050405020304" pitchFamily="18" charset="0"/>
                      </a:endParaRPr>
                    </a:p>
                  </a:txBody>
                  <a:tcPr marL="46100" marR="17071" marT="13171" marB="98785" anchor="ctr"/>
                </a:tc>
                <a:tc>
                  <a:txBody>
                    <a:bodyPr/>
                    <a:lstStyle/>
                    <a:p>
                      <a:pPr marL="0" marR="0" algn="l">
                        <a:lnSpc>
                          <a:spcPct val="100000"/>
                        </a:lnSpc>
                        <a:spcBef>
                          <a:spcPts val="0"/>
                        </a:spcBef>
                        <a:spcAft>
                          <a:spcPts val="0"/>
                        </a:spcAft>
                      </a:pPr>
                      <a:r>
                        <a:rPr lang="en-US" sz="1800" cap="none" spc="0">
                          <a:solidFill>
                            <a:srgbClr val="002060"/>
                          </a:solidFill>
                          <a:effectLst/>
                          <a:latin typeface="Aptos Display" panose="020B0004020202020204" pitchFamily="34" charset="0"/>
                        </a:rPr>
                        <a:t>Improving Health Insurance Experiences for Adolescent and Young Adult Cancer Patients</a:t>
                      </a:r>
                    </a:p>
                  </a:txBody>
                  <a:tcPr marL="46100" marR="17071" marT="13171" marB="98785" anchor="ctr"/>
                </a:tc>
                <a:extLst>
                  <a:ext uri="{0D108BD9-81ED-4DB2-BD59-A6C34878D82A}">
                    <a16:rowId xmlns:a16="http://schemas.microsoft.com/office/drawing/2014/main" val="2319278643"/>
                  </a:ext>
                </a:extLst>
              </a:tr>
              <a:tr h="814119">
                <a:tc>
                  <a:txBody>
                    <a:bodyPr/>
                    <a:lstStyle/>
                    <a:p>
                      <a:pPr marL="0" marR="0">
                        <a:lnSpc>
                          <a:spcPct val="100000"/>
                        </a:lnSpc>
                        <a:spcBef>
                          <a:spcPts val="0"/>
                        </a:spcBef>
                        <a:spcAft>
                          <a:spcPts val="0"/>
                        </a:spcAft>
                      </a:pPr>
                      <a:r>
                        <a:rPr lang="en-US" sz="1800" b="1" i="0" kern="1200">
                          <a:solidFill>
                            <a:srgbClr val="002060"/>
                          </a:solidFill>
                          <a:effectLst/>
                          <a:latin typeface="Aptos Display" panose="020B0004020202020204" pitchFamily="34" charset="0"/>
                          <a:ea typeface="+mn-ea"/>
                          <a:cs typeface="+mn-cs"/>
                        </a:rPr>
                        <a:t>Park E</a:t>
                      </a:r>
                    </a:p>
                    <a:p>
                      <a:pPr marL="0" marR="0">
                        <a:lnSpc>
                          <a:spcPct val="100000"/>
                        </a:lnSpc>
                        <a:spcBef>
                          <a:spcPts val="0"/>
                        </a:spcBef>
                        <a:spcAft>
                          <a:spcPts val="0"/>
                        </a:spcAft>
                      </a:pPr>
                      <a:r>
                        <a:rPr lang="en-US" sz="1800" b="1" i="0" kern="1200" cap="none" spc="0">
                          <a:solidFill>
                            <a:srgbClr val="002060"/>
                          </a:solidFill>
                          <a:effectLst/>
                          <a:latin typeface="Aptos Display" panose="020B0004020202020204" pitchFamily="34" charset="0"/>
                          <a:ea typeface="+mn-ea"/>
                          <a:cs typeface="+mn-cs"/>
                        </a:rPr>
                        <a:t>Kirchhoff A</a:t>
                      </a:r>
                      <a:endParaRPr lang="en-US" sz="1800" b="1" cap="none" spc="0">
                        <a:solidFill>
                          <a:srgbClr val="002060"/>
                        </a:solidFill>
                        <a:effectLst/>
                        <a:latin typeface="Aptos Display" panose="020B0004020202020204" pitchFamily="34" charset="0"/>
                        <a:ea typeface="Aptos" panose="020B0004020202020204" pitchFamily="34" charset="0"/>
                        <a:cs typeface="Times New Roman" panose="02020603050405020304" pitchFamily="18" charset="0"/>
                      </a:endParaRPr>
                    </a:p>
                  </a:txBody>
                  <a:tcPr marL="46100" marR="17071" marT="13171" marB="98785" anchor="ctr"/>
                </a:tc>
                <a:tc>
                  <a:txBody>
                    <a:bodyPr/>
                    <a:lstStyle/>
                    <a:p>
                      <a:pPr marL="0" marR="0" algn="ctr">
                        <a:lnSpc>
                          <a:spcPct val="100000"/>
                        </a:lnSpc>
                        <a:spcBef>
                          <a:spcPts val="0"/>
                        </a:spcBef>
                        <a:spcAft>
                          <a:spcPts val="0"/>
                        </a:spcAft>
                      </a:pPr>
                      <a:r>
                        <a:rPr lang="en-US" sz="1800" b="0" i="0" kern="1200">
                          <a:solidFill>
                            <a:srgbClr val="002060"/>
                          </a:solidFill>
                          <a:effectLst/>
                          <a:latin typeface="Aptos Display" panose="020B0004020202020204" pitchFamily="34" charset="0"/>
                          <a:ea typeface="+mn-ea"/>
                          <a:cs typeface="+mn-cs"/>
                        </a:rPr>
                        <a:t>R01CA271380 (NCI)</a:t>
                      </a:r>
                      <a:endParaRPr lang="en-US" sz="1800" b="0" cap="none" spc="0">
                        <a:solidFill>
                          <a:srgbClr val="002060"/>
                        </a:solidFill>
                        <a:effectLst/>
                        <a:latin typeface="Aptos Display" panose="020B0004020202020204" pitchFamily="34" charset="0"/>
                        <a:ea typeface="Aptos" panose="020B0004020202020204" pitchFamily="34" charset="0"/>
                        <a:cs typeface="Times New Roman" panose="02020603050405020304" pitchFamily="18" charset="0"/>
                      </a:endParaRPr>
                    </a:p>
                  </a:txBody>
                  <a:tcPr marL="46100" marR="17071" marT="13171" marB="98785" anchor="ctr"/>
                </a:tc>
                <a:tc>
                  <a:txBody>
                    <a:bodyPr/>
                    <a:lstStyle/>
                    <a:p>
                      <a:pPr marL="0" marR="0" algn="ctr">
                        <a:lnSpc>
                          <a:spcPct val="100000"/>
                        </a:lnSpc>
                        <a:spcBef>
                          <a:spcPts val="0"/>
                        </a:spcBef>
                        <a:spcAft>
                          <a:spcPts val="0"/>
                        </a:spcAft>
                      </a:pPr>
                      <a:endParaRPr lang="en-US" sz="1800" cap="none" spc="0">
                        <a:solidFill>
                          <a:srgbClr val="002060"/>
                        </a:solidFill>
                        <a:effectLst/>
                        <a:latin typeface="Aptos Display" panose="020B0004020202020204" pitchFamily="34" charset="0"/>
                        <a:ea typeface="Aptos" panose="020B0004020202020204" pitchFamily="34" charset="0"/>
                        <a:cs typeface="Times New Roman" panose="02020603050405020304" pitchFamily="18" charset="0"/>
                      </a:endParaRPr>
                    </a:p>
                  </a:txBody>
                  <a:tcPr marL="46100" marR="17071" marT="13171" marB="98785" anchor="ctr"/>
                </a:tc>
                <a:tc>
                  <a:txBody>
                    <a:bodyPr/>
                    <a:lstStyle/>
                    <a:p>
                      <a:pPr marL="0" marR="0" algn="l">
                        <a:lnSpc>
                          <a:spcPct val="100000"/>
                        </a:lnSpc>
                        <a:spcBef>
                          <a:spcPts val="0"/>
                        </a:spcBef>
                        <a:spcAft>
                          <a:spcPts val="0"/>
                        </a:spcAft>
                      </a:pPr>
                      <a:r>
                        <a:rPr lang="en-US" sz="1800" cap="none" spc="0">
                          <a:solidFill>
                            <a:srgbClr val="002060"/>
                          </a:solidFill>
                          <a:effectLst/>
                          <a:latin typeface="Aptos Display" panose="020B0004020202020204" pitchFamily="34" charset="0"/>
                        </a:rPr>
                        <a:t>Assessing the effect of virtual navigation interventions to improve health insurance literacy and decrease financial burden: A CCSS randomized trial</a:t>
                      </a:r>
                      <a:endParaRPr lang="en-US" sz="1800" cap="none" spc="0">
                        <a:solidFill>
                          <a:srgbClr val="002060"/>
                        </a:solidFill>
                        <a:effectLst/>
                        <a:latin typeface="Aptos Display" panose="020B0004020202020204" pitchFamily="34" charset="0"/>
                        <a:ea typeface="Aptos" panose="020B0004020202020204" pitchFamily="34" charset="0"/>
                        <a:cs typeface="Times New Roman" panose="02020603050405020304" pitchFamily="18" charset="0"/>
                      </a:endParaRPr>
                    </a:p>
                  </a:txBody>
                  <a:tcPr marL="46100" marR="17071" marT="13171" marB="98785" anchor="ctr"/>
                </a:tc>
                <a:extLst>
                  <a:ext uri="{0D108BD9-81ED-4DB2-BD59-A6C34878D82A}">
                    <a16:rowId xmlns:a16="http://schemas.microsoft.com/office/drawing/2014/main" val="2218742187"/>
                  </a:ext>
                </a:extLst>
              </a:tr>
              <a:tr h="625132">
                <a:tc>
                  <a:txBody>
                    <a:bodyPr/>
                    <a:lstStyle/>
                    <a:p>
                      <a:pPr marL="0" marR="0">
                        <a:lnSpc>
                          <a:spcPct val="100000"/>
                        </a:lnSpc>
                        <a:spcBef>
                          <a:spcPts val="0"/>
                        </a:spcBef>
                        <a:spcAft>
                          <a:spcPts val="0"/>
                        </a:spcAft>
                      </a:pPr>
                      <a:r>
                        <a:rPr lang="en-US" sz="1800" b="1" cap="none" spc="0">
                          <a:solidFill>
                            <a:srgbClr val="002060"/>
                          </a:solidFill>
                          <a:effectLst/>
                          <a:latin typeface="Aptos Display" panose="020B0004020202020204" pitchFamily="34" charset="0"/>
                        </a:rPr>
                        <a:t>Sadigh, G</a:t>
                      </a:r>
                      <a:endParaRPr lang="en-US" sz="1800" b="1" cap="none" spc="0">
                        <a:solidFill>
                          <a:srgbClr val="002060"/>
                        </a:solidFill>
                        <a:effectLst/>
                        <a:latin typeface="Aptos Display" panose="020B0004020202020204" pitchFamily="34" charset="0"/>
                        <a:ea typeface="Aptos" panose="020B0004020202020204" pitchFamily="34" charset="0"/>
                        <a:cs typeface="Times New Roman" panose="02020603050405020304" pitchFamily="18" charset="0"/>
                      </a:endParaRPr>
                    </a:p>
                  </a:txBody>
                  <a:tcPr marL="46100" marR="17071" marT="13171" marB="98785" anchor="ctr"/>
                </a:tc>
                <a:tc>
                  <a:txBody>
                    <a:bodyPr/>
                    <a:lstStyle/>
                    <a:p>
                      <a:pPr marL="0" marR="0" algn="ctr">
                        <a:lnSpc>
                          <a:spcPct val="100000"/>
                        </a:lnSpc>
                        <a:spcBef>
                          <a:spcPts val="0"/>
                        </a:spcBef>
                        <a:spcAft>
                          <a:spcPts val="0"/>
                        </a:spcAft>
                      </a:pPr>
                      <a:r>
                        <a:rPr lang="en-US" sz="1800" cap="none" spc="0">
                          <a:solidFill>
                            <a:srgbClr val="002060"/>
                          </a:solidFill>
                          <a:effectLst/>
                          <a:latin typeface="Aptos Display" panose="020B0004020202020204" pitchFamily="34" charset="0"/>
                        </a:rPr>
                        <a:t>R01CA272680 (NCI)</a:t>
                      </a:r>
                      <a:endParaRPr lang="en-US" sz="1800" cap="none" spc="0">
                        <a:solidFill>
                          <a:srgbClr val="002060"/>
                        </a:solidFill>
                        <a:effectLst/>
                        <a:latin typeface="Aptos Display" panose="020B0004020202020204" pitchFamily="34" charset="0"/>
                        <a:ea typeface="Aptos" panose="020B0004020202020204" pitchFamily="34" charset="0"/>
                        <a:cs typeface="Times New Roman" panose="02020603050405020304" pitchFamily="18" charset="0"/>
                      </a:endParaRPr>
                    </a:p>
                  </a:txBody>
                  <a:tcPr marL="46100" marR="17071" marT="13171" marB="98785" anchor="ctr"/>
                </a:tc>
                <a:tc>
                  <a:txBody>
                    <a:bodyPr/>
                    <a:lstStyle/>
                    <a:p>
                      <a:pPr marL="0" marR="0" algn="ctr">
                        <a:lnSpc>
                          <a:spcPct val="100000"/>
                        </a:lnSpc>
                        <a:spcBef>
                          <a:spcPts val="0"/>
                        </a:spcBef>
                        <a:spcAft>
                          <a:spcPts val="0"/>
                        </a:spcAft>
                      </a:pPr>
                      <a:r>
                        <a:rPr lang="en-US" sz="1800" cap="none" spc="0">
                          <a:solidFill>
                            <a:srgbClr val="002060"/>
                          </a:solidFill>
                          <a:effectLst/>
                          <a:latin typeface="Aptos Display" panose="020B0004020202020204" pitchFamily="34" charset="0"/>
                        </a:rPr>
                        <a:t>NCT06295367</a:t>
                      </a:r>
                      <a:endParaRPr lang="en-US" sz="1800" cap="none" spc="0">
                        <a:solidFill>
                          <a:srgbClr val="002060"/>
                        </a:solidFill>
                        <a:effectLst/>
                        <a:latin typeface="Aptos Display" panose="020B0004020202020204" pitchFamily="34" charset="0"/>
                        <a:ea typeface="Aptos" panose="020B0004020202020204" pitchFamily="34" charset="0"/>
                        <a:cs typeface="Times New Roman" panose="02020603050405020304" pitchFamily="18" charset="0"/>
                      </a:endParaRPr>
                    </a:p>
                  </a:txBody>
                  <a:tcPr marL="46100" marR="17071" marT="13171" marB="98785" anchor="ctr"/>
                </a:tc>
                <a:tc>
                  <a:txBody>
                    <a:bodyPr/>
                    <a:lstStyle/>
                    <a:p>
                      <a:pPr marL="0" marR="0" algn="l">
                        <a:lnSpc>
                          <a:spcPct val="100000"/>
                        </a:lnSpc>
                        <a:spcBef>
                          <a:spcPts val="0"/>
                        </a:spcBef>
                        <a:spcAft>
                          <a:spcPts val="0"/>
                        </a:spcAft>
                      </a:pPr>
                      <a:r>
                        <a:rPr lang="en-US" sz="1800" cap="none" spc="0">
                          <a:solidFill>
                            <a:srgbClr val="002060"/>
                          </a:solidFill>
                          <a:effectLst/>
                          <a:latin typeface="Aptos Display" panose="020B0004020202020204" pitchFamily="34" charset="0"/>
                        </a:rPr>
                        <a:t>Effectiveness of Out-of-Pocket Cost COMmunication &amp; Financial Navigation (CostCOM) in Cancer Patients</a:t>
                      </a:r>
                      <a:endParaRPr lang="en-US" sz="1800" cap="none" spc="0">
                        <a:solidFill>
                          <a:srgbClr val="002060"/>
                        </a:solidFill>
                        <a:effectLst/>
                        <a:latin typeface="Aptos Display" panose="020B0004020202020204" pitchFamily="34" charset="0"/>
                        <a:ea typeface="Aptos" panose="020B0004020202020204" pitchFamily="34" charset="0"/>
                        <a:cs typeface="Times New Roman" panose="02020603050405020304" pitchFamily="18" charset="0"/>
                      </a:endParaRPr>
                    </a:p>
                  </a:txBody>
                  <a:tcPr marL="46100" marR="17071" marT="13171" marB="98785" anchor="ctr"/>
                </a:tc>
                <a:extLst>
                  <a:ext uri="{0D108BD9-81ED-4DB2-BD59-A6C34878D82A}">
                    <a16:rowId xmlns:a16="http://schemas.microsoft.com/office/drawing/2014/main" val="1145697181"/>
                  </a:ext>
                </a:extLst>
              </a:tr>
              <a:tr h="884725">
                <a:tc>
                  <a:txBody>
                    <a:bodyPr/>
                    <a:lstStyle/>
                    <a:p>
                      <a:pPr marL="0" marR="0">
                        <a:lnSpc>
                          <a:spcPct val="100000"/>
                        </a:lnSpc>
                        <a:spcBef>
                          <a:spcPts val="0"/>
                        </a:spcBef>
                        <a:spcAft>
                          <a:spcPts val="0"/>
                        </a:spcAft>
                      </a:pPr>
                      <a:r>
                        <a:rPr lang="en-US" sz="1800" b="1" cap="none" spc="0">
                          <a:solidFill>
                            <a:srgbClr val="002060"/>
                          </a:solidFill>
                          <a:effectLst/>
                          <a:latin typeface="Aptos Display" panose="020B0004020202020204" pitchFamily="34" charset="0"/>
                        </a:rPr>
                        <a:t>Shankaran V</a:t>
                      </a:r>
                      <a:endParaRPr lang="en-US" sz="1800" b="1" cap="none" spc="0">
                        <a:solidFill>
                          <a:srgbClr val="002060"/>
                        </a:solidFill>
                        <a:effectLst/>
                        <a:latin typeface="Aptos Display" panose="020B0004020202020204" pitchFamily="34" charset="0"/>
                        <a:ea typeface="Aptos" panose="020B0004020202020204" pitchFamily="34" charset="0"/>
                        <a:cs typeface="Times New Roman" panose="02020603050405020304" pitchFamily="18" charset="0"/>
                      </a:endParaRPr>
                    </a:p>
                  </a:txBody>
                  <a:tcPr marL="46100" marR="17071" marT="13171" marB="98785" anchor="ctr"/>
                </a:tc>
                <a:tc>
                  <a:txBody>
                    <a:bodyPr/>
                    <a:lstStyle/>
                    <a:p>
                      <a:pPr marL="0" marR="0" algn="ctr">
                        <a:lnSpc>
                          <a:spcPct val="100000"/>
                        </a:lnSpc>
                        <a:spcBef>
                          <a:spcPts val="0"/>
                        </a:spcBef>
                        <a:spcAft>
                          <a:spcPts val="0"/>
                        </a:spcAft>
                      </a:pPr>
                      <a:r>
                        <a:rPr lang="en-US" sz="1800" cap="none" spc="0">
                          <a:solidFill>
                            <a:srgbClr val="002060"/>
                          </a:solidFill>
                          <a:effectLst/>
                          <a:latin typeface="Aptos Display" panose="020B0004020202020204" pitchFamily="34" charset="0"/>
                        </a:rPr>
                        <a:t>R01CA248656 (NCI) </a:t>
                      </a:r>
                    </a:p>
                    <a:p>
                      <a:pPr marL="0" marR="0" algn="ctr">
                        <a:lnSpc>
                          <a:spcPct val="100000"/>
                        </a:lnSpc>
                        <a:spcBef>
                          <a:spcPts val="0"/>
                        </a:spcBef>
                        <a:spcAft>
                          <a:spcPts val="0"/>
                        </a:spcAft>
                      </a:pPr>
                      <a:r>
                        <a:rPr lang="en-US" sz="1800" cap="none" spc="0">
                          <a:solidFill>
                            <a:srgbClr val="002060"/>
                          </a:solidFill>
                          <a:effectLst/>
                          <a:latin typeface="Aptos Display" panose="020B0004020202020204" pitchFamily="34" charset="0"/>
                        </a:rPr>
                        <a:t>SWOG S1912CD</a:t>
                      </a:r>
                      <a:endParaRPr lang="en-US" sz="1800" cap="none" spc="0">
                        <a:solidFill>
                          <a:srgbClr val="002060"/>
                        </a:solidFill>
                        <a:effectLst/>
                        <a:latin typeface="Aptos Display" panose="020B0004020202020204" pitchFamily="34" charset="0"/>
                        <a:ea typeface="Aptos" panose="020B0004020202020204" pitchFamily="34" charset="0"/>
                        <a:cs typeface="Times New Roman" panose="02020603050405020304" pitchFamily="18" charset="0"/>
                      </a:endParaRPr>
                    </a:p>
                  </a:txBody>
                  <a:tcPr marL="46100" marR="17071" marT="13171" marB="98785" anchor="ctr"/>
                </a:tc>
                <a:tc>
                  <a:txBody>
                    <a:bodyPr/>
                    <a:lstStyle/>
                    <a:p>
                      <a:pPr marL="0" marR="0" algn="ctr">
                        <a:lnSpc>
                          <a:spcPct val="100000"/>
                        </a:lnSpc>
                        <a:spcBef>
                          <a:spcPts val="0"/>
                        </a:spcBef>
                        <a:spcAft>
                          <a:spcPts val="0"/>
                        </a:spcAft>
                      </a:pPr>
                      <a:r>
                        <a:rPr lang="en-US" sz="1800" cap="none" spc="0">
                          <a:solidFill>
                            <a:srgbClr val="002060"/>
                          </a:solidFill>
                          <a:effectLst/>
                          <a:latin typeface="Aptos Display" panose="020B0004020202020204" pitchFamily="34" charset="0"/>
                        </a:rPr>
                        <a:t>NCT04960787</a:t>
                      </a:r>
                      <a:endParaRPr lang="en-US" sz="1800" cap="none" spc="0">
                        <a:solidFill>
                          <a:srgbClr val="002060"/>
                        </a:solidFill>
                        <a:effectLst/>
                        <a:latin typeface="Aptos Display" panose="020B0004020202020204" pitchFamily="34" charset="0"/>
                        <a:ea typeface="Aptos" panose="020B0004020202020204" pitchFamily="34" charset="0"/>
                        <a:cs typeface="Times New Roman" panose="02020603050405020304" pitchFamily="18" charset="0"/>
                      </a:endParaRPr>
                    </a:p>
                  </a:txBody>
                  <a:tcPr marL="46100" marR="17071" marT="13171" marB="98785" anchor="ctr"/>
                </a:tc>
                <a:tc>
                  <a:txBody>
                    <a:bodyPr/>
                    <a:lstStyle/>
                    <a:p>
                      <a:pPr marL="0" marR="0" algn="l">
                        <a:lnSpc>
                          <a:spcPct val="100000"/>
                        </a:lnSpc>
                        <a:spcBef>
                          <a:spcPts val="0"/>
                        </a:spcBef>
                        <a:spcAft>
                          <a:spcPts val="0"/>
                        </a:spcAft>
                      </a:pPr>
                      <a:r>
                        <a:rPr lang="en-US" sz="1800" cap="none" spc="0">
                          <a:solidFill>
                            <a:srgbClr val="002060"/>
                          </a:solidFill>
                          <a:effectLst/>
                          <a:latin typeface="Aptos Display" panose="020B0004020202020204" pitchFamily="34" charset="0"/>
                        </a:rPr>
                        <a:t>Financial Navigation to Improve Understanding &amp; Management of Financial Aspects of Cancer Care for Patients &amp; Their Spouses (CREDIT)</a:t>
                      </a:r>
                    </a:p>
                  </a:txBody>
                  <a:tcPr marL="46100" marR="17071" marT="13171" marB="98785" anchor="ctr"/>
                </a:tc>
                <a:extLst>
                  <a:ext uri="{0D108BD9-81ED-4DB2-BD59-A6C34878D82A}">
                    <a16:rowId xmlns:a16="http://schemas.microsoft.com/office/drawing/2014/main" val="4207231485"/>
                  </a:ext>
                </a:extLst>
              </a:tr>
              <a:tr h="625132">
                <a:tc>
                  <a:txBody>
                    <a:bodyPr/>
                    <a:lstStyle/>
                    <a:p>
                      <a:pPr marL="0" marR="0">
                        <a:lnSpc>
                          <a:spcPct val="100000"/>
                        </a:lnSpc>
                        <a:spcBef>
                          <a:spcPts val="0"/>
                        </a:spcBef>
                        <a:spcAft>
                          <a:spcPts val="0"/>
                        </a:spcAft>
                      </a:pPr>
                      <a:r>
                        <a:rPr lang="en-US" sz="1800" b="1" cap="none" spc="0">
                          <a:solidFill>
                            <a:srgbClr val="002060"/>
                          </a:solidFill>
                          <a:effectLst/>
                          <a:latin typeface="Aptos Display" panose="020B0004020202020204" pitchFamily="34" charset="0"/>
                        </a:rPr>
                        <a:t>Wheeler SB; Rosenstein D</a:t>
                      </a:r>
                      <a:endParaRPr lang="en-US" sz="1800" b="1" cap="none" spc="0">
                        <a:solidFill>
                          <a:srgbClr val="002060"/>
                        </a:solidFill>
                        <a:effectLst/>
                        <a:latin typeface="Aptos Display" panose="020B0004020202020204" pitchFamily="34" charset="0"/>
                        <a:ea typeface="Aptos" panose="020B0004020202020204" pitchFamily="34" charset="0"/>
                        <a:cs typeface="Times New Roman" panose="02020603050405020304" pitchFamily="18" charset="0"/>
                      </a:endParaRPr>
                    </a:p>
                  </a:txBody>
                  <a:tcPr marL="46100" marR="17071" marT="13171" marB="98785" anchor="ctr"/>
                </a:tc>
                <a:tc>
                  <a:txBody>
                    <a:bodyPr/>
                    <a:lstStyle/>
                    <a:p>
                      <a:pPr marL="0" marR="0" algn="ctr">
                        <a:lnSpc>
                          <a:spcPct val="100000"/>
                        </a:lnSpc>
                        <a:spcBef>
                          <a:spcPts val="0"/>
                        </a:spcBef>
                        <a:spcAft>
                          <a:spcPts val="0"/>
                        </a:spcAft>
                      </a:pPr>
                      <a:r>
                        <a:rPr lang="en-US" sz="1800" cap="none" spc="0">
                          <a:solidFill>
                            <a:srgbClr val="002060"/>
                          </a:solidFill>
                          <a:effectLst/>
                          <a:latin typeface="Aptos Display" panose="020B0004020202020204" pitchFamily="34" charset="0"/>
                        </a:rPr>
                        <a:t>R01CA240092 (NCI)</a:t>
                      </a:r>
                    </a:p>
                  </a:txBody>
                  <a:tcPr marL="46100" marR="17071" marT="13171" marB="98785" anchor="ctr"/>
                </a:tc>
                <a:tc>
                  <a:txBody>
                    <a:bodyPr/>
                    <a:lstStyle/>
                    <a:p>
                      <a:pPr marL="0" marR="0" algn="ctr">
                        <a:lnSpc>
                          <a:spcPct val="100000"/>
                        </a:lnSpc>
                        <a:spcBef>
                          <a:spcPts val="0"/>
                        </a:spcBef>
                        <a:spcAft>
                          <a:spcPts val="0"/>
                        </a:spcAft>
                      </a:pPr>
                      <a:r>
                        <a:rPr lang="en-US" sz="1800" cap="none" spc="0">
                          <a:solidFill>
                            <a:srgbClr val="002060"/>
                          </a:solidFill>
                          <a:effectLst/>
                          <a:latin typeface="Aptos Display" panose="020B0004020202020204" pitchFamily="34" charset="0"/>
                        </a:rPr>
                        <a:t>NCT04931251</a:t>
                      </a:r>
                      <a:endParaRPr lang="en-US" sz="1800" cap="none" spc="0">
                        <a:solidFill>
                          <a:srgbClr val="002060"/>
                        </a:solidFill>
                        <a:effectLst/>
                        <a:latin typeface="Aptos Display" panose="020B0004020202020204" pitchFamily="34" charset="0"/>
                        <a:ea typeface="Aptos" panose="020B0004020202020204" pitchFamily="34" charset="0"/>
                        <a:cs typeface="Times New Roman" panose="02020603050405020304" pitchFamily="18" charset="0"/>
                      </a:endParaRPr>
                    </a:p>
                  </a:txBody>
                  <a:tcPr marL="46100" marR="17071" marT="13171" marB="98785" anchor="ctr"/>
                </a:tc>
                <a:tc>
                  <a:txBody>
                    <a:bodyPr/>
                    <a:lstStyle/>
                    <a:p>
                      <a:pPr marL="0" marR="0" algn="l">
                        <a:lnSpc>
                          <a:spcPct val="100000"/>
                        </a:lnSpc>
                        <a:spcBef>
                          <a:spcPts val="0"/>
                        </a:spcBef>
                        <a:spcAft>
                          <a:spcPts val="0"/>
                        </a:spcAft>
                      </a:pPr>
                      <a:r>
                        <a:rPr lang="en-US" sz="1800" cap="none" spc="0">
                          <a:solidFill>
                            <a:srgbClr val="002060"/>
                          </a:solidFill>
                          <a:effectLst/>
                          <a:latin typeface="Aptos Display" panose="020B0004020202020204" pitchFamily="34" charset="0"/>
                        </a:rPr>
                        <a:t>Addressing Cancer Related Financial Toxicity in Rural Oncology Care Settings </a:t>
                      </a:r>
                      <a:endParaRPr lang="en-US" sz="1800" cap="none" spc="0">
                        <a:solidFill>
                          <a:srgbClr val="002060"/>
                        </a:solidFill>
                        <a:effectLst/>
                        <a:latin typeface="Aptos Display" panose="020B0004020202020204" pitchFamily="34" charset="0"/>
                        <a:ea typeface="Aptos" panose="020B0004020202020204" pitchFamily="34" charset="0"/>
                        <a:cs typeface="Times New Roman" panose="02020603050405020304" pitchFamily="18" charset="0"/>
                      </a:endParaRPr>
                    </a:p>
                  </a:txBody>
                  <a:tcPr marL="46100" marR="17071" marT="13171" marB="98785" anchor="ctr"/>
                </a:tc>
                <a:extLst>
                  <a:ext uri="{0D108BD9-81ED-4DB2-BD59-A6C34878D82A}">
                    <a16:rowId xmlns:a16="http://schemas.microsoft.com/office/drawing/2014/main" val="2471025859"/>
                  </a:ext>
                </a:extLst>
              </a:tr>
            </a:tbl>
          </a:graphicData>
        </a:graphic>
      </p:graphicFrame>
    </p:spTree>
    <p:extLst>
      <p:ext uri="{BB962C8B-B14F-4D97-AF65-F5344CB8AC3E}">
        <p14:creationId xmlns:p14="http://schemas.microsoft.com/office/powerpoint/2010/main" val="1609467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E8239B8-C489-BAA0-DA9D-9D535DA87560}"/>
              </a:ext>
            </a:extLst>
          </p:cNvPr>
          <p:cNvSpPr/>
          <p:nvPr/>
        </p:nvSpPr>
        <p:spPr>
          <a:xfrm>
            <a:off x="8235041" y="1181098"/>
            <a:ext cx="3788229" cy="148045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Aptos Display" panose="020B0004020202020204" pitchFamily="34" charset="0"/>
              </a:rPr>
              <a:t>HOSPITAL/HEALTH SYSTEM FINANCIAL ASSISTANCE</a:t>
            </a:r>
          </a:p>
        </p:txBody>
      </p:sp>
      <p:sp>
        <p:nvSpPr>
          <p:cNvPr id="4" name="Rectangle: Rounded Corners 3">
            <a:extLst>
              <a:ext uri="{FF2B5EF4-FFF2-40B4-BE49-F238E27FC236}">
                <a16:creationId xmlns:a16="http://schemas.microsoft.com/office/drawing/2014/main" id="{29371DE8-4026-00BE-7B1B-EE0DB29EF1A0}"/>
              </a:ext>
            </a:extLst>
          </p:cNvPr>
          <p:cNvSpPr/>
          <p:nvPr/>
        </p:nvSpPr>
        <p:spPr>
          <a:xfrm>
            <a:off x="4201885" y="4484915"/>
            <a:ext cx="3788229" cy="1480458"/>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Aptos Display" panose="020B0004020202020204" pitchFamily="34" charset="0"/>
              </a:rPr>
              <a:t>UNIVERSAL CASH TRANSFER</a:t>
            </a:r>
          </a:p>
        </p:txBody>
      </p:sp>
      <p:sp>
        <p:nvSpPr>
          <p:cNvPr id="5" name="Rectangle: Rounded Corners 4">
            <a:extLst>
              <a:ext uri="{FF2B5EF4-FFF2-40B4-BE49-F238E27FC236}">
                <a16:creationId xmlns:a16="http://schemas.microsoft.com/office/drawing/2014/main" id="{8DD5A370-1B0D-D96F-46B5-7F8CB7B7E7B7}"/>
              </a:ext>
            </a:extLst>
          </p:cNvPr>
          <p:cNvSpPr/>
          <p:nvPr/>
        </p:nvSpPr>
        <p:spPr>
          <a:xfrm>
            <a:off x="4201884" y="1181098"/>
            <a:ext cx="3788229" cy="1480458"/>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Aptos Display" panose="020B0004020202020204" pitchFamily="34" charset="0"/>
              </a:rPr>
              <a:t>HEALTH POLICY</a:t>
            </a:r>
          </a:p>
        </p:txBody>
      </p:sp>
      <p:sp>
        <p:nvSpPr>
          <p:cNvPr id="6" name="Rectangle: Rounded Corners 5">
            <a:extLst>
              <a:ext uri="{FF2B5EF4-FFF2-40B4-BE49-F238E27FC236}">
                <a16:creationId xmlns:a16="http://schemas.microsoft.com/office/drawing/2014/main" id="{2C44D5B4-736F-4070-FA1A-B122218BDDD3}"/>
              </a:ext>
            </a:extLst>
          </p:cNvPr>
          <p:cNvSpPr/>
          <p:nvPr/>
        </p:nvSpPr>
        <p:spPr>
          <a:xfrm>
            <a:off x="8235043" y="4484915"/>
            <a:ext cx="3788229" cy="1480458"/>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Aptos Display" panose="020B0004020202020204" pitchFamily="34" charset="0"/>
              </a:rPr>
              <a:t>NON-PROFIT ORGANIZATIONS</a:t>
            </a:r>
          </a:p>
        </p:txBody>
      </p:sp>
      <p:sp>
        <p:nvSpPr>
          <p:cNvPr id="7" name="Rectangle: Rounded Corners 6">
            <a:extLst>
              <a:ext uri="{FF2B5EF4-FFF2-40B4-BE49-F238E27FC236}">
                <a16:creationId xmlns:a16="http://schemas.microsoft.com/office/drawing/2014/main" id="{6A7E79D7-C5C6-23B0-CD5D-8A9A1A51ACF2}"/>
              </a:ext>
            </a:extLst>
          </p:cNvPr>
          <p:cNvSpPr/>
          <p:nvPr/>
        </p:nvSpPr>
        <p:spPr>
          <a:xfrm>
            <a:off x="8235041" y="2833006"/>
            <a:ext cx="3788229" cy="1480458"/>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Aptos Display" panose="020B0004020202020204" pitchFamily="34" charset="0"/>
              </a:rPr>
              <a:t>PHARMACEUTICAL FINANCIAL ASSISTANCE</a:t>
            </a:r>
          </a:p>
        </p:txBody>
      </p:sp>
      <p:sp>
        <p:nvSpPr>
          <p:cNvPr id="8" name="Rectangle: Rounded Corners 7">
            <a:extLst>
              <a:ext uri="{FF2B5EF4-FFF2-40B4-BE49-F238E27FC236}">
                <a16:creationId xmlns:a16="http://schemas.microsoft.com/office/drawing/2014/main" id="{277B2328-0689-5231-78AD-6FFF90AE5AF4}"/>
              </a:ext>
            </a:extLst>
          </p:cNvPr>
          <p:cNvSpPr/>
          <p:nvPr/>
        </p:nvSpPr>
        <p:spPr>
          <a:xfrm>
            <a:off x="168727" y="4484915"/>
            <a:ext cx="3788229" cy="1480458"/>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Aptos Display" panose="020B0004020202020204" pitchFamily="34" charset="0"/>
              </a:rPr>
              <a:t>HEALTH INSURANCE </a:t>
            </a:r>
          </a:p>
          <a:p>
            <a:pPr algn="ctr"/>
            <a:r>
              <a:rPr lang="en-US" b="1">
                <a:solidFill>
                  <a:srgbClr val="002060"/>
                </a:solidFill>
                <a:latin typeface="Aptos Display" panose="020B0004020202020204" pitchFamily="34" charset="0"/>
              </a:rPr>
              <a:t>NAVIGATION</a:t>
            </a:r>
          </a:p>
        </p:txBody>
      </p:sp>
      <p:sp>
        <p:nvSpPr>
          <p:cNvPr id="9" name="Rectangle: Rounded Corners 8">
            <a:extLst>
              <a:ext uri="{FF2B5EF4-FFF2-40B4-BE49-F238E27FC236}">
                <a16:creationId xmlns:a16="http://schemas.microsoft.com/office/drawing/2014/main" id="{D8549285-D142-49A3-EB36-D40EC148607E}"/>
              </a:ext>
            </a:extLst>
          </p:cNvPr>
          <p:cNvSpPr/>
          <p:nvPr/>
        </p:nvSpPr>
        <p:spPr>
          <a:xfrm>
            <a:off x="4201883" y="2833006"/>
            <a:ext cx="3788229" cy="1480458"/>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Aptos Display" panose="020B0004020202020204" pitchFamily="34" charset="0"/>
              </a:rPr>
              <a:t>EMPLOYMENT &amp; WORKFORCE ASSISTANCE</a:t>
            </a:r>
          </a:p>
        </p:txBody>
      </p:sp>
      <p:sp>
        <p:nvSpPr>
          <p:cNvPr id="10" name="Rectangle: Rounded Corners 9">
            <a:extLst>
              <a:ext uri="{FF2B5EF4-FFF2-40B4-BE49-F238E27FC236}">
                <a16:creationId xmlns:a16="http://schemas.microsoft.com/office/drawing/2014/main" id="{EE96C984-5B63-6A0A-A652-13810A48BF4B}"/>
              </a:ext>
            </a:extLst>
          </p:cNvPr>
          <p:cNvSpPr/>
          <p:nvPr/>
        </p:nvSpPr>
        <p:spPr>
          <a:xfrm>
            <a:off x="168727" y="1181098"/>
            <a:ext cx="3788229" cy="1480458"/>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Aptos Display" panose="020B0004020202020204" pitchFamily="34" charset="0"/>
              </a:rPr>
              <a:t>FINANCIAL NAVIGATION</a:t>
            </a:r>
          </a:p>
        </p:txBody>
      </p:sp>
      <p:sp>
        <p:nvSpPr>
          <p:cNvPr id="11" name="Rectangle: Rounded Corners 10">
            <a:extLst>
              <a:ext uri="{FF2B5EF4-FFF2-40B4-BE49-F238E27FC236}">
                <a16:creationId xmlns:a16="http://schemas.microsoft.com/office/drawing/2014/main" id="{147137E6-182A-2AC6-CC34-DB0BE9F477FC}"/>
              </a:ext>
            </a:extLst>
          </p:cNvPr>
          <p:cNvSpPr/>
          <p:nvPr/>
        </p:nvSpPr>
        <p:spPr>
          <a:xfrm>
            <a:off x="168726" y="2833006"/>
            <a:ext cx="3788229" cy="1480458"/>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Aptos Display" panose="020B0004020202020204" pitchFamily="34" charset="0"/>
              </a:rPr>
              <a:t>COMMUNITY HEALTH </a:t>
            </a:r>
          </a:p>
          <a:p>
            <a:pPr algn="ctr"/>
            <a:r>
              <a:rPr lang="en-US" b="1">
                <a:solidFill>
                  <a:srgbClr val="002060"/>
                </a:solidFill>
                <a:latin typeface="Aptos Display" panose="020B0004020202020204" pitchFamily="34" charset="0"/>
              </a:rPr>
              <a:t>WORKER</a:t>
            </a:r>
          </a:p>
        </p:txBody>
      </p:sp>
      <p:sp>
        <p:nvSpPr>
          <p:cNvPr id="12" name="Content Placeholder 2">
            <a:extLst>
              <a:ext uri="{FF2B5EF4-FFF2-40B4-BE49-F238E27FC236}">
                <a16:creationId xmlns:a16="http://schemas.microsoft.com/office/drawing/2014/main" id="{5CD9913E-1B15-3DD8-48F8-631EC393D875}"/>
              </a:ext>
            </a:extLst>
          </p:cNvPr>
          <p:cNvSpPr txBox="1">
            <a:spLocks/>
          </p:cNvSpPr>
          <p:nvPr/>
        </p:nvSpPr>
        <p:spPr>
          <a:xfrm>
            <a:off x="334734" y="9694"/>
            <a:ext cx="11522526" cy="926474"/>
          </a:xfrm>
          <a:prstGeom prst="rect">
            <a:avLst/>
          </a:prstGeom>
        </p:spPr>
        <p:txBody>
          <a:bodyPr anchor="ctr">
            <a:normAutofit/>
          </a:bodyPr>
          <a:lstStyle>
            <a:lvl1pPr marL="457200" indent="-457200" algn="l" defTabSz="914400" rtl="0" eaLnBrk="1" latinLnBrk="0" hangingPunct="1">
              <a:lnSpc>
                <a:spcPct val="90000"/>
              </a:lnSpc>
              <a:spcBef>
                <a:spcPts val="1000"/>
              </a:spcBef>
              <a:buClr>
                <a:schemeClr val="bg2">
                  <a:lumMod val="10000"/>
                </a:schemeClr>
              </a:buClr>
              <a:buFont typeface="Arial" panose="020B0604020202020204" pitchFamily="34" charset="0"/>
              <a:buChar char="•"/>
              <a:defRPr sz="2800" kern="1200">
                <a:solidFill>
                  <a:schemeClr val="bg2">
                    <a:lumMod val="10000"/>
                  </a:schemeClr>
                </a:solidFill>
                <a:latin typeface="Helvetica" pitchFamily="2" charset="0"/>
                <a:ea typeface="+mn-ea"/>
                <a:cs typeface="+mn-cs"/>
              </a:defRPr>
            </a:lvl1pPr>
            <a:lvl2pPr marL="800100" indent="-342900" algn="l" defTabSz="914400" rtl="0" eaLnBrk="1" latinLnBrk="0" hangingPunct="1">
              <a:lnSpc>
                <a:spcPct val="90000"/>
              </a:lnSpc>
              <a:spcBef>
                <a:spcPts val="500"/>
              </a:spcBef>
              <a:buClr>
                <a:schemeClr val="bg2">
                  <a:lumMod val="10000"/>
                </a:schemeClr>
              </a:buClr>
              <a:buFont typeface="Arial" panose="020B0604020202020204" pitchFamily="34" charset="0"/>
              <a:buChar char="•"/>
              <a:defRPr sz="2400" kern="1200">
                <a:solidFill>
                  <a:schemeClr val="bg2">
                    <a:lumMod val="10000"/>
                  </a:schemeClr>
                </a:solidFill>
                <a:latin typeface="Helvetica" pitchFamily="2" charset="0"/>
                <a:ea typeface="+mn-ea"/>
                <a:cs typeface="+mn-cs"/>
              </a:defRPr>
            </a:lvl2pPr>
            <a:lvl3pPr marL="1257300" indent="-342900" algn="l" defTabSz="914400" rtl="0" eaLnBrk="1" latinLnBrk="0" hangingPunct="1">
              <a:lnSpc>
                <a:spcPct val="90000"/>
              </a:lnSpc>
              <a:spcBef>
                <a:spcPts val="500"/>
              </a:spcBef>
              <a:buClr>
                <a:schemeClr val="bg2">
                  <a:lumMod val="10000"/>
                </a:schemeClr>
              </a:buClr>
              <a:buFont typeface="Arial" panose="020B0604020202020204" pitchFamily="34" charset="0"/>
              <a:buChar char="•"/>
              <a:defRPr sz="2000" kern="1200">
                <a:solidFill>
                  <a:schemeClr val="bg2">
                    <a:lumMod val="10000"/>
                  </a:schemeClr>
                </a:solidFill>
                <a:latin typeface="Helvetica" pitchFamily="2" charset="0"/>
                <a:ea typeface="+mn-ea"/>
                <a:cs typeface="+mn-cs"/>
              </a:defRPr>
            </a:lvl3pPr>
            <a:lvl4pPr marL="1657350" indent="-285750" algn="l" defTabSz="914400" rtl="0" eaLnBrk="1" latinLnBrk="0" hangingPunct="1">
              <a:lnSpc>
                <a:spcPct val="90000"/>
              </a:lnSpc>
              <a:spcBef>
                <a:spcPts val="500"/>
              </a:spcBef>
              <a:buClr>
                <a:schemeClr val="bg2">
                  <a:lumMod val="10000"/>
                </a:schemeClr>
              </a:buClr>
              <a:buFont typeface="Arial" panose="020B0604020202020204" pitchFamily="34" charset="0"/>
              <a:buChar char="•"/>
              <a:defRPr sz="1800" kern="1200">
                <a:solidFill>
                  <a:schemeClr val="bg2">
                    <a:lumMod val="10000"/>
                  </a:schemeClr>
                </a:solidFill>
                <a:latin typeface="Helvetica" pitchFamily="2" charset="0"/>
                <a:ea typeface="+mn-ea"/>
                <a:cs typeface="+mn-cs"/>
              </a:defRPr>
            </a:lvl4pPr>
            <a:lvl5pPr marL="2114550" indent="-285750" algn="l" defTabSz="914400" rtl="0" eaLnBrk="1" latinLnBrk="0" hangingPunct="1">
              <a:lnSpc>
                <a:spcPct val="90000"/>
              </a:lnSpc>
              <a:spcBef>
                <a:spcPts val="500"/>
              </a:spcBef>
              <a:buClr>
                <a:schemeClr val="bg2">
                  <a:lumMod val="10000"/>
                </a:schemeClr>
              </a:buClr>
              <a:buFont typeface="Arial" panose="020B0604020202020204" pitchFamily="34" charset="0"/>
              <a:buChar char="•"/>
              <a:defRPr sz="1800" kern="1200">
                <a:solidFill>
                  <a:schemeClr val="bg2">
                    <a:lumMod val="10000"/>
                  </a:schemeClr>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buFont typeface="Arial" panose="020B0604020202020204" pitchFamily="34" charset="0"/>
              <a:buNone/>
            </a:pPr>
            <a:r>
              <a:rPr lang="en-US" sz="4000" b="1">
                <a:solidFill>
                  <a:srgbClr val="002060"/>
                </a:solidFill>
                <a:latin typeface="Aptos Display" panose="020B0004020202020204" pitchFamily="34" charset="0"/>
                <a:ea typeface="Open Sans" panose="020B0606030504020204" pitchFamily="34" charset="0"/>
                <a:cs typeface="Open Sans" panose="020B0606030504020204" pitchFamily="34" charset="0"/>
              </a:rPr>
              <a:t>Types of Financial Hardship Solutions </a:t>
            </a:r>
          </a:p>
        </p:txBody>
      </p:sp>
    </p:spTree>
    <p:extLst>
      <p:ext uri="{BB962C8B-B14F-4D97-AF65-F5344CB8AC3E}">
        <p14:creationId xmlns:p14="http://schemas.microsoft.com/office/powerpoint/2010/main" val="4023815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
            <a:extLst>
              <a:ext uri="{FF2B5EF4-FFF2-40B4-BE49-F238E27FC236}">
                <a16:creationId xmlns:a16="http://schemas.microsoft.com/office/drawing/2014/main" id="{65F903BF-EBDB-E726-5153-0DCBC309E667}"/>
              </a:ext>
            </a:extLst>
          </p:cNvPr>
          <p:cNvGraphicFramePr>
            <a:graphicFrameLocks/>
          </p:cNvGraphicFramePr>
          <p:nvPr>
            <p:extLst>
              <p:ext uri="{D42A27DB-BD31-4B8C-83A1-F6EECF244321}">
                <p14:modId xmlns:p14="http://schemas.microsoft.com/office/powerpoint/2010/main" val="309578826"/>
              </p:ext>
            </p:extLst>
          </p:nvPr>
        </p:nvGraphicFramePr>
        <p:xfrm>
          <a:off x="0" y="1985865"/>
          <a:ext cx="12191999" cy="3629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994007C0-2D20-918B-5133-9CDA2142723C}"/>
              </a:ext>
            </a:extLst>
          </p:cNvPr>
          <p:cNvSpPr txBox="1"/>
          <p:nvPr/>
        </p:nvSpPr>
        <p:spPr>
          <a:xfrm>
            <a:off x="0" y="0"/>
            <a:ext cx="12192000" cy="1846659"/>
          </a:xfrm>
          <a:prstGeom prst="rect">
            <a:avLst/>
          </a:prstGeom>
          <a:noFill/>
        </p:spPr>
        <p:txBody>
          <a:bodyPr wrap="square">
            <a:spAutoFit/>
          </a:bodyPr>
          <a:lstStyle/>
          <a:p>
            <a:pPr algn="ctr"/>
            <a:r>
              <a:rPr lang="en-US" sz="3800" b="1">
                <a:solidFill>
                  <a:srgbClr val="002060"/>
                </a:solidFill>
                <a:latin typeface="Aptos Display" panose="020B0004020202020204" pitchFamily="34" charset="0"/>
              </a:rPr>
              <a:t>Four Key Components to Reduce Financial Hardship</a:t>
            </a:r>
          </a:p>
          <a:p>
            <a:pPr algn="ctr"/>
            <a:r>
              <a:rPr lang="en-US" sz="3800" b="1">
                <a:solidFill>
                  <a:srgbClr val="002060"/>
                </a:solidFill>
                <a:latin typeface="Aptos Display" panose="020B0004020202020204" pitchFamily="34" charset="0"/>
              </a:rPr>
              <a:t> </a:t>
            </a:r>
            <a:r>
              <a:rPr lang="en-US" sz="3200" i="1">
                <a:solidFill>
                  <a:srgbClr val="002060"/>
                </a:solidFill>
                <a:latin typeface="Aptos Display" panose="020B0004020202020204" pitchFamily="34" charset="0"/>
              </a:rPr>
              <a:t>Learnings from the </a:t>
            </a:r>
            <a:r>
              <a:rPr lang="en-US" sz="3200" i="1" cap="none" spc="0">
                <a:solidFill>
                  <a:srgbClr val="002060"/>
                </a:solidFill>
                <a:effectLst/>
                <a:latin typeface="Aptos Display" panose="020B0004020202020204" pitchFamily="34" charset="0"/>
              </a:rPr>
              <a:t>Cancer Financial Experience (CAFÉ) Trial </a:t>
            </a:r>
            <a:endParaRPr lang="en-US" sz="3200" i="1">
              <a:solidFill>
                <a:srgbClr val="002060"/>
              </a:solidFill>
              <a:latin typeface="Aptos Display" panose="020B0004020202020204" pitchFamily="34" charset="0"/>
            </a:endParaRPr>
          </a:p>
          <a:p>
            <a:pPr algn="ctr"/>
            <a:r>
              <a:rPr lang="en-US" sz="3400" u="sng">
                <a:solidFill>
                  <a:srgbClr val="002060"/>
                </a:solidFill>
                <a:latin typeface="Aptos Display" panose="020B0004020202020204" pitchFamily="34" charset="0"/>
              </a:rPr>
              <a:t>Goal</a:t>
            </a:r>
            <a:r>
              <a:rPr lang="en-US" sz="3400">
                <a:solidFill>
                  <a:srgbClr val="002060"/>
                </a:solidFill>
                <a:latin typeface="Aptos Display" panose="020B0004020202020204" pitchFamily="34" charset="0"/>
              </a:rPr>
              <a:t>: reduce financial hardship among patients w/ cancer</a:t>
            </a:r>
          </a:p>
        </p:txBody>
      </p:sp>
    </p:spTree>
    <p:extLst>
      <p:ext uri="{BB962C8B-B14F-4D97-AF65-F5344CB8AC3E}">
        <p14:creationId xmlns:p14="http://schemas.microsoft.com/office/powerpoint/2010/main" val="2639201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01506-B26A-918B-1A5C-71BA00F20492}"/>
              </a:ext>
            </a:extLst>
          </p:cNvPr>
          <p:cNvSpPr>
            <a:spLocks noGrp="1"/>
          </p:cNvSpPr>
          <p:nvPr>
            <p:ph type="title"/>
          </p:nvPr>
        </p:nvSpPr>
        <p:spPr>
          <a:xfrm>
            <a:off x="7525512" y="173492"/>
            <a:ext cx="4086350" cy="757889"/>
          </a:xfrm>
        </p:spPr>
        <p:txBody>
          <a:bodyPr>
            <a:normAutofit/>
          </a:bodyPr>
          <a:lstStyle/>
          <a:p>
            <a:pPr algn="ctr"/>
            <a:r>
              <a:rPr lang="en-US" sz="4000" b="1">
                <a:solidFill>
                  <a:srgbClr val="002060"/>
                </a:solidFill>
                <a:latin typeface="Aptos Display" panose="020B0004020202020204" pitchFamily="34" charset="0"/>
              </a:rPr>
              <a:t>CAFÉ Trial Design</a:t>
            </a:r>
          </a:p>
        </p:txBody>
      </p:sp>
      <p:sp>
        <p:nvSpPr>
          <p:cNvPr id="4" name="Title 1">
            <a:extLst>
              <a:ext uri="{FF2B5EF4-FFF2-40B4-BE49-F238E27FC236}">
                <a16:creationId xmlns:a16="http://schemas.microsoft.com/office/drawing/2014/main" id="{AC89D2DE-3822-0AE7-A0A4-50221BC797C6}"/>
              </a:ext>
            </a:extLst>
          </p:cNvPr>
          <p:cNvSpPr txBox="1">
            <a:spLocks/>
          </p:cNvSpPr>
          <p:nvPr/>
        </p:nvSpPr>
        <p:spPr>
          <a:xfrm>
            <a:off x="7258075" y="1148137"/>
            <a:ext cx="4797709" cy="45617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bg2">
                    <a:lumMod val="10000"/>
                  </a:schemeClr>
                </a:solidFill>
                <a:latin typeface="Helvetica" pitchFamily="2" charset="0"/>
                <a:ea typeface="+mj-ea"/>
                <a:cs typeface="+mj-cs"/>
              </a:defRPr>
            </a:lvl1pPr>
          </a:lstStyle>
          <a:p>
            <a:pPr marL="233363" indent="-233363">
              <a:lnSpc>
                <a:spcPct val="120000"/>
              </a:lnSpc>
              <a:spcAft>
                <a:spcPts val="600"/>
              </a:spcAft>
              <a:buFont typeface="+mj-lt"/>
              <a:buAutoNum type="arabicPeriod"/>
            </a:pPr>
            <a:r>
              <a:rPr lang="en-US" sz="2400">
                <a:solidFill>
                  <a:srgbClr val="002060"/>
                </a:solidFill>
                <a:latin typeface="Aptos Display" panose="020B0004020202020204" pitchFamily="34" charset="0"/>
              </a:rPr>
              <a:t>Enhanced Usual Care – </a:t>
            </a:r>
            <a:r>
              <a:rPr lang="en-US" sz="2400" b="0">
                <a:solidFill>
                  <a:srgbClr val="002060"/>
                </a:solidFill>
                <a:latin typeface="Aptos Display" panose="020B0004020202020204" pitchFamily="34" charset="0"/>
              </a:rPr>
              <a:t>resource sheet, baseline &amp; 12-mo f/u survey</a:t>
            </a:r>
          </a:p>
          <a:p>
            <a:pPr marL="233363" indent="-233363">
              <a:lnSpc>
                <a:spcPct val="120000"/>
              </a:lnSpc>
              <a:spcAft>
                <a:spcPts val="600"/>
              </a:spcAft>
              <a:buFont typeface="+mj-lt"/>
              <a:buAutoNum type="arabicPeriod"/>
            </a:pPr>
            <a:endParaRPr lang="en-US" sz="2400">
              <a:solidFill>
                <a:srgbClr val="002060"/>
              </a:solidFill>
              <a:latin typeface="Aptos Display" panose="020B0004020202020204" pitchFamily="34" charset="0"/>
            </a:endParaRPr>
          </a:p>
          <a:p>
            <a:pPr marL="233363" indent="-233363">
              <a:lnSpc>
                <a:spcPct val="120000"/>
              </a:lnSpc>
              <a:spcAft>
                <a:spcPts val="600"/>
              </a:spcAft>
              <a:buFont typeface="+mj-lt"/>
              <a:buAutoNum type="arabicPeriod"/>
            </a:pPr>
            <a:r>
              <a:rPr lang="en-US" sz="2400">
                <a:solidFill>
                  <a:srgbClr val="002060"/>
                </a:solidFill>
                <a:latin typeface="Aptos Display" panose="020B0004020202020204" pitchFamily="34" charset="0"/>
              </a:rPr>
              <a:t>Brief Intervention – </a:t>
            </a:r>
            <a:r>
              <a:rPr lang="en-US" sz="2400" b="0">
                <a:solidFill>
                  <a:srgbClr val="002060"/>
                </a:solidFill>
                <a:latin typeface="Aptos Display" panose="020B0004020202020204" pitchFamily="34" charset="0"/>
              </a:rPr>
              <a:t>6 mos. navigation, 1 proactive outreach, baseline &amp; 12-mo f/u survey</a:t>
            </a:r>
          </a:p>
          <a:p>
            <a:pPr marL="457200" indent="-457200">
              <a:lnSpc>
                <a:spcPct val="120000"/>
              </a:lnSpc>
              <a:spcAft>
                <a:spcPts val="600"/>
              </a:spcAft>
              <a:buFont typeface="+mj-lt"/>
              <a:buAutoNum type="arabicPeriod"/>
            </a:pPr>
            <a:endParaRPr lang="en-US" sz="2400">
              <a:solidFill>
                <a:srgbClr val="002060"/>
              </a:solidFill>
              <a:latin typeface="Aptos Display" panose="020B0004020202020204" pitchFamily="34" charset="0"/>
            </a:endParaRPr>
          </a:p>
          <a:p>
            <a:pPr marL="233363" indent="-233363">
              <a:lnSpc>
                <a:spcPct val="120000"/>
              </a:lnSpc>
              <a:spcAft>
                <a:spcPts val="600"/>
              </a:spcAft>
              <a:buFont typeface="+mj-lt"/>
              <a:buAutoNum type="arabicPeriod"/>
            </a:pPr>
            <a:r>
              <a:rPr lang="en-US" sz="2400">
                <a:solidFill>
                  <a:srgbClr val="002060"/>
                </a:solidFill>
                <a:latin typeface="Aptos Display" panose="020B0004020202020204" pitchFamily="34" charset="0"/>
              </a:rPr>
              <a:t>Extended Intervention – </a:t>
            </a:r>
            <a:r>
              <a:rPr lang="en-US" sz="2400" b="0">
                <a:solidFill>
                  <a:srgbClr val="002060"/>
                </a:solidFill>
                <a:latin typeface="Aptos Display" panose="020B0004020202020204" pitchFamily="34" charset="0"/>
              </a:rPr>
              <a:t>6 mos. Navigation, 3 proactive outreaches, baseline &amp; 12-mo f/u survey</a:t>
            </a:r>
          </a:p>
        </p:txBody>
      </p:sp>
      <p:pic>
        <p:nvPicPr>
          <p:cNvPr id="6" name="Picture 5" descr="Diagram&#10;&#10;Description automatically generated">
            <a:extLst>
              <a:ext uri="{FF2B5EF4-FFF2-40B4-BE49-F238E27FC236}">
                <a16:creationId xmlns:a16="http://schemas.microsoft.com/office/drawing/2014/main" id="{7B6A6D6D-39DE-01E1-E4DE-A4BEFC4DDF51}"/>
              </a:ext>
            </a:extLst>
          </p:cNvPr>
          <p:cNvPicPr>
            <a:picLocks noChangeAspect="1"/>
          </p:cNvPicPr>
          <p:nvPr/>
        </p:nvPicPr>
        <p:blipFill rotWithShape="1">
          <a:blip r:embed="rId2">
            <a:extLst>
              <a:ext uri="{28A0092B-C50C-407E-A947-70E740481C1C}">
                <a14:useLocalDpi xmlns:a14="http://schemas.microsoft.com/office/drawing/2010/main" val="0"/>
              </a:ext>
            </a:extLst>
          </a:blip>
          <a:srcRect l="294" t="9778"/>
          <a:stretch/>
        </p:blipFill>
        <p:spPr>
          <a:xfrm>
            <a:off x="452122" y="0"/>
            <a:ext cx="5691935" cy="6878551"/>
          </a:xfrm>
          <a:prstGeom prst="rect">
            <a:avLst/>
          </a:prstGeom>
          <a:solidFill>
            <a:schemeClr val="bg1"/>
          </a:solidFill>
        </p:spPr>
      </p:pic>
    </p:spTree>
    <p:extLst>
      <p:ext uri="{BB962C8B-B14F-4D97-AF65-F5344CB8AC3E}">
        <p14:creationId xmlns:p14="http://schemas.microsoft.com/office/powerpoint/2010/main" val="2639061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C3EB07-1B55-A60B-C2A8-791A64A697CB}"/>
              </a:ext>
            </a:extLst>
          </p:cNvPr>
          <p:cNvSpPr txBox="1">
            <a:spLocks/>
          </p:cNvSpPr>
          <p:nvPr/>
        </p:nvSpPr>
        <p:spPr>
          <a:xfrm>
            <a:off x="1150402" y="2615594"/>
            <a:ext cx="9639754" cy="1187899"/>
          </a:xfrm>
          <a:prstGeom prst="rect">
            <a:avLst/>
          </a:prstGeom>
        </p:spPr>
        <p:txBody>
          <a:bodyPr anchor="ctr">
            <a:normAutofit/>
          </a:bodyPr>
          <a:lstStyle>
            <a:lvl1pPr marL="457200" indent="-457200" algn="l" defTabSz="914400" rtl="0" eaLnBrk="1" latinLnBrk="0" hangingPunct="1">
              <a:lnSpc>
                <a:spcPct val="90000"/>
              </a:lnSpc>
              <a:spcBef>
                <a:spcPts val="1000"/>
              </a:spcBef>
              <a:buClr>
                <a:schemeClr val="bg2">
                  <a:lumMod val="10000"/>
                </a:schemeClr>
              </a:buClr>
              <a:buFont typeface="Arial" panose="020B0604020202020204" pitchFamily="34" charset="0"/>
              <a:buChar char="•"/>
              <a:defRPr sz="2800" kern="1200">
                <a:solidFill>
                  <a:schemeClr val="bg2">
                    <a:lumMod val="10000"/>
                  </a:schemeClr>
                </a:solidFill>
                <a:latin typeface="Helvetica" pitchFamily="2" charset="0"/>
                <a:ea typeface="+mn-ea"/>
                <a:cs typeface="+mn-cs"/>
              </a:defRPr>
            </a:lvl1pPr>
            <a:lvl2pPr marL="800100" indent="-342900" algn="l" defTabSz="914400" rtl="0" eaLnBrk="1" latinLnBrk="0" hangingPunct="1">
              <a:lnSpc>
                <a:spcPct val="90000"/>
              </a:lnSpc>
              <a:spcBef>
                <a:spcPts val="500"/>
              </a:spcBef>
              <a:buClr>
                <a:schemeClr val="bg2">
                  <a:lumMod val="10000"/>
                </a:schemeClr>
              </a:buClr>
              <a:buFont typeface="Arial" panose="020B0604020202020204" pitchFamily="34" charset="0"/>
              <a:buChar char="•"/>
              <a:defRPr sz="2400" kern="1200">
                <a:solidFill>
                  <a:schemeClr val="bg2">
                    <a:lumMod val="10000"/>
                  </a:schemeClr>
                </a:solidFill>
                <a:latin typeface="Helvetica" pitchFamily="2" charset="0"/>
                <a:ea typeface="+mn-ea"/>
                <a:cs typeface="+mn-cs"/>
              </a:defRPr>
            </a:lvl2pPr>
            <a:lvl3pPr marL="1257300" indent="-342900" algn="l" defTabSz="914400" rtl="0" eaLnBrk="1" latinLnBrk="0" hangingPunct="1">
              <a:lnSpc>
                <a:spcPct val="90000"/>
              </a:lnSpc>
              <a:spcBef>
                <a:spcPts val="500"/>
              </a:spcBef>
              <a:buClr>
                <a:schemeClr val="bg2">
                  <a:lumMod val="10000"/>
                </a:schemeClr>
              </a:buClr>
              <a:buFont typeface="Arial" panose="020B0604020202020204" pitchFamily="34" charset="0"/>
              <a:buChar char="•"/>
              <a:defRPr sz="2000" kern="1200">
                <a:solidFill>
                  <a:schemeClr val="bg2">
                    <a:lumMod val="10000"/>
                  </a:schemeClr>
                </a:solidFill>
                <a:latin typeface="Helvetica" pitchFamily="2" charset="0"/>
                <a:ea typeface="+mn-ea"/>
                <a:cs typeface="+mn-cs"/>
              </a:defRPr>
            </a:lvl3pPr>
            <a:lvl4pPr marL="1657350" indent="-285750" algn="l" defTabSz="914400" rtl="0" eaLnBrk="1" latinLnBrk="0" hangingPunct="1">
              <a:lnSpc>
                <a:spcPct val="90000"/>
              </a:lnSpc>
              <a:spcBef>
                <a:spcPts val="500"/>
              </a:spcBef>
              <a:buClr>
                <a:schemeClr val="bg2">
                  <a:lumMod val="10000"/>
                </a:schemeClr>
              </a:buClr>
              <a:buFont typeface="Arial" panose="020B0604020202020204" pitchFamily="34" charset="0"/>
              <a:buChar char="•"/>
              <a:defRPr sz="1800" kern="1200">
                <a:solidFill>
                  <a:schemeClr val="bg2">
                    <a:lumMod val="10000"/>
                  </a:schemeClr>
                </a:solidFill>
                <a:latin typeface="Helvetica" pitchFamily="2" charset="0"/>
                <a:ea typeface="+mn-ea"/>
                <a:cs typeface="+mn-cs"/>
              </a:defRPr>
            </a:lvl4pPr>
            <a:lvl5pPr marL="2114550" indent="-285750" algn="l" defTabSz="914400" rtl="0" eaLnBrk="1" latinLnBrk="0" hangingPunct="1">
              <a:lnSpc>
                <a:spcPct val="90000"/>
              </a:lnSpc>
              <a:spcBef>
                <a:spcPts val="500"/>
              </a:spcBef>
              <a:buClr>
                <a:schemeClr val="bg2">
                  <a:lumMod val="10000"/>
                </a:schemeClr>
              </a:buClr>
              <a:buFont typeface="Arial" panose="020B0604020202020204" pitchFamily="34" charset="0"/>
              <a:buChar char="•"/>
              <a:defRPr sz="1800" kern="1200">
                <a:solidFill>
                  <a:schemeClr val="bg2">
                    <a:lumMod val="10000"/>
                  </a:schemeClr>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buFont typeface="Arial" panose="020B0604020202020204" pitchFamily="34" charset="0"/>
              <a:buNone/>
            </a:pPr>
            <a:r>
              <a:rPr lang="en-US" sz="4000" b="1">
                <a:solidFill>
                  <a:srgbClr val="002060"/>
                </a:solidFill>
                <a:latin typeface="+mn-lt"/>
                <a:ea typeface="Open Sans" panose="020B0606030504020204" pitchFamily="34" charset="0"/>
                <a:cs typeface="Open Sans" panose="020B0606030504020204" pitchFamily="34" charset="0"/>
              </a:rPr>
              <a:t>CAFÉ Baseline Results</a:t>
            </a:r>
          </a:p>
        </p:txBody>
      </p:sp>
    </p:spTree>
    <p:extLst>
      <p:ext uri="{BB962C8B-B14F-4D97-AF65-F5344CB8AC3E}">
        <p14:creationId xmlns:p14="http://schemas.microsoft.com/office/powerpoint/2010/main" val="3492405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01506-B26A-918B-1A5C-71BA00F20492}"/>
              </a:ext>
            </a:extLst>
          </p:cNvPr>
          <p:cNvSpPr>
            <a:spLocks noGrp="1"/>
          </p:cNvSpPr>
          <p:nvPr>
            <p:ph type="title"/>
          </p:nvPr>
        </p:nvSpPr>
        <p:spPr>
          <a:xfrm>
            <a:off x="0" y="1"/>
            <a:ext cx="12192000" cy="990600"/>
          </a:xfrm>
        </p:spPr>
        <p:txBody>
          <a:bodyPr>
            <a:normAutofit/>
          </a:bodyPr>
          <a:lstStyle/>
          <a:p>
            <a:pPr algn="ctr"/>
            <a:r>
              <a:rPr lang="en-US" sz="4000" b="1">
                <a:solidFill>
                  <a:srgbClr val="002060"/>
                </a:solidFill>
                <a:latin typeface="+mn-lt"/>
              </a:rPr>
              <a:t>Ensuring a Diverse Participant Cohort</a:t>
            </a:r>
            <a:endParaRPr lang="en-US" sz="4000">
              <a:solidFill>
                <a:srgbClr val="002060"/>
              </a:solidFill>
              <a:latin typeface="+mn-lt"/>
            </a:endParaRPr>
          </a:p>
        </p:txBody>
      </p:sp>
      <p:sp>
        <p:nvSpPr>
          <p:cNvPr id="5" name="TextBox 4">
            <a:extLst>
              <a:ext uri="{FF2B5EF4-FFF2-40B4-BE49-F238E27FC236}">
                <a16:creationId xmlns:a16="http://schemas.microsoft.com/office/drawing/2014/main" id="{169376DB-C1EC-B3F2-EEE0-00599A33888A}"/>
              </a:ext>
            </a:extLst>
          </p:cNvPr>
          <p:cNvSpPr txBox="1"/>
          <p:nvPr/>
        </p:nvSpPr>
        <p:spPr>
          <a:xfrm>
            <a:off x="521004" y="1405919"/>
            <a:ext cx="5866544" cy="3694176"/>
          </a:xfrm>
          <a:prstGeom prst="rect">
            <a:avLst/>
          </a:prstGeom>
          <a:solidFill>
            <a:schemeClr val="tx1">
              <a:lumMod val="20000"/>
              <a:lumOff val="80000"/>
            </a:schemeClr>
          </a:solidFill>
        </p:spPr>
        <p:txBody>
          <a:bodyPr vert="horz" lIns="91440" tIns="45720" rIns="91440" bIns="45720" rtlCol="0" anchor="ctr">
            <a:noAutofit/>
          </a:bodyPr>
          <a:lstStyle/>
          <a:p>
            <a:pPr algn="ctr" defTabSz="914400">
              <a:lnSpc>
                <a:spcPct val="90000"/>
              </a:lnSpc>
              <a:spcBef>
                <a:spcPct val="0"/>
              </a:spcBef>
              <a:spcAft>
                <a:spcPts val="600"/>
              </a:spcAft>
            </a:pPr>
            <a:r>
              <a:rPr lang="en-US" sz="2400" b="1" u="sng">
                <a:solidFill>
                  <a:srgbClr val="002060"/>
                </a:solidFill>
                <a:ea typeface="+mj-ea"/>
                <a:cs typeface="+mj-cs"/>
              </a:rPr>
              <a:t>KEY FACTORS</a:t>
            </a:r>
          </a:p>
          <a:p>
            <a:pPr marL="173038" indent="-173038" defTabSz="914400">
              <a:lnSpc>
                <a:spcPct val="90000"/>
              </a:lnSpc>
              <a:spcBef>
                <a:spcPct val="0"/>
              </a:spcBef>
              <a:spcAft>
                <a:spcPts val="600"/>
              </a:spcAft>
              <a:buFont typeface="Arial" panose="020B0604020202020204" pitchFamily="34" charset="0"/>
              <a:buChar char="•"/>
            </a:pPr>
            <a:r>
              <a:rPr lang="en-US" sz="2400" b="1">
                <a:solidFill>
                  <a:srgbClr val="002060"/>
                </a:solidFill>
                <a:ea typeface="+mj-ea"/>
                <a:cs typeface="+mj-cs"/>
              </a:rPr>
              <a:t>Purposeful recruitment of a diverse, inclusive, and representative participants </a:t>
            </a:r>
            <a:endParaRPr lang="en-US" sz="2400" b="1" kern="1200">
              <a:solidFill>
                <a:srgbClr val="002060"/>
              </a:solidFill>
              <a:ea typeface="+mj-ea"/>
              <a:cs typeface="+mj-cs"/>
            </a:endParaRPr>
          </a:p>
          <a:p>
            <a:pPr marL="173038" indent="-173038" defTabSz="914400">
              <a:lnSpc>
                <a:spcPct val="90000"/>
              </a:lnSpc>
              <a:spcBef>
                <a:spcPct val="0"/>
              </a:spcBef>
              <a:spcAft>
                <a:spcPts val="600"/>
              </a:spcAft>
              <a:buFont typeface="Arial" panose="020B0604020202020204" pitchFamily="34" charset="0"/>
              <a:buChar char="•"/>
            </a:pPr>
            <a:r>
              <a:rPr lang="en-US" sz="2400" b="1" kern="1200">
                <a:solidFill>
                  <a:srgbClr val="002060"/>
                </a:solidFill>
                <a:ea typeface="+mj-ea"/>
                <a:cs typeface="+mj-cs"/>
              </a:rPr>
              <a:t>Feasible plan to enrich sample</a:t>
            </a:r>
          </a:p>
          <a:p>
            <a:pPr marL="173038" indent="-173038" defTabSz="914400">
              <a:lnSpc>
                <a:spcPct val="90000"/>
              </a:lnSpc>
              <a:spcBef>
                <a:spcPct val="0"/>
              </a:spcBef>
              <a:spcAft>
                <a:spcPts val="600"/>
              </a:spcAft>
              <a:buFont typeface="Arial" panose="020B0604020202020204" pitchFamily="34" charset="0"/>
              <a:buChar char="•"/>
            </a:pPr>
            <a:r>
              <a:rPr lang="en-US" sz="2400" b="1">
                <a:solidFill>
                  <a:srgbClr val="002060"/>
                </a:solidFill>
                <a:ea typeface="+mj-ea"/>
                <a:cs typeface="+mj-cs"/>
              </a:rPr>
              <a:t>Resources devoted to achieving goals</a:t>
            </a:r>
          </a:p>
          <a:p>
            <a:pPr marL="173038" indent="-173038" defTabSz="914400">
              <a:lnSpc>
                <a:spcPct val="90000"/>
              </a:lnSpc>
              <a:spcBef>
                <a:spcPct val="0"/>
              </a:spcBef>
              <a:spcAft>
                <a:spcPts val="600"/>
              </a:spcAft>
              <a:buFont typeface="Arial" panose="020B0604020202020204" pitchFamily="34" charset="0"/>
              <a:buChar char="•"/>
            </a:pPr>
            <a:r>
              <a:rPr lang="en-US" sz="2400" b="1" kern="1200">
                <a:solidFill>
                  <a:srgbClr val="002060"/>
                </a:solidFill>
                <a:ea typeface="+mj-ea"/>
                <a:cs typeface="+mj-cs"/>
              </a:rPr>
              <a:t>Multilingual staff, messaging, and study materials</a:t>
            </a:r>
          </a:p>
        </p:txBody>
      </p:sp>
      <p:sp>
        <p:nvSpPr>
          <p:cNvPr id="7" name="TextBox 6">
            <a:extLst>
              <a:ext uri="{FF2B5EF4-FFF2-40B4-BE49-F238E27FC236}">
                <a16:creationId xmlns:a16="http://schemas.microsoft.com/office/drawing/2014/main" id="{9ED76FC3-D8A7-610A-078C-AC9190956061}"/>
              </a:ext>
            </a:extLst>
          </p:cNvPr>
          <p:cNvSpPr txBox="1"/>
          <p:nvPr/>
        </p:nvSpPr>
        <p:spPr>
          <a:xfrm>
            <a:off x="7293866" y="1794321"/>
            <a:ext cx="3409650" cy="2917372"/>
          </a:xfrm>
          <a:prstGeom prst="ellipse">
            <a:avLst/>
          </a:prstGeom>
          <a:noFill/>
          <a:ln w="50800">
            <a:solidFill>
              <a:srgbClr val="002060"/>
            </a:solidFill>
          </a:ln>
        </p:spPr>
        <p:txBody>
          <a:bodyPr vert="horz" lIns="91440" tIns="45720" rIns="91440" bIns="45720" rtlCol="0" anchor="ctr">
            <a:normAutofit fontScale="92500" lnSpcReduction="10000"/>
          </a:bodyPr>
          <a:lstStyle/>
          <a:p>
            <a:pPr algn="ctr" defTabSz="914400">
              <a:lnSpc>
                <a:spcPct val="110000"/>
              </a:lnSpc>
              <a:spcBef>
                <a:spcPct val="0"/>
              </a:spcBef>
            </a:pPr>
            <a:r>
              <a:rPr lang="en-US" sz="3800" b="1" kern="1200">
                <a:solidFill>
                  <a:srgbClr val="002060"/>
                </a:solidFill>
                <a:ea typeface="+mj-ea"/>
                <a:cs typeface="+mj-cs"/>
              </a:rPr>
              <a:t>34% </a:t>
            </a:r>
          </a:p>
          <a:p>
            <a:pPr algn="ctr" defTabSz="914400">
              <a:lnSpc>
                <a:spcPct val="110000"/>
              </a:lnSpc>
              <a:spcBef>
                <a:spcPct val="0"/>
              </a:spcBef>
              <a:spcAft>
                <a:spcPts val="1200"/>
              </a:spcAft>
            </a:pPr>
            <a:r>
              <a:rPr lang="en-US" sz="2400" b="1">
                <a:solidFill>
                  <a:srgbClr val="002060"/>
                </a:solidFill>
                <a:ea typeface="+mj-ea"/>
                <a:cs typeface="+mj-cs"/>
              </a:rPr>
              <a:t>of CAFÉ </a:t>
            </a:r>
            <a:r>
              <a:rPr lang="en-US" sz="2400" b="1" kern="1200">
                <a:solidFill>
                  <a:srgbClr val="002060"/>
                </a:solidFill>
                <a:ea typeface="+mj-ea"/>
                <a:cs typeface="+mj-cs"/>
              </a:rPr>
              <a:t>participants </a:t>
            </a:r>
            <a:r>
              <a:rPr lang="en-US" sz="2400" b="1">
                <a:solidFill>
                  <a:srgbClr val="002060"/>
                </a:solidFill>
                <a:ea typeface="+mj-ea"/>
                <a:cs typeface="+mj-cs"/>
              </a:rPr>
              <a:t>from under-represented populations</a:t>
            </a:r>
            <a:endParaRPr lang="en-US" sz="2400" b="1" kern="1200">
              <a:solidFill>
                <a:srgbClr val="002060"/>
              </a:solidFill>
              <a:ea typeface="+mj-ea"/>
              <a:cs typeface="+mj-cs"/>
            </a:endParaRPr>
          </a:p>
        </p:txBody>
      </p:sp>
    </p:spTree>
    <p:extLst>
      <p:ext uri="{BB962C8B-B14F-4D97-AF65-F5344CB8AC3E}">
        <p14:creationId xmlns:p14="http://schemas.microsoft.com/office/powerpoint/2010/main" val="214676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39A14799-7740-3B7A-1F97-40543BF7C51C}"/>
              </a:ext>
            </a:extLst>
          </p:cNvPr>
          <p:cNvGrpSpPr/>
          <p:nvPr/>
        </p:nvGrpSpPr>
        <p:grpSpPr>
          <a:xfrm>
            <a:off x="0" y="1"/>
            <a:ext cx="12192000" cy="6318503"/>
            <a:chOff x="0" y="-299163"/>
            <a:chExt cx="11224705" cy="5456393"/>
          </a:xfrm>
        </p:grpSpPr>
        <p:graphicFrame>
          <p:nvGraphicFramePr>
            <p:cNvPr id="17" name="Chart 16">
              <a:extLst>
                <a:ext uri="{FF2B5EF4-FFF2-40B4-BE49-F238E27FC236}">
                  <a16:creationId xmlns:a16="http://schemas.microsoft.com/office/drawing/2014/main" id="{119FF14D-4250-4124-B438-3ABA004EC612}"/>
                </a:ext>
              </a:extLst>
            </p:cNvPr>
            <p:cNvGraphicFramePr>
              <a:graphicFrameLocks/>
            </p:cNvGraphicFramePr>
            <p:nvPr>
              <p:extLst>
                <p:ext uri="{D42A27DB-BD31-4B8C-83A1-F6EECF244321}">
                  <p14:modId xmlns:p14="http://schemas.microsoft.com/office/powerpoint/2010/main" val="3902839361"/>
                </p:ext>
              </p:extLst>
            </p:nvPr>
          </p:nvGraphicFramePr>
          <p:xfrm>
            <a:off x="0" y="-299163"/>
            <a:ext cx="11224705" cy="5456393"/>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2">
              <a:extLst>
                <a:ext uri="{FF2B5EF4-FFF2-40B4-BE49-F238E27FC236}">
                  <a16:creationId xmlns:a16="http://schemas.microsoft.com/office/drawing/2014/main" id="{513536CC-D7B3-4255-BB55-B780B0174671}"/>
                </a:ext>
              </a:extLst>
            </p:cNvPr>
            <p:cNvSpPr txBox="1"/>
            <p:nvPr/>
          </p:nvSpPr>
          <p:spPr>
            <a:xfrm>
              <a:off x="1609755" y="2534210"/>
              <a:ext cx="2938186" cy="74792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400" b="1">
                  <a:solidFill>
                    <a:schemeClr val="tx1">
                      <a:lumMod val="75000"/>
                    </a:schemeClr>
                  </a:solidFill>
                  <a:latin typeface="Calibri" panose="020F0502020204030204" pitchFamily="34" charset="0"/>
                  <a:cs typeface="Calibri" panose="020F0502020204030204" pitchFamily="34" charset="0"/>
                </a:rPr>
                <a:t>High</a:t>
              </a:r>
              <a:r>
                <a:rPr lang="en-US" sz="2400" b="1" baseline="0">
                  <a:solidFill>
                    <a:schemeClr val="tx1">
                      <a:lumMod val="75000"/>
                    </a:schemeClr>
                  </a:solidFill>
                  <a:latin typeface="Calibri" panose="020F0502020204030204" pitchFamily="34" charset="0"/>
                  <a:cs typeface="Calibri" panose="020F0502020204030204" pitchFamily="34" charset="0"/>
                </a:rPr>
                <a:t> Financial Distress: </a:t>
              </a:r>
            </a:p>
            <a:p>
              <a:pPr algn="ctr"/>
              <a:r>
                <a:rPr lang="en-US" sz="2400" b="1" baseline="0">
                  <a:solidFill>
                    <a:schemeClr val="tx1">
                      <a:lumMod val="75000"/>
                    </a:schemeClr>
                  </a:solidFill>
                  <a:latin typeface="Calibri" panose="020F0502020204030204" pitchFamily="34" charset="0"/>
                  <a:cs typeface="Calibri" panose="020F0502020204030204" pitchFamily="34" charset="0"/>
                </a:rPr>
                <a:t>30.5% (n=113)</a:t>
              </a:r>
              <a:endParaRPr lang="en-US" sz="2400" b="1">
                <a:solidFill>
                  <a:schemeClr val="tx1">
                    <a:lumMod val="75000"/>
                  </a:schemeClr>
                </a:solidFill>
                <a:latin typeface="Calibri" panose="020F0502020204030204" pitchFamily="34" charset="0"/>
                <a:cs typeface="Calibri" panose="020F0502020204030204" pitchFamily="34" charset="0"/>
              </a:endParaRPr>
            </a:p>
          </p:txBody>
        </p:sp>
        <p:sp>
          <p:nvSpPr>
            <p:cNvPr id="19" name="TextBox 3">
              <a:extLst>
                <a:ext uri="{FF2B5EF4-FFF2-40B4-BE49-F238E27FC236}">
                  <a16:creationId xmlns:a16="http://schemas.microsoft.com/office/drawing/2014/main" id="{C298F213-37CD-47A9-AC9F-227118279B3F}"/>
                </a:ext>
              </a:extLst>
            </p:cNvPr>
            <p:cNvSpPr txBox="1"/>
            <p:nvPr/>
          </p:nvSpPr>
          <p:spPr>
            <a:xfrm>
              <a:off x="7944712" y="359224"/>
              <a:ext cx="2822542" cy="74792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400" b="1">
                  <a:solidFill>
                    <a:schemeClr val="accent2">
                      <a:lumMod val="75000"/>
                    </a:schemeClr>
                  </a:solidFill>
                  <a:latin typeface="Calibri" panose="020F0502020204030204" pitchFamily="34" charset="0"/>
                  <a:cs typeface="Calibri" panose="020F0502020204030204" pitchFamily="34" charset="0"/>
                </a:rPr>
                <a:t>Low</a:t>
              </a:r>
              <a:r>
                <a:rPr lang="en-US" sz="2400" b="1" baseline="0">
                  <a:solidFill>
                    <a:schemeClr val="accent2">
                      <a:lumMod val="75000"/>
                    </a:schemeClr>
                  </a:solidFill>
                  <a:latin typeface="Calibri" panose="020F0502020204030204" pitchFamily="34" charset="0"/>
                  <a:cs typeface="Calibri" panose="020F0502020204030204" pitchFamily="34" charset="0"/>
                </a:rPr>
                <a:t> Financial Distress:</a:t>
              </a:r>
            </a:p>
            <a:p>
              <a:pPr algn="ctr"/>
              <a:r>
                <a:rPr lang="en-US" sz="2400" b="1" baseline="0">
                  <a:solidFill>
                    <a:schemeClr val="accent2">
                      <a:lumMod val="75000"/>
                    </a:schemeClr>
                  </a:solidFill>
                  <a:latin typeface="Calibri" panose="020F0502020204030204" pitchFamily="34" charset="0"/>
                  <a:cs typeface="Calibri" panose="020F0502020204030204" pitchFamily="34" charset="0"/>
                </a:rPr>
                <a:t>50.4% (n=187)</a:t>
              </a:r>
              <a:endParaRPr lang="en-US" sz="2400" b="1">
                <a:solidFill>
                  <a:schemeClr val="accent2">
                    <a:lumMod val="75000"/>
                  </a:schemeClr>
                </a:solidFill>
                <a:latin typeface="Calibri" panose="020F0502020204030204" pitchFamily="34" charset="0"/>
                <a:cs typeface="Calibri" panose="020F0502020204030204" pitchFamily="34" charset="0"/>
              </a:endParaRPr>
            </a:p>
          </p:txBody>
        </p:sp>
        <p:sp>
          <p:nvSpPr>
            <p:cNvPr id="20" name="TextBox 4">
              <a:extLst>
                <a:ext uri="{FF2B5EF4-FFF2-40B4-BE49-F238E27FC236}">
                  <a16:creationId xmlns:a16="http://schemas.microsoft.com/office/drawing/2014/main" id="{C97C3CB4-488E-45BE-B5A1-76393BC33DE1}"/>
                </a:ext>
              </a:extLst>
            </p:cNvPr>
            <p:cNvSpPr txBox="1"/>
            <p:nvPr/>
          </p:nvSpPr>
          <p:spPr>
            <a:xfrm>
              <a:off x="2081192" y="3341111"/>
              <a:ext cx="1995313" cy="36011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000" b="1">
                  <a:solidFill>
                    <a:schemeClr val="tx1">
                      <a:lumMod val="75000"/>
                    </a:schemeClr>
                  </a:solidFill>
                  <a:latin typeface="Calibri" panose="020F0502020204030204" pitchFamily="34" charset="0"/>
                  <a:cs typeface="Calibri" panose="020F0502020204030204" pitchFamily="34" charset="0"/>
                </a:rPr>
                <a:t>InCharge Score 1-5</a:t>
              </a:r>
            </a:p>
          </p:txBody>
        </p:sp>
        <p:sp>
          <p:nvSpPr>
            <p:cNvPr id="21" name="TextBox 5">
              <a:extLst>
                <a:ext uri="{FF2B5EF4-FFF2-40B4-BE49-F238E27FC236}">
                  <a16:creationId xmlns:a16="http://schemas.microsoft.com/office/drawing/2014/main" id="{15F792B5-E75F-4D18-AFE1-EA9177D42094}"/>
                </a:ext>
              </a:extLst>
            </p:cNvPr>
            <p:cNvSpPr txBox="1"/>
            <p:nvPr/>
          </p:nvSpPr>
          <p:spPr>
            <a:xfrm>
              <a:off x="8239523" y="1121325"/>
              <a:ext cx="2232920" cy="36011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000" b="1">
                  <a:solidFill>
                    <a:schemeClr val="accent2">
                      <a:lumMod val="75000"/>
                    </a:schemeClr>
                  </a:solidFill>
                  <a:latin typeface="Calibri" panose="020F0502020204030204" pitchFamily="34" charset="0"/>
                  <a:cs typeface="Calibri" panose="020F0502020204030204" pitchFamily="34" charset="0"/>
                </a:rPr>
                <a:t>InCharge Score &gt;7-10</a:t>
              </a:r>
            </a:p>
          </p:txBody>
        </p:sp>
        <p:sp>
          <p:nvSpPr>
            <p:cNvPr id="22" name="TextBox 6">
              <a:extLst>
                <a:ext uri="{FF2B5EF4-FFF2-40B4-BE49-F238E27FC236}">
                  <a16:creationId xmlns:a16="http://schemas.microsoft.com/office/drawing/2014/main" id="{604B3E21-6F39-4045-B36D-78D04EABDBD8}"/>
                </a:ext>
              </a:extLst>
            </p:cNvPr>
            <p:cNvSpPr txBox="1"/>
            <p:nvPr/>
          </p:nvSpPr>
          <p:spPr>
            <a:xfrm>
              <a:off x="5468798" y="2728115"/>
              <a:ext cx="2113378" cy="36011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000" b="1">
                  <a:solidFill>
                    <a:srgbClr val="0070C0"/>
                  </a:solidFill>
                  <a:latin typeface="Calibri" panose="020F0502020204030204" pitchFamily="34" charset="0"/>
                  <a:cs typeface="Calibri" panose="020F0502020204030204" pitchFamily="34" charset="0"/>
                </a:rPr>
                <a:t>InCharge Score &gt;5-7</a:t>
              </a:r>
            </a:p>
          </p:txBody>
        </p:sp>
        <p:sp>
          <p:nvSpPr>
            <p:cNvPr id="23" name="TextBox 7">
              <a:extLst>
                <a:ext uri="{FF2B5EF4-FFF2-40B4-BE49-F238E27FC236}">
                  <a16:creationId xmlns:a16="http://schemas.microsoft.com/office/drawing/2014/main" id="{B90B5D9D-1CA4-4C2D-AF62-E32B15BA993F}"/>
                </a:ext>
              </a:extLst>
            </p:cNvPr>
            <p:cNvSpPr txBox="1"/>
            <p:nvPr/>
          </p:nvSpPr>
          <p:spPr>
            <a:xfrm>
              <a:off x="5106263" y="1855728"/>
              <a:ext cx="2838449" cy="73609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400" b="1">
                  <a:solidFill>
                    <a:srgbClr val="0070C0"/>
                  </a:solidFill>
                  <a:latin typeface="Calibri" panose="020F0502020204030204" pitchFamily="34" charset="0"/>
                  <a:cs typeface="Calibri" panose="020F0502020204030204" pitchFamily="34" charset="0"/>
                </a:rPr>
                <a:t>Moderate </a:t>
              </a:r>
              <a:r>
                <a:rPr lang="en-US" sz="2400" b="1" baseline="0">
                  <a:solidFill>
                    <a:srgbClr val="0070C0"/>
                  </a:solidFill>
                  <a:latin typeface="Calibri" panose="020F0502020204030204" pitchFamily="34" charset="0"/>
                  <a:cs typeface="Calibri" panose="020F0502020204030204" pitchFamily="34" charset="0"/>
                </a:rPr>
                <a:t>Financial Distress: </a:t>
              </a:r>
            </a:p>
            <a:p>
              <a:pPr algn="ctr"/>
              <a:r>
                <a:rPr lang="en-US" sz="2400" b="1" baseline="0">
                  <a:solidFill>
                    <a:srgbClr val="0070C0"/>
                  </a:solidFill>
                  <a:latin typeface="Calibri" panose="020F0502020204030204" pitchFamily="34" charset="0"/>
                  <a:cs typeface="Calibri" panose="020F0502020204030204" pitchFamily="34" charset="0"/>
                </a:rPr>
                <a:t>19.1% (n=71)</a:t>
              </a:r>
              <a:endParaRPr lang="en-US" sz="2400" b="1">
                <a:solidFill>
                  <a:srgbClr val="0070C0"/>
                </a:solidFill>
                <a:latin typeface="Calibri" panose="020F0502020204030204" pitchFamily="34" charset="0"/>
                <a:cs typeface="Calibri" panose="020F0502020204030204" pitchFamily="34" charset="0"/>
              </a:endParaRPr>
            </a:p>
          </p:txBody>
        </p:sp>
      </p:grpSp>
      <p:sp>
        <p:nvSpPr>
          <p:cNvPr id="2" name="Title 1">
            <a:extLst>
              <a:ext uri="{FF2B5EF4-FFF2-40B4-BE49-F238E27FC236}">
                <a16:creationId xmlns:a16="http://schemas.microsoft.com/office/drawing/2014/main" id="{9664F335-C66B-C372-40C0-AEE2BCD60BC5}"/>
              </a:ext>
            </a:extLst>
          </p:cNvPr>
          <p:cNvSpPr>
            <a:spLocks noGrp="1"/>
          </p:cNvSpPr>
          <p:nvPr>
            <p:ph type="title"/>
          </p:nvPr>
        </p:nvSpPr>
        <p:spPr>
          <a:xfrm>
            <a:off x="0" y="1"/>
            <a:ext cx="12192000" cy="885138"/>
          </a:xfrm>
        </p:spPr>
        <p:txBody>
          <a:bodyPr>
            <a:normAutofit/>
          </a:bodyPr>
          <a:lstStyle/>
          <a:p>
            <a:pPr algn="ctr"/>
            <a:r>
              <a:rPr lang="en-US" sz="4000" b="1">
                <a:solidFill>
                  <a:srgbClr val="002060"/>
                </a:solidFill>
                <a:latin typeface="+mn-lt"/>
              </a:rPr>
              <a:t>Financial Hardship of CAFÉ Participants at Baseline</a:t>
            </a:r>
            <a:endParaRPr lang="en-US" sz="4000">
              <a:solidFill>
                <a:srgbClr val="002060"/>
              </a:solidFill>
              <a:latin typeface="+mn-lt"/>
            </a:endParaRPr>
          </a:p>
        </p:txBody>
      </p:sp>
    </p:spTree>
    <p:extLst>
      <p:ext uri="{BB962C8B-B14F-4D97-AF65-F5344CB8AC3E}">
        <p14:creationId xmlns:p14="http://schemas.microsoft.com/office/powerpoint/2010/main" val="398008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miling tattooed man with bun">
            <a:extLst>
              <a:ext uri="{FF2B5EF4-FFF2-40B4-BE49-F238E27FC236}">
                <a16:creationId xmlns:a16="http://schemas.microsoft.com/office/drawing/2014/main" id="{05E779A5-8269-404C-E75C-BFCC94E4AB43}"/>
              </a:ext>
            </a:extLst>
          </p:cNvPr>
          <p:cNvPicPr>
            <a:picLocks noChangeAspect="1"/>
          </p:cNvPicPr>
          <p:nvPr/>
        </p:nvPicPr>
        <p:blipFill rotWithShape="1">
          <a:blip r:embed="rId2"/>
          <a:srcRect l="23340" r="20326"/>
          <a:stretch/>
        </p:blipFill>
        <p:spPr>
          <a:xfrm>
            <a:off x="7016128" y="1"/>
            <a:ext cx="5175872" cy="6125228"/>
          </a:xfrm>
          <a:prstGeom prst="rect">
            <a:avLst/>
          </a:prstGeom>
        </p:spPr>
      </p:pic>
      <p:sp>
        <p:nvSpPr>
          <p:cNvPr id="4" name="Title 5">
            <a:extLst>
              <a:ext uri="{FF2B5EF4-FFF2-40B4-BE49-F238E27FC236}">
                <a16:creationId xmlns:a16="http://schemas.microsoft.com/office/drawing/2014/main" id="{EFF08377-283B-35F6-47F0-6D18B3498CD9}"/>
              </a:ext>
            </a:extLst>
          </p:cNvPr>
          <p:cNvSpPr txBox="1">
            <a:spLocks/>
          </p:cNvSpPr>
          <p:nvPr/>
        </p:nvSpPr>
        <p:spPr>
          <a:xfrm>
            <a:off x="-1" y="1"/>
            <a:ext cx="7016129" cy="6125228"/>
          </a:xfrm>
          <a:prstGeom prst="rect">
            <a:avLst/>
          </a:prstGeom>
          <a:solidFill>
            <a:schemeClr val="bg1"/>
          </a:solidFill>
        </p:spPr>
        <p:txBody>
          <a:bodyPr vert="horz" lIns="109728" tIns="54864" rIns="109728" bIns="54864" rtlCol="0" anchor="ctr">
            <a:noAutofit/>
          </a:bodyPr>
          <a:lstStyle>
            <a:lvl1pPr algn="l" defTabSz="914400" rtl="0" eaLnBrk="1" latinLnBrk="0" hangingPunct="1">
              <a:lnSpc>
                <a:spcPct val="100000"/>
              </a:lnSpc>
              <a:spcBef>
                <a:spcPct val="0"/>
              </a:spcBef>
              <a:buNone/>
              <a:defRPr sz="5200" kern="1200" baseline="0">
                <a:solidFill>
                  <a:schemeClr val="bg1"/>
                </a:solidFill>
                <a:latin typeface="+mj-lt"/>
                <a:ea typeface="+mj-ea"/>
                <a:cs typeface="+mj-cs"/>
              </a:defRPr>
            </a:lvl1pPr>
          </a:lstStyle>
          <a:p>
            <a:pPr marL="112713" indent="-112713" defTabSz="1097280">
              <a:spcAft>
                <a:spcPts val="400"/>
              </a:spcAft>
              <a:defRPr/>
            </a:pPr>
            <a:r>
              <a:rPr lang="en-US" sz="3600" b="1" dirty="0">
                <a:solidFill>
                  <a:srgbClr val="002060"/>
                </a:solidFill>
                <a:latin typeface="Aptos Display" panose="020B0004020202020204" pitchFamily="34" charset="0"/>
              </a:rPr>
              <a:t>Paul’s Story</a:t>
            </a:r>
          </a:p>
          <a:p>
            <a:pPr marL="233363" indent="-177800" defTabSz="1097280">
              <a:spcAft>
                <a:spcPts val="300"/>
              </a:spcAft>
              <a:buFont typeface="Arial" panose="020B0604020202020204" pitchFamily="34" charset="0"/>
              <a:buChar char="•"/>
              <a:defRPr/>
            </a:pPr>
            <a:r>
              <a:rPr lang="en-US" sz="1900" dirty="0">
                <a:solidFill>
                  <a:srgbClr val="002060"/>
                </a:solidFill>
                <a:latin typeface="Aptos Display" panose="020B0004020202020204" pitchFamily="34" charset="0"/>
              </a:rPr>
              <a:t>Armed services veteran</a:t>
            </a:r>
          </a:p>
          <a:p>
            <a:pPr marL="233363" indent="-177800">
              <a:spcAft>
                <a:spcPts val="300"/>
              </a:spcAft>
              <a:buFont typeface="Arial" panose="020B0604020202020204" pitchFamily="34" charset="0"/>
              <a:buChar char="•"/>
              <a:defRPr/>
            </a:pPr>
            <a:r>
              <a:rPr lang="en-US" sz="1900" dirty="0">
                <a:solidFill>
                  <a:srgbClr val="002060"/>
                </a:solidFill>
                <a:latin typeface="Aptos Display" panose="020B0004020202020204" pitchFamily="34" charset="0"/>
              </a:rPr>
              <a:t>Single-income household </a:t>
            </a:r>
          </a:p>
          <a:p>
            <a:pPr marL="233363" indent="-177800" defTabSz="1097280">
              <a:spcAft>
                <a:spcPts val="300"/>
              </a:spcAft>
              <a:buFont typeface="Arial" panose="020B0604020202020204" pitchFamily="34" charset="0"/>
              <a:buChar char="•"/>
              <a:defRPr/>
            </a:pPr>
            <a:r>
              <a:rPr lang="en-US" sz="1900" dirty="0">
                <a:solidFill>
                  <a:srgbClr val="002060"/>
                </a:solidFill>
                <a:latin typeface="Aptos Display" panose="020B0004020202020204" pitchFamily="34" charset="0"/>
              </a:rPr>
              <a:t>High-deductible health plan</a:t>
            </a:r>
          </a:p>
          <a:p>
            <a:pPr marL="112713" indent="-112713" defTabSz="1097280">
              <a:spcAft>
                <a:spcPts val="400"/>
              </a:spcAft>
              <a:defRPr/>
            </a:pPr>
            <a:r>
              <a:rPr lang="en-US" sz="1900" b="1" dirty="0">
                <a:solidFill>
                  <a:srgbClr val="002060"/>
                </a:solidFill>
                <a:latin typeface="Aptos Display" panose="020B0004020202020204" pitchFamily="34" charset="0"/>
              </a:rPr>
              <a:t>Diagnosis &amp; Treatment</a:t>
            </a:r>
          </a:p>
          <a:p>
            <a:pPr marL="233363" indent="-177800" defTabSz="1097280">
              <a:spcAft>
                <a:spcPts val="300"/>
              </a:spcAft>
              <a:buFont typeface="Arial" panose="020B0604020202020204" pitchFamily="34" charset="0"/>
              <a:buChar char="•"/>
              <a:defRPr/>
            </a:pPr>
            <a:r>
              <a:rPr lang="en-US" sz="1900" dirty="0">
                <a:solidFill>
                  <a:srgbClr val="002060"/>
                </a:solidFill>
                <a:latin typeface="Aptos Display" panose="020B0004020202020204" pitchFamily="34" charset="0"/>
              </a:rPr>
              <a:t>Multiple myeloma</a:t>
            </a:r>
          </a:p>
          <a:p>
            <a:pPr marL="233363" indent="-177800" defTabSz="1097280">
              <a:spcAft>
                <a:spcPts val="300"/>
              </a:spcAft>
              <a:buFont typeface="Arial" panose="020B0604020202020204" pitchFamily="34" charset="0"/>
              <a:buChar char="•"/>
              <a:defRPr/>
            </a:pPr>
            <a:r>
              <a:rPr lang="en-US" sz="1900" dirty="0">
                <a:solidFill>
                  <a:srgbClr val="002060"/>
                </a:solidFill>
                <a:latin typeface="Aptos Display" panose="020B0004020202020204" pitchFamily="34" charset="0"/>
              </a:rPr>
              <a:t>Chemotherapy and physical therapy</a:t>
            </a:r>
          </a:p>
          <a:p>
            <a:pPr marL="112713" indent="-112713" defTabSz="1097280">
              <a:spcAft>
                <a:spcPts val="400"/>
              </a:spcAft>
              <a:defRPr/>
            </a:pPr>
            <a:r>
              <a:rPr lang="en-US" sz="1900" b="1" dirty="0">
                <a:solidFill>
                  <a:srgbClr val="002060"/>
                </a:solidFill>
                <a:latin typeface="Aptos Display" panose="020B0004020202020204" pitchFamily="34" charset="0"/>
              </a:rPr>
              <a:t>Social/Economic Situation</a:t>
            </a:r>
          </a:p>
          <a:p>
            <a:pPr marL="233363" indent="-177800" defTabSz="1097280">
              <a:spcAft>
                <a:spcPts val="300"/>
              </a:spcAft>
              <a:buFont typeface="Arial" panose="020B0604020202020204" pitchFamily="34" charset="0"/>
              <a:buChar char="•"/>
              <a:defRPr/>
            </a:pPr>
            <a:r>
              <a:rPr lang="en-US" sz="1900" dirty="0">
                <a:solidFill>
                  <a:srgbClr val="002060"/>
                </a:solidFill>
                <a:latin typeface="Aptos Display" panose="020B0004020202020204" pitchFamily="34" charset="0"/>
              </a:rPr>
              <a:t>Unable to afford out-of-pocket (OOP) costs  </a:t>
            </a:r>
          </a:p>
          <a:p>
            <a:pPr marL="233363" indent="-177800" defTabSz="1097280">
              <a:spcAft>
                <a:spcPts val="300"/>
              </a:spcAft>
              <a:buFont typeface="Arial" panose="020B0604020202020204" pitchFamily="34" charset="0"/>
              <a:buChar char="•"/>
              <a:defRPr/>
            </a:pPr>
            <a:r>
              <a:rPr lang="en-US" sz="1900" dirty="0">
                <a:solidFill>
                  <a:srgbClr val="002060"/>
                </a:solidFill>
                <a:latin typeface="Aptos Display" panose="020B0004020202020204" pitchFamily="34" charset="0"/>
              </a:rPr>
              <a:t>Stopped working soon after diagnosis</a:t>
            </a:r>
          </a:p>
          <a:p>
            <a:pPr marL="233363" indent="-177800" defTabSz="1097280">
              <a:spcAft>
                <a:spcPts val="300"/>
              </a:spcAft>
              <a:buFont typeface="Arial" panose="020B0604020202020204" pitchFamily="34" charset="0"/>
              <a:buChar char="•"/>
              <a:defRPr/>
            </a:pPr>
            <a:r>
              <a:rPr lang="en-US" sz="1900" dirty="0">
                <a:solidFill>
                  <a:srgbClr val="002060"/>
                </a:solidFill>
                <a:latin typeface="Aptos Display" panose="020B0004020202020204" pitchFamily="34" charset="0"/>
              </a:rPr>
              <a:t>To make ends meet: collected cans, housesitting, $ from friends</a:t>
            </a:r>
          </a:p>
          <a:p>
            <a:pPr marL="233363" indent="-177800" defTabSz="1097280">
              <a:spcAft>
                <a:spcPts val="300"/>
              </a:spcAft>
              <a:buFont typeface="Arial" panose="020B0604020202020204" pitchFamily="34" charset="0"/>
              <a:buChar char="•"/>
              <a:defRPr/>
            </a:pPr>
            <a:r>
              <a:rPr lang="en-US" sz="1900" dirty="0">
                <a:solidFill>
                  <a:schemeClr val="accent2">
                    <a:lumMod val="75000"/>
                  </a:schemeClr>
                </a:solidFill>
                <a:latin typeface="Aptos Display" panose="020B0004020202020204" pitchFamily="34" charset="0"/>
              </a:rPr>
              <a:t>Needs identified</a:t>
            </a:r>
            <a:r>
              <a:rPr lang="en-US" sz="1900" dirty="0">
                <a:solidFill>
                  <a:srgbClr val="002060"/>
                </a:solidFill>
                <a:latin typeface="Aptos Display" panose="020B0004020202020204" pitchFamily="34" charset="0"/>
              </a:rPr>
              <a:t>: medical bills, food, utilities, transportation</a:t>
            </a:r>
          </a:p>
          <a:p>
            <a:pPr marL="112713" indent="-112713" defTabSz="1097280">
              <a:spcAft>
                <a:spcPts val="400"/>
              </a:spcAft>
              <a:defRPr/>
            </a:pPr>
            <a:r>
              <a:rPr lang="en-US" sz="1900" b="1" dirty="0">
                <a:solidFill>
                  <a:srgbClr val="002060"/>
                </a:solidFill>
                <a:latin typeface="Aptos Display" panose="020B0004020202020204" pitchFamily="34" charset="0"/>
              </a:rPr>
              <a:t>Result</a:t>
            </a:r>
          </a:p>
          <a:p>
            <a:pPr marL="233363" indent="-177800" defTabSz="1097280">
              <a:spcAft>
                <a:spcPts val="300"/>
              </a:spcAft>
              <a:buFont typeface="Arial" panose="020B0604020202020204" pitchFamily="34" charset="0"/>
              <a:buChar char="•"/>
              <a:defRPr/>
            </a:pPr>
            <a:r>
              <a:rPr lang="en-US" sz="1900" dirty="0">
                <a:solidFill>
                  <a:srgbClr val="002060"/>
                </a:solidFill>
                <a:latin typeface="Aptos Display" panose="020B0004020202020204" pitchFamily="34" charset="0"/>
              </a:rPr>
              <a:t>Connected with Community Navigator</a:t>
            </a:r>
          </a:p>
          <a:p>
            <a:pPr marL="233363" indent="-177800" defTabSz="1097280">
              <a:spcAft>
                <a:spcPts val="300"/>
              </a:spcAft>
              <a:buFont typeface="Arial" panose="020B0604020202020204" pitchFamily="34" charset="0"/>
              <a:buChar char="•"/>
              <a:defRPr/>
            </a:pPr>
            <a:r>
              <a:rPr lang="en-US" sz="1900" dirty="0">
                <a:solidFill>
                  <a:srgbClr val="002060"/>
                </a:solidFill>
                <a:latin typeface="Aptos Display" panose="020B0004020202020204" pitchFamily="34" charset="0"/>
              </a:rPr>
              <a:t>Received medical financial assistance (MFA)</a:t>
            </a:r>
          </a:p>
          <a:p>
            <a:pPr marL="233363" indent="-177800" defTabSz="1097280">
              <a:spcAft>
                <a:spcPts val="300"/>
              </a:spcAft>
              <a:buFont typeface="Arial" panose="020B0604020202020204" pitchFamily="34" charset="0"/>
              <a:buChar char="•"/>
              <a:defRPr/>
            </a:pPr>
            <a:r>
              <a:rPr lang="en-US" sz="1800" dirty="0">
                <a:solidFill>
                  <a:srgbClr val="002060"/>
                </a:solidFill>
                <a:latin typeface="Aptos Display" panose="020B0004020202020204" pitchFamily="34" charset="0"/>
              </a:rPr>
              <a:t>Financial support from Leukemia Lymphoma Society</a:t>
            </a:r>
            <a:endParaRPr lang="en-US" sz="1900" dirty="0">
              <a:solidFill>
                <a:srgbClr val="002060"/>
              </a:solidFill>
              <a:latin typeface="Aptos Display" panose="020B0004020202020204" pitchFamily="34" charset="0"/>
            </a:endParaRPr>
          </a:p>
          <a:p>
            <a:pPr marL="233363" indent="-177800" defTabSz="1097280">
              <a:spcAft>
                <a:spcPts val="300"/>
              </a:spcAft>
              <a:buFont typeface="Arial" panose="020B0604020202020204" pitchFamily="34" charset="0"/>
              <a:buChar char="•"/>
              <a:defRPr/>
            </a:pPr>
            <a:r>
              <a:rPr lang="en-US" sz="1900" dirty="0">
                <a:solidFill>
                  <a:schemeClr val="accent1">
                    <a:lumMod val="50000"/>
                  </a:schemeClr>
                </a:solidFill>
                <a:latin typeface="Aptos Display" panose="020B0004020202020204" pitchFamily="34" charset="0"/>
              </a:rPr>
              <a:t>Enrollment in Medicaid</a:t>
            </a:r>
          </a:p>
        </p:txBody>
      </p:sp>
      <p:sp>
        <p:nvSpPr>
          <p:cNvPr id="5" name="TextBox 4">
            <a:extLst>
              <a:ext uri="{FF2B5EF4-FFF2-40B4-BE49-F238E27FC236}">
                <a16:creationId xmlns:a16="http://schemas.microsoft.com/office/drawing/2014/main" id="{B7F571A1-BBE3-E6CE-5D49-793B822B5674}"/>
              </a:ext>
            </a:extLst>
          </p:cNvPr>
          <p:cNvSpPr txBox="1"/>
          <p:nvPr/>
        </p:nvSpPr>
        <p:spPr>
          <a:xfrm>
            <a:off x="4059981" y="6223062"/>
            <a:ext cx="4072037" cy="276999"/>
          </a:xfrm>
          <a:prstGeom prst="rect">
            <a:avLst/>
          </a:prstGeom>
          <a:noFill/>
        </p:spPr>
        <p:txBody>
          <a:bodyPr wrap="square">
            <a:spAutoFit/>
          </a:bodyPr>
          <a:lstStyle/>
          <a:p>
            <a:pPr defTabSz="1097280">
              <a:spcAft>
                <a:spcPts val="400"/>
              </a:spcAft>
              <a:defRPr/>
            </a:pPr>
            <a:r>
              <a:rPr lang="en-US" sz="1200" dirty="0">
                <a:solidFill>
                  <a:schemeClr val="accent1">
                    <a:lumMod val="50000"/>
                  </a:schemeClr>
                </a:solidFill>
                <a:latin typeface="Bierstadt" panose="020B0004020202020204" pitchFamily="34" charset="0"/>
              </a:rPr>
              <a:t>NCI R01CA237322 (Henrikson/Banegas); NCT05018000</a:t>
            </a:r>
            <a:endParaRPr lang="en-US" sz="1200" dirty="0">
              <a:solidFill>
                <a:srgbClr val="002060"/>
              </a:solidFill>
              <a:latin typeface="Aptos Display" panose="020B0004020202020204" pitchFamily="34" charset="0"/>
            </a:endParaRPr>
          </a:p>
        </p:txBody>
      </p:sp>
    </p:spTree>
    <p:extLst>
      <p:ext uri="{BB962C8B-B14F-4D97-AF65-F5344CB8AC3E}">
        <p14:creationId xmlns:p14="http://schemas.microsoft.com/office/powerpoint/2010/main" val="2805838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01506-B26A-918B-1A5C-71BA00F20492}"/>
              </a:ext>
            </a:extLst>
          </p:cNvPr>
          <p:cNvSpPr>
            <a:spLocks noGrp="1"/>
          </p:cNvSpPr>
          <p:nvPr>
            <p:ph type="title"/>
          </p:nvPr>
        </p:nvSpPr>
        <p:spPr>
          <a:xfrm>
            <a:off x="0" y="0"/>
            <a:ext cx="12192000" cy="1078991"/>
          </a:xfrm>
        </p:spPr>
        <p:txBody>
          <a:bodyPr>
            <a:normAutofit fontScale="90000"/>
          </a:bodyPr>
          <a:lstStyle/>
          <a:p>
            <a:pPr algn="ctr"/>
            <a:r>
              <a:rPr lang="en-US" sz="4000" b="1">
                <a:solidFill>
                  <a:srgbClr val="002060"/>
                </a:solidFill>
                <a:latin typeface="Aptos Display" panose="020B0004020202020204" pitchFamily="34" charset="0"/>
              </a:rPr>
              <a:t>Understanding Participants’ Baseline Financial Hardship </a:t>
            </a:r>
            <a:br>
              <a:rPr lang="en-US" sz="4000" b="1">
                <a:solidFill>
                  <a:srgbClr val="002060"/>
                </a:solidFill>
                <a:latin typeface="Aptos Display" panose="020B0004020202020204" pitchFamily="34" charset="0"/>
              </a:rPr>
            </a:br>
            <a:r>
              <a:rPr lang="en-US" sz="4000">
                <a:solidFill>
                  <a:srgbClr val="002060"/>
                </a:solidFill>
                <a:latin typeface="Aptos Display" panose="020B0004020202020204" pitchFamily="34" charset="0"/>
              </a:rPr>
              <a:t>(from InCharge Scale)</a:t>
            </a:r>
          </a:p>
        </p:txBody>
      </p:sp>
      <p:graphicFrame>
        <p:nvGraphicFramePr>
          <p:cNvPr id="5" name="Table 4">
            <a:extLst>
              <a:ext uri="{FF2B5EF4-FFF2-40B4-BE49-F238E27FC236}">
                <a16:creationId xmlns:a16="http://schemas.microsoft.com/office/drawing/2014/main" id="{C2D11D54-01B2-BB51-9DCD-BEA9BC13158E}"/>
              </a:ext>
            </a:extLst>
          </p:cNvPr>
          <p:cNvGraphicFramePr>
            <a:graphicFrameLocks noGrp="1"/>
          </p:cNvGraphicFramePr>
          <p:nvPr>
            <p:extLst>
              <p:ext uri="{D42A27DB-BD31-4B8C-83A1-F6EECF244321}">
                <p14:modId xmlns:p14="http://schemas.microsoft.com/office/powerpoint/2010/main" val="1706704992"/>
              </p:ext>
            </p:extLst>
          </p:nvPr>
        </p:nvGraphicFramePr>
        <p:xfrm>
          <a:off x="247211" y="1415355"/>
          <a:ext cx="3705018" cy="4332516"/>
        </p:xfrm>
        <a:graphic>
          <a:graphicData uri="http://schemas.openxmlformats.org/drawingml/2006/table">
            <a:tbl>
              <a:tblPr/>
              <a:tblGrid>
                <a:gridCol w="2629368">
                  <a:extLst>
                    <a:ext uri="{9D8B030D-6E8A-4147-A177-3AD203B41FA5}">
                      <a16:colId xmlns:a16="http://schemas.microsoft.com/office/drawing/2014/main" val="3393884574"/>
                    </a:ext>
                  </a:extLst>
                </a:gridCol>
                <a:gridCol w="1075650">
                  <a:extLst>
                    <a:ext uri="{9D8B030D-6E8A-4147-A177-3AD203B41FA5}">
                      <a16:colId xmlns:a16="http://schemas.microsoft.com/office/drawing/2014/main" val="2538094264"/>
                    </a:ext>
                  </a:extLst>
                </a:gridCol>
              </a:tblGrid>
              <a:tr h="523643">
                <a:tc gridSpan="2">
                  <a:txBody>
                    <a:bodyPr/>
                    <a:lstStyle/>
                    <a:p>
                      <a:pPr algn="ctr" fontAlgn="ctr"/>
                      <a:r>
                        <a:rPr lang="en-US" sz="2000" b="1" i="0" u="none" strike="noStrike">
                          <a:solidFill>
                            <a:srgbClr val="002060"/>
                          </a:solidFill>
                          <a:effectLst/>
                          <a:latin typeface="Calibri" panose="020F0502020204030204" pitchFamily="34" charset="0"/>
                          <a:cs typeface="Calibri" panose="020F0502020204030204" pitchFamily="34" charset="0"/>
                        </a:rPr>
                        <a:t>How do you feel about your current financial situation?</a:t>
                      </a:r>
                    </a:p>
                    <a:p>
                      <a:pPr algn="ctr" fontAlgn="ctr"/>
                      <a:endParaRPr lang="en-US" sz="2000" b="1" i="0" u="none" strike="noStrike">
                        <a:solidFill>
                          <a:srgbClr val="002060"/>
                        </a:solidFill>
                        <a:effectLst/>
                        <a:latin typeface="Calibri" panose="020F0502020204030204" pitchFamily="34" charset="0"/>
                        <a:cs typeface="Calibri" panose="020F0502020204030204" pitchFamily="34" charset="0"/>
                      </a:endParaRPr>
                    </a:p>
                  </a:txBody>
                  <a:tcPr marL="5443" marR="5443" marT="5443" marB="0" anchor="ctr">
                    <a:lnL>
                      <a:noFill/>
                    </a:lnL>
                    <a:lnR>
                      <a:noFill/>
                    </a:lnR>
                    <a:lnT w="63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hMerge="1">
                  <a:txBody>
                    <a:bodyPr/>
                    <a:lstStyle/>
                    <a:p>
                      <a:endParaRPr lang="en-US"/>
                    </a:p>
                  </a:txBody>
                  <a:tcPr/>
                </a:tc>
                <a:extLst>
                  <a:ext uri="{0D108BD9-81ED-4DB2-BD59-A6C34878D82A}">
                    <a16:rowId xmlns:a16="http://schemas.microsoft.com/office/drawing/2014/main" val="2614621067"/>
                  </a:ext>
                </a:extLst>
              </a:tr>
              <a:tr h="261822">
                <a:tc>
                  <a:txBody>
                    <a:bodyPr/>
                    <a:lstStyle/>
                    <a:p>
                      <a:pPr algn="l" fontAlgn="ctr"/>
                      <a:r>
                        <a:rPr lang="en-US" sz="2000" b="1" i="0" u="none" strike="noStrike">
                          <a:solidFill>
                            <a:srgbClr val="002060"/>
                          </a:solidFill>
                          <a:effectLst/>
                          <a:latin typeface="Calibri" panose="020F0502020204030204" pitchFamily="34" charset="0"/>
                          <a:cs typeface="Calibri" panose="020F0502020204030204" pitchFamily="34" charset="0"/>
                        </a:rPr>
                        <a:t>1: Feel Overwhelmed</a:t>
                      </a:r>
                    </a:p>
                  </a:txBody>
                  <a:tcPr marL="5443" marR="5443" marT="5443" marB="0" anchor="ctr">
                    <a:lnL>
                      <a:noFill/>
                    </a:lnL>
                    <a:lnR>
                      <a:noFill/>
                    </a:lnR>
                    <a:lnT>
                      <a:noFill/>
                    </a:lnT>
                    <a:lnB>
                      <a:noFill/>
                    </a:lnB>
                  </a:tcPr>
                </a:tc>
                <a:tc>
                  <a:txBody>
                    <a:bodyPr/>
                    <a:lstStyle/>
                    <a:p>
                      <a:pPr algn="ctr" fontAlgn="b"/>
                      <a:r>
                        <a:rPr lang="en-US" sz="2000" b="0" i="0" u="none" strike="noStrike">
                          <a:solidFill>
                            <a:srgbClr val="002060"/>
                          </a:solidFill>
                          <a:effectLst/>
                          <a:latin typeface="+mn-lt"/>
                        </a:rPr>
                        <a:t>7.5%</a:t>
                      </a:r>
                    </a:p>
                  </a:txBody>
                  <a:tcPr marL="5443" marR="5443" marT="5443" marB="0" anchor="b">
                    <a:lnL>
                      <a:noFill/>
                    </a:lnL>
                    <a:lnR>
                      <a:noFill/>
                    </a:lnR>
                    <a:lnT>
                      <a:noFill/>
                    </a:lnT>
                    <a:lnB>
                      <a:noFill/>
                    </a:lnB>
                  </a:tcPr>
                </a:tc>
                <a:extLst>
                  <a:ext uri="{0D108BD9-81ED-4DB2-BD59-A6C34878D82A}">
                    <a16:rowId xmlns:a16="http://schemas.microsoft.com/office/drawing/2014/main" val="4082930172"/>
                  </a:ext>
                </a:extLst>
              </a:tr>
              <a:tr h="261822">
                <a:tc>
                  <a:txBody>
                    <a:bodyPr/>
                    <a:lstStyle/>
                    <a:p>
                      <a:pPr algn="l" fontAlgn="ctr"/>
                      <a:r>
                        <a:rPr lang="en-US" sz="2000" b="1" i="0" u="none" strike="noStrike">
                          <a:solidFill>
                            <a:srgbClr val="002060"/>
                          </a:solidFill>
                          <a:effectLst/>
                          <a:latin typeface="Calibri" panose="020F0502020204030204" pitchFamily="34" charset="0"/>
                          <a:cs typeface="Calibri" panose="020F0502020204030204" pitchFamily="34" charset="0"/>
                        </a:rPr>
                        <a:t>2</a:t>
                      </a:r>
                    </a:p>
                  </a:txBody>
                  <a:tcPr marL="5443" marR="5443" marT="5443" marB="0" anchor="ctr">
                    <a:lnL>
                      <a:noFill/>
                    </a:lnL>
                    <a:lnR>
                      <a:noFill/>
                    </a:lnR>
                    <a:lnT>
                      <a:noFill/>
                    </a:lnT>
                    <a:lnB>
                      <a:noFill/>
                    </a:lnB>
                  </a:tcPr>
                </a:tc>
                <a:tc>
                  <a:txBody>
                    <a:bodyPr/>
                    <a:lstStyle/>
                    <a:p>
                      <a:pPr algn="ctr" fontAlgn="b"/>
                      <a:r>
                        <a:rPr lang="en-US" sz="2000" b="0" i="0" u="none" strike="noStrike">
                          <a:solidFill>
                            <a:srgbClr val="002060"/>
                          </a:solidFill>
                          <a:effectLst/>
                          <a:latin typeface="+mn-lt"/>
                        </a:rPr>
                        <a:t>3.5%</a:t>
                      </a:r>
                    </a:p>
                  </a:txBody>
                  <a:tcPr marL="5443" marR="5443" marT="5443" marB="0" anchor="b">
                    <a:lnL>
                      <a:noFill/>
                    </a:lnL>
                    <a:lnR>
                      <a:noFill/>
                    </a:lnR>
                    <a:lnT>
                      <a:noFill/>
                    </a:lnT>
                    <a:lnB>
                      <a:noFill/>
                    </a:lnB>
                  </a:tcPr>
                </a:tc>
                <a:extLst>
                  <a:ext uri="{0D108BD9-81ED-4DB2-BD59-A6C34878D82A}">
                    <a16:rowId xmlns:a16="http://schemas.microsoft.com/office/drawing/2014/main" val="1772608876"/>
                  </a:ext>
                </a:extLst>
              </a:tr>
              <a:tr h="261822">
                <a:tc>
                  <a:txBody>
                    <a:bodyPr/>
                    <a:lstStyle/>
                    <a:p>
                      <a:pPr algn="l" fontAlgn="ctr"/>
                      <a:r>
                        <a:rPr lang="en-US" sz="2000" b="1" i="0" u="none" strike="noStrike">
                          <a:solidFill>
                            <a:srgbClr val="002060"/>
                          </a:solidFill>
                          <a:effectLst/>
                          <a:latin typeface="Calibri" panose="020F0502020204030204" pitchFamily="34" charset="0"/>
                          <a:cs typeface="Calibri" panose="020F0502020204030204" pitchFamily="34" charset="0"/>
                        </a:rPr>
                        <a:t>3</a:t>
                      </a:r>
                    </a:p>
                  </a:txBody>
                  <a:tcPr marL="5443" marR="5443" marT="5443" marB="0" anchor="ctr">
                    <a:lnL>
                      <a:noFill/>
                    </a:lnL>
                    <a:lnR>
                      <a:noFill/>
                    </a:lnR>
                    <a:lnT>
                      <a:noFill/>
                    </a:lnT>
                    <a:lnB>
                      <a:noFill/>
                    </a:lnB>
                  </a:tcPr>
                </a:tc>
                <a:tc>
                  <a:txBody>
                    <a:bodyPr/>
                    <a:lstStyle/>
                    <a:p>
                      <a:pPr algn="ctr" fontAlgn="b"/>
                      <a:r>
                        <a:rPr lang="en-US" sz="2000" b="0" i="0" u="none" strike="noStrike">
                          <a:solidFill>
                            <a:srgbClr val="002060"/>
                          </a:solidFill>
                          <a:effectLst/>
                          <a:latin typeface="+mn-lt"/>
                        </a:rPr>
                        <a:t>5.4%</a:t>
                      </a:r>
                    </a:p>
                  </a:txBody>
                  <a:tcPr marL="5443" marR="5443" marT="5443" marB="0" anchor="b">
                    <a:lnL>
                      <a:noFill/>
                    </a:lnL>
                    <a:lnR>
                      <a:noFill/>
                    </a:lnR>
                    <a:lnT>
                      <a:noFill/>
                    </a:lnT>
                    <a:lnB>
                      <a:noFill/>
                    </a:lnB>
                  </a:tcPr>
                </a:tc>
                <a:extLst>
                  <a:ext uri="{0D108BD9-81ED-4DB2-BD59-A6C34878D82A}">
                    <a16:rowId xmlns:a16="http://schemas.microsoft.com/office/drawing/2014/main" val="2532430843"/>
                  </a:ext>
                </a:extLst>
              </a:tr>
              <a:tr h="261822">
                <a:tc>
                  <a:txBody>
                    <a:bodyPr/>
                    <a:lstStyle/>
                    <a:p>
                      <a:pPr algn="l" fontAlgn="ctr"/>
                      <a:r>
                        <a:rPr lang="en-US" sz="2000" b="1" i="0" u="none" strike="noStrike">
                          <a:solidFill>
                            <a:srgbClr val="002060"/>
                          </a:solidFill>
                          <a:effectLst/>
                          <a:latin typeface="Calibri" panose="020F0502020204030204" pitchFamily="34" charset="0"/>
                          <a:cs typeface="Calibri" panose="020F0502020204030204" pitchFamily="34" charset="0"/>
                        </a:rPr>
                        <a:t>4: Sometimes Worried</a:t>
                      </a:r>
                    </a:p>
                  </a:txBody>
                  <a:tcPr marL="5443" marR="5443" marT="5443" marB="0" anchor="ctr">
                    <a:lnL>
                      <a:noFill/>
                    </a:lnL>
                    <a:lnR>
                      <a:noFill/>
                    </a:lnR>
                    <a:lnT>
                      <a:noFill/>
                    </a:lnT>
                    <a:lnB>
                      <a:noFill/>
                    </a:lnB>
                  </a:tcPr>
                </a:tc>
                <a:tc>
                  <a:txBody>
                    <a:bodyPr/>
                    <a:lstStyle/>
                    <a:p>
                      <a:pPr algn="ctr" fontAlgn="b"/>
                      <a:r>
                        <a:rPr lang="en-US" sz="2000" b="0" i="0" u="none" strike="noStrike">
                          <a:solidFill>
                            <a:srgbClr val="002060"/>
                          </a:solidFill>
                          <a:effectLst/>
                          <a:latin typeface="+mn-lt"/>
                        </a:rPr>
                        <a:t>12.1%</a:t>
                      </a:r>
                    </a:p>
                  </a:txBody>
                  <a:tcPr marL="5443" marR="5443" marT="5443" marB="0" anchor="b">
                    <a:lnL>
                      <a:noFill/>
                    </a:lnL>
                    <a:lnR>
                      <a:noFill/>
                    </a:lnR>
                    <a:lnT>
                      <a:noFill/>
                    </a:lnT>
                    <a:lnB>
                      <a:noFill/>
                    </a:lnB>
                  </a:tcPr>
                </a:tc>
                <a:extLst>
                  <a:ext uri="{0D108BD9-81ED-4DB2-BD59-A6C34878D82A}">
                    <a16:rowId xmlns:a16="http://schemas.microsoft.com/office/drawing/2014/main" val="3863834399"/>
                  </a:ext>
                </a:extLst>
              </a:tr>
              <a:tr h="261822">
                <a:tc>
                  <a:txBody>
                    <a:bodyPr/>
                    <a:lstStyle/>
                    <a:p>
                      <a:pPr algn="l" fontAlgn="ctr"/>
                      <a:r>
                        <a:rPr lang="en-US" sz="2000" b="1" i="0" u="none" strike="noStrike">
                          <a:solidFill>
                            <a:srgbClr val="002060"/>
                          </a:solidFill>
                          <a:effectLst/>
                          <a:latin typeface="Calibri" panose="020F0502020204030204" pitchFamily="34" charset="0"/>
                          <a:cs typeface="Calibri" panose="020F0502020204030204" pitchFamily="34" charset="0"/>
                        </a:rPr>
                        <a:t>5</a:t>
                      </a:r>
                    </a:p>
                  </a:txBody>
                  <a:tcPr marL="5443" marR="5443" marT="5443" marB="0" anchor="ctr">
                    <a:lnL>
                      <a:noFill/>
                    </a:lnL>
                    <a:lnR>
                      <a:noFill/>
                    </a:lnR>
                    <a:lnT>
                      <a:noFill/>
                    </a:lnT>
                    <a:lnB>
                      <a:noFill/>
                    </a:lnB>
                  </a:tcPr>
                </a:tc>
                <a:tc>
                  <a:txBody>
                    <a:bodyPr/>
                    <a:lstStyle/>
                    <a:p>
                      <a:pPr algn="ctr" fontAlgn="b"/>
                      <a:r>
                        <a:rPr lang="en-US" sz="2000" b="0" i="0" u="none" strike="noStrike">
                          <a:solidFill>
                            <a:srgbClr val="002060"/>
                          </a:solidFill>
                          <a:effectLst/>
                          <a:latin typeface="+mn-lt"/>
                        </a:rPr>
                        <a:t>12.9%</a:t>
                      </a:r>
                    </a:p>
                  </a:txBody>
                  <a:tcPr marL="5443" marR="5443" marT="5443" marB="0" anchor="b">
                    <a:lnL>
                      <a:noFill/>
                    </a:lnL>
                    <a:lnR>
                      <a:noFill/>
                    </a:lnR>
                    <a:lnT>
                      <a:noFill/>
                    </a:lnT>
                    <a:lnB>
                      <a:noFill/>
                    </a:lnB>
                  </a:tcPr>
                </a:tc>
                <a:extLst>
                  <a:ext uri="{0D108BD9-81ED-4DB2-BD59-A6C34878D82A}">
                    <a16:rowId xmlns:a16="http://schemas.microsoft.com/office/drawing/2014/main" val="1979989186"/>
                  </a:ext>
                </a:extLst>
              </a:tr>
              <a:tr h="261822">
                <a:tc>
                  <a:txBody>
                    <a:bodyPr/>
                    <a:lstStyle/>
                    <a:p>
                      <a:pPr algn="l" fontAlgn="ctr"/>
                      <a:r>
                        <a:rPr lang="en-US" sz="2000" b="1" i="0" u="none" strike="noStrike">
                          <a:solidFill>
                            <a:srgbClr val="002060"/>
                          </a:solidFill>
                          <a:effectLst/>
                          <a:latin typeface="Calibri" panose="020F0502020204030204" pitchFamily="34" charset="0"/>
                          <a:cs typeface="Calibri" panose="020F0502020204030204" pitchFamily="34" charset="0"/>
                        </a:rPr>
                        <a:t>6</a:t>
                      </a:r>
                    </a:p>
                  </a:txBody>
                  <a:tcPr marL="5443" marR="5443" marT="5443" marB="0" anchor="ctr">
                    <a:lnL>
                      <a:noFill/>
                    </a:lnL>
                    <a:lnR>
                      <a:noFill/>
                    </a:lnR>
                    <a:lnT>
                      <a:noFill/>
                    </a:lnT>
                    <a:lnB>
                      <a:noFill/>
                    </a:lnB>
                  </a:tcPr>
                </a:tc>
                <a:tc>
                  <a:txBody>
                    <a:bodyPr/>
                    <a:lstStyle/>
                    <a:p>
                      <a:pPr algn="ctr" fontAlgn="b"/>
                      <a:r>
                        <a:rPr lang="en-US" sz="2000" b="0" i="0" u="none" strike="noStrike">
                          <a:solidFill>
                            <a:srgbClr val="002060"/>
                          </a:solidFill>
                          <a:effectLst/>
                          <a:latin typeface="+mn-lt"/>
                        </a:rPr>
                        <a:t>8.6%</a:t>
                      </a:r>
                    </a:p>
                  </a:txBody>
                  <a:tcPr marL="5443" marR="5443" marT="5443" marB="0" anchor="b">
                    <a:lnL>
                      <a:noFill/>
                    </a:lnL>
                    <a:lnR>
                      <a:noFill/>
                    </a:lnR>
                    <a:lnT>
                      <a:noFill/>
                    </a:lnT>
                    <a:lnB>
                      <a:noFill/>
                    </a:lnB>
                  </a:tcPr>
                </a:tc>
                <a:extLst>
                  <a:ext uri="{0D108BD9-81ED-4DB2-BD59-A6C34878D82A}">
                    <a16:rowId xmlns:a16="http://schemas.microsoft.com/office/drawing/2014/main" val="369270804"/>
                  </a:ext>
                </a:extLst>
              </a:tr>
              <a:tr h="261822">
                <a:tc>
                  <a:txBody>
                    <a:bodyPr/>
                    <a:lstStyle/>
                    <a:p>
                      <a:pPr algn="l" fontAlgn="ctr"/>
                      <a:r>
                        <a:rPr lang="en-US" sz="2000" b="1" i="0" u="none" strike="noStrike">
                          <a:solidFill>
                            <a:srgbClr val="002060"/>
                          </a:solidFill>
                          <a:effectLst/>
                          <a:latin typeface="Calibri" panose="020F0502020204030204" pitchFamily="34" charset="0"/>
                          <a:cs typeface="Calibri" panose="020F0502020204030204" pitchFamily="34" charset="0"/>
                        </a:rPr>
                        <a:t>7: Not Worried</a:t>
                      </a:r>
                    </a:p>
                  </a:txBody>
                  <a:tcPr marL="5443" marR="5443" marT="5443" marB="0" anchor="ctr">
                    <a:lnL>
                      <a:noFill/>
                    </a:lnL>
                    <a:lnR>
                      <a:noFill/>
                    </a:lnR>
                    <a:lnT>
                      <a:noFill/>
                    </a:lnT>
                    <a:lnB>
                      <a:noFill/>
                    </a:lnB>
                  </a:tcPr>
                </a:tc>
                <a:tc>
                  <a:txBody>
                    <a:bodyPr/>
                    <a:lstStyle/>
                    <a:p>
                      <a:pPr algn="ctr" fontAlgn="b"/>
                      <a:r>
                        <a:rPr lang="en-US" sz="2000" b="0" i="0" u="none" strike="noStrike">
                          <a:solidFill>
                            <a:srgbClr val="002060"/>
                          </a:solidFill>
                          <a:effectLst/>
                          <a:latin typeface="+mn-lt"/>
                        </a:rPr>
                        <a:t>8.9%</a:t>
                      </a:r>
                    </a:p>
                  </a:txBody>
                  <a:tcPr marL="5443" marR="5443" marT="5443" marB="0" anchor="b">
                    <a:lnL>
                      <a:noFill/>
                    </a:lnL>
                    <a:lnR>
                      <a:noFill/>
                    </a:lnR>
                    <a:lnT>
                      <a:noFill/>
                    </a:lnT>
                    <a:lnB>
                      <a:noFill/>
                    </a:lnB>
                  </a:tcPr>
                </a:tc>
                <a:extLst>
                  <a:ext uri="{0D108BD9-81ED-4DB2-BD59-A6C34878D82A}">
                    <a16:rowId xmlns:a16="http://schemas.microsoft.com/office/drawing/2014/main" val="2436022585"/>
                  </a:ext>
                </a:extLst>
              </a:tr>
              <a:tr h="261822">
                <a:tc>
                  <a:txBody>
                    <a:bodyPr/>
                    <a:lstStyle/>
                    <a:p>
                      <a:pPr algn="l" fontAlgn="ctr"/>
                      <a:r>
                        <a:rPr lang="en-US" sz="2000" b="1" i="0" u="none" strike="noStrike">
                          <a:solidFill>
                            <a:srgbClr val="002060"/>
                          </a:solidFill>
                          <a:effectLst/>
                          <a:latin typeface="Calibri" panose="020F0502020204030204" pitchFamily="34" charset="0"/>
                          <a:cs typeface="Calibri" panose="020F0502020204030204" pitchFamily="34" charset="0"/>
                        </a:rPr>
                        <a:t>8</a:t>
                      </a:r>
                    </a:p>
                  </a:txBody>
                  <a:tcPr marL="5443" marR="5443" marT="5443" marB="0" anchor="ctr">
                    <a:lnL>
                      <a:noFill/>
                    </a:lnL>
                    <a:lnR>
                      <a:noFill/>
                    </a:lnR>
                    <a:lnT>
                      <a:noFill/>
                    </a:lnT>
                    <a:lnB>
                      <a:noFill/>
                    </a:lnB>
                  </a:tcPr>
                </a:tc>
                <a:tc>
                  <a:txBody>
                    <a:bodyPr/>
                    <a:lstStyle/>
                    <a:p>
                      <a:pPr algn="ctr" fontAlgn="b"/>
                      <a:r>
                        <a:rPr lang="en-US" sz="2000" b="0" i="0" u="none" strike="noStrike">
                          <a:solidFill>
                            <a:srgbClr val="002060"/>
                          </a:solidFill>
                          <a:effectLst/>
                          <a:latin typeface="+mn-lt"/>
                        </a:rPr>
                        <a:t>9.4%</a:t>
                      </a:r>
                    </a:p>
                  </a:txBody>
                  <a:tcPr marL="5443" marR="5443" marT="5443" marB="0" anchor="b">
                    <a:lnL>
                      <a:noFill/>
                    </a:lnL>
                    <a:lnR>
                      <a:noFill/>
                    </a:lnR>
                    <a:lnT>
                      <a:noFill/>
                    </a:lnT>
                    <a:lnB>
                      <a:noFill/>
                    </a:lnB>
                  </a:tcPr>
                </a:tc>
                <a:extLst>
                  <a:ext uri="{0D108BD9-81ED-4DB2-BD59-A6C34878D82A}">
                    <a16:rowId xmlns:a16="http://schemas.microsoft.com/office/drawing/2014/main" val="3910388859"/>
                  </a:ext>
                </a:extLst>
              </a:tr>
              <a:tr h="261822">
                <a:tc>
                  <a:txBody>
                    <a:bodyPr/>
                    <a:lstStyle/>
                    <a:p>
                      <a:pPr algn="l" fontAlgn="ctr"/>
                      <a:r>
                        <a:rPr lang="en-US" sz="2000" b="1" i="0" u="none" strike="noStrike">
                          <a:solidFill>
                            <a:srgbClr val="002060"/>
                          </a:solidFill>
                          <a:effectLst/>
                          <a:latin typeface="Calibri" panose="020F0502020204030204" pitchFamily="34" charset="0"/>
                          <a:cs typeface="Calibri" panose="020F0502020204030204" pitchFamily="34" charset="0"/>
                        </a:rPr>
                        <a:t>9</a:t>
                      </a:r>
                    </a:p>
                  </a:txBody>
                  <a:tcPr marL="5443" marR="5443" marT="5443" marB="0" anchor="ctr">
                    <a:lnL>
                      <a:noFill/>
                    </a:lnL>
                    <a:lnR>
                      <a:noFill/>
                    </a:lnR>
                    <a:lnT>
                      <a:noFill/>
                    </a:lnT>
                    <a:lnB>
                      <a:noFill/>
                    </a:lnB>
                  </a:tcPr>
                </a:tc>
                <a:tc>
                  <a:txBody>
                    <a:bodyPr/>
                    <a:lstStyle/>
                    <a:p>
                      <a:pPr algn="ctr" fontAlgn="b"/>
                      <a:r>
                        <a:rPr lang="en-US" sz="2000" b="0" i="0" u="none" strike="noStrike">
                          <a:solidFill>
                            <a:srgbClr val="002060"/>
                          </a:solidFill>
                          <a:effectLst/>
                          <a:latin typeface="+mn-lt"/>
                        </a:rPr>
                        <a:t>8.4%</a:t>
                      </a:r>
                    </a:p>
                  </a:txBody>
                  <a:tcPr marL="5443" marR="5443" marT="5443" marB="0" anchor="b">
                    <a:lnL>
                      <a:noFill/>
                    </a:lnL>
                    <a:lnR>
                      <a:noFill/>
                    </a:lnR>
                    <a:lnT>
                      <a:noFill/>
                    </a:lnT>
                    <a:lnB>
                      <a:noFill/>
                    </a:lnB>
                  </a:tcPr>
                </a:tc>
                <a:extLst>
                  <a:ext uri="{0D108BD9-81ED-4DB2-BD59-A6C34878D82A}">
                    <a16:rowId xmlns:a16="http://schemas.microsoft.com/office/drawing/2014/main" val="1455339252"/>
                  </a:ext>
                </a:extLst>
              </a:tr>
              <a:tr h="261822">
                <a:tc>
                  <a:txBody>
                    <a:bodyPr/>
                    <a:lstStyle/>
                    <a:p>
                      <a:pPr algn="l" fontAlgn="ctr"/>
                      <a:r>
                        <a:rPr lang="en-US" sz="2000" b="1" i="0" u="none" strike="noStrike">
                          <a:solidFill>
                            <a:srgbClr val="002060"/>
                          </a:solidFill>
                          <a:effectLst/>
                          <a:latin typeface="Calibri" panose="020F0502020204030204" pitchFamily="34" charset="0"/>
                          <a:cs typeface="Calibri" panose="020F0502020204030204" pitchFamily="34" charset="0"/>
                        </a:rPr>
                        <a:t>10: Feel Comfortable</a:t>
                      </a:r>
                    </a:p>
                  </a:txBody>
                  <a:tcPr marL="5443" marR="5443" marT="5443" marB="0" anchor="ctr">
                    <a:lnL>
                      <a:noFill/>
                    </a:lnL>
                    <a:lnR>
                      <a:noFill/>
                    </a:lnR>
                    <a:lnT>
                      <a:noFill/>
                    </a:lnT>
                    <a:lnB>
                      <a:noFill/>
                    </a:lnB>
                  </a:tcPr>
                </a:tc>
                <a:tc>
                  <a:txBody>
                    <a:bodyPr/>
                    <a:lstStyle/>
                    <a:p>
                      <a:pPr algn="ctr" fontAlgn="b"/>
                      <a:r>
                        <a:rPr lang="en-US" sz="2000" b="0" i="0" u="none" strike="noStrike">
                          <a:solidFill>
                            <a:srgbClr val="002060"/>
                          </a:solidFill>
                          <a:effectLst/>
                          <a:latin typeface="+mn-lt"/>
                        </a:rPr>
                        <a:t>19.1%</a:t>
                      </a:r>
                    </a:p>
                  </a:txBody>
                  <a:tcPr marL="5443" marR="5443" marT="5443" marB="0" anchor="b">
                    <a:lnL>
                      <a:noFill/>
                    </a:lnL>
                    <a:lnR>
                      <a:noFill/>
                    </a:lnR>
                    <a:lnT>
                      <a:noFill/>
                    </a:lnT>
                    <a:lnB>
                      <a:noFill/>
                    </a:lnB>
                  </a:tcPr>
                </a:tc>
                <a:extLst>
                  <a:ext uri="{0D108BD9-81ED-4DB2-BD59-A6C34878D82A}">
                    <a16:rowId xmlns:a16="http://schemas.microsoft.com/office/drawing/2014/main" val="3919414791"/>
                  </a:ext>
                </a:extLst>
              </a:tr>
              <a:tr h="261822">
                <a:tc>
                  <a:txBody>
                    <a:bodyPr/>
                    <a:lstStyle/>
                    <a:p>
                      <a:pPr algn="l" fontAlgn="ctr"/>
                      <a:r>
                        <a:rPr lang="en-US" sz="2000" b="1" i="0" u="none" strike="noStrike">
                          <a:solidFill>
                            <a:srgbClr val="002060"/>
                          </a:solidFill>
                          <a:effectLst/>
                          <a:latin typeface="Calibri" panose="020F0502020204030204" pitchFamily="34" charset="0"/>
                          <a:cs typeface="Calibri" panose="020F0502020204030204" pitchFamily="34" charset="0"/>
                        </a:rPr>
                        <a:t>Don’t Know</a:t>
                      </a:r>
                    </a:p>
                  </a:txBody>
                  <a:tcPr marL="5443" marR="5443" marT="544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2060"/>
                          </a:solidFill>
                          <a:effectLst/>
                          <a:latin typeface="+mn-lt"/>
                        </a:rPr>
                        <a:t>4.0%</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6377677"/>
                  </a:ext>
                </a:extLst>
              </a:tr>
            </a:tbl>
          </a:graphicData>
        </a:graphic>
      </p:graphicFrame>
      <p:graphicFrame>
        <p:nvGraphicFramePr>
          <p:cNvPr id="6" name="Table 5">
            <a:extLst>
              <a:ext uri="{FF2B5EF4-FFF2-40B4-BE49-F238E27FC236}">
                <a16:creationId xmlns:a16="http://schemas.microsoft.com/office/drawing/2014/main" id="{08630211-7B26-D8E8-DB13-5EF2CA70D72C}"/>
              </a:ext>
            </a:extLst>
          </p:cNvPr>
          <p:cNvGraphicFramePr>
            <a:graphicFrameLocks noGrp="1"/>
          </p:cNvGraphicFramePr>
          <p:nvPr>
            <p:extLst>
              <p:ext uri="{D42A27DB-BD31-4B8C-83A1-F6EECF244321}">
                <p14:modId xmlns:p14="http://schemas.microsoft.com/office/powerpoint/2010/main" val="2275317635"/>
              </p:ext>
            </p:extLst>
          </p:nvPr>
        </p:nvGraphicFramePr>
        <p:xfrm>
          <a:off x="4165742" y="1405676"/>
          <a:ext cx="3927620" cy="4646993"/>
        </p:xfrm>
        <a:graphic>
          <a:graphicData uri="http://schemas.openxmlformats.org/drawingml/2006/table">
            <a:tbl>
              <a:tblPr/>
              <a:tblGrid>
                <a:gridCol w="2787342">
                  <a:extLst>
                    <a:ext uri="{9D8B030D-6E8A-4147-A177-3AD203B41FA5}">
                      <a16:colId xmlns:a16="http://schemas.microsoft.com/office/drawing/2014/main" val="951292450"/>
                    </a:ext>
                  </a:extLst>
                </a:gridCol>
                <a:gridCol w="1140278">
                  <a:extLst>
                    <a:ext uri="{9D8B030D-6E8A-4147-A177-3AD203B41FA5}">
                      <a16:colId xmlns:a16="http://schemas.microsoft.com/office/drawing/2014/main" val="3306340385"/>
                    </a:ext>
                  </a:extLst>
                </a:gridCol>
              </a:tblGrid>
              <a:tr h="986611">
                <a:tc gridSpan="2">
                  <a:txBody>
                    <a:bodyPr/>
                    <a:lstStyle/>
                    <a:p>
                      <a:pPr algn="ctr" fontAlgn="b"/>
                      <a:r>
                        <a:rPr lang="en-US" sz="2000" b="1" i="0" u="none" strike="noStrike">
                          <a:solidFill>
                            <a:srgbClr val="002060"/>
                          </a:solidFill>
                          <a:effectLst/>
                          <a:latin typeface="Calibri" panose="020F0502020204030204" pitchFamily="34" charset="0"/>
                          <a:cs typeface="Calibri" panose="020F0502020204030204" pitchFamily="34" charset="0"/>
                        </a:rPr>
                        <a:t>How often do you worry about being able to meet normal monthly living expenses?</a:t>
                      </a:r>
                    </a:p>
                  </a:txBody>
                  <a:tcPr marL="5443" marR="5443" marT="5443" marB="0" anchor="ctr">
                    <a:lnL>
                      <a:noFill/>
                    </a:lnL>
                    <a:lnR>
                      <a:noFill/>
                    </a:lnR>
                    <a:lnT w="6350" cap="flat" cmpd="sng" algn="ctr">
                      <a:solidFill>
                        <a:srgbClr val="000000"/>
                      </a:solidFill>
                      <a:prstDash val="solid"/>
                      <a:round/>
                      <a:headEnd type="none" w="med" len="med"/>
                      <a:tailEnd type="none" w="med" len="med"/>
                    </a:lnT>
                    <a:lnB>
                      <a:noFill/>
                    </a:lnB>
                    <a:solidFill>
                      <a:schemeClr val="accent3">
                        <a:lumMod val="20000"/>
                        <a:lumOff val="80000"/>
                      </a:schemeClr>
                    </a:solidFill>
                  </a:tcPr>
                </a:tc>
                <a:tc hMerge="1">
                  <a:txBody>
                    <a:bodyPr/>
                    <a:lstStyle/>
                    <a:p>
                      <a:endParaRPr lang="en-US"/>
                    </a:p>
                  </a:txBody>
                  <a:tcPr/>
                </a:tc>
                <a:extLst>
                  <a:ext uri="{0D108BD9-81ED-4DB2-BD59-A6C34878D82A}">
                    <a16:rowId xmlns:a16="http://schemas.microsoft.com/office/drawing/2014/main" val="2253244039"/>
                  </a:ext>
                </a:extLst>
              </a:tr>
              <a:tr h="332762">
                <a:tc>
                  <a:txBody>
                    <a:bodyPr/>
                    <a:lstStyle/>
                    <a:p>
                      <a:pPr algn="l" fontAlgn="t"/>
                      <a:r>
                        <a:rPr lang="en-US" sz="2000" b="1" i="0" u="none" strike="noStrike">
                          <a:solidFill>
                            <a:srgbClr val="002060"/>
                          </a:solidFill>
                          <a:effectLst/>
                          <a:latin typeface="+mn-lt"/>
                          <a:cs typeface="Calibri" panose="020F0502020204030204" pitchFamily="34" charset="0"/>
                        </a:rPr>
                        <a:t>1: Worry all the Time</a:t>
                      </a:r>
                    </a:p>
                  </a:txBody>
                  <a:tcPr marL="5443" marR="5443" marT="5443" marB="0" anchor="ctr">
                    <a:lnL>
                      <a:noFill/>
                    </a:lnL>
                    <a:lnR>
                      <a:noFill/>
                    </a:lnR>
                    <a:lnT>
                      <a:noFill/>
                    </a:lnT>
                    <a:lnB>
                      <a:noFill/>
                    </a:lnB>
                  </a:tcPr>
                </a:tc>
                <a:tc>
                  <a:txBody>
                    <a:bodyPr/>
                    <a:lstStyle/>
                    <a:p>
                      <a:pPr algn="ctr" fontAlgn="b"/>
                      <a:r>
                        <a:rPr lang="en-US" sz="2000" b="0" i="0" u="none" strike="noStrike">
                          <a:solidFill>
                            <a:srgbClr val="002060"/>
                          </a:solidFill>
                          <a:effectLst/>
                          <a:latin typeface="+mn-lt"/>
                        </a:rPr>
                        <a:t>7.3%</a:t>
                      </a:r>
                    </a:p>
                  </a:txBody>
                  <a:tcPr marL="5443" marR="5443" marT="5443" marB="0" anchor="b">
                    <a:lnL>
                      <a:noFill/>
                    </a:lnL>
                    <a:lnR>
                      <a:noFill/>
                    </a:lnR>
                    <a:lnT>
                      <a:noFill/>
                    </a:lnT>
                    <a:lnB>
                      <a:noFill/>
                    </a:lnB>
                  </a:tcPr>
                </a:tc>
                <a:extLst>
                  <a:ext uri="{0D108BD9-81ED-4DB2-BD59-A6C34878D82A}">
                    <a16:rowId xmlns:a16="http://schemas.microsoft.com/office/drawing/2014/main" val="3270509815"/>
                  </a:ext>
                </a:extLst>
              </a:tr>
              <a:tr h="332762">
                <a:tc>
                  <a:txBody>
                    <a:bodyPr/>
                    <a:lstStyle/>
                    <a:p>
                      <a:pPr algn="l" fontAlgn="t"/>
                      <a:r>
                        <a:rPr lang="en-US" sz="2000" b="1" i="0" u="none" strike="noStrike">
                          <a:solidFill>
                            <a:srgbClr val="002060"/>
                          </a:solidFill>
                          <a:effectLst/>
                          <a:latin typeface="+mn-lt"/>
                          <a:cs typeface="Calibri" panose="020F0502020204030204" pitchFamily="34" charset="0"/>
                        </a:rPr>
                        <a:t>2</a:t>
                      </a:r>
                    </a:p>
                  </a:txBody>
                  <a:tcPr marL="5443" marR="5443" marT="5443" marB="0" anchor="ctr">
                    <a:lnL>
                      <a:noFill/>
                    </a:lnL>
                    <a:lnR>
                      <a:noFill/>
                    </a:lnR>
                    <a:lnT>
                      <a:noFill/>
                    </a:lnT>
                    <a:lnB>
                      <a:noFill/>
                    </a:lnB>
                  </a:tcPr>
                </a:tc>
                <a:tc>
                  <a:txBody>
                    <a:bodyPr/>
                    <a:lstStyle/>
                    <a:p>
                      <a:pPr algn="ctr" fontAlgn="b"/>
                      <a:r>
                        <a:rPr lang="en-US" sz="2000" b="0" i="0" u="none" strike="noStrike">
                          <a:solidFill>
                            <a:srgbClr val="002060"/>
                          </a:solidFill>
                          <a:effectLst/>
                          <a:latin typeface="+mn-lt"/>
                        </a:rPr>
                        <a:t>4.0%</a:t>
                      </a:r>
                    </a:p>
                  </a:txBody>
                  <a:tcPr marL="5443" marR="5443" marT="5443" marB="0" anchor="b">
                    <a:lnL>
                      <a:noFill/>
                    </a:lnL>
                    <a:lnR>
                      <a:noFill/>
                    </a:lnR>
                    <a:lnT>
                      <a:noFill/>
                    </a:lnT>
                    <a:lnB>
                      <a:noFill/>
                    </a:lnB>
                  </a:tcPr>
                </a:tc>
                <a:extLst>
                  <a:ext uri="{0D108BD9-81ED-4DB2-BD59-A6C34878D82A}">
                    <a16:rowId xmlns:a16="http://schemas.microsoft.com/office/drawing/2014/main" val="782739645"/>
                  </a:ext>
                </a:extLst>
              </a:tr>
              <a:tr h="332762">
                <a:tc>
                  <a:txBody>
                    <a:bodyPr/>
                    <a:lstStyle/>
                    <a:p>
                      <a:pPr algn="l" fontAlgn="t"/>
                      <a:r>
                        <a:rPr lang="en-US" sz="2000" b="1" i="0" u="none" strike="noStrike">
                          <a:solidFill>
                            <a:srgbClr val="002060"/>
                          </a:solidFill>
                          <a:effectLst/>
                          <a:latin typeface="+mn-lt"/>
                          <a:cs typeface="Calibri" panose="020F0502020204030204" pitchFamily="34" charset="0"/>
                        </a:rPr>
                        <a:t>3</a:t>
                      </a:r>
                    </a:p>
                  </a:txBody>
                  <a:tcPr marL="5443" marR="5443" marT="5443" marB="0" anchor="ctr">
                    <a:lnL>
                      <a:noFill/>
                    </a:lnL>
                    <a:lnR>
                      <a:noFill/>
                    </a:lnR>
                    <a:lnT>
                      <a:noFill/>
                    </a:lnT>
                    <a:lnB>
                      <a:noFill/>
                    </a:lnB>
                  </a:tcPr>
                </a:tc>
                <a:tc>
                  <a:txBody>
                    <a:bodyPr/>
                    <a:lstStyle/>
                    <a:p>
                      <a:pPr algn="ctr" fontAlgn="b"/>
                      <a:r>
                        <a:rPr lang="en-US" sz="2000" b="0" i="0" u="none" strike="noStrike">
                          <a:solidFill>
                            <a:srgbClr val="002060"/>
                          </a:solidFill>
                          <a:effectLst/>
                          <a:latin typeface="+mn-lt"/>
                        </a:rPr>
                        <a:t>7.0%</a:t>
                      </a:r>
                    </a:p>
                  </a:txBody>
                  <a:tcPr marL="5443" marR="5443" marT="5443" marB="0" anchor="b">
                    <a:lnL>
                      <a:noFill/>
                    </a:lnL>
                    <a:lnR>
                      <a:noFill/>
                    </a:lnR>
                    <a:lnT>
                      <a:noFill/>
                    </a:lnT>
                    <a:lnB>
                      <a:noFill/>
                    </a:lnB>
                  </a:tcPr>
                </a:tc>
                <a:extLst>
                  <a:ext uri="{0D108BD9-81ED-4DB2-BD59-A6C34878D82A}">
                    <a16:rowId xmlns:a16="http://schemas.microsoft.com/office/drawing/2014/main" val="4112570630"/>
                  </a:ext>
                </a:extLst>
              </a:tr>
              <a:tr h="332762">
                <a:tc>
                  <a:txBody>
                    <a:bodyPr/>
                    <a:lstStyle/>
                    <a:p>
                      <a:pPr algn="l" fontAlgn="t"/>
                      <a:r>
                        <a:rPr lang="en-US" sz="2000" b="1" i="0" u="none" strike="noStrike">
                          <a:solidFill>
                            <a:srgbClr val="002060"/>
                          </a:solidFill>
                          <a:effectLst/>
                          <a:latin typeface="+mn-lt"/>
                          <a:cs typeface="Calibri" panose="020F0502020204030204" pitchFamily="34" charset="0"/>
                        </a:rPr>
                        <a:t>4: Sometimes Worry</a:t>
                      </a:r>
                    </a:p>
                  </a:txBody>
                  <a:tcPr marL="5443" marR="5443" marT="5443" marB="0" anchor="ctr">
                    <a:lnL>
                      <a:noFill/>
                    </a:lnL>
                    <a:lnR>
                      <a:noFill/>
                    </a:lnR>
                    <a:lnT>
                      <a:noFill/>
                    </a:lnT>
                    <a:lnB>
                      <a:noFill/>
                    </a:lnB>
                  </a:tcPr>
                </a:tc>
                <a:tc>
                  <a:txBody>
                    <a:bodyPr/>
                    <a:lstStyle/>
                    <a:p>
                      <a:pPr algn="ctr" fontAlgn="b"/>
                      <a:r>
                        <a:rPr lang="en-US" sz="2000" b="0" i="0" u="none" strike="noStrike">
                          <a:solidFill>
                            <a:srgbClr val="002060"/>
                          </a:solidFill>
                          <a:effectLst/>
                          <a:latin typeface="+mn-lt"/>
                        </a:rPr>
                        <a:t>8.4%</a:t>
                      </a:r>
                    </a:p>
                  </a:txBody>
                  <a:tcPr marL="5443" marR="5443" marT="5443" marB="0" anchor="b">
                    <a:lnL>
                      <a:noFill/>
                    </a:lnL>
                    <a:lnR>
                      <a:noFill/>
                    </a:lnR>
                    <a:lnT>
                      <a:noFill/>
                    </a:lnT>
                    <a:lnB>
                      <a:noFill/>
                    </a:lnB>
                  </a:tcPr>
                </a:tc>
                <a:extLst>
                  <a:ext uri="{0D108BD9-81ED-4DB2-BD59-A6C34878D82A}">
                    <a16:rowId xmlns:a16="http://schemas.microsoft.com/office/drawing/2014/main" val="1592765967"/>
                  </a:ext>
                </a:extLst>
              </a:tr>
              <a:tr h="332762">
                <a:tc>
                  <a:txBody>
                    <a:bodyPr/>
                    <a:lstStyle/>
                    <a:p>
                      <a:pPr algn="l" fontAlgn="t"/>
                      <a:r>
                        <a:rPr lang="en-US" sz="2000" b="1" i="0" u="none" strike="noStrike">
                          <a:solidFill>
                            <a:srgbClr val="002060"/>
                          </a:solidFill>
                          <a:effectLst/>
                          <a:latin typeface="+mn-lt"/>
                          <a:cs typeface="Calibri" panose="020F0502020204030204" pitchFamily="34" charset="0"/>
                        </a:rPr>
                        <a:t>5</a:t>
                      </a:r>
                    </a:p>
                  </a:txBody>
                  <a:tcPr marL="5443" marR="5443" marT="5443" marB="0" anchor="ctr">
                    <a:lnL>
                      <a:noFill/>
                    </a:lnL>
                    <a:lnR>
                      <a:noFill/>
                    </a:lnR>
                    <a:lnT>
                      <a:noFill/>
                    </a:lnT>
                    <a:lnB>
                      <a:noFill/>
                    </a:lnB>
                  </a:tcPr>
                </a:tc>
                <a:tc>
                  <a:txBody>
                    <a:bodyPr/>
                    <a:lstStyle/>
                    <a:p>
                      <a:pPr algn="ctr" fontAlgn="b"/>
                      <a:r>
                        <a:rPr lang="en-US" sz="2000" b="0" i="0" u="none" strike="noStrike">
                          <a:solidFill>
                            <a:srgbClr val="002060"/>
                          </a:solidFill>
                          <a:effectLst/>
                          <a:latin typeface="+mn-lt"/>
                        </a:rPr>
                        <a:t>10.8%</a:t>
                      </a:r>
                    </a:p>
                  </a:txBody>
                  <a:tcPr marL="5443" marR="5443" marT="5443" marB="0" anchor="b">
                    <a:lnL>
                      <a:noFill/>
                    </a:lnL>
                    <a:lnR>
                      <a:noFill/>
                    </a:lnR>
                    <a:lnT>
                      <a:noFill/>
                    </a:lnT>
                    <a:lnB>
                      <a:noFill/>
                    </a:lnB>
                  </a:tcPr>
                </a:tc>
                <a:extLst>
                  <a:ext uri="{0D108BD9-81ED-4DB2-BD59-A6C34878D82A}">
                    <a16:rowId xmlns:a16="http://schemas.microsoft.com/office/drawing/2014/main" val="1418487899"/>
                  </a:ext>
                </a:extLst>
              </a:tr>
              <a:tr h="332762">
                <a:tc>
                  <a:txBody>
                    <a:bodyPr/>
                    <a:lstStyle/>
                    <a:p>
                      <a:pPr algn="l" fontAlgn="t"/>
                      <a:r>
                        <a:rPr lang="en-US" sz="2000" b="1" i="0" u="none" strike="noStrike">
                          <a:solidFill>
                            <a:srgbClr val="002060"/>
                          </a:solidFill>
                          <a:effectLst/>
                          <a:latin typeface="+mn-lt"/>
                          <a:cs typeface="Calibri" panose="020F0502020204030204" pitchFamily="34" charset="0"/>
                        </a:rPr>
                        <a:t>6</a:t>
                      </a:r>
                    </a:p>
                  </a:txBody>
                  <a:tcPr marL="5443" marR="5443" marT="5443" marB="0" anchor="ctr">
                    <a:lnL>
                      <a:noFill/>
                    </a:lnL>
                    <a:lnR>
                      <a:noFill/>
                    </a:lnR>
                    <a:lnT>
                      <a:noFill/>
                    </a:lnT>
                    <a:lnB>
                      <a:noFill/>
                    </a:lnB>
                  </a:tcPr>
                </a:tc>
                <a:tc>
                  <a:txBody>
                    <a:bodyPr/>
                    <a:lstStyle/>
                    <a:p>
                      <a:pPr algn="ctr" fontAlgn="b"/>
                      <a:r>
                        <a:rPr lang="en-US" sz="2000" b="0" i="0" u="none" strike="noStrike">
                          <a:solidFill>
                            <a:srgbClr val="002060"/>
                          </a:solidFill>
                          <a:effectLst/>
                          <a:latin typeface="+mn-lt"/>
                        </a:rPr>
                        <a:t>4.6%</a:t>
                      </a:r>
                    </a:p>
                  </a:txBody>
                  <a:tcPr marL="5443" marR="5443" marT="5443" marB="0" anchor="b">
                    <a:lnL>
                      <a:noFill/>
                    </a:lnL>
                    <a:lnR>
                      <a:noFill/>
                    </a:lnR>
                    <a:lnT>
                      <a:noFill/>
                    </a:lnT>
                    <a:lnB>
                      <a:noFill/>
                    </a:lnB>
                  </a:tcPr>
                </a:tc>
                <a:extLst>
                  <a:ext uri="{0D108BD9-81ED-4DB2-BD59-A6C34878D82A}">
                    <a16:rowId xmlns:a16="http://schemas.microsoft.com/office/drawing/2014/main" val="509917241"/>
                  </a:ext>
                </a:extLst>
              </a:tr>
              <a:tr h="332762">
                <a:tc>
                  <a:txBody>
                    <a:bodyPr/>
                    <a:lstStyle/>
                    <a:p>
                      <a:pPr algn="l" fontAlgn="t"/>
                      <a:r>
                        <a:rPr lang="en-US" sz="2000" b="1" i="0" u="none" strike="noStrike">
                          <a:solidFill>
                            <a:srgbClr val="002060"/>
                          </a:solidFill>
                          <a:effectLst/>
                          <a:latin typeface="+mn-lt"/>
                          <a:cs typeface="Calibri" panose="020F0502020204030204" pitchFamily="34" charset="0"/>
                        </a:rPr>
                        <a:t>7: Rarely Worry</a:t>
                      </a:r>
                    </a:p>
                  </a:txBody>
                  <a:tcPr marL="5443" marR="5443" marT="5443" marB="0" anchor="ctr">
                    <a:lnL>
                      <a:noFill/>
                    </a:lnL>
                    <a:lnR>
                      <a:noFill/>
                    </a:lnR>
                    <a:lnT>
                      <a:noFill/>
                    </a:lnT>
                    <a:lnB>
                      <a:noFill/>
                    </a:lnB>
                  </a:tcPr>
                </a:tc>
                <a:tc>
                  <a:txBody>
                    <a:bodyPr/>
                    <a:lstStyle/>
                    <a:p>
                      <a:pPr algn="ctr" fontAlgn="b"/>
                      <a:r>
                        <a:rPr lang="en-US" sz="2000" b="0" i="0" u="none" strike="noStrike">
                          <a:solidFill>
                            <a:srgbClr val="002060"/>
                          </a:solidFill>
                          <a:effectLst/>
                          <a:latin typeface="+mn-lt"/>
                        </a:rPr>
                        <a:t>8.4%</a:t>
                      </a:r>
                    </a:p>
                  </a:txBody>
                  <a:tcPr marL="5443" marR="5443" marT="5443" marB="0" anchor="b">
                    <a:lnL>
                      <a:noFill/>
                    </a:lnL>
                    <a:lnR>
                      <a:noFill/>
                    </a:lnR>
                    <a:lnT>
                      <a:noFill/>
                    </a:lnT>
                    <a:lnB>
                      <a:noFill/>
                    </a:lnB>
                  </a:tcPr>
                </a:tc>
                <a:extLst>
                  <a:ext uri="{0D108BD9-81ED-4DB2-BD59-A6C34878D82A}">
                    <a16:rowId xmlns:a16="http://schemas.microsoft.com/office/drawing/2014/main" val="1484934796"/>
                  </a:ext>
                </a:extLst>
              </a:tr>
              <a:tr h="332762">
                <a:tc>
                  <a:txBody>
                    <a:bodyPr/>
                    <a:lstStyle/>
                    <a:p>
                      <a:pPr algn="l" fontAlgn="t"/>
                      <a:r>
                        <a:rPr lang="en-US" sz="2000" b="1" i="0" u="none" strike="noStrike">
                          <a:solidFill>
                            <a:srgbClr val="002060"/>
                          </a:solidFill>
                          <a:effectLst/>
                          <a:latin typeface="+mn-lt"/>
                          <a:cs typeface="Calibri" panose="020F0502020204030204" pitchFamily="34" charset="0"/>
                        </a:rPr>
                        <a:t>8</a:t>
                      </a:r>
                    </a:p>
                  </a:txBody>
                  <a:tcPr marL="5443" marR="5443" marT="5443" marB="0" anchor="ctr">
                    <a:lnL>
                      <a:noFill/>
                    </a:lnL>
                    <a:lnR>
                      <a:noFill/>
                    </a:lnR>
                    <a:lnT>
                      <a:noFill/>
                    </a:lnT>
                    <a:lnB>
                      <a:noFill/>
                    </a:lnB>
                  </a:tcPr>
                </a:tc>
                <a:tc>
                  <a:txBody>
                    <a:bodyPr/>
                    <a:lstStyle/>
                    <a:p>
                      <a:pPr algn="ctr" fontAlgn="b"/>
                      <a:r>
                        <a:rPr lang="en-US" sz="2000" b="0" i="0" u="none" strike="noStrike">
                          <a:solidFill>
                            <a:srgbClr val="002060"/>
                          </a:solidFill>
                          <a:effectLst/>
                          <a:latin typeface="+mn-lt"/>
                        </a:rPr>
                        <a:t>8.6%</a:t>
                      </a:r>
                    </a:p>
                  </a:txBody>
                  <a:tcPr marL="5443" marR="5443" marT="5443" marB="0" anchor="b">
                    <a:lnL>
                      <a:noFill/>
                    </a:lnL>
                    <a:lnR>
                      <a:noFill/>
                    </a:lnR>
                    <a:lnT>
                      <a:noFill/>
                    </a:lnT>
                    <a:lnB>
                      <a:noFill/>
                    </a:lnB>
                  </a:tcPr>
                </a:tc>
                <a:extLst>
                  <a:ext uri="{0D108BD9-81ED-4DB2-BD59-A6C34878D82A}">
                    <a16:rowId xmlns:a16="http://schemas.microsoft.com/office/drawing/2014/main" val="722352908"/>
                  </a:ext>
                </a:extLst>
              </a:tr>
              <a:tr h="332762">
                <a:tc>
                  <a:txBody>
                    <a:bodyPr/>
                    <a:lstStyle/>
                    <a:p>
                      <a:pPr algn="l" fontAlgn="t"/>
                      <a:r>
                        <a:rPr lang="en-US" sz="2000" b="1" i="0" u="none" strike="noStrike">
                          <a:solidFill>
                            <a:srgbClr val="002060"/>
                          </a:solidFill>
                          <a:effectLst/>
                          <a:latin typeface="+mn-lt"/>
                          <a:cs typeface="Calibri" panose="020F0502020204030204" pitchFamily="34" charset="0"/>
                        </a:rPr>
                        <a:t>9</a:t>
                      </a:r>
                    </a:p>
                  </a:txBody>
                  <a:tcPr marL="5443" marR="5443" marT="5443" marB="0" anchor="ctr">
                    <a:lnL>
                      <a:noFill/>
                    </a:lnL>
                    <a:lnR>
                      <a:noFill/>
                    </a:lnR>
                    <a:lnT>
                      <a:noFill/>
                    </a:lnT>
                    <a:lnB>
                      <a:noFill/>
                    </a:lnB>
                  </a:tcPr>
                </a:tc>
                <a:tc>
                  <a:txBody>
                    <a:bodyPr/>
                    <a:lstStyle/>
                    <a:p>
                      <a:pPr algn="ctr" fontAlgn="b"/>
                      <a:r>
                        <a:rPr lang="en-US" sz="2000" b="0" i="0" u="none" strike="noStrike">
                          <a:solidFill>
                            <a:srgbClr val="002060"/>
                          </a:solidFill>
                          <a:effectLst/>
                          <a:latin typeface="+mn-lt"/>
                        </a:rPr>
                        <a:t>6.7%</a:t>
                      </a:r>
                    </a:p>
                  </a:txBody>
                  <a:tcPr marL="5443" marR="5443" marT="5443" marB="0" anchor="b">
                    <a:lnL>
                      <a:noFill/>
                    </a:lnL>
                    <a:lnR>
                      <a:noFill/>
                    </a:lnR>
                    <a:lnT>
                      <a:noFill/>
                    </a:lnT>
                    <a:lnB>
                      <a:noFill/>
                    </a:lnB>
                  </a:tcPr>
                </a:tc>
                <a:extLst>
                  <a:ext uri="{0D108BD9-81ED-4DB2-BD59-A6C34878D82A}">
                    <a16:rowId xmlns:a16="http://schemas.microsoft.com/office/drawing/2014/main" val="2890411158"/>
                  </a:ext>
                </a:extLst>
              </a:tr>
              <a:tr h="332762">
                <a:tc>
                  <a:txBody>
                    <a:bodyPr/>
                    <a:lstStyle/>
                    <a:p>
                      <a:pPr algn="l" fontAlgn="t"/>
                      <a:r>
                        <a:rPr lang="en-US" sz="2000" b="1" i="0" u="none" strike="noStrike">
                          <a:solidFill>
                            <a:srgbClr val="002060"/>
                          </a:solidFill>
                          <a:effectLst/>
                          <a:latin typeface="+mn-lt"/>
                          <a:cs typeface="Calibri" panose="020F0502020204030204" pitchFamily="34" charset="0"/>
                        </a:rPr>
                        <a:t>10: Never Worry</a:t>
                      </a:r>
                    </a:p>
                  </a:txBody>
                  <a:tcPr marL="5443" marR="5443" marT="5443" marB="0" anchor="ctr">
                    <a:lnL>
                      <a:noFill/>
                    </a:lnL>
                    <a:lnR>
                      <a:noFill/>
                    </a:lnR>
                    <a:lnT>
                      <a:noFill/>
                    </a:lnT>
                    <a:lnB w="12700" cap="flat" cmpd="sng" algn="ctr">
                      <a:noFill/>
                      <a:prstDash val="solid"/>
                      <a:round/>
                      <a:headEnd type="none" w="med" len="med"/>
                      <a:tailEnd type="none" w="med" len="med"/>
                    </a:lnB>
                  </a:tcPr>
                </a:tc>
                <a:tc>
                  <a:txBody>
                    <a:bodyPr/>
                    <a:lstStyle/>
                    <a:p>
                      <a:pPr algn="ctr" fontAlgn="b"/>
                      <a:r>
                        <a:rPr lang="en-US" sz="2000" b="0" i="0" u="none" strike="noStrike">
                          <a:solidFill>
                            <a:srgbClr val="002060"/>
                          </a:solidFill>
                          <a:effectLst/>
                          <a:latin typeface="+mn-lt"/>
                        </a:rPr>
                        <a:t>30.5%</a:t>
                      </a:r>
                    </a:p>
                  </a:txBody>
                  <a:tcPr marL="5443" marR="5443" marT="5443" marB="0" anchor="b">
                    <a:lnL>
                      <a:noFill/>
                    </a:lnL>
                    <a:lnR>
                      <a:noFill/>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1906195941"/>
                  </a:ext>
                </a:extLst>
              </a:tr>
              <a:tr h="33276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b="1" i="0" u="none" strike="noStrike">
                          <a:solidFill>
                            <a:srgbClr val="002060"/>
                          </a:solidFill>
                          <a:effectLst/>
                          <a:latin typeface="+mn-lt"/>
                          <a:cs typeface="Calibri" panose="020F0502020204030204" pitchFamily="34" charset="0"/>
                        </a:rPr>
                        <a:t>Don’t Know</a:t>
                      </a:r>
                    </a:p>
                  </a:txBody>
                  <a:tcPr marL="5443" marR="5443" marT="5443"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2060"/>
                          </a:solidFill>
                          <a:effectLst/>
                          <a:latin typeface="+mn-lt"/>
                        </a:rPr>
                        <a:t>3.8%</a:t>
                      </a:r>
                    </a:p>
                  </a:txBody>
                  <a:tcPr marL="5443" marR="5443" marT="5443"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4170338"/>
                  </a:ext>
                </a:extLst>
              </a:tr>
            </a:tbl>
          </a:graphicData>
        </a:graphic>
      </p:graphicFrame>
      <p:graphicFrame>
        <p:nvGraphicFramePr>
          <p:cNvPr id="7" name="Table 6">
            <a:extLst>
              <a:ext uri="{FF2B5EF4-FFF2-40B4-BE49-F238E27FC236}">
                <a16:creationId xmlns:a16="http://schemas.microsoft.com/office/drawing/2014/main" id="{0731AE15-AABC-AB88-6C75-B9B005F5B908}"/>
              </a:ext>
            </a:extLst>
          </p:cNvPr>
          <p:cNvGraphicFramePr>
            <a:graphicFrameLocks noGrp="1"/>
          </p:cNvGraphicFramePr>
          <p:nvPr>
            <p:extLst>
              <p:ext uri="{D42A27DB-BD31-4B8C-83A1-F6EECF244321}">
                <p14:modId xmlns:p14="http://schemas.microsoft.com/office/powerpoint/2010/main" val="3812053948"/>
              </p:ext>
            </p:extLst>
          </p:nvPr>
        </p:nvGraphicFramePr>
        <p:xfrm>
          <a:off x="8306875" y="1415355"/>
          <a:ext cx="3705018" cy="4637314"/>
        </p:xfrm>
        <a:graphic>
          <a:graphicData uri="http://schemas.openxmlformats.org/drawingml/2006/table">
            <a:tbl>
              <a:tblPr/>
              <a:tblGrid>
                <a:gridCol w="2629367">
                  <a:extLst>
                    <a:ext uri="{9D8B030D-6E8A-4147-A177-3AD203B41FA5}">
                      <a16:colId xmlns:a16="http://schemas.microsoft.com/office/drawing/2014/main" val="1283790050"/>
                    </a:ext>
                  </a:extLst>
                </a:gridCol>
                <a:gridCol w="1075651">
                  <a:extLst>
                    <a:ext uri="{9D8B030D-6E8A-4147-A177-3AD203B41FA5}">
                      <a16:colId xmlns:a16="http://schemas.microsoft.com/office/drawing/2014/main" val="2951004199"/>
                    </a:ext>
                  </a:extLst>
                </a:gridCol>
              </a:tblGrid>
              <a:tr h="984555">
                <a:tc gridSpan="2">
                  <a:txBody>
                    <a:bodyPr/>
                    <a:lstStyle/>
                    <a:p>
                      <a:pPr algn="ctr" fontAlgn="ctr"/>
                      <a:r>
                        <a:rPr lang="en-US" sz="2000" b="1" i="0" u="none" strike="noStrike">
                          <a:solidFill>
                            <a:srgbClr val="002060"/>
                          </a:solidFill>
                          <a:effectLst/>
                          <a:latin typeface="Calibri" panose="020F0502020204030204" pitchFamily="34" charset="0"/>
                          <a:cs typeface="Calibri" panose="020F0502020204030204" pitchFamily="34" charset="0"/>
                        </a:rPr>
                        <a:t>How frequently do you find yourself just getting by financially and living paycheck to paycheck?</a:t>
                      </a:r>
                    </a:p>
                  </a:txBody>
                  <a:tcPr marL="5443" marR="5443" marT="5443" marB="0" anchor="ctr">
                    <a:lnL>
                      <a:noFill/>
                    </a:lnL>
                    <a:lnR>
                      <a:noFill/>
                    </a:lnR>
                    <a:lnT w="6350" cap="flat" cmpd="sng" algn="ctr">
                      <a:solidFill>
                        <a:srgbClr val="000000"/>
                      </a:solidFill>
                      <a:prstDash val="solid"/>
                      <a:round/>
                      <a:headEnd type="none" w="med" len="med"/>
                      <a:tailEnd type="none" w="med" len="med"/>
                    </a:lnT>
                    <a:lnB>
                      <a:noFill/>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1879996674"/>
                  </a:ext>
                </a:extLst>
              </a:tr>
              <a:tr h="332069">
                <a:tc>
                  <a:txBody>
                    <a:bodyPr/>
                    <a:lstStyle/>
                    <a:p>
                      <a:pPr algn="l" fontAlgn="ctr"/>
                      <a:r>
                        <a:rPr lang="en-US" sz="2000" b="1" i="0" u="none" strike="noStrike">
                          <a:solidFill>
                            <a:srgbClr val="002060"/>
                          </a:solidFill>
                          <a:effectLst/>
                          <a:latin typeface="+mn-lt"/>
                          <a:cs typeface="Calibri" panose="020F0502020204030204" pitchFamily="34" charset="0"/>
                        </a:rPr>
                        <a:t>1: All the time</a:t>
                      </a:r>
                    </a:p>
                  </a:txBody>
                  <a:tcPr marL="5443" marR="5443" marT="5443" marB="0" anchor="ctr">
                    <a:lnL>
                      <a:noFill/>
                    </a:lnL>
                    <a:lnR>
                      <a:noFill/>
                    </a:lnR>
                    <a:lnT>
                      <a:noFill/>
                    </a:lnT>
                    <a:lnB>
                      <a:noFill/>
                    </a:lnB>
                  </a:tcPr>
                </a:tc>
                <a:tc>
                  <a:txBody>
                    <a:bodyPr/>
                    <a:lstStyle/>
                    <a:p>
                      <a:pPr algn="ctr" fontAlgn="b"/>
                      <a:r>
                        <a:rPr lang="en-US" sz="2000" b="0" i="0" u="none" strike="noStrike">
                          <a:solidFill>
                            <a:srgbClr val="002060"/>
                          </a:solidFill>
                          <a:effectLst/>
                          <a:latin typeface="+mn-lt"/>
                        </a:rPr>
                        <a:t>17.3%</a:t>
                      </a:r>
                    </a:p>
                  </a:txBody>
                  <a:tcPr marL="5443" marR="5443" marT="5443" marB="0" anchor="b">
                    <a:lnL>
                      <a:noFill/>
                    </a:lnL>
                    <a:lnR>
                      <a:noFill/>
                    </a:lnR>
                    <a:lnT>
                      <a:noFill/>
                    </a:lnT>
                    <a:lnB>
                      <a:noFill/>
                    </a:lnB>
                  </a:tcPr>
                </a:tc>
                <a:extLst>
                  <a:ext uri="{0D108BD9-81ED-4DB2-BD59-A6C34878D82A}">
                    <a16:rowId xmlns:a16="http://schemas.microsoft.com/office/drawing/2014/main" val="232468849"/>
                  </a:ext>
                </a:extLst>
              </a:tr>
              <a:tr h="332069">
                <a:tc>
                  <a:txBody>
                    <a:bodyPr/>
                    <a:lstStyle/>
                    <a:p>
                      <a:pPr algn="l" fontAlgn="ctr"/>
                      <a:r>
                        <a:rPr lang="en-US" sz="2000" b="1" i="0" u="none" strike="noStrike">
                          <a:solidFill>
                            <a:srgbClr val="002060"/>
                          </a:solidFill>
                          <a:effectLst/>
                          <a:latin typeface="+mn-lt"/>
                          <a:cs typeface="Calibri" panose="020F0502020204030204" pitchFamily="34" charset="0"/>
                        </a:rPr>
                        <a:t>2</a:t>
                      </a:r>
                    </a:p>
                  </a:txBody>
                  <a:tcPr marL="5443" marR="5443" marT="5443" marB="0" anchor="ctr">
                    <a:lnL>
                      <a:noFill/>
                    </a:lnL>
                    <a:lnR>
                      <a:noFill/>
                    </a:lnR>
                    <a:lnT>
                      <a:noFill/>
                    </a:lnT>
                    <a:lnB>
                      <a:noFill/>
                    </a:lnB>
                  </a:tcPr>
                </a:tc>
                <a:tc>
                  <a:txBody>
                    <a:bodyPr/>
                    <a:lstStyle/>
                    <a:p>
                      <a:pPr algn="ctr" fontAlgn="b"/>
                      <a:r>
                        <a:rPr lang="en-US" sz="2000" b="0" i="0" u="none" strike="noStrike">
                          <a:solidFill>
                            <a:srgbClr val="002060"/>
                          </a:solidFill>
                          <a:effectLst/>
                          <a:latin typeface="+mn-lt"/>
                        </a:rPr>
                        <a:t>3.0%</a:t>
                      </a:r>
                    </a:p>
                  </a:txBody>
                  <a:tcPr marL="5443" marR="5443" marT="5443" marB="0" anchor="b">
                    <a:lnL>
                      <a:noFill/>
                    </a:lnL>
                    <a:lnR>
                      <a:noFill/>
                    </a:lnR>
                    <a:lnT>
                      <a:noFill/>
                    </a:lnT>
                    <a:lnB>
                      <a:noFill/>
                    </a:lnB>
                  </a:tcPr>
                </a:tc>
                <a:extLst>
                  <a:ext uri="{0D108BD9-81ED-4DB2-BD59-A6C34878D82A}">
                    <a16:rowId xmlns:a16="http://schemas.microsoft.com/office/drawing/2014/main" val="3536434722"/>
                  </a:ext>
                </a:extLst>
              </a:tr>
              <a:tr h="332069">
                <a:tc>
                  <a:txBody>
                    <a:bodyPr/>
                    <a:lstStyle/>
                    <a:p>
                      <a:pPr algn="l" fontAlgn="ctr"/>
                      <a:r>
                        <a:rPr lang="en-US" sz="2000" b="1" i="0" u="none" strike="noStrike">
                          <a:solidFill>
                            <a:srgbClr val="002060"/>
                          </a:solidFill>
                          <a:effectLst/>
                          <a:latin typeface="+mn-lt"/>
                          <a:cs typeface="Calibri" panose="020F0502020204030204" pitchFamily="34" charset="0"/>
                        </a:rPr>
                        <a:t>3</a:t>
                      </a:r>
                    </a:p>
                  </a:txBody>
                  <a:tcPr marL="5443" marR="5443" marT="5443" marB="0" anchor="ctr">
                    <a:lnL>
                      <a:noFill/>
                    </a:lnL>
                    <a:lnR>
                      <a:noFill/>
                    </a:lnR>
                    <a:lnT>
                      <a:noFill/>
                    </a:lnT>
                    <a:lnB>
                      <a:noFill/>
                    </a:lnB>
                  </a:tcPr>
                </a:tc>
                <a:tc>
                  <a:txBody>
                    <a:bodyPr/>
                    <a:lstStyle/>
                    <a:p>
                      <a:pPr algn="ctr" fontAlgn="b"/>
                      <a:r>
                        <a:rPr lang="en-US" sz="2000" b="0" i="0" u="none" strike="noStrike">
                          <a:solidFill>
                            <a:srgbClr val="002060"/>
                          </a:solidFill>
                          <a:effectLst/>
                          <a:latin typeface="+mn-lt"/>
                        </a:rPr>
                        <a:t>4.6%</a:t>
                      </a:r>
                    </a:p>
                  </a:txBody>
                  <a:tcPr marL="5443" marR="5443" marT="5443" marB="0" anchor="b">
                    <a:lnL>
                      <a:noFill/>
                    </a:lnL>
                    <a:lnR>
                      <a:noFill/>
                    </a:lnR>
                    <a:lnT>
                      <a:noFill/>
                    </a:lnT>
                    <a:lnB>
                      <a:noFill/>
                    </a:lnB>
                  </a:tcPr>
                </a:tc>
                <a:extLst>
                  <a:ext uri="{0D108BD9-81ED-4DB2-BD59-A6C34878D82A}">
                    <a16:rowId xmlns:a16="http://schemas.microsoft.com/office/drawing/2014/main" val="3449496971"/>
                  </a:ext>
                </a:extLst>
              </a:tr>
              <a:tr h="332069">
                <a:tc>
                  <a:txBody>
                    <a:bodyPr/>
                    <a:lstStyle/>
                    <a:p>
                      <a:pPr algn="l" fontAlgn="ctr"/>
                      <a:r>
                        <a:rPr lang="en-US" sz="2000" b="1" i="0" u="none" strike="noStrike">
                          <a:solidFill>
                            <a:srgbClr val="002060"/>
                          </a:solidFill>
                          <a:effectLst/>
                          <a:latin typeface="+mn-lt"/>
                          <a:cs typeface="Calibri" panose="020F0502020204030204" pitchFamily="34" charset="0"/>
                        </a:rPr>
                        <a:t>4: Sometimes</a:t>
                      </a:r>
                    </a:p>
                  </a:txBody>
                  <a:tcPr marL="5443" marR="5443" marT="5443" marB="0" anchor="ctr">
                    <a:lnL>
                      <a:noFill/>
                    </a:lnL>
                    <a:lnR>
                      <a:noFill/>
                    </a:lnR>
                    <a:lnT>
                      <a:noFill/>
                    </a:lnT>
                    <a:lnB>
                      <a:noFill/>
                    </a:lnB>
                  </a:tcPr>
                </a:tc>
                <a:tc>
                  <a:txBody>
                    <a:bodyPr/>
                    <a:lstStyle/>
                    <a:p>
                      <a:pPr algn="ctr" fontAlgn="b"/>
                      <a:r>
                        <a:rPr lang="en-US" sz="2000" b="0" i="0" u="none" strike="noStrike">
                          <a:solidFill>
                            <a:srgbClr val="002060"/>
                          </a:solidFill>
                          <a:effectLst/>
                          <a:latin typeface="+mn-lt"/>
                        </a:rPr>
                        <a:t>5.7%</a:t>
                      </a:r>
                    </a:p>
                  </a:txBody>
                  <a:tcPr marL="5443" marR="5443" marT="5443" marB="0" anchor="b">
                    <a:lnL>
                      <a:noFill/>
                    </a:lnL>
                    <a:lnR>
                      <a:noFill/>
                    </a:lnR>
                    <a:lnT>
                      <a:noFill/>
                    </a:lnT>
                    <a:lnB>
                      <a:noFill/>
                    </a:lnB>
                  </a:tcPr>
                </a:tc>
                <a:extLst>
                  <a:ext uri="{0D108BD9-81ED-4DB2-BD59-A6C34878D82A}">
                    <a16:rowId xmlns:a16="http://schemas.microsoft.com/office/drawing/2014/main" val="1029699367"/>
                  </a:ext>
                </a:extLst>
              </a:tr>
              <a:tr h="332069">
                <a:tc>
                  <a:txBody>
                    <a:bodyPr/>
                    <a:lstStyle/>
                    <a:p>
                      <a:pPr algn="l" fontAlgn="ctr"/>
                      <a:r>
                        <a:rPr lang="en-US" sz="2000" b="1" i="0" u="none" strike="noStrike">
                          <a:solidFill>
                            <a:srgbClr val="002060"/>
                          </a:solidFill>
                          <a:effectLst/>
                          <a:latin typeface="+mn-lt"/>
                          <a:cs typeface="Calibri" panose="020F0502020204030204" pitchFamily="34" charset="0"/>
                        </a:rPr>
                        <a:t>5</a:t>
                      </a:r>
                    </a:p>
                  </a:txBody>
                  <a:tcPr marL="5443" marR="5443" marT="5443" marB="0" anchor="ctr">
                    <a:lnL>
                      <a:noFill/>
                    </a:lnL>
                    <a:lnR>
                      <a:noFill/>
                    </a:lnR>
                    <a:lnT>
                      <a:noFill/>
                    </a:lnT>
                    <a:lnB>
                      <a:noFill/>
                    </a:lnB>
                  </a:tcPr>
                </a:tc>
                <a:tc>
                  <a:txBody>
                    <a:bodyPr/>
                    <a:lstStyle/>
                    <a:p>
                      <a:pPr algn="ctr" fontAlgn="b"/>
                      <a:r>
                        <a:rPr lang="en-US" sz="2000" b="0" i="0" u="none" strike="noStrike">
                          <a:solidFill>
                            <a:srgbClr val="002060"/>
                          </a:solidFill>
                          <a:effectLst/>
                          <a:latin typeface="+mn-lt"/>
                        </a:rPr>
                        <a:t>7.3%</a:t>
                      </a:r>
                    </a:p>
                  </a:txBody>
                  <a:tcPr marL="5443" marR="5443" marT="5443" marB="0" anchor="b">
                    <a:lnL>
                      <a:noFill/>
                    </a:lnL>
                    <a:lnR>
                      <a:noFill/>
                    </a:lnR>
                    <a:lnT>
                      <a:noFill/>
                    </a:lnT>
                    <a:lnB>
                      <a:noFill/>
                    </a:lnB>
                  </a:tcPr>
                </a:tc>
                <a:extLst>
                  <a:ext uri="{0D108BD9-81ED-4DB2-BD59-A6C34878D82A}">
                    <a16:rowId xmlns:a16="http://schemas.microsoft.com/office/drawing/2014/main" val="2368553870"/>
                  </a:ext>
                </a:extLst>
              </a:tr>
              <a:tr h="332069">
                <a:tc>
                  <a:txBody>
                    <a:bodyPr/>
                    <a:lstStyle/>
                    <a:p>
                      <a:pPr algn="l" fontAlgn="ctr"/>
                      <a:r>
                        <a:rPr lang="en-US" sz="2000" b="1" i="0" u="none" strike="noStrike">
                          <a:solidFill>
                            <a:srgbClr val="002060"/>
                          </a:solidFill>
                          <a:effectLst/>
                          <a:latin typeface="+mn-lt"/>
                          <a:cs typeface="Calibri" panose="020F0502020204030204" pitchFamily="34" charset="0"/>
                        </a:rPr>
                        <a:t>6</a:t>
                      </a:r>
                    </a:p>
                  </a:txBody>
                  <a:tcPr marL="5443" marR="5443" marT="5443" marB="0" anchor="ctr">
                    <a:lnL>
                      <a:noFill/>
                    </a:lnL>
                    <a:lnR>
                      <a:noFill/>
                    </a:lnR>
                    <a:lnT>
                      <a:noFill/>
                    </a:lnT>
                    <a:lnB>
                      <a:noFill/>
                    </a:lnB>
                  </a:tcPr>
                </a:tc>
                <a:tc>
                  <a:txBody>
                    <a:bodyPr/>
                    <a:lstStyle/>
                    <a:p>
                      <a:pPr algn="ctr" fontAlgn="b"/>
                      <a:r>
                        <a:rPr lang="en-US" sz="2000" b="0" i="0" u="none" strike="noStrike">
                          <a:solidFill>
                            <a:srgbClr val="002060"/>
                          </a:solidFill>
                          <a:effectLst/>
                          <a:latin typeface="+mn-lt"/>
                        </a:rPr>
                        <a:t>2.7%</a:t>
                      </a:r>
                    </a:p>
                  </a:txBody>
                  <a:tcPr marL="5443" marR="5443" marT="5443" marB="0" anchor="b">
                    <a:lnL>
                      <a:noFill/>
                    </a:lnL>
                    <a:lnR>
                      <a:noFill/>
                    </a:lnR>
                    <a:lnT>
                      <a:noFill/>
                    </a:lnT>
                    <a:lnB>
                      <a:noFill/>
                    </a:lnB>
                  </a:tcPr>
                </a:tc>
                <a:extLst>
                  <a:ext uri="{0D108BD9-81ED-4DB2-BD59-A6C34878D82A}">
                    <a16:rowId xmlns:a16="http://schemas.microsoft.com/office/drawing/2014/main" val="1810734986"/>
                  </a:ext>
                </a:extLst>
              </a:tr>
              <a:tr h="332069">
                <a:tc>
                  <a:txBody>
                    <a:bodyPr/>
                    <a:lstStyle/>
                    <a:p>
                      <a:pPr algn="l" fontAlgn="ctr"/>
                      <a:r>
                        <a:rPr lang="en-US" sz="2000" b="1" i="0" u="none" strike="noStrike">
                          <a:solidFill>
                            <a:srgbClr val="002060"/>
                          </a:solidFill>
                          <a:effectLst/>
                          <a:latin typeface="+mn-lt"/>
                          <a:cs typeface="Calibri" panose="020F0502020204030204" pitchFamily="34" charset="0"/>
                        </a:rPr>
                        <a:t>7: Rarely</a:t>
                      </a:r>
                    </a:p>
                  </a:txBody>
                  <a:tcPr marL="5443" marR="5443" marT="5443" marB="0" anchor="ctr">
                    <a:lnL>
                      <a:noFill/>
                    </a:lnL>
                    <a:lnR>
                      <a:noFill/>
                    </a:lnR>
                    <a:lnT>
                      <a:noFill/>
                    </a:lnT>
                    <a:lnB>
                      <a:noFill/>
                    </a:lnB>
                  </a:tcPr>
                </a:tc>
                <a:tc>
                  <a:txBody>
                    <a:bodyPr/>
                    <a:lstStyle/>
                    <a:p>
                      <a:pPr algn="ctr" fontAlgn="b"/>
                      <a:r>
                        <a:rPr lang="en-US" sz="2000" b="0" i="0" u="none" strike="noStrike">
                          <a:solidFill>
                            <a:srgbClr val="002060"/>
                          </a:solidFill>
                          <a:effectLst/>
                          <a:latin typeface="+mn-lt"/>
                        </a:rPr>
                        <a:t>7.0%</a:t>
                      </a:r>
                    </a:p>
                  </a:txBody>
                  <a:tcPr marL="5443" marR="5443" marT="5443" marB="0" anchor="b">
                    <a:lnL>
                      <a:noFill/>
                    </a:lnL>
                    <a:lnR>
                      <a:noFill/>
                    </a:lnR>
                    <a:lnT>
                      <a:noFill/>
                    </a:lnT>
                    <a:lnB>
                      <a:noFill/>
                    </a:lnB>
                  </a:tcPr>
                </a:tc>
                <a:extLst>
                  <a:ext uri="{0D108BD9-81ED-4DB2-BD59-A6C34878D82A}">
                    <a16:rowId xmlns:a16="http://schemas.microsoft.com/office/drawing/2014/main" val="217340938"/>
                  </a:ext>
                </a:extLst>
              </a:tr>
              <a:tr h="332069">
                <a:tc>
                  <a:txBody>
                    <a:bodyPr/>
                    <a:lstStyle/>
                    <a:p>
                      <a:pPr algn="l" fontAlgn="ctr"/>
                      <a:r>
                        <a:rPr lang="en-US" sz="2000" b="1" i="0" u="none" strike="noStrike">
                          <a:solidFill>
                            <a:srgbClr val="002060"/>
                          </a:solidFill>
                          <a:effectLst/>
                          <a:latin typeface="+mn-lt"/>
                          <a:cs typeface="Calibri" panose="020F0502020204030204" pitchFamily="34" charset="0"/>
                        </a:rPr>
                        <a:t>8</a:t>
                      </a:r>
                    </a:p>
                  </a:txBody>
                  <a:tcPr marL="5443" marR="5443" marT="5443" marB="0" anchor="ctr">
                    <a:lnL>
                      <a:noFill/>
                    </a:lnL>
                    <a:lnR>
                      <a:noFill/>
                    </a:lnR>
                    <a:lnT>
                      <a:noFill/>
                    </a:lnT>
                    <a:lnB>
                      <a:noFill/>
                    </a:lnB>
                  </a:tcPr>
                </a:tc>
                <a:tc>
                  <a:txBody>
                    <a:bodyPr/>
                    <a:lstStyle/>
                    <a:p>
                      <a:pPr algn="ctr" fontAlgn="b"/>
                      <a:r>
                        <a:rPr lang="en-US" sz="2000" b="0" i="0" u="none" strike="noStrike">
                          <a:solidFill>
                            <a:srgbClr val="002060"/>
                          </a:solidFill>
                          <a:effectLst/>
                          <a:latin typeface="+mn-lt"/>
                        </a:rPr>
                        <a:t>5.1%</a:t>
                      </a:r>
                    </a:p>
                  </a:txBody>
                  <a:tcPr marL="5443" marR="5443" marT="5443" marB="0" anchor="b">
                    <a:lnL>
                      <a:noFill/>
                    </a:lnL>
                    <a:lnR>
                      <a:noFill/>
                    </a:lnR>
                    <a:lnT>
                      <a:noFill/>
                    </a:lnT>
                    <a:lnB>
                      <a:noFill/>
                    </a:lnB>
                  </a:tcPr>
                </a:tc>
                <a:extLst>
                  <a:ext uri="{0D108BD9-81ED-4DB2-BD59-A6C34878D82A}">
                    <a16:rowId xmlns:a16="http://schemas.microsoft.com/office/drawing/2014/main" val="3685873277"/>
                  </a:ext>
                </a:extLst>
              </a:tr>
              <a:tr h="332069">
                <a:tc>
                  <a:txBody>
                    <a:bodyPr/>
                    <a:lstStyle/>
                    <a:p>
                      <a:pPr algn="l" fontAlgn="ctr"/>
                      <a:r>
                        <a:rPr lang="en-US" sz="2000" b="1" i="0" u="none" strike="noStrike">
                          <a:solidFill>
                            <a:srgbClr val="002060"/>
                          </a:solidFill>
                          <a:effectLst/>
                          <a:latin typeface="+mn-lt"/>
                          <a:cs typeface="Calibri" panose="020F0502020204030204" pitchFamily="34" charset="0"/>
                        </a:rPr>
                        <a:t>9</a:t>
                      </a:r>
                    </a:p>
                  </a:txBody>
                  <a:tcPr marL="5443" marR="5443" marT="5443" marB="0" anchor="ctr">
                    <a:lnL>
                      <a:noFill/>
                    </a:lnL>
                    <a:lnR>
                      <a:noFill/>
                    </a:lnR>
                    <a:lnT>
                      <a:noFill/>
                    </a:lnT>
                    <a:lnB>
                      <a:noFill/>
                    </a:lnB>
                  </a:tcPr>
                </a:tc>
                <a:tc>
                  <a:txBody>
                    <a:bodyPr/>
                    <a:lstStyle/>
                    <a:p>
                      <a:pPr algn="ctr" fontAlgn="b"/>
                      <a:r>
                        <a:rPr lang="en-US" sz="2000" b="0" i="0" u="none" strike="noStrike">
                          <a:solidFill>
                            <a:srgbClr val="002060"/>
                          </a:solidFill>
                          <a:effectLst/>
                          <a:latin typeface="+mn-lt"/>
                        </a:rPr>
                        <a:t>4.6%</a:t>
                      </a:r>
                    </a:p>
                  </a:txBody>
                  <a:tcPr marL="5443" marR="5443" marT="5443" marB="0" anchor="b">
                    <a:lnL>
                      <a:noFill/>
                    </a:lnL>
                    <a:lnR>
                      <a:noFill/>
                    </a:lnR>
                    <a:lnT>
                      <a:noFill/>
                    </a:lnT>
                    <a:lnB>
                      <a:noFill/>
                    </a:lnB>
                  </a:tcPr>
                </a:tc>
                <a:extLst>
                  <a:ext uri="{0D108BD9-81ED-4DB2-BD59-A6C34878D82A}">
                    <a16:rowId xmlns:a16="http://schemas.microsoft.com/office/drawing/2014/main" val="1310197776"/>
                  </a:ext>
                </a:extLst>
              </a:tr>
              <a:tr h="332069">
                <a:tc>
                  <a:txBody>
                    <a:bodyPr/>
                    <a:lstStyle/>
                    <a:p>
                      <a:pPr algn="l" fontAlgn="ctr"/>
                      <a:r>
                        <a:rPr lang="en-US" sz="2000" b="1" i="0" u="none" strike="noStrike">
                          <a:solidFill>
                            <a:srgbClr val="002060"/>
                          </a:solidFill>
                          <a:effectLst/>
                          <a:latin typeface="+mn-lt"/>
                          <a:cs typeface="Calibri" panose="020F0502020204030204" pitchFamily="34" charset="0"/>
                        </a:rPr>
                        <a:t>10: Never</a:t>
                      </a:r>
                    </a:p>
                  </a:txBody>
                  <a:tcPr marL="5443" marR="5443" marT="5443" marB="0" anchor="ctr">
                    <a:lnL>
                      <a:noFill/>
                    </a:lnL>
                    <a:lnR>
                      <a:noFill/>
                    </a:lnR>
                    <a:lnT>
                      <a:noFill/>
                    </a:lnT>
                    <a:lnB w="12700" cap="flat" cmpd="sng" algn="ctr">
                      <a:noFill/>
                      <a:prstDash val="solid"/>
                      <a:round/>
                      <a:headEnd type="none" w="med" len="med"/>
                      <a:tailEnd type="none" w="med" len="med"/>
                    </a:lnB>
                  </a:tcPr>
                </a:tc>
                <a:tc>
                  <a:txBody>
                    <a:bodyPr/>
                    <a:lstStyle/>
                    <a:p>
                      <a:pPr algn="ctr" fontAlgn="b"/>
                      <a:r>
                        <a:rPr lang="en-US" sz="2000" b="0" i="0" u="none" strike="noStrike">
                          <a:solidFill>
                            <a:srgbClr val="002060"/>
                          </a:solidFill>
                          <a:effectLst/>
                          <a:latin typeface="+mn-lt"/>
                        </a:rPr>
                        <a:t>39.1%</a:t>
                      </a:r>
                    </a:p>
                  </a:txBody>
                  <a:tcPr marL="5443" marR="5443" marT="5443" marB="0" anchor="b">
                    <a:lnL>
                      <a:noFill/>
                    </a:lnL>
                    <a:lnR>
                      <a:noFill/>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4096206642"/>
                  </a:ext>
                </a:extLst>
              </a:tr>
              <a:tr h="332069">
                <a:tc>
                  <a:txBody>
                    <a:bodyPr/>
                    <a:lstStyle/>
                    <a:p>
                      <a:pPr algn="l" fontAlgn="ctr"/>
                      <a:r>
                        <a:rPr lang="en-US" sz="2000" b="1" i="0" u="none" strike="noStrike">
                          <a:solidFill>
                            <a:srgbClr val="002060"/>
                          </a:solidFill>
                          <a:effectLst/>
                          <a:latin typeface="+mn-lt"/>
                          <a:cs typeface="Calibri" panose="020F0502020204030204" pitchFamily="34" charset="0"/>
                        </a:rPr>
                        <a:t>Don’t Know</a:t>
                      </a:r>
                    </a:p>
                  </a:txBody>
                  <a:tcPr marL="5443" marR="5443" marT="5443"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2060"/>
                          </a:solidFill>
                          <a:effectLst/>
                          <a:latin typeface="+mn-lt"/>
                        </a:rPr>
                        <a:t>3.8%</a:t>
                      </a:r>
                    </a:p>
                  </a:txBody>
                  <a:tcPr marL="5443" marR="5443" marT="5443"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9493728"/>
                  </a:ext>
                </a:extLst>
              </a:tr>
            </a:tbl>
          </a:graphicData>
        </a:graphic>
      </p:graphicFrame>
    </p:spTree>
    <p:extLst>
      <p:ext uri="{BB962C8B-B14F-4D97-AF65-F5344CB8AC3E}">
        <p14:creationId xmlns:p14="http://schemas.microsoft.com/office/powerpoint/2010/main" val="4169544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E2FC2DEA-5AE5-4F0F-B7F8-1E845561A338}"/>
              </a:ext>
            </a:extLst>
          </p:cNvPr>
          <p:cNvGraphicFramePr>
            <a:graphicFrameLocks/>
          </p:cNvGraphicFramePr>
          <p:nvPr>
            <p:extLst>
              <p:ext uri="{D42A27DB-BD31-4B8C-83A1-F6EECF244321}">
                <p14:modId xmlns:p14="http://schemas.microsoft.com/office/powerpoint/2010/main" val="2262752976"/>
              </p:ext>
            </p:extLst>
          </p:nvPr>
        </p:nvGraphicFramePr>
        <p:xfrm>
          <a:off x="0" y="0"/>
          <a:ext cx="12191999" cy="60624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a:extLst>
              <a:ext uri="{FF2B5EF4-FFF2-40B4-BE49-F238E27FC236}">
                <a16:creationId xmlns:a16="http://schemas.microsoft.com/office/drawing/2014/main" id="{45F31A0D-67D1-1907-19D7-15860CFA00A8}"/>
              </a:ext>
            </a:extLst>
          </p:cNvPr>
          <p:cNvGraphicFramePr>
            <a:graphicFrameLocks noGrp="1"/>
          </p:cNvGraphicFramePr>
          <p:nvPr>
            <p:extLst>
              <p:ext uri="{D42A27DB-BD31-4B8C-83A1-F6EECF244321}">
                <p14:modId xmlns:p14="http://schemas.microsoft.com/office/powerpoint/2010/main" val="3797482228"/>
              </p:ext>
            </p:extLst>
          </p:nvPr>
        </p:nvGraphicFramePr>
        <p:xfrm>
          <a:off x="7069142" y="1269088"/>
          <a:ext cx="4596939" cy="872538"/>
        </p:xfrm>
        <a:graphic>
          <a:graphicData uri="http://schemas.openxmlformats.org/drawingml/2006/table">
            <a:tbl>
              <a:tblPr>
                <a:tableStyleId>{5C22544A-7EE6-4342-B048-85BDC9FD1C3A}</a:tableStyleId>
              </a:tblPr>
              <a:tblGrid>
                <a:gridCol w="4596939">
                  <a:extLst>
                    <a:ext uri="{9D8B030D-6E8A-4147-A177-3AD203B41FA5}">
                      <a16:colId xmlns:a16="http://schemas.microsoft.com/office/drawing/2014/main" val="4040459830"/>
                    </a:ext>
                  </a:extLst>
                </a:gridCol>
              </a:tblGrid>
              <a:tr h="872538">
                <a:tc>
                  <a:txBody>
                    <a:bodyPr/>
                    <a:lstStyle/>
                    <a:p>
                      <a:pPr algn="ctr" fontAlgn="t"/>
                      <a:r>
                        <a:rPr lang="en-US" sz="2000" b="1" u="none" strike="noStrike">
                          <a:solidFill>
                            <a:srgbClr val="4C1B3F"/>
                          </a:solidFill>
                          <a:effectLst/>
                        </a:rPr>
                        <a:t>In the past 3 months, have you had trouble paying for…</a:t>
                      </a:r>
                      <a:endParaRPr lang="en-US" sz="2000" b="1" i="0" u="none" strike="noStrike">
                        <a:solidFill>
                          <a:srgbClr val="4C1B3F"/>
                        </a:solidFill>
                        <a:effectLst/>
                        <a:latin typeface="Courier New" panose="02070309020205020404" pitchFamily="49" charset="0"/>
                      </a:endParaRPr>
                    </a:p>
                  </a:txBody>
                  <a:tcPr marL="5443" marR="5443" marT="5443" marB="0" anchor="ctr">
                    <a:noFill/>
                  </a:tcPr>
                </a:tc>
                <a:extLst>
                  <a:ext uri="{0D108BD9-81ED-4DB2-BD59-A6C34878D82A}">
                    <a16:rowId xmlns:a16="http://schemas.microsoft.com/office/drawing/2014/main" val="3271399708"/>
                  </a:ext>
                </a:extLst>
              </a:tr>
            </a:tbl>
          </a:graphicData>
        </a:graphic>
      </p:graphicFrame>
    </p:spTree>
    <p:extLst>
      <p:ext uri="{BB962C8B-B14F-4D97-AF65-F5344CB8AC3E}">
        <p14:creationId xmlns:p14="http://schemas.microsoft.com/office/powerpoint/2010/main" val="58642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1B3A8-F3AD-BD5E-C685-BF6E5C0450ED}"/>
              </a:ext>
            </a:extLst>
          </p:cNvPr>
          <p:cNvSpPr>
            <a:spLocks noGrp="1"/>
          </p:cNvSpPr>
          <p:nvPr>
            <p:ph type="title"/>
          </p:nvPr>
        </p:nvSpPr>
        <p:spPr>
          <a:xfrm>
            <a:off x="0" y="0"/>
            <a:ext cx="12192000" cy="848533"/>
          </a:xfrm>
        </p:spPr>
        <p:txBody>
          <a:bodyPr>
            <a:normAutofit/>
          </a:bodyPr>
          <a:lstStyle/>
          <a:p>
            <a:pPr algn="ctr"/>
            <a:r>
              <a:rPr lang="en-US" sz="4000" b="1" dirty="0">
                <a:solidFill>
                  <a:srgbClr val="002060"/>
                </a:solidFill>
                <a:latin typeface="Aptos Display" panose="020B0004020202020204" pitchFamily="34" charset="0"/>
              </a:rPr>
              <a:t>Key Takeaways</a:t>
            </a:r>
          </a:p>
        </p:txBody>
      </p:sp>
      <p:sp>
        <p:nvSpPr>
          <p:cNvPr id="3" name="Content Placeholder 2">
            <a:extLst>
              <a:ext uri="{FF2B5EF4-FFF2-40B4-BE49-F238E27FC236}">
                <a16:creationId xmlns:a16="http://schemas.microsoft.com/office/drawing/2014/main" id="{94F744E6-0201-B50D-813B-5EFE7423271F}"/>
              </a:ext>
            </a:extLst>
          </p:cNvPr>
          <p:cNvSpPr>
            <a:spLocks noGrp="1"/>
          </p:cNvSpPr>
          <p:nvPr>
            <p:ph idx="1"/>
          </p:nvPr>
        </p:nvSpPr>
        <p:spPr>
          <a:xfrm>
            <a:off x="274319" y="1105593"/>
            <a:ext cx="11720945" cy="4685607"/>
          </a:xfrm>
        </p:spPr>
        <p:txBody>
          <a:bodyPr>
            <a:normAutofit/>
          </a:bodyPr>
          <a:lstStyle/>
          <a:p>
            <a:pPr marL="0" indent="0">
              <a:buNone/>
            </a:pPr>
            <a:r>
              <a:rPr lang="en-US" sz="2400" dirty="0">
                <a:solidFill>
                  <a:srgbClr val="002060"/>
                </a:solidFill>
                <a:latin typeface="Aptos Display" panose="020B0004020202020204" pitchFamily="34" charset="0"/>
              </a:rPr>
              <a:t>When measuring cancer-related financial hardship, it is important to consider the timing of potential participants along the care continuum (e.g., at diagnosis vs. in treatment) </a:t>
            </a:r>
          </a:p>
          <a:p>
            <a:pPr marL="0" indent="0">
              <a:buNone/>
            </a:pPr>
            <a:endParaRPr lang="en-US" sz="2400" dirty="0">
              <a:solidFill>
                <a:srgbClr val="002060"/>
              </a:solidFill>
              <a:latin typeface="Aptos Display" panose="020B0004020202020204" pitchFamily="34" charset="0"/>
            </a:endParaRPr>
          </a:p>
          <a:p>
            <a:pPr marL="0" indent="0">
              <a:buNone/>
            </a:pPr>
            <a:r>
              <a:rPr lang="en-US" sz="2400" dirty="0">
                <a:solidFill>
                  <a:srgbClr val="002060"/>
                </a:solidFill>
                <a:latin typeface="Aptos Display" panose="020B0004020202020204" pitchFamily="34" charset="0"/>
              </a:rPr>
              <a:t>Financial hardship is a dynamic process (i.e., changing over time), so repeated screening throughout the care continuum offers the best opportunity to identify this social need</a:t>
            </a:r>
          </a:p>
          <a:p>
            <a:pPr marL="0" indent="0">
              <a:buNone/>
            </a:pPr>
            <a:endParaRPr lang="en-US" sz="2400" dirty="0">
              <a:solidFill>
                <a:srgbClr val="002060"/>
              </a:solidFill>
              <a:latin typeface="Aptos Display" panose="020B0004020202020204" pitchFamily="34" charset="0"/>
            </a:endParaRPr>
          </a:p>
          <a:p>
            <a:pPr marL="0" indent="0">
              <a:buNone/>
            </a:pPr>
            <a:r>
              <a:rPr lang="en-US" sz="2400" dirty="0">
                <a:solidFill>
                  <a:srgbClr val="002060"/>
                </a:solidFill>
                <a:latin typeface="Aptos Display" panose="020B0004020202020204" pitchFamily="34" charset="0"/>
              </a:rPr>
              <a:t>Four Key Steps to Address Financial Hardship: Aware, Ask, Adjust, Assist</a:t>
            </a:r>
          </a:p>
          <a:p>
            <a:pPr marL="0" indent="0">
              <a:buNone/>
            </a:pPr>
            <a:endParaRPr lang="en-US" sz="2400" dirty="0">
              <a:solidFill>
                <a:srgbClr val="002060"/>
              </a:solidFill>
              <a:latin typeface="Aptos Display" panose="020B0004020202020204" pitchFamily="34" charset="0"/>
            </a:endParaRPr>
          </a:p>
          <a:p>
            <a:pPr marL="0" indent="0">
              <a:buNone/>
            </a:pPr>
            <a:r>
              <a:rPr lang="en-US" sz="2400" dirty="0">
                <a:solidFill>
                  <a:srgbClr val="002060"/>
                </a:solidFill>
                <a:latin typeface="Aptos Display" panose="020B0004020202020204" pitchFamily="34" charset="0"/>
              </a:rPr>
              <a:t>Measuring social needs, beyond financial hardship, enables the healthcare team to develop a care plan that aligns with individuals current life situation</a:t>
            </a:r>
          </a:p>
        </p:txBody>
      </p:sp>
    </p:spTree>
    <p:extLst>
      <p:ext uri="{BB962C8B-B14F-4D97-AF65-F5344CB8AC3E}">
        <p14:creationId xmlns:p14="http://schemas.microsoft.com/office/powerpoint/2010/main" val="3990971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E7B93E7-C7B0-5913-9E5A-09FB63BBAAF0}"/>
              </a:ext>
            </a:extLst>
          </p:cNvPr>
          <p:cNvSpPr txBox="1">
            <a:spLocks/>
          </p:cNvSpPr>
          <p:nvPr/>
        </p:nvSpPr>
        <p:spPr>
          <a:xfrm>
            <a:off x="0" y="1"/>
            <a:ext cx="12192000" cy="7647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2">
                    <a:lumMod val="10000"/>
                  </a:schemeClr>
                </a:solidFill>
                <a:latin typeface="Helvetica" pitchFamily="2" charset="0"/>
                <a:ea typeface="+mj-ea"/>
                <a:cs typeface="+mj-cs"/>
              </a:defRPr>
            </a:lvl1pPr>
          </a:lstStyle>
          <a:p>
            <a:pPr algn="ctr"/>
            <a:r>
              <a:rPr lang="en-US" sz="4000" dirty="0">
                <a:solidFill>
                  <a:srgbClr val="002060"/>
                </a:solidFill>
                <a:latin typeface="+mn-lt"/>
              </a:rPr>
              <a:t>Acknowledgements</a:t>
            </a:r>
          </a:p>
        </p:txBody>
      </p:sp>
      <p:pic>
        <p:nvPicPr>
          <p:cNvPr id="4" name="Picture 3" descr="Text&#10;&#10;Description automatically generated with medium confidence">
            <a:extLst>
              <a:ext uri="{FF2B5EF4-FFF2-40B4-BE49-F238E27FC236}">
                <a16:creationId xmlns:a16="http://schemas.microsoft.com/office/drawing/2014/main" id="{FFB498DE-FFDB-1E11-0EF5-258ED802A3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375" y="77586"/>
            <a:ext cx="2779776" cy="609600"/>
          </a:xfrm>
          <a:prstGeom prst="rect">
            <a:avLst/>
          </a:prstGeom>
        </p:spPr>
      </p:pic>
      <p:sp>
        <p:nvSpPr>
          <p:cNvPr id="2" name="Content Placeholder 2">
            <a:extLst>
              <a:ext uri="{FF2B5EF4-FFF2-40B4-BE49-F238E27FC236}">
                <a16:creationId xmlns:a16="http://schemas.microsoft.com/office/drawing/2014/main" id="{A2075DCF-B5BA-B598-2961-5E96CB721173}"/>
              </a:ext>
            </a:extLst>
          </p:cNvPr>
          <p:cNvSpPr txBox="1">
            <a:spLocks/>
          </p:cNvSpPr>
          <p:nvPr/>
        </p:nvSpPr>
        <p:spPr>
          <a:xfrm>
            <a:off x="235527" y="919137"/>
            <a:ext cx="11720945" cy="5123015"/>
          </a:xfrm>
          <a:prstGeom prst="rect">
            <a:avLst/>
          </a:prstGeom>
        </p:spPr>
        <p:txBody>
          <a:bodyPr numCol="2">
            <a:noAutofit/>
          </a:bodyPr>
          <a:lstStyle>
            <a:lvl1pPr marL="457200" indent="-457200" algn="l" defTabSz="914400" rtl="0" eaLnBrk="1" latinLnBrk="0" hangingPunct="1">
              <a:lnSpc>
                <a:spcPct val="90000"/>
              </a:lnSpc>
              <a:spcBef>
                <a:spcPts val="1000"/>
              </a:spcBef>
              <a:buClr>
                <a:schemeClr val="bg2">
                  <a:lumMod val="10000"/>
                </a:schemeClr>
              </a:buClr>
              <a:buFont typeface="Arial" panose="020B0604020202020204" pitchFamily="34" charset="0"/>
              <a:buChar char="•"/>
              <a:defRPr sz="2800" kern="1200">
                <a:solidFill>
                  <a:schemeClr val="bg2">
                    <a:lumMod val="10000"/>
                  </a:schemeClr>
                </a:solidFill>
                <a:latin typeface="Helvetica" pitchFamily="2" charset="0"/>
                <a:ea typeface="+mn-ea"/>
                <a:cs typeface="+mn-cs"/>
              </a:defRPr>
            </a:lvl1pPr>
            <a:lvl2pPr marL="800100" indent="-342900" algn="l" defTabSz="914400" rtl="0" eaLnBrk="1" latinLnBrk="0" hangingPunct="1">
              <a:lnSpc>
                <a:spcPct val="90000"/>
              </a:lnSpc>
              <a:spcBef>
                <a:spcPts val="500"/>
              </a:spcBef>
              <a:buClr>
                <a:schemeClr val="bg2">
                  <a:lumMod val="10000"/>
                </a:schemeClr>
              </a:buClr>
              <a:buFont typeface="Arial" panose="020B0604020202020204" pitchFamily="34" charset="0"/>
              <a:buChar char="•"/>
              <a:defRPr sz="2400" kern="1200">
                <a:solidFill>
                  <a:schemeClr val="bg2">
                    <a:lumMod val="10000"/>
                  </a:schemeClr>
                </a:solidFill>
                <a:latin typeface="Helvetica" pitchFamily="2" charset="0"/>
                <a:ea typeface="+mn-ea"/>
                <a:cs typeface="+mn-cs"/>
              </a:defRPr>
            </a:lvl2pPr>
            <a:lvl3pPr marL="1257300" indent="-342900" algn="l" defTabSz="914400" rtl="0" eaLnBrk="1" latinLnBrk="0" hangingPunct="1">
              <a:lnSpc>
                <a:spcPct val="90000"/>
              </a:lnSpc>
              <a:spcBef>
                <a:spcPts val="500"/>
              </a:spcBef>
              <a:buClr>
                <a:schemeClr val="bg2">
                  <a:lumMod val="10000"/>
                </a:schemeClr>
              </a:buClr>
              <a:buFont typeface="Arial" panose="020B0604020202020204" pitchFamily="34" charset="0"/>
              <a:buChar char="•"/>
              <a:defRPr sz="2000" kern="1200">
                <a:solidFill>
                  <a:schemeClr val="bg2">
                    <a:lumMod val="10000"/>
                  </a:schemeClr>
                </a:solidFill>
                <a:latin typeface="Helvetica" pitchFamily="2" charset="0"/>
                <a:ea typeface="+mn-ea"/>
                <a:cs typeface="+mn-cs"/>
              </a:defRPr>
            </a:lvl3pPr>
            <a:lvl4pPr marL="1657350" indent="-285750" algn="l" defTabSz="914400" rtl="0" eaLnBrk="1" latinLnBrk="0" hangingPunct="1">
              <a:lnSpc>
                <a:spcPct val="90000"/>
              </a:lnSpc>
              <a:spcBef>
                <a:spcPts val="500"/>
              </a:spcBef>
              <a:buClr>
                <a:schemeClr val="bg2">
                  <a:lumMod val="10000"/>
                </a:schemeClr>
              </a:buClr>
              <a:buFont typeface="Arial" panose="020B0604020202020204" pitchFamily="34" charset="0"/>
              <a:buChar char="•"/>
              <a:defRPr sz="1800" kern="1200">
                <a:solidFill>
                  <a:schemeClr val="bg2">
                    <a:lumMod val="10000"/>
                  </a:schemeClr>
                </a:solidFill>
                <a:latin typeface="Helvetica" pitchFamily="2" charset="0"/>
                <a:ea typeface="+mn-ea"/>
                <a:cs typeface="+mn-cs"/>
              </a:defRPr>
            </a:lvl4pPr>
            <a:lvl5pPr marL="2114550" indent="-285750" algn="l" defTabSz="914400" rtl="0" eaLnBrk="1" latinLnBrk="0" hangingPunct="1">
              <a:lnSpc>
                <a:spcPct val="90000"/>
              </a:lnSpc>
              <a:spcBef>
                <a:spcPts val="500"/>
              </a:spcBef>
              <a:buClr>
                <a:schemeClr val="bg2">
                  <a:lumMod val="10000"/>
                </a:schemeClr>
              </a:buClr>
              <a:buFont typeface="Arial" panose="020B0604020202020204" pitchFamily="34" charset="0"/>
              <a:buChar char="•"/>
              <a:defRPr sz="1800" kern="1200">
                <a:solidFill>
                  <a:schemeClr val="bg2">
                    <a:lumMod val="10000"/>
                  </a:schemeClr>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US" sz="2000" dirty="0">
                <a:solidFill>
                  <a:srgbClr val="002060"/>
                </a:solidFill>
                <a:latin typeface="+mn-lt"/>
              </a:rPr>
              <a:t>Nora Henrikson (MPI)</a:t>
            </a:r>
          </a:p>
          <a:p>
            <a:pPr marL="0" indent="0" algn="ctr" fontAlgn="base">
              <a:buFont typeface="Arial" panose="020B0604020202020204" pitchFamily="34" charset="0"/>
              <a:buNone/>
            </a:pPr>
            <a:r>
              <a:rPr lang="en-US" sz="2000" dirty="0">
                <a:solidFill>
                  <a:srgbClr val="002060"/>
                </a:solidFill>
                <a:latin typeface="+mn-lt"/>
              </a:rPr>
              <a:t>Amanda Petrik (KPNW, Site PI)</a:t>
            </a:r>
          </a:p>
          <a:p>
            <a:pPr marL="0" indent="0" algn="ctr" fontAlgn="base">
              <a:buFont typeface="Arial" panose="020B0604020202020204" pitchFamily="34" charset="0"/>
              <a:buNone/>
            </a:pPr>
            <a:r>
              <a:rPr lang="en-US" sz="2000" dirty="0">
                <a:solidFill>
                  <a:srgbClr val="002060"/>
                </a:solidFill>
                <a:latin typeface="+mn-lt"/>
              </a:rPr>
              <a:t>Marlaine Figueroa-Gray (KPWA, Site PI)</a:t>
            </a:r>
          </a:p>
          <a:p>
            <a:pPr marL="0" indent="0" algn="ctr" fontAlgn="base">
              <a:buFont typeface="Arial" panose="020B0604020202020204" pitchFamily="34" charset="0"/>
              <a:buNone/>
            </a:pPr>
            <a:r>
              <a:rPr lang="en-US" sz="2000" dirty="0">
                <a:solidFill>
                  <a:srgbClr val="002060"/>
                </a:solidFill>
                <a:latin typeface="+mn-lt"/>
              </a:rPr>
              <a:t>John Dickerson (Biostatistician)</a:t>
            </a:r>
          </a:p>
          <a:p>
            <a:pPr marL="0" indent="0" algn="ctr" fontAlgn="base">
              <a:buFont typeface="Arial" panose="020B0604020202020204" pitchFamily="34" charset="0"/>
              <a:buNone/>
            </a:pPr>
            <a:r>
              <a:rPr lang="en-US" sz="2000" dirty="0">
                <a:solidFill>
                  <a:srgbClr val="002060"/>
                </a:solidFill>
                <a:latin typeface="+mn-lt"/>
              </a:rPr>
              <a:t>Melissa Anderson (Biostatistician)</a:t>
            </a:r>
          </a:p>
          <a:p>
            <a:pPr marL="0" indent="0" algn="ctr">
              <a:buFont typeface="Arial" panose="020B0604020202020204" pitchFamily="34" charset="0"/>
              <a:buNone/>
            </a:pPr>
            <a:r>
              <a:rPr lang="en-US" sz="2000" dirty="0">
                <a:solidFill>
                  <a:srgbClr val="002060"/>
                </a:solidFill>
                <a:latin typeface="+mn-lt"/>
              </a:rPr>
              <a:t>Blake Locher (KPNW, CAFÉ Navigator)</a:t>
            </a:r>
          </a:p>
          <a:p>
            <a:pPr marL="0" indent="0" algn="ctr">
              <a:buFont typeface="Arial" panose="020B0604020202020204" pitchFamily="34" charset="0"/>
              <a:buNone/>
            </a:pPr>
            <a:r>
              <a:rPr lang="en-US" sz="2000" dirty="0">
                <a:solidFill>
                  <a:srgbClr val="002060"/>
                </a:solidFill>
                <a:latin typeface="+mn-lt"/>
              </a:rPr>
              <a:t>Jennifer Rivelli (KPNW, CAFÉ Navigator)</a:t>
            </a:r>
          </a:p>
          <a:p>
            <a:pPr marL="0" indent="0" algn="ctr">
              <a:buNone/>
            </a:pPr>
            <a:r>
              <a:rPr lang="en-US" sz="2000" dirty="0">
                <a:solidFill>
                  <a:srgbClr val="002060"/>
                </a:solidFill>
                <a:latin typeface="+mn-lt"/>
              </a:rPr>
              <a:t>Debra King (KPWA, CAFÉ Navigator)</a:t>
            </a:r>
          </a:p>
          <a:p>
            <a:pPr marL="0" indent="0" algn="ctr">
              <a:buNone/>
            </a:pPr>
            <a:r>
              <a:rPr lang="en-US" sz="2000" dirty="0">
                <a:solidFill>
                  <a:srgbClr val="002060"/>
                </a:solidFill>
                <a:latin typeface="+mn-lt"/>
              </a:rPr>
              <a:t>Lisa Schulman (KPWA, CAFÉ Navigator)</a:t>
            </a:r>
          </a:p>
          <a:p>
            <a:pPr marL="0" indent="0" algn="ctr">
              <a:buNone/>
            </a:pPr>
            <a:r>
              <a:rPr lang="en-US" sz="2000" dirty="0">
                <a:solidFill>
                  <a:srgbClr val="002060"/>
                </a:solidFill>
                <a:latin typeface="+mn-lt"/>
              </a:rPr>
              <a:t>Erin Keast (KPNW, Analyst)</a:t>
            </a:r>
          </a:p>
          <a:p>
            <a:pPr marL="0" indent="0" algn="ctr">
              <a:buNone/>
            </a:pPr>
            <a:r>
              <a:rPr lang="en-US" sz="2000" dirty="0">
                <a:solidFill>
                  <a:srgbClr val="002060"/>
                </a:solidFill>
                <a:latin typeface="+mn-lt"/>
              </a:rPr>
              <a:t>Arvind Ramaprasan (KPWA, Analyst)</a:t>
            </a:r>
          </a:p>
          <a:p>
            <a:pPr marL="0" indent="0" algn="ctr">
              <a:buNone/>
            </a:pPr>
            <a:r>
              <a:rPr lang="en-US" sz="2000" dirty="0">
                <a:solidFill>
                  <a:srgbClr val="002060"/>
                </a:solidFill>
                <a:latin typeface="+mn-lt"/>
              </a:rPr>
              <a:t>Jennifer Schneider (KPNW, Research Associate)</a:t>
            </a:r>
          </a:p>
          <a:p>
            <a:pPr marL="0" indent="0" algn="ctr">
              <a:buNone/>
            </a:pPr>
            <a:endParaRPr lang="en-US" sz="2000" dirty="0">
              <a:solidFill>
                <a:srgbClr val="002060"/>
              </a:solidFill>
              <a:latin typeface="+mn-lt"/>
            </a:endParaRPr>
          </a:p>
          <a:p>
            <a:pPr marL="0" indent="0" algn="ctr">
              <a:buNone/>
            </a:pPr>
            <a:endParaRPr lang="en-US" sz="2000" dirty="0">
              <a:solidFill>
                <a:srgbClr val="002060"/>
              </a:solidFill>
              <a:latin typeface="+mn-lt"/>
            </a:endParaRPr>
          </a:p>
          <a:p>
            <a:pPr marL="0" indent="0" algn="ctr">
              <a:buNone/>
            </a:pPr>
            <a:r>
              <a:rPr lang="en-US" sz="2000" dirty="0">
                <a:solidFill>
                  <a:srgbClr val="002060"/>
                </a:solidFill>
                <a:latin typeface="+mn-lt"/>
              </a:rPr>
              <a:t>John Ewing (KPWA, Research Associate)</a:t>
            </a:r>
          </a:p>
          <a:p>
            <a:pPr marL="0" indent="0" algn="ctr">
              <a:buNone/>
            </a:pPr>
            <a:r>
              <a:rPr lang="en-US" sz="2000" dirty="0">
                <a:solidFill>
                  <a:srgbClr val="002060"/>
                </a:solidFill>
                <a:latin typeface="+mn-lt"/>
              </a:rPr>
              <a:t>Dan Sapp (KPNW, Program Manager)</a:t>
            </a:r>
          </a:p>
          <a:p>
            <a:pPr marL="0" indent="0" algn="ctr">
              <a:buNone/>
            </a:pPr>
            <a:r>
              <a:rPr lang="en-US" sz="2000" dirty="0">
                <a:solidFill>
                  <a:srgbClr val="002060"/>
                </a:solidFill>
                <a:latin typeface="+mn-lt"/>
              </a:rPr>
              <a:t>Aaron Scrol (KPWA, Program Manager)</a:t>
            </a:r>
          </a:p>
          <a:p>
            <a:pPr marL="0" indent="0" algn="ctr">
              <a:buNone/>
            </a:pPr>
            <a:r>
              <a:rPr lang="en-US" sz="2000" dirty="0">
                <a:solidFill>
                  <a:srgbClr val="002060"/>
                </a:solidFill>
                <a:latin typeface="+mn-lt"/>
              </a:rPr>
              <a:t>Robin Garcia (KPWA, Survey)</a:t>
            </a:r>
          </a:p>
          <a:p>
            <a:pPr marL="0" indent="0" algn="ctr">
              <a:buNone/>
            </a:pPr>
            <a:r>
              <a:rPr lang="en-US" sz="2000" dirty="0">
                <a:solidFill>
                  <a:srgbClr val="002060"/>
                </a:solidFill>
                <a:latin typeface="+mn-lt"/>
              </a:rPr>
              <a:t>_____________________________________</a:t>
            </a:r>
          </a:p>
          <a:p>
            <a:pPr marL="0" indent="0" algn="ctr">
              <a:buNone/>
            </a:pPr>
            <a:r>
              <a:rPr lang="en-US" sz="2000" dirty="0">
                <a:solidFill>
                  <a:srgbClr val="002060"/>
                </a:solidFill>
                <a:latin typeface="+mn-lt"/>
              </a:rPr>
              <a:t>Mary Cooley, DFCI</a:t>
            </a:r>
          </a:p>
          <a:p>
            <a:pPr marL="0" indent="0" algn="ctr">
              <a:buNone/>
            </a:pPr>
            <a:r>
              <a:rPr lang="en-US" sz="2000" dirty="0">
                <a:solidFill>
                  <a:srgbClr val="002060"/>
                </a:solidFill>
                <a:latin typeface="+mn-lt"/>
              </a:rPr>
              <a:t>Emily Dressler, Wake Forest</a:t>
            </a:r>
          </a:p>
          <a:p>
            <a:pPr marL="0" indent="0" algn="ctr">
              <a:buNone/>
            </a:pPr>
            <a:r>
              <a:rPr lang="en-US" sz="2000" dirty="0">
                <a:solidFill>
                  <a:srgbClr val="002060"/>
                </a:solidFill>
                <a:latin typeface="+mn-lt"/>
              </a:rPr>
              <a:t>Charles Kamen, Univ. of Rochester</a:t>
            </a:r>
          </a:p>
          <a:p>
            <a:pPr marL="0" indent="0" algn="ctr">
              <a:buNone/>
            </a:pPr>
            <a:r>
              <a:rPr lang="en-US" sz="2000" dirty="0">
                <a:solidFill>
                  <a:srgbClr val="002060"/>
                </a:solidFill>
                <a:latin typeface="+mn-lt"/>
              </a:rPr>
              <a:t>Carol Kittel, Wake Forest</a:t>
            </a:r>
          </a:p>
          <a:p>
            <a:pPr marL="0" indent="0" algn="ctr">
              <a:buNone/>
            </a:pPr>
            <a:r>
              <a:rPr lang="en-US" sz="2000" dirty="0">
                <a:solidFill>
                  <a:srgbClr val="002060"/>
                </a:solidFill>
                <a:latin typeface="+mn-lt"/>
              </a:rPr>
              <a:t>Chandylen Nightingale, Wake Forest</a:t>
            </a:r>
          </a:p>
          <a:p>
            <a:pPr marL="0" indent="0" algn="ctr">
              <a:buNone/>
            </a:pPr>
            <a:r>
              <a:rPr lang="en-US" sz="2000" dirty="0">
                <a:solidFill>
                  <a:srgbClr val="002060"/>
                </a:solidFill>
                <a:latin typeface="+mn-lt"/>
              </a:rPr>
              <a:t>Scott Ramsey, FHCRC</a:t>
            </a:r>
          </a:p>
          <a:p>
            <a:pPr marL="0" indent="0" algn="ctr">
              <a:buNone/>
            </a:pPr>
            <a:r>
              <a:rPr lang="en-US" sz="2000" dirty="0">
                <a:solidFill>
                  <a:srgbClr val="002060"/>
                </a:solidFill>
                <a:latin typeface="+mn-lt"/>
              </a:rPr>
              <a:t>Lynne Wagner, UNC</a:t>
            </a:r>
          </a:p>
          <a:p>
            <a:pPr marL="0" indent="0" algn="ctr">
              <a:buNone/>
            </a:pPr>
            <a:endParaRPr lang="en-US" sz="2000" dirty="0">
              <a:solidFill>
                <a:srgbClr val="002060"/>
              </a:solidFill>
              <a:latin typeface="+mn-lt"/>
            </a:endParaRPr>
          </a:p>
          <a:p>
            <a:pPr marL="0" indent="0" algn="ctr">
              <a:buFont typeface="Arial" panose="020B0604020202020204" pitchFamily="34" charset="0"/>
              <a:buNone/>
            </a:pPr>
            <a:endParaRPr lang="en-US" sz="2000" dirty="0">
              <a:solidFill>
                <a:srgbClr val="002060"/>
              </a:solidFill>
              <a:latin typeface="+mn-lt"/>
            </a:endParaRPr>
          </a:p>
        </p:txBody>
      </p:sp>
    </p:spTree>
    <p:extLst>
      <p:ext uri="{BB962C8B-B14F-4D97-AF65-F5344CB8AC3E}">
        <p14:creationId xmlns:p14="http://schemas.microsoft.com/office/powerpoint/2010/main" val="1995527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4274A-F75C-3A8B-3B5D-18BF1CDED19D}"/>
              </a:ext>
            </a:extLst>
          </p:cNvPr>
          <p:cNvSpPr>
            <a:spLocks noGrp="1"/>
          </p:cNvSpPr>
          <p:nvPr>
            <p:ph type="ctrTitle"/>
          </p:nvPr>
        </p:nvSpPr>
        <p:spPr>
          <a:xfrm>
            <a:off x="238126" y="2135938"/>
            <a:ext cx="5010070" cy="2387600"/>
          </a:xfrm>
        </p:spPr>
        <p:txBody>
          <a:bodyPr>
            <a:normAutofit/>
          </a:bodyPr>
          <a:lstStyle/>
          <a:p>
            <a:r>
              <a:rPr lang="en-US" dirty="0">
                <a:latin typeface="Calibri" panose="020F0502020204030204" pitchFamily="34" charset="0"/>
                <a:cs typeface="Calibri" panose="020F0502020204030204" pitchFamily="34" charset="0"/>
              </a:rPr>
              <a:t>Thank you</a:t>
            </a:r>
          </a:p>
        </p:txBody>
      </p:sp>
      <p:sp>
        <p:nvSpPr>
          <p:cNvPr id="3" name="Subtitle 2">
            <a:extLst>
              <a:ext uri="{FF2B5EF4-FFF2-40B4-BE49-F238E27FC236}">
                <a16:creationId xmlns:a16="http://schemas.microsoft.com/office/drawing/2014/main" id="{A78F6B48-F0E3-EF87-846D-A8D449BDF26E}"/>
              </a:ext>
            </a:extLst>
          </p:cNvPr>
          <p:cNvSpPr>
            <a:spLocks noGrp="1"/>
          </p:cNvSpPr>
          <p:nvPr>
            <p:ph type="subTitle" idx="1"/>
          </p:nvPr>
        </p:nvSpPr>
        <p:spPr>
          <a:xfrm>
            <a:off x="299677" y="4955980"/>
            <a:ext cx="6920832" cy="1652290"/>
          </a:xfrm>
        </p:spPr>
        <p:txBody>
          <a:bodyPr>
            <a:noAutofit/>
          </a:bodyPr>
          <a:lstStyle/>
          <a:p>
            <a:pPr>
              <a:lnSpc>
                <a:spcPct val="120000"/>
              </a:lnSpc>
              <a:spcBef>
                <a:spcPts val="0"/>
              </a:spcBef>
            </a:pPr>
            <a:r>
              <a:rPr lang="en-US" sz="1400" dirty="0">
                <a:latin typeface="Calibri" panose="020F0502020204030204" pitchFamily="34" charset="0"/>
                <a:cs typeface="Calibri" panose="020F0502020204030204" pitchFamily="34" charset="0"/>
              </a:rPr>
              <a:t>Matthew (Mateo) P. Banegas, PhD, MPH, MS</a:t>
            </a:r>
          </a:p>
          <a:p>
            <a:pPr>
              <a:lnSpc>
                <a:spcPct val="120000"/>
              </a:lnSpc>
              <a:spcBef>
                <a:spcPts val="0"/>
              </a:spcBef>
            </a:pPr>
            <a:r>
              <a:rPr lang="en-US" sz="1400" dirty="0">
                <a:latin typeface="Calibri" panose="020F0502020204030204" pitchFamily="34" charset="0"/>
                <a:cs typeface="Calibri" panose="020F0502020204030204" pitchFamily="34" charset="0"/>
              </a:rPr>
              <a:t>Associate Professor, Radiation Medicine and Applied Sciences</a:t>
            </a:r>
          </a:p>
          <a:p>
            <a:pPr>
              <a:lnSpc>
                <a:spcPct val="120000"/>
              </a:lnSpc>
              <a:spcBef>
                <a:spcPts val="0"/>
              </a:spcBef>
            </a:pPr>
            <a:r>
              <a:rPr lang="en-US" sz="1400" dirty="0">
                <a:latin typeface="Calibri" panose="020F0502020204030204" pitchFamily="34" charset="0"/>
                <a:cs typeface="Calibri" panose="020F0502020204030204" pitchFamily="34" charset="0"/>
              </a:rPr>
              <a:t>Co-Director, Center for Health Equity Education and Research</a:t>
            </a:r>
          </a:p>
          <a:p>
            <a:pPr>
              <a:lnSpc>
                <a:spcPct val="120000"/>
              </a:lnSpc>
              <a:spcBef>
                <a:spcPts val="0"/>
              </a:spcBef>
            </a:pPr>
            <a:r>
              <a:rPr lang="en-US" sz="1400" dirty="0">
                <a:latin typeface="Calibri" panose="020F0502020204030204" pitchFamily="34" charset="0"/>
                <a:cs typeface="Calibri" panose="020F0502020204030204" pitchFamily="34" charset="0"/>
              </a:rPr>
              <a:t>Member, Cancer Control Program, Moores Cancer Center</a:t>
            </a:r>
          </a:p>
          <a:p>
            <a:pPr>
              <a:lnSpc>
                <a:spcPct val="120000"/>
              </a:lnSpc>
              <a:spcBef>
                <a:spcPts val="0"/>
              </a:spcBef>
            </a:pPr>
            <a:r>
              <a:rPr lang="en-US" sz="1400" dirty="0">
                <a:latin typeface="Calibri" panose="020F0502020204030204" pitchFamily="34" charset="0"/>
                <a:cs typeface="Calibri" panose="020F0502020204030204" pitchFamily="34" charset="0"/>
              </a:rPr>
              <a:t>UC San Diego</a:t>
            </a:r>
          </a:p>
          <a:p>
            <a:pPr>
              <a:lnSpc>
                <a:spcPct val="120000"/>
              </a:lnSpc>
              <a:spcBef>
                <a:spcPts val="0"/>
              </a:spcBef>
            </a:pPr>
            <a:r>
              <a:rPr lang="en-US" sz="1400" dirty="0">
                <a:latin typeface="Calibri" panose="020F0502020204030204" pitchFamily="34" charset="0"/>
                <a:cs typeface="Calibri" panose="020F0502020204030204" pitchFamily="34" charset="0"/>
              </a:rPr>
              <a:t>mbanegas@health.ucsd.edu</a:t>
            </a:r>
          </a:p>
          <a:p>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175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AC121CFF-B442-187C-2DF8-EB59E0DE684B}"/>
              </a:ext>
            </a:extLst>
          </p:cNvPr>
          <p:cNvGrpSpPr/>
          <p:nvPr/>
        </p:nvGrpSpPr>
        <p:grpSpPr>
          <a:xfrm>
            <a:off x="-79513" y="-20616"/>
            <a:ext cx="12341950" cy="6153059"/>
            <a:chOff x="-69726" y="-6163"/>
            <a:chExt cx="12186139" cy="6464381"/>
          </a:xfrm>
        </p:grpSpPr>
        <p:graphicFrame>
          <p:nvGraphicFramePr>
            <p:cNvPr id="24" name="Diagram 23">
              <a:extLst>
                <a:ext uri="{FF2B5EF4-FFF2-40B4-BE49-F238E27FC236}">
                  <a16:creationId xmlns:a16="http://schemas.microsoft.com/office/drawing/2014/main" id="{295FBC17-3AD3-FAC8-F0E0-62288588FAAF}"/>
                </a:ext>
              </a:extLst>
            </p:cNvPr>
            <p:cNvGraphicFramePr/>
            <p:nvPr>
              <p:extLst>
                <p:ext uri="{D42A27DB-BD31-4B8C-83A1-F6EECF244321}">
                  <p14:modId xmlns:p14="http://schemas.microsoft.com/office/powerpoint/2010/main" val="3354591060"/>
                </p:ext>
              </p:extLst>
            </p:nvPr>
          </p:nvGraphicFramePr>
          <p:xfrm>
            <a:off x="0" y="399784"/>
            <a:ext cx="12029242" cy="6058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TextBox 24">
              <a:extLst>
                <a:ext uri="{FF2B5EF4-FFF2-40B4-BE49-F238E27FC236}">
                  <a16:creationId xmlns:a16="http://schemas.microsoft.com/office/drawing/2014/main" id="{03EA3880-044F-1398-773E-66E5577BC6B1}"/>
                </a:ext>
              </a:extLst>
            </p:cNvPr>
            <p:cNvSpPr txBox="1"/>
            <p:nvPr/>
          </p:nvSpPr>
          <p:spPr>
            <a:xfrm>
              <a:off x="-69726" y="4682077"/>
              <a:ext cx="1698513" cy="1261061"/>
            </a:xfrm>
            <a:prstGeom prst="rect">
              <a:avLst/>
            </a:prstGeom>
            <a:noFill/>
          </p:spPr>
          <p:txBody>
            <a:bodyPr wrap="square" rtlCol="0">
              <a:spAutoFit/>
            </a:bodyPr>
            <a:lstStyle/>
            <a:p>
              <a:pPr algn="ctr"/>
              <a:r>
                <a:rPr lang="en-US" b="1" dirty="0">
                  <a:solidFill>
                    <a:srgbClr val="002060"/>
                  </a:solidFill>
                </a:rPr>
                <a:t>Ppt unexpectedly admitted to inpatient</a:t>
              </a:r>
            </a:p>
          </p:txBody>
        </p:sp>
        <p:sp>
          <p:nvSpPr>
            <p:cNvPr id="26" name="TextBox 25">
              <a:extLst>
                <a:ext uri="{FF2B5EF4-FFF2-40B4-BE49-F238E27FC236}">
                  <a16:creationId xmlns:a16="http://schemas.microsoft.com/office/drawing/2014/main" id="{FF2B6553-9866-16C3-667B-735E84FF70FE}"/>
                </a:ext>
              </a:extLst>
            </p:cNvPr>
            <p:cNvSpPr txBox="1"/>
            <p:nvPr/>
          </p:nvSpPr>
          <p:spPr>
            <a:xfrm>
              <a:off x="2750564" y="4319341"/>
              <a:ext cx="1756432" cy="679033"/>
            </a:xfrm>
            <a:prstGeom prst="rect">
              <a:avLst/>
            </a:prstGeom>
            <a:noFill/>
          </p:spPr>
          <p:txBody>
            <a:bodyPr wrap="square" rtlCol="0">
              <a:spAutoFit/>
            </a:bodyPr>
            <a:lstStyle/>
            <a:p>
              <a:pPr algn="ctr"/>
              <a:r>
                <a:rPr lang="en-US" b="1" dirty="0">
                  <a:solidFill>
                    <a:srgbClr val="002060"/>
                  </a:solidFill>
                </a:rPr>
                <a:t>MFA Application</a:t>
              </a:r>
            </a:p>
            <a:p>
              <a:pPr algn="ctr"/>
              <a:r>
                <a:rPr lang="en-US" b="1" dirty="0">
                  <a:solidFill>
                    <a:srgbClr val="002060"/>
                  </a:solidFill>
                </a:rPr>
                <a:t>(Awarded 75%)</a:t>
              </a:r>
            </a:p>
          </p:txBody>
        </p:sp>
        <p:sp>
          <p:nvSpPr>
            <p:cNvPr id="27" name="TextBox 26">
              <a:extLst>
                <a:ext uri="{FF2B5EF4-FFF2-40B4-BE49-F238E27FC236}">
                  <a16:creationId xmlns:a16="http://schemas.microsoft.com/office/drawing/2014/main" id="{459ADDDE-69AC-1850-D0C9-1FAB8C3C376E}"/>
                </a:ext>
              </a:extLst>
            </p:cNvPr>
            <p:cNvSpPr txBox="1"/>
            <p:nvPr/>
          </p:nvSpPr>
          <p:spPr>
            <a:xfrm>
              <a:off x="3029665" y="14453"/>
              <a:ext cx="1731827" cy="420354"/>
            </a:xfrm>
            <a:prstGeom prst="rect">
              <a:avLst/>
            </a:prstGeom>
            <a:noFill/>
          </p:spPr>
          <p:txBody>
            <a:bodyPr wrap="square" rtlCol="0">
              <a:spAutoFit/>
            </a:bodyPr>
            <a:lstStyle/>
            <a:p>
              <a:pPr algn="ctr"/>
              <a:r>
                <a:rPr lang="en-US" sz="2000" b="1" dirty="0">
                  <a:solidFill>
                    <a:srgbClr val="002060"/>
                  </a:solidFill>
                </a:rPr>
                <a:t>Assessment 1</a:t>
              </a:r>
            </a:p>
          </p:txBody>
        </p:sp>
        <p:sp>
          <p:nvSpPr>
            <p:cNvPr id="28" name="TextBox 27">
              <a:extLst>
                <a:ext uri="{FF2B5EF4-FFF2-40B4-BE49-F238E27FC236}">
                  <a16:creationId xmlns:a16="http://schemas.microsoft.com/office/drawing/2014/main" id="{7F4F71C7-B0E4-825E-5D8B-0621B7584613}"/>
                </a:ext>
              </a:extLst>
            </p:cNvPr>
            <p:cNvSpPr txBox="1"/>
            <p:nvPr/>
          </p:nvSpPr>
          <p:spPr>
            <a:xfrm>
              <a:off x="4525836" y="1427550"/>
              <a:ext cx="1781582" cy="679033"/>
            </a:xfrm>
            <a:prstGeom prst="rect">
              <a:avLst/>
            </a:prstGeom>
            <a:noFill/>
          </p:spPr>
          <p:txBody>
            <a:bodyPr wrap="square" rtlCol="0">
              <a:spAutoFit/>
            </a:bodyPr>
            <a:lstStyle/>
            <a:p>
              <a:pPr algn="ctr"/>
              <a:r>
                <a:rPr lang="en-US" b="1" dirty="0">
                  <a:solidFill>
                    <a:srgbClr val="002060"/>
                  </a:solidFill>
                </a:rPr>
                <a:t>Medical Bill and OOP clarification</a:t>
              </a:r>
            </a:p>
          </p:txBody>
        </p:sp>
        <p:sp>
          <p:nvSpPr>
            <p:cNvPr id="29" name="TextBox 28">
              <a:extLst>
                <a:ext uri="{FF2B5EF4-FFF2-40B4-BE49-F238E27FC236}">
                  <a16:creationId xmlns:a16="http://schemas.microsoft.com/office/drawing/2014/main" id="{8DAC52C9-8BB7-B98B-4D23-1D9D951E7ED6}"/>
                </a:ext>
              </a:extLst>
            </p:cNvPr>
            <p:cNvSpPr txBox="1"/>
            <p:nvPr/>
          </p:nvSpPr>
          <p:spPr>
            <a:xfrm>
              <a:off x="5100655" y="4289407"/>
              <a:ext cx="1988508" cy="1552075"/>
            </a:xfrm>
            <a:prstGeom prst="rect">
              <a:avLst/>
            </a:prstGeom>
            <a:noFill/>
          </p:spPr>
          <p:txBody>
            <a:bodyPr wrap="square" rtlCol="0">
              <a:spAutoFit/>
            </a:bodyPr>
            <a:lstStyle/>
            <a:p>
              <a:pPr algn="ctr"/>
              <a:r>
                <a:rPr lang="en-US" b="1" dirty="0">
                  <a:solidFill>
                    <a:srgbClr val="002060"/>
                  </a:solidFill>
                </a:rPr>
                <a:t>LLS Financial Support Awarded</a:t>
              </a:r>
            </a:p>
            <a:p>
              <a:pPr algn="ctr"/>
              <a:r>
                <a:rPr lang="en-US" b="1" dirty="0">
                  <a:solidFill>
                    <a:srgbClr val="002060"/>
                  </a:solidFill>
                </a:rPr>
                <a:t>(Urgent Need and Transportation</a:t>
              </a:r>
            </a:p>
            <a:p>
              <a:pPr algn="ctr"/>
              <a:r>
                <a:rPr lang="en-US" b="1" dirty="0">
                  <a:solidFill>
                    <a:srgbClr val="002060"/>
                  </a:solidFill>
                </a:rPr>
                <a:t>Reimbursement)</a:t>
              </a:r>
            </a:p>
          </p:txBody>
        </p:sp>
        <p:sp>
          <p:nvSpPr>
            <p:cNvPr id="30" name="TextBox 29">
              <a:extLst>
                <a:ext uri="{FF2B5EF4-FFF2-40B4-BE49-F238E27FC236}">
                  <a16:creationId xmlns:a16="http://schemas.microsoft.com/office/drawing/2014/main" id="{7C990EDC-4EF9-DC22-CAB8-A485C62E03B3}"/>
                </a:ext>
              </a:extLst>
            </p:cNvPr>
            <p:cNvSpPr txBox="1"/>
            <p:nvPr/>
          </p:nvSpPr>
          <p:spPr>
            <a:xfrm>
              <a:off x="7230816" y="4701086"/>
              <a:ext cx="1720039" cy="679033"/>
            </a:xfrm>
            <a:prstGeom prst="rect">
              <a:avLst/>
            </a:prstGeom>
            <a:noFill/>
          </p:spPr>
          <p:txBody>
            <a:bodyPr wrap="square" rtlCol="0">
              <a:spAutoFit/>
            </a:bodyPr>
            <a:lstStyle/>
            <a:p>
              <a:pPr algn="ctr"/>
              <a:r>
                <a:rPr lang="en-US" b="1" dirty="0">
                  <a:solidFill>
                    <a:srgbClr val="002060"/>
                  </a:solidFill>
                </a:rPr>
                <a:t>Unemployment Application</a:t>
              </a:r>
            </a:p>
          </p:txBody>
        </p:sp>
        <p:sp>
          <p:nvSpPr>
            <p:cNvPr id="31" name="TextBox 30">
              <a:extLst>
                <a:ext uri="{FF2B5EF4-FFF2-40B4-BE49-F238E27FC236}">
                  <a16:creationId xmlns:a16="http://schemas.microsoft.com/office/drawing/2014/main" id="{D418C901-972E-B0C6-F34E-D48726B720EB}"/>
                </a:ext>
              </a:extLst>
            </p:cNvPr>
            <p:cNvSpPr txBox="1"/>
            <p:nvPr/>
          </p:nvSpPr>
          <p:spPr>
            <a:xfrm>
              <a:off x="6675574" y="14453"/>
              <a:ext cx="1634176" cy="420354"/>
            </a:xfrm>
            <a:prstGeom prst="rect">
              <a:avLst/>
            </a:prstGeom>
            <a:noFill/>
          </p:spPr>
          <p:txBody>
            <a:bodyPr wrap="square" rtlCol="0">
              <a:spAutoFit/>
            </a:bodyPr>
            <a:lstStyle>
              <a:defPPr>
                <a:defRPr lang="en-US"/>
              </a:defPPr>
              <a:lvl1pPr algn="ctr">
                <a:defRPr sz="1400" b="1"/>
              </a:lvl1pPr>
            </a:lstStyle>
            <a:p>
              <a:r>
                <a:rPr lang="en-US" sz="2000" dirty="0">
                  <a:solidFill>
                    <a:srgbClr val="002060"/>
                  </a:solidFill>
                </a:rPr>
                <a:t>Assessment 2</a:t>
              </a:r>
            </a:p>
          </p:txBody>
        </p:sp>
        <p:sp>
          <p:nvSpPr>
            <p:cNvPr id="32" name="TextBox 31">
              <a:extLst>
                <a:ext uri="{FF2B5EF4-FFF2-40B4-BE49-F238E27FC236}">
                  <a16:creationId xmlns:a16="http://schemas.microsoft.com/office/drawing/2014/main" id="{528A4E18-638F-AEB1-B874-7AB73EEAC557}"/>
                </a:ext>
              </a:extLst>
            </p:cNvPr>
            <p:cNvSpPr txBox="1"/>
            <p:nvPr/>
          </p:nvSpPr>
          <p:spPr>
            <a:xfrm>
              <a:off x="7708041" y="886927"/>
              <a:ext cx="1269507" cy="679033"/>
            </a:xfrm>
            <a:prstGeom prst="rect">
              <a:avLst/>
            </a:prstGeom>
            <a:noFill/>
          </p:spPr>
          <p:txBody>
            <a:bodyPr wrap="square" rtlCol="0">
              <a:spAutoFit/>
            </a:bodyPr>
            <a:lstStyle/>
            <a:p>
              <a:pPr algn="ctr"/>
              <a:r>
                <a:rPr lang="en-US" b="1" dirty="0">
                  <a:solidFill>
                    <a:srgbClr val="002060"/>
                  </a:solidFill>
                </a:rPr>
                <a:t>Medicaid Application</a:t>
              </a:r>
            </a:p>
          </p:txBody>
        </p:sp>
        <p:sp>
          <p:nvSpPr>
            <p:cNvPr id="33" name="TextBox 32">
              <a:extLst>
                <a:ext uri="{FF2B5EF4-FFF2-40B4-BE49-F238E27FC236}">
                  <a16:creationId xmlns:a16="http://schemas.microsoft.com/office/drawing/2014/main" id="{38CF3B39-ACB9-5F42-9845-E7DBD185D2A2}"/>
                </a:ext>
              </a:extLst>
            </p:cNvPr>
            <p:cNvSpPr txBox="1"/>
            <p:nvPr/>
          </p:nvSpPr>
          <p:spPr>
            <a:xfrm>
              <a:off x="9227449" y="-6163"/>
              <a:ext cx="1655998" cy="420354"/>
            </a:xfrm>
            <a:prstGeom prst="rect">
              <a:avLst/>
            </a:prstGeom>
            <a:noFill/>
          </p:spPr>
          <p:txBody>
            <a:bodyPr wrap="square" rtlCol="0">
              <a:spAutoFit/>
            </a:bodyPr>
            <a:lstStyle/>
            <a:p>
              <a:pPr algn="ctr"/>
              <a:r>
                <a:rPr lang="en-US" sz="2000" b="1" dirty="0">
                  <a:solidFill>
                    <a:srgbClr val="002060"/>
                  </a:solidFill>
                </a:rPr>
                <a:t>Assessment 3</a:t>
              </a:r>
            </a:p>
          </p:txBody>
        </p:sp>
        <p:sp>
          <p:nvSpPr>
            <p:cNvPr id="34" name="TextBox 33">
              <a:extLst>
                <a:ext uri="{FF2B5EF4-FFF2-40B4-BE49-F238E27FC236}">
                  <a16:creationId xmlns:a16="http://schemas.microsoft.com/office/drawing/2014/main" id="{F6B124B7-9F5D-D1A6-945F-DBFDC5586B2D}"/>
                </a:ext>
              </a:extLst>
            </p:cNvPr>
            <p:cNvSpPr txBox="1"/>
            <p:nvPr/>
          </p:nvSpPr>
          <p:spPr>
            <a:xfrm>
              <a:off x="8255961" y="1654719"/>
              <a:ext cx="1269507" cy="679033"/>
            </a:xfrm>
            <a:prstGeom prst="rect">
              <a:avLst/>
            </a:prstGeom>
            <a:noFill/>
          </p:spPr>
          <p:txBody>
            <a:bodyPr wrap="square" rtlCol="0">
              <a:spAutoFit/>
            </a:bodyPr>
            <a:lstStyle/>
            <a:p>
              <a:pPr algn="ctr"/>
              <a:r>
                <a:rPr lang="en-US" b="1" dirty="0">
                  <a:solidFill>
                    <a:srgbClr val="002060"/>
                  </a:solidFill>
                </a:rPr>
                <a:t>Connected w/ VA</a:t>
              </a:r>
            </a:p>
          </p:txBody>
        </p:sp>
        <p:sp>
          <p:nvSpPr>
            <p:cNvPr id="35" name="TextBox 34">
              <a:extLst>
                <a:ext uri="{FF2B5EF4-FFF2-40B4-BE49-F238E27FC236}">
                  <a16:creationId xmlns:a16="http://schemas.microsoft.com/office/drawing/2014/main" id="{6D58219D-EECE-DFA6-CDEE-C1E5D9CCDC0B}"/>
                </a:ext>
              </a:extLst>
            </p:cNvPr>
            <p:cNvSpPr txBox="1"/>
            <p:nvPr/>
          </p:nvSpPr>
          <p:spPr>
            <a:xfrm>
              <a:off x="9165429" y="5437812"/>
              <a:ext cx="1780037" cy="679033"/>
            </a:xfrm>
            <a:prstGeom prst="rect">
              <a:avLst/>
            </a:prstGeom>
            <a:noFill/>
          </p:spPr>
          <p:txBody>
            <a:bodyPr wrap="square" rtlCol="0">
              <a:spAutoFit/>
            </a:bodyPr>
            <a:lstStyle/>
            <a:p>
              <a:pPr algn="ctr"/>
              <a:r>
                <a:rPr lang="en-US" b="1" dirty="0">
                  <a:solidFill>
                    <a:srgbClr val="002060"/>
                  </a:solidFill>
                </a:rPr>
                <a:t>Unemployment appeal support</a:t>
              </a:r>
            </a:p>
          </p:txBody>
        </p:sp>
        <p:cxnSp>
          <p:nvCxnSpPr>
            <p:cNvPr id="36" name="Straight Connector 35">
              <a:extLst>
                <a:ext uri="{FF2B5EF4-FFF2-40B4-BE49-F238E27FC236}">
                  <a16:creationId xmlns:a16="http://schemas.microsoft.com/office/drawing/2014/main" id="{D0CB1480-72C9-8886-F337-DE236BAEE9C5}"/>
                </a:ext>
              </a:extLst>
            </p:cNvPr>
            <p:cNvCxnSpPr>
              <a:cxnSpLocks/>
            </p:cNvCxnSpPr>
            <p:nvPr/>
          </p:nvCxnSpPr>
          <p:spPr>
            <a:xfrm>
              <a:off x="578585" y="3926409"/>
              <a:ext cx="0" cy="7411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096DDCD-71F6-76E5-96DF-28725906DBF3}"/>
                </a:ext>
              </a:extLst>
            </p:cNvPr>
            <p:cNvCxnSpPr>
              <a:cxnSpLocks/>
            </p:cNvCxnSpPr>
            <p:nvPr/>
          </p:nvCxnSpPr>
          <p:spPr>
            <a:xfrm>
              <a:off x="4836475" y="2034558"/>
              <a:ext cx="0" cy="8530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6441447-17BE-747C-F247-429F33847C1B}"/>
                </a:ext>
              </a:extLst>
            </p:cNvPr>
            <p:cNvCxnSpPr>
              <a:cxnSpLocks/>
            </p:cNvCxnSpPr>
            <p:nvPr/>
          </p:nvCxnSpPr>
          <p:spPr>
            <a:xfrm>
              <a:off x="7988967" y="1612862"/>
              <a:ext cx="0" cy="13041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7C4D0F1-ACCE-2719-9015-B35FD2EC0BB9}"/>
                </a:ext>
              </a:extLst>
            </p:cNvPr>
            <p:cNvCxnSpPr>
              <a:cxnSpLocks/>
            </p:cNvCxnSpPr>
            <p:nvPr/>
          </p:nvCxnSpPr>
          <p:spPr>
            <a:xfrm>
              <a:off x="8671560" y="2334786"/>
              <a:ext cx="0" cy="5772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6888C9C-0A68-A424-FD89-788D6F0567B4}"/>
                </a:ext>
              </a:extLst>
            </p:cNvPr>
            <p:cNvCxnSpPr>
              <a:cxnSpLocks/>
            </p:cNvCxnSpPr>
            <p:nvPr/>
          </p:nvCxnSpPr>
          <p:spPr>
            <a:xfrm>
              <a:off x="3900500" y="3926409"/>
              <a:ext cx="0" cy="3813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DAE8333-80E7-3B43-2174-65299BCED83C}"/>
                </a:ext>
              </a:extLst>
            </p:cNvPr>
            <p:cNvCxnSpPr>
              <a:cxnSpLocks/>
            </p:cNvCxnSpPr>
            <p:nvPr/>
          </p:nvCxnSpPr>
          <p:spPr>
            <a:xfrm>
              <a:off x="7899647" y="3949956"/>
              <a:ext cx="0" cy="7411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97A8B7D-B5A1-B63A-4F87-5AFA4564920B}"/>
                </a:ext>
              </a:extLst>
            </p:cNvPr>
            <p:cNvCxnSpPr>
              <a:cxnSpLocks/>
            </p:cNvCxnSpPr>
            <p:nvPr/>
          </p:nvCxnSpPr>
          <p:spPr>
            <a:xfrm flipH="1">
              <a:off x="10055448" y="3918764"/>
              <a:ext cx="1" cy="1519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BC5ABF3-A9F1-C619-3528-9AFE1DCE4BBE}"/>
                </a:ext>
              </a:extLst>
            </p:cNvPr>
            <p:cNvCxnSpPr>
              <a:cxnSpLocks/>
            </p:cNvCxnSpPr>
            <p:nvPr/>
          </p:nvCxnSpPr>
          <p:spPr>
            <a:xfrm>
              <a:off x="5705236" y="3877229"/>
              <a:ext cx="0" cy="430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2530859-702F-6705-7B73-795123BF8537}"/>
                </a:ext>
              </a:extLst>
            </p:cNvPr>
            <p:cNvCxnSpPr>
              <a:cxnSpLocks/>
            </p:cNvCxnSpPr>
            <p:nvPr/>
          </p:nvCxnSpPr>
          <p:spPr>
            <a:xfrm>
              <a:off x="3895578" y="443185"/>
              <a:ext cx="0" cy="24194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8C8B794-9D8B-D71C-D530-D4C45AE3301B}"/>
                </a:ext>
              </a:extLst>
            </p:cNvPr>
            <p:cNvCxnSpPr>
              <a:cxnSpLocks/>
              <a:stCxn id="31" idx="2"/>
            </p:cNvCxnSpPr>
            <p:nvPr/>
          </p:nvCxnSpPr>
          <p:spPr>
            <a:xfrm>
              <a:off x="7492662" y="434807"/>
              <a:ext cx="0" cy="25108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7D06E93-B82F-DAC5-FD7E-1BF7C0E64C1B}"/>
                </a:ext>
              </a:extLst>
            </p:cNvPr>
            <p:cNvCxnSpPr>
              <a:cxnSpLocks/>
              <a:stCxn id="33" idx="2"/>
            </p:cNvCxnSpPr>
            <p:nvPr/>
          </p:nvCxnSpPr>
          <p:spPr>
            <a:xfrm>
              <a:off x="10055448" y="414191"/>
              <a:ext cx="1025" cy="24978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71F38F4E-3B03-C81C-1280-F3657050987C}"/>
                </a:ext>
              </a:extLst>
            </p:cNvPr>
            <p:cNvSpPr txBox="1"/>
            <p:nvPr/>
          </p:nvSpPr>
          <p:spPr>
            <a:xfrm>
              <a:off x="5403" y="526151"/>
              <a:ext cx="1917408" cy="743702"/>
            </a:xfrm>
            <a:prstGeom prst="rect">
              <a:avLst/>
            </a:prstGeom>
            <a:noFill/>
          </p:spPr>
          <p:txBody>
            <a:bodyPr wrap="square" rtlCol="0">
              <a:spAutoFit/>
            </a:bodyPr>
            <a:lstStyle/>
            <a:p>
              <a:pPr algn="ctr"/>
              <a:r>
                <a:rPr lang="en-US" sz="2000" b="1" dirty="0">
                  <a:solidFill>
                    <a:srgbClr val="002060"/>
                  </a:solidFill>
                </a:rPr>
                <a:t>Randomization,</a:t>
              </a:r>
            </a:p>
            <a:p>
              <a:pPr algn="ctr"/>
              <a:r>
                <a:rPr lang="en-US" sz="2000" b="1" dirty="0">
                  <a:solidFill>
                    <a:srgbClr val="002060"/>
                  </a:solidFill>
                </a:rPr>
                <a:t>Welcome Call</a:t>
              </a:r>
            </a:p>
          </p:txBody>
        </p:sp>
        <p:cxnSp>
          <p:nvCxnSpPr>
            <p:cNvPr id="49" name="Straight Connector 48">
              <a:extLst>
                <a:ext uri="{FF2B5EF4-FFF2-40B4-BE49-F238E27FC236}">
                  <a16:creationId xmlns:a16="http://schemas.microsoft.com/office/drawing/2014/main" id="{A9175159-C7F1-0C47-200C-36936102C198}"/>
                </a:ext>
              </a:extLst>
            </p:cNvPr>
            <p:cNvCxnSpPr>
              <a:cxnSpLocks/>
            </p:cNvCxnSpPr>
            <p:nvPr/>
          </p:nvCxnSpPr>
          <p:spPr>
            <a:xfrm>
              <a:off x="383103" y="1229919"/>
              <a:ext cx="0" cy="16327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520B2DA-74DE-5B95-1CBC-AB7D7386E608}"/>
                </a:ext>
              </a:extLst>
            </p:cNvPr>
            <p:cNvCxnSpPr>
              <a:cxnSpLocks/>
            </p:cNvCxnSpPr>
            <p:nvPr/>
          </p:nvCxnSpPr>
          <p:spPr>
            <a:xfrm>
              <a:off x="4269963" y="1181488"/>
              <a:ext cx="0" cy="17061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C37C6FDF-C406-641F-247D-21AC89C90396}"/>
                </a:ext>
              </a:extLst>
            </p:cNvPr>
            <p:cNvSpPr txBox="1"/>
            <p:nvPr/>
          </p:nvSpPr>
          <p:spPr>
            <a:xfrm>
              <a:off x="3990872" y="443185"/>
              <a:ext cx="2460053" cy="970047"/>
            </a:xfrm>
            <a:prstGeom prst="rect">
              <a:avLst/>
            </a:prstGeom>
            <a:noFill/>
          </p:spPr>
          <p:txBody>
            <a:bodyPr wrap="square" rtlCol="0">
              <a:spAutoFit/>
            </a:bodyPr>
            <a:lstStyle/>
            <a:p>
              <a:pPr algn="ctr"/>
              <a:r>
                <a:rPr lang="en-US" b="1" dirty="0">
                  <a:solidFill>
                    <a:srgbClr val="002060"/>
                  </a:solidFill>
                </a:rPr>
                <a:t>Referred for food, housing, transportation assistance </a:t>
              </a:r>
            </a:p>
          </p:txBody>
        </p:sp>
        <p:cxnSp>
          <p:nvCxnSpPr>
            <p:cNvPr id="52" name="Straight Connector 51">
              <a:extLst>
                <a:ext uri="{FF2B5EF4-FFF2-40B4-BE49-F238E27FC236}">
                  <a16:creationId xmlns:a16="http://schemas.microsoft.com/office/drawing/2014/main" id="{87E365D2-84B4-B6B0-28AF-041FCBD9B6B8}"/>
                </a:ext>
              </a:extLst>
            </p:cNvPr>
            <p:cNvCxnSpPr>
              <a:cxnSpLocks/>
            </p:cNvCxnSpPr>
            <p:nvPr/>
          </p:nvCxnSpPr>
          <p:spPr>
            <a:xfrm flipH="1">
              <a:off x="10653571" y="2155695"/>
              <a:ext cx="1" cy="7759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84C5BA9D-7EF4-CFE9-F028-BFAF1D9D316B}"/>
                </a:ext>
              </a:extLst>
            </p:cNvPr>
            <p:cNvSpPr txBox="1"/>
            <p:nvPr/>
          </p:nvSpPr>
          <p:spPr>
            <a:xfrm>
              <a:off x="10148849" y="959373"/>
              <a:ext cx="1845424" cy="1261061"/>
            </a:xfrm>
            <a:prstGeom prst="rect">
              <a:avLst/>
            </a:prstGeom>
            <a:noFill/>
          </p:spPr>
          <p:txBody>
            <a:bodyPr wrap="square" rtlCol="0">
              <a:spAutoFit/>
            </a:bodyPr>
            <a:lstStyle/>
            <a:p>
              <a:pPr algn="ctr"/>
              <a:r>
                <a:rPr lang="en-US" b="1" dirty="0">
                  <a:solidFill>
                    <a:srgbClr val="002060"/>
                  </a:solidFill>
                </a:rPr>
                <a:t>Review insurance coverage, start of new calendar year</a:t>
              </a:r>
            </a:p>
          </p:txBody>
        </p:sp>
        <p:cxnSp>
          <p:nvCxnSpPr>
            <p:cNvPr id="54" name="Straight Connector 53">
              <a:extLst>
                <a:ext uri="{FF2B5EF4-FFF2-40B4-BE49-F238E27FC236}">
                  <a16:creationId xmlns:a16="http://schemas.microsoft.com/office/drawing/2014/main" id="{442058A3-5D00-B928-D154-FE071455F3F6}"/>
                </a:ext>
              </a:extLst>
            </p:cNvPr>
            <p:cNvCxnSpPr>
              <a:cxnSpLocks/>
            </p:cNvCxnSpPr>
            <p:nvPr/>
          </p:nvCxnSpPr>
          <p:spPr>
            <a:xfrm>
              <a:off x="2473721" y="3949956"/>
              <a:ext cx="0" cy="10545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C6EB79A-1E88-DB25-D4A7-7D24463AADFC}"/>
                </a:ext>
              </a:extLst>
            </p:cNvPr>
            <p:cNvSpPr txBox="1"/>
            <p:nvPr/>
          </p:nvSpPr>
          <p:spPr>
            <a:xfrm>
              <a:off x="1651721" y="5085009"/>
              <a:ext cx="1586220" cy="679033"/>
            </a:xfrm>
            <a:prstGeom prst="rect">
              <a:avLst/>
            </a:prstGeom>
            <a:noFill/>
          </p:spPr>
          <p:txBody>
            <a:bodyPr wrap="square" rtlCol="0">
              <a:spAutoFit/>
            </a:bodyPr>
            <a:lstStyle/>
            <a:p>
              <a:pPr algn="ctr"/>
              <a:r>
                <a:rPr lang="en-US" b="1" dirty="0">
                  <a:solidFill>
                    <a:srgbClr val="002060"/>
                  </a:solidFill>
                </a:rPr>
                <a:t>Ppt discharged from inpatient</a:t>
              </a:r>
            </a:p>
          </p:txBody>
        </p:sp>
        <p:cxnSp>
          <p:nvCxnSpPr>
            <p:cNvPr id="56" name="Straight Connector 55">
              <a:extLst>
                <a:ext uri="{FF2B5EF4-FFF2-40B4-BE49-F238E27FC236}">
                  <a16:creationId xmlns:a16="http://schemas.microsoft.com/office/drawing/2014/main" id="{1DD25718-ED76-21A0-E6CC-82E52209FDF8}"/>
                </a:ext>
              </a:extLst>
            </p:cNvPr>
            <p:cNvCxnSpPr>
              <a:cxnSpLocks/>
            </p:cNvCxnSpPr>
            <p:nvPr/>
          </p:nvCxnSpPr>
          <p:spPr>
            <a:xfrm>
              <a:off x="4681337" y="3926409"/>
              <a:ext cx="0" cy="115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1421F74-EA13-0B26-91CC-D6C21F0D5D67}"/>
                </a:ext>
              </a:extLst>
            </p:cNvPr>
            <p:cNvSpPr txBox="1"/>
            <p:nvPr/>
          </p:nvSpPr>
          <p:spPr>
            <a:xfrm>
              <a:off x="3523922" y="5004464"/>
              <a:ext cx="1635396" cy="1261061"/>
            </a:xfrm>
            <a:prstGeom prst="rect">
              <a:avLst/>
            </a:prstGeom>
            <a:noFill/>
          </p:spPr>
          <p:txBody>
            <a:bodyPr wrap="square" rtlCol="0">
              <a:spAutoFit/>
            </a:bodyPr>
            <a:lstStyle/>
            <a:p>
              <a:pPr algn="ctr"/>
              <a:r>
                <a:rPr lang="en-US" b="1" dirty="0">
                  <a:solidFill>
                    <a:srgbClr val="002060"/>
                  </a:solidFill>
                </a:rPr>
                <a:t>Referred to Case Mgr. to help apply for LLS funds</a:t>
              </a:r>
            </a:p>
          </p:txBody>
        </p:sp>
        <p:sp>
          <p:nvSpPr>
            <p:cNvPr id="58" name="TextBox 57">
              <a:extLst>
                <a:ext uri="{FF2B5EF4-FFF2-40B4-BE49-F238E27FC236}">
                  <a16:creationId xmlns:a16="http://schemas.microsoft.com/office/drawing/2014/main" id="{B6362986-EC6A-90F5-6AE0-F47A42829683}"/>
                </a:ext>
              </a:extLst>
            </p:cNvPr>
            <p:cNvSpPr txBox="1"/>
            <p:nvPr/>
          </p:nvSpPr>
          <p:spPr>
            <a:xfrm>
              <a:off x="10481433" y="4633574"/>
              <a:ext cx="1634980" cy="679033"/>
            </a:xfrm>
            <a:prstGeom prst="rect">
              <a:avLst/>
            </a:prstGeom>
            <a:noFill/>
          </p:spPr>
          <p:txBody>
            <a:bodyPr wrap="square" rtlCol="0">
              <a:spAutoFit/>
            </a:bodyPr>
            <a:lstStyle/>
            <a:p>
              <a:pPr algn="ctr"/>
              <a:r>
                <a:rPr lang="en-US" b="1" dirty="0">
                  <a:solidFill>
                    <a:srgbClr val="002060"/>
                  </a:solidFill>
                </a:rPr>
                <a:t>Plan for steps after CAFÉ</a:t>
              </a:r>
            </a:p>
          </p:txBody>
        </p:sp>
        <p:cxnSp>
          <p:nvCxnSpPr>
            <p:cNvPr id="59" name="Straight Connector 58">
              <a:extLst>
                <a:ext uri="{FF2B5EF4-FFF2-40B4-BE49-F238E27FC236}">
                  <a16:creationId xmlns:a16="http://schemas.microsoft.com/office/drawing/2014/main" id="{7CB6FAB1-EE90-3CDA-0A54-7FA4BE761F0A}"/>
                </a:ext>
              </a:extLst>
            </p:cNvPr>
            <p:cNvCxnSpPr>
              <a:cxnSpLocks/>
            </p:cNvCxnSpPr>
            <p:nvPr/>
          </p:nvCxnSpPr>
          <p:spPr>
            <a:xfrm>
              <a:off x="5217138" y="2611418"/>
              <a:ext cx="1575" cy="2762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8719E07A-92E1-57A1-C0DE-CDD17E0CCD96}"/>
                </a:ext>
              </a:extLst>
            </p:cNvPr>
            <p:cNvSpPr txBox="1"/>
            <p:nvPr/>
          </p:nvSpPr>
          <p:spPr>
            <a:xfrm>
              <a:off x="4996941" y="2274546"/>
              <a:ext cx="1875057" cy="388019"/>
            </a:xfrm>
            <a:prstGeom prst="rect">
              <a:avLst/>
            </a:prstGeom>
            <a:noFill/>
          </p:spPr>
          <p:txBody>
            <a:bodyPr wrap="square" rtlCol="0">
              <a:spAutoFit/>
            </a:bodyPr>
            <a:lstStyle/>
            <a:p>
              <a:pPr algn="ctr"/>
              <a:r>
                <a:rPr lang="en-US" b="1" dirty="0">
                  <a:solidFill>
                    <a:srgbClr val="002060"/>
                  </a:solidFill>
                </a:rPr>
                <a:t>Enrolled in SNAP</a:t>
              </a:r>
            </a:p>
          </p:txBody>
        </p:sp>
      </p:grpSp>
      <p:cxnSp>
        <p:nvCxnSpPr>
          <p:cNvPr id="16" name="Straight Connector 15">
            <a:extLst>
              <a:ext uri="{FF2B5EF4-FFF2-40B4-BE49-F238E27FC236}">
                <a16:creationId xmlns:a16="http://schemas.microsoft.com/office/drawing/2014/main" id="{95787479-DA20-5BBB-1CCE-767111AE92D7}"/>
              </a:ext>
            </a:extLst>
          </p:cNvPr>
          <p:cNvCxnSpPr>
            <a:cxnSpLocks/>
          </p:cNvCxnSpPr>
          <p:nvPr/>
        </p:nvCxnSpPr>
        <p:spPr>
          <a:xfrm>
            <a:off x="11678898" y="3898970"/>
            <a:ext cx="0" cy="5485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484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86A8563-4344-7459-DD09-B66D09E5F845}"/>
              </a:ext>
            </a:extLst>
          </p:cNvPr>
          <p:cNvSpPr>
            <a:spLocks noChangeArrowheads="1"/>
          </p:cNvSpPr>
          <p:nvPr/>
        </p:nvSpPr>
        <p:spPr bwMode="auto">
          <a:xfrm>
            <a:off x="429223" y="1251947"/>
            <a:ext cx="11333553"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68263"/>
            <a:r>
              <a:rPr lang="en-US" sz="4000" b="1" dirty="0">
                <a:solidFill>
                  <a:srgbClr val="002060"/>
                </a:solidFill>
                <a:latin typeface="Aptos Display" panose="020B0004020202020204" pitchFamily="34" charset="0"/>
              </a:rPr>
              <a:t>Financial hardship</a:t>
            </a:r>
          </a:p>
          <a:p>
            <a:pPr marL="68263" indent="0">
              <a:buFont typeface="Arial"/>
              <a:buNone/>
            </a:pPr>
            <a:endParaRPr lang="en-US" sz="3200" dirty="0">
              <a:solidFill>
                <a:srgbClr val="002060"/>
              </a:solidFill>
              <a:latin typeface="Aptos Display" panose="020B0004020202020204" pitchFamily="34" charset="0"/>
              <a:cs typeface="Arial" panose="020B0604020202020204" pitchFamily="34" charset="0"/>
            </a:endParaRPr>
          </a:p>
          <a:p>
            <a:pPr marL="68263" indent="0">
              <a:buFont typeface="Arial"/>
              <a:buNone/>
            </a:pPr>
            <a:r>
              <a:rPr lang="en-US" sz="3200" dirty="0">
                <a:solidFill>
                  <a:srgbClr val="002060"/>
                </a:solidFill>
                <a:latin typeface="Aptos Display" panose="020B0004020202020204" pitchFamily="34" charset="0"/>
                <a:cs typeface="Arial" panose="020B0604020202020204" pitchFamily="34" charset="0"/>
              </a:rPr>
              <a:t>…a </a:t>
            </a:r>
            <a:r>
              <a:rPr lang="en-US" sz="3200" dirty="0">
                <a:solidFill>
                  <a:srgbClr val="002060"/>
                </a:solidFill>
                <a:latin typeface="Aptos Display" panose="020B0004020202020204" pitchFamily="34" charset="0"/>
              </a:rPr>
              <a:t>situation in which an individual (or family) is unable to pay for essential living expenses, including the costs to ensure the health and welfare of the individual/family. </a:t>
            </a:r>
          </a:p>
          <a:p>
            <a:pPr marL="68263" indent="0">
              <a:buFont typeface="Arial"/>
              <a:buNone/>
            </a:pPr>
            <a:r>
              <a:rPr lang="en-US" sz="3200" dirty="0">
                <a:solidFill>
                  <a:srgbClr val="002060"/>
                </a:solidFill>
                <a:latin typeface="Aptos Display" panose="020B0004020202020204" pitchFamily="34" charset="0"/>
              </a:rPr>
              <a:t> </a:t>
            </a:r>
          </a:p>
          <a:p>
            <a:pPr>
              <a:buFont typeface="Arial"/>
              <a:buNone/>
            </a:pPr>
            <a:r>
              <a:rPr lang="en-US" sz="3200" dirty="0">
                <a:solidFill>
                  <a:srgbClr val="002060"/>
                </a:solidFill>
                <a:latin typeface="Aptos Display" panose="020B0004020202020204" pitchFamily="34" charset="0"/>
              </a:rPr>
              <a:t>adapted from U.S. Internal Revenue Service</a:t>
            </a:r>
            <a:endParaRPr lang="en-US" sz="3200" dirty="0">
              <a:solidFill>
                <a:srgbClr val="002060"/>
              </a:solidFill>
              <a:latin typeface="Aptos Display" panose="020B0004020202020204" pitchFamily="34" charset="0"/>
              <a:cs typeface="Arial" panose="020B0604020202020204" pitchFamily="34" charset="0"/>
            </a:endParaRPr>
          </a:p>
        </p:txBody>
      </p:sp>
    </p:spTree>
    <p:extLst>
      <p:ext uri="{BB962C8B-B14F-4D97-AF65-F5344CB8AC3E}">
        <p14:creationId xmlns:p14="http://schemas.microsoft.com/office/powerpoint/2010/main" val="3371900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7742DF-1477-2D27-5975-EB07BACFDE25}"/>
              </a:ext>
            </a:extLst>
          </p:cNvPr>
          <p:cNvSpPr txBox="1"/>
          <p:nvPr/>
        </p:nvSpPr>
        <p:spPr>
          <a:xfrm>
            <a:off x="2480161" y="92529"/>
            <a:ext cx="7231678" cy="870857"/>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000" b="1" dirty="0">
                <a:solidFill>
                  <a:srgbClr val="002060"/>
                </a:solidFill>
                <a:latin typeface="Aptos Display" panose="020B0004020202020204" pitchFamily="34" charset="0"/>
              </a:rPr>
              <a:t>Typology of Financial Hardship </a:t>
            </a:r>
            <a:endParaRPr lang="en-US" sz="4000" b="1" kern="1200" dirty="0">
              <a:solidFill>
                <a:srgbClr val="002060"/>
              </a:solidFill>
              <a:latin typeface="Aptos Display" panose="020B0004020202020204" pitchFamily="34" charset="0"/>
              <a:ea typeface="+mj-ea"/>
              <a:cs typeface="+mj-cs"/>
            </a:endParaRPr>
          </a:p>
        </p:txBody>
      </p:sp>
      <p:sp>
        <p:nvSpPr>
          <p:cNvPr id="5" name="TextBox 4">
            <a:extLst>
              <a:ext uri="{FF2B5EF4-FFF2-40B4-BE49-F238E27FC236}">
                <a16:creationId xmlns:a16="http://schemas.microsoft.com/office/drawing/2014/main" id="{62C8E1A9-DB3D-551C-A632-98F8BCC24322}"/>
              </a:ext>
            </a:extLst>
          </p:cNvPr>
          <p:cNvSpPr txBox="1"/>
          <p:nvPr/>
        </p:nvSpPr>
        <p:spPr>
          <a:xfrm>
            <a:off x="587829" y="4637314"/>
            <a:ext cx="3283728" cy="1436915"/>
          </a:xfrm>
          <a:prstGeom prst="rect">
            <a:avLst/>
          </a:prstGeom>
          <a:solidFill>
            <a:schemeClr val="tx1">
              <a:lumMod val="20000"/>
              <a:lumOff val="80000"/>
            </a:schemeClr>
          </a:solidFill>
        </p:spPr>
        <p:txBody>
          <a:bodyPr vert="horz" lIns="91440" tIns="45720" rIns="91440" bIns="45720" rtlCol="0" anchor="ctr">
            <a:normAutofit/>
          </a:bodyPr>
          <a:lstStyle/>
          <a:p>
            <a:pPr algn="ctr" defTabSz="914400">
              <a:lnSpc>
                <a:spcPct val="90000"/>
              </a:lnSpc>
              <a:spcBef>
                <a:spcPct val="0"/>
              </a:spcBef>
              <a:spcAft>
                <a:spcPts val="600"/>
              </a:spcAft>
            </a:pPr>
            <a:r>
              <a:rPr lang="en-US" sz="2000" b="1" dirty="0">
                <a:solidFill>
                  <a:srgbClr val="002060"/>
                </a:solidFill>
                <a:latin typeface="Aptos Display" panose="020B0004020202020204" pitchFamily="34" charset="0"/>
              </a:rPr>
              <a:t>Out-of-pocket expenses</a:t>
            </a:r>
          </a:p>
          <a:p>
            <a:pPr algn="ctr" defTabSz="914400">
              <a:lnSpc>
                <a:spcPct val="90000"/>
              </a:lnSpc>
              <a:spcBef>
                <a:spcPct val="0"/>
              </a:spcBef>
              <a:spcAft>
                <a:spcPts val="600"/>
              </a:spcAft>
            </a:pPr>
            <a:r>
              <a:rPr lang="en-US" sz="2000" b="1" kern="1200" dirty="0">
                <a:solidFill>
                  <a:srgbClr val="002060"/>
                </a:solidFill>
                <a:latin typeface="Aptos Display" panose="020B0004020202020204" pitchFamily="34" charset="0"/>
                <a:ea typeface="+mj-ea"/>
                <a:cs typeface="+mj-cs"/>
              </a:rPr>
              <a:t>Medical Debt</a:t>
            </a:r>
          </a:p>
          <a:p>
            <a:pPr algn="ctr" defTabSz="914400">
              <a:lnSpc>
                <a:spcPct val="90000"/>
              </a:lnSpc>
              <a:spcBef>
                <a:spcPct val="0"/>
              </a:spcBef>
              <a:spcAft>
                <a:spcPts val="600"/>
              </a:spcAft>
            </a:pPr>
            <a:r>
              <a:rPr lang="en-US" sz="2000" b="1" dirty="0">
                <a:solidFill>
                  <a:srgbClr val="002060"/>
                </a:solidFill>
                <a:latin typeface="Aptos Display" panose="020B0004020202020204" pitchFamily="34" charset="0"/>
                <a:ea typeface="+mj-ea"/>
                <a:cs typeface="+mj-cs"/>
              </a:rPr>
              <a:t>Lost wages</a:t>
            </a:r>
          </a:p>
        </p:txBody>
      </p:sp>
      <p:sp>
        <p:nvSpPr>
          <p:cNvPr id="6" name="Oval 5">
            <a:extLst>
              <a:ext uri="{FF2B5EF4-FFF2-40B4-BE49-F238E27FC236}">
                <a16:creationId xmlns:a16="http://schemas.microsoft.com/office/drawing/2014/main" id="{7E30530D-71FF-5D2C-5B27-EF5231F4344A}"/>
              </a:ext>
            </a:extLst>
          </p:cNvPr>
          <p:cNvSpPr/>
          <p:nvPr/>
        </p:nvSpPr>
        <p:spPr>
          <a:xfrm>
            <a:off x="587829" y="1235528"/>
            <a:ext cx="3283728" cy="3129644"/>
          </a:xfrm>
          <a:prstGeom prst="ellipse">
            <a:avLst/>
          </a:prstGeom>
          <a:solidFill>
            <a:schemeClr val="tx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002060"/>
                </a:solidFill>
                <a:latin typeface="Aptos Display" panose="020B0004020202020204" pitchFamily="34" charset="0"/>
              </a:rPr>
              <a:t>Material Conditions</a:t>
            </a:r>
          </a:p>
        </p:txBody>
      </p:sp>
      <p:sp>
        <p:nvSpPr>
          <p:cNvPr id="7" name="Oval 6">
            <a:extLst>
              <a:ext uri="{FF2B5EF4-FFF2-40B4-BE49-F238E27FC236}">
                <a16:creationId xmlns:a16="http://schemas.microsoft.com/office/drawing/2014/main" id="{DF419A52-BA1E-1E3C-8868-0A3E0D565DD5}"/>
              </a:ext>
            </a:extLst>
          </p:cNvPr>
          <p:cNvSpPr/>
          <p:nvPr/>
        </p:nvSpPr>
        <p:spPr>
          <a:xfrm>
            <a:off x="8418415" y="1235528"/>
            <a:ext cx="3283728" cy="3129644"/>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002060"/>
                </a:solidFill>
                <a:latin typeface="Aptos Display" panose="020B0004020202020204" pitchFamily="34" charset="0"/>
              </a:rPr>
              <a:t>Behavioral</a:t>
            </a:r>
          </a:p>
          <a:p>
            <a:pPr algn="ctr"/>
            <a:r>
              <a:rPr lang="en-US" sz="3000" b="1" dirty="0">
                <a:solidFill>
                  <a:srgbClr val="002060"/>
                </a:solidFill>
                <a:latin typeface="Aptos Display" panose="020B0004020202020204" pitchFamily="34" charset="0"/>
              </a:rPr>
              <a:t>Coping</a:t>
            </a:r>
          </a:p>
        </p:txBody>
      </p:sp>
      <p:sp>
        <p:nvSpPr>
          <p:cNvPr id="8" name="Oval 7">
            <a:extLst>
              <a:ext uri="{FF2B5EF4-FFF2-40B4-BE49-F238E27FC236}">
                <a16:creationId xmlns:a16="http://schemas.microsoft.com/office/drawing/2014/main" id="{4C0282F0-1065-5C24-17DD-641D8219C3A3}"/>
              </a:ext>
            </a:extLst>
          </p:cNvPr>
          <p:cNvSpPr/>
          <p:nvPr/>
        </p:nvSpPr>
        <p:spPr>
          <a:xfrm>
            <a:off x="4343400" y="1235529"/>
            <a:ext cx="3443450" cy="3129644"/>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002060"/>
                </a:solidFill>
                <a:latin typeface="Aptos Display" panose="020B0004020202020204" pitchFamily="34" charset="0"/>
              </a:rPr>
              <a:t>Psychological</a:t>
            </a:r>
          </a:p>
          <a:p>
            <a:pPr algn="ctr"/>
            <a:r>
              <a:rPr lang="en-US" sz="3000" b="1" dirty="0">
                <a:solidFill>
                  <a:srgbClr val="002060"/>
                </a:solidFill>
                <a:latin typeface="Aptos Display" panose="020B0004020202020204" pitchFamily="34" charset="0"/>
              </a:rPr>
              <a:t>Response</a:t>
            </a:r>
          </a:p>
        </p:txBody>
      </p:sp>
      <p:sp>
        <p:nvSpPr>
          <p:cNvPr id="9" name="TextBox 8">
            <a:extLst>
              <a:ext uri="{FF2B5EF4-FFF2-40B4-BE49-F238E27FC236}">
                <a16:creationId xmlns:a16="http://schemas.microsoft.com/office/drawing/2014/main" id="{EE611715-8DAE-4CE9-8A83-A740DA1868E5}"/>
              </a:ext>
            </a:extLst>
          </p:cNvPr>
          <p:cNvSpPr txBox="1"/>
          <p:nvPr/>
        </p:nvSpPr>
        <p:spPr>
          <a:xfrm>
            <a:off x="8418415" y="4637314"/>
            <a:ext cx="3283728" cy="1436915"/>
          </a:xfrm>
          <a:prstGeom prst="rect">
            <a:avLst/>
          </a:prstGeom>
          <a:solidFill>
            <a:schemeClr val="accent5">
              <a:lumMod val="20000"/>
              <a:lumOff val="80000"/>
            </a:schemeClr>
          </a:solidFill>
        </p:spPr>
        <p:txBody>
          <a:bodyPr vert="horz" lIns="91440" tIns="45720" rIns="91440" bIns="45720" rtlCol="0" anchor="ctr">
            <a:normAutofit/>
          </a:bodyPr>
          <a:lstStyle/>
          <a:p>
            <a:pPr algn="ctr" defTabSz="914400">
              <a:lnSpc>
                <a:spcPct val="90000"/>
              </a:lnSpc>
              <a:spcBef>
                <a:spcPct val="0"/>
              </a:spcBef>
              <a:spcAft>
                <a:spcPts val="600"/>
              </a:spcAft>
            </a:pPr>
            <a:r>
              <a:rPr lang="en-US" sz="2000" b="1" dirty="0">
                <a:solidFill>
                  <a:srgbClr val="002060"/>
                </a:solidFill>
                <a:latin typeface="Aptos Display" panose="020B0004020202020204" pitchFamily="34" charset="0"/>
              </a:rPr>
              <a:t>Taking less medication</a:t>
            </a:r>
          </a:p>
          <a:p>
            <a:pPr algn="ctr" defTabSz="914400">
              <a:lnSpc>
                <a:spcPct val="90000"/>
              </a:lnSpc>
              <a:spcBef>
                <a:spcPct val="0"/>
              </a:spcBef>
              <a:spcAft>
                <a:spcPts val="600"/>
              </a:spcAft>
            </a:pPr>
            <a:r>
              <a:rPr lang="en-US" sz="2000" b="1" dirty="0">
                <a:solidFill>
                  <a:srgbClr val="002060"/>
                </a:solidFill>
                <a:latin typeface="Aptos Display" panose="020B0004020202020204" pitchFamily="34" charset="0"/>
                <a:ea typeface="+mj-ea"/>
                <a:cs typeface="+mj-cs"/>
              </a:rPr>
              <a:t>Skipping utility payments</a:t>
            </a:r>
          </a:p>
          <a:p>
            <a:pPr algn="ctr" defTabSz="914400">
              <a:lnSpc>
                <a:spcPct val="90000"/>
              </a:lnSpc>
              <a:spcBef>
                <a:spcPct val="0"/>
              </a:spcBef>
              <a:spcAft>
                <a:spcPts val="600"/>
              </a:spcAft>
            </a:pPr>
            <a:r>
              <a:rPr lang="en-US" sz="2000" b="1" dirty="0">
                <a:solidFill>
                  <a:srgbClr val="002060"/>
                </a:solidFill>
                <a:latin typeface="Aptos Display" panose="020B0004020202020204" pitchFamily="34" charset="0"/>
                <a:ea typeface="+mj-ea"/>
                <a:cs typeface="+mj-cs"/>
              </a:rPr>
              <a:t>Delaying medical care</a:t>
            </a:r>
          </a:p>
        </p:txBody>
      </p:sp>
      <p:sp>
        <p:nvSpPr>
          <p:cNvPr id="10" name="TextBox 9">
            <a:extLst>
              <a:ext uri="{FF2B5EF4-FFF2-40B4-BE49-F238E27FC236}">
                <a16:creationId xmlns:a16="http://schemas.microsoft.com/office/drawing/2014/main" id="{F174B5E6-43AB-3449-9606-266730ED3BD1}"/>
              </a:ext>
            </a:extLst>
          </p:cNvPr>
          <p:cNvSpPr txBox="1"/>
          <p:nvPr/>
        </p:nvSpPr>
        <p:spPr>
          <a:xfrm>
            <a:off x="4343400" y="4637314"/>
            <a:ext cx="3443450" cy="1436915"/>
          </a:xfrm>
          <a:prstGeom prst="rect">
            <a:avLst/>
          </a:prstGeom>
          <a:solidFill>
            <a:schemeClr val="accent2">
              <a:lumMod val="40000"/>
              <a:lumOff val="60000"/>
            </a:schemeClr>
          </a:solidFill>
        </p:spPr>
        <p:txBody>
          <a:bodyPr vert="horz" lIns="91440" tIns="45720" rIns="91440" bIns="45720" rtlCol="0" anchor="ctr">
            <a:normAutofit/>
          </a:bodyPr>
          <a:lstStyle/>
          <a:p>
            <a:pPr algn="ctr" defTabSz="914400">
              <a:lnSpc>
                <a:spcPct val="90000"/>
              </a:lnSpc>
              <a:spcBef>
                <a:spcPct val="0"/>
              </a:spcBef>
              <a:spcAft>
                <a:spcPts val="600"/>
              </a:spcAft>
            </a:pPr>
            <a:r>
              <a:rPr lang="en-US" sz="2000" b="1" dirty="0">
                <a:solidFill>
                  <a:srgbClr val="002060"/>
                </a:solidFill>
                <a:latin typeface="Aptos Display" panose="020B0004020202020204" pitchFamily="34" charset="0"/>
              </a:rPr>
              <a:t>Emotional distress related to cancer care costs</a:t>
            </a:r>
          </a:p>
          <a:p>
            <a:pPr algn="ctr" defTabSz="914400">
              <a:lnSpc>
                <a:spcPct val="90000"/>
              </a:lnSpc>
              <a:spcBef>
                <a:spcPct val="0"/>
              </a:spcBef>
              <a:spcAft>
                <a:spcPts val="600"/>
              </a:spcAft>
            </a:pPr>
            <a:r>
              <a:rPr lang="en-US" sz="2000" b="1" dirty="0">
                <a:solidFill>
                  <a:srgbClr val="002060"/>
                </a:solidFill>
                <a:latin typeface="Aptos Display" panose="020B0004020202020204" pitchFamily="34" charset="0"/>
                <a:ea typeface="+mj-ea"/>
                <a:cs typeface="+mj-cs"/>
              </a:rPr>
              <a:t>Worry about loss of income due to cancer</a:t>
            </a:r>
          </a:p>
        </p:txBody>
      </p:sp>
      <p:sp>
        <p:nvSpPr>
          <p:cNvPr id="11" name="TextBox 10">
            <a:extLst>
              <a:ext uri="{FF2B5EF4-FFF2-40B4-BE49-F238E27FC236}">
                <a16:creationId xmlns:a16="http://schemas.microsoft.com/office/drawing/2014/main" id="{12DCA1DC-8E8A-0C38-9E49-CB7EB14E3406}"/>
              </a:ext>
            </a:extLst>
          </p:cNvPr>
          <p:cNvSpPr txBox="1"/>
          <p:nvPr/>
        </p:nvSpPr>
        <p:spPr>
          <a:xfrm>
            <a:off x="4606365" y="6199246"/>
            <a:ext cx="2979270" cy="294248"/>
          </a:xfrm>
          <a:prstGeom prst="rect">
            <a:avLst/>
          </a:prstGeom>
          <a:noFill/>
        </p:spPr>
        <p:txBody>
          <a:bodyPr wrap="square">
            <a:spAutoFit/>
          </a:bodyPr>
          <a:lstStyle/>
          <a:p>
            <a:pPr marL="53975" marR="38100">
              <a:lnSpc>
                <a:spcPct val="115000"/>
              </a:lnSpc>
              <a:spcBef>
                <a:spcPts val="0"/>
              </a:spcBef>
              <a:spcAft>
                <a:spcPts val="1200"/>
              </a:spcAft>
            </a:pPr>
            <a:r>
              <a:rPr lang="en-US" sz="1200" dirty="0">
                <a:effectLst/>
                <a:latin typeface="Aptos Display" panose="020B0004020202020204" pitchFamily="34" charset="0"/>
                <a:ea typeface="Times New Roman" panose="02020603050405020304" pitchFamily="18" charset="0"/>
                <a:cs typeface="Calibri" panose="020F0502020204030204" pitchFamily="34" charset="0"/>
              </a:rPr>
              <a:t>Altice et al. </a:t>
            </a:r>
            <a:r>
              <a:rPr lang="en-US" sz="1200" i="1" dirty="0">
                <a:effectLst/>
                <a:latin typeface="Aptos Display" panose="020B0004020202020204" pitchFamily="34" charset="0"/>
                <a:ea typeface="Times New Roman" panose="02020603050405020304" pitchFamily="18" charset="0"/>
                <a:cs typeface="Calibri" panose="020F0502020204030204" pitchFamily="34" charset="0"/>
              </a:rPr>
              <a:t>JNCI. </a:t>
            </a:r>
            <a:r>
              <a:rPr lang="en-US" sz="1200" dirty="0">
                <a:effectLst/>
                <a:latin typeface="Aptos Display" panose="020B0004020202020204" pitchFamily="34" charset="0"/>
                <a:ea typeface="Times New Roman" panose="02020603050405020304" pitchFamily="18" charset="0"/>
                <a:cs typeface="Calibri" panose="020F0502020204030204" pitchFamily="34" charset="0"/>
              </a:rPr>
              <a:t>2017  [PMID: 27754926]</a:t>
            </a:r>
            <a:endParaRPr lang="en-US" sz="1200" dirty="0">
              <a:effectLst/>
              <a:latin typeface="Aptos Display"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0225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310DE-8458-712D-DA2A-16968795F2AA}"/>
              </a:ext>
            </a:extLst>
          </p:cNvPr>
          <p:cNvSpPr>
            <a:spLocks noGrp="1"/>
          </p:cNvSpPr>
          <p:nvPr>
            <p:ph type="title"/>
          </p:nvPr>
        </p:nvSpPr>
        <p:spPr>
          <a:xfrm>
            <a:off x="0" y="0"/>
            <a:ext cx="12192000" cy="1325563"/>
          </a:xfrm>
        </p:spPr>
        <p:txBody>
          <a:bodyPr>
            <a:normAutofit/>
          </a:bodyPr>
          <a:lstStyle/>
          <a:p>
            <a:pPr algn="ctr"/>
            <a:r>
              <a:rPr lang="en-US" sz="4000" b="1" dirty="0">
                <a:solidFill>
                  <a:srgbClr val="002060"/>
                </a:solidFill>
                <a:latin typeface="Aptos Display" panose="020B0004020202020204" pitchFamily="34" charset="0"/>
              </a:rPr>
              <a:t>National Prevalence of Cancer-related </a:t>
            </a:r>
            <a:br>
              <a:rPr lang="en-US" sz="4000" b="1" dirty="0">
                <a:solidFill>
                  <a:srgbClr val="002060"/>
                </a:solidFill>
                <a:latin typeface="Aptos Display" panose="020B0004020202020204" pitchFamily="34" charset="0"/>
              </a:rPr>
            </a:br>
            <a:r>
              <a:rPr lang="en-US" sz="4000" b="1" dirty="0">
                <a:solidFill>
                  <a:srgbClr val="002060"/>
                </a:solidFill>
                <a:latin typeface="Aptos Display" panose="020B0004020202020204" pitchFamily="34" charset="0"/>
              </a:rPr>
              <a:t>Financial Hardship</a:t>
            </a:r>
          </a:p>
        </p:txBody>
      </p:sp>
      <p:graphicFrame>
        <p:nvGraphicFramePr>
          <p:cNvPr id="7" name="Chart 6">
            <a:extLst>
              <a:ext uri="{FF2B5EF4-FFF2-40B4-BE49-F238E27FC236}">
                <a16:creationId xmlns:a16="http://schemas.microsoft.com/office/drawing/2014/main" id="{04D93FB7-A5C6-63E1-1733-32B7ADD96C23}"/>
              </a:ext>
            </a:extLst>
          </p:cNvPr>
          <p:cNvGraphicFramePr>
            <a:graphicFrameLocks/>
          </p:cNvGraphicFramePr>
          <p:nvPr>
            <p:extLst>
              <p:ext uri="{D42A27DB-BD31-4B8C-83A1-F6EECF244321}">
                <p14:modId xmlns:p14="http://schemas.microsoft.com/office/powerpoint/2010/main" val="1050563841"/>
              </p:ext>
            </p:extLst>
          </p:nvPr>
        </p:nvGraphicFramePr>
        <p:xfrm>
          <a:off x="190500" y="1325563"/>
          <a:ext cx="11929456" cy="465128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45DEF344-B6E9-3504-8344-A0D31CABDE12}"/>
              </a:ext>
            </a:extLst>
          </p:cNvPr>
          <p:cNvSpPr txBox="1"/>
          <p:nvPr/>
        </p:nvSpPr>
        <p:spPr>
          <a:xfrm>
            <a:off x="4528930" y="6215269"/>
            <a:ext cx="3134139" cy="292259"/>
          </a:xfrm>
          <a:prstGeom prst="rect">
            <a:avLst/>
          </a:prstGeom>
          <a:noFill/>
        </p:spPr>
        <p:txBody>
          <a:bodyPr wrap="square">
            <a:spAutoFit/>
          </a:bodyPr>
          <a:lstStyle/>
          <a:p>
            <a:pPr marL="53975" marR="38100">
              <a:lnSpc>
                <a:spcPct val="115000"/>
              </a:lnSpc>
              <a:spcBef>
                <a:spcPts val="0"/>
              </a:spcBef>
              <a:spcAft>
                <a:spcPts val="1200"/>
              </a:spcAft>
            </a:pPr>
            <a:r>
              <a:rPr lang="en-US" sz="1200" dirty="0">
                <a:solidFill>
                  <a:srgbClr val="002060"/>
                </a:solidFill>
                <a:effectLst/>
                <a:latin typeface="Aptos Display" panose="020B0004020202020204" pitchFamily="34" charset="0"/>
                <a:ea typeface="Times New Roman" panose="02020603050405020304" pitchFamily="18" charset="0"/>
                <a:cs typeface="Times New Roman" panose="02020603050405020304" pitchFamily="18" charset="0"/>
              </a:rPr>
              <a:t>Zheng et al. </a:t>
            </a:r>
            <a:r>
              <a:rPr lang="en-US" sz="1200" i="1" dirty="0">
                <a:solidFill>
                  <a:srgbClr val="002060"/>
                </a:solidFill>
                <a:effectLst/>
                <a:latin typeface="Aptos Display" panose="020B0004020202020204" pitchFamily="34" charset="0"/>
                <a:ea typeface="Times New Roman" panose="02020603050405020304" pitchFamily="18" charset="0"/>
                <a:cs typeface="Times New Roman" panose="02020603050405020304" pitchFamily="18" charset="0"/>
              </a:rPr>
              <a:t>Cancer</a:t>
            </a:r>
            <a:r>
              <a:rPr lang="en-US" sz="1200" dirty="0">
                <a:solidFill>
                  <a:srgbClr val="002060"/>
                </a:solidFill>
                <a:effectLst/>
                <a:latin typeface="Aptos Display" panose="020B0004020202020204" pitchFamily="34" charset="0"/>
                <a:ea typeface="Times New Roman" panose="02020603050405020304" pitchFamily="18" charset="0"/>
                <a:cs typeface="Times New Roman" panose="02020603050405020304" pitchFamily="18" charset="0"/>
              </a:rPr>
              <a:t>. 2019 [PMID: 30663039]</a:t>
            </a:r>
          </a:p>
        </p:txBody>
      </p:sp>
    </p:spTree>
    <p:extLst>
      <p:ext uri="{BB962C8B-B14F-4D97-AF65-F5344CB8AC3E}">
        <p14:creationId xmlns:p14="http://schemas.microsoft.com/office/powerpoint/2010/main" val="3380256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9C11549B-3B85-7A26-FC5F-E97BAEA6398D}"/>
              </a:ext>
            </a:extLst>
          </p:cNvPr>
          <p:cNvGraphicFramePr/>
          <p:nvPr>
            <p:extLst>
              <p:ext uri="{D42A27DB-BD31-4B8C-83A1-F6EECF244321}">
                <p14:modId xmlns:p14="http://schemas.microsoft.com/office/powerpoint/2010/main" val="3540586905"/>
              </p:ext>
            </p:extLst>
          </p:nvPr>
        </p:nvGraphicFramePr>
        <p:xfrm>
          <a:off x="0" y="795130"/>
          <a:ext cx="12192000" cy="5320387"/>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98AA294D-D85F-E8FC-1C44-A0513202E2C8}"/>
              </a:ext>
            </a:extLst>
          </p:cNvPr>
          <p:cNvSpPr>
            <a:spLocks noGrp="1"/>
          </p:cNvSpPr>
          <p:nvPr>
            <p:ph type="title"/>
          </p:nvPr>
        </p:nvSpPr>
        <p:spPr>
          <a:xfrm>
            <a:off x="113211" y="1"/>
            <a:ext cx="11888289" cy="940526"/>
          </a:xfrm>
        </p:spPr>
        <p:txBody>
          <a:bodyPr>
            <a:normAutofit/>
          </a:bodyPr>
          <a:lstStyle/>
          <a:p>
            <a:pPr algn="ctr" rtl="0">
              <a:defRPr sz="2800" b="1" i="0" u="none" strike="noStrike" kern="1200" baseline="0">
                <a:solidFill>
                  <a:srgbClr val="000000">
                    <a:lumMod val="75000"/>
                    <a:lumOff val="25000"/>
                  </a:srgbClr>
                </a:solidFill>
                <a:latin typeface="+mn-lt"/>
                <a:ea typeface="+mn-ea"/>
                <a:cs typeface="+mn-cs"/>
              </a:defRPr>
            </a:pPr>
            <a:r>
              <a:rPr lang="en-US" sz="4000" i="0" u="none" strike="noStrike" baseline="0" dirty="0">
                <a:solidFill>
                  <a:srgbClr val="002060"/>
                </a:solidFill>
                <a:effectLst/>
                <a:latin typeface="Aptos Display" panose="020B0004020202020204" pitchFamily="34" charset="0"/>
              </a:rPr>
              <a:t>Facing Medical Debt, Social </a:t>
            </a:r>
            <a:r>
              <a:rPr lang="en-US" sz="4000" dirty="0">
                <a:solidFill>
                  <a:srgbClr val="002060"/>
                </a:solidFill>
                <a:latin typeface="Aptos Display" panose="020B0004020202020204" pitchFamily="34" charset="0"/>
              </a:rPr>
              <a:t>&amp; Financial </a:t>
            </a:r>
            <a:r>
              <a:rPr lang="en-US" sz="4000" i="0" u="none" strike="noStrike" baseline="0" dirty="0">
                <a:solidFill>
                  <a:srgbClr val="002060"/>
                </a:solidFill>
                <a:effectLst/>
                <a:latin typeface="Aptos Display" panose="020B0004020202020204" pitchFamily="34" charset="0"/>
              </a:rPr>
              <a:t>Sacrifices</a:t>
            </a:r>
            <a:endParaRPr lang="en-US" sz="4000" dirty="0">
              <a:solidFill>
                <a:srgbClr val="002060"/>
              </a:solidFill>
              <a:latin typeface="Aptos Display" panose="020B0004020202020204" pitchFamily="34" charset="0"/>
            </a:endParaRPr>
          </a:p>
        </p:txBody>
      </p:sp>
      <p:sp>
        <p:nvSpPr>
          <p:cNvPr id="6" name="TextBox 5">
            <a:extLst>
              <a:ext uri="{FF2B5EF4-FFF2-40B4-BE49-F238E27FC236}">
                <a16:creationId xmlns:a16="http://schemas.microsoft.com/office/drawing/2014/main" id="{85270E8E-7542-9E24-F355-ACDBE4E83DF5}"/>
              </a:ext>
            </a:extLst>
          </p:cNvPr>
          <p:cNvSpPr txBox="1"/>
          <p:nvPr/>
        </p:nvSpPr>
        <p:spPr>
          <a:xfrm>
            <a:off x="3703861" y="6234733"/>
            <a:ext cx="5042573" cy="276999"/>
          </a:xfrm>
          <a:prstGeom prst="rect">
            <a:avLst/>
          </a:prstGeom>
          <a:noFill/>
        </p:spPr>
        <p:txBody>
          <a:bodyPr wrap="square" anchor="ctr">
            <a:spAutoFit/>
          </a:bodyPr>
          <a:lstStyle/>
          <a:p>
            <a:r>
              <a:rPr lang="en-US" sz="1200" dirty="0">
                <a:solidFill>
                  <a:srgbClr val="002060"/>
                </a:solidFill>
                <a:effectLst/>
                <a:latin typeface="Aptos Display" panose="020B0004020202020204" pitchFamily="34" charset="0"/>
                <a:ea typeface="Times New Roman" panose="02020603050405020304" pitchFamily="18" charset="0"/>
              </a:rPr>
              <a:t>Banegas et al</a:t>
            </a:r>
            <a:r>
              <a:rPr lang="en-US" sz="1200" i="1" dirty="0">
                <a:solidFill>
                  <a:srgbClr val="002060"/>
                </a:solidFill>
                <a:effectLst/>
                <a:latin typeface="Aptos Display" panose="020B0004020202020204" pitchFamily="34" charset="0"/>
                <a:ea typeface="Times New Roman" panose="02020603050405020304" pitchFamily="18" charset="0"/>
              </a:rPr>
              <a:t>.</a:t>
            </a:r>
            <a:r>
              <a:rPr lang="en-US" sz="1200" dirty="0">
                <a:solidFill>
                  <a:srgbClr val="002060"/>
                </a:solidFill>
                <a:effectLst/>
                <a:latin typeface="Aptos Display" panose="020B0004020202020204" pitchFamily="34" charset="0"/>
                <a:ea typeface="Times New Roman" panose="02020603050405020304" pitchFamily="18" charset="0"/>
              </a:rPr>
              <a:t> </a:t>
            </a:r>
            <a:r>
              <a:rPr lang="en-US" sz="1200" i="1" dirty="0">
                <a:solidFill>
                  <a:srgbClr val="002060"/>
                </a:solidFill>
                <a:effectLst/>
                <a:latin typeface="Aptos Display" panose="020B0004020202020204" pitchFamily="34" charset="0"/>
                <a:ea typeface="Times New Roman" panose="02020603050405020304" pitchFamily="18" charset="0"/>
              </a:rPr>
              <a:t>J Cancer Survivorship </a:t>
            </a:r>
            <a:r>
              <a:rPr lang="en-US" sz="1200" dirty="0">
                <a:solidFill>
                  <a:srgbClr val="002060"/>
                </a:solidFill>
                <a:effectLst/>
                <a:latin typeface="Aptos Display" panose="020B0004020202020204" pitchFamily="34" charset="0"/>
                <a:ea typeface="Times New Roman" panose="02020603050405020304" pitchFamily="18" charset="0"/>
              </a:rPr>
              <a:t>2018 [</a:t>
            </a:r>
            <a:r>
              <a:rPr lang="en-US" sz="1200" i="0" dirty="0">
                <a:solidFill>
                  <a:srgbClr val="002060"/>
                </a:solidFill>
                <a:effectLst/>
                <a:latin typeface="Aptos Display" panose="020B0004020202020204" pitchFamily="34" charset="0"/>
              </a:rPr>
              <a:t>PMID: 31123985</a:t>
            </a:r>
            <a:r>
              <a:rPr lang="en-US" sz="1200" dirty="0">
                <a:solidFill>
                  <a:srgbClr val="002060"/>
                </a:solidFill>
                <a:effectLst/>
                <a:latin typeface="Aptos Display" panose="020B0004020202020204" pitchFamily="34" charset="0"/>
                <a:ea typeface="Times New Roman" panose="02020603050405020304" pitchFamily="18" charset="0"/>
              </a:rPr>
              <a:t>]</a:t>
            </a:r>
          </a:p>
        </p:txBody>
      </p:sp>
    </p:spTree>
    <p:extLst>
      <p:ext uri="{BB962C8B-B14F-4D97-AF65-F5344CB8AC3E}">
        <p14:creationId xmlns:p14="http://schemas.microsoft.com/office/powerpoint/2010/main" val="863947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D2451B-5A0A-61D4-A29E-77C79C741C13}"/>
              </a:ext>
            </a:extLst>
          </p:cNvPr>
          <p:cNvSpPr txBox="1"/>
          <p:nvPr/>
        </p:nvSpPr>
        <p:spPr>
          <a:xfrm>
            <a:off x="712631" y="728761"/>
            <a:ext cx="4102390" cy="513194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800" b="1" kern="1200" dirty="0">
                <a:solidFill>
                  <a:srgbClr val="002060"/>
                </a:solidFill>
                <a:latin typeface="Bierstadt" panose="020B0004020202020204" pitchFamily="34" charset="0"/>
                <a:ea typeface="+mj-ea"/>
                <a:cs typeface="+mj-cs"/>
              </a:rPr>
              <a:t>Why is it important to help patients deal with financial hardship?</a:t>
            </a:r>
          </a:p>
        </p:txBody>
      </p:sp>
      <p:graphicFrame>
        <p:nvGraphicFramePr>
          <p:cNvPr id="4" name="TextBox 1">
            <a:extLst>
              <a:ext uri="{FF2B5EF4-FFF2-40B4-BE49-F238E27FC236}">
                <a16:creationId xmlns:a16="http://schemas.microsoft.com/office/drawing/2014/main" id="{B0A3A0E4-D9C7-B000-6EA0-9785D7A8FDA7}"/>
              </a:ext>
            </a:extLst>
          </p:cNvPr>
          <p:cNvGraphicFramePr/>
          <p:nvPr>
            <p:extLst>
              <p:ext uri="{D42A27DB-BD31-4B8C-83A1-F6EECF244321}">
                <p14:modId xmlns:p14="http://schemas.microsoft.com/office/powerpoint/2010/main" val="206524308"/>
              </p:ext>
            </p:extLst>
          </p:nvPr>
        </p:nvGraphicFramePr>
        <p:xfrm>
          <a:off x="5136572" y="727363"/>
          <a:ext cx="6794171" cy="5133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3233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39A10E-0075-B48A-94E1-F9CB2616470E}"/>
              </a:ext>
            </a:extLst>
          </p:cNvPr>
          <p:cNvSpPr txBox="1"/>
          <p:nvPr/>
        </p:nvSpPr>
        <p:spPr>
          <a:xfrm>
            <a:off x="1066800" y="1950375"/>
            <a:ext cx="10058400" cy="2400657"/>
          </a:xfrm>
          <a:prstGeom prst="rect">
            <a:avLst/>
          </a:prstGeom>
          <a:noFill/>
        </p:spPr>
        <p:txBody>
          <a:bodyPr wrap="square">
            <a:spAutoFit/>
          </a:bodyPr>
          <a:lstStyle/>
          <a:p>
            <a:pPr>
              <a:spcBef>
                <a:spcPts val="600"/>
              </a:spcBef>
              <a:spcAft>
                <a:spcPts val="600"/>
              </a:spcAft>
            </a:pPr>
            <a:r>
              <a:rPr lang="en-US" sz="2800" b="1" u="sng" dirty="0">
                <a:solidFill>
                  <a:srgbClr val="002060"/>
                </a:solidFill>
                <a:effectLst/>
              </a:rPr>
              <a:t>Health equity </a:t>
            </a:r>
            <a:r>
              <a:rPr lang="en-US" sz="2800" b="0" i="0" dirty="0">
                <a:solidFill>
                  <a:srgbClr val="002060"/>
                </a:solidFill>
                <a:effectLst/>
              </a:rPr>
              <a:t>is achieved when every person has the opportunity to “attain his or her full health potential” and no one is “disadvantaged from achieving this potential because of social position or other socially determined circumstances.”  </a:t>
            </a:r>
          </a:p>
          <a:p>
            <a:pPr>
              <a:spcBef>
                <a:spcPts val="600"/>
              </a:spcBef>
              <a:spcAft>
                <a:spcPts val="600"/>
              </a:spcAft>
            </a:pPr>
            <a:r>
              <a:rPr lang="en-US" sz="2800" b="1" i="1" dirty="0">
                <a:solidFill>
                  <a:srgbClr val="002060"/>
                </a:solidFill>
                <a:effectLst/>
              </a:rPr>
              <a:t>Centers for Disease Control and Prevention</a:t>
            </a:r>
            <a:endParaRPr lang="en-US" sz="2800" b="1" i="1" dirty="0">
              <a:solidFill>
                <a:srgbClr val="002060"/>
              </a:solidFill>
            </a:endParaRPr>
          </a:p>
        </p:txBody>
      </p:sp>
    </p:spTree>
    <p:extLst>
      <p:ext uri="{BB962C8B-B14F-4D97-AF65-F5344CB8AC3E}">
        <p14:creationId xmlns:p14="http://schemas.microsoft.com/office/powerpoint/2010/main" val="192834102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KP PPT Palette">
    <a:dk1>
      <a:srgbClr val="000000"/>
    </a:dk1>
    <a:lt1>
      <a:srgbClr val="FFFFFF"/>
    </a:lt1>
    <a:dk2>
      <a:srgbClr val="003B71"/>
    </a:dk2>
    <a:lt2>
      <a:srgbClr val="E7E6E6"/>
    </a:lt2>
    <a:accent1>
      <a:srgbClr val="0078B3"/>
    </a:accent1>
    <a:accent2>
      <a:srgbClr val="559D37"/>
    </a:accent2>
    <a:accent3>
      <a:srgbClr val="E6762F"/>
    </a:accent3>
    <a:accent4>
      <a:srgbClr val="CE5778"/>
    </a:accent4>
    <a:accent5>
      <a:srgbClr val="40A2A0"/>
    </a:accent5>
    <a:accent6>
      <a:srgbClr val="906DAB"/>
    </a:accent6>
    <a:hlink>
      <a:srgbClr val="0078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26BB8BB708BE43AD4D224FF1B04892" ma:contentTypeVersion="18" ma:contentTypeDescription="Create a new document." ma:contentTypeScope="" ma:versionID="8d0dfeb09b6c31dbead23507752557ee">
  <xsd:schema xmlns:xsd="http://www.w3.org/2001/XMLSchema" xmlns:xs="http://www.w3.org/2001/XMLSchema" xmlns:p="http://schemas.microsoft.com/office/2006/metadata/properties" xmlns:ns2="27f89191-57ff-4a96-a541-b01e2d184034" xmlns:ns3="2546a9ec-52a5-4a7b-a9be-04933c21632d" targetNamespace="http://schemas.microsoft.com/office/2006/metadata/properties" ma:root="true" ma:fieldsID="454c5aae6c411c235aa516a4b2acd725" ns2:_="" ns3:_="">
    <xsd:import namespace="27f89191-57ff-4a96-a541-b01e2d184034"/>
    <xsd:import namespace="2546a9ec-52a5-4a7b-a9be-04933c21632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element ref="ns2:Reviewed"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f89191-57ff-4a96-a541-b01e2d1840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Reviewed" ma:index="21" nillable="true" ma:displayName="Reviewed" ma:format="Dropdown" ma:internalName="Reviewed">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d6211aa-27b9-4aa0-bbab-c84ae7d560e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46a9ec-52a5-4a7b-a9be-04933c21632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cf9c3c3-abac-48ad-9c7d-e2fa46378830}" ma:internalName="TaxCatchAll" ma:showField="CatchAllData" ma:web="2546a9ec-52a5-4a7b-a9be-04933c2163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7BE7A1-B33F-47D7-A135-B2136E79F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f89191-57ff-4a96-a541-b01e2d184034"/>
    <ds:schemaRef ds:uri="2546a9ec-52a5-4a7b-a9be-04933c2163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9AAC99-236D-4E90-859F-4A78D8CFA9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7718</TotalTime>
  <Words>1599</Words>
  <Application>Microsoft Office PowerPoint</Application>
  <PresentationFormat>Widescreen</PresentationFormat>
  <Paragraphs>310</Paragraphs>
  <Slides>24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Aptos Display</vt:lpstr>
      <vt:lpstr>Arial</vt:lpstr>
      <vt:lpstr>Bierstadt</vt:lpstr>
      <vt:lpstr>calibri</vt:lpstr>
      <vt:lpstr>calibri</vt:lpstr>
      <vt:lpstr>Calibri Light</vt:lpstr>
      <vt:lpstr>Courier New</vt:lpstr>
      <vt:lpstr>Helvetica</vt:lpstr>
      <vt:lpstr>1_Office Theme</vt:lpstr>
      <vt:lpstr>Addressing Financial Hardship Associated with Cancer</vt:lpstr>
      <vt:lpstr>PowerPoint Presentation</vt:lpstr>
      <vt:lpstr>PowerPoint Presentation</vt:lpstr>
      <vt:lpstr>PowerPoint Presentation</vt:lpstr>
      <vt:lpstr>PowerPoint Presentation</vt:lpstr>
      <vt:lpstr>National Prevalence of Cancer-related  Financial Hardship</vt:lpstr>
      <vt:lpstr>Facing Medical Debt, Social &amp; Financial Sacrifices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CAFÉ Trial Design</vt:lpstr>
      <vt:lpstr>PowerPoint Presentation</vt:lpstr>
      <vt:lpstr>Ensuring a Diverse Participant Cohort</vt:lpstr>
      <vt:lpstr>Financial Hardship of CAFÉ Participants at Baseline</vt:lpstr>
      <vt:lpstr>Understanding Participants’ Baseline Financial Hardship  (from InCharge Scale)</vt:lpstr>
      <vt:lpstr>PowerPoint Presentation</vt:lpstr>
      <vt:lpstr>Key Takeaways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Marchetta</dc:creator>
  <cp:lastModifiedBy>Kestner, Shannon T</cp:lastModifiedBy>
  <cp:revision>43</cp:revision>
  <dcterms:created xsi:type="dcterms:W3CDTF">2023-07-12T14:01:29Z</dcterms:created>
  <dcterms:modified xsi:type="dcterms:W3CDTF">2024-11-14T23:24:22Z</dcterms:modified>
</cp:coreProperties>
</file>