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964" autoAdjust="0"/>
  </p:normalViewPr>
  <p:slideViewPr>
    <p:cSldViewPr snapToGrid="0">
      <p:cViewPr varScale="1">
        <p:scale>
          <a:sx n="88" d="100"/>
          <a:sy n="88" d="100"/>
        </p:scale>
        <p:origin x="13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A1629-E154-43D1-AE31-018E6A746854}"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0794E-0F6B-461B-B771-12BE8D246D15}" type="slidenum">
              <a:rPr lang="en-US" smtClean="0"/>
              <a:t>‹#›</a:t>
            </a:fld>
            <a:endParaRPr lang="en-US"/>
          </a:p>
        </p:txBody>
      </p:sp>
    </p:spTree>
    <p:extLst>
      <p:ext uri="{BB962C8B-B14F-4D97-AF65-F5344CB8AC3E}">
        <p14:creationId xmlns:p14="http://schemas.microsoft.com/office/powerpoint/2010/main" val="331809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This slide introduces my life before I received a colorectal cancer diagnosis. I want to convey the journey to finally understanding what was happening with my health, including the misdiagnoses and the difficulties in finding answers. I will touch on my personal life, including my 10-year wedding anniversary, and how my relationships provided support as I navigated this challenging time. This part of my story sets the stage for the barriers that many in marginalized communities face when trying to understand their health risks.</a:t>
            </a:r>
            <a:endParaRPr lang="en-US" dirty="0"/>
          </a:p>
        </p:txBody>
      </p:sp>
      <p:sp>
        <p:nvSpPr>
          <p:cNvPr id="4" name="Slide Number Placeholder 3"/>
          <p:cNvSpPr>
            <a:spLocks noGrp="1"/>
          </p:cNvSpPr>
          <p:nvPr>
            <p:ph type="sldNum" sz="quarter" idx="5"/>
          </p:nvPr>
        </p:nvSpPr>
        <p:spPr/>
        <p:txBody>
          <a:bodyPr/>
          <a:lstStyle/>
          <a:p>
            <a:fld id="{93F0794E-0F6B-461B-B771-12BE8D246D15}" type="slidenum">
              <a:rPr lang="en-US" smtClean="0"/>
              <a:t>2</a:t>
            </a:fld>
            <a:endParaRPr lang="en-US"/>
          </a:p>
        </p:txBody>
      </p:sp>
    </p:spTree>
    <p:extLst>
      <p:ext uri="{BB962C8B-B14F-4D97-AF65-F5344CB8AC3E}">
        <p14:creationId xmlns:p14="http://schemas.microsoft.com/office/powerpoint/2010/main" val="359376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This slide highlights my experiences during treatment, starting from the day I was diagnosed on January 27, 2015. Here, I’ll discuss the struggles I faced navigating the healthcare system, such as high treatment costs, transportation challenges, and finding supportive care. This period marked a turning point as I began to realize the systemic obstacles patients encounter, particularly in Black and Brown communities. It’s also where I started to find my voice as an advocate, motivated by the barriers I was experiencing firsthand.</a:t>
            </a:r>
            <a:endParaRPr lang="en-US" dirty="0"/>
          </a:p>
        </p:txBody>
      </p:sp>
      <p:sp>
        <p:nvSpPr>
          <p:cNvPr id="4" name="Slide Number Placeholder 3"/>
          <p:cNvSpPr>
            <a:spLocks noGrp="1"/>
          </p:cNvSpPr>
          <p:nvPr>
            <p:ph type="sldNum" sz="quarter" idx="5"/>
          </p:nvPr>
        </p:nvSpPr>
        <p:spPr/>
        <p:txBody>
          <a:bodyPr/>
          <a:lstStyle/>
          <a:p>
            <a:fld id="{93F0794E-0F6B-461B-B771-12BE8D246D15}" type="slidenum">
              <a:rPr lang="en-US" smtClean="0"/>
              <a:t>3</a:t>
            </a:fld>
            <a:endParaRPr lang="en-US"/>
          </a:p>
        </p:txBody>
      </p:sp>
    </p:spTree>
    <p:extLst>
      <p:ext uri="{BB962C8B-B14F-4D97-AF65-F5344CB8AC3E}">
        <p14:creationId xmlns:p14="http://schemas.microsoft.com/office/powerpoint/2010/main" val="154040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In this slide, I’ll focus on my transition into advocacy work following treatment. This includes my role with Fight Colorectal Cancer, my travels around the country, and my focus on improving access to care for marginalized communities. I’ll discuss efforts like raising awareness for genetic testing and educating communities about colorectal cancer risks, especially within Black and Brown communities in Houston and nationwide. My story has come full circle, from patient to advocate, with a goal of helping others overcome the barriers I faced.</a:t>
            </a:r>
            <a:endParaRPr lang="en-US" dirty="0"/>
          </a:p>
        </p:txBody>
      </p:sp>
      <p:sp>
        <p:nvSpPr>
          <p:cNvPr id="4" name="Slide Number Placeholder 3"/>
          <p:cNvSpPr>
            <a:spLocks noGrp="1"/>
          </p:cNvSpPr>
          <p:nvPr>
            <p:ph type="sldNum" sz="quarter" idx="5"/>
          </p:nvPr>
        </p:nvSpPr>
        <p:spPr/>
        <p:txBody>
          <a:bodyPr/>
          <a:lstStyle/>
          <a:p>
            <a:fld id="{93F0794E-0F6B-461B-B771-12BE8D246D15}" type="slidenum">
              <a:rPr lang="en-US" smtClean="0"/>
              <a:t>4</a:t>
            </a:fld>
            <a:endParaRPr lang="en-US"/>
          </a:p>
        </p:txBody>
      </p:sp>
    </p:spTree>
    <p:extLst>
      <p:ext uri="{BB962C8B-B14F-4D97-AF65-F5344CB8AC3E}">
        <p14:creationId xmlns:p14="http://schemas.microsoft.com/office/powerpoint/2010/main" val="275494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0794E-0F6B-461B-B771-12BE8D246D15}" type="slidenum">
              <a:rPr lang="en-US" smtClean="0"/>
              <a:t>5</a:t>
            </a:fld>
            <a:endParaRPr lang="en-US"/>
          </a:p>
        </p:txBody>
      </p:sp>
    </p:spTree>
    <p:extLst>
      <p:ext uri="{BB962C8B-B14F-4D97-AF65-F5344CB8AC3E}">
        <p14:creationId xmlns:p14="http://schemas.microsoft.com/office/powerpoint/2010/main" val="127857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F0794E-0F6B-461B-B771-12BE8D246D15}" type="slidenum">
              <a:rPr lang="en-US" smtClean="0"/>
              <a:t>6</a:t>
            </a:fld>
            <a:endParaRPr lang="en-US"/>
          </a:p>
        </p:txBody>
      </p:sp>
    </p:spTree>
    <p:extLst>
      <p:ext uri="{BB962C8B-B14F-4D97-AF65-F5344CB8AC3E}">
        <p14:creationId xmlns:p14="http://schemas.microsoft.com/office/powerpoint/2010/main" val="25812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734-F6ED-C887-BDA1-C1B2A72CF4DF}"/>
              </a:ext>
            </a:extLst>
          </p:cNvPr>
          <p:cNvSpPr>
            <a:spLocks noGrp="1"/>
          </p:cNvSpPr>
          <p:nvPr>
            <p:ph type="ctrTitle"/>
          </p:nvPr>
        </p:nvSpPr>
        <p:spPr/>
        <p:txBody>
          <a:bodyPr/>
          <a:lstStyle/>
          <a:p>
            <a:r>
              <a:rPr lang="en-US" sz="3300" dirty="0">
                <a:solidFill>
                  <a:schemeClr val="accent2">
                    <a:lumMod val="75000"/>
                  </a:schemeClr>
                </a:solidFill>
              </a:rPr>
              <a:t>Improving Patient Access to Care – </a:t>
            </a:r>
            <a:br>
              <a:rPr lang="en-US" sz="3300" dirty="0">
                <a:solidFill>
                  <a:schemeClr val="accent2">
                    <a:lumMod val="75000"/>
                  </a:schemeClr>
                </a:solidFill>
              </a:rPr>
            </a:br>
            <a:r>
              <a:rPr lang="en-US" sz="3300" dirty="0">
                <a:solidFill>
                  <a:schemeClr val="accent2">
                    <a:lumMod val="75000"/>
                  </a:schemeClr>
                </a:solidFill>
              </a:rPr>
              <a:t>A Journey Through Advocacy and Impact</a:t>
            </a:r>
          </a:p>
        </p:txBody>
      </p:sp>
      <p:sp>
        <p:nvSpPr>
          <p:cNvPr id="3" name="Subtitle 2">
            <a:extLst>
              <a:ext uri="{FF2B5EF4-FFF2-40B4-BE49-F238E27FC236}">
                <a16:creationId xmlns:a16="http://schemas.microsoft.com/office/drawing/2014/main" id="{2213ACE1-65BE-D0C7-67D9-4D0F39F0CF08}"/>
              </a:ext>
            </a:extLst>
          </p:cNvPr>
          <p:cNvSpPr>
            <a:spLocks noGrp="1"/>
          </p:cNvSpPr>
          <p:nvPr>
            <p:ph type="subTitle" idx="1"/>
          </p:nvPr>
        </p:nvSpPr>
        <p:spPr>
          <a:xfrm>
            <a:off x="1507067" y="4148807"/>
            <a:ext cx="7766936" cy="1096899"/>
          </a:xfrm>
        </p:spPr>
        <p:txBody>
          <a:bodyPr>
            <a:normAutofit/>
          </a:bodyPr>
          <a:lstStyle/>
          <a:p>
            <a:r>
              <a:rPr lang="en-US" sz="2800" dirty="0"/>
              <a:t>Paula Chambers Raney</a:t>
            </a:r>
          </a:p>
        </p:txBody>
      </p:sp>
    </p:spTree>
    <p:extLst>
      <p:ext uri="{BB962C8B-B14F-4D97-AF65-F5344CB8AC3E}">
        <p14:creationId xmlns:p14="http://schemas.microsoft.com/office/powerpoint/2010/main" val="159846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41D-8079-E5F3-7613-BF0CD5D08049}"/>
              </a:ext>
            </a:extLst>
          </p:cNvPr>
          <p:cNvSpPr>
            <a:spLocks noGrp="1"/>
          </p:cNvSpPr>
          <p:nvPr>
            <p:ph type="title"/>
          </p:nvPr>
        </p:nvSpPr>
        <p:spPr>
          <a:xfrm>
            <a:off x="677334" y="609600"/>
            <a:ext cx="8596668" cy="792480"/>
          </a:xfrm>
        </p:spPr>
        <p:txBody>
          <a:bodyPr>
            <a:normAutofit/>
          </a:bodyPr>
          <a:lstStyle/>
          <a:p>
            <a:r>
              <a:rPr lang="en-US" sz="2800" dirty="0">
                <a:solidFill>
                  <a:schemeClr val="accent2">
                    <a:lumMod val="75000"/>
                  </a:schemeClr>
                </a:solidFill>
              </a:rPr>
              <a:t>Before Diagnosis: The Journey to Understanding</a:t>
            </a:r>
          </a:p>
        </p:txBody>
      </p:sp>
      <p:pic>
        <p:nvPicPr>
          <p:cNvPr id="6" name="Picture 5">
            <a:extLst>
              <a:ext uri="{FF2B5EF4-FFF2-40B4-BE49-F238E27FC236}">
                <a16:creationId xmlns:a16="http://schemas.microsoft.com/office/drawing/2014/main" id="{916D50B2-358A-299C-A1DD-1FD872EE57F2}"/>
              </a:ext>
            </a:extLst>
          </p:cNvPr>
          <p:cNvPicPr>
            <a:picLocks noChangeAspect="1"/>
          </p:cNvPicPr>
          <p:nvPr/>
        </p:nvPicPr>
        <p:blipFill>
          <a:blip r:embed="rId3"/>
          <a:stretch>
            <a:fillRect/>
          </a:stretch>
        </p:blipFill>
        <p:spPr>
          <a:xfrm>
            <a:off x="263676" y="1935481"/>
            <a:ext cx="3521923" cy="2541134"/>
          </a:xfrm>
          <a:prstGeom prst="rect">
            <a:avLst/>
          </a:prstGeom>
        </p:spPr>
      </p:pic>
      <p:pic>
        <p:nvPicPr>
          <p:cNvPr id="8" name="Picture 7">
            <a:extLst>
              <a:ext uri="{FF2B5EF4-FFF2-40B4-BE49-F238E27FC236}">
                <a16:creationId xmlns:a16="http://schemas.microsoft.com/office/drawing/2014/main" id="{FC27DE5E-DA4C-3802-0F71-CBBBA76D100E}"/>
              </a:ext>
            </a:extLst>
          </p:cNvPr>
          <p:cNvPicPr>
            <a:picLocks noChangeAspect="1"/>
          </p:cNvPicPr>
          <p:nvPr/>
        </p:nvPicPr>
        <p:blipFill>
          <a:blip r:embed="rId4"/>
          <a:stretch>
            <a:fillRect/>
          </a:stretch>
        </p:blipFill>
        <p:spPr>
          <a:xfrm>
            <a:off x="4104944" y="1714499"/>
            <a:ext cx="2514327" cy="3429000"/>
          </a:xfrm>
          <a:prstGeom prst="rect">
            <a:avLst/>
          </a:prstGeom>
        </p:spPr>
      </p:pic>
      <p:pic>
        <p:nvPicPr>
          <p:cNvPr id="10" name="Picture 9">
            <a:extLst>
              <a:ext uri="{FF2B5EF4-FFF2-40B4-BE49-F238E27FC236}">
                <a16:creationId xmlns:a16="http://schemas.microsoft.com/office/drawing/2014/main" id="{E728E22D-3013-B74E-ED63-4E2BCE2F37C3}"/>
              </a:ext>
            </a:extLst>
          </p:cNvPr>
          <p:cNvPicPr>
            <a:picLocks noChangeAspect="1"/>
          </p:cNvPicPr>
          <p:nvPr/>
        </p:nvPicPr>
        <p:blipFill>
          <a:blip r:embed="rId5"/>
          <a:stretch>
            <a:fillRect/>
          </a:stretch>
        </p:blipFill>
        <p:spPr>
          <a:xfrm>
            <a:off x="6938617" y="1530021"/>
            <a:ext cx="2514327" cy="3797957"/>
          </a:xfrm>
          <a:prstGeom prst="rect">
            <a:avLst/>
          </a:prstGeom>
        </p:spPr>
      </p:pic>
    </p:spTree>
    <p:extLst>
      <p:ext uri="{BB962C8B-B14F-4D97-AF65-F5344CB8AC3E}">
        <p14:creationId xmlns:p14="http://schemas.microsoft.com/office/powerpoint/2010/main" val="240966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41D-8079-E5F3-7613-BF0CD5D08049}"/>
              </a:ext>
            </a:extLst>
          </p:cNvPr>
          <p:cNvSpPr>
            <a:spLocks noGrp="1"/>
          </p:cNvSpPr>
          <p:nvPr>
            <p:ph type="title"/>
          </p:nvPr>
        </p:nvSpPr>
        <p:spPr>
          <a:xfrm>
            <a:off x="677334" y="609600"/>
            <a:ext cx="8596668" cy="792480"/>
          </a:xfrm>
        </p:spPr>
        <p:txBody>
          <a:bodyPr>
            <a:normAutofit/>
          </a:bodyPr>
          <a:lstStyle/>
          <a:p>
            <a:r>
              <a:rPr lang="en-US" sz="2800" dirty="0">
                <a:solidFill>
                  <a:schemeClr val="accent2">
                    <a:lumMod val="75000"/>
                  </a:schemeClr>
                </a:solidFill>
              </a:rPr>
              <a:t>During Treatment: Navigating the System</a:t>
            </a:r>
          </a:p>
        </p:txBody>
      </p:sp>
      <p:pic>
        <p:nvPicPr>
          <p:cNvPr id="4" name="Picture 3">
            <a:extLst>
              <a:ext uri="{FF2B5EF4-FFF2-40B4-BE49-F238E27FC236}">
                <a16:creationId xmlns:a16="http://schemas.microsoft.com/office/drawing/2014/main" id="{A3C8AD1C-74A6-E8CD-6B6E-52C3187AD4F0}"/>
              </a:ext>
            </a:extLst>
          </p:cNvPr>
          <p:cNvPicPr>
            <a:picLocks noChangeAspect="1"/>
          </p:cNvPicPr>
          <p:nvPr/>
        </p:nvPicPr>
        <p:blipFill rotWithShape="1">
          <a:blip r:embed="rId3"/>
          <a:srcRect b="1204"/>
          <a:stretch/>
        </p:blipFill>
        <p:spPr>
          <a:xfrm>
            <a:off x="412530" y="1402080"/>
            <a:ext cx="2366907" cy="3153315"/>
          </a:xfrm>
          <a:prstGeom prst="rect">
            <a:avLst/>
          </a:prstGeom>
        </p:spPr>
      </p:pic>
      <p:pic>
        <p:nvPicPr>
          <p:cNvPr id="6" name="Picture 5">
            <a:extLst>
              <a:ext uri="{FF2B5EF4-FFF2-40B4-BE49-F238E27FC236}">
                <a16:creationId xmlns:a16="http://schemas.microsoft.com/office/drawing/2014/main" id="{D8609145-B600-F703-0DBD-20D7022A7EA8}"/>
              </a:ext>
            </a:extLst>
          </p:cNvPr>
          <p:cNvPicPr>
            <a:picLocks noChangeAspect="1"/>
          </p:cNvPicPr>
          <p:nvPr/>
        </p:nvPicPr>
        <p:blipFill>
          <a:blip r:embed="rId4"/>
          <a:stretch>
            <a:fillRect/>
          </a:stretch>
        </p:blipFill>
        <p:spPr>
          <a:xfrm>
            <a:off x="2869536" y="1402080"/>
            <a:ext cx="1871249" cy="3153315"/>
          </a:xfrm>
          <a:prstGeom prst="rect">
            <a:avLst/>
          </a:prstGeom>
        </p:spPr>
      </p:pic>
      <p:pic>
        <p:nvPicPr>
          <p:cNvPr id="10" name="Picture 9">
            <a:extLst>
              <a:ext uri="{FF2B5EF4-FFF2-40B4-BE49-F238E27FC236}">
                <a16:creationId xmlns:a16="http://schemas.microsoft.com/office/drawing/2014/main" id="{48623375-ACE6-E2D7-199C-EFDED8EEC212}"/>
              </a:ext>
            </a:extLst>
          </p:cNvPr>
          <p:cNvPicPr>
            <a:picLocks noChangeAspect="1"/>
          </p:cNvPicPr>
          <p:nvPr/>
        </p:nvPicPr>
        <p:blipFill rotWithShape="1">
          <a:blip r:embed="rId5"/>
          <a:srcRect b="3139"/>
          <a:stretch/>
        </p:blipFill>
        <p:spPr>
          <a:xfrm>
            <a:off x="4970782" y="2572071"/>
            <a:ext cx="1871250" cy="3023187"/>
          </a:xfrm>
          <a:prstGeom prst="rect">
            <a:avLst/>
          </a:prstGeom>
        </p:spPr>
      </p:pic>
      <p:pic>
        <p:nvPicPr>
          <p:cNvPr id="12" name="Picture 11">
            <a:extLst>
              <a:ext uri="{FF2B5EF4-FFF2-40B4-BE49-F238E27FC236}">
                <a16:creationId xmlns:a16="http://schemas.microsoft.com/office/drawing/2014/main" id="{DA1CCD01-F9BC-CB9C-35B7-EC1F16F28DE4}"/>
              </a:ext>
            </a:extLst>
          </p:cNvPr>
          <p:cNvPicPr>
            <a:picLocks noChangeAspect="1"/>
          </p:cNvPicPr>
          <p:nvPr/>
        </p:nvPicPr>
        <p:blipFill>
          <a:blip r:embed="rId6"/>
          <a:stretch>
            <a:fillRect/>
          </a:stretch>
        </p:blipFill>
        <p:spPr>
          <a:xfrm>
            <a:off x="6950892" y="2572071"/>
            <a:ext cx="2328035" cy="3023187"/>
          </a:xfrm>
          <a:prstGeom prst="rect">
            <a:avLst/>
          </a:prstGeom>
        </p:spPr>
      </p:pic>
    </p:spTree>
    <p:extLst>
      <p:ext uri="{BB962C8B-B14F-4D97-AF65-F5344CB8AC3E}">
        <p14:creationId xmlns:p14="http://schemas.microsoft.com/office/powerpoint/2010/main" val="47439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41D-8079-E5F3-7613-BF0CD5D08049}"/>
              </a:ext>
            </a:extLst>
          </p:cNvPr>
          <p:cNvSpPr>
            <a:spLocks noGrp="1"/>
          </p:cNvSpPr>
          <p:nvPr>
            <p:ph type="title"/>
          </p:nvPr>
        </p:nvSpPr>
        <p:spPr>
          <a:xfrm>
            <a:off x="677334" y="609600"/>
            <a:ext cx="8596668" cy="792480"/>
          </a:xfrm>
        </p:spPr>
        <p:txBody>
          <a:bodyPr>
            <a:normAutofit/>
          </a:bodyPr>
          <a:lstStyle/>
          <a:p>
            <a:r>
              <a:rPr lang="en-US" sz="2800" dirty="0">
                <a:solidFill>
                  <a:schemeClr val="accent2">
                    <a:lumMod val="75000"/>
                  </a:schemeClr>
                </a:solidFill>
              </a:rPr>
              <a:t>Beyond Treatment: Advocacy and Impact</a:t>
            </a:r>
          </a:p>
        </p:txBody>
      </p:sp>
      <p:pic>
        <p:nvPicPr>
          <p:cNvPr id="4" name="Picture 3">
            <a:extLst>
              <a:ext uri="{FF2B5EF4-FFF2-40B4-BE49-F238E27FC236}">
                <a16:creationId xmlns:a16="http://schemas.microsoft.com/office/drawing/2014/main" id="{6BCB71CC-84AE-01B9-B2D5-D70081D4283F}"/>
              </a:ext>
            </a:extLst>
          </p:cNvPr>
          <p:cNvPicPr>
            <a:picLocks noChangeAspect="1"/>
          </p:cNvPicPr>
          <p:nvPr/>
        </p:nvPicPr>
        <p:blipFill rotWithShape="1">
          <a:blip r:embed="rId3"/>
          <a:srcRect b="953"/>
          <a:stretch/>
        </p:blipFill>
        <p:spPr>
          <a:xfrm>
            <a:off x="1140251" y="1611564"/>
            <a:ext cx="3649463" cy="3634871"/>
          </a:xfrm>
          <a:prstGeom prst="rect">
            <a:avLst/>
          </a:prstGeom>
        </p:spPr>
      </p:pic>
      <p:pic>
        <p:nvPicPr>
          <p:cNvPr id="6" name="Picture 5">
            <a:extLst>
              <a:ext uri="{FF2B5EF4-FFF2-40B4-BE49-F238E27FC236}">
                <a16:creationId xmlns:a16="http://schemas.microsoft.com/office/drawing/2014/main" id="{D05BFF1A-01BC-314A-FD4D-6E34F4ED4BAF}"/>
              </a:ext>
            </a:extLst>
          </p:cNvPr>
          <p:cNvPicPr>
            <a:picLocks noChangeAspect="1"/>
          </p:cNvPicPr>
          <p:nvPr/>
        </p:nvPicPr>
        <p:blipFill>
          <a:blip r:embed="rId4"/>
          <a:stretch>
            <a:fillRect/>
          </a:stretch>
        </p:blipFill>
        <p:spPr>
          <a:xfrm>
            <a:off x="5159828" y="1611563"/>
            <a:ext cx="3826741" cy="3634871"/>
          </a:xfrm>
          <a:prstGeom prst="rect">
            <a:avLst/>
          </a:prstGeom>
        </p:spPr>
      </p:pic>
    </p:spTree>
    <p:extLst>
      <p:ext uri="{BB962C8B-B14F-4D97-AF65-F5344CB8AC3E}">
        <p14:creationId xmlns:p14="http://schemas.microsoft.com/office/powerpoint/2010/main" val="30005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41D-8079-E5F3-7613-BF0CD5D08049}"/>
              </a:ext>
            </a:extLst>
          </p:cNvPr>
          <p:cNvSpPr>
            <a:spLocks noGrp="1"/>
          </p:cNvSpPr>
          <p:nvPr>
            <p:ph type="title"/>
          </p:nvPr>
        </p:nvSpPr>
        <p:spPr>
          <a:xfrm>
            <a:off x="677333" y="609600"/>
            <a:ext cx="9664095" cy="792480"/>
          </a:xfrm>
        </p:spPr>
        <p:txBody>
          <a:bodyPr>
            <a:normAutofit/>
          </a:bodyPr>
          <a:lstStyle/>
          <a:p>
            <a:r>
              <a:rPr lang="en-US" sz="2800" dirty="0">
                <a:solidFill>
                  <a:schemeClr val="accent2">
                    <a:lumMod val="75000"/>
                  </a:schemeClr>
                </a:solidFill>
              </a:rPr>
              <a:t>“All You Need is Now”</a:t>
            </a:r>
          </a:p>
        </p:txBody>
      </p:sp>
      <p:pic>
        <p:nvPicPr>
          <p:cNvPr id="5" name="Picture 4">
            <a:extLst>
              <a:ext uri="{FF2B5EF4-FFF2-40B4-BE49-F238E27FC236}">
                <a16:creationId xmlns:a16="http://schemas.microsoft.com/office/drawing/2014/main" id="{83CA3309-A83B-1C74-B0F4-5348D64C24E2}"/>
              </a:ext>
            </a:extLst>
          </p:cNvPr>
          <p:cNvPicPr>
            <a:picLocks noChangeAspect="1"/>
          </p:cNvPicPr>
          <p:nvPr/>
        </p:nvPicPr>
        <p:blipFill>
          <a:blip r:embed="rId3"/>
          <a:stretch>
            <a:fillRect/>
          </a:stretch>
        </p:blipFill>
        <p:spPr>
          <a:xfrm>
            <a:off x="4899467" y="2061823"/>
            <a:ext cx="3697484" cy="3581400"/>
          </a:xfrm>
          <a:prstGeom prst="rect">
            <a:avLst/>
          </a:prstGeom>
        </p:spPr>
      </p:pic>
      <p:pic>
        <p:nvPicPr>
          <p:cNvPr id="8" name="Picture 7">
            <a:extLst>
              <a:ext uri="{FF2B5EF4-FFF2-40B4-BE49-F238E27FC236}">
                <a16:creationId xmlns:a16="http://schemas.microsoft.com/office/drawing/2014/main" id="{F4F77650-EBC8-F5BF-8465-94304897D8BC}"/>
              </a:ext>
            </a:extLst>
          </p:cNvPr>
          <p:cNvPicPr>
            <a:picLocks noChangeAspect="1"/>
          </p:cNvPicPr>
          <p:nvPr/>
        </p:nvPicPr>
        <p:blipFill rotWithShape="1">
          <a:blip r:embed="rId4"/>
          <a:srcRect l="923"/>
          <a:stretch/>
        </p:blipFill>
        <p:spPr>
          <a:xfrm>
            <a:off x="2220069" y="1728788"/>
            <a:ext cx="2480210" cy="4247470"/>
          </a:xfrm>
          <a:prstGeom prst="rect">
            <a:avLst/>
          </a:prstGeom>
        </p:spPr>
      </p:pic>
    </p:spTree>
    <p:extLst>
      <p:ext uri="{BB962C8B-B14F-4D97-AF65-F5344CB8AC3E}">
        <p14:creationId xmlns:p14="http://schemas.microsoft.com/office/powerpoint/2010/main" val="9987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41D-8079-E5F3-7613-BF0CD5D08049}"/>
              </a:ext>
            </a:extLst>
          </p:cNvPr>
          <p:cNvSpPr>
            <a:spLocks noGrp="1"/>
          </p:cNvSpPr>
          <p:nvPr>
            <p:ph type="title"/>
          </p:nvPr>
        </p:nvSpPr>
        <p:spPr>
          <a:xfrm>
            <a:off x="677333" y="609600"/>
            <a:ext cx="9664095" cy="792480"/>
          </a:xfrm>
        </p:spPr>
        <p:txBody>
          <a:bodyPr>
            <a:normAutofit/>
          </a:bodyPr>
          <a:lstStyle/>
          <a:p>
            <a:r>
              <a:rPr lang="en-US" sz="2800" dirty="0">
                <a:solidFill>
                  <a:schemeClr val="accent2">
                    <a:lumMod val="75000"/>
                  </a:schemeClr>
                </a:solidFill>
              </a:rPr>
              <a:t>Let’s Stay Connected</a:t>
            </a:r>
          </a:p>
        </p:txBody>
      </p:sp>
      <p:pic>
        <p:nvPicPr>
          <p:cNvPr id="7" name="Picture 6" descr="A qr code with colorful dots&#10;&#10;Description automatically generated">
            <a:extLst>
              <a:ext uri="{FF2B5EF4-FFF2-40B4-BE49-F238E27FC236}">
                <a16:creationId xmlns:a16="http://schemas.microsoft.com/office/drawing/2014/main" id="{78E6ADA0-7943-12B2-5615-4E0C9965F627}"/>
              </a:ext>
            </a:extLst>
          </p:cNvPr>
          <p:cNvPicPr>
            <a:picLocks noChangeAspect="1"/>
          </p:cNvPicPr>
          <p:nvPr/>
        </p:nvPicPr>
        <p:blipFill>
          <a:blip r:embed="rId3"/>
          <a:stretch>
            <a:fillRect/>
          </a:stretch>
        </p:blipFill>
        <p:spPr>
          <a:xfrm>
            <a:off x="1390496" y="1731518"/>
            <a:ext cx="3045279" cy="3045279"/>
          </a:xfrm>
          <a:prstGeom prst="rect">
            <a:avLst/>
          </a:prstGeom>
        </p:spPr>
      </p:pic>
      <p:pic>
        <p:nvPicPr>
          <p:cNvPr id="10" name="Picture 9" descr="A qr code with a star in the middle&#10;&#10;Description automatically generated">
            <a:extLst>
              <a:ext uri="{FF2B5EF4-FFF2-40B4-BE49-F238E27FC236}">
                <a16:creationId xmlns:a16="http://schemas.microsoft.com/office/drawing/2014/main" id="{4BE79618-C85A-A95E-909C-C43E80E50B68}"/>
              </a:ext>
            </a:extLst>
          </p:cNvPr>
          <p:cNvPicPr>
            <a:picLocks noChangeAspect="1"/>
          </p:cNvPicPr>
          <p:nvPr/>
        </p:nvPicPr>
        <p:blipFill>
          <a:blip r:embed="rId4"/>
          <a:stretch>
            <a:fillRect/>
          </a:stretch>
        </p:blipFill>
        <p:spPr>
          <a:xfrm>
            <a:off x="5882521" y="1938534"/>
            <a:ext cx="2634343" cy="2634343"/>
          </a:xfrm>
          <a:prstGeom prst="rect">
            <a:avLst/>
          </a:prstGeom>
        </p:spPr>
      </p:pic>
      <p:sp>
        <p:nvSpPr>
          <p:cNvPr id="11" name="TextBox 10">
            <a:extLst>
              <a:ext uri="{FF2B5EF4-FFF2-40B4-BE49-F238E27FC236}">
                <a16:creationId xmlns:a16="http://schemas.microsoft.com/office/drawing/2014/main" id="{9441C561-78AB-D12A-752F-5E350242BA50}"/>
              </a:ext>
            </a:extLst>
          </p:cNvPr>
          <p:cNvSpPr txBox="1"/>
          <p:nvPr/>
        </p:nvSpPr>
        <p:spPr>
          <a:xfrm>
            <a:off x="5882521" y="1573292"/>
            <a:ext cx="2740743" cy="338554"/>
          </a:xfrm>
          <a:prstGeom prst="rect">
            <a:avLst/>
          </a:prstGeom>
          <a:noFill/>
        </p:spPr>
        <p:txBody>
          <a:bodyPr wrap="square" rtlCol="0">
            <a:spAutoFit/>
          </a:bodyPr>
          <a:lstStyle/>
          <a:p>
            <a:r>
              <a:rPr lang="nl-NL" sz="1600" b="1" i="0" dirty="0">
                <a:solidFill>
                  <a:srgbClr val="1B365D"/>
                </a:solidFill>
                <a:effectLst/>
                <a:latin typeface="Segoe UI" panose="020B0502040204020203" pitchFamily="34" charset="0"/>
              </a:rPr>
              <a:t>Linktree: linktr.ee/pclove1</a:t>
            </a:r>
            <a:endParaRPr lang="en-US" sz="1600" dirty="0">
              <a:solidFill>
                <a:srgbClr val="1B365D"/>
              </a:solidFill>
            </a:endParaRPr>
          </a:p>
        </p:txBody>
      </p:sp>
      <p:sp>
        <p:nvSpPr>
          <p:cNvPr id="12" name="TextBox 11">
            <a:extLst>
              <a:ext uri="{FF2B5EF4-FFF2-40B4-BE49-F238E27FC236}">
                <a16:creationId xmlns:a16="http://schemas.microsoft.com/office/drawing/2014/main" id="{2CF1A1F2-CB21-462C-C6E2-842816B33B82}"/>
              </a:ext>
            </a:extLst>
          </p:cNvPr>
          <p:cNvSpPr txBox="1"/>
          <p:nvPr/>
        </p:nvSpPr>
        <p:spPr>
          <a:xfrm>
            <a:off x="1613500" y="1573292"/>
            <a:ext cx="2599270" cy="338554"/>
          </a:xfrm>
          <a:prstGeom prst="rect">
            <a:avLst/>
          </a:prstGeom>
          <a:noFill/>
        </p:spPr>
        <p:txBody>
          <a:bodyPr wrap="square" rtlCol="0">
            <a:spAutoFit/>
          </a:bodyPr>
          <a:lstStyle/>
          <a:p>
            <a:r>
              <a:rPr lang="nl-NL" sz="1600" b="1" i="0" dirty="0">
                <a:solidFill>
                  <a:srgbClr val="1B365D"/>
                </a:solidFill>
                <a:effectLst/>
                <a:latin typeface="Segoe UI" panose="020B0502040204020203" pitchFamily="34" charset="0"/>
              </a:rPr>
              <a:t>Instagram: @ILoveLR69 </a:t>
            </a:r>
            <a:endParaRPr lang="en-US" sz="1600" dirty="0">
              <a:solidFill>
                <a:srgbClr val="1B365D"/>
              </a:solidFill>
            </a:endParaRPr>
          </a:p>
        </p:txBody>
      </p:sp>
      <p:sp>
        <p:nvSpPr>
          <p:cNvPr id="13" name="TextBox 12">
            <a:extLst>
              <a:ext uri="{FF2B5EF4-FFF2-40B4-BE49-F238E27FC236}">
                <a16:creationId xmlns:a16="http://schemas.microsoft.com/office/drawing/2014/main" id="{448D6AA9-992C-80AE-32BF-5230A78CC138}"/>
              </a:ext>
            </a:extLst>
          </p:cNvPr>
          <p:cNvSpPr txBox="1"/>
          <p:nvPr/>
        </p:nvSpPr>
        <p:spPr>
          <a:xfrm>
            <a:off x="3150204" y="5106235"/>
            <a:ext cx="3506561" cy="954107"/>
          </a:xfrm>
          <a:prstGeom prst="rect">
            <a:avLst/>
          </a:prstGeom>
          <a:noFill/>
        </p:spPr>
        <p:txBody>
          <a:bodyPr wrap="square" rtlCol="0">
            <a:spAutoFit/>
          </a:bodyPr>
          <a:lstStyle/>
          <a:p>
            <a:pPr algn="ctr"/>
            <a:r>
              <a:rPr lang="en-US" sz="2800" b="1" dirty="0">
                <a:solidFill>
                  <a:srgbClr val="1B365D"/>
                </a:solidFill>
                <a:latin typeface="Segoe UI" panose="020B0502040204020203" pitchFamily="34" charset="0"/>
              </a:rPr>
              <a:t>Email: </a:t>
            </a:r>
          </a:p>
          <a:p>
            <a:pPr algn="ctr"/>
            <a:r>
              <a:rPr lang="en-US" sz="2800" b="1" dirty="0">
                <a:solidFill>
                  <a:srgbClr val="1B365D"/>
                </a:solidFill>
                <a:latin typeface="Segoe UI" panose="020B0502040204020203" pitchFamily="34" charset="0"/>
              </a:rPr>
              <a:t>Paula@fightcrc.org</a:t>
            </a:r>
          </a:p>
        </p:txBody>
      </p:sp>
    </p:spTree>
    <p:extLst>
      <p:ext uri="{BB962C8B-B14F-4D97-AF65-F5344CB8AC3E}">
        <p14:creationId xmlns:p14="http://schemas.microsoft.com/office/powerpoint/2010/main" val="17142879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99</TotalTime>
  <Words>347</Words>
  <Application>Microsoft Office PowerPoint</Application>
  <PresentationFormat>Widescreen</PresentationFormat>
  <Paragraphs>19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vt:lpstr>
      <vt:lpstr>Segoe UI</vt:lpstr>
      <vt:lpstr>Trebuchet MS</vt:lpstr>
      <vt:lpstr>Wingdings 3</vt:lpstr>
      <vt:lpstr>Facet</vt:lpstr>
      <vt:lpstr>Improving Patient Access to Care –  A Journey Through Advocacy and Impact</vt:lpstr>
      <vt:lpstr>Before Diagnosis: The Journey to Understanding</vt:lpstr>
      <vt:lpstr>During Treatment: Navigating the System</vt:lpstr>
      <vt:lpstr>Beyond Treatment: Advocacy and Impact</vt:lpstr>
      <vt:lpstr>“All You Need is Now”</vt:lpstr>
      <vt:lpstr>Let’s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Patient Access to Care –  A Journey Through Advocacy and Impact</dc:title>
  <dc:creator>Kestner, Shannon T</dc:creator>
  <cp:lastModifiedBy>Kestner, Shannon T</cp:lastModifiedBy>
  <cp:revision>2</cp:revision>
  <dcterms:created xsi:type="dcterms:W3CDTF">2024-11-12T21:29:47Z</dcterms:created>
  <dcterms:modified xsi:type="dcterms:W3CDTF">2024-11-13T17:26:17Z</dcterms:modified>
</cp:coreProperties>
</file>