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"/>
  </p:notesMasterIdLst>
  <p:handoutMasterIdLst>
    <p:handoutMasterId r:id="rId7"/>
  </p:handoutMasterIdLst>
  <p:sldIdLst>
    <p:sldId id="259" r:id="rId2"/>
    <p:sldId id="282" r:id="rId3"/>
    <p:sldId id="285" r:id="rId4"/>
    <p:sldId id="286" r:id="rId5"/>
  </p:sldIdLst>
  <p:sldSz cx="12192000" cy="6858000"/>
  <p:notesSz cx="6858000" cy="9144000"/>
  <p:defaultTextStyle>
    <a:defPPr>
      <a:defRPr lang="en-US"/>
    </a:defPPr>
    <a:lvl1pPr marL="0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1pPr>
    <a:lvl2pPr marL="374437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2pPr>
    <a:lvl3pPr marL="748873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3pPr>
    <a:lvl4pPr marL="1123310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4pPr>
    <a:lvl5pPr marL="1497748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5pPr>
    <a:lvl6pPr marL="1872184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6pPr>
    <a:lvl7pPr marL="2246621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7pPr>
    <a:lvl8pPr marL="2621057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8pPr>
    <a:lvl9pPr marL="2995494" algn="l" defTabSz="748873" rtl="0" eaLnBrk="1" latinLnBrk="0" hangingPunct="1">
      <a:defRPr sz="14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ed Hutch sample slides" id="{4B516A40-E9E6-D548-8B94-A98F8AF94FC8}">
          <p14:sldIdLst>
            <p14:sldId id="259"/>
            <p14:sldId id="282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C20F1-C207-26F3-5670-052C43A9D19D}" name="Kestner, Shannon T" initials="KST" userId="S::skestne2@fredhutch.org::7b518aaa-6666-49dc-88d6-92d4b4243f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5D"/>
    <a:srgbClr val="FFB500"/>
    <a:srgbClr val="F4F4F4"/>
    <a:srgbClr val="F4F400"/>
    <a:srgbClr val="00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 autoAdjust="0"/>
    <p:restoredTop sz="88132" autoAdjust="0"/>
  </p:normalViewPr>
  <p:slideViewPr>
    <p:cSldViewPr snapToGrid="0" showGuides="1">
      <p:cViewPr varScale="1">
        <p:scale>
          <a:sx n="72" d="100"/>
          <a:sy n="72" d="100"/>
        </p:scale>
        <p:origin x="691" y="62"/>
      </p:cViewPr>
      <p:guideLst>
        <p:guide orient="horz" pos="204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B421FF-788A-58E8-30E1-CDA83BED8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FBF19-E9EF-54E8-5EE0-8B4C78562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09FD8-723E-4AAA-9FFB-AFDF19EECEA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45803-4B53-9DDB-1412-DBE2A58DD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0E99F-A784-1CAF-F95F-E76EA9F40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F3D7B-BA11-4C0C-BB4C-ED902084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83A3-74EC-4777-B71F-E0F6DC2554D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C3AFC-9D0B-4CEA-8B56-7F1914BE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encourage you to share your ideas with those around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encourage you to share your ideas with those around you.</a:t>
            </a:r>
          </a:p>
          <a:p>
            <a:endParaRPr lang="en-US" dirty="0"/>
          </a:p>
          <a:p>
            <a:r>
              <a:rPr lang="en-US"/>
              <a:t>https://powerpoint.ahaslides.com/slide/100248324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C3AFC-9D0B-4CEA-8B56-7F1914BE3F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F3617C-4FBA-8EFB-E66E-CAC0EE1F4192}"/>
              </a:ext>
            </a:extLst>
          </p:cNvPr>
          <p:cNvSpPr/>
          <p:nvPr/>
        </p:nvSpPr>
        <p:spPr>
          <a:xfrm>
            <a:off x="0" y="5657914"/>
            <a:ext cx="12192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83730-6DC4-802D-C2AD-841D5BCD6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432" y="1638299"/>
            <a:ext cx="7280559" cy="3023315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00352-C5ED-FA86-6C1F-A653D33EA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2" y="4798140"/>
            <a:ext cx="5820698" cy="13666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F7064-577F-5489-013B-B80533D11C4C}"/>
              </a:ext>
            </a:extLst>
          </p:cNvPr>
          <p:cNvSpPr/>
          <p:nvPr userDrawn="1"/>
        </p:nvSpPr>
        <p:spPr>
          <a:xfrm>
            <a:off x="0" y="5657914"/>
            <a:ext cx="12192000" cy="1205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7265B-A024-C781-E0D1-EF863180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504" y="0"/>
            <a:ext cx="58719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6CEE4-08F0-0C07-C1D6-6BEE474914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08" y="684409"/>
            <a:ext cx="2496312" cy="5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8469-31A0-1192-89C0-F4C96553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86829-4E45-27A9-BF8A-3FA07E8E8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42514-42C3-264E-57FD-09B97F23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FEF69-C193-EA93-1CF4-EE6B379B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8EAAE-10A4-8399-1E6B-3504E32E9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527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9A126-0427-2C05-B62C-023DCEE5C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65125"/>
            <a:ext cx="76581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4D15-141A-C935-40FA-43D339B7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4BA6-3F44-02A6-F0CE-53FAF665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EC31A-CF14-110E-A388-447BAB451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1D5F3-14D8-EB4A-BCF0-7DEF40FD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9FF6C1-1F10-6B81-CAF0-B28BC6E744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733270"/>
            <a:ext cx="5181600" cy="7091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31E7022-7CAE-F7C0-D3C5-5B581F40C1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6000" y="1825354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9F64A8-114B-5D81-514A-3E24305848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6000" y="2876669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82BF47-8D5B-87BE-5127-15DCE9D4059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096000" y="3923512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D2B938-8AFF-0643-A887-9B1904CA619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096000" y="5011954"/>
            <a:ext cx="5181600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15639E-8CC4-FEB7-1691-4EBF3865C265}"/>
              </a:ext>
            </a:extLst>
          </p:cNvPr>
          <p:cNvGrpSpPr/>
          <p:nvPr userDrawn="1"/>
        </p:nvGrpSpPr>
        <p:grpSpPr>
          <a:xfrm>
            <a:off x="621792" y="1065362"/>
            <a:ext cx="3829722" cy="3767059"/>
            <a:chOff x="621792" y="1474157"/>
            <a:chExt cx="3829722" cy="376705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82A96D-087E-F58E-196E-5312EB64A1C5}"/>
                </a:ext>
              </a:extLst>
            </p:cNvPr>
            <p:cNvSpPr/>
            <p:nvPr userDrawn="1"/>
          </p:nvSpPr>
          <p:spPr>
            <a:xfrm>
              <a:off x="621792" y="1474157"/>
              <a:ext cx="3829722" cy="37670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06907D-77AF-BD36-8B08-EC1B63CB1CA8}"/>
                </a:ext>
              </a:extLst>
            </p:cNvPr>
            <p:cNvSpPr/>
            <p:nvPr userDrawn="1"/>
          </p:nvSpPr>
          <p:spPr>
            <a:xfrm>
              <a:off x="1291675" y="2244576"/>
              <a:ext cx="2984804" cy="207943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en-US" altLang="en-US" sz="5400" b="0" i="0" dirty="0">
                  <a:solidFill>
                    <a:schemeClr val="bg1"/>
                  </a:solidFill>
                  <a:latin typeface="+mj-lt"/>
                  <a:ea typeface="ヒラギノ角ゴ Pro W3" panose="020B0300000000000000" pitchFamily="34" charset="-128"/>
                </a:rPr>
                <a:t>Table of Contents</a:t>
              </a:r>
            </a:p>
          </p:txBody>
        </p: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CEC661D-E074-375D-91A2-5AE8C1E640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5820" y="5246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1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356D2A1-1F4F-E034-3663-54B8AC3457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8673" y="1613074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2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DE5DCA6-E722-888B-586D-7DCE83FA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5819" y="37112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4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21A37EF-DD9A-147C-DAE2-0D6A31A392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5819" y="4799674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5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DBE69E7-EF78-104F-175E-E14F0469BC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8673" y="2664389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EC31A-CF14-110E-A388-447BAB451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1D5F3-14D8-EB4A-BCF0-7DEF40FD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9FF6C1-1F10-6B81-CAF0-B28BC6E744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59494" y="733270"/>
            <a:ext cx="9018106" cy="7091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31E7022-7CAE-F7C0-D3C5-5B581F40C1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59494" y="1825354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9F64A8-114B-5D81-514A-3E24305848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259494" y="2876669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82BF47-8D5B-87BE-5127-15DCE9D4059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259494" y="3923512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D2B938-8AFF-0643-A887-9B1904CA619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59494" y="5011954"/>
            <a:ext cx="9018106" cy="7132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lang="en-US" sz="24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CEC661D-E074-375D-91A2-5AE8C1E640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69314" y="5246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1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356D2A1-1F4F-E034-3663-54B8AC3457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2167" y="1613074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2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DE5DCA6-E722-888B-586D-7DCE83FA44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9313" y="3711232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4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21A37EF-DD9A-147C-DAE2-0D6A31A392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9313" y="4799674"/>
            <a:ext cx="590180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5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DBE69E7-EF78-104F-175E-E14F0469BC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82167" y="2664389"/>
            <a:ext cx="577327" cy="9255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6000" b="1">
                <a:latin typeface="+mj-lt"/>
              </a:defRPr>
            </a:lvl1pPr>
          </a:lstStyle>
          <a:p>
            <a:pPr lvl="0"/>
            <a:r>
              <a:rPr lang="en-US" sz="6000" b="1" dirty="0">
                <a:latin typeface="+mj-lt"/>
              </a:rPr>
              <a:t>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0ADFC-4E21-8B1B-2B92-D873DFF76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752"/>
            <a:ext cx="446913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ic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2DA7D5-7145-4155-9CEA-6BD6DBBE3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24" y="371074"/>
            <a:ext cx="989076" cy="11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103632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103632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enter Level 2 header</a:t>
            </a:r>
          </a:p>
        </p:txBody>
      </p:sp>
    </p:spTree>
    <p:extLst>
      <p:ext uri="{BB962C8B-B14F-4D97-AF65-F5344CB8AC3E}">
        <p14:creationId xmlns:p14="http://schemas.microsoft.com/office/powerpoint/2010/main" val="3888130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Text w/Subhead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"/>
            <a:ext cx="103632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1933684"/>
            <a:ext cx="10363199" cy="82780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lang="en-US" sz="1600" b="1" kern="0" cap="all" spc="0" normalizeH="0" baseline="0" dirty="0">
                <a:solidFill>
                  <a:schemeClr val="tx2"/>
                </a:solidFill>
              </a:defRPr>
            </a:lvl1pPr>
          </a:lstStyle>
          <a:p>
            <a:pPr marL="197213" lvl="0" indent="-197213"/>
            <a:r>
              <a:rPr lang="en-US" dirty="0"/>
              <a:t>Click to add subtitle text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188720"/>
            <a:ext cx="10363200" cy="749808"/>
          </a:xfrm>
          <a:prstGeom prst="rect">
            <a:avLst/>
          </a:prstGeom>
        </p:spPr>
        <p:txBody>
          <a:bodyPr tIns="0" rIns="0"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1A24A-CF28-0C46-BC50-7171D12730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0827-E235-7147-995F-7CEAF6D48E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AE5351-B08B-1A4C-A099-7C6CCDF10A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1" y="2894987"/>
            <a:ext cx="10363199" cy="289621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4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3118"/>
            <a:ext cx="4859079" cy="3063876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8948"/>
            <a:ext cx="4859079" cy="46322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487184"/>
            <a:ext cx="4859079" cy="7498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C909C4-0CDA-1F50-EE33-C12E76CEEC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45078" y="1423988"/>
            <a:ext cx="4132522" cy="4367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body text,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59436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59436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enter Level 2 header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BBFABB7-4488-4B42-8719-33C164F24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24" y="371074"/>
            <a:ext cx="989076" cy="11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subhead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3120"/>
            <a:ext cx="5943600" cy="367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D0DAA7-9204-26DD-56E2-8B4D67144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88720"/>
            <a:ext cx="5943600" cy="74980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E566B3-76E1-D104-1541-4DE8C52E9F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4560" y="1453019"/>
            <a:ext cx="4133088" cy="4338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50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 w/2 images 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C909C4-0CDA-1F50-EE33-C12E76CEEC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399" y="1423988"/>
            <a:ext cx="4965405" cy="437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4"/>
            <a:ext cx="10363200" cy="914400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19BB9C-D01B-4884-B61F-AFFF375E0B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5224" y="1426464"/>
            <a:ext cx="4965192" cy="437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65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/left, Image/right - add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DC0-1172-D9AF-7562-D2835381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759"/>
            <a:ext cx="5190165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D416DDC-E451-9D45-458A-9C5675364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188720"/>
            <a:ext cx="5190164" cy="74980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enter Level 2 header here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4DCA7E5-C14E-EFF5-6BE9-4826838C7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024866"/>
            <a:ext cx="5190165" cy="376633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1pPr>
            <a:lvl2pPr marL="680177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1074604" indent="-285750">
              <a:buFont typeface="Arial" panose="020B0604020202020204" pitchFamily="34" charset="0"/>
              <a:buChar char="•"/>
              <a:defRPr sz="1600"/>
            </a:lvl3pPr>
            <a:lvl4pPr marL="1469030" indent="-285750">
              <a:buFont typeface="Arial" panose="020B0604020202020204" pitchFamily="34" charset="0"/>
              <a:buChar char="•"/>
              <a:defRPr/>
            </a:lvl4pPr>
            <a:lvl5pPr marL="18634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21BDF8F-7B64-659D-5BE8-E490BDE808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txBody>
          <a:bodyPr anchor="ctr">
            <a:normAutofit/>
          </a:bodyPr>
          <a:lstStyle>
            <a:lvl1pPr marL="0" marR="0" indent="0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197213" marR="0" lvl="0" indent="-197213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4806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/right, Image/left - add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DC0-1172-D9AF-7562-D28353816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4565" y="365759"/>
            <a:ext cx="5190165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Main title style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D416DDC-E451-9D45-458A-9C5675364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4565" y="1188720"/>
            <a:ext cx="5190164" cy="74980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90000"/>
              </a:lnSpc>
              <a:buNone/>
              <a:defRPr sz="190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Enter to enter Level 2 header here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4DCA7E5-C14E-EFF5-6BE9-4826838C7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24866"/>
            <a:ext cx="5190165" cy="329098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1pPr>
            <a:lvl2pPr marL="680177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1074604" indent="-285750">
              <a:buFont typeface="Arial" panose="020B0604020202020204" pitchFamily="34" charset="0"/>
              <a:buChar char="•"/>
              <a:defRPr sz="1600"/>
            </a:lvl3pPr>
            <a:lvl4pPr marL="1469030" indent="-285750">
              <a:buFont typeface="Arial" panose="020B0604020202020204" pitchFamily="34" charset="0"/>
              <a:buChar char="•"/>
              <a:defRPr/>
            </a:lvl4pPr>
            <a:lvl5pPr marL="18634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21BDF8F-7B64-659D-5BE8-E490BDE808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txBody>
          <a:bodyPr anchor="ctr">
            <a:normAutofit/>
          </a:bodyPr>
          <a:lstStyle>
            <a:lvl1pPr marL="0" marR="0" indent="0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197213" marR="0" lvl="0" indent="-197213" algn="l" defTabSz="788854" rtl="0" eaLnBrk="1" fontAlgn="auto" latinLnBrk="0" hangingPunct="1">
              <a:lnSpc>
                <a:spcPct val="90000"/>
              </a:lnSpc>
              <a:spcBef>
                <a:spcPts val="8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772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Step &amp; 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503-DD78-2342-1E29-9AFE8C06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363200" cy="914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F341-ED71-646A-640E-8FE822B368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189703"/>
            <a:ext cx="10363200" cy="747252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9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DFFEB-F573-0BB1-187E-BF04F49FD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2438" y="2952977"/>
            <a:ext cx="2423160" cy="251191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2748D-706E-CE54-B6E2-799FC7894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4475" y="2952977"/>
            <a:ext cx="2423160" cy="25119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00B23-F0D6-0912-2BA2-FF242101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DF546-748A-D965-DD85-EB6F83BB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E4DE70-1C5B-27C1-6544-BB3D64F307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6511" y="2952977"/>
            <a:ext cx="2423160" cy="25119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EA1FB08-4A19-0340-C00E-F42975D05B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01788" y="2248084"/>
            <a:ext cx="2424112" cy="50292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8DAFBBE-DE45-76C2-2F6F-52EBD21980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94263" y="2248084"/>
            <a:ext cx="2424112" cy="50292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3603703-D075-3A9B-6057-E74BD4EAA3A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86738" y="2248084"/>
            <a:ext cx="2422525" cy="50292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1726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53718-B504-7F87-E066-0EBF37695DAA}"/>
              </a:ext>
            </a:extLst>
          </p:cNvPr>
          <p:cNvSpPr/>
          <p:nvPr userDrawn="1"/>
        </p:nvSpPr>
        <p:spPr>
          <a:xfrm>
            <a:off x="3233854" y="6016752"/>
            <a:ext cx="8207509" cy="380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EAC77-E29C-9F0D-95C2-15B86A305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239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9FFB5-ECB2-E90E-2D1D-C621D6717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579308"/>
            <a:ext cx="6931742" cy="3238939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E918-0B1E-6452-87A9-DF4A3D2B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954772"/>
            <a:ext cx="10363200" cy="113487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832DE-4433-4E49-4062-C73289AB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F192-B89B-17DC-5507-42E72D4F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4B925-4371-93EB-3411-84AE9B114A8C}"/>
              </a:ext>
            </a:extLst>
          </p:cNvPr>
          <p:cNvSpPr txBox="1"/>
          <p:nvPr userDrawn="1"/>
        </p:nvSpPr>
        <p:spPr>
          <a:xfrm>
            <a:off x="914400" y="6019503"/>
            <a:ext cx="2989007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Fred Hutchinson Cancer Center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41CC2D-ADFA-3BBE-FF74-6466B3EFD9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7832" y="6222047"/>
            <a:ext cx="821976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7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9812-6B69-5FBB-40B0-CB1BD52B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DC98-86E7-CF87-6709-1CDD57BB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57580"/>
            <a:ext cx="5105400" cy="4352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C2757-9BFC-85ED-1612-958629E55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03280-953A-6A6B-89B7-C754FA11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3742A-90FE-37C8-2605-403C5CF2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503-DD78-2342-1E29-9AFE8C06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363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F341-ED71-646A-640E-8FE822B368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189703"/>
            <a:ext cx="5083175" cy="74725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9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DFFEB-F573-0BB1-187E-BF04F49FD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103643"/>
            <a:ext cx="5083175" cy="3687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DFCBD-3FEF-C58A-423A-C25C7878E9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88720"/>
            <a:ext cx="5083175" cy="749808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9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enter Level 2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2748D-706E-CE54-B6E2-799FC7894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3121"/>
            <a:ext cx="5105400" cy="368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00B23-F0D6-0912-2BA2-FF242101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DF546-748A-D965-DD85-EB6F83BB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8D27-6BDD-5417-8EC4-00291A71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BD33E-C6AD-7813-A913-149F3D87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43C93-A7DD-9E70-87A8-2F87BE9F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95CB0-06CA-B017-ADCD-3F5EDEAB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C2A4-51AC-1525-9934-8E61605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8641-8B4F-D444-19EC-BF7D8624D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3857625" cy="1600200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 – two or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C393-7E96-B9A7-1EB2-4A0C2FE4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7085"/>
            <a:ext cx="6094412" cy="50341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350D6-D385-7F8E-946D-A25E5C0E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057400"/>
            <a:ext cx="3857625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7407C-4B46-3405-2813-E1D3FDF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32D6D-A165-0BDB-E69C-BAA8A085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C8DD0-3F73-BB93-FA36-3D508DAD69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83188" y="457201"/>
            <a:ext cx="6094412" cy="5334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table, image or chart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A3505-7FD8-3C21-E430-A532D7CBA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3857625" cy="1600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 – two or three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0D798-29A6-98AD-C9F7-45A59E27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057400"/>
            <a:ext cx="3857625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E136E-CF06-F17E-F496-D7786FB2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679E9-738E-749D-CE9C-27D8D1BC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E06E6-993B-6CEE-F959-D2384A8E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363200" cy="913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579D4-E5DD-E8F8-F56C-4752D43F3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41992"/>
            <a:ext cx="10363200" cy="43492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F96F0-2789-0A58-06EF-48860FB4C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1036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41FE-6FDA-17BF-76AA-C86F706C4C33}"/>
              </a:ext>
            </a:extLst>
          </p:cNvPr>
          <p:cNvSpPr/>
          <p:nvPr userDrawn="1"/>
        </p:nvSpPr>
        <p:spPr>
          <a:xfrm>
            <a:off x="11519087" y="6043240"/>
            <a:ext cx="301752" cy="301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7DF8-B1EA-CC87-ECE4-7F641BE1B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1363" y="60167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02AF41C-0C01-4292-8B40-325CC9F10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11CFF-CFD2-85A6-6C08-1360F1769685}"/>
              </a:ext>
            </a:extLst>
          </p:cNvPr>
          <p:cNvSpPr txBox="1"/>
          <p:nvPr userDrawn="1"/>
        </p:nvSpPr>
        <p:spPr>
          <a:xfrm>
            <a:off x="914400" y="6019503"/>
            <a:ext cx="2989007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="1" dirty="0"/>
              <a:t>Fred Hutchinson Cancer Center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2BD626-04AC-1B24-AE77-8AFB7AA9A945}"/>
              </a:ext>
            </a:extLst>
          </p:cNvPr>
          <p:cNvCxnSpPr>
            <a:cxnSpLocks/>
          </p:cNvCxnSpPr>
          <p:nvPr userDrawn="1"/>
        </p:nvCxnSpPr>
        <p:spPr>
          <a:xfrm flipH="1">
            <a:off x="3057832" y="6222047"/>
            <a:ext cx="821976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76">
          <p15:clr>
            <a:srgbClr val="F26B43"/>
          </p15:clr>
        </p15:guide>
        <p15:guide id="3" pos="3840">
          <p15:clr>
            <a:srgbClr val="F26B43"/>
          </p15:clr>
        </p15:guide>
        <p15:guide id="4" pos="7104">
          <p15:clr>
            <a:srgbClr val="F26B43"/>
          </p15:clr>
        </p15:guide>
        <p15:guide id="12" orient="horz" pos="600" userDrawn="1">
          <p15:clr>
            <a:srgbClr val="F26B43"/>
          </p15:clr>
        </p15:guide>
        <p15:guide id="13" orient="horz" pos="1032" userDrawn="1">
          <p15:clr>
            <a:srgbClr val="F26B43"/>
          </p15:clr>
        </p15:guide>
        <p15:guide id="14" orient="horz" pos="3648" userDrawn="1">
          <p15:clr>
            <a:srgbClr val="F26B43"/>
          </p15:clr>
        </p15:guide>
        <p15:guide id="15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haslides.com/VCCSUMM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6B7-4F04-C917-9F52-F5982B37F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638299"/>
            <a:ext cx="7831841" cy="3023315"/>
          </a:xfrm>
        </p:spPr>
        <p:txBody>
          <a:bodyPr/>
          <a:lstStyle/>
          <a:p>
            <a:r>
              <a:rPr lang="en-US" dirty="0"/>
              <a:t>Cancer Care Delivery Brainstorm:</a:t>
            </a:r>
            <a:br>
              <a:rPr lang="en-US" dirty="0"/>
            </a:br>
            <a:r>
              <a:rPr lang="en-US" dirty="0"/>
              <a:t>How to address Current Challenges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4970DDD-5EA7-8D1A-FA3C-758EC7A3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5" y="735473"/>
            <a:ext cx="3756989" cy="6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655D-56F9-11BC-10AB-A07450C2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63" y="365124"/>
            <a:ext cx="10363200" cy="914400"/>
          </a:xfrm>
        </p:spPr>
        <p:txBody>
          <a:bodyPr/>
          <a:lstStyle/>
          <a:p>
            <a:r>
              <a:rPr lang="en-US" dirty="0"/>
              <a:t>Working Together to Find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46C7-E98F-9BB1-29E3-EA54DB1F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63" y="1589877"/>
            <a:ext cx="9391255" cy="3678246"/>
          </a:xfrm>
        </p:spPr>
        <p:txBody>
          <a:bodyPr>
            <a:normAutofit/>
          </a:bodyPr>
          <a:lstStyle/>
          <a:p>
            <a:r>
              <a:rPr lang="en-US" sz="1800" dirty="0"/>
              <a:t>Our goal has always been to use the community reports, working group meetings, and Summit to work together to identify ideas for improving care</a:t>
            </a:r>
          </a:p>
          <a:p>
            <a:endParaRPr lang="en-US" sz="1800" dirty="0"/>
          </a:p>
          <a:p>
            <a:r>
              <a:rPr lang="en-US" sz="1800" dirty="0"/>
              <a:t>Participating in today’s Summit we have Patients, Caregivers, Patient Advocates, Health Educators, Medical Directors, Students, Nurse and Patient Navigators, Researchers, Nurses, Providers, Policy Makers</a:t>
            </a:r>
          </a:p>
          <a:p>
            <a:endParaRPr lang="en-US" sz="1800" dirty="0"/>
          </a:p>
          <a:p>
            <a:r>
              <a:rPr lang="en-US" sz="1800" dirty="0"/>
              <a:t>This session is dedicated to hearing your ideas about challenges, priorities, ideas for improvement,  and/or study ideas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9053-9AF1-A9CF-E24F-5232FF38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3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655D-56F9-11BC-10AB-A07450C2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63" y="392832"/>
            <a:ext cx="10363200" cy="914400"/>
          </a:xfrm>
        </p:spPr>
        <p:txBody>
          <a:bodyPr/>
          <a:lstStyle/>
          <a:p>
            <a:r>
              <a:rPr lang="en-US" dirty="0"/>
              <a:t>How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46C7-E98F-9BB1-29E3-EA54DB1F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63" y="1589877"/>
            <a:ext cx="5752522" cy="367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We will be using </a:t>
            </a:r>
            <a:r>
              <a:rPr lang="en-US" sz="1800" dirty="0" err="1"/>
              <a:t>Ahaslides</a:t>
            </a:r>
            <a:r>
              <a:rPr lang="en-US" sz="1800" dirty="0"/>
              <a:t> for this interactive session using virtual sticky notes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Discussion prompts can be accessed on your phone through the URL </a:t>
            </a:r>
            <a:r>
              <a:rPr lang="en-US" sz="1800" dirty="0">
                <a:hlinkClick r:id="rId3"/>
              </a:rPr>
              <a:t>https://ahaslides.com/VCCSUMMIT</a:t>
            </a:r>
            <a:r>
              <a:rPr lang="en-US" sz="1800" dirty="0"/>
              <a:t> or by scanning the QR Code below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9053-9AF1-A9CF-E24F-5232FF38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Content Placeholder 6" descr="Wall covered in sticky notes">
            <a:extLst>
              <a:ext uri="{FF2B5EF4-FFF2-40B4-BE49-F238E27FC236}">
                <a16:creationId xmlns:a16="http://schemas.microsoft.com/office/drawing/2014/main" id="{F03CCFC1-8D64-8D2F-0C72-9B1417544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79" y="1847695"/>
            <a:ext cx="3914325" cy="26095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C3981A-04E2-F0BF-B1A4-13936960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6" y="3581968"/>
            <a:ext cx="2275295" cy="22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655D-56F9-11BC-10AB-A07450C2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63" y="392832"/>
            <a:ext cx="10363200" cy="914400"/>
          </a:xfrm>
        </p:spPr>
        <p:txBody>
          <a:bodyPr/>
          <a:lstStyle/>
          <a:p>
            <a:r>
              <a:rPr lang="en-US" dirty="0"/>
              <a:t>How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46C7-E98F-9BB1-29E3-EA54DB1F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131" y="1584406"/>
            <a:ext cx="7334232" cy="443234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Please submit one idea at a time, but send in as many ideas as you have</a:t>
            </a:r>
          </a:p>
          <a:p>
            <a:r>
              <a:rPr lang="en-US" sz="1800" dirty="0"/>
              <a:t>Note where it asks for organization please include your role:</a:t>
            </a:r>
          </a:p>
          <a:p>
            <a:pPr lvl="1"/>
            <a:r>
              <a:rPr lang="en-US" sz="1800" dirty="0"/>
              <a:t>Patient</a:t>
            </a:r>
          </a:p>
          <a:p>
            <a:pPr lvl="1"/>
            <a:r>
              <a:rPr lang="en-US" sz="1800" dirty="0"/>
              <a:t>Payer</a:t>
            </a:r>
          </a:p>
          <a:p>
            <a:pPr lvl="1"/>
            <a:r>
              <a:rPr lang="en-US" sz="1800" dirty="0"/>
              <a:t>Provider</a:t>
            </a:r>
          </a:p>
          <a:p>
            <a:pPr lvl="1"/>
            <a:r>
              <a:rPr lang="en-US" sz="1800" dirty="0"/>
              <a:t>Researcher</a:t>
            </a:r>
          </a:p>
          <a:p>
            <a:pPr lvl="1"/>
            <a:r>
              <a:rPr lang="en-US" sz="1800" dirty="0"/>
              <a:t>Community Advocate</a:t>
            </a:r>
          </a:p>
          <a:p>
            <a:pPr lvl="1"/>
            <a:r>
              <a:rPr lang="en-US" sz="1800" dirty="0"/>
              <a:t>Other</a:t>
            </a:r>
          </a:p>
          <a:p>
            <a:r>
              <a:rPr lang="en-US" sz="1800" dirty="0"/>
              <a:t>We will then review answers and spend time discussing as a group </a:t>
            </a:r>
          </a:p>
          <a:p>
            <a:r>
              <a:rPr lang="en-US" sz="1800" dirty="0"/>
              <a:t>Everyone is welcome to ask questions, expand on ideas, and share opinions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Need help getting set up on your smartphone? Wave to one of our HICOR team members who will provide tech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9053-9AF1-A9CF-E24F-5232FF38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8F8398-A3F5-17DB-4502-EC5176ED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3" y="1584406"/>
            <a:ext cx="2290643" cy="392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10422"/>
      </p:ext>
    </p:extLst>
  </p:cSld>
  <p:clrMapOvr>
    <a:masterClrMapping/>
  </p:clrMapOvr>
</p:sld>
</file>

<file path=ppt/theme/theme1.xml><?xml version="1.0" encoding="utf-8"?>
<a:theme xmlns:a="http://schemas.openxmlformats.org/drawingml/2006/main" name="FredHutch_2023">
  <a:themeElements>
    <a:clrScheme name="FredHutch_2023">
      <a:dk1>
        <a:srgbClr val="1B365D"/>
      </a:dk1>
      <a:lt1>
        <a:srgbClr val="FFFFFF"/>
      </a:lt1>
      <a:dk2>
        <a:srgbClr val="1B365D"/>
      </a:dk2>
      <a:lt2>
        <a:srgbClr val="FFFFFF"/>
      </a:lt2>
      <a:accent1>
        <a:srgbClr val="1B365D"/>
      </a:accent1>
      <a:accent2>
        <a:srgbClr val="FFB500"/>
      </a:accent2>
      <a:accent3>
        <a:srgbClr val="00C1D5"/>
      </a:accent3>
      <a:accent4>
        <a:srgbClr val="AA4AC4"/>
      </a:accent4>
      <a:accent5>
        <a:srgbClr val="0A799A"/>
      </a:accent5>
      <a:accent6>
        <a:srgbClr val="F4F4F4"/>
      </a:accent6>
      <a:hlink>
        <a:srgbClr val="0A799A"/>
      </a:hlink>
      <a:folHlink>
        <a:srgbClr val="AA4AC4"/>
      </a:folHlink>
    </a:clrScheme>
    <a:fontScheme name="FHCC_2022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10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redHutch_2023" id="{7EE05441-FB19-4753-ADDC-C26D5D171C07}" vid="{240FB84A-9AB6-4B46-9752-D5BD72ADBD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10810</TotalTime>
  <Words>265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FredHutch_2023</vt:lpstr>
      <vt:lpstr>Cancer Care Delivery Brainstorm: How to address Current Challenges</vt:lpstr>
      <vt:lpstr>Working Together to Find Solutions</vt:lpstr>
      <vt:lpstr>How to Participate</vt:lpstr>
      <vt:lpstr>How to Participate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Veen</dc:creator>
  <cp:lastModifiedBy>Kestner, Shannon T</cp:lastModifiedBy>
  <cp:revision>108</cp:revision>
  <dcterms:created xsi:type="dcterms:W3CDTF">2022-10-12T17:00:44Z</dcterms:created>
  <dcterms:modified xsi:type="dcterms:W3CDTF">2023-11-02T04:23:35Z</dcterms:modified>
</cp:coreProperties>
</file>