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1"/>
  </p:notesMasterIdLst>
  <p:handoutMasterIdLst>
    <p:handoutMasterId r:id="rId12"/>
  </p:handoutMasterIdLst>
  <p:sldIdLst>
    <p:sldId id="446" r:id="rId5"/>
    <p:sldId id="302" r:id="rId6"/>
    <p:sldId id="459" r:id="rId7"/>
    <p:sldId id="460" r:id="rId8"/>
    <p:sldId id="461" r:id="rId9"/>
    <p:sldId id="4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C5D"/>
    <a:srgbClr val="B38F6A"/>
    <a:srgbClr val="9D848E"/>
    <a:srgbClr val="7C6560"/>
    <a:srgbClr val="8C5896"/>
    <a:srgbClr val="29282D"/>
    <a:srgbClr val="E288B6"/>
    <a:srgbClr val="D75078"/>
    <a:srgbClr val="6667AB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1266C-A937-47BE-B5D0-505BFC7E24D8}" v="27" dt="2023-11-01T21:18:46.580"/>
    <p1510:client id="{FE270AAB-4998-4958-A8D6-937C38A52848}" v="5" dt="2023-11-01T21:37:21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C2CF-C027-4F26-BEDE-B117362C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B34E8-7317-C2E0-0849-28BFCC86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365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16FF-F178-089A-3B3A-79C77719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5080"/>
            <a:ext cx="10363200" cy="365125"/>
          </a:xfrm>
        </p:spPr>
        <p:txBody>
          <a:bodyPr anchor="ctr" anchorCtr="0"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A3E1-D8EE-8930-8C31-50A27086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73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erious-black-woman-with-papers-in-office-5668881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cf.org/content/report/racism-inequality-health-care-african-americans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entdoctor.net/2018/01/17/keep-white-coat-looking-shar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  <a:solidFill>
            <a:schemeClr val="accent5">
              <a:lumMod val="75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9190"/>
            <a:ext cx="11315700" cy="3687444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Cierra Sisters’ </a:t>
            </a:r>
            <a:br>
              <a:rPr lang="en-US" sz="4000" b="1" dirty="0">
                <a:latin typeface="+mn-lt"/>
              </a:rPr>
            </a:br>
            <a:r>
              <a:rPr lang="en-US" sz="4000" b="1" dirty="0" err="1">
                <a:latin typeface="+mn-lt"/>
              </a:rPr>
              <a:t>ANTI-Racism</a:t>
            </a:r>
            <a:r>
              <a:rPr lang="en-US" sz="4000" b="1" dirty="0">
                <a:latin typeface="+mn-lt"/>
              </a:rPr>
              <a:t> in Oncology Project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3400" i="1" dirty="0"/>
              <a:t>A partnership with Fred Hutch to co-create solutions to address Racism &amp; Disparities in Oncology</a:t>
            </a: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CBA2-4F5C-E51A-F666-19D6D7AC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F41C-0C01-4292-8B40-325CC9F1007B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779EE3-2350-13FF-27A8-7398E858BE1F}"/>
              </a:ext>
            </a:extLst>
          </p:cNvPr>
          <p:cNvSpPr txBox="1">
            <a:spLocks/>
          </p:cNvSpPr>
          <p:nvPr/>
        </p:nvSpPr>
        <p:spPr>
          <a:xfrm>
            <a:off x="483765" y="386826"/>
            <a:ext cx="10715538" cy="7498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79D1DF-C141-2325-A55A-C90100C2DE64}"/>
              </a:ext>
            </a:extLst>
          </p:cNvPr>
          <p:cNvSpPr txBox="1">
            <a:spLocks/>
          </p:cNvSpPr>
          <p:nvPr/>
        </p:nvSpPr>
        <p:spPr>
          <a:xfrm>
            <a:off x="356531" y="248078"/>
            <a:ext cx="5638801" cy="1572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A16D92-21CD-9F78-F3F9-1AF0BF173EF3}"/>
              </a:ext>
            </a:extLst>
          </p:cNvPr>
          <p:cNvSpPr txBox="1">
            <a:spLocks/>
          </p:cNvSpPr>
          <p:nvPr/>
        </p:nvSpPr>
        <p:spPr>
          <a:xfrm>
            <a:off x="645952" y="2467864"/>
            <a:ext cx="5600701" cy="4390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9B40A34-69C4-04AB-8A93-0EB3FC01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445" y="1275382"/>
            <a:ext cx="2258008" cy="2565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D9FE27-8ADF-1086-745C-31EA8797E434}"/>
              </a:ext>
            </a:extLst>
          </p:cNvPr>
          <p:cNvSpPr txBox="1"/>
          <p:nvPr/>
        </p:nvSpPr>
        <p:spPr>
          <a:xfrm>
            <a:off x="483765" y="1810084"/>
            <a:ext cx="71222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Center for Health Care Strategies, Inc.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provided funding to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Cierra Sisters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partnership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Fred Hutch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to co-create solutions to address racism and disparities in oncology.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67129-B4A4-FC11-EE3F-F6DFC4102129}"/>
              </a:ext>
            </a:extLst>
          </p:cNvPr>
          <p:cNvSpPr txBox="1"/>
          <p:nvPr/>
        </p:nvSpPr>
        <p:spPr>
          <a:xfrm>
            <a:off x="497399" y="4006596"/>
            <a:ext cx="7027526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Cierra Sisters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exists to transform the experience of Black people experiencing cancer by breaking the cycle of fear and empowering them to detect, treat, and overcome breast cancer.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C45C26-D399-9E9E-2125-007B8D26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43" y="4265993"/>
            <a:ext cx="3937011" cy="9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0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CBA2-4F5C-E51A-F666-19D6D7AC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AF41C-0C01-4292-8B40-325CC9F10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779EE3-2350-13FF-27A8-7398E858BE1F}"/>
              </a:ext>
            </a:extLst>
          </p:cNvPr>
          <p:cNvSpPr txBox="1">
            <a:spLocks/>
          </p:cNvSpPr>
          <p:nvPr/>
        </p:nvSpPr>
        <p:spPr>
          <a:xfrm>
            <a:off x="483764" y="386826"/>
            <a:ext cx="10870035" cy="11399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Problem: Racism &amp; Inequality in Healthcare for African Americans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79D1DF-C141-2325-A55A-C90100C2DE64}"/>
              </a:ext>
            </a:extLst>
          </p:cNvPr>
          <p:cNvSpPr txBox="1">
            <a:spLocks/>
          </p:cNvSpPr>
          <p:nvPr/>
        </p:nvSpPr>
        <p:spPr>
          <a:xfrm>
            <a:off x="356531" y="248078"/>
            <a:ext cx="5638801" cy="1572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A16D92-21CD-9F78-F3F9-1AF0BF173EF3}"/>
              </a:ext>
            </a:extLst>
          </p:cNvPr>
          <p:cNvSpPr txBox="1">
            <a:spLocks/>
          </p:cNvSpPr>
          <p:nvPr/>
        </p:nvSpPr>
        <p:spPr>
          <a:xfrm>
            <a:off x="645952" y="2467864"/>
            <a:ext cx="5600701" cy="4390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020AA-1E23-4450-3D83-7E179540C728}"/>
              </a:ext>
            </a:extLst>
          </p:cNvPr>
          <p:cNvSpPr txBox="1"/>
          <p:nvPr/>
        </p:nvSpPr>
        <p:spPr>
          <a:xfrm>
            <a:off x="399001" y="1859339"/>
            <a:ext cx="6094602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" panose="020B0502040204020203" pitchFamily="34" charset="0"/>
              </a:rPr>
              <a:t>Blacks/African Americans: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</a:rPr>
              <a:t>Experience illness at high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</a:rPr>
              <a:t>Have lower life expectancy than other racial and ethnic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</a:rPr>
              <a:t>Are one of the most economically disadvantaged groups in the U.S.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</a:rPr>
              <a:t>Have endured racism, bias and discrimination in American society for hundreds of years</a:t>
            </a:r>
          </a:p>
        </p:txBody>
      </p:sp>
      <p:pic>
        <p:nvPicPr>
          <p:cNvPr id="12" name="Picture Placeholder 9" descr="A picture containing person, person, indoor, wearing&#10;&#10;Description automatically generated">
            <a:extLst>
              <a:ext uri="{FF2B5EF4-FFF2-40B4-BE49-F238E27FC236}">
                <a16:creationId xmlns:a16="http://schemas.microsoft.com/office/drawing/2014/main" id="{D4CF1256-AA8B-B347-4392-FA48A4B8C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68" r="27768"/>
          <a:stretch>
            <a:fillRect/>
          </a:stretch>
        </p:blipFill>
        <p:spPr>
          <a:xfrm>
            <a:off x="7438238" y="1569293"/>
            <a:ext cx="1997387" cy="234711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4F77363-4BFB-CA86-ABF4-13B0BABAD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6013" b="8383"/>
          <a:stretch/>
        </p:blipFill>
        <p:spPr bwMode="auto">
          <a:xfrm>
            <a:off x="7438238" y="4009237"/>
            <a:ext cx="3621948" cy="25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847DC5-DCDE-0652-C73F-FC8DC789DBA3}"/>
              </a:ext>
            </a:extLst>
          </p:cNvPr>
          <p:cNvSpPr txBox="1"/>
          <p:nvPr/>
        </p:nvSpPr>
        <p:spPr>
          <a:xfrm>
            <a:off x="462483" y="6015692"/>
            <a:ext cx="650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Jamila Taylor, The Century Foundation, December 2019 </a:t>
            </a:r>
            <a:br>
              <a:rPr lang="en-US" sz="1400" dirty="0"/>
            </a:br>
            <a:r>
              <a:rPr lang="en-US" sz="1400" dirty="0">
                <a:hlinkClick r:id="rId5"/>
              </a:rPr>
              <a:t>https://tcf.org/content/report/racism-inequality-health-care-african-americans/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38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CBA2-4F5C-E51A-F666-19D6D7AC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AF41C-0C01-4292-8B40-325CC9F10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779EE3-2350-13FF-27A8-7398E858BE1F}"/>
              </a:ext>
            </a:extLst>
          </p:cNvPr>
          <p:cNvSpPr txBox="1">
            <a:spLocks/>
          </p:cNvSpPr>
          <p:nvPr/>
        </p:nvSpPr>
        <p:spPr>
          <a:xfrm>
            <a:off x="483764" y="386826"/>
            <a:ext cx="10870035" cy="9758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Anti-Racism in Oncology Project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79D1DF-C141-2325-A55A-C90100C2DE64}"/>
              </a:ext>
            </a:extLst>
          </p:cNvPr>
          <p:cNvSpPr txBox="1">
            <a:spLocks/>
          </p:cNvSpPr>
          <p:nvPr/>
        </p:nvSpPr>
        <p:spPr>
          <a:xfrm>
            <a:off x="356531" y="248078"/>
            <a:ext cx="5638801" cy="1572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A16D92-21CD-9F78-F3F9-1AF0BF173EF3}"/>
              </a:ext>
            </a:extLst>
          </p:cNvPr>
          <p:cNvSpPr txBox="1">
            <a:spLocks/>
          </p:cNvSpPr>
          <p:nvPr/>
        </p:nvSpPr>
        <p:spPr>
          <a:xfrm>
            <a:off x="595969" y="1463011"/>
            <a:ext cx="6022945" cy="4390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dirty="0">
                <a:latin typeface="Segoe UI" panose="020B0502040204020203" pitchFamily="34" charset="0"/>
              </a:rPr>
              <a:t>GOAL:</a:t>
            </a:r>
            <a:r>
              <a:rPr lang="en-US" sz="2200" dirty="0">
                <a:latin typeface="Segoe UI" panose="020B0502040204020203" pitchFamily="34" charset="0"/>
              </a:rPr>
              <a:t> Co-develop solutions that can improve equitable health outcomes by addressing bias and racism in oncology access, quality and outcomes.</a:t>
            </a:r>
          </a:p>
          <a:p>
            <a:pPr marL="0" indent="0">
              <a:buNone/>
            </a:pPr>
            <a:r>
              <a:rPr lang="en-US" sz="2200" b="1" i="1" dirty="0">
                <a:latin typeface="Segoe UI" panose="020B0502040204020203" pitchFamily="34" charset="0"/>
              </a:rPr>
              <a:t>OBJECTIVES:</a:t>
            </a:r>
          </a:p>
          <a:p>
            <a:pPr marL="742950" lvl="1" indent="-285750"/>
            <a:r>
              <a:rPr lang="en-US" sz="2200" dirty="0">
                <a:latin typeface="Segoe UI" panose="020B0502040204020203" pitchFamily="34" charset="0"/>
              </a:rPr>
              <a:t>Facilitate interaction between community &amp; healthcare system to build trust</a:t>
            </a:r>
          </a:p>
          <a:p>
            <a:pPr marL="742950" lvl="1" indent="-285750"/>
            <a:r>
              <a:rPr lang="en-US" sz="2200" dirty="0">
                <a:latin typeface="Segoe UI" panose="020B0502040204020203" pitchFamily="34" charset="0"/>
              </a:rPr>
              <a:t>Examine barriers preventing inclusion of Black women in research and clinical trials</a:t>
            </a:r>
          </a:p>
          <a:p>
            <a:pPr marL="742950" lvl="1" indent="-285750"/>
            <a:r>
              <a:rPr lang="en-US" sz="2200" dirty="0">
                <a:latin typeface="Segoe UI" panose="020B0502040204020203" pitchFamily="34" charset="0"/>
              </a:rPr>
              <a:t>Identify actions to improve cancer care experience for Black women</a:t>
            </a:r>
          </a:p>
          <a:p>
            <a:pPr marL="742950" lvl="1" indent="-285750"/>
            <a:r>
              <a:rPr lang="en-US" sz="2200" dirty="0">
                <a:latin typeface="Segoe UI" panose="020B0502040204020203" pitchFamily="34" charset="0"/>
              </a:rPr>
              <a:t>Develop an action plan for collaboration to eliminate racism and disparities in oncology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" name="Picture 1" descr="A picture containing wall, indoor, white&#10;&#10;Description automatically generated">
            <a:extLst>
              <a:ext uri="{FF2B5EF4-FFF2-40B4-BE49-F238E27FC236}">
                <a16:creationId xmlns:a16="http://schemas.microsoft.com/office/drawing/2014/main" id="{0B1BA1AF-1619-90DC-D1F3-FFF20743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1396" y="4089982"/>
            <a:ext cx="4263461" cy="23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DA4055-EBB0-747B-59B4-5AAE7B11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396" y="1622613"/>
            <a:ext cx="4252404" cy="24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9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5CBA2-4F5C-E51A-F666-19D6D7AC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AF41C-0C01-4292-8B40-325CC9F100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779EE3-2350-13FF-27A8-7398E858BE1F}"/>
              </a:ext>
            </a:extLst>
          </p:cNvPr>
          <p:cNvSpPr txBox="1">
            <a:spLocks/>
          </p:cNvSpPr>
          <p:nvPr/>
        </p:nvSpPr>
        <p:spPr>
          <a:xfrm>
            <a:off x="483765" y="386826"/>
            <a:ext cx="10881092" cy="97584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Co-Creating Solutions:  A Video Series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79D1DF-C141-2325-A55A-C90100C2DE64}"/>
              </a:ext>
            </a:extLst>
          </p:cNvPr>
          <p:cNvSpPr txBox="1">
            <a:spLocks/>
          </p:cNvSpPr>
          <p:nvPr/>
        </p:nvSpPr>
        <p:spPr>
          <a:xfrm>
            <a:off x="356531" y="248078"/>
            <a:ext cx="5638801" cy="1572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7809C-4478-E777-4758-27F12E185F61}"/>
              </a:ext>
            </a:extLst>
          </p:cNvPr>
          <p:cNvSpPr txBox="1"/>
          <p:nvPr/>
        </p:nvSpPr>
        <p:spPr>
          <a:xfrm>
            <a:off x="338639" y="1958952"/>
            <a:ext cx="6516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Partners worked with a survivor and caregiver cohort to develop anti-racism/bias mitigation educational videos 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Today is the first preview of select videos – we hope it will promote discussion and continue the dialogue to promote cancer health equity for Blacks/African-Americans</a:t>
            </a:r>
          </a:p>
        </p:txBody>
      </p:sp>
      <p:pic>
        <p:nvPicPr>
          <p:cNvPr id="1026" name="Picture 5" descr="image004.jpg">
            <a:extLst>
              <a:ext uri="{FF2B5EF4-FFF2-40B4-BE49-F238E27FC236}">
                <a16:creationId xmlns:a16="http://schemas.microsoft.com/office/drawing/2014/main" id="{9DA95CE8-AB27-AE6E-09BC-164F6D22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45" y="1820204"/>
            <a:ext cx="2771994" cy="153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6F38D-2619-7120-8DD8-E9CD6467854C}"/>
              </a:ext>
            </a:extLst>
          </p:cNvPr>
          <p:cNvSpPr txBox="1"/>
          <p:nvPr/>
        </p:nvSpPr>
        <p:spPr>
          <a:xfrm>
            <a:off x="7714245" y="3336290"/>
            <a:ext cx="285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Trust &amp; Communication between patients and providers</a:t>
            </a:r>
          </a:p>
        </p:txBody>
      </p:sp>
      <p:pic>
        <p:nvPicPr>
          <p:cNvPr id="1027" name="Picture 7" descr="image002.jpg">
            <a:extLst>
              <a:ext uri="{FF2B5EF4-FFF2-40B4-BE49-F238E27FC236}">
                <a16:creationId xmlns:a16="http://schemas.microsoft.com/office/drawing/2014/main" id="{0E60EEB8-726E-2943-2579-3A4F0E3B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45" y="3850484"/>
            <a:ext cx="2771994" cy="152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F79B9A-3783-2448-3A25-E3506A84F461}"/>
              </a:ext>
            </a:extLst>
          </p:cNvPr>
          <p:cNvSpPr txBox="1"/>
          <p:nvPr/>
        </p:nvSpPr>
        <p:spPr>
          <a:xfrm>
            <a:off x="7714245" y="5447087"/>
            <a:ext cx="2852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Pain &amp; Suffering</a:t>
            </a:r>
          </a:p>
        </p:txBody>
      </p:sp>
    </p:spTree>
    <p:extLst>
      <p:ext uri="{BB962C8B-B14F-4D97-AF65-F5344CB8AC3E}">
        <p14:creationId xmlns:p14="http://schemas.microsoft.com/office/powerpoint/2010/main" val="251784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A8C9-9EB6-43DA-BD3E-58FAC14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>
            <a:normAutofit/>
          </a:bodyPr>
          <a:lstStyle/>
          <a:p>
            <a:r>
              <a:rPr lang="en-US" sz="4000" b="1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ACE68-C884-4900-BA05-58DEA1511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3072384"/>
            <a:ext cx="4946904" cy="2871216"/>
          </a:xfrm>
        </p:spPr>
        <p:txBody>
          <a:bodyPr/>
          <a:lstStyle/>
          <a:p>
            <a:r>
              <a:rPr lang="en-US" sz="2200" dirty="0">
                <a:effectLst/>
                <a:latin typeface="Segoe UI" panose="020B0502040204020203" pitchFamily="34" charset="0"/>
              </a:rPr>
              <a:t>To learn more, visit Cierra Sisters at: 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Segoe UI" panose="020B0502040204020203" pitchFamily="34" charset="0"/>
              </a:rPr>
              <a:t>https://cierrasisters.org/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38950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{749AC024-75CB-4F61-9E8E-79B1DDD3084C}tf78479028_win32</Template>
  <TotalTime>192</TotalTime>
  <Words>330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Times New Roman</vt:lpstr>
      <vt:lpstr>Balancing Act</vt:lpstr>
      <vt:lpstr>Wellspring</vt:lpstr>
      <vt:lpstr>Star of the show</vt:lpstr>
      <vt:lpstr>Amusements</vt:lpstr>
      <vt:lpstr>Cierra Sisters’  ANTI-Racism in Oncology Project  A partnership with Fred Hutch to co-create solutions to address Racism &amp; Disparities in Oncology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PANTONE® COLOR OF THE YEAR 2022</dc:title>
  <dc:creator>Briant, Kathy</dc:creator>
  <cp:lastModifiedBy>Kreizenbeck, Karma L</cp:lastModifiedBy>
  <cp:revision>5</cp:revision>
  <dcterms:created xsi:type="dcterms:W3CDTF">2022-02-05T06:29:34Z</dcterms:created>
  <dcterms:modified xsi:type="dcterms:W3CDTF">2023-11-02T03:48:10Z</dcterms:modified>
</cp:coreProperties>
</file>