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94" r:id="rId5"/>
    <p:sldId id="299" r:id="rId6"/>
    <p:sldId id="379" r:id="rId7"/>
    <p:sldId id="291" r:id="rId8"/>
    <p:sldId id="304" r:id="rId9"/>
    <p:sldId id="305" r:id="rId10"/>
    <p:sldId id="373" r:id="rId11"/>
    <p:sldId id="306" r:id="rId12"/>
    <p:sldId id="380" r:id="rId13"/>
    <p:sldId id="282" r:id="rId14"/>
    <p:sldId id="289" r:id="rId15"/>
    <p:sldId id="284" r:id="rId16"/>
    <p:sldId id="336" r:id="rId17"/>
    <p:sldId id="300" r:id="rId18"/>
    <p:sldId id="337" r:id="rId19"/>
    <p:sldId id="351" r:id="rId20"/>
    <p:sldId id="316" r:id="rId21"/>
    <p:sldId id="319" r:id="rId22"/>
    <p:sldId id="331" r:id="rId23"/>
    <p:sldId id="321" r:id="rId24"/>
    <p:sldId id="332" r:id="rId25"/>
    <p:sldId id="320" r:id="rId26"/>
    <p:sldId id="322" r:id="rId27"/>
    <p:sldId id="326" r:id="rId28"/>
    <p:sldId id="327" r:id="rId29"/>
    <p:sldId id="341" r:id="rId30"/>
    <p:sldId id="350" r:id="rId31"/>
    <p:sldId id="377" r:id="rId32"/>
    <p:sldId id="354" r:id="rId33"/>
    <p:sldId id="378" r:id="rId34"/>
    <p:sldId id="344" r:id="rId35"/>
    <p:sldId id="367" r:id="rId36"/>
    <p:sldId id="369" r:id="rId37"/>
    <p:sldId id="370" r:id="rId38"/>
    <p:sldId id="374" r:id="rId39"/>
    <p:sldId id="372" r:id="rId40"/>
    <p:sldId id="376" r:id="rId41"/>
    <p:sldId id="368" r:id="rId42"/>
    <p:sldId id="288" r:id="rId43"/>
    <p:sldId id="31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44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0297DE15-1300-4958-BF63-2AF6BFD222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415-474A-ADE1-070A2D9FCFD3}"/>
                </c:ext>
              </c:extLst>
            </c:dLbl>
            <c:dLbl>
              <c:idx val="1"/>
              <c:layout>
                <c:manualLayout>
                  <c:x val="-1.3368983957219251E-2"/>
                  <c:y val="-1.1443896097096622E-16"/>
                </c:manualLayout>
              </c:layout>
              <c:tx>
                <c:rich>
                  <a:bodyPr/>
                  <a:lstStyle/>
                  <a:p>
                    <a:fld id="{5186DFBF-42FD-40F1-AA4D-49B6B5A10F5C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415-474A-ADE1-070A2D9FCFD3}"/>
                </c:ext>
              </c:extLst>
            </c:dLbl>
            <c:dLbl>
              <c:idx val="2"/>
              <c:layout>
                <c:manualLayout>
                  <c:x val="-2.2281639928698753E-3"/>
                  <c:y val="2.1625083009202163E-2"/>
                </c:manualLayout>
              </c:layout>
              <c:tx>
                <c:rich>
                  <a:bodyPr/>
                  <a:lstStyle/>
                  <a:p>
                    <a:fld id="{F0092A68-9BFE-4F3F-9D0E-664F4A18CABE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688414950804945E-2"/>
                      <c:h val="5.049440645683885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7415-474A-ADE1-070A2D9FCFD3}"/>
                </c:ext>
              </c:extLst>
            </c:dLbl>
            <c:dLbl>
              <c:idx val="3"/>
              <c:layout>
                <c:manualLayout>
                  <c:x val="-1.7825311942959006E-2"/>
                  <c:y val="-3.0891585725094047E-3"/>
                </c:manualLayout>
              </c:layout>
              <c:tx>
                <c:rich>
                  <a:bodyPr/>
                  <a:lstStyle/>
                  <a:p>
                    <a:fld id="{7607BFBB-44F4-42AF-A20F-51850D645FDA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72906929414563E-2"/>
                      <c:h val="5.976224704998066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415-474A-ADE1-070A2D9FCFD3}"/>
                </c:ext>
              </c:extLst>
            </c:dLbl>
            <c:dLbl>
              <c:idx val="4"/>
              <c:layout>
                <c:manualLayout>
                  <c:x val="-7.5757575757575801E-2"/>
                  <c:y val="-1.1327229871825017E-16"/>
                </c:manualLayout>
              </c:layout>
              <c:tx>
                <c:rich>
                  <a:bodyPr/>
                  <a:lstStyle/>
                  <a:p>
                    <a:fld id="{EC486F7B-D0A4-4216-94C8-376EB9CB1A4C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601070922284445E-2"/>
                      <c:h val="5.667296685226672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7415-474A-ADE1-070A2D9FCFD3}"/>
                </c:ext>
              </c:extLst>
            </c:dLbl>
            <c:dLbl>
              <c:idx val="5"/>
              <c:layout>
                <c:manualLayout>
                  <c:x val="-4.233511586452763E-2"/>
                  <c:y val="-3.0797133504379369E-2"/>
                </c:manualLayout>
              </c:layout>
              <c:tx>
                <c:rich>
                  <a:bodyPr/>
                  <a:lstStyle/>
                  <a:p>
                    <a:fld id="{778F0851-2A7B-4595-97CA-1A838B11A3B8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905525846702317E-2"/>
                      <c:h val="5.049446066432707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415-474A-ADE1-070A2D9FCFD3}"/>
                </c:ext>
              </c:extLst>
            </c:dLbl>
            <c:dLbl>
              <c:idx val="6"/>
              <c:layout>
                <c:manualLayout>
                  <c:x val="-7.3529411764705885E-2"/>
                  <c:y val="-1.2357120790855731E-2"/>
                </c:manualLayout>
              </c:layout>
              <c:tx>
                <c:rich>
                  <a:bodyPr/>
                  <a:lstStyle/>
                  <a:p>
                    <a:fld id="{C9F69385-E7F1-41ED-845E-FB0760FFB901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247771836007129E-2"/>
                      <c:h val="4.740512625912492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7415-474A-ADE1-070A2D9FCFD3}"/>
                </c:ext>
              </c:extLst>
            </c:dLbl>
            <c:dLbl>
              <c:idx val="7"/>
              <c:layout>
                <c:manualLayout>
                  <c:x val="-2.1167645655255661E-2"/>
                  <c:y val="-2.6529338327091135E-2"/>
                </c:manualLayout>
              </c:layout>
              <c:tx>
                <c:rich>
                  <a:bodyPr/>
                  <a:lstStyle/>
                  <a:p>
                    <a:fld id="{C8BFE843-3706-4461-B45C-9F9F989F3132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808377896613183E-2"/>
                      <c:h val="3.494082200399107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7415-474A-ADE1-070A2D9FCFD3}"/>
                </c:ext>
              </c:extLst>
            </c:dLbl>
            <c:dLbl>
              <c:idx val="8"/>
              <c:layout>
                <c:manualLayout>
                  <c:x val="-6.9073083778966135E-2"/>
                  <c:y val="1.5446400988569664E-3"/>
                </c:manualLayout>
              </c:layout>
              <c:tx>
                <c:rich>
                  <a:bodyPr/>
                  <a:lstStyle/>
                  <a:p>
                    <a:fld id="{8E4AA4F2-0FA4-46DE-A85A-A70EC25EECB2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5935828877004E-2"/>
                      <c:h val="4.431584606141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7415-474A-ADE1-070A2D9FCFD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E36CFD8-9FE4-4684-8BA0-B0FE14E7AA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7415-474A-ADE1-070A2D9FCFD3}"/>
                </c:ext>
              </c:extLst>
            </c:dLbl>
            <c:dLbl>
              <c:idx val="10"/>
              <c:layout>
                <c:manualLayout>
                  <c:x val="-3.5650623885918005E-2"/>
                  <c:y val="-4.9937578027465727E-2"/>
                </c:manualLayout>
              </c:layout>
              <c:tx>
                <c:rich>
                  <a:bodyPr/>
                  <a:lstStyle/>
                  <a:p>
                    <a:fld id="{85B828B5-C683-4E60-81B0-EA4C6DDB9E19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7415-474A-ADE1-070A2D9FCFD3}"/>
                </c:ext>
              </c:extLst>
            </c:dLbl>
            <c:dLbl>
              <c:idx val="11"/>
              <c:layout>
                <c:manualLayout>
                  <c:x val="-3.787878787878788E-2"/>
                  <c:y val="-3.3981882882617317E-2"/>
                </c:manualLayout>
              </c:layout>
              <c:tx>
                <c:rich>
                  <a:bodyPr/>
                  <a:lstStyle/>
                  <a:p>
                    <a:fld id="{BC1DB586-4C6E-4B31-83A1-370FD4F4B80E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33511586452763E-2"/>
                      <c:h val="4.425226341089386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7415-474A-ADE1-070A2D9FCFD3}"/>
                </c:ext>
              </c:extLst>
            </c:dLbl>
            <c:dLbl>
              <c:idx val="12"/>
              <c:layout>
                <c:manualLayout>
                  <c:x val="-6.6844919786096343E-2"/>
                  <c:y val="-3.0892801977139327E-3"/>
                </c:manualLayout>
              </c:layout>
              <c:tx>
                <c:rich>
                  <a:bodyPr/>
                  <a:lstStyle/>
                  <a:p>
                    <a:fld id="{73784426-4391-4F82-AF85-519D7CCD753D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7415-474A-ADE1-070A2D9FCFD3}"/>
                </c:ext>
              </c:extLst>
            </c:dLbl>
            <c:dLbl>
              <c:idx val="13"/>
              <c:layout>
                <c:manualLayout>
                  <c:x val="-2.8966044184316614E-2"/>
                  <c:y val="2.1847813264914921E-2"/>
                </c:manualLayout>
              </c:layout>
              <c:tx>
                <c:rich>
                  <a:bodyPr/>
                  <a:lstStyle/>
                  <a:p>
                    <a:fld id="{61C7ED87-7696-4A38-8893-FDE284BFFDCE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698394318357256E-2"/>
                      <c:h val="4.430411788414088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7415-474A-ADE1-070A2D9FCFD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F4D6929C-F098-40E9-86B4-55B3B9103C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7415-474A-ADE1-070A2D9FCFD3}"/>
                </c:ext>
              </c:extLst>
            </c:dLbl>
            <c:dLbl>
              <c:idx val="15"/>
              <c:layout>
                <c:manualLayout>
                  <c:x val="-1.5597147950089126E-2"/>
                  <c:y val="-1.8535681186283594E-2"/>
                </c:manualLayout>
              </c:layout>
              <c:tx>
                <c:rich>
                  <a:bodyPr/>
                  <a:lstStyle/>
                  <a:p>
                    <a:fld id="{92395EF5-F940-4483-BE41-0AAAE884BD3F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601070922284445E-2"/>
                      <c:h val="7.2119367840836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7415-474A-ADE1-070A2D9FCFD3}"/>
                </c:ext>
              </c:extLst>
            </c:dLbl>
            <c:dLbl>
              <c:idx val="16"/>
              <c:layout>
                <c:manualLayout>
                  <c:x val="1.7825399665950769E-2"/>
                  <c:y val="2.1847813264914921E-2"/>
                </c:manualLayout>
              </c:layout>
              <c:tx>
                <c:rich>
                  <a:bodyPr/>
                  <a:lstStyle/>
                  <a:p>
                    <a:fld id="{E12F4A2E-C7E7-4916-86AA-D8E2204EC404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599821746880573E-2"/>
                      <c:h val="3.18197233772744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7415-474A-ADE1-070A2D9FCFD3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749DF43F-C511-4833-899A-FB3CD452CC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7415-474A-ADE1-070A2D9FCFD3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5CDEE753-8427-4BFD-9599-31920C5D2C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7415-474A-ADE1-070A2D9FCFD3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8B7880F7-D13B-40CD-9B07-078087D597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7415-474A-ADE1-070A2D9FCFD3}"/>
                </c:ext>
              </c:extLst>
            </c:dLbl>
            <c:dLbl>
              <c:idx val="20"/>
              <c:layout>
                <c:manualLayout>
                  <c:x val="-8.9126559714795012E-3"/>
                  <c:y val="1.8535681186283483E-2"/>
                </c:manualLayout>
              </c:layout>
              <c:tx>
                <c:rich>
                  <a:bodyPr/>
                  <a:lstStyle/>
                  <a:p>
                    <a:fld id="{4E8A6F29-48EC-4854-9F3C-0ECA49E5C52B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7415-474A-ADE1-070A2D9FCFD3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14E17405-07FA-4716-AF93-B93837B491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7415-474A-ADE1-070A2D9FCFD3}"/>
                </c:ext>
              </c:extLst>
            </c:dLbl>
            <c:dLbl>
              <c:idx val="22"/>
              <c:layout>
                <c:manualLayout>
                  <c:x val="2.2280762698779484E-3"/>
                  <c:y val="-1.3726812940517266E-2"/>
                </c:manualLayout>
              </c:layout>
              <c:tx>
                <c:rich>
                  <a:bodyPr/>
                  <a:lstStyle/>
                  <a:p>
                    <a:fld id="{20055605-E08C-451E-83D6-2F88BB21B374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411406796075613E-2"/>
                      <c:h val="4.383865640390455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7415-474A-ADE1-070A2D9FCFD3}"/>
                </c:ext>
              </c:extLst>
            </c:dLbl>
            <c:dLbl>
              <c:idx val="23"/>
              <c:layout>
                <c:manualLayout>
                  <c:x val="-5.7932263814616837E-2"/>
                  <c:y val="-3.0892801977139325E-2"/>
                </c:manualLayout>
              </c:layout>
              <c:tx>
                <c:rich>
                  <a:bodyPr/>
                  <a:lstStyle/>
                  <a:p>
                    <a:fld id="{7F15B4DA-9044-4719-84B7-180DD8234A02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64882731904501E-2"/>
                      <c:h val="5.667296685226672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7415-474A-ADE1-070A2D9FCFD3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C319828F-F1FD-44A4-9D35-D226CB4C49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7415-474A-ADE1-070A2D9FCFD3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211B785F-825A-4989-8A42-55F0311AA1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7415-474A-ADE1-070A2D9FCFD3}"/>
                </c:ext>
              </c:extLst>
            </c:dLbl>
            <c:dLbl>
              <c:idx val="26"/>
              <c:layout>
                <c:manualLayout>
                  <c:x val="-5.5704099821746879E-2"/>
                  <c:y val="-1.1443896097096622E-16"/>
                </c:manualLayout>
              </c:layout>
              <c:tx>
                <c:rich>
                  <a:bodyPr/>
                  <a:lstStyle/>
                  <a:p>
                    <a:fld id="{9EB4731F-2C8E-42E4-A100-977C26C18A62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7415-474A-ADE1-070A2D9FCFD3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304461E1-C963-47A7-BA37-8FAC423103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7415-474A-ADE1-070A2D9FCFD3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91596A96-7BE6-4944-8DEA-CD87494695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7415-474A-ADE1-070A2D9FCFD3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E4517F3A-2D96-4953-9E86-662682B2C3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7415-474A-ADE1-070A2D9FCFD3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0F05AB90-D60C-4308-8B5E-56D8CDFDDC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7415-474A-ADE1-070A2D9FCFD3}"/>
                </c:ext>
              </c:extLst>
            </c:dLbl>
            <c:dLbl>
              <c:idx val="31"/>
              <c:layout>
                <c:manualLayout>
                  <c:x val="-8.0213903743315551E-2"/>
                  <c:y val="-3.0892801977140459E-3"/>
                </c:manualLayout>
              </c:layout>
              <c:tx>
                <c:rich>
                  <a:bodyPr/>
                  <a:lstStyle/>
                  <a:p>
                    <a:fld id="{C416E3F1-DB78-4E6B-A677-C6D458F7C2E5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377538703384E-2"/>
                      <c:h val="5.976224704998066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7415-474A-ADE1-070A2D9FCFD3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8E3E80CE-1764-4C3A-A0A4-DAB94D40176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7415-474A-ADE1-070A2D9FCFD3}"/>
                </c:ext>
              </c:extLst>
            </c:dLbl>
            <c:dLbl>
              <c:idx val="33"/>
              <c:layout>
                <c:manualLayout>
                  <c:x val="-6.684491978609707E-3"/>
                  <c:y val="-5.7219480485483111E-17"/>
                </c:manualLayout>
              </c:layout>
              <c:tx>
                <c:rich>
                  <a:bodyPr/>
                  <a:lstStyle/>
                  <a:p>
                    <a:fld id="{54E24FAB-C2D7-4F9C-8757-673F5893B67B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7415-474A-ADE1-070A2D9FCFD3}"/>
                </c:ext>
              </c:extLst>
            </c:dLbl>
            <c:dLbl>
              <c:idx val="34"/>
              <c:layout>
                <c:manualLayout>
                  <c:x val="-2.2281639928698836E-2"/>
                  <c:y val="-2.9348161878282417E-2"/>
                </c:manualLayout>
              </c:layout>
              <c:tx>
                <c:rich>
                  <a:bodyPr/>
                  <a:lstStyle/>
                  <a:p>
                    <a:fld id="{8E09BBC2-4EAE-4E6C-8B32-2C29932887E5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247771836007129E-2"/>
                      <c:h val="5.358368665455279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7415-474A-ADE1-070A2D9FCFD3}"/>
                </c:ext>
              </c:extLst>
            </c:dLbl>
            <c:dLbl>
              <c:idx val="35"/>
              <c:layout>
                <c:manualLayout>
                  <c:x val="2.2281639928698753E-3"/>
                  <c:y val="-3.7453183520599252E-2"/>
                </c:manualLayout>
              </c:layout>
              <c:tx>
                <c:rich>
                  <a:bodyPr/>
                  <a:lstStyle/>
                  <a:p>
                    <a:fld id="{DD0CE196-B01F-4FFB-9325-0DEEF4AFB550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7415-474A-ADE1-070A2D9FCFD3}"/>
                </c:ext>
              </c:extLst>
            </c:dLbl>
            <c:dLbl>
              <c:idx val="36"/>
              <c:layout>
                <c:manualLayout>
                  <c:x val="-2.8966131907308297E-2"/>
                  <c:y val="2.1847690387016231E-2"/>
                </c:manualLayout>
              </c:layout>
              <c:tx>
                <c:rich>
                  <a:bodyPr/>
                  <a:lstStyle/>
                  <a:p>
                    <a:fld id="{C9963684-A44D-4D0D-BFD6-8064F75CEC6E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7415-474A-ADE1-070A2D9FCFD3}"/>
                </c:ext>
              </c:extLst>
            </c:dLbl>
            <c:dLbl>
              <c:idx val="37"/>
              <c:layout>
                <c:manualLayout>
                  <c:x val="-5.1247771836007129E-2"/>
                  <c:y val="-1.5605493133583021E-2"/>
                </c:manualLayout>
              </c:layout>
              <c:tx>
                <c:rich>
                  <a:bodyPr/>
                  <a:lstStyle/>
                  <a:p>
                    <a:fld id="{4899BE9F-4B27-4815-9545-421FE8AADBA3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7415-474A-ADE1-070A2D9FCFD3}"/>
                </c:ext>
              </c:extLst>
            </c:dLbl>
            <c:dLbl>
              <c:idx val="38"/>
              <c:layout>
                <c:manualLayout>
                  <c:x val="-1.5597060227097281E-2"/>
                  <c:y val="-9.2677189679372194E-3"/>
                </c:manualLayout>
              </c:layout>
              <c:tx>
                <c:rich>
                  <a:bodyPr/>
                  <a:lstStyle/>
                  <a:p>
                    <a:fld id="{73F707DD-7EED-4AA5-9C4A-25CE97C34F84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585561497326197E-2"/>
                      <c:h val="5.358368665455278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7415-474A-ADE1-070A2D9FCFD3}"/>
                </c:ext>
              </c:extLst>
            </c:dLbl>
            <c:dLbl>
              <c:idx val="39"/>
              <c:layout>
                <c:manualLayout>
                  <c:x val="-2.2281639928698753E-3"/>
                  <c:y val="9.3632958801496986E-3"/>
                </c:manualLayout>
              </c:layout>
              <c:tx>
                <c:rich>
                  <a:bodyPr/>
                  <a:lstStyle/>
                  <a:p>
                    <a:fld id="{4B657C92-1CD4-4D2E-9430-5EA5ED4ECD8E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7415-474A-ADE1-070A2D9FCFD3}"/>
                </c:ext>
              </c:extLst>
            </c:dLbl>
            <c:dLbl>
              <c:idx val="40"/>
              <c:layout>
                <c:manualLayout>
                  <c:x val="-2.2281639928698752E-2"/>
                  <c:y val="2.1847690387016231E-2"/>
                </c:manualLayout>
              </c:layout>
              <c:tx>
                <c:rich>
                  <a:bodyPr/>
                  <a:lstStyle/>
                  <a:p>
                    <a:fld id="{F2069471-7259-47F3-B247-7FEDDD54E085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7415-474A-ADE1-070A2D9FCFD3}"/>
                </c:ext>
              </c:extLst>
            </c:dLbl>
            <c:dLbl>
              <c:idx val="41"/>
              <c:layout>
                <c:manualLayout>
                  <c:x val="-6.6844919786096255E-3"/>
                  <c:y val="-1.8535681186283594E-2"/>
                </c:manualLayout>
              </c:layout>
              <c:tx>
                <c:rich>
                  <a:bodyPr/>
                  <a:lstStyle/>
                  <a:p>
                    <a:fld id="{2BD7D81D-724B-4EDC-ADCB-28256E86CD42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7415-474A-ADE1-070A2D9FCFD3}"/>
                </c:ext>
              </c:extLst>
            </c:dLbl>
            <c:dLbl>
              <c:idx val="42"/>
              <c:layout>
                <c:manualLayout>
                  <c:x val="0"/>
                  <c:y val="-9.2678405931417972E-3"/>
                </c:manualLayout>
              </c:layout>
              <c:tx>
                <c:rich>
                  <a:bodyPr/>
                  <a:lstStyle/>
                  <a:p>
                    <a:fld id="{D5EBC1AE-63B9-4344-A3BD-337116B54A77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704099821746879E-2"/>
                      <c:h val="4.431584606141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7415-474A-ADE1-070A2D9FCFD3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9CEF66D2-377A-4C70-A11D-27A9D3DB4A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7415-474A-ADE1-070A2D9FCFD3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9DE898C3-CB74-47F5-98A0-68AFD3AF03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7415-474A-ADE1-070A2D9FCFD3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234B9CF8-6E11-450A-B2BD-1937994CC3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7415-474A-ADE1-070A2D9FCFD3}"/>
                </c:ext>
              </c:extLst>
            </c:dLbl>
            <c:dLbl>
              <c:idx val="46"/>
              <c:layout>
                <c:manualLayout>
                  <c:x val="-2.6737967914438502E-2"/>
                  <c:y val="-2.1847690387016346E-2"/>
                </c:manualLayout>
              </c:layout>
              <c:tx>
                <c:rich>
                  <a:bodyPr/>
                  <a:lstStyle/>
                  <a:p>
                    <a:fld id="{51FA75F6-6CCD-4B1C-B9E8-82B71E2E7547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7415-474A-ADE1-070A2D9FCFD3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2AC6710A-85E7-42D1-AF4B-55F192DAC2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7415-474A-ADE1-070A2D9FCFD3}"/>
                </c:ext>
              </c:extLst>
            </c:dLbl>
            <c:dLbl>
              <c:idx val="48"/>
              <c:layout>
                <c:manualLayout>
                  <c:x val="-2.8966044184316614E-2"/>
                  <c:y val="2.6036352197548341E-2"/>
                </c:manualLayout>
              </c:layout>
              <c:tx>
                <c:rich>
                  <a:bodyPr/>
                  <a:lstStyle/>
                  <a:p>
                    <a:fld id="{0E3FB997-F36D-4D41-A330-36AF769FF24F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44919786096256E-2"/>
                      <c:h val="5.036715916128461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7415-474A-ADE1-070A2D9FCFD3}"/>
                </c:ext>
              </c:extLst>
            </c:dLbl>
            <c:dLbl>
              <c:idx val="49"/>
              <c:layout>
                <c:manualLayout>
                  <c:x val="-7.1301335494827936E-2"/>
                  <c:y val="-6.1783007461146009E-3"/>
                </c:manualLayout>
              </c:layout>
              <c:tx>
                <c:rich>
                  <a:bodyPr/>
                  <a:lstStyle/>
                  <a:p>
                    <a:fld id="{C564DBF1-6B4B-4058-B835-13F4A89C5902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780390753294862E-2"/>
                      <c:h val="4.431591416241509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7415-474A-ADE1-070A2D9FCFD3}"/>
                </c:ext>
              </c:extLst>
            </c:dLbl>
            <c:dLbl>
              <c:idx val="50"/>
              <c:layout>
                <c:manualLayout>
                  <c:x val="-3.5650623885918088E-2"/>
                  <c:y val="2.7803643404629916E-2"/>
                </c:manualLayout>
              </c:layout>
              <c:tx>
                <c:rich>
                  <a:bodyPr/>
                  <a:lstStyle/>
                  <a:p>
                    <a:fld id="{B29B7130-ED30-4C6F-83BB-6FCCBC8E6D9F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590017825311941E-2"/>
                      <c:h val="5.049440645683885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2-7415-474A-ADE1-070A2D9FC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MortalityScreening!$D$2:$D$52</c:f>
              <c:numCache>
                <c:formatCode>General</c:formatCode>
                <c:ptCount val="51"/>
                <c:pt idx="0">
                  <c:v>191</c:v>
                </c:pt>
                <c:pt idx="1">
                  <c:v>137</c:v>
                </c:pt>
                <c:pt idx="2">
                  <c:v>117.5</c:v>
                </c:pt>
                <c:pt idx="3">
                  <c:v>210.9</c:v>
                </c:pt>
                <c:pt idx="4">
                  <c:v>101.6</c:v>
                </c:pt>
                <c:pt idx="5">
                  <c:v>96.4</c:v>
                </c:pt>
                <c:pt idx="6">
                  <c:v>121.7</c:v>
                </c:pt>
                <c:pt idx="7">
                  <c:v>163.80000000000001</c:v>
                </c:pt>
                <c:pt idx="8">
                  <c:v>125.7</c:v>
                </c:pt>
                <c:pt idx="9">
                  <c:v>141.80000000000001</c:v>
                </c:pt>
                <c:pt idx="10">
                  <c:v>158.19999999999999</c:v>
                </c:pt>
                <c:pt idx="11">
                  <c:v>110.2</c:v>
                </c:pt>
                <c:pt idx="12">
                  <c:v>118.9</c:v>
                </c:pt>
                <c:pt idx="13">
                  <c:v>158.5</c:v>
                </c:pt>
                <c:pt idx="14">
                  <c:v>189.5</c:v>
                </c:pt>
                <c:pt idx="15">
                  <c:v>160.4</c:v>
                </c:pt>
                <c:pt idx="16">
                  <c:v>160.30000000000001</c:v>
                </c:pt>
                <c:pt idx="17">
                  <c:v>241.1</c:v>
                </c:pt>
                <c:pt idx="18">
                  <c:v>184.2</c:v>
                </c:pt>
                <c:pt idx="19">
                  <c:v>173</c:v>
                </c:pt>
                <c:pt idx="20">
                  <c:v>137.5</c:v>
                </c:pt>
                <c:pt idx="21">
                  <c:v>137.30000000000001</c:v>
                </c:pt>
                <c:pt idx="22">
                  <c:v>165.4</c:v>
                </c:pt>
                <c:pt idx="23">
                  <c:v>133.1</c:v>
                </c:pt>
                <c:pt idx="24">
                  <c:v>204.6</c:v>
                </c:pt>
                <c:pt idx="25">
                  <c:v>189.7</c:v>
                </c:pt>
                <c:pt idx="26">
                  <c:v>130.80000000000001</c:v>
                </c:pt>
                <c:pt idx="27">
                  <c:v>145.80000000000001</c:v>
                </c:pt>
                <c:pt idx="28">
                  <c:v>145.19999999999999</c:v>
                </c:pt>
                <c:pt idx="29">
                  <c:v>155.5</c:v>
                </c:pt>
                <c:pt idx="30">
                  <c:v>124.6</c:v>
                </c:pt>
                <c:pt idx="31">
                  <c:v>99.8</c:v>
                </c:pt>
                <c:pt idx="32">
                  <c:v>125.9</c:v>
                </c:pt>
                <c:pt idx="33">
                  <c:v>171.4</c:v>
                </c:pt>
                <c:pt idx="34">
                  <c:v>138.9</c:v>
                </c:pt>
                <c:pt idx="35">
                  <c:v>178</c:v>
                </c:pt>
                <c:pt idx="36">
                  <c:v>197.5</c:v>
                </c:pt>
                <c:pt idx="37">
                  <c:v>137.1</c:v>
                </c:pt>
                <c:pt idx="38">
                  <c:v>154.30000000000001</c:v>
                </c:pt>
                <c:pt idx="39">
                  <c:v>161.69999999999999</c:v>
                </c:pt>
                <c:pt idx="40">
                  <c:v>166.3</c:v>
                </c:pt>
                <c:pt idx="41">
                  <c:v>151.69999999999999</c:v>
                </c:pt>
                <c:pt idx="42">
                  <c:v>200.6</c:v>
                </c:pt>
                <c:pt idx="43">
                  <c:v>131.69999999999999</c:v>
                </c:pt>
                <c:pt idx="44">
                  <c:v>66.900000000000006</c:v>
                </c:pt>
                <c:pt idx="45">
                  <c:v>153.4</c:v>
                </c:pt>
                <c:pt idx="46">
                  <c:v>145.80000000000001</c:v>
                </c:pt>
                <c:pt idx="47">
                  <c:v>131.4</c:v>
                </c:pt>
                <c:pt idx="48">
                  <c:v>206.8</c:v>
                </c:pt>
                <c:pt idx="49">
                  <c:v>147.4</c:v>
                </c:pt>
                <c:pt idx="50">
                  <c:v>115.8</c:v>
                </c:pt>
              </c:numCache>
            </c:numRef>
          </c:xVal>
          <c:yVal>
            <c:numRef>
              <c:f>MortalityScreening!$C$2:$C$52</c:f>
              <c:numCache>
                <c:formatCode>#,##0.0</c:formatCode>
                <c:ptCount val="51"/>
                <c:pt idx="0">
                  <c:v>5.0299999999999994</c:v>
                </c:pt>
                <c:pt idx="1">
                  <c:v>5.56</c:v>
                </c:pt>
                <c:pt idx="2">
                  <c:v>1.95</c:v>
                </c:pt>
                <c:pt idx="3">
                  <c:v>2.96</c:v>
                </c:pt>
                <c:pt idx="4">
                  <c:v>1.06</c:v>
                </c:pt>
                <c:pt idx="5">
                  <c:v>2.83</c:v>
                </c:pt>
                <c:pt idx="6">
                  <c:v>7.46</c:v>
                </c:pt>
                <c:pt idx="7">
                  <c:v>6.23</c:v>
                </c:pt>
                <c:pt idx="8">
                  <c:v>2.8000000000000003</c:v>
                </c:pt>
                <c:pt idx="9">
                  <c:v>2.8899999999999997</c:v>
                </c:pt>
                <c:pt idx="10">
                  <c:v>5.74</c:v>
                </c:pt>
                <c:pt idx="11">
                  <c:v>3.16</c:v>
                </c:pt>
                <c:pt idx="12">
                  <c:v>6.8199999999999994</c:v>
                </c:pt>
                <c:pt idx="13">
                  <c:v>5.27</c:v>
                </c:pt>
                <c:pt idx="14">
                  <c:v>5.8999999999999995</c:v>
                </c:pt>
                <c:pt idx="15">
                  <c:v>8.5500000000000007</c:v>
                </c:pt>
                <c:pt idx="16">
                  <c:v>5.7700000000000005</c:v>
                </c:pt>
                <c:pt idx="17">
                  <c:v>13.719999999999999</c:v>
                </c:pt>
                <c:pt idx="18">
                  <c:v>2.64</c:v>
                </c:pt>
                <c:pt idx="19">
                  <c:v>8.0299999999999994</c:v>
                </c:pt>
                <c:pt idx="20">
                  <c:v>7.51</c:v>
                </c:pt>
                <c:pt idx="21">
                  <c:v>15.18</c:v>
                </c:pt>
                <c:pt idx="22">
                  <c:v>8.3000000000000007</c:v>
                </c:pt>
                <c:pt idx="23">
                  <c:v>7.6700000000000008</c:v>
                </c:pt>
                <c:pt idx="24">
                  <c:v>3.84</c:v>
                </c:pt>
                <c:pt idx="25">
                  <c:v>6.32</c:v>
                </c:pt>
                <c:pt idx="26">
                  <c:v>5.8999999999999995</c:v>
                </c:pt>
                <c:pt idx="27">
                  <c:v>3.71</c:v>
                </c:pt>
                <c:pt idx="28">
                  <c:v>0.67999999999999994</c:v>
                </c:pt>
                <c:pt idx="29">
                  <c:v>12.8</c:v>
                </c:pt>
                <c:pt idx="30">
                  <c:v>3.49</c:v>
                </c:pt>
                <c:pt idx="31">
                  <c:v>1.8499999999999999</c:v>
                </c:pt>
                <c:pt idx="32">
                  <c:v>4.2299999999999995</c:v>
                </c:pt>
                <c:pt idx="33">
                  <c:v>7.32</c:v>
                </c:pt>
                <c:pt idx="34">
                  <c:v>7.51</c:v>
                </c:pt>
                <c:pt idx="35">
                  <c:v>6.22</c:v>
                </c:pt>
                <c:pt idx="36">
                  <c:v>1.68</c:v>
                </c:pt>
                <c:pt idx="37">
                  <c:v>6.45</c:v>
                </c:pt>
                <c:pt idx="38">
                  <c:v>7.4300000000000006</c:v>
                </c:pt>
                <c:pt idx="39">
                  <c:v>6.03</c:v>
                </c:pt>
                <c:pt idx="40">
                  <c:v>5.08</c:v>
                </c:pt>
                <c:pt idx="41">
                  <c:v>9.4700000000000006</c:v>
                </c:pt>
                <c:pt idx="42">
                  <c:v>4.21</c:v>
                </c:pt>
                <c:pt idx="43">
                  <c:v>1.97</c:v>
                </c:pt>
                <c:pt idx="44">
                  <c:v>3.11</c:v>
                </c:pt>
                <c:pt idx="45">
                  <c:v>14.530000000000001</c:v>
                </c:pt>
                <c:pt idx="46">
                  <c:v>6.02</c:v>
                </c:pt>
                <c:pt idx="47">
                  <c:v>4.62</c:v>
                </c:pt>
                <c:pt idx="48">
                  <c:v>3.02</c:v>
                </c:pt>
                <c:pt idx="49">
                  <c:v>9.3000000000000007</c:v>
                </c:pt>
                <c:pt idx="50">
                  <c:v>1.21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MortalityScreening!$B$2:$B$52</c15:f>
                <c15:dlblRangeCache>
                  <c:ptCount val="51"/>
                  <c:pt idx="0">
                    <c:v>AL</c:v>
                  </c:pt>
                  <c:pt idx="1">
                    <c:v>AK</c:v>
                  </c:pt>
                  <c:pt idx="2">
                    <c:v>AZ</c:v>
                  </c:pt>
                  <c:pt idx="3">
                    <c:v>AR</c:v>
                  </c:pt>
                  <c:pt idx="4">
                    <c:v>CA</c:v>
                  </c:pt>
                  <c:pt idx="5">
                    <c:v>CO</c:v>
                  </c:pt>
                  <c:pt idx="6">
                    <c:v>CT</c:v>
                  </c:pt>
                  <c:pt idx="7">
                    <c:v>DE</c:v>
                  </c:pt>
                  <c:pt idx="8">
                    <c:v>DC</c:v>
                  </c:pt>
                  <c:pt idx="9">
                    <c:v>FL</c:v>
                  </c:pt>
                  <c:pt idx="10">
                    <c:v>GA</c:v>
                  </c:pt>
                  <c:pt idx="11">
                    <c:v>HI</c:v>
                  </c:pt>
                  <c:pt idx="12">
                    <c:v>ID</c:v>
                  </c:pt>
                  <c:pt idx="13">
                    <c:v>IL</c:v>
                  </c:pt>
                  <c:pt idx="14">
                    <c:v>IN</c:v>
                  </c:pt>
                  <c:pt idx="15">
                    <c:v>IA</c:v>
                  </c:pt>
                  <c:pt idx="16">
                    <c:v>KS</c:v>
                  </c:pt>
                  <c:pt idx="17">
                    <c:v>KY</c:v>
                  </c:pt>
                  <c:pt idx="18">
                    <c:v>LA</c:v>
                  </c:pt>
                  <c:pt idx="19">
                    <c:v>ME</c:v>
                  </c:pt>
                  <c:pt idx="20">
                    <c:v>MD</c:v>
                  </c:pt>
                  <c:pt idx="21">
                    <c:v>MA</c:v>
                  </c:pt>
                  <c:pt idx="22">
                    <c:v>MI</c:v>
                  </c:pt>
                  <c:pt idx="23">
                    <c:v>MN</c:v>
                  </c:pt>
                  <c:pt idx="24">
                    <c:v>MS</c:v>
                  </c:pt>
                  <c:pt idx="25">
                    <c:v>MO</c:v>
                  </c:pt>
                  <c:pt idx="26">
                    <c:v>MT</c:v>
                  </c:pt>
                  <c:pt idx="27">
                    <c:v>NE</c:v>
                  </c:pt>
                  <c:pt idx="28">
                    <c:v>NV</c:v>
                  </c:pt>
                  <c:pt idx="29">
                    <c:v>NH</c:v>
                  </c:pt>
                  <c:pt idx="30">
                    <c:v>NJ</c:v>
                  </c:pt>
                  <c:pt idx="31">
                    <c:v>NM</c:v>
                  </c:pt>
                  <c:pt idx="32">
                    <c:v>NY</c:v>
                  </c:pt>
                  <c:pt idx="33">
                    <c:v>NC</c:v>
                  </c:pt>
                  <c:pt idx="34">
                    <c:v>ND</c:v>
                  </c:pt>
                  <c:pt idx="35">
                    <c:v>OH</c:v>
                  </c:pt>
                  <c:pt idx="36">
                    <c:v>OK</c:v>
                  </c:pt>
                  <c:pt idx="37">
                    <c:v>OR</c:v>
                  </c:pt>
                  <c:pt idx="38">
                    <c:v>PA</c:v>
                  </c:pt>
                  <c:pt idx="39">
                    <c:v>RI</c:v>
                  </c:pt>
                  <c:pt idx="40">
                    <c:v>SC</c:v>
                  </c:pt>
                  <c:pt idx="41">
                    <c:v>SD</c:v>
                  </c:pt>
                  <c:pt idx="42">
                    <c:v>TN</c:v>
                  </c:pt>
                  <c:pt idx="43">
                    <c:v>TX</c:v>
                  </c:pt>
                  <c:pt idx="44">
                    <c:v>UT</c:v>
                  </c:pt>
                  <c:pt idx="45">
                    <c:v>VT</c:v>
                  </c:pt>
                  <c:pt idx="46">
                    <c:v>VA</c:v>
                  </c:pt>
                  <c:pt idx="47">
                    <c:v>WA</c:v>
                  </c:pt>
                  <c:pt idx="48">
                    <c:v>WV</c:v>
                  </c:pt>
                  <c:pt idx="49">
                    <c:v>WI</c:v>
                  </c:pt>
                  <c:pt idx="50">
                    <c:v>WY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3-7415-474A-ADE1-070A2D9FC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5599184"/>
        <c:axId val="685600824"/>
      </c:scatterChart>
      <c:valAx>
        <c:axId val="685599184"/>
        <c:scaling>
          <c:orientation val="minMax"/>
          <c:max val="250"/>
          <c:min val="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BURDEN </a:t>
                </a:r>
              </a:p>
              <a:p>
                <a:pPr>
                  <a:defRPr sz="1600">
                    <a:solidFill>
                      <a:schemeClr val="tx1"/>
                    </a:solidFill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Lung Cancer Mortality Rate Per</a:t>
                </a:r>
                <a:r>
                  <a:rPr lang="en-US" sz="1400" baseline="0" dirty="0">
                    <a:solidFill>
                      <a:schemeClr val="tx1"/>
                    </a:solidFill>
                  </a:rPr>
                  <a:t> 100,000</a:t>
                </a:r>
                <a:r>
                  <a:rPr lang="en-US" sz="1400" dirty="0">
                    <a:solidFill>
                      <a:schemeClr val="tx1"/>
                    </a:solidFill>
                  </a:rPr>
                  <a:t> Adults 55-80 years (2013-2017)</a:t>
                </a:r>
              </a:p>
            </c:rich>
          </c:tx>
          <c:layout>
            <c:manualLayout>
              <c:xMode val="edge"/>
              <c:yMode val="edge"/>
              <c:x val="0.17194316227712914"/>
              <c:y val="0.910214424951267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600824"/>
        <c:crosses val="autoZero"/>
        <c:crossBetween val="midCat"/>
      </c:valAx>
      <c:valAx>
        <c:axId val="6856008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LDCT Rate (2018)</a:t>
                </a:r>
              </a:p>
            </c:rich>
          </c:tx>
          <c:layout>
            <c:manualLayout>
              <c:xMode val="edge"/>
              <c:yMode val="edge"/>
              <c:x val="8.9126559714795012E-3"/>
              <c:y val="0.353503657269903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599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System Early Detection Program – Volumes by  Calendar Year </a:t>
            </a:r>
            <a:r>
              <a:rPr lang="en-US" sz="1440" b="0" i="0" u="none" strike="noStrike" baseline="0" dirty="0">
                <a:effectLst/>
              </a:rPr>
              <a:t>(Cumulative)</a:t>
            </a:r>
            <a:endParaRPr lang="en-US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465618677052222E-2"/>
          <c:y val="0.14165234613383051"/>
          <c:w val="0.89839135960223881"/>
          <c:h val="0.63381143321390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Nodule Pts (System)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452</c:v>
                </c:pt>
                <c:pt idx="1">
                  <c:v>2867</c:v>
                </c:pt>
                <c:pt idx="2">
                  <c:v>5970</c:v>
                </c:pt>
                <c:pt idx="3">
                  <c:v>9376</c:v>
                </c:pt>
                <c:pt idx="4">
                  <c:v>13357</c:v>
                </c:pt>
                <c:pt idx="5">
                  <c:v>17280</c:v>
                </c:pt>
                <c:pt idx="6">
                  <c:v>23231</c:v>
                </c:pt>
                <c:pt idx="7">
                  <c:v>29048</c:v>
                </c:pt>
                <c:pt idx="8">
                  <c:v>32075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1D-43A1-95B8-2EFE3BC786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LDCT Pts (System)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3.98313784071898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1D-43A1-95B8-2EFE3BC7869F}"/>
                </c:ext>
              </c:extLst>
            </c:dLbl>
            <c:dLbl>
              <c:idx val="2"/>
              <c:layout>
                <c:manualLayout>
                  <c:x val="3.9831378407190225E-3"/>
                  <c:y val="5.4440151626537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1D-43A1-95B8-2EFE3BC7869F}"/>
                </c:ext>
              </c:extLst>
            </c:dLbl>
            <c:dLbl>
              <c:idx val="3"/>
              <c:layout>
                <c:manualLayout>
                  <c:x val="9.9578446017975549E-3"/>
                  <c:y val="8.1660227439808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1D-43A1-95B8-2EFE3BC7869F}"/>
                </c:ext>
              </c:extLst>
            </c:dLbl>
            <c:dLbl>
              <c:idx val="4"/>
              <c:layout>
                <c:manualLayout>
                  <c:x val="7.966275681438045E-3"/>
                  <c:y val="2.7220075813269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1D-43A1-95B8-2EFE3BC7869F}"/>
                </c:ext>
              </c:extLst>
            </c:dLbl>
            <c:dLbl>
              <c:idx val="5"/>
              <c:layout>
                <c:manualLayout>
                  <c:x val="5.9747067610785333E-3"/>
                  <c:y val="2.7220075813269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1D-43A1-95B8-2EFE3BC7869F}"/>
                </c:ext>
              </c:extLst>
            </c:dLbl>
            <c:dLbl>
              <c:idx val="6"/>
              <c:layout>
                <c:manualLayout>
                  <c:x val="5.9747067610785333E-3"/>
                  <c:y val="2.7220075813269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1D-43A1-95B8-2EFE3BC7869F}"/>
                </c:ext>
              </c:extLst>
            </c:dLbl>
            <c:dLbl>
              <c:idx val="7"/>
              <c:layout>
                <c:manualLayout>
                  <c:x val="9.9578446017975549E-3"/>
                  <c:y val="2.7220075813269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AB-43A2-B91E-731F7761659D}"/>
                </c:ext>
              </c:extLst>
            </c:dLbl>
            <c:dLbl>
              <c:idx val="8"/>
              <c:layout>
                <c:manualLayout>
                  <c:x val="2.58903959646736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30-40F9-B619-E89DF6D73E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28</c:v>
                </c:pt>
                <c:pt idx="1">
                  <c:v>260</c:v>
                </c:pt>
                <c:pt idx="2">
                  <c:v>712</c:v>
                </c:pt>
                <c:pt idx="3">
                  <c:v>1724</c:v>
                </c:pt>
                <c:pt idx="4">
                  <c:v>3140</c:v>
                </c:pt>
                <c:pt idx="5">
                  <c:v>4898</c:v>
                </c:pt>
                <c:pt idx="6">
                  <c:v>7282</c:v>
                </c:pt>
                <c:pt idx="7">
                  <c:v>10363</c:v>
                </c:pt>
                <c:pt idx="8">
                  <c:v>13017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A1D-43A1-95B8-2EFE3BC786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3949568"/>
        <c:axId val="213046912"/>
      </c:lineChart>
      <c:catAx>
        <c:axId val="16394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46912"/>
        <c:crosses val="autoZero"/>
        <c:auto val="1"/>
        <c:lblAlgn val="ctr"/>
        <c:lblOffset val="100"/>
        <c:noMultiLvlLbl val="0"/>
      </c:catAx>
      <c:valAx>
        <c:axId val="21304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4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en-US" b="0" dirty="0"/>
              <a:t>System Early Detection Programs – </a:t>
            </a:r>
          </a:p>
          <a:p>
            <a:pPr>
              <a:defRPr b="0"/>
            </a:pPr>
            <a:r>
              <a:rPr lang="en-US" b="0" dirty="0"/>
              <a:t>New Cancers Diagnosed by Calendar Year (Cumulative)</a:t>
            </a:r>
          </a:p>
        </c:rich>
      </c:tx>
      <c:layout>
        <c:manualLayout>
          <c:xMode val="edge"/>
          <c:yMode val="edge"/>
          <c:x val="0.12858336251783631"/>
          <c:y val="6.677559325776825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89866812386718E-2"/>
          <c:y val="0.11968824107436686"/>
          <c:w val="0.91284680666566609"/>
          <c:h val="0.742304091072650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Nodule (System)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5.8808642761423204E-2"/>
                  <c:y val="-3.49816051958978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FC-4935-ABCB-81C71C9AD20F}"/>
                </c:ext>
              </c:extLst>
            </c:dLbl>
            <c:dLbl>
              <c:idx val="6"/>
              <c:layout>
                <c:manualLayout>
                  <c:x val="-6.3545396132595092E-2"/>
                  <c:y val="-2.2260944924232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8F-4B55-B7D6-22B552684E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37</c:v>
                </c:pt>
                <c:pt idx="1">
                  <c:v>259</c:v>
                </c:pt>
                <c:pt idx="2">
                  <c:v>482</c:v>
                </c:pt>
                <c:pt idx="3">
                  <c:v>695</c:v>
                </c:pt>
                <c:pt idx="4">
                  <c:v>969</c:v>
                </c:pt>
                <c:pt idx="5">
                  <c:v>1188</c:v>
                </c:pt>
                <c:pt idx="6">
                  <c:v>1517</c:v>
                </c:pt>
                <c:pt idx="7">
                  <c:v>1829</c:v>
                </c:pt>
                <c:pt idx="8">
                  <c:v>1969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C-4935-ABCB-81C71C9AD2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LDCT (System)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884338557961563E-2"/>
                  <c:y val="-1.223852966622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FC-4935-ABCB-81C71C9AD20F}"/>
                </c:ext>
              </c:extLst>
            </c:dLbl>
            <c:dLbl>
              <c:idx val="1"/>
              <c:layout>
                <c:manualLayout>
                  <c:x val="-2.9659674413175387E-2"/>
                  <c:y val="-2.9295869862791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FC-4935-ABCB-81C71C9AD20F}"/>
                </c:ext>
              </c:extLst>
            </c:dLbl>
            <c:dLbl>
              <c:idx val="2"/>
              <c:layout>
                <c:manualLayout>
                  <c:x val="-3.5768756646232511E-2"/>
                  <c:y val="-2.9295869862791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FC-4935-ABCB-81C71C9AD20F}"/>
                </c:ext>
              </c:extLst>
            </c:dLbl>
            <c:dLbl>
              <c:idx val="3"/>
              <c:layout>
                <c:manualLayout>
                  <c:x val="-2.9659674413175349E-2"/>
                  <c:y val="-2.6452979830030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FC-4935-ABCB-81C71C9AD20F}"/>
                </c:ext>
              </c:extLst>
            </c:dLbl>
            <c:dLbl>
              <c:idx val="4"/>
              <c:layout>
                <c:manualLayout>
                  <c:x val="-2.9659674413175349E-2"/>
                  <c:y val="-3.498164992831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FC-4935-ABCB-81C71C9AD20F}"/>
                </c:ext>
              </c:extLst>
            </c:dLbl>
            <c:dLbl>
              <c:idx val="5"/>
              <c:layout>
                <c:manualLayout>
                  <c:x val="-2.9725896223208377E-2"/>
                  <c:y val="-2.3610089797270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FC-4935-ABCB-81C71C9AD2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</c:v>
                </c:pt>
                <c:pt idx="1">
                  <c:v>18</c:v>
                </c:pt>
                <c:pt idx="2">
                  <c:v>56</c:v>
                </c:pt>
                <c:pt idx="3">
                  <c:v>116</c:v>
                </c:pt>
                <c:pt idx="4">
                  <c:v>190</c:v>
                </c:pt>
                <c:pt idx="5">
                  <c:v>269</c:v>
                </c:pt>
                <c:pt idx="6">
                  <c:v>337</c:v>
                </c:pt>
                <c:pt idx="7">
                  <c:v>408</c:v>
                </c:pt>
                <c:pt idx="8">
                  <c:v>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8FC-4935-ABCB-81C71C9AD20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8686464"/>
        <c:axId val="203323584"/>
      </c:lineChart>
      <c:catAx>
        <c:axId val="21868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323584"/>
        <c:crosses val="autoZero"/>
        <c:auto val="1"/>
        <c:lblAlgn val="ctr"/>
        <c:lblOffset val="100"/>
        <c:noMultiLvlLbl val="0"/>
      </c:catAx>
      <c:valAx>
        <c:axId val="20332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868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92791988392495E-2"/>
          <c:y val="0.11111257259252394"/>
          <c:w val="0.91891850055955882"/>
          <c:h val="0.74884389398660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Preferred Rx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33CC33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MTOC</c:v>
                </c:pt>
                <c:pt idx="2">
                  <c:v>Metro</c:v>
                </c:pt>
                <c:pt idx="4">
                  <c:v>Regional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66</c:v>
                </c:pt>
                <c:pt idx="2">
                  <c:v>56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0-4C1A-A570-D354CD4BF3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Appropriate Rx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MTOC</c:v>
                </c:pt>
                <c:pt idx="2">
                  <c:v>Metro</c:v>
                </c:pt>
                <c:pt idx="4">
                  <c:v>Regional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79</c:v>
                </c:pt>
                <c:pt idx="2">
                  <c:v>69</c:v>
                </c:pt>
                <c:pt idx="4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0-4C1A-A570-D354CD4BF3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Rx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MTOC</c:v>
                </c:pt>
                <c:pt idx="2">
                  <c:v>Metro</c:v>
                </c:pt>
                <c:pt idx="4">
                  <c:v>Regional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7</c:v>
                </c:pt>
                <c:pt idx="2">
                  <c:v>22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50-4C1A-A570-D354CD4BF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43904"/>
        <c:axId val="53245440"/>
      </c:barChart>
      <c:catAx>
        <c:axId val="5324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FF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7013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45440"/>
        <c:crosses val="autoZero"/>
        <c:auto val="1"/>
        <c:lblAlgn val="ctr"/>
        <c:lblOffset val="100"/>
        <c:noMultiLvlLbl val="0"/>
      </c:catAx>
      <c:valAx>
        <c:axId val="532454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4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33CC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33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496969425553857"/>
          <c:y val="0.93276100294117237"/>
          <c:w val="0.62118418783039253"/>
          <c:h val="5.1578327993559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000099"/>
                </a:solidFill>
              </a:rPr>
              <a:t>Attainment of National Comprehensive</a:t>
            </a:r>
            <a:r>
              <a:rPr lang="en-US" b="1" baseline="0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Cancer Network (NCCN) Surgical Quality Benchmark*</a:t>
            </a:r>
            <a:endParaRPr lang="en-US" b="1" dirty="0">
              <a:solidFill>
                <a:srgbClr val="000099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Sheet2!$A$6</c:f>
              <c:strCache>
                <c:ptCount val="1"/>
                <c:pt idx="0">
                  <c:v>Percent NCCN Attainment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Sheet2!$B$2:$P$2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Sheet2!$B$6:$P$6</c:f>
              <c:numCache>
                <c:formatCode>General</c:formatCode>
                <c:ptCount val="15"/>
                <c:pt idx="0">
                  <c:v>2.34</c:v>
                </c:pt>
                <c:pt idx="1">
                  <c:v>1.85</c:v>
                </c:pt>
                <c:pt idx="2">
                  <c:v>5.68</c:v>
                </c:pt>
                <c:pt idx="3">
                  <c:v>6.15</c:v>
                </c:pt>
                <c:pt idx="4">
                  <c:v>5.85</c:v>
                </c:pt>
                <c:pt idx="5">
                  <c:v>24</c:v>
                </c:pt>
                <c:pt idx="6">
                  <c:v>33.333333333333329</c:v>
                </c:pt>
                <c:pt idx="7">
                  <c:v>35.593220338983052</c:v>
                </c:pt>
                <c:pt idx="8">
                  <c:v>60</c:v>
                </c:pt>
                <c:pt idx="9">
                  <c:v>70.39473684210526</c:v>
                </c:pt>
                <c:pt idx="10">
                  <c:v>60</c:v>
                </c:pt>
                <c:pt idx="11">
                  <c:v>62.676056338028175</c:v>
                </c:pt>
                <c:pt idx="12">
                  <c:v>70.833333333333343</c:v>
                </c:pt>
                <c:pt idx="13">
                  <c:v>71.612903225806463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E0-4D3B-86DC-44AC33F63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903424"/>
        <c:axId val="140457088"/>
      </c:lineChart>
      <c:catAx>
        <c:axId val="108903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Years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57088"/>
        <c:crosses val="autoZero"/>
        <c:auto val="1"/>
        <c:lblAlgn val="ctr"/>
        <c:lblOffset val="100"/>
        <c:noMultiLvlLbl val="0"/>
      </c:catAx>
      <c:valAx>
        <c:axId val="1404570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0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CCE07-6705-4D67-81D0-0F1492708CA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86C9CC-8990-4A6D-8732-2DA6959AE91F}">
      <dgm:prSet phldrT="[Text]" custT="1"/>
      <dgm:spPr/>
      <dgm:t>
        <a:bodyPr/>
        <a:lstStyle/>
        <a:p>
          <a:r>
            <a:rPr lang="en-US" sz="1000" dirty="0" smtClean="0"/>
            <a:t>Social policies</a:t>
          </a:r>
          <a:endParaRPr lang="en-US" sz="1000" dirty="0"/>
        </a:p>
      </dgm:t>
    </dgm:pt>
    <dgm:pt modelId="{FD5FFC9D-E4D9-4A26-9F54-2496CB904090}" type="parTrans" cxnId="{DAD4249E-AEC1-4EB5-BD0C-B7727F5BFF5C}">
      <dgm:prSet/>
      <dgm:spPr/>
      <dgm:t>
        <a:bodyPr/>
        <a:lstStyle/>
        <a:p>
          <a:endParaRPr lang="en-US"/>
        </a:p>
      </dgm:t>
    </dgm:pt>
    <dgm:pt modelId="{69F8FD9E-A014-43A1-9B74-51688F91771D}" type="sibTrans" cxnId="{DAD4249E-AEC1-4EB5-BD0C-B7727F5BFF5C}">
      <dgm:prSet/>
      <dgm:spPr/>
      <dgm:t>
        <a:bodyPr/>
        <a:lstStyle/>
        <a:p>
          <a:endParaRPr lang="en-US"/>
        </a:p>
      </dgm:t>
    </dgm:pt>
    <dgm:pt modelId="{AD39901E-C392-40C0-A222-942D06DFECE4}">
      <dgm:prSet phldrT="[Text]" custT="1"/>
      <dgm:spPr/>
      <dgm:t>
        <a:bodyPr/>
        <a:lstStyle/>
        <a:p>
          <a:r>
            <a:rPr lang="en-US" sz="1600" b="1" dirty="0" smtClean="0"/>
            <a:t>Institutions</a:t>
          </a:r>
          <a:endParaRPr lang="en-US" sz="1600" b="1" dirty="0"/>
        </a:p>
      </dgm:t>
    </dgm:pt>
    <dgm:pt modelId="{C3BB66B6-4C7D-457F-9CFB-39615C56FE6A}" type="parTrans" cxnId="{920FCDC0-6C98-473F-B87C-D8283947239F}">
      <dgm:prSet/>
      <dgm:spPr/>
      <dgm:t>
        <a:bodyPr/>
        <a:lstStyle/>
        <a:p>
          <a:endParaRPr lang="en-US"/>
        </a:p>
      </dgm:t>
    </dgm:pt>
    <dgm:pt modelId="{9D401D02-A4CE-42C9-A6A3-5730CB577726}" type="sibTrans" cxnId="{920FCDC0-6C98-473F-B87C-D8283947239F}">
      <dgm:prSet/>
      <dgm:spPr/>
      <dgm:t>
        <a:bodyPr/>
        <a:lstStyle/>
        <a:p>
          <a:endParaRPr lang="en-US"/>
        </a:p>
      </dgm:t>
    </dgm:pt>
    <dgm:pt modelId="{333F5689-B819-4446-BA42-A820FF534B32}">
      <dgm:prSet phldrT="[Text]" custT="1"/>
      <dgm:spPr/>
      <dgm:t>
        <a:bodyPr/>
        <a:lstStyle/>
        <a:p>
          <a:r>
            <a:rPr lang="en-US" sz="3600" b="1" dirty="0" smtClean="0"/>
            <a:t>Providers</a:t>
          </a:r>
          <a:endParaRPr lang="en-US" sz="3600" b="1" dirty="0"/>
        </a:p>
      </dgm:t>
    </dgm:pt>
    <dgm:pt modelId="{1FB57BA5-F18A-44ED-A0D0-03C8303B2267}" type="parTrans" cxnId="{A69186CC-5EBA-4C63-822C-24E7B9069AF8}">
      <dgm:prSet/>
      <dgm:spPr/>
      <dgm:t>
        <a:bodyPr/>
        <a:lstStyle/>
        <a:p>
          <a:endParaRPr lang="en-US"/>
        </a:p>
      </dgm:t>
    </dgm:pt>
    <dgm:pt modelId="{CEFD9E62-D62A-4A92-BD9C-4343AD171E07}" type="sibTrans" cxnId="{A69186CC-5EBA-4C63-822C-24E7B9069AF8}">
      <dgm:prSet/>
      <dgm:spPr/>
      <dgm:t>
        <a:bodyPr/>
        <a:lstStyle/>
        <a:p>
          <a:endParaRPr lang="en-US"/>
        </a:p>
      </dgm:t>
    </dgm:pt>
    <dgm:pt modelId="{70F3C122-D858-47AC-A72D-CCFDABBC4168}">
      <dgm:prSet phldrT="[Text]" custT="1"/>
      <dgm:spPr/>
      <dgm:t>
        <a:bodyPr/>
        <a:lstStyle/>
        <a:p>
          <a:r>
            <a:rPr lang="en-US" sz="8000" b="1" dirty="0" smtClean="0"/>
            <a:t>Patients</a:t>
          </a:r>
          <a:endParaRPr lang="en-US" sz="8000" b="1" dirty="0"/>
        </a:p>
      </dgm:t>
    </dgm:pt>
    <dgm:pt modelId="{51158D44-3F15-4B08-B909-DA550E259E9B}" type="parTrans" cxnId="{BE8DCD44-1647-49C9-B0D8-B12C69B384E5}">
      <dgm:prSet/>
      <dgm:spPr/>
      <dgm:t>
        <a:bodyPr/>
        <a:lstStyle/>
        <a:p>
          <a:endParaRPr lang="en-US"/>
        </a:p>
      </dgm:t>
    </dgm:pt>
    <dgm:pt modelId="{79B64F56-453D-4BC0-B246-4533C5A3A66D}" type="sibTrans" cxnId="{BE8DCD44-1647-49C9-B0D8-B12C69B384E5}">
      <dgm:prSet/>
      <dgm:spPr/>
      <dgm:t>
        <a:bodyPr/>
        <a:lstStyle/>
        <a:p>
          <a:endParaRPr lang="en-US"/>
        </a:p>
      </dgm:t>
    </dgm:pt>
    <dgm:pt modelId="{64EFEA4F-D514-46DE-9107-41029B2C3244}" type="pres">
      <dgm:prSet presAssocID="{88FCCE07-6705-4D67-81D0-0F1492708CA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D2DFFBC-3E34-40EA-982A-88101693350F}" type="pres">
      <dgm:prSet presAssocID="{88FCCE07-6705-4D67-81D0-0F1492708CAE}" presName="pyramid" presStyleLbl="node1" presStyleIdx="0" presStyleCnt="1"/>
      <dgm:spPr/>
    </dgm:pt>
    <dgm:pt modelId="{50B457E1-311B-4348-92A6-5536EC76146B}" type="pres">
      <dgm:prSet presAssocID="{88FCCE07-6705-4D67-81D0-0F1492708CAE}" presName="theList" presStyleCnt="0"/>
      <dgm:spPr/>
    </dgm:pt>
    <dgm:pt modelId="{B67D8407-FEEE-4AE1-AD97-59618F22EC66}" type="pres">
      <dgm:prSet presAssocID="{9786C9CC-8990-4A6D-8732-2DA6959AE91F}" presName="aNode" presStyleLbl="fgAcc1" presStyleIdx="0" presStyleCnt="4" custScaleX="38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67CCB-B85E-4D4B-B11D-3D2AC179809C}" type="pres">
      <dgm:prSet presAssocID="{9786C9CC-8990-4A6D-8732-2DA6959AE91F}" presName="aSpace" presStyleCnt="0"/>
      <dgm:spPr/>
    </dgm:pt>
    <dgm:pt modelId="{D901C284-AAF3-474A-B9E3-ADCB44008D3C}" type="pres">
      <dgm:prSet presAssocID="{AD39901E-C392-40C0-A222-942D06DFECE4}" presName="aNode" presStyleLbl="fgAcc1" presStyleIdx="1" presStyleCnt="4" custAng="0" custScaleX="45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937DE-6FDD-4155-A6B6-861F7D8C94D2}" type="pres">
      <dgm:prSet presAssocID="{AD39901E-C392-40C0-A222-942D06DFECE4}" presName="aSpace" presStyleCnt="0"/>
      <dgm:spPr/>
    </dgm:pt>
    <dgm:pt modelId="{FC141B6F-2CCA-4160-AAFD-9A7CBDA51674}" type="pres">
      <dgm:prSet presAssocID="{333F5689-B819-4446-BA42-A820FF534B32}" presName="aNode" presStyleLbl="fgAcc1" presStyleIdx="2" presStyleCnt="4" custScaleX="76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A35EA-2FAD-461A-9D72-B358807826D9}" type="pres">
      <dgm:prSet presAssocID="{333F5689-B819-4446-BA42-A820FF534B32}" presName="aSpace" presStyleCnt="0"/>
      <dgm:spPr/>
    </dgm:pt>
    <dgm:pt modelId="{153EBD1A-3838-4A0A-9966-1D1FBAD50F40}" type="pres">
      <dgm:prSet presAssocID="{70F3C122-D858-47AC-A72D-CCFDABBC4168}" presName="aNode" presStyleLbl="fgAcc1" presStyleIdx="3" presStyleCnt="4" custScaleX="158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DD2A5-4586-4224-8EF0-DD40EBCBD5C7}" type="pres">
      <dgm:prSet presAssocID="{70F3C122-D858-47AC-A72D-CCFDABBC4168}" presName="aSpace" presStyleCnt="0"/>
      <dgm:spPr/>
    </dgm:pt>
  </dgm:ptLst>
  <dgm:cxnLst>
    <dgm:cxn modelId="{A69186CC-5EBA-4C63-822C-24E7B9069AF8}" srcId="{88FCCE07-6705-4D67-81D0-0F1492708CAE}" destId="{333F5689-B819-4446-BA42-A820FF534B32}" srcOrd="2" destOrd="0" parTransId="{1FB57BA5-F18A-44ED-A0D0-03C8303B2267}" sibTransId="{CEFD9E62-D62A-4A92-BD9C-4343AD171E07}"/>
    <dgm:cxn modelId="{DAD4249E-AEC1-4EB5-BD0C-B7727F5BFF5C}" srcId="{88FCCE07-6705-4D67-81D0-0F1492708CAE}" destId="{9786C9CC-8990-4A6D-8732-2DA6959AE91F}" srcOrd="0" destOrd="0" parTransId="{FD5FFC9D-E4D9-4A26-9F54-2496CB904090}" sibTransId="{69F8FD9E-A014-43A1-9B74-51688F91771D}"/>
    <dgm:cxn modelId="{920FCDC0-6C98-473F-B87C-D8283947239F}" srcId="{88FCCE07-6705-4D67-81D0-0F1492708CAE}" destId="{AD39901E-C392-40C0-A222-942D06DFECE4}" srcOrd="1" destOrd="0" parTransId="{C3BB66B6-4C7D-457F-9CFB-39615C56FE6A}" sibTransId="{9D401D02-A4CE-42C9-A6A3-5730CB577726}"/>
    <dgm:cxn modelId="{61AC9761-9F88-49A2-961E-67CA76D320EE}" type="presOf" srcId="{AD39901E-C392-40C0-A222-942D06DFECE4}" destId="{D901C284-AAF3-474A-B9E3-ADCB44008D3C}" srcOrd="0" destOrd="0" presId="urn:microsoft.com/office/officeart/2005/8/layout/pyramid2"/>
    <dgm:cxn modelId="{5D498833-1ECC-4DB3-A05C-A138503FEB6D}" type="presOf" srcId="{70F3C122-D858-47AC-A72D-CCFDABBC4168}" destId="{153EBD1A-3838-4A0A-9966-1D1FBAD50F40}" srcOrd="0" destOrd="0" presId="urn:microsoft.com/office/officeart/2005/8/layout/pyramid2"/>
    <dgm:cxn modelId="{331F8D98-96DE-4DB4-887C-9F512661272C}" type="presOf" srcId="{333F5689-B819-4446-BA42-A820FF534B32}" destId="{FC141B6F-2CCA-4160-AAFD-9A7CBDA51674}" srcOrd="0" destOrd="0" presId="urn:microsoft.com/office/officeart/2005/8/layout/pyramid2"/>
    <dgm:cxn modelId="{641C6AC2-B205-4C7A-AF53-5BEC39DE4DFF}" type="presOf" srcId="{9786C9CC-8990-4A6D-8732-2DA6959AE91F}" destId="{B67D8407-FEEE-4AE1-AD97-59618F22EC66}" srcOrd="0" destOrd="0" presId="urn:microsoft.com/office/officeart/2005/8/layout/pyramid2"/>
    <dgm:cxn modelId="{BE8DCD44-1647-49C9-B0D8-B12C69B384E5}" srcId="{88FCCE07-6705-4D67-81D0-0F1492708CAE}" destId="{70F3C122-D858-47AC-A72D-CCFDABBC4168}" srcOrd="3" destOrd="0" parTransId="{51158D44-3F15-4B08-B909-DA550E259E9B}" sibTransId="{79B64F56-453D-4BC0-B246-4533C5A3A66D}"/>
    <dgm:cxn modelId="{C3B5D0D7-A1AB-498E-A43B-A6760CD168CC}" type="presOf" srcId="{88FCCE07-6705-4D67-81D0-0F1492708CAE}" destId="{64EFEA4F-D514-46DE-9107-41029B2C3244}" srcOrd="0" destOrd="0" presId="urn:microsoft.com/office/officeart/2005/8/layout/pyramid2"/>
    <dgm:cxn modelId="{48AA36DD-9A5E-4E6C-BA23-C3DD18B0F5D0}" type="presParOf" srcId="{64EFEA4F-D514-46DE-9107-41029B2C3244}" destId="{5D2DFFBC-3E34-40EA-982A-88101693350F}" srcOrd="0" destOrd="0" presId="urn:microsoft.com/office/officeart/2005/8/layout/pyramid2"/>
    <dgm:cxn modelId="{7EEA1EAA-86E1-42F2-8D36-5D8E4596DD21}" type="presParOf" srcId="{64EFEA4F-D514-46DE-9107-41029B2C3244}" destId="{50B457E1-311B-4348-92A6-5536EC76146B}" srcOrd="1" destOrd="0" presId="urn:microsoft.com/office/officeart/2005/8/layout/pyramid2"/>
    <dgm:cxn modelId="{4E09D64E-804E-45CB-B95A-AD60DB47FD91}" type="presParOf" srcId="{50B457E1-311B-4348-92A6-5536EC76146B}" destId="{B67D8407-FEEE-4AE1-AD97-59618F22EC66}" srcOrd="0" destOrd="0" presId="urn:microsoft.com/office/officeart/2005/8/layout/pyramid2"/>
    <dgm:cxn modelId="{46875247-42CA-49BB-8CFA-D8D6D6061474}" type="presParOf" srcId="{50B457E1-311B-4348-92A6-5536EC76146B}" destId="{69267CCB-B85E-4D4B-B11D-3D2AC179809C}" srcOrd="1" destOrd="0" presId="urn:microsoft.com/office/officeart/2005/8/layout/pyramid2"/>
    <dgm:cxn modelId="{A4765396-F158-4582-BACC-889AC19E05C5}" type="presParOf" srcId="{50B457E1-311B-4348-92A6-5536EC76146B}" destId="{D901C284-AAF3-474A-B9E3-ADCB44008D3C}" srcOrd="2" destOrd="0" presId="urn:microsoft.com/office/officeart/2005/8/layout/pyramid2"/>
    <dgm:cxn modelId="{C55F45AC-647C-403F-A6BA-1199D274B578}" type="presParOf" srcId="{50B457E1-311B-4348-92A6-5536EC76146B}" destId="{3FC937DE-6FDD-4155-A6B6-861F7D8C94D2}" srcOrd="3" destOrd="0" presId="urn:microsoft.com/office/officeart/2005/8/layout/pyramid2"/>
    <dgm:cxn modelId="{67FF2CCE-B03E-4298-8A0C-50E48E1D8E76}" type="presParOf" srcId="{50B457E1-311B-4348-92A6-5536EC76146B}" destId="{FC141B6F-2CCA-4160-AAFD-9A7CBDA51674}" srcOrd="4" destOrd="0" presId="urn:microsoft.com/office/officeart/2005/8/layout/pyramid2"/>
    <dgm:cxn modelId="{12640397-3338-48A7-98F5-E9CB4DE72E4A}" type="presParOf" srcId="{50B457E1-311B-4348-92A6-5536EC76146B}" destId="{4B9A35EA-2FAD-461A-9D72-B358807826D9}" srcOrd="5" destOrd="0" presId="urn:microsoft.com/office/officeart/2005/8/layout/pyramid2"/>
    <dgm:cxn modelId="{037367A6-9A47-484E-A229-99699F47780A}" type="presParOf" srcId="{50B457E1-311B-4348-92A6-5536EC76146B}" destId="{153EBD1A-3838-4A0A-9966-1D1FBAD50F40}" srcOrd="6" destOrd="0" presId="urn:microsoft.com/office/officeart/2005/8/layout/pyramid2"/>
    <dgm:cxn modelId="{8ED5E63C-D0AE-400A-9233-107838DCB37F}" type="presParOf" srcId="{50B457E1-311B-4348-92A6-5536EC76146B}" destId="{2BEDD2A5-4586-4224-8EF0-DD40EBCBD5C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2647B4-0B04-4D98-8C51-65DEFDAFA81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15D3D6D-89AC-4AD1-BBA2-C345C9AB0231}">
      <dgm:prSet phldrT="[Text]" custT="1"/>
      <dgm:spPr/>
      <dgm:t>
        <a:bodyPr/>
        <a:lstStyle/>
        <a:p>
          <a:r>
            <a:rPr lang="en-US" sz="1800" dirty="0" smtClean="0"/>
            <a:t>Patients</a:t>
          </a:r>
          <a:endParaRPr lang="en-US" sz="1800" dirty="0"/>
        </a:p>
      </dgm:t>
    </dgm:pt>
    <dgm:pt modelId="{973B8D76-3526-4F7C-A8FC-03F5E1008899}" type="parTrans" cxnId="{7194E08B-4AE8-435B-8CB8-5A8E07D0AA53}">
      <dgm:prSet/>
      <dgm:spPr/>
      <dgm:t>
        <a:bodyPr/>
        <a:lstStyle/>
        <a:p>
          <a:endParaRPr lang="en-US"/>
        </a:p>
      </dgm:t>
    </dgm:pt>
    <dgm:pt modelId="{E29086C1-583A-40F8-97B5-637424007AA4}" type="sibTrans" cxnId="{7194E08B-4AE8-435B-8CB8-5A8E07D0AA53}">
      <dgm:prSet/>
      <dgm:spPr/>
      <dgm:t>
        <a:bodyPr/>
        <a:lstStyle/>
        <a:p>
          <a:endParaRPr lang="en-US"/>
        </a:p>
      </dgm:t>
    </dgm:pt>
    <dgm:pt modelId="{01948EDC-9888-49E4-BBFE-933599CEDB0B}">
      <dgm:prSet phldrT="[Text]" custT="1"/>
      <dgm:spPr/>
      <dgm:t>
        <a:bodyPr/>
        <a:lstStyle/>
        <a:p>
          <a:r>
            <a:rPr lang="en-US" sz="3200" dirty="0" smtClean="0"/>
            <a:t>Providers</a:t>
          </a:r>
          <a:endParaRPr lang="en-US" sz="3200" dirty="0"/>
        </a:p>
      </dgm:t>
    </dgm:pt>
    <dgm:pt modelId="{AE776A7F-6878-406B-BE12-5FC54CC63CF4}" type="parTrans" cxnId="{D28B3E0B-D89E-4434-910D-1BC03A6A350D}">
      <dgm:prSet/>
      <dgm:spPr/>
      <dgm:t>
        <a:bodyPr/>
        <a:lstStyle/>
        <a:p>
          <a:endParaRPr lang="en-US"/>
        </a:p>
      </dgm:t>
    </dgm:pt>
    <dgm:pt modelId="{0DC4A98D-1091-4F1E-ABD1-A9E9D2CD417A}" type="sibTrans" cxnId="{D28B3E0B-D89E-4434-910D-1BC03A6A350D}">
      <dgm:prSet/>
      <dgm:spPr/>
      <dgm:t>
        <a:bodyPr/>
        <a:lstStyle/>
        <a:p>
          <a:endParaRPr lang="en-US"/>
        </a:p>
      </dgm:t>
    </dgm:pt>
    <dgm:pt modelId="{0F106AFD-D6CB-4083-A79C-5874B2DB2673}">
      <dgm:prSet phldrT="[Text]" custT="1"/>
      <dgm:spPr/>
      <dgm:t>
        <a:bodyPr/>
        <a:lstStyle/>
        <a:p>
          <a:r>
            <a:rPr lang="en-US" sz="5400" b="1" dirty="0" smtClean="0"/>
            <a:t>Institutions</a:t>
          </a:r>
          <a:endParaRPr lang="en-US" sz="5400" b="1" dirty="0"/>
        </a:p>
      </dgm:t>
    </dgm:pt>
    <dgm:pt modelId="{5CF5E6F9-A2C3-4BAF-9FE2-835BA0201BEA}" type="parTrans" cxnId="{148B2D94-623D-4237-A0E5-7BAC8A5266CF}">
      <dgm:prSet/>
      <dgm:spPr/>
      <dgm:t>
        <a:bodyPr/>
        <a:lstStyle/>
        <a:p>
          <a:endParaRPr lang="en-US"/>
        </a:p>
      </dgm:t>
    </dgm:pt>
    <dgm:pt modelId="{4024FAAA-8B59-4675-B28B-D23829EBBE22}" type="sibTrans" cxnId="{148B2D94-623D-4237-A0E5-7BAC8A5266CF}">
      <dgm:prSet/>
      <dgm:spPr/>
      <dgm:t>
        <a:bodyPr/>
        <a:lstStyle/>
        <a:p>
          <a:endParaRPr lang="en-US"/>
        </a:p>
      </dgm:t>
    </dgm:pt>
    <dgm:pt modelId="{52E32141-A85B-4402-A293-AAC15BD0D208}">
      <dgm:prSet phldrT="[Text]" custT="1"/>
      <dgm:spPr/>
      <dgm:t>
        <a:bodyPr/>
        <a:lstStyle/>
        <a:p>
          <a:r>
            <a:rPr lang="en-US" sz="6600" b="1" dirty="0" smtClean="0"/>
            <a:t>Social policies</a:t>
          </a:r>
          <a:endParaRPr lang="en-US" sz="6600" b="1" dirty="0"/>
        </a:p>
      </dgm:t>
    </dgm:pt>
    <dgm:pt modelId="{3454511E-1D3A-422F-BF6A-C9C4FDD83B99}" type="parTrans" cxnId="{D42F3766-A3B8-4B5B-8BBC-364661C84A14}">
      <dgm:prSet/>
      <dgm:spPr/>
      <dgm:t>
        <a:bodyPr/>
        <a:lstStyle/>
        <a:p>
          <a:endParaRPr lang="en-US"/>
        </a:p>
      </dgm:t>
    </dgm:pt>
    <dgm:pt modelId="{AE949A95-D0B0-44AE-BF40-7EDDAD770991}" type="sibTrans" cxnId="{D42F3766-A3B8-4B5B-8BBC-364661C84A14}">
      <dgm:prSet/>
      <dgm:spPr/>
      <dgm:t>
        <a:bodyPr/>
        <a:lstStyle/>
        <a:p>
          <a:endParaRPr lang="en-US"/>
        </a:p>
      </dgm:t>
    </dgm:pt>
    <dgm:pt modelId="{26130CAD-84FC-4025-8BC5-E16DA6C17780}" type="pres">
      <dgm:prSet presAssocID="{3C2647B4-0B04-4D98-8C51-65DEFDAFA811}" presName="compositeShape" presStyleCnt="0">
        <dgm:presLayoutVars>
          <dgm:dir/>
          <dgm:resizeHandles/>
        </dgm:presLayoutVars>
      </dgm:prSet>
      <dgm:spPr/>
    </dgm:pt>
    <dgm:pt modelId="{A5664F1A-0C4B-4321-828D-B683506E790F}" type="pres">
      <dgm:prSet presAssocID="{3C2647B4-0B04-4D98-8C51-65DEFDAFA811}" presName="pyramid" presStyleLbl="node1" presStyleIdx="0" presStyleCnt="1" custAng="0" custLinFactNeighborX="250" custLinFactNeighborY="211"/>
      <dgm:spPr/>
    </dgm:pt>
    <dgm:pt modelId="{3795DDBD-12DD-43D1-97EF-C1F951595667}" type="pres">
      <dgm:prSet presAssocID="{3C2647B4-0B04-4D98-8C51-65DEFDAFA811}" presName="theList" presStyleCnt="0"/>
      <dgm:spPr/>
    </dgm:pt>
    <dgm:pt modelId="{380FFC40-A597-4804-A384-7228AC17482A}" type="pres">
      <dgm:prSet presAssocID="{615D3D6D-89AC-4AD1-BBA2-C345C9AB0231}" presName="aNode" presStyleLbl="fgAcc1" presStyleIdx="0" presStyleCnt="4" custScaleX="52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21896-FCC3-42DD-BE6F-85E0BC8AE80E}" type="pres">
      <dgm:prSet presAssocID="{615D3D6D-89AC-4AD1-BBA2-C345C9AB0231}" presName="aSpace" presStyleCnt="0"/>
      <dgm:spPr/>
    </dgm:pt>
    <dgm:pt modelId="{887E0203-4D0F-4E90-AC75-92DF47891CF1}" type="pres">
      <dgm:prSet presAssocID="{01948EDC-9888-49E4-BBFE-933599CEDB0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7226A-98CC-429D-AAC0-471E288B6358}" type="pres">
      <dgm:prSet presAssocID="{01948EDC-9888-49E4-BBFE-933599CEDB0B}" presName="aSpace" presStyleCnt="0"/>
      <dgm:spPr/>
    </dgm:pt>
    <dgm:pt modelId="{2F5C4921-FCE2-4005-A76F-E6515060CC47}" type="pres">
      <dgm:prSet presAssocID="{0F106AFD-D6CB-4083-A79C-5874B2DB2673}" presName="aNode" presStyleLbl="fgAcc1" presStyleIdx="2" presStyleCnt="4" custScaleX="139806" custScaleY="97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0E5C-CF11-4458-A901-A78E7FADFA82}" type="pres">
      <dgm:prSet presAssocID="{0F106AFD-D6CB-4083-A79C-5874B2DB2673}" presName="aSpace" presStyleCnt="0"/>
      <dgm:spPr/>
    </dgm:pt>
    <dgm:pt modelId="{416EE857-5327-41E7-85E0-D83DE9FEE562}" type="pres">
      <dgm:prSet presAssocID="{52E32141-A85B-4402-A293-AAC15BD0D208}" presName="aNode" presStyleLbl="fgAcc1" presStyleIdx="3" presStyleCnt="4" custScaleX="202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BE129-59D4-4A41-A46B-0B5B804627CB}" type="pres">
      <dgm:prSet presAssocID="{52E32141-A85B-4402-A293-AAC15BD0D208}" presName="aSpace" presStyleCnt="0"/>
      <dgm:spPr/>
    </dgm:pt>
  </dgm:ptLst>
  <dgm:cxnLst>
    <dgm:cxn modelId="{895F42CB-E178-41E9-A852-015A78F6B477}" type="presOf" srcId="{52E32141-A85B-4402-A293-AAC15BD0D208}" destId="{416EE857-5327-41E7-85E0-D83DE9FEE562}" srcOrd="0" destOrd="0" presId="urn:microsoft.com/office/officeart/2005/8/layout/pyramid2"/>
    <dgm:cxn modelId="{D28B3E0B-D89E-4434-910D-1BC03A6A350D}" srcId="{3C2647B4-0B04-4D98-8C51-65DEFDAFA811}" destId="{01948EDC-9888-49E4-BBFE-933599CEDB0B}" srcOrd="1" destOrd="0" parTransId="{AE776A7F-6878-406B-BE12-5FC54CC63CF4}" sibTransId="{0DC4A98D-1091-4F1E-ABD1-A9E9D2CD417A}"/>
    <dgm:cxn modelId="{51C9F689-AAAD-4B44-8BB6-080BF4B7CC35}" type="presOf" srcId="{0F106AFD-D6CB-4083-A79C-5874B2DB2673}" destId="{2F5C4921-FCE2-4005-A76F-E6515060CC47}" srcOrd="0" destOrd="0" presId="urn:microsoft.com/office/officeart/2005/8/layout/pyramid2"/>
    <dgm:cxn modelId="{7194E08B-4AE8-435B-8CB8-5A8E07D0AA53}" srcId="{3C2647B4-0B04-4D98-8C51-65DEFDAFA811}" destId="{615D3D6D-89AC-4AD1-BBA2-C345C9AB0231}" srcOrd="0" destOrd="0" parTransId="{973B8D76-3526-4F7C-A8FC-03F5E1008899}" sibTransId="{E29086C1-583A-40F8-97B5-637424007AA4}"/>
    <dgm:cxn modelId="{D42F3766-A3B8-4B5B-8BBC-364661C84A14}" srcId="{3C2647B4-0B04-4D98-8C51-65DEFDAFA811}" destId="{52E32141-A85B-4402-A293-AAC15BD0D208}" srcOrd="3" destOrd="0" parTransId="{3454511E-1D3A-422F-BF6A-C9C4FDD83B99}" sibTransId="{AE949A95-D0B0-44AE-BF40-7EDDAD770991}"/>
    <dgm:cxn modelId="{F90EDD93-7745-42EE-8D44-E953BC937C6B}" type="presOf" srcId="{615D3D6D-89AC-4AD1-BBA2-C345C9AB0231}" destId="{380FFC40-A597-4804-A384-7228AC17482A}" srcOrd="0" destOrd="0" presId="urn:microsoft.com/office/officeart/2005/8/layout/pyramid2"/>
    <dgm:cxn modelId="{2FEF2F0F-AD96-4671-8B47-E5BC87A066CF}" type="presOf" srcId="{01948EDC-9888-49E4-BBFE-933599CEDB0B}" destId="{887E0203-4D0F-4E90-AC75-92DF47891CF1}" srcOrd="0" destOrd="0" presId="urn:microsoft.com/office/officeart/2005/8/layout/pyramid2"/>
    <dgm:cxn modelId="{4418CC0F-6CCE-4DAD-B1FB-FC719D392393}" type="presOf" srcId="{3C2647B4-0B04-4D98-8C51-65DEFDAFA811}" destId="{26130CAD-84FC-4025-8BC5-E16DA6C17780}" srcOrd="0" destOrd="0" presId="urn:microsoft.com/office/officeart/2005/8/layout/pyramid2"/>
    <dgm:cxn modelId="{148B2D94-623D-4237-A0E5-7BAC8A5266CF}" srcId="{3C2647B4-0B04-4D98-8C51-65DEFDAFA811}" destId="{0F106AFD-D6CB-4083-A79C-5874B2DB2673}" srcOrd="2" destOrd="0" parTransId="{5CF5E6F9-A2C3-4BAF-9FE2-835BA0201BEA}" sibTransId="{4024FAAA-8B59-4675-B28B-D23829EBBE22}"/>
    <dgm:cxn modelId="{D53AFC82-1F29-4167-B529-57C744C1D4DD}" type="presParOf" srcId="{26130CAD-84FC-4025-8BC5-E16DA6C17780}" destId="{A5664F1A-0C4B-4321-828D-B683506E790F}" srcOrd="0" destOrd="0" presId="urn:microsoft.com/office/officeart/2005/8/layout/pyramid2"/>
    <dgm:cxn modelId="{22EF2D7A-52A7-447B-9DB2-92BD021D93CF}" type="presParOf" srcId="{26130CAD-84FC-4025-8BC5-E16DA6C17780}" destId="{3795DDBD-12DD-43D1-97EF-C1F951595667}" srcOrd="1" destOrd="0" presId="urn:microsoft.com/office/officeart/2005/8/layout/pyramid2"/>
    <dgm:cxn modelId="{FC9814EC-C334-4BF2-BF2B-0900BE8A52E3}" type="presParOf" srcId="{3795DDBD-12DD-43D1-97EF-C1F951595667}" destId="{380FFC40-A597-4804-A384-7228AC17482A}" srcOrd="0" destOrd="0" presId="urn:microsoft.com/office/officeart/2005/8/layout/pyramid2"/>
    <dgm:cxn modelId="{B451173B-3985-44D5-80E2-3794F383C751}" type="presParOf" srcId="{3795DDBD-12DD-43D1-97EF-C1F951595667}" destId="{D1821896-FCC3-42DD-BE6F-85E0BC8AE80E}" srcOrd="1" destOrd="0" presId="urn:microsoft.com/office/officeart/2005/8/layout/pyramid2"/>
    <dgm:cxn modelId="{948518FA-CDA9-47E1-8F3F-C96D95A3E729}" type="presParOf" srcId="{3795DDBD-12DD-43D1-97EF-C1F951595667}" destId="{887E0203-4D0F-4E90-AC75-92DF47891CF1}" srcOrd="2" destOrd="0" presId="urn:microsoft.com/office/officeart/2005/8/layout/pyramid2"/>
    <dgm:cxn modelId="{E04A3AAB-DBBF-4102-BA4B-80EF22BCC23F}" type="presParOf" srcId="{3795DDBD-12DD-43D1-97EF-C1F951595667}" destId="{2AB7226A-98CC-429D-AAC0-471E288B6358}" srcOrd="3" destOrd="0" presId="urn:microsoft.com/office/officeart/2005/8/layout/pyramid2"/>
    <dgm:cxn modelId="{DD845AF3-B1C9-4A7E-82E4-238B1D560D12}" type="presParOf" srcId="{3795DDBD-12DD-43D1-97EF-C1F951595667}" destId="{2F5C4921-FCE2-4005-A76F-E6515060CC47}" srcOrd="4" destOrd="0" presId="urn:microsoft.com/office/officeart/2005/8/layout/pyramid2"/>
    <dgm:cxn modelId="{5D50571D-5B0A-4280-86CB-5BC0A15106C6}" type="presParOf" srcId="{3795DDBD-12DD-43D1-97EF-C1F951595667}" destId="{3B8C0E5C-CF11-4458-A901-A78E7FADFA82}" srcOrd="5" destOrd="0" presId="urn:microsoft.com/office/officeart/2005/8/layout/pyramid2"/>
    <dgm:cxn modelId="{2DA60CDA-2DBF-4914-951C-D1131957D3BB}" type="presParOf" srcId="{3795DDBD-12DD-43D1-97EF-C1F951595667}" destId="{416EE857-5327-41E7-85E0-D83DE9FEE562}" srcOrd="6" destOrd="0" presId="urn:microsoft.com/office/officeart/2005/8/layout/pyramid2"/>
    <dgm:cxn modelId="{7558B001-C435-441A-8772-6D7971A37BA8}" type="presParOf" srcId="{3795DDBD-12DD-43D1-97EF-C1F951595667}" destId="{8C2BE129-59D4-4A41-A46B-0B5B804627C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DFFBC-3E34-40EA-982A-88101693350F}">
      <dsp:nvSpPr>
        <dsp:cNvPr id="0" name=""/>
        <dsp:cNvSpPr/>
      </dsp:nvSpPr>
      <dsp:spPr>
        <a:xfrm>
          <a:off x="-144518" y="0"/>
          <a:ext cx="4307914" cy="430791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D8407-FEEE-4AE1-AD97-59618F22EC66}">
      <dsp:nvSpPr>
        <dsp:cNvPr id="0" name=""/>
        <dsp:cNvSpPr/>
      </dsp:nvSpPr>
      <dsp:spPr>
        <a:xfrm>
          <a:off x="2870104" y="431212"/>
          <a:ext cx="1078811" cy="765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Social policies</a:t>
          </a:r>
          <a:endParaRPr lang="en-US" sz="1000" kern="1200" dirty="0"/>
        </a:p>
      </dsp:txBody>
      <dsp:txXfrm>
        <a:off x="2907481" y="468589"/>
        <a:ext cx="1004057" cy="690910"/>
      </dsp:txXfrm>
    </dsp:sp>
    <dsp:sp modelId="{D901C284-AAF3-474A-B9E3-ADCB44008D3C}">
      <dsp:nvSpPr>
        <dsp:cNvPr id="0" name=""/>
        <dsp:cNvSpPr/>
      </dsp:nvSpPr>
      <dsp:spPr>
        <a:xfrm>
          <a:off x="2768501" y="1292584"/>
          <a:ext cx="1282017" cy="765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Institutions</a:t>
          </a:r>
          <a:endParaRPr lang="en-US" sz="1600" b="1" kern="1200" dirty="0"/>
        </a:p>
      </dsp:txBody>
      <dsp:txXfrm>
        <a:off x="2805878" y="1329961"/>
        <a:ext cx="1207263" cy="690910"/>
      </dsp:txXfrm>
    </dsp:sp>
    <dsp:sp modelId="{FC141B6F-2CCA-4160-AAFD-9A7CBDA51674}">
      <dsp:nvSpPr>
        <dsp:cNvPr id="0" name=""/>
        <dsp:cNvSpPr/>
      </dsp:nvSpPr>
      <dsp:spPr>
        <a:xfrm>
          <a:off x="2337545" y="2153957"/>
          <a:ext cx="2143930" cy="765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Providers</a:t>
          </a:r>
          <a:endParaRPr lang="en-US" sz="3600" b="1" kern="1200" dirty="0"/>
        </a:p>
      </dsp:txBody>
      <dsp:txXfrm>
        <a:off x="2374922" y="2191334"/>
        <a:ext cx="2069176" cy="690910"/>
      </dsp:txXfrm>
    </dsp:sp>
    <dsp:sp modelId="{153EBD1A-3838-4A0A-9966-1D1FBAD50F40}">
      <dsp:nvSpPr>
        <dsp:cNvPr id="0" name=""/>
        <dsp:cNvSpPr/>
      </dsp:nvSpPr>
      <dsp:spPr>
        <a:xfrm>
          <a:off x="1184053" y="3015329"/>
          <a:ext cx="4450913" cy="765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 smtClean="0"/>
            <a:t>Patients</a:t>
          </a:r>
          <a:endParaRPr lang="en-US" sz="8000" b="1" kern="1200" dirty="0"/>
        </a:p>
      </dsp:txBody>
      <dsp:txXfrm>
        <a:off x="1221430" y="3052706"/>
        <a:ext cx="4376159" cy="690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64F1A-0C4B-4321-828D-B683506E790F}">
      <dsp:nvSpPr>
        <dsp:cNvPr id="0" name=""/>
        <dsp:cNvSpPr/>
      </dsp:nvSpPr>
      <dsp:spPr>
        <a:xfrm>
          <a:off x="-338943" y="0"/>
          <a:ext cx="4174531" cy="417453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FFC40-A597-4804-A384-7228AC17482A}">
      <dsp:nvSpPr>
        <dsp:cNvPr id="0" name=""/>
        <dsp:cNvSpPr/>
      </dsp:nvSpPr>
      <dsp:spPr>
        <a:xfrm>
          <a:off x="2384024" y="418759"/>
          <a:ext cx="1421166" cy="7460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Patients</a:t>
          </a:r>
          <a:endParaRPr lang="en-US" sz="1800" kern="1200" dirty="0"/>
        </a:p>
      </dsp:txBody>
      <dsp:txXfrm>
        <a:off x="2420442" y="455177"/>
        <a:ext cx="1348330" cy="673198"/>
      </dsp:txXfrm>
    </dsp:sp>
    <dsp:sp modelId="{887E0203-4D0F-4E90-AC75-92DF47891CF1}">
      <dsp:nvSpPr>
        <dsp:cNvPr id="0" name=""/>
        <dsp:cNvSpPr/>
      </dsp:nvSpPr>
      <dsp:spPr>
        <a:xfrm>
          <a:off x="1737885" y="1258048"/>
          <a:ext cx="2713445" cy="7460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Providers</a:t>
          </a:r>
          <a:endParaRPr lang="en-US" sz="3200" kern="1200" dirty="0"/>
        </a:p>
      </dsp:txBody>
      <dsp:txXfrm>
        <a:off x="1774303" y="1294466"/>
        <a:ext cx="2640609" cy="673198"/>
      </dsp:txXfrm>
    </dsp:sp>
    <dsp:sp modelId="{2F5C4921-FCE2-4005-A76F-E6515060CC47}">
      <dsp:nvSpPr>
        <dsp:cNvPr id="0" name=""/>
        <dsp:cNvSpPr/>
      </dsp:nvSpPr>
      <dsp:spPr>
        <a:xfrm>
          <a:off x="1197828" y="2097336"/>
          <a:ext cx="3793559" cy="7258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/>
            <a:t>Institutions</a:t>
          </a:r>
          <a:endParaRPr lang="en-US" sz="5400" b="1" kern="1200" dirty="0"/>
        </a:p>
      </dsp:txBody>
      <dsp:txXfrm>
        <a:off x="1233263" y="2132771"/>
        <a:ext cx="3722689" cy="655021"/>
      </dsp:txXfrm>
    </dsp:sp>
    <dsp:sp modelId="{416EE857-5327-41E7-85E0-D83DE9FEE562}">
      <dsp:nvSpPr>
        <dsp:cNvPr id="0" name=""/>
        <dsp:cNvSpPr/>
      </dsp:nvSpPr>
      <dsp:spPr>
        <a:xfrm>
          <a:off x="349388" y="2916482"/>
          <a:ext cx="5490439" cy="7460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/>
            <a:t>Social policies</a:t>
          </a:r>
          <a:endParaRPr lang="en-US" sz="6600" b="1" kern="1200" dirty="0"/>
        </a:p>
      </dsp:txBody>
      <dsp:txXfrm>
        <a:off x="385806" y="2952900"/>
        <a:ext cx="5417603" cy="673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0.70353</cdr:x>
      <cdr:y>0.49394</cdr:y>
    </cdr:from>
    <cdr:to>
      <cdr:x>0.89923</cdr:x>
      <cdr:y>0.5714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4EF20F2B-367B-D34C-49B2-6D2013EC1349}"/>
            </a:ext>
          </a:extLst>
        </cdr:cNvPr>
        <cdr:cNvSpPr txBox="1"/>
      </cdr:nvSpPr>
      <cdr:spPr>
        <a:xfrm xmlns:a="http://schemas.openxmlformats.org/drawingml/2006/main">
          <a:off x="3889148" y="1962714"/>
          <a:ext cx="108186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Ratio 4.4:1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0.44474</cdr:x>
      <cdr:y>0.649</cdr:y>
    </cdr:from>
    <cdr:to>
      <cdr:x>0.51415</cdr:x>
      <cdr:y>0.88799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339075" y="2820926"/>
          <a:ext cx="365054" cy="103878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0.75445</cdr:x>
      <cdr:y>0.59293</cdr:y>
    </cdr:from>
    <cdr:to>
      <cdr:x>0.81241</cdr:x>
      <cdr:y>0.89854</cdr:y>
    </cdr:to>
    <cdr:sp macro="" textlink="">
      <cdr:nvSpPr>
        <cdr:cNvPr id="3" name="Oval 2"/>
        <cdr:cNvSpPr/>
      </cdr:nvSpPr>
      <cdr:spPr>
        <a:xfrm xmlns:a="http://schemas.openxmlformats.org/drawingml/2006/main">
          <a:off x="3967933" y="2577205"/>
          <a:ext cx="304834" cy="132835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0.10564</cdr:x>
      <cdr:y>0.33638</cdr:y>
    </cdr:from>
    <cdr:to>
      <cdr:x>0.11654</cdr:x>
      <cdr:y>0.38492</cdr:y>
    </cdr:to>
    <cdr:sp macro="" textlink="">
      <cdr:nvSpPr>
        <cdr:cNvPr id="2" name="Up Arrow 1"/>
        <cdr:cNvSpPr/>
      </cdr:nvSpPr>
      <cdr:spPr>
        <a:xfrm xmlns:a="http://schemas.openxmlformats.org/drawingml/2006/main">
          <a:off x="789818" y="1328887"/>
          <a:ext cx="81448" cy="191757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0.10471</cdr:x>
      <cdr:y>0.44723</cdr:y>
    </cdr:from>
    <cdr:to>
      <cdr:x>0.11747</cdr:x>
      <cdr:y>0.5</cdr:y>
    </cdr:to>
    <cdr:sp macro="" textlink="">
      <cdr:nvSpPr>
        <cdr:cNvPr id="3" name="Up Arrow 2"/>
        <cdr:cNvSpPr/>
      </cdr:nvSpPr>
      <cdr:spPr>
        <a:xfrm xmlns:a="http://schemas.openxmlformats.org/drawingml/2006/main">
          <a:off x="782836" y="1766836"/>
          <a:ext cx="95410" cy="208461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0.13579</cdr:x>
      <cdr:y>0.33996</cdr:y>
    </cdr:from>
    <cdr:to>
      <cdr:x>0.62317</cdr:x>
      <cdr:y>0.41575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85823" y="1333306"/>
          <a:ext cx="2820516" cy="297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Onse</a:t>
          </a:r>
          <a:r>
            <a:rPr lang="en-US" dirty="0" smtClean="0"/>
            <a:t>t of quality gap education, pilot studies campaign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0.1347</cdr:x>
      <cdr:y>0.44621</cdr:y>
    </cdr:from>
    <cdr:to>
      <cdr:x>0.46674</cdr:x>
      <cdr:y>0.52934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07078" y="1762778"/>
          <a:ext cx="2482393" cy="32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Onset of kit implementation project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0.35202</cdr:x>
      <cdr:y>0.83929</cdr:y>
    </cdr:from>
    <cdr:to>
      <cdr:x>0.35992</cdr:x>
      <cdr:y>0.86608</cdr:y>
    </cdr:to>
    <cdr:sp macro="" textlink="">
      <cdr:nvSpPr>
        <cdr:cNvPr id="6" name="Up Arrow 5"/>
        <cdr:cNvSpPr/>
      </cdr:nvSpPr>
      <cdr:spPr>
        <a:xfrm xmlns:a="http://schemas.openxmlformats.org/drawingml/2006/main">
          <a:off x="2037135" y="3855617"/>
          <a:ext cx="45719" cy="123075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91355" tIns="45678" rIns="91355" bIns="45678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2398"/>
        </a:p>
      </cdr:txBody>
    </cdr:sp>
  </cdr:relSizeAnchor>
  <cdr:relSizeAnchor xmlns:cdr="http://schemas.openxmlformats.org/drawingml/2006/chartDrawing">
    <cdr:from>
      <cdr:x>0.51544</cdr:x>
      <cdr:y>0.67904</cdr:y>
    </cdr:from>
    <cdr:to>
      <cdr:x>0.53015</cdr:x>
      <cdr:y>0.83663</cdr:y>
    </cdr:to>
    <cdr:sp macro="" textlink="">
      <cdr:nvSpPr>
        <cdr:cNvPr id="7" name="Up Arrow 6"/>
        <cdr:cNvSpPr/>
      </cdr:nvSpPr>
      <cdr:spPr>
        <a:xfrm xmlns:a="http://schemas.openxmlformats.org/drawingml/2006/main">
          <a:off x="2982883" y="2663173"/>
          <a:ext cx="85117" cy="618047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91355" tIns="45678" rIns="91355" bIns="45678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2398"/>
        </a:p>
      </cdr:txBody>
    </cdr:sp>
  </cdr:relSizeAnchor>
  <cdr:relSizeAnchor xmlns:cdr="http://schemas.openxmlformats.org/drawingml/2006/chartDrawing">
    <cdr:from>
      <cdr:x>0</cdr:x>
      <cdr:y>0.95052</cdr:y>
    </cdr:from>
    <cdr:to>
      <cdr:x>1</cdr:x>
      <cdr:y>0.99944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0" y="4184889"/>
          <a:ext cx="5787044" cy="2153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355" tIns="45678" rIns="91355" bIns="45678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rgbClr val="0000FF"/>
              </a:solidFill>
            </a:rPr>
            <a:t>*NCCN: Anatomic resection + negative margins + hilar/intrapulmonary node sampling + ≥ 3 mediastinal nodal station sampling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63E0-7EE5-4FCE-8771-40AF1A6A586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DFDCA-F1E8-46BE-8EE7-9C21D96E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25" y="1181100"/>
            <a:ext cx="5664200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5693E-1522-4F00-9EA7-6E103F7898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1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2B384-8765-4597-A8ED-B0E90E154E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2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2B384-8765-4597-A8ED-B0E90E154E7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2B384-8765-4597-A8ED-B0E90E154E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6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Here is another illustration of the point. The red line is the state-level US average proportion of eligible persons who have had LDCT screening, it is approximately 5% by this analysis.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Although we see KY (#1 per capita mortality state) as a good outlier, which appears to contradict my point….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also see that MS, AR, TN, WV, AL (#s 2 to 6) are low outliers.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Here is an example of organizational level barriers driving disparity.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D9C8C-EF72-4F3D-A558-71FF2B433C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71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EDDEC-957E-4C24-8BF5-4FEDBBF372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7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2915-0197-4BFA-A2BD-D311FBCBAD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83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about</a:t>
            </a:r>
            <a:r>
              <a:rPr lang="en-US" baseline="0" dirty="0" smtClean="0"/>
              <a:t> getting appropriate treatment?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Here is the US state-level disparity in use of surgical resection for stage I/II NSCLC, you see it ranges from about 50% in Wyoming, to almost 80% in MA, NJ and UT.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This is bad? The county-level disparity is even worse, ranging from 13% to 92%!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What might be going on here? Well, here is a snap shot from a single healthcare system with multiple different hospitals: stage I/II lung cancer. Surgical resection rates varied from &gt;60% to &lt;25%; but you also see that the use of radiation therapy for stage I/II NSCLC also varied wildly, from &lt;15% in hospital 1 to &gt;50% in hospital 4; most disturbing, the rate of ‘no treatment’ was &gt;40% in hospital 3.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Here is an example of institutional and provider level driver of care and, most likely, outcome disparities.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D9C8C-EF72-4F3D-A558-71FF2B433C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2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2F3D08A-C1A5-4F87-9B64-8F8D3A527F63}" type="slidenum">
              <a:rPr lang="en-US" altLang="en-US">
                <a:solidFill>
                  <a:srgbClr val="000000"/>
                </a:solidFill>
                <a:latin typeface="Gill Sans" charset="0"/>
                <a:ea typeface="Heiti SC Light" charset="-122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  <a:latin typeface="Gill Sans" charset="0"/>
              <a:ea typeface="Heiti SC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0006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2B384-8765-4597-A8ED-B0E90E154E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22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2B384-8765-4597-A8ED-B0E90E154E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9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EFC0-6E31-4171-8FC4-92530788AB7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DEE9-78AA-4E0E-BD56-AEEC71EA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0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EFC0-6E31-4171-8FC4-92530788AB7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DEE9-78AA-4E0E-BD56-AEEC71EA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EFC0-6E31-4171-8FC4-92530788AB7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DEE9-78AA-4E0E-BD56-AEEC71EA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21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F643-3A33-6A46-957F-983694775E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1500" y="869821"/>
            <a:ext cx="11049000" cy="46355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3" y="1825625"/>
            <a:ext cx="3355848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419600" y="1825625"/>
            <a:ext cx="3352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8264652" y="1828800"/>
            <a:ext cx="3355848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45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52">
          <p15:clr>
            <a:srgbClr val="FBAE40"/>
          </p15:clr>
        </p15:guide>
        <p15:guide id="3" pos="2472">
          <p15:clr>
            <a:srgbClr val="FBAE40"/>
          </p15:clr>
        </p15:guide>
        <p15:guide id="4" pos="2784">
          <p15:clr>
            <a:srgbClr val="FBAE40"/>
          </p15:clr>
        </p15:guide>
        <p15:guide id="5" pos="4896">
          <p15:clr>
            <a:srgbClr val="FBAE40"/>
          </p15:clr>
        </p15:guide>
        <p15:guide id="6" pos="520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609FE5-2F18-684C-97F3-2F85F052D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 dirty="0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46675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EFC0-6E31-4171-8FC4-92530788AB7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DEE9-78AA-4E0E-BD56-AEEC71EA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2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EFC0-6E31-4171-8FC4-92530788AB7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DEE9-78AA-4E0E-BD56-AEEC71EA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8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EFC0-6E31-4171-8FC4-92530788AB7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DEE9-78AA-4E0E-BD56-AEEC71EA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EFC0-6E31-4171-8FC4-92530788AB7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DEE9-78AA-4E0E-BD56-AEEC71EA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EFC0-6E31-4171-8FC4-92530788AB7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DEE9-78AA-4E0E-BD56-AEEC71EA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0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EFC0-6E31-4171-8FC4-92530788AB7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DEE9-78AA-4E0E-BD56-AEEC71EA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3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EFC0-6E31-4171-8FC4-92530788AB7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DEE9-78AA-4E0E-BD56-AEEC71EA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7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EFC0-6E31-4171-8FC4-92530788AB7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DEE9-78AA-4E0E-BD56-AEEC71EA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2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AEFC0-6E31-4171-8FC4-92530788AB7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BDEE9-78AA-4E0E-BD56-AEEC71EA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3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6262"/>
            <a:ext cx="12192000" cy="9794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6611" y="1709738"/>
            <a:ext cx="11698778" cy="2852737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0169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777" y="181386"/>
            <a:ext cx="1200727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400" b="1" dirty="0">
                <a:solidFill>
                  <a:srgbClr val="002060"/>
                </a:solidFill>
                <a:latin typeface="+mn-lt"/>
              </a:rPr>
              <a:t>T</a:t>
            </a:r>
            <a:r>
              <a:rPr lang="en-US" sz="6400" b="1" dirty="0" smtClean="0">
                <a:solidFill>
                  <a:srgbClr val="002060"/>
                </a:solidFill>
                <a:latin typeface="+mn-lt"/>
              </a:rPr>
              <a:t>he Mid-South Miracle: </a:t>
            </a:r>
          </a:p>
          <a:p>
            <a:pPr algn="ctr"/>
            <a:r>
              <a:rPr lang="en-US" sz="4300" b="1" dirty="0" smtClean="0">
                <a:solidFill>
                  <a:srgbClr val="002060"/>
                </a:solidFill>
                <a:latin typeface="+mn-lt"/>
              </a:rPr>
              <a:t>Implementing Structured Lung Cancer Care Delivery in a High-Risk Population</a:t>
            </a:r>
            <a:endParaRPr lang="en-US" sz="43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74320" y="2867818"/>
            <a:ext cx="11255433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008000"/>
                </a:solidFill>
              </a:rPr>
              <a:t>Ray U. Osarogiagbon, MBBS FACP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Chief Scientist, Baptist Memorial Health Care Corporation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Director, Multidisciplinary Thoracic Oncology Program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Baptist Cancer Center, Memphis, TN. </a:t>
            </a:r>
          </a:p>
          <a:p>
            <a:pPr algn="ctr"/>
            <a:endParaRPr lang="en-US" b="1" dirty="0" smtClean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235" y="4523580"/>
            <a:ext cx="7070356" cy="13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9E40E0-08C7-304E-814C-D96840BF5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7900"/>
            <a:ext cx="12192000" cy="800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2200" y="6272893"/>
            <a:ext cx="601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Osarogiagbon. PL01.02. Disparities in Lung Cancer Care Across the Population . 09/08/21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E89A4FC-27C0-49D4-B1BD-CB9BD625CC6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47059" y="538217"/>
          <a:ext cx="7293429" cy="493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8535C08-94FA-478C-9576-ECAD84A0F4C0}"/>
              </a:ext>
            </a:extLst>
          </p:cNvPr>
          <p:cNvSpPr/>
          <p:nvPr/>
        </p:nvSpPr>
        <p:spPr>
          <a:xfrm>
            <a:off x="8373688" y="1004465"/>
            <a:ext cx="1066800" cy="609599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342821-1BCE-48E8-A245-404733890371}"/>
              </a:ext>
            </a:extLst>
          </p:cNvPr>
          <p:cNvCxnSpPr>
            <a:cxnSpLocks/>
          </p:cNvCxnSpPr>
          <p:nvPr/>
        </p:nvCxnSpPr>
        <p:spPr>
          <a:xfrm flipV="1">
            <a:off x="7817889" y="1561428"/>
            <a:ext cx="6858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EB1F3A-253F-4F05-A57D-5414FEA625A0}"/>
              </a:ext>
            </a:extLst>
          </p:cNvPr>
          <p:cNvSpPr txBox="1"/>
          <p:nvPr/>
        </p:nvSpPr>
        <p:spPr>
          <a:xfrm>
            <a:off x="7322589" y="2064802"/>
            <a:ext cx="9906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>
                <a:solidFill>
                  <a:schemeClr val="accent3"/>
                </a:solidFill>
              </a:rPr>
              <a:t>Outlier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2059CA-7B04-4644-851F-7A021348585D}"/>
              </a:ext>
            </a:extLst>
          </p:cNvPr>
          <p:cNvCxnSpPr>
            <a:cxnSpLocks/>
          </p:cNvCxnSpPr>
          <p:nvPr/>
        </p:nvCxnSpPr>
        <p:spPr>
          <a:xfrm>
            <a:off x="2335414" y="3259268"/>
            <a:ext cx="6781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Donut 10"/>
          <p:cNvSpPr/>
          <p:nvPr/>
        </p:nvSpPr>
        <p:spPr>
          <a:xfrm>
            <a:off x="6959136" y="3118039"/>
            <a:ext cx="1309256" cy="1095259"/>
          </a:xfrm>
          <a:prstGeom prst="donut">
            <a:avLst>
              <a:gd name="adj" fmla="val 3788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1" y="5707045"/>
            <a:ext cx="533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Fedewa SA, et al. J Natl Cancer Inst. 2020. PMID: 33176362.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-3600000">
            <a:off x="4680399" y="2337190"/>
            <a:ext cx="155427" cy="1340416"/>
          </a:xfrm>
          <a:prstGeom prst="downArrow">
            <a:avLst/>
          </a:prstGeom>
          <a:solidFill>
            <a:srgbClr val="0444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7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6262"/>
            <a:ext cx="12192000" cy="9794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6139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031150"/>
            <a:ext cx="10956374" cy="3200668"/>
          </a:xfrm>
          <a:prstGeom prst="rect">
            <a:avLst/>
          </a:prstGeom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2356333" y="1174819"/>
            <a:ext cx="7147054" cy="62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006600"/>
                </a:solidFill>
              </a:rPr>
              <a:t>Avoid this… save  lives!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6342" y="5399958"/>
            <a:ext cx="1644073" cy="2586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 smtClean="0"/>
              <a:t>February,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3963" y="5380010"/>
            <a:ext cx="1644073" cy="2586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 smtClean="0"/>
              <a:t>June, 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0042" y="5380010"/>
            <a:ext cx="1644073" cy="2586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 smtClean="0"/>
              <a:t>April, 2021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6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553"/>
            <a:ext cx="12192000" cy="9794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6139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3451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8299" y="123825"/>
            <a:ext cx="119537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2060"/>
                </a:solidFill>
              </a:rPr>
              <a:t>Guideline-Concordant Management of Incidentally Detected Lung Nodules</a:t>
            </a:r>
            <a:r>
              <a:rPr lang="en-US" b="1" baseline="30000" dirty="0" smtClean="0">
                <a:solidFill>
                  <a:srgbClr val="044422"/>
                </a:solidFill>
              </a:rPr>
              <a:t>1,2</a:t>
            </a:r>
            <a:endParaRPr lang="en-US" b="1" dirty="0">
              <a:solidFill>
                <a:srgbClr val="04442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0026" y="1515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Pros:</a:t>
            </a:r>
            <a:r>
              <a:rPr lang="en-US" dirty="0" smtClean="0"/>
              <a:t>	</a:t>
            </a:r>
          </a:p>
          <a:p>
            <a:pPr lvl="1"/>
            <a:r>
              <a:rPr lang="en-US" sz="1800" dirty="0" smtClean="0"/>
              <a:t>Starts from the point of detection of potentially malignant lung lesion</a:t>
            </a:r>
          </a:p>
          <a:p>
            <a:pPr lvl="1"/>
            <a:r>
              <a:rPr lang="en-US" sz="1800" dirty="0" smtClean="0"/>
              <a:t>LDCT eligibility criteria less relevant</a:t>
            </a:r>
          </a:p>
          <a:p>
            <a:pPr lvl="1"/>
            <a:r>
              <a:rPr lang="en-US" sz="1800" dirty="0" smtClean="0"/>
              <a:t>Bypasses LDCT implementation barriers</a:t>
            </a:r>
          </a:p>
          <a:p>
            <a:pPr lvl="1"/>
            <a:r>
              <a:rPr lang="en-US" sz="1800" dirty="0" smtClean="0"/>
              <a:t>Leverages existing clinical material, infrastructure</a:t>
            </a:r>
          </a:p>
          <a:p>
            <a:pPr lvl="1"/>
            <a:r>
              <a:rPr lang="en-US" sz="1800" dirty="0" smtClean="0"/>
              <a:t>Expands the reach of early detection to hard-to-reach populations</a:t>
            </a:r>
          </a:p>
          <a:p>
            <a:pPr lvl="1"/>
            <a:r>
              <a:rPr lang="en-US" sz="1800" dirty="0" smtClean="0"/>
              <a:t>Alleviates a medico-legal </a:t>
            </a:r>
            <a:r>
              <a:rPr lang="en-US" sz="1800" dirty="0" err="1" smtClean="0"/>
              <a:t>quandry</a:t>
            </a:r>
            <a:endParaRPr lang="en-US" sz="1800" dirty="0" smtClean="0"/>
          </a:p>
          <a:p>
            <a:r>
              <a:rPr lang="en-US" sz="2400" dirty="0" smtClean="0"/>
              <a:t>Cons:</a:t>
            </a:r>
          </a:p>
          <a:p>
            <a:pPr lvl="1"/>
            <a:r>
              <a:rPr lang="en-US" sz="1800" dirty="0" smtClean="0"/>
              <a:t>Requires some infrastructure for identifying, tracking, oversight</a:t>
            </a:r>
          </a:p>
          <a:p>
            <a:pPr lvl="1"/>
            <a:r>
              <a:rPr lang="en-US" sz="1800" dirty="0" smtClean="0"/>
              <a:t>Optimally requires transparent, interdisciplinary decision-making</a:t>
            </a:r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61804" y="5294893"/>
            <a:ext cx="80300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solidFill>
                  <a:srgbClr val="044422"/>
                </a:solidFill>
              </a:rPr>
              <a:t>1</a:t>
            </a:r>
            <a:r>
              <a:rPr lang="en-US" sz="1200" dirty="0" smtClean="0">
                <a:solidFill>
                  <a:srgbClr val="044422"/>
                </a:solidFill>
              </a:rPr>
              <a:t>Gould </a:t>
            </a:r>
            <a:r>
              <a:rPr lang="en-US" sz="1200" dirty="0">
                <a:solidFill>
                  <a:srgbClr val="044422"/>
                </a:solidFill>
              </a:rPr>
              <a:t>MK, Donington J, Lynch WR, et al. </a:t>
            </a:r>
            <a:r>
              <a:rPr lang="en-US" sz="1200" dirty="0" smtClean="0">
                <a:solidFill>
                  <a:srgbClr val="044422"/>
                </a:solidFill>
              </a:rPr>
              <a:t>ACCP </a:t>
            </a:r>
            <a:r>
              <a:rPr lang="en-US" sz="1200" dirty="0">
                <a:solidFill>
                  <a:srgbClr val="044422"/>
                </a:solidFill>
              </a:rPr>
              <a:t>evidence-based clinical practice guidelines. Chest. 2013 </a:t>
            </a:r>
            <a:r>
              <a:rPr lang="en-US" sz="1200" b="1" dirty="0" smtClean="0">
                <a:solidFill>
                  <a:srgbClr val="044422"/>
                </a:solidFill>
              </a:rPr>
              <a:t>PMID</a:t>
            </a:r>
            <a:r>
              <a:rPr lang="en-US" sz="1200" b="1" dirty="0">
                <a:solidFill>
                  <a:srgbClr val="044422"/>
                </a:solidFill>
              </a:rPr>
              <a:t>: </a:t>
            </a:r>
            <a:r>
              <a:rPr lang="en-US" sz="1200" b="1" dirty="0" smtClean="0">
                <a:solidFill>
                  <a:srgbClr val="044422"/>
                </a:solidFill>
              </a:rPr>
              <a:t>23649456,</a:t>
            </a:r>
          </a:p>
          <a:p>
            <a:r>
              <a:rPr lang="en-US" sz="1200" baseline="30000" dirty="0">
                <a:solidFill>
                  <a:srgbClr val="044422"/>
                </a:solidFill>
              </a:rPr>
              <a:t>2</a:t>
            </a:r>
            <a:r>
              <a:rPr lang="en-US" sz="1200" dirty="0" smtClean="0">
                <a:solidFill>
                  <a:srgbClr val="044422"/>
                </a:solidFill>
              </a:rPr>
              <a:t>MacMahon </a:t>
            </a:r>
            <a:r>
              <a:rPr lang="en-US" sz="1200" dirty="0">
                <a:solidFill>
                  <a:srgbClr val="044422"/>
                </a:solidFill>
              </a:rPr>
              <a:t>H, </a:t>
            </a:r>
            <a:r>
              <a:rPr lang="en-US" sz="1200" dirty="0" err="1">
                <a:solidFill>
                  <a:srgbClr val="044422"/>
                </a:solidFill>
              </a:rPr>
              <a:t>Naidich</a:t>
            </a:r>
            <a:r>
              <a:rPr lang="en-US" sz="1200" dirty="0">
                <a:solidFill>
                  <a:srgbClr val="044422"/>
                </a:solidFill>
              </a:rPr>
              <a:t> DP, Goo JM, et al. </a:t>
            </a:r>
            <a:r>
              <a:rPr lang="en-US" sz="1200" dirty="0" smtClean="0">
                <a:solidFill>
                  <a:srgbClr val="044422"/>
                </a:solidFill>
              </a:rPr>
              <a:t>From </a:t>
            </a:r>
            <a:r>
              <a:rPr lang="en-US" sz="1200" dirty="0">
                <a:solidFill>
                  <a:srgbClr val="044422"/>
                </a:solidFill>
              </a:rPr>
              <a:t>the Fleischner Society 2017. Radiology. </a:t>
            </a:r>
            <a:r>
              <a:rPr lang="en-US" sz="1200" dirty="0" smtClean="0">
                <a:solidFill>
                  <a:srgbClr val="044422"/>
                </a:solidFill>
              </a:rPr>
              <a:t>2017 </a:t>
            </a:r>
            <a:r>
              <a:rPr lang="en-US" sz="1200" b="1" dirty="0">
                <a:solidFill>
                  <a:srgbClr val="044422"/>
                </a:solidFill>
              </a:rPr>
              <a:t>PMID: 28240562.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9259"/>
            <a:ext cx="12192000" cy="86874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86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>
                <a:solidFill>
                  <a:srgbClr val="002060"/>
                </a:solidFill>
                <a:latin typeface="+mn-lt"/>
              </a:rPr>
              <a:t>D</a:t>
            </a:r>
            <a:r>
              <a:rPr lang="en-US" sz="4000" b="1" dirty="0">
                <a:solidFill>
                  <a:srgbClr val="002060"/>
                </a:solidFill>
                <a:latin typeface="+mn-lt"/>
              </a:rPr>
              <a:t>etecting </a:t>
            </a:r>
            <a:r>
              <a:rPr lang="en-US" sz="4000" b="1" u="sng" dirty="0">
                <a:solidFill>
                  <a:srgbClr val="002060"/>
                </a:solidFill>
                <a:latin typeface="+mn-lt"/>
              </a:rPr>
              <a:t>E</a:t>
            </a:r>
            <a:r>
              <a:rPr lang="en-US" sz="4000" b="1" dirty="0">
                <a:solidFill>
                  <a:srgbClr val="002060"/>
                </a:solidFill>
                <a:latin typeface="+mn-lt"/>
              </a:rPr>
              <a:t>arly </a:t>
            </a:r>
            <a:r>
              <a:rPr lang="en-US" sz="4000" b="1" u="sng" dirty="0">
                <a:solidFill>
                  <a:srgbClr val="002060"/>
                </a:solidFill>
                <a:latin typeface="+mn-lt"/>
              </a:rPr>
              <a:t>Lu</a:t>
            </a:r>
            <a:r>
              <a:rPr lang="en-US" sz="4000" b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en-US" sz="4000" b="1" u="sng" dirty="0">
                <a:solidFill>
                  <a:srgbClr val="002060"/>
                </a:solidFill>
                <a:latin typeface="+mn-lt"/>
              </a:rPr>
              <a:t>g</a:t>
            </a:r>
            <a:r>
              <a:rPr lang="en-US" sz="4000" b="1" dirty="0">
                <a:solidFill>
                  <a:srgbClr val="002060"/>
                </a:solidFill>
                <a:latin typeface="+mn-lt"/>
              </a:rPr>
              <a:t> Canc</a:t>
            </a:r>
            <a:r>
              <a:rPr lang="en-US" sz="4000" b="1" u="sng" dirty="0">
                <a:solidFill>
                  <a:srgbClr val="002060"/>
                </a:solidFill>
                <a:latin typeface="+mn-lt"/>
              </a:rPr>
              <a:t>e</a:t>
            </a:r>
            <a:r>
              <a:rPr lang="en-US" sz="4000" b="1" dirty="0">
                <a:solidFill>
                  <a:srgbClr val="002060"/>
                </a:solidFill>
                <a:latin typeface="+mn-lt"/>
              </a:rPr>
              <a:t>r (</a:t>
            </a:r>
            <a:r>
              <a:rPr lang="en-US" sz="4000" b="1" u="sng" dirty="0">
                <a:solidFill>
                  <a:srgbClr val="002060"/>
                </a:solidFill>
                <a:latin typeface="+mn-lt"/>
              </a:rPr>
              <a:t>DELUGE</a:t>
            </a:r>
            <a:r>
              <a:rPr lang="en-US" sz="4000" b="1" dirty="0">
                <a:solidFill>
                  <a:srgbClr val="002060"/>
                </a:solidFill>
                <a:latin typeface="+mn-lt"/>
              </a:rPr>
              <a:t>) in MS Delta </a:t>
            </a:r>
            <a:r>
              <a:rPr lang="en-US" sz="4000" b="1" dirty="0">
                <a:solidFill>
                  <a:srgbClr val="006600"/>
                </a:solidFill>
              </a:rPr>
              <a:t/>
            </a:r>
            <a:br>
              <a:rPr lang="en-US" sz="4000" b="1" dirty="0">
                <a:solidFill>
                  <a:srgbClr val="006600"/>
                </a:solidFill>
              </a:rPr>
            </a:br>
            <a:r>
              <a:rPr lang="en-US" sz="2400" b="1" dirty="0">
                <a:solidFill>
                  <a:srgbClr val="006600"/>
                </a:solidFill>
              </a:rPr>
              <a:t>Program Volumes</a:t>
            </a:r>
            <a:endParaRPr lang="en-US" sz="4000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23673" y="768642"/>
          <a:ext cx="6376882" cy="392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10"/>
          <p:cNvGraphicFramePr/>
          <p:nvPr>
            <p:extLst>
              <p:ext uri="{D42A27DB-BD31-4B8C-83A1-F6EECF244321}">
                <p14:modId xmlns:p14="http://schemas.microsoft.com/office/powerpoint/2010/main" val="2920934549"/>
              </p:ext>
            </p:extLst>
          </p:nvPr>
        </p:nvGraphicFramePr>
        <p:xfrm>
          <a:off x="6500555" y="768642"/>
          <a:ext cx="5528048" cy="397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15137" y="4972337"/>
            <a:ext cx="3981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Cumulative Rates of Detection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Nodule – 6.14%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LDCT –3.43%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CAFB448-33C0-6E05-EDD7-55D7B66A57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07695"/>
              </p:ext>
            </p:extLst>
          </p:nvPr>
        </p:nvGraphicFramePr>
        <p:xfrm>
          <a:off x="123674" y="4643277"/>
          <a:ext cx="6218938" cy="11379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49410">
                  <a:extLst>
                    <a:ext uri="{9D8B030D-6E8A-4147-A177-3AD203B41FA5}">
                      <a16:colId xmlns:a16="http://schemas.microsoft.com/office/drawing/2014/main" val="2402615732"/>
                    </a:ext>
                  </a:extLst>
                </a:gridCol>
                <a:gridCol w="496455">
                  <a:extLst>
                    <a:ext uri="{9D8B030D-6E8A-4147-A177-3AD203B41FA5}">
                      <a16:colId xmlns:a16="http://schemas.microsoft.com/office/drawing/2014/main" val="1728080921"/>
                    </a:ext>
                  </a:extLst>
                </a:gridCol>
                <a:gridCol w="665042">
                  <a:extLst>
                    <a:ext uri="{9D8B030D-6E8A-4147-A177-3AD203B41FA5}">
                      <a16:colId xmlns:a16="http://schemas.microsoft.com/office/drawing/2014/main" val="4048206104"/>
                    </a:ext>
                  </a:extLst>
                </a:gridCol>
                <a:gridCol w="477466">
                  <a:extLst>
                    <a:ext uri="{9D8B030D-6E8A-4147-A177-3AD203B41FA5}">
                      <a16:colId xmlns:a16="http://schemas.microsoft.com/office/drawing/2014/main" val="1635220524"/>
                    </a:ext>
                  </a:extLst>
                </a:gridCol>
                <a:gridCol w="844091">
                  <a:extLst>
                    <a:ext uri="{9D8B030D-6E8A-4147-A177-3AD203B41FA5}">
                      <a16:colId xmlns:a16="http://schemas.microsoft.com/office/drawing/2014/main" val="2194605768"/>
                    </a:ext>
                  </a:extLst>
                </a:gridCol>
                <a:gridCol w="617593">
                  <a:extLst>
                    <a:ext uri="{9D8B030D-6E8A-4147-A177-3AD203B41FA5}">
                      <a16:colId xmlns:a16="http://schemas.microsoft.com/office/drawing/2014/main" val="774905435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1397998460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val="3815685468"/>
                    </a:ext>
                  </a:extLst>
                </a:gridCol>
                <a:gridCol w="617681">
                  <a:extLst>
                    <a:ext uri="{9D8B030D-6E8A-4147-A177-3AD203B41FA5}">
                      <a16:colId xmlns:a16="http://schemas.microsoft.com/office/drawing/2014/main" val="200795563"/>
                    </a:ext>
                  </a:extLst>
                </a:gridCol>
                <a:gridCol w="562727">
                  <a:extLst>
                    <a:ext uri="{9D8B030D-6E8A-4147-A177-3AD203B41FA5}">
                      <a16:colId xmlns:a16="http://schemas.microsoft.com/office/drawing/2014/main" val="3439866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 Volumes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2023*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8404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Nodule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2,415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2,985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3,406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3,981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3,923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5,951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5,817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3,562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911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LDCT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1,012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1,416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1,758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2,384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3,081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2,614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7252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5496E1A-5194-CEE7-4074-D6D4A520DBC0}"/>
              </a:ext>
            </a:extLst>
          </p:cNvPr>
          <p:cNvSpPr txBox="1"/>
          <p:nvPr/>
        </p:nvSpPr>
        <p:spPr>
          <a:xfrm>
            <a:off x="6384758" y="5781195"/>
            <a:ext cx="201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*Data through August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20F2B-367B-D34C-49B2-6D2013EC1349}"/>
              </a:ext>
            </a:extLst>
          </p:cNvPr>
          <p:cNvSpPr txBox="1"/>
          <p:nvPr/>
        </p:nvSpPr>
        <p:spPr>
          <a:xfrm>
            <a:off x="4467807" y="2483964"/>
            <a:ext cx="1035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Ratio 2.5:1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  <p:bldP spid="11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6262"/>
            <a:ext cx="12192000" cy="9794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6139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90055"/>
            <a:ext cx="10515600" cy="2696499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0169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05" y="1393261"/>
            <a:ext cx="10062177" cy="25665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952" y="359491"/>
            <a:ext cx="1190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ILNP: Complementary Pathway to Early Lung Cancer Detection?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53942" y="1673761"/>
            <a:ext cx="1520890" cy="175242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33641" y="5218427"/>
            <a:ext cx="3774482" cy="990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>
                <a:solidFill>
                  <a:srgbClr val="035121"/>
                </a:solidFill>
              </a:rPr>
              <a:t>Osarogiagbon, et al. </a:t>
            </a:r>
            <a:r>
              <a:rPr lang="en-US" sz="1400" b="1" dirty="0" err="1" smtClean="0">
                <a:solidFill>
                  <a:srgbClr val="035121"/>
                </a:solidFill>
              </a:rPr>
              <a:t>Epub</a:t>
            </a:r>
            <a:r>
              <a:rPr lang="en-US" sz="1400" b="1" dirty="0" smtClean="0">
                <a:solidFill>
                  <a:srgbClr val="035121"/>
                </a:solidFill>
              </a:rPr>
              <a:t> J </a:t>
            </a:r>
            <a:r>
              <a:rPr lang="en-US" sz="1400" b="1" dirty="0" err="1" smtClean="0">
                <a:solidFill>
                  <a:srgbClr val="035121"/>
                </a:solidFill>
              </a:rPr>
              <a:t>Clin</a:t>
            </a:r>
            <a:r>
              <a:rPr lang="en-US" sz="1400" b="1" dirty="0" smtClean="0">
                <a:solidFill>
                  <a:srgbClr val="035121"/>
                </a:solidFill>
              </a:rPr>
              <a:t> </a:t>
            </a:r>
            <a:r>
              <a:rPr lang="en-US" sz="1400" b="1" dirty="0" err="1" smtClean="0">
                <a:solidFill>
                  <a:srgbClr val="035121"/>
                </a:solidFill>
              </a:rPr>
              <a:t>Oncol</a:t>
            </a:r>
            <a:r>
              <a:rPr lang="en-US" sz="1400" b="1" dirty="0" smtClean="0">
                <a:solidFill>
                  <a:srgbClr val="035121"/>
                </a:solidFill>
              </a:rPr>
              <a:t>.</a:t>
            </a:r>
          </a:p>
          <a:p>
            <a:r>
              <a:rPr lang="en-US" sz="1100" b="1" dirty="0">
                <a:solidFill>
                  <a:srgbClr val="044422"/>
                </a:solidFill>
              </a:rPr>
              <a:t>PMID: 35258994 	DOI: 10.1200/JCO.21.02496</a:t>
            </a:r>
          </a:p>
          <a:p>
            <a:endParaRPr lang="en-US" sz="1400" b="1" dirty="0">
              <a:solidFill>
                <a:srgbClr val="03512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" y="4338735"/>
            <a:ext cx="1170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Even if 100% of eligible persons by USPSTF 2021 criteria had been enrolled into LDCT screening, ILNP would have detected 20% of all stage I/II patients in the entire cohort. 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8" y="399596"/>
            <a:ext cx="4122101" cy="5517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743" y="399596"/>
            <a:ext cx="4229249" cy="56606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883" y="693676"/>
            <a:ext cx="4189994" cy="54223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484" y="621325"/>
            <a:ext cx="4191017" cy="5631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3655" y="658222"/>
            <a:ext cx="4229361" cy="5557887"/>
          </a:xfrm>
          <a:prstGeom prst="rect">
            <a:avLst/>
          </a:prstGeom>
        </p:spPr>
      </p:pic>
      <p:sp>
        <p:nvSpPr>
          <p:cNvPr id="10" name="Text Placeholder 9"/>
          <p:cNvSpPr txBox="1">
            <a:spLocks noGrp="1"/>
          </p:cNvSpPr>
          <p:nvPr>
            <p:ph type="body" sz="quarter" idx="15"/>
          </p:nvPr>
        </p:nvSpPr>
        <p:spPr>
          <a:xfrm>
            <a:off x="960582" y="6456274"/>
            <a:ext cx="8215982" cy="16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735"/>
            <a:ext cx="12192000" cy="9794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6139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0169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3698" y="1786955"/>
            <a:ext cx="116446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Structured Multidisciplinary Decision-Making</a:t>
            </a:r>
            <a:endParaRPr lang="en-US" sz="6000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969584"/>
          </a:xfrm>
        </p:spPr>
        <p:txBody>
          <a:bodyPr/>
          <a:lstStyle/>
          <a:p>
            <a:r>
              <a:rPr lang="en-US" sz="4267" i="1" dirty="0">
                <a:latin typeface="Georgia" panose="02040502050405020303" pitchFamily="18" charset="0"/>
              </a:rPr>
              <a:t>Lung Cancer Care is Complex!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8116"/>
            <a:ext cx="10515600" cy="43513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Anatomy</a:t>
            </a:r>
          </a:p>
          <a:p>
            <a:endParaRPr lang="en-US" dirty="0"/>
          </a:p>
          <a:p>
            <a:r>
              <a:rPr lang="en-US" dirty="0" smtClean="0"/>
              <a:t>Patient characteristics </a:t>
            </a:r>
          </a:p>
          <a:p>
            <a:endParaRPr lang="en-US" dirty="0"/>
          </a:p>
          <a:p>
            <a:r>
              <a:rPr lang="en-US" dirty="0" smtClean="0"/>
              <a:t>Widening array of options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Provider factors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Care-delivery </a:t>
            </a:r>
            <a:r>
              <a:rPr lang="en-US" dirty="0"/>
              <a:t>systems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5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9" y="5980743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Presenter’s Organization Logo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424" y="5841312"/>
            <a:ext cx="1646555" cy="9251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047404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763492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0"/>
          <p:cNvSpPr txBox="1"/>
          <p:nvPr/>
        </p:nvSpPr>
        <p:spPr>
          <a:xfrm>
            <a:off x="7853363" y="2145075"/>
            <a:ext cx="1257300" cy="222885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PET-CT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a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Brain CT or MRI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a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Bone scan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a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Thoracentesis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acdeb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Pericardiocentesis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adb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EBUS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cdb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EUS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cdfb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CT-guided biopsy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ab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Mediastinoscopy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db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Chamberlain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db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VATS/RATS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db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VAMLA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db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TEMLA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db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Open surgical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db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</p:txBody>
      </p:sp>
      <p:sp>
        <p:nvSpPr>
          <p:cNvPr id="11" name="Text Box 31"/>
          <p:cNvSpPr txBox="1"/>
          <p:nvPr/>
        </p:nvSpPr>
        <p:spPr>
          <a:xfrm>
            <a:off x="6491288" y="2145075"/>
            <a:ext cx="1209675" cy="1238251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CT-guided needle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ab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Bronchoscopy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cb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VATS/RATS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db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Mediastinoscopy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db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Chamberlain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db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Open surgical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db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</p:txBody>
      </p:sp>
      <p:sp>
        <p:nvSpPr>
          <p:cNvPr id="12" name="Text Box 32"/>
          <p:cNvSpPr txBox="1"/>
          <p:nvPr/>
        </p:nvSpPr>
        <p:spPr>
          <a:xfrm>
            <a:off x="5214937" y="2164126"/>
            <a:ext cx="762000" cy="4191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CXR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a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CT scan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a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</p:txBody>
      </p:sp>
      <p:sp>
        <p:nvSpPr>
          <p:cNvPr id="13" name="Text Box 33"/>
          <p:cNvSpPr txBox="1"/>
          <p:nvPr/>
        </p:nvSpPr>
        <p:spPr>
          <a:xfrm>
            <a:off x="5062538" y="1411651"/>
            <a:ext cx="1095375" cy="4191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Lesion detection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</p:txBody>
      </p:sp>
      <p:sp>
        <p:nvSpPr>
          <p:cNvPr id="14" name="Text Box 34"/>
          <p:cNvSpPr txBox="1"/>
          <p:nvPr/>
        </p:nvSpPr>
        <p:spPr>
          <a:xfrm>
            <a:off x="6538912" y="1430701"/>
            <a:ext cx="1162051" cy="4191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Diagnostic biopsy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</p:txBody>
      </p:sp>
      <p:sp>
        <p:nvSpPr>
          <p:cNvPr id="15" name="Text Box 35"/>
          <p:cNvSpPr txBox="1"/>
          <p:nvPr/>
        </p:nvSpPr>
        <p:spPr>
          <a:xfrm>
            <a:off x="8101012" y="1430701"/>
            <a:ext cx="914400" cy="4191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Staging tests	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</p:txBody>
      </p:sp>
      <p:sp>
        <p:nvSpPr>
          <p:cNvPr id="16" name="Text Box 36"/>
          <p:cNvSpPr txBox="1"/>
          <p:nvPr/>
        </p:nvSpPr>
        <p:spPr>
          <a:xfrm>
            <a:off x="9539287" y="1430701"/>
            <a:ext cx="914400" cy="4191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Treatment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</p:txBody>
      </p:sp>
      <p:sp>
        <p:nvSpPr>
          <p:cNvPr id="17" name="Text Box 37"/>
          <p:cNvSpPr txBox="1"/>
          <p:nvPr/>
        </p:nvSpPr>
        <p:spPr>
          <a:xfrm>
            <a:off x="10929937" y="1402126"/>
            <a:ext cx="914400" cy="4191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Times New Roman"/>
                <a:ea typeface="MS Mincho"/>
                <a:cs typeface="Arial"/>
              </a:rPr>
              <a:t>Outcome evaluation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</p:txBody>
      </p:sp>
      <p:sp>
        <p:nvSpPr>
          <p:cNvPr id="18" name="Text Box 38"/>
          <p:cNvSpPr txBox="1"/>
          <p:nvPr/>
        </p:nvSpPr>
        <p:spPr>
          <a:xfrm>
            <a:off x="9224963" y="2145077"/>
            <a:ext cx="1628775" cy="178117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Surgery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db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XRT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f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Chemo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d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Targeted therapy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d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Surgery + chemo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dbe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Surgery + XRT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dbg</a:t>
            </a:r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 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Surgery + chemo + XRT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dbeg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Chemo + surgery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edb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ChemoXRT + surgery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egdb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Palliative care 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cdegh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Hospice care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hi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</p:txBody>
      </p:sp>
      <p:sp>
        <p:nvSpPr>
          <p:cNvPr id="19" name="Text Box 39"/>
          <p:cNvSpPr txBox="1"/>
          <p:nvPr/>
        </p:nvSpPr>
        <p:spPr>
          <a:xfrm>
            <a:off x="10987087" y="2145076"/>
            <a:ext cx="857251" cy="77152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Clinical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cdeg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CT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a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PET-CT</a:t>
            </a:r>
            <a:r>
              <a:rPr lang="en-US" sz="1000" baseline="30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a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</p:txBody>
      </p:sp>
      <p:sp>
        <p:nvSpPr>
          <p:cNvPr id="20" name="Text Box 40"/>
          <p:cNvSpPr txBox="1"/>
          <p:nvPr/>
        </p:nvSpPr>
        <p:spPr>
          <a:xfrm>
            <a:off x="5214937" y="4668565"/>
            <a:ext cx="6629400" cy="60007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INVOLVED PHYSICIAN SPECIALIST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a Radiologist; b Pathologist; c Pulmonologist; d Surgeon; e Medical Oncologist; f Gastroenterologist; g Radiation Oncologist; h Palliative care specialist; i Hospice care specialist. 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  <a:p>
            <a:r>
              <a:rPr lang="en-US" sz="100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 </a:t>
            </a:r>
            <a:endParaRPr lang="en-US" sz="1200">
              <a:solidFill>
                <a:srgbClr val="000000"/>
              </a:solidFill>
              <a:latin typeface="Times New Roman"/>
              <a:ea typeface="MS Mincho"/>
              <a:cs typeface="Arial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204903" y="1583100"/>
            <a:ext cx="238125" cy="95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/>
          </a:p>
        </p:txBody>
      </p:sp>
      <p:sp>
        <p:nvSpPr>
          <p:cNvPr id="22" name="Right Arrow 21"/>
          <p:cNvSpPr/>
          <p:nvPr/>
        </p:nvSpPr>
        <p:spPr>
          <a:xfrm>
            <a:off x="7776528" y="1573575"/>
            <a:ext cx="238125" cy="95251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/>
          </a:p>
        </p:txBody>
      </p:sp>
      <p:sp>
        <p:nvSpPr>
          <p:cNvPr id="23" name="Right Arrow 22"/>
          <p:cNvSpPr/>
          <p:nvPr/>
        </p:nvSpPr>
        <p:spPr>
          <a:xfrm>
            <a:off x="10595928" y="1573575"/>
            <a:ext cx="238125" cy="95251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/>
          </a:p>
        </p:txBody>
      </p:sp>
      <p:sp>
        <p:nvSpPr>
          <p:cNvPr id="24" name="Right Arrow 23"/>
          <p:cNvSpPr/>
          <p:nvPr/>
        </p:nvSpPr>
        <p:spPr>
          <a:xfrm>
            <a:off x="9160828" y="1570400"/>
            <a:ext cx="238125" cy="95251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/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9" y="5980741"/>
            <a:ext cx="2240619" cy="87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379115"/>
            <a:ext cx="121919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800" b="1" kern="0" dirty="0">
                <a:solidFill>
                  <a:srgbClr val="044422"/>
                </a:solidFill>
                <a:latin typeface="Arial"/>
                <a:cs typeface="Arial"/>
                <a:sym typeface="Arial"/>
              </a:rPr>
              <a:t>Osarogiagbon RU. Achieving better quality of lung cancer care. In: </a:t>
            </a:r>
            <a:r>
              <a:rPr lang="en-US" sz="800" b="1" kern="0" dirty="0" err="1">
                <a:solidFill>
                  <a:srgbClr val="044422"/>
                </a:solidFill>
                <a:latin typeface="Arial"/>
                <a:cs typeface="Arial"/>
                <a:sym typeface="Arial"/>
              </a:rPr>
              <a:t>Tanoue</a:t>
            </a:r>
            <a:r>
              <a:rPr lang="en-US" sz="800" b="1" kern="0" dirty="0">
                <a:solidFill>
                  <a:srgbClr val="044422"/>
                </a:solidFill>
                <a:latin typeface="Arial"/>
                <a:cs typeface="Arial"/>
                <a:sym typeface="Arial"/>
              </a:rPr>
              <a:t> L, Detterbeck F, editors. </a:t>
            </a:r>
            <a:r>
              <a:rPr lang="en-US" sz="800" b="1" i="1" kern="0" dirty="0">
                <a:solidFill>
                  <a:srgbClr val="044422"/>
                </a:solidFill>
                <a:latin typeface="Arial"/>
                <a:cs typeface="Arial"/>
                <a:sym typeface="Arial"/>
              </a:rPr>
              <a:t>Lung Cancer: A Practical Approach to Evidence-Based Clinical Evaluation and Management</a:t>
            </a:r>
            <a:r>
              <a:rPr lang="en-US" sz="800" b="1" kern="0" dirty="0">
                <a:solidFill>
                  <a:srgbClr val="044422"/>
                </a:solidFill>
                <a:latin typeface="Arial"/>
                <a:cs typeface="Arial"/>
                <a:sym typeface="Arial"/>
              </a:rPr>
              <a:t>. St. Louis, MO: Elsevier; 2018:167-182</a:t>
            </a:r>
            <a:r>
              <a:rPr lang="en-US" sz="800" kern="0" dirty="0">
                <a:solidFill>
                  <a:srgbClr val="545859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1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9E40E0-08C7-304E-814C-D96840BF5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7901"/>
            <a:ext cx="12192000" cy="800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2200" y="6272894"/>
            <a:ext cx="601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Osarogiagbon. PL01.02. Disparities in Lung Cancer Care Across the Population . 09/08/21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3" y="1027188"/>
            <a:ext cx="5657268" cy="235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2584"/>
            <a:ext cx="12115800" cy="984603"/>
          </a:xfrm>
        </p:spPr>
        <p:txBody>
          <a:bodyPr>
            <a:noAutofit/>
          </a:bodyPr>
          <a:lstStyle/>
          <a:p>
            <a:pPr algn="ctr"/>
            <a:r>
              <a:rPr lang="en-US" sz="4267" b="1" dirty="0"/>
              <a:t>Problem: </a:t>
            </a:r>
            <a:r>
              <a:rPr lang="en-US" sz="4267" dirty="0"/>
              <a:t>G</a:t>
            </a:r>
            <a:r>
              <a:rPr lang="en-US" sz="4267" b="1" dirty="0"/>
              <a:t>uideline-Discordant Treatment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653" y="3373058"/>
            <a:ext cx="396935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b="1" dirty="0" err="1">
                <a:solidFill>
                  <a:srgbClr val="006600"/>
                </a:solidFill>
              </a:rPr>
              <a:t>Sineshaw</a:t>
            </a:r>
            <a:r>
              <a:rPr lang="en-US" sz="1051" b="1" dirty="0">
                <a:solidFill>
                  <a:srgbClr val="006600"/>
                </a:solidFill>
              </a:rPr>
              <a:t>, Wu, Flanders, Osarogiagbon, </a:t>
            </a:r>
            <a:r>
              <a:rPr lang="en-US" sz="1051" b="1" dirty="0" err="1">
                <a:solidFill>
                  <a:srgbClr val="006600"/>
                </a:solidFill>
              </a:rPr>
              <a:t>Jemal</a:t>
            </a:r>
            <a:r>
              <a:rPr lang="en-US" sz="1051" b="1" dirty="0">
                <a:solidFill>
                  <a:srgbClr val="006600"/>
                </a:solidFill>
              </a:rPr>
              <a:t>.  J </a:t>
            </a:r>
            <a:r>
              <a:rPr lang="en-US" sz="1051" b="1" dirty="0" err="1">
                <a:solidFill>
                  <a:srgbClr val="006600"/>
                </a:solidFill>
              </a:rPr>
              <a:t>Thorac</a:t>
            </a:r>
            <a:r>
              <a:rPr lang="en-US" sz="1051" b="1" dirty="0">
                <a:solidFill>
                  <a:srgbClr val="006600"/>
                </a:solidFill>
              </a:rPr>
              <a:t> </a:t>
            </a:r>
            <a:r>
              <a:rPr lang="en-US" sz="1051" b="1" dirty="0" err="1">
                <a:solidFill>
                  <a:srgbClr val="006600"/>
                </a:solidFill>
              </a:rPr>
              <a:t>Oncol</a:t>
            </a:r>
            <a:r>
              <a:rPr lang="en-US" sz="1051" b="1" dirty="0">
                <a:solidFill>
                  <a:srgbClr val="006600"/>
                </a:solidFill>
              </a:rPr>
              <a:t> 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561248" y="4726340"/>
            <a:ext cx="4851008" cy="623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County-level range: 12.8% to 91.7%!</a:t>
            </a:r>
          </a:p>
          <a:p>
            <a:r>
              <a:rPr lang="en-US" sz="1051" b="1" dirty="0">
                <a:solidFill>
                  <a:srgbClr val="476D2D"/>
                </a:solidFill>
              </a:rPr>
              <a:t>Sineshaw, Sahar, Osarogiagbon, Flanders, Yabroff, </a:t>
            </a:r>
            <a:r>
              <a:rPr lang="en-US" sz="1051" b="1" dirty="0" err="1">
                <a:solidFill>
                  <a:srgbClr val="476D2D"/>
                </a:solidFill>
              </a:rPr>
              <a:t>Jemal</a:t>
            </a:r>
            <a:r>
              <a:rPr lang="en-US" sz="1051" b="1" dirty="0">
                <a:solidFill>
                  <a:srgbClr val="476D2D"/>
                </a:solidFill>
              </a:rPr>
              <a:t>. Chest. 2020;157:212-222.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277" y="1735499"/>
            <a:ext cx="4999523" cy="32180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2200" y="5053857"/>
            <a:ext cx="5420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Stage I/II NSCLC- Single Healthcare System. Osarogiagbon, Unpublished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4896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6262"/>
            <a:ext cx="12192000" cy="9794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0169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55" y="174567"/>
            <a:ext cx="1198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What is ‘Multidisciplinary Care’?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612289" y="975848"/>
            <a:ext cx="10515600" cy="4862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title/brand/marketing opportunity?</a:t>
            </a:r>
          </a:p>
          <a:p>
            <a:endParaRPr lang="en-US" dirty="0" smtClean="0"/>
          </a:p>
          <a:p>
            <a:r>
              <a:rPr lang="en-US" dirty="0" smtClean="0"/>
              <a:t>A program? </a:t>
            </a:r>
          </a:p>
          <a:p>
            <a:endParaRPr lang="en-US" dirty="0" smtClean="0"/>
          </a:p>
          <a:p>
            <a:r>
              <a:rPr lang="en-US" dirty="0" smtClean="0"/>
              <a:t>Care by a group of individuals?</a:t>
            </a:r>
          </a:p>
          <a:p>
            <a:endParaRPr lang="en-US" dirty="0" smtClean="0"/>
          </a:p>
          <a:p>
            <a:r>
              <a:rPr lang="en-US" dirty="0" smtClean="0"/>
              <a:t>A set of benchmarks or standards?</a:t>
            </a:r>
          </a:p>
          <a:p>
            <a:endParaRPr lang="en-US" dirty="0" smtClean="0"/>
          </a:p>
          <a:p>
            <a:r>
              <a:rPr lang="en-US" dirty="0" smtClean="0"/>
              <a:t>A set of behaviors?</a:t>
            </a:r>
          </a:p>
          <a:p>
            <a:endParaRPr lang="en-US" dirty="0" smtClean="0"/>
          </a:p>
          <a:p>
            <a:r>
              <a:rPr lang="en-US" dirty="0" smtClean="0"/>
              <a:t>A set of beliefs? A way of thinking? Conceptual model built around principles of care?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1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553"/>
            <a:ext cx="12192000" cy="9794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90763"/>
            <a:ext cx="10515600" cy="2695575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0169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1845" y="365125"/>
            <a:ext cx="11131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DECLARATIONS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Google Shape;80;p4"/>
          <p:cNvSpPr txBox="1">
            <a:spLocks/>
          </p:cNvSpPr>
          <p:nvPr/>
        </p:nvSpPr>
        <p:spPr>
          <a:xfrm>
            <a:off x="462630" y="1589493"/>
            <a:ext cx="11616612" cy="367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SzPts val="560"/>
              <a:buNone/>
            </a:pPr>
            <a:r>
              <a:rPr lang="en-US" sz="1200" b="1" dirty="0" smtClean="0"/>
              <a:t>Chair: 		</a:t>
            </a:r>
            <a:r>
              <a:rPr lang="en-US" sz="1200" dirty="0" smtClean="0"/>
              <a:t>Board of Directors, Hope Foundation for Cancer Research (SWOG)</a:t>
            </a:r>
          </a:p>
          <a:p>
            <a:pPr marL="0" indent="0" algn="just">
              <a:spcBef>
                <a:spcPts val="0"/>
              </a:spcBef>
              <a:buSzPts val="560"/>
              <a:buNone/>
            </a:pPr>
            <a:endParaRPr lang="en-US" sz="1200" b="1" dirty="0" smtClean="0"/>
          </a:p>
          <a:p>
            <a:pPr marL="0" indent="0" algn="just">
              <a:spcBef>
                <a:spcPts val="0"/>
              </a:spcBef>
              <a:buSzPts val="560"/>
              <a:buNone/>
            </a:pPr>
            <a:r>
              <a:rPr lang="en-US" sz="1200" b="1" dirty="0" smtClean="0"/>
              <a:t>Co-chair: 		</a:t>
            </a:r>
            <a:r>
              <a:rPr lang="en-US" sz="1200" dirty="0" smtClean="0"/>
              <a:t>IASLC N-Staging Sub-Committee, IASLC Prognostic Factors Subcommittee; SWOG Early Lung Cancer Sub-Committee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560"/>
              <a:buFont typeface="Arial" panose="020B0604020202020204" pitchFamily="34" charset="0"/>
              <a:buNone/>
            </a:pPr>
            <a:endParaRPr lang="en-US" sz="1200" b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560"/>
              <a:buFont typeface="Arial" panose="020B0604020202020204" pitchFamily="34" charset="0"/>
              <a:buNone/>
            </a:pPr>
            <a:r>
              <a:rPr lang="en-US" sz="1200" b="1" dirty="0" smtClean="0"/>
              <a:t>Consultant: 		</a:t>
            </a:r>
            <a:r>
              <a:rPr lang="en-US" sz="1200" dirty="0" smtClean="0"/>
              <a:t>American Cancer Society, AstraZeneca, Genentech/Roche, National Cancer Institute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560"/>
              <a:buFont typeface="Arial" panose="020B0604020202020204" pitchFamily="34" charset="0"/>
              <a:buNone/>
            </a:pPr>
            <a:endParaRPr lang="en-US" sz="1200" b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560"/>
              <a:buFont typeface="Arial" panose="020B0604020202020204" pitchFamily="34" charset="0"/>
              <a:buNone/>
            </a:pPr>
            <a:r>
              <a:rPr lang="en-US" sz="1200" b="1" dirty="0" smtClean="0"/>
              <a:t>Member: 		</a:t>
            </a:r>
            <a:r>
              <a:rPr lang="en-US" sz="1200" dirty="0" smtClean="0"/>
              <a:t>Fleischner Society</a:t>
            </a:r>
          </a:p>
          <a:p>
            <a:pPr marL="0" indent="0" algn="just">
              <a:spcBef>
                <a:spcPts val="0"/>
              </a:spcBef>
              <a:buSzPts val="560"/>
              <a:buNone/>
            </a:pPr>
            <a:endParaRPr lang="en-US" sz="1200" b="1" dirty="0" smtClean="0"/>
          </a:p>
          <a:p>
            <a:pPr marL="0" indent="0" algn="just">
              <a:spcBef>
                <a:spcPts val="0"/>
              </a:spcBef>
              <a:buSzPts val="560"/>
              <a:buNone/>
            </a:pPr>
            <a:r>
              <a:rPr lang="en-US" sz="1200" b="1" dirty="0" smtClean="0"/>
              <a:t>Patents: 		</a:t>
            </a:r>
            <a:r>
              <a:rPr lang="en-US" sz="1200" dirty="0" smtClean="0"/>
              <a:t>Lymph node specimen collection kit, Method for lymph node analysis </a:t>
            </a:r>
          </a:p>
          <a:p>
            <a:pPr marL="0" indent="0" algn="just">
              <a:spcBef>
                <a:spcPts val="0"/>
              </a:spcBef>
              <a:buSzPts val="560"/>
              <a:buNone/>
            </a:pPr>
            <a:endParaRPr lang="en-US" sz="1200" b="1" dirty="0" smtClean="0"/>
          </a:p>
          <a:p>
            <a:pPr marL="0" indent="0" algn="just">
              <a:spcBef>
                <a:spcPts val="0"/>
              </a:spcBef>
              <a:buSzPts val="560"/>
              <a:buNone/>
            </a:pPr>
            <a:r>
              <a:rPr lang="en-US" sz="1200" b="1" dirty="0" smtClean="0"/>
              <a:t>Scientific Advisory Board: 	</a:t>
            </a:r>
            <a:r>
              <a:rPr lang="en-US" sz="1200" dirty="0" smtClean="0"/>
              <a:t>National Cancer Institute, </a:t>
            </a:r>
            <a:r>
              <a:rPr lang="en-US" sz="1200" dirty="0" err="1" smtClean="0"/>
              <a:t>Druckenmiller</a:t>
            </a:r>
            <a:r>
              <a:rPr lang="en-US" sz="1200" dirty="0" smtClean="0"/>
              <a:t> Center for Lung Cancer Research, MSKCC; GO2 Foundation; Lung Cancer Foundation of America; </a:t>
            </a:r>
            <a:r>
              <a:rPr lang="en-US" sz="1200" dirty="0" err="1" smtClean="0"/>
              <a:t>LUNGevity</a:t>
            </a:r>
            <a:r>
              <a:rPr lang="en-US" sz="1200" dirty="0" smtClean="0"/>
              <a:t> 		Foundation; University of Pennsylvania Telehealth Research Center of Excellence (TRACE); Dartmouth Health Center of Biomedical Research Excellence 		(COBRE); Fred Hutch Cancer Center, Hutchinson Institute for Cancer Outcomes Research (HICOR); </a:t>
            </a:r>
            <a:r>
              <a:rPr lang="en-US" sz="1200" dirty="0" err="1" smtClean="0"/>
              <a:t>AstraZenaca</a:t>
            </a:r>
            <a:r>
              <a:rPr lang="en-US" sz="1200" dirty="0" smtClean="0"/>
              <a:t> US Lung Ambition Advisory Council; Median 		Technologies, Nice, France.  </a:t>
            </a:r>
          </a:p>
          <a:p>
            <a:pPr marL="0" indent="0" algn="just">
              <a:spcBef>
                <a:spcPts val="0"/>
              </a:spcBef>
              <a:buSzPts val="560"/>
              <a:buNone/>
            </a:pPr>
            <a:endParaRPr lang="en-US" sz="1200" b="1" dirty="0" smtClean="0"/>
          </a:p>
          <a:p>
            <a:pPr marL="0" indent="0" algn="just">
              <a:spcBef>
                <a:spcPts val="0"/>
              </a:spcBef>
              <a:buSzPts val="560"/>
              <a:buNone/>
            </a:pPr>
            <a:r>
              <a:rPr lang="en-US" sz="1200" b="1" dirty="0" smtClean="0"/>
              <a:t>Speaker: 		</a:t>
            </a:r>
            <a:r>
              <a:rPr lang="en-US" sz="1200" dirty="0" smtClean="0"/>
              <a:t>Medscape, </a:t>
            </a:r>
            <a:r>
              <a:rPr lang="en-US" sz="1200" dirty="0" err="1" smtClean="0"/>
              <a:t>Tryptych</a:t>
            </a:r>
            <a:r>
              <a:rPr lang="en-US" sz="1200" dirty="0" smtClean="0"/>
              <a:t> Healthcare Partners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560"/>
              <a:buFont typeface="Arial" panose="020B0604020202020204" pitchFamily="34" charset="0"/>
              <a:buNone/>
            </a:pPr>
            <a:endParaRPr lang="en-US" sz="1200" b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560"/>
              <a:buFont typeface="Arial" panose="020B0604020202020204" pitchFamily="34" charset="0"/>
              <a:buNone/>
            </a:pPr>
            <a:r>
              <a:rPr lang="en-US" sz="1200" b="1" dirty="0" smtClean="0"/>
              <a:t>Steering Committee: 	</a:t>
            </a:r>
            <a:r>
              <a:rPr lang="en-US" sz="1200" dirty="0" smtClean="0"/>
              <a:t>National Lung Cancer Round Table, NCI Cancer Prevention Steering Committee, Genentech </a:t>
            </a:r>
            <a:r>
              <a:rPr lang="en-US" sz="1200" dirty="0" err="1" smtClean="0"/>
              <a:t>Inc</a:t>
            </a:r>
            <a:r>
              <a:rPr lang="en-US" sz="1200" dirty="0" smtClean="0"/>
              <a:t> SKYSCRAPER-15 (G045006).  </a:t>
            </a:r>
          </a:p>
          <a:p>
            <a:pPr marL="0" indent="0" algn="just">
              <a:lnSpc>
                <a:spcPct val="100000"/>
              </a:lnSpc>
              <a:spcBef>
                <a:spcPts val="320"/>
              </a:spcBef>
              <a:buSzPts val="560"/>
              <a:buNone/>
            </a:pPr>
            <a:endParaRPr lang="en-US" sz="1200" b="1" dirty="0" smtClean="0"/>
          </a:p>
          <a:p>
            <a:pPr marL="0" indent="0" algn="just">
              <a:lnSpc>
                <a:spcPct val="100000"/>
              </a:lnSpc>
              <a:spcBef>
                <a:spcPts val="320"/>
              </a:spcBef>
              <a:buSzPts val="560"/>
              <a:buNone/>
            </a:pPr>
            <a:r>
              <a:rPr lang="en-US" sz="1200" b="1" dirty="0" smtClean="0"/>
              <a:t>Stock</a:t>
            </a:r>
            <a:r>
              <a:rPr lang="en-US" sz="1200" b="1" dirty="0"/>
              <a:t>: </a:t>
            </a:r>
            <a:r>
              <a:rPr lang="en-US" sz="1200" dirty="0"/>
              <a:t>		</a:t>
            </a:r>
            <a:r>
              <a:rPr lang="en-US" sz="1200" dirty="0" smtClean="0"/>
              <a:t>Eli </a:t>
            </a:r>
            <a:r>
              <a:rPr lang="en-US" sz="1200" dirty="0"/>
              <a:t>Lilly, Gilead Sciences, </a:t>
            </a:r>
            <a:r>
              <a:rPr lang="en-US" sz="1200" dirty="0" smtClean="0"/>
              <a:t>Pfizer, Bridge Bio</a:t>
            </a:r>
            <a:endParaRPr lang="en-US" sz="1200" dirty="0"/>
          </a:p>
          <a:p>
            <a:pPr marL="0" indent="0" algn="just">
              <a:lnSpc>
                <a:spcPct val="100000"/>
              </a:lnSpc>
              <a:spcBef>
                <a:spcPts val="320"/>
              </a:spcBef>
              <a:buSzPts val="56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/>
          </p:cNvSpPr>
          <p:nvPr/>
        </p:nvSpPr>
        <p:spPr bwMode="auto">
          <a:xfrm>
            <a:off x="415117" y="826271"/>
            <a:ext cx="11618384" cy="45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/>
          <a:lstStyle>
            <a:lvl1pPr algn="ctr" eaLnBrk="0" hangingPunct="0">
              <a:spcBef>
                <a:spcPts val="800"/>
              </a:spcBef>
              <a:defRPr sz="32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1pPr>
            <a:lvl2pPr marL="742950" indent="-285750" algn="ctr" eaLnBrk="0" hangingPunct="0">
              <a:spcBef>
                <a:spcPts val="700"/>
              </a:spcBef>
              <a:defRPr sz="28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2pPr>
            <a:lvl3pPr marL="1143000" indent="-228600" algn="ctr" eaLnBrk="0" hangingPunct="0">
              <a:spcBef>
                <a:spcPts val="600"/>
              </a:spcBef>
              <a:defRPr sz="24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3pPr>
            <a:lvl4pPr marL="1600200" indent="-228600" algn="ctr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4pPr>
            <a:lvl5pPr marL="2057400" indent="-228600" algn="ctr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667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Arial" panose="020B0604020202020204" pitchFamily="34" charset="0"/>
              </a:rPr>
              <a:t>Stakeholder Perspectives: Multidisciplinary Model</a:t>
            </a:r>
          </a:p>
        </p:txBody>
      </p:sp>
      <p:pic>
        <p:nvPicPr>
          <p:cNvPr id="11267" name="Picture 3" descr="WCLC 2015_Header_Footer_PPT_Presentation Title_Author Version_4-02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9717"/>
            <a:ext cx="12192000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WCLC 2015_Header_Footer_PPT_Presentation Title_Author Version_4-01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WCLC 2015_Header_Footer_PPT_Presentation Title_Author Version_4-03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5" y="6212417"/>
            <a:ext cx="611717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5"/>
          <p:cNvSpPr>
            <a:spLocks/>
          </p:cNvSpPr>
          <p:nvPr/>
        </p:nvSpPr>
        <p:spPr bwMode="auto">
          <a:xfrm>
            <a:off x="601133" y="6426202"/>
            <a:ext cx="6617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ts val="800"/>
              </a:spcBef>
              <a:defRPr sz="32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1pPr>
            <a:lvl2pPr marL="742950" indent="-285750" algn="ctr" eaLnBrk="0" hangingPunct="0">
              <a:spcBef>
                <a:spcPts val="700"/>
              </a:spcBef>
              <a:defRPr sz="28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2pPr>
            <a:lvl3pPr marL="1143000" indent="-228600" algn="ctr" eaLnBrk="0" hangingPunct="0">
              <a:spcBef>
                <a:spcPts val="600"/>
              </a:spcBef>
              <a:defRPr sz="24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3pPr>
            <a:lvl4pPr marL="1600200" indent="-228600" algn="ctr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4pPr>
            <a:lvl5pPr marL="2057400" indent="-228600" algn="ctr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anose="020F0502020204030204" pitchFamily="34" charset="0"/>
                <a:ea typeface="Heiti SC Light" charset="-122"/>
                <a:sym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600" b="1" i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27: Bridging the Quality Chasm in Lung Cancer Care Setting - Kedia</a:t>
            </a:r>
          </a:p>
        </p:txBody>
      </p:sp>
      <p:pic>
        <p:nvPicPr>
          <p:cNvPr id="8199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76186" y="6304838"/>
            <a:ext cx="1248833" cy="48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15118" y="1244819"/>
          <a:ext cx="11214100" cy="4550401"/>
        </p:xfrm>
        <a:graphic>
          <a:graphicData uri="http://schemas.openxmlformats.org/drawingml/2006/table">
            <a:tbl>
              <a:tblPr/>
              <a:tblGrid>
                <a:gridCol w="3812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3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9271"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 </a:t>
                      </a:r>
                    </a:p>
                  </a:txBody>
                  <a:tcPr marL="10163" marR="10163" marT="1015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Patients &amp; Caregivers</a:t>
                      </a:r>
                    </a:p>
                  </a:txBody>
                  <a:tcPr marL="10163" marR="10163" marT="1015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Physicians</a:t>
                      </a:r>
                    </a:p>
                  </a:txBody>
                  <a:tcPr marL="10163" marR="10163" marT="1015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Hospital Admins.</a:t>
                      </a:r>
                    </a:p>
                  </a:txBody>
                  <a:tcPr marL="10163" marR="10163" marT="1015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Health Insurance </a:t>
                      </a:r>
                    </a:p>
                  </a:txBody>
                  <a:tcPr marL="10163" marR="10163" marT="1015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1"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 </a:t>
                      </a: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Benefits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1"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 Physician collaboration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1"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 Coordinated care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271"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 Concordance with recommendations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1"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 Timeliness of care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1"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 Challenges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651"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 Financial disincentives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651"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 Scheduling conflicts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651"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 Conflicting treatment opinions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651"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 Lack of validated benchmarks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eiti SC Light" charset="-122"/>
                        <a:sym typeface="Gill Sans" charset="0"/>
                      </a:endParaRP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ctr" defTabSz="457200" eaLnBrk="0" hangingPunct="0">
                        <a:spcBef>
                          <a:spcPts val="800"/>
                        </a:spcBef>
                        <a:defRPr sz="28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1pPr>
                      <a:lvl2pPr marL="742950" indent="-285750" algn="ctr" defTabSz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2pPr>
                      <a:lvl3pPr marL="1143000" indent="-228600" algn="ctr" defTabSz="4572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3pPr>
                      <a:lvl4pPr marL="16002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4pPr>
                      <a:lvl5pPr marL="2057400" indent="-228600" algn="ctr" defTabSz="457200" eaLnBrk="0" hangingPunct="0">
                        <a:spcBef>
                          <a:spcPts val="500"/>
                        </a:spcBef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5pPr>
                      <a:lvl6pPr marL="25146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6pPr>
                      <a:lvl7pPr marL="29718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7pPr>
                      <a:lvl8pPr marL="34290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8pPr>
                      <a:lvl9pPr marL="3886200" indent="-228600" algn="ctr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rgbClr val="878787"/>
                          </a:solidFill>
                          <a:latin typeface="Calibri" pitchFamily="34" charset="0"/>
                          <a:ea typeface="Heiti SC Light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eiti SC Light" charset="-122"/>
                          <a:sym typeface="Gill Sans" charset="0"/>
                        </a:rPr>
                        <a:t>+</a:t>
                      </a:r>
                    </a:p>
                  </a:txBody>
                  <a:tcPr marL="10163" marR="10163" marT="1015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1" name="Picture 8" descr="C:\Users\eclectic\AppData\Local\Microsoft\Windows\INetCache\Content.Outlook\3B6GN373\UM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969" y="6304836"/>
            <a:ext cx="12393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468035" y="4343400"/>
            <a:ext cx="10668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Oval 11"/>
          <p:cNvSpPr/>
          <p:nvPr/>
        </p:nvSpPr>
        <p:spPr>
          <a:xfrm>
            <a:off x="8114619" y="4992503"/>
            <a:ext cx="2934815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78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6262"/>
            <a:ext cx="12192000" cy="9794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0169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55" y="174567"/>
            <a:ext cx="1198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Multidisciplinary Care: A Definition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838200" y="2514601"/>
            <a:ext cx="10515600" cy="881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Delivered by a </a:t>
            </a:r>
            <a:r>
              <a:rPr lang="en-US" b="1" u="sng" dirty="0" smtClean="0"/>
              <a:t>coordinated team </a:t>
            </a:r>
            <a:r>
              <a:rPr lang="en-US" dirty="0" smtClean="0"/>
              <a:t>committed to </a:t>
            </a:r>
            <a:r>
              <a:rPr lang="en-US" b="1" u="sng" dirty="0" smtClean="0">
                <a:solidFill>
                  <a:srgbClr val="002060"/>
                </a:solidFill>
              </a:rPr>
              <a:t>processes</a:t>
            </a:r>
            <a:r>
              <a:rPr lang="en-US" dirty="0" smtClean="0"/>
              <a:t> that enhance certain group behaviors </a:t>
            </a:r>
            <a:r>
              <a:rPr lang="en-US" b="1" dirty="0" smtClean="0">
                <a:solidFill>
                  <a:srgbClr val="C00000"/>
                </a:solidFill>
              </a:rPr>
              <a:t>believed</a:t>
            </a:r>
            <a:r>
              <a:rPr lang="en-US" dirty="0" smtClean="0"/>
              <a:t> to be necessary for high quality </a:t>
            </a:r>
            <a:r>
              <a:rPr lang="en-US" b="1" u="sng" dirty="0" smtClean="0">
                <a:solidFill>
                  <a:srgbClr val="003300"/>
                </a:solidFill>
              </a:rPr>
              <a:t>outcomes</a:t>
            </a:r>
            <a:r>
              <a:rPr lang="en-US" dirty="0" smtClean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7025" y="2847453"/>
            <a:ext cx="111390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chemeClr val="bg1"/>
                </a:solidFill>
              </a:rPr>
              <a:t>demonstrated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3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554"/>
            <a:ext cx="12192000" cy="9794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612" y="457207"/>
            <a:ext cx="1200374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err="1"/>
              <a:t>MultiD</a:t>
            </a:r>
            <a:r>
              <a:rPr lang="en-US" sz="4900" dirty="0"/>
              <a:t> Care Saves Lives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‘Building a multidisciplinary bridge across the quality chasm of thoracic oncology…’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733" dirty="0">
                <a:solidFill>
                  <a:schemeClr val="tx2"/>
                </a:solidFill>
              </a:rPr>
              <a:t>Baptist Memorial Healthcare Corporation NSCLC patients 2011-2017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7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23" y="2309290"/>
            <a:ext cx="5504384" cy="2778100"/>
          </a:xfrm>
          <a:prstGeom prst="rect">
            <a:avLst/>
          </a:prstGeom>
        </p:spPr>
      </p:pic>
      <p:graphicFrame>
        <p:nvGraphicFramePr>
          <p:cNvPr id="7" name="Content Placeholder 7"/>
          <p:cNvGraphicFramePr>
            <a:graphicFrameLocks/>
          </p:cNvGraphicFramePr>
          <p:nvPr>
            <p:extLst/>
          </p:nvPr>
        </p:nvGraphicFramePr>
        <p:xfrm>
          <a:off x="590337" y="1371602"/>
          <a:ext cx="5259387" cy="434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9400" y="5471897"/>
            <a:ext cx="5321504" cy="2967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67" b="1" dirty="0">
                <a:solidFill>
                  <a:srgbClr val="006600"/>
                </a:solidFill>
              </a:rPr>
              <a:t>Ray MA, et al. JTO </a:t>
            </a:r>
            <a:r>
              <a:rPr lang="en-US" sz="1467" b="1" dirty="0" err="1">
                <a:solidFill>
                  <a:srgbClr val="006600"/>
                </a:solidFill>
              </a:rPr>
              <a:t>Clin</a:t>
            </a:r>
            <a:r>
              <a:rPr lang="en-US" sz="1467" b="1" dirty="0">
                <a:solidFill>
                  <a:srgbClr val="006600"/>
                </a:solidFill>
              </a:rPr>
              <a:t> Res Rep 2021. PMID: 34590046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8236"/>
            <a:ext cx="12192000" cy="789765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838200" y="161260"/>
            <a:ext cx="10515600" cy="600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4326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</a:rPr>
              <a:t>The Immutable Core of Multidisciplinary Care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52789"/>
            <a:ext cx="10515600" cy="4974187"/>
          </a:xfrm>
        </p:spPr>
        <p:txBody>
          <a:bodyPr>
            <a:normAutofit/>
          </a:bodyPr>
          <a:lstStyle/>
          <a:p>
            <a:r>
              <a:rPr lang="en-US" u="sng" dirty="0" smtClean="0"/>
              <a:t>A coordinated team…</a:t>
            </a:r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Team</a:t>
            </a:r>
          </a:p>
          <a:p>
            <a:pPr lvl="1"/>
            <a:r>
              <a:rPr lang="en-US" dirty="0" smtClean="0"/>
              <a:t>Anatomy</a:t>
            </a:r>
          </a:p>
          <a:p>
            <a:pPr lvl="2"/>
            <a:r>
              <a:rPr lang="en-US" dirty="0" smtClean="0"/>
              <a:t>All physician specialties/skill sets (diagnosticians, tissue procurers, treatment specialists) </a:t>
            </a:r>
          </a:p>
          <a:p>
            <a:pPr lvl="2"/>
            <a:r>
              <a:rPr lang="en-US" dirty="0" smtClean="0"/>
              <a:t>Central coordination through navigators</a:t>
            </a:r>
          </a:p>
          <a:p>
            <a:pPr lvl="2"/>
            <a:r>
              <a:rPr lang="en-US" dirty="0" smtClean="0"/>
              <a:t>Must include the patient and their caregivers</a:t>
            </a:r>
          </a:p>
          <a:p>
            <a:pPr lvl="1"/>
            <a:r>
              <a:rPr lang="en-US" dirty="0" smtClean="0"/>
              <a:t>Physiology</a:t>
            </a:r>
          </a:p>
          <a:p>
            <a:pPr marL="1371566" lvl="2" indent="-457189">
              <a:buFont typeface="+mj-lt"/>
              <a:buAutoNum type="arabicPeriod"/>
            </a:pPr>
            <a:r>
              <a:rPr lang="en-US" u="sng" dirty="0" smtClean="0"/>
              <a:t>Recognition</a:t>
            </a:r>
            <a:r>
              <a:rPr lang="en-US" dirty="0" smtClean="0"/>
              <a:t> of the team by members and non-members</a:t>
            </a:r>
          </a:p>
          <a:p>
            <a:pPr marL="1371566" lvl="2" indent="-457189">
              <a:buFont typeface="+mj-lt"/>
              <a:buAutoNum type="arabicPeriod"/>
            </a:pPr>
            <a:r>
              <a:rPr lang="en-US" u="sng" dirty="0" smtClean="0"/>
              <a:t>Commitment</a:t>
            </a:r>
            <a:r>
              <a:rPr lang="en-US" dirty="0" smtClean="0"/>
              <a:t> to mutually agreed team-level objectives</a:t>
            </a:r>
          </a:p>
          <a:p>
            <a:pPr marL="1371566" lvl="2" indent="-457189">
              <a:buFont typeface="+mj-lt"/>
              <a:buAutoNum type="arabicPeriod"/>
            </a:pPr>
            <a:r>
              <a:rPr lang="en-US" u="sng" dirty="0" smtClean="0"/>
              <a:t>Interdependent functionality </a:t>
            </a:r>
            <a:r>
              <a:rPr lang="en-US" dirty="0" smtClean="0"/>
              <a:t>toward team objectives</a:t>
            </a:r>
          </a:p>
          <a:p>
            <a:pPr marL="1371566" lvl="2" indent="-457189">
              <a:buFont typeface="+mj-lt"/>
              <a:buAutoNum type="arabicPeriod"/>
            </a:pPr>
            <a:r>
              <a:rPr lang="en-US" dirty="0" smtClean="0"/>
              <a:t>Regular </a:t>
            </a:r>
            <a:r>
              <a:rPr lang="en-US" b="1" u="sng" dirty="0" smtClean="0">
                <a:solidFill>
                  <a:srgbClr val="003300"/>
                </a:solidFill>
              </a:rPr>
              <a:t>reflection</a:t>
            </a:r>
            <a:r>
              <a:rPr lang="en-US" dirty="0" smtClean="0"/>
              <a:t> to regulate and adapt team objectives and processes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8236"/>
            <a:ext cx="12192000" cy="789765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07819" y="161260"/>
            <a:ext cx="11758404" cy="600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4326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+mn-lt"/>
              </a:rPr>
              <a:t>Team 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Science Principles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819" y="1255222"/>
            <a:ext cx="11758404" cy="46717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	1. Shared mental models</a:t>
            </a:r>
          </a:p>
          <a:p>
            <a:pPr lvl="3"/>
            <a:r>
              <a:rPr lang="en-US" dirty="0" smtClean="0"/>
              <a:t>What do we seek to achieve? </a:t>
            </a:r>
          </a:p>
          <a:p>
            <a:pPr lvl="3"/>
            <a:r>
              <a:rPr lang="en-US" dirty="0" smtClean="0"/>
              <a:t>How do we achieve it? </a:t>
            </a:r>
          </a:p>
          <a:p>
            <a:pPr lvl="3"/>
            <a:r>
              <a:rPr lang="en-US" dirty="0" smtClean="0"/>
              <a:t>How can we tell where we are in getting from here to there (benchmarking)?</a:t>
            </a:r>
          </a:p>
          <a:p>
            <a:r>
              <a:rPr lang="en-US" dirty="0" smtClean="0"/>
              <a:t>	2. Mutual trust</a:t>
            </a:r>
          </a:p>
          <a:p>
            <a:r>
              <a:rPr lang="en-US" dirty="0" smtClean="0"/>
              <a:t>	3. Mutual performance monitoring </a:t>
            </a:r>
          </a:p>
          <a:p>
            <a:pPr lvl="3"/>
            <a:r>
              <a:rPr lang="en-US" dirty="0" smtClean="0"/>
              <a:t>Evidence-based care</a:t>
            </a:r>
          </a:p>
          <a:p>
            <a:pPr lvl="3"/>
            <a:r>
              <a:rPr lang="en-US" dirty="0" smtClean="0"/>
              <a:t>Concordance between recommendations and care delivery </a:t>
            </a:r>
          </a:p>
          <a:p>
            <a:pPr lvl="3"/>
            <a:r>
              <a:rPr lang="en-US" dirty="0" smtClean="0"/>
              <a:t>Quality and safety of care</a:t>
            </a:r>
          </a:p>
          <a:p>
            <a:r>
              <a:rPr lang="en-US" dirty="0" smtClean="0"/>
              <a:t>	4. Backup behavior</a:t>
            </a:r>
          </a:p>
          <a:p>
            <a:pPr lvl="3"/>
            <a:r>
              <a:rPr lang="en-US" dirty="0" smtClean="0"/>
              <a:t>Program success independent of single individuals’ availability: ‘the show goes on.’  </a:t>
            </a:r>
          </a:p>
          <a:p>
            <a:r>
              <a:rPr lang="en-US" dirty="0" smtClean="0"/>
              <a:t>	5. Psychological safety</a:t>
            </a:r>
          </a:p>
          <a:p>
            <a:pPr lvl="3"/>
            <a:r>
              <a:rPr lang="en-US" dirty="0" smtClean="0"/>
              <a:t>Team members empowered to speak up. </a:t>
            </a:r>
          </a:p>
          <a:p>
            <a:r>
              <a:rPr lang="en-US" dirty="0" smtClean="0"/>
              <a:t>	6. Closed-loop communication</a:t>
            </a:r>
          </a:p>
          <a:p>
            <a:pPr lvl="3"/>
            <a:r>
              <a:rPr lang="en-US" dirty="0" smtClean="0"/>
              <a:t>Content, structure and reliability of message.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>
            <a:off x="7183430" y="2893671"/>
            <a:ext cx="387927" cy="84461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7072" y="2992812"/>
            <a:ext cx="4494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Continuous data collection, analysis and interpretation </a:t>
            </a:r>
            <a:r>
              <a:rPr lang="en-US" sz="1500" b="1" u="sng" dirty="0">
                <a:solidFill>
                  <a:srgbClr val="002060"/>
                </a:solidFill>
              </a:rPr>
              <a:t>CORE PRINCIPLE!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8236"/>
            <a:ext cx="12192000" cy="789765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06682" y="24939"/>
            <a:ext cx="11978639" cy="503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4326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Applied Team Science: </a:t>
            </a:r>
            <a:r>
              <a:rPr lang="en-US" sz="3600" b="1" dirty="0">
                <a:solidFill>
                  <a:srgbClr val="002060"/>
                </a:solidFill>
              </a:rPr>
              <a:t>Multidisciplinary </a:t>
            </a:r>
            <a:r>
              <a:rPr lang="en-US" sz="3600" b="1" dirty="0" smtClean="0">
                <a:solidFill>
                  <a:srgbClr val="002060"/>
                </a:solidFill>
              </a:rPr>
              <a:t>Team-Based Care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692099"/>
              </p:ext>
            </p:extLst>
          </p:nvPr>
        </p:nvGraphicFramePr>
        <p:xfrm>
          <a:off x="5201883" y="528699"/>
          <a:ext cx="3454188" cy="544757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54188">
                  <a:extLst>
                    <a:ext uri="{9D8B030D-6E8A-4147-A177-3AD203B41FA5}">
                      <a16:colId xmlns:a16="http://schemas.microsoft.com/office/drawing/2014/main" val="1209352232"/>
                    </a:ext>
                  </a:extLst>
                </a:gridCol>
              </a:tblGrid>
              <a:tr h="2504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Team Benchmarks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260493"/>
                  </a:ext>
                </a:extLst>
              </a:tr>
              <a:tr h="152774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dirty="0" smtClean="0"/>
                        <a:t>Attendance at regular</a:t>
                      </a:r>
                      <a:r>
                        <a:rPr lang="en-US" sz="1100" baseline="0" dirty="0" smtClean="0"/>
                        <a:t> conference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aseline="0" dirty="0" smtClean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dirty="0" smtClean="0"/>
                        <a:t>Attendance at monthly program meeting(s)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3913377"/>
                  </a:ext>
                </a:extLst>
              </a:tr>
              <a:tr h="736563"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100" dirty="0" smtClean="0"/>
                        <a:t>% of cases presentations that are prospective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en-US" sz="1100" dirty="0" smtClean="0"/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100" dirty="0" smtClean="0"/>
                        <a:t>% of institutional cases presented at conference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356291"/>
                  </a:ext>
                </a:extLst>
              </a:tr>
              <a:tr h="1377401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/>
                        <a:t>Concordance between consensus recommendations and care delivered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/>
                        <a:t>Guideline concordant staging practice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/>
                        <a:t>Stage-appropriate</a:t>
                      </a:r>
                      <a:r>
                        <a:rPr lang="en-US" sz="1100" baseline="0" dirty="0" smtClean="0"/>
                        <a:t> treatment 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025599"/>
                  </a:ext>
                </a:extLst>
              </a:tr>
              <a:tr h="1546783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/>
                        <a:t>% of patients </a:t>
                      </a:r>
                      <a:r>
                        <a:rPr lang="en-US" sz="1100" baseline="0" dirty="0" smtClean="0"/>
                        <a:t>with a conference note completed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baseline="0" dirty="0" smtClean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dirty="0" smtClean="0"/>
                        <a:t>% of conference notes routed to entire care team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100" dirty="0" smtClean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aseline="0" dirty="0" smtClean="0"/>
                        <a:t>% of case presentations for which stage is articulated and documented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100" baseline="0" dirty="0" smtClean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dirty="0" smtClean="0"/>
                        <a:t>Verifiable</a:t>
                      </a:r>
                      <a:r>
                        <a:rPr lang="en-US" sz="1100" baseline="0" dirty="0" smtClean="0"/>
                        <a:t>/t</a:t>
                      </a:r>
                      <a:r>
                        <a:rPr lang="en-US" sz="1100" dirty="0" smtClean="0"/>
                        <a:t>imely communication</a:t>
                      </a:r>
                      <a:r>
                        <a:rPr lang="en-US" sz="1100" baseline="0" dirty="0" smtClean="0"/>
                        <a:t> of recommendations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718074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12856"/>
              </p:ext>
            </p:extLst>
          </p:nvPr>
        </p:nvGraphicFramePr>
        <p:xfrm>
          <a:off x="8647758" y="525808"/>
          <a:ext cx="3429249" cy="54557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29249">
                  <a:extLst>
                    <a:ext uri="{9D8B030D-6E8A-4147-A177-3AD203B41FA5}">
                      <a16:colId xmlns:a16="http://schemas.microsoft.com/office/drawing/2014/main" val="3608927058"/>
                    </a:ext>
                  </a:extLst>
                </a:gridCol>
              </a:tblGrid>
              <a:tr h="26034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Team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Targets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260493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baseline="0" dirty="0" smtClean="0"/>
                        <a:t>Team members are present at all team meetings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100" baseline="0" dirty="0" smtClean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dirty="0" smtClean="0"/>
                        <a:t>At least one of each specialty present at all conferences (med </a:t>
                      </a:r>
                      <a:r>
                        <a:rPr lang="en-US" sz="1100" dirty="0" err="1" smtClean="0"/>
                        <a:t>onc</a:t>
                      </a:r>
                      <a:r>
                        <a:rPr lang="en-US" sz="1100" dirty="0" smtClean="0"/>
                        <a:t>, rad </a:t>
                      </a:r>
                      <a:r>
                        <a:rPr lang="en-US" sz="1100" dirty="0" err="1" smtClean="0"/>
                        <a:t>onc</a:t>
                      </a:r>
                      <a:r>
                        <a:rPr lang="en-US" sz="1100" dirty="0" smtClean="0"/>
                        <a:t>, surgery, </a:t>
                      </a:r>
                      <a:r>
                        <a:rPr lang="en-US" sz="1100" dirty="0" err="1" smtClean="0"/>
                        <a:t>pulm</a:t>
                      </a:r>
                      <a:r>
                        <a:rPr lang="en-US" sz="1100" dirty="0" smtClean="0"/>
                        <a:t>, pathology, radiology, navigation)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100" dirty="0" smtClean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dirty="0" smtClean="0"/>
                        <a:t>All</a:t>
                      </a:r>
                      <a:r>
                        <a:rPr lang="en-US" sz="1100" baseline="0" dirty="0" smtClean="0"/>
                        <a:t> conference cases are presented by the referring provider or their pre-specified delegate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391337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100" dirty="0" smtClean="0"/>
                        <a:t>100% prospective presentations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endParaRPr lang="en-US" sz="1100" dirty="0" smtClean="0"/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100" dirty="0" smtClean="0"/>
                        <a:t>50% in Y1, 70% in Y2, 90% all subsequent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356291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/>
                        <a:t>80% concordance rate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/>
                        <a:t>All discordant care documented with reason(s)</a:t>
                      </a:r>
                      <a:r>
                        <a:rPr lang="en-US" sz="1100" baseline="0" dirty="0" smtClean="0"/>
                        <a:t> why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baseline="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/>
                        <a:t>80%</a:t>
                      </a:r>
                      <a:r>
                        <a:rPr lang="en-US" sz="1100" baseline="0" dirty="0" smtClean="0"/>
                        <a:t> guideline concordant staging practice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baseline="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/>
                        <a:t>80% stage appropriate treatment 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025599"/>
                  </a:ext>
                </a:extLst>
              </a:tr>
              <a:tr h="158352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dirty="0" smtClean="0"/>
                        <a:t>100% of presentations have a conference note completed, including attributed stage</a:t>
                      </a:r>
                      <a:r>
                        <a:rPr lang="en-US" sz="1100" baseline="0" dirty="0" smtClean="0"/>
                        <a:t> and detailed recommendations</a:t>
                      </a:r>
                      <a:r>
                        <a:rPr lang="en-US" sz="1100" dirty="0" smtClean="0"/>
                        <a:t> with justifications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dirty="0" smtClean="0"/>
                        <a:t>100% of conference notes are routed to care team within 48 hours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718074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571585"/>
              </p:ext>
            </p:extLst>
          </p:nvPr>
        </p:nvGraphicFramePr>
        <p:xfrm>
          <a:off x="1733168" y="528696"/>
          <a:ext cx="3468715" cy="543892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68715">
                  <a:extLst>
                    <a:ext uri="{9D8B030D-6E8A-4147-A177-3AD203B41FA5}">
                      <a16:colId xmlns:a16="http://schemas.microsoft.com/office/drawing/2014/main" val="3328407161"/>
                    </a:ext>
                  </a:extLst>
                </a:gridCol>
              </a:tblGrid>
              <a:tr h="25947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Team Behaviors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260493"/>
                  </a:ext>
                </a:extLst>
              </a:tr>
              <a:tr h="1579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Commitment to pre-agreed conference and meeting logistics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3913377"/>
                  </a:ext>
                </a:extLst>
              </a:tr>
              <a:tr h="586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Systematic, prospectively</a:t>
                      </a:r>
                      <a:r>
                        <a:rPr lang="en-US" sz="1100" baseline="0" dirty="0" smtClean="0"/>
                        <a:t> coordinated</a:t>
                      </a:r>
                      <a:r>
                        <a:rPr lang="en-US" sz="1100" dirty="0" smtClean="0"/>
                        <a:t> case selection: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eg</a:t>
                      </a:r>
                      <a:r>
                        <a:rPr lang="en-US" sz="1100" baseline="0" dirty="0" smtClean="0"/>
                        <a:t>. </a:t>
                      </a:r>
                      <a:r>
                        <a:rPr lang="en-US" sz="1100" dirty="0" smtClean="0"/>
                        <a:t>all new cases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356291"/>
                  </a:ext>
                </a:extLst>
              </a:tr>
              <a:tr h="1434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Commitment to standard, evidence-based care (evaluation and treatment) pathways</a:t>
                      </a:r>
                    </a:p>
                    <a:p>
                      <a:pPr algn="l"/>
                      <a:endParaRPr lang="en-US" sz="1100" dirty="0" smtClean="0"/>
                    </a:p>
                    <a:p>
                      <a:pPr algn="l"/>
                      <a:r>
                        <a:rPr lang="en-US" sz="1100" dirty="0" smtClean="0"/>
                        <a:t>Consideration of all relevant clinical information/perspectives</a:t>
                      </a:r>
                    </a:p>
                    <a:p>
                      <a:pPr algn="l"/>
                      <a:endParaRPr lang="en-US" sz="1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Multi-level incorporation of patient/caregiver perspectives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025599"/>
                  </a:ext>
                </a:extLst>
              </a:tr>
              <a:tr h="1579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Team meeting results in precise,</a:t>
                      </a:r>
                      <a:r>
                        <a:rPr lang="en-US" sz="1100" baseline="0" dirty="0" smtClean="0"/>
                        <a:t> strategic, evidence-based </a:t>
                      </a:r>
                      <a:r>
                        <a:rPr lang="en-US" sz="1100" dirty="0" smtClean="0"/>
                        <a:t>consensus plan.</a:t>
                      </a:r>
                    </a:p>
                    <a:p>
                      <a:pPr algn="l"/>
                      <a:endParaRPr lang="en-US" sz="1100" dirty="0" smtClean="0"/>
                    </a:p>
                    <a:p>
                      <a:pPr algn="l"/>
                      <a:r>
                        <a:rPr lang="en-US" sz="1100" dirty="0" smtClean="0"/>
                        <a:t>The consensus plan is documented, quickly and verifiably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communicated to all team members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718074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3428" y="525808"/>
          <a:ext cx="1651427" cy="54418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51427">
                  <a:extLst>
                    <a:ext uri="{9D8B030D-6E8A-4147-A177-3AD203B41FA5}">
                      <a16:colId xmlns:a16="http://schemas.microsoft.com/office/drawing/2014/main" val="4135190292"/>
                    </a:ext>
                  </a:extLst>
                </a:gridCol>
              </a:tblGrid>
              <a:tr h="26062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Team Principles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260493"/>
                  </a:ext>
                </a:extLst>
              </a:tr>
              <a:tr h="5181191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Shared Mental</a:t>
                      </a:r>
                      <a:r>
                        <a:rPr lang="en-US" sz="1100" baseline="0" dirty="0" smtClean="0"/>
                        <a:t> Models</a:t>
                      </a:r>
                    </a:p>
                    <a:p>
                      <a:pPr algn="l"/>
                      <a:endParaRPr lang="en-US" sz="1100" dirty="0" smtClean="0"/>
                    </a:p>
                    <a:p>
                      <a:pPr algn="l"/>
                      <a:r>
                        <a:rPr lang="en-US" sz="1100" dirty="0" smtClean="0"/>
                        <a:t>Mutual Trust</a:t>
                      </a:r>
                    </a:p>
                    <a:p>
                      <a:pPr algn="l"/>
                      <a:endParaRPr lang="en-US" sz="1100" dirty="0" smtClean="0"/>
                    </a:p>
                    <a:p>
                      <a:pPr algn="l"/>
                      <a:r>
                        <a:rPr lang="en-US" sz="1100" dirty="0" smtClean="0"/>
                        <a:t>Mutual Performance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Monitoring</a:t>
                      </a:r>
                    </a:p>
                    <a:p>
                      <a:pPr algn="l"/>
                      <a:endParaRPr lang="en-US" sz="1100" dirty="0" smtClean="0"/>
                    </a:p>
                    <a:p>
                      <a:pPr algn="l"/>
                      <a:r>
                        <a:rPr lang="en-US" sz="1100" dirty="0" smtClean="0"/>
                        <a:t>Backup Behavior</a:t>
                      </a:r>
                    </a:p>
                    <a:p>
                      <a:pPr algn="l"/>
                      <a:endParaRPr lang="en-US" sz="1100" dirty="0" smtClean="0"/>
                    </a:p>
                    <a:p>
                      <a:pPr algn="l"/>
                      <a:r>
                        <a:rPr lang="en-US" sz="1100" dirty="0" smtClean="0"/>
                        <a:t>Psychological Safety</a:t>
                      </a:r>
                    </a:p>
                    <a:p>
                      <a:pPr algn="l"/>
                      <a:endParaRPr lang="en-US" sz="1100" dirty="0" smtClean="0"/>
                    </a:p>
                    <a:p>
                      <a:pPr algn="l"/>
                      <a:r>
                        <a:rPr lang="en-US" sz="1100" dirty="0" smtClean="0"/>
                        <a:t>Closed-Loop Communication</a:t>
                      </a:r>
                    </a:p>
                    <a:p>
                      <a:pPr algn="l"/>
                      <a:endParaRPr lang="en-US" sz="11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1337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4410-80D9-498E-A81D-6B01A366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975"/>
            <a:ext cx="12192000" cy="62187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</a:rPr>
              <a:t>Red Bar Challenge: BMHCC 2015 - 2021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3" b="18220"/>
          <a:stretch/>
        </p:blipFill>
        <p:spPr>
          <a:xfrm>
            <a:off x="0" y="6001789"/>
            <a:ext cx="12192000" cy="856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601E0E-8B3E-43C5-9AA0-59DAFF5D8E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222"/>
            <a:ext cx="5893724" cy="4397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14130F-5CC8-4054-8AD2-3FBA6177263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23" y="1255222"/>
            <a:ext cx="6298275" cy="43974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7309" y="5522019"/>
            <a:ext cx="406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44422"/>
                </a:solidFill>
              </a:rPr>
              <a:t>Liao W, et al. Under peer review</a:t>
            </a:r>
            <a:endParaRPr lang="en-US" b="1" dirty="0">
              <a:solidFill>
                <a:srgbClr val="04442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9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735"/>
            <a:ext cx="12192000" cy="9794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6139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0169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3698" y="1786955"/>
            <a:ext cx="116446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Surgical Quality Improvement: </a:t>
            </a:r>
          </a:p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The Mid-South Quality of Surgical Resection (MS-QSR) Project</a:t>
            </a:r>
            <a:endParaRPr lang="en-US" sz="6000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6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6262"/>
            <a:ext cx="12192000" cy="9794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0169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4073" y="174567"/>
            <a:ext cx="11671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The Problem: Poor </a:t>
            </a:r>
            <a:r>
              <a:rPr lang="en-US" sz="3600" b="1" dirty="0" smtClean="0">
                <a:solidFill>
                  <a:srgbClr val="002060"/>
                </a:solidFill>
              </a:rPr>
              <a:t>Surgical Quality Begets Poor Outcomes</a:t>
            </a: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The main component of the problem: poor pathologic </a:t>
            </a:r>
            <a:r>
              <a:rPr lang="en-US" sz="2800" b="1" i="1" dirty="0">
                <a:solidFill>
                  <a:srgbClr val="002060"/>
                </a:solidFill>
              </a:rPr>
              <a:t>n</a:t>
            </a:r>
            <a:r>
              <a:rPr lang="en-US" sz="2800" b="1" i="1" dirty="0" smtClean="0">
                <a:solidFill>
                  <a:srgbClr val="002060"/>
                </a:solidFill>
              </a:rPr>
              <a:t>odal </a:t>
            </a:r>
            <a:r>
              <a:rPr lang="en-US" sz="2800" b="1" i="1" dirty="0">
                <a:solidFill>
                  <a:srgbClr val="002060"/>
                </a:solidFill>
              </a:rPr>
              <a:t>e</a:t>
            </a:r>
            <a:r>
              <a:rPr lang="en-US" sz="2800" b="1" i="1" dirty="0" smtClean="0">
                <a:solidFill>
                  <a:srgbClr val="002060"/>
                </a:solidFill>
              </a:rPr>
              <a:t>valuation 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64" y="1347924"/>
            <a:ext cx="5436833" cy="405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6" y="1386722"/>
            <a:ext cx="2994013" cy="245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97" y="1430226"/>
            <a:ext cx="3260967" cy="245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499044" y="5381465"/>
            <a:ext cx="385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Osarogiagbon </a:t>
            </a:r>
            <a:r>
              <a:rPr lang="en-US" sz="1400" dirty="0"/>
              <a:t>RU, </a:t>
            </a:r>
            <a:r>
              <a:rPr lang="en-US" sz="1400" dirty="0" smtClean="0"/>
              <a:t>et al. Ann </a:t>
            </a:r>
            <a:r>
              <a:rPr lang="en-US" sz="1400" dirty="0" err="1"/>
              <a:t>Thorac</a:t>
            </a:r>
            <a:r>
              <a:rPr lang="en-US" sz="1400" dirty="0"/>
              <a:t> Surg. 2017 </a:t>
            </a:r>
            <a:endParaRPr lang="en-US" sz="1400" dirty="0" smtClean="0"/>
          </a:p>
          <a:p>
            <a:pPr algn="ctr"/>
            <a:r>
              <a:rPr lang="en-US" sz="1400" b="1" dirty="0" smtClean="0"/>
              <a:t>PMID</a:t>
            </a:r>
            <a:r>
              <a:rPr lang="en-US" sz="1400" b="1" dirty="0"/>
              <a:t>: </a:t>
            </a:r>
            <a:r>
              <a:rPr lang="en-US" sz="1400" b="1" dirty="0" smtClean="0"/>
              <a:t>28366464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307" y="4026022"/>
            <a:ext cx="3121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Osarogiagbon RU, et al. Ann </a:t>
            </a:r>
            <a:r>
              <a:rPr lang="en-US" sz="1200" dirty="0" err="1"/>
              <a:t>Thorac</a:t>
            </a:r>
            <a:r>
              <a:rPr lang="en-US" sz="1200" dirty="0"/>
              <a:t> Surg. 2014 </a:t>
            </a:r>
            <a:endParaRPr lang="en-US" sz="1200" dirty="0" smtClean="0"/>
          </a:p>
          <a:p>
            <a:pPr algn="ctr"/>
            <a:r>
              <a:rPr lang="en-US" sz="1200" b="1" dirty="0" smtClean="0"/>
              <a:t>PMID</a:t>
            </a:r>
            <a:r>
              <a:rPr lang="en-US" sz="1200" b="1" dirty="0"/>
              <a:t>: 24266949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09211" y="4033233"/>
            <a:ext cx="31439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Osarogiagbon RU, et al Ann </a:t>
            </a:r>
            <a:r>
              <a:rPr lang="en-US" sz="1200" dirty="0" err="1"/>
              <a:t>Thorac</a:t>
            </a:r>
            <a:r>
              <a:rPr lang="en-US" sz="1200" dirty="0"/>
              <a:t> Surg. 2016 </a:t>
            </a:r>
            <a:endParaRPr lang="en-US" sz="1200" dirty="0" smtClean="0"/>
          </a:p>
          <a:p>
            <a:pPr algn="ctr"/>
            <a:r>
              <a:rPr lang="en-US" sz="1200" b="1" dirty="0" smtClean="0"/>
              <a:t>PMID</a:t>
            </a:r>
            <a:r>
              <a:rPr lang="en-US" sz="1200" b="1" dirty="0"/>
              <a:t>: 27262908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6262"/>
            <a:ext cx="12192000" cy="9794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0169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555271"/>
              </p:ext>
            </p:extLst>
          </p:nvPr>
        </p:nvGraphicFramePr>
        <p:xfrm>
          <a:off x="308956" y="986112"/>
          <a:ext cx="5787044" cy="459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253" y="23837"/>
            <a:ext cx="4227747" cy="29194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772" y="2999973"/>
            <a:ext cx="3764707" cy="263675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562719" y="23837"/>
            <a:ext cx="895927" cy="269497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13253" y="5601554"/>
            <a:ext cx="4263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3300"/>
                </a:solidFill>
              </a:rPr>
              <a:t>Osarogiagbon et al. J </a:t>
            </a:r>
            <a:r>
              <a:rPr lang="en-US" sz="1200" b="1" dirty="0" err="1">
                <a:solidFill>
                  <a:srgbClr val="003300"/>
                </a:solidFill>
              </a:rPr>
              <a:t>Thorac</a:t>
            </a:r>
            <a:r>
              <a:rPr lang="en-US" sz="1200" b="1" dirty="0">
                <a:solidFill>
                  <a:srgbClr val="003300"/>
                </a:solidFill>
              </a:rPr>
              <a:t> </a:t>
            </a:r>
            <a:r>
              <a:rPr lang="en-US" sz="1200" b="1" dirty="0" err="1">
                <a:solidFill>
                  <a:srgbClr val="003300"/>
                </a:solidFill>
              </a:rPr>
              <a:t>Oncol</a:t>
            </a:r>
            <a:r>
              <a:rPr lang="en-US" sz="1200" b="1" dirty="0">
                <a:solidFill>
                  <a:srgbClr val="003300"/>
                </a:solidFill>
              </a:rPr>
              <a:t>. 2021. PMCID: PMC8012255.</a:t>
            </a:r>
          </a:p>
        </p:txBody>
      </p:sp>
    </p:spTree>
    <p:extLst>
      <p:ext uri="{BB962C8B-B14F-4D97-AF65-F5344CB8AC3E}">
        <p14:creationId xmlns:p14="http://schemas.microsoft.com/office/powerpoint/2010/main" val="12752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6262"/>
            <a:ext cx="12192000" cy="9794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6139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90055"/>
            <a:ext cx="10515600" cy="2696499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Take-Home Messages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4320" y="1178808"/>
            <a:ext cx="115297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Lung Nodule Programs provide a robust, complementary, epidemiologically sound pathway to early lung cancer detection. </a:t>
            </a:r>
          </a:p>
          <a:p>
            <a:pPr lvl="1"/>
            <a:r>
              <a:rPr lang="en-US" dirty="0" smtClean="0"/>
              <a:t>Provides access to early detection to a non-overlapping, high-risk population. </a:t>
            </a:r>
          </a:p>
          <a:p>
            <a:pPr lvl="1"/>
            <a:r>
              <a:rPr lang="en-US" dirty="0" smtClean="0"/>
              <a:t>Concurrent deployment alleviates looming disparities inadvertently induced by LDCT. </a:t>
            </a:r>
          </a:p>
          <a:p>
            <a:pPr lvl="1"/>
            <a:r>
              <a:rPr lang="en-US" dirty="0" smtClean="0"/>
              <a:t>Can be implemented even when LDCT unavailable.</a:t>
            </a:r>
          </a:p>
          <a:p>
            <a:r>
              <a:rPr lang="en-US" dirty="0" smtClean="0"/>
              <a:t>Multidisciplinary decision-making saves lives, synthesizes decision-making. </a:t>
            </a:r>
          </a:p>
          <a:p>
            <a:r>
              <a:rPr lang="en-US" dirty="0" smtClean="0"/>
              <a:t>Close attention to surgical quality a vital component for population impact. </a:t>
            </a:r>
          </a:p>
          <a:p>
            <a:r>
              <a:rPr lang="en-US" dirty="0" smtClean="0"/>
              <a:t>Program-based care creates the shortest pathway to population-level lung cancer outcomes improvement. </a:t>
            </a:r>
          </a:p>
          <a:p>
            <a:r>
              <a:rPr lang="en-US" b="1" i="1" dirty="0" smtClean="0"/>
              <a:t>The best treatment is a clinical trial</a:t>
            </a:r>
            <a:r>
              <a:rPr lang="en-US" dirty="0" smtClean="0"/>
              <a:t>; build clinical trials infrastructure where the population is.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1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48" y="1162515"/>
            <a:ext cx="4235055" cy="2536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48" y="2414585"/>
            <a:ext cx="4235055" cy="2811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48" y="3425097"/>
            <a:ext cx="4235055" cy="3167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7" y="1"/>
            <a:ext cx="12031579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Takes Two to Tango: Pathology Interventions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23" y="1097702"/>
            <a:ext cx="4224396" cy="293028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23" y="2639764"/>
            <a:ext cx="4235055" cy="293899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8115015" y="4230860"/>
            <a:ext cx="3848383" cy="33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820" tIns="64409" rIns="128820" bIns="6440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33" b="1" dirty="0">
                <a:solidFill>
                  <a:srgbClr val="000000"/>
                </a:solidFill>
                <a:latin typeface="Gill Sans" charset="0"/>
                <a:cs typeface="Arial" pitchFamily="34" charset="0"/>
              </a:rPr>
              <a:t>pN0 Specimens with Found Metastasis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8151381" y="1193242"/>
            <a:ext cx="3852333" cy="33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820" tIns="64409" rIns="128820" bIns="6440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33" b="1" dirty="0">
                <a:solidFill>
                  <a:srgbClr val="000000"/>
                </a:solidFill>
                <a:latin typeface="Gill Sans" charset="0"/>
                <a:cs typeface="Arial" pitchFamily="34" charset="0"/>
              </a:rPr>
              <a:t>Specimens with Discarded Lymph Nodes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6089248" y="5619081"/>
            <a:ext cx="5437368" cy="68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820" tIns="64409" rIns="128820" bIns="64409"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200" dirty="0">
                <a:solidFill>
                  <a:srgbClr val="000000"/>
                </a:solidFill>
                <a:cs typeface="Arial" pitchFamily="34" charset="0"/>
              </a:rPr>
              <a:t>Discarded lymph nodes were found in 90% of lobectomy specimens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200" dirty="0">
                <a:solidFill>
                  <a:srgbClr val="000000"/>
                </a:solidFill>
                <a:latin typeface="+mn-lt"/>
                <a:cs typeface="Arial" pitchFamily="34" charset="0"/>
              </a:rPr>
              <a:t>60% of intrapulmonary lymph nodes were discarded without examination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200" dirty="0">
                <a:solidFill>
                  <a:srgbClr val="000000"/>
                </a:solidFill>
                <a:latin typeface="+mn-lt"/>
                <a:cs typeface="Arial" pitchFamily="34" charset="0"/>
              </a:rPr>
              <a:t>29% of discarded lymph nodes had metastasis, including 12% of pN0 specimens 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457497" y="6375346"/>
            <a:ext cx="4339478" cy="31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20" tIns="64409" rIns="128820" bIns="6440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srgbClr val="008000"/>
                </a:solidFill>
                <a:latin typeface="+mn-lt"/>
                <a:cs typeface="Arial" pitchFamily="34" charset="0"/>
              </a:rPr>
              <a:t>Ramirez RA, et al, JCO 2012;30(23):2823-2828</a:t>
            </a:r>
            <a:r>
              <a:rPr lang="en-US" altLang="en-US" sz="1200" b="1" dirty="0" smtClean="0">
                <a:solidFill>
                  <a:srgbClr val="008000"/>
                </a:solidFill>
                <a:latin typeface="+mn-lt"/>
                <a:cs typeface="Arial" pitchFamily="34" charset="0"/>
              </a:rPr>
              <a:t>.</a:t>
            </a:r>
            <a:r>
              <a:rPr lang="en-US" sz="12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+mn-lt"/>
              </a:rPr>
              <a:t>PMID</a:t>
            </a:r>
            <a:r>
              <a:rPr lang="en-US" sz="1200" b="1" dirty="0">
                <a:solidFill>
                  <a:srgbClr val="008000"/>
                </a:solidFill>
                <a:latin typeface="+mn-lt"/>
              </a:rPr>
              <a:t>: 22778318.</a:t>
            </a:r>
            <a:endParaRPr lang="en-US" altLang="en-US" sz="1200" b="1" dirty="0">
              <a:solidFill>
                <a:srgbClr val="008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5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96" y="217008"/>
            <a:ext cx="4851419" cy="64655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42" y="261505"/>
            <a:ext cx="4653600" cy="6376558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442" y="68247"/>
            <a:ext cx="5237163" cy="674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686" y="215693"/>
            <a:ext cx="4457446" cy="64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735"/>
            <a:ext cx="12192000" cy="9794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825625"/>
            <a:ext cx="11517745" cy="268818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6000" b="1" dirty="0" smtClean="0"/>
              <a:t>Building clinical trials infrastructure in research deserts…</a:t>
            </a:r>
            <a:endParaRPr lang="en-US" sz="6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0169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-0663-BCC-new-logo-bui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Clinical Trials Matter Because….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0808" y="1371600"/>
            <a:ext cx="10972800" cy="4525963"/>
          </a:xfrm>
        </p:spPr>
        <p:txBody>
          <a:bodyPr/>
          <a:lstStyle/>
          <a:p>
            <a:r>
              <a:rPr lang="en-US" dirty="0" smtClean="0"/>
              <a:t>‘The best treatment is a clinical trial.’</a:t>
            </a:r>
          </a:p>
          <a:p>
            <a:r>
              <a:rPr lang="en-US" dirty="0" smtClean="0"/>
              <a:t>‘Tomorrow’s treatment, today.’ </a:t>
            </a:r>
          </a:p>
          <a:p>
            <a:r>
              <a:rPr lang="en-US" dirty="0" smtClean="0"/>
              <a:t>‘Shooting fish in a barrel’: biology-driven experimentation.</a:t>
            </a:r>
          </a:p>
          <a:p>
            <a:endParaRPr lang="en-US" dirty="0"/>
          </a:p>
          <a:p>
            <a:r>
              <a:rPr lang="en-US" dirty="0" smtClean="0"/>
              <a:t>Equitable access to clinical trials matters because…</a:t>
            </a:r>
          </a:p>
          <a:p>
            <a:pPr lvl="1"/>
            <a:r>
              <a:rPr lang="en-US" dirty="0" smtClean="0"/>
              <a:t>Extrapolation of benefit/harms in unstudied populations</a:t>
            </a:r>
          </a:p>
          <a:p>
            <a:pPr lvl="1"/>
            <a:r>
              <a:rPr lang="en-US" dirty="0" smtClean="0"/>
              <a:t>Timely accrual, completion, interpretation, implementation…</a:t>
            </a:r>
          </a:p>
          <a:p>
            <a:pPr lvl="1"/>
            <a:r>
              <a:rPr lang="en-US" b="1" dirty="0" smtClean="0"/>
              <a:t>Yes,……….. lives matter!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-0663-BCC-new-logo-bui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378" y="137224"/>
            <a:ext cx="1177082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In this age of rapid-fire discovery, ‘the </a:t>
            </a:r>
            <a:r>
              <a:rPr lang="en-US" b="1" dirty="0">
                <a:solidFill>
                  <a:srgbClr val="000099"/>
                </a:solidFill>
              </a:rPr>
              <a:t>best treatment is a clinical trial…’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04" y="1417448"/>
            <a:ext cx="5047787" cy="350824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04" y="1417448"/>
            <a:ext cx="4470400" cy="3596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7600" y="4930068"/>
            <a:ext cx="497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Proportion of Black patients by setting 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6487104" y="4930068"/>
            <a:ext cx="5283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Proportion of Black patients by setting for common cancers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3858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6600"/>
                </a:solidFill>
              </a:rPr>
              <a:t>Unger JM, </a:t>
            </a:r>
            <a:r>
              <a:rPr lang="en-US" sz="1400" dirty="0" err="1">
                <a:solidFill>
                  <a:srgbClr val="006600"/>
                </a:solidFill>
              </a:rPr>
              <a:t>Hershman</a:t>
            </a:r>
            <a:r>
              <a:rPr lang="en-US" sz="1400" dirty="0">
                <a:solidFill>
                  <a:srgbClr val="006600"/>
                </a:solidFill>
              </a:rPr>
              <a:t> DL, Osarogiagbon RU, </a:t>
            </a:r>
            <a:r>
              <a:rPr lang="en-US" sz="1400" dirty="0" err="1">
                <a:solidFill>
                  <a:srgbClr val="006600"/>
                </a:solidFill>
              </a:rPr>
              <a:t>Gothwal</a:t>
            </a:r>
            <a:r>
              <a:rPr lang="en-US" sz="1400" dirty="0">
                <a:solidFill>
                  <a:srgbClr val="006600"/>
                </a:solidFill>
              </a:rPr>
              <a:t> A, </a:t>
            </a:r>
            <a:r>
              <a:rPr lang="en-US" sz="1400" dirty="0" err="1">
                <a:solidFill>
                  <a:srgbClr val="006600"/>
                </a:solidFill>
              </a:rPr>
              <a:t>Anand</a:t>
            </a:r>
            <a:r>
              <a:rPr lang="en-US" sz="1400" dirty="0">
                <a:solidFill>
                  <a:srgbClr val="006600"/>
                </a:solidFill>
              </a:rPr>
              <a:t> S, </a:t>
            </a:r>
            <a:r>
              <a:rPr lang="en-US" sz="1400" dirty="0" err="1">
                <a:solidFill>
                  <a:srgbClr val="006600"/>
                </a:solidFill>
              </a:rPr>
              <a:t>Dasari</a:t>
            </a:r>
            <a:r>
              <a:rPr lang="en-US" sz="1400" dirty="0">
                <a:solidFill>
                  <a:srgbClr val="006600"/>
                </a:solidFill>
              </a:rPr>
              <a:t> A, Overman M, </a:t>
            </a:r>
            <a:r>
              <a:rPr lang="en-US" sz="1400" dirty="0" err="1">
                <a:solidFill>
                  <a:srgbClr val="006600"/>
                </a:solidFill>
              </a:rPr>
              <a:t>Loree</a:t>
            </a:r>
            <a:r>
              <a:rPr lang="en-US" sz="1400" dirty="0">
                <a:solidFill>
                  <a:srgbClr val="006600"/>
                </a:solidFill>
              </a:rPr>
              <a:t> JM, </a:t>
            </a:r>
            <a:r>
              <a:rPr lang="en-US" sz="1400" dirty="0" err="1">
                <a:solidFill>
                  <a:srgbClr val="006600"/>
                </a:solidFill>
              </a:rPr>
              <a:t>Raghav</a:t>
            </a:r>
            <a:r>
              <a:rPr lang="en-US" sz="1400" dirty="0">
                <a:solidFill>
                  <a:srgbClr val="006600"/>
                </a:solidFill>
              </a:rPr>
              <a:t> K. Representativeness of Black Patients in Cancer Clinical Trials Sponsored by the National Cancer Institute Compared With Pharmaceutical Companies. JNCI Cancer </a:t>
            </a:r>
            <a:r>
              <a:rPr lang="en-US" sz="1400" dirty="0" err="1">
                <a:solidFill>
                  <a:srgbClr val="006600"/>
                </a:solidFill>
              </a:rPr>
              <a:t>Spectr</a:t>
            </a:r>
            <a:r>
              <a:rPr lang="en-US" sz="1400" dirty="0">
                <a:solidFill>
                  <a:srgbClr val="006600"/>
                </a:solidFill>
              </a:rPr>
              <a:t>. </a:t>
            </a:r>
            <a:r>
              <a:rPr lang="en-US" sz="1400" dirty="0" smtClean="0">
                <a:solidFill>
                  <a:srgbClr val="006600"/>
                </a:solidFill>
              </a:rPr>
              <a:t>2020.</a:t>
            </a:r>
            <a:r>
              <a:rPr lang="en-US" sz="1400" dirty="0" smtClean="0"/>
              <a:t> </a:t>
            </a:r>
            <a:r>
              <a:rPr lang="en-US" sz="1400" b="1" u="sng" dirty="0">
                <a:solidFill>
                  <a:srgbClr val="006600"/>
                </a:solidFill>
              </a:rPr>
              <a:t>PMID: 32704619</a:t>
            </a:r>
            <a:endParaRPr lang="en-US" sz="1400" b="1" i="1" u="sng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9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6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i="1" u="sng" dirty="0" smtClean="0">
                <a:solidFill>
                  <a:srgbClr val="002060"/>
                </a:solidFill>
              </a:rPr>
              <a:t>Real</a:t>
            </a:r>
            <a:r>
              <a:rPr lang="en-US" b="1" dirty="0" smtClean="0">
                <a:solidFill>
                  <a:srgbClr val="002060"/>
                </a:solidFill>
              </a:rPr>
              <a:t> Barriers to Clinical Trials Participation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604" y="1190861"/>
            <a:ext cx="8482921" cy="4769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29" y="5960832"/>
            <a:ext cx="644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6600"/>
                </a:solidFill>
              </a:rPr>
              <a:t>Unger JM, Vaidya R, </a:t>
            </a:r>
            <a:r>
              <a:rPr lang="en-US" sz="1200" dirty="0" err="1">
                <a:solidFill>
                  <a:srgbClr val="006600"/>
                </a:solidFill>
              </a:rPr>
              <a:t>Hershman</a:t>
            </a:r>
            <a:r>
              <a:rPr lang="en-US" sz="1200" dirty="0">
                <a:solidFill>
                  <a:srgbClr val="006600"/>
                </a:solidFill>
              </a:rPr>
              <a:t> DL, </a:t>
            </a:r>
            <a:r>
              <a:rPr lang="en-US" sz="1200" dirty="0" err="1">
                <a:solidFill>
                  <a:srgbClr val="006600"/>
                </a:solidFill>
              </a:rPr>
              <a:t>Minasian</a:t>
            </a:r>
            <a:r>
              <a:rPr lang="en-US" sz="1200" dirty="0">
                <a:solidFill>
                  <a:srgbClr val="006600"/>
                </a:solidFill>
              </a:rPr>
              <a:t> LM, Fleury ME. Systematic Review and </a:t>
            </a:r>
            <a:r>
              <a:rPr lang="en-US" sz="1200" dirty="0" smtClean="0">
                <a:solidFill>
                  <a:srgbClr val="006600"/>
                </a:solidFill>
              </a:rPr>
              <a:t>Meta-Analysis</a:t>
            </a:r>
          </a:p>
          <a:p>
            <a:r>
              <a:rPr lang="en-US" sz="1200" dirty="0" smtClean="0">
                <a:solidFill>
                  <a:srgbClr val="006600"/>
                </a:solidFill>
              </a:rPr>
              <a:t> </a:t>
            </a:r>
            <a:r>
              <a:rPr lang="en-US" sz="1200" dirty="0">
                <a:solidFill>
                  <a:srgbClr val="006600"/>
                </a:solidFill>
              </a:rPr>
              <a:t>of the Magnitude of Structural, Clinical, and Physician and Patient Barriers to Cancer Clinical Trial </a:t>
            </a:r>
            <a:endParaRPr lang="en-US" sz="1200" dirty="0" smtClean="0">
              <a:solidFill>
                <a:srgbClr val="006600"/>
              </a:solidFill>
            </a:endParaRPr>
          </a:p>
          <a:p>
            <a:r>
              <a:rPr lang="en-US" sz="1200" dirty="0" smtClean="0">
                <a:solidFill>
                  <a:srgbClr val="006600"/>
                </a:solidFill>
              </a:rPr>
              <a:t>Participation</a:t>
            </a:r>
            <a:r>
              <a:rPr lang="en-US" sz="1200" dirty="0">
                <a:solidFill>
                  <a:srgbClr val="006600"/>
                </a:solidFill>
              </a:rPr>
              <a:t>. J Natl Cancer Inst. </a:t>
            </a:r>
            <a:r>
              <a:rPr lang="en-US" sz="1200" dirty="0" smtClean="0">
                <a:solidFill>
                  <a:srgbClr val="006600"/>
                </a:solidFill>
              </a:rPr>
              <a:t>2019;111:245-255.</a:t>
            </a:r>
            <a:r>
              <a:rPr lang="en-US" sz="1200" dirty="0">
                <a:solidFill>
                  <a:srgbClr val="006600"/>
                </a:solidFill>
              </a:rPr>
              <a:t> </a:t>
            </a:r>
            <a:r>
              <a:rPr lang="en-US" sz="1200" b="1" u="sng" dirty="0">
                <a:solidFill>
                  <a:srgbClr val="006600"/>
                </a:solidFill>
              </a:rPr>
              <a:t>PMID: 30856272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4101" y="5962883"/>
            <a:ext cx="5447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6600"/>
                </a:solidFill>
              </a:rPr>
              <a:t>Unger JM, </a:t>
            </a:r>
            <a:r>
              <a:rPr lang="en-US" sz="1200" dirty="0" err="1">
                <a:solidFill>
                  <a:srgbClr val="006600"/>
                </a:solidFill>
              </a:rPr>
              <a:t>Hershman</a:t>
            </a:r>
            <a:r>
              <a:rPr lang="en-US" sz="1200" dirty="0">
                <a:solidFill>
                  <a:srgbClr val="006600"/>
                </a:solidFill>
              </a:rPr>
              <a:t> DL, Till C, </a:t>
            </a:r>
            <a:r>
              <a:rPr lang="en-US" sz="1200" dirty="0" err="1">
                <a:solidFill>
                  <a:srgbClr val="006600"/>
                </a:solidFill>
              </a:rPr>
              <a:t>Minasian</a:t>
            </a:r>
            <a:r>
              <a:rPr lang="en-US" sz="1200" dirty="0">
                <a:solidFill>
                  <a:srgbClr val="006600"/>
                </a:solidFill>
              </a:rPr>
              <a:t> LM, Osarogiagbon RU, Fleury ME, Vaidya R. "When Offered to Participate": A Systematic Review and Meta-Analysis of Patient Agreement to Participate in Cancer Clinical Trials. J Natl Cancer Inst. </a:t>
            </a:r>
            <a:r>
              <a:rPr lang="en-US" sz="1200" dirty="0" smtClean="0">
                <a:solidFill>
                  <a:srgbClr val="006600"/>
                </a:solidFill>
              </a:rPr>
              <a:t>2021;113:244-257</a:t>
            </a:r>
            <a:r>
              <a:rPr lang="en-US" sz="1200" dirty="0">
                <a:solidFill>
                  <a:srgbClr val="006600"/>
                </a:solidFill>
              </a:rPr>
              <a:t>. </a:t>
            </a:r>
            <a:r>
              <a:rPr lang="en-US" sz="1200" b="1" u="sng" dirty="0">
                <a:solidFill>
                  <a:srgbClr val="006600"/>
                </a:solidFill>
              </a:rPr>
              <a:t>PMID: 33022716</a:t>
            </a:r>
          </a:p>
        </p:txBody>
      </p:sp>
    </p:spTree>
    <p:extLst>
      <p:ext uri="{BB962C8B-B14F-4D97-AF65-F5344CB8AC3E}">
        <p14:creationId xmlns:p14="http://schemas.microsoft.com/office/powerpoint/2010/main" val="33319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-0663-BCC-new-logo-bui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Framework for Solutions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Understand where the true barriers are. </a:t>
            </a:r>
          </a:p>
          <a:p>
            <a:r>
              <a:rPr lang="en-US" dirty="0" smtClean="0"/>
              <a:t>Identify stakeholders: </a:t>
            </a:r>
          </a:p>
          <a:p>
            <a:pPr lvl="1"/>
            <a:r>
              <a:rPr lang="en-US" dirty="0" smtClean="0"/>
              <a:t>Policymakers, organizations</a:t>
            </a:r>
          </a:p>
          <a:p>
            <a:pPr lvl="1"/>
            <a:r>
              <a:rPr lang="en-US" dirty="0" smtClean="0"/>
              <a:t>Care delivery institutional leadership</a:t>
            </a:r>
          </a:p>
          <a:p>
            <a:pPr lvl="1"/>
            <a:r>
              <a:rPr lang="en-US" dirty="0" smtClean="0"/>
              <a:t>Clinicians</a:t>
            </a:r>
          </a:p>
          <a:p>
            <a:pPr lvl="1"/>
            <a:r>
              <a:rPr lang="en-US" dirty="0" smtClean="0"/>
              <a:t>Funders/sponsors</a:t>
            </a:r>
          </a:p>
          <a:p>
            <a:pPr lvl="1"/>
            <a:r>
              <a:rPr lang="en-US" dirty="0" smtClean="0"/>
              <a:t>Patients/caregivers</a:t>
            </a:r>
          </a:p>
          <a:p>
            <a:pPr lvl="1"/>
            <a:r>
              <a:rPr lang="en-US" dirty="0" smtClean="0"/>
              <a:t>Advocacy groups</a:t>
            </a:r>
          </a:p>
          <a:p>
            <a:pPr lvl="1"/>
            <a:r>
              <a:rPr lang="en-US" dirty="0" smtClean="0"/>
              <a:t>Clinical </a:t>
            </a:r>
            <a:r>
              <a:rPr lang="en-US" dirty="0" err="1" smtClean="0"/>
              <a:t>trialists</a:t>
            </a:r>
            <a:endParaRPr lang="en-US" dirty="0" smtClean="0"/>
          </a:p>
          <a:p>
            <a:r>
              <a:rPr lang="en-US" dirty="0" smtClean="0"/>
              <a:t>Make the stakeholder-centered case to each!</a:t>
            </a:r>
          </a:p>
          <a:p>
            <a:r>
              <a:rPr lang="en-US" dirty="0" smtClean="0"/>
              <a:t>Build infrastructure… meet the people where they are. </a:t>
            </a:r>
          </a:p>
          <a:p>
            <a:r>
              <a:rPr lang="en-US" dirty="0" smtClean="0"/>
              <a:t>Set goals, benchmark, measure, measure, measure….</a:t>
            </a:r>
            <a:endParaRPr lang="en-US" dirty="0"/>
          </a:p>
        </p:txBody>
      </p:sp>
      <p:pic>
        <p:nvPicPr>
          <p:cNvPr id="6" name="Content Placeholder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81200"/>
            <a:ext cx="2819400" cy="27302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-0663-BCC-new-logo-bui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Benchmarking, data collection, analysis and feedback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Organizational</a:t>
            </a:r>
          </a:p>
          <a:p>
            <a:pPr lvl="1"/>
            <a:r>
              <a:rPr lang="en-US" dirty="0"/>
              <a:t>Institutional case-volumes</a:t>
            </a:r>
          </a:p>
          <a:p>
            <a:pPr lvl="1"/>
            <a:r>
              <a:rPr lang="en-US" dirty="0"/>
              <a:t>Clinical trials portfolio</a:t>
            </a:r>
          </a:p>
          <a:p>
            <a:r>
              <a:rPr lang="en-US" dirty="0"/>
              <a:t>Physician</a:t>
            </a:r>
          </a:p>
          <a:p>
            <a:pPr lvl="1"/>
            <a:r>
              <a:rPr lang="en-US" dirty="0"/>
              <a:t>Credentialed </a:t>
            </a:r>
          </a:p>
          <a:p>
            <a:pPr lvl="1"/>
            <a:r>
              <a:rPr lang="en-US" dirty="0"/>
              <a:t>Participating</a:t>
            </a:r>
          </a:p>
          <a:p>
            <a:pPr lvl="1"/>
            <a:r>
              <a:rPr lang="en-US" dirty="0"/>
              <a:t>Accruing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Research staff</a:t>
            </a:r>
          </a:p>
          <a:p>
            <a:pPr lvl="1"/>
            <a:r>
              <a:rPr lang="en-US" dirty="0" smtClean="0"/>
              <a:t>Recruitment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Retention</a:t>
            </a:r>
          </a:p>
          <a:p>
            <a:r>
              <a:rPr lang="en-US" dirty="0" smtClean="0"/>
              <a:t>Cultural: </a:t>
            </a:r>
          </a:p>
          <a:p>
            <a:pPr lvl="1"/>
            <a:r>
              <a:rPr lang="en-US" dirty="0" smtClean="0"/>
              <a:t>‘We are not a university, why are we doing this?’</a:t>
            </a:r>
          </a:p>
          <a:p>
            <a:pPr lvl="1"/>
            <a:r>
              <a:rPr lang="en-US" dirty="0" smtClean="0"/>
              <a:t>‘Time is money, this is a waste of time…’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-0663-BCC-new-logo-bui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Finding Enduring Solutions….!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infrastructure where they population of interest resides: ‘meet people where they are…’</a:t>
            </a:r>
          </a:p>
          <a:p>
            <a:r>
              <a:rPr lang="en-US" dirty="0" smtClean="0"/>
              <a:t>Data centricity: ‘you can’t improve what you don’t measure…’</a:t>
            </a:r>
          </a:p>
          <a:p>
            <a:r>
              <a:rPr lang="en-US" dirty="0" smtClean="0"/>
              <a:t>Game out progress, set expectations: ‘fail to plan, plan to fail…’</a:t>
            </a:r>
          </a:p>
          <a:p>
            <a:r>
              <a:rPr lang="en-US" dirty="0" smtClean="0"/>
              <a:t>Team-building: ‘shared mental models, closed loop communication, mutual performance monitoring, mutual trust, back-up behavior, etc.’</a:t>
            </a:r>
          </a:p>
          <a:p>
            <a:r>
              <a:rPr lang="en-US" dirty="0" smtClean="0"/>
              <a:t>Financial models for sustainability: ‘no margin, no mission’</a:t>
            </a:r>
          </a:p>
          <a:p>
            <a:r>
              <a:rPr lang="en-US" dirty="0" smtClean="0"/>
              <a:t>Leverage technology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6262"/>
            <a:ext cx="12192000" cy="9794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6139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90055"/>
            <a:ext cx="10515600" cy="2696499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Take-Home Messages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4320" y="1178808"/>
            <a:ext cx="115297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Lung Nodule Programs provide a robust, complementary, epidemiologically sound pathway to early lung cancer detection. </a:t>
            </a:r>
          </a:p>
          <a:p>
            <a:pPr lvl="1"/>
            <a:r>
              <a:rPr lang="en-US" dirty="0" smtClean="0"/>
              <a:t>Provides access to early detection to a non-overlapping, high-risk population. </a:t>
            </a:r>
          </a:p>
          <a:p>
            <a:pPr lvl="1"/>
            <a:r>
              <a:rPr lang="en-US" dirty="0" smtClean="0"/>
              <a:t>Concurrent deployment alleviates looming disparities inadvertently induced by LDCT. </a:t>
            </a:r>
          </a:p>
          <a:p>
            <a:pPr lvl="1"/>
            <a:r>
              <a:rPr lang="en-US" dirty="0" smtClean="0"/>
              <a:t>Can be implemented even when LDCT unavailable.</a:t>
            </a:r>
          </a:p>
          <a:p>
            <a:r>
              <a:rPr lang="en-US" dirty="0" smtClean="0"/>
              <a:t>Multidisciplinary decision-making saves lives, synthesizes decision-making. </a:t>
            </a:r>
          </a:p>
          <a:p>
            <a:r>
              <a:rPr lang="en-US" dirty="0" smtClean="0"/>
              <a:t>Close attention to surgical quality a vital component for population impact. </a:t>
            </a:r>
          </a:p>
          <a:p>
            <a:r>
              <a:rPr lang="en-US" dirty="0" smtClean="0"/>
              <a:t>Program-based care creates the shortest pathway to population-level lung cancer outcomes improvement. </a:t>
            </a:r>
          </a:p>
          <a:p>
            <a:r>
              <a:rPr lang="en-US" b="1" i="1" dirty="0" smtClean="0"/>
              <a:t>The best treatment is a clinical trial</a:t>
            </a:r>
            <a:r>
              <a:rPr lang="en-US" dirty="0" smtClean="0"/>
              <a:t>; build clinical trials infrastructure where the population is.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553"/>
            <a:ext cx="12192000" cy="9794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6706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2060"/>
                </a:solidFill>
              </a:rPr>
              <a:t>The Good News: Evolving US Lung Cancer Statistics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0169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46" y="1008501"/>
            <a:ext cx="5809524" cy="461904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70264" y="1258500"/>
            <a:ext cx="6375190" cy="38478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3614" y="5538540"/>
            <a:ext cx="9908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Siegel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RL, Miller KD, Fuchs HE,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Jemal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A. Cancer statistics, 2022. CA Cancer J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Clin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. 2022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PMID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: 35020204.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F643-3A33-6A46-957F-983694775EA3}" type="slidenum">
              <a:rPr lang="en-US" smtClean="0"/>
              <a:t>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0991" y="15240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MSM: Acknowledgements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9133" y="1178859"/>
            <a:ext cx="3257233" cy="5155767"/>
          </a:xfrm>
        </p:spPr>
        <p:txBody>
          <a:bodyPr numCol="2">
            <a:normAutofit lnSpcReduction="1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500" dirty="0" smtClean="0">
                <a:solidFill>
                  <a:srgbClr val="001B3A"/>
                </a:solidFill>
              </a:rPr>
              <a:t>DELUGE</a:t>
            </a:r>
            <a:endParaRPr lang="en-US" altLang="en-US" sz="1050" dirty="0">
              <a:solidFill>
                <a:srgbClr val="001B3A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050" b="1" u="sng" dirty="0" smtClean="0">
                <a:solidFill>
                  <a:srgbClr val="003399"/>
                </a:solidFill>
              </a:rPr>
              <a:t>Administrators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Parker Harris, MHA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Margaret DeBon, PhD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Nicholas Faris, M.Div. (Clinical Program)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Alicia Pacheco, MHA (Research Program)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1050" b="1" u="sng" dirty="0" smtClean="0">
                <a:solidFill>
                  <a:srgbClr val="003399"/>
                </a:solidFill>
              </a:rPr>
              <a:t>System Support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Jillian Foster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Angela Fox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Dustin Box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Robert Vest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Praveen Pola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Shirley Banks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Pam Beasley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1050" b="1" u="sng" dirty="0" smtClean="0">
                <a:solidFill>
                  <a:srgbClr val="003399"/>
                </a:solidFill>
              </a:rPr>
              <a:t>Data managers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Jordan Lane, MA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Talat Qureshi, BS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Rudy Ramos, BA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Sara C. Williams MFA</a:t>
            </a:r>
            <a:endParaRPr lang="en-US" altLang="en-US" sz="1050" u="sng" dirty="0" smtClean="0">
              <a:solidFill>
                <a:srgbClr val="003399"/>
              </a:solidFill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1050" b="1" u="sng" dirty="0" smtClean="0">
                <a:solidFill>
                  <a:srgbClr val="003399"/>
                </a:solidFill>
              </a:rPr>
              <a:t>Data scientists/Analysts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Wei Liao, PhD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1050" b="1" u="sng" dirty="0" smtClean="0">
                <a:solidFill>
                  <a:srgbClr val="003399"/>
                </a:solidFill>
              </a:rPr>
              <a:t>Navigators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Amanda Epperson, RN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Joy Luttrell, RN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Denise McCoy, BA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Linda Ragon, RN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050" dirty="0" smtClean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050" dirty="0" smtClean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Audrey Rushing, RN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Beth Smith, AAS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Kim Adams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1050" b="1" u="sng" dirty="0" smtClean="0">
                <a:solidFill>
                  <a:srgbClr val="003399"/>
                </a:solidFill>
              </a:rPr>
              <a:t>Clinicians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Greg Jenkins, MD</a:t>
            </a:r>
            <a:endParaRPr lang="en-US" altLang="en-US" sz="1050" u="sng" dirty="0" smtClean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1050" dirty="0" smtClean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Pulmonologists: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Anurag </a:t>
            </a:r>
            <a:r>
              <a:rPr lang="en-US" altLang="en-US" sz="1050" dirty="0" err="1" smtClean="0">
                <a:solidFill>
                  <a:srgbClr val="003399"/>
                </a:solidFill>
              </a:rPr>
              <a:t>Mehotra</a:t>
            </a:r>
            <a:r>
              <a:rPr lang="en-US" altLang="en-US" sz="1050" dirty="0" smtClean="0">
                <a:solidFill>
                  <a:srgbClr val="003399"/>
                </a:solidFill>
              </a:rPr>
              <a:t>, MD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Muhammad Sheikh, MD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Jeffrey Wright, MD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50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Radiologists: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Shannon </a:t>
            </a:r>
            <a:r>
              <a:rPr lang="en-US" altLang="en-US" sz="1050" dirty="0" err="1" smtClean="0">
                <a:solidFill>
                  <a:srgbClr val="003399"/>
                </a:solidFill>
              </a:rPr>
              <a:t>Gulla</a:t>
            </a:r>
            <a:r>
              <a:rPr lang="en-US" altLang="en-US" sz="1050" dirty="0" smtClean="0">
                <a:solidFill>
                  <a:srgbClr val="003399"/>
                </a:solidFill>
              </a:rPr>
              <a:t>, MD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James Machin, MD</a:t>
            </a:r>
            <a:endParaRPr lang="en-US" altLang="en-US" sz="1050" dirty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Robert Optican, MD</a:t>
            </a:r>
            <a:endParaRPr lang="en-US" altLang="en-US" sz="1050" dirty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Keith Tonkin, MD</a:t>
            </a:r>
            <a:endParaRPr lang="en-US" altLang="en-US" sz="1050" dirty="0">
              <a:solidFill>
                <a:srgbClr val="003399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50" dirty="0" smtClean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Thoracic Surgery: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Todd Robbins, MD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Sam Signore, RN</a:t>
            </a:r>
            <a:endParaRPr lang="en-US" altLang="en-US" sz="1050" b="1" u="sng" dirty="0" smtClean="0">
              <a:solidFill>
                <a:srgbClr val="003399"/>
              </a:solidFill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1050" b="1" u="sng" dirty="0" smtClean="0">
                <a:solidFill>
                  <a:srgbClr val="003399"/>
                </a:solidFill>
              </a:rPr>
              <a:t>Past Support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050" dirty="0" smtClean="0">
                <a:solidFill>
                  <a:srgbClr val="003399"/>
                </a:solidFill>
              </a:rPr>
              <a:t>Diane Richards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1050" dirty="0" smtClean="0">
              <a:solidFill>
                <a:srgbClr val="003399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050" b="1" u="sng" dirty="0" smtClean="0">
                <a:solidFill>
                  <a:srgbClr val="003399"/>
                </a:solidFill>
              </a:rPr>
              <a:t>Funding Support</a:t>
            </a:r>
          </a:p>
          <a:p>
            <a:pPr marL="0" indent="0">
              <a:buNone/>
            </a:pPr>
            <a:r>
              <a:rPr lang="en-US" altLang="en-US" sz="1400" dirty="0" smtClean="0">
                <a:solidFill>
                  <a:srgbClr val="006600"/>
                </a:solidFill>
              </a:rPr>
              <a:t>Baptist Memorial Health Care Foundation</a:t>
            </a:r>
            <a:endParaRPr lang="en-US" altLang="en-US" sz="1400" dirty="0">
              <a:solidFill>
                <a:srgbClr val="00660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300" u="sng" dirty="0" smtClean="0">
              <a:solidFill>
                <a:srgbClr val="0033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113820" y="1178859"/>
            <a:ext cx="2619177" cy="5395762"/>
          </a:xfrm>
        </p:spPr>
        <p:txBody>
          <a:bodyPr numCol="1"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1600" dirty="0" err="1" smtClean="0">
                <a:solidFill>
                  <a:srgbClr val="001B3A"/>
                </a:solidFill>
              </a:rPr>
              <a:t>MultiD</a:t>
            </a:r>
            <a:r>
              <a:rPr lang="en-US" altLang="en-US" sz="1600" dirty="0" smtClean="0">
                <a:solidFill>
                  <a:srgbClr val="001B3A"/>
                </a:solidFill>
              </a:rPr>
              <a:t> Program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200" b="1" u="sng" dirty="0" smtClean="0">
                <a:solidFill>
                  <a:srgbClr val="003399"/>
                </a:solidFill>
              </a:rPr>
              <a:t>Administrators</a:t>
            </a:r>
          </a:p>
          <a:p>
            <a:pPr marL="0" indent="0" defTabSz="914400">
              <a:spcBef>
                <a:spcPts val="0"/>
              </a:spcBef>
              <a:buFont typeface="Wingdings" panose="05000000000000000000" pitchFamily="2" charset="2"/>
              <a:buNone/>
              <a:tabLst>
                <a:tab pos="1146175" algn="l"/>
              </a:tabLst>
            </a:pPr>
            <a:r>
              <a:rPr lang="en-US" altLang="en-US" sz="1200" dirty="0" smtClean="0">
                <a:solidFill>
                  <a:srgbClr val="003399"/>
                </a:solidFill>
              </a:rPr>
              <a:t>Carrie Fehnel, BBA</a:t>
            </a:r>
            <a:endParaRPr lang="en-US" altLang="en-US" sz="1200" u="sng" dirty="0" smtClean="0">
              <a:solidFill>
                <a:srgbClr val="003399"/>
              </a:solidFill>
            </a:endParaRPr>
          </a:p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1200" b="1" u="sng" dirty="0" smtClean="0">
                <a:solidFill>
                  <a:srgbClr val="003399"/>
                </a:solidFill>
              </a:rPr>
              <a:t>Data managers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Anita Patel, MBBS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1200" b="1" u="sng" dirty="0" smtClean="0">
                <a:solidFill>
                  <a:srgbClr val="003399"/>
                </a:solidFill>
              </a:rPr>
              <a:t>Navigators</a:t>
            </a:r>
            <a:endParaRPr lang="en-US" altLang="en-US" sz="1200" b="1" u="sng" dirty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Jasmine Banks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Christie Ellis, RN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Laura McHugh, RN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Samantha Parker, RN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Sam Signore, RN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1200" b="1" u="sng" dirty="0">
              <a:solidFill>
                <a:srgbClr val="003399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b="1" u="sng" dirty="0" smtClean="0">
                <a:solidFill>
                  <a:srgbClr val="003399"/>
                </a:solidFill>
              </a:rPr>
              <a:t>Research Coordinators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Courtney Berryman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Sarah Lafferty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Erin Finley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1200" b="1" u="sng" dirty="0" smtClean="0">
              <a:solidFill>
                <a:srgbClr val="003399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200" b="1" u="sng" dirty="0" smtClean="0">
                <a:solidFill>
                  <a:srgbClr val="003399"/>
                </a:solidFill>
              </a:rPr>
              <a:t>Data scientists/Analysts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Meghan </a:t>
            </a:r>
            <a:r>
              <a:rPr lang="en-US" altLang="en-US" sz="1200" dirty="0">
                <a:solidFill>
                  <a:srgbClr val="003399"/>
                </a:solidFill>
              </a:rPr>
              <a:t>Taylor, </a:t>
            </a:r>
            <a:r>
              <a:rPr lang="en-US" altLang="en-US" sz="1200" dirty="0" smtClean="0">
                <a:solidFill>
                  <a:srgbClr val="003399"/>
                </a:solidFill>
              </a:rPr>
              <a:t>PhD</a:t>
            </a:r>
            <a:endParaRPr lang="en-US" altLang="en-US" sz="1200" u="sng" dirty="0" smtClean="0">
              <a:solidFill>
                <a:srgbClr val="003399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200" b="1" u="sng" dirty="0" smtClean="0">
                <a:solidFill>
                  <a:srgbClr val="003399"/>
                </a:solidFill>
              </a:rPr>
              <a:t>Clinicians</a:t>
            </a:r>
            <a:endParaRPr lang="en-US" altLang="en-US" sz="1200" b="1" u="sng" dirty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Philip Lammers, MD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Thomas Ng, MD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Todd Robbins, MD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Shailesh Satpute, MD</a:t>
            </a:r>
            <a:endParaRPr lang="en-US" altLang="en-US" sz="1200" b="1" u="sng" dirty="0">
              <a:solidFill>
                <a:srgbClr val="003399"/>
              </a:solidFill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en-US" sz="1200" b="1" u="sng" dirty="0" smtClean="0">
                <a:solidFill>
                  <a:srgbClr val="003399"/>
                </a:solidFill>
              </a:rPr>
              <a:t>Past Support: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Penny Kershner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Angela Fulford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Laurie Quick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Kristi Roark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Shirley Banks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 smtClean="0">
                <a:solidFill>
                  <a:srgbClr val="003399"/>
                </a:solidFill>
              </a:rPr>
              <a:t>Folabi Ariganjoye</a:t>
            </a:r>
          </a:p>
          <a:p>
            <a:pPr marL="0" indent="0">
              <a:buNone/>
            </a:pPr>
            <a:endParaRPr lang="en-US" altLang="en-US" sz="1200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en-US" altLang="en-US" sz="1200" b="1" u="sng" dirty="0" smtClean="0">
                <a:solidFill>
                  <a:srgbClr val="003399"/>
                </a:solidFill>
              </a:rPr>
              <a:t>Funding Support</a:t>
            </a:r>
          </a:p>
          <a:p>
            <a:pPr marL="0" indent="0">
              <a:buNone/>
            </a:pPr>
            <a:r>
              <a:rPr lang="en-US" altLang="en-US" sz="1800" b="1" dirty="0" smtClean="0">
                <a:solidFill>
                  <a:srgbClr val="006600"/>
                </a:solidFill>
              </a:rPr>
              <a:t>PCORI</a:t>
            </a:r>
            <a:r>
              <a:rPr lang="en-US" altLang="en-US" sz="1800" b="1" dirty="0">
                <a:solidFill>
                  <a:srgbClr val="006600"/>
                </a:solidFill>
              </a:rPr>
              <a:t>: </a:t>
            </a:r>
            <a:r>
              <a:rPr lang="en-US" altLang="en-US" sz="1800" b="1" dirty="0" smtClean="0">
                <a:solidFill>
                  <a:srgbClr val="006600"/>
                </a:solidFill>
              </a:rPr>
              <a:t>IH-1304-6147</a:t>
            </a:r>
            <a:r>
              <a:rPr lang="en-US" altLang="en-US" sz="1800" dirty="0" smtClean="0">
                <a:solidFill>
                  <a:srgbClr val="006600"/>
                </a:solidFill>
              </a:rPr>
              <a:t>: ‘</a:t>
            </a:r>
            <a:r>
              <a:rPr lang="en-US" altLang="en-US" sz="1800" i="1" dirty="0" smtClean="0">
                <a:solidFill>
                  <a:srgbClr val="006600"/>
                </a:solidFill>
              </a:rPr>
              <a:t>Building </a:t>
            </a:r>
            <a:r>
              <a:rPr lang="en-US" altLang="en-US" sz="1800" i="1" dirty="0">
                <a:solidFill>
                  <a:srgbClr val="006600"/>
                </a:solidFill>
              </a:rPr>
              <a:t>a multidisciplinary bridge across the quality </a:t>
            </a:r>
            <a:r>
              <a:rPr lang="en-US" altLang="en-US" sz="1800" i="1" dirty="0" smtClean="0">
                <a:solidFill>
                  <a:srgbClr val="006600"/>
                </a:solidFill>
              </a:rPr>
              <a:t>chasm </a:t>
            </a:r>
            <a:r>
              <a:rPr lang="en-US" altLang="en-US" sz="1800" i="1" dirty="0">
                <a:solidFill>
                  <a:srgbClr val="006600"/>
                </a:solidFill>
              </a:rPr>
              <a:t>in thoracic oncology.’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5010719" y="1166771"/>
            <a:ext cx="1978152" cy="4916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500" dirty="0" smtClean="0"/>
              <a:t>MS-QSR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b="1" u="sng" dirty="0" smtClean="0">
                <a:solidFill>
                  <a:srgbClr val="003399"/>
                </a:solidFill>
              </a:rPr>
              <a:t>Administrators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3399"/>
                </a:solidFill>
              </a:rPr>
              <a:t>Carrie Fehnel, BBA</a:t>
            </a:r>
            <a:endParaRPr lang="en-US" altLang="en-US" sz="1100" dirty="0">
              <a:solidFill>
                <a:srgbClr val="003399"/>
              </a:solidFill>
            </a:endParaRPr>
          </a:p>
          <a:p>
            <a:pPr marL="0" indent="0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en-US" sz="1100" b="1" u="sng" dirty="0">
                <a:solidFill>
                  <a:srgbClr val="003399"/>
                </a:solidFill>
              </a:rPr>
              <a:t>Data </a:t>
            </a:r>
            <a:r>
              <a:rPr lang="en-US" altLang="en-US" sz="1100" b="1" u="sng" dirty="0" smtClean="0">
                <a:solidFill>
                  <a:srgbClr val="003399"/>
                </a:solidFill>
              </a:rPr>
              <a:t>managers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3399"/>
                </a:solidFill>
              </a:rPr>
              <a:t>Wale Akinbobola, MPH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3399"/>
                </a:solidFill>
              </a:rPr>
              <a:t>Kourtney Dortch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3399"/>
                </a:solidFill>
              </a:rPr>
              <a:t>Andrea Saulsberry</a:t>
            </a:r>
            <a:endParaRPr lang="en-US" altLang="en-US" sz="1100" dirty="0">
              <a:solidFill>
                <a:srgbClr val="003399"/>
              </a:solidFill>
            </a:endParaRPr>
          </a:p>
          <a:p>
            <a:pPr marL="0" indent="0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en-US" sz="1100" b="1" u="sng" dirty="0" smtClean="0">
                <a:solidFill>
                  <a:srgbClr val="003399"/>
                </a:solidFill>
              </a:rPr>
              <a:t>Data scientists/Analysts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1100" dirty="0">
                <a:solidFill>
                  <a:srgbClr val="003399"/>
                </a:solidFill>
              </a:rPr>
              <a:t>Meredith Ray, </a:t>
            </a:r>
            <a:r>
              <a:rPr lang="en-US" altLang="en-US" sz="1100" dirty="0" smtClean="0">
                <a:solidFill>
                  <a:srgbClr val="003399"/>
                </a:solidFill>
              </a:rPr>
              <a:t>PhD</a:t>
            </a:r>
          </a:p>
          <a:p>
            <a:pPr marL="0" indent="0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en-US" sz="1100" b="1" u="sng" dirty="0" smtClean="0">
                <a:solidFill>
                  <a:srgbClr val="003399"/>
                </a:solidFill>
              </a:rPr>
              <a:t>Epidemiologists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1100" dirty="0">
                <a:solidFill>
                  <a:srgbClr val="003399"/>
                </a:solidFill>
              </a:rPr>
              <a:t>Matthew Smeltzer, PhD</a:t>
            </a:r>
            <a:endParaRPr lang="en-US" altLang="en-US" sz="1100" u="sng" dirty="0">
              <a:solidFill>
                <a:srgbClr val="003399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b="1" u="sng" dirty="0" smtClean="0">
                <a:solidFill>
                  <a:srgbClr val="003399"/>
                </a:solidFill>
              </a:rPr>
              <a:t>Past Support</a:t>
            </a:r>
            <a:br>
              <a:rPr lang="en-US" altLang="en-US" sz="1100" b="1" u="sng" dirty="0" smtClean="0">
                <a:solidFill>
                  <a:srgbClr val="003399"/>
                </a:solidFill>
              </a:rPr>
            </a:br>
            <a:r>
              <a:rPr lang="en-US" altLang="en-US" sz="1100" dirty="0" smtClean="0">
                <a:solidFill>
                  <a:srgbClr val="003399"/>
                </a:solidFill>
              </a:rPr>
              <a:t>Philip </a:t>
            </a:r>
            <a:r>
              <a:rPr lang="en-US" altLang="en-US" sz="1100" dirty="0" err="1" smtClean="0">
                <a:solidFill>
                  <a:srgbClr val="003399"/>
                </a:solidFill>
              </a:rPr>
              <a:t>Ojeabulu</a:t>
            </a:r>
            <a:r>
              <a:rPr lang="en-US" altLang="en-US" sz="1100" dirty="0" smtClean="0">
                <a:solidFill>
                  <a:srgbClr val="003399"/>
                </a:solidFill>
              </a:rPr>
              <a:t>, MD</a:t>
            </a:r>
            <a:endParaRPr lang="en-US" altLang="en-US" sz="1100" dirty="0">
              <a:solidFill>
                <a:srgbClr val="003399"/>
              </a:solidFill>
            </a:endParaRPr>
          </a:p>
          <a:p>
            <a:pPr marL="0" indent="0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en-US" sz="1100" b="1" u="sng" dirty="0">
                <a:solidFill>
                  <a:srgbClr val="003399"/>
                </a:solidFill>
              </a:rPr>
              <a:t>Funding </a:t>
            </a:r>
            <a:r>
              <a:rPr lang="en-US" altLang="en-US" sz="1100" b="1" u="sng" dirty="0" smtClean="0">
                <a:solidFill>
                  <a:srgbClr val="003399"/>
                </a:solidFill>
              </a:rPr>
              <a:t>Support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2R01CA172253: ‘Improving pathologic nodal staging of resected lung cancer.’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0713363" y="1101287"/>
            <a:ext cx="2335276" cy="118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3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1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6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7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en-US" sz="1500" dirty="0" smtClean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780485" y="1178859"/>
            <a:ext cx="2286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3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1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6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7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500" dirty="0" smtClean="0"/>
              <a:t>Tobacco Control</a:t>
            </a:r>
            <a:endParaRPr lang="en-US" altLang="en-US" sz="1500" u="sng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b="1" u="sng" dirty="0" smtClean="0">
                <a:solidFill>
                  <a:srgbClr val="003399"/>
                </a:solidFill>
              </a:rPr>
              <a:t>Clinical Support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3399"/>
                </a:solidFill>
              </a:rPr>
              <a:t>John Powell, NP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3399"/>
                </a:solidFill>
              </a:rPr>
              <a:t>Laura McHugh, RN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3399"/>
                </a:solidFill>
              </a:rPr>
              <a:t>Joy Luttrell, RN</a:t>
            </a:r>
          </a:p>
          <a:p>
            <a:pPr marL="0" indent="0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en-US" sz="1100" b="1" u="sng" dirty="0" smtClean="0">
                <a:solidFill>
                  <a:srgbClr val="003399"/>
                </a:solidFill>
              </a:rPr>
              <a:t>Pharmacy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3399"/>
                </a:solidFill>
              </a:rPr>
              <a:t>Alexander Quesenberry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3399"/>
                </a:solidFill>
              </a:rPr>
              <a:t>Hannah Alley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3399"/>
                </a:solidFill>
              </a:rPr>
              <a:t>Glenn Roma</a:t>
            </a:r>
          </a:p>
          <a:p>
            <a:pPr marL="0" indent="0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en-US" sz="1100" b="1" u="sng" dirty="0" smtClean="0">
                <a:solidFill>
                  <a:srgbClr val="003399"/>
                </a:solidFill>
              </a:rPr>
              <a:t>Past Support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3399"/>
                </a:solidFill>
              </a:rPr>
              <a:t>Laurie Quick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3399"/>
                </a:solidFill>
              </a:rPr>
              <a:t>Rachel Hendrix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4600" b="1" dirty="0" smtClean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5391" y="64752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006600"/>
                </a:solidFill>
              </a:rPr>
              <a:t>The ‘Mid-South Miracle’ is now operationally funded by </a:t>
            </a:r>
            <a:r>
              <a:rPr lang="en-US" altLang="en-US" b="1" dirty="0" smtClean="0">
                <a:solidFill>
                  <a:srgbClr val="006600"/>
                </a:solidFill>
              </a:rPr>
              <a:t>BMHCC. </a:t>
            </a:r>
            <a:endParaRPr lang="en-US" altLang="en-US" b="1" dirty="0">
              <a:solidFill>
                <a:srgbClr val="006600"/>
              </a:solidFill>
            </a:endParaRPr>
          </a:p>
          <a:p>
            <a:endParaRPr lang="en-US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8522875" y="1178858"/>
            <a:ext cx="3199699" cy="5155767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7500" lnSpcReduction="20000"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3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1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6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7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900" dirty="0" smtClean="0"/>
              <a:t>NCORP</a:t>
            </a:r>
            <a:endParaRPr lang="en-US" altLang="en-US" sz="1900" dirty="0" smtClean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b="1" u="sng" dirty="0" smtClean="0">
                <a:solidFill>
                  <a:srgbClr val="003399"/>
                </a:solidFill>
              </a:rPr>
              <a:t>System Support</a:t>
            </a:r>
            <a:endParaRPr lang="en-US" altLang="en-US" sz="1600" dirty="0">
              <a:solidFill>
                <a:srgbClr val="00339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Reyna Aza Salinas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Lucinda Boldien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Paige Gibbons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Mary Rehak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>
                <a:solidFill>
                  <a:srgbClr val="003399"/>
                </a:solidFill>
              </a:rPr>
              <a:t>Lori </a:t>
            </a:r>
            <a:r>
              <a:rPr lang="en-US" altLang="en-US" sz="1600" dirty="0" smtClean="0">
                <a:solidFill>
                  <a:srgbClr val="003399"/>
                </a:solidFill>
              </a:rPr>
              <a:t>Lynch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Tracy Stewart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Ann Bishop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en-US" sz="1600" b="1" u="sng" dirty="0" smtClean="0">
                <a:solidFill>
                  <a:srgbClr val="003399"/>
                </a:solidFill>
              </a:rPr>
              <a:t>Research Coordinators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Komal Lotay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Laurel Morgan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Mariesha </a:t>
            </a:r>
            <a:r>
              <a:rPr lang="en-US" altLang="en-US" sz="1600" dirty="0" err="1" smtClean="0">
                <a:solidFill>
                  <a:srgbClr val="003399"/>
                </a:solidFill>
              </a:rPr>
              <a:t>Willliams</a:t>
            </a:r>
            <a:endParaRPr lang="en-US" altLang="en-US" sz="1600" dirty="0" smtClean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>
                <a:solidFill>
                  <a:srgbClr val="003399"/>
                </a:solidFill>
              </a:rPr>
              <a:t>Elizabeth </a:t>
            </a:r>
            <a:r>
              <a:rPr lang="en-US" altLang="en-US" sz="1600" dirty="0" smtClean="0">
                <a:solidFill>
                  <a:srgbClr val="003399"/>
                </a:solidFill>
              </a:rPr>
              <a:t>Mathews, RN</a:t>
            </a:r>
            <a:endParaRPr lang="en-US" altLang="en-US" sz="1600" dirty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>
                <a:solidFill>
                  <a:srgbClr val="003399"/>
                </a:solidFill>
              </a:rPr>
              <a:t>Rita Frank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>
                <a:solidFill>
                  <a:srgbClr val="003399"/>
                </a:solidFill>
              </a:rPr>
              <a:t>Jodie Baker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>
                <a:solidFill>
                  <a:srgbClr val="003399"/>
                </a:solidFill>
              </a:rPr>
              <a:t>Katie </a:t>
            </a:r>
            <a:r>
              <a:rPr lang="en-US" altLang="en-US" sz="1600" dirty="0" smtClean="0">
                <a:solidFill>
                  <a:srgbClr val="003399"/>
                </a:solidFill>
              </a:rPr>
              <a:t>Baty, RN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>
                <a:solidFill>
                  <a:srgbClr val="003399"/>
                </a:solidFill>
              </a:rPr>
              <a:t>Carol </a:t>
            </a:r>
            <a:r>
              <a:rPr lang="en-US" altLang="en-US" sz="1600" dirty="0" smtClean="0">
                <a:solidFill>
                  <a:srgbClr val="003399"/>
                </a:solidFill>
              </a:rPr>
              <a:t>Ragon, RN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Lauren Wheeler, RN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Lauren Wooten, RN</a:t>
            </a:r>
            <a:endParaRPr lang="en-US" altLang="en-US" sz="1600" dirty="0">
              <a:solidFill>
                <a:srgbClr val="003399"/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en-US" sz="1600" b="1" u="sng" dirty="0" smtClean="0">
                <a:solidFill>
                  <a:srgbClr val="003399"/>
                </a:solidFill>
              </a:rPr>
              <a:t>Clinicians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Stephen Behrman, MD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Salil </a:t>
            </a:r>
            <a:r>
              <a:rPr lang="en-US" altLang="en-US" sz="1600" dirty="0" err="1" smtClean="0">
                <a:solidFill>
                  <a:srgbClr val="003399"/>
                </a:solidFill>
              </a:rPr>
              <a:t>Goorah</a:t>
            </a:r>
            <a:r>
              <a:rPr lang="en-US" altLang="en-US" sz="1600" dirty="0" smtClean="0">
                <a:solidFill>
                  <a:srgbClr val="003399"/>
                </a:solidFill>
              </a:rPr>
              <a:t>, MD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Donald Gravenor, MD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Philip Lammers, MD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Alyssa Throckmorton, MD</a:t>
            </a:r>
            <a:endParaRPr lang="en-US" altLang="en-US" sz="1600" b="1" u="sng" dirty="0" smtClean="0">
              <a:solidFill>
                <a:srgbClr val="003399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en-US" sz="1600" b="1" u="sng" dirty="0" smtClean="0">
                <a:solidFill>
                  <a:srgbClr val="003399"/>
                </a:solidFill>
              </a:rPr>
              <a:t>Pharmacy</a:t>
            </a:r>
            <a:endParaRPr lang="en-US" altLang="en-US" sz="1600" b="1" u="sng" dirty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Alexander </a:t>
            </a:r>
            <a:r>
              <a:rPr lang="en-US" altLang="en-US" sz="1600" dirty="0">
                <a:solidFill>
                  <a:srgbClr val="003399"/>
                </a:solidFill>
              </a:rPr>
              <a:t>Quesenberry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Hannah </a:t>
            </a:r>
            <a:r>
              <a:rPr lang="en-US" altLang="en-US" sz="1600" dirty="0">
                <a:solidFill>
                  <a:srgbClr val="003399"/>
                </a:solidFill>
              </a:rPr>
              <a:t>Alley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>
                <a:solidFill>
                  <a:srgbClr val="003399"/>
                </a:solidFill>
              </a:rPr>
              <a:t>Glenn Roma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en-US" sz="1600" b="1" u="sng" dirty="0" smtClean="0">
                <a:solidFill>
                  <a:srgbClr val="003399"/>
                </a:solidFill>
              </a:rPr>
              <a:t>Past Support</a:t>
            </a:r>
          </a:p>
          <a:p>
            <a:pPr marL="0" indent="0"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Amber Sinquefield</a:t>
            </a:r>
          </a:p>
          <a:p>
            <a:pPr marL="0" indent="0">
              <a:buNone/>
            </a:pPr>
            <a:r>
              <a:rPr lang="en-US" altLang="en-US" sz="1600" dirty="0" err="1" smtClean="0">
                <a:solidFill>
                  <a:srgbClr val="003399"/>
                </a:solidFill>
              </a:rPr>
              <a:t>Liset</a:t>
            </a:r>
            <a:r>
              <a:rPr lang="en-US" altLang="en-US" sz="1600" dirty="0" smtClean="0">
                <a:solidFill>
                  <a:srgbClr val="003399"/>
                </a:solidFill>
              </a:rPr>
              <a:t> </a:t>
            </a:r>
            <a:r>
              <a:rPr lang="en-US" altLang="en-US" sz="1600" dirty="0" err="1" smtClean="0">
                <a:solidFill>
                  <a:srgbClr val="003399"/>
                </a:solidFill>
              </a:rPr>
              <a:t>Taybo</a:t>
            </a:r>
            <a:endParaRPr lang="en-US" altLang="en-US" sz="1600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Emma </a:t>
            </a:r>
            <a:r>
              <a:rPr lang="en-US" altLang="en-US" sz="1600" dirty="0" err="1" smtClean="0">
                <a:solidFill>
                  <a:srgbClr val="003399"/>
                </a:solidFill>
              </a:rPr>
              <a:t>Draluck</a:t>
            </a:r>
            <a:endParaRPr lang="en-US" altLang="en-US" sz="1600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Bianca Jackson</a:t>
            </a:r>
          </a:p>
          <a:p>
            <a:pPr marL="0" indent="0"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Toya Kimble</a:t>
            </a:r>
          </a:p>
          <a:p>
            <a:pPr marL="0" indent="0">
              <a:buNone/>
            </a:pPr>
            <a:r>
              <a:rPr lang="en-US" altLang="en-US" sz="1600" dirty="0" err="1" smtClean="0">
                <a:solidFill>
                  <a:srgbClr val="003399"/>
                </a:solidFill>
              </a:rPr>
              <a:t>Manali</a:t>
            </a:r>
            <a:r>
              <a:rPr lang="en-US" altLang="en-US" sz="1600" dirty="0" smtClean="0">
                <a:solidFill>
                  <a:srgbClr val="003399"/>
                </a:solidFill>
              </a:rPr>
              <a:t> </a:t>
            </a:r>
            <a:r>
              <a:rPr lang="en-US" altLang="en-US" sz="1600" dirty="0" err="1" smtClean="0">
                <a:solidFill>
                  <a:srgbClr val="003399"/>
                </a:solidFill>
              </a:rPr>
              <a:t>Jaglekar</a:t>
            </a:r>
            <a:endParaRPr lang="en-US" altLang="en-US" sz="1600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Cheryl Houston-Harris</a:t>
            </a:r>
          </a:p>
          <a:p>
            <a:pPr marL="0" indent="0"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Antoinette Stone</a:t>
            </a:r>
          </a:p>
          <a:p>
            <a:pPr marL="0" indent="0"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Dawn Smith</a:t>
            </a:r>
          </a:p>
          <a:p>
            <a:pPr marL="0" indent="0"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Linda Sullins</a:t>
            </a:r>
          </a:p>
          <a:p>
            <a:pPr marL="0" indent="0"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Samantha Potts</a:t>
            </a:r>
          </a:p>
          <a:p>
            <a:pPr marL="0" indent="0"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Shelia Carr</a:t>
            </a:r>
          </a:p>
          <a:p>
            <a:pPr marL="0" indent="0">
              <a:buNone/>
            </a:pPr>
            <a:r>
              <a:rPr lang="en-US" altLang="en-US" sz="1600" dirty="0" smtClean="0">
                <a:solidFill>
                  <a:srgbClr val="003399"/>
                </a:solidFill>
              </a:rPr>
              <a:t>Tracy Camp</a:t>
            </a:r>
            <a:endParaRPr lang="en-US" altLang="en-US" sz="1600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en-US" altLang="en-US" sz="1600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en-US" altLang="en-US" sz="1600" b="1" u="sng" dirty="0">
                <a:solidFill>
                  <a:srgbClr val="003399"/>
                </a:solidFill>
              </a:rPr>
              <a:t>Funding Support</a:t>
            </a:r>
          </a:p>
          <a:p>
            <a:pPr marL="0" indent="0">
              <a:buNone/>
            </a:pPr>
            <a:r>
              <a:rPr lang="en-US" altLang="en-US" sz="1800" b="1" dirty="0" smtClean="0">
                <a:solidFill>
                  <a:srgbClr val="006600"/>
                </a:solidFill>
              </a:rPr>
              <a:t>UGA1CA189873:</a:t>
            </a:r>
            <a:endParaRPr lang="en-US" altLang="en-US" sz="18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altLang="en-US" sz="1800" b="1" dirty="0" smtClean="0">
                <a:solidFill>
                  <a:srgbClr val="006600"/>
                </a:solidFill>
              </a:rPr>
              <a:t>Baptist </a:t>
            </a:r>
            <a:r>
              <a:rPr lang="en-US" altLang="en-US" sz="1800" b="1" dirty="0">
                <a:solidFill>
                  <a:srgbClr val="006600"/>
                </a:solidFill>
              </a:rPr>
              <a:t>Memorial Health Care/Mid South NCORP Minority Underserved </a:t>
            </a:r>
            <a:r>
              <a:rPr lang="en-US" altLang="en-US" sz="1800" b="1" dirty="0" smtClean="0">
                <a:solidFill>
                  <a:srgbClr val="006600"/>
                </a:solidFill>
              </a:rPr>
              <a:t>Consortium</a:t>
            </a:r>
            <a:endParaRPr lang="en-US" altLang="en-US" sz="1600" dirty="0">
              <a:solidFill>
                <a:srgbClr val="00339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68592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-0663-BCC-new-logo-buil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0"/>
            <a:ext cx="12191999" cy="67818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Epidemiology of Lung Cancer in the US: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Tale of Geographic Disparity</a:t>
            </a:r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" y="2286000"/>
            <a:ext cx="3355975" cy="253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15" y="2286000"/>
            <a:ext cx="3352800" cy="254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11"/>
          <p:cNvPicPr>
            <a:picLocks noGrp="1" noChangeAspect="1"/>
          </p:cNvPicPr>
          <p:nvPr>
            <p:ph idx="15"/>
          </p:nvPr>
        </p:nvPicPr>
        <p:blipFill>
          <a:blip r:embed="rId6"/>
          <a:stretch>
            <a:fillRect/>
          </a:stretch>
        </p:blipFill>
        <p:spPr>
          <a:xfrm>
            <a:off x="8192266" y="2211259"/>
            <a:ext cx="3355975" cy="28856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92266" y="5257800"/>
            <a:ext cx="37474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>
                <a:solidFill>
                  <a:schemeClr val="accent6">
                    <a:lumMod val="50000"/>
                  </a:schemeClr>
                </a:solidFill>
              </a:rPr>
              <a:t>Trends and Patterns of Disparity in  Cancer Mortality Among </a:t>
            </a:r>
            <a:endParaRPr lang="en-US" sz="105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050" b="1" i="1" dirty="0" smtClean="0">
                <a:solidFill>
                  <a:schemeClr val="accent6">
                    <a:lumMod val="50000"/>
                  </a:schemeClr>
                </a:solidFill>
              </a:rPr>
              <a:t>US </a:t>
            </a:r>
            <a:r>
              <a:rPr lang="en-US" sz="1050" b="1" i="1" dirty="0">
                <a:solidFill>
                  <a:schemeClr val="accent6">
                    <a:lumMod val="50000"/>
                  </a:schemeClr>
                </a:solidFill>
              </a:rPr>
              <a:t>Counties. </a:t>
            </a:r>
            <a:r>
              <a:rPr lang="en-US" sz="1050" b="1" i="1" dirty="0" err="1" smtClean="0">
                <a:solidFill>
                  <a:schemeClr val="accent6">
                    <a:lumMod val="50000"/>
                  </a:schemeClr>
                </a:solidFill>
              </a:rPr>
              <a:t>Mokdad</a:t>
            </a:r>
            <a:r>
              <a:rPr lang="en-US" sz="105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050" b="1" i="1" dirty="0">
                <a:solidFill>
                  <a:schemeClr val="accent6">
                    <a:lumMod val="50000"/>
                  </a:schemeClr>
                </a:solidFill>
              </a:rPr>
              <a:t>AH et al, JAMA.2017; 317(4):388-406</a:t>
            </a:r>
            <a:r>
              <a:rPr lang="en-US" sz="8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210800" y="3487976"/>
            <a:ext cx="304800" cy="3321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553"/>
            <a:ext cx="12192000" cy="979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894"/>
            <a:ext cx="10972800" cy="840153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If BMHCC was a state….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5600" y="907047"/>
            <a:ext cx="4221221" cy="4525963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669" y="1417638"/>
            <a:ext cx="5384800" cy="395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401483" y="5535908"/>
            <a:ext cx="516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/>
              <a:t>1 </a:t>
            </a:r>
            <a:r>
              <a:rPr lang="en-US" sz="1000" b="1" dirty="0"/>
              <a:t>Siegel RL, Miller KD, </a:t>
            </a:r>
            <a:r>
              <a:rPr lang="en-US" sz="1000" b="1" dirty="0" err="1"/>
              <a:t>Jemal</a:t>
            </a:r>
            <a:r>
              <a:rPr lang="en-US" sz="1000" b="1" dirty="0"/>
              <a:t> A. Cancer Statistics, 2020. CA Cancer J </a:t>
            </a:r>
            <a:r>
              <a:rPr lang="en-US" sz="1000" b="1" dirty="0" err="1"/>
              <a:t>Clin</a:t>
            </a:r>
            <a:r>
              <a:rPr lang="en-US" sz="1000" b="1" dirty="0"/>
              <a:t> 2020;70:7-30</a:t>
            </a:r>
            <a:r>
              <a:rPr lang="en-US" sz="1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79" y="216318"/>
            <a:ext cx="11733272" cy="1208120"/>
          </a:xfrm>
        </p:spPr>
        <p:txBody>
          <a:bodyPr>
            <a:normAutofit/>
          </a:bodyPr>
          <a:lstStyle/>
          <a:p>
            <a:pPr lvl="1" algn="ctr"/>
            <a:r>
              <a:rPr lang="en-US" sz="3299" b="1" dirty="0">
                <a:solidFill>
                  <a:srgbClr val="7030A0"/>
                </a:solidFill>
              </a:rPr>
              <a:t>Inverse proportionality between number of targets and intervention leverage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44388" y="1472671"/>
          <a:ext cx="5490448" cy="430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9605463"/>
              </p:ext>
            </p:extLst>
          </p:nvPr>
        </p:nvGraphicFramePr>
        <p:xfrm>
          <a:off x="6073778" y="1597264"/>
          <a:ext cx="5490448" cy="417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3342" y="5828819"/>
            <a:ext cx="4082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intervention targets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760" y="5828819"/>
            <a:ext cx="3797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Impact of intervention target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7868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Implementing The Mid-South Miracle: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sz="2000" b="1" u="sng" dirty="0" smtClean="0">
                <a:solidFill>
                  <a:srgbClr val="0000FF"/>
                </a:solidFill>
              </a:rPr>
              <a:t>Goal</a:t>
            </a:r>
            <a:r>
              <a:rPr lang="en-US" sz="2000" b="1" dirty="0" smtClean="0">
                <a:solidFill>
                  <a:srgbClr val="0000FF"/>
                </a:solidFill>
              </a:rPr>
              <a:t>: </a:t>
            </a:r>
            <a:r>
              <a:rPr lang="en-US" sz="2000" b="1" dirty="0">
                <a:solidFill>
                  <a:srgbClr val="0000FF"/>
                </a:solidFill>
              </a:rPr>
              <a:t>Reduce Lung Cancer Mortality &gt;25% Over 10 Years </a:t>
            </a: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2200" b="1" u="sng" dirty="0" smtClean="0">
                <a:solidFill>
                  <a:srgbClr val="339933"/>
                </a:solidFill>
              </a:rPr>
              <a:t>Objectives</a:t>
            </a:r>
            <a:r>
              <a:rPr lang="en-US" sz="2200" b="1" dirty="0" smtClean="0">
                <a:solidFill>
                  <a:srgbClr val="339933"/>
                </a:solidFill>
              </a:rPr>
              <a:t>: sustained, rigorous implementation of seven </a:t>
            </a:r>
            <a:r>
              <a:rPr lang="en-US" sz="2200" b="1" dirty="0">
                <a:solidFill>
                  <a:srgbClr val="339933"/>
                </a:solidFill>
              </a:rPr>
              <a:t>s</a:t>
            </a:r>
            <a:r>
              <a:rPr lang="en-US" sz="2200" b="1" dirty="0" smtClean="0">
                <a:solidFill>
                  <a:srgbClr val="339933"/>
                </a:solidFill>
              </a:rPr>
              <a:t>pecific </a:t>
            </a:r>
            <a:r>
              <a:rPr lang="en-US" sz="2200" b="1" dirty="0">
                <a:solidFill>
                  <a:srgbClr val="339933"/>
                </a:solidFill>
              </a:rPr>
              <a:t>c</a:t>
            </a:r>
            <a:r>
              <a:rPr lang="en-US" sz="2200" b="1" dirty="0" smtClean="0">
                <a:solidFill>
                  <a:srgbClr val="339933"/>
                </a:solidFill>
              </a:rPr>
              <a:t>linical </a:t>
            </a:r>
            <a:r>
              <a:rPr lang="en-US" sz="2200" b="1" dirty="0">
                <a:solidFill>
                  <a:srgbClr val="339933"/>
                </a:solidFill>
              </a:rPr>
              <a:t>p</a:t>
            </a:r>
            <a:r>
              <a:rPr lang="en-US" sz="2200" b="1" dirty="0" smtClean="0">
                <a:solidFill>
                  <a:srgbClr val="339933"/>
                </a:solidFill>
              </a:rPr>
              <a:t>rograms</a:t>
            </a: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  <a:latin typeface="Calibri"/>
              </a:rPr>
              <a:t> </a:t>
            </a:r>
            <a:endParaRPr lang="en-US" sz="2700" dirty="0">
              <a:solidFill>
                <a:schemeClr val="tx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149966" y="1900745"/>
            <a:ext cx="5386917" cy="639762"/>
          </a:xfrm>
        </p:spPr>
        <p:txBody>
          <a:bodyPr/>
          <a:lstStyle/>
          <a:p>
            <a:pPr algn="ctr"/>
            <a:r>
              <a:rPr lang="en-US" dirty="0" smtClean="0"/>
              <a:t>A Three-Tiered Approach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01121" y="2039226"/>
            <a:ext cx="5386917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92191" y="1938086"/>
            <a:ext cx="5389033" cy="639762"/>
          </a:xfrm>
        </p:spPr>
        <p:txBody>
          <a:bodyPr/>
          <a:lstStyle/>
          <a:p>
            <a:pPr algn="ctr"/>
            <a:r>
              <a:rPr lang="en-US" dirty="0" smtClean="0"/>
              <a:t>The Population Impact Pyramid</a:t>
            </a:r>
            <a:endParaRPr lang="en-US" dirty="0"/>
          </a:p>
        </p:txBody>
      </p:sp>
      <p:pic>
        <p:nvPicPr>
          <p:cNvPr id="28" name="Content Placeholder 2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8476" y="3089174"/>
            <a:ext cx="5389562" cy="2181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8236"/>
            <a:ext cx="12192000" cy="78976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60903" y="4020537"/>
            <a:ext cx="4765041" cy="7496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Population </a:t>
            </a:r>
            <a:r>
              <a:rPr lang="en-US" sz="2800" dirty="0" smtClean="0"/>
              <a:t>Science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001354" y="3502295"/>
            <a:ext cx="3464447" cy="5004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Team Science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7628678" y="2939075"/>
            <a:ext cx="2209800" cy="563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 &amp; I Science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203519" y="4210697"/>
            <a:ext cx="81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89719" y="3562329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838478" y="3083027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How?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478087" y="3452360"/>
            <a:ext cx="185668" cy="1089812"/>
          </a:xfrm>
          <a:prstGeom prst="rightBrac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777" y="6581001"/>
            <a:ext cx="921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Osarogiagbon RU. ‘The Mid-South Miracle.’ Fred Hutch Cancer Center Value in Cancer Care Summit 2023. November 2, 2023. 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4500000">
            <a:off x="4122170" y="2533963"/>
            <a:ext cx="113389" cy="88498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animBg="1"/>
      <p:bldP spid="16" grpId="0" animBg="1"/>
      <p:bldP spid="17" grpId="0" animBg="1"/>
      <p:bldP spid="18" grpId="0"/>
      <p:bldP spid="19" grpId="0"/>
      <p:bldP spid="20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553"/>
            <a:ext cx="12192000" cy="9794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-168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Lung Cancer Screening Saves Lives! But…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0169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Google Shape;80;p4"/>
          <p:cNvSpPr txBox="1">
            <a:spLocks/>
          </p:cNvSpPr>
          <p:nvPr/>
        </p:nvSpPr>
        <p:spPr>
          <a:xfrm>
            <a:off x="462630" y="1589493"/>
            <a:ext cx="11616612" cy="367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20"/>
              </a:spcBef>
              <a:buSzPts val="560"/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28" y="1027906"/>
            <a:ext cx="7333488" cy="437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Brace 11"/>
          <p:cNvSpPr/>
          <p:nvPr/>
        </p:nvSpPr>
        <p:spPr>
          <a:xfrm>
            <a:off x="3802995" y="2460266"/>
            <a:ext cx="267964" cy="1402916"/>
          </a:xfrm>
          <a:prstGeom prst="righ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5046027" y="3863181"/>
            <a:ext cx="228600" cy="1030883"/>
          </a:xfrm>
          <a:prstGeom prst="righ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9125542" y="2460266"/>
            <a:ext cx="417548" cy="2520310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4115142" y="2514957"/>
            <a:ext cx="1374884" cy="11555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86216" y="2665372"/>
            <a:ext cx="1160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FF00"/>
                </a:solidFill>
              </a:rPr>
              <a:t>Improve eligibility criteria!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5356593" y="3644882"/>
            <a:ext cx="1409021" cy="11988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90603" y="3800344"/>
            <a:ext cx="1262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Eliminate access barriers!!</a:t>
            </a:r>
            <a:endParaRPr lang="en-US" b="1" i="1" dirty="0">
              <a:solidFill>
                <a:srgbClr val="FFC000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9595685" y="2887304"/>
            <a:ext cx="2068681" cy="16345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92D050"/>
                </a:solidFill>
              </a:rPr>
              <a:t>C</a:t>
            </a:r>
            <a:r>
              <a:rPr lang="en-US" sz="1600" b="1" i="1" dirty="0" smtClean="0">
                <a:solidFill>
                  <a:srgbClr val="92D050"/>
                </a:solidFill>
              </a:rPr>
              <a:t>ost-efficient risk stratification, patient selection!!!</a:t>
            </a:r>
            <a:endParaRPr lang="en-US" sz="1600" b="1" i="1" dirty="0">
              <a:solidFill>
                <a:srgbClr val="92D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9452" y="5457712"/>
            <a:ext cx="7542968" cy="372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Osarogiagbon, Yang, Sequist. ASCO Educational Book 2023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309" y="6556514"/>
            <a:ext cx="878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Osarogiagbon. AZ Pan-Asia Lung Cancer Summit. Sheraton Towers, Singapore. September 13, 2023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01ADA9BBC2964584CEEDB8330F7FCC" ma:contentTypeVersion="12" ma:contentTypeDescription="Create a new document." ma:contentTypeScope="" ma:versionID="08f8d2d3fa20b26d447593b14d552b23">
  <xsd:schema xmlns:xsd="http://www.w3.org/2001/XMLSchema" xmlns:xs="http://www.w3.org/2001/XMLSchema" xmlns:p="http://schemas.microsoft.com/office/2006/metadata/properties" xmlns:ns1="http://schemas.microsoft.com/sharepoint/v3" xmlns:ns3="a0f73942-0ceb-46fc-8cb5-5bc3ee42cca0" targetNamespace="http://schemas.microsoft.com/office/2006/metadata/properties" ma:root="true" ma:fieldsID="715d21f1258746855cbea86fe01c24c7" ns1:_="" ns3:_="">
    <xsd:import namespace="http://schemas.microsoft.com/sharepoint/v3"/>
    <xsd:import namespace="a0f73942-0ceb-46fc-8cb5-5bc3ee42cc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73942-0ceb-46fc-8cb5-5bc3ee42cc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6A80EF-8A86-47D9-BEA5-1B4354FC5E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B0787C-ABC8-414D-8CDC-777236C33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f73942-0ceb-46fc-8cb5-5bc3ee42c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EEAFB4-F83A-4938-9DCE-B6DCC2384708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a0f73942-0ceb-46fc-8cb5-5bc3ee42cca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4112</Words>
  <Application>Microsoft Office PowerPoint</Application>
  <PresentationFormat>Widescreen</PresentationFormat>
  <Paragraphs>697</Paragraphs>
  <Slides>40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MS PGothic</vt:lpstr>
      <vt:lpstr>Arial</vt:lpstr>
      <vt:lpstr>Calibri</vt:lpstr>
      <vt:lpstr>Calibri Light</vt:lpstr>
      <vt:lpstr>Georgia</vt:lpstr>
      <vt:lpstr>Gill Sans</vt:lpstr>
      <vt:lpstr>Heiti SC Light</vt:lpstr>
      <vt:lpstr>MS Mincho</vt:lpstr>
      <vt:lpstr>Times New Roman</vt:lpstr>
      <vt:lpstr>Wingdings</vt:lpstr>
      <vt:lpstr>Office Theme</vt:lpstr>
      <vt:lpstr> </vt:lpstr>
      <vt:lpstr> </vt:lpstr>
      <vt:lpstr> </vt:lpstr>
      <vt:lpstr> </vt:lpstr>
      <vt:lpstr>Epidemiology of Lung Cancer in the US:  A Tale of Geographic Disparity</vt:lpstr>
      <vt:lpstr>If BMHCC was a state….</vt:lpstr>
      <vt:lpstr>Inverse proportionality between number of targets and intervention leverage</vt:lpstr>
      <vt:lpstr>Implementing The Mid-South Miracle:  Goal: Reduce Lung Cancer Mortality &gt;25% Over 10 Years  Objectives: sustained, rigorous implementation of seven specific clinical programs  </vt:lpstr>
      <vt:lpstr> </vt:lpstr>
      <vt:lpstr>PowerPoint Presentation</vt:lpstr>
      <vt:lpstr> </vt:lpstr>
      <vt:lpstr> </vt:lpstr>
      <vt:lpstr>Detecting Early Lung Cancer (DELUGE) in MS Delta  Program Volumes</vt:lpstr>
      <vt:lpstr> </vt:lpstr>
      <vt:lpstr>PowerPoint Presentation</vt:lpstr>
      <vt:lpstr> </vt:lpstr>
      <vt:lpstr>Lung Cancer Care is Complex!</vt:lpstr>
      <vt:lpstr>Problem: Guideline-Discordant Treatment</vt:lpstr>
      <vt:lpstr> </vt:lpstr>
      <vt:lpstr>PowerPoint Presentation</vt:lpstr>
      <vt:lpstr> </vt:lpstr>
      <vt:lpstr>MultiD Care Saves Lives ‘Building a multidisciplinary bridge across the quality chasm of thoracic oncology…’ Baptist Memorial Healthcare Corporation NSCLC patients 2011-2017 </vt:lpstr>
      <vt:lpstr>PowerPoint Presentation</vt:lpstr>
      <vt:lpstr>PowerPoint Presentation</vt:lpstr>
      <vt:lpstr>PowerPoint Presentation</vt:lpstr>
      <vt:lpstr>Red Bar Challenge: BMHCC 2015 - 2021</vt:lpstr>
      <vt:lpstr> </vt:lpstr>
      <vt:lpstr> </vt:lpstr>
      <vt:lpstr> </vt:lpstr>
      <vt:lpstr>Takes Two to Tango: Pathology Interventions</vt:lpstr>
      <vt:lpstr>PowerPoint Presentation</vt:lpstr>
      <vt:lpstr> </vt:lpstr>
      <vt:lpstr>Clinical Trials Matter Because….</vt:lpstr>
      <vt:lpstr>In this age of rapid-fire discovery, ‘the best treatment is a clinical trial…’</vt:lpstr>
      <vt:lpstr>The Real Barriers to Clinical Trials Participation</vt:lpstr>
      <vt:lpstr>Framework for Solutions</vt:lpstr>
      <vt:lpstr>Benchmarking, data collection, analysis and feedback</vt:lpstr>
      <vt:lpstr>Finding Enduring Solutions….!</vt:lpstr>
      <vt:lpstr> </vt:lpstr>
      <vt:lpstr>MSM: Acknowledgements</vt:lpstr>
    </vt:vector>
  </TitlesOfParts>
  <Company>Baptist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Access to Early Lung Cancer Detection</dc:title>
  <dc:creator>Raymond Osarogiagbon</dc:creator>
  <cp:lastModifiedBy>Raymond Osarogiagbon</cp:lastModifiedBy>
  <cp:revision>112</cp:revision>
  <dcterms:created xsi:type="dcterms:W3CDTF">2022-04-07T20:21:55Z</dcterms:created>
  <dcterms:modified xsi:type="dcterms:W3CDTF">2023-10-15T22:00:28Z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0x010100C901ADA9BBC2964584CEEDB8330F7FCC</vt:lpwstr>
  </property>
</Properties>
</file>