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37"/>
  </p:notesMasterIdLst>
  <p:sldIdLst>
    <p:sldId id="627" r:id="rId3"/>
    <p:sldId id="684" r:id="rId4"/>
    <p:sldId id="693" r:id="rId5"/>
    <p:sldId id="656" r:id="rId6"/>
    <p:sldId id="654" r:id="rId7"/>
    <p:sldId id="685" r:id="rId8"/>
    <p:sldId id="637" r:id="rId9"/>
    <p:sldId id="677" r:id="rId10"/>
    <p:sldId id="678" r:id="rId11"/>
    <p:sldId id="679" r:id="rId12"/>
    <p:sldId id="680" r:id="rId13"/>
    <p:sldId id="665" r:id="rId14"/>
    <p:sldId id="638" r:id="rId15"/>
    <p:sldId id="670" r:id="rId16"/>
    <p:sldId id="661" r:id="rId17"/>
    <p:sldId id="648" r:id="rId18"/>
    <p:sldId id="683" r:id="rId19"/>
    <p:sldId id="674" r:id="rId20"/>
    <p:sldId id="644" r:id="rId21"/>
    <p:sldId id="694" r:id="rId22"/>
    <p:sldId id="657" r:id="rId23"/>
    <p:sldId id="686" r:id="rId24"/>
    <p:sldId id="675" r:id="rId25"/>
    <p:sldId id="676" r:id="rId26"/>
    <p:sldId id="687" r:id="rId27"/>
    <p:sldId id="688" r:id="rId28"/>
    <p:sldId id="689" r:id="rId29"/>
    <p:sldId id="690" r:id="rId30"/>
    <p:sldId id="691" r:id="rId31"/>
    <p:sldId id="692" r:id="rId32"/>
    <p:sldId id="633" r:id="rId33"/>
    <p:sldId id="653" r:id="rId34"/>
    <p:sldId id="612" r:id="rId35"/>
    <p:sldId id="50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2" d="100"/>
          <a:sy n="102" d="100"/>
        </p:scale>
        <p:origin x="138"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3E704-417E-4DFE-887A-471B3674CDB6}"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E1126D-1ECC-41C6-B11C-C0AE1FC988BA}" type="slidenum">
              <a:rPr lang="en-US" smtClean="0"/>
              <a:t>‹#›</a:t>
            </a:fld>
            <a:endParaRPr lang="en-US"/>
          </a:p>
        </p:txBody>
      </p:sp>
    </p:spTree>
    <p:extLst>
      <p:ext uri="{BB962C8B-B14F-4D97-AF65-F5344CB8AC3E}">
        <p14:creationId xmlns:p14="http://schemas.microsoft.com/office/powerpoint/2010/main" val="326706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820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3770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6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4487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742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181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02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62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2703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60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063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835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0358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15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185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290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709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0948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3998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782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834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488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40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880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9167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endParaRPr lang="en-US" b="0" i="0"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69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843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340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83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227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74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4FE9C-24EC-442B-850F-65B0BA925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8844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A4A0-D482-B53E-461B-28F9F15E28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CF2823-9DC9-667F-4728-AFAB39D04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535DF9-41CD-DFEB-1CD4-6B2C089A5D11}"/>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5" name="Footer Placeholder 4">
            <a:extLst>
              <a:ext uri="{FF2B5EF4-FFF2-40B4-BE49-F238E27FC236}">
                <a16:creationId xmlns:a16="http://schemas.microsoft.com/office/drawing/2014/main" id="{38FF6DBF-DCD2-74D9-B245-81F253A79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8DC35-54F7-CA0F-7DCF-3FCB0971237A}"/>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224697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689C-4023-5DCD-A63B-3ED526BC55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5CB8BE-ECA1-458D-4A7B-D8D4BE8145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698A7-AEDF-A241-BA54-C243303B08AB}"/>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5" name="Footer Placeholder 4">
            <a:extLst>
              <a:ext uri="{FF2B5EF4-FFF2-40B4-BE49-F238E27FC236}">
                <a16:creationId xmlns:a16="http://schemas.microsoft.com/office/drawing/2014/main" id="{E6385767-4EFA-48D8-6EF0-273D1BDC3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D3609-70B8-C82F-C1F8-082F8F20180A}"/>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51809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F4D49F-B64D-1BFE-0D39-4BE51BA34D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3ED14-574E-AA20-8535-A46338DA5B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759BF-4724-6A8C-9826-0E12FBB651A5}"/>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5" name="Footer Placeholder 4">
            <a:extLst>
              <a:ext uri="{FF2B5EF4-FFF2-40B4-BE49-F238E27FC236}">
                <a16:creationId xmlns:a16="http://schemas.microsoft.com/office/drawing/2014/main" id="{20EADF2D-AB6D-7364-5940-77CEB2B497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D195E-7B09-98DC-454A-4BFB38C4CAAB}"/>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2459102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spTree>
    <p:extLst>
      <p:ext uri="{BB962C8B-B14F-4D97-AF65-F5344CB8AC3E}">
        <p14:creationId xmlns:p14="http://schemas.microsoft.com/office/powerpoint/2010/main" val="860218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1252209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a:t>
            </a:r>
            <a:r>
              <a:rPr lang="en-US" sz="1800" baseline="0" dirty="0">
                <a:solidFill>
                  <a:srgbClr val="2699BB"/>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3909056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861134" y="2038158"/>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66673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 Presentation 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4"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8" name="Picture 7" descr="photo illustration of the hands of different races and genders of people raised in the air against a white background"/>
          <p:cNvPicPr>
            <a:picLocks noChangeAspect="1"/>
          </p:cNvPicPr>
          <p:nvPr userDrawn="1"/>
        </p:nvPicPr>
        <p:blipFill rotWithShape="1">
          <a:blip r:embed="rId2">
            <a:extLst>
              <a:ext uri="{28A0092B-C50C-407E-A947-70E740481C1C}">
                <a14:useLocalDpi xmlns:a14="http://schemas.microsoft.com/office/drawing/2010/main" val="0"/>
              </a:ext>
            </a:extLst>
          </a:blip>
          <a:srcRect t="24421"/>
          <a:stretch/>
        </p:blipFill>
        <p:spPr>
          <a:xfrm>
            <a:off x="1" y="-1"/>
            <a:ext cx="12191999" cy="459105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spTree>
    <p:extLst>
      <p:ext uri="{BB962C8B-B14F-4D97-AF65-F5344CB8AC3E}">
        <p14:creationId xmlns:p14="http://schemas.microsoft.com/office/powerpoint/2010/main" val="2413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attle Presentation Title Slide">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9"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pic>
        <p:nvPicPr>
          <p:cNvPr id="13" name="Picture 12" descr="Photo of the Seattle skyline with Space Needle in foreground and Mount Rainier in the background."/>
          <p:cNvPicPr>
            <a:picLocks noChangeAspect="1"/>
          </p:cNvPicPr>
          <p:nvPr userDrawn="1"/>
        </p:nvPicPr>
        <p:blipFill rotWithShape="1">
          <a:blip r:embed="rId3">
            <a:extLst>
              <a:ext uri="{28A0092B-C50C-407E-A947-70E740481C1C}">
                <a14:useLocalDpi xmlns:a14="http://schemas.microsoft.com/office/drawing/2010/main" val="0"/>
              </a:ext>
            </a:extLst>
          </a:blip>
          <a:srcRect t="10518" b="14482"/>
          <a:stretch/>
        </p:blipFill>
        <p:spPr>
          <a:xfrm>
            <a:off x="0" y="-1"/>
            <a:ext cx="12192000" cy="4572001"/>
          </a:xfrm>
          <a:prstGeom prst="rect">
            <a:avLst/>
          </a:prstGeom>
        </p:spPr>
      </p:pic>
    </p:spTree>
    <p:extLst>
      <p:ext uri="{BB962C8B-B14F-4D97-AF65-F5344CB8AC3E}">
        <p14:creationId xmlns:p14="http://schemas.microsoft.com/office/powerpoint/2010/main" val="1215159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Urba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pic>
        <p:nvPicPr>
          <p:cNvPr id="11" name="Picture 10" descr="photo of downtown Spokane with Spokane River in forefront"/>
          <p:cNvPicPr>
            <a:picLocks noChangeAspect="1"/>
          </p:cNvPicPr>
          <p:nvPr userDrawn="1"/>
        </p:nvPicPr>
        <p:blipFill rotWithShape="1">
          <a:blip r:embed="rId3">
            <a:extLst>
              <a:ext uri="{28A0092B-C50C-407E-A947-70E740481C1C}">
                <a14:useLocalDpi xmlns:a14="http://schemas.microsoft.com/office/drawing/2010/main" val="0"/>
              </a:ext>
            </a:extLst>
          </a:blip>
          <a:srcRect t="8921" b="15783"/>
          <a:stretch/>
        </p:blipFill>
        <p:spPr>
          <a:xfrm>
            <a:off x="1" y="0"/>
            <a:ext cx="12200524" cy="4572000"/>
          </a:xfrm>
          <a:prstGeom prst="rect">
            <a:avLst/>
          </a:prstGeom>
        </p:spPr>
      </p:pic>
    </p:spTree>
    <p:extLst>
      <p:ext uri="{BB962C8B-B14F-4D97-AF65-F5344CB8AC3E}">
        <p14:creationId xmlns:p14="http://schemas.microsoft.com/office/powerpoint/2010/main" val="213220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r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pic>
        <p:nvPicPr>
          <p:cNvPr id="13" name="Picture 12" descr="photo of a boat navigating around a couple of islands in the Puget Sound"/>
          <p:cNvPicPr>
            <a:picLocks noChangeAspect="1"/>
          </p:cNvPicPr>
          <p:nvPr userDrawn="1"/>
        </p:nvPicPr>
        <p:blipFill rotWithShape="1">
          <a:blip r:embed="rId3">
            <a:extLst>
              <a:ext uri="{28A0092B-C50C-407E-A947-70E740481C1C}">
                <a14:useLocalDpi xmlns:a14="http://schemas.microsoft.com/office/drawing/2010/main" val="0"/>
              </a:ext>
            </a:extLst>
          </a:blip>
          <a:srcRect t="435" b="24049"/>
          <a:stretch/>
        </p:blipFill>
        <p:spPr>
          <a:xfrm>
            <a:off x="0" y="-2"/>
            <a:ext cx="12192000" cy="4572001"/>
          </a:xfrm>
          <a:prstGeom prst="rect">
            <a:avLst/>
          </a:prstGeom>
        </p:spPr>
      </p:pic>
    </p:spTree>
    <p:extLst>
      <p:ext uri="{BB962C8B-B14F-4D97-AF65-F5344CB8AC3E}">
        <p14:creationId xmlns:p14="http://schemas.microsoft.com/office/powerpoint/2010/main" val="3833472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1ECC-BBBC-3003-7B97-FA03F2BD3E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75E151-4BC3-3FDD-68AF-B89EF0AAAE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0AD0C9-45F8-2BCE-C590-B4EA63529505}"/>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5" name="Footer Placeholder 4">
            <a:extLst>
              <a:ext uri="{FF2B5EF4-FFF2-40B4-BE49-F238E27FC236}">
                <a16:creationId xmlns:a16="http://schemas.microsoft.com/office/drawing/2014/main" id="{D43DC149-7DAC-99F8-2236-672A14BDED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9E051-5E75-8738-0D98-5B3865D2EFFD}"/>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678096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ee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pic>
        <p:nvPicPr>
          <p:cNvPr id="13" name="Picture 12" descr="view from high above Diablo Lake in the Northern Cascades mountain range"/>
          <p:cNvPicPr>
            <a:picLocks noChangeAspect="1"/>
          </p:cNvPicPr>
          <p:nvPr userDrawn="1"/>
        </p:nvPicPr>
        <p:blipFill rotWithShape="1">
          <a:blip r:embed="rId3">
            <a:extLst>
              <a:ext uri="{28A0092B-C50C-407E-A947-70E740481C1C}">
                <a14:useLocalDpi xmlns:a14="http://schemas.microsoft.com/office/drawing/2010/main" val="0"/>
              </a:ext>
            </a:extLst>
          </a:blip>
          <a:srcRect l="-129" t="11859" r="129" b="13402"/>
          <a:stretch/>
        </p:blipFill>
        <p:spPr>
          <a:xfrm>
            <a:off x="-8526" y="1"/>
            <a:ext cx="12200525" cy="4572000"/>
          </a:xfrm>
          <a:prstGeom prst="rect">
            <a:avLst/>
          </a:prstGeom>
        </p:spPr>
      </p:pic>
    </p:spTree>
    <p:extLst>
      <p:ext uri="{BB962C8B-B14F-4D97-AF65-F5344CB8AC3E}">
        <p14:creationId xmlns:p14="http://schemas.microsoft.com/office/powerpoint/2010/main" val="1763291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astern WA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pic>
        <p:nvPicPr>
          <p:cNvPr id="11" name="Picture 10" descr="Aerial view of the Palouse in Northeast Washington"/>
          <p:cNvPicPr>
            <a:picLocks noChangeAspect="1"/>
          </p:cNvPicPr>
          <p:nvPr userDrawn="1"/>
        </p:nvPicPr>
        <p:blipFill rotWithShape="1">
          <a:blip r:embed="rId3">
            <a:extLst>
              <a:ext uri="{28A0092B-C50C-407E-A947-70E740481C1C}">
                <a14:useLocalDpi xmlns:a14="http://schemas.microsoft.com/office/drawing/2010/main" val="0"/>
              </a:ext>
            </a:extLst>
          </a:blip>
          <a:srcRect b="25613"/>
          <a:stretch/>
        </p:blipFill>
        <p:spPr>
          <a:xfrm>
            <a:off x="-1" y="0"/>
            <a:ext cx="12192001" cy="4572000"/>
          </a:xfrm>
          <a:prstGeom prst="rect">
            <a:avLst/>
          </a:prstGeom>
        </p:spPr>
      </p:pic>
    </p:spTree>
    <p:extLst>
      <p:ext uri="{BB962C8B-B14F-4D97-AF65-F5344CB8AC3E}">
        <p14:creationId xmlns:p14="http://schemas.microsoft.com/office/powerpoint/2010/main" val="417077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tern Presentation Title Slide">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pic>
        <p:nvPicPr>
          <p:cNvPr id="13" name="Picture 12" descr="decorative green box with abstract white lines running across it"/>
          <p:cNvPicPr>
            <a:picLocks noChangeAspect="1"/>
          </p:cNvPicPr>
          <p:nvPr userDrawn="1"/>
        </p:nvPicPr>
        <p:blipFill rotWithShape="1">
          <a:blip r:embed="rId3">
            <a:extLst>
              <a:ext uri="{28A0092B-C50C-407E-A947-70E740481C1C}">
                <a14:useLocalDpi xmlns:a14="http://schemas.microsoft.com/office/drawing/2010/main" val="0"/>
              </a:ext>
            </a:extLst>
          </a:blip>
          <a:srcRect l="129" t="2" r="129" b="25611"/>
          <a:stretch/>
        </p:blipFill>
        <p:spPr>
          <a:xfrm>
            <a:off x="-2" y="-2"/>
            <a:ext cx="12192001" cy="4572002"/>
          </a:xfrm>
          <a:prstGeom prst="rect">
            <a:avLst/>
          </a:prstGeom>
        </p:spPr>
      </p:pic>
    </p:spTree>
    <p:extLst>
      <p:ext uri="{BB962C8B-B14F-4D97-AF65-F5344CB8AC3E}">
        <p14:creationId xmlns:p14="http://schemas.microsoft.com/office/powerpoint/2010/main" val="2584473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Title Slide Add Photo">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0" y="0"/>
            <a:ext cx="12192000" cy="4572000"/>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7" name="Text Placeholder 9"/>
          <p:cNvSpPr>
            <a:spLocks noGrp="1"/>
          </p:cNvSpPr>
          <p:nvPr>
            <p:ph type="body" sz="quarter" idx="12" hasCustomPrompt="1"/>
          </p:nvPr>
        </p:nvSpPr>
        <p:spPr>
          <a:xfrm>
            <a:off x="4433455" y="5865639"/>
            <a:ext cx="6483511" cy="472352"/>
          </a:xfrm>
        </p:spPr>
        <p:txBody>
          <a:bodyPr>
            <a:normAutofit/>
          </a:bodyPr>
          <a:lstStyle>
            <a:lvl1pPr marL="0" indent="0">
              <a:lnSpc>
                <a:spcPct val="100000"/>
              </a:lnSpc>
              <a:spcBef>
                <a:spcPts val="0"/>
              </a:spcBef>
              <a:buNone/>
              <a:defRPr sz="2000" cap="none" baseline="0">
                <a:solidFill>
                  <a:schemeClr val="tx1"/>
                </a:solidFill>
              </a:defRPr>
            </a:lvl1pPr>
          </a:lstStyle>
          <a:p>
            <a:pPr lvl="0"/>
            <a:r>
              <a:rPr lang="en-US" dirty="0"/>
              <a:t>Office/Program</a:t>
            </a:r>
          </a:p>
        </p:txBody>
      </p:sp>
      <p:sp>
        <p:nvSpPr>
          <p:cNvPr id="8" name="Title 3"/>
          <p:cNvSpPr>
            <a:spLocks noGrp="1"/>
          </p:cNvSpPr>
          <p:nvPr>
            <p:ph type="title" hasCustomPrompt="1"/>
          </p:nvPr>
        </p:nvSpPr>
        <p:spPr>
          <a:xfrm>
            <a:off x="4433455" y="5448045"/>
            <a:ext cx="6483511" cy="417595"/>
          </a:xfrm>
        </p:spPr>
        <p:txBody>
          <a:bodyPr>
            <a:noAutofit/>
          </a:bodyPr>
          <a:lstStyle>
            <a:lvl1pPr>
              <a:defRPr sz="3000" cap="all" baseline="0"/>
            </a:lvl1pPr>
          </a:lstStyle>
          <a:p>
            <a:pPr lvl="0"/>
            <a:r>
              <a:rPr lang="en-US" dirty="0"/>
              <a:t>PRESENTATION TITLE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892" y="5500109"/>
            <a:ext cx="1996064" cy="587138"/>
          </a:xfrm>
          <a:prstGeom prst="rect">
            <a:avLst/>
          </a:prstGeom>
        </p:spPr>
      </p:pic>
    </p:spTree>
    <p:extLst>
      <p:ext uri="{BB962C8B-B14F-4D97-AF65-F5344CB8AC3E}">
        <p14:creationId xmlns:p14="http://schemas.microsoft.com/office/powerpoint/2010/main" val="2468932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Slide 1">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239963"/>
            <a:ext cx="3297767"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239963"/>
            <a:ext cx="3312583" cy="2487612"/>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 Placeholder 13"/>
          <p:cNvSpPr>
            <a:spLocks noGrp="1"/>
          </p:cNvSpPr>
          <p:nvPr>
            <p:ph type="body" sz="quarter" idx="11" hasCustomPrompt="1"/>
          </p:nvPr>
        </p:nvSpPr>
        <p:spPr>
          <a:xfrm>
            <a:off x="-11084" y="1115870"/>
            <a:ext cx="12191999" cy="350440"/>
          </a:xfrm>
        </p:spPr>
        <p:txBody>
          <a:bodyPr>
            <a:noAutofit/>
          </a:bodyPr>
          <a:lstStyle>
            <a:lvl1pPr marL="0" indent="0" algn="ctr">
              <a:buNone/>
              <a:defRPr sz="2200">
                <a:solidFill>
                  <a:schemeClr val="tx1"/>
                </a:solidFill>
              </a:defRPr>
            </a:lvl1pPr>
            <a:lvl2pPr>
              <a:defRPr sz="2000">
                <a:solidFill>
                  <a:schemeClr val="tx1">
                    <a:lumMod val="75000"/>
                    <a:lumOff val="25000"/>
                  </a:schemeClr>
                </a:solidFill>
              </a:defRPr>
            </a:lvl2pPr>
            <a:lvl3pPr>
              <a:defRPr sz="2000"/>
            </a:lvl3pPr>
            <a:lvl4pPr>
              <a:defRPr sz="2000"/>
            </a:lvl4pPr>
            <a:lvl5pPr>
              <a:defRPr sz="2000"/>
            </a:lvl5pPr>
          </a:lstStyle>
          <a:p>
            <a:pPr lvl="0"/>
            <a:r>
              <a:rPr lang="en-US" dirty="0"/>
              <a:t>@ location</a:t>
            </a:r>
          </a:p>
        </p:txBody>
      </p:sp>
      <p:sp>
        <p:nvSpPr>
          <p:cNvPr id="16" name="Text Placeholder 15"/>
          <p:cNvSpPr>
            <a:spLocks noGrp="1"/>
          </p:cNvSpPr>
          <p:nvPr>
            <p:ph type="body" sz="quarter" idx="12" hasCustomPrompt="1"/>
          </p:nvPr>
        </p:nvSpPr>
        <p:spPr>
          <a:xfrm>
            <a:off x="-11084" y="1539191"/>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96865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96630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40225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40206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746218"/>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742722"/>
            <a:ext cx="3312583" cy="374650"/>
          </a:xfrm>
        </p:spPr>
        <p:txBody>
          <a:bodyPr>
            <a:normAutofit/>
          </a:bodyPr>
          <a:lstStyle>
            <a:lvl1pPr marL="0" indent="0" algn="ctr">
              <a:buNone/>
              <a:defRPr sz="2000">
                <a:solidFill>
                  <a:schemeClr val="tx1"/>
                </a:solidFill>
                <a:latin typeface="+mn-lt"/>
              </a:defRPr>
            </a:lvl1pPr>
          </a:lstStyle>
          <a:p>
            <a:pPr lvl="0"/>
            <a:r>
              <a:rPr lang="en-US" dirty="0"/>
              <a:t>Program</a:t>
            </a:r>
          </a:p>
        </p:txBody>
      </p:sp>
      <p:sp>
        <p:nvSpPr>
          <p:cNvPr id="15" name="Title 2"/>
          <p:cNvSpPr>
            <a:spLocks noGrp="1"/>
          </p:cNvSpPr>
          <p:nvPr>
            <p:ph type="title" hasCustomPrompt="1"/>
          </p:nvPr>
        </p:nvSpPr>
        <p:spPr>
          <a:xfrm>
            <a:off x="0" y="673320"/>
            <a:ext cx="12192000" cy="437941"/>
          </a:xfrm>
        </p:spPr>
        <p:txBody>
          <a:bodyPr>
            <a:normAutofit/>
          </a:bodyPr>
          <a:lstStyle>
            <a:lvl1pPr algn="ctr">
              <a:defRPr sz="3000"/>
            </a:lvl1pPr>
          </a:lstStyle>
          <a:p>
            <a:pPr lvl="0"/>
            <a:r>
              <a:rPr lang="en-US" dirty="0"/>
              <a:t>Subtitle 1</a:t>
            </a:r>
          </a:p>
        </p:txBody>
      </p:sp>
    </p:spTree>
    <p:extLst>
      <p:ext uri="{BB962C8B-B14F-4D97-AF65-F5344CB8AC3E}">
        <p14:creationId xmlns:p14="http://schemas.microsoft.com/office/powerpoint/2010/main" val="32309024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title Slide 2">
    <p:spTree>
      <p:nvGrpSpPr>
        <p:cNvPr id="1" name=""/>
        <p:cNvGrpSpPr/>
        <p:nvPr/>
      </p:nvGrpSpPr>
      <p:grpSpPr>
        <a:xfrm>
          <a:off x="0" y="0"/>
          <a:ext cx="0" cy="0"/>
          <a:chOff x="0" y="0"/>
          <a:chExt cx="0" cy="0"/>
        </a:xfrm>
      </p:grpSpPr>
      <p:sp>
        <p:nvSpPr>
          <p:cNvPr id="20" name="Picture Placeholder 19"/>
          <p:cNvSpPr>
            <a:spLocks noGrp="1"/>
          </p:cNvSpPr>
          <p:nvPr>
            <p:ph type="pic" sz="quarter" idx="14"/>
          </p:nvPr>
        </p:nvSpPr>
        <p:spPr>
          <a:xfrm>
            <a:off x="6544734" y="210388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8" name="Picture Placeholder 17"/>
          <p:cNvSpPr>
            <a:spLocks noGrp="1"/>
          </p:cNvSpPr>
          <p:nvPr>
            <p:ph type="pic" sz="quarter" idx="13"/>
          </p:nvPr>
        </p:nvSpPr>
        <p:spPr>
          <a:xfrm>
            <a:off x="2423585" y="210388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6" name="Text Placeholder 15"/>
          <p:cNvSpPr>
            <a:spLocks noGrp="1"/>
          </p:cNvSpPr>
          <p:nvPr>
            <p:ph type="body" sz="quarter" idx="12" hasCustomPrompt="1"/>
          </p:nvPr>
        </p:nvSpPr>
        <p:spPr>
          <a:xfrm>
            <a:off x="-11084" y="1248908"/>
            <a:ext cx="12191999" cy="304800"/>
          </a:xfrm>
        </p:spPr>
        <p:txBody>
          <a:bodyPr/>
          <a:lstStyle>
            <a:lvl1pPr marL="0" indent="0" algn="ctr">
              <a:buNone/>
              <a:defRPr sz="1800">
                <a:solidFill>
                  <a:schemeClr val="tx1"/>
                </a:solidFill>
              </a:defRPr>
            </a:lvl1pPr>
          </a:lstStyle>
          <a:p>
            <a:pPr lvl="0"/>
            <a:r>
              <a:rPr lang="en-US" dirty="0"/>
              <a:t>Date</a:t>
            </a:r>
          </a:p>
        </p:txBody>
      </p:sp>
      <p:sp>
        <p:nvSpPr>
          <p:cNvPr id="22" name="Text Placeholder 21"/>
          <p:cNvSpPr>
            <a:spLocks noGrp="1"/>
          </p:cNvSpPr>
          <p:nvPr>
            <p:ph type="body" sz="quarter" idx="15" hasCustomPrompt="1"/>
          </p:nvPr>
        </p:nvSpPr>
        <p:spPr>
          <a:xfrm>
            <a:off x="2423586" y="4832576"/>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35401" y="4830223"/>
            <a:ext cx="3316177" cy="412750"/>
          </a:xfrm>
        </p:spPr>
        <p:txBody>
          <a:bodyPr>
            <a:normAutofit/>
          </a:bodyPr>
          <a:lstStyle>
            <a:lvl1pPr marL="0" indent="0" algn="ctr">
              <a:buNone/>
              <a:defRPr sz="2200" b="1" i="0">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423585" y="5266175"/>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35401" y="5265981"/>
            <a:ext cx="3316176"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423585" y="5610138"/>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44173" y="5606642"/>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7" name="Straight Connector 16"/>
          <p:cNvCxnSpPr/>
          <p:nvPr userDrawn="1"/>
        </p:nvCxnSpPr>
        <p:spPr>
          <a:xfrm flipV="1">
            <a:off x="5763752" y="1699837"/>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11084" y="677873"/>
            <a:ext cx="12180915" cy="454236"/>
          </a:xfrm>
        </p:spPr>
        <p:txBody>
          <a:bodyPr>
            <a:normAutofit/>
          </a:bodyPr>
          <a:lstStyle>
            <a:lvl1pPr algn="ctr">
              <a:defRPr sz="3000"/>
            </a:lvl1pPr>
          </a:lstStyle>
          <a:p>
            <a:pPr lvl="0"/>
            <a:r>
              <a:rPr lang="en-US" dirty="0"/>
              <a:t>Subtitle 2</a:t>
            </a:r>
          </a:p>
        </p:txBody>
      </p:sp>
    </p:spTree>
    <p:extLst>
      <p:ext uri="{BB962C8B-B14F-4D97-AF65-F5344CB8AC3E}">
        <p14:creationId xmlns:p14="http://schemas.microsoft.com/office/powerpoint/2010/main" val="38537044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ers Slide 1 with Photos">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473902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4736675"/>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517262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5172429"/>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552297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5519478"/>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45" name="Picture Placeholder 19"/>
          <p:cNvSpPr>
            <a:spLocks noGrp="1"/>
          </p:cNvSpPr>
          <p:nvPr>
            <p:ph type="pic" sz="quarter" idx="14"/>
          </p:nvPr>
        </p:nvSpPr>
        <p:spPr>
          <a:xfrm>
            <a:off x="6511782" y="2010333"/>
            <a:ext cx="3297767"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7"/>
          <p:cNvSpPr>
            <a:spLocks noGrp="1"/>
          </p:cNvSpPr>
          <p:nvPr>
            <p:ph type="pic" sz="quarter" idx="13"/>
          </p:nvPr>
        </p:nvSpPr>
        <p:spPr>
          <a:xfrm>
            <a:off x="2390633" y="2010333"/>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itle 1"/>
          <p:cNvSpPr>
            <a:spLocks noGrp="1"/>
          </p:cNvSpPr>
          <p:nvPr>
            <p:ph type="title" hasCustomPrompt="1"/>
          </p:nvPr>
        </p:nvSpPr>
        <p:spPr>
          <a:xfrm>
            <a:off x="39297" y="666762"/>
            <a:ext cx="12203081" cy="489242"/>
          </a:xfrm>
        </p:spPr>
        <p:txBody>
          <a:bodyPr>
            <a:normAutofit/>
          </a:bodyPr>
          <a:lstStyle>
            <a:lvl1pPr algn="ctr">
              <a:defRPr sz="3000"/>
            </a:lvl1pPr>
          </a:lstStyle>
          <a:p>
            <a:pPr lvl="0"/>
            <a:r>
              <a:rPr lang="en-US" dirty="0"/>
              <a:t>Presenters 1</a:t>
            </a:r>
          </a:p>
        </p:txBody>
      </p:sp>
    </p:spTree>
    <p:extLst>
      <p:ext uri="{BB962C8B-B14F-4D97-AF65-F5344CB8AC3E}">
        <p14:creationId xmlns:p14="http://schemas.microsoft.com/office/powerpoint/2010/main" val="33567771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ers Slide 2">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239063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178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239063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1178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239063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178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2" name="Title 1"/>
          <p:cNvSpPr>
            <a:spLocks noGrp="1"/>
          </p:cNvSpPr>
          <p:nvPr>
            <p:ph type="title" hasCustomPrompt="1"/>
          </p:nvPr>
        </p:nvSpPr>
        <p:spPr>
          <a:xfrm>
            <a:off x="-11081" y="673575"/>
            <a:ext cx="12191997" cy="482428"/>
          </a:xfrm>
        </p:spPr>
        <p:txBody>
          <a:bodyPr>
            <a:normAutofit/>
          </a:bodyPr>
          <a:lstStyle>
            <a:lvl1pPr algn="ctr">
              <a:defRPr sz="3000"/>
            </a:lvl1pPr>
          </a:lstStyle>
          <a:p>
            <a:pPr lvl="0"/>
            <a:r>
              <a:rPr lang="en-US" dirty="0"/>
              <a:t>Presenters 2</a:t>
            </a:r>
          </a:p>
        </p:txBody>
      </p:sp>
    </p:spTree>
    <p:extLst>
      <p:ext uri="{BB962C8B-B14F-4D97-AF65-F5344CB8AC3E}">
        <p14:creationId xmlns:p14="http://schemas.microsoft.com/office/powerpoint/2010/main" val="166184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ers Slide 3">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quarter" idx="15" hasCustomPrompt="1"/>
          </p:nvPr>
        </p:nvSpPr>
        <p:spPr>
          <a:xfrm>
            <a:off x="683753" y="2628231"/>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4439142" y="2625878"/>
            <a:ext cx="3297767"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5" name="Text Placeholder 24"/>
          <p:cNvSpPr>
            <a:spLocks noGrp="1"/>
          </p:cNvSpPr>
          <p:nvPr>
            <p:ph type="body" sz="quarter" idx="17" hasCustomPrompt="1"/>
          </p:nvPr>
        </p:nvSpPr>
        <p:spPr>
          <a:xfrm>
            <a:off x="683753" y="3061826"/>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4439142" y="3061632"/>
            <a:ext cx="3297767" cy="314335"/>
          </a:xfrm>
        </p:spPr>
        <p:txBody>
          <a:bodyPr/>
          <a:lstStyle>
            <a:lvl1pPr marL="0" indent="0" algn="ctr">
              <a:buNone/>
              <a:defRPr sz="2000" i="1">
                <a:solidFill>
                  <a:schemeClr val="tx1"/>
                </a:solidFill>
                <a:latin typeface="+mn-lt"/>
              </a:defRPr>
            </a:lvl1pPr>
          </a:lstStyle>
          <a:p>
            <a:pPr lvl="0"/>
            <a:r>
              <a:rPr lang="en-US" dirty="0"/>
              <a:t>Title</a:t>
            </a:r>
          </a:p>
        </p:txBody>
      </p:sp>
      <p:sp>
        <p:nvSpPr>
          <p:cNvPr id="28" name="Text Placeholder 27"/>
          <p:cNvSpPr>
            <a:spLocks noGrp="1"/>
          </p:cNvSpPr>
          <p:nvPr>
            <p:ph type="body" sz="quarter" idx="19" hasCustomPrompt="1"/>
          </p:nvPr>
        </p:nvSpPr>
        <p:spPr>
          <a:xfrm>
            <a:off x="683753" y="3412177"/>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4439142" y="3408681"/>
            <a:ext cx="3297767" cy="374650"/>
          </a:xfrm>
        </p:spPr>
        <p:txBody>
          <a:bodyPr/>
          <a:lstStyle>
            <a:lvl1pPr marL="0" indent="0" algn="ctr">
              <a:buNone/>
              <a:defRPr sz="2000">
                <a:solidFill>
                  <a:schemeClr val="tx1"/>
                </a:solidFill>
                <a:latin typeface="+mn-lt"/>
              </a:defRPr>
            </a:lvl1pPr>
          </a:lstStyle>
          <a:p>
            <a:pPr lvl="0"/>
            <a:r>
              <a:rPr lang="en-US" dirty="0"/>
              <a:t>Program</a:t>
            </a:r>
          </a:p>
        </p:txBody>
      </p:sp>
      <p:sp>
        <p:nvSpPr>
          <p:cNvPr id="11" name="Text Placeholder 21"/>
          <p:cNvSpPr>
            <a:spLocks noGrp="1"/>
          </p:cNvSpPr>
          <p:nvPr>
            <p:ph type="body" sz="quarter" idx="22" hasCustomPrompt="1"/>
          </p:nvPr>
        </p:nvSpPr>
        <p:spPr>
          <a:xfrm>
            <a:off x="8146763" y="2625878"/>
            <a:ext cx="334553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12" name="Text Placeholder 24"/>
          <p:cNvSpPr>
            <a:spLocks noGrp="1"/>
          </p:cNvSpPr>
          <p:nvPr>
            <p:ph type="body" sz="quarter" idx="23" hasCustomPrompt="1"/>
          </p:nvPr>
        </p:nvSpPr>
        <p:spPr>
          <a:xfrm>
            <a:off x="8146763" y="3059473"/>
            <a:ext cx="3345535" cy="314335"/>
          </a:xfrm>
        </p:spPr>
        <p:txBody>
          <a:bodyPr/>
          <a:lstStyle>
            <a:lvl1pPr marL="0" indent="0" algn="ctr">
              <a:buNone/>
              <a:defRPr sz="2000" i="1">
                <a:solidFill>
                  <a:schemeClr val="tx1"/>
                </a:solidFill>
                <a:latin typeface="+mn-lt"/>
              </a:defRPr>
            </a:lvl1pPr>
          </a:lstStyle>
          <a:p>
            <a:pPr lvl="0"/>
            <a:r>
              <a:rPr lang="en-US" dirty="0"/>
              <a:t>Title</a:t>
            </a:r>
          </a:p>
        </p:txBody>
      </p:sp>
      <p:sp>
        <p:nvSpPr>
          <p:cNvPr id="13" name="Text Placeholder 27"/>
          <p:cNvSpPr>
            <a:spLocks noGrp="1"/>
          </p:cNvSpPr>
          <p:nvPr>
            <p:ph type="body" sz="quarter" idx="24" hasCustomPrompt="1"/>
          </p:nvPr>
        </p:nvSpPr>
        <p:spPr>
          <a:xfrm>
            <a:off x="8146763" y="3409824"/>
            <a:ext cx="3345535" cy="374650"/>
          </a:xfrm>
        </p:spPr>
        <p:txBody>
          <a:bodyPr/>
          <a:lstStyle>
            <a:lvl1pPr marL="0" indent="0" algn="ctr">
              <a:buNone/>
              <a:defRPr sz="2000">
                <a:solidFill>
                  <a:schemeClr val="tx1"/>
                </a:solidFill>
                <a:latin typeface="+mn-lt"/>
              </a:defRPr>
            </a:lvl1pPr>
          </a:lstStyle>
          <a:p>
            <a:pPr lvl="0"/>
            <a:r>
              <a:rPr lang="en-US" dirty="0"/>
              <a:t>Program</a:t>
            </a:r>
          </a:p>
        </p:txBody>
      </p:sp>
      <p:sp>
        <p:nvSpPr>
          <p:cNvPr id="15" name="Title 1"/>
          <p:cNvSpPr>
            <a:spLocks noGrp="1"/>
          </p:cNvSpPr>
          <p:nvPr>
            <p:ph type="title" hasCustomPrompt="1"/>
          </p:nvPr>
        </p:nvSpPr>
        <p:spPr>
          <a:xfrm>
            <a:off x="1" y="673774"/>
            <a:ext cx="12192000" cy="482428"/>
          </a:xfrm>
        </p:spPr>
        <p:txBody>
          <a:bodyPr>
            <a:normAutofit/>
          </a:bodyPr>
          <a:lstStyle>
            <a:lvl1pPr algn="ctr">
              <a:defRPr sz="3000"/>
            </a:lvl1pPr>
          </a:lstStyle>
          <a:p>
            <a:pPr lvl="0"/>
            <a:r>
              <a:rPr lang="en-US" dirty="0"/>
              <a:t>Presenters 3</a:t>
            </a:r>
          </a:p>
        </p:txBody>
      </p:sp>
    </p:spTree>
    <p:extLst>
      <p:ext uri="{BB962C8B-B14F-4D97-AF65-F5344CB8AC3E}">
        <p14:creationId xmlns:p14="http://schemas.microsoft.com/office/powerpoint/2010/main" val="2859842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cxnSp>
        <p:nvCxnSpPr>
          <p:cNvPr id="7" name="Straight Connector 6"/>
          <p:cNvCxnSpPr/>
          <p:nvPr userDrawn="1"/>
        </p:nvCxnSpPr>
        <p:spPr>
          <a:xfrm flipV="1">
            <a:off x="5765519" y="2815174"/>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6" name="Text Placeholder 9"/>
          <p:cNvSpPr>
            <a:spLocks noGrp="1"/>
          </p:cNvSpPr>
          <p:nvPr>
            <p:ph type="body" sz="quarter" idx="12" hasCustomPrompt="1"/>
          </p:nvPr>
        </p:nvSpPr>
        <p:spPr>
          <a:xfrm>
            <a:off x="-1" y="3229980"/>
            <a:ext cx="12180916" cy="1111250"/>
          </a:xfrm>
        </p:spPr>
        <p:txBody>
          <a:bodyPr>
            <a:normAutofit/>
          </a:bodyPr>
          <a:lstStyle>
            <a:lvl1pPr marL="0" indent="0" algn="ctr">
              <a:lnSpc>
                <a:spcPct val="100000"/>
              </a:lnSpc>
              <a:spcBef>
                <a:spcPts val="0"/>
              </a:spcBef>
              <a:buNone/>
              <a:defRPr sz="3000" cap="all" baseline="0">
                <a:solidFill>
                  <a:schemeClr val="tx1"/>
                </a:solidFill>
              </a:defRPr>
            </a:lvl1pPr>
          </a:lstStyle>
          <a:p>
            <a:pPr lvl="0"/>
            <a:r>
              <a:rPr lang="en-US" dirty="0"/>
              <a:t>Chapter title</a:t>
            </a:r>
          </a:p>
        </p:txBody>
      </p:sp>
      <p:sp>
        <p:nvSpPr>
          <p:cNvPr id="8" name="Title 1"/>
          <p:cNvSpPr>
            <a:spLocks noGrp="1"/>
          </p:cNvSpPr>
          <p:nvPr>
            <p:ph type="title" hasCustomPrompt="1"/>
          </p:nvPr>
        </p:nvSpPr>
        <p:spPr>
          <a:xfrm>
            <a:off x="2851" y="2256441"/>
            <a:ext cx="12191999" cy="478522"/>
          </a:xfrm>
        </p:spPr>
        <p:txBody>
          <a:bodyPr>
            <a:normAutofit/>
          </a:bodyPr>
          <a:lstStyle>
            <a:lvl1pPr algn="ctr">
              <a:defRPr sz="3000"/>
            </a:lvl1pPr>
          </a:lstStyle>
          <a:p>
            <a:pPr lvl="0"/>
            <a:r>
              <a:rPr lang="en-US" dirty="0"/>
              <a:t>Section Divider</a:t>
            </a:r>
          </a:p>
        </p:txBody>
      </p:sp>
    </p:spTree>
    <p:extLst>
      <p:ext uri="{BB962C8B-B14F-4D97-AF65-F5344CB8AC3E}">
        <p14:creationId xmlns:p14="http://schemas.microsoft.com/office/powerpoint/2010/main" val="2642567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C09B-8583-F0EA-9FCE-1A6DB0E46B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7644E0-CF38-95B7-8564-2CFD3CC71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652487-E7BC-84F1-D919-FD94754AA0D6}"/>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5" name="Footer Placeholder 4">
            <a:extLst>
              <a:ext uri="{FF2B5EF4-FFF2-40B4-BE49-F238E27FC236}">
                <a16:creationId xmlns:a16="http://schemas.microsoft.com/office/drawing/2014/main" id="{1D985476-F9CC-B46E-14A0-9140711CA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AD08B-A81A-C510-CCDA-D22E2E047ADD}"/>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8785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marL="0" indent="0">
              <a:buClr>
                <a:srgbClr val="57B6AF"/>
              </a:buClr>
              <a:buNone/>
              <a:defRPr sz="2200" baseline="0">
                <a:solidFill>
                  <a:schemeClr val="tx1"/>
                </a:solidFill>
                <a:latin typeface="+mn-lt"/>
              </a:defRPr>
            </a:lvl1pPr>
            <a:lvl2pPr>
              <a:buClr>
                <a:srgbClr val="57B6AF"/>
              </a:buClr>
              <a:defRPr sz="2000"/>
            </a:lvl2pPr>
            <a:lvl3pPr>
              <a:buClr>
                <a:srgbClr val="57B6AF"/>
              </a:buClr>
              <a:defRPr sz="1800"/>
            </a:lvl3pPr>
            <a:lvl4pPr>
              <a:buClr>
                <a:srgbClr val="57B6AF"/>
              </a:buClr>
              <a:defRPr sz="1800"/>
            </a:lvl4pPr>
          </a:lstStyle>
          <a:p>
            <a:pPr lvl="0"/>
            <a:r>
              <a:rPr lang="en-US" dirty="0"/>
              <a:t>Text…</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a:t>
            </a:r>
            <a:r>
              <a:rPr lang="en-US" sz="1800" baseline="0" dirty="0">
                <a:solidFill>
                  <a:srgbClr val="2699BB"/>
                </a:solidFill>
                <a:latin typeface="Century Gothic" panose="020B0502020202020204" pitchFamily="34" charset="0"/>
              </a:rPr>
              <a:t> 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1" name="Title 1"/>
          <p:cNvSpPr>
            <a:spLocks noGrp="1"/>
          </p:cNvSpPr>
          <p:nvPr>
            <p:ph type="title" hasCustomPrompt="1"/>
          </p:nvPr>
        </p:nvSpPr>
        <p:spPr>
          <a:xfrm>
            <a:off x="5542" y="673974"/>
            <a:ext cx="12180916" cy="482030"/>
          </a:xfrm>
        </p:spPr>
        <p:txBody>
          <a:bodyPr/>
          <a:lstStyle>
            <a:lvl1pPr algn="ctr">
              <a:defRPr sz="3000"/>
            </a:lvl1pPr>
          </a:lstStyle>
          <a:p>
            <a:r>
              <a:rPr lang="en-US" dirty="0"/>
              <a:t>Title</a:t>
            </a:r>
          </a:p>
        </p:txBody>
      </p:sp>
    </p:spTree>
    <p:extLst>
      <p:ext uri="{BB962C8B-B14F-4D97-AF65-F5344CB8AC3E}">
        <p14:creationId xmlns:p14="http://schemas.microsoft.com/office/powerpoint/2010/main" val="2578045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OH Strategic Plan">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grpSp>
        <p:nvGrpSpPr>
          <p:cNvPr id="15" name="Group 14"/>
          <p:cNvGrpSpPr/>
          <p:nvPr userDrawn="1"/>
        </p:nvGrpSpPr>
        <p:grpSpPr>
          <a:xfrm>
            <a:off x="888977" y="1487830"/>
            <a:ext cx="10599630" cy="4451286"/>
            <a:chOff x="975368" y="1460430"/>
            <a:chExt cx="7949725" cy="4451286"/>
          </a:xfrm>
        </p:grpSpPr>
        <p:sp>
          <p:nvSpPr>
            <p:cNvPr id="16" name="TextBox 15"/>
            <p:cNvSpPr txBox="1"/>
            <p:nvPr/>
          </p:nvSpPr>
          <p:spPr>
            <a:xfrm>
              <a:off x="4095976" y="4080445"/>
              <a:ext cx="2332018" cy="1831271"/>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Strategy</a:t>
              </a:r>
            </a:p>
            <a:p>
              <a:pPr>
                <a:spcBef>
                  <a:spcPts val="600"/>
                </a:spcBef>
              </a:pPr>
              <a:r>
                <a:rPr lang="en-US" sz="1500" kern="1200" dirty="0">
                  <a:solidFill>
                    <a:schemeClr val="tx1"/>
                  </a:solidFill>
                  <a:latin typeface="+mn-lt"/>
                  <a:ea typeface="+mn-ea"/>
                  <a:cs typeface="+mn-cs"/>
                </a:rPr>
                <a:t>Through collaborations and partnerships, we will leverage the knowledge, relation-ships and resources necessary to influence the conditions that promote good health and safety for everyone.</a:t>
              </a:r>
            </a:p>
          </p:txBody>
        </p:sp>
        <p:sp>
          <p:nvSpPr>
            <p:cNvPr id="20" name="TextBox 19"/>
            <p:cNvSpPr txBox="1"/>
            <p:nvPr/>
          </p:nvSpPr>
          <p:spPr>
            <a:xfrm>
              <a:off x="6818305" y="4080608"/>
              <a:ext cx="2106788"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Mission</a:t>
              </a:r>
            </a:p>
            <a:p>
              <a:pPr>
                <a:spcBef>
                  <a:spcPts val="600"/>
                </a:spcBef>
              </a:pPr>
              <a:r>
                <a:rPr lang="en-US" sz="1500" kern="1200" dirty="0">
                  <a:solidFill>
                    <a:schemeClr val="tx1"/>
                  </a:solidFill>
                  <a:latin typeface="+mn-lt"/>
                  <a:ea typeface="+mn-ea"/>
                  <a:cs typeface="+mn-cs"/>
                </a:rPr>
                <a:t>The Department of Health works with others to protect and improve the health</a:t>
              </a:r>
            </a:p>
            <a:p>
              <a:pPr>
                <a:spcBef>
                  <a:spcPts val="0"/>
                </a:spcBef>
              </a:pPr>
              <a:r>
                <a:rPr lang="en-US" sz="1500" kern="1200" dirty="0">
                  <a:solidFill>
                    <a:schemeClr val="tx1"/>
                  </a:solidFill>
                  <a:latin typeface="+mn-lt"/>
                  <a:ea typeface="+mn-ea"/>
                  <a:cs typeface="+mn-cs"/>
                </a:rPr>
                <a:t>of all people in Washington.</a:t>
              </a:r>
            </a:p>
          </p:txBody>
        </p:sp>
        <p:sp>
          <p:nvSpPr>
            <p:cNvPr id="21" name="TextBox 20"/>
            <p:cNvSpPr txBox="1"/>
            <p:nvPr/>
          </p:nvSpPr>
          <p:spPr>
            <a:xfrm>
              <a:off x="1357926" y="4081738"/>
              <a:ext cx="2116475" cy="136960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Vision</a:t>
              </a:r>
            </a:p>
            <a:p>
              <a:pPr>
                <a:spcBef>
                  <a:spcPts val="600"/>
                </a:spcBef>
              </a:pPr>
              <a:r>
                <a:rPr lang="en-US" sz="1500" kern="1200" dirty="0">
                  <a:solidFill>
                    <a:schemeClr val="tx1"/>
                  </a:solidFill>
                  <a:latin typeface="+mn-lt"/>
                  <a:ea typeface="+mn-ea"/>
                  <a:cs typeface="+mn-cs"/>
                </a:rPr>
                <a:t>People in Washington enjoy longer and healthier lives because they live in healthy families and communities.</a:t>
              </a:r>
            </a:p>
          </p:txBody>
        </p:sp>
        <p:grpSp>
          <p:nvGrpSpPr>
            <p:cNvPr id="28" name="Group 27"/>
            <p:cNvGrpSpPr/>
            <p:nvPr/>
          </p:nvGrpSpPr>
          <p:grpSpPr>
            <a:xfrm>
              <a:off x="975368" y="1460430"/>
              <a:ext cx="7949725" cy="2416050"/>
              <a:chOff x="928874" y="1909880"/>
              <a:chExt cx="7949725" cy="2416050"/>
            </a:xfrm>
          </p:grpSpPr>
          <p:sp>
            <p:nvSpPr>
              <p:cNvPr id="32" name="TextBox 31"/>
              <p:cNvSpPr txBox="1"/>
              <p:nvPr/>
            </p:nvSpPr>
            <p:spPr>
              <a:xfrm>
                <a:off x="1313790" y="2032497"/>
                <a:ext cx="1792023" cy="175432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What We Do</a:t>
                </a:r>
              </a:p>
              <a:p>
                <a:pPr>
                  <a:spcBef>
                    <a:spcPts val="600"/>
                  </a:spcBef>
                </a:pPr>
                <a:r>
                  <a:rPr lang="en-US" sz="1500" dirty="0">
                    <a:solidFill>
                      <a:schemeClr val="tx1"/>
                    </a:solidFill>
                    <a:latin typeface="+mn-lt"/>
                  </a:rPr>
                  <a:t>Ensure public safety</a:t>
                </a:r>
              </a:p>
              <a:p>
                <a:pPr>
                  <a:spcBef>
                    <a:spcPts val="600"/>
                  </a:spcBef>
                </a:pPr>
                <a:r>
                  <a:rPr lang="en-US" sz="1500" dirty="0">
                    <a:solidFill>
                      <a:schemeClr val="tx1"/>
                    </a:solidFill>
                    <a:latin typeface="+mn-lt"/>
                  </a:rPr>
                  <a:t>Create the healthiest next generation</a:t>
                </a:r>
              </a:p>
              <a:p>
                <a:pPr>
                  <a:spcBef>
                    <a:spcPts val="600"/>
                  </a:spcBef>
                </a:pPr>
                <a:r>
                  <a:rPr lang="en-US" sz="1500" dirty="0">
                    <a:solidFill>
                      <a:schemeClr val="tx1"/>
                    </a:solidFill>
                    <a:latin typeface="+mn-lt"/>
                  </a:rPr>
                  <a:t>Promote healthy living and healthy aging</a:t>
                </a:r>
              </a:p>
            </p:txBody>
          </p:sp>
          <p:sp>
            <p:nvSpPr>
              <p:cNvPr id="33" name="TextBox 32"/>
              <p:cNvSpPr txBox="1"/>
              <p:nvPr/>
            </p:nvSpPr>
            <p:spPr>
              <a:xfrm>
                <a:off x="4044025" y="1909880"/>
                <a:ext cx="2175037" cy="2262158"/>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How We Do</a:t>
                </a:r>
              </a:p>
              <a:p>
                <a:r>
                  <a:rPr lang="en-US" sz="1800" b="1" dirty="0">
                    <a:solidFill>
                      <a:schemeClr val="tx1"/>
                    </a:solidFill>
                    <a:latin typeface="Century Gothic" panose="020B0502020202020204" pitchFamily="34" charset="0"/>
                  </a:rPr>
                  <a:t>Our Work</a:t>
                </a:r>
              </a:p>
              <a:p>
                <a:pPr>
                  <a:spcBef>
                    <a:spcPts val="600"/>
                  </a:spcBef>
                </a:pPr>
                <a:r>
                  <a:rPr lang="en-US" sz="1500" kern="1200" dirty="0">
                    <a:solidFill>
                      <a:schemeClr val="tx1"/>
                    </a:solidFill>
                    <a:latin typeface="+mn-lt"/>
                    <a:ea typeface="+mn-ea"/>
                    <a:cs typeface="+mn-cs"/>
                  </a:rPr>
                  <a:t>Serve our customers and continue to improve</a:t>
                </a:r>
              </a:p>
              <a:p>
                <a:pPr>
                  <a:spcBef>
                    <a:spcPts val="600"/>
                  </a:spcBef>
                </a:pPr>
                <a:r>
                  <a:rPr lang="en-US" sz="1500" kern="1200" dirty="0">
                    <a:solidFill>
                      <a:schemeClr val="tx1"/>
                    </a:solidFill>
                    <a:latin typeface="+mn-lt"/>
                    <a:ea typeface="+mn-ea"/>
                    <a:cs typeface="+mn-cs"/>
                  </a:rPr>
                  <a:t>Be efficient, innovative and transparent</a:t>
                </a:r>
              </a:p>
              <a:p>
                <a:pPr>
                  <a:spcBef>
                    <a:spcPts val="600"/>
                  </a:spcBef>
                </a:pPr>
                <a:r>
                  <a:rPr lang="en-US" sz="1500" kern="1200" dirty="0">
                    <a:solidFill>
                      <a:schemeClr val="tx1"/>
                    </a:solidFill>
                    <a:latin typeface="+mn-lt"/>
                    <a:ea typeface="+mn-ea"/>
                    <a:cs typeface="+mn-cs"/>
                  </a:rPr>
                  <a:t>Develop and support our workforce</a:t>
                </a:r>
              </a:p>
            </p:txBody>
          </p:sp>
          <p:sp>
            <p:nvSpPr>
              <p:cNvPr id="34" name="TextBox 33"/>
              <p:cNvSpPr txBox="1"/>
              <p:nvPr/>
            </p:nvSpPr>
            <p:spPr>
              <a:xfrm>
                <a:off x="6769000" y="1909884"/>
                <a:ext cx="2109599" cy="2416046"/>
              </a:xfrm>
              <a:prstGeom prst="rect">
                <a:avLst/>
              </a:prstGeom>
              <a:noFill/>
              <a:ln>
                <a:noFill/>
              </a:ln>
            </p:spPr>
            <p:txBody>
              <a:bodyPr wrap="square" rtlCol="0">
                <a:spAutoFit/>
              </a:bodyPr>
              <a:lstStyle/>
              <a:p>
                <a:r>
                  <a:rPr lang="en-US" sz="1800" b="1" dirty="0">
                    <a:solidFill>
                      <a:schemeClr val="tx1"/>
                    </a:solidFill>
                    <a:latin typeface="Century Gothic" panose="020B0502020202020204" pitchFamily="34" charset="0"/>
                  </a:rPr>
                  <a:t>Guiding</a:t>
                </a:r>
              </a:p>
              <a:p>
                <a:r>
                  <a:rPr lang="en-US" sz="1800" b="1" dirty="0">
                    <a:solidFill>
                      <a:schemeClr val="tx1"/>
                    </a:solidFill>
                    <a:latin typeface="Century Gothic" panose="020B0502020202020204" pitchFamily="34" charset="0"/>
                  </a:rPr>
                  <a:t>Principles</a:t>
                </a:r>
              </a:p>
              <a:p>
                <a:pPr>
                  <a:spcBef>
                    <a:spcPts val="600"/>
                  </a:spcBef>
                </a:pPr>
                <a:r>
                  <a:rPr lang="en-US" sz="1500" kern="1200" dirty="0">
                    <a:solidFill>
                      <a:schemeClr val="tx1"/>
                    </a:solidFill>
                    <a:latin typeface="+mn-lt"/>
                    <a:ea typeface="+mn-ea"/>
                    <a:cs typeface="+mn-cs"/>
                  </a:rPr>
                  <a:t>Evidence-based public health practice</a:t>
                </a:r>
              </a:p>
              <a:p>
                <a:pPr>
                  <a:spcBef>
                    <a:spcPts val="600"/>
                  </a:spcBef>
                </a:pPr>
                <a:r>
                  <a:rPr lang="en-US" sz="1500" kern="1200" dirty="0">
                    <a:solidFill>
                      <a:schemeClr val="tx1"/>
                    </a:solidFill>
                    <a:latin typeface="+mn-lt"/>
                    <a:ea typeface="+mn-ea"/>
                    <a:cs typeface="+mn-cs"/>
                    <a:sym typeface="Wingdings"/>
                  </a:rPr>
                  <a:t>Partnership</a:t>
                </a:r>
              </a:p>
              <a:p>
                <a:pPr>
                  <a:spcBef>
                    <a:spcPts val="600"/>
                  </a:spcBef>
                </a:pPr>
                <a:r>
                  <a:rPr lang="en-US" sz="1500" kern="1200" dirty="0">
                    <a:solidFill>
                      <a:schemeClr val="tx1"/>
                    </a:solidFill>
                    <a:latin typeface="+mn-lt"/>
                    <a:ea typeface="+mn-ea"/>
                    <a:cs typeface="+mn-cs"/>
                    <a:sym typeface="Wingdings"/>
                  </a:rPr>
                  <a:t>Transparency</a:t>
                </a:r>
              </a:p>
              <a:p>
                <a:pPr>
                  <a:spcBef>
                    <a:spcPts val="600"/>
                  </a:spcBef>
                </a:pPr>
                <a:r>
                  <a:rPr lang="en-US" sz="1500" kern="1200" dirty="0">
                    <a:solidFill>
                      <a:schemeClr val="tx1"/>
                    </a:solidFill>
                    <a:latin typeface="+mn-lt"/>
                    <a:ea typeface="+mn-ea"/>
                    <a:cs typeface="+mn-cs"/>
                    <a:sym typeface="Wingdings"/>
                  </a:rPr>
                  <a:t>Health equity</a:t>
                </a:r>
              </a:p>
              <a:p>
                <a:pPr>
                  <a:spcBef>
                    <a:spcPts val="600"/>
                  </a:spcBef>
                </a:pPr>
                <a:r>
                  <a:rPr lang="en-US" sz="1500" kern="1200" dirty="0">
                    <a:solidFill>
                      <a:schemeClr val="tx1"/>
                    </a:solidFill>
                    <a:latin typeface="+mn-lt"/>
                    <a:ea typeface="+mn-ea"/>
                    <a:cs typeface="+mn-cs"/>
                    <a:sym typeface="Wingdings"/>
                  </a:rPr>
                  <a:t>Seven generations</a:t>
                </a:r>
                <a:endParaRPr lang="en-US" sz="1500" kern="1200" dirty="0">
                  <a:solidFill>
                    <a:schemeClr val="tx1"/>
                  </a:solidFill>
                  <a:latin typeface="+mn-lt"/>
                  <a:ea typeface="+mn-ea"/>
                  <a:cs typeface="+mn-cs"/>
                </a:endParaRPr>
              </a:p>
            </p:txBody>
          </p:sp>
          <p:sp>
            <p:nvSpPr>
              <p:cNvPr id="35" name="Oval 34"/>
              <p:cNvSpPr/>
              <p:nvPr/>
            </p:nvSpPr>
            <p:spPr>
              <a:xfrm>
                <a:off x="928874" y="2076018"/>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37" name="Oval 36"/>
              <p:cNvSpPr/>
              <p:nvPr/>
            </p:nvSpPr>
            <p:spPr>
              <a:xfrm>
                <a:off x="6377203" y="2073135"/>
                <a:ext cx="24698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rgbClr val="349D96"/>
                  </a:solidFill>
                </a:endParaRPr>
              </a:p>
            </p:txBody>
          </p:sp>
        </p:grpSp>
      </p:grpSp>
      <p:sp>
        <p:nvSpPr>
          <p:cNvPr id="23" name="Title 2"/>
          <p:cNvSpPr>
            <a:spLocks noGrp="1"/>
          </p:cNvSpPr>
          <p:nvPr>
            <p:ph type="title" hasCustomPrompt="1"/>
          </p:nvPr>
        </p:nvSpPr>
        <p:spPr>
          <a:xfrm>
            <a:off x="2379" y="682993"/>
            <a:ext cx="12192000" cy="405063"/>
          </a:xfrm>
        </p:spPr>
        <p:txBody>
          <a:bodyPr>
            <a:normAutofit/>
          </a:bodyPr>
          <a:lstStyle>
            <a:lvl1pPr algn="ctr">
              <a:defRPr sz="3000"/>
            </a:lvl1pPr>
          </a:lstStyle>
          <a:p>
            <a:r>
              <a:rPr lang="en-US" dirty="0"/>
              <a:t>DOH Strategic Plan</a:t>
            </a:r>
          </a:p>
        </p:txBody>
      </p:sp>
      <p:sp>
        <p:nvSpPr>
          <p:cNvPr id="3" name="Oval 2">
            <a:extLst>
              <a:ext uri="{FF2B5EF4-FFF2-40B4-BE49-F238E27FC236}">
                <a16:creationId xmlns:a16="http://schemas.microsoft.com/office/drawing/2014/main" id="{2F451CED-C452-E27D-020B-16FEBBA6F2B9}"/>
              </a:ext>
            </a:extLst>
          </p:cNvPr>
          <p:cNvSpPr/>
          <p:nvPr userDrawn="1"/>
        </p:nvSpPr>
        <p:spPr>
          <a:xfrm>
            <a:off x="4508490" y="165108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4" name="Oval 3">
            <a:extLst>
              <a:ext uri="{FF2B5EF4-FFF2-40B4-BE49-F238E27FC236}">
                <a16:creationId xmlns:a16="http://schemas.microsoft.com/office/drawing/2014/main" id="{3747D025-EE52-49F7-DE44-C378F29C3E6B}"/>
              </a:ext>
            </a:extLst>
          </p:cNvPr>
          <p:cNvSpPr/>
          <p:nvPr userDrawn="1"/>
        </p:nvSpPr>
        <p:spPr>
          <a:xfrm>
            <a:off x="8148316" y="165108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5" name="Oval 4">
            <a:extLst>
              <a:ext uri="{FF2B5EF4-FFF2-40B4-BE49-F238E27FC236}">
                <a16:creationId xmlns:a16="http://schemas.microsoft.com/office/drawing/2014/main" id="{B641F315-1AC5-4479-CA19-F1FC935177A5}"/>
              </a:ext>
            </a:extLst>
          </p:cNvPr>
          <p:cNvSpPr/>
          <p:nvPr userDrawn="1"/>
        </p:nvSpPr>
        <p:spPr>
          <a:xfrm>
            <a:off x="888977" y="4107845"/>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6" name="Oval 5">
            <a:extLst>
              <a:ext uri="{FF2B5EF4-FFF2-40B4-BE49-F238E27FC236}">
                <a16:creationId xmlns:a16="http://schemas.microsoft.com/office/drawing/2014/main" id="{E4F8C32E-FEA4-236F-6E88-64C0A27BEB84}"/>
              </a:ext>
            </a:extLst>
          </p:cNvPr>
          <p:cNvSpPr/>
          <p:nvPr userDrawn="1"/>
        </p:nvSpPr>
        <p:spPr>
          <a:xfrm>
            <a:off x="4506293" y="410784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7" name="Oval 6">
            <a:extLst>
              <a:ext uri="{FF2B5EF4-FFF2-40B4-BE49-F238E27FC236}">
                <a16:creationId xmlns:a16="http://schemas.microsoft.com/office/drawing/2014/main" id="{CC43CDDB-16A4-71BE-006B-473101DFF126}"/>
              </a:ext>
            </a:extLst>
          </p:cNvPr>
          <p:cNvSpPr/>
          <p:nvPr userDrawn="1"/>
        </p:nvSpPr>
        <p:spPr>
          <a:xfrm>
            <a:off x="8159142" y="4107844"/>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Tree>
    <p:extLst>
      <p:ext uri="{BB962C8B-B14F-4D97-AF65-F5344CB8AC3E}">
        <p14:creationId xmlns:p14="http://schemas.microsoft.com/office/powerpoint/2010/main" val="1847016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Unordered List 1">
    <p:spTree>
      <p:nvGrpSpPr>
        <p:cNvPr id="1" name=""/>
        <p:cNvGrpSpPr/>
        <p:nvPr/>
      </p:nvGrpSpPr>
      <p:grpSpPr>
        <a:xfrm>
          <a:off x="0" y="0"/>
          <a:ext cx="0" cy="0"/>
          <a:chOff x="0" y="0"/>
          <a:chExt cx="0" cy="0"/>
        </a:xfrm>
      </p:grpSpPr>
      <p:sp>
        <p:nvSpPr>
          <p:cNvPr id="15" name="Oval 14"/>
          <p:cNvSpPr/>
          <p:nvPr/>
        </p:nvSpPr>
        <p:spPr>
          <a:xfrm>
            <a:off x="1128133"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6" name="Oval 15"/>
          <p:cNvSpPr/>
          <p:nvPr/>
        </p:nvSpPr>
        <p:spPr>
          <a:xfrm>
            <a:off x="6417130"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20" name="Text Placeholder 19"/>
          <p:cNvSpPr>
            <a:spLocks noGrp="1"/>
          </p:cNvSpPr>
          <p:nvPr userDrawn="1">
            <p:ph type="body" sz="quarter" idx="22" hasCustomPrompt="1"/>
          </p:nvPr>
        </p:nvSpPr>
        <p:spPr>
          <a:xfrm>
            <a:off x="1751719"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1" name="Text Placeholder 19"/>
          <p:cNvSpPr>
            <a:spLocks noGrp="1"/>
          </p:cNvSpPr>
          <p:nvPr userDrawn="1">
            <p:ph type="body" sz="quarter" idx="23" hasCustomPrompt="1"/>
          </p:nvPr>
        </p:nvSpPr>
        <p:spPr>
          <a:xfrm>
            <a:off x="7047597" y="2106227"/>
            <a:ext cx="4011964" cy="373362"/>
          </a:xfrm>
        </p:spPr>
        <p:txBody>
          <a:bodyPr>
            <a:noAutofit/>
          </a:bodyPr>
          <a:lstStyle>
            <a:lvl1pPr marL="0" indent="0">
              <a:buNone/>
              <a:defRPr sz="2200" b="1">
                <a:solidFill>
                  <a:schemeClr val="tx1"/>
                </a:solidFill>
                <a:latin typeface="+mn-lt"/>
              </a:defRPr>
            </a:lvl1pPr>
          </a:lstStyle>
          <a:p>
            <a:pPr lvl="0"/>
            <a:r>
              <a:rPr lang="en-US" dirty="0"/>
              <a:t>Text…</a:t>
            </a:r>
          </a:p>
        </p:txBody>
      </p:sp>
      <p:sp>
        <p:nvSpPr>
          <p:cNvPr id="23" name="Text Placeholder 22"/>
          <p:cNvSpPr>
            <a:spLocks noGrp="1"/>
          </p:cNvSpPr>
          <p:nvPr userDrawn="1">
            <p:ph type="body" sz="quarter" idx="24" hasCustomPrompt="1"/>
          </p:nvPr>
        </p:nvSpPr>
        <p:spPr>
          <a:xfrm>
            <a:off x="1752601" y="2480365"/>
            <a:ext cx="4011084" cy="3617913"/>
          </a:xfrm>
        </p:spPr>
        <p:txBody>
          <a:bodyPr>
            <a:noAutofit/>
          </a:bodyPr>
          <a:lstStyle>
            <a:lvl1pPr marL="0" indent="0">
              <a:buNone/>
              <a:defRPr sz="2200" baseline="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sp>
        <p:nvSpPr>
          <p:cNvPr id="24" name="Text Placeholder 22"/>
          <p:cNvSpPr>
            <a:spLocks noGrp="1"/>
          </p:cNvSpPr>
          <p:nvPr userDrawn="1">
            <p:ph type="body" sz="quarter" idx="25" hasCustomPrompt="1"/>
          </p:nvPr>
        </p:nvSpPr>
        <p:spPr>
          <a:xfrm>
            <a:off x="7048477" y="2486904"/>
            <a:ext cx="4011084" cy="3611426"/>
          </a:xfrm>
        </p:spPr>
        <p:txBody>
          <a:bodyPr>
            <a:noAutofit/>
          </a:bodyPr>
          <a:lstStyle>
            <a:lvl1pPr marL="0" indent="0">
              <a:buNone/>
              <a:defRPr sz="2200">
                <a:solidFill>
                  <a:schemeClr val="tx1"/>
                </a:solidFill>
                <a:latin typeface="+mn-lt"/>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Text…</a:t>
            </a:r>
          </a:p>
        </p:txBody>
      </p:sp>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a:t>
            </a:r>
            <a:r>
              <a:rPr lang="en-US" sz="1800" baseline="0" dirty="0">
                <a:solidFill>
                  <a:srgbClr val="2699BB"/>
                </a:solidFill>
                <a:latin typeface="Century Gothic" panose="020B0502020202020204" pitchFamily="34" charset="0"/>
              </a:rPr>
              <a:t>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3" name="Title 1"/>
          <p:cNvSpPr>
            <a:spLocks noGrp="1"/>
          </p:cNvSpPr>
          <p:nvPr>
            <p:ph type="title" hasCustomPrompt="1"/>
          </p:nvPr>
        </p:nvSpPr>
        <p:spPr>
          <a:xfrm>
            <a:off x="0" y="673199"/>
            <a:ext cx="12191997" cy="482805"/>
          </a:xfrm>
        </p:spPr>
        <p:txBody>
          <a:bodyPr>
            <a:normAutofit/>
          </a:bodyPr>
          <a:lstStyle>
            <a:lvl1pPr algn="ctr">
              <a:defRPr sz="3000"/>
            </a:lvl1pPr>
          </a:lstStyle>
          <a:p>
            <a:pPr lvl="0"/>
            <a:r>
              <a:rPr lang="en-US" dirty="0"/>
              <a:t>Unordered List 1</a:t>
            </a:r>
          </a:p>
        </p:txBody>
      </p:sp>
    </p:spTree>
    <p:extLst>
      <p:ext uri="{BB962C8B-B14F-4D97-AF65-F5344CB8AC3E}">
        <p14:creationId xmlns:p14="http://schemas.microsoft.com/office/powerpoint/2010/main" val="40743538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ordered List 2">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987461" y="2076019"/>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4" name="Oval 13"/>
          <p:cNvSpPr/>
          <p:nvPr userDrawn="1"/>
        </p:nvSpPr>
        <p:spPr>
          <a:xfrm>
            <a:off x="4585455" y="2076018"/>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17" name="Oval 16"/>
          <p:cNvSpPr/>
          <p:nvPr userDrawn="1"/>
        </p:nvSpPr>
        <p:spPr>
          <a:xfrm>
            <a:off x="8180879" y="2078052"/>
            <a:ext cx="329319" cy="294275"/>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4000" dirty="0">
                <a:solidFill>
                  <a:srgbClr val="2699BB"/>
                </a:solidFill>
                <a:sym typeface="Wingdings" panose="05000000000000000000" pitchFamily="2" charset="2"/>
              </a:rPr>
              <a:t></a:t>
            </a:r>
            <a:endParaRPr lang="en-US" sz="4000" dirty="0">
              <a:solidFill>
                <a:srgbClr val="2699BB"/>
              </a:solidFill>
            </a:endParaRPr>
          </a:p>
        </p:txBody>
      </p:sp>
      <p:sp>
        <p:nvSpPr>
          <p:cNvPr id="3" name="Text Placeholder 2"/>
          <p:cNvSpPr>
            <a:spLocks noGrp="1"/>
          </p:cNvSpPr>
          <p:nvPr>
            <p:ph type="body" sz="quarter" idx="22" hasCustomPrompt="1"/>
          </p:nvPr>
        </p:nvSpPr>
        <p:spPr>
          <a:xfrm>
            <a:off x="1611928" y="2097855"/>
            <a:ext cx="2387600" cy="372955"/>
          </a:xfrm>
        </p:spPr>
        <p:txBody>
          <a:bodyPr>
            <a:noAutofit/>
          </a:bodyPr>
          <a:lstStyle>
            <a:lvl1pPr marL="285750" indent="-28575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224947"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811785" y="2097855"/>
            <a:ext cx="2387600" cy="372955"/>
          </a:xfrm>
        </p:spPr>
        <p:txBody>
          <a:bodyPr>
            <a:noAutofit/>
          </a:bodyPr>
          <a:lstStyle>
            <a:lvl1pPr marL="285750" indent="-28575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11928" y="2474230"/>
            <a:ext cx="2387600" cy="3702416"/>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22476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811199" y="2474230"/>
            <a:ext cx="2387600" cy="3691680"/>
          </a:xfrm>
        </p:spPr>
        <p:txBody>
          <a:bodyPr>
            <a:noAutofit/>
          </a:bodyPr>
          <a:lstStyle>
            <a:lvl1pPr marL="285750" indent="-28575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TextBox 1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a:t>
            </a:r>
            <a:r>
              <a:rPr lang="en-US" sz="1800" baseline="0" dirty="0">
                <a:solidFill>
                  <a:srgbClr val="2699BB"/>
                </a:solidFill>
                <a:latin typeface="Century Gothic" panose="020B0502020202020204" pitchFamily="34" charset="0"/>
              </a:rPr>
              <a:t>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6" name="Title 1"/>
          <p:cNvSpPr>
            <a:spLocks noGrp="1"/>
          </p:cNvSpPr>
          <p:nvPr>
            <p:ph type="title" hasCustomPrompt="1"/>
          </p:nvPr>
        </p:nvSpPr>
        <p:spPr>
          <a:xfrm>
            <a:off x="1" y="673974"/>
            <a:ext cx="12180916" cy="482030"/>
          </a:xfrm>
        </p:spPr>
        <p:txBody>
          <a:bodyPr>
            <a:normAutofit/>
          </a:bodyPr>
          <a:lstStyle>
            <a:lvl1pPr algn="ctr">
              <a:defRPr sz="3000"/>
            </a:lvl1pPr>
          </a:lstStyle>
          <a:p>
            <a:pPr lvl="0"/>
            <a:r>
              <a:rPr lang="en-US" dirty="0"/>
              <a:t>Unordered List 2</a:t>
            </a:r>
          </a:p>
        </p:txBody>
      </p:sp>
    </p:spTree>
    <p:extLst>
      <p:ext uri="{BB962C8B-B14F-4D97-AF65-F5344CB8AC3E}">
        <p14:creationId xmlns:p14="http://schemas.microsoft.com/office/powerpoint/2010/main" val="466803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Unordered List 3: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70943" cy="4662833"/>
          </a:xfrm>
        </p:spPr>
        <p:txBody>
          <a:bodyPr>
            <a:noAutofit/>
          </a:bodyPr>
          <a:lstStyle>
            <a:lvl1pPr>
              <a:buClr>
                <a:srgbClr val="2699BB"/>
              </a:buClr>
              <a:defRPr sz="2200" baseline="0">
                <a:solidFill>
                  <a:schemeClr val="tx1"/>
                </a:solidFill>
                <a:latin typeface="+mn-lt"/>
              </a:defRPr>
            </a:lvl1pPr>
            <a:lvl2pPr>
              <a:buClr>
                <a:srgbClr val="2699BB"/>
              </a:buClr>
              <a:defRPr sz="2200">
                <a:solidFill>
                  <a:schemeClr val="tx1"/>
                </a:solidFill>
                <a:latin typeface="+mn-lt"/>
              </a:defRPr>
            </a:lvl2pPr>
            <a:lvl3pPr>
              <a:buClr>
                <a:srgbClr val="2699BB"/>
              </a:buClr>
              <a:defRPr sz="2000">
                <a:solidFill>
                  <a:schemeClr val="tx1"/>
                </a:solidFill>
                <a:latin typeface="+mn-lt"/>
              </a:defRPr>
            </a:lvl3pPr>
            <a:lvl4pPr>
              <a:buClr>
                <a:srgbClr val="2699BB"/>
              </a:buClr>
              <a:defRPr sz="1800">
                <a:solidFill>
                  <a:schemeClr val="tx1"/>
                </a:solidFill>
                <a:latin typeface="+mn-lt"/>
              </a:defRPr>
            </a:lvl4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3" y="667939"/>
            <a:ext cx="12191997" cy="488064"/>
          </a:xfrm>
        </p:spPr>
        <p:txBody>
          <a:bodyPr>
            <a:normAutofit/>
          </a:bodyPr>
          <a:lstStyle>
            <a:lvl1pPr algn="ctr">
              <a:defRPr sz="3000"/>
            </a:lvl1pPr>
          </a:lstStyle>
          <a:p>
            <a:pPr lvl="0"/>
            <a:r>
              <a:rPr lang="en-US" dirty="0"/>
              <a:t>Unordered List 3: Traditional </a:t>
            </a:r>
          </a:p>
        </p:txBody>
      </p:sp>
    </p:spTree>
    <p:extLst>
      <p:ext uri="{BB962C8B-B14F-4D97-AF65-F5344CB8AC3E}">
        <p14:creationId xmlns:p14="http://schemas.microsoft.com/office/powerpoint/2010/main" val="1388369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umber List 1">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518141" y="2097855"/>
            <a:ext cx="2681108"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5122282" y="2097855"/>
            <a:ext cx="267209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700242" y="2097855"/>
            <a:ext cx="2641319" cy="372955"/>
          </a:xfrm>
        </p:spPr>
        <p:txBody>
          <a:bodyPr>
            <a:noAutofit/>
          </a:bodyPr>
          <a:lstStyle>
            <a:lvl1pPr marL="285750" indent="-285750">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518141" y="2474230"/>
            <a:ext cx="2681107" cy="3702416"/>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5122104" y="2474230"/>
            <a:ext cx="2672276"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699656" y="2474230"/>
            <a:ext cx="2641904" cy="3691680"/>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5" name="Oval 14"/>
          <p:cNvSpPr/>
          <p:nvPr userDrawn="1"/>
        </p:nvSpPr>
        <p:spPr>
          <a:xfrm>
            <a:off x="861134" y="2038158"/>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1</a:t>
            </a:r>
          </a:p>
        </p:txBody>
      </p:sp>
      <p:sp>
        <p:nvSpPr>
          <p:cNvPr id="16" name="Oval 15"/>
          <p:cNvSpPr/>
          <p:nvPr userDrawn="1"/>
        </p:nvSpPr>
        <p:spPr>
          <a:xfrm>
            <a:off x="4452002" y="2038157"/>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2</a:t>
            </a:r>
          </a:p>
        </p:txBody>
      </p:sp>
      <p:sp>
        <p:nvSpPr>
          <p:cNvPr id="20" name="Oval 19"/>
          <p:cNvSpPr/>
          <p:nvPr userDrawn="1"/>
        </p:nvSpPr>
        <p:spPr>
          <a:xfrm>
            <a:off x="8038548" y="2038156"/>
            <a:ext cx="435592" cy="438912"/>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buFont typeface="Arial" panose="020B0604020202020204" pitchFamily="34" charset="0"/>
              <a:buNone/>
            </a:pPr>
            <a:r>
              <a:rPr lang="en-US" sz="1800" dirty="0">
                <a:solidFill>
                  <a:schemeClr val="bg1"/>
                </a:solidFill>
                <a:latin typeface="Century Gothic" panose="020B0502020202020204" pitchFamily="34" charset="0"/>
              </a:rPr>
              <a:t>3</a:t>
            </a:r>
          </a:p>
        </p:txBody>
      </p:sp>
      <p:sp>
        <p:nvSpPr>
          <p:cNvPr id="17" name="TextBox 1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1" name="Title 1"/>
          <p:cNvSpPr>
            <a:spLocks noGrp="1"/>
          </p:cNvSpPr>
          <p:nvPr>
            <p:ph type="title" hasCustomPrompt="1"/>
          </p:nvPr>
        </p:nvSpPr>
        <p:spPr>
          <a:xfrm>
            <a:off x="1" y="664077"/>
            <a:ext cx="12180916" cy="491926"/>
          </a:xfrm>
        </p:spPr>
        <p:txBody>
          <a:bodyPr>
            <a:normAutofit/>
          </a:bodyPr>
          <a:lstStyle>
            <a:lvl1pPr algn="ctr">
              <a:defRPr sz="3000"/>
            </a:lvl1pPr>
          </a:lstStyle>
          <a:p>
            <a:pPr lvl="0"/>
            <a:r>
              <a:rPr lang="en-US" dirty="0"/>
              <a:t>Number List 1</a:t>
            </a:r>
          </a:p>
        </p:txBody>
      </p:sp>
    </p:spTree>
    <p:extLst>
      <p:ext uri="{BB962C8B-B14F-4D97-AF65-F5344CB8AC3E}">
        <p14:creationId xmlns:p14="http://schemas.microsoft.com/office/powerpoint/2010/main" val="31857666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ber List 2: Traditional">
    <p:spTree>
      <p:nvGrpSpPr>
        <p:cNvPr id="1" name=""/>
        <p:cNvGrpSpPr/>
        <p:nvPr/>
      </p:nvGrpSpPr>
      <p:grpSpPr>
        <a:xfrm>
          <a:off x="0" y="0"/>
          <a:ext cx="0" cy="0"/>
          <a:chOff x="0" y="0"/>
          <a:chExt cx="0" cy="0"/>
        </a:xfrm>
      </p:grpSpPr>
      <p:cxnSp>
        <p:nvCxnSpPr>
          <p:cNvPr id="8" name="Straight Connector 7"/>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2" name="Text Placeholder 10"/>
          <p:cNvSpPr>
            <a:spLocks noGrp="1"/>
          </p:cNvSpPr>
          <p:nvPr>
            <p:ph type="body" sz="quarter" idx="22" hasCustomPrompt="1"/>
          </p:nvPr>
        </p:nvSpPr>
        <p:spPr>
          <a:xfrm>
            <a:off x="1077705" y="1606083"/>
            <a:ext cx="10059219" cy="4662833"/>
          </a:xfrm>
        </p:spPr>
        <p:txBody>
          <a:bodyPr>
            <a:noAutofit/>
          </a:bodyPr>
          <a:lstStyle>
            <a:lvl1pPr marL="290513" indent="-290513">
              <a:buClr>
                <a:schemeClr val="tx1"/>
              </a:buClr>
              <a:buFont typeface="+mj-lt"/>
              <a:buAutoNum type="arabicPeriod"/>
              <a:tabLst/>
              <a:defRPr sz="2200">
                <a:solidFill>
                  <a:schemeClr val="tx1"/>
                </a:solidFill>
                <a:latin typeface="+mn-lt"/>
              </a:defRPr>
            </a:lvl1pPr>
            <a:lvl2pPr marL="571500" indent="-290513">
              <a:buClr>
                <a:schemeClr val="tx1"/>
              </a:buClr>
              <a:buFont typeface="+mj-lt"/>
              <a:buAutoNum type="alphaLcPeriod"/>
              <a:defRPr sz="2200">
                <a:solidFill>
                  <a:schemeClr val="tx1"/>
                </a:solidFill>
                <a:latin typeface="+mn-lt"/>
              </a:defRPr>
            </a:lvl2pPr>
            <a:lvl3pPr marL="747713" indent="-228600">
              <a:buClr>
                <a:schemeClr val="tx1"/>
              </a:buClr>
              <a:buFont typeface="+mj-lt"/>
              <a:buAutoNum type="romanLcPeriod"/>
              <a:defRPr sz="2000">
                <a:solidFill>
                  <a:schemeClr val="tx1"/>
                </a:solidFill>
                <a:latin typeface="+mn-lt"/>
              </a:defRPr>
            </a:lvl3pPr>
          </a:lstStyle>
          <a:p>
            <a:pPr lvl="0"/>
            <a:r>
              <a:rPr lang="en-US" dirty="0"/>
              <a:t>First Level</a:t>
            </a:r>
          </a:p>
          <a:p>
            <a:pPr lvl="1"/>
            <a:r>
              <a:rPr lang="en-US" dirty="0"/>
              <a:t>Second level</a:t>
            </a:r>
          </a:p>
          <a:p>
            <a:pPr lvl="2"/>
            <a:r>
              <a:rPr lang="en-US" dirty="0"/>
              <a:t>Third level</a:t>
            </a:r>
          </a:p>
        </p:txBody>
      </p:sp>
      <p:sp>
        <p:nvSpPr>
          <p:cNvPr id="9" name="TextBox 8"/>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a:t>
            </a:r>
            <a:r>
              <a:rPr lang="en-US" sz="1800" baseline="0" dirty="0">
                <a:solidFill>
                  <a:srgbClr val="2699BB"/>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1081" y="673973"/>
            <a:ext cx="12180916" cy="482030"/>
          </a:xfrm>
        </p:spPr>
        <p:txBody>
          <a:bodyPr>
            <a:normAutofit/>
          </a:bodyPr>
          <a:lstStyle>
            <a:lvl1pPr algn="ctr">
              <a:defRPr sz="3000"/>
            </a:lvl1pPr>
          </a:lstStyle>
          <a:p>
            <a:pPr lvl="0"/>
            <a:r>
              <a:rPr lang="en-US" dirty="0"/>
              <a:t>Number List 2: Traditional</a:t>
            </a:r>
          </a:p>
        </p:txBody>
      </p:sp>
    </p:spTree>
    <p:extLst>
      <p:ext uri="{BB962C8B-B14F-4D97-AF65-F5344CB8AC3E}">
        <p14:creationId xmlns:p14="http://schemas.microsoft.com/office/powerpoint/2010/main" val="751888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22" hasCustomPrompt="1"/>
          </p:nvPr>
        </p:nvSpPr>
        <p:spPr>
          <a:xfrm>
            <a:off x="1693987" y="2616608"/>
            <a:ext cx="2387600" cy="372955"/>
          </a:xfrm>
        </p:spPr>
        <p:txBody>
          <a:bodyPr>
            <a:noAutofit/>
          </a:bodyPr>
          <a:lstStyle>
            <a:lvl1pPr marL="285750" indent="-285750" algn="l">
              <a:buFont typeface="Arial" panose="020B0604020202020204" pitchFamily="34" charset="0"/>
              <a:buNone/>
              <a:defRPr lang="en-US" sz="2200" b="1"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9" name="Text Placeholder 2"/>
          <p:cNvSpPr>
            <a:spLocks noGrp="1"/>
          </p:cNvSpPr>
          <p:nvPr>
            <p:ph type="body" sz="quarter" idx="23" hasCustomPrompt="1"/>
          </p:nvPr>
        </p:nvSpPr>
        <p:spPr>
          <a:xfrm>
            <a:off x="4893857" y="2616606"/>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2" name="Text Placeholder 2"/>
          <p:cNvSpPr>
            <a:spLocks noGrp="1"/>
          </p:cNvSpPr>
          <p:nvPr>
            <p:ph type="body" sz="quarter" idx="24" hasCustomPrompt="1"/>
          </p:nvPr>
        </p:nvSpPr>
        <p:spPr>
          <a:xfrm>
            <a:off x="8123306" y="2616610"/>
            <a:ext cx="2387600" cy="372955"/>
          </a:xfrm>
        </p:spPr>
        <p:txBody>
          <a:bodyPr>
            <a:noAutofit/>
          </a:bodyPr>
          <a:lstStyle>
            <a:lvl1pPr marL="285750" indent="-285750" algn="l">
              <a:buFont typeface="Arial" panose="020B0604020202020204" pitchFamily="34" charset="0"/>
              <a:buNone/>
              <a:defRPr lang="en-US" sz="2200" b="1" kern="120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5" name="Text Placeholder 4"/>
          <p:cNvSpPr>
            <a:spLocks noGrp="1"/>
          </p:cNvSpPr>
          <p:nvPr>
            <p:ph type="body" sz="quarter" idx="25" hasCustomPrompt="1"/>
          </p:nvPr>
        </p:nvSpPr>
        <p:spPr>
          <a:xfrm>
            <a:off x="1693987" y="2992984"/>
            <a:ext cx="2387600" cy="3198287"/>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6" name="Text Placeholder 4"/>
          <p:cNvSpPr>
            <a:spLocks noGrp="1"/>
          </p:cNvSpPr>
          <p:nvPr>
            <p:ph type="body" sz="quarter" idx="26" hasCustomPrompt="1"/>
          </p:nvPr>
        </p:nvSpPr>
        <p:spPr>
          <a:xfrm>
            <a:off x="4893679" y="2992982"/>
            <a:ext cx="2387600" cy="3198289"/>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27" name="Text Placeholder 4"/>
          <p:cNvSpPr>
            <a:spLocks noGrp="1"/>
          </p:cNvSpPr>
          <p:nvPr>
            <p:ph type="body" sz="quarter" idx="27" hasCustomPrompt="1"/>
          </p:nvPr>
        </p:nvSpPr>
        <p:spPr>
          <a:xfrm>
            <a:off x="8122719" y="2992986"/>
            <a:ext cx="2387600" cy="3198285"/>
          </a:xfrm>
        </p:spPr>
        <p:txBody>
          <a:bodyPr>
            <a:noAutofit/>
          </a:bodyPr>
          <a:lstStyle>
            <a:lvl1pPr marL="285750" indent="-285750">
              <a:buFont typeface="Arial" panose="020B0604020202020204" pitchFamily="34" charset="0"/>
              <a:buNone/>
              <a:defRPr lang="en-US" sz="2200" kern="1200" baseline="0" dirty="0">
                <a:solidFill>
                  <a:schemeClr val="tx1"/>
                </a:solidFill>
                <a:latin typeface="+mn-lt"/>
                <a:ea typeface="+mn-ea"/>
                <a:cs typeface="+mn-cs"/>
              </a:defRPr>
            </a:lvl1pPr>
          </a:lstStyle>
          <a:p>
            <a:pPr marL="0" lvl="0" indent="0" algn="l" defTabSz="914400" rtl="0" eaLnBrk="1" latinLnBrk="0" hangingPunct="1">
              <a:lnSpc>
                <a:spcPct val="90000"/>
              </a:lnSpc>
              <a:spcBef>
                <a:spcPts val="1000"/>
              </a:spcBef>
            </a:pPr>
            <a:r>
              <a:rPr lang="en-US" dirty="0"/>
              <a:t>Text…</a:t>
            </a:r>
          </a:p>
        </p:txBody>
      </p:sp>
      <p:sp>
        <p:nvSpPr>
          <p:cNvPr id="14" name="Oval 13"/>
          <p:cNvSpPr/>
          <p:nvPr/>
        </p:nvSpPr>
        <p:spPr>
          <a:xfrm>
            <a:off x="2496566"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7" name="Oval 16"/>
          <p:cNvSpPr/>
          <p:nvPr/>
        </p:nvSpPr>
        <p:spPr>
          <a:xfrm>
            <a:off x="5688064" y="1604609"/>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21" name="Oval 20"/>
          <p:cNvSpPr/>
          <p:nvPr/>
        </p:nvSpPr>
        <p:spPr>
          <a:xfrm>
            <a:off x="8927312" y="1614127"/>
            <a:ext cx="777240" cy="77724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800" dirty="0"/>
          </a:p>
        </p:txBody>
      </p:sp>
      <p:sp>
        <p:nvSpPr>
          <p:cNvPr id="16" name="TextBox 1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a:t>
            </a:r>
            <a:r>
              <a:rPr lang="en-US" sz="1800" baseline="0" dirty="0">
                <a:solidFill>
                  <a:srgbClr val="2699BB"/>
                </a:solidFill>
                <a:latin typeface="Century Gothic" panose="020B0502020202020204" pitchFamily="34" charset="0"/>
              </a:rPr>
              <a:t>State Department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5" name="Title 1"/>
          <p:cNvSpPr>
            <a:spLocks noGrp="1"/>
          </p:cNvSpPr>
          <p:nvPr>
            <p:ph type="title" hasCustomPrompt="1"/>
          </p:nvPr>
        </p:nvSpPr>
        <p:spPr>
          <a:xfrm>
            <a:off x="-11081" y="670552"/>
            <a:ext cx="12180916" cy="485451"/>
          </a:xfrm>
        </p:spPr>
        <p:txBody>
          <a:bodyPr>
            <a:normAutofit/>
          </a:bodyPr>
          <a:lstStyle>
            <a:lvl1pPr algn="ctr">
              <a:defRPr sz="3000"/>
            </a:lvl1pPr>
          </a:lstStyle>
          <a:p>
            <a:pPr lvl="0"/>
            <a:r>
              <a:rPr lang="en-US" dirty="0"/>
              <a:t>Icon List (insert icons inside the circles)</a:t>
            </a:r>
          </a:p>
        </p:txBody>
      </p:sp>
    </p:spTree>
    <p:extLst>
      <p:ext uri="{BB962C8B-B14F-4D97-AF65-F5344CB8AC3E}">
        <p14:creationId xmlns:p14="http://schemas.microsoft.com/office/powerpoint/2010/main" val="29679454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ashington State Map with Population">
    <p:spTree>
      <p:nvGrpSpPr>
        <p:cNvPr id="1" name=""/>
        <p:cNvGrpSpPr/>
        <p:nvPr/>
      </p:nvGrpSpPr>
      <p:grpSpPr>
        <a:xfrm>
          <a:off x="0" y="0"/>
          <a:ext cx="0" cy="0"/>
          <a:chOff x="0" y="0"/>
          <a:chExt cx="0" cy="0"/>
        </a:xfrm>
      </p:grpSpPr>
      <p:sp>
        <p:nvSpPr>
          <p:cNvPr id="5" name="Rectangle 4"/>
          <p:cNvSpPr/>
          <p:nvPr userDrawn="1"/>
        </p:nvSpPr>
        <p:spPr>
          <a:xfrm>
            <a:off x="-4468"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9"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Washington State Population Served</a:t>
            </a:r>
          </a:p>
        </p:txBody>
      </p:sp>
      <p:cxnSp>
        <p:nvCxnSpPr>
          <p:cNvPr id="125" name="Straight Connector 124"/>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35" name="TextBox 134"/>
          <p:cNvSpPr txBox="1"/>
          <p:nvPr userDrawn="1"/>
        </p:nvSpPr>
        <p:spPr>
          <a:xfrm>
            <a:off x="8832913" y="3836351"/>
            <a:ext cx="1473881" cy="553998"/>
          </a:xfrm>
          <a:prstGeom prst="rect">
            <a:avLst/>
          </a:prstGeom>
          <a:noFill/>
          <a:effectLst/>
        </p:spPr>
        <p:txBody>
          <a:bodyPr wrap="square" rtlCol="0">
            <a:spAutoFit/>
          </a:bodyPr>
          <a:lstStyle/>
          <a:p>
            <a:r>
              <a:rPr lang="en-US" sz="1000" b="1" dirty="0">
                <a:solidFill>
                  <a:schemeClr val="tx1"/>
                </a:solidFill>
                <a:latin typeface="+mn-lt"/>
              </a:rPr>
              <a:t>*</a:t>
            </a:r>
            <a:r>
              <a:rPr lang="en-US" sz="1000" b="1" kern="1200" dirty="0">
                <a:solidFill>
                  <a:schemeClr val="tx1"/>
                </a:solidFill>
                <a:latin typeface="+mn-lt"/>
                <a:ea typeface="+mn-ea"/>
                <a:cs typeface="+mn-cs"/>
              </a:rPr>
              <a:t>Agency leader is both director and health officer (2)</a:t>
            </a:r>
          </a:p>
        </p:txBody>
      </p:sp>
      <p:sp>
        <p:nvSpPr>
          <p:cNvPr id="137" name="TextBox 136"/>
          <p:cNvSpPr txBox="1"/>
          <p:nvPr/>
        </p:nvSpPr>
        <p:spPr>
          <a:xfrm>
            <a:off x="8829929" y="4706438"/>
            <a:ext cx="2620283" cy="579646"/>
          </a:xfrm>
          <a:prstGeom prst="rect">
            <a:avLst/>
          </a:prstGeom>
          <a:noFill/>
          <a:ln w="12700">
            <a:solidFill>
              <a:schemeClr val="bg1"/>
            </a:solidFill>
          </a:ln>
          <a:effectLst/>
        </p:spPr>
        <p:txBody>
          <a:bodyPr wrap="square" rtlCol="0">
            <a:spAutoFit/>
          </a:bodyPr>
          <a:lstStyle/>
          <a:p>
            <a:r>
              <a:rPr lang="en-US" sz="1000" b="1" dirty="0">
                <a:solidFill>
                  <a:schemeClr val="tx1"/>
                </a:solidFill>
                <a:latin typeface="+mn-lt"/>
              </a:rPr>
              <a:t>Washington State Total Population </a:t>
            </a:r>
            <a:r>
              <a:rPr lang="en-US" sz="1000" b="1" i="1" dirty="0">
                <a:solidFill>
                  <a:schemeClr val="tx1"/>
                </a:solidFill>
                <a:latin typeface="+mn-lt"/>
              </a:rPr>
              <a:t>(estimate)</a:t>
            </a:r>
          </a:p>
          <a:p>
            <a:r>
              <a:rPr lang="en-US" sz="1000" b="1" dirty="0">
                <a:solidFill>
                  <a:schemeClr val="tx1"/>
                </a:solidFill>
                <a:latin typeface="+mn-lt"/>
              </a:rPr>
              <a:t>April 2019: 7,546,410</a:t>
            </a:r>
          </a:p>
          <a:p>
            <a:pPr>
              <a:spcBef>
                <a:spcPts val="200"/>
              </a:spcBef>
            </a:pPr>
            <a:r>
              <a:rPr lang="en-US" sz="1000" b="1" i="1" dirty="0">
                <a:solidFill>
                  <a:schemeClr val="tx1"/>
                </a:solidFill>
                <a:latin typeface="+mn-lt"/>
              </a:rPr>
              <a:t>Source: </a:t>
            </a:r>
            <a:r>
              <a:rPr lang="en-US" sz="1000" b="1" dirty="0">
                <a:solidFill>
                  <a:schemeClr val="tx1"/>
                </a:solidFill>
                <a:latin typeface="+mn-lt"/>
              </a:rPr>
              <a:t>Office of Financial Management</a:t>
            </a:r>
          </a:p>
        </p:txBody>
      </p:sp>
      <p:sp>
        <p:nvSpPr>
          <p:cNvPr id="185" name="Freeform 26"/>
          <p:cNvSpPr>
            <a:spLocks/>
          </p:cNvSpPr>
          <p:nvPr/>
        </p:nvSpPr>
        <p:spPr bwMode="auto">
          <a:xfrm>
            <a:off x="3026882" y="2598471"/>
            <a:ext cx="1442899" cy="723294"/>
          </a:xfrm>
          <a:custGeom>
            <a:avLst/>
            <a:gdLst/>
            <a:ahLst/>
            <a:cxnLst>
              <a:cxn ang="0">
                <a:pos x="3" y="449"/>
              </a:cxn>
              <a:cxn ang="0">
                <a:pos x="6" y="435"/>
              </a:cxn>
              <a:cxn ang="0">
                <a:pos x="30" y="409"/>
              </a:cxn>
              <a:cxn ang="0">
                <a:pos x="41" y="395"/>
              </a:cxn>
              <a:cxn ang="0">
                <a:pos x="45" y="375"/>
              </a:cxn>
              <a:cxn ang="0">
                <a:pos x="46" y="355"/>
              </a:cxn>
              <a:cxn ang="0">
                <a:pos x="55" y="337"/>
              </a:cxn>
              <a:cxn ang="0">
                <a:pos x="60" y="315"/>
              </a:cxn>
              <a:cxn ang="0">
                <a:pos x="78" y="306"/>
              </a:cxn>
              <a:cxn ang="0">
                <a:pos x="108" y="295"/>
              </a:cxn>
              <a:cxn ang="0">
                <a:pos x="112" y="266"/>
              </a:cxn>
              <a:cxn ang="0">
                <a:pos x="108" y="237"/>
              </a:cxn>
              <a:cxn ang="0">
                <a:pos x="77" y="220"/>
              </a:cxn>
              <a:cxn ang="0">
                <a:pos x="55" y="197"/>
              </a:cxn>
              <a:cxn ang="0">
                <a:pos x="41" y="179"/>
              </a:cxn>
              <a:cxn ang="0">
                <a:pos x="28" y="157"/>
              </a:cxn>
              <a:cxn ang="0">
                <a:pos x="28" y="140"/>
              </a:cxn>
              <a:cxn ang="0">
                <a:pos x="23" y="117"/>
              </a:cxn>
              <a:cxn ang="0">
                <a:pos x="25" y="97"/>
              </a:cxn>
              <a:cxn ang="0">
                <a:pos x="13" y="70"/>
              </a:cxn>
              <a:cxn ang="0">
                <a:pos x="12" y="53"/>
              </a:cxn>
              <a:cxn ang="0">
                <a:pos x="12" y="25"/>
              </a:cxn>
              <a:cxn ang="0">
                <a:pos x="15" y="15"/>
              </a:cxn>
              <a:cxn ang="0">
                <a:pos x="165" y="1"/>
              </a:cxn>
              <a:cxn ang="0">
                <a:pos x="273" y="1"/>
              </a:cxn>
              <a:cxn ang="0">
                <a:pos x="513" y="5"/>
              </a:cxn>
              <a:cxn ang="0">
                <a:pos x="912" y="15"/>
              </a:cxn>
              <a:cxn ang="0">
                <a:pos x="912" y="32"/>
              </a:cxn>
              <a:cxn ang="0">
                <a:pos x="927" y="57"/>
              </a:cxn>
              <a:cxn ang="0">
                <a:pos x="940" y="70"/>
              </a:cxn>
              <a:cxn ang="0">
                <a:pos x="945" y="85"/>
              </a:cxn>
              <a:cxn ang="0">
                <a:pos x="960" y="97"/>
              </a:cxn>
              <a:cxn ang="0">
                <a:pos x="972" y="117"/>
              </a:cxn>
              <a:cxn ang="0">
                <a:pos x="970" y="132"/>
              </a:cxn>
              <a:cxn ang="0">
                <a:pos x="945" y="137"/>
              </a:cxn>
              <a:cxn ang="0">
                <a:pos x="938" y="155"/>
              </a:cxn>
              <a:cxn ang="0">
                <a:pos x="947" y="172"/>
              </a:cxn>
              <a:cxn ang="0">
                <a:pos x="932" y="184"/>
              </a:cxn>
              <a:cxn ang="0">
                <a:pos x="918" y="197"/>
              </a:cxn>
              <a:cxn ang="0">
                <a:pos x="900" y="204"/>
              </a:cxn>
              <a:cxn ang="0">
                <a:pos x="883" y="212"/>
              </a:cxn>
              <a:cxn ang="0">
                <a:pos x="860" y="217"/>
              </a:cxn>
              <a:cxn ang="0">
                <a:pos x="842" y="224"/>
              </a:cxn>
              <a:cxn ang="0">
                <a:pos x="822" y="235"/>
              </a:cxn>
              <a:cxn ang="0">
                <a:pos x="820" y="252"/>
              </a:cxn>
              <a:cxn ang="0">
                <a:pos x="838" y="266"/>
              </a:cxn>
              <a:cxn ang="0">
                <a:pos x="829" y="284"/>
              </a:cxn>
              <a:cxn ang="0">
                <a:pos x="817" y="302"/>
              </a:cxn>
              <a:cxn ang="0">
                <a:pos x="807" y="322"/>
              </a:cxn>
              <a:cxn ang="0">
                <a:pos x="802" y="340"/>
              </a:cxn>
              <a:cxn ang="0">
                <a:pos x="802" y="357"/>
              </a:cxn>
              <a:cxn ang="0">
                <a:pos x="800" y="375"/>
              </a:cxn>
              <a:cxn ang="0">
                <a:pos x="812" y="389"/>
              </a:cxn>
              <a:cxn ang="0">
                <a:pos x="815" y="407"/>
              </a:cxn>
              <a:cxn ang="0">
                <a:pos x="830" y="419"/>
              </a:cxn>
              <a:cxn ang="0">
                <a:pos x="843" y="426"/>
              </a:cxn>
              <a:cxn ang="0">
                <a:pos x="862" y="424"/>
              </a:cxn>
              <a:cxn ang="0">
                <a:pos x="862" y="439"/>
              </a:cxn>
              <a:cxn ang="0">
                <a:pos x="850" y="455"/>
              </a:cxn>
              <a:cxn ang="0">
                <a:pos x="837" y="474"/>
              </a:cxn>
              <a:cxn ang="0">
                <a:pos x="282" y="471"/>
              </a:cxn>
              <a:cxn ang="0">
                <a:pos x="133" y="467"/>
              </a:cxn>
              <a:cxn ang="0">
                <a:pos x="1" y="459"/>
              </a:cxn>
            </a:cxnLst>
            <a:rect l="0" t="0" r="r" b="b"/>
            <a:pathLst>
              <a:path w="978" h="475">
                <a:moveTo>
                  <a:pt x="1" y="459"/>
                </a:moveTo>
                <a:lnTo>
                  <a:pt x="3" y="449"/>
                </a:lnTo>
                <a:lnTo>
                  <a:pt x="0" y="442"/>
                </a:lnTo>
                <a:lnTo>
                  <a:pt x="6" y="435"/>
                </a:lnTo>
                <a:lnTo>
                  <a:pt x="13" y="426"/>
                </a:lnTo>
                <a:lnTo>
                  <a:pt x="30" y="409"/>
                </a:lnTo>
                <a:lnTo>
                  <a:pt x="35" y="404"/>
                </a:lnTo>
                <a:lnTo>
                  <a:pt x="41" y="395"/>
                </a:lnTo>
                <a:lnTo>
                  <a:pt x="45" y="384"/>
                </a:lnTo>
                <a:lnTo>
                  <a:pt x="45" y="375"/>
                </a:lnTo>
                <a:lnTo>
                  <a:pt x="45" y="366"/>
                </a:lnTo>
                <a:lnTo>
                  <a:pt x="46" y="355"/>
                </a:lnTo>
                <a:lnTo>
                  <a:pt x="52" y="342"/>
                </a:lnTo>
                <a:lnTo>
                  <a:pt x="55" y="337"/>
                </a:lnTo>
                <a:lnTo>
                  <a:pt x="57" y="324"/>
                </a:lnTo>
                <a:lnTo>
                  <a:pt x="60" y="315"/>
                </a:lnTo>
                <a:lnTo>
                  <a:pt x="73" y="312"/>
                </a:lnTo>
                <a:lnTo>
                  <a:pt x="78" y="306"/>
                </a:lnTo>
                <a:lnTo>
                  <a:pt x="97" y="306"/>
                </a:lnTo>
                <a:lnTo>
                  <a:pt x="108" y="295"/>
                </a:lnTo>
                <a:lnTo>
                  <a:pt x="112" y="279"/>
                </a:lnTo>
                <a:lnTo>
                  <a:pt x="112" y="266"/>
                </a:lnTo>
                <a:lnTo>
                  <a:pt x="115" y="252"/>
                </a:lnTo>
                <a:lnTo>
                  <a:pt x="108" y="237"/>
                </a:lnTo>
                <a:lnTo>
                  <a:pt x="88" y="225"/>
                </a:lnTo>
                <a:lnTo>
                  <a:pt x="77" y="220"/>
                </a:lnTo>
                <a:lnTo>
                  <a:pt x="68" y="205"/>
                </a:lnTo>
                <a:lnTo>
                  <a:pt x="55" y="197"/>
                </a:lnTo>
                <a:lnTo>
                  <a:pt x="52" y="186"/>
                </a:lnTo>
                <a:lnTo>
                  <a:pt x="41" y="179"/>
                </a:lnTo>
                <a:lnTo>
                  <a:pt x="35" y="170"/>
                </a:lnTo>
                <a:lnTo>
                  <a:pt x="28" y="157"/>
                </a:lnTo>
                <a:lnTo>
                  <a:pt x="28" y="146"/>
                </a:lnTo>
                <a:lnTo>
                  <a:pt x="28" y="140"/>
                </a:lnTo>
                <a:lnTo>
                  <a:pt x="25" y="128"/>
                </a:lnTo>
                <a:lnTo>
                  <a:pt x="23" y="117"/>
                </a:lnTo>
                <a:lnTo>
                  <a:pt x="28" y="108"/>
                </a:lnTo>
                <a:lnTo>
                  <a:pt x="25" y="97"/>
                </a:lnTo>
                <a:lnTo>
                  <a:pt x="18" y="88"/>
                </a:lnTo>
                <a:lnTo>
                  <a:pt x="13" y="70"/>
                </a:lnTo>
                <a:lnTo>
                  <a:pt x="6" y="65"/>
                </a:lnTo>
                <a:lnTo>
                  <a:pt x="12" y="53"/>
                </a:lnTo>
                <a:lnTo>
                  <a:pt x="8" y="32"/>
                </a:lnTo>
                <a:lnTo>
                  <a:pt x="12" y="25"/>
                </a:lnTo>
                <a:lnTo>
                  <a:pt x="5" y="15"/>
                </a:lnTo>
                <a:lnTo>
                  <a:pt x="15" y="15"/>
                </a:lnTo>
                <a:lnTo>
                  <a:pt x="18" y="0"/>
                </a:lnTo>
                <a:lnTo>
                  <a:pt x="165" y="1"/>
                </a:lnTo>
                <a:lnTo>
                  <a:pt x="265" y="1"/>
                </a:lnTo>
                <a:lnTo>
                  <a:pt x="273" y="1"/>
                </a:lnTo>
                <a:lnTo>
                  <a:pt x="378" y="5"/>
                </a:lnTo>
                <a:lnTo>
                  <a:pt x="513" y="5"/>
                </a:lnTo>
                <a:lnTo>
                  <a:pt x="912" y="8"/>
                </a:lnTo>
                <a:lnTo>
                  <a:pt x="912" y="15"/>
                </a:lnTo>
                <a:lnTo>
                  <a:pt x="907" y="21"/>
                </a:lnTo>
                <a:lnTo>
                  <a:pt x="912" y="32"/>
                </a:lnTo>
                <a:lnTo>
                  <a:pt x="923" y="46"/>
                </a:lnTo>
                <a:lnTo>
                  <a:pt x="927" y="57"/>
                </a:lnTo>
                <a:lnTo>
                  <a:pt x="932" y="65"/>
                </a:lnTo>
                <a:lnTo>
                  <a:pt x="940" y="70"/>
                </a:lnTo>
                <a:lnTo>
                  <a:pt x="938" y="83"/>
                </a:lnTo>
                <a:lnTo>
                  <a:pt x="945" y="85"/>
                </a:lnTo>
                <a:lnTo>
                  <a:pt x="949" y="93"/>
                </a:lnTo>
                <a:lnTo>
                  <a:pt x="960" y="97"/>
                </a:lnTo>
                <a:lnTo>
                  <a:pt x="967" y="102"/>
                </a:lnTo>
                <a:lnTo>
                  <a:pt x="972" y="117"/>
                </a:lnTo>
                <a:lnTo>
                  <a:pt x="977" y="126"/>
                </a:lnTo>
                <a:lnTo>
                  <a:pt x="970" y="132"/>
                </a:lnTo>
                <a:lnTo>
                  <a:pt x="960" y="133"/>
                </a:lnTo>
                <a:lnTo>
                  <a:pt x="945" y="137"/>
                </a:lnTo>
                <a:lnTo>
                  <a:pt x="940" y="146"/>
                </a:lnTo>
                <a:lnTo>
                  <a:pt x="938" y="155"/>
                </a:lnTo>
                <a:lnTo>
                  <a:pt x="943" y="165"/>
                </a:lnTo>
                <a:lnTo>
                  <a:pt x="947" y="172"/>
                </a:lnTo>
                <a:lnTo>
                  <a:pt x="940" y="179"/>
                </a:lnTo>
                <a:lnTo>
                  <a:pt x="932" y="184"/>
                </a:lnTo>
                <a:lnTo>
                  <a:pt x="923" y="192"/>
                </a:lnTo>
                <a:lnTo>
                  <a:pt x="918" y="197"/>
                </a:lnTo>
                <a:lnTo>
                  <a:pt x="909" y="200"/>
                </a:lnTo>
                <a:lnTo>
                  <a:pt x="900" y="204"/>
                </a:lnTo>
                <a:lnTo>
                  <a:pt x="892" y="205"/>
                </a:lnTo>
                <a:lnTo>
                  <a:pt x="883" y="212"/>
                </a:lnTo>
                <a:lnTo>
                  <a:pt x="869" y="215"/>
                </a:lnTo>
                <a:lnTo>
                  <a:pt x="860" y="217"/>
                </a:lnTo>
                <a:lnTo>
                  <a:pt x="850" y="217"/>
                </a:lnTo>
                <a:lnTo>
                  <a:pt x="842" y="224"/>
                </a:lnTo>
                <a:lnTo>
                  <a:pt x="829" y="233"/>
                </a:lnTo>
                <a:lnTo>
                  <a:pt x="822" y="235"/>
                </a:lnTo>
                <a:lnTo>
                  <a:pt x="815" y="237"/>
                </a:lnTo>
                <a:lnTo>
                  <a:pt x="820" y="252"/>
                </a:lnTo>
                <a:lnTo>
                  <a:pt x="830" y="260"/>
                </a:lnTo>
                <a:lnTo>
                  <a:pt x="838" y="266"/>
                </a:lnTo>
                <a:lnTo>
                  <a:pt x="835" y="279"/>
                </a:lnTo>
                <a:lnTo>
                  <a:pt x="829" y="284"/>
                </a:lnTo>
                <a:lnTo>
                  <a:pt x="820" y="292"/>
                </a:lnTo>
                <a:lnTo>
                  <a:pt x="817" y="302"/>
                </a:lnTo>
                <a:lnTo>
                  <a:pt x="807" y="312"/>
                </a:lnTo>
                <a:lnTo>
                  <a:pt x="807" y="322"/>
                </a:lnTo>
                <a:lnTo>
                  <a:pt x="803" y="332"/>
                </a:lnTo>
                <a:lnTo>
                  <a:pt x="802" y="340"/>
                </a:lnTo>
                <a:lnTo>
                  <a:pt x="797" y="347"/>
                </a:lnTo>
                <a:lnTo>
                  <a:pt x="802" y="357"/>
                </a:lnTo>
                <a:lnTo>
                  <a:pt x="797" y="364"/>
                </a:lnTo>
                <a:lnTo>
                  <a:pt x="800" y="375"/>
                </a:lnTo>
                <a:lnTo>
                  <a:pt x="807" y="384"/>
                </a:lnTo>
                <a:lnTo>
                  <a:pt x="812" y="389"/>
                </a:lnTo>
                <a:lnTo>
                  <a:pt x="817" y="399"/>
                </a:lnTo>
                <a:lnTo>
                  <a:pt x="815" y="407"/>
                </a:lnTo>
                <a:lnTo>
                  <a:pt x="817" y="415"/>
                </a:lnTo>
                <a:lnTo>
                  <a:pt x="830" y="419"/>
                </a:lnTo>
                <a:lnTo>
                  <a:pt x="837" y="426"/>
                </a:lnTo>
                <a:lnTo>
                  <a:pt x="843" y="426"/>
                </a:lnTo>
                <a:lnTo>
                  <a:pt x="852" y="424"/>
                </a:lnTo>
                <a:lnTo>
                  <a:pt x="862" y="424"/>
                </a:lnTo>
                <a:lnTo>
                  <a:pt x="865" y="433"/>
                </a:lnTo>
                <a:lnTo>
                  <a:pt x="862" y="439"/>
                </a:lnTo>
                <a:lnTo>
                  <a:pt x="858" y="449"/>
                </a:lnTo>
                <a:lnTo>
                  <a:pt x="850" y="455"/>
                </a:lnTo>
                <a:lnTo>
                  <a:pt x="843" y="464"/>
                </a:lnTo>
                <a:lnTo>
                  <a:pt x="837" y="474"/>
                </a:lnTo>
                <a:lnTo>
                  <a:pt x="535" y="471"/>
                </a:lnTo>
                <a:lnTo>
                  <a:pt x="282" y="471"/>
                </a:lnTo>
                <a:lnTo>
                  <a:pt x="265" y="471"/>
                </a:lnTo>
                <a:lnTo>
                  <a:pt x="133" y="467"/>
                </a:lnTo>
                <a:lnTo>
                  <a:pt x="92" y="467"/>
                </a:lnTo>
                <a:lnTo>
                  <a:pt x="1" y="45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6" name="Freeform 5"/>
          <p:cNvSpPr>
            <a:spLocks/>
          </p:cNvSpPr>
          <p:nvPr/>
        </p:nvSpPr>
        <p:spPr bwMode="auto">
          <a:xfrm>
            <a:off x="5982022" y="3982630"/>
            <a:ext cx="1386835" cy="755274"/>
          </a:xfrm>
          <a:custGeom>
            <a:avLst/>
            <a:gdLst/>
            <a:ahLst/>
            <a:cxnLst>
              <a:cxn ang="0">
                <a:pos x="854" y="436"/>
              </a:cxn>
              <a:cxn ang="0">
                <a:pos x="845" y="441"/>
              </a:cxn>
              <a:cxn ang="0">
                <a:pos x="837" y="448"/>
              </a:cxn>
              <a:cxn ang="0">
                <a:pos x="815" y="454"/>
              </a:cxn>
              <a:cxn ang="0">
                <a:pos x="809" y="461"/>
              </a:cxn>
              <a:cxn ang="0">
                <a:pos x="797" y="465"/>
              </a:cxn>
              <a:cxn ang="0">
                <a:pos x="789" y="461"/>
              </a:cxn>
              <a:cxn ang="0">
                <a:pos x="782" y="470"/>
              </a:cxn>
              <a:cxn ang="0">
                <a:pos x="778" y="473"/>
              </a:cxn>
              <a:cxn ang="0">
                <a:pos x="482" y="483"/>
              </a:cxn>
              <a:cxn ang="0">
                <a:pos x="315" y="485"/>
              </a:cxn>
              <a:cxn ang="0">
                <a:pos x="3" y="495"/>
              </a:cxn>
              <a:cxn ang="0">
                <a:pos x="0" y="334"/>
              </a:cxn>
              <a:cxn ang="0">
                <a:pos x="80" y="334"/>
              </a:cxn>
              <a:cxn ang="0">
                <a:pos x="257" y="332"/>
              </a:cxn>
              <a:cxn ang="0">
                <a:pos x="252" y="175"/>
              </a:cxn>
              <a:cxn ang="0">
                <a:pos x="249" y="90"/>
              </a:cxn>
              <a:cxn ang="0">
                <a:pos x="249" y="15"/>
              </a:cxn>
              <a:cxn ang="0">
                <a:pos x="925" y="0"/>
              </a:cxn>
              <a:cxn ang="0">
                <a:pos x="932" y="167"/>
              </a:cxn>
              <a:cxn ang="0">
                <a:pos x="939" y="308"/>
              </a:cxn>
              <a:cxn ang="0">
                <a:pos x="932" y="352"/>
              </a:cxn>
              <a:cxn ang="0">
                <a:pos x="924" y="358"/>
              </a:cxn>
              <a:cxn ang="0">
                <a:pos x="917" y="366"/>
              </a:cxn>
              <a:cxn ang="0">
                <a:pos x="911" y="376"/>
              </a:cxn>
              <a:cxn ang="0">
                <a:pos x="917" y="381"/>
              </a:cxn>
              <a:cxn ang="0">
                <a:pos x="914" y="390"/>
              </a:cxn>
              <a:cxn ang="0">
                <a:pos x="909" y="399"/>
              </a:cxn>
              <a:cxn ang="0">
                <a:pos x="902" y="405"/>
              </a:cxn>
              <a:cxn ang="0">
                <a:pos x="904" y="413"/>
              </a:cxn>
              <a:cxn ang="0">
                <a:pos x="907" y="425"/>
              </a:cxn>
              <a:cxn ang="0">
                <a:pos x="898" y="425"/>
              </a:cxn>
              <a:cxn ang="0">
                <a:pos x="887" y="430"/>
              </a:cxn>
              <a:cxn ang="0">
                <a:pos x="887" y="441"/>
              </a:cxn>
              <a:cxn ang="0">
                <a:pos x="871" y="441"/>
              </a:cxn>
              <a:cxn ang="0">
                <a:pos x="854" y="436"/>
              </a:cxn>
            </a:cxnLst>
            <a:rect l="0" t="0" r="r" b="b"/>
            <a:pathLst>
              <a:path w="940" h="496">
                <a:moveTo>
                  <a:pt x="854" y="436"/>
                </a:moveTo>
                <a:lnTo>
                  <a:pt x="845" y="441"/>
                </a:lnTo>
                <a:lnTo>
                  <a:pt x="837" y="448"/>
                </a:lnTo>
                <a:lnTo>
                  <a:pt x="815" y="454"/>
                </a:lnTo>
                <a:lnTo>
                  <a:pt x="809" y="461"/>
                </a:lnTo>
                <a:lnTo>
                  <a:pt x="797" y="465"/>
                </a:lnTo>
                <a:lnTo>
                  <a:pt x="789" y="461"/>
                </a:lnTo>
                <a:lnTo>
                  <a:pt x="782" y="470"/>
                </a:lnTo>
                <a:lnTo>
                  <a:pt x="778" y="473"/>
                </a:lnTo>
                <a:lnTo>
                  <a:pt x="482" y="483"/>
                </a:lnTo>
                <a:lnTo>
                  <a:pt x="315" y="485"/>
                </a:lnTo>
                <a:lnTo>
                  <a:pt x="3" y="495"/>
                </a:lnTo>
                <a:lnTo>
                  <a:pt x="0" y="334"/>
                </a:lnTo>
                <a:lnTo>
                  <a:pt x="80" y="334"/>
                </a:lnTo>
                <a:lnTo>
                  <a:pt x="257" y="332"/>
                </a:lnTo>
                <a:lnTo>
                  <a:pt x="252" y="175"/>
                </a:lnTo>
                <a:lnTo>
                  <a:pt x="249" y="90"/>
                </a:lnTo>
                <a:lnTo>
                  <a:pt x="249" y="15"/>
                </a:lnTo>
                <a:lnTo>
                  <a:pt x="925" y="0"/>
                </a:lnTo>
                <a:lnTo>
                  <a:pt x="932" y="167"/>
                </a:lnTo>
                <a:lnTo>
                  <a:pt x="939" y="308"/>
                </a:lnTo>
                <a:lnTo>
                  <a:pt x="932" y="352"/>
                </a:lnTo>
                <a:lnTo>
                  <a:pt x="924" y="358"/>
                </a:lnTo>
                <a:lnTo>
                  <a:pt x="917" y="366"/>
                </a:lnTo>
                <a:lnTo>
                  <a:pt x="911" y="376"/>
                </a:lnTo>
                <a:lnTo>
                  <a:pt x="917" y="381"/>
                </a:lnTo>
                <a:lnTo>
                  <a:pt x="914" y="390"/>
                </a:lnTo>
                <a:lnTo>
                  <a:pt x="909" y="399"/>
                </a:lnTo>
                <a:lnTo>
                  <a:pt x="902" y="405"/>
                </a:lnTo>
                <a:lnTo>
                  <a:pt x="904" y="413"/>
                </a:lnTo>
                <a:lnTo>
                  <a:pt x="907" y="425"/>
                </a:lnTo>
                <a:lnTo>
                  <a:pt x="898" y="425"/>
                </a:lnTo>
                <a:lnTo>
                  <a:pt x="887" y="430"/>
                </a:lnTo>
                <a:lnTo>
                  <a:pt x="887" y="441"/>
                </a:lnTo>
                <a:lnTo>
                  <a:pt x="871" y="441"/>
                </a:lnTo>
                <a:lnTo>
                  <a:pt x="854" y="43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7" name="Freeform 6"/>
          <p:cNvSpPr>
            <a:spLocks/>
          </p:cNvSpPr>
          <p:nvPr/>
        </p:nvSpPr>
        <p:spPr bwMode="auto">
          <a:xfrm>
            <a:off x="7874905" y="5047016"/>
            <a:ext cx="566538" cy="650205"/>
          </a:xfrm>
          <a:custGeom>
            <a:avLst/>
            <a:gdLst/>
            <a:ahLst/>
            <a:cxnLst>
              <a:cxn ang="0">
                <a:pos x="150" y="0"/>
              </a:cxn>
              <a:cxn ang="0">
                <a:pos x="165" y="12"/>
              </a:cxn>
              <a:cxn ang="0">
                <a:pos x="165" y="33"/>
              </a:cxn>
              <a:cxn ang="0">
                <a:pos x="184" y="37"/>
              </a:cxn>
              <a:cxn ang="0">
                <a:pos x="212" y="28"/>
              </a:cxn>
              <a:cxn ang="0">
                <a:pos x="231" y="33"/>
              </a:cxn>
              <a:cxn ang="0">
                <a:pos x="264" y="28"/>
              </a:cxn>
              <a:cxn ang="0">
                <a:pos x="279" y="28"/>
              </a:cxn>
              <a:cxn ang="0">
                <a:pos x="281" y="50"/>
              </a:cxn>
              <a:cxn ang="0">
                <a:pos x="279" y="70"/>
              </a:cxn>
              <a:cxn ang="0">
                <a:pos x="269" y="86"/>
              </a:cxn>
              <a:cxn ang="0">
                <a:pos x="279" y="101"/>
              </a:cxn>
              <a:cxn ang="0">
                <a:pos x="296" y="106"/>
              </a:cxn>
              <a:cxn ang="0">
                <a:pos x="300" y="126"/>
              </a:cxn>
              <a:cxn ang="0">
                <a:pos x="316" y="139"/>
              </a:cxn>
              <a:cxn ang="0">
                <a:pos x="320" y="156"/>
              </a:cxn>
              <a:cxn ang="0">
                <a:pos x="336" y="170"/>
              </a:cxn>
              <a:cxn ang="0">
                <a:pos x="346" y="192"/>
              </a:cxn>
              <a:cxn ang="0">
                <a:pos x="346" y="213"/>
              </a:cxn>
              <a:cxn ang="0">
                <a:pos x="355" y="238"/>
              </a:cxn>
              <a:cxn ang="0">
                <a:pos x="364" y="250"/>
              </a:cxn>
              <a:cxn ang="0">
                <a:pos x="369" y="266"/>
              </a:cxn>
              <a:cxn ang="0">
                <a:pos x="366" y="283"/>
              </a:cxn>
              <a:cxn ang="0">
                <a:pos x="356" y="308"/>
              </a:cxn>
              <a:cxn ang="0">
                <a:pos x="341" y="321"/>
              </a:cxn>
              <a:cxn ang="0">
                <a:pos x="341" y="339"/>
              </a:cxn>
              <a:cxn ang="0">
                <a:pos x="361" y="352"/>
              </a:cxn>
              <a:cxn ang="0">
                <a:pos x="369" y="371"/>
              </a:cxn>
              <a:cxn ang="0">
                <a:pos x="378" y="391"/>
              </a:cxn>
              <a:cxn ang="0">
                <a:pos x="256" y="418"/>
              </a:cxn>
              <a:cxn ang="0">
                <a:pos x="0" y="312"/>
              </a:cxn>
              <a:cxn ang="0">
                <a:pos x="30" y="153"/>
              </a:cxn>
              <a:cxn ang="0">
                <a:pos x="41" y="78"/>
              </a:cxn>
              <a:cxn ang="0">
                <a:pos x="67" y="63"/>
              </a:cxn>
              <a:cxn ang="0">
                <a:pos x="152" y="46"/>
              </a:cxn>
            </a:cxnLst>
            <a:rect l="0" t="0" r="r" b="b"/>
            <a:pathLst>
              <a:path w="384" h="427">
                <a:moveTo>
                  <a:pt x="152" y="46"/>
                </a:moveTo>
                <a:lnTo>
                  <a:pt x="150" y="0"/>
                </a:lnTo>
                <a:lnTo>
                  <a:pt x="159" y="1"/>
                </a:lnTo>
                <a:lnTo>
                  <a:pt x="165" y="12"/>
                </a:lnTo>
                <a:lnTo>
                  <a:pt x="164" y="25"/>
                </a:lnTo>
                <a:lnTo>
                  <a:pt x="165" y="33"/>
                </a:lnTo>
                <a:lnTo>
                  <a:pt x="174" y="37"/>
                </a:lnTo>
                <a:lnTo>
                  <a:pt x="184" y="37"/>
                </a:lnTo>
                <a:lnTo>
                  <a:pt x="202" y="28"/>
                </a:lnTo>
                <a:lnTo>
                  <a:pt x="212" y="28"/>
                </a:lnTo>
                <a:lnTo>
                  <a:pt x="219" y="32"/>
                </a:lnTo>
                <a:lnTo>
                  <a:pt x="231" y="33"/>
                </a:lnTo>
                <a:lnTo>
                  <a:pt x="239" y="33"/>
                </a:lnTo>
                <a:lnTo>
                  <a:pt x="264" y="28"/>
                </a:lnTo>
                <a:lnTo>
                  <a:pt x="269" y="25"/>
                </a:lnTo>
                <a:lnTo>
                  <a:pt x="279" y="28"/>
                </a:lnTo>
                <a:lnTo>
                  <a:pt x="284" y="37"/>
                </a:lnTo>
                <a:lnTo>
                  <a:pt x="281" y="50"/>
                </a:lnTo>
                <a:lnTo>
                  <a:pt x="279" y="57"/>
                </a:lnTo>
                <a:lnTo>
                  <a:pt x="279" y="70"/>
                </a:lnTo>
                <a:lnTo>
                  <a:pt x="271" y="78"/>
                </a:lnTo>
                <a:lnTo>
                  <a:pt x="269" y="86"/>
                </a:lnTo>
                <a:lnTo>
                  <a:pt x="269" y="98"/>
                </a:lnTo>
                <a:lnTo>
                  <a:pt x="279" y="101"/>
                </a:lnTo>
                <a:lnTo>
                  <a:pt x="287" y="105"/>
                </a:lnTo>
                <a:lnTo>
                  <a:pt x="296" y="106"/>
                </a:lnTo>
                <a:lnTo>
                  <a:pt x="298" y="119"/>
                </a:lnTo>
                <a:lnTo>
                  <a:pt x="300" y="126"/>
                </a:lnTo>
                <a:lnTo>
                  <a:pt x="309" y="132"/>
                </a:lnTo>
                <a:lnTo>
                  <a:pt x="316" y="139"/>
                </a:lnTo>
                <a:lnTo>
                  <a:pt x="324" y="143"/>
                </a:lnTo>
                <a:lnTo>
                  <a:pt x="320" y="156"/>
                </a:lnTo>
                <a:lnTo>
                  <a:pt x="326" y="165"/>
                </a:lnTo>
                <a:lnTo>
                  <a:pt x="336" y="170"/>
                </a:lnTo>
                <a:lnTo>
                  <a:pt x="341" y="179"/>
                </a:lnTo>
                <a:lnTo>
                  <a:pt x="346" y="192"/>
                </a:lnTo>
                <a:lnTo>
                  <a:pt x="349" y="203"/>
                </a:lnTo>
                <a:lnTo>
                  <a:pt x="346" y="213"/>
                </a:lnTo>
                <a:lnTo>
                  <a:pt x="341" y="223"/>
                </a:lnTo>
                <a:lnTo>
                  <a:pt x="355" y="238"/>
                </a:lnTo>
                <a:lnTo>
                  <a:pt x="360" y="243"/>
                </a:lnTo>
                <a:lnTo>
                  <a:pt x="364" y="250"/>
                </a:lnTo>
                <a:lnTo>
                  <a:pt x="371" y="256"/>
                </a:lnTo>
                <a:lnTo>
                  <a:pt x="369" y="266"/>
                </a:lnTo>
                <a:lnTo>
                  <a:pt x="364" y="276"/>
                </a:lnTo>
                <a:lnTo>
                  <a:pt x="366" y="283"/>
                </a:lnTo>
                <a:lnTo>
                  <a:pt x="360" y="292"/>
                </a:lnTo>
                <a:lnTo>
                  <a:pt x="356" y="308"/>
                </a:lnTo>
                <a:lnTo>
                  <a:pt x="355" y="316"/>
                </a:lnTo>
                <a:lnTo>
                  <a:pt x="341" y="321"/>
                </a:lnTo>
                <a:lnTo>
                  <a:pt x="336" y="331"/>
                </a:lnTo>
                <a:lnTo>
                  <a:pt x="341" y="339"/>
                </a:lnTo>
                <a:lnTo>
                  <a:pt x="355" y="343"/>
                </a:lnTo>
                <a:lnTo>
                  <a:pt x="361" y="352"/>
                </a:lnTo>
                <a:lnTo>
                  <a:pt x="364" y="361"/>
                </a:lnTo>
                <a:lnTo>
                  <a:pt x="369" y="371"/>
                </a:lnTo>
                <a:lnTo>
                  <a:pt x="375" y="379"/>
                </a:lnTo>
                <a:lnTo>
                  <a:pt x="378" y="391"/>
                </a:lnTo>
                <a:lnTo>
                  <a:pt x="383" y="407"/>
                </a:lnTo>
                <a:lnTo>
                  <a:pt x="256" y="418"/>
                </a:lnTo>
                <a:lnTo>
                  <a:pt x="3" y="426"/>
                </a:lnTo>
                <a:lnTo>
                  <a:pt x="0" y="312"/>
                </a:lnTo>
                <a:lnTo>
                  <a:pt x="39" y="311"/>
                </a:lnTo>
                <a:lnTo>
                  <a:pt x="30" y="153"/>
                </a:lnTo>
                <a:lnTo>
                  <a:pt x="28" y="78"/>
                </a:lnTo>
                <a:lnTo>
                  <a:pt x="41" y="78"/>
                </a:lnTo>
                <a:lnTo>
                  <a:pt x="41" y="63"/>
                </a:lnTo>
                <a:lnTo>
                  <a:pt x="67" y="63"/>
                </a:lnTo>
                <a:lnTo>
                  <a:pt x="68" y="50"/>
                </a:lnTo>
                <a:lnTo>
                  <a:pt x="152" y="46"/>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8" name="Freeform 7"/>
          <p:cNvSpPr>
            <a:spLocks/>
          </p:cNvSpPr>
          <p:nvPr/>
        </p:nvSpPr>
        <p:spPr bwMode="auto">
          <a:xfrm>
            <a:off x="5478925" y="4748562"/>
            <a:ext cx="947179" cy="1230365"/>
          </a:xfrm>
          <a:custGeom>
            <a:avLst/>
            <a:gdLst/>
            <a:ahLst/>
            <a:cxnLst>
              <a:cxn ang="0">
                <a:pos x="57" y="797"/>
              </a:cxn>
              <a:cxn ang="0">
                <a:pos x="13" y="624"/>
              </a:cxn>
              <a:cxn ang="0">
                <a:pos x="8" y="475"/>
              </a:cxn>
              <a:cxn ang="0">
                <a:pos x="0" y="93"/>
              </a:cxn>
              <a:cxn ang="0">
                <a:pos x="33" y="97"/>
              </a:cxn>
              <a:cxn ang="0">
                <a:pos x="55" y="90"/>
              </a:cxn>
              <a:cxn ang="0">
                <a:pos x="83" y="88"/>
              </a:cxn>
              <a:cxn ang="0">
                <a:pos x="126" y="75"/>
              </a:cxn>
              <a:cxn ang="0">
                <a:pos x="164" y="77"/>
              </a:cxn>
              <a:cxn ang="0">
                <a:pos x="184" y="68"/>
              </a:cxn>
              <a:cxn ang="0">
                <a:pos x="226" y="17"/>
              </a:cxn>
              <a:cxn ang="0">
                <a:pos x="240" y="0"/>
              </a:cxn>
              <a:cxn ang="0">
                <a:pos x="259" y="12"/>
              </a:cxn>
              <a:cxn ang="0">
                <a:pos x="277" y="32"/>
              </a:cxn>
              <a:cxn ang="0">
                <a:pos x="282" y="45"/>
              </a:cxn>
              <a:cxn ang="0">
                <a:pos x="293" y="61"/>
              </a:cxn>
              <a:cxn ang="0">
                <a:pos x="309" y="70"/>
              </a:cxn>
              <a:cxn ang="0">
                <a:pos x="315" y="99"/>
              </a:cxn>
              <a:cxn ang="0">
                <a:pos x="342" y="133"/>
              </a:cxn>
              <a:cxn ang="0">
                <a:pos x="366" y="146"/>
              </a:cxn>
              <a:cxn ang="0">
                <a:pos x="406" y="183"/>
              </a:cxn>
              <a:cxn ang="0">
                <a:pos x="412" y="208"/>
              </a:cxn>
              <a:cxn ang="0">
                <a:pos x="412" y="228"/>
              </a:cxn>
              <a:cxn ang="0">
                <a:pos x="412" y="255"/>
              </a:cxn>
              <a:cxn ang="0">
                <a:pos x="411" y="286"/>
              </a:cxn>
              <a:cxn ang="0">
                <a:pos x="412" y="310"/>
              </a:cxn>
              <a:cxn ang="0">
                <a:pos x="412" y="337"/>
              </a:cxn>
              <a:cxn ang="0">
                <a:pos x="422" y="362"/>
              </a:cxn>
              <a:cxn ang="0">
                <a:pos x="412" y="392"/>
              </a:cxn>
              <a:cxn ang="0">
                <a:pos x="419" y="412"/>
              </a:cxn>
              <a:cxn ang="0">
                <a:pos x="453" y="437"/>
              </a:cxn>
              <a:cxn ang="0">
                <a:pos x="479" y="446"/>
              </a:cxn>
              <a:cxn ang="0">
                <a:pos x="509" y="448"/>
              </a:cxn>
              <a:cxn ang="0">
                <a:pos x="582" y="490"/>
              </a:cxn>
              <a:cxn ang="0">
                <a:pos x="614" y="528"/>
              </a:cxn>
              <a:cxn ang="0">
                <a:pos x="622" y="548"/>
              </a:cxn>
              <a:cxn ang="0">
                <a:pos x="634" y="592"/>
              </a:cxn>
              <a:cxn ang="0">
                <a:pos x="641" y="620"/>
              </a:cxn>
              <a:cxn ang="0">
                <a:pos x="627" y="630"/>
              </a:cxn>
              <a:cxn ang="0">
                <a:pos x="594" y="670"/>
              </a:cxn>
              <a:cxn ang="0">
                <a:pos x="514" y="713"/>
              </a:cxn>
              <a:cxn ang="0">
                <a:pos x="486" y="719"/>
              </a:cxn>
              <a:cxn ang="0">
                <a:pos x="427" y="708"/>
              </a:cxn>
              <a:cxn ang="0">
                <a:pos x="355" y="724"/>
              </a:cxn>
              <a:cxn ang="0">
                <a:pos x="295" y="730"/>
              </a:cxn>
              <a:cxn ang="0">
                <a:pos x="247" y="739"/>
              </a:cxn>
              <a:cxn ang="0">
                <a:pos x="193" y="730"/>
              </a:cxn>
              <a:cxn ang="0">
                <a:pos x="148" y="788"/>
              </a:cxn>
            </a:cxnLst>
            <a:rect l="0" t="0" r="r" b="b"/>
            <a:pathLst>
              <a:path w="642" h="808">
                <a:moveTo>
                  <a:pt x="79" y="797"/>
                </a:moveTo>
                <a:lnTo>
                  <a:pt x="57" y="797"/>
                </a:lnTo>
                <a:lnTo>
                  <a:pt x="13" y="807"/>
                </a:lnTo>
                <a:lnTo>
                  <a:pt x="13" y="624"/>
                </a:lnTo>
                <a:lnTo>
                  <a:pt x="10" y="546"/>
                </a:lnTo>
                <a:lnTo>
                  <a:pt x="8" y="475"/>
                </a:lnTo>
                <a:lnTo>
                  <a:pt x="1" y="195"/>
                </a:lnTo>
                <a:lnTo>
                  <a:pt x="0" y="93"/>
                </a:lnTo>
                <a:lnTo>
                  <a:pt x="13" y="97"/>
                </a:lnTo>
                <a:lnTo>
                  <a:pt x="33" y="97"/>
                </a:lnTo>
                <a:lnTo>
                  <a:pt x="45" y="93"/>
                </a:lnTo>
                <a:lnTo>
                  <a:pt x="55" y="90"/>
                </a:lnTo>
                <a:lnTo>
                  <a:pt x="70" y="88"/>
                </a:lnTo>
                <a:lnTo>
                  <a:pt x="83" y="88"/>
                </a:lnTo>
                <a:lnTo>
                  <a:pt x="102" y="75"/>
                </a:lnTo>
                <a:lnTo>
                  <a:pt x="126" y="75"/>
                </a:lnTo>
                <a:lnTo>
                  <a:pt x="142" y="81"/>
                </a:lnTo>
                <a:lnTo>
                  <a:pt x="164" y="77"/>
                </a:lnTo>
                <a:lnTo>
                  <a:pt x="173" y="72"/>
                </a:lnTo>
                <a:lnTo>
                  <a:pt x="184" y="68"/>
                </a:lnTo>
                <a:lnTo>
                  <a:pt x="192" y="59"/>
                </a:lnTo>
                <a:lnTo>
                  <a:pt x="226" y="17"/>
                </a:lnTo>
                <a:lnTo>
                  <a:pt x="232" y="6"/>
                </a:lnTo>
                <a:lnTo>
                  <a:pt x="240" y="0"/>
                </a:lnTo>
                <a:lnTo>
                  <a:pt x="247" y="6"/>
                </a:lnTo>
                <a:lnTo>
                  <a:pt x="259" y="12"/>
                </a:lnTo>
                <a:lnTo>
                  <a:pt x="267" y="23"/>
                </a:lnTo>
                <a:lnTo>
                  <a:pt x="277" y="32"/>
                </a:lnTo>
                <a:lnTo>
                  <a:pt x="282" y="39"/>
                </a:lnTo>
                <a:lnTo>
                  <a:pt x="282" y="45"/>
                </a:lnTo>
                <a:lnTo>
                  <a:pt x="282" y="52"/>
                </a:lnTo>
                <a:lnTo>
                  <a:pt x="293" y="61"/>
                </a:lnTo>
                <a:lnTo>
                  <a:pt x="302" y="65"/>
                </a:lnTo>
                <a:lnTo>
                  <a:pt x="309" y="70"/>
                </a:lnTo>
                <a:lnTo>
                  <a:pt x="315" y="81"/>
                </a:lnTo>
                <a:lnTo>
                  <a:pt x="315" y="99"/>
                </a:lnTo>
                <a:lnTo>
                  <a:pt x="319" y="108"/>
                </a:lnTo>
                <a:lnTo>
                  <a:pt x="342" y="133"/>
                </a:lnTo>
                <a:lnTo>
                  <a:pt x="355" y="139"/>
                </a:lnTo>
                <a:lnTo>
                  <a:pt x="366" y="146"/>
                </a:lnTo>
                <a:lnTo>
                  <a:pt x="380" y="163"/>
                </a:lnTo>
                <a:lnTo>
                  <a:pt x="406" y="183"/>
                </a:lnTo>
                <a:lnTo>
                  <a:pt x="411" y="195"/>
                </a:lnTo>
                <a:lnTo>
                  <a:pt x="412" y="208"/>
                </a:lnTo>
                <a:lnTo>
                  <a:pt x="412" y="217"/>
                </a:lnTo>
                <a:lnTo>
                  <a:pt x="412" y="228"/>
                </a:lnTo>
                <a:lnTo>
                  <a:pt x="412" y="245"/>
                </a:lnTo>
                <a:lnTo>
                  <a:pt x="412" y="255"/>
                </a:lnTo>
                <a:lnTo>
                  <a:pt x="412" y="266"/>
                </a:lnTo>
                <a:lnTo>
                  <a:pt x="411" y="286"/>
                </a:lnTo>
                <a:lnTo>
                  <a:pt x="412" y="299"/>
                </a:lnTo>
                <a:lnTo>
                  <a:pt x="412" y="310"/>
                </a:lnTo>
                <a:lnTo>
                  <a:pt x="411" y="323"/>
                </a:lnTo>
                <a:lnTo>
                  <a:pt x="412" y="337"/>
                </a:lnTo>
                <a:lnTo>
                  <a:pt x="419" y="346"/>
                </a:lnTo>
                <a:lnTo>
                  <a:pt x="422" y="362"/>
                </a:lnTo>
                <a:lnTo>
                  <a:pt x="422" y="375"/>
                </a:lnTo>
                <a:lnTo>
                  <a:pt x="412" y="392"/>
                </a:lnTo>
                <a:lnTo>
                  <a:pt x="412" y="405"/>
                </a:lnTo>
                <a:lnTo>
                  <a:pt x="419" y="412"/>
                </a:lnTo>
                <a:lnTo>
                  <a:pt x="427" y="415"/>
                </a:lnTo>
                <a:lnTo>
                  <a:pt x="453" y="437"/>
                </a:lnTo>
                <a:lnTo>
                  <a:pt x="466" y="445"/>
                </a:lnTo>
                <a:lnTo>
                  <a:pt x="479" y="446"/>
                </a:lnTo>
                <a:lnTo>
                  <a:pt x="499" y="448"/>
                </a:lnTo>
                <a:lnTo>
                  <a:pt x="509" y="448"/>
                </a:lnTo>
                <a:lnTo>
                  <a:pt x="567" y="479"/>
                </a:lnTo>
                <a:lnTo>
                  <a:pt x="582" y="490"/>
                </a:lnTo>
                <a:lnTo>
                  <a:pt x="607" y="519"/>
                </a:lnTo>
                <a:lnTo>
                  <a:pt x="614" y="528"/>
                </a:lnTo>
                <a:lnTo>
                  <a:pt x="618" y="535"/>
                </a:lnTo>
                <a:lnTo>
                  <a:pt x="622" y="548"/>
                </a:lnTo>
                <a:lnTo>
                  <a:pt x="634" y="579"/>
                </a:lnTo>
                <a:lnTo>
                  <a:pt x="634" y="592"/>
                </a:lnTo>
                <a:lnTo>
                  <a:pt x="633" y="602"/>
                </a:lnTo>
                <a:lnTo>
                  <a:pt x="641" y="620"/>
                </a:lnTo>
                <a:lnTo>
                  <a:pt x="634" y="626"/>
                </a:lnTo>
                <a:lnTo>
                  <a:pt x="627" y="630"/>
                </a:lnTo>
                <a:lnTo>
                  <a:pt x="607" y="650"/>
                </a:lnTo>
                <a:lnTo>
                  <a:pt x="594" y="670"/>
                </a:lnTo>
                <a:lnTo>
                  <a:pt x="582" y="679"/>
                </a:lnTo>
                <a:lnTo>
                  <a:pt x="514" y="713"/>
                </a:lnTo>
                <a:lnTo>
                  <a:pt x="504" y="713"/>
                </a:lnTo>
                <a:lnTo>
                  <a:pt x="486" y="719"/>
                </a:lnTo>
                <a:lnTo>
                  <a:pt x="469" y="719"/>
                </a:lnTo>
                <a:lnTo>
                  <a:pt x="427" y="708"/>
                </a:lnTo>
                <a:lnTo>
                  <a:pt x="382" y="713"/>
                </a:lnTo>
                <a:lnTo>
                  <a:pt x="355" y="724"/>
                </a:lnTo>
                <a:lnTo>
                  <a:pt x="309" y="728"/>
                </a:lnTo>
                <a:lnTo>
                  <a:pt x="295" y="730"/>
                </a:lnTo>
                <a:lnTo>
                  <a:pt x="272" y="739"/>
                </a:lnTo>
                <a:lnTo>
                  <a:pt x="247" y="739"/>
                </a:lnTo>
                <a:lnTo>
                  <a:pt x="215" y="724"/>
                </a:lnTo>
                <a:lnTo>
                  <a:pt x="193" y="730"/>
                </a:lnTo>
                <a:lnTo>
                  <a:pt x="177" y="742"/>
                </a:lnTo>
                <a:lnTo>
                  <a:pt x="148" y="788"/>
                </a:lnTo>
                <a:lnTo>
                  <a:pt x="79" y="797"/>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89" name="Freeform 8"/>
          <p:cNvSpPr>
            <a:spLocks/>
          </p:cNvSpPr>
          <p:nvPr/>
        </p:nvSpPr>
        <p:spPr bwMode="auto">
          <a:xfrm>
            <a:off x="4204217" y="2266516"/>
            <a:ext cx="1271757" cy="1767886"/>
          </a:xfrm>
          <a:custGeom>
            <a:avLst/>
            <a:gdLst/>
            <a:ahLst/>
            <a:cxnLst>
              <a:cxn ang="0">
                <a:pos x="450" y="1112"/>
              </a:cxn>
              <a:cxn ang="0">
                <a:pos x="399" y="1113"/>
              </a:cxn>
              <a:cxn ang="0">
                <a:pos x="349" y="1086"/>
              </a:cxn>
              <a:cxn ang="0">
                <a:pos x="299" y="1057"/>
              </a:cxn>
              <a:cxn ang="0">
                <a:pos x="254" y="1026"/>
              </a:cxn>
              <a:cxn ang="0">
                <a:pos x="207" y="1018"/>
              </a:cxn>
              <a:cxn ang="0">
                <a:pos x="150" y="979"/>
              </a:cxn>
              <a:cxn ang="0">
                <a:pos x="101" y="921"/>
              </a:cxn>
              <a:cxn ang="0">
                <a:pos x="57" y="873"/>
              </a:cxn>
              <a:cxn ang="0">
                <a:pos x="35" y="828"/>
              </a:cxn>
              <a:cxn ang="0">
                <a:pos x="45" y="774"/>
              </a:cxn>
              <a:cxn ang="0">
                <a:pos x="61" y="743"/>
              </a:cxn>
              <a:cxn ang="0">
                <a:pos x="39" y="692"/>
              </a:cxn>
              <a:cxn ang="0">
                <a:pos x="63" y="643"/>
              </a:cxn>
              <a:cxn ang="0">
                <a:pos x="15" y="626"/>
              </a:cxn>
              <a:cxn ang="0">
                <a:pos x="5" y="576"/>
              </a:cxn>
              <a:cxn ang="0">
                <a:pos x="17" y="522"/>
              </a:cxn>
              <a:cxn ang="0">
                <a:pos x="23" y="470"/>
              </a:cxn>
              <a:cxn ang="0">
                <a:pos x="63" y="437"/>
              </a:cxn>
              <a:cxn ang="0">
                <a:pos x="121" y="415"/>
              </a:cxn>
              <a:cxn ang="0">
                <a:pos x="139" y="374"/>
              </a:cxn>
              <a:cxn ang="0">
                <a:pos x="174" y="335"/>
              </a:cxn>
              <a:cxn ang="0">
                <a:pos x="143" y="288"/>
              </a:cxn>
              <a:cxn ang="0">
                <a:pos x="115" y="234"/>
              </a:cxn>
              <a:cxn ang="0">
                <a:pos x="73" y="195"/>
              </a:cxn>
              <a:cxn ang="0">
                <a:pos x="79" y="150"/>
              </a:cxn>
              <a:cxn ang="0">
                <a:pos x="92" y="95"/>
              </a:cxn>
              <a:cxn ang="0">
                <a:pos x="119" y="50"/>
              </a:cxn>
              <a:cxn ang="0">
                <a:pos x="167" y="19"/>
              </a:cxn>
              <a:cxn ang="0">
                <a:pos x="214" y="0"/>
              </a:cxn>
              <a:cxn ang="0">
                <a:pos x="252" y="37"/>
              </a:cxn>
              <a:cxn ang="0">
                <a:pos x="312" y="13"/>
              </a:cxn>
              <a:cxn ang="0">
                <a:pos x="343" y="37"/>
              </a:cxn>
              <a:cxn ang="0">
                <a:pos x="342" y="86"/>
              </a:cxn>
              <a:cxn ang="0">
                <a:pos x="357" y="135"/>
              </a:cxn>
              <a:cxn ang="0">
                <a:pos x="397" y="179"/>
              </a:cxn>
              <a:cxn ang="0">
                <a:pos x="432" y="210"/>
              </a:cxn>
              <a:cxn ang="0">
                <a:pos x="484" y="262"/>
              </a:cxn>
              <a:cxn ang="0">
                <a:pos x="524" y="295"/>
              </a:cxn>
              <a:cxn ang="0">
                <a:pos x="534" y="342"/>
              </a:cxn>
              <a:cxn ang="0">
                <a:pos x="579" y="379"/>
              </a:cxn>
              <a:cxn ang="0">
                <a:pos x="632" y="422"/>
              </a:cxn>
              <a:cxn ang="0">
                <a:pos x="679" y="442"/>
              </a:cxn>
              <a:cxn ang="0">
                <a:pos x="714" y="481"/>
              </a:cxn>
              <a:cxn ang="0">
                <a:pos x="854" y="526"/>
              </a:cxn>
              <a:cxn ang="0">
                <a:pos x="833" y="574"/>
              </a:cxn>
              <a:cxn ang="0">
                <a:pos x="796" y="637"/>
              </a:cxn>
              <a:cxn ang="0">
                <a:pos x="762" y="689"/>
              </a:cxn>
              <a:cxn ang="0">
                <a:pos x="632" y="724"/>
              </a:cxn>
              <a:cxn ang="0">
                <a:pos x="634" y="794"/>
              </a:cxn>
              <a:cxn ang="0">
                <a:pos x="619" y="853"/>
              </a:cxn>
              <a:cxn ang="0">
                <a:pos x="574" y="926"/>
              </a:cxn>
              <a:cxn ang="0">
                <a:pos x="579" y="1021"/>
              </a:cxn>
              <a:cxn ang="0">
                <a:pos x="644" y="1053"/>
              </a:cxn>
              <a:cxn ang="0">
                <a:pos x="722" y="1086"/>
              </a:cxn>
              <a:cxn ang="0">
                <a:pos x="714" y="1157"/>
              </a:cxn>
            </a:cxnLst>
            <a:rect l="0" t="0" r="r" b="b"/>
            <a:pathLst>
              <a:path w="862" h="1161">
                <a:moveTo>
                  <a:pt x="490" y="1145"/>
                </a:moveTo>
                <a:lnTo>
                  <a:pt x="482" y="1133"/>
                </a:lnTo>
                <a:lnTo>
                  <a:pt x="474" y="1125"/>
                </a:lnTo>
                <a:lnTo>
                  <a:pt x="469" y="1123"/>
                </a:lnTo>
                <a:lnTo>
                  <a:pt x="456" y="1118"/>
                </a:lnTo>
                <a:lnTo>
                  <a:pt x="450" y="1112"/>
                </a:lnTo>
                <a:lnTo>
                  <a:pt x="442" y="1108"/>
                </a:lnTo>
                <a:lnTo>
                  <a:pt x="430" y="1099"/>
                </a:lnTo>
                <a:lnTo>
                  <a:pt x="425" y="1105"/>
                </a:lnTo>
                <a:lnTo>
                  <a:pt x="417" y="1113"/>
                </a:lnTo>
                <a:lnTo>
                  <a:pt x="407" y="1118"/>
                </a:lnTo>
                <a:lnTo>
                  <a:pt x="399" y="1113"/>
                </a:lnTo>
                <a:lnTo>
                  <a:pt x="397" y="1103"/>
                </a:lnTo>
                <a:lnTo>
                  <a:pt x="394" y="1092"/>
                </a:lnTo>
                <a:lnTo>
                  <a:pt x="383" y="1086"/>
                </a:lnTo>
                <a:lnTo>
                  <a:pt x="370" y="1085"/>
                </a:lnTo>
                <a:lnTo>
                  <a:pt x="357" y="1086"/>
                </a:lnTo>
                <a:lnTo>
                  <a:pt x="349" y="1086"/>
                </a:lnTo>
                <a:lnTo>
                  <a:pt x="342" y="1086"/>
                </a:lnTo>
                <a:lnTo>
                  <a:pt x="332" y="1081"/>
                </a:lnTo>
                <a:lnTo>
                  <a:pt x="319" y="1072"/>
                </a:lnTo>
                <a:lnTo>
                  <a:pt x="312" y="1066"/>
                </a:lnTo>
                <a:lnTo>
                  <a:pt x="305" y="1063"/>
                </a:lnTo>
                <a:lnTo>
                  <a:pt x="299" y="1057"/>
                </a:lnTo>
                <a:lnTo>
                  <a:pt x="295" y="1046"/>
                </a:lnTo>
                <a:lnTo>
                  <a:pt x="290" y="1041"/>
                </a:lnTo>
                <a:lnTo>
                  <a:pt x="279" y="1041"/>
                </a:lnTo>
                <a:lnTo>
                  <a:pt x="268" y="1033"/>
                </a:lnTo>
                <a:lnTo>
                  <a:pt x="262" y="1033"/>
                </a:lnTo>
                <a:lnTo>
                  <a:pt x="254" y="1026"/>
                </a:lnTo>
                <a:lnTo>
                  <a:pt x="248" y="1018"/>
                </a:lnTo>
                <a:lnTo>
                  <a:pt x="239" y="1018"/>
                </a:lnTo>
                <a:lnTo>
                  <a:pt x="230" y="1013"/>
                </a:lnTo>
                <a:lnTo>
                  <a:pt x="223" y="1021"/>
                </a:lnTo>
                <a:lnTo>
                  <a:pt x="215" y="1021"/>
                </a:lnTo>
                <a:lnTo>
                  <a:pt x="207" y="1018"/>
                </a:lnTo>
                <a:lnTo>
                  <a:pt x="187" y="1008"/>
                </a:lnTo>
                <a:lnTo>
                  <a:pt x="175" y="1011"/>
                </a:lnTo>
                <a:lnTo>
                  <a:pt x="168" y="1006"/>
                </a:lnTo>
                <a:lnTo>
                  <a:pt x="167" y="991"/>
                </a:lnTo>
                <a:lnTo>
                  <a:pt x="159" y="979"/>
                </a:lnTo>
                <a:lnTo>
                  <a:pt x="150" y="979"/>
                </a:lnTo>
                <a:lnTo>
                  <a:pt x="150" y="966"/>
                </a:lnTo>
                <a:lnTo>
                  <a:pt x="143" y="963"/>
                </a:lnTo>
                <a:lnTo>
                  <a:pt x="137" y="953"/>
                </a:lnTo>
                <a:lnTo>
                  <a:pt x="121" y="943"/>
                </a:lnTo>
                <a:lnTo>
                  <a:pt x="119" y="930"/>
                </a:lnTo>
                <a:lnTo>
                  <a:pt x="101" y="921"/>
                </a:lnTo>
                <a:lnTo>
                  <a:pt x="93" y="916"/>
                </a:lnTo>
                <a:lnTo>
                  <a:pt x="85" y="911"/>
                </a:lnTo>
                <a:lnTo>
                  <a:pt x="70" y="898"/>
                </a:lnTo>
                <a:lnTo>
                  <a:pt x="63" y="893"/>
                </a:lnTo>
                <a:lnTo>
                  <a:pt x="61" y="883"/>
                </a:lnTo>
                <a:lnTo>
                  <a:pt x="57" y="873"/>
                </a:lnTo>
                <a:lnTo>
                  <a:pt x="53" y="866"/>
                </a:lnTo>
                <a:lnTo>
                  <a:pt x="45" y="861"/>
                </a:lnTo>
                <a:lnTo>
                  <a:pt x="41" y="858"/>
                </a:lnTo>
                <a:lnTo>
                  <a:pt x="39" y="848"/>
                </a:lnTo>
                <a:lnTo>
                  <a:pt x="39" y="837"/>
                </a:lnTo>
                <a:lnTo>
                  <a:pt x="35" y="828"/>
                </a:lnTo>
                <a:lnTo>
                  <a:pt x="33" y="819"/>
                </a:lnTo>
                <a:lnTo>
                  <a:pt x="28" y="811"/>
                </a:lnTo>
                <a:lnTo>
                  <a:pt x="33" y="803"/>
                </a:lnTo>
                <a:lnTo>
                  <a:pt x="30" y="788"/>
                </a:lnTo>
                <a:lnTo>
                  <a:pt x="35" y="777"/>
                </a:lnTo>
                <a:lnTo>
                  <a:pt x="45" y="774"/>
                </a:lnTo>
                <a:lnTo>
                  <a:pt x="52" y="770"/>
                </a:lnTo>
                <a:lnTo>
                  <a:pt x="55" y="763"/>
                </a:lnTo>
                <a:lnTo>
                  <a:pt x="63" y="763"/>
                </a:lnTo>
                <a:lnTo>
                  <a:pt x="73" y="754"/>
                </a:lnTo>
                <a:lnTo>
                  <a:pt x="66" y="748"/>
                </a:lnTo>
                <a:lnTo>
                  <a:pt x="61" y="743"/>
                </a:lnTo>
                <a:lnTo>
                  <a:pt x="63" y="729"/>
                </a:lnTo>
                <a:lnTo>
                  <a:pt x="61" y="724"/>
                </a:lnTo>
                <a:lnTo>
                  <a:pt x="55" y="714"/>
                </a:lnTo>
                <a:lnTo>
                  <a:pt x="45" y="714"/>
                </a:lnTo>
                <a:lnTo>
                  <a:pt x="45" y="701"/>
                </a:lnTo>
                <a:lnTo>
                  <a:pt x="39" y="692"/>
                </a:lnTo>
                <a:lnTo>
                  <a:pt x="45" y="684"/>
                </a:lnTo>
                <a:lnTo>
                  <a:pt x="53" y="676"/>
                </a:lnTo>
                <a:lnTo>
                  <a:pt x="61" y="668"/>
                </a:lnTo>
                <a:lnTo>
                  <a:pt x="63" y="657"/>
                </a:lnTo>
                <a:lnTo>
                  <a:pt x="68" y="652"/>
                </a:lnTo>
                <a:lnTo>
                  <a:pt x="63" y="643"/>
                </a:lnTo>
                <a:lnTo>
                  <a:pt x="55" y="643"/>
                </a:lnTo>
                <a:lnTo>
                  <a:pt x="46" y="644"/>
                </a:lnTo>
                <a:lnTo>
                  <a:pt x="39" y="644"/>
                </a:lnTo>
                <a:lnTo>
                  <a:pt x="33" y="637"/>
                </a:lnTo>
                <a:lnTo>
                  <a:pt x="17" y="634"/>
                </a:lnTo>
                <a:lnTo>
                  <a:pt x="15" y="626"/>
                </a:lnTo>
                <a:lnTo>
                  <a:pt x="17" y="617"/>
                </a:lnTo>
                <a:lnTo>
                  <a:pt x="15" y="608"/>
                </a:lnTo>
                <a:lnTo>
                  <a:pt x="10" y="602"/>
                </a:lnTo>
                <a:lnTo>
                  <a:pt x="3" y="594"/>
                </a:lnTo>
                <a:lnTo>
                  <a:pt x="0" y="582"/>
                </a:lnTo>
                <a:lnTo>
                  <a:pt x="5" y="576"/>
                </a:lnTo>
                <a:lnTo>
                  <a:pt x="0" y="566"/>
                </a:lnTo>
                <a:lnTo>
                  <a:pt x="5" y="559"/>
                </a:lnTo>
                <a:lnTo>
                  <a:pt x="6" y="550"/>
                </a:lnTo>
                <a:lnTo>
                  <a:pt x="10" y="541"/>
                </a:lnTo>
                <a:lnTo>
                  <a:pt x="10" y="530"/>
                </a:lnTo>
                <a:lnTo>
                  <a:pt x="17" y="522"/>
                </a:lnTo>
                <a:lnTo>
                  <a:pt x="23" y="510"/>
                </a:lnTo>
                <a:lnTo>
                  <a:pt x="30" y="504"/>
                </a:lnTo>
                <a:lnTo>
                  <a:pt x="35" y="497"/>
                </a:lnTo>
                <a:lnTo>
                  <a:pt x="41" y="486"/>
                </a:lnTo>
                <a:lnTo>
                  <a:pt x="33" y="481"/>
                </a:lnTo>
                <a:lnTo>
                  <a:pt x="23" y="470"/>
                </a:lnTo>
                <a:lnTo>
                  <a:pt x="15" y="457"/>
                </a:lnTo>
                <a:lnTo>
                  <a:pt x="25" y="454"/>
                </a:lnTo>
                <a:lnTo>
                  <a:pt x="30" y="452"/>
                </a:lnTo>
                <a:lnTo>
                  <a:pt x="45" y="442"/>
                </a:lnTo>
                <a:lnTo>
                  <a:pt x="53" y="437"/>
                </a:lnTo>
                <a:lnTo>
                  <a:pt x="63" y="437"/>
                </a:lnTo>
                <a:lnTo>
                  <a:pt x="70" y="434"/>
                </a:lnTo>
                <a:lnTo>
                  <a:pt x="87" y="432"/>
                </a:lnTo>
                <a:lnTo>
                  <a:pt x="93" y="424"/>
                </a:lnTo>
                <a:lnTo>
                  <a:pt x="103" y="422"/>
                </a:lnTo>
                <a:lnTo>
                  <a:pt x="112" y="421"/>
                </a:lnTo>
                <a:lnTo>
                  <a:pt x="121" y="415"/>
                </a:lnTo>
                <a:lnTo>
                  <a:pt x="127" y="412"/>
                </a:lnTo>
                <a:lnTo>
                  <a:pt x="135" y="402"/>
                </a:lnTo>
                <a:lnTo>
                  <a:pt x="143" y="397"/>
                </a:lnTo>
                <a:lnTo>
                  <a:pt x="150" y="390"/>
                </a:lnTo>
                <a:lnTo>
                  <a:pt x="147" y="382"/>
                </a:lnTo>
                <a:lnTo>
                  <a:pt x="139" y="374"/>
                </a:lnTo>
                <a:lnTo>
                  <a:pt x="143" y="367"/>
                </a:lnTo>
                <a:lnTo>
                  <a:pt x="148" y="355"/>
                </a:lnTo>
                <a:lnTo>
                  <a:pt x="161" y="354"/>
                </a:lnTo>
                <a:lnTo>
                  <a:pt x="174" y="350"/>
                </a:lnTo>
                <a:lnTo>
                  <a:pt x="177" y="344"/>
                </a:lnTo>
                <a:lnTo>
                  <a:pt x="174" y="335"/>
                </a:lnTo>
                <a:lnTo>
                  <a:pt x="170" y="321"/>
                </a:lnTo>
                <a:lnTo>
                  <a:pt x="161" y="315"/>
                </a:lnTo>
                <a:lnTo>
                  <a:pt x="152" y="312"/>
                </a:lnTo>
                <a:lnTo>
                  <a:pt x="148" y="304"/>
                </a:lnTo>
                <a:lnTo>
                  <a:pt x="139" y="300"/>
                </a:lnTo>
                <a:lnTo>
                  <a:pt x="143" y="288"/>
                </a:lnTo>
                <a:lnTo>
                  <a:pt x="135" y="285"/>
                </a:lnTo>
                <a:lnTo>
                  <a:pt x="130" y="275"/>
                </a:lnTo>
                <a:lnTo>
                  <a:pt x="127" y="267"/>
                </a:lnTo>
                <a:lnTo>
                  <a:pt x="115" y="252"/>
                </a:lnTo>
                <a:lnTo>
                  <a:pt x="110" y="240"/>
                </a:lnTo>
                <a:lnTo>
                  <a:pt x="115" y="234"/>
                </a:lnTo>
                <a:lnTo>
                  <a:pt x="115" y="228"/>
                </a:lnTo>
                <a:lnTo>
                  <a:pt x="103" y="219"/>
                </a:lnTo>
                <a:lnTo>
                  <a:pt x="95" y="214"/>
                </a:lnTo>
                <a:lnTo>
                  <a:pt x="87" y="214"/>
                </a:lnTo>
                <a:lnTo>
                  <a:pt x="79" y="208"/>
                </a:lnTo>
                <a:lnTo>
                  <a:pt x="73" y="195"/>
                </a:lnTo>
                <a:lnTo>
                  <a:pt x="73" y="187"/>
                </a:lnTo>
                <a:lnTo>
                  <a:pt x="79" y="182"/>
                </a:lnTo>
                <a:lnTo>
                  <a:pt x="92" y="179"/>
                </a:lnTo>
                <a:lnTo>
                  <a:pt x="90" y="167"/>
                </a:lnTo>
                <a:lnTo>
                  <a:pt x="87" y="159"/>
                </a:lnTo>
                <a:lnTo>
                  <a:pt x="79" y="150"/>
                </a:lnTo>
                <a:lnTo>
                  <a:pt x="73" y="140"/>
                </a:lnTo>
                <a:lnTo>
                  <a:pt x="77" y="130"/>
                </a:lnTo>
                <a:lnTo>
                  <a:pt x="81" y="120"/>
                </a:lnTo>
                <a:lnTo>
                  <a:pt x="88" y="115"/>
                </a:lnTo>
                <a:lnTo>
                  <a:pt x="92" y="105"/>
                </a:lnTo>
                <a:lnTo>
                  <a:pt x="92" y="95"/>
                </a:lnTo>
                <a:lnTo>
                  <a:pt x="81" y="86"/>
                </a:lnTo>
                <a:lnTo>
                  <a:pt x="77" y="77"/>
                </a:lnTo>
                <a:lnTo>
                  <a:pt x="81" y="70"/>
                </a:lnTo>
                <a:lnTo>
                  <a:pt x="87" y="53"/>
                </a:lnTo>
                <a:lnTo>
                  <a:pt x="95" y="50"/>
                </a:lnTo>
                <a:lnTo>
                  <a:pt x="119" y="50"/>
                </a:lnTo>
                <a:lnTo>
                  <a:pt x="133" y="45"/>
                </a:lnTo>
                <a:lnTo>
                  <a:pt x="143" y="45"/>
                </a:lnTo>
                <a:lnTo>
                  <a:pt x="150" y="37"/>
                </a:lnTo>
                <a:lnTo>
                  <a:pt x="148" y="26"/>
                </a:lnTo>
                <a:lnTo>
                  <a:pt x="153" y="17"/>
                </a:lnTo>
                <a:lnTo>
                  <a:pt x="167" y="19"/>
                </a:lnTo>
                <a:lnTo>
                  <a:pt x="181" y="23"/>
                </a:lnTo>
                <a:lnTo>
                  <a:pt x="183" y="13"/>
                </a:lnTo>
                <a:lnTo>
                  <a:pt x="194" y="10"/>
                </a:lnTo>
                <a:lnTo>
                  <a:pt x="205" y="17"/>
                </a:lnTo>
                <a:lnTo>
                  <a:pt x="208" y="8"/>
                </a:lnTo>
                <a:lnTo>
                  <a:pt x="214" y="0"/>
                </a:lnTo>
                <a:lnTo>
                  <a:pt x="223" y="0"/>
                </a:lnTo>
                <a:lnTo>
                  <a:pt x="232" y="8"/>
                </a:lnTo>
                <a:lnTo>
                  <a:pt x="239" y="13"/>
                </a:lnTo>
                <a:lnTo>
                  <a:pt x="237" y="28"/>
                </a:lnTo>
                <a:lnTo>
                  <a:pt x="245" y="30"/>
                </a:lnTo>
                <a:lnTo>
                  <a:pt x="252" y="37"/>
                </a:lnTo>
                <a:lnTo>
                  <a:pt x="265" y="37"/>
                </a:lnTo>
                <a:lnTo>
                  <a:pt x="274" y="33"/>
                </a:lnTo>
                <a:lnTo>
                  <a:pt x="282" y="28"/>
                </a:lnTo>
                <a:lnTo>
                  <a:pt x="295" y="28"/>
                </a:lnTo>
                <a:lnTo>
                  <a:pt x="302" y="23"/>
                </a:lnTo>
                <a:lnTo>
                  <a:pt x="312" y="13"/>
                </a:lnTo>
                <a:lnTo>
                  <a:pt x="323" y="17"/>
                </a:lnTo>
                <a:lnTo>
                  <a:pt x="334" y="13"/>
                </a:lnTo>
                <a:lnTo>
                  <a:pt x="343" y="10"/>
                </a:lnTo>
                <a:lnTo>
                  <a:pt x="343" y="19"/>
                </a:lnTo>
                <a:lnTo>
                  <a:pt x="342" y="28"/>
                </a:lnTo>
                <a:lnTo>
                  <a:pt x="343" y="37"/>
                </a:lnTo>
                <a:lnTo>
                  <a:pt x="357" y="45"/>
                </a:lnTo>
                <a:lnTo>
                  <a:pt x="347" y="52"/>
                </a:lnTo>
                <a:lnTo>
                  <a:pt x="343" y="60"/>
                </a:lnTo>
                <a:lnTo>
                  <a:pt x="349" y="66"/>
                </a:lnTo>
                <a:lnTo>
                  <a:pt x="357" y="72"/>
                </a:lnTo>
                <a:lnTo>
                  <a:pt x="342" y="86"/>
                </a:lnTo>
                <a:lnTo>
                  <a:pt x="335" y="95"/>
                </a:lnTo>
                <a:lnTo>
                  <a:pt x="343" y="103"/>
                </a:lnTo>
                <a:lnTo>
                  <a:pt x="343" y="112"/>
                </a:lnTo>
                <a:lnTo>
                  <a:pt x="347" y="120"/>
                </a:lnTo>
                <a:lnTo>
                  <a:pt x="349" y="130"/>
                </a:lnTo>
                <a:lnTo>
                  <a:pt x="357" y="135"/>
                </a:lnTo>
                <a:lnTo>
                  <a:pt x="372" y="140"/>
                </a:lnTo>
                <a:lnTo>
                  <a:pt x="379" y="147"/>
                </a:lnTo>
                <a:lnTo>
                  <a:pt x="390" y="153"/>
                </a:lnTo>
                <a:lnTo>
                  <a:pt x="397" y="155"/>
                </a:lnTo>
                <a:lnTo>
                  <a:pt x="402" y="170"/>
                </a:lnTo>
                <a:lnTo>
                  <a:pt x="397" y="179"/>
                </a:lnTo>
                <a:lnTo>
                  <a:pt x="387" y="187"/>
                </a:lnTo>
                <a:lnTo>
                  <a:pt x="387" y="199"/>
                </a:lnTo>
                <a:lnTo>
                  <a:pt x="394" y="208"/>
                </a:lnTo>
                <a:lnTo>
                  <a:pt x="410" y="217"/>
                </a:lnTo>
                <a:lnTo>
                  <a:pt x="425" y="217"/>
                </a:lnTo>
                <a:lnTo>
                  <a:pt x="432" y="210"/>
                </a:lnTo>
                <a:lnTo>
                  <a:pt x="442" y="222"/>
                </a:lnTo>
                <a:lnTo>
                  <a:pt x="450" y="234"/>
                </a:lnTo>
                <a:lnTo>
                  <a:pt x="459" y="242"/>
                </a:lnTo>
                <a:lnTo>
                  <a:pt x="465" y="252"/>
                </a:lnTo>
                <a:lnTo>
                  <a:pt x="472" y="257"/>
                </a:lnTo>
                <a:lnTo>
                  <a:pt x="484" y="262"/>
                </a:lnTo>
                <a:lnTo>
                  <a:pt x="490" y="267"/>
                </a:lnTo>
                <a:lnTo>
                  <a:pt x="504" y="268"/>
                </a:lnTo>
                <a:lnTo>
                  <a:pt x="510" y="272"/>
                </a:lnTo>
                <a:lnTo>
                  <a:pt x="517" y="277"/>
                </a:lnTo>
                <a:lnTo>
                  <a:pt x="517" y="288"/>
                </a:lnTo>
                <a:lnTo>
                  <a:pt x="524" y="295"/>
                </a:lnTo>
                <a:lnTo>
                  <a:pt x="536" y="295"/>
                </a:lnTo>
                <a:lnTo>
                  <a:pt x="539" y="304"/>
                </a:lnTo>
                <a:lnTo>
                  <a:pt x="544" y="315"/>
                </a:lnTo>
                <a:lnTo>
                  <a:pt x="539" y="324"/>
                </a:lnTo>
                <a:lnTo>
                  <a:pt x="536" y="334"/>
                </a:lnTo>
                <a:lnTo>
                  <a:pt x="534" y="342"/>
                </a:lnTo>
                <a:lnTo>
                  <a:pt x="537" y="354"/>
                </a:lnTo>
                <a:lnTo>
                  <a:pt x="544" y="362"/>
                </a:lnTo>
                <a:lnTo>
                  <a:pt x="551" y="367"/>
                </a:lnTo>
                <a:lnTo>
                  <a:pt x="559" y="379"/>
                </a:lnTo>
                <a:lnTo>
                  <a:pt x="571" y="379"/>
                </a:lnTo>
                <a:lnTo>
                  <a:pt x="579" y="379"/>
                </a:lnTo>
                <a:lnTo>
                  <a:pt x="592" y="388"/>
                </a:lnTo>
                <a:lnTo>
                  <a:pt x="602" y="397"/>
                </a:lnTo>
                <a:lnTo>
                  <a:pt x="611" y="404"/>
                </a:lnTo>
                <a:lnTo>
                  <a:pt x="616" y="412"/>
                </a:lnTo>
                <a:lnTo>
                  <a:pt x="624" y="417"/>
                </a:lnTo>
                <a:lnTo>
                  <a:pt x="632" y="422"/>
                </a:lnTo>
                <a:lnTo>
                  <a:pt x="642" y="422"/>
                </a:lnTo>
                <a:lnTo>
                  <a:pt x="651" y="422"/>
                </a:lnTo>
                <a:lnTo>
                  <a:pt x="656" y="429"/>
                </a:lnTo>
                <a:lnTo>
                  <a:pt x="671" y="432"/>
                </a:lnTo>
                <a:lnTo>
                  <a:pt x="678" y="434"/>
                </a:lnTo>
                <a:lnTo>
                  <a:pt x="679" y="442"/>
                </a:lnTo>
                <a:lnTo>
                  <a:pt x="674" y="449"/>
                </a:lnTo>
                <a:lnTo>
                  <a:pt x="676" y="461"/>
                </a:lnTo>
                <a:lnTo>
                  <a:pt x="687" y="462"/>
                </a:lnTo>
                <a:lnTo>
                  <a:pt x="696" y="470"/>
                </a:lnTo>
                <a:lnTo>
                  <a:pt x="711" y="474"/>
                </a:lnTo>
                <a:lnTo>
                  <a:pt x="714" y="481"/>
                </a:lnTo>
                <a:lnTo>
                  <a:pt x="719" y="494"/>
                </a:lnTo>
                <a:lnTo>
                  <a:pt x="726" y="506"/>
                </a:lnTo>
                <a:lnTo>
                  <a:pt x="727" y="512"/>
                </a:lnTo>
                <a:lnTo>
                  <a:pt x="727" y="522"/>
                </a:lnTo>
                <a:lnTo>
                  <a:pt x="738" y="526"/>
                </a:lnTo>
                <a:lnTo>
                  <a:pt x="854" y="526"/>
                </a:lnTo>
                <a:lnTo>
                  <a:pt x="861" y="536"/>
                </a:lnTo>
                <a:lnTo>
                  <a:pt x="861" y="544"/>
                </a:lnTo>
                <a:lnTo>
                  <a:pt x="854" y="554"/>
                </a:lnTo>
                <a:lnTo>
                  <a:pt x="846" y="562"/>
                </a:lnTo>
                <a:lnTo>
                  <a:pt x="839" y="566"/>
                </a:lnTo>
                <a:lnTo>
                  <a:pt x="833" y="574"/>
                </a:lnTo>
                <a:lnTo>
                  <a:pt x="827" y="579"/>
                </a:lnTo>
                <a:lnTo>
                  <a:pt x="831" y="596"/>
                </a:lnTo>
                <a:lnTo>
                  <a:pt x="827" y="614"/>
                </a:lnTo>
                <a:lnTo>
                  <a:pt x="819" y="619"/>
                </a:lnTo>
                <a:lnTo>
                  <a:pt x="802" y="628"/>
                </a:lnTo>
                <a:lnTo>
                  <a:pt x="796" y="637"/>
                </a:lnTo>
                <a:lnTo>
                  <a:pt x="794" y="648"/>
                </a:lnTo>
                <a:lnTo>
                  <a:pt x="791" y="661"/>
                </a:lnTo>
                <a:lnTo>
                  <a:pt x="787" y="668"/>
                </a:lnTo>
                <a:lnTo>
                  <a:pt x="779" y="677"/>
                </a:lnTo>
                <a:lnTo>
                  <a:pt x="776" y="689"/>
                </a:lnTo>
                <a:lnTo>
                  <a:pt x="762" y="689"/>
                </a:lnTo>
                <a:lnTo>
                  <a:pt x="718" y="703"/>
                </a:lnTo>
                <a:lnTo>
                  <a:pt x="706" y="701"/>
                </a:lnTo>
                <a:lnTo>
                  <a:pt x="692" y="694"/>
                </a:lnTo>
                <a:lnTo>
                  <a:pt x="649" y="709"/>
                </a:lnTo>
                <a:lnTo>
                  <a:pt x="638" y="716"/>
                </a:lnTo>
                <a:lnTo>
                  <a:pt x="632" y="724"/>
                </a:lnTo>
                <a:lnTo>
                  <a:pt x="629" y="736"/>
                </a:lnTo>
                <a:lnTo>
                  <a:pt x="629" y="748"/>
                </a:lnTo>
                <a:lnTo>
                  <a:pt x="634" y="756"/>
                </a:lnTo>
                <a:lnTo>
                  <a:pt x="644" y="777"/>
                </a:lnTo>
                <a:lnTo>
                  <a:pt x="642" y="784"/>
                </a:lnTo>
                <a:lnTo>
                  <a:pt x="634" y="794"/>
                </a:lnTo>
                <a:lnTo>
                  <a:pt x="629" y="803"/>
                </a:lnTo>
                <a:lnTo>
                  <a:pt x="624" y="811"/>
                </a:lnTo>
                <a:lnTo>
                  <a:pt x="619" y="819"/>
                </a:lnTo>
                <a:lnTo>
                  <a:pt x="616" y="831"/>
                </a:lnTo>
                <a:lnTo>
                  <a:pt x="619" y="844"/>
                </a:lnTo>
                <a:lnTo>
                  <a:pt x="619" y="853"/>
                </a:lnTo>
                <a:lnTo>
                  <a:pt x="616" y="863"/>
                </a:lnTo>
                <a:lnTo>
                  <a:pt x="609" y="873"/>
                </a:lnTo>
                <a:lnTo>
                  <a:pt x="607" y="884"/>
                </a:lnTo>
                <a:lnTo>
                  <a:pt x="594" y="898"/>
                </a:lnTo>
                <a:lnTo>
                  <a:pt x="587" y="903"/>
                </a:lnTo>
                <a:lnTo>
                  <a:pt x="574" y="926"/>
                </a:lnTo>
                <a:lnTo>
                  <a:pt x="569" y="971"/>
                </a:lnTo>
                <a:lnTo>
                  <a:pt x="565" y="983"/>
                </a:lnTo>
                <a:lnTo>
                  <a:pt x="571" y="991"/>
                </a:lnTo>
                <a:lnTo>
                  <a:pt x="571" y="1003"/>
                </a:lnTo>
                <a:lnTo>
                  <a:pt x="576" y="1008"/>
                </a:lnTo>
                <a:lnTo>
                  <a:pt x="579" y="1021"/>
                </a:lnTo>
                <a:lnTo>
                  <a:pt x="584" y="1030"/>
                </a:lnTo>
                <a:lnTo>
                  <a:pt x="587" y="1038"/>
                </a:lnTo>
                <a:lnTo>
                  <a:pt x="609" y="1050"/>
                </a:lnTo>
                <a:lnTo>
                  <a:pt x="619" y="1051"/>
                </a:lnTo>
                <a:lnTo>
                  <a:pt x="629" y="1051"/>
                </a:lnTo>
                <a:lnTo>
                  <a:pt x="644" y="1053"/>
                </a:lnTo>
                <a:lnTo>
                  <a:pt x="665" y="1061"/>
                </a:lnTo>
                <a:lnTo>
                  <a:pt x="691" y="1063"/>
                </a:lnTo>
                <a:lnTo>
                  <a:pt x="698" y="1066"/>
                </a:lnTo>
                <a:lnTo>
                  <a:pt x="707" y="1077"/>
                </a:lnTo>
                <a:lnTo>
                  <a:pt x="714" y="1085"/>
                </a:lnTo>
                <a:lnTo>
                  <a:pt x="722" y="1086"/>
                </a:lnTo>
                <a:lnTo>
                  <a:pt x="722" y="1099"/>
                </a:lnTo>
                <a:lnTo>
                  <a:pt x="722" y="1108"/>
                </a:lnTo>
                <a:lnTo>
                  <a:pt x="722" y="1118"/>
                </a:lnTo>
                <a:lnTo>
                  <a:pt x="719" y="1143"/>
                </a:lnTo>
                <a:lnTo>
                  <a:pt x="718" y="1150"/>
                </a:lnTo>
                <a:lnTo>
                  <a:pt x="714" y="1157"/>
                </a:lnTo>
                <a:lnTo>
                  <a:pt x="522" y="1160"/>
                </a:lnTo>
                <a:lnTo>
                  <a:pt x="514" y="1150"/>
                </a:lnTo>
                <a:lnTo>
                  <a:pt x="499" y="1145"/>
                </a:lnTo>
                <a:lnTo>
                  <a:pt x="490" y="1145"/>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0" name="Freeform 9"/>
          <p:cNvSpPr>
            <a:spLocks/>
          </p:cNvSpPr>
          <p:nvPr/>
        </p:nvSpPr>
        <p:spPr bwMode="auto">
          <a:xfrm>
            <a:off x="769585" y="2385289"/>
            <a:ext cx="1766003" cy="782682"/>
          </a:xfrm>
          <a:custGeom>
            <a:avLst/>
            <a:gdLst/>
            <a:ahLst/>
            <a:cxnLst>
              <a:cxn ang="0">
                <a:pos x="1196" y="309"/>
              </a:cxn>
              <a:cxn ang="0">
                <a:pos x="1117" y="319"/>
              </a:cxn>
              <a:cxn ang="0">
                <a:pos x="1088" y="274"/>
              </a:cxn>
              <a:cxn ang="0">
                <a:pos x="1069" y="257"/>
              </a:cxn>
              <a:cxn ang="0">
                <a:pos x="1069" y="227"/>
              </a:cxn>
              <a:cxn ang="0">
                <a:pos x="1037" y="242"/>
              </a:cxn>
              <a:cxn ang="0">
                <a:pos x="1002" y="272"/>
              </a:cxn>
              <a:cxn ang="0">
                <a:pos x="969" y="286"/>
              </a:cxn>
              <a:cxn ang="0">
                <a:pos x="937" y="286"/>
              </a:cxn>
              <a:cxn ang="0">
                <a:pos x="892" y="284"/>
              </a:cxn>
              <a:cxn ang="0">
                <a:pos x="862" y="274"/>
              </a:cxn>
              <a:cxn ang="0">
                <a:pos x="846" y="259"/>
              </a:cxn>
              <a:cxn ang="0">
                <a:pos x="809" y="264"/>
              </a:cxn>
              <a:cxn ang="0">
                <a:pos x="787" y="247"/>
              </a:cxn>
              <a:cxn ang="0">
                <a:pos x="755" y="259"/>
              </a:cxn>
              <a:cxn ang="0">
                <a:pos x="726" y="247"/>
              </a:cxn>
              <a:cxn ang="0">
                <a:pos x="684" y="229"/>
              </a:cxn>
              <a:cxn ang="0">
                <a:pos x="640" y="239"/>
              </a:cxn>
              <a:cxn ang="0">
                <a:pos x="597" y="234"/>
              </a:cxn>
              <a:cxn ang="0">
                <a:pos x="559" y="232"/>
              </a:cxn>
              <a:cxn ang="0">
                <a:pos x="530" y="224"/>
              </a:cxn>
              <a:cxn ang="0">
                <a:pos x="494" y="219"/>
              </a:cxn>
              <a:cxn ang="0">
                <a:pos x="452" y="204"/>
              </a:cxn>
              <a:cxn ang="0">
                <a:pos x="428" y="184"/>
              </a:cxn>
              <a:cxn ang="0">
                <a:pos x="407" y="165"/>
              </a:cxn>
              <a:cxn ang="0">
                <a:pos x="365" y="144"/>
              </a:cxn>
              <a:cxn ang="0">
                <a:pos x="340" y="132"/>
              </a:cxn>
              <a:cxn ang="0">
                <a:pos x="315" y="139"/>
              </a:cxn>
              <a:cxn ang="0">
                <a:pos x="279" y="113"/>
              </a:cxn>
              <a:cxn ang="0">
                <a:pos x="257" y="108"/>
              </a:cxn>
              <a:cxn ang="0">
                <a:pos x="105" y="15"/>
              </a:cxn>
              <a:cxn ang="0">
                <a:pos x="79" y="5"/>
              </a:cxn>
              <a:cxn ang="0">
                <a:pos x="21" y="0"/>
              </a:cxn>
              <a:cxn ang="0">
                <a:pos x="43" y="35"/>
              </a:cxn>
              <a:cxn ang="0">
                <a:pos x="65" y="68"/>
              </a:cxn>
              <a:cxn ang="0">
                <a:pos x="53" y="97"/>
              </a:cxn>
              <a:cxn ang="0">
                <a:pos x="52" y="125"/>
              </a:cxn>
              <a:cxn ang="0">
                <a:pos x="46" y="155"/>
              </a:cxn>
              <a:cxn ang="0">
                <a:pos x="37" y="185"/>
              </a:cxn>
              <a:cxn ang="0">
                <a:pos x="0" y="193"/>
              </a:cxn>
              <a:cxn ang="0">
                <a:pos x="28" y="227"/>
              </a:cxn>
              <a:cxn ang="0">
                <a:pos x="41" y="257"/>
              </a:cxn>
              <a:cxn ang="0">
                <a:pos x="35" y="286"/>
              </a:cxn>
              <a:cxn ang="0">
                <a:pos x="43" y="312"/>
              </a:cxn>
              <a:cxn ang="0">
                <a:pos x="28" y="344"/>
              </a:cxn>
              <a:cxn ang="0">
                <a:pos x="46" y="376"/>
              </a:cxn>
              <a:cxn ang="0">
                <a:pos x="57" y="401"/>
              </a:cxn>
              <a:cxn ang="0">
                <a:pos x="65" y="429"/>
              </a:cxn>
              <a:cxn ang="0">
                <a:pos x="68" y="461"/>
              </a:cxn>
              <a:cxn ang="0">
                <a:pos x="827" y="499"/>
              </a:cxn>
              <a:cxn ang="0">
                <a:pos x="1168" y="513"/>
              </a:cxn>
              <a:cxn ang="0">
                <a:pos x="1188" y="334"/>
              </a:cxn>
            </a:cxnLst>
            <a:rect l="0" t="0" r="r" b="b"/>
            <a:pathLst>
              <a:path w="1197" h="514">
                <a:moveTo>
                  <a:pt x="1188" y="334"/>
                </a:moveTo>
                <a:lnTo>
                  <a:pt x="1188" y="327"/>
                </a:lnTo>
                <a:lnTo>
                  <a:pt x="1196" y="309"/>
                </a:lnTo>
                <a:lnTo>
                  <a:pt x="1177" y="304"/>
                </a:lnTo>
                <a:lnTo>
                  <a:pt x="1159" y="304"/>
                </a:lnTo>
                <a:lnTo>
                  <a:pt x="1117" y="319"/>
                </a:lnTo>
                <a:lnTo>
                  <a:pt x="1109" y="300"/>
                </a:lnTo>
                <a:lnTo>
                  <a:pt x="1099" y="284"/>
                </a:lnTo>
                <a:lnTo>
                  <a:pt x="1088" y="274"/>
                </a:lnTo>
                <a:lnTo>
                  <a:pt x="1081" y="271"/>
                </a:lnTo>
                <a:lnTo>
                  <a:pt x="1075" y="264"/>
                </a:lnTo>
                <a:lnTo>
                  <a:pt x="1069" y="257"/>
                </a:lnTo>
                <a:lnTo>
                  <a:pt x="1061" y="252"/>
                </a:lnTo>
                <a:lnTo>
                  <a:pt x="1059" y="232"/>
                </a:lnTo>
                <a:lnTo>
                  <a:pt x="1069" y="227"/>
                </a:lnTo>
                <a:lnTo>
                  <a:pt x="1059" y="232"/>
                </a:lnTo>
                <a:lnTo>
                  <a:pt x="1046" y="232"/>
                </a:lnTo>
                <a:lnTo>
                  <a:pt x="1037" y="242"/>
                </a:lnTo>
                <a:lnTo>
                  <a:pt x="1029" y="247"/>
                </a:lnTo>
                <a:lnTo>
                  <a:pt x="1021" y="259"/>
                </a:lnTo>
                <a:lnTo>
                  <a:pt x="1002" y="272"/>
                </a:lnTo>
                <a:lnTo>
                  <a:pt x="989" y="284"/>
                </a:lnTo>
                <a:lnTo>
                  <a:pt x="981" y="286"/>
                </a:lnTo>
                <a:lnTo>
                  <a:pt x="969" y="286"/>
                </a:lnTo>
                <a:lnTo>
                  <a:pt x="959" y="284"/>
                </a:lnTo>
                <a:lnTo>
                  <a:pt x="949" y="284"/>
                </a:lnTo>
                <a:lnTo>
                  <a:pt x="937" y="286"/>
                </a:lnTo>
                <a:lnTo>
                  <a:pt x="924" y="286"/>
                </a:lnTo>
                <a:lnTo>
                  <a:pt x="915" y="284"/>
                </a:lnTo>
                <a:lnTo>
                  <a:pt x="892" y="284"/>
                </a:lnTo>
                <a:lnTo>
                  <a:pt x="882" y="284"/>
                </a:lnTo>
                <a:lnTo>
                  <a:pt x="875" y="280"/>
                </a:lnTo>
                <a:lnTo>
                  <a:pt x="862" y="274"/>
                </a:lnTo>
                <a:lnTo>
                  <a:pt x="855" y="272"/>
                </a:lnTo>
                <a:lnTo>
                  <a:pt x="855" y="259"/>
                </a:lnTo>
                <a:lnTo>
                  <a:pt x="846" y="259"/>
                </a:lnTo>
                <a:lnTo>
                  <a:pt x="837" y="264"/>
                </a:lnTo>
                <a:lnTo>
                  <a:pt x="827" y="264"/>
                </a:lnTo>
                <a:lnTo>
                  <a:pt x="809" y="264"/>
                </a:lnTo>
                <a:lnTo>
                  <a:pt x="802" y="259"/>
                </a:lnTo>
                <a:lnTo>
                  <a:pt x="794" y="252"/>
                </a:lnTo>
                <a:lnTo>
                  <a:pt x="787" y="247"/>
                </a:lnTo>
                <a:lnTo>
                  <a:pt x="779" y="247"/>
                </a:lnTo>
                <a:lnTo>
                  <a:pt x="767" y="259"/>
                </a:lnTo>
                <a:lnTo>
                  <a:pt x="755" y="259"/>
                </a:lnTo>
                <a:lnTo>
                  <a:pt x="742" y="257"/>
                </a:lnTo>
                <a:lnTo>
                  <a:pt x="735" y="257"/>
                </a:lnTo>
                <a:lnTo>
                  <a:pt x="726" y="247"/>
                </a:lnTo>
                <a:lnTo>
                  <a:pt x="722" y="242"/>
                </a:lnTo>
                <a:lnTo>
                  <a:pt x="710" y="234"/>
                </a:lnTo>
                <a:lnTo>
                  <a:pt x="684" y="229"/>
                </a:lnTo>
                <a:lnTo>
                  <a:pt x="659" y="232"/>
                </a:lnTo>
                <a:lnTo>
                  <a:pt x="650" y="234"/>
                </a:lnTo>
                <a:lnTo>
                  <a:pt x="640" y="239"/>
                </a:lnTo>
                <a:lnTo>
                  <a:pt x="615" y="239"/>
                </a:lnTo>
                <a:lnTo>
                  <a:pt x="610" y="232"/>
                </a:lnTo>
                <a:lnTo>
                  <a:pt x="597" y="234"/>
                </a:lnTo>
                <a:lnTo>
                  <a:pt x="580" y="234"/>
                </a:lnTo>
                <a:lnTo>
                  <a:pt x="572" y="232"/>
                </a:lnTo>
                <a:lnTo>
                  <a:pt x="559" y="232"/>
                </a:lnTo>
                <a:lnTo>
                  <a:pt x="550" y="229"/>
                </a:lnTo>
                <a:lnTo>
                  <a:pt x="535" y="229"/>
                </a:lnTo>
                <a:lnTo>
                  <a:pt x="530" y="224"/>
                </a:lnTo>
                <a:lnTo>
                  <a:pt x="522" y="224"/>
                </a:lnTo>
                <a:lnTo>
                  <a:pt x="499" y="222"/>
                </a:lnTo>
                <a:lnTo>
                  <a:pt x="494" y="219"/>
                </a:lnTo>
                <a:lnTo>
                  <a:pt x="480" y="215"/>
                </a:lnTo>
                <a:lnTo>
                  <a:pt x="473" y="215"/>
                </a:lnTo>
                <a:lnTo>
                  <a:pt x="452" y="204"/>
                </a:lnTo>
                <a:lnTo>
                  <a:pt x="442" y="199"/>
                </a:lnTo>
                <a:lnTo>
                  <a:pt x="432" y="193"/>
                </a:lnTo>
                <a:lnTo>
                  <a:pt x="428" y="184"/>
                </a:lnTo>
                <a:lnTo>
                  <a:pt x="422" y="172"/>
                </a:lnTo>
                <a:lnTo>
                  <a:pt x="412" y="172"/>
                </a:lnTo>
                <a:lnTo>
                  <a:pt x="407" y="165"/>
                </a:lnTo>
                <a:lnTo>
                  <a:pt x="387" y="155"/>
                </a:lnTo>
                <a:lnTo>
                  <a:pt x="377" y="147"/>
                </a:lnTo>
                <a:lnTo>
                  <a:pt x="365" y="144"/>
                </a:lnTo>
                <a:lnTo>
                  <a:pt x="355" y="139"/>
                </a:lnTo>
                <a:lnTo>
                  <a:pt x="350" y="139"/>
                </a:lnTo>
                <a:lnTo>
                  <a:pt x="340" y="132"/>
                </a:lnTo>
                <a:lnTo>
                  <a:pt x="332" y="132"/>
                </a:lnTo>
                <a:lnTo>
                  <a:pt x="322" y="139"/>
                </a:lnTo>
                <a:lnTo>
                  <a:pt x="315" y="139"/>
                </a:lnTo>
                <a:lnTo>
                  <a:pt x="305" y="132"/>
                </a:lnTo>
                <a:lnTo>
                  <a:pt x="302" y="124"/>
                </a:lnTo>
                <a:lnTo>
                  <a:pt x="279" y="113"/>
                </a:lnTo>
                <a:lnTo>
                  <a:pt x="272" y="108"/>
                </a:lnTo>
                <a:lnTo>
                  <a:pt x="262" y="105"/>
                </a:lnTo>
                <a:lnTo>
                  <a:pt x="257" y="108"/>
                </a:lnTo>
                <a:lnTo>
                  <a:pt x="247" y="105"/>
                </a:lnTo>
                <a:lnTo>
                  <a:pt x="115" y="15"/>
                </a:lnTo>
                <a:lnTo>
                  <a:pt x="105" y="15"/>
                </a:lnTo>
                <a:lnTo>
                  <a:pt x="93" y="15"/>
                </a:lnTo>
                <a:lnTo>
                  <a:pt x="90" y="6"/>
                </a:lnTo>
                <a:lnTo>
                  <a:pt x="79" y="5"/>
                </a:lnTo>
                <a:lnTo>
                  <a:pt x="63" y="1"/>
                </a:lnTo>
                <a:lnTo>
                  <a:pt x="41" y="5"/>
                </a:lnTo>
                <a:lnTo>
                  <a:pt x="21" y="0"/>
                </a:lnTo>
                <a:lnTo>
                  <a:pt x="26" y="10"/>
                </a:lnTo>
                <a:lnTo>
                  <a:pt x="28" y="25"/>
                </a:lnTo>
                <a:lnTo>
                  <a:pt x="43" y="35"/>
                </a:lnTo>
                <a:lnTo>
                  <a:pt x="53" y="48"/>
                </a:lnTo>
                <a:lnTo>
                  <a:pt x="63" y="59"/>
                </a:lnTo>
                <a:lnTo>
                  <a:pt x="65" y="68"/>
                </a:lnTo>
                <a:lnTo>
                  <a:pt x="59" y="79"/>
                </a:lnTo>
                <a:lnTo>
                  <a:pt x="52" y="82"/>
                </a:lnTo>
                <a:lnTo>
                  <a:pt x="53" y="97"/>
                </a:lnTo>
                <a:lnTo>
                  <a:pt x="57" y="108"/>
                </a:lnTo>
                <a:lnTo>
                  <a:pt x="55" y="117"/>
                </a:lnTo>
                <a:lnTo>
                  <a:pt x="52" y="125"/>
                </a:lnTo>
                <a:lnTo>
                  <a:pt x="45" y="132"/>
                </a:lnTo>
                <a:lnTo>
                  <a:pt x="41" y="139"/>
                </a:lnTo>
                <a:lnTo>
                  <a:pt x="46" y="155"/>
                </a:lnTo>
                <a:lnTo>
                  <a:pt x="45" y="165"/>
                </a:lnTo>
                <a:lnTo>
                  <a:pt x="43" y="173"/>
                </a:lnTo>
                <a:lnTo>
                  <a:pt x="37" y="185"/>
                </a:lnTo>
                <a:lnTo>
                  <a:pt x="28" y="189"/>
                </a:lnTo>
                <a:lnTo>
                  <a:pt x="19" y="199"/>
                </a:lnTo>
                <a:lnTo>
                  <a:pt x="0" y="193"/>
                </a:lnTo>
                <a:lnTo>
                  <a:pt x="6" y="212"/>
                </a:lnTo>
                <a:lnTo>
                  <a:pt x="25" y="219"/>
                </a:lnTo>
                <a:lnTo>
                  <a:pt x="28" y="227"/>
                </a:lnTo>
                <a:lnTo>
                  <a:pt x="28" y="239"/>
                </a:lnTo>
                <a:lnTo>
                  <a:pt x="35" y="247"/>
                </a:lnTo>
                <a:lnTo>
                  <a:pt x="41" y="257"/>
                </a:lnTo>
                <a:lnTo>
                  <a:pt x="45" y="264"/>
                </a:lnTo>
                <a:lnTo>
                  <a:pt x="41" y="272"/>
                </a:lnTo>
                <a:lnTo>
                  <a:pt x="35" y="286"/>
                </a:lnTo>
                <a:lnTo>
                  <a:pt x="37" y="296"/>
                </a:lnTo>
                <a:lnTo>
                  <a:pt x="41" y="304"/>
                </a:lnTo>
                <a:lnTo>
                  <a:pt x="43" y="312"/>
                </a:lnTo>
                <a:lnTo>
                  <a:pt x="28" y="326"/>
                </a:lnTo>
                <a:lnTo>
                  <a:pt x="35" y="336"/>
                </a:lnTo>
                <a:lnTo>
                  <a:pt x="28" y="344"/>
                </a:lnTo>
                <a:lnTo>
                  <a:pt x="30" y="352"/>
                </a:lnTo>
                <a:lnTo>
                  <a:pt x="35" y="366"/>
                </a:lnTo>
                <a:lnTo>
                  <a:pt x="46" y="376"/>
                </a:lnTo>
                <a:lnTo>
                  <a:pt x="41" y="381"/>
                </a:lnTo>
                <a:lnTo>
                  <a:pt x="46" y="398"/>
                </a:lnTo>
                <a:lnTo>
                  <a:pt x="57" y="401"/>
                </a:lnTo>
                <a:lnTo>
                  <a:pt x="63" y="411"/>
                </a:lnTo>
                <a:lnTo>
                  <a:pt x="65" y="421"/>
                </a:lnTo>
                <a:lnTo>
                  <a:pt x="65" y="429"/>
                </a:lnTo>
                <a:lnTo>
                  <a:pt x="59" y="441"/>
                </a:lnTo>
                <a:lnTo>
                  <a:pt x="68" y="451"/>
                </a:lnTo>
                <a:lnTo>
                  <a:pt x="68" y="461"/>
                </a:lnTo>
                <a:lnTo>
                  <a:pt x="315" y="476"/>
                </a:lnTo>
                <a:lnTo>
                  <a:pt x="821" y="499"/>
                </a:lnTo>
                <a:lnTo>
                  <a:pt x="827" y="499"/>
                </a:lnTo>
                <a:lnTo>
                  <a:pt x="1021" y="508"/>
                </a:lnTo>
                <a:lnTo>
                  <a:pt x="1037" y="508"/>
                </a:lnTo>
                <a:lnTo>
                  <a:pt x="1168" y="513"/>
                </a:lnTo>
                <a:lnTo>
                  <a:pt x="1169" y="425"/>
                </a:lnTo>
                <a:lnTo>
                  <a:pt x="1174" y="334"/>
                </a:lnTo>
                <a:lnTo>
                  <a:pt x="1188" y="3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1" name="Freeform 10"/>
          <p:cNvSpPr>
            <a:spLocks/>
          </p:cNvSpPr>
          <p:nvPr/>
        </p:nvSpPr>
        <p:spPr bwMode="auto">
          <a:xfrm>
            <a:off x="2565094" y="5662199"/>
            <a:ext cx="554734" cy="706546"/>
          </a:xfrm>
          <a:custGeom>
            <a:avLst/>
            <a:gdLst/>
            <a:ahLst/>
            <a:cxnLst>
              <a:cxn ang="0">
                <a:pos x="0" y="216"/>
              </a:cxn>
              <a:cxn ang="0">
                <a:pos x="6" y="183"/>
              </a:cxn>
              <a:cxn ang="0">
                <a:pos x="17" y="169"/>
              </a:cxn>
              <a:cxn ang="0">
                <a:pos x="35" y="159"/>
              </a:cxn>
              <a:cxn ang="0">
                <a:pos x="45" y="154"/>
              </a:cxn>
              <a:cxn ang="0">
                <a:pos x="32" y="134"/>
              </a:cxn>
              <a:cxn ang="0">
                <a:pos x="38" y="119"/>
              </a:cxn>
              <a:cxn ang="0">
                <a:pos x="63" y="105"/>
              </a:cxn>
              <a:cxn ang="0">
                <a:pos x="90" y="102"/>
              </a:cxn>
              <a:cxn ang="0">
                <a:pos x="100" y="102"/>
              </a:cxn>
              <a:cxn ang="0">
                <a:pos x="120" y="102"/>
              </a:cxn>
              <a:cxn ang="0">
                <a:pos x="140" y="88"/>
              </a:cxn>
              <a:cxn ang="0">
                <a:pos x="160" y="87"/>
              </a:cxn>
              <a:cxn ang="0">
                <a:pos x="171" y="75"/>
              </a:cxn>
              <a:cxn ang="0">
                <a:pos x="182" y="61"/>
              </a:cxn>
              <a:cxn ang="0">
                <a:pos x="200" y="65"/>
              </a:cxn>
              <a:cxn ang="0">
                <a:pos x="236" y="61"/>
              </a:cxn>
              <a:cxn ang="0">
                <a:pos x="251" y="67"/>
              </a:cxn>
              <a:cxn ang="0">
                <a:pos x="271" y="75"/>
              </a:cxn>
              <a:cxn ang="0">
                <a:pos x="288" y="81"/>
              </a:cxn>
              <a:cxn ang="0">
                <a:pos x="315" y="81"/>
              </a:cxn>
              <a:cxn ang="0">
                <a:pos x="321" y="61"/>
              </a:cxn>
              <a:cxn ang="0">
                <a:pos x="320" y="43"/>
              </a:cxn>
              <a:cxn ang="0">
                <a:pos x="328" y="26"/>
              </a:cxn>
              <a:cxn ang="0">
                <a:pos x="341" y="6"/>
              </a:cxn>
              <a:cxn ang="0">
                <a:pos x="356" y="0"/>
              </a:cxn>
              <a:cxn ang="0">
                <a:pos x="375" y="0"/>
              </a:cxn>
              <a:cxn ang="0">
                <a:pos x="365" y="354"/>
              </a:cxn>
              <a:cxn ang="0">
                <a:pos x="348" y="463"/>
              </a:cxn>
              <a:cxn ang="0">
                <a:pos x="308" y="456"/>
              </a:cxn>
              <a:cxn ang="0">
                <a:pos x="276" y="433"/>
              </a:cxn>
              <a:cxn ang="0">
                <a:pos x="253" y="438"/>
              </a:cxn>
              <a:cxn ang="0">
                <a:pos x="223" y="438"/>
              </a:cxn>
              <a:cxn ang="0">
                <a:pos x="160" y="411"/>
              </a:cxn>
              <a:cxn ang="0">
                <a:pos x="97" y="398"/>
              </a:cxn>
              <a:cxn ang="0">
                <a:pos x="63" y="384"/>
              </a:cxn>
              <a:cxn ang="0">
                <a:pos x="32" y="364"/>
              </a:cxn>
              <a:cxn ang="0">
                <a:pos x="8" y="331"/>
              </a:cxn>
              <a:cxn ang="0">
                <a:pos x="17" y="289"/>
              </a:cxn>
              <a:cxn ang="0">
                <a:pos x="18" y="259"/>
              </a:cxn>
              <a:cxn ang="0">
                <a:pos x="13" y="242"/>
              </a:cxn>
            </a:cxnLst>
            <a:rect l="0" t="0" r="r" b="b"/>
            <a:pathLst>
              <a:path w="376" h="464">
                <a:moveTo>
                  <a:pt x="13" y="242"/>
                </a:moveTo>
                <a:lnTo>
                  <a:pt x="0" y="216"/>
                </a:lnTo>
                <a:lnTo>
                  <a:pt x="0" y="199"/>
                </a:lnTo>
                <a:lnTo>
                  <a:pt x="6" y="183"/>
                </a:lnTo>
                <a:lnTo>
                  <a:pt x="8" y="177"/>
                </a:lnTo>
                <a:lnTo>
                  <a:pt x="17" y="169"/>
                </a:lnTo>
                <a:lnTo>
                  <a:pt x="30" y="167"/>
                </a:lnTo>
                <a:lnTo>
                  <a:pt x="35" y="159"/>
                </a:lnTo>
                <a:lnTo>
                  <a:pt x="45" y="163"/>
                </a:lnTo>
                <a:lnTo>
                  <a:pt x="45" y="154"/>
                </a:lnTo>
                <a:lnTo>
                  <a:pt x="43" y="143"/>
                </a:lnTo>
                <a:lnTo>
                  <a:pt x="32" y="134"/>
                </a:lnTo>
                <a:lnTo>
                  <a:pt x="38" y="130"/>
                </a:lnTo>
                <a:lnTo>
                  <a:pt x="38" y="119"/>
                </a:lnTo>
                <a:lnTo>
                  <a:pt x="52" y="110"/>
                </a:lnTo>
                <a:lnTo>
                  <a:pt x="63" y="105"/>
                </a:lnTo>
                <a:lnTo>
                  <a:pt x="70" y="95"/>
                </a:lnTo>
                <a:lnTo>
                  <a:pt x="90" y="102"/>
                </a:lnTo>
                <a:lnTo>
                  <a:pt x="95" y="107"/>
                </a:lnTo>
                <a:lnTo>
                  <a:pt x="100" y="102"/>
                </a:lnTo>
                <a:lnTo>
                  <a:pt x="110" y="102"/>
                </a:lnTo>
                <a:lnTo>
                  <a:pt x="120" y="102"/>
                </a:lnTo>
                <a:lnTo>
                  <a:pt x="131" y="95"/>
                </a:lnTo>
                <a:lnTo>
                  <a:pt x="140" y="88"/>
                </a:lnTo>
                <a:lnTo>
                  <a:pt x="148" y="87"/>
                </a:lnTo>
                <a:lnTo>
                  <a:pt x="160" y="87"/>
                </a:lnTo>
                <a:lnTo>
                  <a:pt x="162" y="81"/>
                </a:lnTo>
                <a:lnTo>
                  <a:pt x="171" y="75"/>
                </a:lnTo>
                <a:lnTo>
                  <a:pt x="178" y="68"/>
                </a:lnTo>
                <a:lnTo>
                  <a:pt x="182" y="61"/>
                </a:lnTo>
                <a:lnTo>
                  <a:pt x="190" y="61"/>
                </a:lnTo>
                <a:lnTo>
                  <a:pt x="200" y="65"/>
                </a:lnTo>
                <a:lnTo>
                  <a:pt x="218" y="59"/>
                </a:lnTo>
                <a:lnTo>
                  <a:pt x="236" y="61"/>
                </a:lnTo>
                <a:lnTo>
                  <a:pt x="243" y="68"/>
                </a:lnTo>
                <a:lnTo>
                  <a:pt x="251" y="67"/>
                </a:lnTo>
                <a:lnTo>
                  <a:pt x="263" y="72"/>
                </a:lnTo>
                <a:lnTo>
                  <a:pt x="271" y="75"/>
                </a:lnTo>
                <a:lnTo>
                  <a:pt x="280" y="79"/>
                </a:lnTo>
                <a:lnTo>
                  <a:pt x="288" y="81"/>
                </a:lnTo>
                <a:lnTo>
                  <a:pt x="302" y="87"/>
                </a:lnTo>
                <a:lnTo>
                  <a:pt x="315" y="81"/>
                </a:lnTo>
                <a:lnTo>
                  <a:pt x="320" y="68"/>
                </a:lnTo>
                <a:lnTo>
                  <a:pt x="321" y="61"/>
                </a:lnTo>
                <a:lnTo>
                  <a:pt x="321" y="52"/>
                </a:lnTo>
                <a:lnTo>
                  <a:pt x="320" y="43"/>
                </a:lnTo>
                <a:lnTo>
                  <a:pt x="327" y="39"/>
                </a:lnTo>
                <a:lnTo>
                  <a:pt x="328" y="26"/>
                </a:lnTo>
                <a:lnTo>
                  <a:pt x="340" y="17"/>
                </a:lnTo>
                <a:lnTo>
                  <a:pt x="341" y="6"/>
                </a:lnTo>
                <a:lnTo>
                  <a:pt x="348" y="3"/>
                </a:lnTo>
                <a:lnTo>
                  <a:pt x="356" y="0"/>
                </a:lnTo>
                <a:lnTo>
                  <a:pt x="370" y="0"/>
                </a:lnTo>
                <a:lnTo>
                  <a:pt x="375" y="0"/>
                </a:lnTo>
                <a:lnTo>
                  <a:pt x="368" y="216"/>
                </a:lnTo>
                <a:lnTo>
                  <a:pt x="365" y="354"/>
                </a:lnTo>
                <a:lnTo>
                  <a:pt x="363" y="456"/>
                </a:lnTo>
                <a:lnTo>
                  <a:pt x="348" y="463"/>
                </a:lnTo>
                <a:lnTo>
                  <a:pt x="330" y="463"/>
                </a:lnTo>
                <a:lnTo>
                  <a:pt x="308" y="456"/>
                </a:lnTo>
                <a:lnTo>
                  <a:pt x="293" y="436"/>
                </a:lnTo>
                <a:lnTo>
                  <a:pt x="276" y="433"/>
                </a:lnTo>
                <a:lnTo>
                  <a:pt x="267" y="433"/>
                </a:lnTo>
                <a:lnTo>
                  <a:pt x="253" y="438"/>
                </a:lnTo>
                <a:lnTo>
                  <a:pt x="235" y="441"/>
                </a:lnTo>
                <a:lnTo>
                  <a:pt x="223" y="438"/>
                </a:lnTo>
                <a:lnTo>
                  <a:pt x="211" y="428"/>
                </a:lnTo>
                <a:lnTo>
                  <a:pt x="160" y="411"/>
                </a:lnTo>
                <a:lnTo>
                  <a:pt x="120" y="398"/>
                </a:lnTo>
                <a:lnTo>
                  <a:pt x="97" y="398"/>
                </a:lnTo>
                <a:lnTo>
                  <a:pt x="75" y="389"/>
                </a:lnTo>
                <a:lnTo>
                  <a:pt x="63" y="384"/>
                </a:lnTo>
                <a:lnTo>
                  <a:pt x="48" y="373"/>
                </a:lnTo>
                <a:lnTo>
                  <a:pt x="32" y="364"/>
                </a:lnTo>
                <a:lnTo>
                  <a:pt x="17" y="354"/>
                </a:lnTo>
                <a:lnTo>
                  <a:pt x="8" y="331"/>
                </a:lnTo>
                <a:lnTo>
                  <a:pt x="12" y="314"/>
                </a:lnTo>
                <a:lnTo>
                  <a:pt x="17" y="289"/>
                </a:lnTo>
                <a:lnTo>
                  <a:pt x="18" y="267"/>
                </a:lnTo>
                <a:lnTo>
                  <a:pt x="18" y="259"/>
                </a:lnTo>
                <a:lnTo>
                  <a:pt x="15" y="249"/>
                </a:lnTo>
                <a:lnTo>
                  <a:pt x="13" y="2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2" name="Freeform 11"/>
          <p:cNvSpPr>
            <a:spLocks/>
          </p:cNvSpPr>
          <p:nvPr/>
        </p:nvSpPr>
        <p:spPr bwMode="auto">
          <a:xfrm>
            <a:off x="7094440" y="4858198"/>
            <a:ext cx="666862" cy="855773"/>
          </a:xfrm>
          <a:custGeom>
            <a:avLst/>
            <a:gdLst/>
            <a:ahLst/>
            <a:cxnLst>
              <a:cxn ang="0">
                <a:pos x="12" y="37"/>
              </a:cxn>
              <a:cxn ang="0">
                <a:pos x="15" y="37"/>
              </a:cxn>
              <a:cxn ang="0">
                <a:pos x="25" y="45"/>
              </a:cxn>
              <a:cxn ang="0">
                <a:pos x="37" y="57"/>
              </a:cxn>
              <a:cxn ang="0">
                <a:pos x="45" y="66"/>
              </a:cxn>
              <a:cxn ang="0">
                <a:pos x="53" y="68"/>
              </a:cxn>
              <a:cxn ang="0">
                <a:pos x="65" y="66"/>
              </a:cxn>
              <a:cxn ang="0">
                <a:pos x="80" y="66"/>
              </a:cxn>
              <a:cxn ang="0">
                <a:pos x="90" y="63"/>
              </a:cxn>
              <a:cxn ang="0">
                <a:pos x="95" y="53"/>
              </a:cxn>
              <a:cxn ang="0">
                <a:pos x="100" y="48"/>
              </a:cxn>
              <a:cxn ang="0">
                <a:pos x="115" y="48"/>
              </a:cxn>
              <a:cxn ang="0">
                <a:pos x="124" y="45"/>
              </a:cxn>
              <a:cxn ang="0">
                <a:pos x="138" y="37"/>
              </a:cxn>
              <a:cxn ang="0">
                <a:pos x="148" y="33"/>
              </a:cxn>
              <a:cxn ang="0">
                <a:pos x="162" y="33"/>
              </a:cxn>
              <a:cxn ang="0">
                <a:pos x="171" y="37"/>
              </a:cxn>
              <a:cxn ang="0">
                <a:pos x="191" y="28"/>
              </a:cxn>
              <a:cxn ang="0">
                <a:pos x="220" y="33"/>
              </a:cxn>
              <a:cxn ang="0">
                <a:pos x="229" y="33"/>
              </a:cxn>
              <a:cxn ang="0">
                <a:pos x="236" y="33"/>
              </a:cxn>
              <a:cxn ang="0">
                <a:pos x="241" y="21"/>
              </a:cxn>
              <a:cxn ang="0">
                <a:pos x="241" y="10"/>
              </a:cxn>
              <a:cxn ang="0">
                <a:pos x="248" y="1"/>
              </a:cxn>
              <a:cxn ang="0">
                <a:pos x="253" y="0"/>
              </a:cxn>
              <a:cxn ang="0">
                <a:pos x="258" y="0"/>
              </a:cxn>
              <a:cxn ang="0">
                <a:pos x="260" y="57"/>
              </a:cxn>
              <a:cxn ang="0">
                <a:pos x="256" y="138"/>
              </a:cxn>
              <a:cxn ang="0">
                <a:pos x="339" y="131"/>
              </a:cxn>
              <a:cxn ang="0">
                <a:pos x="341" y="158"/>
              </a:cxn>
              <a:cxn ang="0">
                <a:pos x="354" y="158"/>
              </a:cxn>
              <a:cxn ang="0">
                <a:pos x="356" y="197"/>
              </a:cxn>
              <a:cxn ang="0">
                <a:pos x="371" y="197"/>
              </a:cxn>
              <a:cxn ang="0">
                <a:pos x="371" y="210"/>
              </a:cxn>
              <a:cxn ang="0">
                <a:pos x="386" y="210"/>
              </a:cxn>
              <a:cxn ang="0">
                <a:pos x="386" y="250"/>
              </a:cxn>
              <a:cxn ang="0">
                <a:pos x="428" y="248"/>
              </a:cxn>
              <a:cxn ang="0">
                <a:pos x="432" y="288"/>
              </a:cxn>
              <a:cxn ang="0">
                <a:pos x="451" y="554"/>
              </a:cxn>
              <a:cxn ang="0">
                <a:pos x="195" y="561"/>
              </a:cxn>
              <a:cxn ang="0">
                <a:pos x="183" y="561"/>
              </a:cxn>
              <a:cxn ang="0">
                <a:pos x="180" y="375"/>
              </a:cxn>
              <a:cxn ang="0">
                <a:pos x="95" y="376"/>
              </a:cxn>
              <a:cxn ang="0">
                <a:pos x="93" y="316"/>
              </a:cxn>
              <a:cxn ang="0">
                <a:pos x="93" y="301"/>
              </a:cxn>
              <a:cxn ang="0">
                <a:pos x="46" y="301"/>
              </a:cxn>
              <a:cxn ang="0">
                <a:pos x="8" y="303"/>
              </a:cxn>
              <a:cxn ang="0">
                <a:pos x="0" y="63"/>
              </a:cxn>
              <a:cxn ang="0">
                <a:pos x="8" y="63"/>
              </a:cxn>
              <a:cxn ang="0">
                <a:pos x="8" y="33"/>
              </a:cxn>
              <a:cxn ang="0">
                <a:pos x="12" y="37"/>
              </a:cxn>
            </a:cxnLst>
            <a:rect l="0" t="0" r="r" b="b"/>
            <a:pathLst>
              <a:path w="452" h="562">
                <a:moveTo>
                  <a:pt x="12" y="37"/>
                </a:moveTo>
                <a:lnTo>
                  <a:pt x="15" y="37"/>
                </a:lnTo>
                <a:lnTo>
                  <a:pt x="25" y="45"/>
                </a:lnTo>
                <a:lnTo>
                  <a:pt x="37" y="57"/>
                </a:lnTo>
                <a:lnTo>
                  <a:pt x="45" y="66"/>
                </a:lnTo>
                <a:lnTo>
                  <a:pt x="53" y="68"/>
                </a:lnTo>
                <a:lnTo>
                  <a:pt x="65" y="66"/>
                </a:lnTo>
                <a:lnTo>
                  <a:pt x="80" y="66"/>
                </a:lnTo>
                <a:lnTo>
                  <a:pt x="90" y="63"/>
                </a:lnTo>
                <a:lnTo>
                  <a:pt x="95" y="53"/>
                </a:lnTo>
                <a:lnTo>
                  <a:pt x="100" y="48"/>
                </a:lnTo>
                <a:lnTo>
                  <a:pt x="115" y="48"/>
                </a:lnTo>
                <a:lnTo>
                  <a:pt x="124" y="45"/>
                </a:lnTo>
                <a:lnTo>
                  <a:pt x="138" y="37"/>
                </a:lnTo>
                <a:lnTo>
                  <a:pt x="148" y="33"/>
                </a:lnTo>
                <a:lnTo>
                  <a:pt x="162" y="33"/>
                </a:lnTo>
                <a:lnTo>
                  <a:pt x="171" y="37"/>
                </a:lnTo>
                <a:lnTo>
                  <a:pt x="191" y="28"/>
                </a:lnTo>
                <a:lnTo>
                  <a:pt x="220" y="33"/>
                </a:lnTo>
                <a:lnTo>
                  <a:pt x="229" y="33"/>
                </a:lnTo>
                <a:lnTo>
                  <a:pt x="236" y="33"/>
                </a:lnTo>
                <a:lnTo>
                  <a:pt x="241" y="21"/>
                </a:lnTo>
                <a:lnTo>
                  <a:pt x="241" y="10"/>
                </a:lnTo>
                <a:lnTo>
                  <a:pt x="248" y="1"/>
                </a:lnTo>
                <a:lnTo>
                  <a:pt x="253" y="0"/>
                </a:lnTo>
                <a:lnTo>
                  <a:pt x="258" y="0"/>
                </a:lnTo>
                <a:lnTo>
                  <a:pt x="260" y="57"/>
                </a:lnTo>
                <a:lnTo>
                  <a:pt x="256" y="138"/>
                </a:lnTo>
                <a:lnTo>
                  <a:pt x="339" y="131"/>
                </a:lnTo>
                <a:lnTo>
                  <a:pt x="341" y="158"/>
                </a:lnTo>
                <a:lnTo>
                  <a:pt x="354" y="158"/>
                </a:lnTo>
                <a:lnTo>
                  <a:pt x="356" y="197"/>
                </a:lnTo>
                <a:lnTo>
                  <a:pt x="371" y="197"/>
                </a:lnTo>
                <a:lnTo>
                  <a:pt x="371" y="210"/>
                </a:lnTo>
                <a:lnTo>
                  <a:pt x="386" y="210"/>
                </a:lnTo>
                <a:lnTo>
                  <a:pt x="386" y="250"/>
                </a:lnTo>
                <a:lnTo>
                  <a:pt x="428" y="248"/>
                </a:lnTo>
                <a:lnTo>
                  <a:pt x="432" y="288"/>
                </a:lnTo>
                <a:lnTo>
                  <a:pt x="451" y="554"/>
                </a:lnTo>
                <a:lnTo>
                  <a:pt x="195" y="561"/>
                </a:lnTo>
                <a:lnTo>
                  <a:pt x="183" y="561"/>
                </a:lnTo>
                <a:lnTo>
                  <a:pt x="180" y="375"/>
                </a:lnTo>
                <a:lnTo>
                  <a:pt x="95" y="376"/>
                </a:lnTo>
                <a:lnTo>
                  <a:pt x="93" y="316"/>
                </a:lnTo>
                <a:lnTo>
                  <a:pt x="93" y="301"/>
                </a:lnTo>
                <a:lnTo>
                  <a:pt x="46" y="301"/>
                </a:lnTo>
                <a:lnTo>
                  <a:pt x="8" y="303"/>
                </a:lnTo>
                <a:lnTo>
                  <a:pt x="0" y="63"/>
                </a:lnTo>
                <a:lnTo>
                  <a:pt x="8" y="63"/>
                </a:lnTo>
                <a:lnTo>
                  <a:pt x="8" y="33"/>
                </a:lnTo>
                <a:lnTo>
                  <a:pt x="12" y="3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3" name="Freeform 12"/>
          <p:cNvSpPr>
            <a:spLocks/>
          </p:cNvSpPr>
          <p:nvPr/>
        </p:nvSpPr>
        <p:spPr bwMode="auto">
          <a:xfrm>
            <a:off x="2156420" y="5194720"/>
            <a:ext cx="979637" cy="750707"/>
          </a:xfrm>
          <a:custGeom>
            <a:avLst/>
            <a:gdLst/>
            <a:ahLst/>
            <a:cxnLst>
              <a:cxn ang="0">
                <a:pos x="121" y="223"/>
              </a:cxn>
              <a:cxn ang="0">
                <a:pos x="137" y="228"/>
              </a:cxn>
              <a:cxn ang="0">
                <a:pos x="207" y="280"/>
              </a:cxn>
              <a:cxn ang="0">
                <a:pos x="223" y="323"/>
              </a:cxn>
              <a:cxn ang="0">
                <a:pos x="237" y="342"/>
              </a:cxn>
              <a:cxn ang="0">
                <a:pos x="265" y="390"/>
              </a:cxn>
              <a:cxn ang="0">
                <a:pos x="270" y="412"/>
              </a:cxn>
              <a:cxn ang="0">
                <a:pos x="274" y="458"/>
              </a:cxn>
              <a:cxn ang="0">
                <a:pos x="285" y="492"/>
              </a:cxn>
              <a:cxn ang="0">
                <a:pos x="307" y="478"/>
              </a:cxn>
              <a:cxn ang="0">
                <a:pos x="319" y="475"/>
              </a:cxn>
              <a:cxn ang="0">
                <a:pos x="317" y="455"/>
              </a:cxn>
              <a:cxn ang="0">
                <a:pos x="316" y="444"/>
              </a:cxn>
              <a:cxn ang="0">
                <a:pos x="329" y="422"/>
              </a:cxn>
              <a:cxn ang="0">
                <a:pos x="345" y="409"/>
              </a:cxn>
              <a:cxn ang="0">
                <a:pos x="372" y="420"/>
              </a:cxn>
              <a:cxn ang="0">
                <a:pos x="385" y="412"/>
              </a:cxn>
              <a:cxn ang="0">
                <a:pos x="409" y="409"/>
              </a:cxn>
              <a:cxn ang="0">
                <a:pos x="426" y="400"/>
              </a:cxn>
              <a:cxn ang="0">
                <a:pos x="439" y="392"/>
              </a:cxn>
              <a:cxn ang="0">
                <a:pos x="456" y="382"/>
              </a:cxn>
              <a:cxn ang="0">
                <a:pos x="466" y="375"/>
              </a:cxn>
              <a:cxn ang="0">
                <a:pos x="494" y="370"/>
              </a:cxn>
              <a:cxn ang="0">
                <a:pos x="520" y="382"/>
              </a:cxn>
              <a:cxn ang="0">
                <a:pos x="540" y="385"/>
              </a:cxn>
              <a:cxn ang="0">
                <a:pos x="556" y="390"/>
              </a:cxn>
              <a:cxn ang="0">
                <a:pos x="578" y="400"/>
              </a:cxn>
              <a:cxn ang="0">
                <a:pos x="598" y="382"/>
              </a:cxn>
              <a:cxn ang="0">
                <a:pos x="601" y="365"/>
              </a:cxn>
              <a:cxn ang="0">
                <a:pos x="604" y="350"/>
              </a:cxn>
              <a:cxn ang="0">
                <a:pos x="616" y="330"/>
              </a:cxn>
              <a:cxn ang="0">
                <a:pos x="629" y="315"/>
              </a:cxn>
              <a:cxn ang="0">
                <a:pos x="649" y="312"/>
              </a:cxn>
              <a:cxn ang="0">
                <a:pos x="655" y="232"/>
              </a:cxn>
              <a:cxn ang="0">
                <a:pos x="357" y="8"/>
              </a:cxn>
              <a:cxn ang="0">
                <a:pos x="65" y="3"/>
              </a:cxn>
              <a:cxn ang="0">
                <a:pos x="0" y="198"/>
              </a:cxn>
              <a:cxn ang="0">
                <a:pos x="30" y="180"/>
              </a:cxn>
              <a:cxn ang="0">
                <a:pos x="67" y="185"/>
              </a:cxn>
              <a:cxn ang="0">
                <a:pos x="97" y="208"/>
              </a:cxn>
              <a:cxn ang="0">
                <a:pos x="121" y="220"/>
              </a:cxn>
            </a:cxnLst>
            <a:rect l="0" t="0" r="r" b="b"/>
            <a:pathLst>
              <a:path w="664" h="493">
                <a:moveTo>
                  <a:pt x="121" y="220"/>
                </a:moveTo>
                <a:lnTo>
                  <a:pt x="121" y="223"/>
                </a:lnTo>
                <a:lnTo>
                  <a:pt x="128" y="225"/>
                </a:lnTo>
                <a:lnTo>
                  <a:pt x="137" y="228"/>
                </a:lnTo>
                <a:lnTo>
                  <a:pt x="168" y="258"/>
                </a:lnTo>
                <a:lnTo>
                  <a:pt x="207" y="280"/>
                </a:lnTo>
                <a:lnTo>
                  <a:pt x="217" y="298"/>
                </a:lnTo>
                <a:lnTo>
                  <a:pt x="223" y="323"/>
                </a:lnTo>
                <a:lnTo>
                  <a:pt x="229" y="332"/>
                </a:lnTo>
                <a:lnTo>
                  <a:pt x="237" y="342"/>
                </a:lnTo>
                <a:lnTo>
                  <a:pt x="249" y="370"/>
                </a:lnTo>
                <a:lnTo>
                  <a:pt x="265" y="390"/>
                </a:lnTo>
                <a:lnTo>
                  <a:pt x="265" y="397"/>
                </a:lnTo>
                <a:lnTo>
                  <a:pt x="270" y="412"/>
                </a:lnTo>
                <a:lnTo>
                  <a:pt x="265" y="435"/>
                </a:lnTo>
                <a:lnTo>
                  <a:pt x="274" y="458"/>
                </a:lnTo>
                <a:lnTo>
                  <a:pt x="284" y="475"/>
                </a:lnTo>
                <a:lnTo>
                  <a:pt x="285" y="492"/>
                </a:lnTo>
                <a:lnTo>
                  <a:pt x="294" y="482"/>
                </a:lnTo>
                <a:lnTo>
                  <a:pt x="307" y="478"/>
                </a:lnTo>
                <a:lnTo>
                  <a:pt x="310" y="470"/>
                </a:lnTo>
                <a:lnTo>
                  <a:pt x="319" y="475"/>
                </a:lnTo>
                <a:lnTo>
                  <a:pt x="319" y="467"/>
                </a:lnTo>
                <a:lnTo>
                  <a:pt x="317" y="455"/>
                </a:lnTo>
                <a:lnTo>
                  <a:pt x="307" y="445"/>
                </a:lnTo>
                <a:lnTo>
                  <a:pt x="316" y="444"/>
                </a:lnTo>
                <a:lnTo>
                  <a:pt x="316" y="430"/>
                </a:lnTo>
                <a:lnTo>
                  <a:pt x="329" y="422"/>
                </a:lnTo>
                <a:lnTo>
                  <a:pt x="339" y="418"/>
                </a:lnTo>
                <a:lnTo>
                  <a:pt x="345" y="409"/>
                </a:lnTo>
                <a:lnTo>
                  <a:pt x="367" y="412"/>
                </a:lnTo>
                <a:lnTo>
                  <a:pt x="372" y="420"/>
                </a:lnTo>
                <a:lnTo>
                  <a:pt x="378" y="412"/>
                </a:lnTo>
                <a:lnTo>
                  <a:pt x="385" y="412"/>
                </a:lnTo>
                <a:lnTo>
                  <a:pt x="396" y="412"/>
                </a:lnTo>
                <a:lnTo>
                  <a:pt x="409" y="409"/>
                </a:lnTo>
                <a:lnTo>
                  <a:pt x="416" y="402"/>
                </a:lnTo>
                <a:lnTo>
                  <a:pt x="426" y="400"/>
                </a:lnTo>
                <a:lnTo>
                  <a:pt x="436" y="400"/>
                </a:lnTo>
                <a:lnTo>
                  <a:pt x="439" y="392"/>
                </a:lnTo>
                <a:lnTo>
                  <a:pt x="447" y="387"/>
                </a:lnTo>
                <a:lnTo>
                  <a:pt x="456" y="382"/>
                </a:lnTo>
                <a:lnTo>
                  <a:pt x="458" y="375"/>
                </a:lnTo>
                <a:lnTo>
                  <a:pt x="466" y="375"/>
                </a:lnTo>
                <a:lnTo>
                  <a:pt x="476" y="377"/>
                </a:lnTo>
                <a:lnTo>
                  <a:pt x="494" y="370"/>
                </a:lnTo>
                <a:lnTo>
                  <a:pt x="514" y="375"/>
                </a:lnTo>
                <a:lnTo>
                  <a:pt x="520" y="382"/>
                </a:lnTo>
                <a:lnTo>
                  <a:pt x="529" y="380"/>
                </a:lnTo>
                <a:lnTo>
                  <a:pt x="540" y="385"/>
                </a:lnTo>
                <a:lnTo>
                  <a:pt x="547" y="387"/>
                </a:lnTo>
                <a:lnTo>
                  <a:pt x="556" y="390"/>
                </a:lnTo>
                <a:lnTo>
                  <a:pt x="568" y="392"/>
                </a:lnTo>
                <a:lnTo>
                  <a:pt x="578" y="400"/>
                </a:lnTo>
                <a:lnTo>
                  <a:pt x="591" y="392"/>
                </a:lnTo>
                <a:lnTo>
                  <a:pt x="598" y="382"/>
                </a:lnTo>
                <a:lnTo>
                  <a:pt x="601" y="375"/>
                </a:lnTo>
                <a:lnTo>
                  <a:pt x="601" y="365"/>
                </a:lnTo>
                <a:lnTo>
                  <a:pt x="598" y="357"/>
                </a:lnTo>
                <a:lnTo>
                  <a:pt x="604" y="350"/>
                </a:lnTo>
                <a:lnTo>
                  <a:pt x="606" y="338"/>
                </a:lnTo>
                <a:lnTo>
                  <a:pt x="616" y="330"/>
                </a:lnTo>
                <a:lnTo>
                  <a:pt x="620" y="320"/>
                </a:lnTo>
                <a:lnTo>
                  <a:pt x="629" y="315"/>
                </a:lnTo>
                <a:lnTo>
                  <a:pt x="635" y="310"/>
                </a:lnTo>
                <a:lnTo>
                  <a:pt x="649" y="312"/>
                </a:lnTo>
                <a:lnTo>
                  <a:pt x="651" y="312"/>
                </a:lnTo>
                <a:lnTo>
                  <a:pt x="655" y="232"/>
                </a:lnTo>
                <a:lnTo>
                  <a:pt x="663" y="12"/>
                </a:lnTo>
                <a:lnTo>
                  <a:pt x="357" y="8"/>
                </a:lnTo>
                <a:lnTo>
                  <a:pt x="202" y="5"/>
                </a:lnTo>
                <a:lnTo>
                  <a:pt x="65" y="3"/>
                </a:lnTo>
                <a:lnTo>
                  <a:pt x="3" y="0"/>
                </a:lnTo>
                <a:lnTo>
                  <a:pt x="0" y="198"/>
                </a:lnTo>
                <a:lnTo>
                  <a:pt x="19" y="183"/>
                </a:lnTo>
                <a:lnTo>
                  <a:pt x="30" y="180"/>
                </a:lnTo>
                <a:lnTo>
                  <a:pt x="41" y="180"/>
                </a:lnTo>
                <a:lnTo>
                  <a:pt x="67" y="185"/>
                </a:lnTo>
                <a:lnTo>
                  <a:pt x="73" y="190"/>
                </a:lnTo>
                <a:lnTo>
                  <a:pt x="97" y="208"/>
                </a:lnTo>
                <a:lnTo>
                  <a:pt x="110" y="214"/>
                </a:lnTo>
                <a:lnTo>
                  <a:pt x="121" y="22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4" name="Freeform 13"/>
          <p:cNvSpPr>
            <a:spLocks/>
          </p:cNvSpPr>
          <p:nvPr/>
        </p:nvSpPr>
        <p:spPr bwMode="auto">
          <a:xfrm>
            <a:off x="5030415" y="2794901"/>
            <a:ext cx="1304217" cy="1289751"/>
          </a:xfrm>
          <a:custGeom>
            <a:avLst/>
            <a:gdLst/>
            <a:ahLst/>
            <a:cxnLst>
              <a:cxn ang="0">
                <a:pos x="639" y="75"/>
              </a:cxn>
              <a:cxn ang="0">
                <a:pos x="665" y="35"/>
              </a:cxn>
              <a:cxn ang="0">
                <a:pos x="704" y="32"/>
              </a:cxn>
              <a:cxn ang="0">
                <a:pos x="750" y="8"/>
              </a:cxn>
              <a:cxn ang="0">
                <a:pos x="790" y="12"/>
              </a:cxn>
              <a:cxn ang="0">
                <a:pos x="835" y="32"/>
              </a:cxn>
              <a:cxn ang="0">
                <a:pos x="869" y="100"/>
              </a:cxn>
              <a:cxn ang="0">
                <a:pos x="878" y="146"/>
              </a:cxn>
              <a:cxn ang="0">
                <a:pos x="790" y="182"/>
              </a:cxn>
              <a:cxn ang="0">
                <a:pos x="761" y="222"/>
              </a:cxn>
              <a:cxn ang="0">
                <a:pos x="719" y="257"/>
              </a:cxn>
              <a:cxn ang="0">
                <a:pos x="708" y="342"/>
              </a:cxn>
              <a:cxn ang="0">
                <a:pos x="681" y="382"/>
              </a:cxn>
              <a:cxn ang="0">
                <a:pos x="653" y="471"/>
              </a:cxn>
              <a:cxn ang="0">
                <a:pos x="599" y="499"/>
              </a:cxn>
              <a:cxn ang="0">
                <a:pos x="570" y="524"/>
              </a:cxn>
              <a:cxn ang="0">
                <a:pos x="543" y="549"/>
              </a:cxn>
              <a:cxn ang="0">
                <a:pos x="518" y="644"/>
              </a:cxn>
              <a:cxn ang="0">
                <a:pos x="291" y="672"/>
              </a:cxn>
              <a:cxn ang="0">
                <a:pos x="263" y="714"/>
              </a:cxn>
              <a:cxn ang="0">
                <a:pos x="235" y="739"/>
              </a:cxn>
              <a:cxn ang="0">
                <a:pos x="208" y="846"/>
              </a:cxn>
              <a:cxn ang="0">
                <a:pos x="153" y="827"/>
              </a:cxn>
              <a:cxn ang="0">
                <a:pos x="153" y="794"/>
              </a:cxn>
              <a:cxn ang="0">
                <a:pos x="155" y="738"/>
              </a:cxn>
              <a:cxn ang="0">
                <a:pos x="122" y="714"/>
              </a:cxn>
              <a:cxn ang="0">
                <a:pos x="52" y="704"/>
              </a:cxn>
              <a:cxn ang="0">
                <a:pos x="13" y="671"/>
              </a:cxn>
              <a:cxn ang="0">
                <a:pos x="0" y="634"/>
              </a:cxn>
              <a:cxn ang="0">
                <a:pos x="28" y="549"/>
              </a:cxn>
              <a:cxn ang="0">
                <a:pos x="55" y="505"/>
              </a:cxn>
              <a:cxn ang="0">
                <a:pos x="57" y="464"/>
              </a:cxn>
              <a:cxn ang="0">
                <a:pos x="77" y="427"/>
              </a:cxn>
              <a:cxn ang="0">
                <a:pos x="66" y="375"/>
              </a:cxn>
              <a:cxn ang="0">
                <a:pos x="138" y="353"/>
              </a:cxn>
              <a:cxn ang="0">
                <a:pos x="213" y="329"/>
              </a:cxn>
              <a:cxn ang="0">
                <a:pos x="231" y="290"/>
              </a:cxn>
              <a:cxn ang="0">
                <a:pos x="263" y="248"/>
              </a:cxn>
              <a:cxn ang="0">
                <a:pos x="278" y="213"/>
              </a:cxn>
              <a:cxn ang="0">
                <a:pos x="288" y="179"/>
              </a:cxn>
              <a:cxn ang="0">
                <a:pos x="289" y="140"/>
              </a:cxn>
              <a:cxn ang="0">
                <a:pos x="276" y="92"/>
              </a:cxn>
              <a:cxn ang="0">
                <a:pos x="320" y="68"/>
              </a:cxn>
              <a:cxn ang="0">
                <a:pos x="363" y="50"/>
              </a:cxn>
              <a:cxn ang="0">
                <a:pos x="400" y="63"/>
              </a:cxn>
              <a:cxn ang="0">
                <a:pos x="405" y="106"/>
              </a:cxn>
              <a:cxn ang="0">
                <a:pos x="443" y="145"/>
              </a:cxn>
              <a:cxn ang="0">
                <a:pos x="470" y="117"/>
              </a:cxn>
              <a:cxn ang="0">
                <a:pos x="510" y="88"/>
              </a:cxn>
              <a:cxn ang="0">
                <a:pos x="543" y="68"/>
              </a:cxn>
              <a:cxn ang="0">
                <a:pos x="578" y="80"/>
              </a:cxn>
              <a:cxn ang="0">
                <a:pos x="619" y="88"/>
              </a:cxn>
            </a:cxnLst>
            <a:rect l="0" t="0" r="r" b="b"/>
            <a:pathLst>
              <a:path w="884" h="847">
                <a:moveTo>
                  <a:pt x="619" y="88"/>
                </a:moveTo>
                <a:lnTo>
                  <a:pt x="630" y="92"/>
                </a:lnTo>
                <a:lnTo>
                  <a:pt x="638" y="86"/>
                </a:lnTo>
                <a:lnTo>
                  <a:pt x="639" y="75"/>
                </a:lnTo>
                <a:lnTo>
                  <a:pt x="639" y="63"/>
                </a:lnTo>
                <a:lnTo>
                  <a:pt x="639" y="52"/>
                </a:lnTo>
                <a:lnTo>
                  <a:pt x="655" y="35"/>
                </a:lnTo>
                <a:lnTo>
                  <a:pt x="665" y="35"/>
                </a:lnTo>
                <a:lnTo>
                  <a:pt x="675" y="40"/>
                </a:lnTo>
                <a:lnTo>
                  <a:pt x="686" y="46"/>
                </a:lnTo>
                <a:lnTo>
                  <a:pt x="697" y="40"/>
                </a:lnTo>
                <a:lnTo>
                  <a:pt x="704" y="32"/>
                </a:lnTo>
                <a:lnTo>
                  <a:pt x="713" y="32"/>
                </a:lnTo>
                <a:lnTo>
                  <a:pt x="726" y="23"/>
                </a:lnTo>
                <a:lnTo>
                  <a:pt x="737" y="17"/>
                </a:lnTo>
                <a:lnTo>
                  <a:pt x="750" y="8"/>
                </a:lnTo>
                <a:lnTo>
                  <a:pt x="756" y="3"/>
                </a:lnTo>
                <a:lnTo>
                  <a:pt x="770" y="0"/>
                </a:lnTo>
                <a:lnTo>
                  <a:pt x="778" y="5"/>
                </a:lnTo>
                <a:lnTo>
                  <a:pt x="790" y="12"/>
                </a:lnTo>
                <a:lnTo>
                  <a:pt x="801" y="8"/>
                </a:lnTo>
                <a:lnTo>
                  <a:pt x="811" y="8"/>
                </a:lnTo>
                <a:lnTo>
                  <a:pt x="826" y="23"/>
                </a:lnTo>
                <a:lnTo>
                  <a:pt x="835" y="32"/>
                </a:lnTo>
                <a:lnTo>
                  <a:pt x="844" y="83"/>
                </a:lnTo>
                <a:lnTo>
                  <a:pt x="851" y="88"/>
                </a:lnTo>
                <a:lnTo>
                  <a:pt x="858" y="97"/>
                </a:lnTo>
                <a:lnTo>
                  <a:pt x="869" y="100"/>
                </a:lnTo>
                <a:lnTo>
                  <a:pt x="883" y="115"/>
                </a:lnTo>
                <a:lnTo>
                  <a:pt x="883" y="130"/>
                </a:lnTo>
                <a:lnTo>
                  <a:pt x="883" y="137"/>
                </a:lnTo>
                <a:lnTo>
                  <a:pt x="878" y="146"/>
                </a:lnTo>
                <a:lnTo>
                  <a:pt x="869" y="155"/>
                </a:lnTo>
                <a:lnTo>
                  <a:pt x="869" y="166"/>
                </a:lnTo>
                <a:lnTo>
                  <a:pt x="786" y="166"/>
                </a:lnTo>
                <a:lnTo>
                  <a:pt x="790" y="182"/>
                </a:lnTo>
                <a:lnTo>
                  <a:pt x="775" y="182"/>
                </a:lnTo>
                <a:lnTo>
                  <a:pt x="775" y="208"/>
                </a:lnTo>
                <a:lnTo>
                  <a:pt x="761" y="208"/>
                </a:lnTo>
                <a:lnTo>
                  <a:pt x="761" y="222"/>
                </a:lnTo>
                <a:lnTo>
                  <a:pt x="733" y="222"/>
                </a:lnTo>
                <a:lnTo>
                  <a:pt x="733" y="237"/>
                </a:lnTo>
                <a:lnTo>
                  <a:pt x="719" y="237"/>
                </a:lnTo>
                <a:lnTo>
                  <a:pt x="719" y="257"/>
                </a:lnTo>
                <a:lnTo>
                  <a:pt x="719" y="292"/>
                </a:lnTo>
                <a:lnTo>
                  <a:pt x="719" y="315"/>
                </a:lnTo>
                <a:lnTo>
                  <a:pt x="706" y="315"/>
                </a:lnTo>
                <a:lnTo>
                  <a:pt x="708" y="342"/>
                </a:lnTo>
                <a:lnTo>
                  <a:pt x="697" y="342"/>
                </a:lnTo>
                <a:lnTo>
                  <a:pt x="695" y="362"/>
                </a:lnTo>
                <a:lnTo>
                  <a:pt x="681" y="367"/>
                </a:lnTo>
                <a:lnTo>
                  <a:pt x="681" y="382"/>
                </a:lnTo>
                <a:lnTo>
                  <a:pt x="666" y="382"/>
                </a:lnTo>
                <a:lnTo>
                  <a:pt x="666" y="435"/>
                </a:lnTo>
                <a:lnTo>
                  <a:pt x="653" y="435"/>
                </a:lnTo>
                <a:lnTo>
                  <a:pt x="653" y="471"/>
                </a:lnTo>
                <a:lnTo>
                  <a:pt x="639" y="471"/>
                </a:lnTo>
                <a:lnTo>
                  <a:pt x="639" y="485"/>
                </a:lnTo>
                <a:lnTo>
                  <a:pt x="599" y="485"/>
                </a:lnTo>
                <a:lnTo>
                  <a:pt x="599" y="499"/>
                </a:lnTo>
                <a:lnTo>
                  <a:pt x="585" y="499"/>
                </a:lnTo>
                <a:lnTo>
                  <a:pt x="585" y="511"/>
                </a:lnTo>
                <a:lnTo>
                  <a:pt x="570" y="511"/>
                </a:lnTo>
                <a:lnTo>
                  <a:pt x="570" y="524"/>
                </a:lnTo>
                <a:lnTo>
                  <a:pt x="558" y="524"/>
                </a:lnTo>
                <a:lnTo>
                  <a:pt x="558" y="537"/>
                </a:lnTo>
                <a:lnTo>
                  <a:pt x="543" y="537"/>
                </a:lnTo>
                <a:lnTo>
                  <a:pt x="543" y="549"/>
                </a:lnTo>
                <a:lnTo>
                  <a:pt x="530" y="549"/>
                </a:lnTo>
                <a:lnTo>
                  <a:pt x="530" y="564"/>
                </a:lnTo>
                <a:lnTo>
                  <a:pt x="518" y="564"/>
                </a:lnTo>
                <a:lnTo>
                  <a:pt x="518" y="644"/>
                </a:lnTo>
                <a:lnTo>
                  <a:pt x="496" y="644"/>
                </a:lnTo>
                <a:lnTo>
                  <a:pt x="476" y="644"/>
                </a:lnTo>
                <a:lnTo>
                  <a:pt x="291" y="649"/>
                </a:lnTo>
                <a:lnTo>
                  <a:pt x="291" y="672"/>
                </a:lnTo>
                <a:lnTo>
                  <a:pt x="278" y="672"/>
                </a:lnTo>
                <a:lnTo>
                  <a:pt x="278" y="689"/>
                </a:lnTo>
                <a:lnTo>
                  <a:pt x="263" y="689"/>
                </a:lnTo>
                <a:lnTo>
                  <a:pt x="263" y="714"/>
                </a:lnTo>
                <a:lnTo>
                  <a:pt x="251" y="714"/>
                </a:lnTo>
                <a:lnTo>
                  <a:pt x="251" y="729"/>
                </a:lnTo>
                <a:lnTo>
                  <a:pt x="235" y="729"/>
                </a:lnTo>
                <a:lnTo>
                  <a:pt x="235" y="739"/>
                </a:lnTo>
                <a:lnTo>
                  <a:pt x="222" y="739"/>
                </a:lnTo>
                <a:lnTo>
                  <a:pt x="222" y="754"/>
                </a:lnTo>
                <a:lnTo>
                  <a:pt x="211" y="754"/>
                </a:lnTo>
                <a:lnTo>
                  <a:pt x="208" y="846"/>
                </a:lnTo>
                <a:lnTo>
                  <a:pt x="197" y="838"/>
                </a:lnTo>
                <a:lnTo>
                  <a:pt x="170" y="843"/>
                </a:lnTo>
                <a:lnTo>
                  <a:pt x="158" y="836"/>
                </a:lnTo>
                <a:lnTo>
                  <a:pt x="153" y="827"/>
                </a:lnTo>
                <a:lnTo>
                  <a:pt x="148" y="819"/>
                </a:lnTo>
                <a:lnTo>
                  <a:pt x="148" y="807"/>
                </a:lnTo>
                <a:lnTo>
                  <a:pt x="150" y="801"/>
                </a:lnTo>
                <a:lnTo>
                  <a:pt x="153" y="794"/>
                </a:lnTo>
                <a:lnTo>
                  <a:pt x="155" y="771"/>
                </a:lnTo>
                <a:lnTo>
                  <a:pt x="155" y="759"/>
                </a:lnTo>
                <a:lnTo>
                  <a:pt x="155" y="749"/>
                </a:lnTo>
                <a:lnTo>
                  <a:pt x="155" y="738"/>
                </a:lnTo>
                <a:lnTo>
                  <a:pt x="148" y="734"/>
                </a:lnTo>
                <a:lnTo>
                  <a:pt x="142" y="729"/>
                </a:lnTo>
                <a:lnTo>
                  <a:pt x="131" y="718"/>
                </a:lnTo>
                <a:lnTo>
                  <a:pt x="122" y="714"/>
                </a:lnTo>
                <a:lnTo>
                  <a:pt x="98" y="712"/>
                </a:lnTo>
                <a:lnTo>
                  <a:pt x="77" y="705"/>
                </a:lnTo>
                <a:lnTo>
                  <a:pt x="63" y="704"/>
                </a:lnTo>
                <a:lnTo>
                  <a:pt x="52" y="704"/>
                </a:lnTo>
                <a:lnTo>
                  <a:pt x="43" y="699"/>
                </a:lnTo>
                <a:lnTo>
                  <a:pt x="21" y="689"/>
                </a:lnTo>
                <a:lnTo>
                  <a:pt x="17" y="679"/>
                </a:lnTo>
                <a:lnTo>
                  <a:pt x="13" y="671"/>
                </a:lnTo>
                <a:lnTo>
                  <a:pt x="10" y="658"/>
                </a:lnTo>
                <a:lnTo>
                  <a:pt x="6" y="652"/>
                </a:lnTo>
                <a:lnTo>
                  <a:pt x="3" y="644"/>
                </a:lnTo>
                <a:lnTo>
                  <a:pt x="0" y="634"/>
                </a:lnTo>
                <a:lnTo>
                  <a:pt x="1" y="624"/>
                </a:lnTo>
                <a:lnTo>
                  <a:pt x="8" y="579"/>
                </a:lnTo>
                <a:lnTo>
                  <a:pt x="18" y="554"/>
                </a:lnTo>
                <a:lnTo>
                  <a:pt x="28" y="549"/>
                </a:lnTo>
                <a:lnTo>
                  <a:pt x="40" y="537"/>
                </a:lnTo>
                <a:lnTo>
                  <a:pt x="43" y="525"/>
                </a:lnTo>
                <a:lnTo>
                  <a:pt x="52" y="512"/>
                </a:lnTo>
                <a:lnTo>
                  <a:pt x="55" y="505"/>
                </a:lnTo>
                <a:lnTo>
                  <a:pt x="52" y="494"/>
                </a:lnTo>
                <a:lnTo>
                  <a:pt x="52" y="484"/>
                </a:lnTo>
                <a:lnTo>
                  <a:pt x="52" y="471"/>
                </a:lnTo>
                <a:lnTo>
                  <a:pt x="57" y="464"/>
                </a:lnTo>
                <a:lnTo>
                  <a:pt x="63" y="452"/>
                </a:lnTo>
                <a:lnTo>
                  <a:pt x="68" y="445"/>
                </a:lnTo>
                <a:lnTo>
                  <a:pt x="75" y="437"/>
                </a:lnTo>
                <a:lnTo>
                  <a:pt x="77" y="427"/>
                </a:lnTo>
                <a:lnTo>
                  <a:pt x="68" y="407"/>
                </a:lnTo>
                <a:lnTo>
                  <a:pt x="63" y="399"/>
                </a:lnTo>
                <a:lnTo>
                  <a:pt x="63" y="387"/>
                </a:lnTo>
                <a:lnTo>
                  <a:pt x="66" y="375"/>
                </a:lnTo>
                <a:lnTo>
                  <a:pt x="73" y="367"/>
                </a:lnTo>
                <a:lnTo>
                  <a:pt x="80" y="362"/>
                </a:lnTo>
                <a:lnTo>
                  <a:pt x="126" y="345"/>
                </a:lnTo>
                <a:lnTo>
                  <a:pt x="138" y="353"/>
                </a:lnTo>
                <a:lnTo>
                  <a:pt x="150" y="355"/>
                </a:lnTo>
                <a:lnTo>
                  <a:pt x="193" y="342"/>
                </a:lnTo>
                <a:lnTo>
                  <a:pt x="211" y="342"/>
                </a:lnTo>
                <a:lnTo>
                  <a:pt x="213" y="329"/>
                </a:lnTo>
                <a:lnTo>
                  <a:pt x="220" y="320"/>
                </a:lnTo>
                <a:lnTo>
                  <a:pt x="222" y="313"/>
                </a:lnTo>
                <a:lnTo>
                  <a:pt x="228" y="300"/>
                </a:lnTo>
                <a:lnTo>
                  <a:pt x="231" y="290"/>
                </a:lnTo>
                <a:lnTo>
                  <a:pt x="233" y="280"/>
                </a:lnTo>
                <a:lnTo>
                  <a:pt x="253" y="272"/>
                </a:lnTo>
                <a:lnTo>
                  <a:pt x="260" y="265"/>
                </a:lnTo>
                <a:lnTo>
                  <a:pt x="263" y="248"/>
                </a:lnTo>
                <a:lnTo>
                  <a:pt x="260" y="232"/>
                </a:lnTo>
                <a:lnTo>
                  <a:pt x="265" y="225"/>
                </a:lnTo>
                <a:lnTo>
                  <a:pt x="273" y="219"/>
                </a:lnTo>
                <a:lnTo>
                  <a:pt x="278" y="213"/>
                </a:lnTo>
                <a:lnTo>
                  <a:pt x="288" y="205"/>
                </a:lnTo>
                <a:lnTo>
                  <a:pt x="293" y="195"/>
                </a:lnTo>
                <a:lnTo>
                  <a:pt x="293" y="188"/>
                </a:lnTo>
                <a:lnTo>
                  <a:pt x="288" y="179"/>
                </a:lnTo>
                <a:lnTo>
                  <a:pt x="280" y="170"/>
                </a:lnTo>
                <a:lnTo>
                  <a:pt x="280" y="162"/>
                </a:lnTo>
                <a:lnTo>
                  <a:pt x="283" y="150"/>
                </a:lnTo>
                <a:lnTo>
                  <a:pt x="289" y="140"/>
                </a:lnTo>
                <a:lnTo>
                  <a:pt x="289" y="132"/>
                </a:lnTo>
                <a:lnTo>
                  <a:pt x="278" y="112"/>
                </a:lnTo>
                <a:lnTo>
                  <a:pt x="273" y="100"/>
                </a:lnTo>
                <a:lnTo>
                  <a:pt x="276" y="92"/>
                </a:lnTo>
                <a:lnTo>
                  <a:pt x="288" y="86"/>
                </a:lnTo>
                <a:lnTo>
                  <a:pt x="298" y="77"/>
                </a:lnTo>
                <a:lnTo>
                  <a:pt x="307" y="72"/>
                </a:lnTo>
                <a:lnTo>
                  <a:pt x="320" y="68"/>
                </a:lnTo>
                <a:lnTo>
                  <a:pt x="341" y="63"/>
                </a:lnTo>
                <a:lnTo>
                  <a:pt x="348" y="57"/>
                </a:lnTo>
                <a:lnTo>
                  <a:pt x="351" y="50"/>
                </a:lnTo>
                <a:lnTo>
                  <a:pt x="363" y="50"/>
                </a:lnTo>
                <a:lnTo>
                  <a:pt x="373" y="52"/>
                </a:lnTo>
                <a:lnTo>
                  <a:pt x="380" y="63"/>
                </a:lnTo>
                <a:lnTo>
                  <a:pt x="388" y="68"/>
                </a:lnTo>
                <a:lnTo>
                  <a:pt x="400" y="63"/>
                </a:lnTo>
                <a:lnTo>
                  <a:pt x="407" y="57"/>
                </a:lnTo>
                <a:lnTo>
                  <a:pt x="418" y="72"/>
                </a:lnTo>
                <a:lnTo>
                  <a:pt x="414" y="88"/>
                </a:lnTo>
                <a:lnTo>
                  <a:pt x="405" y="106"/>
                </a:lnTo>
                <a:lnTo>
                  <a:pt x="405" y="117"/>
                </a:lnTo>
                <a:lnTo>
                  <a:pt x="420" y="132"/>
                </a:lnTo>
                <a:lnTo>
                  <a:pt x="427" y="137"/>
                </a:lnTo>
                <a:lnTo>
                  <a:pt x="443" y="145"/>
                </a:lnTo>
                <a:lnTo>
                  <a:pt x="450" y="145"/>
                </a:lnTo>
                <a:lnTo>
                  <a:pt x="460" y="132"/>
                </a:lnTo>
                <a:lnTo>
                  <a:pt x="465" y="125"/>
                </a:lnTo>
                <a:lnTo>
                  <a:pt x="470" y="117"/>
                </a:lnTo>
                <a:lnTo>
                  <a:pt x="481" y="112"/>
                </a:lnTo>
                <a:lnTo>
                  <a:pt x="488" y="106"/>
                </a:lnTo>
                <a:lnTo>
                  <a:pt x="501" y="92"/>
                </a:lnTo>
                <a:lnTo>
                  <a:pt x="510" y="88"/>
                </a:lnTo>
                <a:lnTo>
                  <a:pt x="518" y="77"/>
                </a:lnTo>
                <a:lnTo>
                  <a:pt x="523" y="68"/>
                </a:lnTo>
                <a:lnTo>
                  <a:pt x="534" y="68"/>
                </a:lnTo>
                <a:lnTo>
                  <a:pt x="543" y="68"/>
                </a:lnTo>
                <a:lnTo>
                  <a:pt x="550" y="68"/>
                </a:lnTo>
                <a:lnTo>
                  <a:pt x="561" y="68"/>
                </a:lnTo>
                <a:lnTo>
                  <a:pt x="570" y="72"/>
                </a:lnTo>
                <a:lnTo>
                  <a:pt x="578" y="80"/>
                </a:lnTo>
                <a:lnTo>
                  <a:pt x="583" y="86"/>
                </a:lnTo>
                <a:lnTo>
                  <a:pt x="592" y="92"/>
                </a:lnTo>
                <a:lnTo>
                  <a:pt x="608" y="88"/>
                </a:lnTo>
                <a:lnTo>
                  <a:pt x="619" y="88"/>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5" name="Freeform 14"/>
          <p:cNvSpPr>
            <a:spLocks/>
          </p:cNvSpPr>
          <p:nvPr/>
        </p:nvSpPr>
        <p:spPr bwMode="auto">
          <a:xfrm>
            <a:off x="6408400" y="1608697"/>
            <a:ext cx="728827" cy="1604955"/>
          </a:xfrm>
          <a:custGeom>
            <a:avLst/>
            <a:gdLst/>
            <a:ahLst/>
            <a:cxnLst>
              <a:cxn ang="0">
                <a:pos x="490" y="299"/>
              </a:cxn>
              <a:cxn ang="0">
                <a:pos x="481" y="267"/>
              </a:cxn>
              <a:cxn ang="0">
                <a:pos x="474" y="240"/>
              </a:cxn>
              <a:cxn ang="0">
                <a:pos x="476" y="220"/>
              </a:cxn>
              <a:cxn ang="0">
                <a:pos x="474" y="197"/>
              </a:cxn>
              <a:cxn ang="0">
                <a:pos x="458" y="186"/>
              </a:cxn>
              <a:cxn ang="0">
                <a:pos x="446" y="159"/>
              </a:cxn>
              <a:cxn ang="0">
                <a:pos x="423" y="126"/>
              </a:cxn>
              <a:cxn ang="0">
                <a:pos x="413" y="97"/>
              </a:cxn>
              <a:cxn ang="0">
                <a:pos x="419" y="70"/>
              </a:cxn>
              <a:cxn ang="0">
                <a:pos x="413" y="26"/>
              </a:cxn>
              <a:cxn ang="0">
                <a:pos x="413" y="6"/>
              </a:cxn>
              <a:cxn ang="0">
                <a:pos x="325" y="1"/>
              </a:cxn>
              <a:cxn ang="0">
                <a:pos x="21" y="319"/>
              </a:cxn>
              <a:cxn ang="0">
                <a:pos x="21" y="477"/>
              </a:cxn>
              <a:cxn ang="0">
                <a:pos x="41" y="954"/>
              </a:cxn>
              <a:cxn ang="0">
                <a:pos x="53" y="979"/>
              </a:cxn>
              <a:cxn ang="0">
                <a:pos x="83" y="985"/>
              </a:cxn>
              <a:cxn ang="0">
                <a:pos x="112" y="994"/>
              </a:cxn>
              <a:cxn ang="0">
                <a:pos x="125" y="963"/>
              </a:cxn>
              <a:cxn ang="0">
                <a:pos x="155" y="966"/>
              </a:cxn>
              <a:cxn ang="0">
                <a:pos x="185" y="966"/>
              </a:cxn>
              <a:cxn ang="0">
                <a:pos x="210" y="965"/>
              </a:cxn>
              <a:cxn ang="0">
                <a:pos x="235" y="994"/>
              </a:cxn>
              <a:cxn ang="0">
                <a:pos x="243" y="1014"/>
              </a:cxn>
              <a:cxn ang="0">
                <a:pos x="288" y="1014"/>
              </a:cxn>
              <a:cxn ang="0">
                <a:pos x="303" y="1043"/>
              </a:cxn>
              <a:cxn ang="0">
                <a:pos x="353" y="1041"/>
              </a:cxn>
              <a:cxn ang="0">
                <a:pos x="359" y="1005"/>
              </a:cxn>
              <a:cxn ang="0">
                <a:pos x="358" y="971"/>
              </a:cxn>
              <a:cxn ang="0">
                <a:pos x="353" y="941"/>
              </a:cxn>
              <a:cxn ang="0">
                <a:pos x="341" y="906"/>
              </a:cxn>
              <a:cxn ang="0">
                <a:pos x="348" y="854"/>
              </a:cxn>
              <a:cxn ang="0">
                <a:pos x="399" y="861"/>
              </a:cxn>
              <a:cxn ang="0">
                <a:pos x="423" y="845"/>
              </a:cxn>
              <a:cxn ang="0">
                <a:pos x="428" y="818"/>
              </a:cxn>
              <a:cxn ang="0">
                <a:pos x="412" y="789"/>
              </a:cxn>
              <a:cxn ang="0">
                <a:pos x="434" y="774"/>
              </a:cxn>
              <a:cxn ang="0">
                <a:pos x="452" y="747"/>
              </a:cxn>
              <a:cxn ang="0">
                <a:pos x="454" y="714"/>
              </a:cxn>
              <a:cxn ang="0">
                <a:pos x="485" y="656"/>
              </a:cxn>
              <a:cxn ang="0">
                <a:pos x="468" y="626"/>
              </a:cxn>
              <a:cxn ang="0">
                <a:pos x="456" y="596"/>
              </a:cxn>
              <a:cxn ang="0">
                <a:pos x="446" y="554"/>
              </a:cxn>
              <a:cxn ang="0">
                <a:pos x="436" y="519"/>
              </a:cxn>
              <a:cxn ang="0">
                <a:pos x="428" y="491"/>
              </a:cxn>
              <a:cxn ang="0">
                <a:pos x="445" y="464"/>
              </a:cxn>
              <a:cxn ang="0">
                <a:pos x="458" y="427"/>
              </a:cxn>
              <a:cxn ang="0">
                <a:pos x="470" y="409"/>
              </a:cxn>
              <a:cxn ang="0">
                <a:pos x="476" y="375"/>
              </a:cxn>
              <a:cxn ang="0">
                <a:pos x="479" y="342"/>
              </a:cxn>
              <a:cxn ang="0">
                <a:pos x="493" y="319"/>
              </a:cxn>
            </a:cxnLst>
            <a:rect l="0" t="0" r="r" b="b"/>
            <a:pathLst>
              <a:path w="494" h="1054">
                <a:moveTo>
                  <a:pt x="493" y="319"/>
                </a:moveTo>
                <a:lnTo>
                  <a:pt x="493" y="310"/>
                </a:lnTo>
                <a:lnTo>
                  <a:pt x="490" y="299"/>
                </a:lnTo>
                <a:lnTo>
                  <a:pt x="488" y="290"/>
                </a:lnTo>
                <a:lnTo>
                  <a:pt x="486" y="280"/>
                </a:lnTo>
                <a:lnTo>
                  <a:pt x="481" y="267"/>
                </a:lnTo>
                <a:lnTo>
                  <a:pt x="481" y="262"/>
                </a:lnTo>
                <a:lnTo>
                  <a:pt x="481" y="250"/>
                </a:lnTo>
                <a:lnTo>
                  <a:pt x="474" y="240"/>
                </a:lnTo>
                <a:lnTo>
                  <a:pt x="481" y="232"/>
                </a:lnTo>
                <a:lnTo>
                  <a:pt x="474" y="230"/>
                </a:lnTo>
                <a:lnTo>
                  <a:pt x="476" y="220"/>
                </a:lnTo>
                <a:lnTo>
                  <a:pt x="470" y="215"/>
                </a:lnTo>
                <a:lnTo>
                  <a:pt x="470" y="205"/>
                </a:lnTo>
                <a:lnTo>
                  <a:pt x="474" y="197"/>
                </a:lnTo>
                <a:lnTo>
                  <a:pt x="470" y="188"/>
                </a:lnTo>
                <a:lnTo>
                  <a:pt x="461" y="195"/>
                </a:lnTo>
                <a:lnTo>
                  <a:pt x="458" y="186"/>
                </a:lnTo>
                <a:lnTo>
                  <a:pt x="452" y="179"/>
                </a:lnTo>
                <a:lnTo>
                  <a:pt x="452" y="168"/>
                </a:lnTo>
                <a:lnTo>
                  <a:pt x="446" y="159"/>
                </a:lnTo>
                <a:lnTo>
                  <a:pt x="445" y="152"/>
                </a:lnTo>
                <a:lnTo>
                  <a:pt x="428" y="139"/>
                </a:lnTo>
                <a:lnTo>
                  <a:pt x="423" y="126"/>
                </a:lnTo>
                <a:lnTo>
                  <a:pt x="423" y="113"/>
                </a:lnTo>
                <a:lnTo>
                  <a:pt x="413" y="108"/>
                </a:lnTo>
                <a:lnTo>
                  <a:pt x="413" y="97"/>
                </a:lnTo>
                <a:lnTo>
                  <a:pt x="418" y="88"/>
                </a:lnTo>
                <a:lnTo>
                  <a:pt x="423" y="79"/>
                </a:lnTo>
                <a:lnTo>
                  <a:pt x="419" y="70"/>
                </a:lnTo>
                <a:lnTo>
                  <a:pt x="412" y="59"/>
                </a:lnTo>
                <a:lnTo>
                  <a:pt x="408" y="50"/>
                </a:lnTo>
                <a:lnTo>
                  <a:pt x="413" y="26"/>
                </a:lnTo>
                <a:lnTo>
                  <a:pt x="405" y="25"/>
                </a:lnTo>
                <a:lnTo>
                  <a:pt x="408" y="15"/>
                </a:lnTo>
                <a:lnTo>
                  <a:pt x="413" y="6"/>
                </a:lnTo>
                <a:lnTo>
                  <a:pt x="408" y="0"/>
                </a:lnTo>
                <a:lnTo>
                  <a:pt x="421" y="0"/>
                </a:lnTo>
                <a:lnTo>
                  <a:pt x="325" y="1"/>
                </a:lnTo>
                <a:lnTo>
                  <a:pt x="13" y="6"/>
                </a:lnTo>
                <a:lnTo>
                  <a:pt x="15" y="162"/>
                </a:lnTo>
                <a:lnTo>
                  <a:pt x="21" y="319"/>
                </a:lnTo>
                <a:lnTo>
                  <a:pt x="0" y="319"/>
                </a:lnTo>
                <a:lnTo>
                  <a:pt x="3" y="477"/>
                </a:lnTo>
                <a:lnTo>
                  <a:pt x="21" y="477"/>
                </a:lnTo>
                <a:lnTo>
                  <a:pt x="26" y="943"/>
                </a:lnTo>
                <a:lnTo>
                  <a:pt x="32" y="946"/>
                </a:lnTo>
                <a:lnTo>
                  <a:pt x="41" y="954"/>
                </a:lnTo>
                <a:lnTo>
                  <a:pt x="41" y="965"/>
                </a:lnTo>
                <a:lnTo>
                  <a:pt x="46" y="972"/>
                </a:lnTo>
                <a:lnTo>
                  <a:pt x="53" y="979"/>
                </a:lnTo>
                <a:lnTo>
                  <a:pt x="63" y="983"/>
                </a:lnTo>
                <a:lnTo>
                  <a:pt x="73" y="983"/>
                </a:lnTo>
                <a:lnTo>
                  <a:pt x="83" y="985"/>
                </a:lnTo>
                <a:lnTo>
                  <a:pt x="93" y="990"/>
                </a:lnTo>
                <a:lnTo>
                  <a:pt x="103" y="994"/>
                </a:lnTo>
                <a:lnTo>
                  <a:pt x="112" y="994"/>
                </a:lnTo>
                <a:lnTo>
                  <a:pt x="121" y="990"/>
                </a:lnTo>
                <a:lnTo>
                  <a:pt x="121" y="979"/>
                </a:lnTo>
                <a:lnTo>
                  <a:pt x="125" y="963"/>
                </a:lnTo>
                <a:lnTo>
                  <a:pt x="132" y="956"/>
                </a:lnTo>
                <a:lnTo>
                  <a:pt x="139" y="956"/>
                </a:lnTo>
                <a:lnTo>
                  <a:pt x="155" y="966"/>
                </a:lnTo>
                <a:lnTo>
                  <a:pt x="165" y="971"/>
                </a:lnTo>
                <a:lnTo>
                  <a:pt x="172" y="966"/>
                </a:lnTo>
                <a:lnTo>
                  <a:pt x="185" y="966"/>
                </a:lnTo>
                <a:lnTo>
                  <a:pt x="195" y="966"/>
                </a:lnTo>
                <a:lnTo>
                  <a:pt x="203" y="965"/>
                </a:lnTo>
                <a:lnTo>
                  <a:pt x="210" y="965"/>
                </a:lnTo>
                <a:lnTo>
                  <a:pt x="235" y="972"/>
                </a:lnTo>
                <a:lnTo>
                  <a:pt x="238" y="983"/>
                </a:lnTo>
                <a:lnTo>
                  <a:pt x="235" y="994"/>
                </a:lnTo>
                <a:lnTo>
                  <a:pt x="232" y="1003"/>
                </a:lnTo>
                <a:lnTo>
                  <a:pt x="235" y="1012"/>
                </a:lnTo>
                <a:lnTo>
                  <a:pt x="243" y="1014"/>
                </a:lnTo>
                <a:lnTo>
                  <a:pt x="259" y="1014"/>
                </a:lnTo>
                <a:lnTo>
                  <a:pt x="283" y="1008"/>
                </a:lnTo>
                <a:lnTo>
                  <a:pt x="288" y="1014"/>
                </a:lnTo>
                <a:lnTo>
                  <a:pt x="288" y="1025"/>
                </a:lnTo>
                <a:lnTo>
                  <a:pt x="293" y="1038"/>
                </a:lnTo>
                <a:lnTo>
                  <a:pt x="303" y="1043"/>
                </a:lnTo>
                <a:lnTo>
                  <a:pt x="339" y="1053"/>
                </a:lnTo>
                <a:lnTo>
                  <a:pt x="348" y="1048"/>
                </a:lnTo>
                <a:lnTo>
                  <a:pt x="353" y="1041"/>
                </a:lnTo>
                <a:lnTo>
                  <a:pt x="358" y="1028"/>
                </a:lnTo>
                <a:lnTo>
                  <a:pt x="359" y="1018"/>
                </a:lnTo>
                <a:lnTo>
                  <a:pt x="359" y="1005"/>
                </a:lnTo>
                <a:lnTo>
                  <a:pt x="363" y="994"/>
                </a:lnTo>
                <a:lnTo>
                  <a:pt x="363" y="983"/>
                </a:lnTo>
                <a:lnTo>
                  <a:pt x="358" y="971"/>
                </a:lnTo>
                <a:lnTo>
                  <a:pt x="352" y="965"/>
                </a:lnTo>
                <a:lnTo>
                  <a:pt x="352" y="954"/>
                </a:lnTo>
                <a:lnTo>
                  <a:pt x="353" y="941"/>
                </a:lnTo>
                <a:lnTo>
                  <a:pt x="358" y="926"/>
                </a:lnTo>
                <a:lnTo>
                  <a:pt x="348" y="918"/>
                </a:lnTo>
                <a:lnTo>
                  <a:pt x="341" y="906"/>
                </a:lnTo>
                <a:lnTo>
                  <a:pt x="338" y="901"/>
                </a:lnTo>
                <a:lnTo>
                  <a:pt x="323" y="872"/>
                </a:lnTo>
                <a:lnTo>
                  <a:pt x="348" y="854"/>
                </a:lnTo>
                <a:lnTo>
                  <a:pt x="358" y="854"/>
                </a:lnTo>
                <a:lnTo>
                  <a:pt x="378" y="861"/>
                </a:lnTo>
                <a:lnTo>
                  <a:pt x="399" y="861"/>
                </a:lnTo>
                <a:lnTo>
                  <a:pt x="405" y="854"/>
                </a:lnTo>
                <a:lnTo>
                  <a:pt x="413" y="845"/>
                </a:lnTo>
                <a:lnTo>
                  <a:pt x="423" y="845"/>
                </a:lnTo>
                <a:lnTo>
                  <a:pt x="428" y="839"/>
                </a:lnTo>
                <a:lnTo>
                  <a:pt x="428" y="829"/>
                </a:lnTo>
                <a:lnTo>
                  <a:pt x="428" y="818"/>
                </a:lnTo>
                <a:lnTo>
                  <a:pt x="423" y="803"/>
                </a:lnTo>
                <a:lnTo>
                  <a:pt x="413" y="796"/>
                </a:lnTo>
                <a:lnTo>
                  <a:pt x="412" y="789"/>
                </a:lnTo>
                <a:lnTo>
                  <a:pt x="418" y="776"/>
                </a:lnTo>
                <a:lnTo>
                  <a:pt x="426" y="776"/>
                </a:lnTo>
                <a:lnTo>
                  <a:pt x="434" y="774"/>
                </a:lnTo>
                <a:lnTo>
                  <a:pt x="446" y="767"/>
                </a:lnTo>
                <a:lnTo>
                  <a:pt x="452" y="759"/>
                </a:lnTo>
                <a:lnTo>
                  <a:pt x="452" y="747"/>
                </a:lnTo>
                <a:lnTo>
                  <a:pt x="450" y="736"/>
                </a:lnTo>
                <a:lnTo>
                  <a:pt x="450" y="726"/>
                </a:lnTo>
                <a:lnTo>
                  <a:pt x="454" y="714"/>
                </a:lnTo>
                <a:lnTo>
                  <a:pt x="450" y="706"/>
                </a:lnTo>
                <a:lnTo>
                  <a:pt x="476" y="674"/>
                </a:lnTo>
                <a:lnTo>
                  <a:pt x="485" y="656"/>
                </a:lnTo>
                <a:lnTo>
                  <a:pt x="476" y="647"/>
                </a:lnTo>
                <a:lnTo>
                  <a:pt x="474" y="636"/>
                </a:lnTo>
                <a:lnTo>
                  <a:pt x="468" y="626"/>
                </a:lnTo>
                <a:lnTo>
                  <a:pt x="461" y="616"/>
                </a:lnTo>
                <a:lnTo>
                  <a:pt x="458" y="609"/>
                </a:lnTo>
                <a:lnTo>
                  <a:pt x="456" y="596"/>
                </a:lnTo>
                <a:lnTo>
                  <a:pt x="454" y="587"/>
                </a:lnTo>
                <a:lnTo>
                  <a:pt x="452" y="562"/>
                </a:lnTo>
                <a:lnTo>
                  <a:pt x="446" y="554"/>
                </a:lnTo>
                <a:lnTo>
                  <a:pt x="445" y="542"/>
                </a:lnTo>
                <a:lnTo>
                  <a:pt x="436" y="531"/>
                </a:lnTo>
                <a:lnTo>
                  <a:pt x="436" y="519"/>
                </a:lnTo>
                <a:lnTo>
                  <a:pt x="436" y="507"/>
                </a:lnTo>
                <a:lnTo>
                  <a:pt x="434" y="497"/>
                </a:lnTo>
                <a:lnTo>
                  <a:pt x="428" y="491"/>
                </a:lnTo>
                <a:lnTo>
                  <a:pt x="428" y="479"/>
                </a:lnTo>
                <a:lnTo>
                  <a:pt x="436" y="469"/>
                </a:lnTo>
                <a:lnTo>
                  <a:pt x="445" y="464"/>
                </a:lnTo>
                <a:lnTo>
                  <a:pt x="446" y="447"/>
                </a:lnTo>
                <a:lnTo>
                  <a:pt x="450" y="435"/>
                </a:lnTo>
                <a:lnTo>
                  <a:pt x="458" y="427"/>
                </a:lnTo>
                <a:lnTo>
                  <a:pt x="466" y="427"/>
                </a:lnTo>
                <a:lnTo>
                  <a:pt x="474" y="420"/>
                </a:lnTo>
                <a:lnTo>
                  <a:pt x="470" y="409"/>
                </a:lnTo>
                <a:lnTo>
                  <a:pt x="474" y="397"/>
                </a:lnTo>
                <a:lnTo>
                  <a:pt x="474" y="385"/>
                </a:lnTo>
                <a:lnTo>
                  <a:pt x="476" y="375"/>
                </a:lnTo>
                <a:lnTo>
                  <a:pt x="479" y="362"/>
                </a:lnTo>
                <a:lnTo>
                  <a:pt x="476" y="353"/>
                </a:lnTo>
                <a:lnTo>
                  <a:pt x="479" y="342"/>
                </a:lnTo>
                <a:lnTo>
                  <a:pt x="485" y="333"/>
                </a:lnTo>
                <a:lnTo>
                  <a:pt x="486" y="322"/>
                </a:lnTo>
                <a:lnTo>
                  <a:pt x="493" y="31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6" name="Freeform 15"/>
          <p:cNvSpPr>
            <a:spLocks/>
          </p:cNvSpPr>
          <p:nvPr/>
        </p:nvSpPr>
        <p:spPr bwMode="auto">
          <a:xfrm>
            <a:off x="5897926" y="4710494"/>
            <a:ext cx="1243727" cy="772023"/>
          </a:xfrm>
          <a:custGeom>
            <a:avLst/>
            <a:gdLst/>
            <a:ahLst/>
            <a:cxnLst>
              <a:cxn ang="0">
                <a:pos x="555" y="266"/>
              </a:cxn>
              <a:cxn ang="0">
                <a:pos x="552" y="286"/>
              </a:cxn>
              <a:cxn ang="0">
                <a:pos x="543" y="306"/>
              </a:cxn>
              <a:cxn ang="0">
                <a:pos x="528" y="326"/>
              </a:cxn>
              <a:cxn ang="0">
                <a:pos x="513" y="346"/>
              </a:cxn>
              <a:cxn ang="0">
                <a:pos x="485" y="349"/>
              </a:cxn>
              <a:cxn ang="0">
                <a:pos x="472" y="378"/>
              </a:cxn>
              <a:cxn ang="0">
                <a:pos x="468" y="398"/>
              </a:cxn>
              <a:cxn ang="0">
                <a:pos x="460" y="413"/>
              </a:cxn>
              <a:cxn ang="0">
                <a:pos x="443" y="413"/>
              </a:cxn>
              <a:cxn ang="0">
                <a:pos x="427" y="427"/>
              </a:cxn>
              <a:cxn ang="0">
                <a:pos x="413" y="441"/>
              </a:cxn>
              <a:cxn ang="0">
                <a:pos x="352" y="459"/>
              </a:cxn>
              <a:cxn ang="0">
                <a:pos x="325" y="467"/>
              </a:cxn>
              <a:cxn ang="0">
                <a:pos x="303" y="479"/>
              </a:cxn>
              <a:cxn ang="0">
                <a:pos x="290" y="494"/>
              </a:cxn>
              <a:cxn ang="0">
                <a:pos x="228" y="476"/>
              </a:cxn>
              <a:cxn ang="0">
                <a:pos x="199" y="472"/>
              </a:cxn>
              <a:cxn ang="0">
                <a:pos x="172" y="463"/>
              </a:cxn>
              <a:cxn ang="0">
                <a:pos x="139" y="438"/>
              </a:cxn>
              <a:cxn ang="0">
                <a:pos x="133" y="418"/>
              </a:cxn>
              <a:cxn ang="0">
                <a:pos x="141" y="389"/>
              </a:cxn>
              <a:cxn ang="0">
                <a:pos x="133" y="363"/>
              </a:cxn>
              <a:cxn ang="0">
                <a:pos x="130" y="336"/>
              </a:cxn>
              <a:cxn ang="0">
                <a:pos x="130" y="313"/>
              </a:cxn>
              <a:cxn ang="0">
                <a:pos x="133" y="281"/>
              </a:cxn>
              <a:cxn ang="0">
                <a:pos x="130" y="256"/>
              </a:cxn>
              <a:cxn ang="0">
                <a:pos x="133" y="236"/>
              </a:cxn>
              <a:cxn ang="0">
                <a:pos x="125" y="211"/>
              </a:cxn>
              <a:cxn ang="0">
                <a:pos x="85" y="171"/>
              </a:cxn>
              <a:cxn ang="0">
                <a:pos x="63" y="160"/>
              </a:cxn>
              <a:cxn ang="0">
                <a:pos x="33" y="124"/>
              </a:cxn>
              <a:cxn ang="0">
                <a:pos x="28" y="97"/>
              </a:cxn>
              <a:cxn ang="0">
                <a:pos x="10" y="88"/>
              </a:cxn>
              <a:cxn ang="0">
                <a:pos x="0" y="71"/>
              </a:cxn>
              <a:cxn ang="0">
                <a:pos x="55" y="18"/>
              </a:cxn>
              <a:cxn ang="0">
                <a:pos x="533" y="6"/>
              </a:cxn>
              <a:cxn ang="0">
                <a:pos x="814" y="3"/>
              </a:cxn>
              <a:cxn ang="0">
                <a:pos x="827" y="50"/>
              </a:cxn>
              <a:cxn ang="0">
                <a:pos x="819" y="71"/>
              </a:cxn>
              <a:cxn ang="0">
                <a:pos x="830" y="88"/>
              </a:cxn>
              <a:cxn ang="0">
                <a:pos x="839" y="100"/>
              </a:cxn>
              <a:cxn ang="0">
                <a:pos x="835" y="117"/>
              </a:cxn>
              <a:cxn ang="0">
                <a:pos x="832" y="131"/>
              </a:cxn>
              <a:cxn ang="0">
                <a:pos x="820" y="130"/>
              </a:cxn>
              <a:cxn ang="0">
                <a:pos x="792" y="130"/>
              </a:cxn>
              <a:cxn ang="0">
                <a:pos x="777" y="124"/>
              </a:cxn>
              <a:cxn ang="0">
                <a:pos x="759" y="120"/>
              </a:cxn>
              <a:cxn ang="0">
                <a:pos x="720" y="138"/>
              </a:cxn>
              <a:cxn ang="0">
                <a:pos x="699" y="144"/>
              </a:cxn>
              <a:cxn ang="0">
                <a:pos x="677" y="135"/>
              </a:cxn>
              <a:cxn ang="0">
                <a:pos x="663" y="130"/>
              </a:cxn>
              <a:cxn ang="0">
                <a:pos x="648" y="144"/>
              </a:cxn>
              <a:cxn ang="0">
                <a:pos x="632" y="155"/>
              </a:cxn>
              <a:cxn ang="0">
                <a:pos x="608" y="170"/>
              </a:cxn>
              <a:cxn ang="0">
                <a:pos x="585" y="193"/>
              </a:cxn>
              <a:cxn ang="0">
                <a:pos x="560" y="228"/>
              </a:cxn>
            </a:cxnLst>
            <a:rect l="0" t="0" r="r" b="b"/>
            <a:pathLst>
              <a:path w="843" h="507">
                <a:moveTo>
                  <a:pt x="565" y="240"/>
                </a:moveTo>
                <a:lnTo>
                  <a:pt x="555" y="266"/>
                </a:lnTo>
                <a:lnTo>
                  <a:pt x="552" y="275"/>
                </a:lnTo>
                <a:lnTo>
                  <a:pt x="552" y="286"/>
                </a:lnTo>
                <a:lnTo>
                  <a:pt x="555" y="296"/>
                </a:lnTo>
                <a:lnTo>
                  <a:pt x="543" y="306"/>
                </a:lnTo>
                <a:lnTo>
                  <a:pt x="533" y="320"/>
                </a:lnTo>
                <a:lnTo>
                  <a:pt x="528" y="326"/>
                </a:lnTo>
                <a:lnTo>
                  <a:pt x="517" y="331"/>
                </a:lnTo>
                <a:lnTo>
                  <a:pt x="513" y="346"/>
                </a:lnTo>
                <a:lnTo>
                  <a:pt x="507" y="349"/>
                </a:lnTo>
                <a:lnTo>
                  <a:pt x="485" y="349"/>
                </a:lnTo>
                <a:lnTo>
                  <a:pt x="472" y="366"/>
                </a:lnTo>
                <a:lnTo>
                  <a:pt x="472" y="378"/>
                </a:lnTo>
                <a:lnTo>
                  <a:pt x="463" y="387"/>
                </a:lnTo>
                <a:lnTo>
                  <a:pt x="468" y="398"/>
                </a:lnTo>
                <a:lnTo>
                  <a:pt x="470" y="407"/>
                </a:lnTo>
                <a:lnTo>
                  <a:pt x="460" y="413"/>
                </a:lnTo>
                <a:lnTo>
                  <a:pt x="452" y="413"/>
                </a:lnTo>
                <a:lnTo>
                  <a:pt x="443" y="413"/>
                </a:lnTo>
                <a:lnTo>
                  <a:pt x="432" y="418"/>
                </a:lnTo>
                <a:lnTo>
                  <a:pt x="427" y="427"/>
                </a:lnTo>
                <a:lnTo>
                  <a:pt x="419" y="433"/>
                </a:lnTo>
                <a:lnTo>
                  <a:pt x="413" y="441"/>
                </a:lnTo>
                <a:lnTo>
                  <a:pt x="408" y="447"/>
                </a:lnTo>
                <a:lnTo>
                  <a:pt x="352" y="459"/>
                </a:lnTo>
                <a:lnTo>
                  <a:pt x="332" y="461"/>
                </a:lnTo>
                <a:lnTo>
                  <a:pt x="325" y="467"/>
                </a:lnTo>
                <a:lnTo>
                  <a:pt x="312" y="472"/>
                </a:lnTo>
                <a:lnTo>
                  <a:pt x="303" y="479"/>
                </a:lnTo>
                <a:lnTo>
                  <a:pt x="295" y="486"/>
                </a:lnTo>
                <a:lnTo>
                  <a:pt x="290" y="494"/>
                </a:lnTo>
                <a:lnTo>
                  <a:pt x="287" y="506"/>
                </a:lnTo>
                <a:lnTo>
                  <a:pt x="228" y="476"/>
                </a:lnTo>
                <a:lnTo>
                  <a:pt x="219" y="476"/>
                </a:lnTo>
                <a:lnTo>
                  <a:pt x="199" y="472"/>
                </a:lnTo>
                <a:lnTo>
                  <a:pt x="186" y="471"/>
                </a:lnTo>
                <a:lnTo>
                  <a:pt x="172" y="463"/>
                </a:lnTo>
                <a:lnTo>
                  <a:pt x="146" y="441"/>
                </a:lnTo>
                <a:lnTo>
                  <a:pt x="139" y="438"/>
                </a:lnTo>
                <a:lnTo>
                  <a:pt x="130" y="431"/>
                </a:lnTo>
                <a:lnTo>
                  <a:pt x="133" y="418"/>
                </a:lnTo>
                <a:lnTo>
                  <a:pt x="141" y="400"/>
                </a:lnTo>
                <a:lnTo>
                  <a:pt x="141" y="389"/>
                </a:lnTo>
                <a:lnTo>
                  <a:pt x="139" y="373"/>
                </a:lnTo>
                <a:lnTo>
                  <a:pt x="133" y="363"/>
                </a:lnTo>
                <a:lnTo>
                  <a:pt x="130" y="349"/>
                </a:lnTo>
                <a:lnTo>
                  <a:pt x="130" y="336"/>
                </a:lnTo>
                <a:lnTo>
                  <a:pt x="130" y="326"/>
                </a:lnTo>
                <a:lnTo>
                  <a:pt x="130" y="313"/>
                </a:lnTo>
                <a:lnTo>
                  <a:pt x="133" y="293"/>
                </a:lnTo>
                <a:lnTo>
                  <a:pt x="133" y="281"/>
                </a:lnTo>
                <a:lnTo>
                  <a:pt x="130" y="271"/>
                </a:lnTo>
                <a:lnTo>
                  <a:pt x="130" y="256"/>
                </a:lnTo>
                <a:lnTo>
                  <a:pt x="130" y="246"/>
                </a:lnTo>
                <a:lnTo>
                  <a:pt x="133" y="236"/>
                </a:lnTo>
                <a:lnTo>
                  <a:pt x="130" y="224"/>
                </a:lnTo>
                <a:lnTo>
                  <a:pt x="125" y="211"/>
                </a:lnTo>
                <a:lnTo>
                  <a:pt x="101" y="191"/>
                </a:lnTo>
                <a:lnTo>
                  <a:pt x="85" y="171"/>
                </a:lnTo>
                <a:lnTo>
                  <a:pt x="73" y="166"/>
                </a:lnTo>
                <a:lnTo>
                  <a:pt x="63" y="160"/>
                </a:lnTo>
                <a:lnTo>
                  <a:pt x="37" y="135"/>
                </a:lnTo>
                <a:lnTo>
                  <a:pt x="33" y="124"/>
                </a:lnTo>
                <a:lnTo>
                  <a:pt x="33" y="110"/>
                </a:lnTo>
                <a:lnTo>
                  <a:pt x="28" y="97"/>
                </a:lnTo>
                <a:lnTo>
                  <a:pt x="21" y="91"/>
                </a:lnTo>
                <a:lnTo>
                  <a:pt x="10" y="88"/>
                </a:lnTo>
                <a:lnTo>
                  <a:pt x="0" y="78"/>
                </a:lnTo>
                <a:lnTo>
                  <a:pt x="0" y="71"/>
                </a:lnTo>
                <a:lnTo>
                  <a:pt x="55" y="71"/>
                </a:lnTo>
                <a:lnTo>
                  <a:pt x="55" y="18"/>
                </a:lnTo>
                <a:lnTo>
                  <a:pt x="370" y="10"/>
                </a:lnTo>
                <a:lnTo>
                  <a:pt x="533" y="6"/>
                </a:lnTo>
                <a:lnTo>
                  <a:pt x="832" y="0"/>
                </a:lnTo>
                <a:lnTo>
                  <a:pt x="814" y="3"/>
                </a:lnTo>
                <a:lnTo>
                  <a:pt x="805" y="6"/>
                </a:lnTo>
                <a:lnTo>
                  <a:pt x="827" y="50"/>
                </a:lnTo>
                <a:lnTo>
                  <a:pt x="820" y="58"/>
                </a:lnTo>
                <a:lnTo>
                  <a:pt x="819" y="71"/>
                </a:lnTo>
                <a:lnTo>
                  <a:pt x="820" y="78"/>
                </a:lnTo>
                <a:lnTo>
                  <a:pt x="830" y="88"/>
                </a:lnTo>
                <a:lnTo>
                  <a:pt x="832" y="95"/>
                </a:lnTo>
                <a:lnTo>
                  <a:pt x="839" y="100"/>
                </a:lnTo>
                <a:lnTo>
                  <a:pt x="842" y="111"/>
                </a:lnTo>
                <a:lnTo>
                  <a:pt x="835" y="117"/>
                </a:lnTo>
                <a:lnTo>
                  <a:pt x="832" y="130"/>
                </a:lnTo>
                <a:lnTo>
                  <a:pt x="832" y="131"/>
                </a:lnTo>
                <a:lnTo>
                  <a:pt x="827" y="131"/>
                </a:lnTo>
                <a:lnTo>
                  <a:pt x="820" y="130"/>
                </a:lnTo>
                <a:lnTo>
                  <a:pt x="812" y="124"/>
                </a:lnTo>
                <a:lnTo>
                  <a:pt x="792" y="130"/>
                </a:lnTo>
                <a:lnTo>
                  <a:pt x="783" y="130"/>
                </a:lnTo>
                <a:lnTo>
                  <a:pt x="777" y="124"/>
                </a:lnTo>
                <a:lnTo>
                  <a:pt x="768" y="120"/>
                </a:lnTo>
                <a:lnTo>
                  <a:pt x="759" y="120"/>
                </a:lnTo>
                <a:lnTo>
                  <a:pt x="734" y="130"/>
                </a:lnTo>
                <a:lnTo>
                  <a:pt x="720" y="138"/>
                </a:lnTo>
                <a:lnTo>
                  <a:pt x="717" y="144"/>
                </a:lnTo>
                <a:lnTo>
                  <a:pt x="699" y="144"/>
                </a:lnTo>
                <a:lnTo>
                  <a:pt x="692" y="140"/>
                </a:lnTo>
                <a:lnTo>
                  <a:pt x="677" y="135"/>
                </a:lnTo>
                <a:lnTo>
                  <a:pt x="672" y="131"/>
                </a:lnTo>
                <a:lnTo>
                  <a:pt x="663" y="130"/>
                </a:lnTo>
                <a:lnTo>
                  <a:pt x="654" y="135"/>
                </a:lnTo>
                <a:lnTo>
                  <a:pt x="648" y="144"/>
                </a:lnTo>
                <a:lnTo>
                  <a:pt x="645" y="150"/>
                </a:lnTo>
                <a:lnTo>
                  <a:pt x="632" y="155"/>
                </a:lnTo>
                <a:lnTo>
                  <a:pt x="620" y="158"/>
                </a:lnTo>
                <a:lnTo>
                  <a:pt x="608" y="170"/>
                </a:lnTo>
                <a:lnTo>
                  <a:pt x="600" y="188"/>
                </a:lnTo>
                <a:lnTo>
                  <a:pt x="585" y="193"/>
                </a:lnTo>
                <a:lnTo>
                  <a:pt x="565" y="215"/>
                </a:lnTo>
                <a:lnTo>
                  <a:pt x="560" y="228"/>
                </a:lnTo>
                <a:lnTo>
                  <a:pt x="565" y="240"/>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7" name="Freeform 16"/>
          <p:cNvSpPr>
            <a:spLocks/>
          </p:cNvSpPr>
          <p:nvPr/>
        </p:nvSpPr>
        <p:spPr bwMode="auto">
          <a:xfrm>
            <a:off x="7470658" y="4733336"/>
            <a:ext cx="634404" cy="971501"/>
          </a:xfrm>
          <a:custGeom>
            <a:avLst/>
            <a:gdLst/>
            <a:ahLst/>
            <a:cxnLst>
              <a:cxn ang="0">
                <a:pos x="314" y="61"/>
              </a:cxn>
              <a:cxn ang="0">
                <a:pos x="308" y="41"/>
              </a:cxn>
              <a:cxn ang="0">
                <a:pos x="290" y="37"/>
              </a:cxn>
              <a:cxn ang="0">
                <a:pos x="274" y="26"/>
              </a:cxn>
              <a:cxn ang="0">
                <a:pos x="267" y="10"/>
              </a:cxn>
              <a:cxn ang="0">
                <a:pos x="250" y="0"/>
              </a:cxn>
              <a:cxn ang="0">
                <a:pos x="230" y="21"/>
              </a:cxn>
              <a:cxn ang="0">
                <a:pos x="207" y="21"/>
              </a:cxn>
              <a:cxn ang="0">
                <a:pos x="179" y="26"/>
              </a:cxn>
              <a:cxn ang="0">
                <a:pos x="159" y="26"/>
              </a:cxn>
              <a:cxn ang="0">
                <a:pos x="140" y="10"/>
              </a:cxn>
              <a:cxn ang="0">
                <a:pos x="110" y="3"/>
              </a:cxn>
              <a:cxn ang="0">
                <a:pos x="70" y="12"/>
              </a:cxn>
              <a:cxn ang="0">
                <a:pos x="63" y="32"/>
              </a:cxn>
              <a:cxn ang="0">
                <a:pos x="55" y="52"/>
              </a:cxn>
              <a:cxn ang="0">
                <a:pos x="39" y="72"/>
              </a:cxn>
              <a:cxn ang="0">
                <a:pos x="21" y="80"/>
              </a:cxn>
              <a:cxn ang="0">
                <a:pos x="5" y="137"/>
              </a:cxn>
              <a:cxn ang="0">
                <a:pos x="85" y="212"/>
              </a:cxn>
              <a:cxn ang="0">
                <a:pos x="99" y="237"/>
              </a:cxn>
              <a:cxn ang="0">
                <a:pos x="117" y="277"/>
              </a:cxn>
              <a:cxn ang="0">
                <a:pos x="132" y="290"/>
              </a:cxn>
              <a:cxn ang="0">
                <a:pos x="173" y="328"/>
              </a:cxn>
              <a:cxn ang="0">
                <a:pos x="193" y="637"/>
              </a:cxn>
              <a:cxn ang="0">
                <a:pos x="274" y="520"/>
              </a:cxn>
              <a:cxn ang="0">
                <a:pos x="307" y="360"/>
              </a:cxn>
              <a:cxn ang="0">
                <a:pos x="317" y="285"/>
              </a:cxn>
              <a:cxn ang="0">
                <a:pos x="342" y="270"/>
              </a:cxn>
              <a:cxn ang="0">
                <a:pos x="429" y="252"/>
              </a:cxn>
              <a:cxn ang="0">
                <a:pos x="419" y="201"/>
              </a:cxn>
              <a:cxn ang="0">
                <a:pos x="424" y="175"/>
              </a:cxn>
              <a:cxn ang="0">
                <a:pos x="415" y="153"/>
              </a:cxn>
              <a:cxn ang="0">
                <a:pos x="406" y="137"/>
              </a:cxn>
              <a:cxn ang="0">
                <a:pos x="384" y="120"/>
              </a:cxn>
              <a:cxn ang="0">
                <a:pos x="374" y="105"/>
              </a:cxn>
              <a:cxn ang="0">
                <a:pos x="348" y="101"/>
              </a:cxn>
              <a:cxn ang="0">
                <a:pos x="334" y="85"/>
              </a:cxn>
              <a:cxn ang="0">
                <a:pos x="317" y="75"/>
              </a:cxn>
            </a:cxnLst>
            <a:rect l="0" t="0" r="r" b="b"/>
            <a:pathLst>
              <a:path w="430" h="638">
                <a:moveTo>
                  <a:pt x="314" y="65"/>
                </a:moveTo>
                <a:lnTo>
                  <a:pt x="314" y="61"/>
                </a:lnTo>
                <a:lnTo>
                  <a:pt x="314" y="50"/>
                </a:lnTo>
                <a:lnTo>
                  <a:pt x="308" y="41"/>
                </a:lnTo>
                <a:lnTo>
                  <a:pt x="299" y="37"/>
                </a:lnTo>
                <a:lnTo>
                  <a:pt x="290" y="37"/>
                </a:lnTo>
                <a:lnTo>
                  <a:pt x="282" y="33"/>
                </a:lnTo>
                <a:lnTo>
                  <a:pt x="274" y="26"/>
                </a:lnTo>
                <a:lnTo>
                  <a:pt x="270" y="17"/>
                </a:lnTo>
                <a:lnTo>
                  <a:pt x="267" y="10"/>
                </a:lnTo>
                <a:lnTo>
                  <a:pt x="259" y="0"/>
                </a:lnTo>
                <a:lnTo>
                  <a:pt x="250" y="0"/>
                </a:lnTo>
                <a:lnTo>
                  <a:pt x="240" y="6"/>
                </a:lnTo>
                <a:lnTo>
                  <a:pt x="230" y="21"/>
                </a:lnTo>
                <a:lnTo>
                  <a:pt x="217" y="21"/>
                </a:lnTo>
                <a:lnTo>
                  <a:pt x="207" y="21"/>
                </a:lnTo>
                <a:lnTo>
                  <a:pt x="199" y="21"/>
                </a:lnTo>
                <a:lnTo>
                  <a:pt x="179" y="26"/>
                </a:lnTo>
                <a:lnTo>
                  <a:pt x="168" y="30"/>
                </a:lnTo>
                <a:lnTo>
                  <a:pt x="159" y="26"/>
                </a:lnTo>
                <a:lnTo>
                  <a:pt x="152" y="23"/>
                </a:lnTo>
                <a:lnTo>
                  <a:pt x="140" y="10"/>
                </a:lnTo>
                <a:lnTo>
                  <a:pt x="132" y="3"/>
                </a:lnTo>
                <a:lnTo>
                  <a:pt x="110" y="3"/>
                </a:lnTo>
                <a:lnTo>
                  <a:pt x="100" y="6"/>
                </a:lnTo>
                <a:lnTo>
                  <a:pt x="70" y="12"/>
                </a:lnTo>
                <a:lnTo>
                  <a:pt x="65" y="21"/>
                </a:lnTo>
                <a:lnTo>
                  <a:pt x="63" y="32"/>
                </a:lnTo>
                <a:lnTo>
                  <a:pt x="60" y="43"/>
                </a:lnTo>
                <a:lnTo>
                  <a:pt x="55" y="52"/>
                </a:lnTo>
                <a:lnTo>
                  <a:pt x="52" y="61"/>
                </a:lnTo>
                <a:lnTo>
                  <a:pt x="39" y="72"/>
                </a:lnTo>
                <a:lnTo>
                  <a:pt x="32" y="75"/>
                </a:lnTo>
                <a:lnTo>
                  <a:pt x="21" y="80"/>
                </a:lnTo>
                <a:lnTo>
                  <a:pt x="3" y="80"/>
                </a:lnTo>
                <a:lnTo>
                  <a:pt x="5" y="137"/>
                </a:lnTo>
                <a:lnTo>
                  <a:pt x="0" y="220"/>
                </a:lnTo>
                <a:lnTo>
                  <a:pt x="85" y="212"/>
                </a:lnTo>
                <a:lnTo>
                  <a:pt x="86" y="237"/>
                </a:lnTo>
                <a:lnTo>
                  <a:pt x="99" y="237"/>
                </a:lnTo>
                <a:lnTo>
                  <a:pt x="100" y="277"/>
                </a:lnTo>
                <a:lnTo>
                  <a:pt x="117" y="277"/>
                </a:lnTo>
                <a:lnTo>
                  <a:pt x="117" y="290"/>
                </a:lnTo>
                <a:lnTo>
                  <a:pt x="132" y="290"/>
                </a:lnTo>
                <a:lnTo>
                  <a:pt x="132" y="330"/>
                </a:lnTo>
                <a:lnTo>
                  <a:pt x="173" y="328"/>
                </a:lnTo>
                <a:lnTo>
                  <a:pt x="175" y="368"/>
                </a:lnTo>
                <a:lnTo>
                  <a:pt x="193" y="637"/>
                </a:lnTo>
                <a:lnTo>
                  <a:pt x="277" y="632"/>
                </a:lnTo>
                <a:lnTo>
                  <a:pt x="274" y="520"/>
                </a:lnTo>
                <a:lnTo>
                  <a:pt x="314" y="518"/>
                </a:lnTo>
                <a:lnTo>
                  <a:pt x="307" y="360"/>
                </a:lnTo>
                <a:lnTo>
                  <a:pt x="302" y="285"/>
                </a:lnTo>
                <a:lnTo>
                  <a:pt x="317" y="285"/>
                </a:lnTo>
                <a:lnTo>
                  <a:pt x="317" y="270"/>
                </a:lnTo>
                <a:lnTo>
                  <a:pt x="342" y="270"/>
                </a:lnTo>
                <a:lnTo>
                  <a:pt x="344" y="255"/>
                </a:lnTo>
                <a:lnTo>
                  <a:pt x="429" y="252"/>
                </a:lnTo>
                <a:lnTo>
                  <a:pt x="426" y="207"/>
                </a:lnTo>
                <a:lnTo>
                  <a:pt x="419" y="201"/>
                </a:lnTo>
                <a:lnTo>
                  <a:pt x="419" y="190"/>
                </a:lnTo>
                <a:lnTo>
                  <a:pt x="424" y="175"/>
                </a:lnTo>
                <a:lnTo>
                  <a:pt x="419" y="163"/>
                </a:lnTo>
                <a:lnTo>
                  <a:pt x="415" y="153"/>
                </a:lnTo>
                <a:lnTo>
                  <a:pt x="410" y="147"/>
                </a:lnTo>
                <a:lnTo>
                  <a:pt x="406" y="137"/>
                </a:lnTo>
                <a:lnTo>
                  <a:pt x="402" y="128"/>
                </a:lnTo>
                <a:lnTo>
                  <a:pt x="384" y="120"/>
                </a:lnTo>
                <a:lnTo>
                  <a:pt x="379" y="108"/>
                </a:lnTo>
                <a:lnTo>
                  <a:pt x="374" y="105"/>
                </a:lnTo>
                <a:lnTo>
                  <a:pt x="357" y="105"/>
                </a:lnTo>
                <a:lnTo>
                  <a:pt x="348" y="101"/>
                </a:lnTo>
                <a:lnTo>
                  <a:pt x="339" y="95"/>
                </a:lnTo>
                <a:lnTo>
                  <a:pt x="334" y="85"/>
                </a:lnTo>
                <a:lnTo>
                  <a:pt x="324" y="80"/>
                </a:lnTo>
                <a:lnTo>
                  <a:pt x="317" y="75"/>
                </a:lnTo>
                <a:lnTo>
                  <a:pt x="314" y="6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8" name="Freeform 17"/>
          <p:cNvSpPr>
            <a:spLocks/>
          </p:cNvSpPr>
          <p:nvPr/>
        </p:nvSpPr>
        <p:spPr bwMode="auto">
          <a:xfrm>
            <a:off x="5312259" y="3050720"/>
            <a:ext cx="1041602" cy="1848591"/>
          </a:xfrm>
          <a:custGeom>
            <a:avLst/>
            <a:gdLst/>
            <a:ahLst/>
            <a:cxnLst>
              <a:cxn ang="0">
                <a:pos x="60" y="1086"/>
              </a:cxn>
              <a:cxn ang="0">
                <a:pos x="77" y="1046"/>
              </a:cxn>
              <a:cxn ang="0">
                <a:pos x="50" y="976"/>
              </a:cxn>
              <a:cxn ang="0">
                <a:pos x="33" y="896"/>
              </a:cxn>
              <a:cxn ang="0">
                <a:pos x="23" y="861"/>
              </a:cxn>
              <a:cxn ang="0">
                <a:pos x="0" y="817"/>
              </a:cxn>
              <a:cxn ang="0">
                <a:pos x="6" y="783"/>
              </a:cxn>
              <a:cxn ang="0">
                <a:pos x="23" y="766"/>
              </a:cxn>
              <a:cxn ang="0">
                <a:pos x="19" y="736"/>
              </a:cxn>
              <a:cxn ang="0">
                <a:pos x="19" y="697"/>
              </a:cxn>
              <a:cxn ang="0">
                <a:pos x="23" y="589"/>
              </a:cxn>
              <a:cxn ang="0">
                <a:pos x="46" y="574"/>
              </a:cxn>
              <a:cxn ang="0">
                <a:pos x="63" y="549"/>
              </a:cxn>
              <a:cxn ang="0">
                <a:pos x="90" y="521"/>
              </a:cxn>
              <a:cxn ang="0">
                <a:pos x="102" y="481"/>
              </a:cxn>
              <a:cxn ang="0">
                <a:pos x="329" y="475"/>
              </a:cxn>
              <a:cxn ang="0">
                <a:pos x="342" y="382"/>
              </a:cxn>
              <a:cxn ang="0">
                <a:pos x="369" y="370"/>
              </a:cxn>
              <a:cxn ang="0">
                <a:pos x="382" y="345"/>
              </a:cxn>
              <a:cxn ang="0">
                <a:pos x="411" y="330"/>
              </a:cxn>
              <a:cxn ang="0">
                <a:pos x="451" y="305"/>
              </a:cxn>
              <a:cxn ang="0">
                <a:pos x="479" y="268"/>
              </a:cxn>
              <a:cxn ang="0">
                <a:pos x="493" y="199"/>
              </a:cxn>
              <a:cxn ang="0">
                <a:pos x="521" y="173"/>
              </a:cxn>
              <a:cxn ang="0">
                <a:pos x="533" y="125"/>
              </a:cxn>
              <a:cxn ang="0">
                <a:pos x="546" y="68"/>
              </a:cxn>
              <a:cxn ang="0">
                <a:pos x="573" y="41"/>
              </a:cxn>
              <a:cxn ang="0">
                <a:pos x="603" y="13"/>
              </a:cxn>
              <a:cxn ang="0">
                <a:pos x="682" y="10"/>
              </a:cxn>
              <a:cxn ang="0">
                <a:pos x="695" y="407"/>
              </a:cxn>
              <a:cxn ang="0">
                <a:pos x="700" y="789"/>
              </a:cxn>
              <a:cxn ang="0">
                <a:pos x="448" y="948"/>
              </a:cxn>
              <a:cxn ang="0">
                <a:pos x="396" y="1159"/>
              </a:cxn>
              <a:cxn ang="0">
                <a:pos x="382" y="1139"/>
              </a:cxn>
              <a:cxn ang="0">
                <a:pos x="355" y="1116"/>
              </a:cxn>
              <a:cxn ang="0">
                <a:pos x="306" y="1174"/>
              </a:cxn>
              <a:cxn ang="0">
                <a:pos x="281" y="1194"/>
              </a:cxn>
              <a:cxn ang="0">
                <a:pos x="217" y="1190"/>
              </a:cxn>
              <a:cxn ang="0">
                <a:pos x="170" y="1206"/>
              </a:cxn>
              <a:cxn ang="0">
                <a:pos x="127" y="1213"/>
              </a:cxn>
              <a:cxn ang="0">
                <a:pos x="93" y="1205"/>
              </a:cxn>
              <a:cxn ang="0">
                <a:pos x="73" y="1178"/>
              </a:cxn>
              <a:cxn ang="0">
                <a:pos x="46" y="1123"/>
              </a:cxn>
              <a:cxn ang="0">
                <a:pos x="46" y="1098"/>
              </a:cxn>
            </a:cxnLst>
            <a:rect l="0" t="0" r="r" b="b"/>
            <a:pathLst>
              <a:path w="706" h="1214">
                <a:moveTo>
                  <a:pt x="46" y="1098"/>
                </a:moveTo>
                <a:lnTo>
                  <a:pt x="52" y="1094"/>
                </a:lnTo>
                <a:lnTo>
                  <a:pt x="60" y="1086"/>
                </a:lnTo>
                <a:lnTo>
                  <a:pt x="68" y="1078"/>
                </a:lnTo>
                <a:lnTo>
                  <a:pt x="75" y="1063"/>
                </a:lnTo>
                <a:lnTo>
                  <a:pt x="77" y="1046"/>
                </a:lnTo>
                <a:lnTo>
                  <a:pt x="73" y="1034"/>
                </a:lnTo>
                <a:lnTo>
                  <a:pt x="52" y="1004"/>
                </a:lnTo>
                <a:lnTo>
                  <a:pt x="50" y="976"/>
                </a:lnTo>
                <a:lnTo>
                  <a:pt x="52" y="948"/>
                </a:lnTo>
                <a:lnTo>
                  <a:pt x="50" y="931"/>
                </a:lnTo>
                <a:lnTo>
                  <a:pt x="33" y="896"/>
                </a:lnTo>
                <a:lnTo>
                  <a:pt x="25" y="883"/>
                </a:lnTo>
                <a:lnTo>
                  <a:pt x="25" y="874"/>
                </a:lnTo>
                <a:lnTo>
                  <a:pt x="23" y="861"/>
                </a:lnTo>
                <a:lnTo>
                  <a:pt x="19" y="843"/>
                </a:lnTo>
                <a:lnTo>
                  <a:pt x="3" y="826"/>
                </a:lnTo>
                <a:lnTo>
                  <a:pt x="0" y="817"/>
                </a:lnTo>
                <a:lnTo>
                  <a:pt x="0" y="804"/>
                </a:lnTo>
                <a:lnTo>
                  <a:pt x="1" y="794"/>
                </a:lnTo>
                <a:lnTo>
                  <a:pt x="6" y="783"/>
                </a:lnTo>
                <a:lnTo>
                  <a:pt x="12" y="777"/>
                </a:lnTo>
                <a:lnTo>
                  <a:pt x="19" y="772"/>
                </a:lnTo>
                <a:lnTo>
                  <a:pt x="23" y="766"/>
                </a:lnTo>
                <a:lnTo>
                  <a:pt x="23" y="754"/>
                </a:lnTo>
                <a:lnTo>
                  <a:pt x="23" y="744"/>
                </a:lnTo>
                <a:lnTo>
                  <a:pt x="19" y="736"/>
                </a:lnTo>
                <a:lnTo>
                  <a:pt x="17" y="724"/>
                </a:lnTo>
                <a:lnTo>
                  <a:pt x="23" y="710"/>
                </a:lnTo>
                <a:lnTo>
                  <a:pt x="19" y="697"/>
                </a:lnTo>
                <a:lnTo>
                  <a:pt x="23" y="689"/>
                </a:lnTo>
                <a:lnTo>
                  <a:pt x="19" y="677"/>
                </a:lnTo>
                <a:lnTo>
                  <a:pt x="23" y="589"/>
                </a:lnTo>
                <a:lnTo>
                  <a:pt x="33" y="589"/>
                </a:lnTo>
                <a:lnTo>
                  <a:pt x="33" y="574"/>
                </a:lnTo>
                <a:lnTo>
                  <a:pt x="46" y="574"/>
                </a:lnTo>
                <a:lnTo>
                  <a:pt x="46" y="562"/>
                </a:lnTo>
                <a:lnTo>
                  <a:pt x="63" y="562"/>
                </a:lnTo>
                <a:lnTo>
                  <a:pt x="63" y="549"/>
                </a:lnTo>
                <a:lnTo>
                  <a:pt x="75" y="549"/>
                </a:lnTo>
                <a:lnTo>
                  <a:pt x="75" y="521"/>
                </a:lnTo>
                <a:lnTo>
                  <a:pt x="90" y="521"/>
                </a:lnTo>
                <a:lnTo>
                  <a:pt x="90" y="507"/>
                </a:lnTo>
                <a:lnTo>
                  <a:pt x="102" y="507"/>
                </a:lnTo>
                <a:lnTo>
                  <a:pt x="102" y="481"/>
                </a:lnTo>
                <a:lnTo>
                  <a:pt x="287" y="475"/>
                </a:lnTo>
                <a:lnTo>
                  <a:pt x="307" y="475"/>
                </a:lnTo>
                <a:lnTo>
                  <a:pt x="329" y="475"/>
                </a:lnTo>
                <a:lnTo>
                  <a:pt x="329" y="397"/>
                </a:lnTo>
                <a:lnTo>
                  <a:pt x="342" y="397"/>
                </a:lnTo>
                <a:lnTo>
                  <a:pt x="342" y="382"/>
                </a:lnTo>
                <a:lnTo>
                  <a:pt x="355" y="382"/>
                </a:lnTo>
                <a:lnTo>
                  <a:pt x="355" y="370"/>
                </a:lnTo>
                <a:lnTo>
                  <a:pt x="369" y="370"/>
                </a:lnTo>
                <a:lnTo>
                  <a:pt x="369" y="357"/>
                </a:lnTo>
                <a:lnTo>
                  <a:pt x="382" y="357"/>
                </a:lnTo>
                <a:lnTo>
                  <a:pt x="382" y="345"/>
                </a:lnTo>
                <a:lnTo>
                  <a:pt x="397" y="345"/>
                </a:lnTo>
                <a:lnTo>
                  <a:pt x="397" y="330"/>
                </a:lnTo>
                <a:lnTo>
                  <a:pt x="411" y="330"/>
                </a:lnTo>
                <a:lnTo>
                  <a:pt x="411" y="317"/>
                </a:lnTo>
                <a:lnTo>
                  <a:pt x="451" y="317"/>
                </a:lnTo>
                <a:lnTo>
                  <a:pt x="451" y="305"/>
                </a:lnTo>
                <a:lnTo>
                  <a:pt x="466" y="305"/>
                </a:lnTo>
                <a:lnTo>
                  <a:pt x="466" y="268"/>
                </a:lnTo>
                <a:lnTo>
                  <a:pt x="479" y="268"/>
                </a:lnTo>
                <a:lnTo>
                  <a:pt x="479" y="213"/>
                </a:lnTo>
                <a:lnTo>
                  <a:pt x="493" y="213"/>
                </a:lnTo>
                <a:lnTo>
                  <a:pt x="493" y="199"/>
                </a:lnTo>
                <a:lnTo>
                  <a:pt x="508" y="193"/>
                </a:lnTo>
                <a:lnTo>
                  <a:pt x="509" y="173"/>
                </a:lnTo>
                <a:lnTo>
                  <a:pt x="521" y="173"/>
                </a:lnTo>
                <a:lnTo>
                  <a:pt x="519" y="148"/>
                </a:lnTo>
                <a:lnTo>
                  <a:pt x="533" y="148"/>
                </a:lnTo>
                <a:lnTo>
                  <a:pt x="533" y="125"/>
                </a:lnTo>
                <a:lnTo>
                  <a:pt x="531" y="90"/>
                </a:lnTo>
                <a:lnTo>
                  <a:pt x="531" y="68"/>
                </a:lnTo>
                <a:lnTo>
                  <a:pt x="546" y="68"/>
                </a:lnTo>
                <a:lnTo>
                  <a:pt x="546" y="53"/>
                </a:lnTo>
                <a:lnTo>
                  <a:pt x="573" y="53"/>
                </a:lnTo>
                <a:lnTo>
                  <a:pt x="573" y="41"/>
                </a:lnTo>
                <a:lnTo>
                  <a:pt x="588" y="41"/>
                </a:lnTo>
                <a:lnTo>
                  <a:pt x="588" y="13"/>
                </a:lnTo>
                <a:lnTo>
                  <a:pt x="603" y="13"/>
                </a:lnTo>
                <a:lnTo>
                  <a:pt x="600" y="0"/>
                </a:lnTo>
                <a:lnTo>
                  <a:pt x="682" y="0"/>
                </a:lnTo>
                <a:lnTo>
                  <a:pt x="682" y="10"/>
                </a:lnTo>
                <a:lnTo>
                  <a:pt x="686" y="13"/>
                </a:lnTo>
                <a:lnTo>
                  <a:pt x="688" y="92"/>
                </a:lnTo>
                <a:lnTo>
                  <a:pt x="695" y="407"/>
                </a:lnTo>
                <a:lnTo>
                  <a:pt x="698" y="630"/>
                </a:lnTo>
                <a:lnTo>
                  <a:pt x="698" y="704"/>
                </a:lnTo>
                <a:lnTo>
                  <a:pt x="700" y="789"/>
                </a:lnTo>
                <a:lnTo>
                  <a:pt x="705" y="944"/>
                </a:lnTo>
                <a:lnTo>
                  <a:pt x="529" y="948"/>
                </a:lnTo>
                <a:lnTo>
                  <a:pt x="448" y="948"/>
                </a:lnTo>
                <a:lnTo>
                  <a:pt x="451" y="1106"/>
                </a:lnTo>
                <a:lnTo>
                  <a:pt x="451" y="1159"/>
                </a:lnTo>
                <a:lnTo>
                  <a:pt x="396" y="1159"/>
                </a:lnTo>
                <a:lnTo>
                  <a:pt x="397" y="1154"/>
                </a:lnTo>
                <a:lnTo>
                  <a:pt x="389" y="1148"/>
                </a:lnTo>
                <a:lnTo>
                  <a:pt x="382" y="1139"/>
                </a:lnTo>
                <a:lnTo>
                  <a:pt x="374" y="1128"/>
                </a:lnTo>
                <a:lnTo>
                  <a:pt x="362" y="1123"/>
                </a:lnTo>
                <a:lnTo>
                  <a:pt x="355" y="1116"/>
                </a:lnTo>
                <a:lnTo>
                  <a:pt x="346" y="1123"/>
                </a:lnTo>
                <a:lnTo>
                  <a:pt x="341" y="1134"/>
                </a:lnTo>
                <a:lnTo>
                  <a:pt x="306" y="1174"/>
                </a:lnTo>
                <a:lnTo>
                  <a:pt x="295" y="1183"/>
                </a:lnTo>
                <a:lnTo>
                  <a:pt x="287" y="1188"/>
                </a:lnTo>
                <a:lnTo>
                  <a:pt x="281" y="1194"/>
                </a:lnTo>
                <a:lnTo>
                  <a:pt x="255" y="1198"/>
                </a:lnTo>
                <a:lnTo>
                  <a:pt x="241" y="1190"/>
                </a:lnTo>
                <a:lnTo>
                  <a:pt x="217" y="1190"/>
                </a:lnTo>
                <a:lnTo>
                  <a:pt x="195" y="1205"/>
                </a:lnTo>
                <a:lnTo>
                  <a:pt x="182" y="1205"/>
                </a:lnTo>
                <a:lnTo>
                  <a:pt x="170" y="1206"/>
                </a:lnTo>
                <a:lnTo>
                  <a:pt x="159" y="1210"/>
                </a:lnTo>
                <a:lnTo>
                  <a:pt x="148" y="1213"/>
                </a:lnTo>
                <a:lnTo>
                  <a:pt x="127" y="1213"/>
                </a:lnTo>
                <a:lnTo>
                  <a:pt x="113" y="1210"/>
                </a:lnTo>
                <a:lnTo>
                  <a:pt x="102" y="1206"/>
                </a:lnTo>
                <a:lnTo>
                  <a:pt x="93" y="1205"/>
                </a:lnTo>
                <a:lnTo>
                  <a:pt x="88" y="1190"/>
                </a:lnTo>
                <a:lnTo>
                  <a:pt x="83" y="1183"/>
                </a:lnTo>
                <a:lnTo>
                  <a:pt x="73" y="1178"/>
                </a:lnTo>
                <a:lnTo>
                  <a:pt x="68" y="1171"/>
                </a:lnTo>
                <a:lnTo>
                  <a:pt x="50" y="1130"/>
                </a:lnTo>
                <a:lnTo>
                  <a:pt x="46" y="1123"/>
                </a:lnTo>
                <a:lnTo>
                  <a:pt x="46" y="1114"/>
                </a:lnTo>
                <a:lnTo>
                  <a:pt x="46" y="1106"/>
                </a:lnTo>
                <a:lnTo>
                  <a:pt x="46" y="1098"/>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99" name="Freeform 18"/>
          <p:cNvSpPr>
            <a:spLocks/>
          </p:cNvSpPr>
          <p:nvPr/>
        </p:nvSpPr>
        <p:spPr bwMode="auto">
          <a:xfrm>
            <a:off x="1104491" y="3579107"/>
            <a:ext cx="1146352" cy="1059820"/>
          </a:xfrm>
          <a:custGeom>
            <a:avLst/>
            <a:gdLst/>
            <a:ahLst/>
            <a:cxnLst>
              <a:cxn ang="0">
                <a:pos x="564" y="267"/>
              </a:cxn>
              <a:cxn ang="0">
                <a:pos x="641" y="424"/>
              </a:cxn>
              <a:cxn ang="0">
                <a:pos x="753" y="428"/>
              </a:cxn>
              <a:cxn ang="0">
                <a:pos x="748" y="506"/>
              </a:cxn>
              <a:cxn ang="0">
                <a:pos x="776" y="510"/>
              </a:cxn>
              <a:cxn ang="0">
                <a:pos x="769" y="695"/>
              </a:cxn>
              <a:cxn ang="0">
                <a:pos x="526" y="685"/>
              </a:cxn>
              <a:cxn ang="0">
                <a:pos x="143" y="672"/>
              </a:cxn>
              <a:cxn ang="0">
                <a:pos x="132" y="603"/>
              </a:cxn>
              <a:cxn ang="0">
                <a:pos x="123" y="573"/>
              </a:cxn>
              <a:cxn ang="0">
                <a:pos x="128" y="573"/>
              </a:cxn>
              <a:cxn ang="0">
                <a:pos x="143" y="573"/>
              </a:cxn>
              <a:cxn ang="0">
                <a:pos x="152" y="585"/>
              </a:cxn>
              <a:cxn ang="0">
                <a:pos x="160" y="612"/>
              </a:cxn>
              <a:cxn ang="0">
                <a:pos x="175" y="600"/>
              </a:cxn>
              <a:cxn ang="0">
                <a:pos x="185" y="583"/>
              </a:cxn>
              <a:cxn ang="0">
                <a:pos x="208" y="568"/>
              </a:cxn>
              <a:cxn ang="0">
                <a:pos x="222" y="559"/>
              </a:cxn>
              <a:cxn ang="0">
                <a:pos x="297" y="545"/>
              </a:cxn>
              <a:cxn ang="0">
                <a:pos x="295" y="523"/>
              </a:cxn>
              <a:cxn ang="0">
                <a:pos x="262" y="516"/>
              </a:cxn>
              <a:cxn ang="0">
                <a:pos x="244" y="503"/>
              </a:cxn>
              <a:cxn ang="0">
                <a:pos x="222" y="506"/>
              </a:cxn>
              <a:cxn ang="0">
                <a:pos x="208" y="492"/>
              </a:cxn>
              <a:cxn ang="0">
                <a:pos x="207" y="474"/>
              </a:cxn>
              <a:cxn ang="0">
                <a:pos x="190" y="458"/>
              </a:cxn>
              <a:cxn ang="0">
                <a:pos x="175" y="448"/>
              </a:cxn>
              <a:cxn ang="0">
                <a:pos x="139" y="448"/>
              </a:cxn>
              <a:cxn ang="0">
                <a:pos x="120" y="458"/>
              </a:cxn>
              <a:cxn ang="0">
                <a:pos x="123" y="478"/>
              </a:cxn>
              <a:cxn ang="0">
                <a:pos x="123" y="503"/>
              </a:cxn>
              <a:cxn ang="0">
                <a:pos x="128" y="526"/>
              </a:cxn>
              <a:cxn ang="0">
                <a:pos x="120" y="539"/>
              </a:cxn>
              <a:cxn ang="0">
                <a:pos x="92" y="550"/>
              </a:cxn>
              <a:cxn ang="0">
                <a:pos x="106" y="466"/>
              </a:cxn>
              <a:cxn ang="0">
                <a:pos x="83" y="267"/>
              </a:cxn>
              <a:cxn ang="0">
                <a:pos x="70" y="217"/>
              </a:cxn>
              <a:cxn ang="0">
                <a:pos x="41" y="214"/>
              </a:cxn>
              <a:cxn ang="0">
                <a:pos x="37" y="179"/>
              </a:cxn>
              <a:cxn ang="0">
                <a:pos x="30" y="165"/>
              </a:cxn>
              <a:cxn ang="0">
                <a:pos x="17" y="145"/>
              </a:cxn>
              <a:cxn ang="0">
                <a:pos x="17" y="125"/>
              </a:cxn>
              <a:cxn ang="0">
                <a:pos x="0" y="110"/>
              </a:cxn>
              <a:cxn ang="0">
                <a:pos x="8" y="87"/>
              </a:cxn>
              <a:cxn ang="0">
                <a:pos x="8" y="65"/>
              </a:cxn>
              <a:cxn ang="0">
                <a:pos x="5" y="0"/>
              </a:cxn>
              <a:cxn ang="0">
                <a:pos x="541" y="32"/>
              </a:cxn>
              <a:cxn ang="0">
                <a:pos x="555" y="267"/>
              </a:cxn>
            </a:cxnLst>
            <a:rect l="0" t="0" r="r" b="b"/>
            <a:pathLst>
              <a:path w="777" h="696">
                <a:moveTo>
                  <a:pt x="555" y="267"/>
                </a:moveTo>
                <a:lnTo>
                  <a:pt x="564" y="267"/>
                </a:lnTo>
                <a:lnTo>
                  <a:pt x="561" y="424"/>
                </a:lnTo>
                <a:lnTo>
                  <a:pt x="641" y="424"/>
                </a:lnTo>
                <a:lnTo>
                  <a:pt x="671" y="428"/>
                </a:lnTo>
                <a:lnTo>
                  <a:pt x="753" y="428"/>
                </a:lnTo>
                <a:lnTo>
                  <a:pt x="748" y="492"/>
                </a:lnTo>
                <a:lnTo>
                  <a:pt x="748" y="506"/>
                </a:lnTo>
                <a:lnTo>
                  <a:pt x="757" y="510"/>
                </a:lnTo>
                <a:lnTo>
                  <a:pt x="776" y="510"/>
                </a:lnTo>
                <a:lnTo>
                  <a:pt x="773" y="600"/>
                </a:lnTo>
                <a:lnTo>
                  <a:pt x="769" y="695"/>
                </a:lnTo>
                <a:lnTo>
                  <a:pt x="629" y="690"/>
                </a:lnTo>
                <a:lnTo>
                  <a:pt x="526" y="685"/>
                </a:lnTo>
                <a:lnTo>
                  <a:pt x="315" y="678"/>
                </a:lnTo>
                <a:lnTo>
                  <a:pt x="143" y="672"/>
                </a:lnTo>
                <a:lnTo>
                  <a:pt x="139" y="628"/>
                </a:lnTo>
                <a:lnTo>
                  <a:pt x="132" y="603"/>
                </a:lnTo>
                <a:lnTo>
                  <a:pt x="128" y="588"/>
                </a:lnTo>
                <a:lnTo>
                  <a:pt x="123" y="573"/>
                </a:lnTo>
                <a:lnTo>
                  <a:pt x="112" y="568"/>
                </a:lnTo>
                <a:lnTo>
                  <a:pt x="128" y="573"/>
                </a:lnTo>
                <a:lnTo>
                  <a:pt x="135" y="563"/>
                </a:lnTo>
                <a:lnTo>
                  <a:pt x="143" y="573"/>
                </a:lnTo>
                <a:lnTo>
                  <a:pt x="152" y="574"/>
                </a:lnTo>
                <a:lnTo>
                  <a:pt x="152" y="585"/>
                </a:lnTo>
                <a:lnTo>
                  <a:pt x="153" y="600"/>
                </a:lnTo>
                <a:lnTo>
                  <a:pt x="160" y="612"/>
                </a:lnTo>
                <a:lnTo>
                  <a:pt x="172" y="608"/>
                </a:lnTo>
                <a:lnTo>
                  <a:pt x="175" y="600"/>
                </a:lnTo>
                <a:lnTo>
                  <a:pt x="179" y="588"/>
                </a:lnTo>
                <a:lnTo>
                  <a:pt x="185" y="583"/>
                </a:lnTo>
                <a:lnTo>
                  <a:pt x="197" y="576"/>
                </a:lnTo>
                <a:lnTo>
                  <a:pt x="208" y="568"/>
                </a:lnTo>
                <a:lnTo>
                  <a:pt x="217" y="565"/>
                </a:lnTo>
                <a:lnTo>
                  <a:pt x="222" y="559"/>
                </a:lnTo>
                <a:lnTo>
                  <a:pt x="240" y="559"/>
                </a:lnTo>
                <a:lnTo>
                  <a:pt x="297" y="545"/>
                </a:lnTo>
                <a:lnTo>
                  <a:pt x="302" y="526"/>
                </a:lnTo>
                <a:lnTo>
                  <a:pt x="295" y="523"/>
                </a:lnTo>
                <a:lnTo>
                  <a:pt x="280" y="518"/>
                </a:lnTo>
                <a:lnTo>
                  <a:pt x="262" y="516"/>
                </a:lnTo>
                <a:lnTo>
                  <a:pt x="253" y="518"/>
                </a:lnTo>
                <a:lnTo>
                  <a:pt x="244" y="503"/>
                </a:lnTo>
                <a:lnTo>
                  <a:pt x="232" y="503"/>
                </a:lnTo>
                <a:lnTo>
                  <a:pt x="222" y="506"/>
                </a:lnTo>
                <a:lnTo>
                  <a:pt x="208" y="501"/>
                </a:lnTo>
                <a:lnTo>
                  <a:pt x="208" y="492"/>
                </a:lnTo>
                <a:lnTo>
                  <a:pt x="212" y="485"/>
                </a:lnTo>
                <a:lnTo>
                  <a:pt x="207" y="474"/>
                </a:lnTo>
                <a:lnTo>
                  <a:pt x="202" y="466"/>
                </a:lnTo>
                <a:lnTo>
                  <a:pt x="190" y="458"/>
                </a:lnTo>
                <a:lnTo>
                  <a:pt x="182" y="452"/>
                </a:lnTo>
                <a:lnTo>
                  <a:pt x="175" y="448"/>
                </a:lnTo>
                <a:lnTo>
                  <a:pt x="152" y="444"/>
                </a:lnTo>
                <a:lnTo>
                  <a:pt x="139" y="448"/>
                </a:lnTo>
                <a:lnTo>
                  <a:pt x="126" y="452"/>
                </a:lnTo>
                <a:lnTo>
                  <a:pt x="120" y="458"/>
                </a:lnTo>
                <a:lnTo>
                  <a:pt x="120" y="468"/>
                </a:lnTo>
                <a:lnTo>
                  <a:pt x="123" y="478"/>
                </a:lnTo>
                <a:lnTo>
                  <a:pt x="123" y="491"/>
                </a:lnTo>
                <a:lnTo>
                  <a:pt x="123" y="503"/>
                </a:lnTo>
                <a:lnTo>
                  <a:pt x="128" y="516"/>
                </a:lnTo>
                <a:lnTo>
                  <a:pt x="128" y="526"/>
                </a:lnTo>
                <a:lnTo>
                  <a:pt x="130" y="536"/>
                </a:lnTo>
                <a:lnTo>
                  <a:pt x="120" y="539"/>
                </a:lnTo>
                <a:lnTo>
                  <a:pt x="113" y="545"/>
                </a:lnTo>
                <a:lnTo>
                  <a:pt x="92" y="550"/>
                </a:lnTo>
                <a:lnTo>
                  <a:pt x="103" y="518"/>
                </a:lnTo>
                <a:lnTo>
                  <a:pt x="106" y="466"/>
                </a:lnTo>
                <a:lnTo>
                  <a:pt x="99" y="363"/>
                </a:lnTo>
                <a:lnTo>
                  <a:pt x="83" y="267"/>
                </a:lnTo>
                <a:lnTo>
                  <a:pt x="75" y="225"/>
                </a:lnTo>
                <a:lnTo>
                  <a:pt x="70" y="217"/>
                </a:lnTo>
                <a:lnTo>
                  <a:pt x="65" y="210"/>
                </a:lnTo>
                <a:lnTo>
                  <a:pt x="41" y="214"/>
                </a:lnTo>
                <a:lnTo>
                  <a:pt x="45" y="205"/>
                </a:lnTo>
                <a:lnTo>
                  <a:pt x="37" y="179"/>
                </a:lnTo>
                <a:lnTo>
                  <a:pt x="35" y="170"/>
                </a:lnTo>
                <a:lnTo>
                  <a:pt x="30" y="165"/>
                </a:lnTo>
                <a:lnTo>
                  <a:pt x="19" y="162"/>
                </a:lnTo>
                <a:lnTo>
                  <a:pt x="17" y="145"/>
                </a:lnTo>
                <a:lnTo>
                  <a:pt x="17" y="135"/>
                </a:lnTo>
                <a:lnTo>
                  <a:pt x="17" y="125"/>
                </a:lnTo>
                <a:lnTo>
                  <a:pt x="12" y="115"/>
                </a:lnTo>
                <a:lnTo>
                  <a:pt x="0" y="110"/>
                </a:lnTo>
                <a:lnTo>
                  <a:pt x="10" y="97"/>
                </a:lnTo>
                <a:lnTo>
                  <a:pt x="8" y="87"/>
                </a:lnTo>
                <a:lnTo>
                  <a:pt x="10" y="75"/>
                </a:lnTo>
                <a:lnTo>
                  <a:pt x="8" y="65"/>
                </a:lnTo>
                <a:lnTo>
                  <a:pt x="10" y="52"/>
                </a:lnTo>
                <a:lnTo>
                  <a:pt x="5" y="0"/>
                </a:lnTo>
                <a:lnTo>
                  <a:pt x="148" y="8"/>
                </a:lnTo>
                <a:lnTo>
                  <a:pt x="541" y="32"/>
                </a:lnTo>
                <a:lnTo>
                  <a:pt x="564" y="33"/>
                </a:lnTo>
                <a:lnTo>
                  <a:pt x="555" y="26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0" name="Freeform 19"/>
          <p:cNvSpPr>
            <a:spLocks/>
          </p:cNvSpPr>
          <p:nvPr/>
        </p:nvSpPr>
        <p:spPr bwMode="auto">
          <a:xfrm>
            <a:off x="3928325" y="3569972"/>
            <a:ext cx="1507815" cy="1174022"/>
          </a:xfrm>
          <a:custGeom>
            <a:avLst/>
            <a:gdLst/>
            <a:ahLst/>
            <a:cxnLst>
              <a:cxn ang="0">
                <a:pos x="50" y="450"/>
              </a:cxn>
              <a:cxn ang="0">
                <a:pos x="37" y="425"/>
              </a:cxn>
              <a:cxn ang="0">
                <a:pos x="80" y="415"/>
              </a:cxn>
              <a:cxn ang="0">
                <a:pos x="100" y="392"/>
              </a:cxn>
              <a:cxn ang="0">
                <a:pos x="99" y="355"/>
              </a:cxn>
              <a:cxn ang="0">
                <a:pos x="65" y="327"/>
              </a:cxn>
              <a:cxn ang="0">
                <a:pos x="83" y="298"/>
              </a:cxn>
              <a:cxn ang="0">
                <a:pos x="57" y="278"/>
              </a:cxn>
              <a:cxn ang="0">
                <a:pos x="21" y="275"/>
              </a:cxn>
              <a:cxn ang="0">
                <a:pos x="19" y="233"/>
              </a:cxn>
              <a:cxn ang="0">
                <a:pos x="13" y="196"/>
              </a:cxn>
              <a:cxn ang="0">
                <a:pos x="26" y="162"/>
              </a:cxn>
              <a:cxn ang="0">
                <a:pos x="53" y="138"/>
              </a:cxn>
              <a:cxn ang="0">
                <a:pos x="73" y="115"/>
              </a:cxn>
              <a:cxn ang="0">
                <a:pos x="106" y="90"/>
              </a:cxn>
              <a:cxn ang="0">
                <a:pos x="130" y="65"/>
              </a:cxn>
              <a:cxn ang="0">
                <a:pos x="148" y="37"/>
              </a:cxn>
              <a:cxn ang="0">
                <a:pos x="192" y="18"/>
              </a:cxn>
              <a:cxn ang="0">
                <a:pos x="222" y="3"/>
              </a:cxn>
              <a:cxn ang="0">
                <a:pos x="246" y="17"/>
              </a:cxn>
              <a:cxn ang="0">
                <a:pos x="272" y="55"/>
              </a:cxn>
              <a:cxn ang="0">
                <a:pos x="310" y="85"/>
              </a:cxn>
              <a:cxn ang="0">
                <a:pos x="339" y="122"/>
              </a:cxn>
              <a:cxn ang="0">
                <a:pos x="364" y="153"/>
              </a:cxn>
              <a:cxn ang="0">
                <a:pos x="412" y="163"/>
              </a:cxn>
              <a:cxn ang="0">
                <a:pos x="442" y="168"/>
              </a:cxn>
              <a:cxn ang="0">
                <a:pos x="479" y="182"/>
              </a:cxn>
              <a:cxn ang="0">
                <a:pos x="500" y="207"/>
              </a:cxn>
              <a:cxn ang="0">
                <a:pos x="537" y="227"/>
              </a:cxn>
              <a:cxn ang="0">
                <a:pos x="584" y="233"/>
              </a:cxn>
              <a:cxn ang="0">
                <a:pos x="604" y="255"/>
              </a:cxn>
              <a:cxn ang="0">
                <a:pos x="637" y="251"/>
              </a:cxn>
              <a:cxn ang="0">
                <a:pos x="669" y="275"/>
              </a:cxn>
              <a:cxn ang="0">
                <a:pos x="707" y="300"/>
              </a:cxn>
              <a:cxn ang="0">
                <a:pos x="913" y="327"/>
              </a:cxn>
              <a:cxn ang="0">
                <a:pos x="966" y="345"/>
              </a:cxn>
              <a:cxn ang="0">
                <a:pos x="962" y="392"/>
              </a:cxn>
              <a:cxn ang="0">
                <a:pos x="962" y="427"/>
              </a:cxn>
              <a:cxn ang="0">
                <a:pos x="942" y="461"/>
              </a:cxn>
              <a:cxn ang="0">
                <a:pos x="966" y="517"/>
              </a:cxn>
              <a:cxn ang="0">
                <a:pos x="993" y="586"/>
              </a:cxn>
              <a:cxn ang="0">
                <a:pos x="1016" y="690"/>
              </a:cxn>
              <a:cxn ang="0">
                <a:pos x="1004" y="742"/>
              </a:cxn>
              <a:cxn ang="0">
                <a:pos x="989" y="770"/>
              </a:cxn>
              <a:cxn ang="0">
                <a:pos x="547" y="690"/>
              </a:cxn>
              <a:cxn ang="0">
                <a:pos x="273" y="595"/>
              </a:cxn>
              <a:cxn ang="0">
                <a:pos x="246" y="565"/>
              </a:cxn>
              <a:cxn ang="0">
                <a:pos x="217" y="525"/>
              </a:cxn>
              <a:cxn ang="0">
                <a:pos x="186" y="500"/>
              </a:cxn>
              <a:cxn ang="0">
                <a:pos x="157" y="473"/>
              </a:cxn>
              <a:cxn ang="0">
                <a:pos x="117" y="458"/>
              </a:cxn>
              <a:cxn ang="0">
                <a:pos x="85" y="468"/>
              </a:cxn>
            </a:cxnLst>
            <a:rect l="0" t="0" r="r" b="b"/>
            <a:pathLst>
              <a:path w="1022" h="771">
                <a:moveTo>
                  <a:pt x="59" y="465"/>
                </a:moveTo>
                <a:lnTo>
                  <a:pt x="53" y="460"/>
                </a:lnTo>
                <a:lnTo>
                  <a:pt x="53" y="458"/>
                </a:lnTo>
                <a:lnTo>
                  <a:pt x="50" y="450"/>
                </a:lnTo>
                <a:lnTo>
                  <a:pt x="41" y="450"/>
                </a:lnTo>
                <a:lnTo>
                  <a:pt x="37" y="441"/>
                </a:lnTo>
                <a:lnTo>
                  <a:pt x="32" y="430"/>
                </a:lnTo>
                <a:lnTo>
                  <a:pt x="37" y="425"/>
                </a:lnTo>
                <a:lnTo>
                  <a:pt x="46" y="412"/>
                </a:lnTo>
                <a:lnTo>
                  <a:pt x="55" y="410"/>
                </a:lnTo>
                <a:lnTo>
                  <a:pt x="68" y="407"/>
                </a:lnTo>
                <a:lnTo>
                  <a:pt x="80" y="415"/>
                </a:lnTo>
                <a:lnTo>
                  <a:pt x="88" y="412"/>
                </a:lnTo>
                <a:lnTo>
                  <a:pt x="99" y="410"/>
                </a:lnTo>
                <a:lnTo>
                  <a:pt x="105" y="403"/>
                </a:lnTo>
                <a:lnTo>
                  <a:pt x="100" y="392"/>
                </a:lnTo>
                <a:lnTo>
                  <a:pt x="97" y="383"/>
                </a:lnTo>
                <a:lnTo>
                  <a:pt x="97" y="376"/>
                </a:lnTo>
                <a:lnTo>
                  <a:pt x="100" y="367"/>
                </a:lnTo>
                <a:lnTo>
                  <a:pt x="99" y="355"/>
                </a:lnTo>
                <a:lnTo>
                  <a:pt x="93" y="343"/>
                </a:lnTo>
                <a:lnTo>
                  <a:pt x="85" y="338"/>
                </a:lnTo>
                <a:lnTo>
                  <a:pt x="75" y="338"/>
                </a:lnTo>
                <a:lnTo>
                  <a:pt x="65" y="327"/>
                </a:lnTo>
                <a:lnTo>
                  <a:pt x="68" y="318"/>
                </a:lnTo>
                <a:lnTo>
                  <a:pt x="73" y="313"/>
                </a:lnTo>
                <a:lnTo>
                  <a:pt x="80" y="305"/>
                </a:lnTo>
                <a:lnTo>
                  <a:pt x="83" y="298"/>
                </a:lnTo>
                <a:lnTo>
                  <a:pt x="80" y="288"/>
                </a:lnTo>
                <a:lnTo>
                  <a:pt x="73" y="280"/>
                </a:lnTo>
                <a:lnTo>
                  <a:pt x="66" y="273"/>
                </a:lnTo>
                <a:lnTo>
                  <a:pt x="57" y="278"/>
                </a:lnTo>
                <a:lnTo>
                  <a:pt x="48" y="278"/>
                </a:lnTo>
                <a:lnTo>
                  <a:pt x="41" y="275"/>
                </a:lnTo>
                <a:lnTo>
                  <a:pt x="32" y="275"/>
                </a:lnTo>
                <a:lnTo>
                  <a:pt x="21" y="275"/>
                </a:lnTo>
                <a:lnTo>
                  <a:pt x="19" y="263"/>
                </a:lnTo>
                <a:lnTo>
                  <a:pt x="12" y="255"/>
                </a:lnTo>
                <a:lnTo>
                  <a:pt x="15" y="245"/>
                </a:lnTo>
                <a:lnTo>
                  <a:pt x="19" y="233"/>
                </a:lnTo>
                <a:lnTo>
                  <a:pt x="12" y="225"/>
                </a:lnTo>
                <a:lnTo>
                  <a:pt x="0" y="213"/>
                </a:lnTo>
                <a:lnTo>
                  <a:pt x="5" y="198"/>
                </a:lnTo>
                <a:lnTo>
                  <a:pt x="13" y="196"/>
                </a:lnTo>
                <a:lnTo>
                  <a:pt x="13" y="188"/>
                </a:lnTo>
                <a:lnTo>
                  <a:pt x="23" y="182"/>
                </a:lnTo>
                <a:lnTo>
                  <a:pt x="23" y="173"/>
                </a:lnTo>
                <a:lnTo>
                  <a:pt x="26" y="162"/>
                </a:lnTo>
                <a:lnTo>
                  <a:pt x="26" y="155"/>
                </a:lnTo>
                <a:lnTo>
                  <a:pt x="35" y="150"/>
                </a:lnTo>
                <a:lnTo>
                  <a:pt x="46" y="143"/>
                </a:lnTo>
                <a:lnTo>
                  <a:pt x="53" y="138"/>
                </a:lnTo>
                <a:lnTo>
                  <a:pt x="55" y="130"/>
                </a:lnTo>
                <a:lnTo>
                  <a:pt x="59" y="125"/>
                </a:lnTo>
                <a:lnTo>
                  <a:pt x="66" y="115"/>
                </a:lnTo>
                <a:lnTo>
                  <a:pt x="73" y="115"/>
                </a:lnTo>
                <a:lnTo>
                  <a:pt x="80" y="110"/>
                </a:lnTo>
                <a:lnTo>
                  <a:pt x="88" y="106"/>
                </a:lnTo>
                <a:lnTo>
                  <a:pt x="100" y="105"/>
                </a:lnTo>
                <a:lnTo>
                  <a:pt x="106" y="90"/>
                </a:lnTo>
                <a:lnTo>
                  <a:pt x="112" y="85"/>
                </a:lnTo>
                <a:lnTo>
                  <a:pt x="117" y="71"/>
                </a:lnTo>
                <a:lnTo>
                  <a:pt x="120" y="66"/>
                </a:lnTo>
                <a:lnTo>
                  <a:pt x="130" y="65"/>
                </a:lnTo>
                <a:lnTo>
                  <a:pt x="135" y="57"/>
                </a:lnTo>
                <a:lnTo>
                  <a:pt x="143" y="55"/>
                </a:lnTo>
                <a:lnTo>
                  <a:pt x="146" y="46"/>
                </a:lnTo>
                <a:lnTo>
                  <a:pt x="148" y="37"/>
                </a:lnTo>
                <a:lnTo>
                  <a:pt x="153" y="25"/>
                </a:lnTo>
                <a:lnTo>
                  <a:pt x="170" y="25"/>
                </a:lnTo>
                <a:lnTo>
                  <a:pt x="185" y="25"/>
                </a:lnTo>
                <a:lnTo>
                  <a:pt x="192" y="18"/>
                </a:lnTo>
                <a:lnTo>
                  <a:pt x="192" y="12"/>
                </a:lnTo>
                <a:lnTo>
                  <a:pt x="199" y="3"/>
                </a:lnTo>
                <a:lnTo>
                  <a:pt x="210" y="3"/>
                </a:lnTo>
                <a:lnTo>
                  <a:pt x="222" y="3"/>
                </a:lnTo>
                <a:lnTo>
                  <a:pt x="230" y="0"/>
                </a:lnTo>
                <a:lnTo>
                  <a:pt x="232" y="3"/>
                </a:lnTo>
                <a:lnTo>
                  <a:pt x="242" y="8"/>
                </a:lnTo>
                <a:lnTo>
                  <a:pt x="246" y="17"/>
                </a:lnTo>
                <a:lnTo>
                  <a:pt x="250" y="25"/>
                </a:lnTo>
                <a:lnTo>
                  <a:pt x="252" y="35"/>
                </a:lnTo>
                <a:lnTo>
                  <a:pt x="259" y="40"/>
                </a:lnTo>
                <a:lnTo>
                  <a:pt x="272" y="55"/>
                </a:lnTo>
                <a:lnTo>
                  <a:pt x="282" y="57"/>
                </a:lnTo>
                <a:lnTo>
                  <a:pt x="290" y="65"/>
                </a:lnTo>
                <a:lnTo>
                  <a:pt x="305" y="71"/>
                </a:lnTo>
                <a:lnTo>
                  <a:pt x="310" y="85"/>
                </a:lnTo>
                <a:lnTo>
                  <a:pt x="324" y="93"/>
                </a:lnTo>
                <a:lnTo>
                  <a:pt x="332" y="105"/>
                </a:lnTo>
                <a:lnTo>
                  <a:pt x="339" y="110"/>
                </a:lnTo>
                <a:lnTo>
                  <a:pt x="339" y="122"/>
                </a:lnTo>
                <a:lnTo>
                  <a:pt x="346" y="122"/>
                </a:lnTo>
                <a:lnTo>
                  <a:pt x="353" y="133"/>
                </a:lnTo>
                <a:lnTo>
                  <a:pt x="355" y="146"/>
                </a:lnTo>
                <a:lnTo>
                  <a:pt x="364" y="153"/>
                </a:lnTo>
                <a:lnTo>
                  <a:pt x="375" y="150"/>
                </a:lnTo>
                <a:lnTo>
                  <a:pt x="395" y="158"/>
                </a:lnTo>
                <a:lnTo>
                  <a:pt x="402" y="162"/>
                </a:lnTo>
                <a:lnTo>
                  <a:pt x="412" y="163"/>
                </a:lnTo>
                <a:lnTo>
                  <a:pt x="419" y="155"/>
                </a:lnTo>
                <a:lnTo>
                  <a:pt x="426" y="158"/>
                </a:lnTo>
                <a:lnTo>
                  <a:pt x="437" y="158"/>
                </a:lnTo>
                <a:lnTo>
                  <a:pt x="442" y="168"/>
                </a:lnTo>
                <a:lnTo>
                  <a:pt x="450" y="175"/>
                </a:lnTo>
                <a:lnTo>
                  <a:pt x="457" y="175"/>
                </a:lnTo>
                <a:lnTo>
                  <a:pt x="467" y="182"/>
                </a:lnTo>
                <a:lnTo>
                  <a:pt x="479" y="182"/>
                </a:lnTo>
                <a:lnTo>
                  <a:pt x="486" y="188"/>
                </a:lnTo>
                <a:lnTo>
                  <a:pt x="487" y="198"/>
                </a:lnTo>
                <a:lnTo>
                  <a:pt x="493" y="205"/>
                </a:lnTo>
                <a:lnTo>
                  <a:pt x="500" y="207"/>
                </a:lnTo>
                <a:lnTo>
                  <a:pt x="507" y="213"/>
                </a:lnTo>
                <a:lnTo>
                  <a:pt x="519" y="222"/>
                </a:lnTo>
                <a:lnTo>
                  <a:pt x="529" y="227"/>
                </a:lnTo>
                <a:lnTo>
                  <a:pt x="537" y="227"/>
                </a:lnTo>
                <a:lnTo>
                  <a:pt x="544" y="227"/>
                </a:lnTo>
                <a:lnTo>
                  <a:pt x="559" y="225"/>
                </a:lnTo>
                <a:lnTo>
                  <a:pt x="572" y="227"/>
                </a:lnTo>
                <a:lnTo>
                  <a:pt x="584" y="233"/>
                </a:lnTo>
                <a:lnTo>
                  <a:pt x="586" y="243"/>
                </a:lnTo>
                <a:lnTo>
                  <a:pt x="587" y="255"/>
                </a:lnTo>
                <a:lnTo>
                  <a:pt x="595" y="260"/>
                </a:lnTo>
                <a:lnTo>
                  <a:pt x="604" y="255"/>
                </a:lnTo>
                <a:lnTo>
                  <a:pt x="613" y="245"/>
                </a:lnTo>
                <a:lnTo>
                  <a:pt x="619" y="240"/>
                </a:lnTo>
                <a:lnTo>
                  <a:pt x="629" y="250"/>
                </a:lnTo>
                <a:lnTo>
                  <a:pt x="637" y="251"/>
                </a:lnTo>
                <a:lnTo>
                  <a:pt x="644" y="260"/>
                </a:lnTo>
                <a:lnTo>
                  <a:pt x="659" y="263"/>
                </a:lnTo>
                <a:lnTo>
                  <a:pt x="664" y="265"/>
                </a:lnTo>
                <a:lnTo>
                  <a:pt x="669" y="275"/>
                </a:lnTo>
                <a:lnTo>
                  <a:pt x="677" y="285"/>
                </a:lnTo>
                <a:lnTo>
                  <a:pt x="687" y="285"/>
                </a:lnTo>
                <a:lnTo>
                  <a:pt x="702" y="293"/>
                </a:lnTo>
                <a:lnTo>
                  <a:pt x="707" y="300"/>
                </a:lnTo>
                <a:lnTo>
                  <a:pt x="902" y="298"/>
                </a:lnTo>
                <a:lnTo>
                  <a:pt x="902" y="308"/>
                </a:lnTo>
                <a:lnTo>
                  <a:pt x="906" y="318"/>
                </a:lnTo>
                <a:lnTo>
                  <a:pt x="913" y="327"/>
                </a:lnTo>
                <a:lnTo>
                  <a:pt x="924" y="330"/>
                </a:lnTo>
                <a:lnTo>
                  <a:pt x="951" y="328"/>
                </a:lnTo>
                <a:lnTo>
                  <a:pt x="962" y="335"/>
                </a:lnTo>
                <a:lnTo>
                  <a:pt x="966" y="345"/>
                </a:lnTo>
                <a:lnTo>
                  <a:pt x="962" y="355"/>
                </a:lnTo>
                <a:lnTo>
                  <a:pt x="966" y="367"/>
                </a:lnTo>
                <a:lnTo>
                  <a:pt x="960" y="381"/>
                </a:lnTo>
                <a:lnTo>
                  <a:pt x="962" y="392"/>
                </a:lnTo>
                <a:lnTo>
                  <a:pt x="966" y="403"/>
                </a:lnTo>
                <a:lnTo>
                  <a:pt x="966" y="410"/>
                </a:lnTo>
                <a:lnTo>
                  <a:pt x="966" y="421"/>
                </a:lnTo>
                <a:lnTo>
                  <a:pt x="962" y="427"/>
                </a:lnTo>
                <a:lnTo>
                  <a:pt x="954" y="432"/>
                </a:lnTo>
                <a:lnTo>
                  <a:pt x="949" y="440"/>
                </a:lnTo>
                <a:lnTo>
                  <a:pt x="944" y="450"/>
                </a:lnTo>
                <a:lnTo>
                  <a:pt x="942" y="461"/>
                </a:lnTo>
                <a:lnTo>
                  <a:pt x="942" y="473"/>
                </a:lnTo>
                <a:lnTo>
                  <a:pt x="944" y="483"/>
                </a:lnTo>
                <a:lnTo>
                  <a:pt x="962" y="500"/>
                </a:lnTo>
                <a:lnTo>
                  <a:pt x="966" y="517"/>
                </a:lnTo>
                <a:lnTo>
                  <a:pt x="967" y="528"/>
                </a:lnTo>
                <a:lnTo>
                  <a:pt x="967" y="538"/>
                </a:lnTo>
                <a:lnTo>
                  <a:pt x="976" y="552"/>
                </a:lnTo>
                <a:lnTo>
                  <a:pt x="993" y="586"/>
                </a:lnTo>
                <a:lnTo>
                  <a:pt x="994" y="605"/>
                </a:lnTo>
                <a:lnTo>
                  <a:pt x="993" y="630"/>
                </a:lnTo>
                <a:lnTo>
                  <a:pt x="994" y="660"/>
                </a:lnTo>
                <a:lnTo>
                  <a:pt x="1016" y="690"/>
                </a:lnTo>
                <a:lnTo>
                  <a:pt x="1021" y="702"/>
                </a:lnTo>
                <a:lnTo>
                  <a:pt x="1016" y="715"/>
                </a:lnTo>
                <a:lnTo>
                  <a:pt x="1011" y="733"/>
                </a:lnTo>
                <a:lnTo>
                  <a:pt x="1004" y="742"/>
                </a:lnTo>
                <a:lnTo>
                  <a:pt x="994" y="750"/>
                </a:lnTo>
                <a:lnTo>
                  <a:pt x="989" y="753"/>
                </a:lnTo>
                <a:lnTo>
                  <a:pt x="989" y="762"/>
                </a:lnTo>
                <a:lnTo>
                  <a:pt x="989" y="770"/>
                </a:lnTo>
                <a:lnTo>
                  <a:pt x="675" y="770"/>
                </a:lnTo>
                <a:lnTo>
                  <a:pt x="631" y="770"/>
                </a:lnTo>
                <a:lnTo>
                  <a:pt x="631" y="690"/>
                </a:lnTo>
                <a:lnTo>
                  <a:pt x="547" y="690"/>
                </a:lnTo>
                <a:lnTo>
                  <a:pt x="547" y="611"/>
                </a:lnTo>
                <a:lnTo>
                  <a:pt x="284" y="615"/>
                </a:lnTo>
                <a:lnTo>
                  <a:pt x="273" y="605"/>
                </a:lnTo>
                <a:lnTo>
                  <a:pt x="273" y="595"/>
                </a:lnTo>
                <a:lnTo>
                  <a:pt x="264" y="591"/>
                </a:lnTo>
                <a:lnTo>
                  <a:pt x="260" y="580"/>
                </a:lnTo>
                <a:lnTo>
                  <a:pt x="257" y="572"/>
                </a:lnTo>
                <a:lnTo>
                  <a:pt x="246" y="565"/>
                </a:lnTo>
                <a:lnTo>
                  <a:pt x="242" y="543"/>
                </a:lnTo>
                <a:lnTo>
                  <a:pt x="233" y="538"/>
                </a:lnTo>
                <a:lnTo>
                  <a:pt x="220" y="533"/>
                </a:lnTo>
                <a:lnTo>
                  <a:pt x="217" y="525"/>
                </a:lnTo>
                <a:lnTo>
                  <a:pt x="208" y="513"/>
                </a:lnTo>
                <a:lnTo>
                  <a:pt x="200" y="510"/>
                </a:lnTo>
                <a:lnTo>
                  <a:pt x="193" y="505"/>
                </a:lnTo>
                <a:lnTo>
                  <a:pt x="186" y="500"/>
                </a:lnTo>
                <a:lnTo>
                  <a:pt x="180" y="493"/>
                </a:lnTo>
                <a:lnTo>
                  <a:pt x="170" y="488"/>
                </a:lnTo>
                <a:lnTo>
                  <a:pt x="160" y="483"/>
                </a:lnTo>
                <a:lnTo>
                  <a:pt x="157" y="473"/>
                </a:lnTo>
                <a:lnTo>
                  <a:pt x="146" y="468"/>
                </a:lnTo>
                <a:lnTo>
                  <a:pt x="135" y="461"/>
                </a:lnTo>
                <a:lnTo>
                  <a:pt x="125" y="460"/>
                </a:lnTo>
                <a:lnTo>
                  <a:pt x="117" y="458"/>
                </a:lnTo>
                <a:lnTo>
                  <a:pt x="108" y="458"/>
                </a:lnTo>
                <a:lnTo>
                  <a:pt x="100" y="460"/>
                </a:lnTo>
                <a:lnTo>
                  <a:pt x="93" y="465"/>
                </a:lnTo>
                <a:lnTo>
                  <a:pt x="85" y="468"/>
                </a:lnTo>
                <a:lnTo>
                  <a:pt x="73" y="461"/>
                </a:lnTo>
                <a:lnTo>
                  <a:pt x="66" y="472"/>
                </a:lnTo>
                <a:lnTo>
                  <a:pt x="59" y="46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1" name="Freeform 20"/>
          <p:cNvSpPr>
            <a:spLocks/>
          </p:cNvSpPr>
          <p:nvPr/>
        </p:nvSpPr>
        <p:spPr bwMode="auto">
          <a:xfrm>
            <a:off x="3755708" y="5694174"/>
            <a:ext cx="1742397" cy="606045"/>
          </a:xfrm>
          <a:custGeom>
            <a:avLst/>
            <a:gdLst/>
            <a:ahLst/>
            <a:cxnLst>
              <a:cxn ang="0">
                <a:pos x="1180" y="3"/>
              </a:cxn>
              <a:cxn ang="0">
                <a:pos x="1180" y="184"/>
              </a:cxn>
              <a:cxn ang="0">
                <a:pos x="1155" y="193"/>
              </a:cxn>
              <a:cxn ang="0">
                <a:pos x="1118" y="195"/>
              </a:cxn>
              <a:cxn ang="0">
                <a:pos x="1093" y="207"/>
              </a:cxn>
              <a:cxn ang="0">
                <a:pos x="1046" y="233"/>
              </a:cxn>
              <a:cxn ang="0">
                <a:pos x="996" y="244"/>
              </a:cxn>
              <a:cxn ang="0">
                <a:pos x="978" y="255"/>
              </a:cxn>
              <a:cxn ang="0">
                <a:pos x="948" y="289"/>
              </a:cxn>
              <a:cxn ang="0">
                <a:pos x="901" y="293"/>
              </a:cxn>
              <a:cxn ang="0">
                <a:pos x="821" y="312"/>
              </a:cxn>
              <a:cxn ang="0">
                <a:pos x="779" y="315"/>
              </a:cxn>
              <a:cxn ang="0">
                <a:pos x="767" y="318"/>
              </a:cxn>
              <a:cxn ang="0">
                <a:pos x="749" y="312"/>
              </a:cxn>
              <a:cxn ang="0">
                <a:pos x="712" y="277"/>
              </a:cxn>
              <a:cxn ang="0">
                <a:pos x="691" y="269"/>
              </a:cxn>
              <a:cxn ang="0">
                <a:pos x="661" y="270"/>
              </a:cxn>
              <a:cxn ang="0">
                <a:pos x="649" y="280"/>
              </a:cxn>
              <a:cxn ang="0">
                <a:pos x="638" y="285"/>
              </a:cxn>
              <a:cxn ang="0">
                <a:pos x="626" y="297"/>
              </a:cxn>
              <a:cxn ang="0">
                <a:pos x="522" y="335"/>
              </a:cxn>
              <a:cxn ang="0">
                <a:pos x="511" y="338"/>
              </a:cxn>
              <a:cxn ang="0">
                <a:pos x="484" y="363"/>
              </a:cxn>
              <a:cxn ang="0">
                <a:pos x="471" y="363"/>
              </a:cxn>
              <a:cxn ang="0">
                <a:pos x="451" y="352"/>
              </a:cxn>
              <a:cxn ang="0">
                <a:pos x="427" y="358"/>
              </a:cxn>
              <a:cxn ang="0">
                <a:pos x="407" y="354"/>
              </a:cxn>
              <a:cxn ang="0">
                <a:pos x="391" y="354"/>
              </a:cxn>
              <a:cxn ang="0">
                <a:pos x="367" y="354"/>
              </a:cxn>
              <a:cxn ang="0">
                <a:pos x="355" y="358"/>
              </a:cxn>
              <a:cxn ang="0">
                <a:pos x="333" y="378"/>
              </a:cxn>
              <a:cxn ang="0">
                <a:pos x="322" y="392"/>
              </a:cxn>
              <a:cxn ang="0">
                <a:pos x="313" y="397"/>
              </a:cxn>
              <a:cxn ang="0">
                <a:pos x="287" y="397"/>
              </a:cxn>
              <a:cxn ang="0">
                <a:pos x="279" y="387"/>
              </a:cxn>
              <a:cxn ang="0">
                <a:pos x="279" y="377"/>
              </a:cxn>
              <a:cxn ang="0">
                <a:pos x="277" y="354"/>
              </a:cxn>
              <a:cxn ang="0">
                <a:pos x="265" y="338"/>
              </a:cxn>
              <a:cxn ang="0">
                <a:pos x="217" y="323"/>
              </a:cxn>
              <a:cxn ang="0">
                <a:pos x="200" y="312"/>
              </a:cxn>
              <a:cxn ang="0">
                <a:pos x="184" y="305"/>
              </a:cxn>
              <a:cxn ang="0">
                <a:pos x="159" y="309"/>
              </a:cxn>
              <a:cxn ang="0">
                <a:pos x="140" y="318"/>
              </a:cxn>
              <a:cxn ang="0">
                <a:pos x="125" y="318"/>
              </a:cxn>
              <a:cxn ang="0">
                <a:pos x="113" y="312"/>
              </a:cxn>
              <a:cxn ang="0">
                <a:pos x="99" y="309"/>
              </a:cxn>
              <a:cxn ang="0">
                <a:pos x="72" y="293"/>
              </a:cxn>
              <a:cxn ang="0">
                <a:pos x="55" y="289"/>
              </a:cxn>
              <a:cxn ang="0">
                <a:pos x="59" y="277"/>
              </a:cxn>
              <a:cxn ang="0">
                <a:pos x="55" y="265"/>
              </a:cxn>
              <a:cxn ang="0">
                <a:pos x="48" y="258"/>
              </a:cxn>
              <a:cxn ang="0">
                <a:pos x="48" y="244"/>
              </a:cxn>
              <a:cxn ang="0">
                <a:pos x="55" y="238"/>
              </a:cxn>
              <a:cxn ang="0">
                <a:pos x="65" y="237"/>
              </a:cxn>
              <a:cxn ang="0">
                <a:pos x="0" y="237"/>
              </a:cxn>
              <a:cxn ang="0">
                <a:pos x="0" y="165"/>
              </a:cxn>
              <a:cxn ang="0">
                <a:pos x="0" y="0"/>
              </a:cxn>
              <a:cxn ang="0">
                <a:pos x="60" y="3"/>
              </a:cxn>
              <a:cxn ang="0">
                <a:pos x="113" y="3"/>
              </a:cxn>
              <a:cxn ang="0">
                <a:pos x="299" y="3"/>
              </a:cxn>
              <a:cxn ang="0">
                <a:pos x="861" y="5"/>
              </a:cxn>
              <a:cxn ang="0">
                <a:pos x="879" y="5"/>
              </a:cxn>
              <a:cxn ang="0">
                <a:pos x="1180" y="3"/>
              </a:cxn>
            </a:cxnLst>
            <a:rect l="0" t="0" r="r" b="b"/>
            <a:pathLst>
              <a:path w="1181" h="398">
                <a:moveTo>
                  <a:pt x="1180" y="3"/>
                </a:moveTo>
                <a:lnTo>
                  <a:pt x="1180" y="184"/>
                </a:lnTo>
                <a:lnTo>
                  <a:pt x="1155" y="193"/>
                </a:lnTo>
                <a:lnTo>
                  <a:pt x="1118" y="195"/>
                </a:lnTo>
                <a:lnTo>
                  <a:pt x="1093" y="207"/>
                </a:lnTo>
                <a:lnTo>
                  <a:pt x="1046" y="233"/>
                </a:lnTo>
                <a:lnTo>
                  <a:pt x="996" y="244"/>
                </a:lnTo>
                <a:lnTo>
                  <a:pt x="978" y="255"/>
                </a:lnTo>
                <a:lnTo>
                  <a:pt x="948" y="289"/>
                </a:lnTo>
                <a:lnTo>
                  <a:pt x="901" y="293"/>
                </a:lnTo>
                <a:lnTo>
                  <a:pt x="821" y="312"/>
                </a:lnTo>
                <a:lnTo>
                  <a:pt x="779" y="315"/>
                </a:lnTo>
                <a:lnTo>
                  <a:pt x="767" y="318"/>
                </a:lnTo>
                <a:lnTo>
                  <a:pt x="749" y="312"/>
                </a:lnTo>
                <a:lnTo>
                  <a:pt x="712" y="277"/>
                </a:lnTo>
                <a:lnTo>
                  <a:pt x="691" y="269"/>
                </a:lnTo>
                <a:lnTo>
                  <a:pt x="661" y="270"/>
                </a:lnTo>
                <a:lnTo>
                  <a:pt x="649" y="280"/>
                </a:lnTo>
                <a:lnTo>
                  <a:pt x="638" y="285"/>
                </a:lnTo>
                <a:lnTo>
                  <a:pt x="626" y="297"/>
                </a:lnTo>
                <a:lnTo>
                  <a:pt x="522" y="335"/>
                </a:lnTo>
                <a:lnTo>
                  <a:pt x="511" y="338"/>
                </a:lnTo>
                <a:lnTo>
                  <a:pt x="484" y="363"/>
                </a:lnTo>
                <a:lnTo>
                  <a:pt x="471" y="363"/>
                </a:lnTo>
                <a:lnTo>
                  <a:pt x="451" y="352"/>
                </a:lnTo>
                <a:lnTo>
                  <a:pt x="427" y="358"/>
                </a:lnTo>
                <a:lnTo>
                  <a:pt x="407" y="354"/>
                </a:lnTo>
                <a:lnTo>
                  <a:pt x="391" y="354"/>
                </a:lnTo>
                <a:lnTo>
                  <a:pt x="367" y="354"/>
                </a:lnTo>
                <a:lnTo>
                  <a:pt x="355" y="358"/>
                </a:lnTo>
                <a:lnTo>
                  <a:pt x="333" y="378"/>
                </a:lnTo>
                <a:lnTo>
                  <a:pt x="322" y="392"/>
                </a:lnTo>
                <a:lnTo>
                  <a:pt x="313" y="397"/>
                </a:lnTo>
                <a:lnTo>
                  <a:pt x="287" y="397"/>
                </a:lnTo>
                <a:lnTo>
                  <a:pt x="279" y="387"/>
                </a:lnTo>
                <a:lnTo>
                  <a:pt x="279" y="377"/>
                </a:lnTo>
                <a:lnTo>
                  <a:pt x="277" y="354"/>
                </a:lnTo>
                <a:lnTo>
                  <a:pt x="265" y="338"/>
                </a:lnTo>
                <a:lnTo>
                  <a:pt x="217" y="323"/>
                </a:lnTo>
                <a:lnTo>
                  <a:pt x="200" y="312"/>
                </a:lnTo>
                <a:lnTo>
                  <a:pt x="184" y="305"/>
                </a:lnTo>
                <a:lnTo>
                  <a:pt x="159" y="309"/>
                </a:lnTo>
                <a:lnTo>
                  <a:pt x="140" y="318"/>
                </a:lnTo>
                <a:lnTo>
                  <a:pt x="125" y="318"/>
                </a:lnTo>
                <a:lnTo>
                  <a:pt x="113" y="312"/>
                </a:lnTo>
                <a:lnTo>
                  <a:pt x="99" y="309"/>
                </a:lnTo>
                <a:lnTo>
                  <a:pt x="72" y="293"/>
                </a:lnTo>
                <a:lnTo>
                  <a:pt x="55" y="289"/>
                </a:lnTo>
                <a:lnTo>
                  <a:pt x="59" y="277"/>
                </a:lnTo>
                <a:lnTo>
                  <a:pt x="55" y="265"/>
                </a:lnTo>
                <a:lnTo>
                  <a:pt x="48" y="258"/>
                </a:lnTo>
                <a:lnTo>
                  <a:pt x="48" y="244"/>
                </a:lnTo>
                <a:lnTo>
                  <a:pt x="55" y="238"/>
                </a:lnTo>
                <a:lnTo>
                  <a:pt x="65" y="237"/>
                </a:lnTo>
                <a:lnTo>
                  <a:pt x="0" y="237"/>
                </a:lnTo>
                <a:lnTo>
                  <a:pt x="0" y="165"/>
                </a:lnTo>
                <a:lnTo>
                  <a:pt x="0" y="0"/>
                </a:lnTo>
                <a:lnTo>
                  <a:pt x="60" y="3"/>
                </a:lnTo>
                <a:lnTo>
                  <a:pt x="113" y="3"/>
                </a:lnTo>
                <a:lnTo>
                  <a:pt x="299" y="3"/>
                </a:lnTo>
                <a:lnTo>
                  <a:pt x="861" y="5"/>
                </a:lnTo>
                <a:lnTo>
                  <a:pt x="879" y="5"/>
                </a:lnTo>
                <a:lnTo>
                  <a:pt x="1180" y="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2" name="Freeform 21"/>
          <p:cNvSpPr>
            <a:spLocks/>
          </p:cNvSpPr>
          <p:nvPr/>
        </p:nvSpPr>
        <p:spPr bwMode="auto">
          <a:xfrm>
            <a:off x="2026589" y="4631311"/>
            <a:ext cx="1991733" cy="595388"/>
          </a:xfrm>
          <a:custGeom>
            <a:avLst/>
            <a:gdLst/>
            <a:ahLst/>
            <a:cxnLst>
              <a:cxn ang="0">
                <a:pos x="1324" y="365"/>
              </a:cxn>
              <a:cxn ang="0">
                <a:pos x="1315" y="390"/>
              </a:cxn>
              <a:cxn ang="0">
                <a:pos x="1290" y="385"/>
              </a:cxn>
              <a:cxn ang="0">
                <a:pos x="1274" y="382"/>
              </a:cxn>
              <a:cxn ang="0">
                <a:pos x="1249" y="390"/>
              </a:cxn>
              <a:cxn ang="0">
                <a:pos x="942" y="385"/>
              </a:cxn>
              <a:cxn ang="0">
                <a:pos x="750" y="382"/>
              </a:cxn>
              <a:cxn ang="0">
                <a:pos x="292" y="375"/>
              </a:cxn>
              <a:cxn ang="0">
                <a:pos x="93" y="367"/>
              </a:cxn>
              <a:cxn ang="0">
                <a:pos x="0" y="367"/>
              </a:cxn>
              <a:cxn ang="0">
                <a:pos x="1" y="140"/>
              </a:cxn>
              <a:cxn ang="0">
                <a:pos x="3" y="0"/>
              </a:cxn>
              <a:cxn ang="0">
                <a:pos x="142" y="28"/>
              </a:cxn>
              <a:cxn ang="0">
                <a:pos x="318" y="33"/>
              </a:cxn>
              <a:cxn ang="0">
                <a:pos x="780" y="41"/>
              </a:cxn>
              <a:cxn ang="0">
                <a:pos x="796" y="48"/>
              </a:cxn>
              <a:cxn ang="0">
                <a:pos x="812" y="52"/>
              </a:cxn>
              <a:cxn ang="0">
                <a:pos x="830" y="52"/>
              </a:cxn>
              <a:cxn ang="0">
                <a:pos x="852" y="53"/>
              </a:cxn>
              <a:cxn ang="0">
                <a:pos x="870" y="57"/>
              </a:cxn>
              <a:cxn ang="0">
                <a:pos x="892" y="63"/>
              </a:cxn>
              <a:cxn ang="0">
                <a:pos x="912" y="53"/>
              </a:cxn>
              <a:cxn ang="0">
                <a:pos x="927" y="63"/>
              </a:cxn>
              <a:cxn ang="0">
                <a:pos x="947" y="52"/>
              </a:cxn>
              <a:cxn ang="0">
                <a:pos x="962" y="66"/>
              </a:cxn>
              <a:cxn ang="0">
                <a:pos x="979" y="68"/>
              </a:cxn>
              <a:cxn ang="0">
                <a:pos x="1005" y="78"/>
              </a:cxn>
              <a:cxn ang="0">
                <a:pos x="1025" y="78"/>
              </a:cxn>
              <a:cxn ang="0">
                <a:pos x="1049" y="60"/>
              </a:cxn>
              <a:cxn ang="0">
                <a:pos x="1059" y="41"/>
              </a:cxn>
              <a:cxn ang="0">
                <a:pos x="1082" y="28"/>
              </a:cxn>
              <a:cxn ang="0">
                <a:pos x="1286" y="40"/>
              </a:cxn>
              <a:cxn ang="0">
                <a:pos x="1299" y="53"/>
              </a:cxn>
              <a:cxn ang="0">
                <a:pos x="1299" y="72"/>
              </a:cxn>
              <a:cxn ang="0">
                <a:pos x="1321" y="83"/>
              </a:cxn>
              <a:cxn ang="0">
                <a:pos x="1341" y="86"/>
              </a:cxn>
              <a:cxn ang="0">
                <a:pos x="1339" y="98"/>
              </a:cxn>
              <a:cxn ang="0">
                <a:pos x="1335" y="112"/>
              </a:cxn>
              <a:cxn ang="0">
                <a:pos x="1321" y="120"/>
              </a:cxn>
              <a:cxn ang="0">
                <a:pos x="1310" y="130"/>
              </a:cxn>
              <a:cxn ang="0">
                <a:pos x="1306" y="150"/>
              </a:cxn>
              <a:cxn ang="0">
                <a:pos x="1326" y="165"/>
              </a:cxn>
              <a:cxn ang="0">
                <a:pos x="1321" y="183"/>
              </a:cxn>
              <a:cxn ang="0">
                <a:pos x="1315" y="200"/>
              </a:cxn>
              <a:cxn ang="0">
                <a:pos x="1306" y="218"/>
              </a:cxn>
              <a:cxn ang="0">
                <a:pos x="1304" y="232"/>
              </a:cxn>
              <a:cxn ang="0">
                <a:pos x="1299" y="248"/>
              </a:cxn>
              <a:cxn ang="0">
                <a:pos x="1281" y="255"/>
              </a:cxn>
              <a:cxn ang="0">
                <a:pos x="1281" y="278"/>
              </a:cxn>
              <a:cxn ang="0">
                <a:pos x="1297" y="290"/>
              </a:cxn>
              <a:cxn ang="0">
                <a:pos x="1292" y="310"/>
              </a:cxn>
              <a:cxn ang="0">
                <a:pos x="1306" y="325"/>
              </a:cxn>
              <a:cxn ang="0">
                <a:pos x="1319" y="356"/>
              </a:cxn>
            </a:cxnLst>
            <a:rect l="0" t="0" r="r" b="b"/>
            <a:pathLst>
              <a:path w="1350" h="391">
                <a:moveTo>
                  <a:pt x="1319" y="356"/>
                </a:moveTo>
                <a:lnTo>
                  <a:pt x="1324" y="365"/>
                </a:lnTo>
                <a:lnTo>
                  <a:pt x="1321" y="380"/>
                </a:lnTo>
                <a:lnTo>
                  <a:pt x="1315" y="390"/>
                </a:lnTo>
                <a:lnTo>
                  <a:pt x="1304" y="385"/>
                </a:lnTo>
                <a:lnTo>
                  <a:pt x="1290" y="385"/>
                </a:lnTo>
                <a:lnTo>
                  <a:pt x="1281" y="390"/>
                </a:lnTo>
                <a:lnTo>
                  <a:pt x="1274" y="382"/>
                </a:lnTo>
                <a:lnTo>
                  <a:pt x="1264" y="382"/>
                </a:lnTo>
                <a:lnTo>
                  <a:pt x="1249" y="390"/>
                </a:lnTo>
                <a:lnTo>
                  <a:pt x="1234" y="390"/>
                </a:lnTo>
                <a:lnTo>
                  <a:pt x="942" y="385"/>
                </a:lnTo>
                <a:lnTo>
                  <a:pt x="757" y="382"/>
                </a:lnTo>
                <a:lnTo>
                  <a:pt x="750" y="382"/>
                </a:lnTo>
                <a:lnTo>
                  <a:pt x="447" y="376"/>
                </a:lnTo>
                <a:lnTo>
                  <a:pt x="292" y="375"/>
                </a:lnTo>
                <a:lnTo>
                  <a:pt x="155" y="371"/>
                </a:lnTo>
                <a:lnTo>
                  <a:pt x="93" y="367"/>
                </a:lnTo>
                <a:lnTo>
                  <a:pt x="28" y="367"/>
                </a:lnTo>
                <a:lnTo>
                  <a:pt x="0" y="367"/>
                </a:lnTo>
                <a:lnTo>
                  <a:pt x="1" y="247"/>
                </a:lnTo>
                <a:lnTo>
                  <a:pt x="1" y="140"/>
                </a:lnTo>
                <a:lnTo>
                  <a:pt x="3" y="72"/>
                </a:lnTo>
                <a:lnTo>
                  <a:pt x="3" y="0"/>
                </a:lnTo>
                <a:lnTo>
                  <a:pt x="142" y="3"/>
                </a:lnTo>
                <a:lnTo>
                  <a:pt x="142" y="28"/>
                </a:lnTo>
                <a:lnTo>
                  <a:pt x="232" y="32"/>
                </a:lnTo>
                <a:lnTo>
                  <a:pt x="318" y="33"/>
                </a:lnTo>
                <a:lnTo>
                  <a:pt x="480" y="37"/>
                </a:lnTo>
                <a:lnTo>
                  <a:pt x="780" y="41"/>
                </a:lnTo>
                <a:lnTo>
                  <a:pt x="789" y="45"/>
                </a:lnTo>
                <a:lnTo>
                  <a:pt x="796" y="48"/>
                </a:lnTo>
                <a:lnTo>
                  <a:pt x="807" y="48"/>
                </a:lnTo>
                <a:lnTo>
                  <a:pt x="812" y="52"/>
                </a:lnTo>
                <a:lnTo>
                  <a:pt x="822" y="52"/>
                </a:lnTo>
                <a:lnTo>
                  <a:pt x="830" y="52"/>
                </a:lnTo>
                <a:lnTo>
                  <a:pt x="842" y="60"/>
                </a:lnTo>
                <a:lnTo>
                  <a:pt x="852" y="53"/>
                </a:lnTo>
                <a:lnTo>
                  <a:pt x="862" y="53"/>
                </a:lnTo>
                <a:lnTo>
                  <a:pt x="870" y="57"/>
                </a:lnTo>
                <a:lnTo>
                  <a:pt x="885" y="60"/>
                </a:lnTo>
                <a:lnTo>
                  <a:pt x="892" y="63"/>
                </a:lnTo>
                <a:lnTo>
                  <a:pt x="902" y="63"/>
                </a:lnTo>
                <a:lnTo>
                  <a:pt x="912" y="53"/>
                </a:lnTo>
                <a:lnTo>
                  <a:pt x="922" y="57"/>
                </a:lnTo>
                <a:lnTo>
                  <a:pt x="927" y="63"/>
                </a:lnTo>
                <a:lnTo>
                  <a:pt x="936" y="60"/>
                </a:lnTo>
                <a:lnTo>
                  <a:pt x="947" y="52"/>
                </a:lnTo>
                <a:lnTo>
                  <a:pt x="956" y="57"/>
                </a:lnTo>
                <a:lnTo>
                  <a:pt x="962" y="66"/>
                </a:lnTo>
                <a:lnTo>
                  <a:pt x="970" y="68"/>
                </a:lnTo>
                <a:lnTo>
                  <a:pt x="979" y="68"/>
                </a:lnTo>
                <a:lnTo>
                  <a:pt x="992" y="73"/>
                </a:lnTo>
                <a:lnTo>
                  <a:pt x="1005" y="78"/>
                </a:lnTo>
                <a:lnTo>
                  <a:pt x="1017" y="78"/>
                </a:lnTo>
                <a:lnTo>
                  <a:pt x="1025" y="78"/>
                </a:lnTo>
                <a:lnTo>
                  <a:pt x="1034" y="68"/>
                </a:lnTo>
                <a:lnTo>
                  <a:pt x="1049" y="60"/>
                </a:lnTo>
                <a:lnTo>
                  <a:pt x="1050" y="48"/>
                </a:lnTo>
                <a:lnTo>
                  <a:pt x="1059" y="41"/>
                </a:lnTo>
                <a:lnTo>
                  <a:pt x="1074" y="32"/>
                </a:lnTo>
                <a:lnTo>
                  <a:pt x="1082" y="28"/>
                </a:lnTo>
                <a:lnTo>
                  <a:pt x="1281" y="32"/>
                </a:lnTo>
                <a:lnTo>
                  <a:pt x="1286" y="40"/>
                </a:lnTo>
                <a:lnTo>
                  <a:pt x="1290" y="48"/>
                </a:lnTo>
                <a:lnTo>
                  <a:pt x="1299" y="53"/>
                </a:lnTo>
                <a:lnTo>
                  <a:pt x="1301" y="60"/>
                </a:lnTo>
                <a:lnTo>
                  <a:pt x="1299" y="72"/>
                </a:lnTo>
                <a:lnTo>
                  <a:pt x="1312" y="78"/>
                </a:lnTo>
                <a:lnTo>
                  <a:pt x="1321" y="83"/>
                </a:lnTo>
                <a:lnTo>
                  <a:pt x="1330" y="81"/>
                </a:lnTo>
                <a:lnTo>
                  <a:pt x="1341" y="86"/>
                </a:lnTo>
                <a:lnTo>
                  <a:pt x="1349" y="92"/>
                </a:lnTo>
                <a:lnTo>
                  <a:pt x="1339" y="98"/>
                </a:lnTo>
                <a:lnTo>
                  <a:pt x="1332" y="103"/>
                </a:lnTo>
                <a:lnTo>
                  <a:pt x="1335" y="112"/>
                </a:lnTo>
                <a:lnTo>
                  <a:pt x="1330" y="120"/>
                </a:lnTo>
                <a:lnTo>
                  <a:pt x="1321" y="120"/>
                </a:lnTo>
                <a:lnTo>
                  <a:pt x="1312" y="121"/>
                </a:lnTo>
                <a:lnTo>
                  <a:pt x="1310" y="130"/>
                </a:lnTo>
                <a:lnTo>
                  <a:pt x="1306" y="141"/>
                </a:lnTo>
                <a:lnTo>
                  <a:pt x="1306" y="150"/>
                </a:lnTo>
                <a:lnTo>
                  <a:pt x="1321" y="156"/>
                </a:lnTo>
                <a:lnTo>
                  <a:pt x="1326" y="165"/>
                </a:lnTo>
                <a:lnTo>
                  <a:pt x="1324" y="176"/>
                </a:lnTo>
                <a:lnTo>
                  <a:pt x="1321" y="183"/>
                </a:lnTo>
                <a:lnTo>
                  <a:pt x="1315" y="192"/>
                </a:lnTo>
                <a:lnTo>
                  <a:pt x="1315" y="200"/>
                </a:lnTo>
                <a:lnTo>
                  <a:pt x="1315" y="212"/>
                </a:lnTo>
                <a:lnTo>
                  <a:pt x="1306" y="218"/>
                </a:lnTo>
                <a:lnTo>
                  <a:pt x="1301" y="223"/>
                </a:lnTo>
                <a:lnTo>
                  <a:pt x="1304" y="232"/>
                </a:lnTo>
                <a:lnTo>
                  <a:pt x="1304" y="243"/>
                </a:lnTo>
                <a:lnTo>
                  <a:pt x="1299" y="248"/>
                </a:lnTo>
                <a:lnTo>
                  <a:pt x="1290" y="252"/>
                </a:lnTo>
                <a:lnTo>
                  <a:pt x="1281" y="255"/>
                </a:lnTo>
                <a:lnTo>
                  <a:pt x="1281" y="267"/>
                </a:lnTo>
                <a:lnTo>
                  <a:pt x="1281" y="278"/>
                </a:lnTo>
                <a:lnTo>
                  <a:pt x="1286" y="287"/>
                </a:lnTo>
                <a:lnTo>
                  <a:pt x="1297" y="290"/>
                </a:lnTo>
                <a:lnTo>
                  <a:pt x="1297" y="298"/>
                </a:lnTo>
                <a:lnTo>
                  <a:pt x="1292" y="310"/>
                </a:lnTo>
                <a:lnTo>
                  <a:pt x="1299" y="320"/>
                </a:lnTo>
                <a:lnTo>
                  <a:pt x="1306" y="325"/>
                </a:lnTo>
                <a:lnTo>
                  <a:pt x="1312" y="351"/>
                </a:lnTo>
                <a:lnTo>
                  <a:pt x="1319"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3" name="Freeform 22"/>
          <p:cNvSpPr>
            <a:spLocks/>
          </p:cNvSpPr>
          <p:nvPr/>
        </p:nvSpPr>
        <p:spPr bwMode="auto">
          <a:xfrm>
            <a:off x="6333156" y="3049198"/>
            <a:ext cx="1150779" cy="963885"/>
          </a:xfrm>
          <a:custGeom>
            <a:avLst/>
            <a:gdLst/>
            <a:ahLst/>
            <a:cxnLst>
              <a:cxn ang="0">
                <a:pos x="1" y="94"/>
              </a:cxn>
              <a:cxn ang="0">
                <a:pos x="8" y="19"/>
              </a:cxn>
              <a:cxn ang="0">
                <a:pos x="79" y="0"/>
              </a:cxn>
              <a:cxn ang="0">
                <a:pos x="92" y="10"/>
              </a:cxn>
              <a:cxn ang="0">
                <a:pos x="97" y="28"/>
              </a:cxn>
              <a:cxn ang="0">
                <a:pos x="115" y="39"/>
              </a:cxn>
              <a:cxn ang="0">
                <a:pos x="134" y="41"/>
              </a:cxn>
              <a:cxn ang="0">
                <a:pos x="154" y="48"/>
              </a:cxn>
              <a:cxn ang="0">
                <a:pos x="172" y="47"/>
              </a:cxn>
              <a:cxn ang="0">
                <a:pos x="175" y="19"/>
              </a:cxn>
              <a:cxn ang="0">
                <a:pos x="190" y="12"/>
              </a:cxn>
              <a:cxn ang="0">
                <a:pos x="216" y="26"/>
              </a:cxn>
              <a:cxn ang="0">
                <a:pos x="236" y="23"/>
              </a:cxn>
              <a:cxn ang="0">
                <a:pos x="256" y="21"/>
              </a:cxn>
              <a:cxn ang="0">
                <a:pos x="287" y="28"/>
              </a:cxn>
              <a:cxn ang="0">
                <a:pos x="289" y="48"/>
              </a:cxn>
              <a:cxn ang="0">
                <a:pos x="287" y="67"/>
              </a:cxn>
              <a:cxn ang="0">
                <a:pos x="311" y="70"/>
              </a:cxn>
              <a:cxn ang="0">
                <a:pos x="339" y="70"/>
              </a:cxn>
              <a:cxn ang="0">
                <a:pos x="346" y="94"/>
              </a:cxn>
              <a:cxn ang="0">
                <a:pos x="392" y="107"/>
              </a:cxn>
              <a:cxn ang="0">
                <a:pos x="406" y="97"/>
              </a:cxn>
              <a:cxn ang="0">
                <a:pos x="411" y="74"/>
              </a:cxn>
              <a:cxn ang="0">
                <a:pos x="414" y="48"/>
              </a:cxn>
              <a:cxn ang="0">
                <a:pos x="428" y="41"/>
              </a:cxn>
              <a:cxn ang="0">
                <a:pos x="456" y="21"/>
              </a:cxn>
              <a:cxn ang="0">
                <a:pos x="468" y="10"/>
              </a:cxn>
              <a:cxn ang="0">
                <a:pos x="485" y="6"/>
              </a:cxn>
              <a:cxn ang="0">
                <a:pos x="503" y="6"/>
              </a:cxn>
              <a:cxn ang="0">
                <a:pos x="516" y="26"/>
              </a:cxn>
              <a:cxn ang="0">
                <a:pos x="530" y="41"/>
              </a:cxn>
              <a:cxn ang="0">
                <a:pos x="545" y="55"/>
              </a:cxn>
              <a:cxn ang="0">
                <a:pos x="558" y="79"/>
              </a:cxn>
              <a:cxn ang="0">
                <a:pos x="561" y="99"/>
              </a:cxn>
              <a:cxn ang="0">
                <a:pos x="582" y="114"/>
              </a:cxn>
              <a:cxn ang="0">
                <a:pos x="592" y="128"/>
              </a:cxn>
              <a:cxn ang="0">
                <a:pos x="608" y="134"/>
              </a:cxn>
              <a:cxn ang="0">
                <a:pos x="634" y="123"/>
              </a:cxn>
              <a:cxn ang="0">
                <a:pos x="642" y="105"/>
              </a:cxn>
              <a:cxn ang="0">
                <a:pos x="652" y="97"/>
              </a:cxn>
              <a:cxn ang="0">
                <a:pos x="680" y="103"/>
              </a:cxn>
              <a:cxn ang="0">
                <a:pos x="705" y="94"/>
              </a:cxn>
              <a:cxn ang="0">
                <a:pos x="718" y="85"/>
              </a:cxn>
              <a:cxn ang="0">
                <a:pos x="738" y="90"/>
              </a:cxn>
              <a:cxn ang="0">
                <a:pos x="752" y="97"/>
              </a:cxn>
              <a:cxn ang="0">
                <a:pos x="765" y="294"/>
              </a:cxn>
              <a:cxn ang="0">
                <a:pos x="771" y="480"/>
              </a:cxn>
              <a:cxn ang="0">
                <a:pos x="687" y="613"/>
              </a:cxn>
              <a:cxn ang="0">
                <a:pos x="8" y="406"/>
              </a:cxn>
            </a:cxnLst>
            <a:rect l="0" t="0" r="r" b="b"/>
            <a:pathLst>
              <a:path w="780" h="633">
                <a:moveTo>
                  <a:pt x="8" y="406"/>
                </a:moveTo>
                <a:lnTo>
                  <a:pt x="1" y="94"/>
                </a:lnTo>
                <a:lnTo>
                  <a:pt x="0" y="15"/>
                </a:lnTo>
                <a:lnTo>
                  <a:pt x="8" y="19"/>
                </a:lnTo>
                <a:lnTo>
                  <a:pt x="15" y="19"/>
                </a:lnTo>
                <a:lnTo>
                  <a:pt x="79" y="0"/>
                </a:lnTo>
                <a:lnTo>
                  <a:pt x="83" y="3"/>
                </a:lnTo>
                <a:lnTo>
                  <a:pt x="92" y="10"/>
                </a:lnTo>
                <a:lnTo>
                  <a:pt x="92" y="21"/>
                </a:lnTo>
                <a:lnTo>
                  <a:pt x="97" y="28"/>
                </a:lnTo>
                <a:lnTo>
                  <a:pt x="107" y="35"/>
                </a:lnTo>
                <a:lnTo>
                  <a:pt x="115" y="39"/>
                </a:lnTo>
                <a:lnTo>
                  <a:pt x="125" y="39"/>
                </a:lnTo>
                <a:lnTo>
                  <a:pt x="134" y="41"/>
                </a:lnTo>
                <a:lnTo>
                  <a:pt x="145" y="47"/>
                </a:lnTo>
                <a:lnTo>
                  <a:pt x="154" y="48"/>
                </a:lnTo>
                <a:lnTo>
                  <a:pt x="162" y="48"/>
                </a:lnTo>
                <a:lnTo>
                  <a:pt x="172" y="47"/>
                </a:lnTo>
                <a:lnTo>
                  <a:pt x="172" y="35"/>
                </a:lnTo>
                <a:lnTo>
                  <a:pt x="175" y="19"/>
                </a:lnTo>
                <a:lnTo>
                  <a:pt x="182" y="12"/>
                </a:lnTo>
                <a:lnTo>
                  <a:pt x="190" y="12"/>
                </a:lnTo>
                <a:lnTo>
                  <a:pt x="207" y="23"/>
                </a:lnTo>
                <a:lnTo>
                  <a:pt x="216" y="26"/>
                </a:lnTo>
                <a:lnTo>
                  <a:pt x="222" y="23"/>
                </a:lnTo>
                <a:lnTo>
                  <a:pt x="236" y="23"/>
                </a:lnTo>
                <a:lnTo>
                  <a:pt x="247" y="23"/>
                </a:lnTo>
                <a:lnTo>
                  <a:pt x="256" y="21"/>
                </a:lnTo>
                <a:lnTo>
                  <a:pt x="263" y="21"/>
                </a:lnTo>
                <a:lnTo>
                  <a:pt x="287" y="28"/>
                </a:lnTo>
                <a:lnTo>
                  <a:pt x="291" y="39"/>
                </a:lnTo>
                <a:lnTo>
                  <a:pt x="289" y="48"/>
                </a:lnTo>
                <a:lnTo>
                  <a:pt x="284" y="59"/>
                </a:lnTo>
                <a:lnTo>
                  <a:pt x="287" y="67"/>
                </a:lnTo>
                <a:lnTo>
                  <a:pt x="294" y="70"/>
                </a:lnTo>
                <a:lnTo>
                  <a:pt x="311" y="70"/>
                </a:lnTo>
                <a:lnTo>
                  <a:pt x="334" y="65"/>
                </a:lnTo>
                <a:lnTo>
                  <a:pt x="339" y="70"/>
                </a:lnTo>
                <a:lnTo>
                  <a:pt x="339" y="80"/>
                </a:lnTo>
                <a:lnTo>
                  <a:pt x="346" y="94"/>
                </a:lnTo>
                <a:lnTo>
                  <a:pt x="354" y="99"/>
                </a:lnTo>
                <a:lnTo>
                  <a:pt x="392" y="107"/>
                </a:lnTo>
                <a:lnTo>
                  <a:pt x="399" y="105"/>
                </a:lnTo>
                <a:lnTo>
                  <a:pt x="406" y="97"/>
                </a:lnTo>
                <a:lnTo>
                  <a:pt x="408" y="85"/>
                </a:lnTo>
                <a:lnTo>
                  <a:pt x="411" y="74"/>
                </a:lnTo>
                <a:lnTo>
                  <a:pt x="411" y="60"/>
                </a:lnTo>
                <a:lnTo>
                  <a:pt x="414" y="48"/>
                </a:lnTo>
                <a:lnTo>
                  <a:pt x="423" y="48"/>
                </a:lnTo>
                <a:lnTo>
                  <a:pt x="428" y="41"/>
                </a:lnTo>
                <a:lnTo>
                  <a:pt x="443" y="26"/>
                </a:lnTo>
                <a:lnTo>
                  <a:pt x="456" y="21"/>
                </a:lnTo>
                <a:lnTo>
                  <a:pt x="463" y="12"/>
                </a:lnTo>
                <a:lnTo>
                  <a:pt x="468" y="10"/>
                </a:lnTo>
                <a:lnTo>
                  <a:pt x="478" y="3"/>
                </a:lnTo>
                <a:lnTo>
                  <a:pt x="485" y="6"/>
                </a:lnTo>
                <a:lnTo>
                  <a:pt x="493" y="3"/>
                </a:lnTo>
                <a:lnTo>
                  <a:pt x="503" y="6"/>
                </a:lnTo>
                <a:lnTo>
                  <a:pt x="507" y="19"/>
                </a:lnTo>
                <a:lnTo>
                  <a:pt x="516" y="26"/>
                </a:lnTo>
                <a:lnTo>
                  <a:pt x="523" y="35"/>
                </a:lnTo>
                <a:lnTo>
                  <a:pt x="530" y="41"/>
                </a:lnTo>
                <a:lnTo>
                  <a:pt x="533" y="52"/>
                </a:lnTo>
                <a:lnTo>
                  <a:pt x="545" y="55"/>
                </a:lnTo>
                <a:lnTo>
                  <a:pt x="550" y="65"/>
                </a:lnTo>
                <a:lnTo>
                  <a:pt x="558" y="79"/>
                </a:lnTo>
                <a:lnTo>
                  <a:pt x="561" y="88"/>
                </a:lnTo>
                <a:lnTo>
                  <a:pt x="561" y="99"/>
                </a:lnTo>
                <a:lnTo>
                  <a:pt x="576" y="105"/>
                </a:lnTo>
                <a:lnTo>
                  <a:pt x="582" y="114"/>
                </a:lnTo>
                <a:lnTo>
                  <a:pt x="587" y="119"/>
                </a:lnTo>
                <a:lnTo>
                  <a:pt x="592" y="128"/>
                </a:lnTo>
                <a:lnTo>
                  <a:pt x="598" y="134"/>
                </a:lnTo>
                <a:lnTo>
                  <a:pt x="608" y="134"/>
                </a:lnTo>
                <a:lnTo>
                  <a:pt x="616" y="128"/>
                </a:lnTo>
                <a:lnTo>
                  <a:pt x="634" y="123"/>
                </a:lnTo>
                <a:lnTo>
                  <a:pt x="634" y="114"/>
                </a:lnTo>
                <a:lnTo>
                  <a:pt x="642" y="105"/>
                </a:lnTo>
                <a:lnTo>
                  <a:pt x="647" y="97"/>
                </a:lnTo>
                <a:lnTo>
                  <a:pt x="652" y="97"/>
                </a:lnTo>
                <a:lnTo>
                  <a:pt x="663" y="99"/>
                </a:lnTo>
                <a:lnTo>
                  <a:pt x="680" y="103"/>
                </a:lnTo>
                <a:lnTo>
                  <a:pt x="694" y="99"/>
                </a:lnTo>
                <a:lnTo>
                  <a:pt x="705" y="94"/>
                </a:lnTo>
                <a:lnTo>
                  <a:pt x="712" y="94"/>
                </a:lnTo>
                <a:lnTo>
                  <a:pt x="718" y="85"/>
                </a:lnTo>
                <a:lnTo>
                  <a:pt x="729" y="85"/>
                </a:lnTo>
                <a:lnTo>
                  <a:pt x="738" y="90"/>
                </a:lnTo>
                <a:lnTo>
                  <a:pt x="747" y="90"/>
                </a:lnTo>
                <a:lnTo>
                  <a:pt x="752" y="97"/>
                </a:lnTo>
                <a:lnTo>
                  <a:pt x="760" y="103"/>
                </a:lnTo>
                <a:lnTo>
                  <a:pt x="765" y="294"/>
                </a:lnTo>
                <a:lnTo>
                  <a:pt x="769" y="323"/>
                </a:lnTo>
                <a:lnTo>
                  <a:pt x="771" y="480"/>
                </a:lnTo>
                <a:lnTo>
                  <a:pt x="779" y="609"/>
                </a:lnTo>
                <a:lnTo>
                  <a:pt x="687" y="613"/>
                </a:lnTo>
                <a:lnTo>
                  <a:pt x="12" y="632"/>
                </a:lnTo>
                <a:lnTo>
                  <a:pt x="8" y="40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4" name="Freeform 23"/>
          <p:cNvSpPr>
            <a:spLocks/>
          </p:cNvSpPr>
          <p:nvPr/>
        </p:nvSpPr>
        <p:spPr bwMode="auto">
          <a:xfrm>
            <a:off x="4488961" y="1620879"/>
            <a:ext cx="1959275" cy="1460295"/>
          </a:xfrm>
          <a:custGeom>
            <a:avLst/>
            <a:gdLst/>
            <a:ahLst/>
            <a:cxnLst>
              <a:cxn ang="0">
                <a:pos x="217" y="641"/>
              </a:cxn>
              <a:cxn ang="0">
                <a:pos x="257" y="657"/>
              </a:cxn>
              <a:cxn ang="0">
                <a:pos x="290" y="686"/>
              </a:cxn>
              <a:cxn ang="0">
                <a:pos x="323" y="701"/>
              </a:cxn>
              <a:cxn ang="0">
                <a:pos x="348" y="726"/>
              </a:cxn>
              <a:cxn ang="0">
                <a:pos x="339" y="764"/>
              </a:cxn>
              <a:cxn ang="0">
                <a:pos x="366" y="803"/>
              </a:cxn>
              <a:cxn ang="0">
                <a:pos x="408" y="821"/>
              </a:cxn>
              <a:cxn ang="0">
                <a:pos x="439" y="846"/>
              </a:cxn>
              <a:cxn ang="0">
                <a:pos x="475" y="853"/>
              </a:cxn>
              <a:cxn ang="0">
                <a:pos x="480" y="883"/>
              </a:cxn>
              <a:cxn ang="0">
                <a:pos x="520" y="903"/>
              </a:cxn>
              <a:cxn ang="0">
                <a:pos x="533" y="944"/>
              </a:cxn>
              <a:cxn ang="0">
                <a:pos x="653" y="933"/>
              </a:cxn>
              <a:cxn ang="0">
                <a:pos x="652" y="883"/>
              </a:cxn>
              <a:cxn ang="0">
                <a:pos x="670" y="848"/>
              </a:cxn>
              <a:cxn ang="0">
                <a:pos x="722" y="828"/>
              </a:cxn>
              <a:cxn ang="0">
                <a:pos x="753" y="833"/>
              </a:cxn>
              <a:cxn ang="0">
                <a:pos x="792" y="843"/>
              </a:cxn>
              <a:cxn ang="0">
                <a:pos x="793" y="903"/>
              </a:cxn>
              <a:cxn ang="0">
                <a:pos x="833" y="903"/>
              </a:cxn>
              <a:cxn ang="0">
                <a:pos x="862" y="877"/>
              </a:cxn>
              <a:cxn ang="0">
                <a:pos x="897" y="839"/>
              </a:cxn>
              <a:cxn ang="0">
                <a:pos x="935" y="839"/>
              </a:cxn>
              <a:cxn ang="0">
                <a:pos x="964" y="863"/>
              </a:cxn>
              <a:cxn ang="0">
                <a:pos x="1012" y="857"/>
              </a:cxn>
              <a:cxn ang="0">
                <a:pos x="1030" y="806"/>
              </a:cxn>
              <a:cxn ang="0">
                <a:pos x="1072" y="811"/>
              </a:cxn>
              <a:cxn ang="0">
                <a:pos x="1112" y="788"/>
              </a:cxn>
              <a:cxn ang="0">
                <a:pos x="1153" y="776"/>
              </a:cxn>
              <a:cxn ang="0">
                <a:pos x="1200" y="793"/>
              </a:cxn>
              <a:cxn ang="0">
                <a:pos x="1232" y="868"/>
              </a:cxn>
              <a:cxn ang="0">
                <a:pos x="1257" y="908"/>
              </a:cxn>
              <a:cxn ang="0">
                <a:pos x="1244" y="950"/>
              </a:cxn>
              <a:cxn ang="0">
                <a:pos x="1327" y="936"/>
              </a:cxn>
              <a:cxn ang="0">
                <a:pos x="1320" y="312"/>
              </a:cxn>
              <a:cxn ang="0">
                <a:pos x="21" y="17"/>
              </a:cxn>
              <a:cxn ang="0">
                <a:pos x="5" y="50"/>
              </a:cxn>
              <a:cxn ang="0">
                <a:pos x="37" y="72"/>
              </a:cxn>
              <a:cxn ang="0">
                <a:pos x="73" y="57"/>
              </a:cxn>
              <a:cxn ang="0">
                <a:pos x="73" y="95"/>
              </a:cxn>
              <a:cxn ang="0">
                <a:pos x="77" y="130"/>
              </a:cxn>
              <a:cxn ang="0">
                <a:pos x="93" y="155"/>
              </a:cxn>
              <a:cxn ang="0">
                <a:pos x="97" y="200"/>
              </a:cxn>
              <a:cxn ang="0">
                <a:pos x="123" y="240"/>
              </a:cxn>
              <a:cxn ang="0">
                <a:pos x="137" y="265"/>
              </a:cxn>
              <a:cxn ang="0">
                <a:pos x="115" y="292"/>
              </a:cxn>
              <a:cxn ang="0">
                <a:pos x="92" y="320"/>
              </a:cxn>
              <a:cxn ang="0">
                <a:pos x="66" y="347"/>
              </a:cxn>
              <a:cxn ang="0">
                <a:pos x="70" y="379"/>
              </a:cxn>
              <a:cxn ang="0">
                <a:pos x="97" y="394"/>
              </a:cxn>
              <a:cxn ang="0">
                <a:pos x="126" y="399"/>
              </a:cxn>
              <a:cxn ang="0">
                <a:pos x="117" y="437"/>
              </a:cxn>
              <a:cxn ang="0">
                <a:pos x="150" y="442"/>
              </a:cxn>
              <a:cxn ang="0">
                <a:pos x="152" y="475"/>
              </a:cxn>
              <a:cxn ang="0">
                <a:pos x="146" y="510"/>
              </a:cxn>
              <a:cxn ang="0">
                <a:pos x="152" y="544"/>
              </a:cxn>
              <a:cxn ang="0">
                <a:pos x="186" y="569"/>
              </a:cxn>
              <a:cxn ang="0">
                <a:pos x="205" y="602"/>
              </a:cxn>
            </a:cxnLst>
            <a:rect l="0" t="0" r="r" b="b"/>
            <a:pathLst>
              <a:path w="1328" h="959">
                <a:moveTo>
                  <a:pt x="193" y="609"/>
                </a:moveTo>
                <a:lnTo>
                  <a:pt x="193" y="621"/>
                </a:lnTo>
                <a:lnTo>
                  <a:pt x="203" y="632"/>
                </a:lnTo>
                <a:lnTo>
                  <a:pt x="217" y="641"/>
                </a:lnTo>
                <a:lnTo>
                  <a:pt x="232" y="641"/>
                </a:lnTo>
                <a:lnTo>
                  <a:pt x="237" y="634"/>
                </a:lnTo>
                <a:lnTo>
                  <a:pt x="248" y="646"/>
                </a:lnTo>
                <a:lnTo>
                  <a:pt x="257" y="657"/>
                </a:lnTo>
                <a:lnTo>
                  <a:pt x="266" y="666"/>
                </a:lnTo>
                <a:lnTo>
                  <a:pt x="270" y="674"/>
                </a:lnTo>
                <a:lnTo>
                  <a:pt x="277" y="681"/>
                </a:lnTo>
                <a:lnTo>
                  <a:pt x="290" y="686"/>
                </a:lnTo>
                <a:lnTo>
                  <a:pt x="295" y="688"/>
                </a:lnTo>
                <a:lnTo>
                  <a:pt x="308" y="691"/>
                </a:lnTo>
                <a:lnTo>
                  <a:pt x="317" y="696"/>
                </a:lnTo>
                <a:lnTo>
                  <a:pt x="323" y="701"/>
                </a:lnTo>
                <a:lnTo>
                  <a:pt x="323" y="711"/>
                </a:lnTo>
                <a:lnTo>
                  <a:pt x="328" y="719"/>
                </a:lnTo>
                <a:lnTo>
                  <a:pt x="340" y="719"/>
                </a:lnTo>
                <a:lnTo>
                  <a:pt x="348" y="726"/>
                </a:lnTo>
                <a:lnTo>
                  <a:pt x="348" y="739"/>
                </a:lnTo>
                <a:lnTo>
                  <a:pt x="348" y="748"/>
                </a:lnTo>
                <a:lnTo>
                  <a:pt x="340" y="757"/>
                </a:lnTo>
                <a:lnTo>
                  <a:pt x="339" y="764"/>
                </a:lnTo>
                <a:lnTo>
                  <a:pt x="343" y="776"/>
                </a:lnTo>
                <a:lnTo>
                  <a:pt x="348" y="786"/>
                </a:lnTo>
                <a:lnTo>
                  <a:pt x="357" y="788"/>
                </a:lnTo>
                <a:lnTo>
                  <a:pt x="366" y="803"/>
                </a:lnTo>
                <a:lnTo>
                  <a:pt x="377" y="803"/>
                </a:lnTo>
                <a:lnTo>
                  <a:pt x="386" y="803"/>
                </a:lnTo>
                <a:lnTo>
                  <a:pt x="399" y="811"/>
                </a:lnTo>
                <a:lnTo>
                  <a:pt x="408" y="821"/>
                </a:lnTo>
                <a:lnTo>
                  <a:pt x="415" y="828"/>
                </a:lnTo>
                <a:lnTo>
                  <a:pt x="420" y="833"/>
                </a:lnTo>
                <a:lnTo>
                  <a:pt x="430" y="839"/>
                </a:lnTo>
                <a:lnTo>
                  <a:pt x="439" y="846"/>
                </a:lnTo>
                <a:lnTo>
                  <a:pt x="448" y="846"/>
                </a:lnTo>
                <a:lnTo>
                  <a:pt x="455" y="846"/>
                </a:lnTo>
                <a:lnTo>
                  <a:pt x="460" y="851"/>
                </a:lnTo>
                <a:lnTo>
                  <a:pt x="475" y="853"/>
                </a:lnTo>
                <a:lnTo>
                  <a:pt x="485" y="857"/>
                </a:lnTo>
                <a:lnTo>
                  <a:pt x="486" y="866"/>
                </a:lnTo>
                <a:lnTo>
                  <a:pt x="480" y="871"/>
                </a:lnTo>
                <a:lnTo>
                  <a:pt x="480" y="883"/>
                </a:lnTo>
                <a:lnTo>
                  <a:pt x="493" y="886"/>
                </a:lnTo>
                <a:lnTo>
                  <a:pt x="500" y="893"/>
                </a:lnTo>
                <a:lnTo>
                  <a:pt x="517" y="897"/>
                </a:lnTo>
                <a:lnTo>
                  <a:pt x="520" y="903"/>
                </a:lnTo>
                <a:lnTo>
                  <a:pt x="525" y="915"/>
                </a:lnTo>
                <a:lnTo>
                  <a:pt x="532" y="928"/>
                </a:lnTo>
                <a:lnTo>
                  <a:pt x="533" y="935"/>
                </a:lnTo>
                <a:lnTo>
                  <a:pt x="533" y="944"/>
                </a:lnTo>
                <a:lnTo>
                  <a:pt x="545" y="950"/>
                </a:lnTo>
                <a:lnTo>
                  <a:pt x="660" y="950"/>
                </a:lnTo>
                <a:lnTo>
                  <a:pt x="653" y="941"/>
                </a:lnTo>
                <a:lnTo>
                  <a:pt x="653" y="933"/>
                </a:lnTo>
                <a:lnTo>
                  <a:pt x="657" y="921"/>
                </a:lnTo>
                <a:lnTo>
                  <a:pt x="662" y="911"/>
                </a:lnTo>
                <a:lnTo>
                  <a:pt x="662" y="903"/>
                </a:lnTo>
                <a:lnTo>
                  <a:pt x="652" y="883"/>
                </a:lnTo>
                <a:lnTo>
                  <a:pt x="646" y="871"/>
                </a:lnTo>
                <a:lnTo>
                  <a:pt x="650" y="863"/>
                </a:lnTo>
                <a:lnTo>
                  <a:pt x="660" y="857"/>
                </a:lnTo>
                <a:lnTo>
                  <a:pt x="670" y="848"/>
                </a:lnTo>
                <a:lnTo>
                  <a:pt x="680" y="843"/>
                </a:lnTo>
                <a:lnTo>
                  <a:pt x="693" y="839"/>
                </a:lnTo>
                <a:lnTo>
                  <a:pt x="715" y="833"/>
                </a:lnTo>
                <a:lnTo>
                  <a:pt x="722" y="828"/>
                </a:lnTo>
                <a:lnTo>
                  <a:pt x="725" y="821"/>
                </a:lnTo>
                <a:lnTo>
                  <a:pt x="737" y="821"/>
                </a:lnTo>
                <a:lnTo>
                  <a:pt x="746" y="823"/>
                </a:lnTo>
                <a:lnTo>
                  <a:pt x="753" y="833"/>
                </a:lnTo>
                <a:lnTo>
                  <a:pt x="760" y="839"/>
                </a:lnTo>
                <a:lnTo>
                  <a:pt x="772" y="833"/>
                </a:lnTo>
                <a:lnTo>
                  <a:pt x="780" y="828"/>
                </a:lnTo>
                <a:lnTo>
                  <a:pt x="792" y="843"/>
                </a:lnTo>
                <a:lnTo>
                  <a:pt x="788" y="859"/>
                </a:lnTo>
                <a:lnTo>
                  <a:pt x="777" y="877"/>
                </a:lnTo>
                <a:lnTo>
                  <a:pt x="777" y="888"/>
                </a:lnTo>
                <a:lnTo>
                  <a:pt x="793" y="903"/>
                </a:lnTo>
                <a:lnTo>
                  <a:pt x="799" y="908"/>
                </a:lnTo>
                <a:lnTo>
                  <a:pt x="817" y="915"/>
                </a:lnTo>
                <a:lnTo>
                  <a:pt x="825" y="915"/>
                </a:lnTo>
                <a:lnTo>
                  <a:pt x="833" y="903"/>
                </a:lnTo>
                <a:lnTo>
                  <a:pt x="839" y="895"/>
                </a:lnTo>
                <a:lnTo>
                  <a:pt x="845" y="888"/>
                </a:lnTo>
                <a:lnTo>
                  <a:pt x="855" y="883"/>
                </a:lnTo>
                <a:lnTo>
                  <a:pt x="862" y="877"/>
                </a:lnTo>
                <a:lnTo>
                  <a:pt x="875" y="863"/>
                </a:lnTo>
                <a:lnTo>
                  <a:pt x="885" y="859"/>
                </a:lnTo>
                <a:lnTo>
                  <a:pt x="892" y="848"/>
                </a:lnTo>
                <a:lnTo>
                  <a:pt x="897" y="839"/>
                </a:lnTo>
                <a:lnTo>
                  <a:pt x="908" y="839"/>
                </a:lnTo>
                <a:lnTo>
                  <a:pt x="917" y="839"/>
                </a:lnTo>
                <a:lnTo>
                  <a:pt x="925" y="839"/>
                </a:lnTo>
                <a:lnTo>
                  <a:pt x="935" y="839"/>
                </a:lnTo>
                <a:lnTo>
                  <a:pt x="945" y="843"/>
                </a:lnTo>
                <a:lnTo>
                  <a:pt x="952" y="851"/>
                </a:lnTo>
                <a:lnTo>
                  <a:pt x="957" y="857"/>
                </a:lnTo>
                <a:lnTo>
                  <a:pt x="964" y="863"/>
                </a:lnTo>
                <a:lnTo>
                  <a:pt x="982" y="859"/>
                </a:lnTo>
                <a:lnTo>
                  <a:pt x="993" y="859"/>
                </a:lnTo>
                <a:lnTo>
                  <a:pt x="1004" y="863"/>
                </a:lnTo>
                <a:lnTo>
                  <a:pt x="1012" y="857"/>
                </a:lnTo>
                <a:lnTo>
                  <a:pt x="1012" y="846"/>
                </a:lnTo>
                <a:lnTo>
                  <a:pt x="1012" y="833"/>
                </a:lnTo>
                <a:lnTo>
                  <a:pt x="1012" y="823"/>
                </a:lnTo>
                <a:lnTo>
                  <a:pt x="1030" y="806"/>
                </a:lnTo>
                <a:lnTo>
                  <a:pt x="1039" y="806"/>
                </a:lnTo>
                <a:lnTo>
                  <a:pt x="1050" y="811"/>
                </a:lnTo>
                <a:lnTo>
                  <a:pt x="1060" y="817"/>
                </a:lnTo>
                <a:lnTo>
                  <a:pt x="1072" y="811"/>
                </a:lnTo>
                <a:lnTo>
                  <a:pt x="1079" y="803"/>
                </a:lnTo>
                <a:lnTo>
                  <a:pt x="1088" y="803"/>
                </a:lnTo>
                <a:lnTo>
                  <a:pt x="1099" y="793"/>
                </a:lnTo>
                <a:lnTo>
                  <a:pt x="1112" y="788"/>
                </a:lnTo>
                <a:lnTo>
                  <a:pt x="1124" y="779"/>
                </a:lnTo>
                <a:lnTo>
                  <a:pt x="1130" y="773"/>
                </a:lnTo>
                <a:lnTo>
                  <a:pt x="1144" y="769"/>
                </a:lnTo>
                <a:lnTo>
                  <a:pt x="1153" y="776"/>
                </a:lnTo>
                <a:lnTo>
                  <a:pt x="1164" y="783"/>
                </a:lnTo>
                <a:lnTo>
                  <a:pt x="1173" y="779"/>
                </a:lnTo>
                <a:lnTo>
                  <a:pt x="1185" y="779"/>
                </a:lnTo>
                <a:lnTo>
                  <a:pt x="1200" y="793"/>
                </a:lnTo>
                <a:lnTo>
                  <a:pt x="1208" y="803"/>
                </a:lnTo>
                <a:lnTo>
                  <a:pt x="1219" y="853"/>
                </a:lnTo>
                <a:lnTo>
                  <a:pt x="1225" y="859"/>
                </a:lnTo>
                <a:lnTo>
                  <a:pt x="1232" y="868"/>
                </a:lnTo>
                <a:lnTo>
                  <a:pt x="1244" y="871"/>
                </a:lnTo>
                <a:lnTo>
                  <a:pt x="1257" y="886"/>
                </a:lnTo>
                <a:lnTo>
                  <a:pt x="1257" y="901"/>
                </a:lnTo>
                <a:lnTo>
                  <a:pt x="1257" y="908"/>
                </a:lnTo>
                <a:lnTo>
                  <a:pt x="1253" y="916"/>
                </a:lnTo>
                <a:lnTo>
                  <a:pt x="1244" y="926"/>
                </a:lnTo>
                <a:lnTo>
                  <a:pt x="1244" y="936"/>
                </a:lnTo>
                <a:lnTo>
                  <a:pt x="1244" y="950"/>
                </a:lnTo>
                <a:lnTo>
                  <a:pt x="1248" y="953"/>
                </a:lnTo>
                <a:lnTo>
                  <a:pt x="1257" y="958"/>
                </a:lnTo>
                <a:lnTo>
                  <a:pt x="1264" y="958"/>
                </a:lnTo>
                <a:lnTo>
                  <a:pt x="1327" y="936"/>
                </a:lnTo>
                <a:lnTo>
                  <a:pt x="1320" y="470"/>
                </a:lnTo>
                <a:lnTo>
                  <a:pt x="1302" y="470"/>
                </a:lnTo>
                <a:lnTo>
                  <a:pt x="1299" y="312"/>
                </a:lnTo>
                <a:lnTo>
                  <a:pt x="1320" y="312"/>
                </a:lnTo>
                <a:lnTo>
                  <a:pt x="1315" y="155"/>
                </a:lnTo>
                <a:lnTo>
                  <a:pt x="1312" y="0"/>
                </a:lnTo>
                <a:lnTo>
                  <a:pt x="617" y="12"/>
                </a:lnTo>
                <a:lnTo>
                  <a:pt x="21" y="17"/>
                </a:lnTo>
                <a:lnTo>
                  <a:pt x="17" y="26"/>
                </a:lnTo>
                <a:lnTo>
                  <a:pt x="13" y="33"/>
                </a:lnTo>
                <a:lnTo>
                  <a:pt x="0" y="37"/>
                </a:lnTo>
                <a:lnTo>
                  <a:pt x="5" y="50"/>
                </a:lnTo>
                <a:lnTo>
                  <a:pt x="15" y="53"/>
                </a:lnTo>
                <a:lnTo>
                  <a:pt x="21" y="57"/>
                </a:lnTo>
                <a:lnTo>
                  <a:pt x="28" y="63"/>
                </a:lnTo>
                <a:lnTo>
                  <a:pt x="37" y="72"/>
                </a:lnTo>
                <a:lnTo>
                  <a:pt x="43" y="66"/>
                </a:lnTo>
                <a:lnTo>
                  <a:pt x="53" y="57"/>
                </a:lnTo>
                <a:lnTo>
                  <a:pt x="65" y="53"/>
                </a:lnTo>
                <a:lnTo>
                  <a:pt x="73" y="57"/>
                </a:lnTo>
                <a:lnTo>
                  <a:pt x="83" y="72"/>
                </a:lnTo>
                <a:lnTo>
                  <a:pt x="79" y="80"/>
                </a:lnTo>
                <a:lnTo>
                  <a:pt x="72" y="83"/>
                </a:lnTo>
                <a:lnTo>
                  <a:pt x="73" y="95"/>
                </a:lnTo>
                <a:lnTo>
                  <a:pt x="73" y="103"/>
                </a:lnTo>
                <a:lnTo>
                  <a:pt x="75" y="112"/>
                </a:lnTo>
                <a:lnTo>
                  <a:pt x="73" y="123"/>
                </a:lnTo>
                <a:lnTo>
                  <a:pt x="77" y="130"/>
                </a:lnTo>
                <a:lnTo>
                  <a:pt x="85" y="135"/>
                </a:lnTo>
                <a:lnTo>
                  <a:pt x="93" y="139"/>
                </a:lnTo>
                <a:lnTo>
                  <a:pt x="99" y="147"/>
                </a:lnTo>
                <a:lnTo>
                  <a:pt x="93" y="155"/>
                </a:lnTo>
                <a:lnTo>
                  <a:pt x="93" y="167"/>
                </a:lnTo>
                <a:lnTo>
                  <a:pt x="90" y="185"/>
                </a:lnTo>
                <a:lnTo>
                  <a:pt x="93" y="193"/>
                </a:lnTo>
                <a:lnTo>
                  <a:pt x="97" y="200"/>
                </a:lnTo>
                <a:lnTo>
                  <a:pt x="97" y="213"/>
                </a:lnTo>
                <a:lnTo>
                  <a:pt x="103" y="219"/>
                </a:lnTo>
                <a:lnTo>
                  <a:pt x="112" y="222"/>
                </a:lnTo>
                <a:lnTo>
                  <a:pt x="123" y="240"/>
                </a:lnTo>
                <a:lnTo>
                  <a:pt x="128" y="248"/>
                </a:lnTo>
                <a:lnTo>
                  <a:pt x="135" y="255"/>
                </a:lnTo>
                <a:lnTo>
                  <a:pt x="146" y="262"/>
                </a:lnTo>
                <a:lnTo>
                  <a:pt x="137" y="265"/>
                </a:lnTo>
                <a:lnTo>
                  <a:pt x="130" y="272"/>
                </a:lnTo>
                <a:lnTo>
                  <a:pt x="133" y="282"/>
                </a:lnTo>
                <a:lnTo>
                  <a:pt x="128" y="292"/>
                </a:lnTo>
                <a:lnTo>
                  <a:pt x="115" y="292"/>
                </a:lnTo>
                <a:lnTo>
                  <a:pt x="110" y="300"/>
                </a:lnTo>
                <a:lnTo>
                  <a:pt x="108" y="310"/>
                </a:lnTo>
                <a:lnTo>
                  <a:pt x="103" y="319"/>
                </a:lnTo>
                <a:lnTo>
                  <a:pt x="92" y="320"/>
                </a:lnTo>
                <a:lnTo>
                  <a:pt x="85" y="322"/>
                </a:lnTo>
                <a:lnTo>
                  <a:pt x="86" y="327"/>
                </a:lnTo>
                <a:lnTo>
                  <a:pt x="72" y="339"/>
                </a:lnTo>
                <a:lnTo>
                  <a:pt x="66" y="347"/>
                </a:lnTo>
                <a:lnTo>
                  <a:pt x="61" y="352"/>
                </a:lnTo>
                <a:lnTo>
                  <a:pt x="65" y="361"/>
                </a:lnTo>
                <a:lnTo>
                  <a:pt x="61" y="374"/>
                </a:lnTo>
                <a:lnTo>
                  <a:pt x="70" y="379"/>
                </a:lnTo>
                <a:lnTo>
                  <a:pt x="75" y="384"/>
                </a:lnTo>
                <a:lnTo>
                  <a:pt x="83" y="394"/>
                </a:lnTo>
                <a:lnTo>
                  <a:pt x="90" y="397"/>
                </a:lnTo>
                <a:lnTo>
                  <a:pt x="97" y="394"/>
                </a:lnTo>
                <a:lnTo>
                  <a:pt x="103" y="381"/>
                </a:lnTo>
                <a:lnTo>
                  <a:pt x="115" y="384"/>
                </a:lnTo>
                <a:lnTo>
                  <a:pt x="119" y="394"/>
                </a:lnTo>
                <a:lnTo>
                  <a:pt x="126" y="399"/>
                </a:lnTo>
                <a:lnTo>
                  <a:pt x="125" y="408"/>
                </a:lnTo>
                <a:lnTo>
                  <a:pt x="117" y="417"/>
                </a:lnTo>
                <a:lnTo>
                  <a:pt x="115" y="427"/>
                </a:lnTo>
                <a:lnTo>
                  <a:pt x="117" y="437"/>
                </a:lnTo>
                <a:lnTo>
                  <a:pt x="128" y="441"/>
                </a:lnTo>
                <a:lnTo>
                  <a:pt x="141" y="437"/>
                </a:lnTo>
                <a:lnTo>
                  <a:pt x="148" y="434"/>
                </a:lnTo>
                <a:lnTo>
                  <a:pt x="150" y="442"/>
                </a:lnTo>
                <a:lnTo>
                  <a:pt x="146" y="452"/>
                </a:lnTo>
                <a:lnTo>
                  <a:pt x="148" y="461"/>
                </a:lnTo>
                <a:lnTo>
                  <a:pt x="163" y="466"/>
                </a:lnTo>
                <a:lnTo>
                  <a:pt x="152" y="475"/>
                </a:lnTo>
                <a:lnTo>
                  <a:pt x="148" y="482"/>
                </a:lnTo>
                <a:lnTo>
                  <a:pt x="155" y="490"/>
                </a:lnTo>
                <a:lnTo>
                  <a:pt x="163" y="494"/>
                </a:lnTo>
                <a:lnTo>
                  <a:pt x="146" y="510"/>
                </a:lnTo>
                <a:lnTo>
                  <a:pt x="141" y="519"/>
                </a:lnTo>
                <a:lnTo>
                  <a:pt x="150" y="526"/>
                </a:lnTo>
                <a:lnTo>
                  <a:pt x="150" y="535"/>
                </a:lnTo>
                <a:lnTo>
                  <a:pt x="152" y="544"/>
                </a:lnTo>
                <a:lnTo>
                  <a:pt x="155" y="554"/>
                </a:lnTo>
                <a:lnTo>
                  <a:pt x="163" y="559"/>
                </a:lnTo>
                <a:lnTo>
                  <a:pt x="179" y="564"/>
                </a:lnTo>
                <a:lnTo>
                  <a:pt x="186" y="569"/>
                </a:lnTo>
                <a:lnTo>
                  <a:pt x="197" y="577"/>
                </a:lnTo>
                <a:lnTo>
                  <a:pt x="205" y="579"/>
                </a:lnTo>
                <a:lnTo>
                  <a:pt x="208" y="594"/>
                </a:lnTo>
                <a:lnTo>
                  <a:pt x="205" y="602"/>
                </a:lnTo>
                <a:lnTo>
                  <a:pt x="193" y="609"/>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5" name="Freeform 24"/>
          <p:cNvSpPr>
            <a:spLocks/>
          </p:cNvSpPr>
          <p:nvPr/>
        </p:nvSpPr>
        <p:spPr bwMode="auto">
          <a:xfrm>
            <a:off x="7585735" y="1561493"/>
            <a:ext cx="604896" cy="1327819"/>
          </a:xfrm>
          <a:custGeom>
            <a:avLst/>
            <a:gdLst/>
            <a:ahLst/>
            <a:cxnLst>
              <a:cxn ang="0">
                <a:pos x="409" y="859"/>
              </a:cxn>
              <a:cxn ang="0">
                <a:pos x="307" y="866"/>
              </a:cxn>
              <a:cxn ang="0">
                <a:pos x="230" y="866"/>
              </a:cxn>
              <a:cxn ang="0">
                <a:pos x="150" y="871"/>
              </a:cxn>
              <a:cxn ang="0">
                <a:pos x="147" y="790"/>
              </a:cxn>
              <a:cxn ang="0">
                <a:pos x="103" y="794"/>
              </a:cxn>
              <a:cxn ang="0">
                <a:pos x="93" y="578"/>
              </a:cxn>
              <a:cxn ang="0">
                <a:pos x="90" y="518"/>
              </a:cxn>
              <a:cxn ang="0">
                <a:pos x="85" y="383"/>
              </a:cxn>
              <a:cxn ang="0">
                <a:pos x="83" y="321"/>
              </a:cxn>
              <a:cxn ang="0">
                <a:pos x="0" y="326"/>
              </a:cxn>
              <a:cxn ang="0">
                <a:pos x="0" y="247"/>
              </a:cxn>
              <a:cxn ang="0">
                <a:pos x="37" y="247"/>
              </a:cxn>
              <a:cxn ang="0">
                <a:pos x="37" y="234"/>
              </a:cxn>
              <a:cxn ang="0">
                <a:pos x="35" y="163"/>
              </a:cxn>
              <a:cxn ang="0">
                <a:pos x="77" y="161"/>
              </a:cxn>
              <a:cxn ang="0">
                <a:pos x="73" y="80"/>
              </a:cxn>
              <a:cxn ang="0">
                <a:pos x="119" y="80"/>
              </a:cxn>
              <a:cxn ang="0">
                <a:pos x="113" y="8"/>
              </a:cxn>
              <a:cxn ang="0">
                <a:pos x="370" y="0"/>
              </a:cxn>
              <a:cxn ang="0">
                <a:pos x="375" y="139"/>
              </a:cxn>
              <a:cxn ang="0">
                <a:pos x="387" y="443"/>
              </a:cxn>
              <a:cxn ang="0">
                <a:pos x="401" y="727"/>
              </a:cxn>
              <a:cxn ang="0">
                <a:pos x="409" y="859"/>
              </a:cxn>
            </a:cxnLst>
            <a:rect l="0" t="0" r="r" b="b"/>
            <a:pathLst>
              <a:path w="410" h="872">
                <a:moveTo>
                  <a:pt x="409" y="859"/>
                </a:moveTo>
                <a:lnTo>
                  <a:pt x="307" y="866"/>
                </a:lnTo>
                <a:lnTo>
                  <a:pt x="230" y="866"/>
                </a:lnTo>
                <a:lnTo>
                  <a:pt x="150" y="871"/>
                </a:lnTo>
                <a:lnTo>
                  <a:pt x="147" y="790"/>
                </a:lnTo>
                <a:lnTo>
                  <a:pt x="103" y="794"/>
                </a:lnTo>
                <a:lnTo>
                  <a:pt x="93" y="578"/>
                </a:lnTo>
                <a:lnTo>
                  <a:pt x="90" y="518"/>
                </a:lnTo>
                <a:lnTo>
                  <a:pt x="85" y="383"/>
                </a:lnTo>
                <a:lnTo>
                  <a:pt x="83" y="321"/>
                </a:lnTo>
                <a:lnTo>
                  <a:pt x="0" y="326"/>
                </a:lnTo>
                <a:lnTo>
                  <a:pt x="0" y="247"/>
                </a:lnTo>
                <a:lnTo>
                  <a:pt x="37" y="247"/>
                </a:lnTo>
                <a:lnTo>
                  <a:pt x="37" y="234"/>
                </a:lnTo>
                <a:lnTo>
                  <a:pt x="35" y="163"/>
                </a:lnTo>
                <a:lnTo>
                  <a:pt x="77" y="161"/>
                </a:lnTo>
                <a:lnTo>
                  <a:pt x="73" y="80"/>
                </a:lnTo>
                <a:lnTo>
                  <a:pt x="119" y="80"/>
                </a:lnTo>
                <a:lnTo>
                  <a:pt x="113" y="8"/>
                </a:lnTo>
                <a:lnTo>
                  <a:pt x="370" y="0"/>
                </a:lnTo>
                <a:lnTo>
                  <a:pt x="375" y="139"/>
                </a:lnTo>
                <a:lnTo>
                  <a:pt x="387" y="443"/>
                </a:lnTo>
                <a:lnTo>
                  <a:pt x="401" y="727"/>
                </a:lnTo>
                <a:lnTo>
                  <a:pt x="409" y="859"/>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6" name="Freeform 25"/>
          <p:cNvSpPr>
            <a:spLocks/>
          </p:cNvSpPr>
          <p:nvPr/>
        </p:nvSpPr>
        <p:spPr bwMode="auto">
          <a:xfrm>
            <a:off x="3105076" y="5212994"/>
            <a:ext cx="745054" cy="1154227"/>
          </a:xfrm>
          <a:custGeom>
            <a:avLst/>
            <a:gdLst/>
            <a:ahLst/>
            <a:cxnLst>
              <a:cxn ang="0">
                <a:pos x="504" y="6"/>
              </a:cxn>
              <a:cxn ang="0">
                <a:pos x="499" y="315"/>
              </a:cxn>
              <a:cxn ang="0">
                <a:pos x="437" y="314"/>
              </a:cxn>
              <a:cxn ang="0">
                <a:pos x="437" y="482"/>
              </a:cxn>
              <a:cxn ang="0">
                <a:pos x="437" y="552"/>
              </a:cxn>
              <a:cxn ang="0">
                <a:pos x="504" y="552"/>
              </a:cxn>
              <a:cxn ang="0">
                <a:pos x="494" y="554"/>
              </a:cxn>
              <a:cxn ang="0">
                <a:pos x="487" y="560"/>
              </a:cxn>
              <a:cxn ang="0">
                <a:pos x="487" y="572"/>
              </a:cxn>
              <a:cxn ang="0">
                <a:pos x="494" y="582"/>
              </a:cxn>
              <a:cxn ang="0">
                <a:pos x="496" y="592"/>
              </a:cxn>
              <a:cxn ang="0">
                <a:pos x="494" y="605"/>
              </a:cxn>
              <a:cxn ang="0">
                <a:pos x="422" y="622"/>
              </a:cxn>
              <a:cxn ang="0">
                <a:pos x="396" y="620"/>
              </a:cxn>
              <a:cxn ang="0">
                <a:pos x="369" y="630"/>
              </a:cxn>
              <a:cxn ang="0">
                <a:pos x="349" y="630"/>
              </a:cxn>
              <a:cxn ang="0">
                <a:pos x="300" y="620"/>
              </a:cxn>
              <a:cxn ang="0">
                <a:pos x="289" y="622"/>
              </a:cxn>
              <a:cxn ang="0">
                <a:pos x="262" y="630"/>
              </a:cxn>
              <a:cxn ang="0">
                <a:pos x="237" y="650"/>
              </a:cxn>
              <a:cxn ang="0">
                <a:pos x="238" y="658"/>
              </a:cxn>
              <a:cxn ang="0">
                <a:pos x="232" y="667"/>
              </a:cxn>
              <a:cxn ang="0">
                <a:pos x="224" y="669"/>
              </a:cxn>
              <a:cxn ang="0">
                <a:pos x="215" y="674"/>
              </a:cxn>
              <a:cxn ang="0">
                <a:pos x="204" y="670"/>
              </a:cxn>
              <a:cxn ang="0">
                <a:pos x="197" y="683"/>
              </a:cxn>
              <a:cxn ang="0">
                <a:pos x="182" y="692"/>
              </a:cxn>
              <a:cxn ang="0">
                <a:pos x="168" y="698"/>
              </a:cxn>
              <a:cxn ang="0">
                <a:pos x="137" y="702"/>
              </a:cxn>
              <a:cxn ang="0">
                <a:pos x="98" y="727"/>
              </a:cxn>
              <a:cxn ang="0">
                <a:pos x="73" y="727"/>
              </a:cxn>
              <a:cxn ang="0">
                <a:pos x="45" y="732"/>
              </a:cxn>
              <a:cxn ang="0">
                <a:pos x="33" y="740"/>
              </a:cxn>
              <a:cxn ang="0">
                <a:pos x="0" y="757"/>
              </a:cxn>
              <a:cxn ang="0">
                <a:pos x="0" y="654"/>
              </a:cxn>
              <a:cxn ang="0">
                <a:pos x="5" y="514"/>
              </a:cxn>
              <a:cxn ang="0">
                <a:pos x="10" y="300"/>
              </a:cxn>
              <a:cxn ang="0">
                <a:pos x="12" y="220"/>
              </a:cxn>
              <a:cxn ang="0">
                <a:pos x="18" y="0"/>
              </a:cxn>
              <a:cxn ang="0">
                <a:pos x="25" y="0"/>
              </a:cxn>
              <a:cxn ang="0">
                <a:pos x="210" y="3"/>
              </a:cxn>
              <a:cxn ang="0">
                <a:pos x="504" y="6"/>
              </a:cxn>
            </a:cxnLst>
            <a:rect l="0" t="0" r="r" b="b"/>
            <a:pathLst>
              <a:path w="505" h="758">
                <a:moveTo>
                  <a:pt x="504" y="6"/>
                </a:moveTo>
                <a:lnTo>
                  <a:pt x="499" y="315"/>
                </a:lnTo>
                <a:lnTo>
                  <a:pt x="437" y="314"/>
                </a:lnTo>
                <a:lnTo>
                  <a:pt x="437" y="482"/>
                </a:lnTo>
                <a:lnTo>
                  <a:pt x="437" y="552"/>
                </a:lnTo>
                <a:lnTo>
                  <a:pt x="504" y="552"/>
                </a:lnTo>
                <a:lnTo>
                  <a:pt x="494" y="554"/>
                </a:lnTo>
                <a:lnTo>
                  <a:pt x="487" y="560"/>
                </a:lnTo>
                <a:lnTo>
                  <a:pt x="487" y="572"/>
                </a:lnTo>
                <a:lnTo>
                  <a:pt x="494" y="582"/>
                </a:lnTo>
                <a:lnTo>
                  <a:pt x="496" y="592"/>
                </a:lnTo>
                <a:lnTo>
                  <a:pt x="494" y="605"/>
                </a:lnTo>
                <a:lnTo>
                  <a:pt x="422" y="622"/>
                </a:lnTo>
                <a:lnTo>
                  <a:pt x="396" y="620"/>
                </a:lnTo>
                <a:lnTo>
                  <a:pt x="369" y="630"/>
                </a:lnTo>
                <a:lnTo>
                  <a:pt x="349" y="630"/>
                </a:lnTo>
                <a:lnTo>
                  <a:pt x="300" y="620"/>
                </a:lnTo>
                <a:lnTo>
                  <a:pt x="289" y="622"/>
                </a:lnTo>
                <a:lnTo>
                  <a:pt x="262" y="630"/>
                </a:lnTo>
                <a:lnTo>
                  <a:pt x="237" y="650"/>
                </a:lnTo>
                <a:lnTo>
                  <a:pt x="238" y="658"/>
                </a:lnTo>
                <a:lnTo>
                  <a:pt x="232" y="667"/>
                </a:lnTo>
                <a:lnTo>
                  <a:pt x="224" y="669"/>
                </a:lnTo>
                <a:lnTo>
                  <a:pt x="215" y="674"/>
                </a:lnTo>
                <a:lnTo>
                  <a:pt x="204" y="670"/>
                </a:lnTo>
                <a:lnTo>
                  <a:pt x="197" y="683"/>
                </a:lnTo>
                <a:lnTo>
                  <a:pt x="182" y="692"/>
                </a:lnTo>
                <a:lnTo>
                  <a:pt x="168" y="698"/>
                </a:lnTo>
                <a:lnTo>
                  <a:pt x="137" y="702"/>
                </a:lnTo>
                <a:lnTo>
                  <a:pt x="98" y="727"/>
                </a:lnTo>
                <a:lnTo>
                  <a:pt x="73" y="727"/>
                </a:lnTo>
                <a:lnTo>
                  <a:pt x="45" y="732"/>
                </a:lnTo>
                <a:lnTo>
                  <a:pt x="33" y="740"/>
                </a:lnTo>
                <a:lnTo>
                  <a:pt x="0" y="757"/>
                </a:lnTo>
                <a:lnTo>
                  <a:pt x="0" y="654"/>
                </a:lnTo>
                <a:lnTo>
                  <a:pt x="5" y="514"/>
                </a:lnTo>
                <a:lnTo>
                  <a:pt x="10" y="300"/>
                </a:lnTo>
                <a:lnTo>
                  <a:pt x="12" y="220"/>
                </a:lnTo>
                <a:lnTo>
                  <a:pt x="18" y="0"/>
                </a:lnTo>
                <a:lnTo>
                  <a:pt x="25" y="0"/>
                </a:lnTo>
                <a:lnTo>
                  <a:pt x="210" y="3"/>
                </a:lnTo>
                <a:lnTo>
                  <a:pt x="504"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7" name="Freeform 206"/>
          <p:cNvSpPr>
            <a:spLocks/>
          </p:cNvSpPr>
          <p:nvPr/>
        </p:nvSpPr>
        <p:spPr bwMode="auto">
          <a:xfrm>
            <a:off x="7454429" y="2867992"/>
            <a:ext cx="796693" cy="1110069"/>
          </a:xfrm>
          <a:custGeom>
            <a:avLst/>
            <a:gdLst/>
            <a:ahLst/>
            <a:cxnLst>
              <a:cxn ang="0">
                <a:pos x="396" y="5"/>
              </a:cxn>
              <a:cxn ang="0">
                <a:pos x="500" y="0"/>
              </a:cxn>
              <a:cxn ang="0">
                <a:pos x="500" y="59"/>
              </a:cxn>
              <a:cxn ang="0">
                <a:pos x="505" y="147"/>
              </a:cxn>
              <a:cxn ang="0">
                <a:pos x="512" y="277"/>
              </a:cxn>
              <a:cxn ang="0">
                <a:pos x="517" y="377"/>
              </a:cxn>
              <a:cxn ang="0">
                <a:pos x="520" y="417"/>
              </a:cxn>
              <a:cxn ang="0">
                <a:pos x="525" y="472"/>
              </a:cxn>
              <a:cxn ang="0">
                <a:pos x="531" y="611"/>
              </a:cxn>
              <a:cxn ang="0">
                <a:pos x="539" y="706"/>
              </a:cxn>
              <a:cxn ang="0">
                <a:pos x="445" y="711"/>
              </a:cxn>
              <a:cxn ang="0">
                <a:pos x="236" y="720"/>
              </a:cxn>
              <a:cxn ang="0">
                <a:pos x="181" y="721"/>
              </a:cxn>
              <a:cxn ang="0">
                <a:pos x="17" y="728"/>
              </a:cxn>
              <a:cxn ang="0">
                <a:pos x="10" y="596"/>
              </a:cxn>
              <a:cxn ang="0">
                <a:pos x="8" y="441"/>
              </a:cxn>
              <a:cxn ang="0">
                <a:pos x="5" y="412"/>
              </a:cxn>
              <a:cxn ang="0">
                <a:pos x="0" y="219"/>
              </a:cxn>
              <a:cxn ang="0">
                <a:pos x="5" y="225"/>
              </a:cxn>
              <a:cxn ang="0">
                <a:pos x="13" y="232"/>
              </a:cxn>
              <a:cxn ang="0">
                <a:pos x="21" y="225"/>
              </a:cxn>
              <a:cxn ang="0">
                <a:pos x="23" y="217"/>
              </a:cxn>
              <a:cxn ang="0">
                <a:pos x="37" y="215"/>
              </a:cxn>
              <a:cxn ang="0">
                <a:pos x="47" y="215"/>
              </a:cxn>
              <a:cxn ang="0">
                <a:pos x="53" y="207"/>
              </a:cxn>
              <a:cxn ang="0">
                <a:pos x="67" y="199"/>
              </a:cxn>
              <a:cxn ang="0">
                <a:pos x="72" y="190"/>
              </a:cxn>
              <a:cxn ang="0">
                <a:pos x="74" y="183"/>
              </a:cxn>
              <a:cxn ang="0">
                <a:pos x="77" y="170"/>
              </a:cxn>
              <a:cxn ang="0">
                <a:pos x="83" y="163"/>
              </a:cxn>
              <a:cxn ang="0">
                <a:pos x="90" y="159"/>
              </a:cxn>
              <a:cxn ang="0">
                <a:pos x="97" y="165"/>
              </a:cxn>
              <a:cxn ang="0">
                <a:pos x="97" y="175"/>
              </a:cxn>
              <a:cxn ang="0">
                <a:pos x="99" y="187"/>
              </a:cxn>
              <a:cxn ang="0">
                <a:pos x="101" y="199"/>
              </a:cxn>
              <a:cxn ang="0">
                <a:pos x="112" y="207"/>
              </a:cxn>
              <a:cxn ang="0">
                <a:pos x="122" y="207"/>
              </a:cxn>
              <a:cxn ang="0">
                <a:pos x="130" y="215"/>
              </a:cxn>
              <a:cxn ang="0">
                <a:pos x="135" y="223"/>
              </a:cxn>
              <a:cxn ang="0">
                <a:pos x="144" y="235"/>
              </a:cxn>
              <a:cxn ang="0">
                <a:pos x="154" y="241"/>
              </a:cxn>
              <a:cxn ang="0">
                <a:pos x="162" y="237"/>
              </a:cxn>
              <a:cxn ang="0">
                <a:pos x="170" y="235"/>
              </a:cxn>
              <a:cxn ang="0">
                <a:pos x="183" y="237"/>
              </a:cxn>
              <a:cxn ang="0">
                <a:pos x="176" y="10"/>
              </a:cxn>
              <a:cxn ang="0">
                <a:pos x="241" y="10"/>
              </a:cxn>
              <a:cxn ang="0">
                <a:pos x="321" y="5"/>
              </a:cxn>
              <a:cxn ang="0">
                <a:pos x="396" y="5"/>
              </a:cxn>
            </a:cxnLst>
            <a:rect l="0" t="0" r="r" b="b"/>
            <a:pathLst>
              <a:path w="540" h="729">
                <a:moveTo>
                  <a:pt x="396" y="5"/>
                </a:moveTo>
                <a:lnTo>
                  <a:pt x="500" y="0"/>
                </a:lnTo>
                <a:lnTo>
                  <a:pt x="500" y="59"/>
                </a:lnTo>
                <a:lnTo>
                  <a:pt x="505" y="147"/>
                </a:lnTo>
                <a:lnTo>
                  <a:pt x="512" y="277"/>
                </a:lnTo>
                <a:lnTo>
                  <a:pt x="517" y="377"/>
                </a:lnTo>
                <a:lnTo>
                  <a:pt x="520" y="417"/>
                </a:lnTo>
                <a:lnTo>
                  <a:pt x="525" y="472"/>
                </a:lnTo>
                <a:lnTo>
                  <a:pt x="531" y="611"/>
                </a:lnTo>
                <a:lnTo>
                  <a:pt x="539" y="706"/>
                </a:lnTo>
                <a:lnTo>
                  <a:pt x="445" y="711"/>
                </a:lnTo>
                <a:lnTo>
                  <a:pt x="236" y="720"/>
                </a:lnTo>
                <a:lnTo>
                  <a:pt x="181" y="721"/>
                </a:lnTo>
                <a:lnTo>
                  <a:pt x="17" y="728"/>
                </a:lnTo>
                <a:lnTo>
                  <a:pt x="10" y="596"/>
                </a:lnTo>
                <a:lnTo>
                  <a:pt x="8" y="441"/>
                </a:lnTo>
                <a:lnTo>
                  <a:pt x="5" y="412"/>
                </a:lnTo>
                <a:lnTo>
                  <a:pt x="0" y="219"/>
                </a:lnTo>
                <a:lnTo>
                  <a:pt x="5" y="225"/>
                </a:lnTo>
                <a:lnTo>
                  <a:pt x="13" y="232"/>
                </a:lnTo>
                <a:lnTo>
                  <a:pt x="21" y="225"/>
                </a:lnTo>
                <a:lnTo>
                  <a:pt x="23" y="217"/>
                </a:lnTo>
                <a:lnTo>
                  <a:pt x="37" y="215"/>
                </a:lnTo>
                <a:lnTo>
                  <a:pt x="47" y="215"/>
                </a:lnTo>
                <a:lnTo>
                  <a:pt x="53" y="207"/>
                </a:lnTo>
                <a:lnTo>
                  <a:pt x="67" y="199"/>
                </a:lnTo>
                <a:lnTo>
                  <a:pt x="72" y="190"/>
                </a:lnTo>
                <a:lnTo>
                  <a:pt x="74" y="183"/>
                </a:lnTo>
                <a:lnTo>
                  <a:pt x="77" y="170"/>
                </a:lnTo>
                <a:lnTo>
                  <a:pt x="83" y="163"/>
                </a:lnTo>
                <a:lnTo>
                  <a:pt x="90" y="159"/>
                </a:lnTo>
                <a:lnTo>
                  <a:pt x="97" y="165"/>
                </a:lnTo>
                <a:lnTo>
                  <a:pt x="97" y="175"/>
                </a:lnTo>
                <a:lnTo>
                  <a:pt x="99" y="187"/>
                </a:lnTo>
                <a:lnTo>
                  <a:pt x="101" y="199"/>
                </a:lnTo>
                <a:lnTo>
                  <a:pt x="112" y="207"/>
                </a:lnTo>
                <a:lnTo>
                  <a:pt x="122" y="207"/>
                </a:lnTo>
                <a:lnTo>
                  <a:pt x="130" y="215"/>
                </a:lnTo>
                <a:lnTo>
                  <a:pt x="135" y="223"/>
                </a:lnTo>
                <a:lnTo>
                  <a:pt x="144" y="235"/>
                </a:lnTo>
                <a:lnTo>
                  <a:pt x="154" y="241"/>
                </a:lnTo>
                <a:lnTo>
                  <a:pt x="162" y="237"/>
                </a:lnTo>
                <a:lnTo>
                  <a:pt x="170" y="235"/>
                </a:lnTo>
                <a:lnTo>
                  <a:pt x="183" y="237"/>
                </a:lnTo>
                <a:lnTo>
                  <a:pt x="176" y="10"/>
                </a:lnTo>
                <a:lnTo>
                  <a:pt x="241" y="10"/>
                </a:lnTo>
                <a:lnTo>
                  <a:pt x="321" y="5"/>
                </a:lnTo>
                <a:lnTo>
                  <a:pt x="396" y="5"/>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8" name="Freeform 207"/>
          <p:cNvSpPr>
            <a:spLocks/>
          </p:cNvSpPr>
          <p:nvPr/>
        </p:nvSpPr>
        <p:spPr bwMode="auto">
          <a:xfrm>
            <a:off x="6886416" y="1576721"/>
            <a:ext cx="923574" cy="1679569"/>
          </a:xfrm>
          <a:custGeom>
            <a:avLst/>
            <a:gdLst/>
            <a:ahLst/>
            <a:cxnLst>
              <a:cxn ang="0">
                <a:pos x="548" y="72"/>
              </a:cxn>
              <a:cxn ang="0">
                <a:pos x="511" y="237"/>
              </a:cxn>
              <a:cxn ang="0">
                <a:pos x="558" y="373"/>
              </a:cxn>
              <a:cxn ang="0">
                <a:pos x="620" y="779"/>
              </a:cxn>
              <a:cxn ang="0">
                <a:pos x="555" y="1085"/>
              </a:cxn>
              <a:cxn ang="0">
                <a:pos x="518" y="1072"/>
              </a:cxn>
              <a:cxn ang="0">
                <a:pos x="486" y="1048"/>
              </a:cxn>
              <a:cxn ang="0">
                <a:pos x="473" y="1008"/>
              </a:cxn>
              <a:cxn ang="0">
                <a:pos x="456" y="1039"/>
              </a:cxn>
              <a:cxn ang="0">
                <a:pos x="423" y="1065"/>
              </a:cxn>
              <a:cxn ang="0">
                <a:pos x="388" y="1074"/>
              </a:cxn>
              <a:cxn ang="0">
                <a:pos x="361" y="1057"/>
              </a:cxn>
              <a:cxn ang="0">
                <a:pos x="329" y="1060"/>
              </a:cxn>
              <a:cxn ang="0">
                <a:pos x="277" y="1065"/>
              </a:cxn>
              <a:cxn ang="0">
                <a:pos x="259" y="1090"/>
              </a:cxn>
              <a:cxn ang="0">
                <a:pos x="215" y="1095"/>
              </a:cxn>
              <a:cxn ang="0">
                <a:pos x="186" y="1067"/>
              </a:cxn>
              <a:cxn ang="0">
                <a:pos x="168" y="1023"/>
              </a:cxn>
              <a:cxn ang="0">
                <a:pos x="140" y="994"/>
              </a:cxn>
              <a:cxn ang="0">
                <a:pos x="110" y="974"/>
              </a:cxn>
              <a:cxn ang="0">
                <a:pos x="80" y="988"/>
              </a:cxn>
              <a:cxn ang="0">
                <a:pos x="39" y="1015"/>
              </a:cxn>
              <a:cxn ang="0">
                <a:pos x="28" y="977"/>
              </a:cxn>
              <a:cxn ang="0">
                <a:pos x="17" y="930"/>
              </a:cxn>
              <a:cxn ang="0">
                <a:pos x="32" y="877"/>
              </a:cxn>
              <a:cxn ang="0">
                <a:pos x="90" y="867"/>
              </a:cxn>
              <a:cxn ang="0">
                <a:pos x="105" y="840"/>
              </a:cxn>
              <a:cxn ang="0">
                <a:pos x="93" y="799"/>
              </a:cxn>
              <a:cxn ang="0">
                <a:pos x="128" y="783"/>
              </a:cxn>
              <a:cxn ang="0">
                <a:pos x="128" y="737"/>
              </a:cxn>
              <a:cxn ang="0">
                <a:pos x="152" y="670"/>
              </a:cxn>
              <a:cxn ang="0">
                <a:pos x="133" y="632"/>
              </a:cxn>
              <a:cxn ang="0">
                <a:pos x="122" y="575"/>
              </a:cxn>
              <a:cxn ang="0">
                <a:pos x="112" y="530"/>
              </a:cxn>
              <a:cxn ang="0">
                <a:pos x="112" y="492"/>
              </a:cxn>
              <a:cxn ang="0">
                <a:pos x="133" y="450"/>
              </a:cxn>
              <a:cxn ang="0">
                <a:pos x="150" y="419"/>
              </a:cxn>
              <a:cxn ang="0">
                <a:pos x="152" y="375"/>
              </a:cxn>
              <a:cxn ang="0">
                <a:pos x="168" y="339"/>
              </a:cxn>
              <a:cxn ang="0">
                <a:pos x="160" y="303"/>
              </a:cxn>
              <a:cxn ang="0">
                <a:pos x="150" y="263"/>
              </a:cxn>
              <a:cxn ang="0">
                <a:pos x="147" y="237"/>
              </a:cxn>
              <a:cxn ang="0">
                <a:pos x="137" y="217"/>
              </a:cxn>
              <a:cxn ang="0">
                <a:pos x="122" y="181"/>
              </a:cxn>
              <a:cxn ang="0">
                <a:pos x="97" y="135"/>
              </a:cxn>
              <a:cxn ang="0">
                <a:pos x="97" y="101"/>
              </a:cxn>
              <a:cxn ang="0">
                <a:pos x="90" y="48"/>
              </a:cxn>
              <a:cxn ang="0">
                <a:pos x="85" y="21"/>
              </a:cxn>
            </a:cxnLst>
            <a:rect l="0" t="0" r="r" b="b"/>
            <a:pathLst>
              <a:path w="626" h="1103">
                <a:moveTo>
                  <a:pt x="97" y="21"/>
                </a:moveTo>
                <a:lnTo>
                  <a:pt x="588" y="0"/>
                </a:lnTo>
                <a:lnTo>
                  <a:pt x="593" y="72"/>
                </a:lnTo>
                <a:lnTo>
                  <a:pt x="548" y="72"/>
                </a:lnTo>
                <a:lnTo>
                  <a:pt x="551" y="152"/>
                </a:lnTo>
                <a:lnTo>
                  <a:pt x="510" y="153"/>
                </a:lnTo>
                <a:lnTo>
                  <a:pt x="511" y="225"/>
                </a:lnTo>
                <a:lnTo>
                  <a:pt x="511" y="237"/>
                </a:lnTo>
                <a:lnTo>
                  <a:pt x="473" y="237"/>
                </a:lnTo>
                <a:lnTo>
                  <a:pt x="473" y="315"/>
                </a:lnTo>
                <a:lnTo>
                  <a:pt x="557" y="312"/>
                </a:lnTo>
                <a:lnTo>
                  <a:pt x="558" y="373"/>
                </a:lnTo>
                <a:lnTo>
                  <a:pt x="564" y="510"/>
                </a:lnTo>
                <a:lnTo>
                  <a:pt x="568" y="568"/>
                </a:lnTo>
                <a:lnTo>
                  <a:pt x="577" y="783"/>
                </a:lnTo>
                <a:lnTo>
                  <a:pt x="620" y="779"/>
                </a:lnTo>
                <a:lnTo>
                  <a:pt x="625" y="859"/>
                </a:lnTo>
                <a:lnTo>
                  <a:pt x="558" y="859"/>
                </a:lnTo>
                <a:lnTo>
                  <a:pt x="568" y="1087"/>
                </a:lnTo>
                <a:lnTo>
                  <a:pt x="555" y="1085"/>
                </a:lnTo>
                <a:lnTo>
                  <a:pt x="548" y="1087"/>
                </a:lnTo>
                <a:lnTo>
                  <a:pt x="536" y="1090"/>
                </a:lnTo>
                <a:lnTo>
                  <a:pt x="528" y="1085"/>
                </a:lnTo>
                <a:lnTo>
                  <a:pt x="518" y="1072"/>
                </a:lnTo>
                <a:lnTo>
                  <a:pt x="513" y="1065"/>
                </a:lnTo>
                <a:lnTo>
                  <a:pt x="506" y="1055"/>
                </a:lnTo>
                <a:lnTo>
                  <a:pt x="495" y="1055"/>
                </a:lnTo>
                <a:lnTo>
                  <a:pt x="486" y="1048"/>
                </a:lnTo>
                <a:lnTo>
                  <a:pt x="484" y="1037"/>
                </a:lnTo>
                <a:lnTo>
                  <a:pt x="483" y="1025"/>
                </a:lnTo>
                <a:lnTo>
                  <a:pt x="483" y="1014"/>
                </a:lnTo>
                <a:lnTo>
                  <a:pt x="473" y="1008"/>
                </a:lnTo>
                <a:lnTo>
                  <a:pt x="468" y="1012"/>
                </a:lnTo>
                <a:lnTo>
                  <a:pt x="461" y="1019"/>
                </a:lnTo>
                <a:lnTo>
                  <a:pt x="459" y="1032"/>
                </a:lnTo>
                <a:lnTo>
                  <a:pt x="456" y="1039"/>
                </a:lnTo>
                <a:lnTo>
                  <a:pt x="449" y="1048"/>
                </a:lnTo>
                <a:lnTo>
                  <a:pt x="439" y="1055"/>
                </a:lnTo>
                <a:lnTo>
                  <a:pt x="429" y="1065"/>
                </a:lnTo>
                <a:lnTo>
                  <a:pt x="423" y="1065"/>
                </a:lnTo>
                <a:lnTo>
                  <a:pt x="408" y="1067"/>
                </a:lnTo>
                <a:lnTo>
                  <a:pt x="406" y="1074"/>
                </a:lnTo>
                <a:lnTo>
                  <a:pt x="399" y="1080"/>
                </a:lnTo>
                <a:lnTo>
                  <a:pt x="388" y="1074"/>
                </a:lnTo>
                <a:lnTo>
                  <a:pt x="384" y="1070"/>
                </a:lnTo>
                <a:lnTo>
                  <a:pt x="377" y="1065"/>
                </a:lnTo>
                <a:lnTo>
                  <a:pt x="371" y="1057"/>
                </a:lnTo>
                <a:lnTo>
                  <a:pt x="361" y="1057"/>
                </a:lnTo>
                <a:lnTo>
                  <a:pt x="353" y="1052"/>
                </a:lnTo>
                <a:lnTo>
                  <a:pt x="342" y="1052"/>
                </a:lnTo>
                <a:lnTo>
                  <a:pt x="335" y="1060"/>
                </a:lnTo>
                <a:lnTo>
                  <a:pt x="329" y="1060"/>
                </a:lnTo>
                <a:lnTo>
                  <a:pt x="319" y="1067"/>
                </a:lnTo>
                <a:lnTo>
                  <a:pt x="304" y="1070"/>
                </a:lnTo>
                <a:lnTo>
                  <a:pt x="286" y="1067"/>
                </a:lnTo>
                <a:lnTo>
                  <a:pt x="277" y="1065"/>
                </a:lnTo>
                <a:lnTo>
                  <a:pt x="272" y="1065"/>
                </a:lnTo>
                <a:lnTo>
                  <a:pt x="264" y="1072"/>
                </a:lnTo>
                <a:lnTo>
                  <a:pt x="259" y="1080"/>
                </a:lnTo>
                <a:lnTo>
                  <a:pt x="259" y="1090"/>
                </a:lnTo>
                <a:lnTo>
                  <a:pt x="241" y="1095"/>
                </a:lnTo>
                <a:lnTo>
                  <a:pt x="232" y="1102"/>
                </a:lnTo>
                <a:lnTo>
                  <a:pt x="222" y="1102"/>
                </a:lnTo>
                <a:lnTo>
                  <a:pt x="215" y="1095"/>
                </a:lnTo>
                <a:lnTo>
                  <a:pt x="210" y="1087"/>
                </a:lnTo>
                <a:lnTo>
                  <a:pt x="206" y="1080"/>
                </a:lnTo>
                <a:lnTo>
                  <a:pt x="200" y="1072"/>
                </a:lnTo>
                <a:lnTo>
                  <a:pt x="186" y="1067"/>
                </a:lnTo>
                <a:lnTo>
                  <a:pt x="186" y="1055"/>
                </a:lnTo>
                <a:lnTo>
                  <a:pt x="182" y="1047"/>
                </a:lnTo>
                <a:lnTo>
                  <a:pt x="175" y="1032"/>
                </a:lnTo>
                <a:lnTo>
                  <a:pt x="168" y="1023"/>
                </a:lnTo>
                <a:lnTo>
                  <a:pt x="157" y="1019"/>
                </a:lnTo>
                <a:lnTo>
                  <a:pt x="154" y="1008"/>
                </a:lnTo>
                <a:lnTo>
                  <a:pt x="147" y="1003"/>
                </a:lnTo>
                <a:lnTo>
                  <a:pt x="140" y="994"/>
                </a:lnTo>
                <a:lnTo>
                  <a:pt x="130" y="985"/>
                </a:lnTo>
                <a:lnTo>
                  <a:pt x="128" y="974"/>
                </a:lnTo>
                <a:lnTo>
                  <a:pt x="117" y="970"/>
                </a:lnTo>
                <a:lnTo>
                  <a:pt x="110" y="974"/>
                </a:lnTo>
                <a:lnTo>
                  <a:pt x="99" y="970"/>
                </a:lnTo>
                <a:lnTo>
                  <a:pt x="93" y="977"/>
                </a:lnTo>
                <a:lnTo>
                  <a:pt x="88" y="979"/>
                </a:lnTo>
                <a:lnTo>
                  <a:pt x="80" y="988"/>
                </a:lnTo>
                <a:lnTo>
                  <a:pt x="66" y="994"/>
                </a:lnTo>
                <a:lnTo>
                  <a:pt x="53" y="1008"/>
                </a:lnTo>
                <a:lnTo>
                  <a:pt x="48" y="1015"/>
                </a:lnTo>
                <a:lnTo>
                  <a:pt x="39" y="1015"/>
                </a:lnTo>
                <a:lnTo>
                  <a:pt x="39" y="1007"/>
                </a:lnTo>
                <a:lnTo>
                  <a:pt x="32" y="994"/>
                </a:lnTo>
                <a:lnTo>
                  <a:pt x="28" y="988"/>
                </a:lnTo>
                <a:lnTo>
                  <a:pt x="28" y="977"/>
                </a:lnTo>
                <a:lnTo>
                  <a:pt x="30" y="965"/>
                </a:lnTo>
                <a:lnTo>
                  <a:pt x="32" y="950"/>
                </a:lnTo>
                <a:lnTo>
                  <a:pt x="25" y="940"/>
                </a:lnTo>
                <a:lnTo>
                  <a:pt x="17" y="930"/>
                </a:lnTo>
                <a:lnTo>
                  <a:pt x="13" y="925"/>
                </a:lnTo>
                <a:lnTo>
                  <a:pt x="0" y="895"/>
                </a:lnTo>
                <a:lnTo>
                  <a:pt x="25" y="877"/>
                </a:lnTo>
                <a:lnTo>
                  <a:pt x="32" y="877"/>
                </a:lnTo>
                <a:lnTo>
                  <a:pt x="53" y="883"/>
                </a:lnTo>
                <a:lnTo>
                  <a:pt x="75" y="883"/>
                </a:lnTo>
                <a:lnTo>
                  <a:pt x="80" y="877"/>
                </a:lnTo>
                <a:lnTo>
                  <a:pt x="90" y="867"/>
                </a:lnTo>
                <a:lnTo>
                  <a:pt x="97" y="868"/>
                </a:lnTo>
                <a:lnTo>
                  <a:pt x="105" y="863"/>
                </a:lnTo>
                <a:lnTo>
                  <a:pt x="105" y="852"/>
                </a:lnTo>
                <a:lnTo>
                  <a:pt x="105" y="840"/>
                </a:lnTo>
                <a:lnTo>
                  <a:pt x="97" y="827"/>
                </a:lnTo>
                <a:lnTo>
                  <a:pt x="90" y="819"/>
                </a:lnTo>
                <a:lnTo>
                  <a:pt x="88" y="812"/>
                </a:lnTo>
                <a:lnTo>
                  <a:pt x="93" y="799"/>
                </a:lnTo>
                <a:lnTo>
                  <a:pt x="99" y="799"/>
                </a:lnTo>
                <a:lnTo>
                  <a:pt x="110" y="797"/>
                </a:lnTo>
                <a:lnTo>
                  <a:pt x="122" y="790"/>
                </a:lnTo>
                <a:lnTo>
                  <a:pt x="128" y="783"/>
                </a:lnTo>
                <a:lnTo>
                  <a:pt x="128" y="770"/>
                </a:lnTo>
                <a:lnTo>
                  <a:pt x="127" y="757"/>
                </a:lnTo>
                <a:lnTo>
                  <a:pt x="127" y="748"/>
                </a:lnTo>
                <a:lnTo>
                  <a:pt x="128" y="737"/>
                </a:lnTo>
                <a:lnTo>
                  <a:pt x="127" y="728"/>
                </a:lnTo>
                <a:lnTo>
                  <a:pt x="152" y="697"/>
                </a:lnTo>
                <a:lnTo>
                  <a:pt x="159" y="679"/>
                </a:lnTo>
                <a:lnTo>
                  <a:pt x="152" y="670"/>
                </a:lnTo>
                <a:lnTo>
                  <a:pt x="150" y="657"/>
                </a:lnTo>
                <a:lnTo>
                  <a:pt x="144" y="648"/>
                </a:lnTo>
                <a:lnTo>
                  <a:pt x="137" y="639"/>
                </a:lnTo>
                <a:lnTo>
                  <a:pt x="133" y="632"/>
                </a:lnTo>
                <a:lnTo>
                  <a:pt x="130" y="619"/>
                </a:lnTo>
                <a:lnTo>
                  <a:pt x="128" y="610"/>
                </a:lnTo>
                <a:lnTo>
                  <a:pt x="128" y="585"/>
                </a:lnTo>
                <a:lnTo>
                  <a:pt x="122" y="575"/>
                </a:lnTo>
                <a:lnTo>
                  <a:pt x="120" y="565"/>
                </a:lnTo>
                <a:lnTo>
                  <a:pt x="112" y="553"/>
                </a:lnTo>
                <a:lnTo>
                  <a:pt x="112" y="541"/>
                </a:lnTo>
                <a:lnTo>
                  <a:pt x="112" y="530"/>
                </a:lnTo>
                <a:lnTo>
                  <a:pt x="110" y="519"/>
                </a:lnTo>
                <a:lnTo>
                  <a:pt x="105" y="512"/>
                </a:lnTo>
                <a:lnTo>
                  <a:pt x="105" y="501"/>
                </a:lnTo>
                <a:lnTo>
                  <a:pt x="112" y="492"/>
                </a:lnTo>
                <a:lnTo>
                  <a:pt x="119" y="487"/>
                </a:lnTo>
                <a:lnTo>
                  <a:pt x="122" y="470"/>
                </a:lnTo>
                <a:lnTo>
                  <a:pt x="127" y="457"/>
                </a:lnTo>
                <a:lnTo>
                  <a:pt x="133" y="450"/>
                </a:lnTo>
                <a:lnTo>
                  <a:pt x="142" y="450"/>
                </a:lnTo>
                <a:lnTo>
                  <a:pt x="150" y="443"/>
                </a:lnTo>
                <a:lnTo>
                  <a:pt x="147" y="430"/>
                </a:lnTo>
                <a:lnTo>
                  <a:pt x="150" y="419"/>
                </a:lnTo>
                <a:lnTo>
                  <a:pt x="150" y="408"/>
                </a:lnTo>
                <a:lnTo>
                  <a:pt x="152" y="397"/>
                </a:lnTo>
                <a:lnTo>
                  <a:pt x="154" y="385"/>
                </a:lnTo>
                <a:lnTo>
                  <a:pt x="152" y="375"/>
                </a:lnTo>
                <a:lnTo>
                  <a:pt x="154" y="365"/>
                </a:lnTo>
                <a:lnTo>
                  <a:pt x="159" y="355"/>
                </a:lnTo>
                <a:lnTo>
                  <a:pt x="160" y="345"/>
                </a:lnTo>
                <a:lnTo>
                  <a:pt x="168" y="339"/>
                </a:lnTo>
                <a:lnTo>
                  <a:pt x="168" y="332"/>
                </a:lnTo>
                <a:lnTo>
                  <a:pt x="167" y="321"/>
                </a:lnTo>
                <a:lnTo>
                  <a:pt x="164" y="312"/>
                </a:lnTo>
                <a:lnTo>
                  <a:pt x="160" y="303"/>
                </a:lnTo>
                <a:lnTo>
                  <a:pt x="157" y="290"/>
                </a:lnTo>
                <a:lnTo>
                  <a:pt x="157" y="285"/>
                </a:lnTo>
                <a:lnTo>
                  <a:pt x="157" y="270"/>
                </a:lnTo>
                <a:lnTo>
                  <a:pt x="150" y="263"/>
                </a:lnTo>
                <a:lnTo>
                  <a:pt x="157" y="253"/>
                </a:lnTo>
                <a:lnTo>
                  <a:pt x="150" y="252"/>
                </a:lnTo>
                <a:lnTo>
                  <a:pt x="152" y="243"/>
                </a:lnTo>
                <a:lnTo>
                  <a:pt x="147" y="237"/>
                </a:lnTo>
                <a:lnTo>
                  <a:pt x="147" y="228"/>
                </a:lnTo>
                <a:lnTo>
                  <a:pt x="150" y="219"/>
                </a:lnTo>
                <a:lnTo>
                  <a:pt x="147" y="210"/>
                </a:lnTo>
                <a:lnTo>
                  <a:pt x="137" y="217"/>
                </a:lnTo>
                <a:lnTo>
                  <a:pt x="133" y="208"/>
                </a:lnTo>
                <a:lnTo>
                  <a:pt x="128" y="201"/>
                </a:lnTo>
                <a:lnTo>
                  <a:pt x="128" y="190"/>
                </a:lnTo>
                <a:lnTo>
                  <a:pt x="122" y="181"/>
                </a:lnTo>
                <a:lnTo>
                  <a:pt x="119" y="172"/>
                </a:lnTo>
                <a:lnTo>
                  <a:pt x="105" y="161"/>
                </a:lnTo>
                <a:lnTo>
                  <a:pt x="97" y="148"/>
                </a:lnTo>
                <a:lnTo>
                  <a:pt x="97" y="135"/>
                </a:lnTo>
                <a:lnTo>
                  <a:pt x="90" y="130"/>
                </a:lnTo>
                <a:lnTo>
                  <a:pt x="90" y="117"/>
                </a:lnTo>
                <a:lnTo>
                  <a:pt x="93" y="110"/>
                </a:lnTo>
                <a:lnTo>
                  <a:pt x="97" y="101"/>
                </a:lnTo>
                <a:lnTo>
                  <a:pt x="95" y="92"/>
                </a:lnTo>
                <a:lnTo>
                  <a:pt x="88" y="81"/>
                </a:lnTo>
                <a:lnTo>
                  <a:pt x="85" y="72"/>
                </a:lnTo>
                <a:lnTo>
                  <a:pt x="90" y="48"/>
                </a:lnTo>
                <a:lnTo>
                  <a:pt x="80" y="46"/>
                </a:lnTo>
                <a:lnTo>
                  <a:pt x="85" y="37"/>
                </a:lnTo>
                <a:lnTo>
                  <a:pt x="90" y="28"/>
                </a:lnTo>
                <a:lnTo>
                  <a:pt x="85" y="21"/>
                </a:lnTo>
                <a:lnTo>
                  <a:pt x="97" y="21"/>
                </a:lnTo>
              </a:path>
            </a:pathLst>
          </a:custGeom>
          <a:solidFill>
            <a:srgbClr val="2699BB"/>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09" name="Freeform 208"/>
          <p:cNvSpPr>
            <a:spLocks/>
          </p:cNvSpPr>
          <p:nvPr/>
        </p:nvSpPr>
        <p:spPr bwMode="auto">
          <a:xfrm>
            <a:off x="2206582" y="4099881"/>
            <a:ext cx="973736" cy="596909"/>
          </a:xfrm>
          <a:custGeom>
            <a:avLst/>
            <a:gdLst/>
            <a:ahLst/>
            <a:cxnLst>
              <a:cxn ang="0">
                <a:pos x="388" y="201"/>
              </a:cxn>
              <a:cxn ang="0">
                <a:pos x="406" y="197"/>
              </a:cxn>
              <a:cxn ang="0">
                <a:pos x="411" y="202"/>
              </a:cxn>
              <a:cxn ang="0">
                <a:pos x="418" y="215"/>
              </a:cxn>
              <a:cxn ang="0">
                <a:pos x="426" y="234"/>
              </a:cxn>
              <a:cxn ang="0">
                <a:pos x="442" y="241"/>
              </a:cxn>
              <a:cxn ang="0">
                <a:pos x="458" y="252"/>
              </a:cxn>
              <a:cxn ang="0">
                <a:pos x="466" y="270"/>
              </a:cxn>
              <a:cxn ang="0">
                <a:pos x="471" y="289"/>
              </a:cxn>
              <a:cxn ang="0">
                <a:pos x="489" y="296"/>
              </a:cxn>
              <a:cxn ang="0">
                <a:pos x="504" y="312"/>
              </a:cxn>
              <a:cxn ang="0">
                <a:pos x="526" y="319"/>
              </a:cxn>
              <a:cxn ang="0">
                <a:pos x="546" y="316"/>
              </a:cxn>
              <a:cxn ang="0">
                <a:pos x="571" y="321"/>
              </a:cxn>
              <a:cxn ang="0">
                <a:pos x="582" y="332"/>
              </a:cxn>
              <a:cxn ang="0">
                <a:pos x="591" y="354"/>
              </a:cxn>
              <a:cxn ang="0">
                <a:pos x="600" y="372"/>
              </a:cxn>
              <a:cxn ang="0">
                <a:pos x="616" y="388"/>
              </a:cxn>
              <a:cxn ang="0">
                <a:pos x="636" y="383"/>
              </a:cxn>
              <a:cxn ang="0">
                <a:pos x="654" y="386"/>
              </a:cxn>
              <a:cxn ang="0">
                <a:pos x="356" y="386"/>
              </a:cxn>
              <a:cxn ang="0">
                <a:pos x="110" y="381"/>
              </a:cxn>
              <a:cxn ang="0">
                <a:pos x="21" y="352"/>
              </a:cxn>
              <a:cxn ang="0">
                <a:pos x="28" y="170"/>
              </a:cxn>
              <a:cxn ang="0">
                <a:pos x="0" y="167"/>
              </a:cxn>
              <a:cxn ang="0">
                <a:pos x="5" y="88"/>
              </a:cxn>
              <a:cxn ang="0">
                <a:pos x="88" y="75"/>
              </a:cxn>
              <a:cxn ang="0">
                <a:pos x="106" y="70"/>
              </a:cxn>
              <a:cxn ang="0">
                <a:pos x="133" y="60"/>
              </a:cxn>
              <a:cxn ang="0">
                <a:pos x="138" y="39"/>
              </a:cxn>
              <a:cxn ang="0">
                <a:pos x="161" y="33"/>
              </a:cxn>
              <a:cxn ang="0">
                <a:pos x="181" y="8"/>
              </a:cxn>
              <a:cxn ang="0">
                <a:pos x="188" y="12"/>
              </a:cxn>
              <a:cxn ang="0">
                <a:pos x="175" y="39"/>
              </a:cxn>
              <a:cxn ang="0">
                <a:pos x="164" y="73"/>
              </a:cxn>
              <a:cxn ang="0">
                <a:pos x="144" y="88"/>
              </a:cxn>
              <a:cxn ang="0">
                <a:pos x="151" y="92"/>
              </a:cxn>
              <a:cxn ang="0">
                <a:pos x="177" y="73"/>
              </a:cxn>
              <a:cxn ang="0">
                <a:pos x="184" y="40"/>
              </a:cxn>
              <a:cxn ang="0">
                <a:pos x="188" y="65"/>
              </a:cxn>
              <a:cxn ang="0">
                <a:pos x="181" y="90"/>
              </a:cxn>
              <a:cxn ang="0">
                <a:pos x="191" y="112"/>
              </a:cxn>
              <a:cxn ang="0">
                <a:pos x="201" y="115"/>
              </a:cxn>
              <a:cxn ang="0">
                <a:pos x="210" y="75"/>
              </a:cxn>
              <a:cxn ang="0">
                <a:pos x="208" y="35"/>
              </a:cxn>
              <a:cxn ang="0">
                <a:pos x="246" y="33"/>
              </a:cxn>
              <a:cxn ang="0">
                <a:pos x="248" y="70"/>
              </a:cxn>
              <a:cxn ang="0">
                <a:pos x="251" y="52"/>
              </a:cxn>
              <a:cxn ang="0">
                <a:pos x="251" y="13"/>
              </a:cxn>
              <a:cxn ang="0">
                <a:pos x="273" y="33"/>
              </a:cxn>
              <a:cxn ang="0">
                <a:pos x="284" y="59"/>
              </a:cxn>
              <a:cxn ang="0">
                <a:pos x="302" y="73"/>
              </a:cxn>
              <a:cxn ang="0">
                <a:pos x="338" y="88"/>
              </a:cxn>
              <a:cxn ang="0">
                <a:pos x="333" y="108"/>
              </a:cxn>
              <a:cxn ang="0">
                <a:pos x="342" y="125"/>
              </a:cxn>
              <a:cxn ang="0">
                <a:pos x="348" y="148"/>
              </a:cxn>
              <a:cxn ang="0">
                <a:pos x="356" y="167"/>
              </a:cxn>
              <a:cxn ang="0">
                <a:pos x="374" y="174"/>
              </a:cxn>
              <a:cxn ang="0">
                <a:pos x="374" y="188"/>
              </a:cxn>
            </a:cxnLst>
            <a:rect l="0" t="0" r="r" b="b"/>
            <a:pathLst>
              <a:path w="660" h="392">
                <a:moveTo>
                  <a:pt x="381" y="197"/>
                </a:moveTo>
                <a:lnTo>
                  <a:pt x="388" y="201"/>
                </a:lnTo>
                <a:lnTo>
                  <a:pt x="391" y="194"/>
                </a:lnTo>
                <a:lnTo>
                  <a:pt x="406" y="197"/>
                </a:lnTo>
                <a:lnTo>
                  <a:pt x="413" y="194"/>
                </a:lnTo>
                <a:lnTo>
                  <a:pt x="411" y="202"/>
                </a:lnTo>
                <a:lnTo>
                  <a:pt x="422" y="207"/>
                </a:lnTo>
                <a:lnTo>
                  <a:pt x="418" y="215"/>
                </a:lnTo>
                <a:lnTo>
                  <a:pt x="422" y="222"/>
                </a:lnTo>
                <a:lnTo>
                  <a:pt x="426" y="234"/>
                </a:lnTo>
                <a:lnTo>
                  <a:pt x="436" y="237"/>
                </a:lnTo>
                <a:lnTo>
                  <a:pt x="442" y="241"/>
                </a:lnTo>
                <a:lnTo>
                  <a:pt x="449" y="250"/>
                </a:lnTo>
                <a:lnTo>
                  <a:pt x="458" y="252"/>
                </a:lnTo>
                <a:lnTo>
                  <a:pt x="469" y="257"/>
                </a:lnTo>
                <a:lnTo>
                  <a:pt x="466" y="270"/>
                </a:lnTo>
                <a:lnTo>
                  <a:pt x="471" y="279"/>
                </a:lnTo>
                <a:lnTo>
                  <a:pt x="471" y="289"/>
                </a:lnTo>
                <a:lnTo>
                  <a:pt x="476" y="296"/>
                </a:lnTo>
                <a:lnTo>
                  <a:pt x="489" y="296"/>
                </a:lnTo>
                <a:lnTo>
                  <a:pt x="494" y="304"/>
                </a:lnTo>
                <a:lnTo>
                  <a:pt x="504" y="312"/>
                </a:lnTo>
                <a:lnTo>
                  <a:pt x="514" y="314"/>
                </a:lnTo>
                <a:lnTo>
                  <a:pt x="526" y="319"/>
                </a:lnTo>
                <a:lnTo>
                  <a:pt x="540" y="319"/>
                </a:lnTo>
                <a:lnTo>
                  <a:pt x="546" y="316"/>
                </a:lnTo>
                <a:lnTo>
                  <a:pt x="562" y="321"/>
                </a:lnTo>
                <a:lnTo>
                  <a:pt x="571" y="321"/>
                </a:lnTo>
                <a:lnTo>
                  <a:pt x="578" y="324"/>
                </a:lnTo>
                <a:lnTo>
                  <a:pt x="582" y="332"/>
                </a:lnTo>
                <a:lnTo>
                  <a:pt x="591" y="336"/>
                </a:lnTo>
                <a:lnTo>
                  <a:pt x="591" y="354"/>
                </a:lnTo>
                <a:lnTo>
                  <a:pt x="589" y="366"/>
                </a:lnTo>
                <a:lnTo>
                  <a:pt x="600" y="372"/>
                </a:lnTo>
                <a:lnTo>
                  <a:pt x="609" y="381"/>
                </a:lnTo>
                <a:lnTo>
                  <a:pt x="616" y="388"/>
                </a:lnTo>
                <a:lnTo>
                  <a:pt x="629" y="383"/>
                </a:lnTo>
                <a:lnTo>
                  <a:pt x="636" y="383"/>
                </a:lnTo>
                <a:lnTo>
                  <a:pt x="645" y="386"/>
                </a:lnTo>
                <a:lnTo>
                  <a:pt x="654" y="386"/>
                </a:lnTo>
                <a:lnTo>
                  <a:pt x="659" y="391"/>
                </a:lnTo>
                <a:lnTo>
                  <a:pt x="356" y="386"/>
                </a:lnTo>
                <a:lnTo>
                  <a:pt x="196" y="383"/>
                </a:lnTo>
                <a:lnTo>
                  <a:pt x="110" y="381"/>
                </a:lnTo>
                <a:lnTo>
                  <a:pt x="21" y="377"/>
                </a:lnTo>
                <a:lnTo>
                  <a:pt x="21" y="352"/>
                </a:lnTo>
                <a:lnTo>
                  <a:pt x="25" y="257"/>
                </a:lnTo>
                <a:lnTo>
                  <a:pt x="28" y="170"/>
                </a:lnTo>
                <a:lnTo>
                  <a:pt x="8" y="170"/>
                </a:lnTo>
                <a:lnTo>
                  <a:pt x="0" y="167"/>
                </a:lnTo>
                <a:lnTo>
                  <a:pt x="0" y="152"/>
                </a:lnTo>
                <a:lnTo>
                  <a:pt x="5" y="88"/>
                </a:lnTo>
                <a:lnTo>
                  <a:pt x="88" y="90"/>
                </a:lnTo>
                <a:lnTo>
                  <a:pt x="88" y="75"/>
                </a:lnTo>
                <a:lnTo>
                  <a:pt x="91" y="70"/>
                </a:lnTo>
                <a:lnTo>
                  <a:pt x="106" y="70"/>
                </a:lnTo>
                <a:lnTo>
                  <a:pt x="121" y="67"/>
                </a:lnTo>
                <a:lnTo>
                  <a:pt x="133" y="60"/>
                </a:lnTo>
                <a:lnTo>
                  <a:pt x="138" y="52"/>
                </a:lnTo>
                <a:lnTo>
                  <a:pt x="138" y="39"/>
                </a:lnTo>
                <a:lnTo>
                  <a:pt x="148" y="35"/>
                </a:lnTo>
                <a:lnTo>
                  <a:pt x="161" y="33"/>
                </a:lnTo>
                <a:lnTo>
                  <a:pt x="173" y="21"/>
                </a:lnTo>
                <a:lnTo>
                  <a:pt x="181" y="8"/>
                </a:lnTo>
                <a:lnTo>
                  <a:pt x="183" y="0"/>
                </a:lnTo>
                <a:lnTo>
                  <a:pt x="188" y="12"/>
                </a:lnTo>
                <a:lnTo>
                  <a:pt x="191" y="23"/>
                </a:lnTo>
                <a:lnTo>
                  <a:pt x="175" y="39"/>
                </a:lnTo>
                <a:lnTo>
                  <a:pt x="163" y="60"/>
                </a:lnTo>
                <a:lnTo>
                  <a:pt x="164" y="73"/>
                </a:lnTo>
                <a:lnTo>
                  <a:pt x="155" y="75"/>
                </a:lnTo>
                <a:lnTo>
                  <a:pt x="144" y="88"/>
                </a:lnTo>
                <a:lnTo>
                  <a:pt x="133" y="100"/>
                </a:lnTo>
                <a:lnTo>
                  <a:pt x="151" y="92"/>
                </a:lnTo>
                <a:lnTo>
                  <a:pt x="170" y="83"/>
                </a:lnTo>
                <a:lnTo>
                  <a:pt x="177" y="73"/>
                </a:lnTo>
                <a:lnTo>
                  <a:pt x="175" y="59"/>
                </a:lnTo>
                <a:lnTo>
                  <a:pt x="184" y="40"/>
                </a:lnTo>
                <a:lnTo>
                  <a:pt x="188" y="55"/>
                </a:lnTo>
                <a:lnTo>
                  <a:pt x="188" y="65"/>
                </a:lnTo>
                <a:lnTo>
                  <a:pt x="184" y="75"/>
                </a:lnTo>
                <a:lnTo>
                  <a:pt x="181" y="90"/>
                </a:lnTo>
                <a:lnTo>
                  <a:pt x="186" y="100"/>
                </a:lnTo>
                <a:lnTo>
                  <a:pt x="191" y="112"/>
                </a:lnTo>
                <a:lnTo>
                  <a:pt x="193" y="125"/>
                </a:lnTo>
                <a:lnTo>
                  <a:pt x="201" y="115"/>
                </a:lnTo>
                <a:lnTo>
                  <a:pt x="206" y="108"/>
                </a:lnTo>
                <a:lnTo>
                  <a:pt x="210" y="75"/>
                </a:lnTo>
                <a:lnTo>
                  <a:pt x="201" y="46"/>
                </a:lnTo>
                <a:lnTo>
                  <a:pt x="208" y="35"/>
                </a:lnTo>
                <a:lnTo>
                  <a:pt x="236" y="17"/>
                </a:lnTo>
                <a:lnTo>
                  <a:pt x="246" y="33"/>
                </a:lnTo>
                <a:lnTo>
                  <a:pt x="243" y="50"/>
                </a:lnTo>
                <a:lnTo>
                  <a:pt x="248" y="70"/>
                </a:lnTo>
                <a:lnTo>
                  <a:pt x="255" y="60"/>
                </a:lnTo>
                <a:lnTo>
                  <a:pt x="251" y="52"/>
                </a:lnTo>
                <a:lnTo>
                  <a:pt x="255" y="23"/>
                </a:lnTo>
                <a:lnTo>
                  <a:pt x="251" y="13"/>
                </a:lnTo>
                <a:lnTo>
                  <a:pt x="266" y="21"/>
                </a:lnTo>
                <a:lnTo>
                  <a:pt x="273" y="33"/>
                </a:lnTo>
                <a:lnTo>
                  <a:pt x="276" y="52"/>
                </a:lnTo>
                <a:lnTo>
                  <a:pt x="284" y="59"/>
                </a:lnTo>
                <a:lnTo>
                  <a:pt x="293" y="60"/>
                </a:lnTo>
                <a:lnTo>
                  <a:pt x="302" y="73"/>
                </a:lnTo>
                <a:lnTo>
                  <a:pt x="318" y="83"/>
                </a:lnTo>
                <a:lnTo>
                  <a:pt x="338" y="88"/>
                </a:lnTo>
                <a:lnTo>
                  <a:pt x="333" y="95"/>
                </a:lnTo>
                <a:lnTo>
                  <a:pt x="333" y="108"/>
                </a:lnTo>
                <a:lnTo>
                  <a:pt x="336" y="115"/>
                </a:lnTo>
                <a:lnTo>
                  <a:pt x="342" y="125"/>
                </a:lnTo>
                <a:lnTo>
                  <a:pt x="348" y="137"/>
                </a:lnTo>
                <a:lnTo>
                  <a:pt x="348" y="148"/>
                </a:lnTo>
                <a:lnTo>
                  <a:pt x="351" y="155"/>
                </a:lnTo>
                <a:lnTo>
                  <a:pt x="356" y="167"/>
                </a:lnTo>
                <a:lnTo>
                  <a:pt x="368" y="170"/>
                </a:lnTo>
                <a:lnTo>
                  <a:pt x="374" y="174"/>
                </a:lnTo>
                <a:lnTo>
                  <a:pt x="381" y="182"/>
                </a:lnTo>
                <a:lnTo>
                  <a:pt x="374" y="188"/>
                </a:lnTo>
                <a:lnTo>
                  <a:pt x="381" y="19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0" name="Freeform 209"/>
          <p:cNvSpPr>
            <a:spLocks/>
          </p:cNvSpPr>
          <p:nvPr/>
        </p:nvSpPr>
        <p:spPr bwMode="auto">
          <a:xfrm>
            <a:off x="6319878" y="4897789"/>
            <a:ext cx="1048979" cy="843591"/>
          </a:xfrm>
          <a:custGeom>
            <a:avLst/>
            <a:gdLst/>
            <a:ahLst/>
            <a:cxnLst>
              <a:cxn ang="0">
                <a:pos x="25" y="349"/>
              </a:cxn>
              <a:cxn ang="0">
                <a:pos x="45" y="339"/>
              </a:cxn>
              <a:cxn ang="0">
                <a:pos x="119" y="326"/>
              </a:cxn>
              <a:cxn ang="0">
                <a:pos x="130" y="311"/>
              </a:cxn>
              <a:cxn ang="0">
                <a:pos x="142" y="294"/>
              </a:cxn>
              <a:cxn ang="0">
                <a:pos x="164" y="289"/>
              </a:cxn>
              <a:cxn ang="0">
                <a:pos x="182" y="284"/>
              </a:cxn>
              <a:cxn ang="0">
                <a:pos x="175" y="264"/>
              </a:cxn>
              <a:cxn ang="0">
                <a:pos x="184" y="244"/>
              </a:cxn>
              <a:cxn ang="0">
                <a:pos x="217" y="227"/>
              </a:cxn>
              <a:cxn ang="0">
                <a:pos x="227" y="209"/>
              </a:cxn>
              <a:cxn ang="0">
                <a:pos x="246" y="197"/>
              </a:cxn>
              <a:cxn ang="0">
                <a:pos x="266" y="173"/>
              </a:cxn>
              <a:cxn ang="0">
                <a:pos x="266" y="152"/>
              </a:cxn>
              <a:cxn ang="0">
                <a:pos x="275" y="117"/>
              </a:cxn>
              <a:cxn ang="0">
                <a:pos x="277" y="93"/>
              </a:cxn>
              <a:cxn ang="0">
                <a:pos x="311" y="65"/>
              </a:cxn>
              <a:cxn ang="0">
                <a:pos x="333" y="35"/>
              </a:cxn>
              <a:cxn ang="0">
                <a:pos x="355" y="26"/>
              </a:cxn>
              <a:cxn ang="0">
                <a:pos x="366" y="12"/>
              </a:cxn>
              <a:cxn ang="0">
                <a:pos x="384" y="10"/>
              </a:cxn>
              <a:cxn ang="0">
                <a:pos x="402" y="17"/>
              </a:cxn>
              <a:cxn ang="0">
                <a:pos x="428" y="20"/>
              </a:cxn>
              <a:cxn ang="0">
                <a:pos x="446" y="6"/>
              </a:cxn>
              <a:cxn ang="0">
                <a:pos x="481" y="0"/>
              </a:cxn>
              <a:cxn ang="0">
                <a:pos x="494" y="6"/>
              </a:cxn>
              <a:cxn ang="0">
                <a:pos x="521" y="1"/>
              </a:cxn>
              <a:cxn ang="0">
                <a:pos x="535" y="35"/>
              </a:cxn>
              <a:cxn ang="0">
                <a:pos x="533" y="274"/>
              </a:cxn>
              <a:cxn ang="0">
                <a:pos x="618" y="272"/>
              </a:cxn>
              <a:cxn ang="0">
                <a:pos x="622" y="349"/>
              </a:cxn>
              <a:cxn ang="0">
                <a:pos x="710" y="532"/>
              </a:cxn>
              <a:cxn ang="0">
                <a:pos x="431" y="543"/>
              </a:cxn>
              <a:cxn ang="0">
                <a:pos x="306" y="546"/>
              </a:cxn>
              <a:cxn ang="0">
                <a:pos x="39" y="553"/>
              </a:cxn>
              <a:cxn ang="0">
                <a:pos x="66" y="528"/>
              </a:cxn>
              <a:cxn ang="0">
                <a:pos x="65" y="506"/>
              </a:cxn>
              <a:cxn ang="0">
                <a:pos x="66" y="483"/>
              </a:cxn>
              <a:cxn ang="0">
                <a:pos x="50" y="439"/>
              </a:cxn>
              <a:cxn ang="0">
                <a:pos x="39" y="421"/>
              </a:cxn>
              <a:cxn ang="0">
                <a:pos x="0" y="381"/>
              </a:cxn>
              <a:cxn ang="0">
                <a:pos x="6" y="362"/>
              </a:cxn>
            </a:cxnLst>
            <a:rect l="0" t="0" r="r" b="b"/>
            <a:pathLst>
              <a:path w="711" h="554">
                <a:moveTo>
                  <a:pt x="15" y="356"/>
                </a:moveTo>
                <a:lnTo>
                  <a:pt x="25" y="349"/>
                </a:lnTo>
                <a:lnTo>
                  <a:pt x="37" y="346"/>
                </a:lnTo>
                <a:lnTo>
                  <a:pt x="45" y="339"/>
                </a:lnTo>
                <a:lnTo>
                  <a:pt x="63" y="336"/>
                </a:lnTo>
                <a:lnTo>
                  <a:pt x="119" y="326"/>
                </a:lnTo>
                <a:lnTo>
                  <a:pt x="124" y="320"/>
                </a:lnTo>
                <a:lnTo>
                  <a:pt x="130" y="311"/>
                </a:lnTo>
                <a:lnTo>
                  <a:pt x="137" y="304"/>
                </a:lnTo>
                <a:lnTo>
                  <a:pt x="142" y="294"/>
                </a:lnTo>
                <a:lnTo>
                  <a:pt x="153" y="289"/>
                </a:lnTo>
                <a:lnTo>
                  <a:pt x="164" y="289"/>
                </a:lnTo>
                <a:lnTo>
                  <a:pt x="173" y="289"/>
                </a:lnTo>
                <a:lnTo>
                  <a:pt x="182" y="284"/>
                </a:lnTo>
                <a:lnTo>
                  <a:pt x="179" y="274"/>
                </a:lnTo>
                <a:lnTo>
                  <a:pt x="175" y="264"/>
                </a:lnTo>
                <a:lnTo>
                  <a:pt x="182" y="254"/>
                </a:lnTo>
                <a:lnTo>
                  <a:pt x="184" y="244"/>
                </a:lnTo>
                <a:lnTo>
                  <a:pt x="195" y="227"/>
                </a:lnTo>
                <a:lnTo>
                  <a:pt x="217" y="227"/>
                </a:lnTo>
                <a:lnTo>
                  <a:pt x="224" y="222"/>
                </a:lnTo>
                <a:lnTo>
                  <a:pt x="227" y="209"/>
                </a:lnTo>
                <a:lnTo>
                  <a:pt x="239" y="202"/>
                </a:lnTo>
                <a:lnTo>
                  <a:pt x="246" y="197"/>
                </a:lnTo>
                <a:lnTo>
                  <a:pt x="255" y="182"/>
                </a:lnTo>
                <a:lnTo>
                  <a:pt x="266" y="173"/>
                </a:lnTo>
                <a:lnTo>
                  <a:pt x="266" y="162"/>
                </a:lnTo>
                <a:lnTo>
                  <a:pt x="266" y="152"/>
                </a:lnTo>
                <a:lnTo>
                  <a:pt x="266" y="142"/>
                </a:lnTo>
                <a:lnTo>
                  <a:pt x="275" y="117"/>
                </a:lnTo>
                <a:lnTo>
                  <a:pt x="274" y="104"/>
                </a:lnTo>
                <a:lnTo>
                  <a:pt x="277" y="93"/>
                </a:lnTo>
                <a:lnTo>
                  <a:pt x="297" y="72"/>
                </a:lnTo>
                <a:lnTo>
                  <a:pt x="311" y="65"/>
                </a:lnTo>
                <a:lnTo>
                  <a:pt x="321" y="48"/>
                </a:lnTo>
                <a:lnTo>
                  <a:pt x="333" y="35"/>
                </a:lnTo>
                <a:lnTo>
                  <a:pt x="344" y="32"/>
                </a:lnTo>
                <a:lnTo>
                  <a:pt x="355" y="26"/>
                </a:lnTo>
                <a:lnTo>
                  <a:pt x="361" y="20"/>
                </a:lnTo>
                <a:lnTo>
                  <a:pt x="366" y="12"/>
                </a:lnTo>
                <a:lnTo>
                  <a:pt x="374" y="6"/>
                </a:lnTo>
                <a:lnTo>
                  <a:pt x="384" y="10"/>
                </a:lnTo>
                <a:lnTo>
                  <a:pt x="389" y="12"/>
                </a:lnTo>
                <a:lnTo>
                  <a:pt x="402" y="17"/>
                </a:lnTo>
                <a:lnTo>
                  <a:pt x="411" y="20"/>
                </a:lnTo>
                <a:lnTo>
                  <a:pt x="428" y="20"/>
                </a:lnTo>
                <a:lnTo>
                  <a:pt x="431" y="15"/>
                </a:lnTo>
                <a:lnTo>
                  <a:pt x="446" y="6"/>
                </a:lnTo>
                <a:lnTo>
                  <a:pt x="471" y="0"/>
                </a:lnTo>
                <a:lnTo>
                  <a:pt x="481" y="0"/>
                </a:lnTo>
                <a:lnTo>
                  <a:pt x="488" y="3"/>
                </a:lnTo>
                <a:lnTo>
                  <a:pt x="494" y="6"/>
                </a:lnTo>
                <a:lnTo>
                  <a:pt x="504" y="6"/>
                </a:lnTo>
                <a:lnTo>
                  <a:pt x="521" y="1"/>
                </a:lnTo>
                <a:lnTo>
                  <a:pt x="533" y="6"/>
                </a:lnTo>
                <a:lnTo>
                  <a:pt x="535" y="35"/>
                </a:lnTo>
                <a:lnTo>
                  <a:pt x="526" y="35"/>
                </a:lnTo>
                <a:lnTo>
                  <a:pt x="533" y="274"/>
                </a:lnTo>
                <a:lnTo>
                  <a:pt x="573" y="272"/>
                </a:lnTo>
                <a:lnTo>
                  <a:pt x="618" y="272"/>
                </a:lnTo>
                <a:lnTo>
                  <a:pt x="618" y="289"/>
                </a:lnTo>
                <a:lnTo>
                  <a:pt x="622" y="349"/>
                </a:lnTo>
                <a:lnTo>
                  <a:pt x="707" y="347"/>
                </a:lnTo>
                <a:lnTo>
                  <a:pt x="710" y="532"/>
                </a:lnTo>
                <a:lnTo>
                  <a:pt x="546" y="539"/>
                </a:lnTo>
                <a:lnTo>
                  <a:pt x="431" y="543"/>
                </a:lnTo>
                <a:lnTo>
                  <a:pt x="413" y="543"/>
                </a:lnTo>
                <a:lnTo>
                  <a:pt x="306" y="546"/>
                </a:lnTo>
                <a:lnTo>
                  <a:pt x="177" y="550"/>
                </a:lnTo>
                <a:lnTo>
                  <a:pt x="39" y="553"/>
                </a:lnTo>
                <a:lnTo>
                  <a:pt x="59" y="532"/>
                </a:lnTo>
                <a:lnTo>
                  <a:pt x="66" y="528"/>
                </a:lnTo>
                <a:lnTo>
                  <a:pt x="70" y="523"/>
                </a:lnTo>
                <a:lnTo>
                  <a:pt x="65" y="506"/>
                </a:lnTo>
                <a:lnTo>
                  <a:pt x="66" y="496"/>
                </a:lnTo>
                <a:lnTo>
                  <a:pt x="66" y="483"/>
                </a:lnTo>
                <a:lnTo>
                  <a:pt x="52" y="451"/>
                </a:lnTo>
                <a:lnTo>
                  <a:pt x="50" y="439"/>
                </a:lnTo>
                <a:lnTo>
                  <a:pt x="46" y="431"/>
                </a:lnTo>
                <a:lnTo>
                  <a:pt x="39" y="421"/>
                </a:lnTo>
                <a:lnTo>
                  <a:pt x="13" y="394"/>
                </a:lnTo>
                <a:lnTo>
                  <a:pt x="0" y="381"/>
                </a:lnTo>
                <a:lnTo>
                  <a:pt x="5" y="371"/>
                </a:lnTo>
                <a:lnTo>
                  <a:pt x="6" y="362"/>
                </a:lnTo>
                <a:lnTo>
                  <a:pt x="15" y="35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1" name="Freeform 210"/>
          <p:cNvSpPr>
            <a:spLocks/>
          </p:cNvSpPr>
          <p:nvPr/>
        </p:nvSpPr>
        <p:spPr bwMode="auto">
          <a:xfrm>
            <a:off x="7088540" y="3949129"/>
            <a:ext cx="1214219" cy="1152705"/>
          </a:xfrm>
          <a:custGeom>
            <a:avLst/>
            <a:gdLst/>
            <a:ahLst/>
            <a:cxnLst>
              <a:cxn ang="0">
                <a:pos x="583" y="588"/>
              </a:cxn>
              <a:cxn ang="0">
                <a:pos x="580" y="563"/>
              </a:cxn>
              <a:cxn ang="0">
                <a:pos x="557" y="552"/>
              </a:cxn>
              <a:cxn ang="0">
                <a:pos x="535" y="530"/>
              </a:cxn>
              <a:cxn ang="0">
                <a:pos x="515" y="512"/>
              </a:cxn>
              <a:cxn ang="0">
                <a:pos x="483" y="532"/>
              </a:cxn>
              <a:cxn ang="0">
                <a:pos x="445" y="539"/>
              </a:cxn>
              <a:cxn ang="0">
                <a:pos x="417" y="536"/>
              </a:cxn>
              <a:cxn ang="0">
                <a:pos x="375" y="516"/>
              </a:cxn>
              <a:cxn ang="0">
                <a:pos x="330" y="532"/>
              </a:cxn>
              <a:cxn ang="0">
                <a:pos x="321" y="564"/>
              </a:cxn>
              <a:cxn ang="0">
                <a:pos x="297" y="588"/>
              </a:cxn>
              <a:cxn ang="0">
                <a:pos x="263" y="591"/>
              </a:cxn>
              <a:cxn ang="0">
                <a:pos x="250" y="614"/>
              </a:cxn>
              <a:cxn ang="0">
                <a:pos x="228" y="624"/>
              </a:cxn>
              <a:cxn ang="0">
                <a:pos x="172" y="624"/>
              </a:cxn>
              <a:cxn ang="0">
                <a:pos x="135" y="637"/>
              </a:cxn>
              <a:cxn ang="0">
                <a:pos x="105" y="646"/>
              </a:cxn>
              <a:cxn ang="0">
                <a:pos x="72" y="657"/>
              </a:cxn>
              <a:cxn ang="0">
                <a:pos x="46" y="648"/>
              </a:cxn>
              <a:cxn ang="0">
                <a:pos x="26" y="624"/>
              </a:cxn>
              <a:cxn ang="0">
                <a:pos x="33" y="596"/>
              </a:cxn>
              <a:cxn ang="0">
                <a:pos x="15" y="578"/>
              </a:cxn>
              <a:cxn ang="0">
                <a:pos x="19" y="548"/>
              </a:cxn>
              <a:cxn ang="0">
                <a:pos x="26" y="496"/>
              </a:cxn>
              <a:cxn ang="0">
                <a:pos x="45" y="486"/>
              </a:cxn>
              <a:cxn ang="0">
                <a:pos x="86" y="468"/>
              </a:cxn>
              <a:cxn ang="0">
                <a:pos x="121" y="463"/>
              </a:cxn>
              <a:cxn ang="0">
                <a:pos x="145" y="446"/>
              </a:cxn>
              <a:cxn ang="0">
                <a:pos x="150" y="426"/>
              </a:cxn>
              <a:cxn ang="0">
                <a:pos x="165" y="403"/>
              </a:cxn>
              <a:cxn ang="0">
                <a:pos x="172" y="380"/>
              </a:cxn>
              <a:cxn ang="0">
                <a:pos x="179" y="190"/>
              </a:cxn>
              <a:cxn ang="0">
                <a:pos x="427" y="13"/>
              </a:cxn>
              <a:cxn ang="0">
                <a:pos x="783" y="0"/>
              </a:cxn>
              <a:cxn ang="0">
                <a:pos x="795" y="258"/>
              </a:cxn>
              <a:cxn ang="0">
                <a:pos x="810" y="521"/>
              </a:cxn>
              <a:cxn ang="0">
                <a:pos x="822" y="748"/>
              </a:cxn>
              <a:cxn ang="0">
                <a:pos x="779" y="751"/>
              </a:cxn>
              <a:cxn ang="0">
                <a:pos x="752" y="748"/>
              </a:cxn>
              <a:cxn ang="0">
                <a:pos x="715" y="756"/>
              </a:cxn>
              <a:cxn ang="0">
                <a:pos x="707" y="729"/>
              </a:cxn>
              <a:cxn ang="0">
                <a:pos x="685" y="711"/>
              </a:cxn>
              <a:cxn ang="0">
                <a:pos x="685" y="676"/>
              </a:cxn>
              <a:cxn ang="0">
                <a:pos x="672" y="648"/>
              </a:cxn>
              <a:cxn ang="0">
                <a:pos x="645" y="623"/>
              </a:cxn>
              <a:cxn ang="0">
                <a:pos x="615" y="614"/>
              </a:cxn>
            </a:cxnLst>
            <a:rect l="0" t="0" r="r" b="b"/>
            <a:pathLst>
              <a:path w="823" h="757">
                <a:moveTo>
                  <a:pt x="600" y="596"/>
                </a:moveTo>
                <a:lnTo>
                  <a:pt x="590" y="591"/>
                </a:lnTo>
                <a:lnTo>
                  <a:pt x="583" y="588"/>
                </a:lnTo>
                <a:lnTo>
                  <a:pt x="577" y="578"/>
                </a:lnTo>
                <a:lnTo>
                  <a:pt x="577" y="574"/>
                </a:lnTo>
                <a:lnTo>
                  <a:pt x="580" y="563"/>
                </a:lnTo>
                <a:lnTo>
                  <a:pt x="575" y="552"/>
                </a:lnTo>
                <a:lnTo>
                  <a:pt x="565" y="552"/>
                </a:lnTo>
                <a:lnTo>
                  <a:pt x="557" y="552"/>
                </a:lnTo>
                <a:lnTo>
                  <a:pt x="547" y="548"/>
                </a:lnTo>
                <a:lnTo>
                  <a:pt x="539" y="539"/>
                </a:lnTo>
                <a:lnTo>
                  <a:pt x="535" y="530"/>
                </a:lnTo>
                <a:lnTo>
                  <a:pt x="533" y="521"/>
                </a:lnTo>
                <a:lnTo>
                  <a:pt x="523" y="512"/>
                </a:lnTo>
                <a:lnTo>
                  <a:pt x="515" y="512"/>
                </a:lnTo>
                <a:lnTo>
                  <a:pt x="505" y="519"/>
                </a:lnTo>
                <a:lnTo>
                  <a:pt x="497" y="532"/>
                </a:lnTo>
                <a:lnTo>
                  <a:pt x="483" y="532"/>
                </a:lnTo>
                <a:lnTo>
                  <a:pt x="472" y="532"/>
                </a:lnTo>
                <a:lnTo>
                  <a:pt x="463" y="532"/>
                </a:lnTo>
                <a:lnTo>
                  <a:pt x="445" y="539"/>
                </a:lnTo>
                <a:lnTo>
                  <a:pt x="433" y="543"/>
                </a:lnTo>
                <a:lnTo>
                  <a:pt x="427" y="539"/>
                </a:lnTo>
                <a:lnTo>
                  <a:pt x="417" y="536"/>
                </a:lnTo>
                <a:lnTo>
                  <a:pt x="407" y="521"/>
                </a:lnTo>
                <a:lnTo>
                  <a:pt x="397" y="516"/>
                </a:lnTo>
                <a:lnTo>
                  <a:pt x="375" y="516"/>
                </a:lnTo>
                <a:lnTo>
                  <a:pt x="368" y="519"/>
                </a:lnTo>
                <a:lnTo>
                  <a:pt x="337" y="525"/>
                </a:lnTo>
                <a:lnTo>
                  <a:pt x="330" y="532"/>
                </a:lnTo>
                <a:lnTo>
                  <a:pt x="328" y="544"/>
                </a:lnTo>
                <a:lnTo>
                  <a:pt x="327" y="556"/>
                </a:lnTo>
                <a:lnTo>
                  <a:pt x="321" y="564"/>
                </a:lnTo>
                <a:lnTo>
                  <a:pt x="317" y="574"/>
                </a:lnTo>
                <a:lnTo>
                  <a:pt x="307" y="584"/>
                </a:lnTo>
                <a:lnTo>
                  <a:pt x="297" y="588"/>
                </a:lnTo>
                <a:lnTo>
                  <a:pt x="288" y="591"/>
                </a:lnTo>
                <a:lnTo>
                  <a:pt x="268" y="591"/>
                </a:lnTo>
                <a:lnTo>
                  <a:pt x="263" y="591"/>
                </a:lnTo>
                <a:lnTo>
                  <a:pt x="257" y="594"/>
                </a:lnTo>
                <a:lnTo>
                  <a:pt x="250" y="603"/>
                </a:lnTo>
                <a:lnTo>
                  <a:pt x="250" y="614"/>
                </a:lnTo>
                <a:lnTo>
                  <a:pt x="246" y="624"/>
                </a:lnTo>
                <a:lnTo>
                  <a:pt x="239" y="624"/>
                </a:lnTo>
                <a:lnTo>
                  <a:pt x="228" y="624"/>
                </a:lnTo>
                <a:lnTo>
                  <a:pt x="201" y="623"/>
                </a:lnTo>
                <a:lnTo>
                  <a:pt x="179" y="628"/>
                </a:lnTo>
                <a:lnTo>
                  <a:pt x="172" y="624"/>
                </a:lnTo>
                <a:lnTo>
                  <a:pt x="157" y="624"/>
                </a:lnTo>
                <a:lnTo>
                  <a:pt x="148" y="628"/>
                </a:lnTo>
                <a:lnTo>
                  <a:pt x="135" y="637"/>
                </a:lnTo>
                <a:lnTo>
                  <a:pt x="125" y="641"/>
                </a:lnTo>
                <a:lnTo>
                  <a:pt x="112" y="641"/>
                </a:lnTo>
                <a:lnTo>
                  <a:pt x="105" y="646"/>
                </a:lnTo>
                <a:lnTo>
                  <a:pt x="97" y="654"/>
                </a:lnTo>
                <a:lnTo>
                  <a:pt x="88" y="657"/>
                </a:lnTo>
                <a:lnTo>
                  <a:pt x="72" y="657"/>
                </a:lnTo>
                <a:lnTo>
                  <a:pt x="63" y="661"/>
                </a:lnTo>
                <a:lnTo>
                  <a:pt x="52" y="657"/>
                </a:lnTo>
                <a:lnTo>
                  <a:pt x="46" y="648"/>
                </a:lnTo>
                <a:lnTo>
                  <a:pt x="33" y="637"/>
                </a:lnTo>
                <a:lnTo>
                  <a:pt x="26" y="628"/>
                </a:lnTo>
                <a:lnTo>
                  <a:pt x="26" y="624"/>
                </a:lnTo>
                <a:lnTo>
                  <a:pt x="30" y="614"/>
                </a:lnTo>
                <a:lnTo>
                  <a:pt x="35" y="608"/>
                </a:lnTo>
                <a:lnTo>
                  <a:pt x="33" y="596"/>
                </a:lnTo>
                <a:lnTo>
                  <a:pt x="26" y="591"/>
                </a:lnTo>
                <a:lnTo>
                  <a:pt x="23" y="584"/>
                </a:lnTo>
                <a:lnTo>
                  <a:pt x="15" y="578"/>
                </a:lnTo>
                <a:lnTo>
                  <a:pt x="13" y="568"/>
                </a:lnTo>
                <a:lnTo>
                  <a:pt x="15" y="556"/>
                </a:lnTo>
                <a:lnTo>
                  <a:pt x="19" y="548"/>
                </a:lnTo>
                <a:lnTo>
                  <a:pt x="0" y="503"/>
                </a:lnTo>
                <a:lnTo>
                  <a:pt x="8" y="498"/>
                </a:lnTo>
                <a:lnTo>
                  <a:pt x="26" y="496"/>
                </a:lnTo>
                <a:lnTo>
                  <a:pt x="30" y="492"/>
                </a:lnTo>
                <a:lnTo>
                  <a:pt x="35" y="483"/>
                </a:lnTo>
                <a:lnTo>
                  <a:pt x="45" y="486"/>
                </a:lnTo>
                <a:lnTo>
                  <a:pt x="57" y="483"/>
                </a:lnTo>
                <a:lnTo>
                  <a:pt x="63" y="476"/>
                </a:lnTo>
                <a:lnTo>
                  <a:pt x="86" y="468"/>
                </a:lnTo>
                <a:lnTo>
                  <a:pt x="93" y="463"/>
                </a:lnTo>
                <a:lnTo>
                  <a:pt x="103" y="458"/>
                </a:lnTo>
                <a:lnTo>
                  <a:pt x="121" y="463"/>
                </a:lnTo>
                <a:lnTo>
                  <a:pt x="135" y="463"/>
                </a:lnTo>
                <a:lnTo>
                  <a:pt x="137" y="453"/>
                </a:lnTo>
                <a:lnTo>
                  <a:pt x="145" y="446"/>
                </a:lnTo>
                <a:lnTo>
                  <a:pt x="153" y="446"/>
                </a:lnTo>
                <a:lnTo>
                  <a:pt x="152" y="434"/>
                </a:lnTo>
                <a:lnTo>
                  <a:pt x="150" y="426"/>
                </a:lnTo>
                <a:lnTo>
                  <a:pt x="157" y="421"/>
                </a:lnTo>
                <a:lnTo>
                  <a:pt x="163" y="413"/>
                </a:lnTo>
                <a:lnTo>
                  <a:pt x="165" y="403"/>
                </a:lnTo>
                <a:lnTo>
                  <a:pt x="159" y="398"/>
                </a:lnTo>
                <a:lnTo>
                  <a:pt x="165" y="389"/>
                </a:lnTo>
                <a:lnTo>
                  <a:pt x="172" y="380"/>
                </a:lnTo>
                <a:lnTo>
                  <a:pt x="179" y="374"/>
                </a:lnTo>
                <a:lnTo>
                  <a:pt x="186" y="331"/>
                </a:lnTo>
                <a:lnTo>
                  <a:pt x="179" y="190"/>
                </a:lnTo>
                <a:lnTo>
                  <a:pt x="173" y="21"/>
                </a:lnTo>
                <a:lnTo>
                  <a:pt x="263" y="17"/>
                </a:lnTo>
                <a:lnTo>
                  <a:pt x="427" y="13"/>
                </a:lnTo>
                <a:lnTo>
                  <a:pt x="480" y="10"/>
                </a:lnTo>
                <a:lnTo>
                  <a:pt x="690" y="3"/>
                </a:lnTo>
                <a:lnTo>
                  <a:pt x="783" y="0"/>
                </a:lnTo>
                <a:lnTo>
                  <a:pt x="783" y="17"/>
                </a:lnTo>
                <a:lnTo>
                  <a:pt x="788" y="111"/>
                </a:lnTo>
                <a:lnTo>
                  <a:pt x="795" y="258"/>
                </a:lnTo>
                <a:lnTo>
                  <a:pt x="803" y="376"/>
                </a:lnTo>
                <a:lnTo>
                  <a:pt x="805" y="394"/>
                </a:lnTo>
                <a:lnTo>
                  <a:pt x="810" y="521"/>
                </a:lnTo>
                <a:lnTo>
                  <a:pt x="814" y="568"/>
                </a:lnTo>
                <a:lnTo>
                  <a:pt x="815" y="643"/>
                </a:lnTo>
                <a:lnTo>
                  <a:pt x="822" y="748"/>
                </a:lnTo>
                <a:lnTo>
                  <a:pt x="810" y="744"/>
                </a:lnTo>
                <a:lnTo>
                  <a:pt x="805" y="748"/>
                </a:lnTo>
                <a:lnTo>
                  <a:pt x="779" y="751"/>
                </a:lnTo>
                <a:lnTo>
                  <a:pt x="772" y="751"/>
                </a:lnTo>
                <a:lnTo>
                  <a:pt x="759" y="751"/>
                </a:lnTo>
                <a:lnTo>
                  <a:pt x="752" y="748"/>
                </a:lnTo>
                <a:lnTo>
                  <a:pt x="740" y="748"/>
                </a:lnTo>
                <a:lnTo>
                  <a:pt x="723" y="756"/>
                </a:lnTo>
                <a:lnTo>
                  <a:pt x="715" y="756"/>
                </a:lnTo>
                <a:lnTo>
                  <a:pt x="707" y="751"/>
                </a:lnTo>
                <a:lnTo>
                  <a:pt x="707" y="744"/>
                </a:lnTo>
                <a:lnTo>
                  <a:pt x="707" y="729"/>
                </a:lnTo>
                <a:lnTo>
                  <a:pt x="700" y="721"/>
                </a:lnTo>
                <a:lnTo>
                  <a:pt x="692" y="719"/>
                </a:lnTo>
                <a:lnTo>
                  <a:pt x="685" y="711"/>
                </a:lnTo>
                <a:lnTo>
                  <a:pt x="685" y="701"/>
                </a:lnTo>
                <a:lnTo>
                  <a:pt x="690" y="686"/>
                </a:lnTo>
                <a:lnTo>
                  <a:pt x="685" y="676"/>
                </a:lnTo>
                <a:lnTo>
                  <a:pt x="680" y="666"/>
                </a:lnTo>
                <a:lnTo>
                  <a:pt x="677" y="657"/>
                </a:lnTo>
                <a:lnTo>
                  <a:pt x="672" y="648"/>
                </a:lnTo>
                <a:lnTo>
                  <a:pt x="668" y="641"/>
                </a:lnTo>
                <a:lnTo>
                  <a:pt x="650" y="631"/>
                </a:lnTo>
                <a:lnTo>
                  <a:pt x="645" y="623"/>
                </a:lnTo>
                <a:lnTo>
                  <a:pt x="637" y="617"/>
                </a:lnTo>
                <a:lnTo>
                  <a:pt x="623" y="617"/>
                </a:lnTo>
                <a:lnTo>
                  <a:pt x="615" y="614"/>
                </a:lnTo>
                <a:lnTo>
                  <a:pt x="607" y="608"/>
                </a:lnTo>
                <a:lnTo>
                  <a:pt x="600" y="59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r>
              <a:rPr lang="en-US" sz="800" dirty="0">
                <a:solidFill>
                  <a:schemeClr val="tx1">
                    <a:lumMod val="75000"/>
                    <a:lumOff val="25000"/>
                  </a:schemeClr>
                </a:solidFill>
                <a:latin typeface="Century Gothic" panose="020B0502020202020204" pitchFamily="34" charset="0"/>
              </a:rPr>
              <a:t> </a:t>
            </a:r>
          </a:p>
        </p:txBody>
      </p:sp>
      <p:sp>
        <p:nvSpPr>
          <p:cNvPr id="212" name="Freeform 211"/>
          <p:cNvSpPr>
            <a:spLocks/>
          </p:cNvSpPr>
          <p:nvPr/>
        </p:nvSpPr>
        <p:spPr bwMode="auto">
          <a:xfrm>
            <a:off x="3844228" y="4270426"/>
            <a:ext cx="1653875" cy="1434409"/>
          </a:xfrm>
          <a:custGeom>
            <a:avLst/>
            <a:gdLst/>
            <a:ahLst/>
            <a:cxnLst>
              <a:cxn ang="0">
                <a:pos x="819" y="941"/>
              </a:cxn>
              <a:cxn ang="0">
                <a:pos x="50" y="936"/>
              </a:cxn>
              <a:cxn ang="0">
                <a:pos x="15" y="626"/>
              </a:cxn>
              <a:cxn ang="0">
                <a:pos x="46" y="626"/>
              </a:cxn>
              <a:cxn ang="0">
                <a:pos x="83" y="626"/>
              </a:cxn>
              <a:cxn ang="0">
                <a:pos x="85" y="595"/>
              </a:cxn>
              <a:cxn ang="0">
                <a:pos x="66" y="558"/>
              </a:cxn>
              <a:cxn ang="0">
                <a:pos x="65" y="529"/>
              </a:cxn>
              <a:cxn ang="0">
                <a:pos x="46" y="506"/>
              </a:cxn>
              <a:cxn ang="0">
                <a:pos x="66" y="488"/>
              </a:cxn>
              <a:cxn ang="0">
                <a:pos x="68" y="461"/>
              </a:cxn>
              <a:cxn ang="0">
                <a:pos x="80" y="438"/>
              </a:cxn>
              <a:cxn ang="0">
                <a:pos x="92" y="415"/>
              </a:cxn>
              <a:cxn ang="0">
                <a:pos x="73" y="390"/>
              </a:cxn>
              <a:cxn ang="0">
                <a:pos x="79" y="361"/>
              </a:cxn>
              <a:cxn ang="0">
                <a:pos x="103" y="351"/>
              </a:cxn>
              <a:cxn ang="0">
                <a:pos x="115" y="331"/>
              </a:cxn>
              <a:cxn ang="0">
                <a:pos x="88" y="323"/>
              </a:cxn>
              <a:cxn ang="0">
                <a:pos x="68" y="301"/>
              </a:cxn>
              <a:cxn ang="0">
                <a:pos x="53" y="278"/>
              </a:cxn>
              <a:cxn ang="0">
                <a:pos x="48" y="253"/>
              </a:cxn>
              <a:cxn ang="0">
                <a:pos x="33" y="223"/>
              </a:cxn>
              <a:cxn ang="0">
                <a:pos x="21" y="198"/>
              </a:cxn>
              <a:cxn ang="0">
                <a:pos x="10" y="181"/>
              </a:cxn>
              <a:cxn ang="0">
                <a:pos x="28" y="153"/>
              </a:cxn>
              <a:cxn ang="0">
                <a:pos x="50" y="141"/>
              </a:cxn>
              <a:cxn ang="0">
                <a:pos x="48" y="108"/>
              </a:cxn>
              <a:cxn ang="0">
                <a:pos x="68" y="88"/>
              </a:cxn>
              <a:cxn ang="0">
                <a:pos x="83" y="65"/>
              </a:cxn>
              <a:cxn ang="0">
                <a:pos x="103" y="18"/>
              </a:cxn>
              <a:cxn ang="0">
                <a:pos x="103" y="1"/>
              </a:cxn>
              <a:cxn ang="0">
                <a:pos x="125" y="5"/>
              </a:cxn>
              <a:cxn ang="0">
                <a:pos x="148" y="1"/>
              </a:cxn>
              <a:cxn ang="0">
                <a:pos x="175" y="1"/>
              </a:cxn>
              <a:cxn ang="0">
                <a:pos x="205" y="15"/>
              </a:cxn>
              <a:cxn ang="0">
                <a:pos x="228" y="35"/>
              </a:cxn>
              <a:cxn ang="0">
                <a:pos x="250" y="53"/>
              </a:cxn>
              <a:cxn ang="0">
                <a:pos x="270" y="75"/>
              </a:cxn>
              <a:cxn ang="0">
                <a:pos x="297" y="106"/>
              </a:cxn>
              <a:cxn ang="0">
                <a:pos x="314" y="133"/>
              </a:cxn>
              <a:cxn ang="0">
                <a:pos x="335" y="157"/>
              </a:cxn>
              <a:cxn ang="0">
                <a:pos x="681" y="231"/>
              </a:cxn>
              <a:cxn ang="0">
                <a:pos x="1041" y="311"/>
              </a:cxn>
              <a:cxn ang="0">
                <a:pos x="1061" y="370"/>
              </a:cxn>
              <a:cxn ang="0">
                <a:pos x="1083" y="390"/>
              </a:cxn>
              <a:cxn ang="0">
                <a:pos x="1106" y="406"/>
              </a:cxn>
              <a:cxn ang="0">
                <a:pos x="1117" y="861"/>
              </a:cxn>
            </a:cxnLst>
            <a:rect l="0" t="0" r="r" b="b"/>
            <a:pathLst>
              <a:path w="1121" h="942">
                <a:moveTo>
                  <a:pt x="1117" y="861"/>
                </a:moveTo>
                <a:lnTo>
                  <a:pt x="1120" y="936"/>
                </a:lnTo>
                <a:lnTo>
                  <a:pt x="819" y="941"/>
                </a:lnTo>
                <a:lnTo>
                  <a:pt x="799" y="941"/>
                </a:lnTo>
                <a:lnTo>
                  <a:pt x="237" y="936"/>
                </a:lnTo>
                <a:lnTo>
                  <a:pt x="50" y="936"/>
                </a:lnTo>
                <a:lnTo>
                  <a:pt x="0" y="936"/>
                </a:lnTo>
                <a:lnTo>
                  <a:pt x="1" y="626"/>
                </a:lnTo>
                <a:lnTo>
                  <a:pt x="15" y="626"/>
                </a:lnTo>
                <a:lnTo>
                  <a:pt x="32" y="621"/>
                </a:lnTo>
                <a:lnTo>
                  <a:pt x="41" y="621"/>
                </a:lnTo>
                <a:lnTo>
                  <a:pt x="46" y="626"/>
                </a:lnTo>
                <a:lnTo>
                  <a:pt x="57" y="624"/>
                </a:lnTo>
                <a:lnTo>
                  <a:pt x="72" y="624"/>
                </a:lnTo>
                <a:lnTo>
                  <a:pt x="83" y="626"/>
                </a:lnTo>
                <a:lnTo>
                  <a:pt x="88" y="618"/>
                </a:lnTo>
                <a:lnTo>
                  <a:pt x="92" y="602"/>
                </a:lnTo>
                <a:lnTo>
                  <a:pt x="85" y="595"/>
                </a:lnTo>
                <a:lnTo>
                  <a:pt x="79" y="589"/>
                </a:lnTo>
                <a:lnTo>
                  <a:pt x="73" y="563"/>
                </a:lnTo>
                <a:lnTo>
                  <a:pt x="66" y="558"/>
                </a:lnTo>
                <a:lnTo>
                  <a:pt x="59" y="549"/>
                </a:lnTo>
                <a:lnTo>
                  <a:pt x="65" y="538"/>
                </a:lnTo>
                <a:lnTo>
                  <a:pt x="65" y="529"/>
                </a:lnTo>
                <a:lnTo>
                  <a:pt x="53" y="526"/>
                </a:lnTo>
                <a:lnTo>
                  <a:pt x="48" y="516"/>
                </a:lnTo>
                <a:lnTo>
                  <a:pt x="46" y="506"/>
                </a:lnTo>
                <a:lnTo>
                  <a:pt x="48" y="493"/>
                </a:lnTo>
                <a:lnTo>
                  <a:pt x="57" y="491"/>
                </a:lnTo>
                <a:lnTo>
                  <a:pt x="66" y="488"/>
                </a:lnTo>
                <a:lnTo>
                  <a:pt x="72" y="483"/>
                </a:lnTo>
                <a:lnTo>
                  <a:pt x="72" y="471"/>
                </a:lnTo>
                <a:lnTo>
                  <a:pt x="68" y="461"/>
                </a:lnTo>
                <a:lnTo>
                  <a:pt x="73" y="456"/>
                </a:lnTo>
                <a:lnTo>
                  <a:pt x="80" y="451"/>
                </a:lnTo>
                <a:lnTo>
                  <a:pt x="80" y="438"/>
                </a:lnTo>
                <a:lnTo>
                  <a:pt x="83" y="430"/>
                </a:lnTo>
                <a:lnTo>
                  <a:pt x="88" y="423"/>
                </a:lnTo>
                <a:lnTo>
                  <a:pt x="92" y="415"/>
                </a:lnTo>
                <a:lnTo>
                  <a:pt x="93" y="404"/>
                </a:lnTo>
                <a:lnTo>
                  <a:pt x="88" y="395"/>
                </a:lnTo>
                <a:lnTo>
                  <a:pt x="73" y="390"/>
                </a:lnTo>
                <a:lnTo>
                  <a:pt x="73" y="381"/>
                </a:lnTo>
                <a:lnTo>
                  <a:pt x="77" y="370"/>
                </a:lnTo>
                <a:lnTo>
                  <a:pt x="79" y="361"/>
                </a:lnTo>
                <a:lnTo>
                  <a:pt x="88" y="358"/>
                </a:lnTo>
                <a:lnTo>
                  <a:pt x="97" y="358"/>
                </a:lnTo>
                <a:lnTo>
                  <a:pt x="103" y="351"/>
                </a:lnTo>
                <a:lnTo>
                  <a:pt x="99" y="343"/>
                </a:lnTo>
                <a:lnTo>
                  <a:pt x="107" y="337"/>
                </a:lnTo>
                <a:lnTo>
                  <a:pt x="115" y="331"/>
                </a:lnTo>
                <a:lnTo>
                  <a:pt x="108" y="326"/>
                </a:lnTo>
                <a:lnTo>
                  <a:pt x="97" y="321"/>
                </a:lnTo>
                <a:lnTo>
                  <a:pt x="88" y="323"/>
                </a:lnTo>
                <a:lnTo>
                  <a:pt x="79" y="317"/>
                </a:lnTo>
                <a:lnTo>
                  <a:pt x="66" y="311"/>
                </a:lnTo>
                <a:lnTo>
                  <a:pt x="68" y="301"/>
                </a:lnTo>
                <a:lnTo>
                  <a:pt x="66" y="293"/>
                </a:lnTo>
                <a:lnTo>
                  <a:pt x="57" y="288"/>
                </a:lnTo>
                <a:lnTo>
                  <a:pt x="53" y="278"/>
                </a:lnTo>
                <a:lnTo>
                  <a:pt x="48" y="271"/>
                </a:lnTo>
                <a:lnTo>
                  <a:pt x="53" y="263"/>
                </a:lnTo>
                <a:lnTo>
                  <a:pt x="48" y="253"/>
                </a:lnTo>
                <a:lnTo>
                  <a:pt x="43" y="244"/>
                </a:lnTo>
                <a:lnTo>
                  <a:pt x="37" y="231"/>
                </a:lnTo>
                <a:lnTo>
                  <a:pt x="33" y="223"/>
                </a:lnTo>
                <a:lnTo>
                  <a:pt x="30" y="218"/>
                </a:lnTo>
                <a:lnTo>
                  <a:pt x="23" y="206"/>
                </a:lnTo>
                <a:lnTo>
                  <a:pt x="21" y="198"/>
                </a:lnTo>
                <a:lnTo>
                  <a:pt x="12" y="193"/>
                </a:lnTo>
                <a:lnTo>
                  <a:pt x="5" y="186"/>
                </a:lnTo>
                <a:lnTo>
                  <a:pt x="10" y="181"/>
                </a:lnTo>
                <a:lnTo>
                  <a:pt x="12" y="170"/>
                </a:lnTo>
                <a:lnTo>
                  <a:pt x="21" y="161"/>
                </a:lnTo>
                <a:lnTo>
                  <a:pt x="28" y="153"/>
                </a:lnTo>
                <a:lnTo>
                  <a:pt x="35" y="151"/>
                </a:lnTo>
                <a:lnTo>
                  <a:pt x="43" y="146"/>
                </a:lnTo>
                <a:lnTo>
                  <a:pt x="50" y="141"/>
                </a:lnTo>
                <a:lnTo>
                  <a:pt x="53" y="131"/>
                </a:lnTo>
                <a:lnTo>
                  <a:pt x="50" y="121"/>
                </a:lnTo>
                <a:lnTo>
                  <a:pt x="48" y="108"/>
                </a:lnTo>
                <a:lnTo>
                  <a:pt x="55" y="105"/>
                </a:lnTo>
                <a:lnTo>
                  <a:pt x="57" y="92"/>
                </a:lnTo>
                <a:lnTo>
                  <a:pt x="68" y="88"/>
                </a:lnTo>
                <a:lnTo>
                  <a:pt x="73" y="83"/>
                </a:lnTo>
                <a:lnTo>
                  <a:pt x="80" y="73"/>
                </a:lnTo>
                <a:lnTo>
                  <a:pt x="83" y="65"/>
                </a:lnTo>
                <a:lnTo>
                  <a:pt x="88" y="55"/>
                </a:lnTo>
                <a:lnTo>
                  <a:pt x="88" y="45"/>
                </a:lnTo>
                <a:lnTo>
                  <a:pt x="103" y="18"/>
                </a:lnTo>
                <a:lnTo>
                  <a:pt x="103" y="6"/>
                </a:lnTo>
                <a:lnTo>
                  <a:pt x="103" y="0"/>
                </a:lnTo>
                <a:lnTo>
                  <a:pt x="103" y="1"/>
                </a:lnTo>
                <a:lnTo>
                  <a:pt x="108" y="6"/>
                </a:lnTo>
                <a:lnTo>
                  <a:pt x="115" y="13"/>
                </a:lnTo>
                <a:lnTo>
                  <a:pt x="125" y="5"/>
                </a:lnTo>
                <a:lnTo>
                  <a:pt x="135" y="10"/>
                </a:lnTo>
                <a:lnTo>
                  <a:pt x="143" y="6"/>
                </a:lnTo>
                <a:lnTo>
                  <a:pt x="148" y="1"/>
                </a:lnTo>
                <a:lnTo>
                  <a:pt x="159" y="0"/>
                </a:lnTo>
                <a:lnTo>
                  <a:pt x="168" y="0"/>
                </a:lnTo>
                <a:lnTo>
                  <a:pt x="175" y="1"/>
                </a:lnTo>
                <a:lnTo>
                  <a:pt x="185" y="5"/>
                </a:lnTo>
                <a:lnTo>
                  <a:pt x="197" y="10"/>
                </a:lnTo>
                <a:lnTo>
                  <a:pt x="205" y="15"/>
                </a:lnTo>
                <a:lnTo>
                  <a:pt x="210" y="25"/>
                </a:lnTo>
                <a:lnTo>
                  <a:pt x="217" y="30"/>
                </a:lnTo>
                <a:lnTo>
                  <a:pt x="228" y="35"/>
                </a:lnTo>
                <a:lnTo>
                  <a:pt x="237" y="43"/>
                </a:lnTo>
                <a:lnTo>
                  <a:pt x="245" y="48"/>
                </a:lnTo>
                <a:lnTo>
                  <a:pt x="250" y="53"/>
                </a:lnTo>
                <a:lnTo>
                  <a:pt x="257" y="55"/>
                </a:lnTo>
                <a:lnTo>
                  <a:pt x="268" y="66"/>
                </a:lnTo>
                <a:lnTo>
                  <a:pt x="270" y="75"/>
                </a:lnTo>
                <a:lnTo>
                  <a:pt x="284" y="81"/>
                </a:lnTo>
                <a:lnTo>
                  <a:pt x="294" y="85"/>
                </a:lnTo>
                <a:lnTo>
                  <a:pt x="297" y="106"/>
                </a:lnTo>
                <a:lnTo>
                  <a:pt x="307" y="113"/>
                </a:lnTo>
                <a:lnTo>
                  <a:pt x="310" y="123"/>
                </a:lnTo>
                <a:lnTo>
                  <a:pt x="314" y="133"/>
                </a:lnTo>
                <a:lnTo>
                  <a:pt x="324" y="137"/>
                </a:lnTo>
                <a:lnTo>
                  <a:pt x="324" y="146"/>
                </a:lnTo>
                <a:lnTo>
                  <a:pt x="335" y="157"/>
                </a:lnTo>
                <a:lnTo>
                  <a:pt x="597" y="153"/>
                </a:lnTo>
                <a:lnTo>
                  <a:pt x="597" y="231"/>
                </a:lnTo>
                <a:lnTo>
                  <a:pt x="681" y="231"/>
                </a:lnTo>
                <a:lnTo>
                  <a:pt x="681" y="311"/>
                </a:lnTo>
                <a:lnTo>
                  <a:pt x="724" y="311"/>
                </a:lnTo>
                <a:lnTo>
                  <a:pt x="1041" y="311"/>
                </a:lnTo>
                <a:lnTo>
                  <a:pt x="1041" y="321"/>
                </a:lnTo>
                <a:lnTo>
                  <a:pt x="1043" y="328"/>
                </a:lnTo>
                <a:lnTo>
                  <a:pt x="1061" y="370"/>
                </a:lnTo>
                <a:lnTo>
                  <a:pt x="1066" y="375"/>
                </a:lnTo>
                <a:lnTo>
                  <a:pt x="1075" y="381"/>
                </a:lnTo>
                <a:lnTo>
                  <a:pt x="1083" y="390"/>
                </a:lnTo>
                <a:lnTo>
                  <a:pt x="1088" y="403"/>
                </a:lnTo>
                <a:lnTo>
                  <a:pt x="1095" y="404"/>
                </a:lnTo>
                <a:lnTo>
                  <a:pt x="1106" y="406"/>
                </a:lnTo>
                <a:lnTo>
                  <a:pt x="1108" y="509"/>
                </a:lnTo>
                <a:lnTo>
                  <a:pt x="1115" y="789"/>
                </a:lnTo>
                <a:lnTo>
                  <a:pt x="1117" y="861"/>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3" name="Freeform 212"/>
          <p:cNvSpPr>
            <a:spLocks/>
          </p:cNvSpPr>
          <p:nvPr/>
        </p:nvSpPr>
        <p:spPr bwMode="auto">
          <a:xfrm>
            <a:off x="2684600" y="2440106"/>
            <a:ext cx="393920" cy="709590"/>
          </a:xfrm>
          <a:custGeom>
            <a:avLst/>
            <a:gdLst/>
            <a:ahLst/>
            <a:cxnLst>
              <a:cxn ang="0">
                <a:pos x="6" y="148"/>
              </a:cxn>
              <a:cxn ang="0">
                <a:pos x="15" y="128"/>
              </a:cxn>
              <a:cxn ang="0">
                <a:pos x="26" y="112"/>
              </a:cxn>
              <a:cxn ang="0">
                <a:pos x="37" y="92"/>
              </a:cxn>
              <a:cxn ang="0">
                <a:pos x="47" y="73"/>
              </a:cxn>
              <a:cxn ang="0">
                <a:pos x="60" y="57"/>
              </a:cxn>
              <a:cxn ang="0">
                <a:pos x="70" y="33"/>
              </a:cxn>
              <a:cxn ang="0">
                <a:pos x="68" y="1"/>
              </a:cxn>
              <a:cxn ang="0">
                <a:pos x="88" y="8"/>
              </a:cxn>
              <a:cxn ang="0">
                <a:pos x="108" y="0"/>
              </a:cxn>
              <a:cxn ang="0">
                <a:pos x="129" y="8"/>
              </a:cxn>
              <a:cxn ang="0">
                <a:pos x="121" y="28"/>
              </a:cxn>
              <a:cxn ang="0">
                <a:pos x="119" y="46"/>
              </a:cxn>
              <a:cxn ang="0">
                <a:pos x="130" y="58"/>
              </a:cxn>
              <a:cxn ang="0">
                <a:pos x="159" y="83"/>
              </a:cxn>
              <a:cxn ang="0">
                <a:pos x="170" y="97"/>
              </a:cxn>
              <a:cxn ang="0">
                <a:pos x="165" y="115"/>
              </a:cxn>
              <a:cxn ang="0">
                <a:pos x="137" y="118"/>
              </a:cxn>
              <a:cxn ang="0">
                <a:pos x="119" y="106"/>
              </a:cxn>
              <a:cxn ang="0">
                <a:pos x="97" y="118"/>
              </a:cxn>
              <a:cxn ang="0">
                <a:pos x="74" y="140"/>
              </a:cxn>
              <a:cxn ang="0">
                <a:pos x="68" y="155"/>
              </a:cxn>
              <a:cxn ang="0">
                <a:pos x="75" y="170"/>
              </a:cxn>
              <a:cxn ang="0">
                <a:pos x="97" y="183"/>
              </a:cxn>
              <a:cxn ang="0">
                <a:pos x="112" y="203"/>
              </a:cxn>
              <a:cxn ang="0">
                <a:pos x="119" y="223"/>
              </a:cxn>
              <a:cxn ang="0">
                <a:pos x="129" y="238"/>
              </a:cxn>
              <a:cxn ang="0">
                <a:pos x="132" y="263"/>
              </a:cxn>
              <a:cxn ang="0">
                <a:pos x="129" y="291"/>
              </a:cxn>
              <a:cxn ang="0">
                <a:pos x="137" y="310"/>
              </a:cxn>
              <a:cxn ang="0">
                <a:pos x="141" y="326"/>
              </a:cxn>
              <a:cxn ang="0">
                <a:pos x="159" y="326"/>
              </a:cxn>
              <a:cxn ang="0">
                <a:pos x="159" y="305"/>
              </a:cxn>
              <a:cxn ang="0">
                <a:pos x="172" y="288"/>
              </a:cxn>
              <a:cxn ang="0">
                <a:pos x="192" y="310"/>
              </a:cxn>
              <a:cxn ang="0">
                <a:pos x="207" y="330"/>
              </a:cxn>
              <a:cxn ang="0">
                <a:pos x="232" y="340"/>
              </a:cxn>
              <a:cxn ang="0">
                <a:pos x="252" y="375"/>
              </a:cxn>
              <a:cxn ang="0">
                <a:pos x="266" y="400"/>
              </a:cxn>
              <a:cxn ang="0">
                <a:pos x="263" y="426"/>
              </a:cxn>
              <a:cxn ang="0">
                <a:pos x="251" y="440"/>
              </a:cxn>
              <a:cxn ang="0">
                <a:pos x="244" y="465"/>
              </a:cxn>
              <a:cxn ang="0">
                <a:pos x="221" y="455"/>
              </a:cxn>
              <a:cxn ang="0">
                <a:pos x="205" y="442"/>
              </a:cxn>
              <a:cxn ang="0">
                <a:pos x="205" y="417"/>
              </a:cxn>
              <a:cxn ang="0">
                <a:pos x="190" y="393"/>
              </a:cxn>
              <a:cxn ang="0">
                <a:pos x="172" y="385"/>
              </a:cxn>
              <a:cxn ang="0">
                <a:pos x="156" y="398"/>
              </a:cxn>
              <a:cxn ang="0">
                <a:pos x="134" y="398"/>
              </a:cxn>
              <a:cxn ang="0">
                <a:pos x="141" y="378"/>
              </a:cxn>
              <a:cxn ang="0">
                <a:pos x="119" y="366"/>
              </a:cxn>
              <a:cxn ang="0">
                <a:pos x="103" y="345"/>
              </a:cxn>
              <a:cxn ang="0">
                <a:pos x="103" y="317"/>
              </a:cxn>
              <a:cxn ang="0">
                <a:pos x="101" y="297"/>
              </a:cxn>
              <a:cxn ang="0">
                <a:pos x="107" y="263"/>
              </a:cxn>
              <a:cxn ang="0">
                <a:pos x="103" y="238"/>
              </a:cxn>
              <a:cxn ang="0">
                <a:pos x="88" y="228"/>
              </a:cxn>
              <a:cxn ang="0">
                <a:pos x="67" y="228"/>
              </a:cxn>
              <a:cxn ang="0">
                <a:pos x="52" y="223"/>
              </a:cxn>
              <a:cxn ang="0">
                <a:pos x="43" y="208"/>
              </a:cxn>
              <a:cxn ang="0">
                <a:pos x="21" y="193"/>
              </a:cxn>
              <a:cxn ang="0">
                <a:pos x="5" y="178"/>
              </a:cxn>
              <a:cxn ang="0">
                <a:pos x="1" y="160"/>
              </a:cxn>
            </a:cxnLst>
            <a:rect l="0" t="0" r="r" b="b"/>
            <a:pathLst>
              <a:path w="267" h="466">
                <a:moveTo>
                  <a:pt x="3" y="155"/>
                </a:moveTo>
                <a:lnTo>
                  <a:pt x="6" y="148"/>
                </a:lnTo>
                <a:lnTo>
                  <a:pt x="12" y="135"/>
                </a:lnTo>
                <a:lnTo>
                  <a:pt x="15" y="128"/>
                </a:lnTo>
                <a:lnTo>
                  <a:pt x="21" y="125"/>
                </a:lnTo>
                <a:lnTo>
                  <a:pt x="26" y="112"/>
                </a:lnTo>
                <a:lnTo>
                  <a:pt x="30" y="100"/>
                </a:lnTo>
                <a:lnTo>
                  <a:pt x="37" y="92"/>
                </a:lnTo>
                <a:lnTo>
                  <a:pt x="43" y="83"/>
                </a:lnTo>
                <a:lnTo>
                  <a:pt x="47" y="73"/>
                </a:lnTo>
                <a:lnTo>
                  <a:pt x="53" y="66"/>
                </a:lnTo>
                <a:lnTo>
                  <a:pt x="60" y="57"/>
                </a:lnTo>
                <a:lnTo>
                  <a:pt x="67" y="48"/>
                </a:lnTo>
                <a:lnTo>
                  <a:pt x="70" y="33"/>
                </a:lnTo>
                <a:lnTo>
                  <a:pt x="70" y="13"/>
                </a:lnTo>
                <a:lnTo>
                  <a:pt x="68" y="1"/>
                </a:lnTo>
                <a:lnTo>
                  <a:pt x="75" y="8"/>
                </a:lnTo>
                <a:lnTo>
                  <a:pt x="88" y="8"/>
                </a:lnTo>
                <a:lnTo>
                  <a:pt x="101" y="5"/>
                </a:lnTo>
                <a:lnTo>
                  <a:pt x="108" y="0"/>
                </a:lnTo>
                <a:lnTo>
                  <a:pt x="121" y="1"/>
                </a:lnTo>
                <a:lnTo>
                  <a:pt x="129" y="8"/>
                </a:lnTo>
                <a:lnTo>
                  <a:pt x="123" y="18"/>
                </a:lnTo>
                <a:lnTo>
                  <a:pt x="121" y="28"/>
                </a:lnTo>
                <a:lnTo>
                  <a:pt x="123" y="37"/>
                </a:lnTo>
                <a:lnTo>
                  <a:pt x="119" y="46"/>
                </a:lnTo>
                <a:lnTo>
                  <a:pt x="121" y="57"/>
                </a:lnTo>
                <a:lnTo>
                  <a:pt x="130" y="58"/>
                </a:lnTo>
                <a:lnTo>
                  <a:pt x="142" y="66"/>
                </a:lnTo>
                <a:lnTo>
                  <a:pt x="159" y="83"/>
                </a:lnTo>
                <a:lnTo>
                  <a:pt x="167" y="88"/>
                </a:lnTo>
                <a:lnTo>
                  <a:pt x="170" y="97"/>
                </a:lnTo>
                <a:lnTo>
                  <a:pt x="170" y="106"/>
                </a:lnTo>
                <a:lnTo>
                  <a:pt x="165" y="115"/>
                </a:lnTo>
                <a:lnTo>
                  <a:pt x="156" y="118"/>
                </a:lnTo>
                <a:lnTo>
                  <a:pt x="137" y="118"/>
                </a:lnTo>
                <a:lnTo>
                  <a:pt x="129" y="112"/>
                </a:lnTo>
                <a:lnTo>
                  <a:pt x="119" y="106"/>
                </a:lnTo>
                <a:lnTo>
                  <a:pt x="103" y="106"/>
                </a:lnTo>
                <a:lnTo>
                  <a:pt x="97" y="118"/>
                </a:lnTo>
                <a:lnTo>
                  <a:pt x="90" y="132"/>
                </a:lnTo>
                <a:lnTo>
                  <a:pt x="74" y="140"/>
                </a:lnTo>
                <a:lnTo>
                  <a:pt x="74" y="150"/>
                </a:lnTo>
                <a:lnTo>
                  <a:pt x="68" y="155"/>
                </a:lnTo>
                <a:lnTo>
                  <a:pt x="60" y="173"/>
                </a:lnTo>
                <a:lnTo>
                  <a:pt x="75" y="170"/>
                </a:lnTo>
                <a:lnTo>
                  <a:pt x="85" y="173"/>
                </a:lnTo>
                <a:lnTo>
                  <a:pt x="97" y="183"/>
                </a:lnTo>
                <a:lnTo>
                  <a:pt x="103" y="193"/>
                </a:lnTo>
                <a:lnTo>
                  <a:pt x="112" y="203"/>
                </a:lnTo>
                <a:lnTo>
                  <a:pt x="117" y="210"/>
                </a:lnTo>
                <a:lnTo>
                  <a:pt x="119" y="223"/>
                </a:lnTo>
                <a:lnTo>
                  <a:pt x="121" y="233"/>
                </a:lnTo>
                <a:lnTo>
                  <a:pt x="129" y="238"/>
                </a:lnTo>
                <a:lnTo>
                  <a:pt x="129" y="253"/>
                </a:lnTo>
                <a:lnTo>
                  <a:pt x="132" y="263"/>
                </a:lnTo>
                <a:lnTo>
                  <a:pt x="123" y="285"/>
                </a:lnTo>
                <a:lnTo>
                  <a:pt x="129" y="291"/>
                </a:lnTo>
                <a:lnTo>
                  <a:pt x="132" y="300"/>
                </a:lnTo>
                <a:lnTo>
                  <a:pt x="137" y="310"/>
                </a:lnTo>
                <a:lnTo>
                  <a:pt x="141" y="317"/>
                </a:lnTo>
                <a:lnTo>
                  <a:pt x="141" y="326"/>
                </a:lnTo>
                <a:lnTo>
                  <a:pt x="150" y="326"/>
                </a:lnTo>
                <a:lnTo>
                  <a:pt x="159" y="326"/>
                </a:lnTo>
                <a:lnTo>
                  <a:pt x="159" y="311"/>
                </a:lnTo>
                <a:lnTo>
                  <a:pt x="159" y="305"/>
                </a:lnTo>
                <a:lnTo>
                  <a:pt x="159" y="288"/>
                </a:lnTo>
                <a:lnTo>
                  <a:pt x="172" y="288"/>
                </a:lnTo>
                <a:lnTo>
                  <a:pt x="179" y="295"/>
                </a:lnTo>
                <a:lnTo>
                  <a:pt x="192" y="310"/>
                </a:lnTo>
                <a:lnTo>
                  <a:pt x="199" y="325"/>
                </a:lnTo>
                <a:lnTo>
                  <a:pt x="207" y="330"/>
                </a:lnTo>
                <a:lnTo>
                  <a:pt x="212" y="335"/>
                </a:lnTo>
                <a:lnTo>
                  <a:pt x="232" y="340"/>
                </a:lnTo>
                <a:lnTo>
                  <a:pt x="251" y="346"/>
                </a:lnTo>
                <a:lnTo>
                  <a:pt x="252" y="375"/>
                </a:lnTo>
                <a:lnTo>
                  <a:pt x="263" y="393"/>
                </a:lnTo>
                <a:lnTo>
                  <a:pt x="266" y="400"/>
                </a:lnTo>
                <a:lnTo>
                  <a:pt x="266" y="417"/>
                </a:lnTo>
                <a:lnTo>
                  <a:pt x="263" y="426"/>
                </a:lnTo>
                <a:lnTo>
                  <a:pt x="258" y="433"/>
                </a:lnTo>
                <a:lnTo>
                  <a:pt x="251" y="440"/>
                </a:lnTo>
                <a:lnTo>
                  <a:pt x="249" y="455"/>
                </a:lnTo>
                <a:lnTo>
                  <a:pt x="244" y="465"/>
                </a:lnTo>
                <a:lnTo>
                  <a:pt x="236" y="458"/>
                </a:lnTo>
                <a:lnTo>
                  <a:pt x="221" y="455"/>
                </a:lnTo>
                <a:lnTo>
                  <a:pt x="211" y="455"/>
                </a:lnTo>
                <a:lnTo>
                  <a:pt x="205" y="442"/>
                </a:lnTo>
                <a:lnTo>
                  <a:pt x="203" y="431"/>
                </a:lnTo>
                <a:lnTo>
                  <a:pt x="205" y="417"/>
                </a:lnTo>
                <a:lnTo>
                  <a:pt x="197" y="400"/>
                </a:lnTo>
                <a:lnTo>
                  <a:pt x="190" y="393"/>
                </a:lnTo>
                <a:lnTo>
                  <a:pt x="183" y="385"/>
                </a:lnTo>
                <a:lnTo>
                  <a:pt x="172" y="385"/>
                </a:lnTo>
                <a:lnTo>
                  <a:pt x="161" y="390"/>
                </a:lnTo>
                <a:lnTo>
                  <a:pt x="156" y="398"/>
                </a:lnTo>
                <a:lnTo>
                  <a:pt x="141" y="406"/>
                </a:lnTo>
                <a:lnTo>
                  <a:pt x="134" y="398"/>
                </a:lnTo>
                <a:lnTo>
                  <a:pt x="137" y="386"/>
                </a:lnTo>
                <a:lnTo>
                  <a:pt x="141" y="378"/>
                </a:lnTo>
                <a:lnTo>
                  <a:pt x="132" y="370"/>
                </a:lnTo>
                <a:lnTo>
                  <a:pt x="119" y="366"/>
                </a:lnTo>
                <a:lnTo>
                  <a:pt x="112" y="360"/>
                </a:lnTo>
                <a:lnTo>
                  <a:pt x="103" y="345"/>
                </a:lnTo>
                <a:lnTo>
                  <a:pt x="108" y="331"/>
                </a:lnTo>
                <a:lnTo>
                  <a:pt x="103" y="317"/>
                </a:lnTo>
                <a:lnTo>
                  <a:pt x="95" y="310"/>
                </a:lnTo>
                <a:lnTo>
                  <a:pt x="101" y="297"/>
                </a:lnTo>
                <a:lnTo>
                  <a:pt x="107" y="275"/>
                </a:lnTo>
                <a:lnTo>
                  <a:pt x="107" y="263"/>
                </a:lnTo>
                <a:lnTo>
                  <a:pt x="103" y="251"/>
                </a:lnTo>
                <a:lnTo>
                  <a:pt x="103" y="238"/>
                </a:lnTo>
                <a:lnTo>
                  <a:pt x="97" y="230"/>
                </a:lnTo>
                <a:lnTo>
                  <a:pt x="88" y="228"/>
                </a:lnTo>
                <a:lnTo>
                  <a:pt x="77" y="226"/>
                </a:lnTo>
                <a:lnTo>
                  <a:pt x="67" y="228"/>
                </a:lnTo>
                <a:lnTo>
                  <a:pt x="53" y="233"/>
                </a:lnTo>
                <a:lnTo>
                  <a:pt x="52" y="223"/>
                </a:lnTo>
                <a:lnTo>
                  <a:pt x="48" y="213"/>
                </a:lnTo>
                <a:lnTo>
                  <a:pt x="43" y="208"/>
                </a:lnTo>
                <a:lnTo>
                  <a:pt x="37" y="198"/>
                </a:lnTo>
                <a:lnTo>
                  <a:pt x="21" y="193"/>
                </a:lnTo>
                <a:lnTo>
                  <a:pt x="15" y="188"/>
                </a:lnTo>
                <a:lnTo>
                  <a:pt x="5" y="178"/>
                </a:lnTo>
                <a:lnTo>
                  <a:pt x="0" y="170"/>
                </a:lnTo>
                <a:lnTo>
                  <a:pt x="1" y="160"/>
                </a:lnTo>
                <a:lnTo>
                  <a:pt x="3" y="15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4" name="Freeform 213"/>
          <p:cNvSpPr>
            <a:spLocks/>
          </p:cNvSpPr>
          <p:nvPr/>
        </p:nvSpPr>
        <p:spPr bwMode="auto">
          <a:xfrm>
            <a:off x="2905904" y="2639584"/>
            <a:ext cx="172618" cy="301501"/>
          </a:xfrm>
          <a:custGeom>
            <a:avLst/>
            <a:gdLst/>
            <a:ahLst/>
            <a:cxnLst>
              <a:cxn ang="0">
                <a:pos x="40" y="78"/>
              </a:cxn>
              <a:cxn ang="0">
                <a:pos x="42" y="87"/>
              </a:cxn>
              <a:cxn ang="0">
                <a:pos x="45" y="97"/>
              </a:cxn>
              <a:cxn ang="0">
                <a:pos x="49" y="105"/>
              </a:cxn>
              <a:cxn ang="0">
                <a:pos x="58" y="117"/>
              </a:cxn>
              <a:cxn ang="0">
                <a:pos x="60" y="128"/>
              </a:cxn>
              <a:cxn ang="0">
                <a:pos x="69" y="132"/>
              </a:cxn>
              <a:cxn ang="0">
                <a:pos x="79" y="140"/>
              </a:cxn>
              <a:cxn ang="0">
                <a:pos x="86" y="147"/>
              </a:cxn>
              <a:cxn ang="0">
                <a:pos x="102" y="167"/>
              </a:cxn>
              <a:cxn ang="0">
                <a:pos x="111" y="182"/>
              </a:cxn>
              <a:cxn ang="0">
                <a:pos x="116" y="187"/>
              </a:cxn>
              <a:cxn ang="0">
                <a:pos x="113" y="197"/>
              </a:cxn>
              <a:cxn ang="0">
                <a:pos x="104" y="194"/>
              </a:cxn>
              <a:cxn ang="0">
                <a:pos x="99" y="187"/>
              </a:cxn>
              <a:cxn ang="0">
                <a:pos x="97" y="180"/>
              </a:cxn>
              <a:cxn ang="0">
                <a:pos x="89" y="170"/>
              </a:cxn>
              <a:cxn ang="0">
                <a:pos x="82" y="160"/>
              </a:cxn>
              <a:cxn ang="0">
                <a:pos x="74" y="154"/>
              </a:cxn>
              <a:cxn ang="0">
                <a:pos x="60" y="148"/>
              </a:cxn>
              <a:cxn ang="0">
                <a:pos x="47" y="130"/>
              </a:cxn>
              <a:cxn ang="0">
                <a:pos x="37" y="132"/>
              </a:cxn>
              <a:cxn ang="0">
                <a:pos x="27" y="132"/>
              </a:cxn>
              <a:cxn ang="0">
                <a:pos x="17" y="128"/>
              </a:cxn>
              <a:cxn ang="0">
                <a:pos x="13" y="115"/>
              </a:cxn>
              <a:cxn ang="0">
                <a:pos x="13" y="102"/>
              </a:cxn>
              <a:cxn ang="0">
                <a:pos x="10" y="95"/>
              </a:cxn>
              <a:cxn ang="0">
                <a:pos x="5" y="85"/>
              </a:cxn>
              <a:cxn ang="0">
                <a:pos x="1" y="77"/>
              </a:cxn>
              <a:cxn ang="0">
                <a:pos x="0" y="62"/>
              </a:cxn>
              <a:cxn ang="0">
                <a:pos x="1" y="50"/>
              </a:cxn>
              <a:cxn ang="0">
                <a:pos x="5" y="38"/>
              </a:cxn>
              <a:cxn ang="0">
                <a:pos x="5" y="28"/>
              </a:cxn>
              <a:cxn ang="0">
                <a:pos x="8" y="18"/>
              </a:cxn>
              <a:cxn ang="0">
                <a:pos x="27" y="12"/>
              </a:cxn>
              <a:cxn ang="0">
                <a:pos x="32" y="18"/>
              </a:cxn>
              <a:cxn ang="0">
                <a:pos x="42" y="18"/>
              </a:cxn>
              <a:cxn ang="0">
                <a:pos x="45" y="8"/>
              </a:cxn>
              <a:cxn ang="0">
                <a:pos x="52" y="0"/>
              </a:cxn>
              <a:cxn ang="0">
                <a:pos x="82" y="15"/>
              </a:cxn>
              <a:cxn ang="0">
                <a:pos x="99" y="32"/>
              </a:cxn>
              <a:cxn ang="0">
                <a:pos x="94" y="45"/>
              </a:cxn>
              <a:cxn ang="0">
                <a:pos x="86" y="41"/>
              </a:cxn>
              <a:cxn ang="0">
                <a:pos x="74" y="36"/>
              </a:cxn>
              <a:cxn ang="0">
                <a:pos x="62" y="32"/>
              </a:cxn>
              <a:cxn ang="0">
                <a:pos x="56" y="38"/>
              </a:cxn>
              <a:cxn ang="0">
                <a:pos x="58" y="50"/>
              </a:cxn>
              <a:cxn ang="0">
                <a:pos x="65" y="56"/>
              </a:cxn>
              <a:cxn ang="0">
                <a:pos x="58" y="65"/>
              </a:cxn>
              <a:cxn ang="0">
                <a:pos x="52" y="70"/>
              </a:cxn>
              <a:cxn ang="0">
                <a:pos x="42" y="73"/>
              </a:cxn>
              <a:cxn ang="0">
                <a:pos x="40" y="78"/>
              </a:cxn>
            </a:cxnLst>
            <a:rect l="0" t="0" r="r" b="b"/>
            <a:pathLst>
              <a:path w="117" h="198">
                <a:moveTo>
                  <a:pt x="40" y="78"/>
                </a:moveTo>
                <a:lnTo>
                  <a:pt x="42" y="87"/>
                </a:lnTo>
                <a:lnTo>
                  <a:pt x="45" y="97"/>
                </a:lnTo>
                <a:lnTo>
                  <a:pt x="49" y="105"/>
                </a:lnTo>
                <a:lnTo>
                  <a:pt x="58" y="117"/>
                </a:lnTo>
                <a:lnTo>
                  <a:pt x="60" y="128"/>
                </a:lnTo>
                <a:lnTo>
                  <a:pt x="69" y="132"/>
                </a:lnTo>
                <a:lnTo>
                  <a:pt x="79" y="140"/>
                </a:lnTo>
                <a:lnTo>
                  <a:pt x="86" y="147"/>
                </a:lnTo>
                <a:lnTo>
                  <a:pt x="102" y="167"/>
                </a:lnTo>
                <a:lnTo>
                  <a:pt x="111" y="182"/>
                </a:lnTo>
                <a:lnTo>
                  <a:pt x="116" y="187"/>
                </a:lnTo>
                <a:lnTo>
                  <a:pt x="113" y="197"/>
                </a:lnTo>
                <a:lnTo>
                  <a:pt x="104" y="194"/>
                </a:lnTo>
                <a:lnTo>
                  <a:pt x="99" y="187"/>
                </a:lnTo>
                <a:lnTo>
                  <a:pt x="97" y="180"/>
                </a:lnTo>
                <a:lnTo>
                  <a:pt x="89" y="170"/>
                </a:lnTo>
                <a:lnTo>
                  <a:pt x="82" y="160"/>
                </a:lnTo>
                <a:lnTo>
                  <a:pt x="74" y="154"/>
                </a:lnTo>
                <a:lnTo>
                  <a:pt x="60" y="148"/>
                </a:lnTo>
                <a:lnTo>
                  <a:pt x="47" y="130"/>
                </a:lnTo>
                <a:lnTo>
                  <a:pt x="37" y="132"/>
                </a:lnTo>
                <a:lnTo>
                  <a:pt x="27" y="132"/>
                </a:lnTo>
                <a:lnTo>
                  <a:pt x="17" y="128"/>
                </a:lnTo>
                <a:lnTo>
                  <a:pt x="13" y="115"/>
                </a:lnTo>
                <a:lnTo>
                  <a:pt x="13" y="102"/>
                </a:lnTo>
                <a:lnTo>
                  <a:pt x="10" y="95"/>
                </a:lnTo>
                <a:lnTo>
                  <a:pt x="5" y="85"/>
                </a:lnTo>
                <a:lnTo>
                  <a:pt x="1" y="77"/>
                </a:lnTo>
                <a:lnTo>
                  <a:pt x="0" y="62"/>
                </a:lnTo>
                <a:lnTo>
                  <a:pt x="1" y="50"/>
                </a:lnTo>
                <a:lnTo>
                  <a:pt x="5" y="38"/>
                </a:lnTo>
                <a:lnTo>
                  <a:pt x="5" y="28"/>
                </a:lnTo>
                <a:lnTo>
                  <a:pt x="8" y="18"/>
                </a:lnTo>
                <a:lnTo>
                  <a:pt x="27" y="12"/>
                </a:lnTo>
                <a:lnTo>
                  <a:pt x="32" y="18"/>
                </a:lnTo>
                <a:lnTo>
                  <a:pt x="42" y="18"/>
                </a:lnTo>
                <a:lnTo>
                  <a:pt x="45" y="8"/>
                </a:lnTo>
                <a:lnTo>
                  <a:pt x="52" y="0"/>
                </a:lnTo>
                <a:lnTo>
                  <a:pt x="82" y="15"/>
                </a:lnTo>
                <a:lnTo>
                  <a:pt x="99" y="32"/>
                </a:lnTo>
                <a:lnTo>
                  <a:pt x="94" y="45"/>
                </a:lnTo>
                <a:lnTo>
                  <a:pt x="86" y="41"/>
                </a:lnTo>
                <a:lnTo>
                  <a:pt x="74" y="36"/>
                </a:lnTo>
                <a:lnTo>
                  <a:pt x="62" y="32"/>
                </a:lnTo>
                <a:lnTo>
                  <a:pt x="56" y="38"/>
                </a:lnTo>
                <a:lnTo>
                  <a:pt x="58" y="50"/>
                </a:lnTo>
                <a:lnTo>
                  <a:pt x="65" y="56"/>
                </a:lnTo>
                <a:lnTo>
                  <a:pt x="58" y="65"/>
                </a:lnTo>
                <a:lnTo>
                  <a:pt x="52" y="70"/>
                </a:lnTo>
                <a:lnTo>
                  <a:pt x="42" y="73"/>
                </a:lnTo>
                <a:lnTo>
                  <a:pt x="40" y="7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5" name="Freeform 214"/>
          <p:cNvSpPr>
            <a:spLocks/>
          </p:cNvSpPr>
          <p:nvPr/>
        </p:nvSpPr>
        <p:spPr bwMode="auto">
          <a:xfrm>
            <a:off x="874335" y="2819267"/>
            <a:ext cx="1945995" cy="814660"/>
          </a:xfrm>
          <a:custGeom>
            <a:avLst/>
            <a:gdLst/>
            <a:ahLst/>
            <a:cxnLst>
              <a:cxn ang="0">
                <a:pos x="307" y="507"/>
              </a:cxn>
              <a:cxn ang="0">
                <a:pos x="157" y="437"/>
              </a:cxn>
              <a:cxn ang="0">
                <a:pos x="150" y="400"/>
              </a:cxn>
              <a:cxn ang="0">
                <a:pos x="126" y="347"/>
              </a:cxn>
              <a:cxn ang="0">
                <a:pos x="130" y="313"/>
              </a:cxn>
              <a:cxn ang="0">
                <a:pos x="113" y="288"/>
              </a:cxn>
              <a:cxn ang="0">
                <a:pos x="93" y="270"/>
              </a:cxn>
              <a:cxn ang="0">
                <a:pos x="39" y="224"/>
              </a:cxn>
              <a:cxn ang="0">
                <a:pos x="21" y="186"/>
              </a:cxn>
              <a:cxn ang="0">
                <a:pos x="245" y="192"/>
              </a:cxn>
              <a:cxn ang="0">
                <a:pos x="951" y="224"/>
              </a:cxn>
              <a:cxn ang="0">
                <a:pos x="1101" y="140"/>
              </a:cxn>
              <a:cxn ang="0">
                <a:pos x="1124" y="59"/>
              </a:cxn>
              <a:cxn ang="0">
                <a:pos x="1159" y="97"/>
              </a:cxn>
              <a:cxn ang="0">
                <a:pos x="1143" y="125"/>
              </a:cxn>
              <a:cxn ang="0">
                <a:pos x="1178" y="110"/>
              </a:cxn>
              <a:cxn ang="0">
                <a:pos x="1184" y="80"/>
              </a:cxn>
              <a:cxn ang="0">
                <a:pos x="1144" y="59"/>
              </a:cxn>
              <a:cxn ang="0">
                <a:pos x="1178" y="6"/>
              </a:cxn>
              <a:cxn ang="0">
                <a:pos x="1233" y="0"/>
              </a:cxn>
              <a:cxn ang="0">
                <a:pos x="1204" y="43"/>
              </a:cxn>
              <a:cxn ang="0">
                <a:pos x="1224" y="72"/>
              </a:cxn>
              <a:cxn ang="0">
                <a:pos x="1248" y="106"/>
              </a:cxn>
              <a:cxn ang="0">
                <a:pos x="1261" y="140"/>
              </a:cxn>
              <a:cxn ang="0">
                <a:pos x="1275" y="166"/>
              </a:cxn>
              <a:cxn ang="0">
                <a:pos x="1290" y="182"/>
              </a:cxn>
              <a:cxn ang="0">
                <a:pos x="1304" y="215"/>
              </a:cxn>
              <a:cxn ang="0">
                <a:pos x="1306" y="226"/>
              </a:cxn>
              <a:cxn ang="0">
                <a:pos x="1273" y="262"/>
              </a:cxn>
              <a:cxn ang="0">
                <a:pos x="1230" y="293"/>
              </a:cxn>
              <a:cxn ang="0">
                <a:pos x="1226" y="333"/>
              </a:cxn>
              <a:cxn ang="0">
                <a:pos x="1206" y="377"/>
              </a:cxn>
              <a:cxn ang="0">
                <a:pos x="1178" y="387"/>
              </a:cxn>
              <a:cxn ang="0">
                <a:pos x="1190" y="353"/>
              </a:cxn>
              <a:cxn ang="0">
                <a:pos x="1201" y="306"/>
              </a:cxn>
              <a:cxn ang="0">
                <a:pos x="1198" y="273"/>
              </a:cxn>
              <a:cxn ang="0">
                <a:pos x="1181" y="267"/>
              </a:cxn>
              <a:cxn ang="0">
                <a:pos x="1166" y="310"/>
              </a:cxn>
              <a:cxn ang="0">
                <a:pos x="1164" y="270"/>
              </a:cxn>
              <a:cxn ang="0">
                <a:pos x="1154" y="299"/>
              </a:cxn>
              <a:cxn ang="0">
                <a:pos x="1161" y="335"/>
              </a:cxn>
              <a:cxn ang="0">
                <a:pos x="1148" y="352"/>
              </a:cxn>
              <a:cxn ang="0">
                <a:pos x="1138" y="382"/>
              </a:cxn>
              <a:cxn ang="0">
                <a:pos x="1123" y="412"/>
              </a:cxn>
              <a:cxn ang="0">
                <a:pos x="1098" y="435"/>
              </a:cxn>
              <a:cxn ang="0">
                <a:pos x="1063" y="464"/>
              </a:cxn>
              <a:cxn ang="0">
                <a:pos x="724" y="534"/>
              </a:cxn>
            </a:cxnLst>
            <a:rect l="0" t="0" r="r" b="b"/>
            <a:pathLst>
              <a:path w="1319" h="535">
                <a:moveTo>
                  <a:pt x="724" y="534"/>
                </a:moveTo>
                <a:lnTo>
                  <a:pt x="699" y="529"/>
                </a:lnTo>
                <a:lnTo>
                  <a:pt x="307" y="507"/>
                </a:lnTo>
                <a:lnTo>
                  <a:pt x="166" y="497"/>
                </a:lnTo>
                <a:lnTo>
                  <a:pt x="160" y="446"/>
                </a:lnTo>
                <a:lnTo>
                  <a:pt x="157" y="437"/>
                </a:lnTo>
                <a:lnTo>
                  <a:pt x="153" y="420"/>
                </a:lnTo>
                <a:lnTo>
                  <a:pt x="152" y="409"/>
                </a:lnTo>
                <a:lnTo>
                  <a:pt x="150" y="400"/>
                </a:lnTo>
                <a:lnTo>
                  <a:pt x="145" y="379"/>
                </a:lnTo>
                <a:lnTo>
                  <a:pt x="133" y="353"/>
                </a:lnTo>
                <a:lnTo>
                  <a:pt x="126" y="347"/>
                </a:lnTo>
                <a:lnTo>
                  <a:pt x="130" y="339"/>
                </a:lnTo>
                <a:lnTo>
                  <a:pt x="132" y="330"/>
                </a:lnTo>
                <a:lnTo>
                  <a:pt x="130" y="313"/>
                </a:lnTo>
                <a:lnTo>
                  <a:pt x="126" y="304"/>
                </a:lnTo>
                <a:lnTo>
                  <a:pt x="113" y="302"/>
                </a:lnTo>
                <a:lnTo>
                  <a:pt x="113" y="288"/>
                </a:lnTo>
                <a:lnTo>
                  <a:pt x="103" y="284"/>
                </a:lnTo>
                <a:lnTo>
                  <a:pt x="93" y="284"/>
                </a:lnTo>
                <a:lnTo>
                  <a:pt x="93" y="270"/>
                </a:lnTo>
                <a:lnTo>
                  <a:pt x="75" y="255"/>
                </a:lnTo>
                <a:lnTo>
                  <a:pt x="75" y="240"/>
                </a:lnTo>
                <a:lnTo>
                  <a:pt x="39" y="224"/>
                </a:lnTo>
                <a:lnTo>
                  <a:pt x="40" y="202"/>
                </a:lnTo>
                <a:lnTo>
                  <a:pt x="35" y="188"/>
                </a:lnTo>
                <a:lnTo>
                  <a:pt x="21" y="186"/>
                </a:lnTo>
                <a:lnTo>
                  <a:pt x="0" y="179"/>
                </a:lnTo>
                <a:lnTo>
                  <a:pt x="0" y="177"/>
                </a:lnTo>
                <a:lnTo>
                  <a:pt x="245" y="192"/>
                </a:lnTo>
                <a:lnTo>
                  <a:pt x="751" y="215"/>
                </a:lnTo>
                <a:lnTo>
                  <a:pt x="758" y="215"/>
                </a:lnTo>
                <a:lnTo>
                  <a:pt x="951" y="224"/>
                </a:lnTo>
                <a:lnTo>
                  <a:pt x="966" y="224"/>
                </a:lnTo>
                <a:lnTo>
                  <a:pt x="1098" y="228"/>
                </a:lnTo>
                <a:lnTo>
                  <a:pt x="1101" y="140"/>
                </a:lnTo>
                <a:lnTo>
                  <a:pt x="1104" y="50"/>
                </a:lnTo>
                <a:lnTo>
                  <a:pt x="1118" y="50"/>
                </a:lnTo>
                <a:lnTo>
                  <a:pt x="1124" y="59"/>
                </a:lnTo>
                <a:lnTo>
                  <a:pt x="1144" y="66"/>
                </a:lnTo>
                <a:lnTo>
                  <a:pt x="1158" y="85"/>
                </a:lnTo>
                <a:lnTo>
                  <a:pt x="1159" y="97"/>
                </a:lnTo>
                <a:lnTo>
                  <a:pt x="1164" y="106"/>
                </a:lnTo>
                <a:lnTo>
                  <a:pt x="1154" y="119"/>
                </a:lnTo>
                <a:lnTo>
                  <a:pt x="1143" y="125"/>
                </a:lnTo>
                <a:lnTo>
                  <a:pt x="1161" y="126"/>
                </a:lnTo>
                <a:lnTo>
                  <a:pt x="1171" y="125"/>
                </a:lnTo>
                <a:lnTo>
                  <a:pt x="1178" y="110"/>
                </a:lnTo>
                <a:lnTo>
                  <a:pt x="1184" y="97"/>
                </a:lnTo>
                <a:lnTo>
                  <a:pt x="1183" y="90"/>
                </a:lnTo>
                <a:lnTo>
                  <a:pt x="1184" y="80"/>
                </a:lnTo>
                <a:lnTo>
                  <a:pt x="1166" y="68"/>
                </a:lnTo>
                <a:lnTo>
                  <a:pt x="1159" y="60"/>
                </a:lnTo>
                <a:lnTo>
                  <a:pt x="1144" y="59"/>
                </a:lnTo>
                <a:lnTo>
                  <a:pt x="1154" y="40"/>
                </a:lnTo>
                <a:lnTo>
                  <a:pt x="1148" y="26"/>
                </a:lnTo>
                <a:lnTo>
                  <a:pt x="1178" y="6"/>
                </a:lnTo>
                <a:lnTo>
                  <a:pt x="1199" y="3"/>
                </a:lnTo>
                <a:lnTo>
                  <a:pt x="1216" y="0"/>
                </a:lnTo>
                <a:lnTo>
                  <a:pt x="1233" y="0"/>
                </a:lnTo>
                <a:lnTo>
                  <a:pt x="1239" y="19"/>
                </a:lnTo>
                <a:lnTo>
                  <a:pt x="1216" y="33"/>
                </a:lnTo>
                <a:lnTo>
                  <a:pt x="1204" y="43"/>
                </a:lnTo>
                <a:lnTo>
                  <a:pt x="1210" y="52"/>
                </a:lnTo>
                <a:lnTo>
                  <a:pt x="1216" y="65"/>
                </a:lnTo>
                <a:lnTo>
                  <a:pt x="1224" y="72"/>
                </a:lnTo>
                <a:lnTo>
                  <a:pt x="1233" y="92"/>
                </a:lnTo>
                <a:lnTo>
                  <a:pt x="1244" y="95"/>
                </a:lnTo>
                <a:lnTo>
                  <a:pt x="1248" y="106"/>
                </a:lnTo>
                <a:lnTo>
                  <a:pt x="1248" y="115"/>
                </a:lnTo>
                <a:lnTo>
                  <a:pt x="1253" y="130"/>
                </a:lnTo>
                <a:lnTo>
                  <a:pt x="1261" y="140"/>
                </a:lnTo>
                <a:lnTo>
                  <a:pt x="1273" y="146"/>
                </a:lnTo>
                <a:lnTo>
                  <a:pt x="1279" y="157"/>
                </a:lnTo>
                <a:lnTo>
                  <a:pt x="1275" y="166"/>
                </a:lnTo>
                <a:lnTo>
                  <a:pt x="1279" y="182"/>
                </a:lnTo>
                <a:lnTo>
                  <a:pt x="1279" y="192"/>
                </a:lnTo>
                <a:lnTo>
                  <a:pt x="1290" y="182"/>
                </a:lnTo>
                <a:lnTo>
                  <a:pt x="1293" y="202"/>
                </a:lnTo>
                <a:lnTo>
                  <a:pt x="1295" y="212"/>
                </a:lnTo>
                <a:lnTo>
                  <a:pt x="1304" y="215"/>
                </a:lnTo>
                <a:lnTo>
                  <a:pt x="1318" y="217"/>
                </a:lnTo>
                <a:lnTo>
                  <a:pt x="1315" y="226"/>
                </a:lnTo>
                <a:lnTo>
                  <a:pt x="1306" y="226"/>
                </a:lnTo>
                <a:lnTo>
                  <a:pt x="1301" y="237"/>
                </a:lnTo>
                <a:lnTo>
                  <a:pt x="1268" y="235"/>
                </a:lnTo>
                <a:lnTo>
                  <a:pt x="1273" y="262"/>
                </a:lnTo>
                <a:lnTo>
                  <a:pt x="1244" y="284"/>
                </a:lnTo>
                <a:lnTo>
                  <a:pt x="1231" y="284"/>
                </a:lnTo>
                <a:lnTo>
                  <a:pt x="1230" y="293"/>
                </a:lnTo>
                <a:lnTo>
                  <a:pt x="1230" y="306"/>
                </a:lnTo>
                <a:lnTo>
                  <a:pt x="1224" y="326"/>
                </a:lnTo>
                <a:lnTo>
                  <a:pt x="1226" y="333"/>
                </a:lnTo>
                <a:lnTo>
                  <a:pt x="1218" y="342"/>
                </a:lnTo>
                <a:lnTo>
                  <a:pt x="1208" y="352"/>
                </a:lnTo>
                <a:lnTo>
                  <a:pt x="1206" y="377"/>
                </a:lnTo>
                <a:lnTo>
                  <a:pt x="1210" y="382"/>
                </a:lnTo>
                <a:lnTo>
                  <a:pt x="1190" y="392"/>
                </a:lnTo>
                <a:lnTo>
                  <a:pt x="1178" y="387"/>
                </a:lnTo>
                <a:lnTo>
                  <a:pt x="1174" y="377"/>
                </a:lnTo>
                <a:lnTo>
                  <a:pt x="1186" y="362"/>
                </a:lnTo>
                <a:lnTo>
                  <a:pt x="1190" y="353"/>
                </a:lnTo>
                <a:lnTo>
                  <a:pt x="1186" y="342"/>
                </a:lnTo>
                <a:lnTo>
                  <a:pt x="1193" y="335"/>
                </a:lnTo>
                <a:lnTo>
                  <a:pt x="1201" y="306"/>
                </a:lnTo>
                <a:lnTo>
                  <a:pt x="1204" y="293"/>
                </a:lnTo>
                <a:lnTo>
                  <a:pt x="1199" y="284"/>
                </a:lnTo>
                <a:lnTo>
                  <a:pt x="1198" y="273"/>
                </a:lnTo>
                <a:lnTo>
                  <a:pt x="1191" y="262"/>
                </a:lnTo>
                <a:lnTo>
                  <a:pt x="1184" y="255"/>
                </a:lnTo>
                <a:lnTo>
                  <a:pt x="1181" y="267"/>
                </a:lnTo>
                <a:lnTo>
                  <a:pt x="1181" y="279"/>
                </a:lnTo>
                <a:lnTo>
                  <a:pt x="1183" y="299"/>
                </a:lnTo>
                <a:lnTo>
                  <a:pt x="1166" y="310"/>
                </a:lnTo>
                <a:lnTo>
                  <a:pt x="1161" y="297"/>
                </a:lnTo>
                <a:lnTo>
                  <a:pt x="1166" y="279"/>
                </a:lnTo>
                <a:lnTo>
                  <a:pt x="1164" y="270"/>
                </a:lnTo>
                <a:lnTo>
                  <a:pt x="1154" y="273"/>
                </a:lnTo>
                <a:lnTo>
                  <a:pt x="1150" y="290"/>
                </a:lnTo>
                <a:lnTo>
                  <a:pt x="1154" y="299"/>
                </a:lnTo>
                <a:lnTo>
                  <a:pt x="1154" y="319"/>
                </a:lnTo>
                <a:lnTo>
                  <a:pt x="1161" y="326"/>
                </a:lnTo>
                <a:lnTo>
                  <a:pt x="1161" y="335"/>
                </a:lnTo>
                <a:lnTo>
                  <a:pt x="1159" y="347"/>
                </a:lnTo>
                <a:lnTo>
                  <a:pt x="1154" y="339"/>
                </a:lnTo>
                <a:lnTo>
                  <a:pt x="1148" y="352"/>
                </a:lnTo>
                <a:lnTo>
                  <a:pt x="1139" y="362"/>
                </a:lnTo>
                <a:lnTo>
                  <a:pt x="1134" y="375"/>
                </a:lnTo>
                <a:lnTo>
                  <a:pt x="1138" y="382"/>
                </a:lnTo>
                <a:lnTo>
                  <a:pt x="1134" y="392"/>
                </a:lnTo>
                <a:lnTo>
                  <a:pt x="1126" y="395"/>
                </a:lnTo>
                <a:lnTo>
                  <a:pt x="1123" y="412"/>
                </a:lnTo>
                <a:lnTo>
                  <a:pt x="1124" y="424"/>
                </a:lnTo>
                <a:lnTo>
                  <a:pt x="1110" y="420"/>
                </a:lnTo>
                <a:lnTo>
                  <a:pt x="1098" y="435"/>
                </a:lnTo>
                <a:lnTo>
                  <a:pt x="1086" y="440"/>
                </a:lnTo>
                <a:lnTo>
                  <a:pt x="1076" y="464"/>
                </a:lnTo>
                <a:lnTo>
                  <a:pt x="1063" y="464"/>
                </a:lnTo>
                <a:lnTo>
                  <a:pt x="744" y="453"/>
                </a:lnTo>
                <a:lnTo>
                  <a:pt x="729" y="453"/>
                </a:lnTo>
                <a:lnTo>
                  <a:pt x="724" y="534"/>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6" name="Freeform 215"/>
          <p:cNvSpPr>
            <a:spLocks/>
          </p:cNvSpPr>
          <p:nvPr/>
        </p:nvSpPr>
        <p:spPr bwMode="auto">
          <a:xfrm>
            <a:off x="2693452" y="2889311"/>
            <a:ext cx="72292" cy="120296"/>
          </a:xfrm>
          <a:custGeom>
            <a:avLst/>
            <a:gdLst/>
            <a:ahLst/>
            <a:cxnLst>
              <a:cxn ang="0">
                <a:pos x="24" y="70"/>
              </a:cxn>
              <a:cxn ang="0">
                <a:pos x="15" y="68"/>
              </a:cxn>
              <a:cxn ang="0">
                <a:pos x="10" y="61"/>
              </a:cxn>
              <a:cxn ang="0">
                <a:pos x="7" y="51"/>
              </a:cxn>
              <a:cxn ang="0">
                <a:pos x="3" y="43"/>
              </a:cxn>
              <a:cxn ang="0">
                <a:pos x="0" y="31"/>
              </a:cxn>
              <a:cxn ang="0">
                <a:pos x="3" y="15"/>
              </a:cxn>
              <a:cxn ang="0">
                <a:pos x="5" y="12"/>
              </a:cxn>
              <a:cxn ang="0">
                <a:pos x="27" y="0"/>
              </a:cxn>
              <a:cxn ang="0">
                <a:pos x="38" y="8"/>
              </a:cxn>
              <a:cxn ang="0">
                <a:pos x="38" y="28"/>
              </a:cxn>
              <a:cxn ang="0">
                <a:pos x="39" y="43"/>
              </a:cxn>
              <a:cxn ang="0">
                <a:pos x="41" y="57"/>
              </a:cxn>
              <a:cxn ang="0">
                <a:pos x="48" y="68"/>
              </a:cxn>
              <a:cxn ang="0">
                <a:pos x="39" y="78"/>
              </a:cxn>
              <a:cxn ang="0">
                <a:pos x="31" y="78"/>
              </a:cxn>
              <a:cxn ang="0">
                <a:pos x="24" y="70"/>
              </a:cxn>
            </a:cxnLst>
            <a:rect l="0" t="0" r="r" b="b"/>
            <a:pathLst>
              <a:path w="49" h="79">
                <a:moveTo>
                  <a:pt x="24" y="70"/>
                </a:moveTo>
                <a:lnTo>
                  <a:pt x="15" y="68"/>
                </a:lnTo>
                <a:lnTo>
                  <a:pt x="10" y="61"/>
                </a:lnTo>
                <a:lnTo>
                  <a:pt x="7" y="51"/>
                </a:lnTo>
                <a:lnTo>
                  <a:pt x="3" y="43"/>
                </a:lnTo>
                <a:lnTo>
                  <a:pt x="0" y="31"/>
                </a:lnTo>
                <a:lnTo>
                  <a:pt x="3" y="15"/>
                </a:lnTo>
                <a:lnTo>
                  <a:pt x="5" y="12"/>
                </a:lnTo>
                <a:lnTo>
                  <a:pt x="27" y="0"/>
                </a:lnTo>
                <a:lnTo>
                  <a:pt x="38" y="8"/>
                </a:lnTo>
                <a:lnTo>
                  <a:pt x="38" y="28"/>
                </a:lnTo>
                <a:lnTo>
                  <a:pt x="39" y="43"/>
                </a:lnTo>
                <a:lnTo>
                  <a:pt x="41" y="57"/>
                </a:lnTo>
                <a:lnTo>
                  <a:pt x="48" y="68"/>
                </a:lnTo>
                <a:lnTo>
                  <a:pt x="39" y="78"/>
                </a:lnTo>
                <a:lnTo>
                  <a:pt x="31" y="78"/>
                </a:lnTo>
                <a:lnTo>
                  <a:pt x="24" y="7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7" name="Freeform 216"/>
          <p:cNvSpPr>
            <a:spLocks/>
          </p:cNvSpPr>
          <p:nvPr/>
        </p:nvSpPr>
        <p:spPr bwMode="auto">
          <a:xfrm>
            <a:off x="2523784" y="2822312"/>
            <a:ext cx="45736" cy="45682"/>
          </a:xfrm>
          <a:custGeom>
            <a:avLst/>
            <a:gdLst/>
            <a:ahLst/>
            <a:cxnLst>
              <a:cxn ang="0">
                <a:pos x="30" y="11"/>
              </a:cxn>
              <a:cxn ang="0">
                <a:pos x="0" y="29"/>
              </a:cxn>
              <a:cxn ang="0">
                <a:pos x="0" y="0"/>
              </a:cxn>
              <a:cxn ang="0">
                <a:pos x="30" y="11"/>
              </a:cxn>
            </a:cxnLst>
            <a:rect l="0" t="0" r="r" b="b"/>
            <a:pathLst>
              <a:path w="31" h="30">
                <a:moveTo>
                  <a:pt x="30" y="11"/>
                </a:moveTo>
                <a:lnTo>
                  <a:pt x="0" y="29"/>
                </a:lnTo>
                <a:lnTo>
                  <a:pt x="0" y="0"/>
                </a:lnTo>
                <a:lnTo>
                  <a:pt x="30" y="11"/>
                </a:lnTo>
              </a:path>
            </a:pathLst>
          </a:custGeom>
          <a:solidFill>
            <a:srgbClr val="FAD629"/>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8" name="Freeform 217"/>
          <p:cNvSpPr>
            <a:spLocks/>
          </p:cNvSpPr>
          <p:nvPr/>
        </p:nvSpPr>
        <p:spPr bwMode="auto">
          <a:xfrm>
            <a:off x="2398380" y="3081174"/>
            <a:ext cx="556210" cy="735477"/>
          </a:xfrm>
          <a:custGeom>
            <a:avLst/>
            <a:gdLst/>
            <a:ahLst/>
            <a:cxnLst>
              <a:cxn ang="0">
                <a:pos x="279" y="350"/>
              </a:cxn>
              <a:cxn ang="0">
                <a:pos x="314" y="316"/>
              </a:cxn>
              <a:cxn ang="0">
                <a:pos x="324" y="336"/>
              </a:cxn>
              <a:cxn ang="0">
                <a:pos x="322" y="355"/>
              </a:cxn>
              <a:cxn ang="0">
                <a:pos x="326" y="373"/>
              </a:cxn>
              <a:cxn ang="0">
                <a:pos x="344" y="375"/>
              </a:cxn>
              <a:cxn ang="0">
                <a:pos x="359" y="388"/>
              </a:cxn>
              <a:cxn ang="0">
                <a:pos x="339" y="417"/>
              </a:cxn>
              <a:cxn ang="0">
                <a:pos x="333" y="437"/>
              </a:cxn>
              <a:cxn ang="0">
                <a:pos x="322" y="482"/>
              </a:cxn>
              <a:cxn ang="0">
                <a:pos x="148" y="477"/>
              </a:cxn>
              <a:cxn ang="0">
                <a:pos x="152" y="372"/>
              </a:cxn>
              <a:cxn ang="0">
                <a:pos x="0" y="368"/>
              </a:cxn>
              <a:cxn ang="0">
                <a:pos x="28" y="321"/>
              </a:cxn>
              <a:cxn ang="0">
                <a:pos x="43" y="298"/>
              </a:cxn>
              <a:cxn ang="0">
                <a:pos x="60" y="284"/>
              </a:cxn>
              <a:cxn ang="0">
                <a:pos x="75" y="268"/>
              </a:cxn>
              <a:cxn ang="0">
                <a:pos x="105" y="252"/>
              </a:cxn>
              <a:cxn ang="0">
                <a:pos x="127" y="237"/>
              </a:cxn>
              <a:cxn ang="0">
                <a:pos x="175" y="228"/>
              </a:cxn>
              <a:cxn ang="0">
                <a:pos x="179" y="204"/>
              </a:cxn>
              <a:cxn ang="0">
                <a:pos x="184" y="179"/>
              </a:cxn>
              <a:cxn ang="0">
                <a:pos x="199" y="176"/>
              </a:cxn>
              <a:cxn ang="0">
                <a:pos x="207" y="162"/>
              </a:cxn>
              <a:cxn ang="0">
                <a:pos x="220" y="147"/>
              </a:cxn>
              <a:cxn ang="0">
                <a:pos x="234" y="127"/>
              </a:cxn>
              <a:cxn ang="0">
                <a:pos x="252" y="110"/>
              </a:cxn>
              <a:cxn ang="0">
                <a:pos x="267" y="94"/>
              </a:cxn>
              <a:cxn ang="0">
                <a:pos x="299" y="72"/>
              </a:cxn>
              <a:cxn ang="0">
                <a:pos x="308" y="55"/>
              </a:cxn>
              <a:cxn ang="0">
                <a:pos x="301" y="32"/>
              </a:cxn>
              <a:cxn ang="0">
                <a:pos x="294" y="13"/>
              </a:cxn>
              <a:cxn ang="0">
                <a:pos x="281" y="0"/>
              </a:cxn>
              <a:cxn ang="0">
                <a:pos x="295" y="8"/>
              </a:cxn>
              <a:cxn ang="0">
                <a:pos x="324" y="17"/>
              </a:cxn>
              <a:cxn ang="0">
                <a:pos x="339" y="28"/>
              </a:cxn>
              <a:cxn ang="0">
                <a:pos x="346" y="45"/>
              </a:cxn>
              <a:cxn ang="0">
                <a:pos x="348" y="67"/>
              </a:cxn>
              <a:cxn ang="0">
                <a:pos x="351" y="94"/>
              </a:cxn>
              <a:cxn ang="0">
                <a:pos x="364" y="110"/>
              </a:cxn>
              <a:cxn ang="0">
                <a:pos x="359" y="127"/>
              </a:cxn>
              <a:cxn ang="0">
                <a:pos x="364" y="142"/>
              </a:cxn>
              <a:cxn ang="0">
                <a:pos x="376" y="159"/>
              </a:cxn>
              <a:cxn ang="0">
                <a:pos x="362" y="174"/>
              </a:cxn>
              <a:cxn ang="0">
                <a:pos x="346" y="176"/>
              </a:cxn>
              <a:cxn ang="0">
                <a:pos x="321" y="176"/>
              </a:cxn>
              <a:cxn ang="0">
                <a:pos x="301" y="201"/>
              </a:cxn>
              <a:cxn ang="0">
                <a:pos x="282" y="221"/>
              </a:cxn>
              <a:cxn ang="0">
                <a:pos x="269" y="202"/>
              </a:cxn>
              <a:cxn ang="0">
                <a:pos x="255" y="182"/>
              </a:cxn>
              <a:cxn ang="0">
                <a:pos x="257" y="202"/>
              </a:cxn>
              <a:cxn ang="0">
                <a:pos x="275" y="226"/>
              </a:cxn>
              <a:cxn ang="0">
                <a:pos x="275" y="256"/>
              </a:cxn>
              <a:cxn ang="0">
                <a:pos x="284" y="288"/>
              </a:cxn>
              <a:cxn ang="0">
                <a:pos x="287" y="313"/>
              </a:cxn>
              <a:cxn ang="0">
                <a:pos x="262" y="343"/>
              </a:cxn>
              <a:cxn ang="0">
                <a:pos x="235" y="353"/>
              </a:cxn>
              <a:cxn ang="0">
                <a:pos x="226" y="372"/>
              </a:cxn>
              <a:cxn ang="0">
                <a:pos x="267" y="350"/>
              </a:cxn>
            </a:cxnLst>
            <a:rect l="0" t="0" r="r" b="b"/>
            <a:pathLst>
              <a:path w="377" h="483">
                <a:moveTo>
                  <a:pt x="267" y="350"/>
                </a:moveTo>
                <a:lnTo>
                  <a:pt x="279" y="350"/>
                </a:lnTo>
                <a:lnTo>
                  <a:pt x="302" y="316"/>
                </a:lnTo>
                <a:lnTo>
                  <a:pt x="314" y="316"/>
                </a:lnTo>
                <a:lnTo>
                  <a:pt x="314" y="323"/>
                </a:lnTo>
                <a:lnTo>
                  <a:pt x="324" y="336"/>
                </a:lnTo>
                <a:lnTo>
                  <a:pt x="322" y="348"/>
                </a:lnTo>
                <a:lnTo>
                  <a:pt x="322" y="355"/>
                </a:lnTo>
                <a:lnTo>
                  <a:pt x="321" y="365"/>
                </a:lnTo>
                <a:lnTo>
                  <a:pt x="326" y="373"/>
                </a:lnTo>
                <a:lnTo>
                  <a:pt x="335" y="373"/>
                </a:lnTo>
                <a:lnTo>
                  <a:pt x="344" y="375"/>
                </a:lnTo>
                <a:lnTo>
                  <a:pt x="351" y="383"/>
                </a:lnTo>
                <a:lnTo>
                  <a:pt x="359" y="388"/>
                </a:lnTo>
                <a:lnTo>
                  <a:pt x="348" y="408"/>
                </a:lnTo>
                <a:lnTo>
                  <a:pt x="339" y="417"/>
                </a:lnTo>
                <a:lnTo>
                  <a:pt x="335" y="425"/>
                </a:lnTo>
                <a:lnTo>
                  <a:pt x="333" y="437"/>
                </a:lnTo>
                <a:lnTo>
                  <a:pt x="329" y="460"/>
                </a:lnTo>
                <a:lnTo>
                  <a:pt x="322" y="482"/>
                </a:lnTo>
                <a:lnTo>
                  <a:pt x="234" y="477"/>
                </a:lnTo>
                <a:lnTo>
                  <a:pt x="148" y="477"/>
                </a:lnTo>
                <a:lnTo>
                  <a:pt x="150" y="403"/>
                </a:lnTo>
                <a:lnTo>
                  <a:pt x="152" y="372"/>
                </a:lnTo>
                <a:lnTo>
                  <a:pt x="124" y="372"/>
                </a:lnTo>
                <a:lnTo>
                  <a:pt x="0" y="368"/>
                </a:lnTo>
                <a:lnTo>
                  <a:pt x="1" y="355"/>
                </a:lnTo>
                <a:lnTo>
                  <a:pt x="28" y="321"/>
                </a:lnTo>
                <a:lnTo>
                  <a:pt x="37" y="306"/>
                </a:lnTo>
                <a:lnTo>
                  <a:pt x="43" y="298"/>
                </a:lnTo>
                <a:lnTo>
                  <a:pt x="53" y="294"/>
                </a:lnTo>
                <a:lnTo>
                  <a:pt x="60" y="284"/>
                </a:lnTo>
                <a:lnTo>
                  <a:pt x="66" y="276"/>
                </a:lnTo>
                <a:lnTo>
                  <a:pt x="75" y="268"/>
                </a:lnTo>
                <a:lnTo>
                  <a:pt x="90" y="264"/>
                </a:lnTo>
                <a:lnTo>
                  <a:pt x="105" y="252"/>
                </a:lnTo>
                <a:lnTo>
                  <a:pt x="113" y="243"/>
                </a:lnTo>
                <a:lnTo>
                  <a:pt x="127" y="237"/>
                </a:lnTo>
                <a:lnTo>
                  <a:pt x="166" y="234"/>
                </a:lnTo>
                <a:lnTo>
                  <a:pt x="175" y="228"/>
                </a:lnTo>
                <a:lnTo>
                  <a:pt x="182" y="217"/>
                </a:lnTo>
                <a:lnTo>
                  <a:pt x="179" y="204"/>
                </a:lnTo>
                <a:lnTo>
                  <a:pt x="180" y="190"/>
                </a:lnTo>
                <a:lnTo>
                  <a:pt x="184" y="179"/>
                </a:lnTo>
                <a:lnTo>
                  <a:pt x="190" y="174"/>
                </a:lnTo>
                <a:lnTo>
                  <a:pt x="199" y="176"/>
                </a:lnTo>
                <a:lnTo>
                  <a:pt x="206" y="169"/>
                </a:lnTo>
                <a:lnTo>
                  <a:pt x="207" y="162"/>
                </a:lnTo>
                <a:lnTo>
                  <a:pt x="212" y="150"/>
                </a:lnTo>
                <a:lnTo>
                  <a:pt x="220" y="147"/>
                </a:lnTo>
                <a:lnTo>
                  <a:pt x="230" y="139"/>
                </a:lnTo>
                <a:lnTo>
                  <a:pt x="234" y="127"/>
                </a:lnTo>
                <a:lnTo>
                  <a:pt x="241" y="115"/>
                </a:lnTo>
                <a:lnTo>
                  <a:pt x="252" y="110"/>
                </a:lnTo>
                <a:lnTo>
                  <a:pt x="257" y="100"/>
                </a:lnTo>
                <a:lnTo>
                  <a:pt x="267" y="94"/>
                </a:lnTo>
                <a:lnTo>
                  <a:pt x="282" y="75"/>
                </a:lnTo>
                <a:lnTo>
                  <a:pt x="299" y="72"/>
                </a:lnTo>
                <a:lnTo>
                  <a:pt x="308" y="70"/>
                </a:lnTo>
                <a:lnTo>
                  <a:pt x="308" y="55"/>
                </a:lnTo>
                <a:lnTo>
                  <a:pt x="306" y="45"/>
                </a:lnTo>
                <a:lnTo>
                  <a:pt x="301" y="32"/>
                </a:lnTo>
                <a:lnTo>
                  <a:pt x="299" y="21"/>
                </a:lnTo>
                <a:lnTo>
                  <a:pt x="294" y="13"/>
                </a:lnTo>
                <a:lnTo>
                  <a:pt x="281" y="12"/>
                </a:lnTo>
                <a:lnTo>
                  <a:pt x="281" y="0"/>
                </a:lnTo>
                <a:lnTo>
                  <a:pt x="289" y="0"/>
                </a:lnTo>
                <a:lnTo>
                  <a:pt x="295" y="8"/>
                </a:lnTo>
                <a:lnTo>
                  <a:pt x="301" y="13"/>
                </a:lnTo>
                <a:lnTo>
                  <a:pt x="324" y="17"/>
                </a:lnTo>
                <a:lnTo>
                  <a:pt x="329" y="23"/>
                </a:lnTo>
                <a:lnTo>
                  <a:pt x="339" y="28"/>
                </a:lnTo>
                <a:lnTo>
                  <a:pt x="341" y="35"/>
                </a:lnTo>
                <a:lnTo>
                  <a:pt x="346" y="45"/>
                </a:lnTo>
                <a:lnTo>
                  <a:pt x="348" y="57"/>
                </a:lnTo>
                <a:lnTo>
                  <a:pt x="348" y="67"/>
                </a:lnTo>
                <a:lnTo>
                  <a:pt x="351" y="82"/>
                </a:lnTo>
                <a:lnTo>
                  <a:pt x="351" y="94"/>
                </a:lnTo>
                <a:lnTo>
                  <a:pt x="353" y="100"/>
                </a:lnTo>
                <a:lnTo>
                  <a:pt x="364" y="110"/>
                </a:lnTo>
                <a:lnTo>
                  <a:pt x="364" y="121"/>
                </a:lnTo>
                <a:lnTo>
                  <a:pt x="359" y="127"/>
                </a:lnTo>
                <a:lnTo>
                  <a:pt x="359" y="135"/>
                </a:lnTo>
                <a:lnTo>
                  <a:pt x="364" y="142"/>
                </a:lnTo>
                <a:lnTo>
                  <a:pt x="366" y="150"/>
                </a:lnTo>
                <a:lnTo>
                  <a:pt x="376" y="159"/>
                </a:lnTo>
                <a:lnTo>
                  <a:pt x="371" y="172"/>
                </a:lnTo>
                <a:lnTo>
                  <a:pt x="362" y="174"/>
                </a:lnTo>
                <a:lnTo>
                  <a:pt x="353" y="174"/>
                </a:lnTo>
                <a:lnTo>
                  <a:pt x="346" y="176"/>
                </a:lnTo>
                <a:lnTo>
                  <a:pt x="329" y="172"/>
                </a:lnTo>
                <a:lnTo>
                  <a:pt x="321" y="176"/>
                </a:lnTo>
                <a:lnTo>
                  <a:pt x="321" y="189"/>
                </a:lnTo>
                <a:lnTo>
                  <a:pt x="301" y="201"/>
                </a:lnTo>
                <a:lnTo>
                  <a:pt x="295" y="216"/>
                </a:lnTo>
                <a:lnTo>
                  <a:pt x="282" y="221"/>
                </a:lnTo>
                <a:lnTo>
                  <a:pt x="281" y="204"/>
                </a:lnTo>
                <a:lnTo>
                  <a:pt x="269" y="202"/>
                </a:lnTo>
                <a:lnTo>
                  <a:pt x="262" y="197"/>
                </a:lnTo>
                <a:lnTo>
                  <a:pt x="255" y="182"/>
                </a:lnTo>
                <a:lnTo>
                  <a:pt x="249" y="189"/>
                </a:lnTo>
                <a:lnTo>
                  <a:pt x="257" y="202"/>
                </a:lnTo>
                <a:lnTo>
                  <a:pt x="266" y="212"/>
                </a:lnTo>
                <a:lnTo>
                  <a:pt x="275" y="226"/>
                </a:lnTo>
                <a:lnTo>
                  <a:pt x="275" y="246"/>
                </a:lnTo>
                <a:lnTo>
                  <a:pt x="275" y="256"/>
                </a:lnTo>
                <a:lnTo>
                  <a:pt x="289" y="276"/>
                </a:lnTo>
                <a:lnTo>
                  <a:pt x="284" y="288"/>
                </a:lnTo>
                <a:lnTo>
                  <a:pt x="284" y="304"/>
                </a:lnTo>
                <a:lnTo>
                  <a:pt x="287" y="313"/>
                </a:lnTo>
                <a:lnTo>
                  <a:pt x="281" y="323"/>
                </a:lnTo>
                <a:lnTo>
                  <a:pt x="262" y="343"/>
                </a:lnTo>
                <a:lnTo>
                  <a:pt x="249" y="343"/>
                </a:lnTo>
                <a:lnTo>
                  <a:pt x="235" y="353"/>
                </a:lnTo>
                <a:lnTo>
                  <a:pt x="226" y="363"/>
                </a:lnTo>
                <a:lnTo>
                  <a:pt x="226" y="372"/>
                </a:lnTo>
                <a:lnTo>
                  <a:pt x="246" y="359"/>
                </a:lnTo>
                <a:lnTo>
                  <a:pt x="267" y="350"/>
                </a:lnTo>
              </a:path>
            </a:pathLst>
          </a:custGeom>
          <a:solidFill>
            <a:srgbClr val="E8E8E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19" name="Freeform 218"/>
          <p:cNvSpPr>
            <a:spLocks/>
          </p:cNvSpPr>
          <p:nvPr/>
        </p:nvSpPr>
        <p:spPr bwMode="auto">
          <a:xfrm>
            <a:off x="2839512" y="3378106"/>
            <a:ext cx="95898" cy="194909"/>
          </a:xfrm>
          <a:custGeom>
            <a:avLst/>
            <a:gdLst/>
            <a:ahLst/>
            <a:cxnLst>
              <a:cxn ang="0">
                <a:pos x="35" y="86"/>
              </a:cxn>
              <a:cxn ang="0">
                <a:pos x="50" y="90"/>
              </a:cxn>
              <a:cxn ang="0">
                <a:pos x="54" y="100"/>
              </a:cxn>
              <a:cxn ang="0">
                <a:pos x="48" y="110"/>
              </a:cxn>
              <a:cxn ang="0">
                <a:pos x="64" y="119"/>
              </a:cxn>
              <a:cxn ang="0">
                <a:pos x="54" y="124"/>
              </a:cxn>
              <a:cxn ang="0">
                <a:pos x="39" y="127"/>
              </a:cxn>
              <a:cxn ang="0">
                <a:pos x="35" y="119"/>
              </a:cxn>
              <a:cxn ang="0">
                <a:pos x="25" y="108"/>
              </a:cxn>
              <a:cxn ang="0">
                <a:pos x="14" y="110"/>
              </a:cxn>
              <a:cxn ang="0">
                <a:pos x="3" y="99"/>
              </a:cxn>
              <a:cxn ang="0">
                <a:pos x="7" y="77"/>
              </a:cxn>
              <a:cxn ang="0">
                <a:pos x="1" y="62"/>
              </a:cxn>
              <a:cxn ang="0">
                <a:pos x="0" y="46"/>
              </a:cxn>
              <a:cxn ang="0">
                <a:pos x="12" y="37"/>
              </a:cxn>
              <a:cxn ang="0">
                <a:pos x="14" y="23"/>
              </a:cxn>
              <a:cxn ang="0">
                <a:pos x="16" y="0"/>
              </a:cxn>
              <a:cxn ang="0">
                <a:pos x="27" y="0"/>
              </a:cxn>
              <a:cxn ang="0">
                <a:pos x="35" y="12"/>
              </a:cxn>
              <a:cxn ang="0">
                <a:pos x="46" y="8"/>
              </a:cxn>
              <a:cxn ang="0">
                <a:pos x="50" y="23"/>
              </a:cxn>
              <a:cxn ang="0">
                <a:pos x="50" y="37"/>
              </a:cxn>
              <a:cxn ang="0">
                <a:pos x="50" y="46"/>
              </a:cxn>
              <a:cxn ang="0">
                <a:pos x="46" y="62"/>
              </a:cxn>
              <a:cxn ang="0">
                <a:pos x="54" y="70"/>
              </a:cxn>
              <a:cxn ang="0">
                <a:pos x="55" y="80"/>
              </a:cxn>
              <a:cxn ang="0">
                <a:pos x="35" y="86"/>
              </a:cxn>
            </a:cxnLst>
            <a:rect l="0" t="0" r="r" b="b"/>
            <a:pathLst>
              <a:path w="65" h="128">
                <a:moveTo>
                  <a:pt x="35" y="86"/>
                </a:moveTo>
                <a:lnTo>
                  <a:pt x="50" y="90"/>
                </a:lnTo>
                <a:lnTo>
                  <a:pt x="54" y="100"/>
                </a:lnTo>
                <a:lnTo>
                  <a:pt x="48" y="110"/>
                </a:lnTo>
                <a:lnTo>
                  <a:pt x="64" y="119"/>
                </a:lnTo>
                <a:lnTo>
                  <a:pt x="54" y="124"/>
                </a:lnTo>
                <a:lnTo>
                  <a:pt x="39" y="127"/>
                </a:lnTo>
                <a:lnTo>
                  <a:pt x="35" y="119"/>
                </a:lnTo>
                <a:lnTo>
                  <a:pt x="25" y="108"/>
                </a:lnTo>
                <a:lnTo>
                  <a:pt x="14" y="110"/>
                </a:lnTo>
                <a:lnTo>
                  <a:pt x="3" y="99"/>
                </a:lnTo>
                <a:lnTo>
                  <a:pt x="7" y="77"/>
                </a:lnTo>
                <a:lnTo>
                  <a:pt x="1" y="62"/>
                </a:lnTo>
                <a:lnTo>
                  <a:pt x="0" y="46"/>
                </a:lnTo>
                <a:lnTo>
                  <a:pt x="12" y="37"/>
                </a:lnTo>
                <a:lnTo>
                  <a:pt x="14" y="23"/>
                </a:lnTo>
                <a:lnTo>
                  <a:pt x="16" y="0"/>
                </a:lnTo>
                <a:lnTo>
                  <a:pt x="27" y="0"/>
                </a:lnTo>
                <a:lnTo>
                  <a:pt x="35" y="12"/>
                </a:lnTo>
                <a:lnTo>
                  <a:pt x="46" y="8"/>
                </a:lnTo>
                <a:lnTo>
                  <a:pt x="50" y="23"/>
                </a:lnTo>
                <a:lnTo>
                  <a:pt x="50" y="37"/>
                </a:lnTo>
                <a:lnTo>
                  <a:pt x="50" y="46"/>
                </a:lnTo>
                <a:lnTo>
                  <a:pt x="46" y="62"/>
                </a:lnTo>
                <a:lnTo>
                  <a:pt x="54" y="70"/>
                </a:lnTo>
                <a:lnTo>
                  <a:pt x="55" y="80"/>
                </a:lnTo>
                <a:lnTo>
                  <a:pt x="35" y="86"/>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0" name="Freeform 219"/>
          <p:cNvSpPr>
            <a:spLocks/>
          </p:cNvSpPr>
          <p:nvPr/>
        </p:nvSpPr>
        <p:spPr bwMode="auto">
          <a:xfrm>
            <a:off x="2920656" y="3620221"/>
            <a:ext cx="44260" cy="48727"/>
          </a:xfrm>
          <a:custGeom>
            <a:avLst/>
            <a:gdLst/>
            <a:ahLst/>
            <a:cxnLst>
              <a:cxn ang="0">
                <a:pos x="16" y="31"/>
              </a:cxn>
              <a:cxn ang="0">
                <a:pos x="0" y="8"/>
              </a:cxn>
              <a:cxn ang="0">
                <a:pos x="22" y="0"/>
              </a:cxn>
              <a:cxn ang="0">
                <a:pos x="29" y="21"/>
              </a:cxn>
              <a:cxn ang="0">
                <a:pos x="16" y="31"/>
              </a:cxn>
            </a:cxnLst>
            <a:rect l="0" t="0" r="r" b="b"/>
            <a:pathLst>
              <a:path w="30" h="32">
                <a:moveTo>
                  <a:pt x="16" y="31"/>
                </a:moveTo>
                <a:lnTo>
                  <a:pt x="0" y="8"/>
                </a:lnTo>
                <a:lnTo>
                  <a:pt x="22" y="0"/>
                </a:lnTo>
                <a:lnTo>
                  <a:pt x="29" y="21"/>
                </a:lnTo>
                <a:lnTo>
                  <a:pt x="16" y="31"/>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1" name="Freeform 220"/>
          <p:cNvSpPr>
            <a:spLocks/>
          </p:cNvSpPr>
          <p:nvPr/>
        </p:nvSpPr>
        <p:spPr bwMode="auto">
          <a:xfrm>
            <a:off x="1300713" y="4606948"/>
            <a:ext cx="730302" cy="762886"/>
          </a:xfrm>
          <a:custGeom>
            <a:avLst/>
            <a:gdLst/>
            <a:ahLst/>
            <a:cxnLst>
              <a:cxn ang="0">
                <a:pos x="83" y="483"/>
              </a:cxn>
              <a:cxn ang="0">
                <a:pos x="83" y="460"/>
              </a:cxn>
              <a:cxn ang="0">
                <a:pos x="73" y="445"/>
              </a:cxn>
              <a:cxn ang="0">
                <a:pos x="57" y="433"/>
              </a:cxn>
              <a:cxn ang="0">
                <a:pos x="33" y="435"/>
              </a:cxn>
              <a:cxn ang="0">
                <a:pos x="28" y="457"/>
              </a:cxn>
              <a:cxn ang="0">
                <a:pos x="21" y="466"/>
              </a:cxn>
              <a:cxn ang="0">
                <a:pos x="0" y="461"/>
              </a:cxn>
              <a:cxn ang="0">
                <a:pos x="3" y="440"/>
              </a:cxn>
              <a:cxn ang="0">
                <a:pos x="12" y="420"/>
              </a:cxn>
              <a:cxn ang="0">
                <a:pos x="23" y="263"/>
              </a:cxn>
              <a:cxn ang="0">
                <a:pos x="23" y="137"/>
              </a:cxn>
              <a:cxn ang="0">
                <a:pos x="37" y="141"/>
              </a:cxn>
              <a:cxn ang="0">
                <a:pos x="37" y="148"/>
              </a:cxn>
              <a:cxn ang="0">
                <a:pos x="37" y="168"/>
              </a:cxn>
              <a:cxn ang="0">
                <a:pos x="50" y="188"/>
              </a:cxn>
              <a:cxn ang="0">
                <a:pos x="46" y="237"/>
              </a:cxn>
              <a:cxn ang="0">
                <a:pos x="43" y="260"/>
              </a:cxn>
              <a:cxn ang="0">
                <a:pos x="43" y="280"/>
              </a:cxn>
              <a:cxn ang="0">
                <a:pos x="46" y="326"/>
              </a:cxn>
              <a:cxn ang="0">
                <a:pos x="46" y="355"/>
              </a:cxn>
              <a:cxn ang="0">
                <a:pos x="50" y="372"/>
              </a:cxn>
              <a:cxn ang="0">
                <a:pos x="70" y="372"/>
              </a:cxn>
              <a:cxn ang="0">
                <a:pos x="90" y="355"/>
              </a:cxn>
              <a:cxn ang="0">
                <a:pos x="106" y="341"/>
              </a:cxn>
              <a:cxn ang="0">
                <a:pos x="99" y="306"/>
              </a:cxn>
              <a:cxn ang="0">
                <a:pos x="111" y="317"/>
              </a:cxn>
              <a:cxn ang="0">
                <a:pos x="124" y="323"/>
              </a:cxn>
              <a:cxn ang="0">
                <a:pos x="119" y="300"/>
              </a:cxn>
              <a:cxn ang="0">
                <a:pos x="99" y="277"/>
              </a:cxn>
              <a:cxn ang="0">
                <a:pos x="115" y="263"/>
              </a:cxn>
              <a:cxn ang="0">
                <a:pos x="131" y="237"/>
              </a:cxn>
              <a:cxn ang="0">
                <a:pos x="128" y="217"/>
              </a:cxn>
              <a:cxn ang="0">
                <a:pos x="119" y="205"/>
              </a:cxn>
              <a:cxn ang="0">
                <a:pos x="108" y="180"/>
              </a:cxn>
              <a:cxn ang="0">
                <a:pos x="93" y="163"/>
              </a:cxn>
              <a:cxn ang="0">
                <a:pos x="97" y="143"/>
              </a:cxn>
              <a:cxn ang="0">
                <a:pos x="119" y="132"/>
              </a:cxn>
              <a:cxn ang="0">
                <a:pos x="123" y="113"/>
              </a:cxn>
              <a:cxn ang="0">
                <a:pos x="146" y="97"/>
              </a:cxn>
              <a:cxn ang="0">
                <a:pos x="164" y="70"/>
              </a:cxn>
              <a:cxn ang="0">
                <a:pos x="153" y="53"/>
              </a:cxn>
              <a:cxn ang="0">
                <a:pos x="128" y="61"/>
              </a:cxn>
              <a:cxn ang="0">
                <a:pos x="108" y="61"/>
              </a:cxn>
              <a:cxn ang="0">
                <a:pos x="85" y="61"/>
              </a:cxn>
              <a:cxn ang="0">
                <a:pos x="93" y="80"/>
              </a:cxn>
              <a:cxn ang="0">
                <a:pos x="70" y="83"/>
              </a:cxn>
              <a:cxn ang="0">
                <a:pos x="35" y="61"/>
              </a:cxn>
              <a:cxn ang="0">
                <a:pos x="8" y="48"/>
              </a:cxn>
              <a:cxn ang="0">
                <a:pos x="8" y="0"/>
              </a:cxn>
              <a:cxn ang="0">
                <a:pos x="389" y="12"/>
              </a:cxn>
              <a:cxn ang="0">
                <a:pos x="494" y="88"/>
              </a:cxn>
              <a:cxn ang="0">
                <a:pos x="491" y="263"/>
              </a:cxn>
              <a:cxn ang="0">
                <a:pos x="354" y="377"/>
              </a:cxn>
              <a:cxn ang="0">
                <a:pos x="239" y="460"/>
              </a:cxn>
              <a:cxn ang="0">
                <a:pos x="221" y="466"/>
              </a:cxn>
              <a:cxn ang="0">
                <a:pos x="201" y="468"/>
              </a:cxn>
              <a:cxn ang="0">
                <a:pos x="186" y="466"/>
              </a:cxn>
              <a:cxn ang="0">
                <a:pos x="171" y="475"/>
              </a:cxn>
              <a:cxn ang="0">
                <a:pos x="153" y="485"/>
              </a:cxn>
              <a:cxn ang="0">
                <a:pos x="141" y="497"/>
              </a:cxn>
              <a:cxn ang="0">
                <a:pos x="115" y="497"/>
              </a:cxn>
              <a:cxn ang="0">
                <a:pos x="90" y="485"/>
              </a:cxn>
            </a:cxnLst>
            <a:rect l="0" t="0" r="r" b="b"/>
            <a:pathLst>
              <a:path w="495" h="501">
                <a:moveTo>
                  <a:pt x="90" y="485"/>
                </a:moveTo>
                <a:lnTo>
                  <a:pt x="83" y="483"/>
                </a:lnTo>
                <a:lnTo>
                  <a:pt x="73" y="475"/>
                </a:lnTo>
                <a:lnTo>
                  <a:pt x="83" y="460"/>
                </a:lnTo>
                <a:lnTo>
                  <a:pt x="77" y="453"/>
                </a:lnTo>
                <a:lnTo>
                  <a:pt x="73" y="445"/>
                </a:lnTo>
                <a:lnTo>
                  <a:pt x="66" y="435"/>
                </a:lnTo>
                <a:lnTo>
                  <a:pt x="57" y="433"/>
                </a:lnTo>
                <a:lnTo>
                  <a:pt x="43" y="430"/>
                </a:lnTo>
                <a:lnTo>
                  <a:pt x="33" y="435"/>
                </a:lnTo>
                <a:lnTo>
                  <a:pt x="33" y="445"/>
                </a:lnTo>
                <a:lnTo>
                  <a:pt x="28" y="457"/>
                </a:lnTo>
                <a:lnTo>
                  <a:pt x="32" y="468"/>
                </a:lnTo>
                <a:lnTo>
                  <a:pt x="21" y="466"/>
                </a:lnTo>
                <a:lnTo>
                  <a:pt x="0" y="472"/>
                </a:lnTo>
                <a:lnTo>
                  <a:pt x="0" y="461"/>
                </a:lnTo>
                <a:lnTo>
                  <a:pt x="1" y="452"/>
                </a:lnTo>
                <a:lnTo>
                  <a:pt x="3" y="440"/>
                </a:lnTo>
                <a:lnTo>
                  <a:pt x="8" y="430"/>
                </a:lnTo>
                <a:lnTo>
                  <a:pt x="12" y="420"/>
                </a:lnTo>
                <a:lnTo>
                  <a:pt x="17" y="375"/>
                </a:lnTo>
                <a:lnTo>
                  <a:pt x="23" y="263"/>
                </a:lnTo>
                <a:lnTo>
                  <a:pt x="21" y="148"/>
                </a:lnTo>
                <a:lnTo>
                  <a:pt x="23" y="137"/>
                </a:lnTo>
                <a:lnTo>
                  <a:pt x="30" y="132"/>
                </a:lnTo>
                <a:lnTo>
                  <a:pt x="37" y="141"/>
                </a:lnTo>
                <a:lnTo>
                  <a:pt x="45" y="143"/>
                </a:lnTo>
                <a:lnTo>
                  <a:pt x="37" y="148"/>
                </a:lnTo>
                <a:lnTo>
                  <a:pt x="33" y="157"/>
                </a:lnTo>
                <a:lnTo>
                  <a:pt x="37" y="168"/>
                </a:lnTo>
                <a:lnTo>
                  <a:pt x="45" y="180"/>
                </a:lnTo>
                <a:lnTo>
                  <a:pt x="50" y="188"/>
                </a:lnTo>
                <a:lnTo>
                  <a:pt x="50" y="205"/>
                </a:lnTo>
                <a:lnTo>
                  <a:pt x="46" y="237"/>
                </a:lnTo>
                <a:lnTo>
                  <a:pt x="46" y="245"/>
                </a:lnTo>
                <a:lnTo>
                  <a:pt x="43" y="260"/>
                </a:lnTo>
                <a:lnTo>
                  <a:pt x="38" y="268"/>
                </a:lnTo>
                <a:lnTo>
                  <a:pt x="43" y="280"/>
                </a:lnTo>
                <a:lnTo>
                  <a:pt x="43" y="293"/>
                </a:lnTo>
                <a:lnTo>
                  <a:pt x="46" y="326"/>
                </a:lnTo>
                <a:lnTo>
                  <a:pt x="45" y="343"/>
                </a:lnTo>
                <a:lnTo>
                  <a:pt x="46" y="355"/>
                </a:lnTo>
                <a:lnTo>
                  <a:pt x="45" y="365"/>
                </a:lnTo>
                <a:lnTo>
                  <a:pt x="50" y="372"/>
                </a:lnTo>
                <a:lnTo>
                  <a:pt x="57" y="377"/>
                </a:lnTo>
                <a:lnTo>
                  <a:pt x="70" y="372"/>
                </a:lnTo>
                <a:lnTo>
                  <a:pt x="85" y="375"/>
                </a:lnTo>
                <a:lnTo>
                  <a:pt x="90" y="355"/>
                </a:lnTo>
                <a:lnTo>
                  <a:pt x="97" y="346"/>
                </a:lnTo>
                <a:lnTo>
                  <a:pt x="106" y="341"/>
                </a:lnTo>
                <a:lnTo>
                  <a:pt x="111" y="335"/>
                </a:lnTo>
                <a:lnTo>
                  <a:pt x="99" y="306"/>
                </a:lnTo>
                <a:lnTo>
                  <a:pt x="113" y="308"/>
                </a:lnTo>
                <a:lnTo>
                  <a:pt x="111" y="317"/>
                </a:lnTo>
                <a:lnTo>
                  <a:pt x="115" y="326"/>
                </a:lnTo>
                <a:lnTo>
                  <a:pt x="124" y="323"/>
                </a:lnTo>
                <a:lnTo>
                  <a:pt x="123" y="308"/>
                </a:lnTo>
                <a:lnTo>
                  <a:pt x="119" y="300"/>
                </a:lnTo>
                <a:lnTo>
                  <a:pt x="97" y="288"/>
                </a:lnTo>
                <a:lnTo>
                  <a:pt x="99" y="277"/>
                </a:lnTo>
                <a:lnTo>
                  <a:pt x="108" y="273"/>
                </a:lnTo>
                <a:lnTo>
                  <a:pt x="115" y="263"/>
                </a:lnTo>
                <a:lnTo>
                  <a:pt x="131" y="248"/>
                </a:lnTo>
                <a:lnTo>
                  <a:pt x="131" y="237"/>
                </a:lnTo>
                <a:lnTo>
                  <a:pt x="135" y="228"/>
                </a:lnTo>
                <a:lnTo>
                  <a:pt x="128" y="217"/>
                </a:lnTo>
                <a:lnTo>
                  <a:pt x="124" y="213"/>
                </a:lnTo>
                <a:lnTo>
                  <a:pt x="119" y="205"/>
                </a:lnTo>
                <a:lnTo>
                  <a:pt x="113" y="188"/>
                </a:lnTo>
                <a:lnTo>
                  <a:pt x="108" y="180"/>
                </a:lnTo>
                <a:lnTo>
                  <a:pt x="97" y="175"/>
                </a:lnTo>
                <a:lnTo>
                  <a:pt x="93" y="163"/>
                </a:lnTo>
                <a:lnTo>
                  <a:pt x="97" y="152"/>
                </a:lnTo>
                <a:lnTo>
                  <a:pt x="97" y="143"/>
                </a:lnTo>
                <a:lnTo>
                  <a:pt x="108" y="137"/>
                </a:lnTo>
                <a:lnTo>
                  <a:pt x="119" y="132"/>
                </a:lnTo>
                <a:lnTo>
                  <a:pt x="123" y="123"/>
                </a:lnTo>
                <a:lnTo>
                  <a:pt x="123" y="113"/>
                </a:lnTo>
                <a:lnTo>
                  <a:pt x="130" y="106"/>
                </a:lnTo>
                <a:lnTo>
                  <a:pt x="146" y="97"/>
                </a:lnTo>
                <a:lnTo>
                  <a:pt x="166" y="85"/>
                </a:lnTo>
                <a:lnTo>
                  <a:pt x="164" y="70"/>
                </a:lnTo>
                <a:lnTo>
                  <a:pt x="159" y="61"/>
                </a:lnTo>
                <a:lnTo>
                  <a:pt x="153" y="53"/>
                </a:lnTo>
                <a:lnTo>
                  <a:pt x="143" y="50"/>
                </a:lnTo>
                <a:lnTo>
                  <a:pt x="128" y="61"/>
                </a:lnTo>
                <a:lnTo>
                  <a:pt x="119" y="61"/>
                </a:lnTo>
                <a:lnTo>
                  <a:pt x="108" y="61"/>
                </a:lnTo>
                <a:lnTo>
                  <a:pt x="99" y="57"/>
                </a:lnTo>
                <a:lnTo>
                  <a:pt x="85" y="61"/>
                </a:lnTo>
                <a:lnTo>
                  <a:pt x="88" y="70"/>
                </a:lnTo>
                <a:lnTo>
                  <a:pt x="93" y="80"/>
                </a:lnTo>
                <a:lnTo>
                  <a:pt x="83" y="80"/>
                </a:lnTo>
                <a:lnTo>
                  <a:pt x="70" y="83"/>
                </a:lnTo>
                <a:lnTo>
                  <a:pt x="63" y="80"/>
                </a:lnTo>
                <a:lnTo>
                  <a:pt x="35" y="61"/>
                </a:lnTo>
                <a:lnTo>
                  <a:pt x="17" y="53"/>
                </a:lnTo>
                <a:lnTo>
                  <a:pt x="8" y="48"/>
                </a:lnTo>
                <a:lnTo>
                  <a:pt x="10" y="30"/>
                </a:lnTo>
                <a:lnTo>
                  <a:pt x="8" y="0"/>
                </a:lnTo>
                <a:lnTo>
                  <a:pt x="181" y="3"/>
                </a:lnTo>
                <a:lnTo>
                  <a:pt x="389" y="12"/>
                </a:lnTo>
                <a:lnTo>
                  <a:pt x="494" y="15"/>
                </a:lnTo>
                <a:lnTo>
                  <a:pt x="494" y="88"/>
                </a:lnTo>
                <a:lnTo>
                  <a:pt x="491" y="155"/>
                </a:lnTo>
                <a:lnTo>
                  <a:pt x="491" y="263"/>
                </a:lnTo>
                <a:lnTo>
                  <a:pt x="489" y="385"/>
                </a:lnTo>
                <a:lnTo>
                  <a:pt x="354" y="377"/>
                </a:lnTo>
                <a:lnTo>
                  <a:pt x="243" y="375"/>
                </a:lnTo>
                <a:lnTo>
                  <a:pt x="239" y="460"/>
                </a:lnTo>
                <a:lnTo>
                  <a:pt x="228" y="460"/>
                </a:lnTo>
                <a:lnTo>
                  <a:pt x="221" y="466"/>
                </a:lnTo>
                <a:lnTo>
                  <a:pt x="211" y="475"/>
                </a:lnTo>
                <a:lnTo>
                  <a:pt x="201" y="468"/>
                </a:lnTo>
                <a:lnTo>
                  <a:pt x="195" y="466"/>
                </a:lnTo>
                <a:lnTo>
                  <a:pt x="186" y="466"/>
                </a:lnTo>
                <a:lnTo>
                  <a:pt x="181" y="472"/>
                </a:lnTo>
                <a:lnTo>
                  <a:pt x="171" y="475"/>
                </a:lnTo>
                <a:lnTo>
                  <a:pt x="164" y="480"/>
                </a:lnTo>
                <a:lnTo>
                  <a:pt x="153" y="485"/>
                </a:lnTo>
                <a:lnTo>
                  <a:pt x="148" y="493"/>
                </a:lnTo>
                <a:lnTo>
                  <a:pt x="141" y="497"/>
                </a:lnTo>
                <a:lnTo>
                  <a:pt x="130" y="500"/>
                </a:lnTo>
                <a:lnTo>
                  <a:pt x="115" y="497"/>
                </a:lnTo>
                <a:lnTo>
                  <a:pt x="108" y="492"/>
                </a:lnTo>
                <a:lnTo>
                  <a:pt x="90" y="48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2" name="Freeform 221"/>
          <p:cNvSpPr>
            <a:spLocks/>
          </p:cNvSpPr>
          <p:nvPr/>
        </p:nvSpPr>
        <p:spPr bwMode="auto">
          <a:xfrm>
            <a:off x="1402514" y="5010470"/>
            <a:ext cx="60490" cy="120296"/>
          </a:xfrm>
          <a:custGeom>
            <a:avLst/>
            <a:gdLst/>
            <a:ahLst/>
            <a:cxnLst>
              <a:cxn ang="0">
                <a:pos x="6" y="30"/>
              </a:cxn>
              <a:cxn ang="0">
                <a:pos x="5" y="25"/>
              </a:cxn>
              <a:cxn ang="0">
                <a:pos x="5" y="10"/>
              </a:cxn>
              <a:cxn ang="0">
                <a:pos x="13" y="0"/>
              </a:cxn>
              <a:cxn ang="0">
                <a:pos x="15" y="6"/>
              </a:cxn>
              <a:cxn ang="0">
                <a:pos x="20" y="12"/>
              </a:cxn>
              <a:cxn ang="0">
                <a:pos x="21" y="21"/>
              </a:cxn>
              <a:cxn ang="0">
                <a:pos x="28" y="25"/>
              </a:cxn>
              <a:cxn ang="0">
                <a:pos x="37" y="30"/>
              </a:cxn>
              <a:cxn ang="0">
                <a:pos x="32" y="39"/>
              </a:cxn>
              <a:cxn ang="0">
                <a:pos x="32" y="48"/>
              </a:cxn>
              <a:cxn ang="0">
                <a:pos x="35" y="59"/>
              </a:cxn>
              <a:cxn ang="0">
                <a:pos x="40" y="68"/>
              </a:cxn>
              <a:cxn ang="0">
                <a:pos x="35" y="73"/>
              </a:cxn>
              <a:cxn ang="0">
                <a:pos x="21" y="78"/>
              </a:cxn>
              <a:cxn ang="0">
                <a:pos x="15" y="68"/>
              </a:cxn>
              <a:cxn ang="0">
                <a:pos x="21" y="57"/>
              </a:cxn>
              <a:cxn ang="0">
                <a:pos x="15" y="48"/>
              </a:cxn>
              <a:cxn ang="0">
                <a:pos x="6" y="45"/>
              </a:cxn>
              <a:cxn ang="0">
                <a:pos x="0" y="35"/>
              </a:cxn>
              <a:cxn ang="0">
                <a:pos x="6" y="30"/>
              </a:cxn>
            </a:cxnLst>
            <a:rect l="0" t="0" r="r" b="b"/>
            <a:pathLst>
              <a:path w="41" h="79">
                <a:moveTo>
                  <a:pt x="6" y="30"/>
                </a:moveTo>
                <a:lnTo>
                  <a:pt x="5" y="25"/>
                </a:lnTo>
                <a:lnTo>
                  <a:pt x="5" y="10"/>
                </a:lnTo>
                <a:lnTo>
                  <a:pt x="13" y="0"/>
                </a:lnTo>
                <a:lnTo>
                  <a:pt x="15" y="6"/>
                </a:lnTo>
                <a:lnTo>
                  <a:pt x="20" y="12"/>
                </a:lnTo>
                <a:lnTo>
                  <a:pt x="21" y="21"/>
                </a:lnTo>
                <a:lnTo>
                  <a:pt x="28" y="25"/>
                </a:lnTo>
                <a:lnTo>
                  <a:pt x="37" y="30"/>
                </a:lnTo>
                <a:lnTo>
                  <a:pt x="32" y="39"/>
                </a:lnTo>
                <a:lnTo>
                  <a:pt x="32" y="48"/>
                </a:lnTo>
                <a:lnTo>
                  <a:pt x="35" y="59"/>
                </a:lnTo>
                <a:lnTo>
                  <a:pt x="40" y="68"/>
                </a:lnTo>
                <a:lnTo>
                  <a:pt x="35" y="73"/>
                </a:lnTo>
                <a:lnTo>
                  <a:pt x="21" y="78"/>
                </a:lnTo>
                <a:lnTo>
                  <a:pt x="15" y="68"/>
                </a:lnTo>
                <a:lnTo>
                  <a:pt x="21" y="57"/>
                </a:lnTo>
                <a:lnTo>
                  <a:pt x="15" y="48"/>
                </a:lnTo>
                <a:lnTo>
                  <a:pt x="6" y="45"/>
                </a:lnTo>
                <a:lnTo>
                  <a:pt x="0" y="35"/>
                </a:lnTo>
                <a:lnTo>
                  <a:pt x="6" y="30"/>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3" name="Freeform 222"/>
          <p:cNvSpPr>
            <a:spLocks/>
          </p:cNvSpPr>
          <p:nvPr/>
        </p:nvSpPr>
        <p:spPr bwMode="auto">
          <a:xfrm>
            <a:off x="2681648" y="4116629"/>
            <a:ext cx="64916" cy="85272"/>
          </a:xfrm>
          <a:custGeom>
            <a:avLst/>
            <a:gdLst/>
            <a:ahLst/>
            <a:cxnLst>
              <a:cxn ang="0">
                <a:pos x="43" y="30"/>
              </a:cxn>
              <a:cxn ang="0">
                <a:pos x="36" y="38"/>
              </a:cxn>
              <a:cxn ang="0">
                <a:pos x="25" y="35"/>
              </a:cxn>
              <a:cxn ang="0">
                <a:pos x="29" y="55"/>
              </a:cxn>
              <a:cxn ang="0">
                <a:pos x="17" y="50"/>
              </a:cxn>
              <a:cxn ang="0">
                <a:pos x="5" y="35"/>
              </a:cxn>
              <a:cxn ang="0">
                <a:pos x="0" y="25"/>
              </a:cxn>
              <a:cxn ang="0">
                <a:pos x="5" y="20"/>
              </a:cxn>
              <a:cxn ang="0">
                <a:pos x="8" y="8"/>
              </a:cxn>
              <a:cxn ang="0">
                <a:pos x="24" y="0"/>
              </a:cxn>
              <a:cxn ang="0">
                <a:pos x="40" y="10"/>
              </a:cxn>
              <a:cxn ang="0">
                <a:pos x="40" y="20"/>
              </a:cxn>
              <a:cxn ang="0">
                <a:pos x="43" y="30"/>
              </a:cxn>
            </a:cxnLst>
            <a:rect l="0" t="0" r="r" b="b"/>
            <a:pathLst>
              <a:path w="44" h="56">
                <a:moveTo>
                  <a:pt x="43" y="30"/>
                </a:moveTo>
                <a:lnTo>
                  <a:pt x="36" y="38"/>
                </a:lnTo>
                <a:lnTo>
                  <a:pt x="25" y="35"/>
                </a:lnTo>
                <a:lnTo>
                  <a:pt x="29" y="55"/>
                </a:lnTo>
                <a:lnTo>
                  <a:pt x="17" y="50"/>
                </a:lnTo>
                <a:lnTo>
                  <a:pt x="5" y="35"/>
                </a:lnTo>
                <a:lnTo>
                  <a:pt x="0" y="25"/>
                </a:lnTo>
                <a:lnTo>
                  <a:pt x="5" y="20"/>
                </a:lnTo>
                <a:lnTo>
                  <a:pt x="8" y="8"/>
                </a:lnTo>
                <a:lnTo>
                  <a:pt x="24" y="0"/>
                </a:lnTo>
                <a:lnTo>
                  <a:pt x="40" y="10"/>
                </a:lnTo>
                <a:lnTo>
                  <a:pt x="40" y="20"/>
                </a:lnTo>
                <a:lnTo>
                  <a:pt x="43" y="30"/>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4" name="Freeform 223"/>
          <p:cNvSpPr>
            <a:spLocks/>
          </p:cNvSpPr>
          <p:nvPr/>
        </p:nvSpPr>
        <p:spPr bwMode="auto">
          <a:xfrm>
            <a:off x="2709680" y="3941516"/>
            <a:ext cx="1301265" cy="817704"/>
          </a:xfrm>
          <a:custGeom>
            <a:avLst/>
            <a:gdLst/>
            <a:ahLst/>
            <a:cxnLst>
              <a:cxn ang="0">
                <a:pos x="48" y="160"/>
              </a:cxn>
              <a:cxn ang="0">
                <a:pos x="0" y="202"/>
              </a:cxn>
              <a:cxn ang="0">
                <a:pos x="13" y="243"/>
              </a:cxn>
              <a:cxn ang="0">
                <a:pos x="32" y="274"/>
              </a:cxn>
              <a:cxn ang="0">
                <a:pos x="46" y="304"/>
              </a:cxn>
              <a:cxn ang="0">
                <a:pos x="81" y="302"/>
              </a:cxn>
              <a:cxn ang="0">
                <a:pos x="86" y="329"/>
              </a:cxn>
              <a:cxn ang="0">
                <a:pos x="113" y="356"/>
              </a:cxn>
              <a:cxn ang="0">
                <a:pos x="135" y="386"/>
              </a:cxn>
              <a:cxn ang="0">
                <a:pos x="161" y="411"/>
              </a:cxn>
              <a:cxn ang="0">
                <a:pos x="205" y="426"/>
              </a:cxn>
              <a:cxn ang="0">
                <a:pos x="246" y="433"/>
              </a:cxn>
              <a:cxn ang="0">
                <a:pos x="255" y="471"/>
              </a:cxn>
              <a:cxn ang="0">
                <a:pos x="295" y="489"/>
              </a:cxn>
              <a:cxn ang="0">
                <a:pos x="324" y="497"/>
              </a:cxn>
              <a:cxn ang="0">
                <a:pos x="356" y="508"/>
              </a:cxn>
              <a:cxn ang="0">
                <a:pos x="396" y="509"/>
              </a:cxn>
              <a:cxn ang="0">
                <a:pos x="436" y="519"/>
              </a:cxn>
              <a:cxn ang="0">
                <a:pos x="471" y="519"/>
              </a:cxn>
              <a:cxn ang="0">
                <a:pos x="506" y="521"/>
              </a:cxn>
              <a:cxn ang="0">
                <a:pos x="549" y="536"/>
              </a:cxn>
              <a:cxn ang="0">
                <a:pos x="591" y="517"/>
              </a:cxn>
              <a:cxn ang="0">
                <a:pos x="629" y="484"/>
              </a:cxn>
              <a:cxn ang="0">
                <a:pos x="818" y="461"/>
              </a:cxn>
              <a:cxn ang="0">
                <a:pos x="801" y="422"/>
              </a:cxn>
              <a:cxn ang="0">
                <a:pos x="787" y="396"/>
              </a:cxn>
              <a:cxn ang="0">
                <a:pos x="813" y="369"/>
              </a:cxn>
              <a:cxn ang="0">
                <a:pos x="827" y="336"/>
              </a:cxn>
              <a:cxn ang="0">
                <a:pos x="846" y="304"/>
              </a:cxn>
              <a:cxn ang="0">
                <a:pos x="867" y="272"/>
              </a:cxn>
              <a:cxn ang="0">
                <a:pos x="881" y="214"/>
              </a:cxn>
              <a:cxn ang="0">
                <a:pos x="836" y="214"/>
              </a:cxn>
              <a:cxn ang="0">
                <a:pos x="804" y="189"/>
              </a:cxn>
              <a:cxn ang="0">
                <a:pos x="764" y="180"/>
              </a:cxn>
              <a:cxn ang="0">
                <a:pos x="731" y="172"/>
              </a:cxn>
              <a:cxn ang="0">
                <a:pos x="682" y="148"/>
              </a:cxn>
              <a:cxn ang="0">
                <a:pos x="636" y="142"/>
              </a:cxn>
              <a:cxn ang="0">
                <a:pos x="598" y="134"/>
              </a:cxn>
              <a:cxn ang="0">
                <a:pos x="569" y="160"/>
              </a:cxn>
              <a:cxn ang="0">
                <a:pos x="533" y="147"/>
              </a:cxn>
              <a:cxn ang="0">
                <a:pos x="501" y="160"/>
              </a:cxn>
              <a:cxn ang="0">
                <a:pos x="473" y="142"/>
              </a:cxn>
              <a:cxn ang="0">
                <a:pos x="435" y="132"/>
              </a:cxn>
              <a:cxn ang="0">
                <a:pos x="401" y="100"/>
              </a:cxn>
              <a:cxn ang="0">
                <a:pos x="376" y="61"/>
              </a:cxn>
              <a:cxn ang="0">
                <a:pos x="221" y="20"/>
              </a:cxn>
              <a:cxn ang="0">
                <a:pos x="198" y="21"/>
              </a:cxn>
              <a:cxn ang="0">
                <a:pos x="173" y="40"/>
              </a:cxn>
              <a:cxn ang="0">
                <a:pos x="130" y="33"/>
              </a:cxn>
              <a:cxn ang="0">
                <a:pos x="97" y="88"/>
              </a:cxn>
            </a:cxnLst>
            <a:rect l="0" t="0" r="r" b="b"/>
            <a:pathLst>
              <a:path w="882" h="537">
                <a:moveTo>
                  <a:pt x="66" y="142"/>
                </a:moveTo>
                <a:lnTo>
                  <a:pt x="66" y="148"/>
                </a:lnTo>
                <a:lnTo>
                  <a:pt x="57" y="155"/>
                </a:lnTo>
                <a:lnTo>
                  <a:pt x="48" y="160"/>
                </a:lnTo>
                <a:lnTo>
                  <a:pt x="43" y="165"/>
                </a:lnTo>
                <a:lnTo>
                  <a:pt x="30" y="180"/>
                </a:lnTo>
                <a:lnTo>
                  <a:pt x="5" y="194"/>
                </a:lnTo>
                <a:lnTo>
                  <a:pt x="0" y="202"/>
                </a:lnTo>
                <a:lnTo>
                  <a:pt x="0" y="214"/>
                </a:lnTo>
                <a:lnTo>
                  <a:pt x="3" y="223"/>
                </a:lnTo>
                <a:lnTo>
                  <a:pt x="10" y="230"/>
                </a:lnTo>
                <a:lnTo>
                  <a:pt x="13" y="243"/>
                </a:lnTo>
                <a:lnTo>
                  <a:pt x="13" y="254"/>
                </a:lnTo>
                <a:lnTo>
                  <a:pt x="17" y="264"/>
                </a:lnTo>
                <a:lnTo>
                  <a:pt x="25" y="272"/>
                </a:lnTo>
                <a:lnTo>
                  <a:pt x="32" y="274"/>
                </a:lnTo>
                <a:lnTo>
                  <a:pt x="43" y="280"/>
                </a:lnTo>
                <a:lnTo>
                  <a:pt x="46" y="289"/>
                </a:lnTo>
                <a:lnTo>
                  <a:pt x="43" y="296"/>
                </a:lnTo>
                <a:lnTo>
                  <a:pt x="46" y="304"/>
                </a:lnTo>
                <a:lnTo>
                  <a:pt x="53" y="307"/>
                </a:lnTo>
                <a:lnTo>
                  <a:pt x="57" y="302"/>
                </a:lnTo>
                <a:lnTo>
                  <a:pt x="72" y="304"/>
                </a:lnTo>
                <a:lnTo>
                  <a:pt x="81" y="302"/>
                </a:lnTo>
                <a:lnTo>
                  <a:pt x="78" y="309"/>
                </a:lnTo>
                <a:lnTo>
                  <a:pt x="88" y="312"/>
                </a:lnTo>
                <a:lnTo>
                  <a:pt x="85" y="322"/>
                </a:lnTo>
                <a:lnTo>
                  <a:pt x="86" y="329"/>
                </a:lnTo>
                <a:lnTo>
                  <a:pt x="92" y="342"/>
                </a:lnTo>
                <a:lnTo>
                  <a:pt x="103" y="345"/>
                </a:lnTo>
                <a:lnTo>
                  <a:pt x="110" y="347"/>
                </a:lnTo>
                <a:lnTo>
                  <a:pt x="113" y="356"/>
                </a:lnTo>
                <a:lnTo>
                  <a:pt x="125" y="359"/>
                </a:lnTo>
                <a:lnTo>
                  <a:pt x="133" y="365"/>
                </a:lnTo>
                <a:lnTo>
                  <a:pt x="131" y="376"/>
                </a:lnTo>
                <a:lnTo>
                  <a:pt x="135" y="386"/>
                </a:lnTo>
                <a:lnTo>
                  <a:pt x="135" y="394"/>
                </a:lnTo>
                <a:lnTo>
                  <a:pt x="143" y="402"/>
                </a:lnTo>
                <a:lnTo>
                  <a:pt x="155" y="402"/>
                </a:lnTo>
                <a:lnTo>
                  <a:pt x="161" y="411"/>
                </a:lnTo>
                <a:lnTo>
                  <a:pt x="171" y="417"/>
                </a:lnTo>
                <a:lnTo>
                  <a:pt x="181" y="420"/>
                </a:lnTo>
                <a:lnTo>
                  <a:pt x="191" y="426"/>
                </a:lnTo>
                <a:lnTo>
                  <a:pt x="205" y="426"/>
                </a:lnTo>
                <a:lnTo>
                  <a:pt x="213" y="422"/>
                </a:lnTo>
                <a:lnTo>
                  <a:pt x="228" y="429"/>
                </a:lnTo>
                <a:lnTo>
                  <a:pt x="237" y="429"/>
                </a:lnTo>
                <a:lnTo>
                  <a:pt x="246" y="433"/>
                </a:lnTo>
                <a:lnTo>
                  <a:pt x="250" y="439"/>
                </a:lnTo>
                <a:lnTo>
                  <a:pt x="258" y="442"/>
                </a:lnTo>
                <a:lnTo>
                  <a:pt x="257" y="461"/>
                </a:lnTo>
                <a:lnTo>
                  <a:pt x="255" y="471"/>
                </a:lnTo>
                <a:lnTo>
                  <a:pt x="264" y="481"/>
                </a:lnTo>
                <a:lnTo>
                  <a:pt x="275" y="487"/>
                </a:lnTo>
                <a:lnTo>
                  <a:pt x="281" y="494"/>
                </a:lnTo>
                <a:lnTo>
                  <a:pt x="295" y="489"/>
                </a:lnTo>
                <a:lnTo>
                  <a:pt x="303" y="489"/>
                </a:lnTo>
                <a:lnTo>
                  <a:pt x="311" y="493"/>
                </a:lnTo>
                <a:lnTo>
                  <a:pt x="321" y="493"/>
                </a:lnTo>
                <a:lnTo>
                  <a:pt x="324" y="497"/>
                </a:lnTo>
                <a:lnTo>
                  <a:pt x="333" y="502"/>
                </a:lnTo>
                <a:lnTo>
                  <a:pt x="341" y="504"/>
                </a:lnTo>
                <a:lnTo>
                  <a:pt x="350" y="504"/>
                </a:lnTo>
                <a:lnTo>
                  <a:pt x="356" y="508"/>
                </a:lnTo>
                <a:lnTo>
                  <a:pt x="366" y="508"/>
                </a:lnTo>
                <a:lnTo>
                  <a:pt x="375" y="508"/>
                </a:lnTo>
                <a:lnTo>
                  <a:pt x="386" y="517"/>
                </a:lnTo>
                <a:lnTo>
                  <a:pt x="396" y="509"/>
                </a:lnTo>
                <a:lnTo>
                  <a:pt x="404" y="509"/>
                </a:lnTo>
                <a:lnTo>
                  <a:pt x="415" y="513"/>
                </a:lnTo>
                <a:lnTo>
                  <a:pt x="430" y="517"/>
                </a:lnTo>
                <a:lnTo>
                  <a:pt x="436" y="519"/>
                </a:lnTo>
                <a:lnTo>
                  <a:pt x="444" y="519"/>
                </a:lnTo>
                <a:lnTo>
                  <a:pt x="456" y="509"/>
                </a:lnTo>
                <a:lnTo>
                  <a:pt x="466" y="513"/>
                </a:lnTo>
                <a:lnTo>
                  <a:pt x="471" y="519"/>
                </a:lnTo>
                <a:lnTo>
                  <a:pt x="481" y="517"/>
                </a:lnTo>
                <a:lnTo>
                  <a:pt x="489" y="508"/>
                </a:lnTo>
                <a:lnTo>
                  <a:pt x="501" y="513"/>
                </a:lnTo>
                <a:lnTo>
                  <a:pt x="506" y="521"/>
                </a:lnTo>
                <a:lnTo>
                  <a:pt x="515" y="524"/>
                </a:lnTo>
                <a:lnTo>
                  <a:pt x="524" y="524"/>
                </a:lnTo>
                <a:lnTo>
                  <a:pt x="535" y="529"/>
                </a:lnTo>
                <a:lnTo>
                  <a:pt x="549" y="536"/>
                </a:lnTo>
                <a:lnTo>
                  <a:pt x="562" y="536"/>
                </a:lnTo>
                <a:lnTo>
                  <a:pt x="569" y="536"/>
                </a:lnTo>
                <a:lnTo>
                  <a:pt x="578" y="524"/>
                </a:lnTo>
                <a:lnTo>
                  <a:pt x="591" y="517"/>
                </a:lnTo>
                <a:lnTo>
                  <a:pt x="593" y="504"/>
                </a:lnTo>
                <a:lnTo>
                  <a:pt x="602" y="497"/>
                </a:lnTo>
                <a:lnTo>
                  <a:pt x="618" y="487"/>
                </a:lnTo>
                <a:lnTo>
                  <a:pt x="629" y="484"/>
                </a:lnTo>
                <a:lnTo>
                  <a:pt x="826" y="487"/>
                </a:lnTo>
                <a:lnTo>
                  <a:pt x="829" y="481"/>
                </a:lnTo>
                <a:lnTo>
                  <a:pt x="826" y="469"/>
                </a:lnTo>
                <a:lnTo>
                  <a:pt x="818" y="461"/>
                </a:lnTo>
                <a:lnTo>
                  <a:pt x="814" y="447"/>
                </a:lnTo>
                <a:lnTo>
                  <a:pt x="811" y="440"/>
                </a:lnTo>
                <a:lnTo>
                  <a:pt x="807" y="434"/>
                </a:lnTo>
                <a:lnTo>
                  <a:pt x="801" y="422"/>
                </a:lnTo>
                <a:lnTo>
                  <a:pt x="798" y="414"/>
                </a:lnTo>
                <a:lnTo>
                  <a:pt x="789" y="409"/>
                </a:lnTo>
                <a:lnTo>
                  <a:pt x="782" y="402"/>
                </a:lnTo>
                <a:lnTo>
                  <a:pt x="787" y="396"/>
                </a:lnTo>
                <a:lnTo>
                  <a:pt x="789" y="386"/>
                </a:lnTo>
                <a:lnTo>
                  <a:pt x="798" y="376"/>
                </a:lnTo>
                <a:lnTo>
                  <a:pt x="804" y="371"/>
                </a:lnTo>
                <a:lnTo>
                  <a:pt x="813" y="369"/>
                </a:lnTo>
                <a:lnTo>
                  <a:pt x="822" y="362"/>
                </a:lnTo>
                <a:lnTo>
                  <a:pt x="827" y="356"/>
                </a:lnTo>
                <a:lnTo>
                  <a:pt x="829" y="347"/>
                </a:lnTo>
                <a:lnTo>
                  <a:pt x="827" y="336"/>
                </a:lnTo>
                <a:lnTo>
                  <a:pt x="826" y="325"/>
                </a:lnTo>
                <a:lnTo>
                  <a:pt x="831" y="320"/>
                </a:lnTo>
                <a:lnTo>
                  <a:pt x="834" y="307"/>
                </a:lnTo>
                <a:lnTo>
                  <a:pt x="846" y="304"/>
                </a:lnTo>
                <a:lnTo>
                  <a:pt x="853" y="298"/>
                </a:lnTo>
                <a:lnTo>
                  <a:pt x="858" y="289"/>
                </a:lnTo>
                <a:lnTo>
                  <a:pt x="861" y="280"/>
                </a:lnTo>
                <a:lnTo>
                  <a:pt x="867" y="272"/>
                </a:lnTo>
                <a:lnTo>
                  <a:pt x="867" y="260"/>
                </a:lnTo>
                <a:lnTo>
                  <a:pt x="881" y="234"/>
                </a:lnTo>
                <a:lnTo>
                  <a:pt x="881" y="223"/>
                </a:lnTo>
                <a:lnTo>
                  <a:pt x="881" y="214"/>
                </a:lnTo>
                <a:lnTo>
                  <a:pt x="869" y="210"/>
                </a:lnTo>
                <a:lnTo>
                  <a:pt x="861" y="210"/>
                </a:lnTo>
                <a:lnTo>
                  <a:pt x="854" y="210"/>
                </a:lnTo>
                <a:lnTo>
                  <a:pt x="836" y="214"/>
                </a:lnTo>
                <a:lnTo>
                  <a:pt x="827" y="210"/>
                </a:lnTo>
                <a:lnTo>
                  <a:pt x="818" y="202"/>
                </a:lnTo>
                <a:lnTo>
                  <a:pt x="813" y="194"/>
                </a:lnTo>
                <a:lnTo>
                  <a:pt x="804" y="189"/>
                </a:lnTo>
                <a:lnTo>
                  <a:pt x="796" y="183"/>
                </a:lnTo>
                <a:lnTo>
                  <a:pt x="786" y="180"/>
                </a:lnTo>
                <a:lnTo>
                  <a:pt x="773" y="180"/>
                </a:lnTo>
                <a:lnTo>
                  <a:pt x="764" y="180"/>
                </a:lnTo>
                <a:lnTo>
                  <a:pt x="756" y="182"/>
                </a:lnTo>
                <a:lnTo>
                  <a:pt x="746" y="182"/>
                </a:lnTo>
                <a:lnTo>
                  <a:pt x="738" y="182"/>
                </a:lnTo>
                <a:lnTo>
                  <a:pt x="731" y="172"/>
                </a:lnTo>
                <a:lnTo>
                  <a:pt x="728" y="165"/>
                </a:lnTo>
                <a:lnTo>
                  <a:pt x="718" y="160"/>
                </a:lnTo>
                <a:lnTo>
                  <a:pt x="691" y="147"/>
                </a:lnTo>
                <a:lnTo>
                  <a:pt x="682" y="148"/>
                </a:lnTo>
                <a:lnTo>
                  <a:pt x="674" y="155"/>
                </a:lnTo>
                <a:lnTo>
                  <a:pt x="662" y="152"/>
                </a:lnTo>
                <a:lnTo>
                  <a:pt x="651" y="148"/>
                </a:lnTo>
                <a:lnTo>
                  <a:pt x="636" y="142"/>
                </a:lnTo>
                <a:lnTo>
                  <a:pt x="624" y="140"/>
                </a:lnTo>
                <a:lnTo>
                  <a:pt x="618" y="140"/>
                </a:lnTo>
                <a:lnTo>
                  <a:pt x="606" y="132"/>
                </a:lnTo>
                <a:lnTo>
                  <a:pt x="598" y="134"/>
                </a:lnTo>
                <a:lnTo>
                  <a:pt x="591" y="143"/>
                </a:lnTo>
                <a:lnTo>
                  <a:pt x="582" y="148"/>
                </a:lnTo>
                <a:lnTo>
                  <a:pt x="576" y="155"/>
                </a:lnTo>
                <a:lnTo>
                  <a:pt x="569" y="160"/>
                </a:lnTo>
                <a:lnTo>
                  <a:pt x="561" y="155"/>
                </a:lnTo>
                <a:lnTo>
                  <a:pt x="553" y="152"/>
                </a:lnTo>
                <a:lnTo>
                  <a:pt x="544" y="148"/>
                </a:lnTo>
                <a:lnTo>
                  <a:pt x="533" y="147"/>
                </a:lnTo>
                <a:lnTo>
                  <a:pt x="524" y="152"/>
                </a:lnTo>
                <a:lnTo>
                  <a:pt x="516" y="152"/>
                </a:lnTo>
                <a:lnTo>
                  <a:pt x="511" y="162"/>
                </a:lnTo>
                <a:lnTo>
                  <a:pt x="501" y="160"/>
                </a:lnTo>
                <a:lnTo>
                  <a:pt x="496" y="147"/>
                </a:lnTo>
                <a:lnTo>
                  <a:pt x="488" y="147"/>
                </a:lnTo>
                <a:lnTo>
                  <a:pt x="481" y="142"/>
                </a:lnTo>
                <a:lnTo>
                  <a:pt x="473" y="142"/>
                </a:lnTo>
                <a:lnTo>
                  <a:pt x="469" y="132"/>
                </a:lnTo>
                <a:lnTo>
                  <a:pt x="458" y="128"/>
                </a:lnTo>
                <a:lnTo>
                  <a:pt x="444" y="128"/>
                </a:lnTo>
                <a:lnTo>
                  <a:pt x="435" y="132"/>
                </a:lnTo>
                <a:lnTo>
                  <a:pt x="430" y="123"/>
                </a:lnTo>
                <a:lnTo>
                  <a:pt x="411" y="115"/>
                </a:lnTo>
                <a:lnTo>
                  <a:pt x="406" y="110"/>
                </a:lnTo>
                <a:lnTo>
                  <a:pt x="401" y="100"/>
                </a:lnTo>
                <a:lnTo>
                  <a:pt x="393" y="92"/>
                </a:lnTo>
                <a:lnTo>
                  <a:pt x="391" y="83"/>
                </a:lnTo>
                <a:lnTo>
                  <a:pt x="388" y="70"/>
                </a:lnTo>
                <a:lnTo>
                  <a:pt x="376" y="61"/>
                </a:lnTo>
                <a:lnTo>
                  <a:pt x="368" y="53"/>
                </a:lnTo>
                <a:lnTo>
                  <a:pt x="278" y="53"/>
                </a:lnTo>
                <a:lnTo>
                  <a:pt x="248" y="52"/>
                </a:lnTo>
                <a:lnTo>
                  <a:pt x="221" y="20"/>
                </a:lnTo>
                <a:lnTo>
                  <a:pt x="201" y="0"/>
                </a:lnTo>
                <a:lnTo>
                  <a:pt x="181" y="20"/>
                </a:lnTo>
                <a:lnTo>
                  <a:pt x="190" y="21"/>
                </a:lnTo>
                <a:lnTo>
                  <a:pt x="198" y="21"/>
                </a:lnTo>
                <a:lnTo>
                  <a:pt x="210" y="30"/>
                </a:lnTo>
                <a:lnTo>
                  <a:pt x="195" y="47"/>
                </a:lnTo>
                <a:lnTo>
                  <a:pt x="186" y="52"/>
                </a:lnTo>
                <a:lnTo>
                  <a:pt x="173" y="40"/>
                </a:lnTo>
                <a:lnTo>
                  <a:pt x="163" y="37"/>
                </a:lnTo>
                <a:lnTo>
                  <a:pt x="113" y="0"/>
                </a:lnTo>
                <a:lnTo>
                  <a:pt x="128" y="25"/>
                </a:lnTo>
                <a:lnTo>
                  <a:pt x="130" y="33"/>
                </a:lnTo>
                <a:lnTo>
                  <a:pt x="118" y="47"/>
                </a:lnTo>
                <a:lnTo>
                  <a:pt x="110" y="61"/>
                </a:lnTo>
                <a:lnTo>
                  <a:pt x="106" y="80"/>
                </a:lnTo>
                <a:lnTo>
                  <a:pt x="97" y="88"/>
                </a:lnTo>
                <a:lnTo>
                  <a:pt x="88" y="123"/>
                </a:lnTo>
                <a:lnTo>
                  <a:pt x="75" y="127"/>
                </a:lnTo>
                <a:lnTo>
                  <a:pt x="66" y="14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5" name="Freeform 224"/>
          <p:cNvSpPr>
            <a:spLocks/>
          </p:cNvSpPr>
          <p:nvPr/>
        </p:nvSpPr>
        <p:spPr bwMode="auto">
          <a:xfrm>
            <a:off x="2604928" y="3805994"/>
            <a:ext cx="286218" cy="327386"/>
          </a:xfrm>
          <a:custGeom>
            <a:avLst/>
            <a:gdLst/>
            <a:ahLst/>
            <a:cxnLst>
              <a:cxn ang="0">
                <a:pos x="97" y="0"/>
              </a:cxn>
              <a:cxn ang="0">
                <a:pos x="10" y="33"/>
              </a:cxn>
              <a:cxn ang="0">
                <a:pos x="28" y="52"/>
              </a:cxn>
              <a:cxn ang="0">
                <a:pos x="28" y="102"/>
              </a:cxn>
              <a:cxn ang="0">
                <a:pos x="13" y="117"/>
              </a:cxn>
              <a:cxn ang="0">
                <a:pos x="0" y="140"/>
              </a:cxn>
              <a:cxn ang="0">
                <a:pos x="12" y="164"/>
              </a:cxn>
              <a:cxn ang="0">
                <a:pos x="17" y="185"/>
              </a:cxn>
              <a:cxn ang="0">
                <a:pos x="35" y="209"/>
              </a:cxn>
              <a:cxn ang="0">
                <a:pos x="54" y="199"/>
              </a:cxn>
              <a:cxn ang="0">
                <a:pos x="61" y="174"/>
              </a:cxn>
              <a:cxn ang="0">
                <a:pos x="68" y="154"/>
              </a:cxn>
              <a:cxn ang="0">
                <a:pos x="61" y="137"/>
              </a:cxn>
              <a:cxn ang="0">
                <a:pos x="48" y="120"/>
              </a:cxn>
              <a:cxn ang="0">
                <a:pos x="74" y="60"/>
              </a:cxn>
              <a:cxn ang="0">
                <a:pos x="96" y="45"/>
              </a:cxn>
              <a:cxn ang="0">
                <a:pos x="130" y="28"/>
              </a:cxn>
              <a:cxn ang="0">
                <a:pos x="130" y="41"/>
              </a:cxn>
              <a:cxn ang="0">
                <a:pos x="116" y="70"/>
              </a:cxn>
              <a:cxn ang="0">
                <a:pos x="101" y="82"/>
              </a:cxn>
              <a:cxn ang="0">
                <a:pos x="102" y="112"/>
              </a:cxn>
              <a:cxn ang="0">
                <a:pos x="102" y="123"/>
              </a:cxn>
              <a:cxn ang="0">
                <a:pos x="151" y="174"/>
              </a:cxn>
              <a:cxn ang="0">
                <a:pos x="151" y="154"/>
              </a:cxn>
              <a:cxn ang="0">
                <a:pos x="121" y="130"/>
              </a:cxn>
              <a:cxn ang="0">
                <a:pos x="130" y="123"/>
              </a:cxn>
              <a:cxn ang="0">
                <a:pos x="151" y="134"/>
              </a:cxn>
              <a:cxn ang="0">
                <a:pos x="166" y="140"/>
              </a:cxn>
              <a:cxn ang="0">
                <a:pos x="185" y="123"/>
              </a:cxn>
              <a:cxn ang="0">
                <a:pos x="166" y="90"/>
              </a:cxn>
              <a:cxn ang="0">
                <a:pos x="178" y="60"/>
              </a:cxn>
              <a:cxn ang="0">
                <a:pos x="193" y="41"/>
              </a:cxn>
              <a:cxn ang="0">
                <a:pos x="181" y="25"/>
              </a:cxn>
              <a:cxn ang="0">
                <a:pos x="186" y="3"/>
              </a:cxn>
            </a:cxnLst>
            <a:rect l="0" t="0" r="r" b="b"/>
            <a:pathLst>
              <a:path w="194" h="215">
                <a:moveTo>
                  <a:pt x="186" y="3"/>
                </a:moveTo>
                <a:lnTo>
                  <a:pt x="97" y="0"/>
                </a:lnTo>
                <a:lnTo>
                  <a:pt x="12" y="0"/>
                </a:lnTo>
                <a:lnTo>
                  <a:pt x="10" y="33"/>
                </a:lnTo>
                <a:lnTo>
                  <a:pt x="10" y="41"/>
                </a:lnTo>
                <a:lnTo>
                  <a:pt x="28" y="52"/>
                </a:lnTo>
                <a:lnTo>
                  <a:pt x="25" y="78"/>
                </a:lnTo>
                <a:lnTo>
                  <a:pt x="28" y="102"/>
                </a:lnTo>
                <a:lnTo>
                  <a:pt x="25" y="107"/>
                </a:lnTo>
                <a:lnTo>
                  <a:pt x="13" y="117"/>
                </a:lnTo>
                <a:lnTo>
                  <a:pt x="8" y="127"/>
                </a:lnTo>
                <a:lnTo>
                  <a:pt x="0" y="140"/>
                </a:lnTo>
                <a:lnTo>
                  <a:pt x="1" y="154"/>
                </a:lnTo>
                <a:lnTo>
                  <a:pt x="12" y="164"/>
                </a:lnTo>
                <a:lnTo>
                  <a:pt x="17" y="174"/>
                </a:lnTo>
                <a:lnTo>
                  <a:pt x="17" y="185"/>
                </a:lnTo>
                <a:lnTo>
                  <a:pt x="27" y="191"/>
                </a:lnTo>
                <a:lnTo>
                  <a:pt x="35" y="209"/>
                </a:lnTo>
                <a:lnTo>
                  <a:pt x="45" y="214"/>
                </a:lnTo>
                <a:lnTo>
                  <a:pt x="54" y="199"/>
                </a:lnTo>
                <a:lnTo>
                  <a:pt x="54" y="182"/>
                </a:lnTo>
                <a:lnTo>
                  <a:pt x="61" y="174"/>
                </a:lnTo>
                <a:lnTo>
                  <a:pt x="70" y="167"/>
                </a:lnTo>
                <a:lnTo>
                  <a:pt x="68" y="154"/>
                </a:lnTo>
                <a:lnTo>
                  <a:pt x="70" y="147"/>
                </a:lnTo>
                <a:lnTo>
                  <a:pt x="61" y="137"/>
                </a:lnTo>
                <a:lnTo>
                  <a:pt x="54" y="130"/>
                </a:lnTo>
                <a:lnTo>
                  <a:pt x="48" y="120"/>
                </a:lnTo>
                <a:lnTo>
                  <a:pt x="59" y="92"/>
                </a:lnTo>
                <a:lnTo>
                  <a:pt x="74" y="60"/>
                </a:lnTo>
                <a:lnTo>
                  <a:pt x="89" y="54"/>
                </a:lnTo>
                <a:lnTo>
                  <a:pt x="96" y="45"/>
                </a:lnTo>
                <a:lnTo>
                  <a:pt x="106" y="37"/>
                </a:lnTo>
                <a:lnTo>
                  <a:pt x="130" y="28"/>
                </a:lnTo>
                <a:lnTo>
                  <a:pt x="137" y="37"/>
                </a:lnTo>
                <a:lnTo>
                  <a:pt x="130" y="41"/>
                </a:lnTo>
                <a:lnTo>
                  <a:pt x="106" y="67"/>
                </a:lnTo>
                <a:lnTo>
                  <a:pt x="116" y="70"/>
                </a:lnTo>
                <a:lnTo>
                  <a:pt x="116" y="78"/>
                </a:lnTo>
                <a:lnTo>
                  <a:pt x="101" y="82"/>
                </a:lnTo>
                <a:lnTo>
                  <a:pt x="97" y="100"/>
                </a:lnTo>
                <a:lnTo>
                  <a:pt x="102" y="112"/>
                </a:lnTo>
                <a:lnTo>
                  <a:pt x="116" y="120"/>
                </a:lnTo>
                <a:lnTo>
                  <a:pt x="102" y="123"/>
                </a:lnTo>
                <a:lnTo>
                  <a:pt x="126" y="147"/>
                </a:lnTo>
                <a:lnTo>
                  <a:pt x="151" y="174"/>
                </a:lnTo>
                <a:lnTo>
                  <a:pt x="158" y="157"/>
                </a:lnTo>
                <a:lnTo>
                  <a:pt x="151" y="154"/>
                </a:lnTo>
                <a:lnTo>
                  <a:pt x="132" y="130"/>
                </a:lnTo>
                <a:lnTo>
                  <a:pt x="121" y="130"/>
                </a:lnTo>
                <a:lnTo>
                  <a:pt x="121" y="123"/>
                </a:lnTo>
                <a:lnTo>
                  <a:pt x="130" y="123"/>
                </a:lnTo>
                <a:lnTo>
                  <a:pt x="139" y="127"/>
                </a:lnTo>
                <a:lnTo>
                  <a:pt x="151" y="134"/>
                </a:lnTo>
                <a:lnTo>
                  <a:pt x="158" y="144"/>
                </a:lnTo>
                <a:lnTo>
                  <a:pt x="166" y="140"/>
                </a:lnTo>
                <a:lnTo>
                  <a:pt x="174" y="127"/>
                </a:lnTo>
                <a:lnTo>
                  <a:pt x="185" y="123"/>
                </a:lnTo>
                <a:lnTo>
                  <a:pt x="185" y="110"/>
                </a:lnTo>
                <a:lnTo>
                  <a:pt x="166" y="90"/>
                </a:lnTo>
                <a:lnTo>
                  <a:pt x="170" y="74"/>
                </a:lnTo>
                <a:lnTo>
                  <a:pt x="178" y="60"/>
                </a:lnTo>
                <a:lnTo>
                  <a:pt x="185" y="50"/>
                </a:lnTo>
                <a:lnTo>
                  <a:pt x="193" y="41"/>
                </a:lnTo>
                <a:lnTo>
                  <a:pt x="188" y="32"/>
                </a:lnTo>
                <a:lnTo>
                  <a:pt x="181" y="25"/>
                </a:lnTo>
                <a:lnTo>
                  <a:pt x="186" y="15"/>
                </a:lnTo>
                <a:lnTo>
                  <a:pt x="186" y="3"/>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6" name="Freeform 225"/>
          <p:cNvSpPr>
            <a:spLocks/>
          </p:cNvSpPr>
          <p:nvPr/>
        </p:nvSpPr>
        <p:spPr bwMode="auto">
          <a:xfrm>
            <a:off x="2700828" y="4070947"/>
            <a:ext cx="78194" cy="59386"/>
          </a:xfrm>
          <a:custGeom>
            <a:avLst/>
            <a:gdLst/>
            <a:ahLst/>
            <a:cxnLst>
              <a:cxn ang="0">
                <a:pos x="31" y="7"/>
              </a:cxn>
              <a:cxn ang="0">
                <a:pos x="34" y="16"/>
              </a:cxn>
              <a:cxn ang="0">
                <a:pos x="43" y="16"/>
              </a:cxn>
              <a:cxn ang="0">
                <a:pos x="52" y="26"/>
              </a:cxn>
              <a:cxn ang="0">
                <a:pos x="26" y="38"/>
              </a:cxn>
              <a:cxn ang="0">
                <a:pos x="10" y="31"/>
              </a:cxn>
              <a:cxn ang="0">
                <a:pos x="0" y="26"/>
              </a:cxn>
              <a:cxn ang="0">
                <a:pos x="5" y="19"/>
              </a:cxn>
              <a:cxn ang="0">
                <a:pos x="14" y="9"/>
              </a:cxn>
              <a:cxn ang="0">
                <a:pos x="16" y="0"/>
              </a:cxn>
              <a:cxn ang="0">
                <a:pos x="27" y="0"/>
              </a:cxn>
              <a:cxn ang="0">
                <a:pos x="31" y="7"/>
              </a:cxn>
            </a:cxnLst>
            <a:rect l="0" t="0" r="r" b="b"/>
            <a:pathLst>
              <a:path w="53" h="39">
                <a:moveTo>
                  <a:pt x="31" y="7"/>
                </a:moveTo>
                <a:lnTo>
                  <a:pt x="34" y="16"/>
                </a:lnTo>
                <a:lnTo>
                  <a:pt x="43" y="16"/>
                </a:lnTo>
                <a:lnTo>
                  <a:pt x="52" y="26"/>
                </a:lnTo>
                <a:lnTo>
                  <a:pt x="26" y="38"/>
                </a:lnTo>
                <a:lnTo>
                  <a:pt x="10" y="31"/>
                </a:lnTo>
                <a:lnTo>
                  <a:pt x="0" y="26"/>
                </a:lnTo>
                <a:lnTo>
                  <a:pt x="5" y="19"/>
                </a:lnTo>
                <a:lnTo>
                  <a:pt x="14" y="9"/>
                </a:lnTo>
                <a:lnTo>
                  <a:pt x="16" y="0"/>
                </a:lnTo>
                <a:lnTo>
                  <a:pt x="27" y="0"/>
                </a:lnTo>
                <a:lnTo>
                  <a:pt x="31" y="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7" name="Freeform 226"/>
          <p:cNvSpPr>
            <a:spLocks/>
          </p:cNvSpPr>
          <p:nvPr/>
        </p:nvSpPr>
        <p:spPr bwMode="auto">
          <a:xfrm>
            <a:off x="2447068" y="2182766"/>
            <a:ext cx="118030" cy="63953"/>
          </a:xfrm>
          <a:custGeom>
            <a:avLst/>
            <a:gdLst/>
            <a:ahLst/>
            <a:cxnLst>
              <a:cxn ang="0">
                <a:pos x="64" y="26"/>
              </a:cxn>
              <a:cxn ang="0">
                <a:pos x="54" y="29"/>
              </a:cxn>
              <a:cxn ang="0">
                <a:pos x="49" y="41"/>
              </a:cxn>
              <a:cxn ang="0">
                <a:pos x="32" y="36"/>
              </a:cxn>
              <a:cxn ang="0">
                <a:pos x="27" y="34"/>
              </a:cxn>
              <a:cxn ang="0">
                <a:pos x="20" y="26"/>
              </a:cxn>
              <a:cxn ang="0">
                <a:pos x="28" y="29"/>
              </a:cxn>
              <a:cxn ang="0">
                <a:pos x="10" y="10"/>
              </a:cxn>
              <a:cxn ang="0">
                <a:pos x="0" y="13"/>
              </a:cxn>
              <a:cxn ang="0">
                <a:pos x="1" y="6"/>
              </a:cxn>
              <a:cxn ang="0">
                <a:pos x="10" y="6"/>
              </a:cxn>
              <a:cxn ang="0">
                <a:pos x="21" y="0"/>
              </a:cxn>
              <a:cxn ang="0">
                <a:pos x="30" y="0"/>
              </a:cxn>
              <a:cxn ang="0">
                <a:pos x="54" y="6"/>
              </a:cxn>
              <a:cxn ang="0">
                <a:pos x="60" y="13"/>
              </a:cxn>
              <a:cxn ang="0">
                <a:pos x="62" y="6"/>
              </a:cxn>
              <a:cxn ang="0">
                <a:pos x="71" y="6"/>
              </a:cxn>
              <a:cxn ang="0">
                <a:pos x="79" y="11"/>
              </a:cxn>
              <a:cxn ang="0">
                <a:pos x="72" y="18"/>
              </a:cxn>
              <a:cxn ang="0">
                <a:pos x="64" y="26"/>
              </a:cxn>
            </a:cxnLst>
            <a:rect l="0" t="0" r="r" b="b"/>
            <a:pathLst>
              <a:path w="80" h="42">
                <a:moveTo>
                  <a:pt x="64" y="26"/>
                </a:moveTo>
                <a:lnTo>
                  <a:pt x="54" y="29"/>
                </a:lnTo>
                <a:lnTo>
                  <a:pt x="49" y="41"/>
                </a:lnTo>
                <a:lnTo>
                  <a:pt x="32" y="36"/>
                </a:lnTo>
                <a:lnTo>
                  <a:pt x="27" y="34"/>
                </a:lnTo>
                <a:lnTo>
                  <a:pt x="20" y="26"/>
                </a:lnTo>
                <a:lnTo>
                  <a:pt x="28" y="29"/>
                </a:lnTo>
                <a:lnTo>
                  <a:pt x="10" y="10"/>
                </a:lnTo>
                <a:lnTo>
                  <a:pt x="0" y="13"/>
                </a:lnTo>
                <a:lnTo>
                  <a:pt x="1" y="6"/>
                </a:lnTo>
                <a:lnTo>
                  <a:pt x="10" y="6"/>
                </a:lnTo>
                <a:lnTo>
                  <a:pt x="21" y="0"/>
                </a:lnTo>
                <a:lnTo>
                  <a:pt x="30" y="0"/>
                </a:lnTo>
                <a:lnTo>
                  <a:pt x="54" y="6"/>
                </a:lnTo>
                <a:lnTo>
                  <a:pt x="60" y="13"/>
                </a:lnTo>
                <a:lnTo>
                  <a:pt x="62" y="6"/>
                </a:lnTo>
                <a:lnTo>
                  <a:pt x="71" y="6"/>
                </a:lnTo>
                <a:lnTo>
                  <a:pt x="79" y="11"/>
                </a:lnTo>
                <a:lnTo>
                  <a:pt x="72" y="18"/>
                </a:lnTo>
                <a:lnTo>
                  <a:pt x="64" y="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8" name="Freeform 227"/>
          <p:cNvSpPr>
            <a:spLocks/>
          </p:cNvSpPr>
          <p:nvPr/>
        </p:nvSpPr>
        <p:spPr bwMode="auto">
          <a:xfrm>
            <a:off x="2281826" y="2144698"/>
            <a:ext cx="227204" cy="242114"/>
          </a:xfrm>
          <a:custGeom>
            <a:avLst/>
            <a:gdLst/>
            <a:ahLst/>
            <a:cxnLst>
              <a:cxn ang="0">
                <a:pos x="118" y="153"/>
              </a:cxn>
              <a:cxn ang="0">
                <a:pos x="103" y="148"/>
              </a:cxn>
              <a:cxn ang="0">
                <a:pos x="95" y="150"/>
              </a:cxn>
              <a:cxn ang="0">
                <a:pos x="75" y="133"/>
              </a:cxn>
              <a:cxn ang="0">
                <a:pos x="75" y="124"/>
              </a:cxn>
              <a:cxn ang="0">
                <a:pos x="69" y="133"/>
              </a:cxn>
              <a:cxn ang="0">
                <a:pos x="30" y="113"/>
              </a:cxn>
              <a:cxn ang="0">
                <a:pos x="8" y="81"/>
              </a:cxn>
              <a:cxn ang="0">
                <a:pos x="8" y="70"/>
              </a:cxn>
              <a:cxn ang="0">
                <a:pos x="0" y="58"/>
              </a:cxn>
              <a:cxn ang="0">
                <a:pos x="0" y="37"/>
              </a:cxn>
              <a:cxn ang="0">
                <a:pos x="1" y="28"/>
              </a:cxn>
              <a:cxn ang="0">
                <a:pos x="8" y="13"/>
              </a:cxn>
              <a:cxn ang="0">
                <a:pos x="15" y="10"/>
              </a:cxn>
              <a:cxn ang="0">
                <a:pos x="20" y="0"/>
              </a:cxn>
              <a:cxn ang="0">
                <a:pos x="44" y="3"/>
              </a:cxn>
              <a:cxn ang="0">
                <a:pos x="53" y="8"/>
              </a:cxn>
              <a:cxn ang="0">
                <a:pos x="53" y="18"/>
              </a:cxn>
              <a:cxn ang="0">
                <a:pos x="68" y="32"/>
              </a:cxn>
              <a:cxn ang="0">
                <a:pos x="89" y="52"/>
              </a:cxn>
              <a:cxn ang="0">
                <a:pos x="107" y="58"/>
              </a:cxn>
              <a:cxn ang="0">
                <a:pos x="118" y="63"/>
              </a:cxn>
              <a:cxn ang="0">
                <a:pos x="107" y="75"/>
              </a:cxn>
              <a:cxn ang="0">
                <a:pos x="120" y="86"/>
              </a:cxn>
              <a:cxn ang="0">
                <a:pos x="133" y="81"/>
              </a:cxn>
              <a:cxn ang="0">
                <a:pos x="139" y="88"/>
              </a:cxn>
              <a:cxn ang="0">
                <a:pos x="130" y="99"/>
              </a:cxn>
              <a:cxn ang="0">
                <a:pos x="114" y="95"/>
              </a:cxn>
              <a:cxn ang="0">
                <a:pos x="105" y="101"/>
              </a:cxn>
              <a:cxn ang="0">
                <a:pos x="107" y="121"/>
              </a:cxn>
              <a:cxn ang="0">
                <a:pos x="114" y="130"/>
              </a:cxn>
              <a:cxn ang="0">
                <a:pos x="118" y="139"/>
              </a:cxn>
              <a:cxn ang="0">
                <a:pos x="126" y="144"/>
              </a:cxn>
              <a:cxn ang="0">
                <a:pos x="141" y="148"/>
              </a:cxn>
              <a:cxn ang="0">
                <a:pos x="146" y="139"/>
              </a:cxn>
              <a:cxn ang="0">
                <a:pos x="153" y="144"/>
              </a:cxn>
              <a:cxn ang="0">
                <a:pos x="150" y="158"/>
              </a:cxn>
              <a:cxn ang="0">
                <a:pos x="134" y="153"/>
              </a:cxn>
              <a:cxn ang="0">
                <a:pos x="118" y="153"/>
              </a:cxn>
            </a:cxnLst>
            <a:rect l="0" t="0" r="r" b="b"/>
            <a:pathLst>
              <a:path w="154" h="159">
                <a:moveTo>
                  <a:pt x="118" y="153"/>
                </a:moveTo>
                <a:lnTo>
                  <a:pt x="103" y="148"/>
                </a:lnTo>
                <a:lnTo>
                  <a:pt x="95" y="150"/>
                </a:lnTo>
                <a:lnTo>
                  <a:pt x="75" y="133"/>
                </a:lnTo>
                <a:lnTo>
                  <a:pt x="75" y="124"/>
                </a:lnTo>
                <a:lnTo>
                  <a:pt x="69" y="133"/>
                </a:lnTo>
                <a:lnTo>
                  <a:pt x="30" y="113"/>
                </a:lnTo>
                <a:lnTo>
                  <a:pt x="8" y="81"/>
                </a:lnTo>
                <a:lnTo>
                  <a:pt x="8" y="70"/>
                </a:lnTo>
                <a:lnTo>
                  <a:pt x="0" y="58"/>
                </a:lnTo>
                <a:lnTo>
                  <a:pt x="0" y="37"/>
                </a:lnTo>
                <a:lnTo>
                  <a:pt x="1" y="28"/>
                </a:lnTo>
                <a:lnTo>
                  <a:pt x="8" y="13"/>
                </a:lnTo>
                <a:lnTo>
                  <a:pt x="15" y="10"/>
                </a:lnTo>
                <a:lnTo>
                  <a:pt x="20" y="0"/>
                </a:lnTo>
                <a:lnTo>
                  <a:pt x="44" y="3"/>
                </a:lnTo>
                <a:lnTo>
                  <a:pt x="53" y="8"/>
                </a:lnTo>
                <a:lnTo>
                  <a:pt x="53" y="18"/>
                </a:lnTo>
                <a:lnTo>
                  <a:pt x="68" y="32"/>
                </a:lnTo>
                <a:lnTo>
                  <a:pt x="89" y="52"/>
                </a:lnTo>
                <a:lnTo>
                  <a:pt x="107" y="58"/>
                </a:lnTo>
                <a:lnTo>
                  <a:pt x="118" y="63"/>
                </a:lnTo>
                <a:lnTo>
                  <a:pt x="107" y="75"/>
                </a:lnTo>
                <a:lnTo>
                  <a:pt x="120" y="86"/>
                </a:lnTo>
                <a:lnTo>
                  <a:pt x="133" y="81"/>
                </a:lnTo>
                <a:lnTo>
                  <a:pt x="139" y="88"/>
                </a:lnTo>
                <a:lnTo>
                  <a:pt x="130" y="99"/>
                </a:lnTo>
                <a:lnTo>
                  <a:pt x="114" y="95"/>
                </a:lnTo>
                <a:lnTo>
                  <a:pt x="105" y="101"/>
                </a:lnTo>
                <a:lnTo>
                  <a:pt x="107" y="121"/>
                </a:lnTo>
                <a:lnTo>
                  <a:pt x="114" y="130"/>
                </a:lnTo>
                <a:lnTo>
                  <a:pt x="118" y="139"/>
                </a:lnTo>
                <a:lnTo>
                  <a:pt x="126" y="144"/>
                </a:lnTo>
                <a:lnTo>
                  <a:pt x="141" y="148"/>
                </a:lnTo>
                <a:lnTo>
                  <a:pt x="146" y="139"/>
                </a:lnTo>
                <a:lnTo>
                  <a:pt x="153" y="144"/>
                </a:lnTo>
                <a:lnTo>
                  <a:pt x="150" y="158"/>
                </a:lnTo>
                <a:lnTo>
                  <a:pt x="134" y="153"/>
                </a:lnTo>
                <a:lnTo>
                  <a:pt x="118" y="153"/>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29" name="Freeform 228"/>
          <p:cNvSpPr>
            <a:spLocks/>
          </p:cNvSpPr>
          <p:nvPr/>
        </p:nvSpPr>
        <p:spPr bwMode="auto">
          <a:xfrm>
            <a:off x="2523784" y="2213220"/>
            <a:ext cx="149010" cy="207090"/>
          </a:xfrm>
          <a:custGeom>
            <a:avLst/>
            <a:gdLst/>
            <a:ahLst/>
            <a:cxnLst>
              <a:cxn ang="0">
                <a:pos x="75" y="108"/>
              </a:cxn>
              <a:cxn ang="0">
                <a:pos x="83" y="98"/>
              </a:cxn>
              <a:cxn ang="0">
                <a:pos x="80" y="85"/>
              </a:cxn>
              <a:cxn ang="0">
                <a:pos x="88" y="85"/>
              </a:cxn>
              <a:cxn ang="0">
                <a:pos x="88" y="98"/>
              </a:cxn>
              <a:cxn ang="0">
                <a:pos x="100" y="105"/>
              </a:cxn>
              <a:cxn ang="0">
                <a:pos x="97" y="121"/>
              </a:cxn>
              <a:cxn ang="0">
                <a:pos x="92" y="130"/>
              </a:cxn>
              <a:cxn ang="0">
                <a:pos x="83" y="125"/>
              </a:cxn>
              <a:cxn ang="0">
                <a:pos x="75" y="130"/>
              </a:cxn>
              <a:cxn ang="0">
                <a:pos x="66" y="130"/>
              </a:cxn>
              <a:cxn ang="0">
                <a:pos x="55" y="135"/>
              </a:cxn>
              <a:cxn ang="0">
                <a:pos x="40" y="135"/>
              </a:cxn>
              <a:cxn ang="0">
                <a:pos x="50" y="125"/>
              </a:cxn>
              <a:cxn ang="0">
                <a:pos x="43" y="121"/>
              </a:cxn>
              <a:cxn ang="0">
                <a:pos x="53" y="116"/>
              </a:cxn>
              <a:cxn ang="0">
                <a:pos x="46" y="110"/>
              </a:cxn>
              <a:cxn ang="0">
                <a:pos x="33" y="110"/>
              </a:cxn>
              <a:cxn ang="0">
                <a:pos x="21" y="108"/>
              </a:cxn>
              <a:cxn ang="0">
                <a:pos x="17" y="100"/>
              </a:cxn>
              <a:cxn ang="0">
                <a:pos x="6" y="100"/>
              </a:cxn>
              <a:cxn ang="0">
                <a:pos x="0" y="80"/>
              </a:cxn>
              <a:cxn ang="0">
                <a:pos x="10" y="46"/>
              </a:cxn>
              <a:cxn ang="0">
                <a:pos x="17" y="41"/>
              </a:cxn>
              <a:cxn ang="0">
                <a:pos x="15" y="21"/>
              </a:cxn>
              <a:cxn ang="0">
                <a:pos x="23" y="17"/>
              </a:cxn>
              <a:cxn ang="0">
                <a:pos x="33" y="12"/>
              </a:cxn>
              <a:cxn ang="0">
                <a:pos x="33" y="1"/>
              </a:cxn>
              <a:cxn ang="0">
                <a:pos x="43" y="0"/>
              </a:cxn>
              <a:cxn ang="0">
                <a:pos x="41" y="6"/>
              </a:cxn>
              <a:cxn ang="0">
                <a:pos x="43" y="15"/>
              </a:cxn>
              <a:cxn ang="0">
                <a:pos x="48" y="3"/>
              </a:cxn>
              <a:cxn ang="0">
                <a:pos x="53" y="12"/>
              </a:cxn>
              <a:cxn ang="0">
                <a:pos x="46" y="25"/>
              </a:cxn>
              <a:cxn ang="0">
                <a:pos x="60" y="26"/>
              </a:cxn>
              <a:cxn ang="0">
                <a:pos x="53" y="32"/>
              </a:cxn>
              <a:cxn ang="0">
                <a:pos x="55" y="50"/>
              </a:cxn>
              <a:cxn ang="0">
                <a:pos x="50" y="55"/>
              </a:cxn>
              <a:cxn ang="0">
                <a:pos x="55" y="70"/>
              </a:cxn>
              <a:cxn ang="0">
                <a:pos x="61" y="75"/>
              </a:cxn>
              <a:cxn ang="0">
                <a:pos x="65" y="85"/>
              </a:cxn>
              <a:cxn ang="0">
                <a:pos x="60" y="93"/>
              </a:cxn>
              <a:cxn ang="0">
                <a:pos x="70" y="100"/>
              </a:cxn>
              <a:cxn ang="0">
                <a:pos x="66" y="108"/>
              </a:cxn>
              <a:cxn ang="0">
                <a:pos x="75" y="108"/>
              </a:cxn>
            </a:cxnLst>
            <a:rect l="0" t="0" r="r" b="b"/>
            <a:pathLst>
              <a:path w="101" h="136">
                <a:moveTo>
                  <a:pt x="75" y="108"/>
                </a:moveTo>
                <a:lnTo>
                  <a:pt x="83" y="98"/>
                </a:lnTo>
                <a:lnTo>
                  <a:pt x="80" y="85"/>
                </a:lnTo>
                <a:lnTo>
                  <a:pt x="88" y="85"/>
                </a:lnTo>
                <a:lnTo>
                  <a:pt x="88" y="98"/>
                </a:lnTo>
                <a:lnTo>
                  <a:pt x="100" y="105"/>
                </a:lnTo>
                <a:lnTo>
                  <a:pt x="97" y="121"/>
                </a:lnTo>
                <a:lnTo>
                  <a:pt x="92" y="130"/>
                </a:lnTo>
                <a:lnTo>
                  <a:pt x="83" y="125"/>
                </a:lnTo>
                <a:lnTo>
                  <a:pt x="75" y="130"/>
                </a:lnTo>
                <a:lnTo>
                  <a:pt x="66" y="130"/>
                </a:lnTo>
                <a:lnTo>
                  <a:pt x="55" y="135"/>
                </a:lnTo>
                <a:lnTo>
                  <a:pt x="40" y="135"/>
                </a:lnTo>
                <a:lnTo>
                  <a:pt x="50" y="125"/>
                </a:lnTo>
                <a:lnTo>
                  <a:pt x="43" y="121"/>
                </a:lnTo>
                <a:lnTo>
                  <a:pt x="53" y="116"/>
                </a:lnTo>
                <a:lnTo>
                  <a:pt x="46" y="110"/>
                </a:lnTo>
                <a:lnTo>
                  <a:pt x="33" y="110"/>
                </a:lnTo>
                <a:lnTo>
                  <a:pt x="21" y="108"/>
                </a:lnTo>
                <a:lnTo>
                  <a:pt x="17" y="100"/>
                </a:lnTo>
                <a:lnTo>
                  <a:pt x="6" y="100"/>
                </a:lnTo>
                <a:lnTo>
                  <a:pt x="0" y="80"/>
                </a:lnTo>
                <a:lnTo>
                  <a:pt x="10" y="46"/>
                </a:lnTo>
                <a:lnTo>
                  <a:pt x="17" y="41"/>
                </a:lnTo>
                <a:lnTo>
                  <a:pt x="15" y="21"/>
                </a:lnTo>
                <a:lnTo>
                  <a:pt x="23" y="17"/>
                </a:lnTo>
                <a:lnTo>
                  <a:pt x="33" y="12"/>
                </a:lnTo>
                <a:lnTo>
                  <a:pt x="33" y="1"/>
                </a:lnTo>
                <a:lnTo>
                  <a:pt x="43" y="0"/>
                </a:lnTo>
                <a:lnTo>
                  <a:pt x="41" y="6"/>
                </a:lnTo>
                <a:lnTo>
                  <a:pt x="43" y="15"/>
                </a:lnTo>
                <a:lnTo>
                  <a:pt x="48" y="3"/>
                </a:lnTo>
                <a:lnTo>
                  <a:pt x="53" y="12"/>
                </a:lnTo>
                <a:lnTo>
                  <a:pt x="46" y="25"/>
                </a:lnTo>
                <a:lnTo>
                  <a:pt x="60" y="26"/>
                </a:lnTo>
                <a:lnTo>
                  <a:pt x="53" y="32"/>
                </a:lnTo>
                <a:lnTo>
                  <a:pt x="55" y="50"/>
                </a:lnTo>
                <a:lnTo>
                  <a:pt x="50" y="55"/>
                </a:lnTo>
                <a:lnTo>
                  <a:pt x="55" y="70"/>
                </a:lnTo>
                <a:lnTo>
                  <a:pt x="61" y="75"/>
                </a:lnTo>
                <a:lnTo>
                  <a:pt x="65" y="85"/>
                </a:lnTo>
                <a:lnTo>
                  <a:pt x="60" y="93"/>
                </a:lnTo>
                <a:lnTo>
                  <a:pt x="70" y="100"/>
                </a:lnTo>
                <a:lnTo>
                  <a:pt x="66" y="108"/>
                </a:lnTo>
                <a:lnTo>
                  <a:pt x="75" y="108"/>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0" name="Freeform 229"/>
          <p:cNvSpPr>
            <a:spLocks/>
          </p:cNvSpPr>
          <p:nvPr/>
        </p:nvSpPr>
        <p:spPr bwMode="auto">
          <a:xfrm>
            <a:off x="2630010" y="2169061"/>
            <a:ext cx="63440" cy="77658"/>
          </a:xfrm>
          <a:custGeom>
            <a:avLst/>
            <a:gdLst/>
            <a:ahLst/>
            <a:cxnLst>
              <a:cxn ang="0">
                <a:pos x="42" y="27"/>
              </a:cxn>
              <a:cxn ang="0">
                <a:pos x="42" y="20"/>
              </a:cxn>
              <a:cxn ang="0">
                <a:pos x="34" y="18"/>
              </a:cxn>
              <a:cxn ang="0">
                <a:pos x="32" y="8"/>
              </a:cxn>
              <a:cxn ang="0">
                <a:pos x="13" y="0"/>
              </a:cxn>
              <a:cxn ang="0">
                <a:pos x="1" y="6"/>
              </a:cxn>
              <a:cxn ang="0">
                <a:pos x="0" y="20"/>
              </a:cxn>
              <a:cxn ang="0">
                <a:pos x="5" y="28"/>
              </a:cxn>
              <a:cxn ang="0">
                <a:pos x="6" y="38"/>
              </a:cxn>
              <a:cxn ang="0">
                <a:pos x="13" y="50"/>
              </a:cxn>
              <a:cxn ang="0">
                <a:pos x="21" y="43"/>
              </a:cxn>
              <a:cxn ang="0">
                <a:pos x="32" y="42"/>
              </a:cxn>
              <a:cxn ang="0">
                <a:pos x="42" y="27"/>
              </a:cxn>
            </a:cxnLst>
            <a:rect l="0" t="0" r="r" b="b"/>
            <a:pathLst>
              <a:path w="43" h="51">
                <a:moveTo>
                  <a:pt x="42" y="27"/>
                </a:moveTo>
                <a:lnTo>
                  <a:pt x="42" y="20"/>
                </a:lnTo>
                <a:lnTo>
                  <a:pt x="34" y="18"/>
                </a:lnTo>
                <a:lnTo>
                  <a:pt x="32" y="8"/>
                </a:lnTo>
                <a:lnTo>
                  <a:pt x="13" y="0"/>
                </a:lnTo>
                <a:lnTo>
                  <a:pt x="1" y="6"/>
                </a:lnTo>
                <a:lnTo>
                  <a:pt x="0" y="20"/>
                </a:lnTo>
                <a:lnTo>
                  <a:pt x="5" y="28"/>
                </a:lnTo>
                <a:lnTo>
                  <a:pt x="6" y="38"/>
                </a:lnTo>
                <a:lnTo>
                  <a:pt x="13" y="50"/>
                </a:lnTo>
                <a:lnTo>
                  <a:pt x="21" y="43"/>
                </a:lnTo>
                <a:lnTo>
                  <a:pt x="32" y="42"/>
                </a:lnTo>
                <a:lnTo>
                  <a:pt x="42" y="2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1" name="Freeform 230"/>
          <p:cNvSpPr>
            <a:spLocks/>
          </p:cNvSpPr>
          <p:nvPr/>
        </p:nvSpPr>
        <p:spPr bwMode="auto">
          <a:xfrm>
            <a:off x="2435264" y="2006130"/>
            <a:ext cx="292120" cy="175114"/>
          </a:xfrm>
          <a:custGeom>
            <a:avLst/>
            <a:gdLst/>
            <a:ahLst/>
            <a:cxnLst>
              <a:cxn ang="0">
                <a:pos x="91" y="17"/>
              </a:cxn>
              <a:cxn ang="0">
                <a:pos x="76" y="19"/>
              </a:cxn>
              <a:cxn ang="0">
                <a:pos x="75" y="25"/>
              </a:cxn>
              <a:cxn ang="0">
                <a:pos x="82" y="39"/>
              </a:cxn>
              <a:cxn ang="0">
                <a:pos x="89" y="60"/>
              </a:cxn>
              <a:cxn ang="0">
                <a:pos x="94" y="63"/>
              </a:cxn>
              <a:cxn ang="0">
                <a:pos x="102" y="71"/>
              </a:cxn>
              <a:cxn ang="0">
                <a:pos x="106" y="83"/>
              </a:cxn>
              <a:cxn ang="0">
                <a:pos x="113" y="90"/>
              </a:cxn>
              <a:cxn ang="0">
                <a:pos x="114" y="98"/>
              </a:cxn>
              <a:cxn ang="0">
                <a:pos x="106" y="107"/>
              </a:cxn>
              <a:cxn ang="0">
                <a:pos x="93" y="114"/>
              </a:cxn>
              <a:cxn ang="0">
                <a:pos x="71" y="109"/>
              </a:cxn>
              <a:cxn ang="0">
                <a:pos x="63" y="107"/>
              </a:cxn>
              <a:cxn ang="0">
                <a:pos x="53" y="93"/>
              </a:cxn>
              <a:cxn ang="0">
                <a:pos x="50" y="87"/>
              </a:cxn>
              <a:cxn ang="0">
                <a:pos x="46" y="75"/>
              </a:cxn>
              <a:cxn ang="0">
                <a:pos x="37" y="71"/>
              </a:cxn>
              <a:cxn ang="0">
                <a:pos x="26" y="69"/>
              </a:cxn>
              <a:cxn ang="0">
                <a:pos x="30" y="75"/>
              </a:cxn>
              <a:cxn ang="0">
                <a:pos x="35" y="87"/>
              </a:cxn>
              <a:cxn ang="0">
                <a:pos x="37" y="100"/>
              </a:cxn>
              <a:cxn ang="0">
                <a:pos x="28" y="100"/>
              </a:cxn>
              <a:cxn ang="0">
                <a:pos x="21" y="90"/>
              </a:cxn>
              <a:cxn ang="0">
                <a:pos x="15" y="80"/>
              </a:cxn>
              <a:cxn ang="0">
                <a:pos x="10" y="93"/>
              </a:cxn>
              <a:cxn ang="0">
                <a:pos x="1" y="90"/>
              </a:cxn>
              <a:cxn ang="0">
                <a:pos x="0" y="78"/>
              </a:cxn>
              <a:cxn ang="0">
                <a:pos x="10" y="63"/>
              </a:cxn>
              <a:cxn ang="0">
                <a:pos x="26" y="43"/>
              </a:cxn>
              <a:cxn ang="0">
                <a:pos x="44" y="29"/>
              </a:cxn>
              <a:cxn ang="0">
                <a:pos x="53" y="17"/>
              </a:cxn>
              <a:cxn ang="0">
                <a:pos x="58" y="8"/>
              </a:cxn>
              <a:cxn ang="0">
                <a:pos x="93" y="0"/>
              </a:cxn>
              <a:cxn ang="0">
                <a:pos x="147" y="19"/>
              </a:cxn>
              <a:cxn ang="0">
                <a:pos x="172" y="39"/>
              </a:cxn>
              <a:cxn ang="0">
                <a:pos x="197" y="43"/>
              </a:cxn>
              <a:cxn ang="0">
                <a:pos x="189" y="49"/>
              </a:cxn>
              <a:cxn ang="0">
                <a:pos x="183" y="60"/>
              </a:cxn>
              <a:cxn ang="0">
                <a:pos x="162" y="69"/>
              </a:cxn>
              <a:cxn ang="0">
                <a:pos x="152" y="83"/>
              </a:cxn>
              <a:cxn ang="0">
                <a:pos x="158" y="98"/>
              </a:cxn>
              <a:cxn ang="0">
                <a:pos x="151" y="95"/>
              </a:cxn>
              <a:cxn ang="0">
                <a:pos x="145" y="100"/>
              </a:cxn>
              <a:cxn ang="0">
                <a:pos x="136" y="95"/>
              </a:cxn>
              <a:cxn ang="0">
                <a:pos x="139" y="90"/>
              </a:cxn>
              <a:cxn ang="0">
                <a:pos x="120" y="78"/>
              </a:cxn>
              <a:cxn ang="0">
                <a:pos x="107" y="60"/>
              </a:cxn>
              <a:cxn ang="0">
                <a:pos x="101" y="51"/>
              </a:cxn>
              <a:cxn ang="0">
                <a:pos x="101" y="25"/>
              </a:cxn>
              <a:cxn ang="0">
                <a:pos x="91" y="17"/>
              </a:cxn>
            </a:cxnLst>
            <a:rect l="0" t="0" r="r" b="b"/>
            <a:pathLst>
              <a:path w="198" h="115">
                <a:moveTo>
                  <a:pt x="91" y="17"/>
                </a:moveTo>
                <a:lnTo>
                  <a:pt x="76" y="19"/>
                </a:lnTo>
                <a:lnTo>
                  <a:pt x="75" y="25"/>
                </a:lnTo>
                <a:lnTo>
                  <a:pt x="82" y="39"/>
                </a:lnTo>
                <a:lnTo>
                  <a:pt x="89" y="60"/>
                </a:lnTo>
                <a:lnTo>
                  <a:pt x="94" y="63"/>
                </a:lnTo>
                <a:lnTo>
                  <a:pt x="102" y="71"/>
                </a:lnTo>
                <a:lnTo>
                  <a:pt x="106" y="83"/>
                </a:lnTo>
                <a:lnTo>
                  <a:pt x="113" y="90"/>
                </a:lnTo>
                <a:lnTo>
                  <a:pt x="114" y="98"/>
                </a:lnTo>
                <a:lnTo>
                  <a:pt x="106" y="107"/>
                </a:lnTo>
                <a:lnTo>
                  <a:pt x="93" y="114"/>
                </a:lnTo>
                <a:lnTo>
                  <a:pt x="71" y="109"/>
                </a:lnTo>
                <a:lnTo>
                  <a:pt x="63" y="107"/>
                </a:lnTo>
                <a:lnTo>
                  <a:pt x="53" y="93"/>
                </a:lnTo>
                <a:lnTo>
                  <a:pt x="50" y="87"/>
                </a:lnTo>
                <a:lnTo>
                  <a:pt x="46" y="75"/>
                </a:lnTo>
                <a:lnTo>
                  <a:pt x="37" y="71"/>
                </a:lnTo>
                <a:lnTo>
                  <a:pt x="26" y="69"/>
                </a:lnTo>
                <a:lnTo>
                  <a:pt x="30" y="75"/>
                </a:lnTo>
                <a:lnTo>
                  <a:pt x="35" y="87"/>
                </a:lnTo>
                <a:lnTo>
                  <a:pt x="37" y="100"/>
                </a:lnTo>
                <a:lnTo>
                  <a:pt x="28" y="100"/>
                </a:lnTo>
                <a:lnTo>
                  <a:pt x="21" y="90"/>
                </a:lnTo>
                <a:lnTo>
                  <a:pt x="15" y="80"/>
                </a:lnTo>
                <a:lnTo>
                  <a:pt x="10" y="93"/>
                </a:lnTo>
                <a:lnTo>
                  <a:pt x="1" y="90"/>
                </a:lnTo>
                <a:lnTo>
                  <a:pt x="0" y="78"/>
                </a:lnTo>
                <a:lnTo>
                  <a:pt x="10" y="63"/>
                </a:lnTo>
                <a:lnTo>
                  <a:pt x="26" y="43"/>
                </a:lnTo>
                <a:lnTo>
                  <a:pt x="44" y="29"/>
                </a:lnTo>
                <a:lnTo>
                  <a:pt x="53" y="17"/>
                </a:lnTo>
                <a:lnTo>
                  <a:pt x="58" y="8"/>
                </a:lnTo>
                <a:lnTo>
                  <a:pt x="93" y="0"/>
                </a:lnTo>
                <a:lnTo>
                  <a:pt x="147" y="19"/>
                </a:lnTo>
                <a:lnTo>
                  <a:pt x="172" y="39"/>
                </a:lnTo>
                <a:lnTo>
                  <a:pt x="197" y="43"/>
                </a:lnTo>
                <a:lnTo>
                  <a:pt x="189" y="49"/>
                </a:lnTo>
                <a:lnTo>
                  <a:pt x="183" y="60"/>
                </a:lnTo>
                <a:lnTo>
                  <a:pt x="162" y="69"/>
                </a:lnTo>
                <a:lnTo>
                  <a:pt x="152" y="83"/>
                </a:lnTo>
                <a:lnTo>
                  <a:pt x="158" y="98"/>
                </a:lnTo>
                <a:lnTo>
                  <a:pt x="151" y="95"/>
                </a:lnTo>
                <a:lnTo>
                  <a:pt x="145" y="100"/>
                </a:lnTo>
                <a:lnTo>
                  <a:pt x="136" y="95"/>
                </a:lnTo>
                <a:lnTo>
                  <a:pt x="139" y="90"/>
                </a:lnTo>
                <a:lnTo>
                  <a:pt x="120" y="78"/>
                </a:lnTo>
                <a:lnTo>
                  <a:pt x="107" y="60"/>
                </a:lnTo>
                <a:lnTo>
                  <a:pt x="101" y="51"/>
                </a:lnTo>
                <a:lnTo>
                  <a:pt x="101" y="25"/>
                </a:lnTo>
                <a:lnTo>
                  <a:pt x="91" y="17"/>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2" name="Freeform 231"/>
          <p:cNvSpPr>
            <a:spLocks/>
          </p:cNvSpPr>
          <p:nvPr/>
        </p:nvSpPr>
        <p:spPr bwMode="auto">
          <a:xfrm>
            <a:off x="2640336" y="2264994"/>
            <a:ext cx="51638" cy="50251"/>
          </a:xfrm>
          <a:custGeom>
            <a:avLst/>
            <a:gdLst/>
            <a:ahLst/>
            <a:cxnLst>
              <a:cxn ang="0">
                <a:pos x="34" y="9"/>
              </a:cxn>
              <a:cxn ang="0">
                <a:pos x="29" y="22"/>
              </a:cxn>
              <a:cxn ang="0">
                <a:pos x="18" y="32"/>
              </a:cxn>
              <a:cxn ang="0">
                <a:pos x="14" y="21"/>
              </a:cxn>
              <a:cxn ang="0">
                <a:pos x="3" y="13"/>
              </a:cxn>
              <a:cxn ang="0">
                <a:pos x="0" y="8"/>
              </a:cxn>
              <a:cxn ang="0">
                <a:pos x="8" y="1"/>
              </a:cxn>
              <a:cxn ang="0">
                <a:pos x="14" y="0"/>
              </a:cxn>
              <a:cxn ang="0">
                <a:pos x="34" y="0"/>
              </a:cxn>
              <a:cxn ang="0">
                <a:pos x="27" y="4"/>
              </a:cxn>
              <a:cxn ang="0">
                <a:pos x="34" y="9"/>
              </a:cxn>
            </a:cxnLst>
            <a:rect l="0" t="0" r="r" b="b"/>
            <a:pathLst>
              <a:path w="35" h="33">
                <a:moveTo>
                  <a:pt x="34" y="9"/>
                </a:moveTo>
                <a:lnTo>
                  <a:pt x="29" y="22"/>
                </a:lnTo>
                <a:lnTo>
                  <a:pt x="18" y="32"/>
                </a:lnTo>
                <a:lnTo>
                  <a:pt x="14" y="21"/>
                </a:lnTo>
                <a:lnTo>
                  <a:pt x="3" y="13"/>
                </a:lnTo>
                <a:lnTo>
                  <a:pt x="0" y="8"/>
                </a:lnTo>
                <a:lnTo>
                  <a:pt x="8" y="1"/>
                </a:lnTo>
                <a:lnTo>
                  <a:pt x="14" y="0"/>
                </a:lnTo>
                <a:lnTo>
                  <a:pt x="34" y="0"/>
                </a:lnTo>
                <a:lnTo>
                  <a:pt x="27" y="4"/>
                </a:lnTo>
                <a:lnTo>
                  <a:pt x="34" y="9"/>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3" name="Freeform 232"/>
          <p:cNvSpPr>
            <a:spLocks/>
          </p:cNvSpPr>
          <p:nvPr/>
        </p:nvSpPr>
        <p:spPr bwMode="auto">
          <a:xfrm>
            <a:off x="2749514" y="2115766"/>
            <a:ext cx="1928291" cy="499455"/>
          </a:xfrm>
          <a:custGeom>
            <a:avLst/>
            <a:gdLst/>
            <a:ahLst/>
            <a:cxnLst>
              <a:cxn ang="0">
                <a:pos x="110" y="159"/>
              </a:cxn>
              <a:cxn ang="0">
                <a:pos x="146" y="161"/>
              </a:cxn>
              <a:cxn ang="0">
                <a:pos x="145" y="121"/>
              </a:cxn>
              <a:cxn ang="0">
                <a:pos x="137" y="91"/>
              </a:cxn>
              <a:cxn ang="0">
                <a:pos x="123" y="71"/>
              </a:cxn>
              <a:cxn ang="0">
                <a:pos x="99" y="53"/>
              </a:cxn>
              <a:cxn ang="0">
                <a:pos x="160" y="71"/>
              </a:cxn>
              <a:cxn ang="0">
                <a:pos x="182" y="48"/>
              </a:cxn>
              <a:cxn ang="0">
                <a:pos x="160" y="15"/>
              </a:cxn>
              <a:cxn ang="0">
                <a:pos x="328" y="1"/>
              </a:cxn>
              <a:cxn ang="0">
                <a:pos x="1263" y="0"/>
              </a:cxn>
              <a:cxn ang="0">
                <a:pos x="1247" y="21"/>
              </a:cxn>
              <a:cxn ang="0">
                <a:pos x="1241" y="48"/>
              </a:cxn>
              <a:cxn ang="0">
                <a:pos x="1259" y="68"/>
              </a:cxn>
              <a:cxn ang="0">
                <a:pos x="1281" y="58"/>
              </a:cxn>
              <a:cxn ang="0">
                <a:pos x="1306" y="75"/>
              </a:cxn>
              <a:cxn ang="0">
                <a:pos x="1292" y="103"/>
              </a:cxn>
              <a:cxn ang="0">
                <a:pos x="1281" y="126"/>
              </a:cxn>
              <a:cxn ang="0">
                <a:pos x="1251" y="136"/>
              </a:cxn>
              <a:cxn ang="0">
                <a:pos x="1223" y="126"/>
              </a:cxn>
              <a:cxn ang="0">
                <a:pos x="1209" y="98"/>
              </a:cxn>
              <a:cxn ang="0">
                <a:pos x="1191" y="116"/>
              </a:cxn>
              <a:cxn ang="0">
                <a:pos x="1167" y="121"/>
              </a:cxn>
              <a:cxn ang="0">
                <a:pos x="1134" y="124"/>
              </a:cxn>
              <a:cxn ang="0">
                <a:pos x="1119" y="143"/>
              </a:cxn>
              <a:cxn ang="0">
                <a:pos x="1072" y="151"/>
              </a:cxn>
              <a:cxn ang="0">
                <a:pos x="1067" y="184"/>
              </a:cxn>
              <a:cxn ang="0">
                <a:pos x="1074" y="214"/>
              </a:cxn>
              <a:cxn ang="0">
                <a:pos x="1059" y="239"/>
              </a:cxn>
              <a:cxn ang="0">
                <a:pos x="1076" y="264"/>
              </a:cxn>
              <a:cxn ang="0">
                <a:pos x="1059" y="284"/>
              </a:cxn>
              <a:cxn ang="0">
                <a:pos x="1072" y="312"/>
              </a:cxn>
              <a:cxn ang="0">
                <a:pos x="1102" y="327"/>
              </a:cxn>
              <a:cxn ang="0">
                <a:pos x="460" y="317"/>
              </a:cxn>
              <a:cxn ang="0">
                <a:pos x="206" y="315"/>
              </a:cxn>
              <a:cxn ang="0">
                <a:pos x="166" y="259"/>
              </a:cxn>
              <a:cxn ang="0">
                <a:pos x="137" y="239"/>
              </a:cxn>
              <a:cxn ang="0">
                <a:pos x="113" y="234"/>
              </a:cxn>
              <a:cxn ang="0">
                <a:pos x="95" y="194"/>
              </a:cxn>
              <a:cxn ang="0">
                <a:pos x="80" y="184"/>
              </a:cxn>
              <a:cxn ang="0">
                <a:pos x="59" y="219"/>
              </a:cxn>
              <a:cxn ang="0">
                <a:pos x="23" y="194"/>
              </a:cxn>
              <a:cxn ang="0">
                <a:pos x="32" y="161"/>
              </a:cxn>
              <a:cxn ang="0">
                <a:pos x="5" y="137"/>
              </a:cxn>
              <a:cxn ang="0">
                <a:pos x="39" y="121"/>
              </a:cxn>
              <a:cxn ang="0">
                <a:pos x="70" y="117"/>
              </a:cxn>
              <a:cxn ang="0">
                <a:pos x="75" y="144"/>
              </a:cxn>
              <a:cxn ang="0">
                <a:pos x="93" y="128"/>
              </a:cxn>
            </a:cxnLst>
            <a:rect l="0" t="0" r="r" b="b"/>
            <a:pathLst>
              <a:path w="1307" h="328">
                <a:moveTo>
                  <a:pt x="100" y="136"/>
                </a:moveTo>
                <a:lnTo>
                  <a:pt x="105" y="148"/>
                </a:lnTo>
                <a:lnTo>
                  <a:pt x="110" y="159"/>
                </a:lnTo>
                <a:lnTo>
                  <a:pt x="117" y="164"/>
                </a:lnTo>
                <a:lnTo>
                  <a:pt x="128" y="168"/>
                </a:lnTo>
                <a:lnTo>
                  <a:pt x="146" y="161"/>
                </a:lnTo>
                <a:lnTo>
                  <a:pt x="146" y="148"/>
                </a:lnTo>
                <a:lnTo>
                  <a:pt x="146" y="131"/>
                </a:lnTo>
                <a:lnTo>
                  <a:pt x="145" y="121"/>
                </a:lnTo>
                <a:lnTo>
                  <a:pt x="146" y="111"/>
                </a:lnTo>
                <a:lnTo>
                  <a:pt x="145" y="101"/>
                </a:lnTo>
                <a:lnTo>
                  <a:pt x="137" y="91"/>
                </a:lnTo>
                <a:lnTo>
                  <a:pt x="137" y="83"/>
                </a:lnTo>
                <a:lnTo>
                  <a:pt x="132" y="75"/>
                </a:lnTo>
                <a:lnTo>
                  <a:pt x="123" y="71"/>
                </a:lnTo>
                <a:lnTo>
                  <a:pt x="115" y="63"/>
                </a:lnTo>
                <a:lnTo>
                  <a:pt x="103" y="63"/>
                </a:lnTo>
                <a:lnTo>
                  <a:pt x="99" y="53"/>
                </a:lnTo>
                <a:lnTo>
                  <a:pt x="106" y="59"/>
                </a:lnTo>
                <a:lnTo>
                  <a:pt x="139" y="63"/>
                </a:lnTo>
                <a:lnTo>
                  <a:pt x="160" y="71"/>
                </a:lnTo>
                <a:lnTo>
                  <a:pt x="172" y="68"/>
                </a:lnTo>
                <a:lnTo>
                  <a:pt x="177" y="63"/>
                </a:lnTo>
                <a:lnTo>
                  <a:pt x="182" y="48"/>
                </a:lnTo>
                <a:lnTo>
                  <a:pt x="175" y="30"/>
                </a:lnTo>
                <a:lnTo>
                  <a:pt x="172" y="21"/>
                </a:lnTo>
                <a:lnTo>
                  <a:pt x="160" y="15"/>
                </a:lnTo>
                <a:lnTo>
                  <a:pt x="146" y="0"/>
                </a:lnTo>
                <a:lnTo>
                  <a:pt x="279" y="1"/>
                </a:lnTo>
                <a:lnTo>
                  <a:pt x="328" y="1"/>
                </a:lnTo>
                <a:lnTo>
                  <a:pt x="377" y="1"/>
                </a:lnTo>
                <a:lnTo>
                  <a:pt x="622" y="1"/>
                </a:lnTo>
                <a:lnTo>
                  <a:pt x="1263" y="0"/>
                </a:lnTo>
                <a:lnTo>
                  <a:pt x="1264" y="1"/>
                </a:lnTo>
                <a:lnTo>
                  <a:pt x="1251" y="13"/>
                </a:lnTo>
                <a:lnTo>
                  <a:pt x="1247" y="21"/>
                </a:lnTo>
                <a:lnTo>
                  <a:pt x="1241" y="28"/>
                </a:lnTo>
                <a:lnTo>
                  <a:pt x="1243" y="35"/>
                </a:lnTo>
                <a:lnTo>
                  <a:pt x="1241" y="48"/>
                </a:lnTo>
                <a:lnTo>
                  <a:pt x="1249" y="53"/>
                </a:lnTo>
                <a:lnTo>
                  <a:pt x="1254" y="59"/>
                </a:lnTo>
                <a:lnTo>
                  <a:pt x="1259" y="68"/>
                </a:lnTo>
                <a:lnTo>
                  <a:pt x="1269" y="71"/>
                </a:lnTo>
                <a:lnTo>
                  <a:pt x="1274" y="68"/>
                </a:lnTo>
                <a:lnTo>
                  <a:pt x="1281" y="58"/>
                </a:lnTo>
                <a:lnTo>
                  <a:pt x="1292" y="59"/>
                </a:lnTo>
                <a:lnTo>
                  <a:pt x="1298" y="68"/>
                </a:lnTo>
                <a:lnTo>
                  <a:pt x="1306" y="75"/>
                </a:lnTo>
                <a:lnTo>
                  <a:pt x="1303" y="83"/>
                </a:lnTo>
                <a:lnTo>
                  <a:pt x="1298" y="91"/>
                </a:lnTo>
                <a:lnTo>
                  <a:pt x="1292" y="103"/>
                </a:lnTo>
                <a:lnTo>
                  <a:pt x="1298" y="111"/>
                </a:lnTo>
                <a:lnTo>
                  <a:pt x="1287" y="121"/>
                </a:lnTo>
                <a:lnTo>
                  <a:pt x="1281" y="126"/>
                </a:lnTo>
                <a:lnTo>
                  <a:pt x="1267" y="126"/>
                </a:lnTo>
                <a:lnTo>
                  <a:pt x="1259" y="131"/>
                </a:lnTo>
                <a:lnTo>
                  <a:pt x="1251" y="136"/>
                </a:lnTo>
                <a:lnTo>
                  <a:pt x="1236" y="136"/>
                </a:lnTo>
                <a:lnTo>
                  <a:pt x="1231" y="128"/>
                </a:lnTo>
                <a:lnTo>
                  <a:pt x="1223" y="126"/>
                </a:lnTo>
                <a:lnTo>
                  <a:pt x="1225" y="111"/>
                </a:lnTo>
                <a:lnTo>
                  <a:pt x="1218" y="106"/>
                </a:lnTo>
                <a:lnTo>
                  <a:pt x="1209" y="98"/>
                </a:lnTo>
                <a:lnTo>
                  <a:pt x="1199" y="98"/>
                </a:lnTo>
                <a:lnTo>
                  <a:pt x="1194" y="106"/>
                </a:lnTo>
                <a:lnTo>
                  <a:pt x="1191" y="116"/>
                </a:lnTo>
                <a:lnTo>
                  <a:pt x="1179" y="110"/>
                </a:lnTo>
                <a:lnTo>
                  <a:pt x="1169" y="111"/>
                </a:lnTo>
                <a:lnTo>
                  <a:pt x="1167" y="121"/>
                </a:lnTo>
                <a:lnTo>
                  <a:pt x="1152" y="117"/>
                </a:lnTo>
                <a:lnTo>
                  <a:pt x="1139" y="116"/>
                </a:lnTo>
                <a:lnTo>
                  <a:pt x="1134" y="124"/>
                </a:lnTo>
                <a:lnTo>
                  <a:pt x="1136" y="136"/>
                </a:lnTo>
                <a:lnTo>
                  <a:pt x="1129" y="143"/>
                </a:lnTo>
                <a:lnTo>
                  <a:pt x="1119" y="143"/>
                </a:lnTo>
                <a:lnTo>
                  <a:pt x="1104" y="148"/>
                </a:lnTo>
                <a:lnTo>
                  <a:pt x="1082" y="148"/>
                </a:lnTo>
                <a:lnTo>
                  <a:pt x="1072" y="151"/>
                </a:lnTo>
                <a:lnTo>
                  <a:pt x="1067" y="168"/>
                </a:lnTo>
                <a:lnTo>
                  <a:pt x="1064" y="176"/>
                </a:lnTo>
                <a:lnTo>
                  <a:pt x="1067" y="184"/>
                </a:lnTo>
                <a:lnTo>
                  <a:pt x="1078" y="194"/>
                </a:lnTo>
                <a:lnTo>
                  <a:pt x="1078" y="202"/>
                </a:lnTo>
                <a:lnTo>
                  <a:pt x="1074" y="214"/>
                </a:lnTo>
                <a:lnTo>
                  <a:pt x="1067" y="219"/>
                </a:lnTo>
                <a:lnTo>
                  <a:pt x="1064" y="228"/>
                </a:lnTo>
                <a:lnTo>
                  <a:pt x="1059" y="239"/>
                </a:lnTo>
                <a:lnTo>
                  <a:pt x="1065" y="247"/>
                </a:lnTo>
                <a:lnTo>
                  <a:pt x="1072" y="257"/>
                </a:lnTo>
                <a:lnTo>
                  <a:pt x="1076" y="264"/>
                </a:lnTo>
                <a:lnTo>
                  <a:pt x="1078" y="277"/>
                </a:lnTo>
                <a:lnTo>
                  <a:pt x="1065" y="280"/>
                </a:lnTo>
                <a:lnTo>
                  <a:pt x="1059" y="284"/>
                </a:lnTo>
                <a:lnTo>
                  <a:pt x="1059" y="294"/>
                </a:lnTo>
                <a:lnTo>
                  <a:pt x="1065" y="306"/>
                </a:lnTo>
                <a:lnTo>
                  <a:pt x="1072" y="312"/>
                </a:lnTo>
                <a:lnTo>
                  <a:pt x="1082" y="312"/>
                </a:lnTo>
                <a:lnTo>
                  <a:pt x="1089" y="317"/>
                </a:lnTo>
                <a:lnTo>
                  <a:pt x="1102" y="327"/>
                </a:lnTo>
                <a:lnTo>
                  <a:pt x="702" y="320"/>
                </a:lnTo>
                <a:lnTo>
                  <a:pt x="565" y="320"/>
                </a:lnTo>
                <a:lnTo>
                  <a:pt x="460" y="317"/>
                </a:lnTo>
                <a:lnTo>
                  <a:pt x="453" y="317"/>
                </a:lnTo>
                <a:lnTo>
                  <a:pt x="353" y="317"/>
                </a:lnTo>
                <a:lnTo>
                  <a:pt x="206" y="315"/>
                </a:lnTo>
                <a:lnTo>
                  <a:pt x="205" y="306"/>
                </a:lnTo>
                <a:lnTo>
                  <a:pt x="179" y="267"/>
                </a:lnTo>
                <a:lnTo>
                  <a:pt x="166" y="259"/>
                </a:lnTo>
                <a:lnTo>
                  <a:pt x="155" y="257"/>
                </a:lnTo>
                <a:lnTo>
                  <a:pt x="145" y="244"/>
                </a:lnTo>
                <a:lnTo>
                  <a:pt x="137" y="239"/>
                </a:lnTo>
                <a:lnTo>
                  <a:pt x="132" y="229"/>
                </a:lnTo>
                <a:lnTo>
                  <a:pt x="126" y="235"/>
                </a:lnTo>
                <a:lnTo>
                  <a:pt x="113" y="234"/>
                </a:lnTo>
                <a:lnTo>
                  <a:pt x="110" y="219"/>
                </a:lnTo>
                <a:lnTo>
                  <a:pt x="100" y="209"/>
                </a:lnTo>
                <a:lnTo>
                  <a:pt x="95" y="194"/>
                </a:lnTo>
                <a:lnTo>
                  <a:pt x="99" y="176"/>
                </a:lnTo>
                <a:lnTo>
                  <a:pt x="83" y="176"/>
                </a:lnTo>
                <a:lnTo>
                  <a:pt x="80" y="184"/>
                </a:lnTo>
                <a:lnTo>
                  <a:pt x="75" y="194"/>
                </a:lnTo>
                <a:lnTo>
                  <a:pt x="63" y="194"/>
                </a:lnTo>
                <a:lnTo>
                  <a:pt x="59" y="219"/>
                </a:lnTo>
                <a:lnTo>
                  <a:pt x="37" y="214"/>
                </a:lnTo>
                <a:lnTo>
                  <a:pt x="33" y="199"/>
                </a:lnTo>
                <a:lnTo>
                  <a:pt x="23" y="194"/>
                </a:lnTo>
                <a:lnTo>
                  <a:pt x="17" y="182"/>
                </a:lnTo>
                <a:lnTo>
                  <a:pt x="26" y="174"/>
                </a:lnTo>
                <a:lnTo>
                  <a:pt x="32" y="161"/>
                </a:lnTo>
                <a:lnTo>
                  <a:pt x="23" y="137"/>
                </a:lnTo>
                <a:lnTo>
                  <a:pt x="13" y="136"/>
                </a:lnTo>
                <a:lnTo>
                  <a:pt x="5" y="137"/>
                </a:lnTo>
                <a:lnTo>
                  <a:pt x="0" y="131"/>
                </a:lnTo>
                <a:lnTo>
                  <a:pt x="13" y="121"/>
                </a:lnTo>
                <a:lnTo>
                  <a:pt x="39" y="121"/>
                </a:lnTo>
                <a:lnTo>
                  <a:pt x="46" y="116"/>
                </a:lnTo>
                <a:lnTo>
                  <a:pt x="65" y="111"/>
                </a:lnTo>
                <a:lnTo>
                  <a:pt x="70" y="117"/>
                </a:lnTo>
                <a:lnTo>
                  <a:pt x="63" y="121"/>
                </a:lnTo>
                <a:lnTo>
                  <a:pt x="65" y="128"/>
                </a:lnTo>
                <a:lnTo>
                  <a:pt x="75" y="144"/>
                </a:lnTo>
                <a:lnTo>
                  <a:pt x="79" y="161"/>
                </a:lnTo>
                <a:lnTo>
                  <a:pt x="80" y="144"/>
                </a:lnTo>
                <a:lnTo>
                  <a:pt x="93" y="128"/>
                </a:lnTo>
                <a:lnTo>
                  <a:pt x="100" y="136"/>
                </a:lnTo>
              </a:path>
            </a:pathLst>
          </a:custGeom>
          <a:solidFill>
            <a:schemeClr val="accent4"/>
          </a:solidFill>
          <a:ln w="12700" cap="rnd" cmpd="sng">
            <a:no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4" name="Freeform 233"/>
          <p:cNvSpPr>
            <a:spLocks/>
          </p:cNvSpPr>
          <p:nvPr/>
        </p:nvSpPr>
        <p:spPr bwMode="auto">
          <a:xfrm>
            <a:off x="2799676" y="2190380"/>
            <a:ext cx="81146" cy="77658"/>
          </a:xfrm>
          <a:custGeom>
            <a:avLst/>
            <a:gdLst/>
            <a:ahLst/>
            <a:cxnLst>
              <a:cxn ang="0">
                <a:pos x="54" y="47"/>
              </a:cxn>
              <a:cxn ang="0">
                <a:pos x="40" y="42"/>
              </a:cxn>
              <a:cxn ang="0">
                <a:pos x="24" y="45"/>
              </a:cxn>
              <a:cxn ang="0">
                <a:pos x="17" y="50"/>
              </a:cxn>
              <a:cxn ang="0">
                <a:pos x="8" y="50"/>
              </a:cxn>
              <a:cxn ang="0">
                <a:pos x="0" y="30"/>
              </a:cxn>
              <a:cxn ang="0">
                <a:pos x="5" y="22"/>
              </a:cxn>
              <a:cxn ang="0">
                <a:pos x="0" y="8"/>
              </a:cxn>
              <a:cxn ang="0">
                <a:pos x="1" y="0"/>
              </a:cxn>
              <a:cxn ang="0">
                <a:pos x="8" y="5"/>
              </a:cxn>
              <a:cxn ang="0">
                <a:pos x="12" y="13"/>
              </a:cxn>
              <a:cxn ang="0">
                <a:pos x="32" y="28"/>
              </a:cxn>
              <a:cxn ang="0">
                <a:pos x="40" y="30"/>
              </a:cxn>
              <a:cxn ang="0">
                <a:pos x="47" y="40"/>
              </a:cxn>
              <a:cxn ang="0">
                <a:pos x="54" y="47"/>
              </a:cxn>
            </a:cxnLst>
            <a:rect l="0" t="0" r="r" b="b"/>
            <a:pathLst>
              <a:path w="55" h="51">
                <a:moveTo>
                  <a:pt x="54" y="47"/>
                </a:moveTo>
                <a:lnTo>
                  <a:pt x="40" y="42"/>
                </a:lnTo>
                <a:lnTo>
                  <a:pt x="24" y="45"/>
                </a:lnTo>
                <a:lnTo>
                  <a:pt x="17" y="50"/>
                </a:lnTo>
                <a:lnTo>
                  <a:pt x="8" y="50"/>
                </a:lnTo>
                <a:lnTo>
                  <a:pt x="0" y="30"/>
                </a:lnTo>
                <a:lnTo>
                  <a:pt x="5" y="22"/>
                </a:lnTo>
                <a:lnTo>
                  <a:pt x="0" y="8"/>
                </a:lnTo>
                <a:lnTo>
                  <a:pt x="1" y="0"/>
                </a:lnTo>
                <a:lnTo>
                  <a:pt x="8" y="5"/>
                </a:lnTo>
                <a:lnTo>
                  <a:pt x="12" y="13"/>
                </a:lnTo>
                <a:lnTo>
                  <a:pt x="32" y="28"/>
                </a:lnTo>
                <a:lnTo>
                  <a:pt x="40" y="30"/>
                </a:lnTo>
                <a:lnTo>
                  <a:pt x="47" y="40"/>
                </a:lnTo>
                <a:lnTo>
                  <a:pt x="54" y="47"/>
                </a:lnTo>
              </a:path>
            </a:pathLst>
          </a:custGeom>
          <a:solidFill>
            <a:srgbClr val="888888"/>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5" name="Freeform 234"/>
          <p:cNvSpPr>
            <a:spLocks/>
          </p:cNvSpPr>
          <p:nvPr/>
        </p:nvSpPr>
        <p:spPr bwMode="auto">
          <a:xfrm>
            <a:off x="2714106" y="2155355"/>
            <a:ext cx="75244" cy="79181"/>
          </a:xfrm>
          <a:custGeom>
            <a:avLst/>
            <a:gdLst/>
            <a:ahLst/>
            <a:cxnLst>
              <a:cxn ang="0">
                <a:pos x="35" y="51"/>
              </a:cxn>
              <a:cxn ang="0">
                <a:pos x="22" y="51"/>
              </a:cxn>
              <a:cxn ang="0">
                <a:pos x="18" y="31"/>
              </a:cxn>
              <a:cxn ang="0">
                <a:pos x="5" y="23"/>
              </a:cxn>
              <a:cxn ang="0">
                <a:pos x="0" y="15"/>
              </a:cxn>
              <a:cxn ang="0">
                <a:pos x="7" y="10"/>
              </a:cxn>
              <a:cxn ang="0">
                <a:pos x="13" y="1"/>
              </a:cxn>
              <a:cxn ang="0">
                <a:pos x="18" y="0"/>
              </a:cxn>
              <a:cxn ang="0">
                <a:pos x="28" y="0"/>
              </a:cxn>
              <a:cxn ang="0">
                <a:pos x="33" y="10"/>
              </a:cxn>
              <a:cxn ang="0">
                <a:pos x="41" y="20"/>
              </a:cxn>
              <a:cxn ang="0">
                <a:pos x="50" y="31"/>
              </a:cxn>
              <a:cxn ang="0">
                <a:pos x="38" y="36"/>
              </a:cxn>
              <a:cxn ang="0">
                <a:pos x="41" y="44"/>
              </a:cxn>
              <a:cxn ang="0">
                <a:pos x="35" y="51"/>
              </a:cxn>
            </a:cxnLst>
            <a:rect l="0" t="0" r="r" b="b"/>
            <a:pathLst>
              <a:path w="51" h="52">
                <a:moveTo>
                  <a:pt x="35" y="51"/>
                </a:moveTo>
                <a:lnTo>
                  <a:pt x="22" y="51"/>
                </a:lnTo>
                <a:lnTo>
                  <a:pt x="18" y="31"/>
                </a:lnTo>
                <a:lnTo>
                  <a:pt x="5" y="23"/>
                </a:lnTo>
                <a:lnTo>
                  <a:pt x="0" y="15"/>
                </a:lnTo>
                <a:lnTo>
                  <a:pt x="7" y="10"/>
                </a:lnTo>
                <a:lnTo>
                  <a:pt x="13" y="1"/>
                </a:lnTo>
                <a:lnTo>
                  <a:pt x="18" y="0"/>
                </a:lnTo>
                <a:lnTo>
                  <a:pt x="28" y="0"/>
                </a:lnTo>
                <a:lnTo>
                  <a:pt x="33" y="10"/>
                </a:lnTo>
                <a:lnTo>
                  <a:pt x="41" y="20"/>
                </a:lnTo>
                <a:lnTo>
                  <a:pt x="50" y="31"/>
                </a:lnTo>
                <a:lnTo>
                  <a:pt x="38" y="36"/>
                </a:lnTo>
                <a:lnTo>
                  <a:pt x="41" y="44"/>
                </a:lnTo>
                <a:lnTo>
                  <a:pt x="35" y="51"/>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6" name="Freeform 235"/>
          <p:cNvSpPr>
            <a:spLocks/>
          </p:cNvSpPr>
          <p:nvPr/>
        </p:nvSpPr>
        <p:spPr bwMode="auto">
          <a:xfrm>
            <a:off x="1945444" y="5442926"/>
            <a:ext cx="91472" cy="80705"/>
          </a:xfrm>
          <a:custGeom>
            <a:avLst/>
            <a:gdLst/>
            <a:ahLst/>
            <a:cxnLst>
              <a:cxn ang="0">
                <a:pos x="51" y="52"/>
              </a:cxn>
              <a:cxn ang="0">
                <a:pos x="42" y="49"/>
              </a:cxn>
              <a:cxn ang="0">
                <a:pos x="30" y="44"/>
              </a:cxn>
              <a:cxn ang="0">
                <a:pos x="23" y="33"/>
              </a:cxn>
              <a:cxn ang="0">
                <a:pos x="8" y="24"/>
              </a:cxn>
              <a:cxn ang="0">
                <a:pos x="0" y="22"/>
              </a:cxn>
              <a:cxn ang="0">
                <a:pos x="0" y="0"/>
              </a:cxn>
              <a:cxn ang="0">
                <a:pos x="13" y="5"/>
              </a:cxn>
              <a:cxn ang="0">
                <a:pos x="21" y="13"/>
              </a:cxn>
              <a:cxn ang="0">
                <a:pos x="36" y="28"/>
              </a:cxn>
              <a:cxn ang="0">
                <a:pos x="51" y="39"/>
              </a:cxn>
              <a:cxn ang="0">
                <a:pos x="61" y="44"/>
              </a:cxn>
              <a:cxn ang="0">
                <a:pos x="51" y="52"/>
              </a:cxn>
            </a:cxnLst>
            <a:rect l="0" t="0" r="r" b="b"/>
            <a:pathLst>
              <a:path w="62" h="53">
                <a:moveTo>
                  <a:pt x="51" y="52"/>
                </a:moveTo>
                <a:lnTo>
                  <a:pt x="42" y="49"/>
                </a:lnTo>
                <a:lnTo>
                  <a:pt x="30" y="44"/>
                </a:lnTo>
                <a:lnTo>
                  <a:pt x="23" y="33"/>
                </a:lnTo>
                <a:lnTo>
                  <a:pt x="8" y="24"/>
                </a:lnTo>
                <a:lnTo>
                  <a:pt x="0" y="22"/>
                </a:lnTo>
                <a:lnTo>
                  <a:pt x="0" y="0"/>
                </a:lnTo>
                <a:lnTo>
                  <a:pt x="13" y="5"/>
                </a:lnTo>
                <a:lnTo>
                  <a:pt x="21" y="13"/>
                </a:lnTo>
                <a:lnTo>
                  <a:pt x="36" y="28"/>
                </a:lnTo>
                <a:lnTo>
                  <a:pt x="51" y="39"/>
                </a:lnTo>
                <a:lnTo>
                  <a:pt x="61" y="44"/>
                </a:lnTo>
                <a:lnTo>
                  <a:pt x="51" y="52"/>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7" name="Freeform 236"/>
          <p:cNvSpPr>
            <a:spLocks/>
          </p:cNvSpPr>
          <p:nvPr/>
        </p:nvSpPr>
        <p:spPr bwMode="auto">
          <a:xfrm>
            <a:off x="1653324" y="5177972"/>
            <a:ext cx="514900" cy="345658"/>
          </a:xfrm>
          <a:custGeom>
            <a:avLst/>
            <a:gdLst/>
            <a:ahLst/>
            <a:cxnLst>
              <a:cxn ang="0">
                <a:pos x="290" y="226"/>
              </a:cxn>
              <a:cxn ang="0">
                <a:pos x="272" y="219"/>
              </a:cxn>
              <a:cxn ang="0">
                <a:pos x="262" y="212"/>
              </a:cxn>
              <a:cxn ang="0">
                <a:pos x="237" y="187"/>
              </a:cxn>
              <a:cxn ang="0">
                <a:pos x="228" y="186"/>
              </a:cxn>
              <a:cxn ang="0">
                <a:pos x="212" y="163"/>
              </a:cxn>
              <a:cxn ang="0">
                <a:pos x="198" y="151"/>
              </a:cxn>
              <a:cxn ang="0">
                <a:pos x="198" y="141"/>
              </a:cxn>
              <a:cxn ang="0">
                <a:pos x="193" y="131"/>
              </a:cxn>
              <a:cxn ang="0">
                <a:pos x="175" y="116"/>
              </a:cxn>
              <a:cxn ang="0">
                <a:pos x="164" y="109"/>
              </a:cxn>
              <a:cxn ang="0">
                <a:pos x="151" y="106"/>
              </a:cxn>
              <a:cxn ang="0">
                <a:pos x="124" y="116"/>
              </a:cxn>
              <a:cxn ang="0">
                <a:pos x="109" y="118"/>
              </a:cxn>
              <a:cxn ang="0">
                <a:pos x="98" y="118"/>
              </a:cxn>
              <a:cxn ang="0">
                <a:pos x="84" y="121"/>
              </a:cxn>
              <a:cxn ang="0">
                <a:pos x="74" y="116"/>
              </a:cxn>
              <a:cxn ang="0">
                <a:pos x="65" y="116"/>
              </a:cxn>
              <a:cxn ang="0">
                <a:pos x="57" y="109"/>
              </a:cxn>
              <a:cxn ang="0">
                <a:pos x="42" y="109"/>
              </a:cxn>
              <a:cxn ang="0">
                <a:pos x="34" y="104"/>
              </a:cxn>
              <a:cxn ang="0">
                <a:pos x="32" y="95"/>
              </a:cxn>
              <a:cxn ang="0">
                <a:pos x="32" y="84"/>
              </a:cxn>
              <a:cxn ang="0">
                <a:pos x="27" y="75"/>
              </a:cxn>
              <a:cxn ang="0">
                <a:pos x="19" y="70"/>
              </a:cxn>
              <a:cxn ang="0">
                <a:pos x="5" y="71"/>
              </a:cxn>
              <a:cxn ang="0">
                <a:pos x="1" y="80"/>
              </a:cxn>
              <a:cxn ang="0">
                <a:pos x="0" y="84"/>
              </a:cxn>
              <a:cxn ang="0">
                <a:pos x="3" y="0"/>
              </a:cxn>
              <a:cxn ang="0">
                <a:pos x="116" y="3"/>
              </a:cxn>
              <a:cxn ang="0">
                <a:pos x="252" y="8"/>
              </a:cxn>
              <a:cxn ang="0">
                <a:pos x="281" y="8"/>
              </a:cxn>
              <a:cxn ang="0">
                <a:pos x="348" y="8"/>
              </a:cxn>
              <a:cxn ang="0">
                <a:pos x="343" y="206"/>
              </a:cxn>
              <a:cxn ang="0">
                <a:pos x="334" y="211"/>
              </a:cxn>
              <a:cxn ang="0">
                <a:pos x="321" y="211"/>
              </a:cxn>
              <a:cxn ang="0">
                <a:pos x="303" y="223"/>
              </a:cxn>
              <a:cxn ang="0">
                <a:pos x="290" y="226"/>
              </a:cxn>
            </a:cxnLst>
            <a:rect l="0" t="0" r="r" b="b"/>
            <a:pathLst>
              <a:path w="349" h="227">
                <a:moveTo>
                  <a:pt x="290" y="226"/>
                </a:moveTo>
                <a:lnTo>
                  <a:pt x="272" y="219"/>
                </a:lnTo>
                <a:lnTo>
                  <a:pt x="262" y="212"/>
                </a:lnTo>
                <a:lnTo>
                  <a:pt x="237" y="187"/>
                </a:lnTo>
                <a:lnTo>
                  <a:pt x="228" y="186"/>
                </a:lnTo>
                <a:lnTo>
                  <a:pt x="212" y="163"/>
                </a:lnTo>
                <a:lnTo>
                  <a:pt x="198" y="151"/>
                </a:lnTo>
                <a:lnTo>
                  <a:pt x="198" y="141"/>
                </a:lnTo>
                <a:lnTo>
                  <a:pt x="193" y="131"/>
                </a:lnTo>
                <a:lnTo>
                  <a:pt x="175" y="116"/>
                </a:lnTo>
                <a:lnTo>
                  <a:pt x="164" y="109"/>
                </a:lnTo>
                <a:lnTo>
                  <a:pt x="151" y="106"/>
                </a:lnTo>
                <a:lnTo>
                  <a:pt x="124" y="116"/>
                </a:lnTo>
                <a:lnTo>
                  <a:pt x="109" y="118"/>
                </a:lnTo>
                <a:lnTo>
                  <a:pt x="98" y="118"/>
                </a:lnTo>
                <a:lnTo>
                  <a:pt x="84" y="121"/>
                </a:lnTo>
                <a:lnTo>
                  <a:pt x="74" y="116"/>
                </a:lnTo>
                <a:lnTo>
                  <a:pt x="65" y="116"/>
                </a:lnTo>
                <a:lnTo>
                  <a:pt x="57" y="109"/>
                </a:lnTo>
                <a:lnTo>
                  <a:pt x="42" y="109"/>
                </a:lnTo>
                <a:lnTo>
                  <a:pt x="34" y="104"/>
                </a:lnTo>
                <a:lnTo>
                  <a:pt x="32" y="95"/>
                </a:lnTo>
                <a:lnTo>
                  <a:pt x="32" y="84"/>
                </a:lnTo>
                <a:lnTo>
                  <a:pt x="27" y="75"/>
                </a:lnTo>
                <a:lnTo>
                  <a:pt x="19" y="70"/>
                </a:lnTo>
                <a:lnTo>
                  <a:pt x="5" y="71"/>
                </a:lnTo>
                <a:lnTo>
                  <a:pt x="1" y="80"/>
                </a:lnTo>
                <a:lnTo>
                  <a:pt x="0" y="84"/>
                </a:lnTo>
                <a:lnTo>
                  <a:pt x="3" y="0"/>
                </a:lnTo>
                <a:lnTo>
                  <a:pt x="116" y="3"/>
                </a:lnTo>
                <a:lnTo>
                  <a:pt x="252" y="8"/>
                </a:lnTo>
                <a:lnTo>
                  <a:pt x="281" y="8"/>
                </a:lnTo>
                <a:lnTo>
                  <a:pt x="348" y="8"/>
                </a:lnTo>
                <a:lnTo>
                  <a:pt x="343" y="206"/>
                </a:lnTo>
                <a:lnTo>
                  <a:pt x="334" y="211"/>
                </a:lnTo>
                <a:lnTo>
                  <a:pt x="321" y="211"/>
                </a:lnTo>
                <a:lnTo>
                  <a:pt x="303" y="223"/>
                </a:lnTo>
                <a:lnTo>
                  <a:pt x="290" y="22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8" name="Freeform 237"/>
          <p:cNvSpPr>
            <a:spLocks/>
          </p:cNvSpPr>
          <p:nvPr/>
        </p:nvSpPr>
        <p:spPr bwMode="auto">
          <a:xfrm>
            <a:off x="2660994" y="1623925"/>
            <a:ext cx="2050745" cy="500977"/>
          </a:xfrm>
          <a:custGeom>
            <a:avLst/>
            <a:gdLst/>
            <a:ahLst/>
            <a:cxnLst>
              <a:cxn ang="0">
                <a:pos x="187" y="3"/>
              </a:cxn>
              <a:cxn ang="0">
                <a:pos x="452" y="6"/>
              </a:cxn>
              <a:cxn ang="0">
                <a:pos x="1257" y="25"/>
              </a:cxn>
              <a:cxn ang="0">
                <a:pos x="1239" y="35"/>
              </a:cxn>
              <a:cxn ang="0">
                <a:pos x="1255" y="53"/>
              </a:cxn>
              <a:cxn ang="0">
                <a:pos x="1268" y="61"/>
              </a:cxn>
              <a:cxn ang="0">
                <a:pos x="1284" y="65"/>
              </a:cxn>
              <a:cxn ang="0">
                <a:pos x="1306" y="53"/>
              </a:cxn>
              <a:cxn ang="0">
                <a:pos x="1322" y="72"/>
              </a:cxn>
              <a:cxn ang="0">
                <a:pos x="1312" y="81"/>
              </a:cxn>
              <a:cxn ang="0">
                <a:pos x="1314" y="103"/>
              </a:cxn>
              <a:cxn ang="0">
                <a:pos x="1314" y="121"/>
              </a:cxn>
              <a:cxn ang="0">
                <a:pos x="1324" y="133"/>
              </a:cxn>
              <a:cxn ang="0">
                <a:pos x="1341" y="146"/>
              </a:cxn>
              <a:cxn ang="0">
                <a:pos x="1335" y="166"/>
              </a:cxn>
              <a:cxn ang="0">
                <a:pos x="1335" y="193"/>
              </a:cxn>
              <a:cxn ang="0">
                <a:pos x="1337" y="214"/>
              </a:cxn>
              <a:cxn ang="0">
                <a:pos x="1352" y="221"/>
              </a:cxn>
              <a:cxn ang="0">
                <a:pos x="1367" y="246"/>
              </a:cxn>
              <a:cxn ang="0">
                <a:pos x="1389" y="263"/>
              </a:cxn>
              <a:cxn ang="0">
                <a:pos x="1372" y="271"/>
              </a:cxn>
              <a:cxn ang="0">
                <a:pos x="1367" y="291"/>
              </a:cxn>
              <a:cxn ang="0">
                <a:pos x="1350" y="300"/>
              </a:cxn>
              <a:cxn ang="0">
                <a:pos x="1344" y="318"/>
              </a:cxn>
              <a:cxn ang="0">
                <a:pos x="1324" y="323"/>
              </a:cxn>
              <a:cxn ang="0">
                <a:pos x="437" y="328"/>
              </a:cxn>
              <a:cxn ang="0">
                <a:pos x="339" y="328"/>
              </a:cxn>
              <a:cxn ang="0">
                <a:pos x="212" y="300"/>
              </a:cxn>
              <a:cxn ang="0">
                <a:pos x="210" y="278"/>
              </a:cxn>
              <a:cxn ang="0">
                <a:pos x="199" y="258"/>
              </a:cxn>
              <a:cxn ang="0">
                <a:pos x="214" y="234"/>
              </a:cxn>
              <a:cxn ang="0">
                <a:pos x="199" y="220"/>
              </a:cxn>
              <a:cxn ang="0">
                <a:pos x="165" y="201"/>
              </a:cxn>
              <a:cxn ang="0">
                <a:pos x="143" y="216"/>
              </a:cxn>
              <a:cxn ang="0">
                <a:pos x="119" y="240"/>
              </a:cxn>
              <a:cxn ang="0">
                <a:pos x="105" y="245"/>
              </a:cxn>
              <a:cxn ang="0">
                <a:pos x="105" y="221"/>
              </a:cxn>
              <a:cxn ang="0">
                <a:pos x="117" y="196"/>
              </a:cxn>
              <a:cxn ang="0">
                <a:pos x="105" y="186"/>
              </a:cxn>
              <a:cxn ang="0">
                <a:pos x="83" y="180"/>
              </a:cxn>
              <a:cxn ang="0">
                <a:pos x="73" y="196"/>
              </a:cxn>
              <a:cxn ang="0">
                <a:pos x="66" y="166"/>
              </a:cxn>
              <a:cxn ang="0">
                <a:pos x="63" y="143"/>
              </a:cxn>
              <a:cxn ang="0">
                <a:pos x="45" y="126"/>
              </a:cxn>
              <a:cxn ang="0">
                <a:pos x="19" y="106"/>
              </a:cxn>
              <a:cxn ang="0">
                <a:pos x="32" y="88"/>
              </a:cxn>
              <a:cxn ang="0">
                <a:pos x="46" y="73"/>
              </a:cxn>
              <a:cxn ang="0">
                <a:pos x="35" y="58"/>
              </a:cxn>
              <a:cxn ang="0">
                <a:pos x="19" y="61"/>
              </a:cxn>
              <a:cxn ang="0">
                <a:pos x="0" y="45"/>
              </a:cxn>
              <a:cxn ang="0">
                <a:pos x="10" y="30"/>
              </a:cxn>
              <a:cxn ang="0">
                <a:pos x="30" y="6"/>
              </a:cxn>
              <a:cxn ang="0">
                <a:pos x="41" y="0"/>
              </a:cxn>
            </a:cxnLst>
            <a:rect l="0" t="0" r="r" b="b"/>
            <a:pathLst>
              <a:path w="1390" h="329">
                <a:moveTo>
                  <a:pt x="41" y="0"/>
                </a:moveTo>
                <a:lnTo>
                  <a:pt x="187" y="3"/>
                </a:lnTo>
                <a:lnTo>
                  <a:pt x="274" y="3"/>
                </a:lnTo>
                <a:lnTo>
                  <a:pt x="452" y="6"/>
                </a:lnTo>
                <a:lnTo>
                  <a:pt x="1260" y="15"/>
                </a:lnTo>
                <a:lnTo>
                  <a:pt x="1257" y="25"/>
                </a:lnTo>
                <a:lnTo>
                  <a:pt x="1254" y="33"/>
                </a:lnTo>
                <a:lnTo>
                  <a:pt x="1239" y="35"/>
                </a:lnTo>
                <a:lnTo>
                  <a:pt x="1244" y="48"/>
                </a:lnTo>
                <a:lnTo>
                  <a:pt x="1255" y="53"/>
                </a:lnTo>
                <a:lnTo>
                  <a:pt x="1260" y="58"/>
                </a:lnTo>
                <a:lnTo>
                  <a:pt x="1268" y="61"/>
                </a:lnTo>
                <a:lnTo>
                  <a:pt x="1277" y="72"/>
                </a:lnTo>
                <a:lnTo>
                  <a:pt x="1284" y="65"/>
                </a:lnTo>
                <a:lnTo>
                  <a:pt x="1294" y="58"/>
                </a:lnTo>
                <a:lnTo>
                  <a:pt x="1306" y="53"/>
                </a:lnTo>
                <a:lnTo>
                  <a:pt x="1314" y="58"/>
                </a:lnTo>
                <a:lnTo>
                  <a:pt x="1322" y="72"/>
                </a:lnTo>
                <a:lnTo>
                  <a:pt x="1319" y="81"/>
                </a:lnTo>
                <a:lnTo>
                  <a:pt x="1312" y="81"/>
                </a:lnTo>
                <a:lnTo>
                  <a:pt x="1314" y="95"/>
                </a:lnTo>
                <a:lnTo>
                  <a:pt x="1314" y="103"/>
                </a:lnTo>
                <a:lnTo>
                  <a:pt x="1315" y="112"/>
                </a:lnTo>
                <a:lnTo>
                  <a:pt x="1314" y="121"/>
                </a:lnTo>
                <a:lnTo>
                  <a:pt x="1317" y="128"/>
                </a:lnTo>
                <a:lnTo>
                  <a:pt x="1324" y="133"/>
                </a:lnTo>
                <a:lnTo>
                  <a:pt x="1335" y="138"/>
                </a:lnTo>
                <a:lnTo>
                  <a:pt x="1341" y="146"/>
                </a:lnTo>
                <a:lnTo>
                  <a:pt x="1335" y="153"/>
                </a:lnTo>
                <a:lnTo>
                  <a:pt x="1335" y="166"/>
                </a:lnTo>
                <a:lnTo>
                  <a:pt x="1330" y="183"/>
                </a:lnTo>
                <a:lnTo>
                  <a:pt x="1335" y="193"/>
                </a:lnTo>
                <a:lnTo>
                  <a:pt x="1337" y="201"/>
                </a:lnTo>
                <a:lnTo>
                  <a:pt x="1337" y="214"/>
                </a:lnTo>
                <a:lnTo>
                  <a:pt x="1344" y="220"/>
                </a:lnTo>
                <a:lnTo>
                  <a:pt x="1352" y="221"/>
                </a:lnTo>
                <a:lnTo>
                  <a:pt x="1362" y="241"/>
                </a:lnTo>
                <a:lnTo>
                  <a:pt x="1367" y="246"/>
                </a:lnTo>
                <a:lnTo>
                  <a:pt x="1375" y="254"/>
                </a:lnTo>
                <a:lnTo>
                  <a:pt x="1389" y="263"/>
                </a:lnTo>
                <a:lnTo>
                  <a:pt x="1377" y="265"/>
                </a:lnTo>
                <a:lnTo>
                  <a:pt x="1372" y="271"/>
                </a:lnTo>
                <a:lnTo>
                  <a:pt x="1374" y="283"/>
                </a:lnTo>
                <a:lnTo>
                  <a:pt x="1367" y="291"/>
                </a:lnTo>
                <a:lnTo>
                  <a:pt x="1355" y="291"/>
                </a:lnTo>
                <a:lnTo>
                  <a:pt x="1350" y="300"/>
                </a:lnTo>
                <a:lnTo>
                  <a:pt x="1347" y="311"/>
                </a:lnTo>
                <a:lnTo>
                  <a:pt x="1344" y="318"/>
                </a:lnTo>
                <a:lnTo>
                  <a:pt x="1332" y="320"/>
                </a:lnTo>
                <a:lnTo>
                  <a:pt x="1324" y="323"/>
                </a:lnTo>
                <a:lnTo>
                  <a:pt x="683" y="328"/>
                </a:lnTo>
                <a:lnTo>
                  <a:pt x="437" y="328"/>
                </a:lnTo>
                <a:lnTo>
                  <a:pt x="389" y="328"/>
                </a:lnTo>
                <a:lnTo>
                  <a:pt x="339" y="328"/>
                </a:lnTo>
                <a:lnTo>
                  <a:pt x="202" y="306"/>
                </a:lnTo>
                <a:lnTo>
                  <a:pt x="212" y="300"/>
                </a:lnTo>
                <a:lnTo>
                  <a:pt x="214" y="288"/>
                </a:lnTo>
                <a:lnTo>
                  <a:pt x="210" y="278"/>
                </a:lnTo>
                <a:lnTo>
                  <a:pt x="199" y="268"/>
                </a:lnTo>
                <a:lnTo>
                  <a:pt x="199" y="258"/>
                </a:lnTo>
                <a:lnTo>
                  <a:pt x="208" y="246"/>
                </a:lnTo>
                <a:lnTo>
                  <a:pt x="214" y="234"/>
                </a:lnTo>
                <a:lnTo>
                  <a:pt x="212" y="220"/>
                </a:lnTo>
                <a:lnTo>
                  <a:pt x="199" y="220"/>
                </a:lnTo>
                <a:lnTo>
                  <a:pt x="188" y="208"/>
                </a:lnTo>
                <a:lnTo>
                  <a:pt x="165" y="201"/>
                </a:lnTo>
                <a:lnTo>
                  <a:pt x="148" y="205"/>
                </a:lnTo>
                <a:lnTo>
                  <a:pt x="143" y="216"/>
                </a:lnTo>
                <a:lnTo>
                  <a:pt x="135" y="220"/>
                </a:lnTo>
                <a:lnTo>
                  <a:pt x="119" y="240"/>
                </a:lnTo>
                <a:lnTo>
                  <a:pt x="112" y="254"/>
                </a:lnTo>
                <a:lnTo>
                  <a:pt x="105" y="245"/>
                </a:lnTo>
                <a:lnTo>
                  <a:pt x="95" y="236"/>
                </a:lnTo>
                <a:lnTo>
                  <a:pt x="105" y="221"/>
                </a:lnTo>
                <a:lnTo>
                  <a:pt x="113" y="216"/>
                </a:lnTo>
                <a:lnTo>
                  <a:pt x="117" y="196"/>
                </a:lnTo>
                <a:lnTo>
                  <a:pt x="110" y="193"/>
                </a:lnTo>
                <a:lnTo>
                  <a:pt x="105" y="186"/>
                </a:lnTo>
                <a:lnTo>
                  <a:pt x="95" y="183"/>
                </a:lnTo>
                <a:lnTo>
                  <a:pt x="83" y="180"/>
                </a:lnTo>
                <a:lnTo>
                  <a:pt x="83" y="196"/>
                </a:lnTo>
                <a:lnTo>
                  <a:pt x="73" y="196"/>
                </a:lnTo>
                <a:lnTo>
                  <a:pt x="66" y="176"/>
                </a:lnTo>
                <a:lnTo>
                  <a:pt x="66" y="166"/>
                </a:lnTo>
                <a:lnTo>
                  <a:pt x="66" y="158"/>
                </a:lnTo>
                <a:lnTo>
                  <a:pt x="63" y="143"/>
                </a:lnTo>
                <a:lnTo>
                  <a:pt x="59" y="133"/>
                </a:lnTo>
                <a:lnTo>
                  <a:pt x="45" y="126"/>
                </a:lnTo>
                <a:lnTo>
                  <a:pt x="37" y="121"/>
                </a:lnTo>
                <a:lnTo>
                  <a:pt x="19" y="106"/>
                </a:lnTo>
                <a:lnTo>
                  <a:pt x="15" y="95"/>
                </a:lnTo>
                <a:lnTo>
                  <a:pt x="32" y="88"/>
                </a:lnTo>
                <a:lnTo>
                  <a:pt x="37" y="81"/>
                </a:lnTo>
                <a:lnTo>
                  <a:pt x="46" y="73"/>
                </a:lnTo>
                <a:lnTo>
                  <a:pt x="45" y="61"/>
                </a:lnTo>
                <a:lnTo>
                  <a:pt x="35" y="58"/>
                </a:lnTo>
                <a:lnTo>
                  <a:pt x="25" y="60"/>
                </a:lnTo>
                <a:lnTo>
                  <a:pt x="19" y="61"/>
                </a:lnTo>
                <a:lnTo>
                  <a:pt x="0" y="58"/>
                </a:lnTo>
                <a:lnTo>
                  <a:pt x="0" y="45"/>
                </a:lnTo>
                <a:lnTo>
                  <a:pt x="3" y="35"/>
                </a:lnTo>
                <a:lnTo>
                  <a:pt x="10" y="30"/>
                </a:lnTo>
                <a:lnTo>
                  <a:pt x="15" y="21"/>
                </a:lnTo>
                <a:lnTo>
                  <a:pt x="30" y="6"/>
                </a:lnTo>
                <a:lnTo>
                  <a:pt x="37" y="3"/>
                </a:lnTo>
                <a:lnTo>
                  <a:pt x="41" y="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39" name="Freeform 238"/>
          <p:cNvSpPr>
            <a:spLocks/>
          </p:cNvSpPr>
          <p:nvPr/>
        </p:nvSpPr>
        <p:spPr bwMode="auto">
          <a:xfrm>
            <a:off x="2752466" y="1975674"/>
            <a:ext cx="109178" cy="143136"/>
          </a:xfrm>
          <a:custGeom>
            <a:avLst/>
            <a:gdLst/>
            <a:ahLst/>
            <a:cxnLst>
              <a:cxn ang="0">
                <a:pos x="0" y="6"/>
              </a:cxn>
              <a:cxn ang="0">
                <a:pos x="5" y="0"/>
              </a:cxn>
              <a:cxn ang="0">
                <a:pos x="15" y="10"/>
              </a:cxn>
              <a:cxn ang="0">
                <a:pos x="25" y="25"/>
              </a:cxn>
              <a:cxn ang="0">
                <a:pos x="38" y="47"/>
              </a:cxn>
              <a:cxn ang="0">
                <a:pos x="45" y="49"/>
              </a:cxn>
              <a:cxn ang="0">
                <a:pos x="61" y="66"/>
              </a:cxn>
              <a:cxn ang="0">
                <a:pos x="68" y="78"/>
              </a:cxn>
              <a:cxn ang="0">
                <a:pos x="73" y="93"/>
              </a:cxn>
              <a:cxn ang="0">
                <a:pos x="63" y="88"/>
              </a:cxn>
              <a:cxn ang="0">
                <a:pos x="52" y="86"/>
              </a:cxn>
              <a:cxn ang="0">
                <a:pos x="32" y="61"/>
              </a:cxn>
              <a:cxn ang="0">
                <a:pos x="25" y="56"/>
              </a:cxn>
              <a:cxn ang="0">
                <a:pos x="17" y="30"/>
              </a:cxn>
              <a:cxn ang="0">
                <a:pos x="12" y="25"/>
              </a:cxn>
              <a:cxn ang="0">
                <a:pos x="1" y="28"/>
              </a:cxn>
              <a:cxn ang="0">
                <a:pos x="0" y="6"/>
              </a:cxn>
            </a:cxnLst>
            <a:rect l="0" t="0" r="r" b="b"/>
            <a:pathLst>
              <a:path w="74" h="94">
                <a:moveTo>
                  <a:pt x="0" y="6"/>
                </a:moveTo>
                <a:lnTo>
                  <a:pt x="5" y="0"/>
                </a:lnTo>
                <a:lnTo>
                  <a:pt x="15" y="10"/>
                </a:lnTo>
                <a:lnTo>
                  <a:pt x="25" y="25"/>
                </a:lnTo>
                <a:lnTo>
                  <a:pt x="38" y="47"/>
                </a:lnTo>
                <a:lnTo>
                  <a:pt x="45" y="49"/>
                </a:lnTo>
                <a:lnTo>
                  <a:pt x="61" y="66"/>
                </a:lnTo>
                <a:lnTo>
                  <a:pt x="68" y="78"/>
                </a:lnTo>
                <a:lnTo>
                  <a:pt x="73" y="93"/>
                </a:lnTo>
                <a:lnTo>
                  <a:pt x="63" y="88"/>
                </a:lnTo>
                <a:lnTo>
                  <a:pt x="52" y="86"/>
                </a:lnTo>
                <a:lnTo>
                  <a:pt x="32" y="61"/>
                </a:lnTo>
                <a:lnTo>
                  <a:pt x="25" y="56"/>
                </a:lnTo>
                <a:lnTo>
                  <a:pt x="17" y="30"/>
                </a:lnTo>
                <a:lnTo>
                  <a:pt x="12" y="25"/>
                </a:lnTo>
                <a:lnTo>
                  <a:pt x="1" y="28"/>
                </a:lnTo>
                <a:lnTo>
                  <a:pt x="0" y="6"/>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0" name="Freeform 239"/>
          <p:cNvSpPr>
            <a:spLocks/>
          </p:cNvSpPr>
          <p:nvPr/>
        </p:nvSpPr>
        <p:spPr bwMode="auto">
          <a:xfrm>
            <a:off x="2824758" y="2025925"/>
            <a:ext cx="44260" cy="47204"/>
          </a:xfrm>
          <a:custGeom>
            <a:avLst/>
            <a:gdLst/>
            <a:ahLst/>
            <a:cxnLst>
              <a:cxn ang="0">
                <a:pos x="0" y="5"/>
              </a:cxn>
              <a:cxn ang="0">
                <a:pos x="0" y="11"/>
              </a:cxn>
              <a:cxn ang="0">
                <a:pos x="10" y="30"/>
              </a:cxn>
              <a:cxn ang="0">
                <a:pos x="29" y="30"/>
              </a:cxn>
              <a:cxn ang="0">
                <a:pos x="29" y="0"/>
              </a:cxn>
              <a:cxn ang="0">
                <a:pos x="19" y="11"/>
              </a:cxn>
              <a:cxn ang="0">
                <a:pos x="0" y="5"/>
              </a:cxn>
            </a:cxnLst>
            <a:rect l="0" t="0" r="r" b="b"/>
            <a:pathLst>
              <a:path w="30" h="31">
                <a:moveTo>
                  <a:pt x="0" y="5"/>
                </a:moveTo>
                <a:lnTo>
                  <a:pt x="0" y="11"/>
                </a:lnTo>
                <a:lnTo>
                  <a:pt x="10" y="30"/>
                </a:lnTo>
                <a:lnTo>
                  <a:pt x="29" y="30"/>
                </a:lnTo>
                <a:lnTo>
                  <a:pt x="29" y="0"/>
                </a:lnTo>
                <a:lnTo>
                  <a:pt x="19" y="11"/>
                </a:lnTo>
                <a:lnTo>
                  <a:pt x="0" y="5"/>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1" name="Freeform 240"/>
          <p:cNvSpPr>
            <a:spLocks/>
          </p:cNvSpPr>
          <p:nvPr/>
        </p:nvSpPr>
        <p:spPr bwMode="auto">
          <a:xfrm>
            <a:off x="2891148" y="3684174"/>
            <a:ext cx="157862" cy="240591"/>
          </a:xfrm>
          <a:custGeom>
            <a:avLst/>
            <a:gdLst/>
            <a:ahLst/>
            <a:cxnLst>
              <a:cxn ang="0">
                <a:pos x="41" y="145"/>
              </a:cxn>
              <a:cxn ang="0">
                <a:pos x="36" y="135"/>
              </a:cxn>
              <a:cxn ang="0">
                <a:pos x="43" y="118"/>
              </a:cxn>
              <a:cxn ang="0">
                <a:pos x="56" y="122"/>
              </a:cxn>
              <a:cxn ang="0">
                <a:pos x="65" y="107"/>
              </a:cxn>
              <a:cxn ang="0">
                <a:pos x="59" y="94"/>
              </a:cxn>
              <a:cxn ang="0">
                <a:pos x="50" y="94"/>
              </a:cxn>
              <a:cxn ang="0">
                <a:pos x="43" y="97"/>
              </a:cxn>
              <a:cxn ang="0">
                <a:pos x="54" y="100"/>
              </a:cxn>
              <a:cxn ang="0">
                <a:pos x="58" y="108"/>
              </a:cxn>
              <a:cxn ang="0">
                <a:pos x="41" y="108"/>
              </a:cxn>
              <a:cxn ang="0">
                <a:pos x="32" y="125"/>
              </a:cxn>
              <a:cxn ang="0">
                <a:pos x="25" y="157"/>
              </a:cxn>
              <a:cxn ang="0">
                <a:pos x="13" y="157"/>
              </a:cxn>
              <a:cxn ang="0">
                <a:pos x="6" y="154"/>
              </a:cxn>
              <a:cxn ang="0">
                <a:pos x="0" y="135"/>
              </a:cxn>
              <a:cxn ang="0">
                <a:pos x="6" y="125"/>
              </a:cxn>
              <a:cxn ang="0">
                <a:pos x="10" y="114"/>
              </a:cxn>
              <a:cxn ang="0">
                <a:pos x="10" y="107"/>
              </a:cxn>
              <a:cxn ang="0">
                <a:pos x="3" y="100"/>
              </a:cxn>
              <a:cxn ang="0">
                <a:pos x="18" y="81"/>
              </a:cxn>
              <a:cxn ang="0">
                <a:pos x="13" y="68"/>
              </a:cxn>
              <a:cxn ang="0">
                <a:pos x="19" y="43"/>
              </a:cxn>
              <a:cxn ang="0">
                <a:pos x="41" y="15"/>
              </a:cxn>
              <a:cxn ang="0">
                <a:pos x="45" y="0"/>
              </a:cxn>
              <a:cxn ang="0">
                <a:pos x="54" y="0"/>
              </a:cxn>
              <a:cxn ang="0">
                <a:pos x="54" y="13"/>
              </a:cxn>
              <a:cxn ang="0">
                <a:pos x="56" y="23"/>
              </a:cxn>
              <a:cxn ang="0">
                <a:pos x="71" y="35"/>
              </a:cxn>
              <a:cxn ang="0">
                <a:pos x="65" y="48"/>
              </a:cxn>
              <a:cxn ang="0">
                <a:pos x="65" y="63"/>
              </a:cxn>
              <a:cxn ang="0">
                <a:pos x="71" y="77"/>
              </a:cxn>
              <a:cxn ang="0">
                <a:pos x="65" y="83"/>
              </a:cxn>
              <a:cxn ang="0">
                <a:pos x="65" y="92"/>
              </a:cxn>
              <a:cxn ang="0">
                <a:pos x="74" y="94"/>
              </a:cxn>
              <a:cxn ang="0">
                <a:pos x="94" y="100"/>
              </a:cxn>
              <a:cxn ang="0">
                <a:pos x="106" y="107"/>
              </a:cxn>
              <a:cxn ang="0">
                <a:pos x="91" y="114"/>
              </a:cxn>
              <a:cxn ang="0">
                <a:pos x="68" y="127"/>
              </a:cxn>
              <a:cxn ang="0">
                <a:pos x="54" y="138"/>
              </a:cxn>
              <a:cxn ang="0">
                <a:pos x="50" y="147"/>
              </a:cxn>
              <a:cxn ang="0">
                <a:pos x="41" y="145"/>
              </a:cxn>
            </a:cxnLst>
            <a:rect l="0" t="0" r="r" b="b"/>
            <a:pathLst>
              <a:path w="107" h="158">
                <a:moveTo>
                  <a:pt x="41" y="145"/>
                </a:moveTo>
                <a:lnTo>
                  <a:pt x="36" y="135"/>
                </a:lnTo>
                <a:lnTo>
                  <a:pt x="43" y="118"/>
                </a:lnTo>
                <a:lnTo>
                  <a:pt x="56" y="122"/>
                </a:lnTo>
                <a:lnTo>
                  <a:pt x="65" y="107"/>
                </a:lnTo>
                <a:lnTo>
                  <a:pt x="59" y="94"/>
                </a:lnTo>
                <a:lnTo>
                  <a:pt x="50" y="94"/>
                </a:lnTo>
                <a:lnTo>
                  <a:pt x="43" y="97"/>
                </a:lnTo>
                <a:lnTo>
                  <a:pt x="54" y="100"/>
                </a:lnTo>
                <a:lnTo>
                  <a:pt x="58" y="108"/>
                </a:lnTo>
                <a:lnTo>
                  <a:pt x="41" y="108"/>
                </a:lnTo>
                <a:lnTo>
                  <a:pt x="32" y="125"/>
                </a:lnTo>
                <a:lnTo>
                  <a:pt x="25" y="157"/>
                </a:lnTo>
                <a:lnTo>
                  <a:pt x="13" y="157"/>
                </a:lnTo>
                <a:lnTo>
                  <a:pt x="6" y="154"/>
                </a:lnTo>
                <a:lnTo>
                  <a:pt x="0" y="135"/>
                </a:lnTo>
                <a:lnTo>
                  <a:pt x="6" y="125"/>
                </a:lnTo>
                <a:lnTo>
                  <a:pt x="10" y="114"/>
                </a:lnTo>
                <a:lnTo>
                  <a:pt x="10" y="107"/>
                </a:lnTo>
                <a:lnTo>
                  <a:pt x="3" y="100"/>
                </a:lnTo>
                <a:lnTo>
                  <a:pt x="18" y="81"/>
                </a:lnTo>
                <a:lnTo>
                  <a:pt x="13" y="68"/>
                </a:lnTo>
                <a:lnTo>
                  <a:pt x="19" y="43"/>
                </a:lnTo>
                <a:lnTo>
                  <a:pt x="41" y="15"/>
                </a:lnTo>
                <a:lnTo>
                  <a:pt x="45" y="0"/>
                </a:lnTo>
                <a:lnTo>
                  <a:pt x="54" y="0"/>
                </a:lnTo>
                <a:lnTo>
                  <a:pt x="54" y="13"/>
                </a:lnTo>
                <a:lnTo>
                  <a:pt x="56" y="23"/>
                </a:lnTo>
                <a:lnTo>
                  <a:pt x="71" y="35"/>
                </a:lnTo>
                <a:lnTo>
                  <a:pt x="65" y="48"/>
                </a:lnTo>
                <a:lnTo>
                  <a:pt x="65" y="63"/>
                </a:lnTo>
                <a:lnTo>
                  <a:pt x="71" y="77"/>
                </a:lnTo>
                <a:lnTo>
                  <a:pt x="65" y="83"/>
                </a:lnTo>
                <a:lnTo>
                  <a:pt x="65" y="92"/>
                </a:lnTo>
                <a:lnTo>
                  <a:pt x="74" y="94"/>
                </a:lnTo>
                <a:lnTo>
                  <a:pt x="94" y="100"/>
                </a:lnTo>
                <a:lnTo>
                  <a:pt x="106" y="107"/>
                </a:lnTo>
                <a:lnTo>
                  <a:pt x="91" y="114"/>
                </a:lnTo>
                <a:lnTo>
                  <a:pt x="68" y="127"/>
                </a:lnTo>
                <a:lnTo>
                  <a:pt x="54" y="138"/>
                </a:lnTo>
                <a:lnTo>
                  <a:pt x="50" y="147"/>
                </a:lnTo>
                <a:lnTo>
                  <a:pt x="41" y="145"/>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2" name="Freeform 241"/>
          <p:cNvSpPr>
            <a:spLocks/>
          </p:cNvSpPr>
          <p:nvPr/>
        </p:nvSpPr>
        <p:spPr bwMode="auto">
          <a:xfrm>
            <a:off x="2984096" y="3311108"/>
            <a:ext cx="1329296" cy="960842"/>
          </a:xfrm>
          <a:custGeom>
            <a:avLst/>
            <a:gdLst/>
            <a:ahLst/>
            <a:cxnLst>
              <a:cxn ang="0">
                <a:pos x="43" y="43"/>
              </a:cxn>
              <a:cxn ang="0">
                <a:pos x="30" y="3"/>
              </a:cxn>
              <a:cxn ang="0">
                <a:pos x="311" y="3"/>
              </a:cxn>
              <a:cxn ang="0">
                <a:pos x="870" y="27"/>
              </a:cxn>
              <a:cxn ang="0">
                <a:pos x="886" y="55"/>
              </a:cxn>
              <a:cxn ang="0">
                <a:pos x="881" y="75"/>
              </a:cxn>
              <a:cxn ang="0">
                <a:pos x="855" y="101"/>
              </a:cxn>
              <a:cxn ang="0">
                <a:pos x="861" y="141"/>
              </a:cxn>
              <a:cxn ang="0">
                <a:pos x="859" y="172"/>
              </a:cxn>
              <a:cxn ang="0">
                <a:pos x="828" y="191"/>
              </a:cxn>
              <a:cxn ang="0">
                <a:pos x="786" y="208"/>
              </a:cxn>
              <a:cxn ang="0">
                <a:pos x="766" y="234"/>
              </a:cxn>
              <a:cxn ang="0">
                <a:pos x="743" y="261"/>
              </a:cxn>
              <a:cxn ang="0">
                <a:pos x="713" y="286"/>
              </a:cxn>
              <a:cxn ang="0">
                <a:pos x="688" y="310"/>
              </a:cxn>
              <a:cxn ang="0">
                <a:pos x="665" y="334"/>
              </a:cxn>
              <a:cxn ang="0">
                <a:pos x="651" y="367"/>
              </a:cxn>
              <a:cxn ang="0">
                <a:pos x="656" y="405"/>
              </a:cxn>
              <a:cxn ang="0">
                <a:pos x="658" y="447"/>
              </a:cxn>
              <a:cxn ang="0">
                <a:pos x="696" y="449"/>
              </a:cxn>
              <a:cxn ang="0">
                <a:pos x="721" y="471"/>
              </a:cxn>
              <a:cxn ang="0">
                <a:pos x="699" y="499"/>
              </a:cxn>
              <a:cxn ang="0">
                <a:pos x="736" y="527"/>
              </a:cxn>
              <a:cxn ang="0">
                <a:pos x="739" y="565"/>
              </a:cxn>
              <a:cxn ang="0">
                <a:pos x="718" y="589"/>
              </a:cxn>
              <a:cxn ang="0">
                <a:pos x="674" y="596"/>
              </a:cxn>
              <a:cxn ang="0">
                <a:pos x="686" y="623"/>
              </a:cxn>
              <a:cxn ang="0">
                <a:pos x="665" y="625"/>
              </a:cxn>
              <a:cxn ang="0">
                <a:pos x="623" y="609"/>
              </a:cxn>
              <a:cxn ang="0">
                <a:pos x="581" y="595"/>
              </a:cxn>
              <a:cxn ang="0">
                <a:pos x="549" y="596"/>
              </a:cxn>
              <a:cxn ang="0">
                <a:pos x="501" y="563"/>
              </a:cxn>
              <a:cxn ang="0">
                <a:pos x="462" y="565"/>
              </a:cxn>
              <a:cxn ang="0">
                <a:pos x="419" y="547"/>
              </a:cxn>
              <a:cxn ang="0">
                <a:pos x="387" y="571"/>
              </a:cxn>
              <a:cxn ang="0">
                <a:pos x="354" y="565"/>
              </a:cxn>
              <a:cxn ang="0">
                <a:pos x="320" y="576"/>
              </a:cxn>
              <a:cxn ang="0">
                <a:pos x="292" y="556"/>
              </a:cxn>
              <a:cxn ang="0">
                <a:pos x="255" y="543"/>
              </a:cxn>
              <a:cxn ang="0">
                <a:pos x="217" y="526"/>
              </a:cxn>
              <a:cxn ang="0">
                <a:pos x="199" y="487"/>
              </a:cxn>
              <a:cxn ang="0">
                <a:pos x="59" y="467"/>
              </a:cxn>
              <a:cxn ang="0">
                <a:pos x="25" y="403"/>
              </a:cxn>
              <a:cxn ang="0">
                <a:pos x="68" y="375"/>
              </a:cxn>
              <a:cxn ang="0">
                <a:pos x="63" y="334"/>
              </a:cxn>
              <a:cxn ang="0">
                <a:pos x="43" y="296"/>
              </a:cxn>
              <a:cxn ang="0">
                <a:pos x="45" y="266"/>
              </a:cxn>
              <a:cxn ang="0">
                <a:pos x="23" y="223"/>
              </a:cxn>
              <a:cxn ang="0">
                <a:pos x="8" y="176"/>
              </a:cxn>
              <a:cxn ang="0">
                <a:pos x="37" y="171"/>
              </a:cxn>
              <a:cxn ang="0">
                <a:pos x="52" y="144"/>
              </a:cxn>
              <a:cxn ang="0">
                <a:pos x="12" y="117"/>
              </a:cxn>
              <a:cxn ang="0">
                <a:pos x="17" y="82"/>
              </a:cxn>
            </a:cxnLst>
            <a:rect l="0" t="0" r="r" b="b"/>
            <a:pathLst>
              <a:path w="901" h="631">
                <a:moveTo>
                  <a:pt x="25" y="68"/>
                </a:moveTo>
                <a:lnTo>
                  <a:pt x="35" y="63"/>
                </a:lnTo>
                <a:lnTo>
                  <a:pt x="40" y="52"/>
                </a:lnTo>
                <a:lnTo>
                  <a:pt x="43" y="43"/>
                </a:lnTo>
                <a:lnTo>
                  <a:pt x="40" y="35"/>
                </a:lnTo>
                <a:lnTo>
                  <a:pt x="37" y="23"/>
                </a:lnTo>
                <a:lnTo>
                  <a:pt x="37" y="13"/>
                </a:lnTo>
                <a:lnTo>
                  <a:pt x="30" y="3"/>
                </a:lnTo>
                <a:lnTo>
                  <a:pt x="119" y="0"/>
                </a:lnTo>
                <a:lnTo>
                  <a:pt x="162" y="0"/>
                </a:lnTo>
                <a:lnTo>
                  <a:pt x="292" y="3"/>
                </a:lnTo>
                <a:lnTo>
                  <a:pt x="311" y="3"/>
                </a:lnTo>
                <a:lnTo>
                  <a:pt x="561" y="3"/>
                </a:lnTo>
                <a:lnTo>
                  <a:pt x="865" y="5"/>
                </a:lnTo>
                <a:lnTo>
                  <a:pt x="870" y="13"/>
                </a:lnTo>
                <a:lnTo>
                  <a:pt x="870" y="27"/>
                </a:lnTo>
                <a:lnTo>
                  <a:pt x="881" y="27"/>
                </a:lnTo>
                <a:lnTo>
                  <a:pt x="886" y="35"/>
                </a:lnTo>
                <a:lnTo>
                  <a:pt x="888" y="43"/>
                </a:lnTo>
                <a:lnTo>
                  <a:pt x="886" y="55"/>
                </a:lnTo>
                <a:lnTo>
                  <a:pt x="892" y="59"/>
                </a:lnTo>
                <a:lnTo>
                  <a:pt x="900" y="67"/>
                </a:lnTo>
                <a:lnTo>
                  <a:pt x="888" y="75"/>
                </a:lnTo>
                <a:lnTo>
                  <a:pt x="881" y="75"/>
                </a:lnTo>
                <a:lnTo>
                  <a:pt x="877" y="82"/>
                </a:lnTo>
                <a:lnTo>
                  <a:pt x="872" y="87"/>
                </a:lnTo>
                <a:lnTo>
                  <a:pt x="861" y="90"/>
                </a:lnTo>
                <a:lnTo>
                  <a:pt x="855" y="101"/>
                </a:lnTo>
                <a:lnTo>
                  <a:pt x="859" y="115"/>
                </a:lnTo>
                <a:lnTo>
                  <a:pt x="853" y="124"/>
                </a:lnTo>
                <a:lnTo>
                  <a:pt x="859" y="132"/>
                </a:lnTo>
                <a:lnTo>
                  <a:pt x="861" y="141"/>
                </a:lnTo>
                <a:lnTo>
                  <a:pt x="865" y="150"/>
                </a:lnTo>
                <a:lnTo>
                  <a:pt x="865" y="161"/>
                </a:lnTo>
                <a:lnTo>
                  <a:pt x="866" y="171"/>
                </a:lnTo>
                <a:lnTo>
                  <a:pt x="859" y="172"/>
                </a:lnTo>
                <a:lnTo>
                  <a:pt x="848" y="172"/>
                </a:lnTo>
                <a:lnTo>
                  <a:pt x="835" y="172"/>
                </a:lnTo>
                <a:lnTo>
                  <a:pt x="828" y="183"/>
                </a:lnTo>
                <a:lnTo>
                  <a:pt x="828" y="191"/>
                </a:lnTo>
                <a:lnTo>
                  <a:pt x="821" y="196"/>
                </a:lnTo>
                <a:lnTo>
                  <a:pt x="805" y="196"/>
                </a:lnTo>
                <a:lnTo>
                  <a:pt x="790" y="196"/>
                </a:lnTo>
                <a:lnTo>
                  <a:pt x="786" y="208"/>
                </a:lnTo>
                <a:lnTo>
                  <a:pt x="785" y="216"/>
                </a:lnTo>
                <a:lnTo>
                  <a:pt x="781" y="225"/>
                </a:lnTo>
                <a:lnTo>
                  <a:pt x="770" y="228"/>
                </a:lnTo>
                <a:lnTo>
                  <a:pt x="766" y="234"/>
                </a:lnTo>
                <a:lnTo>
                  <a:pt x="759" y="238"/>
                </a:lnTo>
                <a:lnTo>
                  <a:pt x="754" y="243"/>
                </a:lnTo>
                <a:lnTo>
                  <a:pt x="748" y="254"/>
                </a:lnTo>
                <a:lnTo>
                  <a:pt x="743" y="261"/>
                </a:lnTo>
                <a:lnTo>
                  <a:pt x="738" y="276"/>
                </a:lnTo>
                <a:lnTo>
                  <a:pt x="725" y="278"/>
                </a:lnTo>
                <a:lnTo>
                  <a:pt x="718" y="280"/>
                </a:lnTo>
                <a:lnTo>
                  <a:pt x="713" y="286"/>
                </a:lnTo>
                <a:lnTo>
                  <a:pt x="703" y="286"/>
                </a:lnTo>
                <a:lnTo>
                  <a:pt x="696" y="296"/>
                </a:lnTo>
                <a:lnTo>
                  <a:pt x="694" y="301"/>
                </a:lnTo>
                <a:lnTo>
                  <a:pt x="688" y="310"/>
                </a:lnTo>
                <a:lnTo>
                  <a:pt x="683" y="316"/>
                </a:lnTo>
                <a:lnTo>
                  <a:pt x="671" y="321"/>
                </a:lnTo>
                <a:lnTo>
                  <a:pt x="661" y="327"/>
                </a:lnTo>
                <a:lnTo>
                  <a:pt x="665" y="334"/>
                </a:lnTo>
                <a:lnTo>
                  <a:pt x="659" y="345"/>
                </a:lnTo>
                <a:lnTo>
                  <a:pt x="659" y="354"/>
                </a:lnTo>
                <a:lnTo>
                  <a:pt x="651" y="360"/>
                </a:lnTo>
                <a:lnTo>
                  <a:pt x="651" y="367"/>
                </a:lnTo>
                <a:lnTo>
                  <a:pt x="643" y="370"/>
                </a:lnTo>
                <a:lnTo>
                  <a:pt x="636" y="385"/>
                </a:lnTo>
                <a:lnTo>
                  <a:pt x="649" y="396"/>
                </a:lnTo>
                <a:lnTo>
                  <a:pt x="656" y="405"/>
                </a:lnTo>
                <a:lnTo>
                  <a:pt x="654" y="417"/>
                </a:lnTo>
                <a:lnTo>
                  <a:pt x="649" y="427"/>
                </a:lnTo>
                <a:lnTo>
                  <a:pt x="656" y="436"/>
                </a:lnTo>
                <a:lnTo>
                  <a:pt x="658" y="447"/>
                </a:lnTo>
                <a:lnTo>
                  <a:pt x="668" y="447"/>
                </a:lnTo>
                <a:lnTo>
                  <a:pt x="679" y="447"/>
                </a:lnTo>
                <a:lnTo>
                  <a:pt x="685" y="449"/>
                </a:lnTo>
                <a:lnTo>
                  <a:pt x="696" y="449"/>
                </a:lnTo>
                <a:lnTo>
                  <a:pt x="703" y="445"/>
                </a:lnTo>
                <a:lnTo>
                  <a:pt x="713" y="452"/>
                </a:lnTo>
                <a:lnTo>
                  <a:pt x="718" y="462"/>
                </a:lnTo>
                <a:lnTo>
                  <a:pt x="721" y="471"/>
                </a:lnTo>
                <a:lnTo>
                  <a:pt x="718" y="478"/>
                </a:lnTo>
                <a:lnTo>
                  <a:pt x="713" y="484"/>
                </a:lnTo>
                <a:lnTo>
                  <a:pt x="705" y="489"/>
                </a:lnTo>
                <a:lnTo>
                  <a:pt x="699" y="499"/>
                </a:lnTo>
                <a:lnTo>
                  <a:pt x="713" y="509"/>
                </a:lnTo>
                <a:lnTo>
                  <a:pt x="723" y="509"/>
                </a:lnTo>
                <a:lnTo>
                  <a:pt x="730" y="516"/>
                </a:lnTo>
                <a:lnTo>
                  <a:pt x="736" y="527"/>
                </a:lnTo>
                <a:lnTo>
                  <a:pt x="738" y="540"/>
                </a:lnTo>
                <a:lnTo>
                  <a:pt x="733" y="547"/>
                </a:lnTo>
                <a:lnTo>
                  <a:pt x="733" y="556"/>
                </a:lnTo>
                <a:lnTo>
                  <a:pt x="739" y="565"/>
                </a:lnTo>
                <a:lnTo>
                  <a:pt x="741" y="576"/>
                </a:lnTo>
                <a:lnTo>
                  <a:pt x="736" y="583"/>
                </a:lnTo>
                <a:lnTo>
                  <a:pt x="726" y="585"/>
                </a:lnTo>
                <a:lnTo>
                  <a:pt x="718" y="589"/>
                </a:lnTo>
                <a:lnTo>
                  <a:pt x="705" y="580"/>
                </a:lnTo>
                <a:lnTo>
                  <a:pt x="694" y="583"/>
                </a:lnTo>
                <a:lnTo>
                  <a:pt x="683" y="585"/>
                </a:lnTo>
                <a:lnTo>
                  <a:pt x="674" y="596"/>
                </a:lnTo>
                <a:lnTo>
                  <a:pt x="671" y="603"/>
                </a:lnTo>
                <a:lnTo>
                  <a:pt x="674" y="615"/>
                </a:lnTo>
                <a:lnTo>
                  <a:pt x="679" y="623"/>
                </a:lnTo>
                <a:lnTo>
                  <a:pt x="686" y="623"/>
                </a:lnTo>
                <a:lnTo>
                  <a:pt x="688" y="630"/>
                </a:lnTo>
                <a:lnTo>
                  <a:pt x="679" y="625"/>
                </a:lnTo>
                <a:lnTo>
                  <a:pt x="671" y="625"/>
                </a:lnTo>
                <a:lnTo>
                  <a:pt x="665" y="625"/>
                </a:lnTo>
                <a:lnTo>
                  <a:pt x="646" y="630"/>
                </a:lnTo>
                <a:lnTo>
                  <a:pt x="638" y="625"/>
                </a:lnTo>
                <a:lnTo>
                  <a:pt x="626" y="618"/>
                </a:lnTo>
                <a:lnTo>
                  <a:pt x="623" y="609"/>
                </a:lnTo>
                <a:lnTo>
                  <a:pt x="614" y="603"/>
                </a:lnTo>
                <a:lnTo>
                  <a:pt x="607" y="600"/>
                </a:lnTo>
                <a:lnTo>
                  <a:pt x="594" y="595"/>
                </a:lnTo>
                <a:lnTo>
                  <a:pt x="581" y="595"/>
                </a:lnTo>
                <a:lnTo>
                  <a:pt x="574" y="595"/>
                </a:lnTo>
                <a:lnTo>
                  <a:pt x="567" y="596"/>
                </a:lnTo>
                <a:lnTo>
                  <a:pt x="558" y="596"/>
                </a:lnTo>
                <a:lnTo>
                  <a:pt x="549" y="596"/>
                </a:lnTo>
                <a:lnTo>
                  <a:pt x="541" y="589"/>
                </a:lnTo>
                <a:lnTo>
                  <a:pt x="536" y="580"/>
                </a:lnTo>
                <a:lnTo>
                  <a:pt x="529" y="574"/>
                </a:lnTo>
                <a:lnTo>
                  <a:pt x="501" y="563"/>
                </a:lnTo>
                <a:lnTo>
                  <a:pt x="492" y="565"/>
                </a:lnTo>
                <a:lnTo>
                  <a:pt x="487" y="571"/>
                </a:lnTo>
                <a:lnTo>
                  <a:pt x="472" y="568"/>
                </a:lnTo>
                <a:lnTo>
                  <a:pt x="462" y="565"/>
                </a:lnTo>
                <a:lnTo>
                  <a:pt x="447" y="556"/>
                </a:lnTo>
                <a:lnTo>
                  <a:pt x="432" y="554"/>
                </a:lnTo>
                <a:lnTo>
                  <a:pt x="427" y="554"/>
                </a:lnTo>
                <a:lnTo>
                  <a:pt x="419" y="547"/>
                </a:lnTo>
                <a:lnTo>
                  <a:pt x="409" y="551"/>
                </a:lnTo>
                <a:lnTo>
                  <a:pt x="402" y="560"/>
                </a:lnTo>
                <a:lnTo>
                  <a:pt x="392" y="565"/>
                </a:lnTo>
                <a:lnTo>
                  <a:pt x="387" y="571"/>
                </a:lnTo>
                <a:lnTo>
                  <a:pt x="377" y="574"/>
                </a:lnTo>
                <a:lnTo>
                  <a:pt x="371" y="571"/>
                </a:lnTo>
                <a:lnTo>
                  <a:pt x="364" y="568"/>
                </a:lnTo>
                <a:lnTo>
                  <a:pt x="354" y="565"/>
                </a:lnTo>
                <a:lnTo>
                  <a:pt x="344" y="563"/>
                </a:lnTo>
                <a:lnTo>
                  <a:pt x="335" y="568"/>
                </a:lnTo>
                <a:lnTo>
                  <a:pt x="327" y="568"/>
                </a:lnTo>
                <a:lnTo>
                  <a:pt x="320" y="576"/>
                </a:lnTo>
                <a:lnTo>
                  <a:pt x="311" y="574"/>
                </a:lnTo>
                <a:lnTo>
                  <a:pt x="307" y="563"/>
                </a:lnTo>
                <a:lnTo>
                  <a:pt x="299" y="563"/>
                </a:lnTo>
                <a:lnTo>
                  <a:pt x="292" y="556"/>
                </a:lnTo>
                <a:lnTo>
                  <a:pt x="285" y="556"/>
                </a:lnTo>
                <a:lnTo>
                  <a:pt x="280" y="547"/>
                </a:lnTo>
                <a:lnTo>
                  <a:pt x="267" y="543"/>
                </a:lnTo>
                <a:lnTo>
                  <a:pt x="255" y="543"/>
                </a:lnTo>
                <a:lnTo>
                  <a:pt x="244" y="547"/>
                </a:lnTo>
                <a:lnTo>
                  <a:pt x="239" y="540"/>
                </a:lnTo>
                <a:lnTo>
                  <a:pt x="224" y="531"/>
                </a:lnTo>
                <a:lnTo>
                  <a:pt x="217" y="526"/>
                </a:lnTo>
                <a:lnTo>
                  <a:pt x="212" y="516"/>
                </a:lnTo>
                <a:lnTo>
                  <a:pt x="204" y="507"/>
                </a:lnTo>
                <a:lnTo>
                  <a:pt x="202" y="499"/>
                </a:lnTo>
                <a:lnTo>
                  <a:pt x="199" y="487"/>
                </a:lnTo>
                <a:lnTo>
                  <a:pt x="187" y="478"/>
                </a:lnTo>
                <a:lnTo>
                  <a:pt x="179" y="471"/>
                </a:lnTo>
                <a:lnTo>
                  <a:pt x="90" y="471"/>
                </a:lnTo>
                <a:lnTo>
                  <a:pt x="59" y="467"/>
                </a:lnTo>
                <a:lnTo>
                  <a:pt x="32" y="436"/>
                </a:lnTo>
                <a:lnTo>
                  <a:pt x="12" y="414"/>
                </a:lnTo>
                <a:lnTo>
                  <a:pt x="15" y="405"/>
                </a:lnTo>
                <a:lnTo>
                  <a:pt x="25" y="403"/>
                </a:lnTo>
                <a:lnTo>
                  <a:pt x="33" y="400"/>
                </a:lnTo>
                <a:lnTo>
                  <a:pt x="55" y="390"/>
                </a:lnTo>
                <a:lnTo>
                  <a:pt x="63" y="389"/>
                </a:lnTo>
                <a:lnTo>
                  <a:pt x="68" y="375"/>
                </a:lnTo>
                <a:lnTo>
                  <a:pt x="68" y="367"/>
                </a:lnTo>
                <a:lnTo>
                  <a:pt x="65" y="354"/>
                </a:lnTo>
                <a:lnTo>
                  <a:pt x="65" y="342"/>
                </a:lnTo>
                <a:lnTo>
                  <a:pt x="63" y="334"/>
                </a:lnTo>
                <a:lnTo>
                  <a:pt x="53" y="327"/>
                </a:lnTo>
                <a:lnTo>
                  <a:pt x="50" y="320"/>
                </a:lnTo>
                <a:lnTo>
                  <a:pt x="48" y="301"/>
                </a:lnTo>
                <a:lnTo>
                  <a:pt x="43" y="296"/>
                </a:lnTo>
                <a:lnTo>
                  <a:pt x="32" y="292"/>
                </a:lnTo>
                <a:lnTo>
                  <a:pt x="40" y="286"/>
                </a:lnTo>
                <a:lnTo>
                  <a:pt x="40" y="276"/>
                </a:lnTo>
                <a:lnTo>
                  <a:pt x="45" y="266"/>
                </a:lnTo>
                <a:lnTo>
                  <a:pt x="43" y="258"/>
                </a:lnTo>
                <a:lnTo>
                  <a:pt x="32" y="248"/>
                </a:lnTo>
                <a:lnTo>
                  <a:pt x="19" y="232"/>
                </a:lnTo>
                <a:lnTo>
                  <a:pt x="23" y="223"/>
                </a:lnTo>
                <a:lnTo>
                  <a:pt x="25" y="214"/>
                </a:lnTo>
                <a:lnTo>
                  <a:pt x="23" y="206"/>
                </a:lnTo>
                <a:lnTo>
                  <a:pt x="13" y="184"/>
                </a:lnTo>
                <a:lnTo>
                  <a:pt x="8" y="176"/>
                </a:lnTo>
                <a:lnTo>
                  <a:pt x="17" y="172"/>
                </a:lnTo>
                <a:lnTo>
                  <a:pt x="25" y="166"/>
                </a:lnTo>
                <a:lnTo>
                  <a:pt x="32" y="161"/>
                </a:lnTo>
                <a:lnTo>
                  <a:pt x="37" y="171"/>
                </a:lnTo>
                <a:lnTo>
                  <a:pt x="46" y="171"/>
                </a:lnTo>
                <a:lnTo>
                  <a:pt x="53" y="166"/>
                </a:lnTo>
                <a:lnTo>
                  <a:pt x="60" y="157"/>
                </a:lnTo>
                <a:lnTo>
                  <a:pt x="52" y="144"/>
                </a:lnTo>
                <a:lnTo>
                  <a:pt x="43" y="136"/>
                </a:lnTo>
                <a:lnTo>
                  <a:pt x="33" y="132"/>
                </a:lnTo>
                <a:lnTo>
                  <a:pt x="17" y="127"/>
                </a:lnTo>
                <a:lnTo>
                  <a:pt x="12" y="117"/>
                </a:lnTo>
                <a:lnTo>
                  <a:pt x="6" y="107"/>
                </a:lnTo>
                <a:lnTo>
                  <a:pt x="0" y="101"/>
                </a:lnTo>
                <a:lnTo>
                  <a:pt x="12" y="95"/>
                </a:lnTo>
                <a:lnTo>
                  <a:pt x="17" y="82"/>
                </a:lnTo>
                <a:lnTo>
                  <a:pt x="19" y="72"/>
                </a:lnTo>
                <a:lnTo>
                  <a:pt x="25" y="68"/>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3" name="Freeform 242"/>
          <p:cNvSpPr>
            <a:spLocks/>
          </p:cNvSpPr>
          <p:nvPr/>
        </p:nvSpPr>
        <p:spPr bwMode="auto">
          <a:xfrm>
            <a:off x="2523784" y="3930857"/>
            <a:ext cx="82620" cy="190342"/>
          </a:xfrm>
          <a:custGeom>
            <a:avLst/>
            <a:gdLst/>
            <a:ahLst/>
            <a:cxnLst>
              <a:cxn ang="0">
                <a:pos x="23" y="87"/>
              </a:cxn>
              <a:cxn ang="0">
                <a:pos x="8" y="69"/>
              </a:cxn>
              <a:cxn ang="0">
                <a:pos x="0" y="62"/>
              </a:cxn>
              <a:cxn ang="0">
                <a:pos x="0" y="50"/>
              </a:cxn>
              <a:cxn ang="0">
                <a:pos x="5" y="43"/>
              </a:cxn>
              <a:cxn ang="0">
                <a:pos x="8" y="18"/>
              </a:cxn>
              <a:cxn ang="0">
                <a:pos x="32" y="8"/>
              </a:cxn>
              <a:cxn ang="0">
                <a:pos x="52" y="0"/>
              </a:cxn>
              <a:cxn ang="0">
                <a:pos x="35" y="18"/>
              </a:cxn>
              <a:cxn ang="0">
                <a:pos x="38" y="27"/>
              </a:cxn>
              <a:cxn ang="0">
                <a:pos x="35" y="47"/>
              </a:cxn>
              <a:cxn ang="0">
                <a:pos x="38" y="55"/>
              </a:cxn>
              <a:cxn ang="0">
                <a:pos x="47" y="62"/>
              </a:cxn>
              <a:cxn ang="0">
                <a:pos x="55" y="94"/>
              </a:cxn>
              <a:cxn ang="0">
                <a:pos x="45" y="102"/>
              </a:cxn>
              <a:cxn ang="0">
                <a:pos x="43" y="114"/>
              </a:cxn>
              <a:cxn ang="0">
                <a:pos x="28" y="124"/>
              </a:cxn>
              <a:cxn ang="0">
                <a:pos x="28" y="112"/>
              </a:cxn>
              <a:cxn ang="0">
                <a:pos x="25" y="102"/>
              </a:cxn>
              <a:cxn ang="0">
                <a:pos x="23" y="87"/>
              </a:cxn>
            </a:cxnLst>
            <a:rect l="0" t="0" r="r" b="b"/>
            <a:pathLst>
              <a:path w="56" h="125">
                <a:moveTo>
                  <a:pt x="23" y="87"/>
                </a:moveTo>
                <a:lnTo>
                  <a:pt x="8" y="69"/>
                </a:lnTo>
                <a:lnTo>
                  <a:pt x="0" y="62"/>
                </a:lnTo>
                <a:lnTo>
                  <a:pt x="0" y="50"/>
                </a:lnTo>
                <a:lnTo>
                  <a:pt x="5" y="43"/>
                </a:lnTo>
                <a:lnTo>
                  <a:pt x="8" y="18"/>
                </a:lnTo>
                <a:lnTo>
                  <a:pt x="32" y="8"/>
                </a:lnTo>
                <a:lnTo>
                  <a:pt x="52" y="0"/>
                </a:lnTo>
                <a:lnTo>
                  <a:pt x="35" y="18"/>
                </a:lnTo>
                <a:lnTo>
                  <a:pt x="38" y="27"/>
                </a:lnTo>
                <a:lnTo>
                  <a:pt x="35" y="47"/>
                </a:lnTo>
                <a:lnTo>
                  <a:pt x="38" y="55"/>
                </a:lnTo>
                <a:lnTo>
                  <a:pt x="47" y="62"/>
                </a:lnTo>
                <a:lnTo>
                  <a:pt x="55" y="94"/>
                </a:lnTo>
                <a:lnTo>
                  <a:pt x="45" y="102"/>
                </a:lnTo>
                <a:lnTo>
                  <a:pt x="43" y="114"/>
                </a:lnTo>
                <a:lnTo>
                  <a:pt x="28" y="124"/>
                </a:lnTo>
                <a:lnTo>
                  <a:pt x="28" y="112"/>
                </a:lnTo>
                <a:lnTo>
                  <a:pt x="25" y="102"/>
                </a:lnTo>
                <a:lnTo>
                  <a:pt x="23" y="87"/>
                </a:lnTo>
              </a:path>
            </a:pathLst>
          </a:custGeom>
          <a:solidFill>
            <a:schemeClr val="accent2"/>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244" name="Freeform 243"/>
          <p:cNvSpPr>
            <a:spLocks/>
          </p:cNvSpPr>
          <p:nvPr/>
        </p:nvSpPr>
        <p:spPr bwMode="auto">
          <a:xfrm>
            <a:off x="1924790" y="3507538"/>
            <a:ext cx="702271" cy="730910"/>
          </a:xfrm>
          <a:custGeom>
            <a:avLst/>
            <a:gdLst/>
            <a:ahLst/>
            <a:cxnLst>
              <a:cxn ang="0">
                <a:pos x="383" y="302"/>
              </a:cxn>
              <a:cxn ang="0">
                <a:pos x="381" y="332"/>
              </a:cxn>
              <a:cxn ang="0">
                <a:pos x="373" y="360"/>
              </a:cxn>
              <a:cxn ang="0">
                <a:pos x="373" y="377"/>
              </a:cxn>
              <a:cxn ang="0">
                <a:pos x="350" y="405"/>
              </a:cxn>
              <a:cxn ang="0">
                <a:pos x="325" y="417"/>
              </a:cxn>
              <a:cxn ang="0">
                <a:pos x="320" y="437"/>
              </a:cxn>
              <a:cxn ang="0">
                <a:pos x="285" y="447"/>
              </a:cxn>
              <a:cxn ang="0">
                <a:pos x="280" y="464"/>
              </a:cxn>
              <a:cxn ang="0">
                <a:pos x="195" y="476"/>
              </a:cxn>
              <a:cxn ang="0">
                <a:pos x="85" y="472"/>
              </a:cxn>
              <a:cxn ang="0">
                <a:pos x="8" y="314"/>
              </a:cxn>
              <a:cxn ang="0">
                <a:pos x="8" y="81"/>
              </a:cxn>
              <a:cxn ang="0">
                <a:pos x="28" y="0"/>
              </a:cxn>
              <a:cxn ang="0">
                <a:pos x="345" y="28"/>
              </a:cxn>
              <a:cxn ang="0">
                <a:pos x="315" y="57"/>
              </a:cxn>
              <a:cxn ang="0">
                <a:pos x="308" y="83"/>
              </a:cxn>
              <a:cxn ang="0">
                <a:pos x="301" y="101"/>
              </a:cxn>
              <a:cxn ang="0">
                <a:pos x="285" y="127"/>
              </a:cxn>
              <a:cxn ang="0">
                <a:pos x="260" y="174"/>
              </a:cxn>
              <a:cxn ang="0">
                <a:pos x="247" y="197"/>
              </a:cxn>
              <a:cxn ang="0">
                <a:pos x="238" y="222"/>
              </a:cxn>
              <a:cxn ang="0">
                <a:pos x="240" y="243"/>
              </a:cxn>
              <a:cxn ang="0">
                <a:pos x="265" y="237"/>
              </a:cxn>
              <a:cxn ang="0">
                <a:pos x="292" y="242"/>
              </a:cxn>
              <a:cxn ang="0">
                <a:pos x="315" y="242"/>
              </a:cxn>
              <a:cxn ang="0">
                <a:pos x="340" y="227"/>
              </a:cxn>
              <a:cxn ang="0">
                <a:pos x="372" y="214"/>
              </a:cxn>
              <a:cxn ang="0">
                <a:pos x="387" y="208"/>
              </a:cxn>
              <a:cxn ang="0">
                <a:pos x="408" y="197"/>
              </a:cxn>
              <a:cxn ang="0">
                <a:pos x="438" y="175"/>
              </a:cxn>
              <a:cxn ang="0">
                <a:pos x="420" y="174"/>
              </a:cxn>
              <a:cxn ang="0">
                <a:pos x="403" y="185"/>
              </a:cxn>
              <a:cxn ang="0">
                <a:pos x="345" y="208"/>
              </a:cxn>
              <a:cxn ang="0">
                <a:pos x="323" y="228"/>
              </a:cxn>
              <a:cxn ang="0">
                <a:pos x="293" y="223"/>
              </a:cxn>
              <a:cxn ang="0">
                <a:pos x="260" y="214"/>
              </a:cxn>
              <a:cxn ang="0">
                <a:pos x="263" y="190"/>
              </a:cxn>
              <a:cxn ang="0">
                <a:pos x="300" y="132"/>
              </a:cxn>
              <a:cxn ang="0">
                <a:pos x="321" y="87"/>
              </a:cxn>
              <a:cxn ang="0">
                <a:pos x="475" y="90"/>
              </a:cxn>
              <a:cxn ang="0">
                <a:pos x="468" y="197"/>
              </a:cxn>
              <a:cxn ang="0">
                <a:pos x="458" y="223"/>
              </a:cxn>
              <a:cxn ang="0">
                <a:pos x="460" y="200"/>
              </a:cxn>
              <a:cxn ang="0">
                <a:pos x="453" y="205"/>
              </a:cxn>
              <a:cxn ang="0">
                <a:pos x="452" y="228"/>
              </a:cxn>
              <a:cxn ang="0">
                <a:pos x="447" y="257"/>
              </a:cxn>
              <a:cxn ang="0">
                <a:pos x="432" y="282"/>
              </a:cxn>
              <a:cxn ang="0">
                <a:pos x="392" y="300"/>
              </a:cxn>
            </a:cxnLst>
            <a:rect l="0" t="0" r="r" b="b"/>
            <a:pathLst>
              <a:path w="476" h="480">
                <a:moveTo>
                  <a:pt x="392" y="300"/>
                </a:moveTo>
                <a:lnTo>
                  <a:pt x="383" y="302"/>
                </a:lnTo>
                <a:lnTo>
                  <a:pt x="383" y="310"/>
                </a:lnTo>
                <a:lnTo>
                  <a:pt x="381" y="332"/>
                </a:lnTo>
                <a:lnTo>
                  <a:pt x="375" y="342"/>
                </a:lnTo>
                <a:lnTo>
                  <a:pt x="373" y="360"/>
                </a:lnTo>
                <a:lnTo>
                  <a:pt x="375" y="370"/>
                </a:lnTo>
                <a:lnTo>
                  <a:pt x="373" y="377"/>
                </a:lnTo>
                <a:lnTo>
                  <a:pt x="360" y="400"/>
                </a:lnTo>
                <a:lnTo>
                  <a:pt x="350" y="405"/>
                </a:lnTo>
                <a:lnTo>
                  <a:pt x="341" y="405"/>
                </a:lnTo>
                <a:lnTo>
                  <a:pt x="325" y="417"/>
                </a:lnTo>
                <a:lnTo>
                  <a:pt x="321" y="427"/>
                </a:lnTo>
                <a:lnTo>
                  <a:pt x="320" y="437"/>
                </a:lnTo>
                <a:lnTo>
                  <a:pt x="310" y="444"/>
                </a:lnTo>
                <a:lnTo>
                  <a:pt x="285" y="447"/>
                </a:lnTo>
                <a:lnTo>
                  <a:pt x="275" y="454"/>
                </a:lnTo>
                <a:lnTo>
                  <a:pt x="280" y="464"/>
                </a:lnTo>
                <a:lnTo>
                  <a:pt x="280" y="479"/>
                </a:lnTo>
                <a:lnTo>
                  <a:pt x="195" y="476"/>
                </a:lnTo>
                <a:lnTo>
                  <a:pt x="115" y="476"/>
                </a:lnTo>
                <a:lnTo>
                  <a:pt x="85" y="472"/>
                </a:lnTo>
                <a:lnTo>
                  <a:pt x="5" y="472"/>
                </a:lnTo>
                <a:lnTo>
                  <a:pt x="8" y="314"/>
                </a:lnTo>
                <a:lnTo>
                  <a:pt x="0" y="314"/>
                </a:lnTo>
                <a:lnTo>
                  <a:pt x="8" y="81"/>
                </a:lnTo>
                <a:lnTo>
                  <a:pt x="12" y="0"/>
                </a:lnTo>
                <a:lnTo>
                  <a:pt x="28" y="0"/>
                </a:lnTo>
                <a:lnTo>
                  <a:pt x="348" y="10"/>
                </a:lnTo>
                <a:lnTo>
                  <a:pt x="345" y="28"/>
                </a:lnTo>
                <a:lnTo>
                  <a:pt x="340" y="37"/>
                </a:lnTo>
                <a:lnTo>
                  <a:pt x="315" y="57"/>
                </a:lnTo>
                <a:lnTo>
                  <a:pt x="315" y="67"/>
                </a:lnTo>
                <a:lnTo>
                  <a:pt x="308" y="83"/>
                </a:lnTo>
                <a:lnTo>
                  <a:pt x="308" y="92"/>
                </a:lnTo>
                <a:lnTo>
                  <a:pt x="301" y="101"/>
                </a:lnTo>
                <a:lnTo>
                  <a:pt x="292" y="110"/>
                </a:lnTo>
                <a:lnTo>
                  <a:pt x="285" y="127"/>
                </a:lnTo>
                <a:lnTo>
                  <a:pt x="267" y="140"/>
                </a:lnTo>
                <a:lnTo>
                  <a:pt x="260" y="174"/>
                </a:lnTo>
                <a:lnTo>
                  <a:pt x="248" y="182"/>
                </a:lnTo>
                <a:lnTo>
                  <a:pt x="247" y="197"/>
                </a:lnTo>
                <a:lnTo>
                  <a:pt x="238" y="212"/>
                </a:lnTo>
                <a:lnTo>
                  <a:pt x="238" y="222"/>
                </a:lnTo>
                <a:lnTo>
                  <a:pt x="232" y="227"/>
                </a:lnTo>
                <a:lnTo>
                  <a:pt x="240" y="243"/>
                </a:lnTo>
                <a:lnTo>
                  <a:pt x="260" y="252"/>
                </a:lnTo>
                <a:lnTo>
                  <a:pt x="265" y="237"/>
                </a:lnTo>
                <a:lnTo>
                  <a:pt x="278" y="234"/>
                </a:lnTo>
                <a:lnTo>
                  <a:pt x="292" y="242"/>
                </a:lnTo>
                <a:lnTo>
                  <a:pt x="305" y="242"/>
                </a:lnTo>
                <a:lnTo>
                  <a:pt x="315" y="242"/>
                </a:lnTo>
                <a:lnTo>
                  <a:pt x="323" y="237"/>
                </a:lnTo>
                <a:lnTo>
                  <a:pt x="340" y="227"/>
                </a:lnTo>
                <a:lnTo>
                  <a:pt x="355" y="222"/>
                </a:lnTo>
                <a:lnTo>
                  <a:pt x="372" y="214"/>
                </a:lnTo>
                <a:lnTo>
                  <a:pt x="380" y="214"/>
                </a:lnTo>
                <a:lnTo>
                  <a:pt x="387" y="208"/>
                </a:lnTo>
                <a:lnTo>
                  <a:pt x="403" y="202"/>
                </a:lnTo>
                <a:lnTo>
                  <a:pt x="408" y="197"/>
                </a:lnTo>
                <a:lnTo>
                  <a:pt x="420" y="188"/>
                </a:lnTo>
                <a:lnTo>
                  <a:pt x="438" y="175"/>
                </a:lnTo>
                <a:lnTo>
                  <a:pt x="443" y="165"/>
                </a:lnTo>
                <a:lnTo>
                  <a:pt x="420" y="174"/>
                </a:lnTo>
                <a:lnTo>
                  <a:pt x="408" y="175"/>
                </a:lnTo>
                <a:lnTo>
                  <a:pt x="403" y="185"/>
                </a:lnTo>
                <a:lnTo>
                  <a:pt x="372" y="200"/>
                </a:lnTo>
                <a:lnTo>
                  <a:pt x="345" y="208"/>
                </a:lnTo>
                <a:lnTo>
                  <a:pt x="327" y="214"/>
                </a:lnTo>
                <a:lnTo>
                  <a:pt x="323" y="228"/>
                </a:lnTo>
                <a:lnTo>
                  <a:pt x="310" y="234"/>
                </a:lnTo>
                <a:lnTo>
                  <a:pt x="293" y="223"/>
                </a:lnTo>
                <a:lnTo>
                  <a:pt x="275" y="222"/>
                </a:lnTo>
                <a:lnTo>
                  <a:pt x="260" y="214"/>
                </a:lnTo>
                <a:lnTo>
                  <a:pt x="260" y="202"/>
                </a:lnTo>
                <a:lnTo>
                  <a:pt x="263" y="190"/>
                </a:lnTo>
                <a:lnTo>
                  <a:pt x="287" y="155"/>
                </a:lnTo>
                <a:lnTo>
                  <a:pt x="300" y="132"/>
                </a:lnTo>
                <a:lnTo>
                  <a:pt x="320" y="112"/>
                </a:lnTo>
                <a:lnTo>
                  <a:pt x="321" y="87"/>
                </a:lnTo>
                <a:lnTo>
                  <a:pt x="445" y="90"/>
                </a:lnTo>
                <a:lnTo>
                  <a:pt x="475" y="90"/>
                </a:lnTo>
                <a:lnTo>
                  <a:pt x="470" y="121"/>
                </a:lnTo>
                <a:lnTo>
                  <a:pt x="468" y="197"/>
                </a:lnTo>
                <a:lnTo>
                  <a:pt x="467" y="232"/>
                </a:lnTo>
                <a:lnTo>
                  <a:pt x="458" y="223"/>
                </a:lnTo>
                <a:lnTo>
                  <a:pt x="460" y="212"/>
                </a:lnTo>
                <a:lnTo>
                  <a:pt x="460" y="200"/>
                </a:lnTo>
                <a:lnTo>
                  <a:pt x="456" y="194"/>
                </a:lnTo>
                <a:lnTo>
                  <a:pt x="453" y="205"/>
                </a:lnTo>
                <a:lnTo>
                  <a:pt x="453" y="214"/>
                </a:lnTo>
                <a:lnTo>
                  <a:pt x="452" y="228"/>
                </a:lnTo>
                <a:lnTo>
                  <a:pt x="448" y="249"/>
                </a:lnTo>
                <a:lnTo>
                  <a:pt x="447" y="257"/>
                </a:lnTo>
                <a:lnTo>
                  <a:pt x="440" y="275"/>
                </a:lnTo>
                <a:lnTo>
                  <a:pt x="432" y="282"/>
                </a:lnTo>
                <a:lnTo>
                  <a:pt x="423" y="290"/>
                </a:lnTo>
                <a:lnTo>
                  <a:pt x="392" y="300"/>
                </a:lnTo>
              </a:path>
            </a:pathLst>
          </a:custGeom>
          <a:solidFill>
            <a:schemeClr val="accent4"/>
          </a:solidFill>
          <a:ln w="12700" cap="rnd" cmpd="sng">
            <a:solidFill>
              <a:schemeClr val="bg1"/>
            </a:solidFill>
            <a:prstDash val="solid"/>
            <a:round/>
            <a:headEnd/>
            <a:tailEnd/>
          </a:ln>
          <a:effectLst/>
        </p:spPr>
        <p:txBody>
          <a:bodyPr/>
          <a:lstStyle/>
          <a:p>
            <a:pPr algn="ctr" eaLnBrk="0" hangingPunct="0">
              <a:spcBef>
                <a:spcPts val="200"/>
              </a:spcBef>
              <a:defRPr/>
            </a:pPr>
            <a:endParaRPr lang="en-US" sz="800" dirty="0">
              <a:solidFill>
                <a:schemeClr val="tx1">
                  <a:lumMod val="75000"/>
                  <a:lumOff val="25000"/>
                </a:schemeClr>
              </a:solidFill>
              <a:latin typeface="Century Gothic" panose="020B0502020202020204" pitchFamily="34" charset="0"/>
            </a:endParaRPr>
          </a:p>
        </p:txBody>
      </p:sp>
      <p:sp>
        <p:nvSpPr>
          <p:cNvPr id="138" name="TextBox 137"/>
          <p:cNvSpPr txBox="1"/>
          <p:nvPr/>
        </p:nvSpPr>
        <p:spPr>
          <a:xfrm>
            <a:off x="3313885" y="1665190"/>
            <a:ext cx="806929"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Whatcom</a:t>
            </a:r>
          </a:p>
          <a:p>
            <a:pPr algn="ctr"/>
            <a:r>
              <a:rPr lang="en-US" sz="1000" b="1" i="1" dirty="0">
                <a:solidFill>
                  <a:schemeClr val="bg1"/>
                </a:solidFill>
                <a:latin typeface="+mn-lt"/>
              </a:rPr>
              <a:t>225,300</a:t>
            </a:r>
          </a:p>
        </p:txBody>
      </p:sp>
      <p:sp>
        <p:nvSpPr>
          <p:cNvPr id="139" name="TextBox 138"/>
          <p:cNvSpPr txBox="1"/>
          <p:nvPr/>
        </p:nvSpPr>
        <p:spPr>
          <a:xfrm>
            <a:off x="3329877" y="2164078"/>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Skagit</a:t>
            </a:r>
          </a:p>
          <a:p>
            <a:pPr algn="ctr"/>
            <a:r>
              <a:rPr lang="en-US" sz="1000" b="1" i="1" dirty="0">
                <a:solidFill>
                  <a:schemeClr val="bg1"/>
                </a:solidFill>
                <a:latin typeface="+mn-lt"/>
              </a:rPr>
              <a:t>129,200</a:t>
            </a:r>
          </a:p>
        </p:txBody>
      </p:sp>
      <p:sp>
        <p:nvSpPr>
          <p:cNvPr id="140" name="TextBox 139"/>
          <p:cNvSpPr txBox="1"/>
          <p:nvPr/>
        </p:nvSpPr>
        <p:spPr>
          <a:xfrm>
            <a:off x="3265304" y="2776630"/>
            <a:ext cx="891443" cy="458583"/>
          </a:xfrm>
          <a:prstGeom prst="rect">
            <a:avLst/>
          </a:prstGeom>
          <a:noFill/>
          <a:ln w="12700">
            <a:noFill/>
          </a:ln>
          <a:effectLst/>
        </p:spPr>
        <p:txBody>
          <a:bodyPr wrap="none" rtlCol="0">
            <a:spAutoFit/>
          </a:bodyPr>
          <a:lstStyle/>
          <a:p>
            <a:pPr algn="ctr"/>
            <a:r>
              <a:rPr lang="en-US" sz="1000" b="1" dirty="0">
                <a:solidFill>
                  <a:schemeClr val="tx1"/>
                </a:solidFill>
                <a:latin typeface="+mn-lt"/>
              </a:rPr>
              <a:t>Snohomish</a:t>
            </a:r>
          </a:p>
          <a:p>
            <a:pPr algn="ctr"/>
            <a:r>
              <a:rPr lang="en-US" sz="1000" b="1" i="1" dirty="0">
                <a:solidFill>
                  <a:schemeClr val="tx1"/>
                </a:solidFill>
                <a:latin typeface="+mn-lt"/>
              </a:rPr>
              <a:t>818,700</a:t>
            </a:r>
          </a:p>
        </p:txBody>
      </p:sp>
      <p:sp>
        <p:nvSpPr>
          <p:cNvPr id="141" name="TextBox 140"/>
          <p:cNvSpPr txBox="1"/>
          <p:nvPr/>
        </p:nvSpPr>
        <p:spPr>
          <a:xfrm>
            <a:off x="3029301" y="3441985"/>
            <a:ext cx="1075170" cy="634961"/>
          </a:xfrm>
          <a:prstGeom prst="rect">
            <a:avLst/>
          </a:prstGeom>
          <a:noFill/>
          <a:ln w="12700">
            <a:noFill/>
          </a:ln>
          <a:effectLst/>
        </p:spPr>
        <p:txBody>
          <a:bodyPr wrap="none" rtlCol="0">
            <a:spAutoFit/>
          </a:bodyPr>
          <a:lstStyle/>
          <a:p>
            <a:pPr algn="ctr"/>
            <a:r>
              <a:rPr lang="en-US" sz="1000" b="1" dirty="0">
                <a:solidFill>
                  <a:schemeClr val="tx1"/>
                </a:solidFill>
                <a:latin typeface="+mn-lt"/>
              </a:rPr>
              <a:t>Seattle &amp; King</a:t>
            </a:r>
          </a:p>
          <a:p>
            <a:pPr algn="ctr"/>
            <a:r>
              <a:rPr lang="en-US" sz="1000" b="1" dirty="0">
                <a:solidFill>
                  <a:schemeClr val="tx1"/>
                </a:solidFill>
                <a:latin typeface="+mn-lt"/>
              </a:rPr>
              <a:t>County</a:t>
            </a:r>
          </a:p>
          <a:p>
            <a:pPr algn="ctr"/>
            <a:r>
              <a:rPr lang="en-US" sz="1000" b="1" i="1" dirty="0">
                <a:solidFill>
                  <a:schemeClr val="tx1"/>
                </a:solidFill>
                <a:latin typeface="+mn-lt"/>
              </a:rPr>
              <a:t>2,226,300</a:t>
            </a:r>
          </a:p>
        </p:txBody>
      </p:sp>
      <p:sp>
        <p:nvSpPr>
          <p:cNvPr id="142" name="TextBox 141"/>
          <p:cNvSpPr txBox="1"/>
          <p:nvPr/>
        </p:nvSpPr>
        <p:spPr>
          <a:xfrm>
            <a:off x="2767285" y="4207994"/>
            <a:ext cx="117989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Tacoma-Pierce*</a:t>
            </a:r>
          </a:p>
          <a:p>
            <a:pPr algn="ctr"/>
            <a:r>
              <a:rPr lang="en-US" sz="1000" b="1" i="1" dirty="0">
                <a:solidFill>
                  <a:schemeClr val="tx1"/>
                </a:solidFill>
                <a:latin typeface="+mn-lt"/>
              </a:rPr>
              <a:t>888,300</a:t>
            </a:r>
          </a:p>
        </p:txBody>
      </p:sp>
      <p:sp>
        <p:nvSpPr>
          <p:cNvPr id="143" name="TextBox 142"/>
          <p:cNvSpPr txBox="1"/>
          <p:nvPr/>
        </p:nvSpPr>
        <p:spPr>
          <a:xfrm>
            <a:off x="2533446" y="4750062"/>
            <a:ext cx="62687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Lewis</a:t>
            </a:r>
          </a:p>
          <a:p>
            <a:pPr algn="ctr"/>
            <a:r>
              <a:rPr lang="en-US" sz="1000" b="1" dirty="0">
                <a:solidFill>
                  <a:schemeClr val="bg1"/>
                </a:solidFill>
                <a:latin typeface="+mn-lt"/>
              </a:rPr>
              <a:t>79,480</a:t>
            </a:r>
          </a:p>
        </p:txBody>
      </p:sp>
      <p:sp>
        <p:nvSpPr>
          <p:cNvPr id="144" name="TextBox 143"/>
          <p:cNvSpPr txBox="1"/>
          <p:nvPr/>
        </p:nvSpPr>
        <p:spPr>
          <a:xfrm>
            <a:off x="2357101" y="5263554"/>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Cowlitz</a:t>
            </a:r>
          </a:p>
          <a:p>
            <a:pPr algn="ctr"/>
            <a:r>
              <a:rPr lang="en-US" sz="1000" b="1" i="1" dirty="0">
                <a:solidFill>
                  <a:schemeClr val="bg1"/>
                </a:solidFill>
                <a:latin typeface="+mn-lt"/>
              </a:rPr>
              <a:t>108,950</a:t>
            </a:r>
          </a:p>
        </p:txBody>
      </p:sp>
      <p:sp>
        <p:nvSpPr>
          <p:cNvPr id="145" name="TextBox 144"/>
          <p:cNvSpPr txBox="1"/>
          <p:nvPr/>
        </p:nvSpPr>
        <p:spPr>
          <a:xfrm>
            <a:off x="2500513" y="5845136"/>
            <a:ext cx="70220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Clark*</a:t>
            </a:r>
          </a:p>
          <a:p>
            <a:pPr algn="ctr"/>
            <a:r>
              <a:rPr lang="en-US" sz="1000" b="1" i="1" dirty="0">
                <a:solidFill>
                  <a:schemeClr val="tx1"/>
                </a:solidFill>
                <a:latin typeface="+mn-lt"/>
              </a:rPr>
              <a:t>488,500</a:t>
            </a:r>
          </a:p>
        </p:txBody>
      </p:sp>
      <p:sp>
        <p:nvSpPr>
          <p:cNvPr id="146" name="TextBox 145"/>
          <p:cNvSpPr txBox="1"/>
          <p:nvPr/>
        </p:nvSpPr>
        <p:spPr>
          <a:xfrm>
            <a:off x="3094151" y="5364044"/>
            <a:ext cx="80141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Skamania</a:t>
            </a:r>
          </a:p>
          <a:p>
            <a:pPr algn="ctr"/>
            <a:r>
              <a:rPr lang="en-US" sz="1000" b="1" i="1" dirty="0">
                <a:solidFill>
                  <a:schemeClr val="bg1"/>
                </a:solidFill>
                <a:latin typeface="+mn-lt"/>
              </a:rPr>
              <a:t>12,060</a:t>
            </a:r>
          </a:p>
        </p:txBody>
      </p:sp>
      <p:sp>
        <p:nvSpPr>
          <p:cNvPr id="147" name="TextBox 146"/>
          <p:cNvSpPr txBox="1"/>
          <p:nvPr/>
        </p:nvSpPr>
        <p:spPr>
          <a:xfrm>
            <a:off x="4073948" y="5754884"/>
            <a:ext cx="70771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Klickitat</a:t>
            </a:r>
          </a:p>
          <a:p>
            <a:pPr algn="ctr"/>
            <a:r>
              <a:rPr lang="en-US" sz="1000" b="1" i="1" dirty="0">
                <a:solidFill>
                  <a:schemeClr val="bg1"/>
                </a:solidFill>
                <a:latin typeface="+mn-lt"/>
              </a:rPr>
              <a:t>22,430</a:t>
            </a:r>
          </a:p>
        </p:txBody>
      </p:sp>
      <p:sp>
        <p:nvSpPr>
          <p:cNvPr id="148" name="TextBox 147"/>
          <p:cNvSpPr txBox="1"/>
          <p:nvPr/>
        </p:nvSpPr>
        <p:spPr>
          <a:xfrm>
            <a:off x="2266644" y="2424571"/>
            <a:ext cx="626877" cy="458583"/>
          </a:xfrm>
          <a:prstGeom prst="rect">
            <a:avLst/>
          </a:prstGeom>
          <a:noFill/>
          <a:ln w="12700">
            <a:noFill/>
          </a:ln>
          <a:effectLst/>
        </p:spPr>
        <p:txBody>
          <a:bodyPr wrap="none" rtlCol="0">
            <a:spAutoFit/>
          </a:bodyPr>
          <a:lstStyle/>
          <a:p>
            <a:pPr algn="ctr"/>
            <a:r>
              <a:rPr lang="en-US" sz="1000" b="1" dirty="0">
                <a:solidFill>
                  <a:schemeClr val="tx1"/>
                </a:solidFill>
                <a:latin typeface="+mn-lt"/>
              </a:rPr>
              <a:t>Island</a:t>
            </a:r>
          </a:p>
          <a:p>
            <a:pPr algn="ctr"/>
            <a:r>
              <a:rPr lang="en-US" sz="1000" b="1" i="1" dirty="0">
                <a:solidFill>
                  <a:schemeClr val="tx1"/>
                </a:solidFill>
                <a:latin typeface="+mn-lt"/>
              </a:rPr>
              <a:t>84,820</a:t>
            </a:r>
          </a:p>
        </p:txBody>
      </p:sp>
      <p:sp>
        <p:nvSpPr>
          <p:cNvPr id="149" name="TextBox 148"/>
          <p:cNvSpPr txBox="1"/>
          <p:nvPr/>
        </p:nvSpPr>
        <p:spPr>
          <a:xfrm>
            <a:off x="1187371" y="2726686"/>
            <a:ext cx="66178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Clallam</a:t>
            </a:r>
          </a:p>
          <a:p>
            <a:pPr algn="ctr"/>
            <a:r>
              <a:rPr lang="en-US" sz="1000" b="1" i="1" dirty="0">
                <a:solidFill>
                  <a:schemeClr val="bg1"/>
                </a:solidFill>
                <a:latin typeface="+mn-lt"/>
              </a:rPr>
              <a:t>76,010</a:t>
            </a:r>
          </a:p>
        </p:txBody>
      </p:sp>
      <p:sp>
        <p:nvSpPr>
          <p:cNvPr id="150" name="TextBox 149"/>
          <p:cNvSpPr txBox="1"/>
          <p:nvPr/>
        </p:nvSpPr>
        <p:spPr>
          <a:xfrm>
            <a:off x="1251367" y="3172317"/>
            <a:ext cx="77753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Jefferson</a:t>
            </a:r>
          </a:p>
          <a:p>
            <a:pPr algn="ctr"/>
            <a:r>
              <a:rPr lang="en-US" sz="1000" b="1" i="1" dirty="0">
                <a:solidFill>
                  <a:schemeClr val="bg1"/>
                </a:solidFill>
                <a:latin typeface="+mn-lt"/>
              </a:rPr>
              <a:t>31,900</a:t>
            </a:r>
          </a:p>
        </p:txBody>
      </p:sp>
      <p:sp>
        <p:nvSpPr>
          <p:cNvPr id="151" name="TextBox 150"/>
          <p:cNvSpPr txBox="1"/>
          <p:nvPr/>
        </p:nvSpPr>
        <p:spPr>
          <a:xfrm>
            <a:off x="1264129" y="3644584"/>
            <a:ext cx="636062" cy="634961"/>
          </a:xfrm>
          <a:prstGeom prst="rect">
            <a:avLst/>
          </a:prstGeom>
          <a:noFill/>
          <a:ln w="12700">
            <a:noFill/>
          </a:ln>
          <a:effectLst/>
        </p:spPr>
        <p:txBody>
          <a:bodyPr wrap="none" rtlCol="0">
            <a:spAutoFit/>
          </a:bodyPr>
          <a:lstStyle/>
          <a:p>
            <a:pPr algn="ctr"/>
            <a:r>
              <a:rPr lang="en-US" sz="1000" b="1" dirty="0">
                <a:solidFill>
                  <a:schemeClr val="bg1"/>
                </a:solidFill>
                <a:latin typeface="+mn-lt"/>
              </a:rPr>
              <a:t>Grays</a:t>
            </a:r>
          </a:p>
          <a:p>
            <a:pPr algn="ctr"/>
            <a:r>
              <a:rPr lang="en-US" sz="1000" b="1" dirty="0">
                <a:solidFill>
                  <a:schemeClr val="bg1"/>
                </a:solidFill>
                <a:latin typeface="+mn-lt"/>
              </a:rPr>
              <a:t>Harbor</a:t>
            </a:r>
          </a:p>
          <a:p>
            <a:pPr algn="ctr"/>
            <a:r>
              <a:rPr lang="en-US" sz="1000" b="1" i="1" dirty="0">
                <a:solidFill>
                  <a:schemeClr val="bg1"/>
                </a:solidFill>
                <a:latin typeface="+mn-lt"/>
              </a:rPr>
              <a:t>74,160</a:t>
            </a:r>
          </a:p>
        </p:txBody>
      </p:sp>
      <p:sp>
        <p:nvSpPr>
          <p:cNvPr id="152" name="TextBox 151"/>
          <p:cNvSpPr txBox="1"/>
          <p:nvPr/>
        </p:nvSpPr>
        <p:spPr>
          <a:xfrm>
            <a:off x="1446694" y="4720293"/>
            <a:ext cx="626877" cy="458583"/>
          </a:xfrm>
          <a:prstGeom prst="rect">
            <a:avLst/>
          </a:prstGeom>
          <a:noFill/>
          <a:ln w="12700">
            <a:noFill/>
          </a:ln>
          <a:effectLst/>
        </p:spPr>
        <p:txBody>
          <a:bodyPr wrap="none" rtlCol="0">
            <a:spAutoFit/>
          </a:bodyPr>
          <a:lstStyle/>
          <a:p>
            <a:pPr algn="ctr"/>
            <a:r>
              <a:rPr lang="en-US" sz="1000" b="1" dirty="0">
                <a:solidFill>
                  <a:schemeClr val="bg1"/>
                </a:solidFill>
                <a:latin typeface="+mn-lt"/>
              </a:rPr>
              <a:t>Pacific</a:t>
            </a:r>
          </a:p>
          <a:p>
            <a:pPr algn="ctr"/>
            <a:r>
              <a:rPr lang="en-US" sz="1000" b="1" i="1" dirty="0">
                <a:solidFill>
                  <a:schemeClr val="bg1"/>
                </a:solidFill>
                <a:latin typeface="+mn-lt"/>
              </a:rPr>
              <a:t>21,640</a:t>
            </a:r>
          </a:p>
        </p:txBody>
      </p:sp>
      <p:sp>
        <p:nvSpPr>
          <p:cNvPr id="153" name="TextBox 152"/>
          <p:cNvSpPr txBox="1"/>
          <p:nvPr/>
        </p:nvSpPr>
        <p:spPr>
          <a:xfrm>
            <a:off x="1287922" y="5272236"/>
            <a:ext cx="933413" cy="400110"/>
          </a:xfrm>
          <a:prstGeom prst="rect">
            <a:avLst/>
          </a:prstGeom>
          <a:noFill/>
          <a:ln w="12700">
            <a:noFill/>
          </a:ln>
          <a:effectLst/>
        </p:spPr>
        <p:txBody>
          <a:bodyPr wrap="square" rtlCol="0">
            <a:spAutoFit/>
          </a:bodyPr>
          <a:lstStyle/>
          <a:p>
            <a:pPr algn="ctr"/>
            <a:r>
              <a:rPr lang="en-US" sz="1000" b="1" dirty="0">
                <a:solidFill>
                  <a:schemeClr val="tx1"/>
                </a:solidFill>
                <a:latin typeface="+mn-lt"/>
              </a:rPr>
              <a:t>Wahkiakum</a:t>
            </a:r>
          </a:p>
          <a:p>
            <a:pPr algn="ctr"/>
            <a:r>
              <a:rPr lang="en-US" sz="1000" b="1" i="1" dirty="0">
                <a:solidFill>
                  <a:schemeClr val="tx1"/>
                </a:solidFill>
                <a:latin typeface="+mn-lt"/>
              </a:rPr>
              <a:t>4,190</a:t>
            </a:r>
          </a:p>
        </p:txBody>
      </p:sp>
      <p:sp>
        <p:nvSpPr>
          <p:cNvPr id="154" name="TextBox 153"/>
          <p:cNvSpPr txBox="1"/>
          <p:nvPr/>
        </p:nvSpPr>
        <p:spPr>
          <a:xfrm>
            <a:off x="2137789" y="4292096"/>
            <a:ext cx="77753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Thurston</a:t>
            </a:r>
          </a:p>
          <a:p>
            <a:pPr algn="ctr"/>
            <a:r>
              <a:rPr lang="en-US" sz="1000" b="1" i="1" dirty="0">
                <a:solidFill>
                  <a:schemeClr val="bg1"/>
                </a:solidFill>
                <a:latin typeface="+mn-lt"/>
              </a:rPr>
              <a:t>285,800</a:t>
            </a:r>
          </a:p>
        </p:txBody>
      </p:sp>
      <p:sp>
        <p:nvSpPr>
          <p:cNvPr id="155" name="TextBox 154"/>
          <p:cNvSpPr txBox="1"/>
          <p:nvPr/>
        </p:nvSpPr>
        <p:spPr>
          <a:xfrm>
            <a:off x="1867543" y="3822475"/>
            <a:ext cx="628713" cy="458583"/>
          </a:xfrm>
          <a:prstGeom prst="rect">
            <a:avLst/>
          </a:prstGeom>
          <a:noFill/>
          <a:ln w="12700">
            <a:noFill/>
          </a:ln>
          <a:effectLst/>
        </p:spPr>
        <p:txBody>
          <a:bodyPr wrap="none" rtlCol="0">
            <a:spAutoFit/>
          </a:bodyPr>
          <a:lstStyle/>
          <a:p>
            <a:pPr algn="ctr"/>
            <a:r>
              <a:rPr lang="en-US" sz="1000" b="1" dirty="0">
                <a:solidFill>
                  <a:schemeClr val="bg1"/>
                </a:solidFill>
                <a:latin typeface="+mn-lt"/>
              </a:rPr>
              <a:t>Mason</a:t>
            </a:r>
          </a:p>
          <a:p>
            <a:pPr algn="ctr"/>
            <a:r>
              <a:rPr lang="en-US" sz="1000" b="1" i="1" dirty="0">
                <a:solidFill>
                  <a:schemeClr val="bg1"/>
                </a:solidFill>
                <a:latin typeface="+mn-lt"/>
              </a:rPr>
              <a:t>64,980</a:t>
            </a:r>
          </a:p>
        </p:txBody>
      </p:sp>
      <p:sp>
        <p:nvSpPr>
          <p:cNvPr id="156" name="TextBox 155"/>
          <p:cNvSpPr txBox="1"/>
          <p:nvPr/>
        </p:nvSpPr>
        <p:spPr>
          <a:xfrm>
            <a:off x="4314252" y="4943339"/>
            <a:ext cx="702205" cy="458583"/>
          </a:xfrm>
          <a:prstGeom prst="rect">
            <a:avLst/>
          </a:prstGeom>
          <a:noFill/>
          <a:ln w="12700">
            <a:noFill/>
          </a:ln>
          <a:effectLst/>
        </p:spPr>
        <p:txBody>
          <a:bodyPr wrap="none" rtlCol="0">
            <a:spAutoFit/>
          </a:bodyPr>
          <a:lstStyle/>
          <a:p>
            <a:pPr algn="ctr"/>
            <a:r>
              <a:rPr lang="en-US" sz="1000" b="1" dirty="0">
                <a:solidFill>
                  <a:schemeClr val="tx1"/>
                </a:solidFill>
                <a:latin typeface="+mn-lt"/>
              </a:rPr>
              <a:t>Yakima</a:t>
            </a:r>
          </a:p>
          <a:p>
            <a:pPr algn="ctr"/>
            <a:r>
              <a:rPr lang="en-US" sz="1000" b="1" i="1" dirty="0">
                <a:solidFill>
                  <a:schemeClr val="tx1"/>
                </a:solidFill>
                <a:latin typeface="+mn-lt"/>
              </a:rPr>
              <a:t>255,950</a:t>
            </a:r>
          </a:p>
        </p:txBody>
      </p:sp>
      <p:sp>
        <p:nvSpPr>
          <p:cNvPr id="157" name="TextBox 156"/>
          <p:cNvSpPr txBox="1"/>
          <p:nvPr/>
        </p:nvSpPr>
        <p:spPr>
          <a:xfrm>
            <a:off x="4339814" y="4022219"/>
            <a:ext cx="650760" cy="458583"/>
          </a:xfrm>
          <a:prstGeom prst="rect">
            <a:avLst/>
          </a:prstGeom>
          <a:noFill/>
          <a:ln w="12700">
            <a:noFill/>
          </a:ln>
          <a:effectLst/>
        </p:spPr>
        <p:txBody>
          <a:bodyPr wrap="none" rtlCol="0">
            <a:spAutoFit/>
          </a:bodyPr>
          <a:lstStyle/>
          <a:p>
            <a:pPr algn="ctr"/>
            <a:r>
              <a:rPr lang="en-US" sz="1000" b="1" dirty="0">
                <a:solidFill>
                  <a:schemeClr val="tx1"/>
                </a:solidFill>
                <a:latin typeface="+mn-lt"/>
              </a:rPr>
              <a:t>Kittitas</a:t>
            </a:r>
          </a:p>
          <a:p>
            <a:pPr algn="ctr"/>
            <a:r>
              <a:rPr lang="en-US" sz="1000" b="1" i="1" dirty="0">
                <a:solidFill>
                  <a:schemeClr val="tx1"/>
                </a:solidFill>
                <a:latin typeface="+mn-lt"/>
              </a:rPr>
              <a:t>46,570</a:t>
            </a:r>
          </a:p>
        </p:txBody>
      </p:sp>
      <p:sp>
        <p:nvSpPr>
          <p:cNvPr id="158" name="TextBox 157"/>
          <p:cNvSpPr txBox="1"/>
          <p:nvPr/>
        </p:nvSpPr>
        <p:spPr>
          <a:xfrm>
            <a:off x="4421981" y="3306438"/>
            <a:ext cx="628713"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a:t>
            </a:r>
          </a:p>
          <a:p>
            <a:pPr algn="ctr"/>
            <a:r>
              <a:rPr lang="en-US" sz="1000" b="1" i="1" dirty="0">
                <a:solidFill>
                  <a:schemeClr val="bg1"/>
                </a:solidFill>
                <a:latin typeface="+mn-lt"/>
              </a:rPr>
              <a:t>78,420</a:t>
            </a:r>
          </a:p>
        </p:txBody>
      </p:sp>
      <p:sp>
        <p:nvSpPr>
          <p:cNvPr id="159" name="TextBox 158"/>
          <p:cNvSpPr txBox="1"/>
          <p:nvPr/>
        </p:nvSpPr>
        <p:spPr>
          <a:xfrm>
            <a:off x="5156054" y="3327993"/>
            <a:ext cx="702205"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Douglas</a:t>
            </a:r>
          </a:p>
          <a:p>
            <a:pPr algn="ctr"/>
            <a:r>
              <a:rPr lang="en-US" sz="1000" b="1" i="1" dirty="0">
                <a:solidFill>
                  <a:schemeClr val="bg1"/>
                </a:solidFill>
                <a:latin typeface="+mn-lt"/>
              </a:rPr>
              <a:t>42,820</a:t>
            </a:r>
          </a:p>
        </p:txBody>
      </p:sp>
      <p:sp>
        <p:nvSpPr>
          <p:cNvPr id="160" name="TextBox 159"/>
          <p:cNvSpPr txBox="1"/>
          <p:nvPr/>
        </p:nvSpPr>
        <p:spPr>
          <a:xfrm>
            <a:off x="4803934" y="3030093"/>
            <a:ext cx="1251548" cy="282204"/>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(Chelan-Douglas)</a:t>
            </a:r>
          </a:p>
        </p:txBody>
      </p:sp>
      <p:sp>
        <p:nvSpPr>
          <p:cNvPr id="161" name="TextBox 160"/>
          <p:cNvSpPr txBox="1"/>
          <p:nvPr/>
        </p:nvSpPr>
        <p:spPr>
          <a:xfrm>
            <a:off x="5136995" y="2025925"/>
            <a:ext cx="852861"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Okanogan</a:t>
            </a:r>
          </a:p>
          <a:p>
            <a:pPr algn="ctr"/>
            <a:r>
              <a:rPr lang="en-US" sz="1000" b="1" i="1" dirty="0">
                <a:solidFill>
                  <a:schemeClr val="tx1"/>
                </a:solidFill>
                <a:latin typeface="+mn-lt"/>
              </a:rPr>
              <a:t>42,730</a:t>
            </a:r>
          </a:p>
        </p:txBody>
      </p:sp>
      <p:sp>
        <p:nvSpPr>
          <p:cNvPr id="162" name="TextBox 161"/>
          <p:cNvSpPr txBox="1"/>
          <p:nvPr/>
        </p:nvSpPr>
        <p:spPr>
          <a:xfrm>
            <a:off x="5468962" y="5328542"/>
            <a:ext cx="702205"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a:t>
            </a:r>
          </a:p>
          <a:p>
            <a:pPr algn="ctr"/>
            <a:r>
              <a:rPr lang="en-US" sz="1000" b="1" i="1" dirty="0">
                <a:solidFill>
                  <a:schemeClr val="bg1"/>
                </a:solidFill>
                <a:latin typeface="+mn-lt"/>
              </a:rPr>
              <a:t>201,800</a:t>
            </a:r>
          </a:p>
        </p:txBody>
      </p:sp>
      <p:sp>
        <p:nvSpPr>
          <p:cNvPr id="163" name="TextBox 162"/>
          <p:cNvSpPr txBox="1"/>
          <p:nvPr/>
        </p:nvSpPr>
        <p:spPr>
          <a:xfrm>
            <a:off x="5993012" y="4996609"/>
            <a:ext cx="704042"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Franklin</a:t>
            </a:r>
          </a:p>
          <a:p>
            <a:pPr algn="ctr"/>
            <a:r>
              <a:rPr lang="en-US" sz="1000" b="1" i="1" dirty="0">
                <a:solidFill>
                  <a:schemeClr val="bg1"/>
                </a:solidFill>
                <a:latin typeface="+mn-lt"/>
              </a:rPr>
              <a:t>94,680</a:t>
            </a:r>
          </a:p>
        </p:txBody>
      </p:sp>
      <p:sp>
        <p:nvSpPr>
          <p:cNvPr id="164" name="TextBox 163"/>
          <p:cNvSpPr txBox="1"/>
          <p:nvPr/>
        </p:nvSpPr>
        <p:spPr>
          <a:xfrm>
            <a:off x="5458031" y="4819899"/>
            <a:ext cx="1284619" cy="282204"/>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(Benton-Franklin)</a:t>
            </a:r>
          </a:p>
        </p:txBody>
      </p:sp>
      <p:sp>
        <p:nvSpPr>
          <p:cNvPr id="165" name="TextBox 164"/>
          <p:cNvSpPr txBox="1"/>
          <p:nvPr/>
        </p:nvSpPr>
        <p:spPr>
          <a:xfrm>
            <a:off x="5542774" y="3944400"/>
            <a:ext cx="62687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Grant</a:t>
            </a:r>
          </a:p>
          <a:p>
            <a:pPr algn="ctr"/>
            <a:r>
              <a:rPr lang="en-US" sz="1000" b="1" i="1" dirty="0">
                <a:solidFill>
                  <a:schemeClr val="tx1"/>
                </a:solidFill>
                <a:latin typeface="+mn-lt"/>
              </a:rPr>
              <a:t>98,740</a:t>
            </a:r>
          </a:p>
        </p:txBody>
      </p:sp>
      <p:sp>
        <p:nvSpPr>
          <p:cNvPr id="166" name="TextBox 165"/>
          <p:cNvSpPr txBox="1"/>
          <p:nvPr/>
        </p:nvSpPr>
        <p:spPr>
          <a:xfrm>
            <a:off x="6454961" y="2071507"/>
            <a:ext cx="551549" cy="458583"/>
          </a:xfrm>
          <a:prstGeom prst="rect">
            <a:avLst/>
          </a:prstGeom>
          <a:noFill/>
          <a:ln w="12700">
            <a:noFill/>
          </a:ln>
          <a:effectLst/>
        </p:spPr>
        <p:txBody>
          <a:bodyPr wrap="none" rtlCol="0">
            <a:spAutoFit/>
          </a:bodyPr>
          <a:lstStyle/>
          <a:p>
            <a:pPr algn="ctr"/>
            <a:r>
              <a:rPr lang="en-US" sz="1000" b="1" dirty="0">
                <a:solidFill>
                  <a:schemeClr val="bg1"/>
                </a:solidFill>
                <a:latin typeface="+mn-lt"/>
              </a:rPr>
              <a:t>Ferry</a:t>
            </a:r>
          </a:p>
          <a:p>
            <a:pPr algn="ctr"/>
            <a:r>
              <a:rPr lang="en-US" sz="1000" b="1" i="1" dirty="0">
                <a:solidFill>
                  <a:schemeClr val="bg1"/>
                </a:solidFill>
                <a:latin typeface="+mn-lt"/>
              </a:rPr>
              <a:t>7,830</a:t>
            </a:r>
          </a:p>
        </p:txBody>
      </p:sp>
      <p:sp>
        <p:nvSpPr>
          <p:cNvPr id="167" name="TextBox 166"/>
          <p:cNvSpPr txBox="1"/>
          <p:nvPr/>
        </p:nvSpPr>
        <p:spPr>
          <a:xfrm>
            <a:off x="7054326" y="2337887"/>
            <a:ext cx="702205" cy="458583"/>
          </a:xfrm>
          <a:prstGeom prst="rect">
            <a:avLst/>
          </a:prstGeom>
          <a:noFill/>
          <a:ln w="12700">
            <a:noFill/>
          </a:ln>
          <a:effectLst/>
        </p:spPr>
        <p:txBody>
          <a:bodyPr wrap="none" rtlCol="0">
            <a:spAutoFit/>
          </a:bodyPr>
          <a:lstStyle/>
          <a:p>
            <a:pPr algn="ctr"/>
            <a:r>
              <a:rPr lang="en-US" sz="1000" b="1" dirty="0">
                <a:solidFill>
                  <a:schemeClr val="bg1"/>
                </a:solidFill>
                <a:latin typeface="+mn-lt"/>
              </a:rPr>
              <a:t>Stevens</a:t>
            </a:r>
          </a:p>
          <a:p>
            <a:pPr algn="ctr"/>
            <a:r>
              <a:rPr lang="en-US" sz="1000" b="1" i="1" dirty="0">
                <a:solidFill>
                  <a:schemeClr val="bg1"/>
                </a:solidFill>
                <a:latin typeface="+mn-lt"/>
              </a:rPr>
              <a:t>45,570</a:t>
            </a:r>
          </a:p>
        </p:txBody>
      </p:sp>
      <p:sp>
        <p:nvSpPr>
          <p:cNvPr id="168" name="TextBox 167"/>
          <p:cNvSpPr txBox="1"/>
          <p:nvPr/>
        </p:nvSpPr>
        <p:spPr>
          <a:xfrm>
            <a:off x="7627855" y="1971765"/>
            <a:ext cx="626877" cy="634961"/>
          </a:xfrm>
          <a:prstGeom prst="rect">
            <a:avLst/>
          </a:prstGeom>
          <a:noFill/>
          <a:ln w="12700">
            <a:noFill/>
          </a:ln>
          <a:effectLst/>
        </p:spPr>
        <p:txBody>
          <a:bodyPr wrap="none" rtlCol="0">
            <a:spAutoFit/>
          </a:bodyPr>
          <a:lstStyle/>
          <a:p>
            <a:pPr algn="ctr"/>
            <a:r>
              <a:rPr lang="en-US" sz="1000" b="1" dirty="0">
                <a:solidFill>
                  <a:schemeClr val="bg1"/>
                </a:solidFill>
                <a:latin typeface="+mn-lt"/>
              </a:rPr>
              <a:t>Pend</a:t>
            </a:r>
          </a:p>
          <a:p>
            <a:pPr algn="ctr"/>
            <a:r>
              <a:rPr lang="en-US" sz="1000" b="1" dirty="0">
                <a:solidFill>
                  <a:schemeClr val="bg1"/>
                </a:solidFill>
                <a:latin typeface="+mn-lt"/>
              </a:rPr>
              <a:t>Oreille</a:t>
            </a:r>
          </a:p>
          <a:p>
            <a:pPr algn="ctr"/>
            <a:r>
              <a:rPr lang="en-US" sz="1000" b="1" i="1" dirty="0">
                <a:solidFill>
                  <a:schemeClr val="bg1"/>
                </a:solidFill>
                <a:latin typeface="+mn-lt"/>
              </a:rPr>
              <a:t>13,740</a:t>
            </a:r>
          </a:p>
        </p:txBody>
      </p:sp>
      <p:sp>
        <p:nvSpPr>
          <p:cNvPr id="169" name="TextBox 168"/>
          <p:cNvSpPr txBox="1"/>
          <p:nvPr/>
        </p:nvSpPr>
        <p:spPr>
          <a:xfrm>
            <a:off x="6557743" y="3361837"/>
            <a:ext cx="645249"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Lincoln</a:t>
            </a:r>
          </a:p>
          <a:p>
            <a:pPr algn="ctr"/>
            <a:r>
              <a:rPr lang="en-US" sz="1000" b="1" i="1" dirty="0">
                <a:solidFill>
                  <a:schemeClr val="tx1"/>
                </a:solidFill>
                <a:latin typeface="+mn-lt"/>
              </a:rPr>
              <a:t>10,960</a:t>
            </a:r>
          </a:p>
        </p:txBody>
      </p:sp>
      <p:sp>
        <p:nvSpPr>
          <p:cNvPr id="170" name="TextBox 169"/>
          <p:cNvSpPr txBox="1"/>
          <p:nvPr/>
        </p:nvSpPr>
        <p:spPr>
          <a:xfrm>
            <a:off x="7462390" y="3336199"/>
            <a:ext cx="733438"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Spokane</a:t>
            </a:r>
          </a:p>
          <a:p>
            <a:pPr algn="ctr"/>
            <a:r>
              <a:rPr lang="en-US" sz="1000" b="1" i="1" dirty="0">
                <a:solidFill>
                  <a:schemeClr val="tx1"/>
                </a:solidFill>
                <a:latin typeface="+mn-lt"/>
              </a:rPr>
              <a:t>515,250</a:t>
            </a:r>
          </a:p>
        </p:txBody>
      </p:sp>
      <p:sp>
        <p:nvSpPr>
          <p:cNvPr id="171" name="TextBox 170"/>
          <p:cNvSpPr txBox="1"/>
          <p:nvPr/>
        </p:nvSpPr>
        <p:spPr>
          <a:xfrm>
            <a:off x="6504371" y="4159112"/>
            <a:ext cx="628713"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Adams</a:t>
            </a:r>
          </a:p>
          <a:p>
            <a:pPr algn="ctr"/>
            <a:r>
              <a:rPr lang="en-US" sz="1000" b="1" i="1" dirty="0">
                <a:solidFill>
                  <a:schemeClr val="bg1"/>
                </a:solidFill>
                <a:latin typeface="+mn-lt"/>
              </a:rPr>
              <a:t>20,150</a:t>
            </a:r>
          </a:p>
        </p:txBody>
      </p:sp>
      <p:sp>
        <p:nvSpPr>
          <p:cNvPr id="172" name="TextBox 171"/>
          <p:cNvSpPr txBox="1"/>
          <p:nvPr/>
        </p:nvSpPr>
        <p:spPr>
          <a:xfrm>
            <a:off x="7375989" y="4169627"/>
            <a:ext cx="783043"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Whitman</a:t>
            </a:r>
          </a:p>
          <a:p>
            <a:pPr algn="ctr"/>
            <a:r>
              <a:rPr lang="en-US" sz="1000" b="1" i="1" dirty="0">
                <a:solidFill>
                  <a:schemeClr val="tx1"/>
                </a:solidFill>
                <a:latin typeface="+mn-lt"/>
              </a:rPr>
              <a:t>50,130</a:t>
            </a:r>
          </a:p>
        </p:txBody>
      </p:sp>
      <p:sp>
        <p:nvSpPr>
          <p:cNvPr id="173" name="TextBox 172"/>
          <p:cNvSpPr txBox="1"/>
          <p:nvPr/>
        </p:nvSpPr>
        <p:spPr>
          <a:xfrm>
            <a:off x="6392679" y="5321177"/>
            <a:ext cx="946561" cy="458583"/>
          </a:xfrm>
          <a:prstGeom prst="rect">
            <a:avLst/>
          </a:prstGeom>
          <a:noFill/>
          <a:ln w="12700">
            <a:noFill/>
          </a:ln>
          <a:effectLst/>
        </p:spPr>
        <p:txBody>
          <a:bodyPr wrap="none" rtlCol="0">
            <a:spAutoFit/>
          </a:bodyPr>
          <a:lstStyle/>
          <a:p>
            <a:pPr algn="ctr">
              <a:spcBef>
                <a:spcPts val="200"/>
              </a:spcBef>
            </a:pPr>
            <a:r>
              <a:rPr lang="en-US" sz="1000" b="1" dirty="0">
                <a:solidFill>
                  <a:schemeClr val="bg1"/>
                </a:solidFill>
                <a:latin typeface="+mn-lt"/>
              </a:rPr>
              <a:t>Walla Walla</a:t>
            </a:r>
          </a:p>
          <a:p>
            <a:pPr algn="ctr"/>
            <a:r>
              <a:rPr lang="en-US" sz="1000" b="1" i="1" dirty="0">
                <a:solidFill>
                  <a:schemeClr val="bg1"/>
                </a:solidFill>
                <a:latin typeface="+mn-lt"/>
              </a:rPr>
              <a:t>62,200</a:t>
            </a:r>
          </a:p>
        </p:txBody>
      </p:sp>
      <p:sp>
        <p:nvSpPr>
          <p:cNvPr id="174" name="TextBox 173"/>
          <p:cNvSpPr txBox="1"/>
          <p:nvPr/>
        </p:nvSpPr>
        <p:spPr>
          <a:xfrm>
            <a:off x="7165909" y="5186813"/>
            <a:ext cx="790393"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Columbia</a:t>
            </a:r>
          </a:p>
          <a:p>
            <a:pPr algn="ctr"/>
            <a:r>
              <a:rPr lang="en-US" sz="1000" b="1" i="1" dirty="0">
                <a:solidFill>
                  <a:schemeClr val="tx1"/>
                </a:solidFill>
                <a:latin typeface="+mn-lt"/>
              </a:rPr>
              <a:t>4,160</a:t>
            </a:r>
          </a:p>
        </p:txBody>
      </p:sp>
      <p:sp>
        <p:nvSpPr>
          <p:cNvPr id="175" name="TextBox 174"/>
          <p:cNvSpPr txBox="1"/>
          <p:nvPr/>
        </p:nvSpPr>
        <p:spPr>
          <a:xfrm>
            <a:off x="7442132" y="4787184"/>
            <a:ext cx="70036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Garfield</a:t>
            </a:r>
          </a:p>
          <a:p>
            <a:pPr algn="ctr"/>
            <a:r>
              <a:rPr lang="en-US" sz="1000" b="1" i="1" dirty="0">
                <a:solidFill>
                  <a:schemeClr val="tx1"/>
                </a:solidFill>
                <a:latin typeface="+mn-lt"/>
              </a:rPr>
              <a:t>2,220</a:t>
            </a:r>
          </a:p>
        </p:txBody>
      </p:sp>
      <p:sp>
        <p:nvSpPr>
          <p:cNvPr id="176" name="TextBox 175"/>
          <p:cNvSpPr txBox="1"/>
          <p:nvPr/>
        </p:nvSpPr>
        <p:spPr>
          <a:xfrm>
            <a:off x="7832783" y="5225345"/>
            <a:ext cx="626877" cy="458583"/>
          </a:xfrm>
          <a:prstGeom prst="rect">
            <a:avLst/>
          </a:prstGeom>
          <a:noFill/>
          <a:ln w="12700">
            <a:noFill/>
          </a:ln>
          <a:effectLst/>
        </p:spPr>
        <p:txBody>
          <a:bodyPr wrap="none" rtlCol="0">
            <a:spAutoFit/>
          </a:bodyPr>
          <a:lstStyle/>
          <a:p>
            <a:pPr algn="ctr">
              <a:spcBef>
                <a:spcPts val="200"/>
              </a:spcBef>
            </a:pPr>
            <a:r>
              <a:rPr lang="en-US" sz="1000" b="1" dirty="0">
                <a:solidFill>
                  <a:schemeClr val="tx1"/>
                </a:solidFill>
                <a:latin typeface="+mn-lt"/>
              </a:rPr>
              <a:t>Asotin</a:t>
            </a:r>
          </a:p>
          <a:p>
            <a:pPr algn="ctr"/>
            <a:r>
              <a:rPr lang="en-US" sz="1000" b="1" i="1" dirty="0">
                <a:solidFill>
                  <a:schemeClr val="tx1"/>
                </a:solidFill>
                <a:latin typeface="+mn-lt"/>
              </a:rPr>
              <a:t>22,520</a:t>
            </a:r>
          </a:p>
        </p:txBody>
      </p:sp>
      <p:sp>
        <p:nvSpPr>
          <p:cNvPr id="177" name="TextBox 176"/>
          <p:cNvSpPr txBox="1"/>
          <p:nvPr/>
        </p:nvSpPr>
        <p:spPr>
          <a:xfrm>
            <a:off x="6523256" y="1746059"/>
            <a:ext cx="1580420" cy="282204"/>
          </a:xfrm>
          <a:prstGeom prst="rect">
            <a:avLst/>
          </a:prstGeom>
          <a:noFill/>
          <a:ln w="12700">
            <a:noFill/>
          </a:ln>
          <a:effectLst/>
        </p:spPr>
        <p:txBody>
          <a:bodyPr wrap="none" rtlCol="0">
            <a:spAutoFit/>
          </a:bodyPr>
          <a:lstStyle/>
          <a:p>
            <a:pPr algn="ctr"/>
            <a:r>
              <a:rPr lang="en-US" sz="1000" b="1" dirty="0">
                <a:solidFill>
                  <a:schemeClr val="bg1"/>
                </a:solidFill>
                <a:latin typeface="+mn-lt"/>
              </a:rPr>
              <a:t>(Northeast Tri County)</a:t>
            </a:r>
          </a:p>
        </p:txBody>
      </p:sp>
      <p:sp>
        <p:nvSpPr>
          <p:cNvPr id="178" name="TextBox 177"/>
          <p:cNvSpPr txBox="1"/>
          <p:nvPr/>
        </p:nvSpPr>
        <p:spPr>
          <a:xfrm>
            <a:off x="1831728" y="1713079"/>
            <a:ext cx="742623" cy="458583"/>
          </a:xfrm>
          <a:prstGeom prst="rect">
            <a:avLst/>
          </a:prstGeom>
          <a:noFill/>
          <a:ln w="12700">
            <a:noFill/>
          </a:ln>
          <a:effectLst/>
        </p:spPr>
        <p:txBody>
          <a:bodyPr wrap="none" rtlCol="0">
            <a:spAutoFit/>
          </a:bodyPr>
          <a:lstStyle/>
          <a:p>
            <a:pPr algn="ctr"/>
            <a:r>
              <a:rPr lang="en-US" sz="1000" b="1" dirty="0">
                <a:solidFill>
                  <a:schemeClr val="tx1"/>
                </a:solidFill>
                <a:latin typeface="+mn-lt"/>
              </a:rPr>
              <a:t>San Juan</a:t>
            </a:r>
          </a:p>
          <a:p>
            <a:pPr algn="ctr"/>
            <a:r>
              <a:rPr lang="en-US" sz="1000" b="1" i="1" dirty="0">
                <a:solidFill>
                  <a:schemeClr val="tx1"/>
                </a:solidFill>
                <a:latin typeface="+mn-lt"/>
              </a:rPr>
              <a:t>17,150</a:t>
            </a:r>
          </a:p>
        </p:txBody>
      </p:sp>
      <p:sp>
        <p:nvSpPr>
          <p:cNvPr id="183" name="TextBox 182"/>
          <p:cNvSpPr txBox="1"/>
          <p:nvPr/>
        </p:nvSpPr>
        <p:spPr>
          <a:xfrm>
            <a:off x="2316549" y="3263608"/>
            <a:ext cx="618861" cy="400110"/>
          </a:xfrm>
          <a:prstGeom prst="rect">
            <a:avLst/>
          </a:prstGeom>
          <a:noFill/>
          <a:ln w="12700">
            <a:noFill/>
          </a:ln>
          <a:effectLst/>
        </p:spPr>
        <p:txBody>
          <a:bodyPr wrap="square" rtlCol="0">
            <a:spAutoFit/>
          </a:bodyPr>
          <a:lstStyle/>
          <a:p>
            <a:pPr algn="ctr"/>
            <a:r>
              <a:rPr lang="en-US" sz="1000" b="1" dirty="0">
                <a:solidFill>
                  <a:schemeClr val="tx1"/>
                </a:solidFill>
                <a:latin typeface="+mn-lt"/>
              </a:rPr>
              <a:t>Kitsap</a:t>
            </a:r>
          </a:p>
          <a:p>
            <a:pPr algn="ctr"/>
            <a:r>
              <a:rPr lang="en-US" sz="1000" b="1" i="1" dirty="0">
                <a:solidFill>
                  <a:schemeClr val="tx1"/>
                </a:solidFill>
                <a:latin typeface="+mn-lt"/>
              </a:rPr>
              <a:t>270,100</a:t>
            </a:r>
          </a:p>
        </p:txBody>
      </p:sp>
      <p:grpSp>
        <p:nvGrpSpPr>
          <p:cNvPr id="11" name="Group 10"/>
          <p:cNvGrpSpPr/>
          <p:nvPr/>
        </p:nvGrpSpPr>
        <p:grpSpPr>
          <a:xfrm>
            <a:off x="8926129" y="2123773"/>
            <a:ext cx="2815916" cy="1317810"/>
            <a:chOff x="434162" y="4035083"/>
            <a:chExt cx="2815916" cy="1317810"/>
          </a:xfrm>
        </p:grpSpPr>
        <p:grpSp>
          <p:nvGrpSpPr>
            <p:cNvPr id="255" name="Group 254"/>
            <p:cNvGrpSpPr/>
            <p:nvPr userDrawn="1"/>
          </p:nvGrpSpPr>
          <p:grpSpPr>
            <a:xfrm>
              <a:off x="435347" y="4321406"/>
              <a:ext cx="2814731" cy="400110"/>
              <a:chOff x="12691078" y="3401030"/>
              <a:chExt cx="2814731" cy="400110"/>
            </a:xfrm>
          </p:grpSpPr>
          <p:sp>
            <p:nvSpPr>
              <p:cNvPr id="256" name="Rectangle 255"/>
              <p:cNvSpPr/>
              <p:nvPr userDrawn="1"/>
            </p:nvSpPr>
            <p:spPr>
              <a:xfrm>
                <a:off x="12691078" y="3491275"/>
                <a:ext cx="219456" cy="21945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Bef>
                    <a:spcPts val="200"/>
                  </a:spcBef>
                </a:pPr>
                <a:endParaRPr lang="en-US" sz="800" dirty="0">
                  <a:solidFill>
                    <a:schemeClr val="tx1">
                      <a:lumMod val="75000"/>
                      <a:lumOff val="25000"/>
                    </a:schemeClr>
                  </a:solidFill>
                  <a:latin typeface="Century Gothic" panose="020B0502020202020204" pitchFamily="34" charset="0"/>
                </a:endParaRPr>
              </a:p>
            </p:txBody>
          </p:sp>
          <p:sp>
            <p:nvSpPr>
              <p:cNvPr id="257" name="TextBox 256"/>
              <p:cNvSpPr txBox="1"/>
              <p:nvPr userDrawn="1"/>
            </p:nvSpPr>
            <p:spPr>
              <a:xfrm>
                <a:off x="12885853" y="3401030"/>
                <a:ext cx="2619956" cy="400110"/>
              </a:xfrm>
              <a:prstGeom prst="rect">
                <a:avLst/>
              </a:prstGeom>
              <a:noFill/>
            </p:spPr>
            <p:txBody>
              <a:bodyPr wrap="square" rtlCol="0">
                <a:spAutoFit/>
              </a:bodyPr>
              <a:lstStyle/>
              <a:p>
                <a:r>
                  <a:rPr lang="en-US" sz="1000" b="1" kern="1200" dirty="0">
                    <a:solidFill>
                      <a:schemeClr val="tx1"/>
                    </a:solidFill>
                    <a:latin typeface="+mn-lt"/>
                    <a:ea typeface="+mn-ea"/>
                    <a:cs typeface="+mn-cs"/>
                  </a:rPr>
                  <a:t>Departments that have combined</a:t>
                </a:r>
              </a:p>
              <a:p>
                <a:r>
                  <a:rPr lang="en-US" sz="1000" b="1" kern="1200" dirty="0">
                    <a:solidFill>
                      <a:schemeClr val="tx1"/>
                    </a:solidFill>
                    <a:latin typeface="+mn-lt"/>
                    <a:ea typeface="+mn-ea"/>
                    <a:cs typeface="+mn-cs"/>
                  </a:rPr>
                  <a:t>public health &amp; human services (16)</a:t>
                </a:r>
              </a:p>
            </p:txBody>
          </p:sp>
        </p:grpSp>
        <p:grpSp>
          <p:nvGrpSpPr>
            <p:cNvPr id="10" name="Group 9"/>
            <p:cNvGrpSpPr/>
            <p:nvPr userDrawn="1"/>
          </p:nvGrpSpPr>
          <p:grpSpPr>
            <a:xfrm>
              <a:off x="434162" y="4035083"/>
              <a:ext cx="1936815" cy="1317810"/>
              <a:chOff x="434162" y="4035083"/>
              <a:chExt cx="1936815" cy="1317810"/>
            </a:xfrm>
          </p:grpSpPr>
          <p:grpSp>
            <p:nvGrpSpPr>
              <p:cNvPr id="4" name="Group 3"/>
              <p:cNvGrpSpPr/>
              <p:nvPr userDrawn="1"/>
            </p:nvGrpSpPr>
            <p:grpSpPr>
              <a:xfrm>
                <a:off x="434163" y="4755791"/>
                <a:ext cx="1936814" cy="597102"/>
                <a:chOff x="15619382" y="3472105"/>
                <a:chExt cx="1936814" cy="597102"/>
              </a:xfrm>
            </p:grpSpPr>
            <p:sp>
              <p:nvSpPr>
                <p:cNvPr id="132" name="Rectangle 131"/>
                <p:cNvSpPr/>
                <p:nvPr userDrawn="1"/>
              </p:nvSpPr>
              <p:spPr>
                <a:xfrm>
                  <a:off x="15619382" y="3487376"/>
                  <a:ext cx="214952" cy="219456"/>
                </a:xfrm>
                <a:prstGeom prst="rect">
                  <a:avLst/>
                </a:prstGeom>
                <a:solidFill>
                  <a:schemeClr val="accent2"/>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spcBef>
                      <a:spcPts val="200"/>
                    </a:spcBef>
                  </a:pPr>
                  <a:endParaRPr lang="en-US" dirty="0"/>
                </a:p>
              </p:txBody>
            </p:sp>
            <p:sp>
              <p:nvSpPr>
                <p:cNvPr id="134" name="Rectangle 133"/>
                <p:cNvSpPr/>
                <p:nvPr userDrawn="1"/>
              </p:nvSpPr>
              <p:spPr>
                <a:xfrm>
                  <a:off x="15619382" y="3848545"/>
                  <a:ext cx="219456" cy="219456"/>
                </a:xfrm>
                <a:prstGeom prst="rect">
                  <a:avLst/>
                </a:prstGeom>
                <a:ln>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1" name="TextBox 180"/>
                <p:cNvSpPr txBox="1"/>
                <p:nvPr userDrawn="1"/>
              </p:nvSpPr>
              <p:spPr>
                <a:xfrm>
                  <a:off x="15815014" y="3472105"/>
                  <a:ext cx="1741182" cy="246221"/>
                </a:xfrm>
                <a:prstGeom prst="rect">
                  <a:avLst/>
                </a:prstGeom>
                <a:noFill/>
              </p:spPr>
              <p:txBody>
                <a:bodyPr wrap="none" rtlCol="0">
                  <a:spAutoFit/>
                </a:bodyPr>
                <a:lstStyle/>
                <a:p>
                  <a:r>
                    <a:rPr lang="en-US" sz="1000" b="1" dirty="0">
                      <a:solidFill>
                        <a:schemeClr val="tx1"/>
                      </a:solidFill>
                      <a:latin typeface="+mn-lt"/>
                    </a:rPr>
                    <a:t>Public Health Department</a:t>
                  </a:r>
                  <a:r>
                    <a:rPr lang="en-US" sz="1000" b="1" baseline="0" dirty="0">
                      <a:solidFill>
                        <a:schemeClr val="tx1"/>
                      </a:solidFill>
                      <a:latin typeface="+mn-lt"/>
                    </a:rPr>
                    <a:t> (8)</a:t>
                  </a:r>
                  <a:endParaRPr lang="en-US" sz="1000" b="1" dirty="0">
                    <a:solidFill>
                      <a:schemeClr val="tx1"/>
                    </a:solidFill>
                    <a:latin typeface="+mn-lt"/>
                  </a:endParaRPr>
                </a:p>
              </p:txBody>
            </p:sp>
            <p:sp>
              <p:nvSpPr>
                <p:cNvPr id="182" name="TextBox 181"/>
                <p:cNvSpPr txBox="1"/>
                <p:nvPr userDrawn="1"/>
              </p:nvSpPr>
              <p:spPr>
                <a:xfrm>
                  <a:off x="15815477" y="3822986"/>
                  <a:ext cx="1470274" cy="246221"/>
                </a:xfrm>
                <a:prstGeom prst="rect">
                  <a:avLst/>
                </a:prstGeom>
                <a:noFill/>
              </p:spPr>
              <p:txBody>
                <a:bodyPr wrap="none" rtlCol="0">
                  <a:spAutoFit/>
                </a:bodyPr>
                <a:lstStyle/>
                <a:p>
                  <a:r>
                    <a:rPr lang="en-US" sz="1000" b="1" dirty="0">
                      <a:solidFill>
                        <a:schemeClr val="tx1"/>
                      </a:solidFill>
                      <a:latin typeface="+mn-lt"/>
                    </a:rPr>
                    <a:t>Multi County District (3)</a:t>
                  </a:r>
                </a:p>
              </p:txBody>
            </p:sp>
          </p:grpSp>
          <p:grpSp>
            <p:nvGrpSpPr>
              <p:cNvPr id="258" name="Group 257"/>
              <p:cNvGrpSpPr/>
              <p:nvPr userDrawn="1"/>
            </p:nvGrpSpPr>
            <p:grpSpPr>
              <a:xfrm>
                <a:off x="434162" y="4035083"/>
                <a:ext cx="1700350" cy="246221"/>
                <a:chOff x="12691077" y="3835313"/>
                <a:chExt cx="1700350" cy="246221"/>
              </a:xfrm>
            </p:grpSpPr>
            <p:sp>
              <p:nvSpPr>
                <p:cNvPr id="259" name="Rectangle 258"/>
                <p:cNvSpPr/>
                <p:nvPr userDrawn="1"/>
              </p:nvSpPr>
              <p:spPr>
                <a:xfrm>
                  <a:off x="12691077" y="3853290"/>
                  <a:ext cx="219456" cy="219456"/>
                </a:xfrm>
                <a:prstGeom prst="rect">
                  <a:avLst/>
                </a:prstGeom>
                <a:solidFill>
                  <a:srgbClr val="E8E8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60" name="TextBox 259"/>
                <p:cNvSpPr txBox="1"/>
                <p:nvPr userDrawn="1"/>
              </p:nvSpPr>
              <p:spPr>
                <a:xfrm>
                  <a:off x="12892299" y="3835313"/>
                  <a:ext cx="1499128" cy="246221"/>
                </a:xfrm>
                <a:prstGeom prst="rect">
                  <a:avLst/>
                </a:prstGeom>
                <a:noFill/>
              </p:spPr>
              <p:txBody>
                <a:bodyPr wrap="none" rtlCol="0">
                  <a:spAutoFit/>
                </a:bodyPr>
                <a:lstStyle/>
                <a:p>
                  <a:r>
                    <a:rPr lang="en-US" sz="1000" b="1" dirty="0">
                      <a:solidFill>
                        <a:schemeClr val="tx1"/>
                      </a:solidFill>
                      <a:latin typeface="+mn-lt"/>
                    </a:rPr>
                    <a:t>Single County District (8)</a:t>
                  </a:r>
                </a:p>
              </p:txBody>
            </p:sp>
          </p:grpSp>
        </p:grpSp>
      </p:grpSp>
      <p:pic>
        <p:nvPicPr>
          <p:cNvPr id="3" name="Picture 2">
            <a:extLst>
              <a:ext uri="{FF2B5EF4-FFF2-40B4-BE49-F238E27FC236}">
                <a16:creationId xmlns:a16="http://schemas.microsoft.com/office/drawing/2014/main" id="{84EE4D84-CC6E-082A-90B4-CAC610C18E2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11712" y="5822627"/>
            <a:ext cx="1996064" cy="587138"/>
          </a:xfrm>
          <a:prstGeom prst="rect">
            <a:avLst/>
          </a:prstGeom>
        </p:spPr>
      </p:pic>
    </p:spTree>
    <p:extLst>
      <p:ext uri="{BB962C8B-B14F-4D97-AF65-F5344CB8AC3E}">
        <p14:creationId xmlns:p14="http://schemas.microsoft.com/office/powerpoint/2010/main" val="3907606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ublic Healtgh System">
    <p:spTree>
      <p:nvGrpSpPr>
        <p:cNvPr id="1" name=""/>
        <p:cNvGrpSpPr/>
        <p:nvPr/>
      </p:nvGrpSpPr>
      <p:grpSpPr>
        <a:xfrm>
          <a:off x="0" y="0"/>
          <a:ext cx="0" cy="0"/>
          <a:chOff x="0" y="0"/>
          <a:chExt cx="0" cy="0"/>
        </a:xfrm>
      </p:grpSpPr>
      <p:cxnSp>
        <p:nvCxnSpPr>
          <p:cNvPr id="8" name="Straight Connector 7"/>
          <p:cNvCxnSpPr/>
          <p:nvPr/>
        </p:nvCxnSpPr>
        <p:spPr>
          <a:xfrm flipV="1">
            <a:off x="5763752" y="1246350"/>
            <a:ext cx="666664" cy="1369"/>
          </a:xfrm>
          <a:prstGeom prst="line">
            <a:avLst/>
          </a:prstGeom>
          <a:ln w="50800">
            <a:solidFill>
              <a:srgbClr val="349D96"/>
            </a:solidFill>
          </a:ln>
          <a:effectLst/>
        </p:spPr>
        <p:style>
          <a:lnRef idx="1">
            <a:schemeClr val="accent1"/>
          </a:lnRef>
          <a:fillRef idx="0">
            <a:schemeClr val="accent1"/>
          </a:fillRef>
          <a:effectRef idx="0">
            <a:schemeClr val="accent1"/>
          </a:effectRef>
          <a:fontRef idx="minor">
            <a:schemeClr val="tx1"/>
          </a:fontRef>
        </p:style>
      </p:cxnSp>
      <p:sp>
        <p:nvSpPr>
          <p:cNvPr id="13" name="Title 2"/>
          <p:cNvSpPr>
            <a:spLocks noGrp="1"/>
          </p:cNvSpPr>
          <p:nvPr>
            <p:ph type="title" hasCustomPrompt="1"/>
          </p:nvPr>
        </p:nvSpPr>
        <p:spPr>
          <a:xfrm>
            <a:off x="0" y="618424"/>
            <a:ext cx="12192000" cy="544750"/>
          </a:xfrm>
        </p:spPr>
        <p:txBody>
          <a:bodyPr>
            <a:normAutofit/>
          </a:bodyPr>
          <a:lstStyle>
            <a:lvl1pPr algn="ctr">
              <a:defRPr sz="2700" baseline="0"/>
            </a:lvl1pPr>
          </a:lstStyle>
          <a:p>
            <a:r>
              <a:rPr lang="en-US" dirty="0"/>
              <a:t>Public Health System</a:t>
            </a:r>
          </a:p>
        </p:txBody>
      </p:sp>
      <p:pic>
        <p:nvPicPr>
          <p:cNvPr id="1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28856" y="1273708"/>
            <a:ext cx="8934287" cy="495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userDrawn="1"/>
        </p:nvSpPr>
        <p:spPr>
          <a:xfrm>
            <a:off x="7243858" y="5134314"/>
            <a:ext cx="2776041" cy="1502976"/>
          </a:xfrm>
          <a:prstGeom prst="rect">
            <a:avLst/>
          </a:prstGeom>
        </p:spPr>
        <p:txBody>
          <a:bodyPr wrap="square">
            <a:spAutoFit/>
          </a:bodyPr>
          <a:lstStyle/>
          <a:p>
            <a:pPr marL="1588">
              <a:spcBef>
                <a:spcPts val="900"/>
              </a:spcBef>
            </a:pPr>
            <a:r>
              <a:rPr lang="en-US" sz="1600" dirty="0">
                <a:solidFill>
                  <a:schemeClr val="tx1"/>
                </a:solidFill>
                <a:latin typeface="+mn-lt"/>
              </a:rPr>
              <a:t>Partners</a:t>
            </a:r>
          </a:p>
          <a:p>
            <a:pPr marL="1588">
              <a:spcBef>
                <a:spcPts val="200"/>
              </a:spcBef>
            </a:pPr>
            <a:r>
              <a:rPr lang="en-US" sz="1200" dirty="0">
                <a:solidFill>
                  <a:schemeClr val="tx1"/>
                </a:solidFill>
                <a:latin typeface="+mn-lt"/>
              </a:rPr>
              <a:t>Private Sector</a:t>
            </a:r>
          </a:p>
          <a:p>
            <a:pPr marL="1588"/>
            <a:r>
              <a:rPr lang="en-US" sz="1200" dirty="0">
                <a:solidFill>
                  <a:schemeClr val="tx1"/>
                </a:solidFill>
                <a:latin typeface="+mn-lt"/>
              </a:rPr>
              <a:t>Professional Associations</a:t>
            </a:r>
          </a:p>
          <a:p>
            <a:pPr marL="1588"/>
            <a:r>
              <a:rPr lang="en-US" sz="1200" dirty="0">
                <a:solidFill>
                  <a:schemeClr val="tx1"/>
                </a:solidFill>
                <a:latin typeface="+mn-lt"/>
              </a:rPr>
              <a:t>Academic Institutions</a:t>
            </a:r>
          </a:p>
          <a:p>
            <a:pPr marL="1588"/>
            <a:r>
              <a:rPr lang="en-US" sz="1200" dirty="0">
                <a:solidFill>
                  <a:schemeClr val="tx1"/>
                </a:solidFill>
                <a:latin typeface="+mn-lt"/>
              </a:rPr>
              <a:t>Non-Profit Organizations</a:t>
            </a:r>
          </a:p>
          <a:p>
            <a:pPr marL="1588">
              <a:spcBef>
                <a:spcPts val="200"/>
              </a:spcBef>
            </a:pPr>
            <a:r>
              <a:rPr lang="en-US" sz="1200" dirty="0">
                <a:solidFill>
                  <a:schemeClr val="tx1"/>
                </a:solidFill>
                <a:latin typeface="+mn-lt"/>
              </a:rPr>
              <a:t>Health Care Delivery System</a:t>
            </a:r>
          </a:p>
          <a:p>
            <a:pPr marL="1588"/>
            <a:r>
              <a:rPr lang="en-US" sz="1200" dirty="0">
                <a:solidFill>
                  <a:schemeClr val="tx1"/>
                </a:solidFill>
                <a:latin typeface="+mn-lt"/>
              </a:rPr>
              <a:t>Other Stakeholders</a:t>
            </a:r>
          </a:p>
        </p:txBody>
      </p:sp>
      <p:sp>
        <p:nvSpPr>
          <p:cNvPr id="22" name="Oval 21"/>
          <p:cNvSpPr/>
          <p:nvPr userDrawn="1"/>
        </p:nvSpPr>
        <p:spPr>
          <a:xfrm>
            <a:off x="2977978" y="3612150"/>
            <a:ext cx="45719" cy="45719"/>
          </a:xfrm>
          <a:prstGeom prst="ellipse">
            <a:avLst/>
          </a:prstGeom>
          <a:solidFill>
            <a:srgbClr val="349D9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635357" y="3392441"/>
            <a:ext cx="685800" cy="433387"/>
          </a:xfrm>
          <a:prstGeom prst="rect">
            <a:avLst/>
          </a:prstGeom>
          <a:noFill/>
          <a:ln w="25400">
            <a:solidFill>
              <a:srgbClr val="2699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p:cNvCxnSpPr/>
          <p:nvPr userDrawn="1"/>
        </p:nvCxnSpPr>
        <p:spPr>
          <a:xfrm>
            <a:off x="2968411" y="5893601"/>
            <a:ext cx="1005919"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2968413" y="3905085"/>
            <a:ext cx="0" cy="1996215"/>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userDrawn="1"/>
        </p:nvSpPr>
        <p:spPr>
          <a:xfrm>
            <a:off x="4916566" y="5690941"/>
            <a:ext cx="1902075" cy="564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4910002" y="5133260"/>
            <a:ext cx="2667000" cy="1133644"/>
          </a:xfrm>
          <a:prstGeom prst="rect">
            <a:avLst/>
          </a:prstGeom>
          <a:noFill/>
        </p:spPr>
        <p:txBody>
          <a:bodyPr wrap="square">
            <a:spAutoFit/>
          </a:bodyPr>
          <a:lstStyle/>
          <a:p>
            <a:pPr>
              <a:spcBef>
                <a:spcPts val="900"/>
              </a:spcBef>
            </a:pPr>
            <a:r>
              <a:rPr lang="en-US" sz="1600" dirty="0">
                <a:solidFill>
                  <a:schemeClr val="tx1"/>
                </a:solidFill>
                <a:latin typeface="+mn-lt"/>
              </a:rPr>
              <a:t>Government</a:t>
            </a:r>
          </a:p>
          <a:p>
            <a:pPr>
              <a:spcBef>
                <a:spcPts val="200"/>
              </a:spcBef>
            </a:pPr>
            <a:r>
              <a:rPr lang="en-US" sz="1200" dirty="0">
                <a:solidFill>
                  <a:schemeClr val="tx1"/>
                </a:solidFill>
                <a:latin typeface="+mn-lt"/>
              </a:rPr>
              <a:t>Department of Health</a:t>
            </a:r>
          </a:p>
          <a:p>
            <a:r>
              <a:rPr lang="en-US" sz="1200" dirty="0">
                <a:solidFill>
                  <a:schemeClr val="tx1"/>
                </a:solidFill>
                <a:latin typeface="+mn-lt"/>
              </a:rPr>
              <a:t>State Board of Health</a:t>
            </a:r>
          </a:p>
          <a:p>
            <a:r>
              <a:rPr lang="en-US" sz="1200" dirty="0">
                <a:solidFill>
                  <a:schemeClr val="tx1"/>
                </a:solidFill>
                <a:latin typeface="+mn-lt"/>
              </a:rPr>
              <a:t>Local Health Jurisdictions (35)</a:t>
            </a:r>
          </a:p>
          <a:p>
            <a:r>
              <a:rPr lang="en-US" sz="1200" dirty="0">
                <a:solidFill>
                  <a:schemeClr val="tx1"/>
                </a:solidFill>
                <a:latin typeface="+mn-lt"/>
              </a:rPr>
              <a:t>Tribal Nations (29)</a:t>
            </a:r>
          </a:p>
        </p:txBody>
      </p:sp>
      <p:sp>
        <p:nvSpPr>
          <p:cNvPr id="28" name="Rectangle 27"/>
          <p:cNvSpPr/>
          <p:nvPr userDrawn="1"/>
        </p:nvSpPr>
        <p:spPr>
          <a:xfrm>
            <a:off x="1612793" y="5052658"/>
            <a:ext cx="2402823" cy="369332"/>
          </a:xfrm>
          <a:prstGeom prst="rect">
            <a:avLst/>
          </a:prstGeom>
          <a:solidFill>
            <a:schemeClr val="bg1"/>
          </a:solidFill>
        </p:spPr>
        <p:txBody>
          <a:bodyPr wrap="square">
            <a:spAutoFit/>
          </a:bodyPr>
          <a:lstStyle/>
          <a:p>
            <a:pPr algn="l"/>
            <a:r>
              <a:rPr lang="en-US" sz="1800" dirty="0">
                <a:solidFill>
                  <a:srgbClr val="2699BB"/>
                </a:solidFill>
                <a:latin typeface="Century Gothic" panose="020B0502020202020204" pitchFamily="34" charset="0"/>
              </a:rPr>
              <a:t>WASHINGTON STATE</a:t>
            </a:r>
          </a:p>
        </p:txBody>
      </p:sp>
      <p:cxnSp>
        <p:nvCxnSpPr>
          <p:cNvPr id="29" name="Straight Connector 28"/>
          <p:cNvCxnSpPr/>
          <p:nvPr userDrawn="1"/>
        </p:nvCxnSpPr>
        <p:spPr>
          <a:xfrm>
            <a:off x="6895475" y="5890578"/>
            <a:ext cx="348383"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4489554" y="5893297"/>
            <a:ext cx="427012" cy="0"/>
          </a:xfrm>
          <a:prstGeom prst="line">
            <a:avLst/>
          </a:prstGeom>
          <a:ln w="12700">
            <a:solidFill>
              <a:srgbClr val="2699B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10937-7E7F-70F3-A9AA-217C3DB9D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2BC06-4E77-A83C-5164-A9C4ACFD47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FB3A0F-953A-AD4F-065A-F807A1A17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E59805-848E-0B21-857D-DE09F9BA19D3}"/>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6" name="Footer Placeholder 5">
            <a:extLst>
              <a:ext uri="{FF2B5EF4-FFF2-40B4-BE49-F238E27FC236}">
                <a16:creationId xmlns:a16="http://schemas.microsoft.com/office/drawing/2014/main" id="{640C023F-9D85-8522-0EF7-0DD1F93E0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EB769-948A-FA71-1B14-F00C89C6A3D7}"/>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26351986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Slide with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343126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2" name="Text Placeholder 2"/>
          <p:cNvSpPr>
            <a:spLocks noGrp="1"/>
          </p:cNvSpPr>
          <p:nvPr>
            <p:ph type="body" sz="quarter" idx="13" hasCustomPrompt="1"/>
          </p:nvPr>
        </p:nvSpPr>
        <p:spPr>
          <a:xfrm>
            <a:off x="1619537" y="4903935"/>
            <a:ext cx="9003195" cy="1363195"/>
          </a:xfrm>
        </p:spPr>
        <p:txBody>
          <a:bodyPr>
            <a:noAutofit/>
          </a:bodyPr>
          <a:lstStyle>
            <a:lvl1pPr marL="0" indent="0">
              <a:buNone/>
              <a:defRPr sz="200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619537" y="3933309"/>
            <a:ext cx="9003195"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40635775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hoto Slide with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1"/>
          <p:cNvSpPr>
            <a:spLocks noGrp="1"/>
          </p:cNvSpPr>
          <p:nvPr>
            <p:ph type="title" hasCustomPrompt="1"/>
          </p:nvPr>
        </p:nvSpPr>
        <p:spPr>
          <a:xfrm>
            <a:off x="1620956" y="5297703"/>
            <a:ext cx="9001776"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9076213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hoto Slide with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1119447" y="5297703"/>
            <a:ext cx="9986357"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1242426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oto Slide with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3773978"/>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7" name="TextBox 6"/>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8" name="Title 1"/>
          <p:cNvSpPr>
            <a:spLocks noGrp="1"/>
          </p:cNvSpPr>
          <p:nvPr>
            <p:ph type="title" hasCustomPrompt="1"/>
          </p:nvPr>
        </p:nvSpPr>
        <p:spPr>
          <a:xfrm>
            <a:off x="1119447" y="5021478"/>
            <a:ext cx="9923549" cy="965200"/>
          </a:xfrm>
        </p:spPr>
        <p:txBody>
          <a:bodyPr anchor="t">
            <a:normAutofit/>
          </a:bodyPr>
          <a:lstStyle>
            <a:lvl1pPr>
              <a:defRPr sz="2200">
                <a:latin typeface="+mn-lt"/>
              </a:defRPr>
            </a:lvl1pPr>
          </a:lstStyle>
          <a:p>
            <a:pPr lvl="0"/>
            <a:r>
              <a:rPr lang="en-US" dirty="0"/>
              <a:t>Text…</a:t>
            </a:r>
          </a:p>
        </p:txBody>
      </p:sp>
    </p:spTree>
    <p:extLst>
      <p:ext uri="{BB962C8B-B14F-4D97-AF65-F5344CB8AC3E}">
        <p14:creationId xmlns:p14="http://schemas.microsoft.com/office/powerpoint/2010/main" val="3622734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Slide No Text 1">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7315"/>
            <a:ext cx="12192000" cy="6865315"/>
          </a:xfrm>
          <a:effectLst/>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31617511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Slide No Text 2">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9753" y="1031777"/>
            <a:ext cx="12192000" cy="4778820"/>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952425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 Slide No Text 3">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9986357" cy="5228706"/>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793241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Slide No Text 4">
    <p:spTree>
      <p:nvGrpSpPr>
        <p:cNvPr id="1" name=""/>
        <p:cNvGrpSpPr/>
        <p:nvPr/>
      </p:nvGrpSpPr>
      <p:grpSpPr>
        <a:xfrm>
          <a:off x="0" y="0"/>
          <a:ext cx="0" cy="0"/>
          <a:chOff x="0" y="0"/>
          <a:chExt cx="0" cy="0"/>
        </a:xfrm>
      </p:grpSpPr>
      <p:sp>
        <p:nvSpPr>
          <p:cNvPr id="18" name="Picture Placeholder 17"/>
          <p:cNvSpPr>
            <a:spLocks noGrp="1"/>
          </p:cNvSpPr>
          <p:nvPr>
            <p:ph type="pic" sz="quarter" idx="11"/>
          </p:nvPr>
        </p:nvSpPr>
        <p:spPr>
          <a:xfrm>
            <a:off x="1119447"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 name="Picture Placeholder 17"/>
          <p:cNvSpPr>
            <a:spLocks noGrp="1"/>
          </p:cNvSpPr>
          <p:nvPr>
            <p:ph type="pic" sz="quarter" idx="13"/>
          </p:nvPr>
        </p:nvSpPr>
        <p:spPr>
          <a:xfrm>
            <a:off x="6365702" y="814647"/>
            <a:ext cx="4677295" cy="51871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555948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on Lef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196280" y="123382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6196282" y="306975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5384"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9" name="Title 1"/>
          <p:cNvSpPr>
            <a:spLocks noGrp="1"/>
          </p:cNvSpPr>
          <p:nvPr>
            <p:ph type="title" hasCustomPrompt="1"/>
          </p:nvPr>
        </p:nvSpPr>
        <p:spPr>
          <a:xfrm>
            <a:off x="1393372" y="3290207"/>
            <a:ext cx="3532195" cy="2174875"/>
          </a:xfrm>
        </p:spPr>
        <p:txBody>
          <a:bodyPr anchor="t">
            <a:normAutofit/>
          </a:bodyPr>
          <a:lstStyle>
            <a:lvl1pPr algn="r">
              <a:defRPr sz="2700"/>
            </a:lvl1pPr>
          </a:lstStyle>
          <a:p>
            <a:pPr lvl="0"/>
            <a:r>
              <a:rPr lang="en-US" dirty="0"/>
              <a:t>Left Photo Slide 1</a:t>
            </a:r>
          </a:p>
        </p:txBody>
      </p:sp>
    </p:spTree>
    <p:extLst>
      <p:ext uri="{BB962C8B-B14F-4D97-AF65-F5344CB8AC3E}">
        <p14:creationId xmlns:p14="http://schemas.microsoft.com/office/powerpoint/2010/main" val="2752955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on Lef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5384"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6106342" y="2702503"/>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6106342" y="2085143"/>
            <a:ext cx="5280349" cy="603041"/>
          </a:xfrm>
        </p:spPr>
        <p:txBody>
          <a:bodyPr anchor="t">
            <a:normAutofit/>
          </a:bodyPr>
          <a:lstStyle>
            <a:lvl1pPr>
              <a:defRPr sz="2700"/>
            </a:lvl1pPr>
          </a:lstStyle>
          <a:p>
            <a:pPr lvl="0"/>
            <a:r>
              <a:rPr lang="en-US" dirty="0"/>
              <a:t>Left Photo Slide 2</a:t>
            </a:r>
          </a:p>
        </p:txBody>
      </p:sp>
    </p:spTree>
    <p:extLst>
      <p:ext uri="{BB962C8B-B14F-4D97-AF65-F5344CB8AC3E}">
        <p14:creationId xmlns:p14="http://schemas.microsoft.com/office/powerpoint/2010/main" val="180962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6CA18-DFD5-86D1-993E-4CD723B6E4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8A278-1D1A-769E-6882-673C94495B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701F6E-C219-C80E-A043-3C327B0748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FF5243-40CA-2B6F-F9C3-C20575550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D20FB-5EA4-56C1-01DE-52CE69FEF6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DF8D30-7E20-CEA4-7312-2BB2B7F1E118}"/>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8" name="Footer Placeholder 7">
            <a:extLst>
              <a:ext uri="{FF2B5EF4-FFF2-40B4-BE49-F238E27FC236}">
                <a16:creationId xmlns:a16="http://schemas.microsoft.com/office/drawing/2014/main" id="{7E772B6A-765B-3451-940C-30428DAFE0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6BD6EA8-AEA7-6F24-AB53-DE08F171C28C}"/>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367793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to on Lef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7635332"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9753" y="-2744"/>
            <a:ext cx="3491111" cy="6858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3481358" y="-2744"/>
            <a:ext cx="3317839" cy="3429000"/>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3481358" y="3426257"/>
            <a:ext cx="3317839" cy="343174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7635331" y="1753739"/>
            <a:ext cx="3569699" cy="914401"/>
          </a:xfrm>
        </p:spPr>
        <p:txBody>
          <a:bodyPr anchor="t">
            <a:normAutofit/>
          </a:bodyPr>
          <a:lstStyle>
            <a:lvl1pPr>
              <a:defRPr sz="2700"/>
            </a:lvl1pPr>
          </a:lstStyle>
          <a:p>
            <a:pPr lvl="0"/>
            <a:r>
              <a:rPr lang="en-US" dirty="0"/>
              <a:t>Left Photo Slide 3</a:t>
            </a:r>
          </a:p>
        </p:txBody>
      </p:sp>
    </p:spTree>
    <p:extLst>
      <p:ext uri="{BB962C8B-B14F-4D97-AF65-F5344CB8AC3E}">
        <p14:creationId xmlns:p14="http://schemas.microsoft.com/office/powerpoint/2010/main" val="25368340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on Right Slide 1">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839788" y="1219190"/>
            <a:ext cx="5280349" cy="1828810"/>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1" name="Text Placeholder 3"/>
          <p:cNvSpPr>
            <a:spLocks noGrp="1"/>
          </p:cNvSpPr>
          <p:nvPr>
            <p:ph type="body" sz="half" idx="10" hasCustomPrompt="1"/>
          </p:nvPr>
        </p:nvSpPr>
        <p:spPr>
          <a:xfrm>
            <a:off x="839790" y="3055128"/>
            <a:ext cx="5280349" cy="3048380"/>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2" name="Picture Placeholder 2"/>
          <p:cNvSpPr>
            <a:spLocks noGrp="1" noChangeAspect="1"/>
          </p:cNvSpPr>
          <p:nvPr>
            <p:ph type="pic" idx="1"/>
          </p:nvPr>
        </p:nvSpPr>
        <p:spPr>
          <a:xfrm>
            <a:off x="7411771" y="-7315"/>
            <a:ext cx="4780229" cy="2688879"/>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 name="Title 1"/>
          <p:cNvSpPr>
            <a:spLocks noGrp="1"/>
          </p:cNvSpPr>
          <p:nvPr>
            <p:ph type="title" hasCustomPrompt="1"/>
          </p:nvPr>
        </p:nvSpPr>
        <p:spPr>
          <a:xfrm>
            <a:off x="7256239" y="3290207"/>
            <a:ext cx="3581096" cy="2174875"/>
          </a:xfrm>
        </p:spPr>
        <p:txBody>
          <a:bodyPr anchor="t">
            <a:normAutofit/>
          </a:bodyPr>
          <a:lstStyle>
            <a:lvl1pPr>
              <a:defRPr sz="2700"/>
            </a:lvl1pPr>
          </a:lstStyle>
          <a:p>
            <a:pPr lvl="0"/>
            <a:r>
              <a:rPr lang="en-US" dirty="0"/>
              <a:t>Right Photo Slide 1</a:t>
            </a:r>
          </a:p>
        </p:txBody>
      </p:sp>
    </p:spTree>
    <p:extLst>
      <p:ext uri="{BB962C8B-B14F-4D97-AF65-F5344CB8AC3E}">
        <p14:creationId xmlns:p14="http://schemas.microsoft.com/office/powerpoint/2010/main" val="34519005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on Right Slide 2">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1"/>
            <a:ext cx="5280536"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3"/>
          <p:cNvSpPr>
            <a:spLocks noGrp="1"/>
          </p:cNvSpPr>
          <p:nvPr>
            <p:ph type="body" sz="half" idx="10" hasCustomPrompt="1"/>
          </p:nvPr>
        </p:nvSpPr>
        <p:spPr>
          <a:xfrm>
            <a:off x="839796" y="2709818"/>
            <a:ext cx="5280349"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6" name="Title 1"/>
          <p:cNvSpPr>
            <a:spLocks noGrp="1"/>
          </p:cNvSpPr>
          <p:nvPr>
            <p:ph type="title" hasCustomPrompt="1"/>
          </p:nvPr>
        </p:nvSpPr>
        <p:spPr>
          <a:xfrm>
            <a:off x="839796" y="2106779"/>
            <a:ext cx="5280349" cy="595725"/>
          </a:xfrm>
        </p:spPr>
        <p:txBody>
          <a:bodyPr anchor="t">
            <a:normAutofit/>
          </a:bodyPr>
          <a:lstStyle>
            <a:lvl1pPr>
              <a:defRPr sz="2700"/>
            </a:lvl1pPr>
          </a:lstStyle>
          <a:p>
            <a:pPr lvl="0"/>
            <a:r>
              <a:rPr lang="en-US" dirty="0"/>
              <a:t>Right Photo Slide 2</a:t>
            </a:r>
          </a:p>
        </p:txBody>
      </p:sp>
    </p:spTree>
    <p:extLst>
      <p:ext uri="{BB962C8B-B14F-4D97-AF65-F5344CB8AC3E}">
        <p14:creationId xmlns:p14="http://schemas.microsoft.com/office/powerpoint/2010/main" val="9081781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on Right Slide 3">
    <p:spTree>
      <p:nvGrpSpPr>
        <p:cNvPr id="1" name=""/>
        <p:cNvGrpSpPr/>
        <p:nvPr/>
      </p:nvGrpSpPr>
      <p:grpSpPr>
        <a:xfrm>
          <a:off x="0" y="0"/>
          <a:ext cx="0" cy="0"/>
          <a:chOff x="0" y="0"/>
          <a:chExt cx="0" cy="0"/>
        </a:xfrm>
      </p:grpSpPr>
      <p:sp>
        <p:nvSpPr>
          <p:cNvPr id="13" name="Text Placeholder 3"/>
          <p:cNvSpPr>
            <a:spLocks noGrp="1"/>
          </p:cNvSpPr>
          <p:nvPr>
            <p:ph type="body" sz="half" idx="10" hasCustomPrompt="1"/>
          </p:nvPr>
        </p:nvSpPr>
        <p:spPr>
          <a:xfrm>
            <a:off x="839778" y="2702503"/>
            <a:ext cx="3757193"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5" name="Picture Placeholder 2"/>
          <p:cNvSpPr>
            <a:spLocks noGrp="1" noChangeAspect="1"/>
          </p:cNvSpPr>
          <p:nvPr>
            <p:ph type="pic" idx="1"/>
          </p:nvPr>
        </p:nvSpPr>
        <p:spPr>
          <a:xfrm>
            <a:off x="8698918" y="-1"/>
            <a:ext cx="3491111" cy="6858001"/>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6" name="Picture Placeholder 2"/>
          <p:cNvSpPr>
            <a:spLocks noGrp="1" noChangeAspect="1"/>
          </p:cNvSpPr>
          <p:nvPr>
            <p:ph type="pic" idx="11"/>
          </p:nvPr>
        </p:nvSpPr>
        <p:spPr>
          <a:xfrm>
            <a:off x="5373742" y="-1"/>
            <a:ext cx="3313972" cy="342150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7" name="Picture Placeholder 2"/>
          <p:cNvSpPr>
            <a:spLocks noGrp="1" noChangeAspect="1"/>
          </p:cNvSpPr>
          <p:nvPr>
            <p:ph type="pic" idx="12"/>
          </p:nvPr>
        </p:nvSpPr>
        <p:spPr>
          <a:xfrm>
            <a:off x="5373743" y="3421504"/>
            <a:ext cx="3313971" cy="3436496"/>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hasCustomPrompt="1"/>
          </p:nvPr>
        </p:nvSpPr>
        <p:spPr>
          <a:xfrm>
            <a:off x="839776" y="1710752"/>
            <a:ext cx="3768397" cy="991752"/>
          </a:xfrm>
        </p:spPr>
        <p:txBody>
          <a:bodyPr anchor="t">
            <a:normAutofit/>
          </a:bodyPr>
          <a:lstStyle>
            <a:lvl1pPr>
              <a:defRPr sz="2700"/>
            </a:lvl1pPr>
          </a:lstStyle>
          <a:p>
            <a:pPr lvl="0"/>
            <a:r>
              <a:rPr lang="en-US" dirty="0"/>
              <a:t>Right Photo Slide 3</a:t>
            </a:r>
          </a:p>
        </p:txBody>
      </p:sp>
    </p:spTree>
    <p:extLst>
      <p:ext uri="{BB962C8B-B14F-4D97-AF65-F5344CB8AC3E}">
        <p14:creationId xmlns:p14="http://schemas.microsoft.com/office/powerpoint/2010/main" val="25176484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7" name="Picture Placeholder 2"/>
          <p:cNvSpPr>
            <a:spLocks noGrp="1" noChangeAspect="1"/>
          </p:cNvSpPr>
          <p:nvPr>
            <p:ph type="pic" idx="1"/>
          </p:nvPr>
        </p:nvSpPr>
        <p:spPr>
          <a:xfrm>
            <a:off x="6910087" y="-7316"/>
            <a:ext cx="5280536" cy="6865315"/>
          </a:xfrm>
        </p:spPr>
        <p:txBody>
          <a:bodyPr anchor="t">
            <a:normAutofit/>
          </a:bodyPr>
          <a:lstStyle>
            <a:lvl1pPr marL="0" indent="0">
              <a:buNone/>
              <a:defRPr sz="2000">
                <a:solidFill>
                  <a:schemeClr val="tx1">
                    <a:lumMod val="65000"/>
                    <a:lumOff val="35000"/>
                  </a:schemeClr>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Text Placeholder 2"/>
          <p:cNvSpPr>
            <a:spLocks noGrp="1"/>
          </p:cNvSpPr>
          <p:nvPr>
            <p:ph type="body" sz="quarter" idx="11" hasCustomPrompt="1"/>
          </p:nvPr>
        </p:nvSpPr>
        <p:spPr>
          <a:xfrm>
            <a:off x="912891" y="2221606"/>
            <a:ext cx="5207255" cy="325437"/>
          </a:xfrm>
        </p:spPr>
        <p:txBody>
          <a:bodyPr>
            <a:noAutofit/>
          </a:bodyPr>
          <a:lstStyle>
            <a:lvl1pPr marL="0" indent="0">
              <a:buNone/>
              <a:defRPr sz="200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Manager Title</a:t>
            </a:r>
          </a:p>
        </p:txBody>
      </p:sp>
      <p:sp>
        <p:nvSpPr>
          <p:cNvPr id="12" name="Text Placeholder 3"/>
          <p:cNvSpPr>
            <a:spLocks noGrp="1"/>
          </p:cNvSpPr>
          <p:nvPr>
            <p:ph type="body" sz="half" idx="10" hasCustomPrompt="1"/>
          </p:nvPr>
        </p:nvSpPr>
        <p:spPr>
          <a:xfrm>
            <a:off x="912369" y="2702503"/>
            <a:ext cx="5207776" cy="3151156"/>
          </a:xfrm>
        </p:spPr>
        <p:txBody>
          <a:bodyPr>
            <a:noAutofit/>
          </a:bodyPr>
          <a:lstStyle>
            <a:lvl1pPr marL="0" indent="0">
              <a:buNone/>
              <a:defRPr sz="22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itle 1"/>
          <p:cNvSpPr>
            <a:spLocks noGrp="1"/>
          </p:cNvSpPr>
          <p:nvPr>
            <p:ph type="title" hasCustomPrompt="1"/>
          </p:nvPr>
        </p:nvSpPr>
        <p:spPr>
          <a:xfrm>
            <a:off x="912369" y="1721542"/>
            <a:ext cx="5207776" cy="500064"/>
          </a:xfrm>
        </p:spPr>
        <p:txBody>
          <a:bodyPr anchor="t">
            <a:normAutofit/>
          </a:bodyPr>
          <a:lstStyle>
            <a:lvl1pPr>
              <a:defRPr sz="3000" b="1">
                <a:latin typeface="+mn-lt"/>
              </a:defRPr>
            </a:lvl1pPr>
          </a:lstStyle>
          <a:p>
            <a:pPr lvl="0"/>
            <a:r>
              <a:rPr lang="en-US" dirty="0"/>
              <a:t>Name</a:t>
            </a:r>
          </a:p>
        </p:txBody>
      </p:sp>
    </p:spTree>
    <p:extLst>
      <p:ext uri="{BB962C8B-B14F-4D97-AF65-F5344CB8AC3E}">
        <p14:creationId xmlns:p14="http://schemas.microsoft.com/office/powerpoint/2010/main" val="29777616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cxnSp>
        <p:nvCxnSpPr>
          <p:cNvPr id="7" name="Straight Connector 6"/>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17" name="Picture Placeholder 15"/>
          <p:cNvSpPr>
            <a:spLocks noGrp="1"/>
          </p:cNvSpPr>
          <p:nvPr>
            <p:ph type="pic" sz="quarter" idx="23"/>
          </p:nvPr>
        </p:nvSpPr>
        <p:spPr>
          <a:xfrm>
            <a:off x="4612828"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9" name="Picture Placeholder 15"/>
          <p:cNvSpPr>
            <a:spLocks noGrp="1"/>
          </p:cNvSpPr>
          <p:nvPr>
            <p:ph type="pic" sz="quarter" idx="24"/>
          </p:nvPr>
        </p:nvSpPr>
        <p:spPr>
          <a:xfrm>
            <a:off x="1065695"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0" name="Picture Placeholder 15"/>
          <p:cNvSpPr>
            <a:spLocks noGrp="1"/>
          </p:cNvSpPr>
          <p:nvPr>
            <p:ph type="pic" sz="quarter" idx="22"/>
          </p:nvPr>
        </p:nvSpPr>
        <p:spPr>
          <a:xfrm>
            <a:off x="8163680" y="1787643"/>
            <a:ext cx="2887133" cy="217487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23" name="Text Placeholder 21"/>
          <p:cNvSpPr>
            <a:spLocks noGrp="1"/>
          </p:cNvSpPr>
          <p:nvPr>
            <p:ph type="body" sz="quarter" idx="25" hasCustomPrompt="1"/>
          </p:nvPr>
        </p:nvSpPr>
        <p:spPr>
          <a:xfrm>
            <a:off x="1065519" y="4369066"/>
            <a:ext cx="2887308"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4" name="Text Placeholder 21"/>
          <p:cNvSpPr>
            <a:spLocks noGrp="1"/>
          </p:cNvSpPr>
          <p:nvPr>
            <p:ph type="body" sz="quarter" idx="26" hasCustomPrompt="1"/>
          </p:nvPr>
        </p:nvSpPr>
        <p:spPr>
          <a:xfrm>
            <a:off x="4612830" y="4366079"/>
            <a:ext cx="2887132" cy="336550"/>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5" name="Text Placeholder 21"/>
          <p:cNvSpPr>
            <a:spLocks noGrp="1"/>
          </p:cNvSpPr>
          <p:nvPr>
            <p:ph type="body" sz="quarter" idx="27" hasCustomPrompt="1"/>
          </p:nvPr>
        </p:nvSpPr>
        <p:spPr>
          <a:xfrm>
            <a:off x="8163506" y="4358568"/>
            <a:ext cx="2887132" cy="349454"/>
          </a:xfrm>
        </p:spPr>
        <p:txBody>
          <a:bodyPr>
            <a:noAutofit/>
          </a:bodyPr>
          <a:lstStyle>
            <a:lvl1pPr marL="0" indent="0" algn="ctr">
              <a:buFont typeface="Arial" panose="020B0604020202020204" pitchFamily="34" charset="0"/>
              <a:buNone/>
              <a:defRPr sz="22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7" name="Text Placeholder 21"/>
          <p:cNvSpPr>
            <a:spLocks noGrp="1"/>
          </p:cNvSpPr>
          <p:nvPr>
            <p:ph type="body" sz="quarter" idx="29" hasCustomPrompt="1"/>
          </p:nvPr>
        </p:nvSpPr>
        <p:spPr>
          <a:xfrm>
            <a:off x="4612654" y="4704753"/>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8" name="Text Placeholder 21"/>
          <p:cNvSpPr>
            <a:spLocks noGrp="1"/>
          </p:cNvSpPr>
          <p:nvPr>
            <p:ph type="body" sz="quarter" idx="30" hasCustomPrompt="1"/>
          </p:nvPr>
        </p:nvSpPr>
        <p:spPr>
          <a:xfrm>
            <a:off x="1065519" y="4712068"/>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29" name="Text Placeholder 21"/>
          <p:cNvSpPr>
            <a:spLocks noGrp="1"/>
          </p:cNvSpPr>
          <p:nvPr>
            <p:ph type="body" sz="quarter" idx="31" hasCustomPrompt="1"/>
          </p:nvPr>
        </p:nvSpPr>
        <p:spPr>
          <a:xfrm>
            <a:off x="8163506" y="4715116"/>
            <a:ext cx="2887308" cy="336550"/>
          </a:xfrm>
        </p:spPr>
        <p:txBody>
          <a:bodyPr>
            <a:normAutofit/>
          </a:bodyPr>
          <a:lstStyle>
            <a:lvl1pPr marL="0" indent="0" algn="ctr">
              <a:buFont typeface="Arial" panose="020B0604020202020204" pitchFamily="34" charset="0"/>
              <a:buNone/>
              <a:defRPr sz="18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3" hasCustomPrompt="1"/>
          </p:nvPr>
        </p:nvSpPr>
        <p:spPr>
          <a:xfrm>
            <a:off x="4612653" y="5047754"/>
            <a:ext cx="2887308" cy="1015312"/>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2" name="Text Placeholder 21"/>
          <p:cNvSpPr>
            <a:spLocks noGrp="1"/>
          </p:cNvSpPr>
          <p:nvPr>
            <p:ph type="body" sz="quarter" idx="32" hasCustomPrompt="1"/>
          </p:nvPr>
        </p:nvSpPr>
        <p:spPr>
          <a:xfrm>
            <a:off x="1065518" y="5055070"/>
            <a:ext cx="2887308" cy="1007997"/>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3" name="Text Placeholder 21"/>
          <p:cNvSpPr>
            <a:spLocks noGrp="1"/>
          </p:cNvSpPr>
          <p:nvPr>
            <p:ph type="body" sz="quarter" idx="34" hasCustomPrompt="1"/>
          </p:nvPr>
        </p:nvSpPr>
        <p:spPr>
          <a:xfrm>
            <a:off x="8163417" y="5055934"/>
            <a:ext cx="2887308" cy="1007133"/>
          </a:xfrm>
        </p:spPr>
        <p:txBody>
          <a:bodyPr>
            <a:noAutofit/>
          </a:bodyPr>
          <a:lstStyle>
            <a:lvl1pPr marL="0" indent="0" algn="l">
              <a:buFont typeface="Arial" panose="020B0604020202020204" pitchFamily="34" charset="0"/>
              <a:buNone/>
              <a:defRPr sz="18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8" name="Title 1"/>
          <p:cNvSpPr>
            <a:spLocks noGrp="1"/>
          </p:cNvSpPr>
          <p:nvPr>
            <p:ph type="title" hasCustomPrompt="1"/>
          </p:nvPr>
        </p:nvSpPr>
        <p:spPr>
          <a:xfrm>
            <a:off x="0" y="673974"/>
            <a:ext cx="12192000" cy="482030"/>
          </a:xfrm>
        </p:spPr>
        <p:txBody>
          <a:bodyPr>
            <a:normAutofit/>
          </a:bodyPr>
          <a:lstStyle>
            <a:lvl1pPr algn="ctr">
              <a:defRPr sz="2700"/>
            </a:lvl1pPr>
          </a:lstStyle>
          <a:p>
            <a:pPr lvl="0"/>
            <a:r>
              <a:rPr lang="en-US" dirty="0"/>
              <a:t>Team Slide 1</a:t>
            </a:r>
          </a:p>
        </p:txBody>
      </p:sp>
    </p:spTree>
    <p:extLst>
      <p:ext uri="{BB962C8B-B14F-4D97-AF65-F5344CB8AC3E}">
        <p14:creationId xmlns:p14="http://schemas.microsoft.com/office/powerpoint/2010/main" val="3118296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24" name="Text Placeholder 21"/>
          <p:cNvSpPr>
            <a:spLocks noGrp="1"/>
          </p:cNvSpPr>
          <p:nvPr>
            <p:ph type="body" sz="quarter" idx="25" hasCustomPrompt="1"/>
          </p:nvPr>
        </p:nvSpPr>
        <p:spPr>
          <a:xfrm>
            <a:off x="475" y="4569092"/>
            <a:ext cx="3028501" cy="342999"/>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28" name="Text Placeholder 21"/>
          <p:cNvSpPr>
            <a:spLocks noGrp="1"/>
          </p:cNvSpPr>
          <p:nvPr>
            <p:ph type="body" sz="quarter" idx="30" hasCustomPrompt="1"/>
          </p:nvPr>
        </p:nvSpPr>
        <p:spPr>
          <a:xfrm>
            <a:off x="475" y="4919407"/>
            <a:ext cx="3028501" cy="36494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31" name="Text Placeholder 21"/>
          <p:cNvSpPr>
            <a:spLocks noGrp="1"/>
          </p:cNvSpPr>
          <p:nvPr>
            <p:ph type="body" sz="quarter" idx="32" hasCustomPrompt="1"/>
          </p:nvPr>
        </p:nvSpPr>
        <p:spPr>
          <a:xfrm>
            <a:off x="474" y="5291672"/>
            <a:ext cx="3028503" cy="994230"/>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34" name="Picture Placeholder 15"/>
          <p:cNvSpPr>
            <a:spLocks noGrp="1"/>
          </p:cNvSpPr>
          <p:nvPr>
            <p:ph type="pic" sz="quarter" idx="23"/>
          </p:nvPr>
        </p:nvSpPr>
        <p:spPr>
          <a:xfrm>
            <a:off x="3034370" y="1838842"/>
            <a:ext cx="3002037"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5" name="Picture Placeholder 15"/>
          <p:cNvSpPr>
            <a:spLocks noGrp="1"/>
          </p:cNvSpPr>
          <p:nvPr>
            <p:ph type="pic" sz="quarter" idx="24"/>
          </p:nvPr>
        </p:nvSpPr>
        <p:spPr>
          <a:xfrm>
            <a:off x="2744" y="1838842"/>
            <a:ext cx="3026233"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6" name="Picture Placeholder 15"/>
          <p:cNvSpPr>
            <a:spLocks noGrp="1"/>
          </p:cNvSpPr>
          <p:nvPr>
            <p:ph type="pic" sz="quarter" idx="22"/>
          </p:nvPr>
        </p:nvSpPr>
        <p:spPr>
          <a:xfrm>
            <a:off x="6038673" y="1838842"/>
            <a:ext cx="3048641"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7" name="Picture Placeholder 15"/>
          <p:cNvSpPr>
            <a:spLocks noGrp="1"/>
          </p:cNvSpPr>
          <p:nvPr>
            <p:ph type="pic" sz="quarter" idx="35"/>
          </p:nvPr>
        </p:nvSpPr>
        <p:spPr>
          <a:xfrm>
            <a:off x="9097067" y="1838842"/>
            <a:ext cx="3094932" cy="2325903"/>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38" name="Text Placeholder 21"/>
          <p:cNvSpPr>
            <a:spLocks noGrp="1"/>
          </p:cNvSpPr>
          <p:nvPr>
            <p:ph type="body" sz="quarter" idx="36" hasCustomPrompt="1"/>
          </p:nvPr>
        </p:nvSpPr>
        <p:spPr>
          <a:xfrm>
            <a:off x="3038730" y="4569092"/>
            <a:ext cx="3007431" cy="343002"/>
          </a:xfrm>
        </p:spPr>
        <p:txBody>
          <a:bodyPr>
            <a:no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39" name="Text Placeholder 21"/>
          <p:cNvSpPr>
            <a:spLocks noGrp="1"/>
          </p:cNvSpPr>
          <p:nvPr>
            <p:ph type="body" sz="quarter" idx="37" hasCustomPrompt="1"/>
          </p:nvPr>
        </p:nvSpPr>
        <p:spPr>
          <a:xfrm>
            <a:off x="3038730" y="4919406"/>
            <a:ext cx="3007431" cy="372266"/>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0" name="Text Placeholder 21"/>
          <p:cNvSpPr>
            <a:spLocks noGrp="1"/>
          </p:cNvSpPr>
          <p:nvPr>
            <p:ph type="body" sz="quarter" idx="38" hasCustomPrompt="1"/>
          </p:nvPr>
        </p:nvSpPr>
        <p:spPr>
          <a:xfrm>
            <a:off x="3038731" y="5298984"/>
            <a:ext cx="3007429" cy="986918"/>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1" name="Text Placeholder 21"/>
          <p:cNvSpPr>
            <a:spLocks noGrp="1"/>
          </p:cNvSpPr>
          <p:nvPr>
            <p:ph type="body" sz="quarter" idx="39" hasCustomPrompt="1"/>
          </p:nvPr>
        </p:nvSpPr>
        <p:spPr>
          <a:xfrm>
            <a:off x="6055913" y="4569092"/>
            <a:ext cx="3076667"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2" name="Text Placeholder 21"/>
          <p:cNvSpPr>
            <a:spLocks noGrp="1"/>
          </p:cNvSpPr>
          <p:nvPr>
            <p:ph type="body" sz="quarter" idx="40" hasCustomPrompt="1"/>
          </p:nvPr>
        </p:nvSpPr>
        <p:spPr>
          <a:xfrm>
            <a:off x="6055915" y="4919408"/>
            <a:ext cx="307666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3" name="Text Placeholder 21"/>
          <p:cNvSpPr>
            <a:spLocks noGrp="1"/>
          </p:cNvSpPr>
          <p:nvPr>
            <p:ph type="body" sz="quarter" idx="41" hasCustomPrompt="1"/>
          </p:nvPr>
        </p:nvSpPr>
        <p:spPr>
          <a:xfrm>
            <a:off x="6055913" y="5296217"/>
            <a:ext cx="3076668" cy="994235"/>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44" name="Text Placeholder 21"/>
          <p:cNvSpPr>
            <a:spLocks noGrp="1"/>
          </p:cNvSpPr>
          <p:nvPr>
            <p:ph type="body" sz="quarter" idx="42" hasCustomPrompt="1"/>
          </p:nvPr>
        </p:nvSpPr>
        <p:spPr>
          <a:xfrm>
            <a:off x="9136063" y="4569091"/>
            <a:ext cx="3055936" cy="343003"/>
          </a:xfrm>
        </p:spPr>
        <p:txBody>
          <a:bodyPr>
            <a:normAutofit/>
          </a:bodyPr>
          <a:lstStyle>
            <a:lvl1pPr marL="0" indent="0" algn="ctr">
              <a:buFont typeface="Arial" panose="020B0604020202020204" pitchFamily="34" charset="0"/>
              <a:buNone/>
              <a:defRPr sz="1800" b="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Name</a:t>
            </a:r>
          </a:p>
        </p:txBody>
      </p:sp>
      <p:sp>
        <p:nvSpPr>
          <p:cNvPr id="45" name="Text Placeholder 21"/>
          <p:cNvSpPr>
            <a:spLocks noGrp="1"/>
          </p:cNvSpPr>
          <p:nvPr>
            <p:ph type="body" sz="quarter" idx="43" hasCustomPrompt="1"/>
          </p:nvPr>
        </p:nvSpPr>
        <p:spPr>
          <a:xfrm>
            <a:off x="9136064" y="4919408"/>
            <a:ext cx="3055937" cy="372258"/>
          </a:xfrm>
        </p:spPr>
        <p:txBody>
          <a:bodyPr>
            <a:normAutofit/>
          </a:bodyPr>
          <a:lstStyle>
            <a:lvl1pPr marL="0" indent="0" algn="ctr">
              <a:buFont typeface="Arial" panose="020B0604020202020204" pitchFamily="34" charset="0"/>
              <a:buNone/>
              <a:defRPr sz="1600" b="0" i="1">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Title</a:t>
            </a:r>
          </a:p>
        </p:txBody>
      </p:sp>
      <p:sp>
        <p:nvSpPr>
          <p:cNvPr id="46" name="Text Placeholder 21"/>
          <p:cNvSpPr>
            <a:spLocks noGrp="1"/>
          </p:cNvSpPr>
          <p:nvPr>
            <p:ph type="body" sz="quarter" idx="44" hasCustomPrompt="1"/>
          </p:nvPr>
        </p:nvSpPr>
        <p:spPr>
          <a:xfrm>
            <a:off x="9136064" y="5298980"/>
            <a:ext cx="3055937" cy="986923"/>
          </a:xfrm>
        </p:spPr>
        <p:txBody>
          <a:bodyPr>
            <a:noAutofit/>
          </a:bodyPr>
          <a:lstStyle>
            <a:lvl1pPr marL="0" indent="0" algn="l">
              <a:buFont typeface="Arial" panose="020B0604020202020204" pitchFamily="34" charset="0"/>
              <a:buNone/>
              <a:defRPr sz="1600" b="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21" name="TextBox 2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a:t>
            </a:r>
            <a:r>
              <a:rPr lang="en-US" sz="1800" baseline="0" dirty="0">
                <a:solidFill>
                  <a:srgbClr val="2699BB"/>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22" name="Title 1"/>
          <p:cNvSpPr>
            <a:spLocks noGrp="1"/>
          </p:cNvSpPr>
          <p:nvPr>
            <p:ph type="title" hasCustomPrompt="1"/>
          </p:nvPr>
        </p:nvSpPr>
        <p:spPr>
          <a:xfrm>
            <a:off x="-1" y="658850"/>
            <a:ext cx="12182247" cy="497153"/>
          </a:xfrm>
        </p:spPr>
        <p:txBody>
          <a:bodyPr anchor="t">
            <a:normAutofit/>
          </a:bodyPr>
          <a:lstStyle>
            <a:lvl1pPr algn="ctr">
              <a:defRPr sz="2700"/>
            </a:lvl1pPr>
          </a:lstStyle>
          <a:p>
            <a:pPr lvl="0"/>
            <a:r>
              <a:rPr lang="en-US" dirty="0"/>
              <a:t>Team Slide 2</a:t>
            </a:r>
          </a:p>
        </p:txBody>
      </p:sp>
    </p:spTree>
    <p:extLst>
      <p:ext uri="{BB962C8B-B14F-4D97-AF65-F5344CB8AC3E}">
        <p14:creationId xmlns:p14="http://schemas.microsoft.com/office/powerpoint/2010/main" val="3777806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partment of Health">
    <p:spTree>
      <p:nvGrpSpPr>
        <p:cNvPr id="1" name=""/>
        <p:cNvGrpSpPr/>
        <p:nvPr/>
      </p:nvGrpSpPr>
      <p:grpSpPr>
        <a:xfrm>
          <a:off x="0" y="0"/>
          <a:ext cx="0" cy="0"/>
          <a:chOff x="0" y="0"/>
          <a:chExt cx="0" cy="0"/>
        </a:xfrm>
      </p:grpSpPr>
      <p:cxnSp>
        <p:nvCxnSpPr>
          <p:cNvPr id="11" name="Straight Connector 10"/>
          <p:cNvCxnSpPr/>
          <p:nvPr/>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9235" y="4507928"/>
            <a:ext cx="12201236" cy="2161877"/>
            <a:chOff x="-9235" y="4393628"/>
            <a:chExt cx="12201236" cy="2161877"/>
          </a:xfrm>
        </p:grpSpPr>
        <p:sp>
          <p:nvSpPr>
            <p:cNvPr id="50" name="TextBox 49"/>
            <p:cNvSpPr txBox="1"/>
            <p:nvPr userDrawn="1"/>
          </p:nvSpPr>
          <p:spPr>
            <a:xfrm>
              <a:off x="-9235" y="4393628"/>
              <a:ext cx="3066237" cy="2034403"/>
            </a:xfrm>
            <a:prstGeom prst="rect">
              <a:avLst/>
            </a:prstGeom>
            <a:noFill/>
            <a:ln>
              <a:noFill/>
            </a:ln>
          </p:spPr>
          <p:txBody>
            <a:bodyPr wrap="square" rtlCol="0">
              <a:spAutoFit/>
            </a:bodyPr>
            <a:lstStyle/>
            <a:p>
              <a:pPr marL="173038" lvl="0" indent="0" algn="ctr" defTabSz="914400" rtl="0" eaLnBrk="1" latinLnBrk="0" hangingPunct="1">
                <a:lnSpc>
                  <a:spcPct val="90000"/>
                </a:lnSpc>
                <a:spcBef>
                  <a:spcPts val="1000"/>
                </a:spcBef>
                <a:buClr>
                  <a:srgbClr val="57B6AF"/>
                </a:buClr>
                <a:buFont typeface="Arial" panose="020B0604020202020204" pitchFamily="34" charset="0"/>
                <a:buNone/>
              </a:pPr>
              <a:r>
                <a:rPr lang="en-US" sz="1800" b="1" kern="1200" dirty="0">
                  <a:solidFill>
                    <a:schemeClr val="tx1"/>
                  </a:solidFill>
                  <a:latin typeface="+mn-lt"/>
                  <a:ea typeface="+mn-ea"/>
                  <a:cs typeface="+mn-cs"/>
                </a:rPr>
                <a:t>Disease Control</a:t>
              </a:r>
            </a:p>
            <a:p>
              <a:pPr marL="173038" lvl="0" indent="0" algn="ctr" defTabSz="914400" rtl="0" eaLnBrk="1" latinLnBrk="0" hangingPunct="1">
                <a:lnSpc>
                  <a:spcPct val="90000"/>
                </a:lnSpc>
                <a:spcBef>
                  <a:spcPts val="0"/>
                </a:spcBef>
                <a:buClr>
                  <a:srgbClr val="57B6AF"/>
                </a:buClr>
                <a:buFont typeface="Arial" panose="020B0604020202020204" pitchFamily="34" charset="0"/>
                <a:buNone/>
              </a:pPr>
              <a:r>
                <a:rPr lang="en-US" sz="1800" b="1" kern="1200" dirty="0">
                  <a:solidFill>
                    <a:schemeClr val="tx1"/>
                  </a:solidFill>
                  <a:latin typeface="+mn-lt"/>
                  <a:ea typeface="+mn-ea"/>
                  <a:cs typeface="+mn-cs"/>
                </a:rPr>
                <a:t>&amp; Health Statistics</a:t>
              </a:r>
            </a:p>
            <a:p>
              <a:pPr marL="0" lvl="0" indent="0" algn="ctr" defTabSz="914400" rtl="0" eaLnBrk="1" latinLnBrk="0" hangingPunct="1">
                <a:lnSpc>
                  <a:spcPct val="90000"/>
                </a:lnSpc>
                <a:spcBef>
                  <a:spcPts val="600"/>
                </a:spcBef>
                <a:buClr>
                  <a:srgbClr val="57B6AF"/>
                </a:buClr>
                <a:buFont typeface="Arial" panose="020B0604020202020204" pitchFamily="34" charset="0"/>
                <a:buNone/>
              </a:pPr>
              <a:r>
                <a:rPr lang="en-US" sz="1800" b="0" i="1" kern="1200" dirty="0">
                  <a:solidFill>
                    <a:srgbClr val="2699BB"/>
                  </a:solidFill>
                  <a:latin typeface="+mn-lt"/>
                  <a:ea typeface="+mn-ea"/>
                  <a:cs typeface="+mn-cs"/>
                </a:rPr>
                <a:t>Initiatives</a:t>
              </a:r>
            </a:p>
            <a:p>
              <a:pPr marL="0" marR="0" lvl="0" indent="0" algn="ctr" defTabSz="914400" rtl="0" eaLnBrk="1" fontAlgn="auto" latinLnBrk="0" hangingPunct="1">
                <a:lnSpc>
                  <a:spcPct val="90000"/>
                </a:lnSpc>
                <a:spcBef>
                  <a:spcPts val="600"/>
                </a:spcBef>
                <a:spcAft>
                  <a:spcPts val="0"/>
                </a:spcAft>
                <a:buClr>
                  <a:srgbClr val="57B6AF"/>
                </a:buClr>
                <a:buSzTx/>
                <a:buFont typeface="Arial" panose="020B0604020202020204" pitchFamily="34" charset="0"/>
                <a:buNone/>
                <a:tabLst/>
                <a:defRPr/>
              </a:pPr>
              <a:r>
                <a:rPr lang="en-US" sz="1600" b="0" i="0" kern="1200" dirty="0">
                  <a:solidFill>
                    <a:schemeClr val="tx1"/>
                  </a:solidFill>
                  <a:latin typeface="+mn-lt"/>
                  <a:ea typeface="+mn-ea"/>
                  <a:cs typeface="+mn-cs"/>
                </a:rPr>
                <a:t>Measles</a:t>
              </a:r>
              <a:r>
                <a:rPr lang="en-US" sz="1600" b="0" i="0" kern="1200" baseline="0" dirty="0">
                  <a:solidFill>
                    <a:schemeClr val="tx1"/>
                  </a:solidFill>
                  <a:latin typeface="+mn-lt"/>
                  <a:ea typeface="+mn-ea"/>
                  <a:cs typeface="+mn-cs"/>
                </a:rPr>
                <a:t> </a:t>
              </a:r>
              <a:r>
                <a:rPr lang="en-US" sz="1600" b="0" i="0" kern="1200" dirty="0">
                  <a:solidFill>
                    <a:schemeClr val="tx1"/>
                  </a:solidFill>
                  <a:latin typeface="+mn-lt"/>
                  <a:ea typeface="+mn-ea"/>
                  <a:cs typeface="+mn-cs"/>
                </a:rPr>
                <a:t>Control</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err="1">
                  <a:solidFill>
                    <a:schemeClr val="tx1"/>
                  </a:solidFill>
                  <a:latin typeface="+mn-lt"/>
                  <a:ea typeface="+mn-ea"/>
                  <a:cs typeface="+mn-cs"/>
                </a:rPr>
                <a:t>EndAIDS</a:t>
              </a:r>
              <a:endParaRPr lang="en-US" sz="1600" b="0" i="0" kern="1200" dirty="0">
                <a:solidFill>
                  <a:schemeClr val="tx1"/>
                </a:solidFill>
                <a:latin typeface="+mn-lt"/>
                <a:ea typeface="+mn-ea"/>
                <a:cs typeface="+mn-cs"/>
              </a:endParaRP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a:solidFill>
                    <a:schemeClr val="tx1"/>
                  </a:solidFill>
                  <a:latin typeface="+mn-lt"/>
                  <a:ea typeface="+mn-ea"/>
                  <a:cs typeface="+mn-cs"/>
                </a:rPr>
                <a:t>Vital Statistics</a:t>
              </a:r>
            </a:p>
            <a:p>
              <a:pPr marL="0" lvl="0" indent="0" algn="ctr" defTabSz="914400" rtl="0" eaLnBrk="1" latinLnBrk="0" hangingPunct="1">
                <a:lnSpc>
                  <a:spcPct val="90000"/>
                </a:lnSpc>
                <a:spcBef>
                  <a:spcPts val="300"/>
                </a:spcBef>
                <a:buClr>
                  <a:srgbClr val="57B6AF"/>
                </a:buClr>
                <a:buFont typeface="Arial" panose="020B0604020202020204" pitchFamily="34" charset="0"/>
                <a:buNone/>
              </a:pPr>
              <a:r>
                <a:rPr lang="en-US" sz="1600" b="0" i="0" kern="1200" dirty="0">
                  <a:solidFill>
                    <a:schemeClr val="tx1"/>
                  </a:solidFill>
                  <a:latin typeface="+mn-lt"/>
                  <a:ea typeface="+mn-ea"/>
                  <a:cs typeface="+mn-cs"/>
                </a:rPr>
                <a:t>(E. coli, mumps, etc.)</a:t>
              </a:r>
            </a:p>
          </p:txBody>
        </p:sp>
        <p:sp>
          <p:nvSpPr>
            <p:cNvPr id="51" name="TextBox 50"/>
            <p:cNvSpPr txBox="1"/>
            <p:nvPr userDrawn="1"/>
          </p:nvSpPr>
          <p:spPr>
            <a:xfrm>
              <a:off x="6055110" y="4393629"/>
              <a:ext cx="3070684"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Prevention and</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Community Health</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600"/>
                </a:spcBef>
              </a:pPr>
              <a:r>
                <a:rPr lang="en-US" sz="1600" b="0" i="0" kern="1200" dirty="0">
                  <a:solidFill>
                    <a:schemeClr val="tx1"/>
                  </a:solidFill>
                  <a:latin typeface="+mn-lt"/>
                  <a:ea typeface="+mn-ea"/>
                  <a:cs typeface="+mn-cs"/>
                </a:rPr>
                <a:t>Tobacco 21</a:t>
              </a:r>
            </a:p>
            <a:p>
              <a:pPr marL="0" marR="0" lvl="0" indent="0" algn="ctr" defTabSz="914400" rtl="0" eaLnBrk="1" fontAlgn="auto" latinLnBrk="0" hangingPunct="1">
                <a:lnSpc>
                  <a:spcPct val="100000"/>
                </a:lnSpc>
                <a:spcBef>
                  <a:spcPts val="300"/>
                </a:spcBef>
                <a:spcAft>
                  <a:spcPts val="0"/>
                </a:spcAft>
                <a:buClrTx/>
                <a:buSzTx/>
                <a:buFontTx/>
                <a:buNone/>
                <a:tabLst/>
                <a:defRPr/>
              </a:pPr>
              <a:r>
                <a:rPr lang="en-US" sz="1600" b="0" i="0" kern="1200" dirty="0">
                  <a:solidFill>
                    <a:schemeClr val="tx1"/>
                  </a:solidFill>
                  <a:latin typeface="+mn-lt"/>
                  <a:ea typeface="+mn-ea"/>
                  <a:cs typeface="+mn-cs"/>
                </a:rPr>
                <a:t>Immunization Rates</a:t>
              </a:r>
            </a:p>
            <a:p>
              <a:pPr marL="0" algn="ctr" defTabSz="914400" rtl="0" eaLnBrk="1" latinLnBrk="0" hangingPunct="1">
                <a:spcBef>
                  <a:spcPts val="300"/>
                </a:spcBef>
              </a:pPr>
              <a:r>
                <a:rPr lang="en-US" sz="1600" b="0" i="0" kern="1200" dirty="0">
                  <a:solidFill>
                    <a:schemeClr val="tx1"/>
                  </a:solidFill>
                  <a:latin typeface="+mn-lt"/>
                  <a:ea typeface="+mn-ea"/>
                  <a:cs typeface="+mn-cs"/>
                </a:rPr>
                <a:t>Family Planning (Title X)</a:t>
              </a:r>
            </a:p>
            <a:p>
              <a:pPr marL="0" algn="ctr" defTabSz="914400" rtl="0" eaLnBrk="1" latinLnBrk="0" hangingPunct="1">
                <a:spcBef>
                  <a:spcPts val="300"/>
                </a:spcBef>
              </a:pPr>
              <a:r>
                <a:rPr lang="en-US" sz="1600" b="0" i="0" kern="1200" dirty="0">
                  <a:solidFill>
                    <a:schemeClr val="tx1"/>
                  </a:solidFill>
                  <a:latin typeface="+mn-lt"/>
                  <a:ea typeface="+mn-ea"/>
                  <a:cs typeface="+mn-cs"/>
                </a:rPr>
                <a:t>Marijuana Prevention</a:t>
              </a:r>
            </a:p>
          </p:txBody>
        </p:sp>
        <p:sp>
          <p:nvSpPr>
            <p:cNvPr id="52" name="TextBox 51"/>
            <p:cNvSpPr txBox="1"/>
            <p:nvPr userDrawn="1"/>
          </p:nvSpPr>
          <p:spPr>
            <a:xfrm>
              <a:off x="3057003" y="4393629"/>
              <a:ext cx="2998107" cy="1837426"/>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Environmental</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Public Health</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algn="ctr">
                <a:spcBef>
                  <a:spcPts val="600"/>
                </a:spcBef>
              </a:pPr>
              <a:r>
                <a:rPr lang="en-US" sz="1600" b="0" i="0" kern="1200" dirty="0">
                  <a:solidFill>
                    <a:schemeClr val="tx1"/>
                  </a:solidFill>
                  <a:latin typeface="+mn-lt"/>
                  <a:ea typeface="+mn-ea"/>
                  <a:cs typeface="+mn-cs"/>
                </a:rPr>
                <a:t>Puget</a:t>
              </a:r>
              <a:r>
                <a:rPr lang="en-US" sz="1600" b="0" i="0" kern="1200" baseline="0" dirty="0">
                  <a:solidFill>
                    <a:schemeClr val="tx1"/>
                  </a:solidFill>
                  <a:latin typeface="+mn-lt"/>
                  <a:ea typeface="+mn-ea"/>
                  <a:cs typeface="+mn-cs"/>
                </a:rPr>
                <a:t> Sound Cleanup</a:t>
              </a:r>
              <a:endParaRPr lang="en-US" sz="1600" b="0" i="0" kern="1200" dirty="0">
                <a:solidFill>
                  <a:schemeClr val="tx1"/>
                </a:solidFill>
                <a:latin typeface="+mn-lt"/>
                <a:ea typeface="+mn-ea"/>
                <a:cs typeface="+mn-cs"/>
              </a:endParaRPr>
            </a:p>
            <a:p>
              <a:pPr algn="ctr">
                <a:spcBef>
                  <a:spcPts val="300"/>
                </a:spcBef>
              </a:pPr>
              <a:r>
                <a:rPr lang="en-US" sz="1600" b="0" i="0" kern="1200" dirty="0">
                  <a:solidFill>
                    <a:schemeClr val="tx1"/>
                  </a:solidFill>
                  <a:latin typeface="+mn-lt"/>
                  <a:ea typeface="+mn-ea"/>
                  <a:cs typeface="+mn-cs"/>
                </a:rPr>
                <a:t> PFAS</a:t>
              </a:r>
            </a:p>
            <a:p>
              <a:pPr algn="ctr">
                <a:spcBef>
                  <a:spcPts val="300"/>
                </a:spcBef>
              </a:pPr>
              <a:r>
                <a:rPr lang="en-US" sz="1600" b="0" i="0" kern="1200" dirty="0">
                  <a:solidFill>
                    <a:schemeClr val="tx1"/>
                  </a:solidFill>
                  <a:latin typeface="+mn-lt"/>
                  <a:ea typeface="+mn-ea"/>
                  <a:cs typeface="+mn-cs"/>
                </a:rPr>
                <a:t> Pesticide Exposures</a:t>
              </a:r>
            </a:p>
          </p:txBody>
        </p:sp>
        <p:sp>
          <p:nvSpPr>
            <p:cNvPr id="53" name="TextBox 52"/>
            <p:cNvSpPr txBox="1"/>
            <p:nvPr userDrawn="1"/>
          </p:nvSpPr>
          <p:spPr>
            <a:xfrm>
              <a:off x="9125794" y="4394914"/>
              <a:ext cx="3066207" cy="2160591"/>
            </a:xfrm>
            <a:prstGeom prst="rect">
              <a:avLst/>
            </a:prstGeom>
            <a:noFill/>
            <a:ln>
              <a:noFill/>
            </a:ln>
          </p:spPr>
          <p:txBody>
            <a:bodyPr wrap="square" rtlCol="0">
              <a:spAutoFit/>
            </a:bodyPr>
            <a:lstStyle/>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Health Systems</a:t>
              </a:r>
            </a:p>
            <a:p>
              <a:pPr marL="173038" lvl="0" indent="0" algn="ctr" defTabSz="914400" rtl="0" eaLnBrk="1" latinLnBrk="0" hangingPunct="1">
                <a:lnSpc>
                  <a:spcPct val="90000"/>
                </a:lnSpc>
                <a:buClr>
                  <a:srgbClr val="57B6AF"/>
                </a:buClr>
                <a:buFont typeface="Arial" panose="020B0604020202020204" pitchFamily="34" charset="0"/>
                <a:buNone/>
              </a:pPr>
              <a:r>
                <a:rPr lang="en-US" sz="1800" b="1" kern="1200" dirty="0">
                  <a:solidFill>
                    <a:schemeClr val="tx1"/>
                  </a:solidFill>
                  <a:latin typeface="+mn-lt"/>
                  <a:ea typeface="+mn-ea"/>
                  <a:cs typeface="+mn-cs"/>
                </a:rPr>
                <a:t>Quality Assurance</a:t>
              </a:r>
            </a:p>
            <a:p>
              <a:pPr algn="ctr">
                <a:spcBef>
                  <a:spcPts val="600"/>
                </a:spcBef>
              </a:pPr>
              <a:r>
                <a:rPr lang="en-US" sz="1800" b="0" i="1" kern="1200" dirty="0">
                  <a:solidFill>
                    <a:srgbClr val="2699BB"/>
                  </a:solidFill>
                  <a:latin typeface="+mn-lt"/>
                  <a:ea typeface="+mn-ea"/>
                  <a:cs typeface="+mn-cs"/>
                </a:rPr>
                <a:t>Initiatives</a:t>
              </a:r>
              <a:endParaRPr lang="en-US" sz="1800" dirty="0">
                <a:solidFill>
                  <a:srgbClr val="2699BB"/>
                </a:solidFill>
                <a:latin typeface="+mn-lt"/>
              </a:endParaRPr>
            </a:p>
            <a:p>
              <a:pPr marL="0" algn="ctr" defTabSz="914400" rtl="0" eaLnBrk="1" latinLnBrk="0" hangingPunct="1">
                <a:spcBef>
                  <a:spcPts val="600"/>
                </a:spcBef>
              </a:pPr>
              <a:r>
                <a:rPr lang="en-US" sz="1600" b="0" i="0" kern="1200" dirty="0">
                  <a:solidFill>
                    <a:schemeClr val="tx1"/>
                  </a:solidFill>
                  <a:latin typeface="+mn-lt"/>
                  <a:ea typeface="+mn-ea"/>
                  <a:cs typeface="+mn-cs"/>
                </a:rPr>
                <a:t>Opioids</a:t>
              </a:r>
            </a:p>
            <a:p>
              <a:pPr marL="0" algn="ctr" defTabSz="914400" rtl="0" eaLnBrk="1" latinLnBrk="0" hangingPunct="1">
                <a:spcBef>
                  <a:spcPts val="300"/>
                </a:spcBef>
              </a:pPr>
              <a:r>
                <a:rPr lang="en-US" sz="1600" b="0" i="0" kern="1200" dirty="0">
                  <a:solidFill>
                    <a:schemeClr val="tx1"/>
                  </a:solidFill>
                  <a:latin typeface="+mn-lt"/>
                  <a:ea typeface="+mn-ea"/>
                  <a:cs typeface="+mn-cs"/>
                </a:rPr>
                <a:t>Behavioral Health Integration </a:t>
              </a:r>
            </a:p>
            <a:p>
              <a:pPr marL="0" algn="ctr" defTabSz="914400" rtl="0" eaLnBrk="1" latinLnBrk="0" hangingPunct="1">
                <a:spcBef>
                  <a:spcPts val="300"/>
                </a:spcBef>
              </a:pPr>
              <a:r>
                <a:rPr lang="en-US" sz="1600" b="0" i="0" kern="1200" dirty="0">
                  <a:solidFill>
                    <a:schemeClr val="tx1"/>
                  </a:solidFill>
                  <a:latin typeface="+mn-lt"/>
                  <a:ea typeface="+mn-ea"/>
                  <a:cs typeface="+mn-cs"/>
                </a:rPr>
                <a:t>Certificate of Need</a:t>
              </a:r>
            </a:p>
            <a:p>
              <a:pPr marL="0" algn="ctr" defTabSz="914400" rtl="0" eaLnBrk="1" latinLnBrk="0" hangingPunct="1">
                <a:spcBef>
                  <a:spcPts val="300"/>
                </a:spcBef>
              </a:pPr>
              <a:r>
                <a:rPr lang="en-US" sz="1600" b="0" i="0" kern="1200" dirty="0">
                  <a:solidFill>
                    <a:schemeClr val="tx1"/>
                  </a:solidFill>
                  <a:latin typeface="+mn-lt"/>
                  <a:ea typeface="+mn-ea"/>
                  <a:cs typeface="+mn-cs"/>
                </a:rPr>
                <a:t> Health Professions</a:t>
              </a:r>
            </a:p>
          </p:txBody>
        </p:sp>
      </p:grpSp>
      <p:grpSp>
        <p:nvGrpSpPr>
          <p:cNvPr id="3" name="Group 2"/>
          <p:cNvGrpSpPr/>
          <p:nvPr userDrawn="1"/>
        </p:nvGrpSpPr>
        <p:grpSpPr>
          <a:xfrm>
            <a:off x="0" y="1559462"/>
            <a:ext cx="12192001" cy="2805561"/>
            <a:chOff x="0" y="1388012"/>
            <a:chExt cx="12192001" cy="2805561"/>
          </a:xfrm>
        </p:grpSpPr>
        <p:pic>
          <p:nvPicPr>
            <p:cNvPr id="2" name="Picture 1"/>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35431"/>
            <a:stretch/>
          </p:blipFill>
          <p:spPr>
            <a:xfrm>
              <a:off x="3057003" y="1388012"/>
              <a:ext cx="2998107" cy="2805561"/>
            </a:xfrm>
            <a:prstGeom prst="rect">
              <a:avLst/>
            </a:prstGeom>
          </p:spPr>
        </p:pic>
        <p:pic>
          <p:nvPicPr>
            <p:cNvPr id="30" name="Picture 1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055110" y="1388012"/>
              <a:ext cx="3070684" cy="278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0" y="1388015"/>
              <a:ext cx="3057003" cy="2783658"/>
            </a:xfrm>
            <a:prstGeom prst="rect">
              <a:avLst/>
            </a:prstGeom>
            <a:effectLst/>
          </p:spPr>
        </p:pic>
        <p:pic>
          <p:nvPicPr>
            <p:cNvPr id="12" name="Picture 11"/>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9125794" y="1388012"/>
              <a:ext cx="3066207" cy="2783659"/>
            </a:xfrm>
            <a:prstGeom prst="rect">
              <a:avLst/>
            </a:prstGeom>
            <a:effectLst/>
          </p:spPr>
        </p:pic>
      </p:grpSp>
      <p:sp>
        <p:nvSpPr>
          <p:cNvPr id="13" name="Title 1"/>
          <p:cNvSpPr>
            <a:spLocks noGrp="1"/>
          </p:cNvSpPr>
          <p:nvPr>
            <p:ph type="title" hasCustomPrompt="1"/>
          </p:nvPr>
        </p:nvSpPr>
        <p:spPr>
          <a:xfrm>
            <a:off x="-9236" y="671965"/>
            <a:ext cx="12192000" cy="494092"/>
          </a:xfrm>
        </p:spPr>
        <p:txBody>
          <a:bodyPr anchor="t">
            <a:noAutofit/>
          </a:bodyPr>
          <a:lstStyle>
            <a:lvl1pPr>
              <a:defRPr lang="en-US" sz="2700" kern="1200" baseline="0" dirty="0">
                <a:solidFill>
                  <a:schemeClr val="tx1"/>
                </a:solidFill>
                <a:latin typeface="Century Gothic" panose="020B0502020202020204" pitchFamily="34" charset="0"/>
              </a:defRPr>
            </a:lvl1pPr>
          </a:lstStyle>
          <a:p>
            <a:pPr lvl="0" algn="ctr"/>
            <a:r>
              <a:rPr lang="en-US" sz="3000" kern="1200" baseline="0" dirty="0">
                <a:solidFill>
                  <a:schemeClr val="tx1"/>
                </a:solidFill>
                <a:latin typeface="Century Gothic" panose="020B0502020202020204" pitchFamily="34" charset="0"/>
                <a:ea typeface="+mn-ea"/>
                <a:cs typeface="+mn-cs"/>
              </a:rPr>
              <a:t>Department of Health</a:t>
            </a:r>
          </a:p>
        </p:txBody>
      </p:sp>
    </p:spTree>
    <p:extLst>
      <p:ext uri="{BB962C8B-B14F-4D97-AF65-F5344CB8AC3E}">
        <p14:creationId xmlns:p14="http://schemas.microsoft.com/office/powerpoint/2010/main" val="1965671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eb Screensho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13" name="Picture Placeholder 14"/>
          <p:cNvSpPr>
            <a:spLocks noGrp="1"/>
          </p:cNvSpPr>
          <p:nvPr>
            <p:ph type="pic" sz="quarter" idx="12"/>
          </p:nvPr>
        </p:nvSpPr>
        <p:spPr>
          <a:xfrm>
            <a:off x="5626101" y="1876424"/>
            <a:ext cx="5219700" cy="2905125"/>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14" name="TextBox 13"/>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12371" y="1643611"/>
            <a:ext cx="4168237" cy="852471"/>
          </a:xfrm>
        </p:spPr>
        <p:txBody>
          <a:bodyPr anchor="t">
            <a:normAutofit/>
          </a:bodyPr>
          <a:lstStyle>
            <a:lvl1pPr>
              <a:defRPr sz="2700"/>
            </a:lvl1pPr>
          </a:lstStyle>
          <a:p>
            <a:pPr lvl="0"/>
            <a:r>
              <a:rPr lang="en-US" dirty="0"/>
              <a:t>Web Presence Screenshot</a:t>
            </a:r>
          </a:p>
        </p:txBody>
      </p:sp>
    </p:spTree>
    <p:extLst>
      <p:ext uri="{BB962C8B-B14F-4D97-AF65-F5344CB8AC3E}">
        <p14:creationId xmlns:p14="http://schemas.microsoft.com/office/powerpoint/2010/main" val="508592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Web Addres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149596" y="1687649"/>
            <a:ext cx="6177933" cy="4416036"/>
          </a:xfrm>
          <a:prstGeom prst="rect">
            <a:avLst/>
          </a:prstGeom>
          <a:effectLst>
            <a:outerShdw blurRad="50800" dist="38100" dir="2700000" algn="tl" rotWithShape="0">
              <a:prstClr val="black">
                <a:alpha val="40000"/>
              </a:prstClr>
            </a:outerShdw>
          </a:effectLst>
        </p:spPr>
      </p:pic>
      <p:sp>
        <p:nvSpPr>
          <p:cNvPr id="14" name="Text Placeholder 2"/>
          <p:cNvSpPr>
            <a:spLocks noGrp="1"/>
          </p:cNvSpPr>
          <p:nvPr>
            <p:ph type="body" sz="quarter" idx="12" hasCustomPrompt="1"/>
          </p:nvPr>
        </p:nvSpPr>
        <p:spPr>
          <a:xfrm>
            <a:off x="5651501" y="2833688"/>
            <a:ext cx="5168900" cy="557212"/>
          </a:xfrm>
        </p:spPr>
        <p:txBody>
          <a:bodyPr>
            <a:noAutofit/>
          </a:bodyPr>
          <a:lstStyle>
            <a:lvl1pPr marL="0" indent="0" algn="ctr">
              <a:buNone/>
              <a:defRPr sz="27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
        <p:nvSpPr>
          <p:cNvPr id="10" name="Text Placeholder 2"/>
          <p:cNvSpPr>
            <a:spLocks noGrp="1"/>
          </p:cNvSpPr>
          <p:nvPr>
            <p:ph type="body" sz="quarter" idx="11" hasCustomPrompt="1"/>
          </p:nvPr>
        </p:nvSpPr>
        <p:spPr>
          <a:xfrm>
            <a:off x="912371" y="2638651"/>
            <a:ext cx="4168236"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1" name="Text Placeholder 3"/>
          <p:cNvSpPr>
            <a:spLocks noGrp="1"/>
          </p:cNvSpPr>
          <p:nvPr>
            <p:ph type="body" sz="half" idx="10" hasCustomPrompt="1"/>
          </p:nvPr>
        </p:nvSpPr>
        <p:spPr>
          <a:xfrm>
            <a:off x="912370" y="3691263"/>
            <a:ext cx="4168237"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
        <p:nvSpPr>
          <p:cNvPr id="8" name="TextBox 7"/>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itle 1"/>
          <p:cNvSpPr>
            <a:spLocks noGrp="1"/>
          </p:cNvSpPr>
          <p:nvPr>
            <p:ph type="title" hasCustomPrompt="1"/>
          </p:nvPr>
        </p:nvSpPr>
        <p:spPr>
          <a:xfrm>
            <a:off x="901965" y="1643611"/>
            <a:ext cx="4178643" cy="852471"/>
          </a:xfrm>
        </p:spPr>
        <p:txBody>
          <a:bodyPr anchor="t">
            <a:normAutofit/>
          </a:bodyPr>
          <a:lstStyle>
            <a:lvl1pPr>
              <a:defRPr sz="2700"/>
            </a:lvl1pPr>
          </a:lstStyle>
          <a:p>
            <a:pPr lvl="0"/>
            <a:r>
              <a:rPr lang="en-US" dirty="0"/>
              <a:t>Web Presence Address</a:t>
            </a:r>
          </a:p>
        </p:txBody>
      </p:sp>
    </p:spTree>
    <p:extLst>
      <p:ext uri="{BB962C8B-B14F-4D97-AF65-F5344CB8AC3E}">
        <p14:creationId xmlns:p14="http://schemas.microsoft.com/office/powerpoint/2010/main" val="105169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9006-91EB-A5A9-5CD1-FACAC90B2A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C49DA3-D68C-58CD-3C0F-6A34FBAEEF85}"/>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4" name="Footer Placeholder 3">
            <a:extLst>
              <a:ext uri="{FF2B5EF4-FFF2-40B4-BE49-F238E27FC236}">
                <a16:creationId xmlns:a16="http://schemas.microsoft.com/office/drawing/2014/main" id="{4E31DF52-B8A5-3F90-F6D0-F08A03529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5F2BFA-5456-AAAA-921D-AA55EF45D173}"/>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3855619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Pad for Large Screen Shot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0240" y="457200"/>
            <a:ext cx="9131520" cy="5714216"/>
          </a:xfrm>
          <a:prstGeom prst="rect">
            <a:avLst/>
          </a:prstGeom>
        </p:spPr>
      </p:pic>
      <p:sp>
        <p:nvSpPr>
          <p:cNvPr id="6" name="TextBox 5"/>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5" name="Picture Placeholder 14"/>
          <p:cNvSpPr>
            <a:spLocks noGrp="1"/>
          </p:cNvSpPr>
          <p:nvPr>
            <p:ph type="pic" sz="quarter" idx="12"/>
          </p:nvPr>
        </p:nvSpPr>
        <p:spPr>
          <a:xfrm>
            <a:off x="2552700" y="780658"/>
            <a:ext cx="7162800" cy="504864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Tree>
    <p:extLst>
      <p:ext uri="{BB962C8B-B14F-4D97-AF65-F5344CB8AC3E}">
        <p14:creationId xmlns:p14="http://schemas.microsoft.com/office/powerpoint/2010/main" val="3934843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obile Screenshot">
    <p:spTree>
      <p:nvGrpSpPr>
        <p:cNvPr id="1" name=""/>
        <p:cNvGrpSpPr/>
        <p:nvPr/>
      </p:nvGrpSpPr>
      <p:grpSpPr>
        <a:xfrm>
          <a:off x="0" y="0"/>
          <a:ext cx="0" cy="0"/>
          <a:chOff x="0" y="0"/>
          <a:chExt cx="0" cy="0"/>
        </a:xfrm>
      </p:grpSpPr>
      <p:sp>
        <p:nvSpPr>
          <p:cNvPr id="17"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8"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0"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dirty="0"/>
              <a:t>Mobile Presence Screenshot</a:t>
            </a:r>
          </a:p>
        </p:txBody>
      </p:sp>
      <p:pic>
        <p:nvPicPr>
          <p:cNvPr id="3" name="Picture 2" descr="Graphical user interface, text, website&#10;&#10;Description automatically generated">
            <a:extLst>
              <a:ext uri="{FF2B5EF4-FFF2-40B4-BE49-F238E27FC236}">
                <a16:creationId xmlns:a16="http://schemas.microsoft.com/office/drawing/2014/main" id="{A4600CD7-3841-A160-F771-AD35AAFD47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6188" y="1453015"/>
            <a:ext cx="1868186" cy="3463929"/>
          </a:xfrm>
          <a:prstGeom prst="rect">
            <a:avLst/>
          </a:prstGeom>
        </p:spPr>
      </p:pic>
    </p:spTree>
    <p:extLst>
      <p:ext uri="{BB962C8B-B14F-4D97-AF65-F5344CB8AC3E}">
        <p14:creationId xmlns:p14="http://schemas.microsoft.com/office/powerpoint/2010/main" val="15219627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obile Address">
    <p:spTree>
      <p:nvGrpSpPr>
        <p:cNvPr id="1" name=""/>
        <p:cNvGrpSpPr/>
        <p:nvPr/>
      </p:nvGrpSpPr>
      <p:grpSpPr>
        <a:xfrm>
          <a:off x="0" y="0"/>
          <a:ext cx="0" cy="0"/>
          <a:chOff x="0" y="0"/>
          <a:chExt cx="0" cy="0"/>
        </a:xfrm>
      </p:grpSpPr>
      <p:sp>
        <p:nvSpPr>
          <p:cNvPr id="11" name="TextBox 10"/>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349D96"/>
                </a:solidFill>
                <a:latin typeface="Century Gothic" panose="020B0502020202020204" pitchFamily="34" charset="0"/>
              </a:rPr>
              <a:t>Washington State Department</a:t>
            </a:r>
            <a:r>
              <a:rPr lang="en-US" sz="1800" baseline="0" dirty="0">
                <a:solidFill>
                  <a:srgbClr val="349D96"/>
                </a:solidFill>
                <a:latin typeface="Century Gothic" panose="020B0502020202020204" pitchFamily="34" charset="0"/>
              </a:rPr>
              <a:t> of Health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12" name="Text Placeholder 2"/>
          <p:cNvSpPr>
            <a:spLocks noGrp="1"/>
          </p:cNvSpPr>
          <p:nvPr>
            <p:ph type="body" sz="quarter" idx="14" hasCustomPrompt="1"/>
          </p:nvPr>
        </p:nvSpPr>
        <p:spPr>
          <a:xfrm>
            <a:off x="1312421" y="2295751"/>
            <a:ext cx="5164579" cy="1035403"/>
          </a:xfrm>
        </p:spPr>
        <p:txBody>
          <a:bodyPr>
            <a:noAutofit/>
          </a:bodyPr>
          <a:lstStyle>
            <a:lvl1pPr marL="0" indent="0">
              <a:buNone/>
              <a:defRPr sz="2200" i="0">
                <a:solidFill>
                  <a:schemeClr val="tx1"/>
                </a:solidFill>
                <a:latin typeface="+mn-lt"/>
              </a:defRPr>
            </a:lvl1pPr>
            <a:lvl2pPr marL="280988" indent="0">
              <a:buNone/>
              <a:defRPr/>
            </a:lvl2pPr>
            <a:lvl3pPr marL="519113" indent="0">
              <a:buNone/>
              <a:defRPr/>
            </a:lvl3pPr>
            <a:lvl4pPr marL="747713" indent="0">
              <a:buNone/>
              <a:defRPr/>
            </a:lvl4pPr>
            <a:lvl5pPr marL="741363" indent="0">
              <a:buNone/>
              <a:defRPr/>
            </a:lvl5pPr>
          </a:lstStyle>
          <a:p>
            <a:pPr lvl="0"/>
            <a:r>
              <a:rPr lang="en-US" dirty="0"/>
              <a:t>Text…</a:t>
            </a:r>
          </a:p>
        </p:txBody>
      </p:sp>
      <p:sp>
        <p:nvSpPr>
          <p:cNvPr id="13" name="Text Placeholder 3"/>
          <p:cNvSpPr>
            <a:spLocks noGrp="1"/>
          </p:cNvSpPr>
          <p:nvPr>
            <p:ph type="body" sz="half" idx="15" hasCustomPrompt="1"/>
          </p:nvPr>
        </p:nvSpPr>
        <p:spPr>
          <a:xfrm>
            <a:off x="1312419" y="3348363"/>
            <a:ext cx="5164580" cy="2412422"/>
          </a:xfrm>
        </p:spPr>
        <p:txBody>
          <a:bodyPr>
            <a:noAutofit/>
          </a:bodyPr>
          <a:lstStyle>
            <a:lvl1pPr marL="0" indent="0">
              <a:buNone/>
              <a:defRPr sz="2000">
                <a:solidFill>
                  <a:schemeClr val="tx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1400" y="419101"/>
            <a:ext cx="2962125" cy="5531758"/>
          </a:xfrm>
          <a:prstGeom prst="rect">
            <a:avLst/>
          </a:prstGeom>
          <a:effectLst/>
        </p:spPr>
      </p:pic>
      <p:sp>
        <p:nvSpPr>
          <p:cNvPr id="15" name="Title 1"/>
          <p:cNvSpPr>
            <a:spLocks noGrp="1"/>
          </p:cNvSpPr>
          <p:nvPr>
            <p:ph type="title" hasCustomPrompt="1"/>
          </p:nvPr>
        </p:nvSpPr>
        <p:spPr>
          <a:xfrm>
            <a:off x="1312419" y="1300709"/>
            <a:ext cx="5164581" cy="869681"/>
          </a:xfrm>
        </p:spPr>
        <p:txBody>
          <a:bodyPr anchor="t">
            <a:normAutofit/>
          </a:bodyPr>
          <a:lstStyle>
            <a:lvl1pPr>
              <a:defRPr sz="2700"/>
            </a:lvl1pPr>
          </a:lstStyle>
          <a:p>
            <a:pPr lvl="0"/>
            <a:r>
              <a:rPr lang="en-US" dirty="0"/>
              <a:t>Mobile Presence Address</a:t>
            </a:r>
          </a:p>
        </p:txBody>
      </p:sp>
      <p:sp>
        <p:nvSpPr>
          <p:cNvPr id="9" name="Text Placeholder 2"/>
          <p:cNvSpPr>
            <a:spLocks noGrp="1"/>
          </p:cNvSpPr>
          <p:nvPr>
            <p:ph type="body" sz="quarter" idx="16" hasCustomPrompt="1"/>
          </p:nvPr>
        </p:nvSpPr>
        <p:spPr>
          <a:xfrm>
            <a:off x="7600949" y="3264479"/>
            <a:ext cx="2554411" cy="374072"/>
          </a:xfrm>
        </p:spPr>
        <p:txBody>
          <a:bodyPr>
            <a:normAutofit/>
          </a:bodyPr>
          <a:lstStyle>
            <a:lvl1pPr marL="0" indent="0" algn="ctr">
              <a:lnSpc>
                <a:spcPct val="100000"/>
              </a:lnSpc>
              <a:spcBef>
                <a:spcPts val="0"/>
              </a:spcBef>
              <a:buNone/>
              <a:defRPr sz="1800">
                <a:solidFill>
                  <a:schemeClr val="tx1"/>
                </a:solidFill>
              </a:defRPr>
            </a:lvl1pPr>
            <a:lvl2pPr marL="280988" indent="0">
              <a:buNone/>
              <a:defRPr/>
            </a:lvl2pPr>
            <a:lvl3pPr marL="519113" indent="0">
              <a:buNone/>
              <a:defRPr/>
            </a:lvl3pPr>
            <a:lvl4pPr marL="747713" indent="0">
              <a:buNone/>
              <a:defRPr/>
            </a:lvl4pPr>
            <a:lvl5pPr marL="741363" indent="0">
              <a:buNone/>
              <a:defRPr/>
            </a:lvl5pPr>
          </a:lstStyle>
          <a:p>
            <a:pPr lvl="0"/>
            <a:r>
              <a:rPr lang="en-US" dirty="0"/>
              <a:t>www.doh.wa.gov</a:t>
            </a:r>
          </a:p>
        </p:txBody>
      </p:sp>
    </p:spTree>
    <p:extLst>
      <p:ext uri="{BB962C8B-B14F-4D97-AF65-F5344CB8AC3E}">
        <p14:creationId xmlns:p14="http://schemas.microsoft.com/office/powerpoint/2010/main" val="3335333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cxnSp>
        <p:nvCxnSpPr>
          <p:cNvPr id="6" name="Straight Connector 5"/>
          <p:cNvCxnSpPr/>
          <p:nvPr userDrawn="1"/>
        </p:nvCxnSpPr>
        <p:spPr>
          <a:xfrm flipV="1">
            <a:off x="5763752" y="3549372"/>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hasCustomPrompt="1"/>
          </p:nvPr>
        </p:nvSpPr>
        <p:spPr>
          <a:xfrm>
            <a:off x="-11901" y="2971335"/>
            <a:ext cx="12221524" cy="467387"/>
          </a:xfrm>
        </p:spPr>
        <p:txBody>
          <a:bodyPr anchor="t">
            <a:noAutofit/>
          </a:bodyPr>
          <a:lstStyle>
            <a:lvl1pPr algn="ctr">
              <a:defRPr sz="3000"/>
            </a:lvl1pPr>
          </a:lstStyle>
          <a:p>
            <a:pPr lvl="0"/>
            <a:r>
              <a:rPr lang="en-US" dirty="0"/>
              <a:t>Questions?</a:t>
            </a:r>
          </a:p>
        </p:txBody>
      </p:sp>
    </p:spTree>
    <p:extLst>
      <p:ext uri="{BB962C8B-B14F-4D97-AF65-F5344CB8AC3E}">
        <p14:creationId xmlns:p14="http://schemas.microsoft.com/office/powerpoint/2010/main" val="42253769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act Slide 1">
    <p:spTree>
      <p:nvGrpSpPr>
        <p:cNvPr id="1" name=""/>
        <p:cNvGrpSpPr/>
        <p:nvPr/>
      </p:nvGrpSpPr>
      <p:grpSpPr>
        <a:xfrm>
          <a:off x="0" y="0"/>
          <a:ext cx="0" cy="0"/>
          <a:chOff x="0" y="0"/>
          <a:chExt cx="0" cy="0"/>
        </a:xfrm>
      </p:grpSpPr>
      <p:cxnSp>
        <p:nvCxnSpPr>
          <p:cNvPr id="42" name="Straight Connector 41"/>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5763752" y="1246748"/>
            <a:ext cx="666664" cy="1369"/>
          </a:xfrm>
          <a:prstGeom prst="line">
            <a:avLst/>
          </a:prstGeom>
          <a:ln w="508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26" name="Text Placeholder 24"/>
          <p:cNvSpPr>
            <a:spLocks noGrp="1"/>
          </p:cNvSpPr>
          <p:nvPr>
            <p:ph type="body" sz="quarter" idx="18" hasCustomPrompt="1"/>
          </p:nvPr>
        </p:nvSpPr>
        <p:spPr>
          <a:xfrm>
            <a:off x="4455880" y="4739420"/>
            <a:ext cx="3297765" cy="314335"/>
          </a:xfrm>
        </p:spPr>
        <p:txBody>
          <a:bodyPr/>
          <a:lstStyle>
            <a:lvl1pPr marL="0" indent="0" algn="ctr">
              <a:buNone/>
              <a:defRPr sz="2000" i="1">
                <a:solidFill>
                  <a:schemeClr val="tx1"/>
                </a:solidFill>
                <a:latin typeface="+mn-lt"/>
              </a:defRPr>
            </a:lvl1pPr>
          </a:lstStyle>
          <a:p>
            <a:pPr lvl="0"/>
            <a:r>
              <a:rPr lang="en-US" dirty="0"/>
              <a:t>Title</a:t>
            </a:r>
          </a:p>
        </p:txBody>
      </p:sp>
      <p:sp>
        <p:nvSpPr>
          <p:cNvPr id="29" name="Text Placeholder 27"/>
          <p:cNvSpPr>
            <a:spLocks noGrp="1"/>
          </p:cNvSpPr>
          <p:nvPr>
            <p:ph type="body" sz="quarter" idx="20" hasCustomPrompt="1"/>
          </p:nvPr>
        </p:nvSpPr>
        <p:spPr>
          <a:xfrm>
            <a:off x="4455880" y="5067436"/>
            <a:ext cx="3297765" cy="374650"/>
          </a:xfrm>
        </p:spPr>
        <p:txBody>
          <a:bodyPr/>
          <a:lstStyle>
            <a:lvl1pPr marL="0" indent="0" algn="ctr">
              <a:buNone/>
              <a:defRPr sz="2000">
                <a:solidFill>
                  <a:schemeClr val="tx1"/>
                </a:solidFill>
                <a:latin typeface="+mn-lt"/>
              </a:defRPr>
            </a:lvl1pPr>
          </a:lstStyle>
          <a:p>
            <a:pPr lvl="0"/>
            <a:r>
              <a:rPr lang="en-US" dirty="0"/>
              <a:t>Program</a:t>
            </a:r>
          </a:p>
        </p:txBody>
      </p:sp>
      <p:sp>
        <p:nvSpPr>
          <p:cNvPr id="35" name="Text Placeholder 21"/>
          <p:cNvSpPr>
            <a:spLocks noGrp="1"/>
          </p:cNvSpPr>
          <p:nvPr>
            <p:ph type="body" sz="quarter" idx="16" hasCustomPrompt="1"/>
          </p:nvPr>
        </p:nvSpPr>
        <p:spPr>
          <a:xfrm>
            <a:off x="4455880" y="4313395"/>
            <a:ext cx="3297765"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36" name="Picture Placeholder 19"/>
          <p:cNvSpPr>
            <a:spLocks noGrp="1"/>
          </p:cNvSpPr>
          <p:nvPr>
            <p:ph type="pic" sz="quarter" idx="14"/>
          </p:nvPr>
        </p:nvSpPr>
        <p:spPr>
          <a:xfrm>
            <a:off x="4455881" y="1554491"/>
            <a:ext cx="3297767" cy="2487612"/>
          </a:xfrm>
        </p:spPr>
        <p:txBody>
          <a:bodyPr/>
          <a:lstStyle>
            <a:lvl1pPr marL="0" indent="0">
              <a:buNone/>
              <a:defRPr lang="en-US" dirty="0">
                <a:solidFill>
                  <a:schemeClr val="tx1">
                    <a:lumMod val="65000"/>
                    <a:lumOff val="35000"/>
                  </a:schemeClr>
                </a:solidFill>
                <a:latin typeface="+mn-lt"/>
              </a:defRPr>
            </a:lvl1pPr>
          </a:lstStyle>
          <a:p>
            <a:r>
              <a:rPr lang="en-US" dirty="0"/>
              <a:t>Click icon to add picture</a:t>
            </a:r>
          </a:p>
        </p:txBody>
      </p:sp>
      <p:sp>
        <p:nvSpPr>
          <p:cNvPr id="55"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 name="TextBox 1"/>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sp>
        <p:nvSpPr>
          <p:cNvPr id="45" name="Title 2"/>
          <p:cNvSpPr>
            <a:spLocks noGrp="1"/>
          </p:cNvSpPr>
          <p:nvPr>
            <p:ph type="title" hasCustomPrompt="1"/>
          </p:nvPr>
        </p:nvSpPr>
        <p:spPr>
          <a:xfrm>
            <a:off x="-11081" y="663993"/>
            <a:ext cx="12180916" cy="520628"/>
          </a:xfrm>
        </p:spPr>
        <p:txBody>
          <a:bodyPr>
            <a:normAutofit/>
          </a:bodyPr>
          <a:lstStyle>
            <a:lvl1pPr algn="ctr">
              <a:defRPr sz="2700"/>
            </a:lvl1pPr>
          </a:lstStyle>
          <a:p>
            <a:pPr lvl="0"/>
            <a:r>
              <a:rPr lang="en-US" dirty="0"/>
              <a:t>Contact 1</a:t>
            </a:r>
          </a:p>
        </p:txBody>
      </p:sp>
      <p:grpSp>
        <p:nvGrpSpPr>
          <p:cNvPr id="20" name="Group 19">
            <a:extLst>
              <a:ext uri="{FF2B5EF4-FFF2-40B4-BE49-F238E27FC236}">
                <a16:creationId xmlns:a16="http://schemas.microsoft.com/office/drawing/2014/main" id="{640B45D1-4982-0176-FB4E-E1603E65CE90}"/>
              </a:ext>
            </a:extLst>
          </p:cNvPr>
          <p:cNvGrpSpPr/>
          <p:nvPr userDrawn="1"/>
        </p:nvGrpSpPr>
        <p:grpSpPr>
          <a:xfrm>
            <a:off x="5095578" y="6033871"/>
            <a:ext cx="1978037" cy="318152"/>
            <a:chOff x="2331164" y="3999801"/>
            <a:chExt cx="1978037" cy="318152"/>
          </a:xfrm>
        </p:grpSpPr>
        <p:pic>
          <p:nvPicPr>
            <p:cNvPr id="6" name="Picture 5" descr="A picture containing text, first-aid kit, sign, clock&#10;&#10;Description automatically generated">
              <a:extLst>
                <a:ext uri="{FF2B5EF4-FFF2-40B4-BE49-F238E27FC236}">
                  <a16:creationId xmlns:a16="http://schemas.microsoft.com/office/drawing/2014/main" id="{F130F070-62A4-E2F6-4F57-56E33C04C6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4011" y="4004363"/>
              <a:ext cx="309032" cy="309032"/>
            </a:xfrm>
            <a:prstGeom prst="rect">
              <a:avLst/>
            </a:prstGeom>
          </p:spPr>
        </p:pic>
        <p:pic>
          <p:nvPicPr>
            <p:cNvPr id="9" name="Picture 8" descr="A picture containing text, clipart&#10;&#10;Description automatically generated">
              <a:extLst>
                <a:ext uri="{FF2B5EF4-FFF2-40B4-BE49-F238E27FC236}">
                  <a16:creationId xmlns:a16="http://schemas.microsoft.com/office/drawing/2014/main" id="{C55A9DE0-0A54-9DC0-4AE1-52201CAEC0A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31164" y="4004363"/>
              <a:ext cx="309032" cy="309032"/>
            </a:xfrm>
            <a:prstGeom prst="rect">
              <a:avLst/>
            </a:prstGeom>
          </p:spPr>
        </p:pic>
        <p:pic>
          <p:nvPicPr>
            <p:cNvPr id="11" name="Picture 10" descr="Icon&#10;&#10;Description automatically generated">
              <a:extLst>
                <a:ext uri="{FF2B5EF4-FFF2-40B4-BE49-F238E27FC236}">
                  <a16:creationId xmlns:a16="http://schemas.microsoft.com/office/drawing/2014/main" id="{EC113FFF-FCF6-E032-CEC0-FF46300BB47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95365" y="4004361"/>
              <a:ext cx="309033" cy="309033"/>
            </a:xfrm>
            <a:prstGeom prst="rect">
              <a:avLst/>
            </a:prstGeom>
          </p:spPr>
        </p:pic>
        <p:pic>
          <p:nvPicPr>
            <p:cNvPr id="15" name="Picture 14" descr="Icon&#10;&#10;Description automatically generated">
              <a:extLst>
                <a:ext uri="{FF2B5EF4-FFF2-40B4-BE49-F238E27FC236}">
                  <a16:creationId xmlns:a16="http://schemas.microsoft.com/office/drawing/2014/main" id="{193773A7-8BD5-3165-D71B-B6CECCD091F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95608" y="4004360"/>
              <a:ext cx="313593" cy="313593"/>
            </a:xfrm>
            <a:prstGeom prst="rect">
              <a:avLst/>
            </a:prstGeom>
          </p:spPr>
        </p:pic>
        <p:pic>
          <p:nvPicPr>
            <p:cNvPr id="17" name="Picture 16" descr="A picture containing text, monitor, bus, oven&#10;&#10;Description automatically generated">
              <a:extLst>
                <a:ext uri="{FF2B5EF4-FFF2-40B4-BE49-F238E27FC236}">
                  <a16:creationId xmlns:a16="http://schemas.microsoft.com/office/drawing/2014/main" id="{325A605D-7B71-59BF-6249-8A225A4A604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6856" y="3999801"/>
              <a:ext cx="313593" cy="313593"/>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CF436C1A-D1EB-5D50-A2EB-CF1BB4C9DE2C}"/>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3658210" y="3999801"/>
              <a:ext cx="318152" cy="318152"/>
            </a:xfrm>
            <a:prstGeom prst="rect">
              <a:avLst/>
            </a:prstGeom>
          </p:spPr>
        </p:pic>
      </p:grpSp>
    </p:spTree>
    <p:extLst>
      <p:ext uri="{BB962C8B-B14F-4D97-AF65-F5344CB8AC3E}">
        <p14:creationId xmlns:p14="http://schemas.microsoft.com/office/powerpoint/2010/main" val="902428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act Slide 2">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2385486" y="4283999"/>
            <a:ext cx="3312581" cy="412750"/>
          </a:xfrm>
        </p:spPr>
        <p:txBody>
          <a:bodyPr>
            <a:normAutofit/>
          </a:bodyPr>
          <a:lstStyle>
            <a:lvl1pPr marL="0" indent="0" algn="ctr">
              <a:buNone/>
              <a:defRPr sz="2200" b="1">
                <a:solidFill>
                  <a:schemeClr val="tx1"/>
                </a:solidFill>
                <a:latin typeface="+mn-lt"/>
              </a:defRPr>
            </a:lvl1pPr>
          </a:lstStyle>
          <a:p>
            <a:pPr lvl="0"/>
            <a:r>
              <a:rPr lang="en-US" dirty="0"/>
              <a:t>Name</a:t>
            </a:r>
          </a:p>
        </p:txBody>
      </p:sp>
      <p:sp>
        <p:nvSpPr>
          <p:cNvPr id="23" name="Text Placeholder 21"/>
          <p:cNvSpPr>
            <a:spLocks noGrp="1"/>
          </p:cNvSpPr>
          <p:nvPr>
            <p:ph type="body" sz="quarter" idx="16" hasCustomPrompt="1"/>
          </p:nvPr>
        </p:nvSpPr>
        <p:spPr>
          <a:xfrm>
            <a:off x="6510127" y="4278472"/>
            <a:ext cx="3316177" cy="412750"/>
          </a:xfrm>
        </p:spPr>
        <p:txBody>
          <a:bodyPr>
            <a:normAutofit/>
          </a:bodyPr>
          <a:lstStyle>
            <a:lvl1pPr marL="0" indent="0" algn="ctr">
              <a:buNone/>
              <a:defRPr lang="en-US" sz="2200" b="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Name</a:t>
            </a:r>
          </a:p>
        </p:txBody>
      </p:sp>
      <p:sp>
        <p:nvSpPr>
          <p:cNvPr id="25" name="Text Placeholder 24"/>
          <p:cNvSpPr>
            <a:spLocks noGrp="1"/>
          </p:cNvSpPr>
          <p:nvPr>
            <p:ph type="body" sz="quarter" idx="17" hasCustomPrompt="1"/>
          </p:nvPr>
        </p:nvSpPr>
        <p:spPr>
          <a:xfrm>
            <a:off x="2385485" y="4705636"/>
            <a:ext cx="3312583" cy="314335"/>
          </a:xfrm>
        </p:spPr>
        <p:txBody>
          <a:bodyPr/>
          <a:lstStyle>
            <a:lvl1pPr marL="0" indent="0" algn="ctr">
              <a:buNone/>
              <a:defRPr sz="2000" i="1">
                <a:solidFill>
                  <a:schemeClr val="tx1"/>
                </a:solidFill>
                <a:latin typeface="+mn-lt"/>
              </a:defRPr>
            </a:lvl1pPr>
          </a:lstStyle>
          <a:p>
            <a:pPr lvl="0"/>
            <a:r>
              <a:rPr lang="en-US" dirty="0"/>
              <a:t>Title</a:t>
            </a:r>
          </a:p>
        </p:txBody>
      </p:sp>
      <p:sp>
        <p:nvSpPr>
          <p:cNvPr id="26" name="Text Placeholder 24"/>
          <p:cNvSpPr>
            <a:spLocks noGrp="1"/>
          </p:cNvSpPr>
          <p:nvPr>
            <p:ph type="body" sz="quarter" idx="18" hasCustomPrompt="1"/>
          </p:nvPr>
        </p:nvSpPr>
        <p:spPr>
          <a:xfrm>
            <a:off x="6506633" y="4700175"/>
            <a:ext cx="3316176" cy="314335"/>
          </a:xfrm>
        </p:spPr>
        <p:txBody>
          <a:bodyPr>
            <a:normAutofit/>
          </a:bodyPr>
          <a:lstStyle>
            <a:lvl1pPr marL="0" indent="0" algn="ctr">
              <a:buNone/>
              <a:defRPr lang="en-US" sz="2000" i="1" kern="1200" dirty="0">
                <a:solidFill>
                  <a:schemeClr val="tx1"/>
                </a:solidFill>
                <a:latin typeface="+mn-lt"/>
                <a:ea typeface="+mn-ea"/>
                <a:cs typeface="+mn-cs"/>
              </a:defRPr>
            </a:lvl1pPr>
          </a:lstStyle>
          <a:p>
            <a:pPr marL="0" lvl="0" indent="0" algn="ctr" defTabSz="914400" rtl="0" eaLnBrk="1" latinLnBrk="0" hangingPunct="1">
              <a:lnSpc>
                <a:spcPct val="90000"/>
              </a:lnSpc>
              <a:spcBef>
                <a:spcPts val="1000"/>
              </a:spcBef>
              <a:buClr>
                <a:srgbClr val="CB8A49"/>
              </a:buClr>
              <a:buFont typeface="Wingdings" panose="05000000000000000000" pitchFamily="2" charset="2"/>
              <a:buNone/>
            </a:pPr>
            <a:r>
              <a:rPr lang="en-US" dirty="0"/>
              <a:t>Title</a:t>
            </a:r>
          </a:p>
        </p:txBody>
      </p:sp>
      <p:sp>
        <p:nvSpPr>
          <p:cNvPr id="28" name="Text Placeholder 27"/>
          <p:cNvSpPr>
            <a:spLocks noGrp="1"/>
          </p:cNvSpPr>
          <p:nvPr>
            <p:ph type="body" sz="quarter" idx="19" hasCustomPrompt="1"/>
          </p:nvPr>
        </p:nvSpPr>
        <p:spPr>
          <a:xfrm>
            <a:off x="2385485" y="5028139"/>
            <a:ext cx="3312583" cy="374650"/>
          </a:xfrm>
        </p:spPr>
        <p:txBody>
          <a:bodyPr/>
          <a:lstStyle>
            <a:lvl1pPr marL="0" indent="0" algn="ctr">
              <a:buNone/>
              <a:defRPr sz="2000">
                <a:solidFill>
                  <a:schemeClr val="tx1"/>
                </a:solidFill>
                <a:latin typeface="+mn-lt"/>
              </a:defRPr>
            </a:lvl1pPr>
          </a:lstStyle>
          <a:p>
            <a:pPr lvl="0"/>
            <a:r>
              <a:rPr lang="en-US" dirty="0"/>
              <a:t>Program</a:t>
            </a:r>
          </a:p>
        </p:txBody>
      </p:sp>
      <p:sp>
        <p:nvSpPr>
          <p:cNvPr id="29" name="Text Placeholder 27"/>
          <p:cNvSpPr>
            <a:spLocks noGrp="1"/>
          </p:cNvSpPr>
          <p:nvPr>
            <p:ph type="body" sz="quarter" idx="20" hasCustomPrompt="1"/>
          </p:nvPr>
        </p:nvSpPr>
        <p:spPr>
          <a:xfrm>
            <a:off x="6510227" y="5023461"/>
            <a:ext cx="3312583" cy="374650"/>
          </a:xfrm>
        </p:spPr>
        <p:txBody>
          <a:bodyPr/>
          <a:lstStyle>
            <a:lvl1pPr marL="0" indent="0" algn="ctr">
              <a:buNone/>
              <a:defRPr sz="2000">
                <a:solidFill>
                  <a:schemeClr val="tx1"/>
                </a:solidFill>
                <a:latin typeface="+mn-lt"/>
              </a:defRPr>
            </a:lvl1pPr>
          </a:lstStyle>
          <a:p>
            <a:pPr lvl="0"/>
            <a:r>
              <a:rPr lang="en-US" dirty="0"/>
              <a:t>Program</a:t>
            </a:r>
          </a:p>
        </p:txBody>
      </p:sp>
      <p:cxnSp>
        <p:nvCxnSpPr>
          <p:cNvPr id="15" name="Straight Connector 14"/>
          <p:cNvCxnSpPr/>
          <p:nvPr userDrawn="1"/>
        </p:nvCxnSpPr>
        <p:spPr>
          <a:xfrm flipV="1">
            <a:off x="5763752" y="1246350"/>
            <a:ext cx="666664" cy="1369"/>
          </a:xfrm>
          <a:prstGeom prst="line">
            <a:avLst/>
          </a:prstGeom>
          <a:ln w="50800">
            <a:solidFill>
              <a:srgbClr val="CB8A49"/>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5763752" y="1246748"/>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45" name="Picture Placeholder 17"/>
          <p:cNvSpPr>
            <a:spLocks noGrp="1"/>
          </p:cNvSpPr>
          <p:nvPr>
            <p:ph type="pic" sz="quarter" idx="13"/>
          </p:nvPr>
        </p:nvSpPr>
        <p:spPr>
          <a:xfrm>
            <a:off x="2385485" y="1564831"/>
            <a:ext cx="3312583" cy="2487612"/>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6" name="Picture Placeholder 19"/>
          <p:cNvSpPr>
            <a:spLocks noGrp="1"/>
          </p:cNvSpPr>
          <p:nvPr>
            <p:ph type="pic" sz="quarter" idx="14"/>
          </p:nvPr>
        </p:nvSpPr>
        <p:spPr>
          <a:xfrm>
            <a:off x="6506634" y="1559083"/>
            <a:ext cx="3297767" cy="2487617"/>
          </a:xfrm>
        </p:spPr>
        <p:txBody>
          <a:bodyPr/>
          <a:lstStyle>
            <a:lvl1pPr marL="0" indent="0">
              <a:buNone/>
              <a:defRPr>
                <a:solidFill>
                  <a:schemeClr val="tx1">
                    <a:lumMod val="65000"/>
                    <a:lumOff val="35000"/>
                  </a:schemeClr>
                </a:solidFill>
                <a:latin typeface="+mn-lt"/>
              </a:defRPr>
            </a:lvl1pPr>
          </a:lstStyle>
          <a:p>
            <a:r>
              <a:rPr lang="en-US" dirty="0"/>
              <a:t>Click icon to add picture</a:t>
            </a:r>
          </a:p>
        </p:txBody>
      </p:sp>
      <p:sp>
        <p:nvSpPr>
          <p:cNvPr id="47" name="Text Placeholder 2"/>
          <p:cNvSpPr>
            <a:spLocks noGrp="1"/>
          </p:cNvSpPr>
          <p:nvPr>
            <p:ph type="body" sz="quarter" idx="22" hasCustomPrompt="1"/>
          </p:nvPr>
        </p:nvSpPr>
        <p:spPr>
          <a:xfrm>
            <a:off x="0" y="5569077"/>
            <a:ext cx="12192000" cy="269274"/>
          </a:xfrm>
        </p:spPr>
        <p:txBody>
          <a:bodyPr>
            <a:noAutofit/>
          </a:bodyPr>
          <a:lstStyle>
            <a:lvl1pPr marL="0" indent="0" algn="ctr">
              <a:buNone/>
              <a:defRPr sz="2000">
                <a:solidFill>
                  <a:schemeClr val="tx1"/>
                </a:solidFill>
              </a:defRPr>
            </a:lvl1pPr>
            <a:lvl2pPr marL="280988" indent="0">
              <a:buNone/>
              <a:defRPr sz="1600">
                <a:solidFill>
                  <a:srgbClr val="CB8A49"/>
                </a:solidFill>
              </a:defRPr>
            </a:lvl2pPr>
            <a:lvl3pPr marL="519113" indent="0">
              <a:buNone/>
              <a:defRPr sz="1600">
                <a:solidFill>
                  <a:srgbClr val="CB8A49"/>
                </a:solidFill>
              </a:defRPr>
            </a:lvl3pPr>
            <a:lvl4pPr marL="747713" indent="0">
              <a:buNone/>
              <a:defRPr sz="1600">
                <a:solidFill>
                  <a:srgbClr val="CB8A49"/>
                </a:solidFill>
              </a:defRPr>
            </a:lvl4pPr>
            <a:lvl5pPr marL="741363" indent="0">
              <a:buNone/>
              <a:defRPr sz="1600">
                <a:solidFill>
                  <a:srgbClr val="CB8A49"/>
                </a:solidFill>
              </a:defRPr>
            </a:lvl5pPr>
          </a:lstStyle>
          <a:p>
            <a:pPr lvl="0"/>
            <a:r>
              <a:rPr lang="en-US" dirty="0"/>
              <a:t>www.doh.wa.gov</a:t>
            </a:r>
          </a:p>
        </p:txBody>
      </p:sp>
      <p:sp>
        <p:nvSpPr>
          <p:cNvPr id="24" name="TextBox 23"/>
          <p:cNvSpPr txBox="1"/>
          <p:nvPr userDrawn="1"/>
        </p:nvSpPr>
        <p:spPr>
          <a:xfrm>
            <a:off x="-11081" y="6430955"/>
            <a:ext cx="12203081" cy="307777"/>
          </a:xfrm>
          <a:prstGeom prst="rect">
            <a:avLst/>
          </a:prstGeom>
          <a:noFill/>
        </p:spPr>
        <p:txBody>
          <a:bodyPr wrap="square" rtlCol="0">
            <a:spAutoFit/>
          </a:bodyPr>
          <a:lstStyle/>
          <a:p>
            <a:pPr algn="ctr"/>
            <a:r>
              <a:rPr lang="en-US" sz="1400" dirty="0">
                <a:solidFill>
                  <a:schemeClr val="tx1"/>
                </a:solidFill>
                <a:latin typeface="Century Gothic" panose="020B0502020202020204" pitchFamily="34" charset="0"/>
              </a:rPr>
              <a:t>@</a:t>
            </a:r>
            <a:r>
              <a:rPr lang="en-US" sz="1400" dirty="0" err="1">
                <a:solidFill>
                  <a:schemeClr val="tx1"/>
                </a:solidFill>
                <a:latin typeface="Century Gothic" panose="020B0502020202020204" pitchFamily="34" charset="0"/>
              </a:rPr>
              <a:t>WADeptHealth</a:t>
            </a:r>
            <a:endParaRPr lang="en-US" sz="1400" dirty="0">
              <a:solidFill>
                <a:schemeClr val="tx1"/>
              </a:solidFill>
              <a:latin typeface="Century Gothic" panose="020B0502020202020204" pitchFamily="34" charset="0"/>
            </a:endParaRPr>
          </a:p>
        </p:txBody>
      </p:sp>
      <p:pic>
        <p:nvPicPr>
          <p:cNvPr id="52" name="Picture 5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31346" y="6086599"/>
            <a:ext cx="307041" cy="230281"/>
          </a:xfrm>
          <a:prstGeom prst="rect">
            <a:avLst/>
          </a:prstGeom>
        </p:spPr>
      </p:pic>
      <p:sp>
        <p:nvSpPr>
          <p:cNvPr id="2" name="Title 1"/>
          <p:cNvSpPr>
            <a:spLocks noGrp="1"/>
          </p:cNvSpPr>
          <p:nvPr>
            <p:ph type="title" hasCustomPrompt="1"/>
          </p:nvPr>
        </p:nvSpPr>
        <p:spPr>
          <a:xfrm>
            <a:off x="-11135" y="664528"/>
            <a:ext cx="12192000" cy="520093"/>
          </a:xfrm>
        </p:spPr>
        <p:txBody>
          <a:bodyPr>
            <a:normAutofit/>
          </a:bodyPr>
          <a:lstStyle>
            <a:lvl1pPr algn="ctr">
              <a:defRPr sz="2700"/>
            </a:lvl1pPr>
          </a:lstStyle>
          <a:p>
            <a:pPr lvl="0"/>
            <a:r>
              <a:rPr lang="en-US" dirty="0"/>
              <a:t>Contact 2</a:t>
            </a:r>
          </a:p>
        </p:txBody>
      </p:sp>
      <p:grpSp>
        <p:nvGrpSpPr>
          <p:cNvPr id="3" name="Group 2">
            <a:extLst>
              <a:ext uri="{FF2B5EF4-FFF2-40B4-BE49-F238E27FC236}">
                <a16:creationId xmlns:a16="http://schemas.microsoft.com/office/drawing/2014/main" id="{AE9055EF-4EFB-098C-509A-9CF7C24F28DB}"/>
              </a:ext>
            </a:extLst>
          </p:cNvPr>
          <p:cNvGrpSpPr/>
          <p:nvPr userDrawn="1"/>
        </p:nvGrpSpPr>
        <p:grpSpPr>
          <a:xfrm>
            <a:off x="5095578" y="6033871"/>
            <a:ext cx="1978037" cy="318152"/>
            <a:chOff x="2331164" y="3999801"/>
            <a:chExt cx="1978037" cy="318152"/>
          </a:xfrm>
        </p:grpSpPr>
        <p:pic>
          <p:nvPicPr>
            <p:cNvPr id="4" name="Picture 3" descr="A picture containing text, first-aid kit, sign, clock&#10;&#10;Description automatically generated">
              <a:extLst>
                <a:ext uri="{FF2B5EF4-FFF2-40B4-BE49-F238E27FC236}">
                  <a16:creationId xmlns:a16="http://schemas.microsoft.com/office/drawing/2014/main" id="{7BE6BD9E-57C3-D53E-46F1-5C63C043A2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64011" y="4004363"/>
              <a:ext cx="309032" cy="309032"/>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51449C4-50E9-7085-87FD-269F487EE2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31164" y="4004363"/>
              <a:ext cx="309032" cy="309032"/>
            </a:xfrm>
            <a:prstGeom prst="rect">
              <a:avLst/>
            </a:prstGeom>
          </p:spPr>
        </p:pic>
        <p:pic>
          <p:nvPicPr>
            <p:cNvPr id="6" name="Picture 5" descr="Icon&#10;&#10;Description automatically generated">
              <a:extLst>
                <a:ext uri="{FF2B5EF4-FFF2-40B4-BE49-F238E27FC236}">
                  <a16:creationId xmlns:a16="http://schemas.microsoft.com/office/drawing/2014/main" id="{091118B7-ED00-240A-A330-787DEB03BC7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95365" y="4004361"/>
              <a:ext cx="309033" cy="309033"/>
            </a:xfrm>
            <a:prstGeom prst="rect">
              <a:avLst/>
            </a:prstGeom>
          </p:spPr>
        </p:pic>
        <p:pic>
          <p:nvPicPr>
            <p:cNvPr id="7" name="Picture 6" descr="Icon&#10;&#10;Description automatically generated">
              <a:extLst>
                <a:ext uri="{FF2B5EF4-FFF2-40B4-BE49-F238E27FC236}">
                  <a16:creationId xmlns:a16="http://schemas.microsoft.com/office/drawing/2014/main" id="{D09277A0-C503-2374-2056-8202D76E2F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95608" y="4004360"/>
              <a:ext cx="313593" cy="313593"/>
            </a:xfrm>
            <a:prstGeom prst="rect">
              <a:avLst/>
            </a:prstGeom>
          </p:spPr>
        </p:pic>
        <p:pic>
          <p:nvPicPr>
            <p:cNvPr id="8" name="Picture 7" descr="A picture containing text, monitor, bus, oven&#10;&#10;Description automatically generated">
              <a:extLst>
                <a:ext uri="{FF2B5EF4-FFF2-40B4-BE49-F238E27FC236}">
                  <a16:creationId xmlns:a16="http://schemas.microsoft.com/office/drawing/2014/main" id="{D1BF6D95-BEA3-7EF6-BD7F-2F2220DB80E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326856" y="3999801"/>
              <a:ext cx="313593" cy="313593"/>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C8C3F0D0-E0EF-CA6B-3D42-1C272B22A57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3658210" y="3999801"/>
              <a:ext cx="318152" cy="318152"/>
            </a:xfrm>
            <a:prstGeom prst="rect">
              <a:avLst/>
            </a:prstGeom>
          </p:spPr>
        </p:pic>
      </p:grpSp>
    </p:spTree>
    <p:extLst>
      <p:ext uri="{BB962C8B-B14F-4D97-AF65-F5344CB8AC3E}">
        <p14:creationId xmlns:p14="http://schemas.microsoft.com/office/powerpoint/2010/main" val="21836769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Slide with Title">
    <p:spTree>
      <p:nvGrpSpPr>
        <p:cNvPr id="1" name=""/>
        <p:cNvGrpSpPr/>
        <p:nvPr/>
      </p:nvGrpSpPr>
      <p:grpSpPr>
        <a:xfrm>
          <a:off x="0" y="0"/>
          <a:ext cx="0" cy="0"/>
          <a:chOff x="0" y="0"/>
          <a:chExt cx="0" cy="0"/>
        </a:xfrm>
      </p:grpSpPr>
      <p:cxnSp>
        <p:nvCxnSpPr>
          <p:cNvPr id="25" name="Straight Connector 24"/>
          <p:cNvCxnSpPr/>
          <p:nvPr userDrawn="1"/>
        </p:nvCxnSpPr>
        <p:spPr>
          <a:xfrm flipV="1">
            <a:off x="5763752" y="1246350"/>
            <a:ext cx="666664" cy="1369"/>
          </a:xfrm>
          <a:prstGeom prst="line">
            <a:avLst/>
          </a:prstGeom>
          <a:ln w="50800">
            <a:solidFill>
              <a:srgbClr val="2699BB"/>
            </a:solidFill>
          </a:ln>
          <a:effectLst/>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
        <p:nvSpPr>
          <p:cNvPr id="7" name="Title 2"/>
          <p:cNvSpPr>
            <a:spLocks noGrp="1"/>
          </p:cNvSpPr>
          <p:nvPr>
            <p:ph type="title" hasCustomPrompt="1"/>
          </p:nvPr>
        </p:nvSpPr>
        <p:spPr>
          <a:xfrm>
            <a:off x="-9099" y="680798"/>
            <a:ext cx="12192000" cy="482030"/>
          </a:xfrm>
        </p:spPr>
        <p:txBody>
          <a:bodyPr>
            <a:normAutofit/>
          </a:bodyPr>
          <a:lstStyle>
            <a:lvl1pPr algn="ctr">
              <a:defRPr sz="2700"/>
            </a:lvl1pPr>
          </a:lstStyle>
          <a:p>
            <a:pPr lvl="0"/>
            <a:r>
              <a:rPr lang="en-US" dirty="0"/>
              <a:t>Blank Slide</a:t>
            </a:r>
          </a:p>
        </p:txBody>
      </p:sp>
    </p:spTree>
    <p:extLst>
      <p:ext uri="{BB962C8B-B14F-4D97-AF65-F5344CB8AC3E}">
        <p14:creationId xmlns:p14="http://schemas.microsoft.com/office/powerpoint/2010/main" val="3873145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Slide with Page Number">
    <p:spTree>
      <p:nvGrpSpPr>
        <p:cNvPr id="1" name=""/>
        <p:cNvGrpSpPr/>
        <p:nvPr/>
      </p:nvGrpSpPr>
      <p:grpSpPr>
        <a:xfrm>
          <a:off x="0" y="0"/>
          <a:ext cx="0" cy="0"/>
          <a:chOff x="0" y="0"/>
          <a:chExt cx="0" cy="0"/>
        </a:xfrm>
      </p:grpSpPr>
      <p:sp>
        <p:nvSpPr>
          <p:cNvPr id="5" name="TextBox 4"/>
          <p:cNvSpPr txBox="1"/>
          <p:nvPr userDrawn="1"/>
        </p:nvSpPr>
        <p:spPr>
          <a:xfrm>
            <a:off x="0" y="6318775"/>
            <a:ext cx="12192000" cy="369332"/>
          </a:xfrm>
          <a:prstGeom prst="rect">
            <a:avLst/>
          </a:prstGeom>
          <a:noFill/>
        </p:spPr>
        <p:txBody>
          <a:bodyPr wrap="square" rtlCol="0">
            <a:spAutoFit/>
          </a:bodyPr>
          <a:lstStyle/>
          <a:p>
            <a:pPr algn="ctr"/>
            <a:r>
              <a:rPr lang="en-US" sz="1800" dirty="0">
                <a:solidFill>
                  <a:srgbClr val="2699BB"/>
                </a:solidFill>
                <a:latin typeface="Century Gothic" panose="020B0502020202020204" pitchFamily="34" charset="0"/>
              </a:rPr>
              <a:t>Washington State Department of Health</a:t>
            </a:r>
            <a:r>
              <a:rPr lang="en-US" sz="1800" baseline="0" dirty="0">
                <a:solidFill>
                  <a:srgbClr val="2699BB"/>
                </a:solidFill>
                <a:latin typeface="Century Gothic" panose="020B0502020202020204" pitchFamily="34" charset="0"/>
              </a:rPr>
              <a:t> </a:t>
            </a:r>
            <a:r>
              <a:rPr lang="en-US" sz="1800" dirty="0">
                <a:solidFill>
                  <a:schemeClr val="tx1"/>
                </a:solidFill>
                <a:latin typeface="Century Gothic" panose="020B0502020202020204" pitchFamily="34" charset="0"/>
              </a:rPr>
              <a:t>| </a:t>
            </a:r>
            <a:fld id="{647B4F43-D519-4C1F-A815-23EAD624CF95}" type="slidenum">
              <a:rPr lang="en-US" sz="1800" smtClean="0">
                <a:solidFill>
                  <a:schemeClr val="tx1"/>
                </a:solidFill>
                <a:latin typeface="Century Gothic" panose="020B0502020202020204" pitchFamily="34" charset="0"/>
              </a:rPr>
              <a:pPr/>
              <a:t>‹#›</a:t>
            </a:fld>
            <a:endParaRPr lang="en-US" sz="18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27326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8777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857B"/>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endParaRPr>
          </a:p>
        </p:txBody>
      </p:sp>
      <p:sp>
        <p:nvSpPr>
          <p:cNvPr id="4" name="TextBox 3"/>
          <p:cNvSpPr txBox="1"/>
          <p:nvPr userDrawn="1"/>
        </p:nvSpPr>
        <p:spPr>
          <a:xfrm>
            <a:off x="0" y="5374638"/>
            <a:ext cx="12192000" cy="646331"/>
          </a:xfrm>
          <a:prstGeom prst="rect">
            <a:avLst/>
          </a:prstGeom>
          <a:noFill/>
        </p:spPr>
        <p:txBody>
          <a:bodyPr wrap="square" rtlCol="0">
            <a:spAutoFit/>
          </a:bodyPr>
          <a:lstStyle/>
          <a:p>
            <a:pPr algn="ctr"/>
            <a:r>
              <a:rPr lang="en-US" sz="1800" kern="1200" dirty="0">
                <a:solidFill>
                  <a:schemeClr val="bg1"/>
                </a:solidFill>
                <a:effectLst/>
                <a:latin typeface="+mn-lt"/>
                <a:ea typeface="+mn-ea"/>
                <a:cs typeface="+mn-cs"/>
              </a:rPr>
              <a:t>To request this document in another format, call 1-800-525-0127. Deaf or hard of</a:t>
            </a:r>
          </a:p>
          <a:p>
            <a:pPr algn="ctr"/>
            <a:r>
              <a:rPr lang="en-US" sz="1800" kern="1200">
                <a:solidFill>
                  <a:schemeClr val="bg1"/>
                </a:solidFill>
                <a:effectLst/>
                <a:latin typeface="+mn-lt"/>
                <a:ea typeface="+mn-ea"/>
                <a:cs typeface="+mn-cs"/>
              </a:rPr>
              <a:t>hearing customers, please call 711 (Washington Relay) or email </a:t>
            </a:r>
            <a:r>
              <a:rPr lang="en-US" sz="1800" u="none" kern="1200">
                <a:solidFill>
                  <a:schemeClr val="bg1"/>
                </a:solidFill>
                <a:effectLst/>
                <a:latin typeface="+mn-lt"/>
                <a:ea typeface="+mn-ea"/>
                <a:cs typeface="+mn-cs"/>
              </a:rPr>
              <a:t>civil.rights@doh.wa.gov</a:t>
            </a:r>
            <a:r>
              <a:rPr lang="en-US" sz="1800" kern="1200">
                <a:solidFill>
                  <a:schemeClr val="bg1"/>
                </a:solidFill>
                <a:effectLst/>
                <a:latin typeface="+mn-lt"/>
                <a:ea typeface="+mn-ea"/>
                <a:cs typeface="+mn-cs"/>
              </a:rPr>
              <a:t>. </a:t>
            </a:r>
            <a:endParaRPr lang="en-US" sz="1800" kern="1200" dirty="0">
              <a:solidFill>
                <a:schemeClr val="bg1"/>
              </a:solidFill>
              <a:effectLst/>
              <a:latin typeface="+mn-lt"/>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72221" y="3807302"/>
            <a:ext cx="2847557" cy="838042"/>
          </a:xfrm>
          <a:prstGeom prst="rect">
            <a:avLst/>
          </a:prstGeom>
          <a:ln>
            <a:noFill/>
          </a:ln>
        </p:spPr>
      </p:pic>
    </p:spTree>
    <p:extLst>
      <p:ext uri="{BB962C8B-B14F-4D97-AF65-F5344CB8AC3E}">
        <p14:creationId xmlns:p14="http://schemas.microsoft.com/office/powerpoint/2010/main" val="393938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36216-B93B-8CC7-5977-DBDD7738D526}"/>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3" name="Footer Placeholder 2">
            <a:extLst>
              <a:ext uri="{FF2B5EF4-FFF2-40B4-BE49-F238E27FC236}">
                <a16:creationId xmlns:a16="http://schemas.microsoft.com/office/drawing/2014/main" id="{6105FD0D-2B11-8E35-9A48-A0C812E3F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2D9019-3142-29E0-B9F2-55209A4D5EF4}"/>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1882911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F9A7-DA7A-F7FD-ECBC-DBE84E70E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14CDEC-119C-E44D-5F22-440B9BC873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E37F5D-9B3A-E414-24E5-4263EB6D08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95D17-0666-F92F-71C2-55E703FF3A56}"/>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6" name="Footer Placeholder 5">
            <a:extLst>
              <a:ext uri="{FF2B5EF4-FFF2-40B4-BE49-F238E27FC236}">
                <a16:creationId xmlns:a16="http://schemas.microsoft.com/office/drawing/2014/main" id="{9E039E29-7F4A-2673-02DC-69CEAA96B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CD2A5-904F-C8AC-FBB7-9DDEA71D1B47}"/>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3151925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DD43-C003-F37D-1052-9130A53526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3B53F7-1F9E-F48F-BD14-504BC8007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F93AEE-82C2-AD83-956B-067EB0A64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3F66B0-8C52-5A81-13AA-A51A6B0B1CB0}"/>
              </a:ext>
            </a:extLst>
          </p:cNvPr>
          <p:cNvSpPr>
            <a:spLocks noGrp="1"/>
          </p:cNvSpPr>
          <p:nvPr>
            <p:ph type="dt" sz="half" idx="10"/>
          </p:nvPr>
        </p:nvSpPr>
        <p:spPr/>
        <p:txBody>
          <a:bodyPr/>
          <a:lstStyle/>
          <a:p>
            <a:fld id="{378C9D29-F2EA-482D-B7D1-B9C91AC4D64B}" type="datetimeFigureOut">
              <a:rPr lang="en-US" smtClean="0"/>
              <a:t>11/1/2023</a:t>
            </a:fld>
            <a:endParaRPr lang="en-US"/>
          </a:p>
        </p:txBody>
      </p:sp>
      <p:sp>
        <p:nvSpPr>
          <p:cNvPr id="6" name="Footer Placeholder 5">
            <a:extLst>
              <a:ext uri="{FF2B5EF4-FFF2-40B4-BE49-F238E27FC236}">
                <a16:creationId xmlns:a16="http://schemas.microsoft.com/office/drawing/2014/main" id="{AD6772F8-2DFD-DDD3-510F-9220A63B3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8E3CCB-4C33-63C3-D4E2-3A3F68DCFD24}"/>
              </a:ext>
            </a:extLst>
          </p:cNvPr>
          <p:cNvSpPr>
            <a:spLocks noGrp="1"/>
          </p:cNvSpPr>
          <p:nvPr>
            <p:ph type="sldNum" sz="quarter" idx="12"/>
          </p:nvPr>
        </p:nvSpPr>
        <p:spPr/>
        <p:txBody>
          <a:bodyPr/>
          <a:lstStyle/>
          <a:p>
            <a:fld id="{B770B9D3-F87B-45CC-B7B2-39957143E832}" type="slidenum">
              <a:rPr lang="en-US" smtClean="0"/>
              <a:t>‹#›</a:t>
            </a:fld>
            <a:endParaRPr lang="en-US"/>
          </a:p>
        </p:txBody>
      </p:sp>
    </p:spTree>
    <p:extLst>
      <p:ext uri="{BB962C8B-B14F-4D97-AF65-F5344CB8AC3E}">
        <p14:creationId xmlns:p14="http://schemas.microsoft.com/office/powerpoint/2010/main" val="703316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9" Type="http://schemas.openxmlformats.org/officeDocument/2006/relationships/slideLayout" Target="../slideLayouts/slideLayout54.xml"/><Relationship Id="rId21" Type="http://schemas.openxmlformats.org/officeDocument/2006/relationships/slideLayout" Target="../slideLayouts/slideLayout36.xml"/><Relationship Id="rId34" Type="http://schemas.openxmlformats.org/officeDocument/2006/relationships/slideLayout" Target="../slideLayouts/slideLayout49.xml"/><Relationship Id="rId42" Type="http://schemas.openxmlformats.org/officeDocument/2006/relationships/slideLayout" Target="../slideLayouts/slideLayout57.xml"/><Relationship Id="rId47" Type="http://schemas.openxmlformats.org/officeDocument/2006/relationships/slideLayout" Target="../slideLayouts/slideLayout62.xml"/><Relationship Id="rId50" Type="http://schemas.openxmlformats.org/officeDocument/2006/relationships/slideLayout" Target="../slideLayouts/slideLayout65.xml"/><Relationship Id="rId55" Type="http://schemas.openxmlformats.org/officeDocument/2006/relationships/theme" Target="../theme/theme2.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33" Type="http://schemas.openxmlformats.org/officeDocument/2006/relationships/slideLayout" Target="../slideLayouts/slideLayout48.xml"/><Relationship Id="rId38" Type="http://schemas.openxmlformats.org/officeDocument/2006/relationships/slideLayout" Target="../slideLayouts/slideLayout53.xml"/><Relationship Id="rId46" Type="http://schemas.openxmlformats.org/officeDocument/2006/relationships/slideLayout" Target="../slideLayouts/slideLayout61.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41" Type="http://schemas.openxmlformats.org/officeDocument/2006/relationships/slideLayout" Target="../slideLayouts/slideLayout56.xml"/><Relationship Id="rId54" Type="http://schemas.openxmlformats.org/officeDocument/2006/relationships/slideLayout" Target="../slideLayouts/slideLayout69.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slideLayout" Target="../slideLayouts/slideLayout47.xml"/><Relationship Id="rId37" Type="http://schemas.openxmlformats.org/officeDocument/2006/relationships/slideLayout" Target="../slideLayouts/slideLayout52.xml"/><Relationship Id="rId40" Type="http://schemas.openxmlformats.org/officeDocument/2006/relationships/slideLayout" Target="../slideLayouts/slideLayout55.xml"/><Relationship Id="rId45" Type="http://schemas.openxmlformats.org/officeDocument/2006/relationships/slideLayout" Target="../slideLayouts/slideLayout60.xml"/><Relationship Id="rId53" Type="http://schemas.openxmlformats.org/officeDocument/2006/relationships/slideLayout" Target="../slideLayouts/slideLayout68.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36" Type="http://schemas.openxmlformats.org/officeDocument/2006/relationships/slideLayout" Target="../slideLayouts/slideLayout51.xml"/><Relationship Id="rId49" Type="http://schemas.openxmlformats.org/officeDocument/2006/relationships/slideLayout" Target="../slideLayouts/slideLayout64.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4" Type="http://schemas.openxmlformats.org/officeDocument/2006/relationships/slideLayout" Target="../slideLayouts/slideLayout59.xml"/><Relationship Id="rId52" Type="http://schemas.openxmlformats.org/officeDocument/2006/relationships/slideLayout" Target="../slideLayouts/slideLayout67.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 Id="rId35" Type="http://schemas.openxmlformats.org/officeDocument/2006/relationships/slideLayout" Target="../slideLayouts/slideLayout50.xml"/><Relationship Id="rId43" Type="http://schemas.openxmlformats.org/officeDocument/2006/relationships/slideLayout" Target="../slideLayouts/slideLayout58.xml"/><Relationship Id="rId48" Type="http://schemas.openxmlformats.org/officeDocument/2006/relationships/slideLayout" Target="../slideLayouts/slideLayout63.xml"/><Relationship Id="rId8" Type="http://schemas.openxmlformats.org/officeDocument/2006/relationships/slideLayout" Target="../slideLayouts/slideLayout23.xml"/><Relationship Id="rId51" Type="http://schemas.openxmlformats.org/officeDocument/2006/relationships/slideLayout" Target="../slideLayouts/slideLayout66.xml"/><Relationship Id="rId3"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AB9B74-63BD-81B4-CBC4-B3A84B147C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FB387B-DA71-50CC-D1F0-C2D3EE1F09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EBCEA-A90A-8D2D-9CE2-83EE46D963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C9D29-F2EA-482D-B7D1-B9C91AC4D64B}" type="datetimeFigureOut">
              <a:rPr lang="en-US" smtClean="0"/>
              <a:t>11/1/2023</a:t>
            </a:fld>
            <a:endParaRPr lang="en-US"/>
          </a:p>
        </p:txBody>
      </p:sp>
      <p:sp>
        <p:nvSpPr>
          <p:cNvPr id="5" name="Footer Placeholder 4">
            <a:extLst>
              <a:ext uri="{FF2B5EF4-FFF2-40B4-BE49-F238E27FC236}">
                <a16:creationId xmlns:a16="http://schemas.microsoft.com/office/drawing/2014/main" id="{1BF55630-3D4E-2AF1-5168-E78BE677B6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BBB594-A0D2-692F-5C2C-5021EC286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0B9D3-F87B-45CC-B7B2-39957143E832}" type="slidenum">
              <a:rPr lang="en-US" smtClean="0"/>
              <a:t>‹#›</a:t>
            </a:fld>
            <a:endParaRPr lang="en-US"/>
          </a:p>
        </p:txBody>
      </p:sp>
    </p:spTree>
    <p:extLst>
      <p:ext uri="{BB962C8B-B14F-4D97-AF65-F5344CB8AC3E}">
        <p14:creationId xmlns:p14="http://schemas.microsoft.com/office/powerpoint/2010/main" val="16703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21005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5"/>
          <p:cNvSpPr>
            <a:spLocks noGrp="1"/>
          </p:cNvSpPr>
          <p:nvPr>
            <p:ph type="sldNum" sz="quarter" idx="4"/>
          </p:nvPr>
        </p:nvSpPr>
        <p:spPr>
          <a:xfrm>
            <a:off x="4038600" y="6356351"/>
            <a:ext cx="4114800" cy="365125"/>
          </a:xfrm>
          <a:prstGeom prst="rect">
            <a:avLst/>
          </a:prstGeom>
        </p:spPr>
        <p:txBody>
          <a:bodyPr vert="horz" lIns="91440" tIns="45720" rIns="91440" bIns="45720" rtlCol="0" anchor="ctr"/>
          <a:lstStyle>
            <a:lvl1pPr algn="ctr">
              <a:defRPr sz="1400">
                <a:solidFill>
                  <a:srgbClr val="404040"/>
                </a:solidFill>
                <a:latin typeface="Century Gothic" panose="020B0502020202020204" pitchFamily="34" charset="0"/>
              </a:defRPr>
            </a:lvl1pPr>
          </a:lstStyle>
          <a:p>
            <a:fld id="{3535056D-F555-406B-BF1D-286FE836F60C}" type="slidenum">
              <a:rPr lang="en-US" smtClean="0"/>
              <a:pPr/>
              <a:t>‹#›</a:t>
            </a:fld>
            <a:endParaRPr lang="en-US" dirty="0"/>
          </a:p>
        </p:txBody>
      </p:sp>
    </p:spTree>
    <p:extLst>
      <p:ext uri="{BB962C8B-B14F-4D97-AF65-F5344CB8AC3E}">
        <p14:creationId xmlns:p14="http://schemas.microsoft.com/office/powerpoint/2010/main" val="382238598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14" r:id="rId49"/>
    <p:sldLayoutId id="2147483715" r:id="rId50"/>
    <p:sldLayoutId id="2147483716" r:id="rId51"/>
    <p:sldLayoutId id="2147483717" r:id="rId52"/>
    <p:sldLayoutId id="2147483718" r:id="rId53"/>
    <p:sldLayoutId id="2147483719" r:id="rId54"/>
  </p:sldLayoutIdLst>
  <p:hf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85750" indent="-285750" algn="l" defTabSz="914400" rtl="0" eaLnBrk="1" latinLnBrk="0" hangingPunct="1">
        <a:lnSpc>
          <a:spcPct val="90000"/>
        </a:lnSpc>
        <a:spcBef>
          <a:spcPts val="1000"/>
        </a:spcBef>
        <a:buClr>
          <a:srgbClr val="2699BB"/>
        </a:buClr>
        <a:buFont typeface="Wingdings" panose="05000000000000000000" pitchFamily="2" charset="2"/>
        <a:buChar char="£"/>
        <a:defRPr sz="2000" kern="1200">
          <a:solidFill>
            <a:schemeClr val="tx1">
              <a:lumMod val="75000"/>
              <a:lumOff val="25000"/>
            </a:schemeClr>
          </a:solidFill>
          <a:latin typeface="Century Gothic" panose="020B0502020202020204" pitchFamily="34" charset="0"/>
          <a:ea typeface="+mn-ea"/>
          <a:cs typeface="+mn-cs"/>
        </a:defRPr>
      </a:lvl1pPr>
      <a:lvl2pPr marL="519113" indent="-238125" algn="l" defTabSz="914400" rtl="0" eaLnBrk="1" latinLnBrk="0" hangingPunct="1">
        <a:lnSpc>
          <a:spcPct val="90000"/>
        </a:lnSpc>
        <a:spcBef>
          <a:spcPts val="500"/>
        </a:spcBef>
        <a:buClr>
          <a:srgbClr val="2699BB"/>
        </a:buClr>
        <a:buFont typeface="Courier New" panose="02070309020205020404" pitchFamily="49" charset="0"/>
        <a:buChar char="o"/>
        <a:defRPr sz="2000" kern="1200">
          <a:solidFill>
            <a:schemeClr val="tx1">
              <a:lumMod val="75000"/>
              <a:lumOff val="25000"/>
            </a:schemeClr>
          </a:solidFill>
          <a:latin typeface="Century Gothic" panose="020B0502020202020204" pitchFamily="34" charset="0"/>
          <a:ea typeface="+mn-ea"/>
          <a:cs typeface="+mn-cs"/>
        </a:defRPr>
      </a:lvl2pPr>
      <a:lvl3pPr marL="747713" indent="-22860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3pPr>
      <a:lvl4pPr marL="919163" indent="-171450" algn="l" defTabSz="914400" rtl="0" eaLnBrk="1" latinLnBrk="0" hangingPunct="1">
        <a:lnSpc>
          <a:spcPct val="90000"/>
        </a:lnSpc>
        <a:spcBef>
          <a:spcPts val="500"/>
        </a:spcBef>
        <a:buClr>
          <a:srgbClr val="2699BB"/>
        </a:buClr>
        <a:buFont typeface="Century Gothic" panose="020B0502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969963" indent="-228600" algn="l" defTabSz="914400" rtl="0" eaLnBrk="1" latinLnBrk="0" hangingPunct="1">
        <a:lnSpc>
          <a:spcPct val="90000"/>
        </a:lnSpc>
        <a:spcBef>
          <a:spcPts val="500"/>
        </a:spcBef>
        <a:buClr>
          <a:srgbClr val="CB8A49"/>
        </a:buClr>
        <a:buFont typeface="Century Gothic" panose="020B0502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ancer/ncccp/ccc_plans.htm"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Katie.Treend@doh.wa.gov"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mailto:rbryant@fredhutch.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mailto:Katie.Treend@doh.wa.gov" TargetMode="External"/><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hyperlink" Target="mailto:rbryant@fredhutch.or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3970" y="4898435"/>
            <a:ext cx="7155165" cy="828690"/>
          </a:xfrm>
        </p:spPr>
        <p:txBody>
          <a:bodyPr/>
          <a:lstStyle/>
          <a:p>
            <a:r>
              <a:rPr lang="en-US" sz="2800" dirty="0"/>
              <a:t>Cancer Action Plan of Washington</a:t>
            </a:r>
            <a:br>
              <a:rPr lang="en-US" sz="2800" dirty="0"/>
            </a:br>
            <a:r>
              <a:rPr lang="en-US" sz="2800" dirty="0"/>
              <a:t>Coalition and 5-Year Plan</a:t>
            </a:r>
            <a:endParaRPr lang="en-US" dirty="0"/>
          </a:p>
        </p:txBody>
      </p:sp>
      <p:sp>
        <p:nvSpPr>
          <p:cNvPr id="2" name="Text Placeholder 1">
            <a:extLst>
              <a:ext uri="{FF2B5EF4-FFF2-40B4-BE49-F238E27FC236}">
                <a16:creationId xmlns:a16="http://schemas.microsoft.com/office/drawing/2014/main" id="{58305894-83BA-5A79-D82D-7AE69F959726}"/>
              </a:ext>
            </a:extLst>
          </p:cNvPr>
          <p:cNvSpPr>
            <a:spLocks noGrp="1"/>
          </p:cNvSpPr>
          <p:nvPr>
            <p:ph type="body" sz="quarter" idx="11"/>
          </p:nvPr>
        </p:nvSpPr>
        <p:spPr>
          <a:xfrm>
            <a:off x="4293970" y="5924100"/>
            <a:ext cx="6483511" cy="472352"/>
          </a:xfrm>
        </p:spPr>
        <p:txBody>
          <a:bodyPr>
            <a:normAutofit/>
          </a:bodyPr>
          <a:lstStyle/>
          <a:p>
            <a:r>
              <a:rPr lang="en-US" sz="1200" dirty="0"/>
              <a:t>Katie Treend, MPH - Comprehensive Cancer Control Program Coordinator</a:t>
            </a:r>
          </a:p>
          <a:p>
            <a:r>
              <a:rPr lang="en-US" sz="1200" dirty="0"/>
              <a:t>Rebecca Bryant – Director of Government Relations, Fred Hutchinson Cancer Center </a:t>
            </a:r>
          </a:p>
        </p:txBody>
      </p:sp>
      <p:pic>
        <p:nvPicPr>
          <p:cNvPr id="1026" name="Picture 2">
            <a:extLst>
              <a:ext uri="{FF2B5EF4-FFF2-40B4-BE49-F238E27FC236}">
                <a16:creationId xmlns:a16="http://schemas.microsoft.com/office/drawing/2014/main" id="{8278CDAB-872C-649B-E553-51EFAAE84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300" y="6149868"/>
            <a:ext cx="2092799" cy="49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56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b="0" i="0" dirty="0">
                <a:solidFill>
                  <a:srgbClr val="000000"/>
                </a:solidFill>
                <a:effectLst/>
                <a:latin typeface="Open Sans" panose="020B0606030504020204" pitchFamily="34" charset="0"/>
              </a:rPr>
              <a:t>Disbanded sometime prior to 2016. </a:t>
            </a:r>
            <a:endParaRPr lang="en-US" dirty="0"/>
          </a:p>
          <a:p>
            <a:pPr marL="342900" indent="-342900">
              <a:buFont typeface="Arial" panose="020B0604020202020204" pitchFamily="34" charset="0"/>
              <a:buChar char="•"/>
            </a:pPr>
            <a:r>
              <a:rPr lang="en-US" dirty="0"/>
              <a:t>Last plan expired in 2013</a:t>
            </a:r>
          </a:p>
          <a:p>
            <a:pPr marL="342900" indent="-342900">
              <a:buFont typeface="Arial" panose="020B0604020202020204" pitchFamily="34" charset="0"/>
              <a:buChar char="•"/>
            </a:pPr>
            <a:r>
              <a:rPr lang="en-US" dirty="0"/>
              <a:t>Some working groups still exist.</a:t>
            </a:r>
          </a:p>
          <a:p>
            <a:pPr marL="342900" indent="-342900">
              <a:buFont typeface="Arial" panose="020B0604020202020204" pitchFamily="34" charset="0"/>
              <a:buChar char="•"/>
            </a:pPr>
            <a:r>
              <a:rPr lang="en-US" dirty="0"/>
              <a:t>Focus shifted to supporting topic-specific work groups and priority areas.</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What Happened to WA’s Cancer Coalition?</a:t>
            </a:r>
          </a:p>
        </p:txBody>
      </p:sp>
    </p:spTree>
    <p:extLst>
      <p:ext uri="{BB962C8B-B14F-4D97-AF65-F5344CB8AC3E}">
        <p14:creationId xmlns:p14="http://schemas.microsoft.com/office/powerpoint/2010/main" val="1617662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Kick-Off meeting held June 13</a:t>
            </a:r>
            <a:r>
              <a:rPr lang="en-US" baseline="30000" dirty="0"/>
              <a:t>th </a:t>
            </a:r>
            <a:endParaRPr lang="en-US" dirty="0"/>
          </a:p>
          <a:p>
            <a:pPr lvl="1"/>
            <a:r>
              <a:rPr lang="en-US" dirty="0"/>
              <a:t>Coalition Check-In Meeting October 5</a:t>
            </a:r>
            <a:r>
              <a:rPr lang="en-US" baseline="30000" dirty="0"/>
              <a:t>th</a:t>
            </a:r>
          </a:p>
          <a:p>
            <a:pPr lvl="1"/>
            <a:r>
              <a:rPr lang="en-US" dirty="0"/>
              <a:t>Next meeting - </a:t>
            </a:r>
            <a:r>
              <a:rPr lang="en-US" b="1" dirty="0"/>
              <a:t>January 24</a:t>
            </a:r>
            <a:r>
              <a:rPr lang="en-US" b="1" baseline="30000" dirty="0"/>
              <a:t>th</a:t>
            </a:r>
            <a:r>
              <a:rPr lang="en-US" b="1" dirty="0"/>
              <a:t>, 2024</a:t>
            </a:r>
          </a:p>
          <a:p>
            <a:r>
              <a:rPr lang="en-US" dirty="0"/>
              <a:t>Coordinated with Washington State Cancer Registry for Advisory Committee Meeting</a:t>
            </a:r>
          </a:p>
          <a:p>
            <a:pPr lvl="1"/>
            <a:r>
              <a:rPr lang="en-US" dirty="0"/>
              <a:t>Conversations about Data Needs</a:t>
            </a:r>
          </a:p>
          <a:p>
            <a:r>
              <a:rPr lang="en-US" dirty="0"/>
              <a:t>Presented Draft Cancer Plan</a:t>
            </a:r>
          </a:p>
          <a:p>
            <a:pPr lvl="1"/>
            <a:r>
              <a:rPr lang="en-US" dirty="0"/>
              <a:t>Currently Seeking Feedback </a:t>
            </a:r>
          </a:p>
          <a:p>
            <a:endParaRPr lang="en-US" dirty="0"/>
          </a:p>
        </p:txBody>
      </p:sp>
      <p:sp>
        <p:nvSpPr>
          <p:cNvPr id="3" name="Title 2"/>
          <p:cNvSpPr>
            <a:spLocks noGrp="1"/>
          </p:cNvSpPr>
          <p:nvPr>
            <p:ph type="title"/>
          </p:nvPr>
        </p:nvSpPr>
        <p:spPr/>
        <p:txBody>
          <a:bodyPr>
            <a:normAutofit fontScale="90000"/>
          </a:bodyPr>
          <a:lstStyle/>
          <a:p>
            <a:r>
              <a:rPr lang="en-US" dirty="0"/>
              <a:t>Current Coalition Status</a:t>
            </a:r>
          </a:p>
        </p:txBody>
      </p:sp>
    </p:spTree>
    <p:extLst>
      <p:ext uri="{BB962C8B-B14F-4D97-AF65-F5344CB8AC3E}">
        <p14:creationId xmlns:p14="http://schemas.microsoft.com/office/powerpoint/2010/main" val="429159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Roadmap of how organizations or coalitions can address burden of cancer specific to Washington.</a:t>
            </a:r>
          </a:p>
          <a:p>
            <a:pPr marL="342900" indent="-342900">
              <a:buFont typeface="Arial" panose="020B0604020202020204" pitchFamily="34" charset="0"/>
              <a:buChar char="•"/>
            </a:pPr>
            <a:r>
              <a:rPr lang="en-US" dirty="0"/>
              <a:t>Utilizing registry data and other surveillance to report cancer burden. </a:t>
            </a:r>
          </a:p>
          <a:p>
            <a:pPr marL="342900" indent="-342900">
              <a:buFont typeface="Arial" panose="020B0604020202020204" pitchFamily="34" charset="0"/>
              <a:buChar char="•"/>
            </a:pPr>
            <a:r>
              <a:rPr lang="en-US" dirty="0"/>
              <a:t>Measurable goals and objectives that highlight program priorities and track progress.</a:t>
            </a:r>
          </a:p>
          <a:p>
            <a:pPr marL="342900" indent="-342900">
              <a:buFont typeface="Arial" panose="020B0604020202020204" pitchFamily="34" charset="0"/>
              <a:buChar char="•"/>
            </a:pPr>
            <a:r>
              <a:rPr lang="en-US" dirty="0"/>
              <a:t>Yearly evaluation and reporting.</a:t>
            </a:r>
          </a:p>
          <a:p>
            <a:pPr marL="342900" indent="-342900">
              <a:buFont typeface="Arial" panose="020B0604020202020204" pitchFamily="34" charset="0"/>
              <a:buChar char="•"/>
            </a:pPr>
            <a:r>
              <a:rPr lang="en-US" dirty="0"/>
              <a:t>Not adding new work to your plate.</a:t>
            </a:r>
          </a:p>
          <a:p>
            <a:pPr marL="862013" lvl="1" indent="-342900">
              <a:buFont typeface="Arial" panose="020B0604020202020204" pitchFamily="34" charset="0"/>
              <a:buChar char="•"/>
            </a:pPr>
            <a:r>
              <a:rPr lang="en-US" dirty="0"/>
              <a:t>Putting a spotlight on all that you are currently doing. </a:t>
            </a:r>
          </a:p>
          <a:p>
            <a:pPr marL="342900" indent="-342900">
              <a:buFont typeface="Arial" panose="020B0604020202020204" pitchFamily="34" charset="0"/>
              <a:buChar char="•"/>
            </a:pPr>
            <a:r>
              <a:rPr lang="en-US" dirty="0"/>
              <a:t>Other Plans: </a:t>
            </a:r>
            <a:r>
              <a:rPr lang="en-US" dirty="0">
                <a:hlinkClick r:id="rId3"/>
              </a:rPr>
              <a:t>Comprehensive Cancer Control Plans | CDC</a:t>
            </a:r>
            <a:r>
              <a:rPr lang="en-US" dirty="0"/>
              <a:t>  </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5 – Year Cancer Plan</a:t>
            </a:r>
          </a:p>
        </p:txBody>
      </p:sp>
    </p:spTree>
    <p:extLst>
      <p:ext uri="{BB962C8B-B14F-4D97-AF65-F5344CB8AC3E}">
        <p14:creationId xmlns:p14="http://schemas.microsoft.com/office/powerpoint/2010/main" val="485884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5-Year Cancer Plan</a:t>
            </a:r>
          </a:p>
        </p:txBody>
      </p:sp>
      <p:sp>
        <p:nvSpPr>
          <p:cNvPr id="3" name="Title 2"/>
          <p:cNvSpPr>
            <a:spLocks noGrp="1"/>
          </p:cNvSpPr>
          <p:nvPr>
            <p:ph type="title"/>
          </p:nvPr>
        </p:nvSpPr>
        <p:spPr/>
        <p:txBody>
          <a:bodyPr>
            <a:normAutofit fontScale="90000"/>
          </a:bodyPr>
          <a:lstStyle/>
          <a:p>
            <a:r>
              <a:rPr lang="en-US" dirty="0"/>
              <a:t>Washington</a:t>
            </a:r>
          </a:p>
        </p:txBody>
      </p:sp>
    </p:spTree>
    <p:extLst>
      <p:ext uri="{BB962C8B-B14F-4D97-AF65-F5344CB8AC3E}">
        <p14:creationId xmlns:p14="http://schemas.microsoft.com/office/powerpoint/2010/main" val="3553906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dirty="0"/>
              <a:t>CDC Priority Areas:</a:t>
            </a:r>
          </a:p>
          <a:p>
            <a:pPr marL="862013" lvl="1" indent="-342900">
              <a:buFont typeface="Arial" panose="020B0604020202020204" pitchFamily="34" charset="0"/>
              <a:buChar char="•"/>
            </a:pPr>
            <a:r>
              <a:rPr lang="en-US" dirty="0"/>
              <a:t>Primary Prevention, Early Detection &amp; Screening, Health and Wellbeing of Cancer Survivors, Health Equity/Social Determinants of Health </a:t>
            </a:r>
          </a:p>
          <a:p>
            <a:pPr marL="342900" indent="-342900">
              <a:buFont typeface="Arial" panose="020B0604020202020204" pitchFamily="34" charset="0"/>
              <a:buChar char="•"/>
            </a:pPr>
            <a:r>
              <a:rPr lang="en-US" dirty="0"/>
              <a:t>Objectives: </a:t>
            </a:r>
          </a:p>
          <a:p>
            <a:pPr marL="862013" lvl="1" indent="-342900">
              <a:buFont typeface="Arial" panose="020B0604020202020204" pitchFamily="34" charset="0"/>
              <a:buChar char="•"/>
            </a:pPr>
            <a:r>
              <a:rPr lang="en-US" dirty="0"/>
              <a:t>“SMARTIE” format</a:t>
            </a:r>
          </a:p>
          <a:p>
            <a:pPr marL="1090613" lvl="2" indent="-342900">
              <a:buFont typeface="Arial" panose="020B0604020202020204" pitchFamily="34" charset="0"/>
              <a:buChar char="•"/>
            </a:pPr>
            <a:r>
              <a:rPr lang="en-US" dirty="0"/>
              <a:t>Specific, Measurable, Attainable, Time Bound, Inclusive, and Equity Focused</a:t>
            </a:r>
          </a:p>
          <a:p>
            <a:pPr marL="1090613" lvl="2" indent="-342900">
              <a:buFont typeface="Arial" panose="020B0604020202020204" pitchFamily="34" charset="0"/>
              <a:buChar char="•"/>
            </a:pPr>
            <a:r>
              <a:rPr lang="en-US" dirty="0"/>
              <a:t>Measurable baseline and 5-year targets</a:t>
            </a:r>
          </a:p>
          <a:p>
            <a:pPr marL="1090613" lvl="2" indent="-342900">
              <a:buFont typeface="Arial" panose="020B0604020202020204" pitchFamily="34" charset="0"/>
              <a:buChar char="•"/>
            </a:pPr>
            <a:r>
              <a:rPr lang="en-US" dirty="0"/>
              <a:t>In line with Healthy People 2030</a:t>
            </a:r>
          </a:p>
          <a:p>
            <a:pPr marL="1090613" lvl="2" indent="-342900">
              <a:buFont typeface="Arial" panose="020B0604020202020204" pitchFamily="34" charset="0"/>
              <a:buChar char="•"/>
            </a:pPr>
            <a:r>
              <a:rPr lang="en-US" dirty="0"/>
              <a:t>Example: “Reduce the overall cancer incidence rate.”</a:t>
            </a:r>
          </a:p>
          <a:p>
            <a:pPr marL="1262063" lvl="3" indent="-342900">
              <a:buFont typeface="Arial" panose="020B0604020202020204" pitchFamily="34" charset="0"/>
              <a:buChar char="•"/>
            </a:pPr>
            <a:r>
              <a:rPr lang="en-US" dirty="0"/>
              <a:t>Baseline: 474.6 (Washington State Cancer Registry, 2019)</a:t>
            </a:r>
          </a:p>
          <a:p>
            <a:pPr marL="1262063" lvl="3" indent="-342900">
              <a:buFont typeface="Arial" panose="020B0604020202020204" pitchFamily="34" charset="0"/>
              <a:buChar char="•"/>
            </a:pPr>
            <a:r>
              <a:rPr lang="en-US" dirty="0"/>
              <a:t>Target: 454</a:t>
            </a:r>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Framework</a:t>
            </a:r>
          </a:p>
        </p:txBody>
      </p:sp>
    </p:spTree>
    <p:extLst>
      <p:ext uri="{BB962C8B-B14F-4D97-AF65-F5344CB8AC3E}">
        <p14:creationId xmlns:p14="http://schemas.microsoft.com/office/powerpoint/2010/main" val="264504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dirty="0"/>
              <a:t>Objectives:</a:t>
            </a:r>
          </a:p>
          <a:p>
            <a:pPr marL="862013" lvl="1" indent="-342900">
              <a:buFont typeface="Arial" panose="020B0604020202020204" pitchFamily="34" charset="0"/>
              <a:buChar char="•"/>
            </a:pPr>
            <a:r>
              <a:rPr lang="en-US" dirty="0"/>
              <a:t>Some may not have target</a:t>
            </a:r>
          </a:p>
          <a:p>
            <a:pPr marL="862013" lvl="1" indent="-342900">
              <a:buFont typeface="Arial" panose="020B0604020202020204" pitchFamily="34" charset="0"/>
              <a:buChar char="•"/>
            </a:pPr>
            <a:r>
              <a:rPr lang="en-US" dirty="0"/>
              <a:t>Plan should be progressive and include things we want to measure or believe should be measured. </a:t>
            </a:r>
          </a:p>
          <a:p>
            <a:pPr marL="342900" indent="-342900">
              <a:buFont typeface="Arial" panose="020B0604020202020204" pitchFamily="34" charset="0"/>
              <a:buChar char="•"/>
            </a:pPr>
            <a:r>
              <a:rPr lang="en-US" dirty="0"/>
              <a:t>Strategies:</a:t>
            </a:r>
          </a:p>
          <a:p>
            <a:pPr marL="862013" lvl="1" indent="-342900">
              <a:buFont typeface="Arial" panose="020B0604020202020204" pitchFamily="34" charset="0"/>
              <a:buChar char="•"/>
            </a:pPr>
            <a:r>
              <a:rPr lang="en-US" dirty="0"/>
              <a:t>Not exhaustive.</a:t>
            </a:r>
          </a:p>
          <a:p>
            <a:pPr marL="862013" lvl="1" indent="-342900">
              <a:buFont typeface="Arial" panose="020B0604020202020204" pitchFamily="34" charset="0"/>
              <a:buChar char="•"/>
            </a:pPr>
            <a:r>
              <a:rPr lang="en-US" dirty="0"/>
              <a:t>Guiding list for those currently or wanting to engage in this area. </a:t>
            </a:r>
          </a:p>
          <a:p>
            <a:pPr marL="862013" lvl="1" indent="-342900">
              <a:buFont typeface="Arial" panose="020B0604020202020204" pitchFamily="34" charset="0"/>
              <a:buChar char="•"/>
            </a:pPr>
            <a:r>
              <a:rPr lang="en-US" dirty="0"/>
              <a:t>Think of who will be reading this. </a:t>
            </a:r>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Framework</a:t>
            </a:r>
          </a:p>
        </p:txBody>
      </p:sp>
    </p:spTree>
    <p:extLst>
      <p:ext uri="{BB962C8B-B14F-4D97-AF65-F5344CB8AC3E}">
        <p14:creationId xmlns:p14="http://schemas.microsoft.com/office/powerpoint/2010/main" val="759389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2000" dirty="0"/>
              <a:t>Sections:</a:t>
            </a:r>
          </a:p>
          <a:p>
            <a:pPr marL="1028700" lvl="1" indent="-342900"/>
            <a:r>
              <a:rPr lang="en-US" sz="1800" dirty="0"/>
              <a:t>Principle Goals</a:t>
            </a:r>
          </a:p>
          <a:p>
            <a:pPr marL="1028700" lvl="1" indent="-342900"/>
            <a:r>
              <a:rPr lang="en-US" sz="1800" dirty="0"/>
              <a:t>Top 5 Cancer Sites (based on incidence rate)</a:t>
            </a:r>
          </a:p>
          <a:p>
            <a:pPr marL="1485900" lvl="2" indent="-342900"/>
            <a:r>
              <a:rPr lang="en-US" sz="1600" dirty="0"/>
              <a:t>Lung and Bronchus</a:t>
            </a:r>
          </a:p>
          <a:p>
            <a:pPr marL="1485900" lvl="2" indent="-342900"/>
            <a:r>
              <a:rPr lang="en-US" sz="1600" dirty="0"/>
              <a:t>Breast Cancer</a:t>
            </a:r>
          </a:p>
          <a:p>
            <a:pPr marL="1485900" lvl="2" indent="-342900"/>
            <a:r>
              <a:rPr lang="en-US" sz="1600" dirty="0"/>
              <a:t>Colorectal Cancer</a:t>
            </a:r>
          </a:p>
          <a:p>
            <a:pPr marL="1485900" lvl="2" indent="-342900"/>
            <a:r>
              <a:rPr lang="en-US" sz="1600" dirty="0"/>
              <a:t>Prostate Cancer</a:t>
            </a:r>
          </a:p>
          <a:p>
            <a:pPr marL="1485900" lvl="2" indent="-342900"/>
            <a:r>
              <a:rPr lang="en-US" sz="1600" dirty="0"/>
              <a:t>Melanoma of the Skin</a:t>
            </a:r>
          </a:p>
          <a:p>
            <a:pPr marL="1485900" lvl="2" indent="-342900"/>
            <a:r>
              <a:rPr lang="en-US" sz="1600" dirty="0"/>
              <a:t>HPV Related Cancers</a:t>
            </a:r>
          </a:p>
          <a:p>
            <a:pPr marL="1028700" lvl="1" indent="-342900"/>
            <a:r>
              <a:rPr lang="en-US" sz="1800" dirty="0"/>
              <a:t>Genetic Testing and Counseling</a:t>
            </a:r>
          </a:p>
          <a:p>
            <a:pPr marL="1028700" lvl="1" indent="-342900"/>
            <a:r>
              <a:rPr lang="en-US" sz="1800" dirty="0"/>
              <a:t>Pediatric and Young Adult Cancer</a:t>
            </a:r>
          </a:p>
          <a:p>
            <a:pPr marL="1028700" lvl="1" indent="-342900"/>
            <a:r>
              <a:rPr lang="en-US" sz="1800" dirty="0"/>
              <a:t>Quality of Life</a:t>
            </a:r>
          </a:p>
          <a:p>
            <a:pPr marL="342900" indent="-342900">
              <a:buFont typeface="Arial" panose="020B0604020202020204" pitchFamily="34" charset="0"/>
              <a:buChar char="•"/>
            </a:pPr>
            <a:r>
              <a:rPr lang="en-US" sz="2000" dirty="0"/>
              <a:t>Health Equity and Social Determinants of Health will be built in throughout</a:t>
            </a:r>
          </a:p>
          <a:p>
            <a:pPr marL="1028700" lvl="1" indent="-342900"/>
            <a:r>
              <a:rPr lang="en-US" sz="1800" dirty="0"/>
              <a:t>With context in Background Section and key strategies. </a:t>
            </a:r>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Context</a:t>
            </a:r>
          </a:p>
        </p:txBody>
      </p:sp>
    </p:spTree>
    <p:extLst>
      <p:ext uri="{BB962C8B-B14F-4D97-AF65-F5344CB8AC3E}">
        <p14:creationId xmlns:p14="http://schemas.microsoft.com/office/powerpoint/2010/main" val="1801902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lvl="2" indent="0">
              <a:buNone/>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Revised Framework</a:t>
            </a:r>
          </a:p>
        </p:txBody>
      </p:sp>
      <p:pic>
        <p:nvPicPr>
          <p:cNvPr id="5" name="Picture 4" descr="A close-up of a document&#10;&#10;Description automatically generated">
            <a:extLst>
              <a:ext uri="{FF2B5EF4-FFF2-40B4-BE49-F238E27FC236}">
                <a16:creationId xmlns:a16="http://schemas.microsoft.com/office/drawing/2014/main" id="{540BC6F7-B56D-1ED0-DC58-93B223A0A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259" y="1326292"/>
            <a:ext cx="7922446" cy="5392704"/>
          </a:xfrm>
          <a:prstGeom prst="rect">
            <a:avLst/>
          </a:prstGeom>
        </p:spPr>
      </p:pic>
      <p:cxnSp>
        <p:nvCxnSpPr>
          <p:cNvPr id="6" name="Straight Connector 5">
            <a:extLst>
              <a:ext uri="{FF2B5EF4-FFF2-40B4-BE49-F238E27FC236}">
                <a16:creationId xmlns:a16="http://schemas.microsoft.com/office/drawing/2014/main" id="{CE53F2E0-17B3-3539-1F58-828D3B2550FF}"/>
              </a:ext>
            </a:extLst>
          </p:cNvPr>
          <p:cNvCxnSpPr/>
          <p:nvPr/>
        </p:nvCxnSpPr>
        <p:spPr>
          <a:xfrm>
            <a:off x="2364259" y="1927655"/>
            <a:ext cx="4250725"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D7F25BF3-209C-4126-CB3E-CB3AEA2267C1}"/>
              </a:ext>
            </a:extLst>
          </p:cNvPr>
          <p:cNvCxnSpPr>
            <a:cxnSpLocks/>
          </p:cNvCxnSpPr>
          <p:nvPr/>
        </p:nvCxnSpPr>
        <p:spPr>
          <a:xfrm>
            <a:off x="2038864" y="2619632"/>
            <a:ext cx="49015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E4091873-D662-85C1-EFEB-95B37D3FC5C5}"/>
              </a:ext>
            </a:extLst>
          </p:cNvPr>
          <p:cNvCxnSpPr>
            <a:cxnSpLocks/>
            <a:stCxn id="17" idx="3"/>
          </p:cNvCxnSpPr>
          <p:nvPr/>
        </p:nvCxnSpPr>
        <p:spPr>
          <a:xfrm>
            <a:off x="1762896" y="5935361"/>
            <a:ext cx="76612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3161FED1-5F9B-E5BF-5964-FC8764097FA2}"/>
              </a:ext>
            </a:extLst>
          </p:cNvPr>
          <p:cNvSpPr/>
          <p:nvPr/>
        </p:nvSpPr>
        <p:spPr>
          <a:xfrm>
            <a:off x="3912973" y="3097427"/>
            <a:ext cx="4646141" cy="2248927"/>
          </a:xfrm>
          <a:prstGeom prst="ellipse">
            <a:avLst/>
          </a:prstGeom>
          <a:no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07115B1-B502-1E14-E775-D7AAC5D1AE8D}"/>
              </a:ext>
            </a:extLst>
          </p:cNvPr>
          <p:cNvSpPr txBox="1"/>
          <p:nvPr/>
        </p:nvSpPr>
        <p:spPr>
          <a:xfrm>
            <a:off x="9069859" y="3824585"/>
            <a:ext cx="1178011" cy="646331"/>
          </a:xfrm>
          <a:prstGeom prst="rect">
            <a:avLst/>
          </a:prstGeom>
          <a:noFill/>
        </p:spPr>
        <p:txBody>
          <a:bodyPr wrap="square" rtlCol="0">
            <a:spAutoFit/>
          </a:bodyPr>
          <a:lstStyle/>
          <a:p>
            <a:r>
              <a:rPr lang="en-US" dirty="0"/>
              <a:t>Focus Here</a:t>
            </a:r>
          </a:p>
        </p:txBody>
      </p:sp>
      <p:cxnSp>
        <p:nvCxnSpPr>
          <p:cNvPr id="12" name="Straight Arrow Connector 11">
            <a:extLst>
              <a:ext uri="{FF2B5EF4-FFF2-40B4-BE49-F238E27FC236}">
                <a16:creationId xmlns:a16="http://schemas.microsoft.com/office/drawing/2014/main" id="{D89B343B-633B-D4E5-E6BD-321B03FB6E17}"/>
              </a:ext>
            </a:extLst>
          </p:cNvPr>
          <p:cNvCxnSpPr>
            <a:cxnSpLocks/>
          </p:cNvCxnSpPr>
          <p:nvPr/>
        </p:nvCxnSpPr>
        <p:spPr>
          <a:xfrm flipH="1">
            <a:off x="8559114" y="4147751"/>
            <a:ext cx="51074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C351CA7B-2AFE-4E52-5698-191849997B91}"/>
              </a:ext>
            </a:extLst>
          </p:cNvPr>
          <p:cNvSpPr txBox="1"/>
          <p:nvPr/>
        </p:nvSpPr>
        <p:spPr>
          <a:xfrm>
            <a:off x="860853" y="2204133"/>
            <a:ext cx="1178011" cy="830997"/>
          </a:xfrm>
          <a:prstGeom prst="rect">
            <a:avLst/>
          </a:prstGeom>
          <a:noFill/>
        </p:spPr>
        <p:txBody>
          <a:bodyPr wrap="square" rtlCol="0">
            <a:spAutoFit/>
          </a:bodyPr>
          <a:lstStyle/>
          <a:p>
            <a:r>
              <a:rPr lang="en-US" sz="1200" dirty="0"/>
              <a:t>Expand to include definitions and evidence</a:t>
            </a:r>
          </a:p>
        </p:txBody>
      </p:sp>
      <p:sp>
        <p:nvSpPr>
          <p:cNvPr id="17" name="TextBox 16">
            <a:extLst>
              <a:ext uri="{FF2B5EF4-FFF2-40B4-BE49-F238E27FC236}">
                <a16:creationId xmlns:a16="http://schemas.microsoft.com/office/drawing/2014/main" id="{CAC3D6F9-4EFC-B3AE-E80D-BF8874E31D86}"/>
              </a:ext>
            </a:extLst>
          </p:cNvPr>
          <p:cNvSpPr txBox="1"/>
          <p:nvPr/>
        </p:nvSpPr>
        <p:spPr>
          <a:xfrm>
            <a:off x="584885" y="5704528"/>
            <a:ext cx="1178011" cy="461665"/>
          </a:xfrm>
          <a:prstGeom prst="rect">
            <a:avLst/>
          </a:prstGeom>
          <a:noFill/>
        </p:spPr>
        <p:txBody>
          <a:bodyPr wrap="square" rtlCol="0">
            <a:spAutoFit/>
          </a:bodyPr>
          <a:lstStyle/>
          <a:p>
            <a:r>
              <a:rPr lang="en-US" sz="1200" dirty="0"/>
              <a:t>Next phase of revisions</a:t>
            </a:r>
          </a:p>
        </p:txBody>
      </p:sp>
      <p:sp>
        <p:nvSpPr>
          <p:cNvPr id="4" name="Rectangle 3">
            <a:extLst>
              <a:ext uri="{FF2B5EF4-FFF2-40B4-BE49-F238E27FC236}">
                <a16:creationId xmlns:a16="http://schemas.microsoft.com/office/drawing/2014/main" id="{2837D3C0-DAC5-C6C8-A47E-921367A1BBA3}"/>
              </a:ext>
            </a:extLst>
          </p:cNvPr>
          <p:cNvSpPr/>
          <p:nvPr/>
        </p:nvSpPr>
        <p:spPr>
          <a:xfrm>
            <a:off x="2270502" y="1774556"/>
            <a:ext cx="4646141" cy="2712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007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dirty="0">
                <a:highlight>
                  <a:srgbClr val="FFFF00"/>
                </a:highlight>
              </a:rPr>
              <a:t>Draft Plan						June 2023</a:t>
            </a:r>
          </a:p>
          <a:p>
            <a:pPr marL="342900" indent="-342900">
              <a:buFont typeface="Arial" panose="020B0604020202020204" pitchFamily="34" charset="0"/>
              <a:buChar char="•"/>
            </a:pPr>
            <a:r>
              <a:rPr lang="en-US" dirty="0">
                <a:highlight>
                  <a:srgbClr val="FFFF00"/>
                </a:highlight>
              </a:rPr>
              <a:t>Revise Plan						June 2023 - October 2023</a:t>
            </a:r>
          </a:p>
          <a:p>
            <a:pPr marL="342900" indent="-342900">
              <a:buFont typeface="Arial" panose="020B0604020202020204" pitchFamily="34" charset="0"/>
              <a:buChar char="•"/>
            </a:pPr>
            <a:r>
              <a:rPr lang="en-US" dirty="0"/>
              <a:t>Finalize Objective Framework			October 2023 – January 2024</a:t>
            </a:r>
          </a:p>
          <a:p>
            <a:pPr marL="342900" indent="-342900">
              <a:buFont typeface="Arial" panose="020B0604020202020204" pitchFamily="34" charset="0"/>
              <a:buChar char="•"/>
            </a:pPr>
            <a:r>
              <a:rPr lang="en-US" dirty="0"/>
              <a:t>Build Strategies					October 2023 - January 2024</a:t>
            </a:r>
          </a:p>
          <a:p>
            <a:pPr marL="342900" indent="-342900">
              <a:buFont typeface="Arial" panose="020B0604020202020204" pitchFamily="34" charset="0"/>
              <a:buChar char="•"/>
            </a:pPr>
            <a:r>
              <a:rPr lang="en-US" dirty="0"/>
              <a:t>Strategies Building Session				January 24</a:t>
            </a:r>
            <a:r>
              <a:rPr lang="en-US" baseline="30000" dirty="0"/>
              <a:t>th</a:t>
            </a:r>
            <a:r>
              <a:rPr lang="en-US" dirty="0"/>
              <a:t>, 2024</a:t>
            </a:r>
          </a:p>
          <a:p>
            <a:pPr marL="342900" indent="-342900">
              <a:buFont typeface="Arial" panose="020B0604020202020204" pitchFamily="34" charset="0"/>
              <a:buChar char="•"/>
            </a:pPr>
            <a:r>
              <a:rPr lang="en-US" dirty="0"/>
              <a:t>Coalition Sign-Off					Spring/Summer 2024</a:t>
            </a:r>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Planning Timeline</a:t>
            </a:r>
          </a:p>
        </p:txBody>
      </p:sp>
    </p:spTree>
    <p:extLst>
      <p:ext uri="{BB962C8B-B14F-4D97-AF65-F5344CB8AC3E}">
        <p14:creationId xmlns:p14="http://schemas.microsoft.com/office/powerpoint/2010/main" val="803556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Objectives</a:t>
            </a:r>
          </a:p>
        </p:txBody>
      </p:sp>
      <p:sp>
        <p:nvSpPr>
          <p:cNvPr id="3" name="Title 2"/>
          <p:cNvSpPr>
            <a:spLocks noGrp="1"/>
          </p:cNvSpPr>
          <p:nvPr>
            <p:ph type="title"/>
          </p:nvPr>
        </p:nvSpPr>
        <p:spPr/>
        <p:txBody>
          <a:bodyPr>
            <a:normAutofit fontScale="90000"/>
          </a:bodyPr>
          <a:lstStyle/>
          <a:p>
            <a:r>
              <a:rPr lang="en-US" dirty="0"/>
              <a:t>5-Year Cancer Plan</a:t>
            </a:r>
          </a:p>
        </p:txBody>
      </p:sp>
    </p:spTree>
    <p:extLst>
      <p:ext uri="{BB962C8B-B14F-4D97-AF65-F5344CB8AC3E}">
        <p14:creationId xmlns:p14="http://schemas.microsoft.com/office/powerpoint/2010/main" val="357580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Katie’s Email: </a:t>
            </a:r>
            <a:r>
              <a:rPr lang="en-US" sz="3200" dirty="0">
                <a:hlinkClick r:id="rId3"/>
              </a:rPr>
              <a:t>Katie.Treend@doh.wa.gov</a:t>
            </a:r>
            <a:r>
              <a:rPr lang="en-US" dirty="0"/>
              <a:t> </a:t>
            </a:r>
          </a:p>
          <a:p>
            <a:r>
              <a:rPr lang="en-US" dirty="0"/>
              <a:t>Rebecca’s Email:  </a:t>
            </a:r>
            <a:r>
              <a:rPr lang="en-US" dirty="0">
                <a:hlinkClick r:id="rId4"/>
              </a:rPr>
              <a:t>rbryant@fredhutch.org</a:t>
            </a:r>
            <a:endParaRPr lang="en-US" dirty="0"/>
          </a:p>
        </p:txBody>
      </p:sp>
      <p:sp>
        <p:nvSpPr>
          <p:cNvPr id="3" name="Title 2"/>
          <p:cNvSpPr>
            <a:spLocks noGrp="1"/>
          </p:cNvSpPr>
          <p:nvPr>
            <p:ph type="title"/>
          </p:nvPr>
        </p:nvSpPr>
        <p:spPr/>
        <p:txBody>
          <a:bodyPr>
            <a:normAutofit fontScale="90000"/>
          </a:bodyPr>
          <a:lstStyle/>
          <a:p>
            <a:r>
              <a:rPr lang="en-US" dirty="0"/>
              <a:t>Contact</a:t>
            </a:r>
          </a:p>
        </p:txBody>
      </p:sp>
    </p:spTree>
    <p:extLst>
      <p:ext uri="{BB962C8B-B14F-4D97-AF65-F5344CB8AC3E}">
        <p14:creationId xmlns:p14="http://schemas.microsoft.com/office/powerpoint/2010/main" val="25213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1: Reduce the overall cancer incidence rate. </a:t>
            </a:r>
          </a:p>
          <a:p>
            <a:pPr marL="862013" lvl="1" indent="-342900">
              <a:buFont typeface="Arial" panose="020B0604020202020204" pitchFamily="34" charset="0"/>
              <a:buChar char="•"/>
            </a:pPr>
            <a:r>
              <a:rPr lang="en-US" sz="1800" dirty="0"/>
              <a:t>Baseline: 474.6 (Washington State Cancer Registry, 2019)</a:t>
            </a:r>
          </a:p>
          <a:p>
            <a:pPr marL="862013" lvl="1" indent="-342900">
              <a:buFont typeface="Arial" panose="020B0604020202020204" pitchFamily="34" charset="0"/>
              <a:buChar char="•"/>
            </a:pPr>
            <a:r>
              <a:rPr lang="en-US" sz="1800" dirty="0"/>
              <a:t>Target: 454</a:t>
            </a:r>
          </a:p>
          <a:p>
            <a:pPr marL="342900" indent="-342900">
              <a:buFont typeface="Arial" panose="020B0604020202020204" pitchFamily="34" charset="0"/>
              <a:buChar char="•"/>
            </a:pPr>
            <a:r>
              <a:rPr lang="en-US" sz="1800" dirty="0"/>
              <a:t>Objective 2: Reduce the overall cancer death rate.</a:t>
            </a:r>
          </a:p>
          <a:p>
            <a:pPr marL="862013" lvl="1" indent="-342900">
              <a:buFont typeface="Arial" panose="020B0604020202020204" pitchFamily="34" charset="0"/>
              <a:buChar char="•"/>
            </a:pPr>
            <a:r>
              <a:rPr lang="en-US" sz="1800" dirty="0"/>
              <a:t>Baseline: 142 (Washington State Cancer Registry, 2019)</a:t>
            </a:r>
          </a:p>
          <a:p>
            <a:pPr marL="862013" lvl="1" indent="-342900">
              <a:buFont typeface="Arial" panose="020B0604020202020204" pitchFamily="34" charset="0"/>
              <a:buChar char="•"/>
            </a:pPr>
            <a:r>
              <a:rPr lang="en-US" sz="1800" dirty="0"/>
              <a:t>Target: 120</a:t>
            </a:r>
          </a:p>
          <a:p>
            <a:pPr marL="342900" indent="-342900">
              <a:buFont typeface="Arial" panose="020B0604020202020204" pitchFamily="34" charset="0"/>
              <a:buChar char="•"/>
            </a:pPr>
            <a:r>
              <a:rPr lang="en-US" sz="1800" dirty="0"/>
              <a:t>Objective 3: Increase the proportion of cancer survivors who are living 5 years or longer after diagnosis of Cancer.</a:t>
            </a:r>
          </a:p>
          <a:p>
            <a:pPr marL="862013" lvl="1" indent="-342900">
              <a:buFont typeface="Arial" panose="020B0604020202020204" pitchFamily="34" charset="0"/>
              <a:buChar char="•"/>
            </a:pPr>
            <a:r>
              <a:rPr lang="en-US" sz="1800" dirty="0"/>
              <a:t>Baseline: 69.4% (U.S. Cancer Statistics 2019)</a:t>
            </a:r>
          </a:p>
          <a:p>
            <a:pPr marL="862013" lvl="1" indent="-342900">
              <a:buFont typeface="Arial" panose="020B0604020202020204" pitchFamily="34" charset="0"/>
              <a:buChar char="•"/>
            </a:pPr>
            <a:r>
              <a:rPr lang="en-US" sz="1800" dirty="0"/>
              <a:t>Target: 80%</a:t>
            </a:r>
          </a:p>
          <a:p>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Principal Goals</a:t>
            </a:r>
          </a:p>
        </p:txBody>
      </p:sp>
    </p:spTree>
    <p:extLst>
      <p:ext uri="{BB962C8B-B14F-4D97-AF65-F5344CB8AC3E}">
        <p14:creationId xmlns:p14="http://schemas.microsoft.com/office/powerpoint/2010/main" val="320089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855677" y="1333850"/>
            <a:ext cx="10956021" cy="5092117"/>
          </a:xfrm>
        </p:spPr>
        <p:txBody>
          <a:bodyPr/>
          <a:lstStyle/>
          <a:p>
            <a:pPr marL="342900" indent="-342900">
              <a:buFont typeface="Arial" panose="020B0604020202020204" pitchFamily="34" charset="0"/>
              <a:buChar char="•"/>
            </a:pPr>
            <a:r>
              <a:rPr lang="en-US" sz="1700" dirty="0"/>
              <a:t>Objective 4: Decrease the incidence rate of Lung and Bronchus Cancer.</a:t>
            </a:r>
          </a:p>
          <a:p>
            <a:pPr marL="862013" lvl="1" indent="-342900">
              <a:buFont typeface="Arial" panose="020B0604020202020204" pitchFamily="34" charset="0"/>
              <a:buChar char="•"/>
            </a:pPr>
            <a:r>
              <a:rPr lang="en-US" sz="1700" dirty="0"/>
              <a:t>Baseline: 48 per 100,000 (Washington State Cancer Registry, 2019)</a:t>
            </a:r>
          </a:p>
          <a:p>
            <a:pPr marL="862013" lvl="1" indent="-342900">
              <a:buFont typeface="Arial" panose="020B0604020202020204" pitchFamily="34" charset="0"/>
              <a:buChar char="•"/>
            </a:pPr>
            <a:r>
              <a:rPr lang="en-US" sz="1700" dirty="0"/>
              <a:t>Target:  44 per 100,000 </a:t>
            </a:r>
          </a:p>
          <a:p>
            <a:pPr marL="342900" indent="-342900">
              <a:buFont typeface="Arial" panose="020B0604020202020204" pitchFamily="34" charset="0"/>
              <a:buChar char="•"/>
            </a:pPr>
            <a:r>
              <a:rPr lang="en-US" sz="1700" dirty="0"/>
              <a:t>Objective 5: Decrease the mortality rate of Lung and Bronchus Cancer.</a:t>
            </a:r>
          </a:p>
          <a:p>
            <a:pPr marL="862013" lvl="1" indent="-342900">
              <a:buFont typeface="Arial" panose="020B0604020202020204" pitchFamily="34" charset="0"/>
              <a:buChar char="•"/>
            </a:pPr>
            <a:r>
              <a:rPr lang="en-US" sz="1700" dirty="0"/>
              <a:t>Baseline: 30.6 per 100,000 (Washington State Cancer Registry, 2019)</a:t>
            </a:r>
          </a:p>
          <a:p>
            <a:pPr marL="862013" lvl="1" indent="-342900">
              <a:buFont typeface="Arial" panose="020B0604020202020204" pitchFamily="34" charset="0"/>
              <a:buChar char="•"/>
            </a:pPr>
            <a:r>
              <a:rPr lang="en-US" sz="1700" dirty="0"/>
              <a:t>Target:   27 per 100,000 </a:t>
            </a:r>
          </a:p>
          <a:p>
            <a:pPr marL="342900" indent="-342900">
              <a:buFont typeface="Arial" panose="020B0604020202020204" pitchFamily="34" charset="0"/>
              <a:buChar char="•"/>
            </a:pPr>
            <a:r>
              <a:rPr lang="en-US" sz="1700" dirty="0"/>
              <a:t>Objective 6: Decrease the percentage of people who get diagnosed with Lung and Bronchus Cancer at the late stage.</a:t>
            </a:r>
          </a:p>
          <a:p>
            <a:pPr marL="862013" lvl="1" indent="-342900">
              <a:buFont typeface="Arial" panose="020B0604020202020204" pitchFamily="34" charset="0"/>
              <a:buChar char="•"/>
            </a:pPr>
            <a:r>
              <a:rPr lang="en-US" sz="1700" dirty="0"/>
              <a:t>Baseline: 29.3 per 100,000 (Washington State Cancer Registry, 2019)</a:t>
            </a:r>
          </a:p>
          <a:p>
            <a:pPr marL="862013" lvl="1" indent="-342900">
              <a:buFont typeface="Arial" panose="020B0604020202020204" pitchFamily="34" charset="0"/>
              <a:buChar char="•"/>
            </a:pPr>
            <a:r>
              <a:rPr lang="en-US" sz="1700" dirty="0"/>
              <a:t>Target: 26 per 100,000</a:t>
            </a:r>
          </a:p>
          <a:p>
            <a:pPr marL="342900" indent="-342900">
              <a:buFont typeface="Arial" panose="020B0604020202020204" pitchFamily="34" charset="0"/>
              <a:buChar char="•"/>
            </a:pPr>
            <a:r>
              <a:rPr lang="en-US" sz="1700" dirty="0"/>
              <a:t>Objective 7: Reduce the percentage of adults who *smoke commercial tobacco products*.</a:t>
            </a:r>
          </a:p>
          <a:p>
            <a:pPr marL="862013" lvl="1" indent="-342900">
              <a:buFont typeface="Arial" panose="020B0604020202020204" pitchFamily="34" charset="0"/>
              <a:buChar char="•"/>
            </a:pPr>
            <a:r>
              <a:rPr lang="en-US" sz="1700" dirty="0"/>
              <a:t>Baseline: 10.8% (BRFSS, 2020)</a:t>
            </a:r>
          </a:p>
          <a:p>
            <a:pPr marL="862013" lvl="1" indent="-342900">
              <a:buFont typeface="Arial" panose="020B0604020202020204" pitchFamily="34" charset="0"/>
              <a:buChar char="•"/>
            </a:pPr>
            <a:r>
              <a:rPr lang="en-US" sz="1700" dirty="0"/>
              <a:t>Target: 8%</a:t>
            </a:r>
          </a:p>
          <a:p>
            <a:pPr marL="342900" indent="-342900">
              <a:buFont typeface="Arial" panose="020B0604020202020204" pitchFamily="34" charset="0"/>
              <a:buChar char="•"/>
            </a:pPr>
            <a:r>
              <a:rPr lang="en-US" sz="1700" dirty="0"/>
              <a:t>Objective 8: Increase the proportion of cancer survivors who are living 5 years or longer after diagnosis of Lung and Bronchus Cancer.</a:t>
            </a:r>
          </a:p>
          <a:p>
            <a:pPr marL="862013" lvl="1" indent="-342900">
              <a:buFont typeface="Arial" panose="020B0604020202020204" pitchFamily="34" charset="0"/>
              <a:buChar char="•"/>
            </a:pPr>
            <a:r>
              <a:rPr lang="en-US" sz="1700" dirty="0"/>
              <a:t>Baseline: 26.1% (U.S. Cancer Statistics 2019)</a:t>
            </a:r>
          </a:p>
          <a:p>
            <a:pPr marL="862013" lvl="1" indent="-342900">
              <a:buFont typeface="Arial" panose="020B0604020202020204" pitchFamily="34" charset="0"/>
              <a:buChar char="•"/>
            </a:pPr>
            <a:r>
              <a:rPr lang="en-US" sz="1700" dirty="0"/>
              <a:t>Target: 30%</a:t>
            </a:r>
          </a:p>
          <a:p>
            <a:pPr marL="342900" indent="-342900">
              <a:buFont typeface="Arial" panose="020B0604020202020204" pitchFamily="34" charset="0"/>
              <a:buChar char="•"/>
            </a:pPr>
            <a:endParaRPr lang="en-US" dirty="0"/>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Lung and Bronchus Cancer</a:t>
            </a:r>
          </a:p>
        </p:txBody>
      </p:sp>
    </p:spTree>
    <p:extLst>
      <p:ext uri="{BB962C8B-B14F-4D97-AF65-F5344CB8AC3E}">
        <p14:creationId xmlns:p14="http://schemas.microsoft.com/office/powerpoint/2010/main" val="422757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9: Decrease the number of people exposed to Radon. </a:t>
            </a:r>
          </a:p>
          <a:p>
            <a:pPr marL="862013" lvl="1" indent="-342900">
              <a:buFont typeface="Arial" panose="020B0604020202020204" pitchFamily="34" charset="0"/>
              <a:buChar char="•"/>
            </a:pPr>
            <a:r>
              <a:rPr lang="en-US" sz="1800" dirty="0"/>
              <a:t>Baseline: </a:t>
            </a:r>
          </a:p>
          <a:p>
            <a:pPr marL="862013" lvl="1" indent="-342900">
              <a:buFont typeface="Arial" panose="020B0604020202020204" pitchFamily="34" charset="0"/>
              <a:buChar char="•"/>
            </a:pPr>
            <a:r>
              <a:rPr lang="en-US" sz="1800" dirty="0"/>
              <a:t>Target:  </a:t>
            </a:r>
          </a:p>
          <a:p>
            <a:pPr marL="342900" indent="-342900">
              <a:buFont typeface="Arial" panose="020B0604020202020204" pitchFamily="34" charset="0"/>
              <a:buChar char="•"/>
            </a:pPr>
            <a:r>
              <a:rPr lang="en-US" sz="1800" dirty="0"/>
              <a:t>Objective 10: Increase the number of people who get screened for Lung Cancer.</a:t>
            </a:r>
          </a:p>
          <a:p>
            <a:pPr marL="862013" lvl="1" indent="-342900">
              <a:buFont typeface="Arial" panose="020B0604020202020204" pitchFamily="34" charset="0"/>
              <a:buChar char="•"/>
            </a:pPr>
            <a:r>
              <a:rPr lang="en-US" sz="1800" dirty="0"/>
              <a:t>Baseline: TBD (BRFSS, 2024)</a:t>
            </a:r>
          </a:p>
          <a:p>
            <a:pPr marL="862013" lvl="1" indent="-342900">
              <a:buFont typeface="Arial" panose="020B0604020202020204" pitchFamily="34" charset="0"/>
              <a:buChar char="•"/>
            </a:pPr>
            <a:r>
              <a:rPr lang="en-US" sz="1800" dirty="0"/>
              <a:t>Target: TBD</a:t>
            </a:r>
          </a:p>
          <a:p>
            <a:pPr marL="342900" indent="-342900">
              <a:buFont typeface="Arial" panose="020B0604020202020204" pitchFamily="34" charset="0"/>
              <a:buChar char="•"/>
            </a:pPr>
            <a:endParaRPr lang="en-US" dirty="0"/>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Lung and Bronchus Cancer</a:t>
            </a:r>
          </a:p>
        </p:txBody>
      </p:sp>
    </p:spTree>
    <p:extLst>
      <p:ext uri="{BB962C8B-B14F-4D97-AF65-F5344CB8AC3E}">
        <p14:creationId xmlns:p14="http://schemas.microsoft.com/office/powerpoint/2010/main" val="327369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11: Decrease the incidence rate of Breast Cancer. </a:t>
            </a:r>
          </a:p>
          <a:p>
            <a:pPr marL="862013" lvl="1" indent="-342900">
              <a:buFont typeface="Arial" panose="020B0604020202020204" pitchFamily="34" charset="0"/>
              <a:buChar char="•"/>
            </a:pPr>
            <a:r>
              <a:rPr lang="en-US" sz="1800" dirty="0"/>
              <a:t>Baseline: 163.6 per 100,000 (Washington State Cancer Registry, 2019)</a:t>
            </a:r>
          </a:p>
          <a:p>
            <a:pPr marL="862013" lvl="1" indent="-342900">
              <a:buFont typeface="Arial" panose="020B0604020202020204" pitchFamily="34" charset="0"/>
              <a:buChar char="•"/>
            </a:pPr>
            <a:r>
              <a:rPr lang="en-US" sz="1800" dirty="0"/>
              <a:t>Target:  159 per 100,000 </a:t>
            </a:r>
          </a:p>
          <a:p>
            <a:pPr marL="342900" indent="-342900">
              <a:buFont typeface="Arial" panose="020B0604020202020204" pitchFamily="34" charset="0"/>
              <a:buChar char="•"/>
            </a:pPr>
            <a:r>
              <a:rPr lang="en-US" sz="1800" dirty="0"/>
              <a:t>Objective 12: Decrease the mortality rate of Breast Cancer. </a:t>
            </a:r>
          </a:p>
          <a:p>
            <a:pPr marL="862013" lvl="1" indent="-342900">
              <a:buFont typeface="Arial" panose="020B0604020202020204" pitchFamily="34" charset="0"/>
              <a:buChar char="•"/>
            </a:pPr>
            <a:r>
              <a:rPr lang="en-US" sz="1800" dirty="0"/>
              <a:t>Baseline: 19.2 per 100,000 (Washington State Cancer Registry, 2019)</a:t>
            </a:r>
          </a:p>
          <a:p>
            <a:pPr marL="862013" lvl="1" indent="-342900">
              <a:buFont typeface="Arial" panose="020B0604020202020204" pitchFamily="34" charset="0"/>
              <a:buChar char="•"/>
            </a:pPr>
            <a:r>
              <a:rPr lang="en-US" sz="1800" dirty="0"/>
              <a:t>Target:   16 per 100,000 </a:t>
            </a:r>
          </a:p>
          <a:p>
            <a:pPr marL="342900" indent="-342900">
              <a:buFont typeface="Arial" panose="020B0604020202020204" pitchFamily="34" charset="0"/>
              <a:buChar char="•"/>
            </a:pPr>
            <a:r>
              <a:rPr lang="en-US" sz="1800" dirty="0"/>
              <a:t>Objective 13: Increase the percentage of people aged 50-75 who get screened for breast cancer.</a:t>
            </a:r>
          </a:p>
          <a:p>
            <a:pPr marL="862013" lvl="1" indent="-342900">
              <a:buFont typeface="Arial" panose="020B0604020202020204" pitchFamily="34" charset="0"/>
              <a:buChar char="•"/>
            </a:pPr>
            <a:r>
              <a:rPr lang="en-US" sz="1800" dirty="0"/>
              <a:t>Baseline: 74.7% (BRFSS, 2020)</a:t>
            </a:r>
          </a:p>
          <a:p>
            <a:pPr marL="862013" lvl="1" indent="-342900">
              <a:buFont typeface="Arial" panose="020B0604020202020204" pitchFamily="34" charset="0"/>
              <a:buChar char="•"/>
            </a:pPr>
            <a:r>
              <a:rPr lang="en-US" sz="1800" dirty="0"/>
              <a:t>Target: 80%</a:t>
            </a:r>
          </a:p>
          <a:p>
            <a:pPr marL="342900" indent="-342900">
              <a:buFont typeface="Arial" panose="020B0604020202020204" pitchFamily="34" charset="0"/>
              <a:buChar char="•"/>
            </a:pPr>
            <a:r>
              <a:rPr lang="en-US" sz="1800" dirty="0"/>
              <a:t>Objective 14: Increase the proportion of cancer survivors who are living 5 years or longer after diagnosis of Breast Cancer.</a:t>
            </a:r>
          </a:p>
          <a:p>
            <a:pPr marL="862013" lvl="1" indent="-342900">
              <a:buFont typeface="Arial" panose="020B0604020202020204" pitchFamily="34" charset="0"/>
              <a:buChar char="•"/>
            </a:pPr>
            <a:r>
              <a:rPr lang="en-US" sz="1800" dirty="0"/>
              <a:t>Baseline: 92.5% (U.S. Cancer Statistics 2019)</a:t>
            </a:r>
          </a:p>
          <a:p>
            <a:pPr marL="862013" lvl="1" indent="-342900">
              <a:buFont typeface="Arial" panose="020B0604020202020204" pitchFamily="34" charset="0"/>
              <a:buChar char="•"/>
            </a:pPr>
            <a:r>
              <a:rPr lang="en-US" sz="1800" dirty="0"/>
              <a:t>Target: 95%</a:t>
            </a:r>
          </a:p>
          <a:p>
            <a:pPr marL="342900" indent="-342900">
              <a:buFont typeface="Arial" panose="020B0604020202020204" pitchFamily="34" charset="0"/>
              <a:buChar char="•"/>
            </a:pPr>
            <a:endParaRPr lang="en-US" dirty="0"/>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Breast Cancer</a:t>
            </a:r>
          </a:p>
        </p:txBody>
      </p:sp>
    </p:spTree>
    <p:extLst>
      <p:ext uri="{BB962C8B-B14F-4D97-AF65-F5344CB8AC3E}">
        <p14:creationId xmlns:p14="http://schemas.microsoft.com/office/powerpoint/2010/main" val="2039473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15: Decrease the incidence rate of Colorectal Cancer </a:t>
            </a:r>
          </a:p>
          <a:p>
            <a:pPr marL="862013" lvl="1" indent="-342900">
              <a:buFont typeface="Arial" panose="020B0604020202020204" pitchFamily="34" charset="0"/>
              <a:buChar char="•"/>
            </a:pPr>
            <a:r>
              <a:rPr lang="en-US" sz="1600" dirty="0"/>
              <a:t>Baseline: 33 per 100,000 (Washington State Cancer Registry, 2019)</a:t>
            </a:r>
          </a:p>
          <a:p>
            <a:pPr marL="862013" lvl="1" indent="-342900">
              <a:buFont typeface="Arial" panose="020B0604020202020204" pitchFamily="34" charset="0"/>
              <a:buChar char="•"/>
            </a:pPr>
            <a:r>
              <a:rPr lang="en-US" sz="1600" dirty="0"/>
              <a:t>Target:  30 per 100,000 </a:t>
            </a:r>
          </a:p>
          <a:p>
            <a:pPr marL="342900" indent="-342900">
              <a:buFont typeface="Arial" panose="020B0604020202020204" pitchFamily="34" charset="0"/>
              <a:buChar char="•"/>
            </a:pPr>
            <a:r>
              <a:rPr lang="en-US" sz="1800" dirty="0"/>
              <a:t>Objective 16: Decrease the mortality rate of Colorectal Cancer. </a:t>
            </a:r>
          </a:p>
          <a:p>
            <a:pPr marL="862013" lvl="1" indent="-342900">
              <a:buFont typeface="Arial" panose="020B0604020202020204" pitchFamily="34" charset="0"/>
              <a:buChar char="•"/>
            </a:pPr>
            <a:r>
              <a:rPr lang="en-US" sz="1600" dirty="0"/>
              <a:t>Baseline: 11.9 per 100,000 (Washington State Cancer Registry, 2019)</a:t>
            </a:r>
          </a:p>
          <a:p>
            <a:pPr marL="862013" lvl="1" indent="-342900">
              <a:buFont typeface="Arial" panose="020B0604020202020204" pitchFamily="34" charset="0"/>
              <a:buChar char="•"/>
            </a:pPr>
            <a:r>
              <a:rPr lang="en-US" sz="1600" dirty="0"/>
              <a:t>Target:   10 per 100,000 </a:t>
            </a:r>
          </a:p>
          <a:p>
            <a:pPr marL="342900" indent="-342900">
              <a:buFont typeface="Arial" panose="020B0604020202020204" pitchFamily="34" charset="0"/>
              <a:buChar char="•"/>
            </a:pPr>
            <a:r>
              <a:rPr lang="en-US" sz="1800" dirty="0"/>
              <a:t>Objective 17: Increase the percentage of adults aged 45-75 who *get screened* for colorectal cancer.</a:t>
            </a:r>
          </a:p>
          <a:p>
            <a:pPr marL="862013" lvl="1" indent="-342900">
              <a:buFont typeface="Arial" panose="020B0604020202020204" pitchFamily="34" charset="0"/>
              <a:buChar char="•"/>
            </a:pPr>
            <a:r>
              <a:rPr lang="en-US" sz="1600" dirty="0"/>
              <a:t>Baseline: 73.5% (BRFSS, 2020)</a:t>
            </a:r>
          </a:p>
          <a:p>
            <a:pPr marL="862013" lvl="1" indent="-342900">
              <a:buFont typeface="Arial" panose="020B0604020202020204" pitchFamily="34" charset="0"/>
              <a:buChar char="•"/>
            </a:pPr>
            <a:r>
              <a:rPr lang="en-US" sz="1600" dirty="0"/>
              <a:t>Target: 80%</a:t>
            </a:r>
          </a:p>
          <a:p>
            <a:pPr marL="342900" indent="-342900">
              <a:buFont typeface="Arial" panose="020B0604020202020204" pitchFamily="34" charset="0"/>
              <a:buChar char="•"/>
            </a:pPr>
            <a:r>
              <a:rPr lang="en-US" sz="1800" dirty="0"/>
              <a:t>Objective 18: Increase the proportion of cancer survivors who are living 5 years or longer after diagnosis of Colorectal Cancer.</a:t>
            </a:r>
          </a:p>
          <a:p>
            <a:pPr marL="862013" lvl="1" indent="-342900">
              <a:buFont typeface="Arial" panose="020B0604020202020204" pitchFamily="34" charset="0"/>
              <a:buChar char="•"/>
            </a:pPr>
            <a:r>
              <a:rPr lang="en-US" sz="1600" dirty="0"/>
              <a:t>Baseline: 67% (U.S. Cancer Statistics 2019)</a:t>
            </a:r>
          </a:p>
          <a:p>
            <a:pPr marL="862013" lvl="1" indent="-342900">
              <a:buFont typeface="Arial" panose="020B0604020202020204" pitchFamily="34" charset="0"/>
              <a:buChar char="•"/>
            </a:pPr>
            <a:r>
              <a:rPr lang="en-US" sz="1600" dirty="0"/>
              <a:t>Target: 70%</a:t>
            </a:r>
            <a:endParaRPr lang="en-US" dirty="0"/>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Colorectal Cancer</a:t>
            </a:r>
          </a:p>
        </p:txBody>
      </p:sp>
    </p:spTree>
    <p:extLst>
      <p:ext uri="{BB962C8B-B14F-4D97-AF65-F5344CB8AC3E}">
        <p14:creationId xmlns:p14="http://schemas.microsoft.com/office/powerpoint/2010/main" val="138544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19: Decrease the incidence rate of Prostate Cancer </a:t>
            </a:r>
          </a:p>
          <a:p>
            <a:pPr marL="862013" lvl="1" indent="-342900">
              <a:buFont typeface="Arial" panose="020B0604020202020204" pitchFamily="34" charset="0"/>
              <a:buChar char="•"/>
            </a:pPr>
            <a:r>
              <a:rPr lang="en-US" sz="1600" dirty="0"/>
              <a:t>Baseline: 98.2 per 100,000 (Washington State Cancer Registry, 2019)</a:t>
            </a:r>
          </a:p>
          <a:p>
            <a:pPr marL="862013" lvl="1" indent="-342900">
              <a:buFont typeface="Arial" panose="020B0604020202020204" pitchFamily="34" charset="0"/>
              <a:buChar char="•"/>
            </a:pPr>
            <a:r>
              <a:rPr lang="en-US" sz="1600" dirty="0"/>
              <a:t>Target:  94 per 100,000 </a:t>
            </a:r>
          </a:p>
          <a:p>
            <a:pPr marL="342900" indent="-342900">
              <a:buFont typeface="Arial" panose="020B0604020202020204" pitchFamily="34" charset="0"/>
              <a:buChar char="•"/>
            </a:pPr>
            <a:r>
              <a:rPr lang="en-US" sz="1800" dirty="0"/>
              <a:t>Objective 20: Decrease the mortality rate of Prostate Cancer. </a:t>
            </a:r>
          </a:p>
          <a:p>
            <a:pPr marL="862013" lvl="1" indent="-342900">
              <a:buFont typeface="Arial" panose="020B0604020202020204" pitchFamily="34" charset="0"/>
              <a:buChar char="•"/>
            </a:pPr>
            <a:r>
              <a:rPr lang="en-US" sz="1600" dirty="0"/>
              <a:t>Baseline: 18.9 per 100,000 (Washington State Cancer Registry, 2019)</a:t>
            </a:r>
          </a:p>
          <a:p>
            <a:pPr marL="862013" lvl="1" indent="-342900">
              <a:buFont typeface="Arial" panose="020B0604020202020204" pitchFamily="34" charset="0"/>
              <a:buChar char="•"/>
            </a:pPr>
            <a:r>
              <a:rPr lang="en-US" sz="1600" dirty="0"/>
              <a:t>Target:   15 per 100,000 </a:t>
            </a:r>
          </a:p>
          <a:p>
            <a:pPr marL="342900" indent="-342900">
              <a:buFont typeface="Arial" panose="020B0604020202020204" pitchFamily="34" charset="0"/>
              <a:buChar char="•"/>
            </a:pPr>
            <a:r>
              <a:rPr lang="en-US" sz="1800" dirty="0"/>
              <a:t>Objective 21: Increase the proportion of cancer survivors who are living 5 years or longer after diagnosis of Prostate Cancer.  </a:t>
            </a:r>
          </a:p>
          <a:p>
            <a:pPr marL="862013" lvl="1" indent="-342900">
              <a:buFont typeface="Arial" panose="020B0604020202020204" pitchFamily="34" charset="0"/>
              <a:buChar char="•"/>
            </a:pPr>
            <a:r>
              <a:rPr lang="en-US" sz="1600" dirty="0"/>
              <a:t>Baseline: 96% (U.S. Cancer Statistics 2019)</a:t>
            </a:r>
          </a:p>
          <a:p>
            <a:pPr marL="862013" lvl="1" indent="-342900">
              <a:buFont typeface="Arial" panose="020B0604020202020204" pitchFamily="34" charset="0"/>
              <a:buChar char="•"/>
            </a:pPr>
            <a:r>
              <a:rPr lang="en-US" sz="1600" dirty="0"/>
              <a:t>Target: 97%</a:t>
            </a:r>
          </a:p>
          <a:p>
            <a:pPr marL="342900" indent="-342900">
              <a:buFont typeface="Arial" panose="020B0604020202020204" pitchFamily="34" charset="0"/>
              <a:buChar char="•"/>
            </a:pPr>
            <a:r>
              <a:rPr lang="en-US" sz="1800" dirty="0"/>
              <a:t>Objective 22: Increase the percentage of people who make informed decisions about screening for prostate cancer.</a:t>
            </a:r>
          </a:p>
          <a:p>
            <a:pPr marL="862013" lvl="1" indent="-342900">
              <a:buFont typeface="Arial" panose="020B0604020202020204" pitchFamily="34" charset="0"/>
              <a:buChar char="•"/>
            </a:pPr>
            <a:r>
              <a:rPr lang="en-US" sz="1600" dirty="0"/>
              <a:t>Baseline: TBD</a:t>
            </a:r>
          </a:p>
          <a:p>
            <a:pPr marL="862013" lvl="1" indent="-342900">
              <a:buFont typeface="Arial" panose="020B0604020202020204" pitchFamily="34" charset="0"/>
              <a:buChar char="•"/>
            </a:pPr>
            <a:r>
              <a:rPr lang="en-US" sz="1600" dirty="0"/>
              <a:t>Target: TBD</a:t>
            </a:r>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Prostate Cancer</a:t>
            </a:r>
          </a:p>
        </p:txBody>
      </p:sp>
    </p:spTree>
    <p:extLst>
      <p:ext uri="{BB962C8B-B14F-4D97-AF65-F5344CB8AC3E}">
        <p14:creationId xmlns:p14="http://schemas.microsoft.com/office/powerpoint/2010/main" val="91740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23: Decrease incidence rate of melanoma of the skin.</a:t>
            </a:r>
          </a:p>
          <a:p>
            <a:pPr marL="862013" lvl="1" indent="-342900">
              <a:buFont typeface="Arial" panose="020B0604020202020204" pitchFamily="34" charset="0"/>
              <a:buChar char="•"/>
            </a:pPr>
            <a:r>
              <a:rPr lang="en-US" sz="1600" dirty="0"/>
              <a:t>Baseline: 53.2 per 100,000 (Washington State Cancer Registry, 2019)</a:t>
            </a:r>
          </a:p>
          <a:p>
            <a:pPr marL="862013" lvl="1" indent="-342900">
              <a:buFont typeface="Arial" panose="020B0604020202020204" pitchFamily="34" charset="0"/>
              <a:buChar char="•"/>
            </a:pPr>
            <a:r>
              <a:rPr lang="en-US" sz="1600" dirty="0"/>
              <a:t>Target: 40 per 100,000</a:t>
            </a:r>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Melanoma of the Skin Cancer</a:t>
            </a:r>
          </a:p>
        </p:txBody>
      </p:sp>
    </p:spTree>
    <p:extLst>
      <p:ext uri="{BB962C8B-B14F-4D97-AF65-F5344CB8AC3E}">
        <p14:creationId xmlns:p14="http://schemas.microsoft.com/office/powerpoint/2010/main" val="289155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633089" y="1378581"/>
            <a:ext cx="10070943" cy="4662833"/>
          </a:xfrm>
        </p:spPr>
        <p:txBody>
          <a:bodyPr/>
          <a:lstStyle/>
          <a:p>
            <a:pPr marL="342900" indent="-342900">
              <a:buFont typeface="Arial" panose="020B0604020202020204" pitchFamily="34" charset="0"/>
              <a:buChar char="•"/>
            </a:pPr>
            <a:r>
              <a:rPr lang="en-US" sz="1400" dirty="0"/>
              <a:t>Objective 24: Decrease the incidence rate of all HPV-related cancers. </a:t>
            </a:r>
          </a:p>
          <a:p>
            <a:pPr marL="862013" lvl="1" indent="-342900">
              <a:buFont typeface="Arial" panose="020B0604020202020204" pitchFamily="34" charset="0"/>
              <a:buChar char="•"/>
            </a:pPr>
            <a:r>
              <a:rPr lang="en-US" sz="1400" dirty="0"/>
              <a:t>Baseline: 11.8 per 100,000 (Washington State Cancer Registry, 2015-2019)</a:t>
            </a:r>
          </a:p>
          <a:p>
            <a:pPr marL="862013" lvl="1" indent="-342900">
              <a:buFont typeface="Arial" panose="020B0604020202020204" pitchFamily="34" charset="0"/>
              <a:buChar char="•"/>
            </a:pPr>
            <a:r>
              <a:rPr lang="en-US" sz="1400" dirty="0"/>
              <a:t>Target:  9 per 100,000 </a:t>
            </a:r>
          </a:p>
          <a:p>
            <a:pPr marL="342900" indent="-342900">
              <a:buFont typeface="Arial" panose="020B0604020202020204" pitchFamily="34" charset="0"/>
              <a:buChar char="•"/>
            </a:pPr>
            <a:r>
              <a:rPr lang="en-US" sz="1400" dirty="0"/>
              <a:t>Objective 25: Decrease the incidence rate of female Cervical Cancer. </a:t>
            </a:r>
          </a:p>
          <a:p>
            <a:pPr marL="862013" lvl="1" indent="-342900">
              <a:buFont typeface="Arial" panose="020B0604020202020204" pitchFamily="34" charset="0"/>
              <a:buChar char="•"/>
            </a:pPr>
            <a:r>
              <a:rPr lang="en-US" sz="1400" dirty="0"/>
              <a:t>Baseline: 6.5 per 100,000 (Washington State Cancer Registry, 2015-2019)</a:t>
            </a:r>
          </a:p>
          <a:p>
            <a:pPr marL="862013" lvl="1" indent="-342900">
              <a:buFont typeface="Arial" panose="020B0604020202020204" pitchFamily="34" charset="0"/>
              <a:buChar char="•"/>
            </a:pPr>
            <a:r>
              <a:rPr lang="en-US" sz="1400" dirty="0"/>
              <a:t>Target:   4 per 100,000 </a:t>
            </a:r>
          </a:p>
          <a:p>
            <a:pPr marL="342900" indent="-342900">
              <a:buFont typeface="Arial" panose="020B0604020202020204" pitchFamily="34" charset="0"/>
              <a:buChar char="•"/>
            </a:pPr>
            <a:r>
              <a:rPr lang="en-US" sz="1400" dirty="0"/>
              <a:t>Objective 26: Decrease the incidence rate of male Oropharyngeal Cancer. </a:t>
            </a:r>
          </a:p>
          <a:p>
            <a:pPr marL="862013" lvl="1" indent="-342900">
              <a:buFont typeface="Arial" panose="020B0604020202020204" pitchFamily="34" charset="0"/>
              <a:buChar char="•"/>
            </a:pPr>
            <a:r>
              <a:rPr lang="en-US" sz="1400" dirty="0"/>
              <a:t>Baseline: 8.7 per 100,000 (Washington State Cancer Registry, 2015-2019)</a:t>
            </a:r>
          </a:p>
          <a:p>
            <a:pPr marL="862013" lvl="1" indent="-342900">
              <a:buFont typeface="Arial" panose="020B0604020202020204" pitchFamily="34" charset="0"/>
              <a:buChar char="•"/>
            </a:pPr>
            <a:r>
              <a:rPr lang="en-US" sz="1400" dirty="0"/>
              <a:t>Target:   7 per 100,000 </a:t>
            </a:r>
          </a:p>
          <a:p>
            <a:pPr marL="342900" indent="-342900">
              <a:buFont typeface="Arial" panose="020B0604020202020204" pitchFamily="34" charset="0"/>
              <a:buChar char="•"/>
            </a:pPr>
            <a:r>
              <a:rPr lang="en-US" sz="1400" dirty="0"/>
              <a:t>Objective 27: Increase the percentage of adolescents, aged 11 to 12 years who have completed the HPV vaccination series.</a:t>
            </a:r>
          </a:p>
          <a:p>
            <a:pPr marL="862013" lvl="1" indent="-342900">
              <a:buFont typeface="Arial" panose="020B0604020202020204" pitchFamily="34" charset="0"/>
              <a:buChar char="•"/>
            </a:pPr>
            <a:r>
              <a:rPr lang="en-US" sz="1400" dirty="0"/>
              <a:t>Baseline: 11.6% (Washington State Immunization Information System, 2021)</a:t>
            </a:r>
          </a:p>
          <a:p>
            <a:pPr marL="862013" lvl="1" indent="-342900">
              <a:buFont typeface="Arial" panose="020B0604020202020204" pitchFamily="34" charset="0"/>
              <a:buChar char="•"/>
            </a:pPr>
            <a:r>
              <a:rPr lang="en-US" sz="1400" dirty="0"/>
              <a:t>Target: 80%</a:t>
            </a:r>
          </a:p>
          <a:p>
            <a:pPr marL="342900" indent="-342900">
              <a:buFont typeface="Arial" panose="020B0604020202020204" pitchFamily="34" charset="0"/>
              <a:buChar char="•"/>
            </a:pPr>
            <a:r>
              <a:rPr lang="en-US" sz="1400" dirty="0"/>
              <a:t>Objective 28: Increase percentage of adolescents aged 11 to 12 years who have had at least 1 dose of the HPV vaccine series.   </a:t>
            </a:r>
          </a:p>
          <a:p>
            <a:pPr marL="862013" lvl="1" indent="-342900">
              <a:buFont typeface="Arial" panose="020B0604020202020204" pitchFamily="34" charset="0"/>
              <a:buChar char="•"/>
            </a:pPr>
            <a:r>
              <a:rPr lang="en-US" sz="1400" dirty="0"/>
              <a:t>Baseline: 36.4%</a:t>
            </a:r>
          </a:p>
          <a:p>
            <a:pPr marL="862013" lvl="1" indent="-342900">
              <a:buFont typeface="Arial" panose="020B0604020202020204" pitchFamily="34" charset="0"/>
              <a:buChar char="•"/>
            </a:pPr>
            <a:r>
              <a:rPr lang="en-US" sz="1400" dirty="0"/>
              <a:t>Target: 90%</a:t>
            </a:r>
          </a:p>
          <a:p>
            <a:pPr marL="342900" indent="-342900">
              <a:buFont typeface="Arial" panose="020B0604020202020204" pitchFamily="34" charset="0"/>
              <a:buChar char="•"/>
            </a:pPr>
            <a:r>
              <a:rPr lang="en-US" sz="1400" dirty="0"/>
              <a:t>Objective 29: Increase the percentage of people who get screened for cervical cancer.</a:t>
            </a:r>
          </a:p>
          <a:p>
            <a:pPr marL="862013" lvl="1" indent="-342900">
              <a:buFont typeface="Arial" panose="020B0604020202020204" pitchFamily="34" charset="0"/>
              <a:buChar char="•"/>
            </a:pPr>
            <a:r>
              <a:rPr lang="en-US" sz="1400" dirty="0"/>
              <a:t>Baseline: 72.8% (BRFSS, 2020)</a:t>
            </a:r>
          </a:p>
          <a:p>
            <a:pPr marL="862013" lvl="1" indent="-342900">
              <a:buFont typeface="Arial" panose="020B0604020202020204" pitchFamily="34" charset="0"/>
              <a:buChar char="•"/>
            </a:pPr>
            <a:r>
              <a:rPr lang="en-US" sz="1400" dirty="0"/>
              <a:t>Target: 80%</a:t>
            </a:r>
          </a:p>
          <a:p>
            <a:pPr marL="342900" indent="-342900">
              <a:buFont typeface="Arial" panose="020B0604020202020204" pitchFamily="34" charset="0"/>
              <a:buChar char="•"/>
            </a:pPr>
            <a:endParaRPr lang="en-US" sz="1800" dirty="0"/>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HPV-Related Cancers</a:t>
            </a:r>
          </a:p>
        </p:txBody>
      </p:sp>
    </p:spTree>
    <p:extLst>
      <p:ext uri="{BB962C8B-B14F-4D97-AF65-F5344CB8AC3E}">
        <p14:creationId xmlns:p14="http://schemas.microsoft.com/office/powerpoint/2010/main" val="2596724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30: Increase number of people who are tested for all hereditary cancer syndromes by regional genetic clinics.   </a:t>
            </a:r>
          </a:p>
          <a:p>
            <a:pPr marL="862013" lvl="1" indent="-342900">
              <a:buFont typeface="Arial" panose="020B0604020202020204" pitchFamily="34" charset="0"/>
              <a:buChar char="•"/>
            </a:pPr>
            <a:r>
              <a:rPr lang="en-US" sz="1600" dirty="0"/>
              <a:t>Baseline: 230 (everyone)</a:t>
            </a:r>
          </a:p>
          <a:p>
            <a:pPr marL="862013" lvl="1" indent="-342900">
              <a:buFont typeface="Arial" panose="020B0604020202020204" pitchFamily="34" charset="0"/>
              <a:buChar char="•"/>
            </a:pPr>
            <a:r>
              <a:rPr lang="en-US" sz="1600" dirty="0"/>
              <a:t>96 (those with family history)</a:t>
            </a:r>
          </a:p>
          <a:p>
            <a:pPr marL="862013" lvl="1" indent="-342900">
              <a:buFont typeface="Arial" panose="020B0604020202020204" pitchFamily="34" charset="0"/>
              <a:buChar char="•"/>
            </a:pPr>
            <a:r>
              <a:rPr lang="en-US" sz="1600" dirty="0"/>
              <a:t>Target: TBD</a:t>
            </a:r>
          </a:p>
          <a:p>
            <a:pPr marL="342900" indent="-342900">
              <a:buFont typeface="Arial" panose="020B0604020202020204" pitchFamily="34" charset="0"/>
              <a:buChar char="•"/>
            </a:pPr>
            <a:r>
              <a:rPr lang="en-US" sz="1800" dirty="0"/>
              <a:t>Objective 31: Increase the proportion of people at increased risk who get genetic counseling for breast and/or ovarian cancer.</a:t>
            </a:r>
          </a:p>
          <a:p>
            <a:pPr marL="862013" lvl="1" indent="-342900">
              <a:buFont typeface="Arial" panose="020B0604020202020204" pitchFamily="34" charset="0"/>
              <a:buChar char="•"/>
            </a:pPr>
            <a:r>
              <a:rPr lang="en-US" sz="1600" dirty="0"/>
              <a:t>Baseline: TBD</a:t>
            </a:r>
          </a:p>
          <a:p>
            <a:pPr marL="862013" lvl="1" indent="-342900">
              <a:buFont typeface="Arial" panose="020B0604020202020204" pitchFamily="34" charset="0"/>
              <a:buChar char="•"/>
            </a:pPr>
            <a:r>
              <a:rPr lang="en-US" sz="1600" dirty="0"/>
              <a:t>Target: TBD</a:t>
            </a:r>
          </a:p>
          <a:p>
            <a:pPr marL="342900" indent="-342900">
              <a:buFont typeface="Arial" panose="020B0604020202020204" pitchFamily="34" charset="0"/>
              <a:buChar char="•"/>
            </a:pPr>
            <a:r>
              <a:rPr lang="en-US" sz="1800" dirty="0"/>
              <a:t>Objective 32: Increase the proportion of people with colorectal cancer who get tested for Lynch syndrome.</a:t>
            </a:r>
          </a:p>
          <a:p>
            <a:pPr marL="862013" lvl="1" indent="-342900">
              <a:buFont typeface="Arial" panose="020B0604020202020204" pitchFamily="34" charset="0"/>
              <a:buChar char="•"/>
            </a:pPr>
            <a:r>
              <a:rPr lang="en-US" sz="1600" dirty="0"/>
              <a:t>Baseline: TBD</a:t>
            </a:r>
          </a:p>
          <a:p>
            <a:pPr marL="862013" lvl="1" indent="-342900">
              <a:buFont typeface="Arial" panose="020B0604020202020204" pitchFamily="34" charset="0"/>
              <a:buChar char="•"/>
            </a:pPr>
            <a:r>
              <a:rPr lang="en-US" sz="1600" dirty="0"/>
              <a:t>Target: TBD</a:t>
            </a:r>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Genetic Testing and Counseling</a:t>
            </a:r>
          </a:p>
        </p:txBody>
      </p:sp>
    </p:spTree>
    <p:extLst>
      <p:ext uri="{BB962C8B-B14F-4D97-AF65-F5344CB8AC3E}">
        <p14:creationId xmlns:p14="http://schemas.microsoft.com/office/powerpoint/2010/main" val="4139295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Need measurable objectives to include in this section. </a:t>
            </a:r>
            <a:endParaRPr lang="en-US" sz="1600" dirty="0"/>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Pediatric and Young Adult</a:t>
            </a:r>
          </a:p>
        </p:txBody>
      </p:sp>
    </p:spTree>
    <p:extLst>
      <p:ext uri="{BB962C8B-B14F-4D97-AF65-F5344CB8AC3E}">
        <p14:creationId xmlns:p14="http://schemas.microsoft.com/office/powerpoint/2010/main" val="148746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Who are We?</a:t>
            </a:r>
          </a:p>
          <a:p>
            <a:r>
              <a:rPr lang="en-US" dirty="0"/>
              <a:t>What are we Doing?</a:t>
            </a:r>
          </a:p>
        </p:txBody>
      </p:sp>
      <p:sp>
        <p:nvSpPr>
          <p:cNvPr id="3" name="Title 2"/>
          <p:cNvSpPr>
            <a:spLocks noGrp="1"/>
          </p:cNvSpPr>
          <p:nvPr>
            <p:ph type="title"/>
          </p:nvPr>
        </p:nvSpPr>
        <p:spPr/>
        <p:txBody>
          <a:bodyPr>
            <a:normAutofit fontScale="90000"/>
          </a:bodyPr>
          <a:lstStyle/>
          <a:p>
            <a:r>
              <a:rPr lang="en-US" dirty="0"/>
              <a:t>Cancer Action Plan of Washington (CAPOW)</a:t>
            </a:r>
          </a:p>
        </p:txBody>
      </p:sp>
    </p:spTree>
    <p:extLst>
      <p:ext uri="{BB962C8B-B14F-4D97-AF65-F5344CB8AC3E}">
        <p14:creationId xmlns:p14="http://schemas.microsoft.com/office/powerpoint/2010/main" val="255494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sz="1800" dirty="0"/>
              <a:t>Objective: Increase the percentage of people who participate in physical activities.</a:t>
            </a:r>
          </a:p>
          <a:p>
            <a:pPr marL="862013" lvl="1" indent="-342900">
              <a:buFont typeface="Arial" panose="020B0604020202020204" pitchFamily="34" charset="0"/>
              <a:buChar char="•"/>
            </a:pPr>
            <a:r>
              <a:rPr lang="en-US" sz="1600" dirty="0"/>
              <a:t>Baseline: 82.2% (BRFSS, 2020)</a:t>
            </a:r>
          </a:p>
          <a:p>
            <a:pPr marL="862013" lvl="1" indent="-342900">
              <a:buFont typeface="Arial" panose="020B0604020202020204" pitchFamily="34" charset="0"/>
              <a:buChar char="•"/>
            </a:pPr>
            <a:r>
              <a:rPr lang="en-US" sz="1600" dirty="0"/>
              <a:t>Target: 90%</a:t>
            </a:r>
          </a:p>
          <a:p>
            <a:pPr marL="342900" indent="-342900">
              <a:buFont typeface="Arial" panose="020B0604020202020204" pitchFamily="34" charset="0"/>
              <a:buChar char="•"/>
            </a:pPr>
            <a:r>
              <a:rPr lang="en-US" sz="1800" dirty="0"/>
              <a:t>Objective: Reduce the percentage of adults with heavy alcohol use.</a:t>
            </a:r>
          </a:p>
          <a:p>
            <a:pPr marL="862013" lvl="1" indent="-342900">
              <a:buFont typeface="Arial" panose="020B0604020202020204" pitchFamily="34" charset="0"/>
              <a:buChar char="•"/>
            </a:pPr>
            <a:r>
              <a:rPr lang="en-US" sz="1600" dirty="0"/>
              <a:t>Baseline: 7.2% (BRFSS, 2020)</a:t>
            </a:r>
          </a:p>
          <a:p>
            <a:pPr marL="862013" lvl="1" indent="-342900">
              <a:buFont typeface="Arial" panose="020B0604020202020204" pitchFamily="34" charset="0"/>
              <a:buChar char="•"/>
            </a:pPr>
            <a:r>
              <a:rPr lang="en-US" sz="1600" dirty="0"/>
              <a:t>Target: 3%</a:t>
            </a:r>
          </a:p>
          <a:p>
            <a:pPr marL="342900" indent="-342900">
              <a:buFont typeface="Arial" panose="020B0604020202020204" pitchFamily="34" charset="0"/>
              <a:buChar char="•"/>
            </a:pPr>
            <a:r>
              <a:rPr lang="en-US" sz="1800" dirty="0"/>
              <a:t>Objective: Decrease the number of cancer survivors who smoke commercial tobacco.</a:t>
            </a:r>
          </a:p>
          <a:p>
            <a:pPr marL="862013" lvl="1" indent="-342900">
              <a:buFont typeface="Arial" panose="020B0604020202020204" pitchFamily="34" charset="0"/>
              <a:buChar char="•"/>
            </a:pPr>
            <a:r>
              <a:rPr lang="en-US" sz="1600" dirty="0"/>
              <a:t>Baseline: 10.4% (BRFSS, 2020)</a:t>
            </a:r>
          </a:p>
          <a:p>
            <a:pPr marL="862013" lvl="1" indent="-342900">
              <a:buFont typeface="Arial" panose="020B0604020202020204" pitchFamily="34" charset="0"/>
              <a:buChar char="•"/>
            </a:pPr>
            <a:r>
              <a:rPr lang="en-US" sz="1600" dirty="0"/>
              <a:t>Target: 7%</a:t>
            </a:r>
          </a:p>
          <a:p>
            <a:pPr lvl="1" indent="0">
              <a:buNone/>
            </a:pPr>
            <a:endParaRPr lang="en-US" dirty="0"/>
          </a:p>
          <a:p>
            <a:endParaRPr lang="en-US" dirty="0"/>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Quality of Life</a:t>
            </a:r>
          </a:p>
        </p:txBody>
      </p:sp>
    </p:spTree>
    <p:extLst>
      <p:ext uri="{BB962C8B-B14F-4D97-AF65-F5344CB8AC3E}">
        <p14:creationId xmlns:p14="http://schemas.microsoft.com/office/powerpoint/2010/main" val="1212924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Accuracy</a:t>
            </a:r>
          </a:p>
        </p:txBody>
      </p:sp>
      <p:sp>
        <p:nvSpPr>
          <p:cNvPr id="3" name="Text Placeholder 2"/>
          <p:cNvSpPr>
            <a:spLocks noGrp="1"/>
          </p:cNvSpPr>
          <p:nvPr>
            <p:ph type="body" sz="quarter" idx="23"/>
          </p:nvPr>
        </p:nvSpPr>
        <p:spPr/>
        <p:txBody>
          <a:bodyPr/>
          <a:lstStyle/>
          <a:p>
            <a:r>
              <a:rPr lang="en-US" dirty="0"/>
              <a:t>Data</a:t>
            </a:r>
          </a:p>
        </p:txBody>
      </p:sp>
      <p:sp>
        <p:nvSpPr>
          <p:cNvPr id="4" name="Text Placeholder 3"/>
          <p:cNvSpPr>
            <a:spLocks noGrp="1"/>
          </p:cNvSpPr>
          <p:nvPr>
            <p:ph type="body" sz="quarter" idx="24"/>
          </p:nvPr>
        </p:nvSpPr>
        <p:spPr/>
        <p:txBody>
          <a:bodyPr/>
          <a:lstStyle/>
          <a:p>
            <a:r>
              <a:rPr lang="en-US" dirty="0"/>
              <a:t>What’s Missing?</a:t>
            </a:r>
          </a:p>
        </p:txBody>
      </p:sp>
      <p:sp>
        <p:nvSpPr>
          <p:cNvPr id="5" name="Text Placeholder 4"/>
          <p:cNvSpPr>
            <a:spLocks noGrp="1"/>
          </p:cNvSpPr>
          <p:nvPr>
            <p:ph type="body" sz="quarter" idx="25"/>
          </p:nvPr>
        </p:nvSpPr>
        <p:spPr>
          <a:xfrm>
            <a:off x="1090569" y="2474230"/>
            <a:ext cx="3108679" cy="3702416"/>
          </a:xfrm>
        </p:spPr>
        <p:txBody>
          <a:bodyPr/>
          <a:lstStyle/>
          <a:p>
            <a:pPr marL="342900" indent="-342900">
              <a:buFont typeface="Arial" panose="020B0604020202020204" pitchFamily="34" charset="0"/>
              <a:buChar char="•"/>
            </a:pPr>
            <a:r>
              <a:rPr lang="en-US" dirty="0"/>
              <a:t>Do these objectives accurately reflect what we are working on?</a:t>
            </a:r>
          </a:p>
          <a:p>
            <a:pPr marL="342900" indent="-342900">
              <a:buFont typeface="Arial" panose="020B0604020202020204" pitchFamily="34" charset="0"/>
              <a:buChar char="•"/>
            </a:pPr>
            <a:r>
              <a:rPr lang="en-US" dirty="0"/>
              <a:t>Are these objectives going to reduce cancer burden?</a:t>
            </a:r>
          </a:p>
          <a:p>
            <a:pPr marL="342900" indent="-342900">
              <a:buFont typeface="Arial" panose="020B0604020202020204" pitchFamily="34" charset="0"/>
              <a:buChar char="•"/>
            </a:pPr>
            <a:r>
              <a:rPr lang="en-US" dirty="0"/>
              <a:t>Wordsmith’s welcome! </a:t>
            </a:r>
          </a:p>
        </p:txBody>
      </p:sp>
      <p:sp>
        <p:nvSpPr>
          <p:cNvPr id="6" name="Text Placeholder 5"/>
          <p:cNvSpPr>
            <a:spLocks noGrp="1"/>
          </p:cNvSpPr>
          <p:nvPr>
            <p:ph type="body" sz="quarter" idx="26"/>
          </p:nvPr>
        </p:nvSpPr>
        <p:spPr>
          <a:xfrm>
            <a:off x="4773336" y="2474230"/>
            <a:ext cx="3021044" cy="3691680"/>
          </a:xfrm>
        </p:spPr>
        <p:txBody>
          <a:bodyPr/>
          <a:lstStyle/>
          <a:p>
            <a:pPr marL="342900" indent="-342900">
              <a:buFont typeface="Arial" panose="020B0604020202020204" pitchFamily="34" charset="0"/>
              <a:buChar char="•"/>
            </a:pPr>
            <a:r>
              <a:rPr lang="en-US" dirty="0"/>
              <a:t>Are current sources of data appropriate?</a:t>
            </a:r>
          </a:p>
          <a:p>
            <a:pPr marL="342900" indent="-342900">
              <a:buFont typeface="Arial" panose="020B0604020202020204" pitchFamily="34" charset="0"/>
              <a:buChar char="•"/>
            </a:pPr>
            <a:r>
              <a:rPr lang="en-US" dirty="0"/>
              <a:t>Are sources able to be identified? </a:t>
            </a:r>
          </a:p>
          <a:p>
            <a:pPr marL="342900" indent="-342900">
              <a:buFont typeface="Arial" panose="020B0604020202020204" pitchFamily="34" charset="0"/>
              <a:buChar char="•"/>
            </a:pPr>
            <a:r>
              <a:rPr lang="en-US" dirty="0"/>
              <a:t>Are targets too bold or too safe?</a:t>
            </a:r>
          </a:p>
        </p:txBody>
      </p:sp>
      <p:sp>
        <p:nvSpPr>
          <p:cNvPr id="7" name="Text Placeholder 6"/>
          <p:cNvSpPr>
            <a:spLocks noGrp="1"/>
          </p:cNvSpPr>
          <p:nvPr>
            <p:ph type="body" sz="quarter" idx="27"/>
          </p:nvPr>
        </p:nvSpPr>
        <p:spPr>
          <a:xfrm>
            <a:off x="8459527" y="2484966"/>
            <a:ext cx="2641904" cy="3691680"/>
          </a:xfrm>
        </p:spPr>
        <p:txBody>
          <a:bodyPr/>
          <a:lstStyle/>
          <a:p>
            <a:pPr marL="342900" indent="-342900">
              <a:buFont typeface="Arial" panose="020B0604020202020204" pitchFamily="34" charset="0"/>
              <a:buChar char="•"/>
            </a:pPr>
            <a:r>
              <a:rPr lang="en-US" dirty="0"/>
              <a:t>Objectives</a:t>
            </a:r>
          </a:p>
          <a:p>
            <a:pPr marL="342900" indent="-342900">
              <a:buFont typeface="Arial" panose="020B0604020202020204" pitchFamily="34" charset="0"/>
              <a:buChar char="•"/>
            </a:pPr>
            <a:r>
              <a:rPr lang="en-US" dirty="0"/>
              <a:t>General Topic Areas</a:t>
            </a:r>
          </a:p>
        </p:txBody>
      </p:sp>
      <p:sp>
        <p:nvSpPr>
          <p:cNvPr id="8" name="Title 7"/>
          <p:cNvSpPr>
            <a:spLocks noGrp="1"/>
          </p:cNvSpPr>
          <p:nvPr>
            <p:ph type="title"/>
          </p:nvPr>
        </p:nvSpPr>
        <p:spPr/>
        <p:txBody>
          <a:bodyPr>
            <a:normAutofit fontScale="90000"/>
          </a:bodyPr>
          <a:lstStyle/>
          <a:p>
            <a:r>
              <a:rPr lang="en-US" dirty="0"/>
              <a:t>Things to Consider</a:t>
            </a:r>
          </a:p>
        </p:txBody>
      </p:sp>
    </p:spTree>
    <p:extLst>
      <p:ext uri="{BB962C8B-B14F-4D97-AF65-F5344CB8AC3E}">
        <p14:creationId xmlns:p14="http://schemas.microsoft.com/office/powerpoint/2010/main" val="3276304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342900" indent="-342900">
              <a:buFont typeface="Arial" panose="020B0604020202020204" pitchFamily="34" charset="0"/>
              <a:buChar char="•"/>
            </a:pPr>
            <a:r>
              <a:rPr lang="en-US" dirty="0"/>
              <a:t>Contact Katie or Rebecca</a:t>
            </a:r>
          </a:p>
          <a:p>
            <a:pPr marL="862013" lvl="1" indent="-342900">
              <a:buFont typeface="Arial" panose="020B0604020202020204" pitchFamily="34" charset="0"/>
              <a:buChar char="•"/>
            </a:pPr>
            <a:r>
              <a:rPr lang="en-US" dirty="0"/>
              <a:t>Contact Katie Treend: </a:t>
            </a:r>
            <a:r>
              <a:rPr lang="en-US" dirty="0">
                <a:hlinkClick r:id="rId3"/>
              </a:rPr>
              <a:t>Katie.Treend@doh.wa.gov</a:t>
            </a:r>
            <a:r>
              <a:rPr lang="en-US" dirty="0"/>
              <a:t> or</a:t>
            </a:r>
          </a:p>
          <a:p>
            <a:pPr marL="862013" lvl="1" indent="-342900">
              <a:buFont typeface="Arial" panose="020B0604020202020204" pitchFamily="34" charset="0"/>
              <a:buChar char="•"/>
            </a:pPr>
            <a:r>
              <a:rPr lang="en-US" dirty="0"/>
              <a:t>Rebecca Briant: </a:t>
            </a:r>
            <a:r>
              <a:rPr lang="en-US" dirty="0">
                <a:hlinkClick r:id="rId4"/>
              </a:rPr>
              <a:t>rbryant@fredhutch.org</a:t>
            </a:r>
            <a:endParaRPr lang="en-US" dirty="0"/>
          </a:p>
          <a:p>
            <a:pPr marL="862013" lvl="1" indent="-342900">
              <a:buFont typeface="Arial" panose="020B0604020202020204" pitchFamily="34" charset="0"/>
              <a:buChar char="•"/>
            </a:pPr>
            <a:r>
              <a:rPr lang="en-US" dirty="0"/>
              <a:t>Send comments directly or request word document to track-changes</a:t>
            </a:r>
          </a:p>
          <a:p>
            <a:pPr marL="342900" indent="-342900">
              <a:buFont typeface="Arial" panose="020B0604020202020204" pitchFamily="34" charset="0"/>
              <a:buChar char="•"/>
            </a:pPr>
            <a:r>
              <a:rPr lang="en-US" dirty="0"/>
              <a:t>How long? </a:t>
            </a:r>
          </a:p>
          <a:p>
            <a:pPr marL="862013" lvl="1" indent="-342900">
              <a:buFont typeface="Arial" panose="020B0604020202020204" pitchFamily="34" charset="0"/>
              <a:buChar char="•"/>
            </a:pPr>
            <a:r>
              <a:rPr lang="en-US" dirty="0"/>
              <a:t>All objectives will be finalized for next coalition meeting (January 24</a:t>
            </a:r>
            <a:r>
              <a:rPr lang="en-US" baseline="30000" dirty="0"/>
              <a:t>th</a:t>
            </a:r>
            <a:r>
              <a:rPr lang="en-US" dirty="0"/>
              <a:t>, 2024).  </a:t>
            </a:r>
          </a:p>
          <a:p>
            <a:pPr marL="1090613" lvl="2"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How to Provide Feedback or Join the Coalition</a:t>
            </a:r>
          </a:p>
        </p:txBody>
      </p:sp>
    </p:spTree>
    <p:extLst>
      <p:ext uri="{BB962C8B-B14F-4D97-AF65-F5344CB8AC3E}">
        <p14:creationId xmlns:p14="http://schemas.microsoft.com/office/powerpoint/2010/main" val="2864263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Questions?</a:t>
            </a:r>
          </a:p>
        </p:txBody>
      </p:sp>
    </p:spTree>
    <p:extLst>
      <p:ext uri="{BB962C8B-B14F-4D97-AF65-F5344CB8AC3E}">
        <p14:creationId xmlns:p14="http://schemas.microsoft.com/office/powerpoint/2010/main" val="1381118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71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1060528" y="1065402"/>
            <a:ext cx="10070943" cy="4851177"/>
          </a:xfrm>
        </p:spPr>
        <p:txBody>
          <a:bodyPr/>
          <a:lstStyle/>
          <a:p>
            <a:endParaRPr lang="en-US" dirty="0"/>
          </a:p>
          <a:p>
            <a:r>
              <a:rPr lang="en-US" dirty="0"/>
              <a:t>Who is a part of the Coalition? </a:t>
            </a:r>
          </a:p>
          <a:p>
            <a:pPr marL="862013" lvl="1" indent="-342900">
              <a:buFont typeface="Arial" panose="020B0604020202020204" pitchFamily="34" charset="0"/>
              <a:buChar char="•"/>
            </a:pPr>
            <a:r>
              <a:rPr lang="en-US" dirty="0"/>
              <a:t>Co-led by several organizations</a:t>
            </a:r>
          </a:p>
          <a:p>
            <a:pPr marL="1090613" lvl="2" indent="-342900">
              <a:buFont typeface="Arial" panose="020B0604020202020204" pitchFamily="34" charset="0"/>
              <a:buChar char="•"/>
            </a:pPr>
            <a:r>
              <a:rPr lang="en-US" dirty="0"/>
              <a:t>WA Department of Health (DOH), Fred Hutch, American Cancer Society, South Puget Intertribal Planning Agency, Andy Hill Care Fund</a:t>
            </a:r>
          </a:p>
          <a:p>
            <a:endParaRPr lang="en-US" dirty="0"/>
          </a:p>
          <a:p>
            <a:r>
              <a:rPr lang="en-US" dirty="0"/>
              <a:t>Who is in charge of the Cancer Plan?</a:t>
            </a:r>
          </a:p>
          <a:p>
            <a:pPr marL="862013" lvl="1" indent="-342900">
              <a:buFont typeface="Arial" panose="020B0604020202020204" pitchFamily="34" charset="0"/>
              <a:buChar char="•"/>
            </a:pPr>
            <a:r>
              <a:rPr lang="en-US" dirty="0"/>
              <a:t>Housed by Coalition</a:t>
            </a:r>
          </a:p>
          <a:p>
            <a:pPr marL="862013" lvl="1" indent="-342900">
              <a:buFont typeface="Arial" panose="020B0604020202020204" pitchFamily="34" charset="0"/>
              <a:buChar char="•"/>
            </a:pPr>
            <a:r>
              <a:rPr lang="en-US" dirty="0"/>
              <a:t>Currently Drafted by DOH</a:t>
            </a:r>
          </a:p>
          <a:p>
            <a:pPr marL="862013" lvl="1" indent="-342900">
              <a:buFont typeface="Arial" panose="020B0604020202020204" pitchFamily="34" charset="0"/>
              <a:buChar char="•"/>
            </a:pPr>
            <a:r>
              <a:rPr lang="en-US" dirty="0"/>
              <a:t>Input from Community Partners</a:t>
            </a:r>
          </a:p>
          <a:p>
            <a:pPr marL="862013" lvl="1" indent="-342900">
              <a:buFont typeface="Arial" panose="020B0604020202020204" pitchFamily="34" charset="0"/>
              <a:buChar char="•"/>
            </a:pPr>
            <a:r>
              <a:rPr lang="en-US" dirty="0"/>
              <a:t>Sign off by Coalition</a:t>
            </a:r>
          </a:p>
          <a:p>
            <a:pPr marL="862013" lvl="1" indent="-342900">
              <a:buFont typeface="Arial" panose="020B0604020202020204" pitchFamily="34" charset="0"/>
              <a:buChar char="•"/>
            </a:pPr>
            <a:r>
              <a:rPr lang="en-US" dirty="0"/>
              <a:t>Shared responsibility for goals and objectives. </a:t>
            </a:r>
          </a:p>
          <a:p>
            <a:pPr marL="862013" lvl="1" indent="-342900">
              <a:buFont typeface="Arial" panose="020B0604020202020204" pitchFamily="34" charset="0"/>
              <a:buChar char="•"/>
            </a:pPr>
            <a:r>
              <a:rPr lang="en-US" dirty="0"/>
              <a:t>Yearly Evaluation and Report Out to Coalition</a:t>
            </a:r>
          </a:p>
          <a:p>
            <a:pPr marL="1090613" lvl="2" indent="-342900">
              <a:buFont typeface="Arial" panose="020B0604020202020204" pitchFamily="34" charset="0"/>
              <a:buChar char="•"/>
            </a:pPr>
            <a:r>
              <a:rPr lang="en-US" dirty="0"/>
              <a:t>Led by DOH and others</a:t>
            </a:r>
          </a:p>
          <a:p>
            <a:pPr marL="519113" lvl="1" indent="0">
              <a:buNone/>
            </a:pPr>
            <a:endParaRPr lang="en-US" dirty="0"/>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a:t>Current Coalition Structure</a:t>
            </a:r>
            <a:endParaRPr lang="en-US" dirty="0"/>
          </a:p>
        </p:txBody>
      </p:sp>
    </p:spTree>
    <p:extLst>
      <p:ext uri="{BB962C8B-B14F-4D97-AF65-F5344CB8AC3E}">
        <p14:creationId xmlns:p14="http://schemas.microsoft.com/office/powerpoint/2010/main" val="336939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pPr marL="257175" indent="-257175">
              <a:buFont typeface="Arial" panose="020B0604020202020204" pitchFamily="34" charset="0"/>
              <a:buChar char="•"/>
            </a:pPr>
            <a:r>
              <a:rPr lang="en-US" dirty="0"/>
              <a:t>Comprehensive cancer control is about people working together to identify problems and develop solutions to better use limited resources and create better outcomes.</a:t>
            </a:r>
          </a:p>
          <a:p>
            <a:pPr marL="257175" indent="-257175">
              <a:buFont typeface="Arial" panose="020B0604020202020204" pitchFamily="34" charset="0"/>
              <a:buChar char="•"/>
            </a:pPr>
            <a:r>
              <a:rPr lang="en-US" dirty="0"/>
              <a:t>Coordinate efforts, overcome challenges and accomplish goals together. </a:t>
            </a:r>
          </a:p>
          <a:p>
            <a:pPr marL="257175" indent="-257175">
              <a:buFont typeface="Arial" panose="020B0604020202020204" pitchFamily="34" charset="0"/>
              <a:buChar char="•"/>
            </a:pPr>
            <a:r>
              <a:rPr lang="en-US" dirty="0"/>
              <a:t>Leverage partnerships and resources. </a:t>
            </a:r>
          </a:p>
          <a:p>
            <a:pPr marL="257175" indent="-257175">
              <a:buFont typeface="Arial" panose="020B0604020202020204" pitchFamily="34" charset="0"/>
              <a:buChar char="•"/>
            </a:pPr>
            <a:r>
              <a:rPr lang="en-US" dirty="0"/>
              <a:t>Collaborative goals and objectives.</a:t>
            </a:r>
          </a:p>
          <a:p>
            <a:pPr marL="257175" indent="-257175">
              <a:buFont typeface="Arial" panose="020B0604020202020204" pitchFamily="34" charset="0"/>
              <a:buChar char="•"/>
            </a:pPr>
            <a:r>
              <a:rPr lang="en-US" dirty="0"/>
              <a:t>Unify existing Task Groups or Working Groups.</a:t>
            </a:r>
          </a:p>
          <a:p>
            <a:pPr marL="776288" lvl="1" indent="-257175">
              <a:buFont typeface="Arial" panose="020B0604020202020204" pitchFamily="34" charset="0"/>
              <a:buChar char="•"/>
            </a:pPr>
            <a:r>
              <a:rPr lang="en-US" dirty="0"/>
              <a:t>Operating under “One Roof”</a:t>
            </a:r>
          </a:p>
          <a:p>
            <a:pPr marL="257175" indent="-257175">
              <a:buFont typeface="Arial" panose="020B0604020202020204" pitchFamily="34" charset="0"/>
              <a:buChar char="•"/>
            </a:pPr>
            <a:r>
              <a:rPr lang="en-US" dirty="0"/>
              <a:t>Can be formal or informal. </a:t>
            </a:r>
          </a:p>
          <a:p>
            <a:pPr marL="776288" lvl="1" indent="-257175">
              <a:buFont typeface="Arial" panose="020B0604020202020204" pitchFamily="34" charset="0"/>
              <a:buChar char="•"/>
            </a:pPr>
            <a:r>
              <a:rPr lang="en-US" dirty="0"/>
              <a:t>Variable by State.</a:t>
            </a:r>
          </a:p>
          <a:p>
            <a:pPr marL="257175" indent="-257175">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How the Coalition Works</a:t>
            </a:r>
          </a:p>
        </p:txBody>
      </p:sp>
    </p:spTree>
    <p:extLst>
      <p:ext uri="{BB962C8B-B14F-4D97-AF65-F5344CB8AC3E}">
        <p14:creationId xmlns:p14="http://schemas.microsoft.com/office/powerpoint/2010/main" val="3566621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State wide Cancer Coalition and 5-Year Plan </a:t>
            </a:r>
          </a:p>
          <a:p>
            <a:r>
              <a:rPr lang="en-US" dirty="0"/>
              <a:t>History and Context</a:t>
            </a:r>
          </a:p>
        </p:txBody>
      </p:sp>
      <p:sp>
        <p:nvSpPr>
          <p:cNvPr id="3" name="Title 2"/>
          <p:cNvSpPr>
            <a:spLocks noGrp="1"/>
          </p:cNvSpPr>
          <p:nvPr>
            <p:ph type="title"/>
          </p:nvPr>
        </p:nvSpPr>
        <p:spPr/>
        <p:txBody>
          <a:bodyPr>
            <a:normAutofit fontScale="90000"/>
          </a:bodyPr>
          <a:lstStyle/>
          <a:p>
            <a:r>
              <a:rPr lang="en-US" dirty="0"/>
              <a:t>Washington</a:t>
            </a:r>
          </a:p>
        </p:txBody>
      </p:sp>
    </p:spTree>
    <p:extLst>
      <p:ext uri="{BB962C8B-B14F-4D97-AF65-F5344CB8AC3E}">
        <p14:creationId xmlns:p14="http://schemas.microsoft.com/office/powerpoint/2010/main" val="131817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p:txBody>
          <a:bodyPr/>
          <a:lstStyle/>
          <a:p>
            <a:r>
              <a:rPr lang="en-US" dirty="0"/>
              <a:t>Established in 1998, CDC’s National Comprehensive Cancer Control Program (NCCCP) provides funds, guidance, and technical assistance to help cancer control coalitions implement effective and sustainable plans to prevent and control cancer. NCCCP currently supports—</a:t>
            </a:r>
          </a:p>
          <a:p>
            <a:pPr marL="342900" indent="-342900">
              <a:buFont typeface="Arial" panose="020B0604020202020204" pitchFamily="34" charset="0"/>
              <a:buChar char="•"/>
            </a:pPr>
            <a:r>
              <a:rPr lang="en-US" dirty="0"/>
              <a:t>All 50 states and the District of Columbia.</a:t>
            </a:r>
          </a:p>
          <a:p>
            <a:pPr marL="862013" lvl="1" indent="-342900">
              <a:buFont typeface="Arial" panose="020B0604020202020204" pitchFamily="34" charset="0"/>
              <a:buChar char="•"/>
            </a:pPr>
            <a:r>
              <a:rPr lang="en-US" dirty="0"/>
              <a:t>Including WA through DOH</a:t>
            </a:r>
          </a:p>
          <a:p>
            <a:pPr marL="342900" indent="-342900">
              <a:buFont typeface="Arial" panose="020B0604020202020204" pitchFamily="34" charset="0"/>
              <a:buChar char="•"/>
            </a:pPr>
            <a:r>
              <a:rPr lang="en-US" dirty="0"/>
              <a:t>8 U.S.-associated Pacific islands/territories.</a:t>
            </a:r>
          </a:p>
          <a:p>
            <a:pPr marL="342900" indent="-342900">
              <a:buFont typeface="Arial" panose="020B0604020202020204" pitchFamily="34" charset="0"/>
              <a:buChar char="•"/>
            </a:pPr>
            <a:r>
              <a:rPr lang="en-US" dirty="0"/>
              <a:t>7 tribes and tribal organizations.</a:t>
            </a:r>
          </a:p>
          <a:p>
            <a:pPr marL="862013" lvl="1" indent="-342900">
              <a:buFont typeface="Arial" panose="020B0604020202020204" pitchFamily="34" charset="0"/>
              <a:buChar char="•"/>
            </a:pPr>
            <a:r>
              <a:rPr lang="en-US" dirty="0"/>
              <a:t>Including South Puget Intertribal Planning Agency and Northwest Portland Area Indian Health Board. </a:t>
            </a:r>
          </a:p>
        </p:txBody>
      </p:sp>
      <p:sp>
        <p:nvSpPr>
          <p:cNvPr id="3" name="Title 2"/>
          <p:cNvSpPr>
            <a:spLocks noGrp="1"/>
          </p:cNvSpPr>
          <p:nvPr>
            <p:ph type="title"/>
          </p:nvPr>
        </p:nvSpPr>
        <p:spPr/>
        <p:txBody>
          <a:bodyPr>
            <a:normAutofit fontScale="90000"/>
          </a:bodyPr>
          <a:lstStyle/>
          <a:p>
            <a:r>
              <a:rPr lang="en-US" dirty="0"/>
              <a:t>What is CCCP?</a:t>
            </a:r>
          </a:p>
        </p:txBody>
      </p:sp>
    </p:spTree>
    <p:extLst>
      <p:ext uri="{BB962C8B-B14F-4D97-AF65-F5344CB8AC3E}">
        <p14:creationId xmlns:p14="http://schemas.microsoft.com/office/powerpoint/2010/main" val="2092816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2"/>
          </p:nvPr>
        </p:nvSpPr>
        <p:spPr>
          <a:xfrm>
            <a:off x="790114" y="1402673"/>
            <a:ext cx="7483874" cy="4866244"/>
          </a:xfrm>
        </p:spPr>
        <p:txBody>
          <a:bodyPr/>
          <a:lstStyle/>
          <a:p>
            <a:pPr marL="342900" indent="-342900">
              <a:buFont typeface="Arial" panose="020B0604020202020204" pitchFamily="34" charset="0"/>
              <a:buChar char="•"/>
            </a:pPr>
            <a:r>
              <a:rPr lang="en-US" dirty="0"/>
              <a:t>2001:  </a:t>
            </a:r>
          </a:p>
          <a:p>
            <a:pPr marL="862013" lvl="1" indent="-342900">
              <a:buFont typeface="Arial" panose="020B0604020202020204" pitchFamily="34" charset="0"/>
              <a:buChar char="•"/>
            </a:pPr>
            <a:r>
              <a:rPr lang="en-US" dirty="0"/>
              <a:t>WA DOH receives Comprehensive Cancer Control (CCC) planning grant from CDC </a:t>
            </a:r>
          </a:p>
          <a:p>
            <a:pPr marL="862013" lvl="1" indent="-342900">
              <a:buFont typeface="Arial" panose="020B0604020202020204" pitchFamily="34" charset="0"/>
              <a:buChar char="•"/>
            </a:pPr>
            <a:r>
              <a:rPr lang="en-US" b="1" i="1" dirty="0"/>
              <a:t>Washington Comprehensive Cancer Control Partnership</a:t>
            </a:r>
            <a:r>
              <a:rPr lang="en-US" dirty="0"/>
              <a:t> formed to write the CCC plan</a:t>
            </a:r>
          </a:p>
          <a:p>
            <a:pPr marL="342900" indent="-342900">
              <a:buFont typeface="Arial" panose="020B0604020202020204" pitchFamily="34" charset="0"/>
              <a:buChar char="•"/>
            </a:pPr>
            <a:r>
              <a:rPr lang="en-US" dirty="0"/>
              <a:t>2004:  </a:t>
            </a:r>
          </a:p>
          <a:p>
            <a:pPr marL="862013" lvl="1" indent="-342900">
              <a:buFont typeface="Arial" panose="020B0604020202020204" pitchFamily="34" charset="0"/>
              <a:buChar char="•"/>
            </a:pPr>
            <a:r>
              <a:rPr lang="en-US" dirty="0"/>
              <a:t>Washington State five-year CCC Plan (2004-2008) completed and launched</a:t>
            </a:r>
          </a:p>
          <a:p>
            <a:pPr marL="862013" lvl="1" indent="-342900">
              <a:buFont typeface="Arial" panose="020B0604020202020204" pitchFamily="34" charset="0"/>
              <a:buChar char="•"/>
            </a:pPr>
            <a:r>
              <a:rPr lang="en-US" dirty="0"/>
              <a:t>WA DOH receives CCC implementation grant from CDC</a:t>
            </a:r>
          </a:p>
          <a:p>
            <a:pPr marL="862013" lvl="1" indent="-342900">
              <a:buFont typeface="Arial" panose="020B0604020202020204" pitchFamily="34" charset="0"/>
              <a:buChar char="•"/>
            </a:pPr>
            <a:r>
              <a:rPr lang="en-US" dirty="0"/>
              <a:t>Working groups/committees formed for implementation</a:t>
            </a:r>
          </a:p>
          <a:p>
            <a:pPr marL="342900" indent="-342900">
              <a:buFont typeface="Arial" panose="020B0604020202020204" pitchFamily="34" charset="0"/>
              <a:buChar char="•"/>
            </a:pPr>
            <a:r>
              <a:rPr lang="en-US" dirty="0"/>
              <a:t>2009:</a:t>
            </a:r>
          </a:p>
          <a:p>
            <a:pPr marL="862013" lvl="1" indent="-342900">
              <a:buFont typeface="Arial" panose="020B0604020202020204" pitchFamily="34" charset="0"/>
              <a:buChar char="•"/>
            </a:pPr>
            <a:r>
              <a:rPr lang="en-US" dirty="0"/>
              <a:t>Washington State CCC Plan updated for five more years (2009-2013)</a:t>
            </a:r>
          </a:p>
        </p:txBody>
      </p:sp>
      <p:sp>
        <p:nvSpPr>
          <p:cNvPr id="3" name="Title 2"/>
          <p:cNvSpPr>
            <a:spLocks noGrp="1"/>
          </p:cNvSpPr>
          <p:nvPr>
            <p:ph type="title"/>
          </p:nvPr>
        </p:nvSpPr>
        <p:spPr/>
        <p:txBody>
          <a:bodyPr>
            <a:normAutofit fontScale="90000"/>
          </a:bodyPr>
          <a:lstStyle/>
          <a:p>
            <a:r>
              <a:rPr lang="en-US" dirty="0"/>
              <a:t>It all began in 2001…</a:t>
            </a:r>
          </a:p>
        </p:txBody>
      </p:sp>
      <p:pic>
        <p:nvPicPr>
          <p:cNvPr id="5" name="Picture 4" descr="A close-up of a book&#10;&#10;Description automatically generated with low confidence">
            <a:extLst>
              <a:ext uri="{FF2B5EF4-FFF2-40B4-BE49-F238E27FC236}">
                <a16:creationId xmlns:a16="http://schemas.microsoft.com/office/drawing/2014/main" id="{5330F18D-50AE-1A73-DDDF-8E7B018844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2013" y="1293235"/>
            <a:ext cx="1773865" cy="2319977"/>
          </a:xfrm>
          <a:prstGeom prst="rect">
            <a:avLst/>
          </a:prstGeom>
        </p:spPr>
      </p:pic>
      <p:pic>
        <p:nvPicPr>
          <p:cNvPr id="9" name="Picture 8">
            <a:extLst>
              <a:ext uri="{FF2B5EF4-FFF2-40B4-BE49-F238E27FC236}">
                <a16:creationId xmlns:a16="http://schemas.microsoft.com/office/drawing/2014/main" id="{9B1D2974-AD27-1A2E-75F4-1386C8370E97}"/>
              </a:ext>
            </a:extLst>
          </p:cNvPr>
          <p:cNvPicPr>
            <a:picLocks noChangeAspect="1"/>
          </p:cNvPicPr>
          <p:nvPr/>
        </p:nvPicPr>
        <p:blipFill rotWithShape="1">
          <a:blip r:embed="rId4"/>
          <a:srcRect b="729"/>
          <a:stretch/>
        </p:blipFill>
        <p:spPr>
          <a:xfrm>
            <a:off x="9587695" y="3669114"/>
            <a:ext cx="1864710" cy="2423603"/>
          </a:xfrm>
          <a:prstGeom prst="rect">
            <a:avLst/>
          </a:prstGeom>
        </p:spPr>
      </p:pic>
    </p:spTree>
    <p:extLst>
      <p:ext uri="{BB962C8B-B14F-4D97-AF65-F5344CB8AC3E}">
        <p14:creationId xmlns:p14="http://schemas.microsoft.com/office/powerpoint/2010/main" val="107349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5F7A21-6274-E2F9-6138-15B390C4BA45}"/>
              </a:ext>
            </a:extLst>
          </p:cNvPr>
          <p:cNvPicPr>
            <a:picLocks noChangeAspect="1"/>
          </p:cNvPicPr>
          <p:nvPr/>
        </p:nvPicPr>
        <p:blipFill>
          <a:blip r:embed="rId3"/>
          <a:stretch>
            <a:fillRect/>
          </a:stretch>
        </p:blipFill>
        <p:spPr>
          <a:xfrm>
            <a:off x="8766134" y="1904214"/>
            <a:ext cx="1771662" cy="1110408"/>
          </a:xfrm>
          <a:prstGeom prst="rect">
            <a:avLst/>
          </a:prstGeom>
        </p:spPr>
      </p:pic>
      <p:sp>
        <p:nvSpPr>
          <p:cNvPr id="2" name="Text Placeholder 1"/>
          <p:cNvSpPr>
            <a:spLocks noGrp="1"/>
          </p:cNvSpPr>
          <p:nvPr>
            <p:ph type="body" sz="quarter" idx="22"/>
          </p:nvPr>
        </p:nvSpPr>
        <p:spPr>
          <a:xfrm>
            <a:off x="798991" y="1400337"/>
            <a:ext cx="7477746" cy="4662833"/>
          </a:xfrm>
        </p:spPr>
        <p:txBody>
          <a:bodyPr/>
          <a:lstStyle/>
          <a:p>
            <a:pPr marL="342900" indent="-342900">
              <a:buFont typeface="Arial" panose="020B0604020202020204" pitchFamily="34" charset="0"/>
              <a:buChar char="•"/>
            </a:pPr>
            <a:r>
              <a:rPr lang="en-US" dirty="0"/>
              <a:t>In 2004 Washington CCC Partnership became </a:t>
            </a:r>
            <a:r>
              <a:rPr lang="en-US" b="1" i="1" dirty="0"/>
              <a:t>Washington CARES About Cancer Partnership</a:t>
            </a:r>
            <a:r>
              <a:rPr lang="en-US" dirty="0"/>
              <a:t>, comprised of over 40 member organizations across the state.</a:t>
            </a:r>
          </a:p>
          <a:p>
            <a:pPr marL="342900" indent="-342900">
              <a:buFont typeface="Arial" panose="020B0604020202020204" pitchFamily="34" charset="0"/>
              <a:buChar char="•"/>
            </a:pPr>
            <a:r>
              <a:rPr lang="en-US" dirty="0"/>
              <a:t>WA DOH provided operational and technical support to the Partnership as members worked on implementation of the CCC plan.</a:t>
            </a:r>
          </a:p>
          <a:p>
            <a:pPr marL="342900" indent="-342900">
              <a:buFont typeface="Arial" panose="020B0604020202020204" pitchFamily="34" charset="0"/>
              <a:buChar char="•"/>
            </a:pPr>
            <a:r>
              <a:rPr lang="en-US" dirty="0"/>
              <a:t>Provided opportunities to:</a:t>
            </a:r>
          </a:p>
          <a:p>
            <a:pPr marL="862013" lvl="1" indent="-342900">
              <a:buFont typeface="Arial" panose="020B0604020202020204" pitchFamily="34" charset="0"/>
              <a:buChar char="•"/>
            </a:pPr>
            <a:r>
              <a:rPr lang="en-US" dirty="0"/>
              <a:t>Share information (via working group meetings, annual summit, newsletter and list-serv) </a:t>
            </a:r>
          </a:p>
          <a:p>
            <a:pPr marL="862013" lvl="1" indent="-342900">
              <a:buFont typeface="Arial" panose="020B0604020202020204" pitchFamily="34" charset="0"/>
              <a:buChar char="•"/>
            </a:pPr>
            <a:r>
              <a:rPr lang="en-US" dirty="0"/>
              <a:t>Collective and individual support for ballot initiatives related to cancer, such as “Health Indoor Air for All Washington”, which prohibited smoking in public places.</a:t>
            </a:r>
          </a:p>
          <a:p>
            <a:pPr marL="342900" indent="-342900">
              <a:buFont typeface="Arial" panose="020B0604020202020204"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a:t>Power of Partnership</a:t>
            </a:r>
          </a:p>
        </p:txBody>
      </p:sp>
      <p:pic>
        <p:nvPicPr>
          <p:cNvPr id="4" name="Picture 3">
            <a:extLst>
              <a:ext uri="{FF2B5EF4-FFF2-40B4-BE49-F238E27FC236}">
                <a16:creationId xmlns:a16="http://schemas.microsoft.com/office/drawing/2014/main" id="{A461745C-CB59-7F2A-AE23-CA6177490724}"/>
              </a:ext>
            </a:extLst>
          </p:cNvPr>
          <p:cNvPicPr>
            <a:picLocks noChangeAspect="1"/>
          </p:cNvPicPr>
          <p:nvPr/>
        </p:nvPicPr>
        <p:blipFill>
          <a:blip r:embed="rId4"/>
          <a:stretch>
            <a:fillRect/>
          </a:stretch>
        </p:blipFill>
        <p:spPr>
          <a:xfrm>
            <a:off x="8474698" y="179473"/>
            <a:ext cx="2317202" cy="735516"/>
          </a:xfrm>
          <a:prstGeom prst="rect">
            <a:avLst/>
          </a:prstGeom>
        </p:spPr>
      </p:pic>
      <p:sp>
        <p:nvSpPr>
          <p:cNvPr id="9" name="Arrow: Down 8">
            <a:extLst>
              <a:ext uri="{FF2B5EF4-FFF2-40B4-BE49-F238E27FC236}">
                <a16:creationId xmlns:a16="http://schemas.microsoft.com/office/drawing/2014/main" id="{FA674FA9-152F-1708-9FAE-A23A1309C0A1}"/>
              </a:ext>
            </a:extLst>
          </p:cNvPr>
          <p:cNvSpPr/>
          <p:nvPr/>
        </p:nvSpPr>
        <p:spPr>
          <a:xfrm>
            <a:off x="9464422" y="877281"/>
            <a:ext cx="399496" cy="1033997"/>
          </a:xfrm>
          <a:prstGeom prst="down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C9C6DCA4-14B4-4E50-CE2B-61C161991D17}"/>
              </a:ext>
            </a:extLst>
          </p:cNvPr>
          <p:cNvPicPr>
            <a:picLocks noChangeAspect="1"/>
          </p:cNvPicPr>
          <p:nvPr/>
        </p:nvPicPr>
        <p:blipFill>
          <a:blip r:embed="rId5"/>
          <a:stretch>
            <a:fillRect/>
          </a:stretch>
        </p:blipFill>
        <p:spPr>
          <a:xfrm>
            <a:off x="9303800" y="2898328"/>
            <a:ext cx="2713966" cy="3831199"/>
          </a:xfrm>
          <a:prstGeom prst="rect">
            <a:avLst/>
          </a:prstGeom>
        </p:spPr>
      </p:pic>
      <p:sp>
        <p:nvSpPr>
          <p:cNvPr id="11" name="TextBox 10">
            <a:extLst>
              <a:ext uri="{FF2B5EF4-FFF2-40B4-BE49-F238E27FC236}">
                <a16:creationId xmlns:a16="http://schemas.microsoft.com/office/drawing/2014/main" id="{8BA8C440-7F6A-EF16-1384-5ECF9225A287}"/>
              </a:ext>
            </a:extLst>
          </p:cNvPr>
          <p:cNvSpPr txBox="1"/>
          <p:nvPr/>
        </p:nvSpPr>
        <p:spPr>
          <a:xfrm>
            <a:off x="10480646" y="1759346"/>
            <a:ext cx="1479969"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99BB"/>
                </a:solidFill>
                <a:effectLst/>
                <a:uLnTx/>
                <a:uFillTx/>
                <a:latin typeface="Times New Roman" panose="02020603050405020304" pitchFamily="18" charset="0"/>
                <a:ea typeface="+mn-ea"/>
                <a:cs typeface="Times New Roman" panose="02020603050405020304" pitchFamily="18" charset="0"/>
              </a:rPr>
              <a:t>C</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ommunity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99BB"/>
                </a:solidFill>
                <a:effectLst/>
                <a:uLnTx/>
                <a:uFillTx/>
                <a:latin typeface="Times New Roman" panose="02020603050405020304" pitchFamily="18" charset="0"/>
                <a:ea typeface="+mn-ea"/>
                <a:cs typeface="Times New Roman" panose="02020603050405020304" pitchFamily="18" charset="0"/>
              </a:rPr>
              <a:t>A</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99BB"/>
                </a:solidFill>
                <a:effectLst/>
                <a:uLnTx/>
                <a:uFillTx/>
                <a:latin typeface="Times New Roman" panose="02020603050405020304" pitchFamily="18" charset="0"/>
                <a:ea typeface="+mn-ea"/>
                <a:cs typeface="Times New Roman" panose="02020603050405020304" pitchFamily="18" charset="0"/>
              </a:rPr>
              <a:t>R</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99BB"/>
                </a:solidFill>
                <a:effectLst/>
                <a:uLnTx/>
                <a:uFillTx/>
                <a:latin typeface="Times New Roman" panose="02020603050405020304" pitchFamily="18" charset="0"/>
                <a:ea typeface="+mn-ea"/>
                <a:cs typeface="Times New Roman" panose="02020603050405020304" pitchFamily="18" charset="0"/>
              </a:rPr>
              <a:t>E</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vidence-based</a:t>
            </a:r>
            <a:r>
              <a:rPr kumimoji="0" lang="en-US" sz="1400" b="0" i="0" u="none" strike="noStrike" kern="1200" cap="none" spc="0" normalizeH="0" baseline="0" noProof="0" dirty="0">
                <a:ln>
                  <a:noFill/>
                </a:ln>
                <a:solidFill>
                  <a:srgbClr val="2699BB"/>
                </a:solidFill>
                <a:effectLst/>
                <a:uLnTx/>
                <a:uFillTx/>
                <a:latin typeface="Times New Roman" panose="02020603050405020304" pitchFamily="18" charset="0"/>
                <a:ea typeface="+mn-ea"/>
                <a:cs typeface="Times New Roman" panose="02020603050405020304" pitchFamily="18" charset="0"/>
              </a:rPr>
              <a:t> </a:t>
            </a:r>
            <a:r>
              <a:rPr kumimoji="0" lang="en-US" sz="1400" b="1" i="0" u="none" strike="noStrike" kern="1200" cap="none" spc="0" normalizeH="0" baseline="0" noProof="0" dirty="0">
                <a:ln>
                  <a:noFill/>
                </a:ln>
                <a:solidFill>
                  <a:srgbClr val="2699BB"/>
                </a:solidFill>
                <a:effectLst/>
                <a:uLnTx/>
                <a:uFillTx/>
                <a:latin typeface="Times New Roman" panose="02020603050405020304" pitchFamily="18" charset="0"/>
                <a:ea typeface="+mn-ea"/>
                <a:cs typeface="Times New Roman" panose="02020603050405020304" pitchFamily="18" charset="0"/>
              </a:rPr>
              <a:t>S</a:t>
            </a:r>
            <a:r>
              <a:rPr kumimoji="0" lang="en-US"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ystems</a:t>
            </a:r>
          </a:p>
        </p:txBody>
      </p:sp>
    </p:spTree>
    <p:extLst>
      <p:ext uri="{BB962C8B-B14F-4D97-AF65-F5344CB8AC3E}">
        <p14:creationId xmlns:p14="http://schemas.microsoft.com/office/powerpoint/2010/main" val="1079241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brand Colors">
      <a:dk1>
        <a:srgbClr val="000000"/>
      </a:dk1>
      <a:lt1>
        <a:srgbClr val="FFFFFF"/>
      </a:lt1>
      <a:dk2>
        <a:srgbClr val="3F3F3F"/>
      </a:dk2>
      <a:lt2>
        <a:srgbClr val="FFFFFF"/>
      </a:lt2>
      <a:accent1>
        <a:srgbClr val="2699BB"/>
      </a:accent1>
      <a:accent2>
        <a:srgbClr val="FFCC00"/>
      </a:accent2>
      <a:accent3>
        <a:srgbClr val="E8E8E8"/>
      </a:accent3>
      <a:accent4>
        <a:srgbClr val="6B7C8F"/>
      </a:accent4>
      <a:accent5>
        <a:srgbClr val="3069B2"/>
      </a:accent5>
      <a:accent6>
        <a:srgbClr val="3F3F3F"/>
      </a:accent6>
      <a:hlink>
        <a:srgbClr val="2699BB"/>
      </a:hlink>
      <a:folHlink>
        <a:srgbClr val="3069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PPT Template2.potx" id="{5898FDF5-3F3F-469B-A93D-9CD3D81F0B87}" vid="{6A118528-C9F9-4441-8AC6-EB840EA39D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2190</Words>
  <Application>Microsoft Office PowerPoint</Application>
  <PresentationFormat>Widescreen</PresentationFormat>
  <Paragraphs>346</Paragraphs>
  <Slides>34</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Calibri</vt:lpstr>
      <vt:lpstr>Calibri Light</vt:lpstr>
      <vt:lpstr>Century Gothic</vt:lpstr>
      <vt:lpstr>Courier New</vt:lpstr>
      <vt:lpstr>Open Sans</vt:lpstr>
      <vt:lpstr>Times New Roman</vt:lpstr>
      <vt:lpstr>Wingdings</vt:lpstr>
      <vt:lpstr>Office Theme</vt:lpstr>
      <vt:lpstr>1_Office Theme</vt:lpstr>
      <vt:lpstr>Cancer Action Plan of Washington Coalition and 5-Year Plan</vt:lpstr>
      <vt:lpstr>Contact</vt:lpstr>
      <vt:lpstr>Cancer Action Plan of Washington (CAPOW)</vt:lpstr>
      <vt:lpstr>Current Coalition Structure</vt:lpstr>
      <vt:lpstr>How the Coalition Works</vt:lpstr>
      <vt:lpstr>Washington</vt:lpstr>
      <vt:lpstr>What is CCCP?</vt:lpstr>
      <vt:lpstr>It all began in 2001…</vt:lpstr>
      <vt:lpstr>Power of Partnership</vt:lpstr>
      <vt:lpstr>What Happened to WA’s Cancer Coalition?</vt:lpstr>
      <vt:lpstr>Current Coalition Status</vt:lpstr>
      <vt:lpstr>5 – Year Cancer Plan</vt:lpstr>
      <vt:lpstr>Washington</vt:lpstr>
      <vt:lpstr>Framework</vt:lpstr>
      <vt:lpstr>Framework</vt:lpstr>
      <vt:lpstr>Context</vt:lpstr>
      <vt:lpstr>Revised Framework</vt:lpstr>
      <vt:lpstr>Planning Timeline</vt:lpstr>
      <vt:lpstr>5-Year Cancer Plan</vt:lpstr>
      <vt:lpstr>Principal Goals</vt:lpstr>
      <vt:lpstr>Lung and Bronchus Cancer</vt:lpstr>
      <vt:lpstr>Lung and Bronchus Cancer</vt:lpstr>
      <vt:lpstr>Breast Cancer</vt:lpstr>
      <vt:lpstr>Colorectal Cancer</vt:lpstr>
      <vt:lpstr>Prostate Cancer</vt:lpstr>
      <vt:lpstr>Melanoma of the Skin Cancer</vt:lpstr>
      <vt:lpstr>HPV-Related Cancers</vt:lpstr>
      <vt:lpstr>Genetic Testing and Counseling</vt:lpstr>
      <vt:lpstr>Pediatric and Young Adult</vt:lpstr>
      <vt:lpstr>Quality of Life</vt:lpstr>
      <vt:lpstr>Things to Consider</vt:lpstr>
      <vt:lpstr>How to Provide Feedback or Join the Coalition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Washington state cancer coalition  and 5-year cancer plan</dc:title>
  <dc:creator>Treend, Katie P (DOH)</dc:creator>
  <cp:lastModifiedBy>Kestner, Shannon T</cp:lastModifiedBy>
  <cp:revision>16</cp:revision>
  <dcterms:created xsi:type="dcterms:W3CDTF">2023-09-05T14:39:18Z</dcterms:created>
  <dcterms:modified xsi:type="dcterms:W3CDTF">2023-11-01T17:12:54Z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520fa42-cf58-4c22-8b93-58cf1d3bd1cb_Enabled">
    <vt:lpwstr>true</vt:lpwstr>
  </property>
  <property fmtid="{D5CDD505-2E9C-101B-9397-08002B2CF9AE}" pid="3" name="MSIP_Label_1520fa42-cf58-4c22-8b93-58cf1d3bd1cb_SetDate">
    <vt:lpwstr>2023-09-05T14:56:36Z</vt:lpwstr>
  </property>
  <property fmtid="{D5CDD505-2E9C-101B-9397-08002B2CF9AE}" pid="4" name="MSIP_Label_1520fa42-cf58-4c22-8b93-58cf1d3bd1cb_Method">
    <vt:lpwstr>Standard</vt:lpwstr>
  </property>
  <property fmtid="{D5CDD505-2E9C-101B-9397-08002B2CF9AE}" pid="5" name="MSIP_Label_1520fa42-cf58-4c22-8b93-58cf1d3bd1cb_Name">
    <vt:lpwstr>Public Information</vt:lpwstr>
  </property>
  <property fmtid="{D5CDD505-2E9C-101B-9397-08002B2CF9AE}" pid="6" name="MSIP_Label_1520fa42-cf58-4c22-8b93-58cf1d3bd1cb_SiteId">
    <vt:lpwstr>11d0e217-264e-400a-8ba0-57dcc127d72d</vt:lpwstr>
  </property>
  <property fmtid="{D5CDD505-2E9C-101B-9397-08002B2CF9AE}" pid="7" name="MSIP_Label_1520fa42-cf58-4c22-8b93-58cf1d3bd1cb_ActionId">
    <vt:lpwstr>53a66a01-c511-432e-8658-3fea82aab690</vt:lpwstr>
  </property>
  <property fmtid="{D5CDD505-2E9C-101B-9397-08002B2CF9AE}" pid="8" name="MSIP_Label_1520fa42-cf58-4c22-8b93-58cf1d3bd1cb_ContentBits">
    <vt:lpwstr>0</vt:lpwstr>
  </property>
</Properties>
</file>