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1"/>
  </p:sldMasterIdLst>
  <p:notesMasterIdLst>
    <p:notesMasterId r:id="rId38"/>
  </p:notesMasterIdLst>
  <p:handoutMasterIdLst>
    <p:handoutMasterId r:id="rId39"/>
  </p:handoutMasterIdLst>
  <p:sldIdLst>
    <p:sldId id="259" r:id="rId2"/>
    <p:sldId id="302" r:id="rId3"/>
    <p:sldId id="305" r:id="rId4"/>
    <p:sldId id="337" r:id="rId5"/>
    <p:sldId id="331" r:id="rId6"/>
    <p:sldId id="300" r:id="rId7"/>
    <p:sldId id="336" r:id="rId8"/>
    <p:sldId id="292" r:id="rId9"/>
    <p:sldId id="344" r:id="rId10"/>
    <p:sldId id="333" r:id="rId11"/>
    <p:sldId id="345" r:id="rId12"/>
    <p:sldId id="346" r:id="rId13"/>
    <p:sldId id="291" r:id="rId14"/>
    <p:sldId id="297" r:id="rId15"/>
    <p:sldId id="338" r:id="rId16"/>
    <p:sldId id="314" r:id="rId17"/>
    <p:sldId id="339" r:id="rId18"/>
    <p:sldId id="313" r:id="rId19"/>
    <p:sldId id="340" r:id="rId20"/>
    <p:sldId id="341" r:id="rId21"/>
    <p:sldId id="342" r:id="rId22"/>
    <p:sldId id="343" r:id="rId23"/>
    <p:sldId id="311" r:id="rId24"/>
    <p:sldId id="281" r:id="rId25"/>
    <p:sldId id="290" r:id="rId26"/>
    <p:sldId id="286" r:id="rId27"/>
    <p:sldId id="261" r:id="rId28"/>
    <p:sldId id="330" r:id="rId29"/>
    <p:sldId id="323" r:id="rId30"/>
    <p:sldId id="324" r:id="rId31"/>
    <p:sldId id="325" r:id="rId32"/>
    <p:sldId id="327" r:id="rId33"/>
    <p:sldId id="328" r:id="rId34"/>
    <p:sldId id="283" r:id="rId35"/>
    <p:sldId id="263" r:id="rId36"/>
    <p:sldId id="266" r:id="rId37"/>
  </p:sldIdLst>
  <p:sldSz cx="12192000" cy="6858000"/>
  <p:notesSz cx="6858000" cy="9144000"/>
  <p:defaultTextStyle>
    <a:defPPr>
      <a:defRPr lang="en-US"/>
    </a:defPPr>
    <a:lvl1pPr marL="0" algn="l" defTabSz="748873" rtl="0" eaLnBrk="1" latinLnBrk="0" hangingPunct="1">
      <a:defRPr sz="1474" kern="1200">
        <a:solidFill>
          <a:schemeClr val="tx1"/>
        </a:solidFill>
        <a:latin typeface="+mn-lt"/>
        <a:ea typeface="+mn-ea"/>
        <a:cs typeface="+mn-cs"/>
      </a:defRPr>
    </a:lvl1pPr>
    <a:lvl2pPr marL="374437" algn="l" defTabSz="748873" rtl="0" eaLnBrk="1" latinLnBrk="0" hangingPunct="1">
      <a:defRPr sz="1474" kern="1200">
        <a:solidFill>
          <a:schemeClr val="tx1"/>
        </a:solidFill>
        <a:latin typeface="+mn-lt"/>
        <a:ea typeface="+mn-ea"/>
        <a:cs typeface="+mn-cs"/>
      </a:defRPr>
    </a:lvl2pPr>
    <a:lvl3pPr marL="748873" algn="l" defTabSz="748873" rtl="0" eaLnBrk="1" latinLnBrk="0" hangingPunct="1">
      <a:defRPr sz="1474" kern="1200">
        <a:solidFill>
          <a:schemeClr val="tx1"/>
        </a:solidFill>
        <a:latin typeface="+mn-lt"/>
        <a:ea typeface="+mn-ea"/>
        <a:cs typeface="+mn-cs"/>
      </a:defRPr>
    </a:lvl3pPr>
    <a:lvl4pPr marL="1123310" algn="l" defTabSz="748873" rtl="0" eaLnBrk="1" latinLnBrk="0" hangingPunct="1">
      <a:defRPr sz="1474" kern="1200">
        <a:solidFill>
          <a:schemeClr val="tx1"/>
        </a:solidFill>
        <a:latin typeface="+mn-lt"/>
        <a:ea typeface="+mn-ea"/>
        <a:cs typeface="+mn-cs"/>
      </a:defRPr>
    </a:lvl4pPr>
    <a:lvl5pPr marL="1497748" algn="l" defTabSz="748873" rtl="0" eaLnBrk="1" latinLnBrk="0" hangingPunct="1">
      <a:defRPr sz="1474" kern="1200">
        <a:solidFill>
          <a:schemeClr val="tx1"/>
        </a:solidFill>
        <a:latin typeface="+mn-lt"/>
        <a:ea typeface="+mn-ea"/>
        <a:cs typeface="+mn-cs"/>
      </a:defRPr>
    </a:lvl5pPr>
    <a:lvl6pPr marL="1872184" algn="l" defTabSz="748873" rtl="0" eaLnBrk="1" latinLnBrk="0" hangingPunct="1">
      <a:defRPr sz="1474" kern="1200">
        <a:solidFill>
          <a:schemeClr val="tx1"/>
        </a:solidFill>
        <a:latin typeface="+mn-lt"/>
        <a:ea typeface="+mn-ea"/>
        <a:cs typeface="+mn-cs"/>
      </a:defRPr>
    </a:lvl6pPr>
    <a:lvl7pPr marL="2246621" algn="l" defTabSz="748873" rtl="0" eaLnBrk="1" latinLnBrk="0" hangingPunct="1">
      <a:defRPr sz="1474" kern="1200">
        <a:solidFill>
          <a:schemeClr val="tx1"/>
        </a:solidFill>
        <a:latin typeface="+mn-lt"/>
        <a:ea typeface="+mn-ea"/>
        <a:cs typeface="+mn-cs"/>
      </a:defRPr>
    </a:lvl7pPr>
    <a:lvl8pPr marL="2621057" algn="l" defTabSz="748873" rtl="0" eaLnBrk="1" latinLnBrk="0" hangingPunct="1">
      <a:defRPr sz="1474" kern="1200">
        <a:solidFill>
          <a:schemeClr val="tx1"/>
        </a:solidFill>
        <a:latin typeface="+mn-lt"/>
        <a:ea typeface="+mn-ea"/>
        <a:cs typeface="+mn-cs"/>
      </a:defRPr>
    </a:lvl8pPr>
    <a:lvl9pPr marL="2995494" algn="l" defTabSz="748873" rtl="0" eaLnBrk="1" latinLnBrk="0" hangingPunct="1">
      <a:defRPr sz="147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ed Hutch sample slides" id="{4B516A40-E9E6-D548-8B94-A98F8AF94FC8}">
          <p14:sldIdLst>
            <p14:sldId id="259"/>
            <p14:sldId id="302"/>
            <p14:sldId id="305"/>
            <p14:sldId id="337"/>
            <p14:sldId id="331"/>
            <p14:sldId id="300"/>
            <p14:sldId id="336"/>
            <p14:sldId id="292"/>
            <p14:sldId id="344"/>
            <p14:sldId id="333"/>
            <p14:sldId id="345"/>
            <p14:sldId id="346"/>
            <p14:sldId id="291"/>
            <p14:sldId id="297"/>
            <p14:sldId id="338"/>
            <p14:sldId id="314"/>
            <p14:sldId id="339"/>
            <p14:sldId id="313"/>
            <p14:sldId id="340"/>
            <p14:sldId id="341"/>
            <p14:sldId id="342"/>
            <p14:sldId id="343"/>
            <p14:sldId id="311"/>
            <p14:sldId id="281"/>
            <p14:sldId id="290"/>
            <p14:sldId id="286"/>
            <p14:sldId id="261"/>
            <p14:sldId id="330"/>
            <p14:sldId id="323"/>
            <p14:sldId id="324"/>
            <p14:sldId id="325"/>
            <p14:sldId id="327"/>
            <p14:sldId id="328"/>
            <p14:sldId id="283"/>
            <p14:sldId id="263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FC20F1-C207-26F3-5670-052C43A9D19D}" name="Kestner, Shannon T" initials="KST" userId="S::skestne2@fredhutch.org::7b518aaa-6666-49dc-88d6-92d4b4243f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65D"/>
    <a:srgbClr val="FFB500"/>
    <a:srgbClr val="F4F4F4"/>
    <a:srgbClr val="F4F400"/>
    <a:srgbClr val="00C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4" autoAdjust="0"/>
    <p:restoredTop sz="83810" autoAdjust="0"/>
  </p:normalViewPr>
  <p:slideViewPr>
    <p:cSldViewPr snapToGrid="0" showGuides="1">
      <p:cViewPr varScale="1">
        <p:scale>
          <a:sx n="68" d="100"/>
          <a:sy n="68" d="100"/>
        </p:scale>
        <p:origin x="1262" y="67"/>
      </p:cViewPr>
      <p:guideLst>
        <p:guide orient="horz" pos="204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Sheet1!$A$2:$A$17</c:f>
              <c:numCache>
                <c:formatCode>General</c:formatCode>
                <c:ptCount val="16"/>
              </c:numCache>
            </c:numRef>
          </c:cat>
          <c:val>
            <c:numRef>
              <c:f>Sheet1!$B$2:$B$17</c:f>
              <c:numCache>
                <c:formatCode>0.0%</c:formatCode>
                <c:ptCount val="16"/>
                <c:pt idx="0">
                  <c:v>0.7857142857142857</c:v>
                </c:pt>
                <c:pt idx="1">
                  <c:v>0.875</c:v>
                </c:pt>
                <c:pt idx="2">
                  <c:v>0.875</c:v>
                </c:pt>
                <c:pt idx="3">
                  <c:v>0.890625</c:v>
                </c:pt>
                <c:pt idx="4">
                  <c:v>0.91566265060240959</c:v>
                </c:pt>
                <c:pt idx="5">
                  <c:v>0.92</c:v>
                </c:pt>
                <c:pt idx="6">
                  <c:v>0.93333333333333335</c:v>
                </c:pt>
                <c:pt idx="7">
                  <c:v>0.94964028776978415</c:v>
                </c:pt>
                <c:pt idx="8">
                  <c:v>0.95</c:v>
                </c:pt>
                <c:pt idx="9">
                  <c:v>0.98461538461538467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6F-4CC3-862F-46C5D9064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8046272"/>
        <c:axId val="21804663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Median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</c:numCache>
            </c:numRef>
          </c:cat>
          <c:val>
            <c:numRef>
              <c:f>Sheet1!$C$2:$C$17</c:f>
              <c:numCache>
                <c:formatCode>0%</c:formatCode>
                <c:ptCount val="16"/>
                <c:pt idx="0">
                  <c:v>0.89</c:v>
                </c:pt>
                <c:pt idx="1">
                  <c:v>0.89</c:v>
                </c:pt>
                <c:pt idx="2">
                  <c:v>0.89</c:v>
                </c:pt>
                <c:pt idx="3">
                  <c:v>0.89</c:v>
                </c:pt>
                <c:pt idx="4">
                  <c:v>0.89</c:v>
                </c:pt>
                <c:pt idx="5">
                  <c:v>0.89</c:v>
                </c:pt>
                <c:pt idx="6">
                  <c:v>0.89</c:v>
                </c:pt>
                <c:pt idx="7">
                  <c:v>0.89</c:v>
                </c:pt>
                <c:pt idx="8">
                  <c:v>0.89</c:v>
                </c:pt>
                <c:pt idx="9">
                  <c:v>0.89</c:v>
                </c:pt>
                <c:pt idx="10">
                  <c:v>0.89</c:v>
                </c:pt>
                <c:pt idx="11">
                  <c:v>0.89</c:v>
                </c:pt>
                <c:pt idx="12">
                  <c:v>0.89</c:v>
                </c:pt>
                <c:pt idx="13">
                  <c:v>0.89</c:v>
                </c:pt>
                <c:pt idx="14">
                  <c:v>0.89</c:v>
                </c:pt>
                <c:pt idx="15">
                  <c:v>0.89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E6F-4CC3-862F-46C5D9064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046272"/>
        <c:axId val="218046632"/>
      </c:lineChart>
      <c:catAx>
        <c:axId val="218046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Clinic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046632"/>
        <c:crosses val="autoZero"/>
        <c:auto val="1"/>
        <c:lblAlgn val="ctr"/>
        <c:lblOffset val="100"/>
        <c:noMultiLvlLbl val="0"/>
      </c:catAx>
      <c:valAx>
        <c:axId val="21804663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of Eligible Patients</a:t>
                </a:r>
                <a:r>
                  <a:rPr lang="en-US" baseline="0" dirty="0"/>
                  <a:t> Tested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04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Sheet1!$A$2:$A$22</c:f>
              <c:numCache>
                <c:formatCode>General</c:formatCode>
                <c:ptCount val="21"/>
              </c:numCache>
            </c:numRef>
          </c:cat>
          <c:val>
            <c:numRef>
              <c:f>Sheet1!$B$2:$B$22</c:f>
              <c:numCache>
                <c:formatCode>0.0%</c:formatCode>
                <c:ptCount val="21"/>
                <c:pt idx="0">
                  <c:v>0.34482758620689657</c:v>
                </c:pt>
                <c:pt idx="1">
                  <c:v>0.41935483870967744</c:v>
                </c:pt>
                <c:pt idx="2">
                  <c:v>0.52941176470588236</c:v>
                </c:pt>
                <c:pt idx="3">
                  <c:v>0.53658536585365857</c:v>
                </c:pt>
                <c:pt idx="4">
                  <c:v>0.54545454545454541</c:v>
                </c:pt>
                <c:pt idx="5">
                  <c:v>0.59615384615384615</c:v>
                </c:pt>
                <c:pt idx="6">
                  <c:v>0.6</c:v>
                </c:pt>
                <c:pt idx="7">
                  <c:v>0.61904761904761907</c:v>
                </c:pt>
                <c:pt idx="8">
                  <c:v>0.6216216216216216</c:v>
                </c:pt>
                <c:pt idx="9">
                  <c:v>0.63636363636363635</c:v>
                </c:pt>
                <c:pt idx="10">
                  <c:v>0.64864864864864868</c:v>
                </c:pt>
                <c:pt idx="11">
                  <c:v>0.67567567567567566</c:v>
                </c:pt>
                <c:pt idx="12">
                  <c:v>0.6964285714285714</c:v>
                </c:pt>
                <c:pt idx="13">
                  <c:v>0.74509803921568629</c:v>
                </c:pt>
                <c:pt idx="14">
                  <c:v>0.75</c:v>
                </c:pt>
                <c:pt idx="15">
                  <c:v>0.75609756097560976</c:v>
                </c:pt>
                <c:pt idx="16">
                  <c:v>0.75776397515527949</c:v>
                </c:pt>
                <c:pt idx="17">
                  <c:v>0.76470588235294112</c:v>
                </c:pt>
                <c:pt idx="18">
                  <c:v>0.77173913043478259</c:v>
                </c:pt>
                <c:pt idx="19">
                  <c:v>0.77551020408163263</c:v>
                </c:pt>
                <c:pt idx="20">
                  <c:v>0.86363636363636365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6F-4CC3-862F-46C5D9064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8046272"/>
        <c:axId val="21804663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Median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</c:numCache>
            </c:numRef>
          </c:cat>
          <c:val>
            <c:numRef>
              <c:f>Sheet1!$C$2:$C$22</c:f>
              <c:numCache>
                <c:formatCode>0%</c:formatCode>
                <c:ptCount val="21"/>
                <c:pt idx="0">
                  <c:v>0.626</c:v>
                </c:pt>
                <c:pt idx="1">
                  <c:v>0.626</c:v>
                </c:pt>
                <c:pt idx="2">
                  <c:v>0.626</c:v>
                </c:pt>
                <c:pt idx="3">
                  <c:v>0.626</c:v>
                </c:pt>
                <c:pt idx="4">
                  <c:v>0.626</c:v>
                </c:pt>
                <c:pt idx="5">
                  <c:v>0.626</c:v>
                </c:pt>
                <c:pt idx="6">
                  <c:v>0.626</c:v>
                </c:pt>
                <c:pt idx="7">
                  <c:v>0.626</c:v>
                </c:pt>
                <c:pt idx="8">
                  <c:v>0.626</c:v>
                </c:pt>
                <c:pt idx="9">
                  <c:v>0.626</c:v>
                </c:pt>
                <c:pt idx="10">
                  <c:v>0.626</c:v>
                </c:pt>
                <c:pt idx="11">
                  <c:v>0.626</c:v>
                </c:pt>
                <c:pt idx="12">
                  <c:v>0.626</c:v>
                </c:pt>
                <c:pt idx="13">
                  <c:v>0.626</c:v>
                </c:pt>
                <c:pt idx="14">
                  <c:v>0.626</c:v>
                </c:pt>
                <c:pt idx="15">
                  <c:v>0.626</c:v>
                </c:pt>
                <c:pt idx="16">
                  <c:v>0.626</c:v>
                </c:pt>
                <c:pt idx="17">
                  <c:v>0.626</c:v>
                </c:pt>
                <c:pt idx="18">
                  <c:v>0.626</c:v>
                </c:pt>
                <c:pt idx="19">
                  <c:v>0.626</c:v>
                </c:pt>
                <c:pt idx="20">
                  <c:v>0.626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E6F-4CC3-862F-46C5D9064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046272"/>
        <c:axId val="218046632"/>
      </c:lineChart>
      <c:catAx>
        <c:axId val="218046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Clinic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046632"/>
        <c:crosses val="autoZero"/>
        <c:auto val="1"/>
        <c:lblAlgn val="ctr"/>
        <c:lblOffset val="100"/>
        <c:noMultiLvlLbl val="0"/>
      </c:catAx>
      <c:valAx>
        <c:axId val="21804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of Eligible Patients</a:t>
                </a:r>
                <a:r>
                  <a:rPr lang="en-US" baseline="0" dirty="0"/>
                  <a:t> Tested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04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Median Number of Days to First Treatment (Metastatic Lung Cancer)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Sheet1!$A$2:$A$16</c:f>
              <c:numCache>
                <c:formatCode>General</c:formatCode>
                <c:ptCount val="15"/>
              </c:numCache>
            </c:numRef>
          </c:cat>
          <c:val>
            <c:numRef>
              <c:f>Sheet1!$B$2:$B$16</c:f>
              <c:numCache>
                <c:formatCode>0.0</c:formatCode>
                <c:ptCount val="15"/>
                <c:pt idx="0">
                  <c:v>22.5</c:v>
                </c:pt>
                <c:pt idx="1">
                  <c:v>24</c:v>
                </c:pt>
                <c:pt idx="2">
                  <c:v>24</c:v>
                </c:pt>
                <c:pt idx="3">
                  <c:v>27</c:v>
                </c:pt>
                <c:pt idx="4">
                  <c:v>28</c:v>
                </c:pt>
                <c:pt idx="5">
                  <c:v>28.5</c:v>
                </c:pt>
                <c:pt idx="6">
                  <c:v>28.5</c:v>
                </c:pt>
                <c:pt idx="7">
                  <c:v>33.5</c:v>
                </c:pt>
                <c:pt idx="8">
                  <c:v>34</c:v>
                </c:pt>
                <c:pt idx="9">
                  <c:v>36.5</c:v>
                </c:pt>
                <c:pt idx="10">
                  <c:v>39</c:v>
                </c:pt>
                <c:pt idx="11">
                  <c:v>40</c:v>
                </c:pt>
                <c:pt idx="12">
                  <c:v>42</c:v>
                </c:pt>
                <c:pt idx="13">
                  <c:v>43</c:v>
                </c:pt>
                <c:pt idx="1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97-4981-B721-9BE9EFAD61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8046272"/>
        <c:axId val="21804663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Median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32</c:v>
                </c:pt>
                <c:pt idx="1">
                  <c:v>32</c:v>
                </c:pt>
                <c:pt idx="2">
                  <c:v>32</c:v>
                </c:pt>
                <c:pt idx="3">
                  <c:v>32</c:v>
                </c:pt>
                <c:pt idx="4">
                  <c:v>32</c:v>
                </c:pt>
                <c:pt idx="5">
                  <c:v>32</c:v>
                </c:pt>
                <c:pt idx="6">
                  <c:v>32</c:v>
                </c:pt>
                <c:pt idx="7">
                  <c:v>32</c:v>
                </c:pt>
                <c:pt idx="8">
                  <c:v>32</c:v>
                </c:pt>
                <c:pt idx="9">
                  <c:v>32</c:v>
                </c:pt>
                <c:pt idx="10">
                  <c:v>32</c:v>
                </c:pt>
                <c:pt idx="11">
                  <c:v>32</c:v>
                </c:pt>
                <c:pt idx="12">
                  <c:v>32</c:v>
                </c:pt>
                <c:pt idx="13">
                  <c:v>32</c:v>
                </c:pt>
                <c:pt idx="14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97-4981-B721-9BE9EFAD61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046272"/>
        <c:axId val="218046632"/>
      </c:lineChart>
      <c:catAx>
        <c:axId val="218046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Clinic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046632"/>
        <c:crosses val="autoZero"/>
        <c:auto val="1"/>
        <c:lblAlgn val="ctr"/>
        <c:lblOffset val="100"/>
        <c:noMultiLvlLbl val="0"/>
      </c:catAx>
      <c:valAx>
        <c:axId val="218046632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04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Median Number of Days to First Treatment (Metastatic Solid Tumors)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Sheet1!$A$2:$A$23</c:f>
              <c:numCache>
                <c:formatCode>General</c:formatCode>
                <c:ptCount val="22"/>
              </c:numCache>
            </c:num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14</c:v>
                </c:pt>
                <c:pt idx="1">
                  <c:v>18</c:v>
                </c:pt>
                <c:pt idx="2">
                  <c:v>23</c:v>
                </c:pt>
                <c:pt idx="3">
                  <c:v>26.5</c:v>
                </c:pt>
                <c:pt idx="4">
                  <c:v>28</c:v>
                </c:pt>
                <c:pt idx="5">
                  <c:v>28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31</c:v>
                </c:pt>
                <c:pt idx="10">
                  <c:v>33</c:v>
                </c:pt>
                <c:pt idx="11">
                  <c:v>34</c:v>
                </c:pt>
                <c:pt idx="12">
                  <c:v>35</c:v>
                </c:pt>
                <c:pt idx="13">
                  <c:v>36</c:v>
                </c:pt>
                <c:pt idx="14">
                  <c:v>37</c:v>
                </c:pt>
                <c:pt idx="15">
                  <c:v>38</c:v>
                </c:pt>
                <c:pt idx="16">
                  <c:v>40</c:v>
                </c:pt>
                <c:pt idx="17">
                  <c:v>41</c:v>
                </c:pt>
                <c:pt idx="18">
                  <c:v>44.5</c:v>
                </c:pt>
                <c:pt idx="19">
                  <c:v>46</c:v>
                </c:pt>
                <c:pt idx="20">
                  <c:v>48</c:v>
                </c:pt>
                <c:pt idx="2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19-4909-B271-9D84FEBDB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8046272"/>
        <c:axId val="21804663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Median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</c:numCache>
            </c:numRef>
          </c:cat>
          <c:val>
            <c:numRef>
              <c:f>Sheet1!$C$2:$C$23</c:f>
              <c:numCache>
                <c:formatCode>General</c:formatCode>
                <c:ptCount val="22"/>
                <c:pt idx="0">
                  <c:v>34</c:v>
                </c:pt>
                <c:pt idx="1">
                  <c:v>34</c:v>
                </c:pt>
                <c:pt idx="2">
                  <c:v>34</c:v>
                </c:pt>
                <c:pt idx="3">
                  <c:v>34</c:v>
                </c:pt>
                <c:pt idx="4">
                  <c:v>34</c:v>
                </c:pt>
                <c:pt idx="5">
                  <c:v>34</c:v>
                </c:pt>
                <c:pt idx="6">
                  <c:v>34</c:v>
                </c:pt>
                <c:pt idx="7">
                  <c:v>34</c:v>
                </c:pt>
                <c:pt idx="8">
                  <c:v>34</c:v>
                </c:pt>
                <c:pt idx="9">
                  <c:v>34</c:v>
                </c:pt>
                <c:pt idx="10">
                  <c:v>34</c:v>
                </c:pt>
                <c:pt idx="11">
                  <c:v>34</c:v>
                </c:pt>
                <c:pt idx="12">
                  <c:v>34</c:v>
                </c:pt>
                <c:pt idx="13">
                  <c:v>34</c:v>
                </c:pt>
                <c:pt idx="14">
                  <c:v>34</c:v>
                </c:pt>
                <c:pt idx="15">
                  <c:v>34</c:v>
                </c:pt>
                <c:pt idx="16">
                  <c:v>34</c:v>
                </c:pt>
                <c:pt idx="17">
                  <c:v>34</c:v>
                </c:pt>
                <c:pt idx="18">
                  <c:v>34</c:v>
                </c:pt>
                <c:pt idx="19">
                  <c:v>34</c:v>
                </c:pt>
                <c:pt idx="20">
                  <c:v>34</c:v>
                </c:pt>
                <c:pt idx="21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E19-4909-B271-9D84FEBDB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046272"/>
        <c:axId val="218046632"/>
      </c:lineChart>
      <c:catAx>
        <c:axId val="218046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Clinic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046632"/>
        <c:crosses val="autoZero"/>
        <c:auto val="1"/>
        <c:lblAlgn val="ctr"/>
        <c:lblOffset val="100"/>
        <c:noMultiLvlLbl val="0"/>
      </c:catAx>
      <c:valAx>
        <c:axId val="21804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04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B421FF-788A-58E8-30E1-CDA83BED8D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FBF19-E9EF-54E8-5EE0-8B4C785620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09FD8-723E-4AAA-9FFB-AFDF19EECEA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E45803-4B53-9DDB-1412-DBE2A58DDF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0E99F-A784-1CAF-F95F-E76EA9F40A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F3D7B-BA11-4C0C-BB4C-ED9020849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27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883A3-74EC-4777-B71F-E0F6DC2554D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C3AFC-9D0B-4CEA-8B56-7F1914BE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7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28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Race/Ethnicity breakdown and clinic distribution not available due to small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43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Statistically significant longer time to treatment for Medicaid, Medicare, and Black patients.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25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looking for new metrics that are important to all stakeholders, use this meeting to let us know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86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work together you can do better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13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79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Simplify language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92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we know about care in our region:</a:t>
            </a:r>
          </a:p>
          <a:p>
            <a:pPr marL="0" indent="0">
              <a:buNone/>
            </a:pPr>
            <a:r>
              <a:rPr lang="en-US" dirty="0"/>
              <a:t>Based on community input starting as far back as 2014</a:t>
            </a:r>
          </a:p>
          <a:p>
            <a:pPr marL="0" indent="0">
              <a:buNone/>
            </a:pPr>
            <a:r>
              <a:rPr lang="en-US" dirty="0"/>
              <a:t>Measures are reported at the clinic level for Medicare and Commercial enrollees.</a:t>
            </a:r>
          </a:p>
          <a:p>
            <a:pPr marL="0" indent="0">
              <a:buNone/>
            </a:pPr>
            <a:r>
              <a:rPr lang="en-US" dirty="0"/>
              <a:t>In 2020 we put out a special report comparing Medicaid to Commercial patients.</a:t>
            </a:r>
          </a:p>
          <a:p>
            <a:pPr marL="0" indent="0">
              <a:buNone/>
            </a:pPr>
            <a:r>
              <a:rPr lang="en-US" dirty="0"/>
              <a:t>This past year we added new measures based on community input and included Medicaid reporting all in one document. </a:t>
            </a:r>
          </a:p>
          <a:p>
            <a:pPr marL="0" indent="0">
              <a:buNone/>
            </a:pPr>
            <a:r>
              <a:rPr lang="en-US" dirty="0"/>
              <a:t>There is generally good adherence to care process measures and we’ve even retired a few of the metrics because of overall good measurement across all clinics.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3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0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13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44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6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Populations measured were those that met NCCN guideline recommendations.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8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Race/Ethnicity breakdown and clinic distribution not available due to small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07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Race/Ethnicity breakdown and clinic distribution not available due to small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C3AFC-9D0B-4CEA-8B56-7F1914BE3F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46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F3617C-4FBA-8EFB-E66E-CAC0EE1F4192}"/>
              </a:ext>
            </a:extLst>
          </p:cNvPr>
          <p:cNvSpPr/>
          <p:nvPr/>
        </p:nvSpPr>
        <p:spPr>
          <a:xfrm>
            <a:off x="0" y="5657914"/>
            <a:ext cx="12192000" cy="1205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83730-6DC4-802D-C2AD-841D5BCD6D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432" y="1638299"/>
            <a:ext cx="7280559" cy="3023315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00352-C5ED-FA86-6C1F-A653D33EA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2" y="4798140"/>
            <a:ext cx="5820698" cy="1366683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0F7064-577F-5489-013B-B80533D11C4C}"/>
              </a:ext>
            </a:extLst>
          </p:cNvPr>
          <p:cNvSpPr/>
          <p:nvPr userDrawn="1"/>
        </p:nvSpPr>
        <p:spPr>
          <a:xfrm>
            <a:off x="0" y="5657914"/>
            <a:ext cx="12192000" cy="1205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7265B-A024-C781-E0D1-EF863180E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504" y="0"/>
            <a:ext cx="587192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6CEE4-08F0-0C07-C1D6-6BEE474914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08" y="684409"/>
            <a:ext cx="2496312" cy="58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0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08469-31A0-1192-89C0-F4C96553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286829-4E45-27A9-BF8A-3FA07E8E8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42514-42C3-264E-57FD-09B97F23C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FEF69-C193-EA93-1CF4-EE6B379B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C8EAAE-10A4-8399-1E6B-3504E32E9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5527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9A126-0427-2C05-B62C-023DCEE5C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365125"/>
            <a:ext cx="76581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94D15-141A-C935-40FA-43D339B7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94BA6-3F44-02A6-F0CE-53FAF6657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4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EC31A-CF14-110E-A388-447BAB4516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1D5F3-14D8-EB4A-BCF0-7DEF40FD19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9FF6C1-1F10-6B81-CAF0-B28BC6E744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733270"/>
            <a:ext cx="5181600" cy="70910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None/>
              <a:defRPr lang="en-US" sz="2400" b="0" i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31E7022-7CAE-F7C0-D3C5-5B581F40C15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096000" y="1825354"/>
            <a:ext cx="5181600" cy="7132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None/>
              <a:defRPr lang="en-US" sz="2400" b="0" i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A9F64A8-114B-5D81-514A-3E243058482C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96000" y="2876669"/>
            <a:ext cx="5181600" cy="7132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None/>
              <a:defRPr lang="en-US" sz="2400" b="0" i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82BF47-8D5B-87BE-5127-15DCE9D4059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096000" y="3923512"/>
            <a:ext cx="5181600" cy="7132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None/>
              <a:defRPr lang="en-US" sz="2400" b="0" i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D2B938-8AFF-0643-A887-9B1904CA619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096000" y="5011954"/>
            <a:ext cx="5181600" cy="7132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None/>
              <a:defRPr lang="en-US" sz="2400" b="0" i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15639E-8CC4-FEB7-1691-4EBF3865C265}"/>
              </a:ext>
            </a:extLst>
          </p:cNvPr>
          <p:cNvGrpSpPr/>
          <p:nvPr userDrawn="1"/>
        </p:nvGrpSpPr>
        <p:grpSpPr>
          <a:xfrm>
            <a:off x="621792" y="1065362"/>
            <a:ext cx="3829722" cy="3767059"/>
            <a:chOff x="621792" y="1474157"/>
            <a:chExt cx="3829722" cy="376705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82A96D-087E-F58E-196E-5312EB64A1C5}"/>
                </a:ext>
              </a:extLst>
            </p:cNvPr>
            <p:cNvSpPr/>
            <p:nvPr userDrawn="1"/>
          </p:nvSpPr>
          <p:spPr>
            <a:xfrm>
              <a:off x="621792" y="1474157"/>
              <a:ext cx="3829722" cy="376705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06907D-77AF-BD36-8B08-EC1B63CB1CA8}"/>
                </a:ext>
              </a:extLst>
            </p:cNvPr>
            <p:cNvSpPr/>
            <p:nvPr userDrawn="1"/>
          </p:nvSpPr>
          <p:spPr>
            <a:xfrm>
              <a:off x="1291675" y="2244576"/>
              <a:ext cx="2984804" cy="2079439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None/>
              </a:pPr>
              <a:r>
                <a:rPr lang="en-US" altLang="en-US" sz="5400" b="0" i="0" dirty="0">
                  <a:solidFill>
                    <a:schemeClr val="bg1"/>
                  </a:solidFill>
                  <a:latin typeface="+mj-lt"/>
                  <a:ea typeface="ヒラギノ角ゴ Pro W3" panose="020B0300000000000000" pitchFamily="34" charset="-128"/>
                </a:rPr>
                <a:t>Table of Contents</a:t>
              </a:r>
            </a:p>
          </p:txBody>
        </p:sp>
      </p:grp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CEC661D-E074-375D-91A2-5AE8C1E640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05820" y="524632"/>
            <a:ext cx="590180" cy="92551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 sz="6000" b="1" dirty="0">
                <a:latin typeface="+mj-lt"/>
              </a:rPr>
              <a:t>1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356D2A1-1F4F-E034-3663-54B8AC3457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18673" y="1613074"/>
            <a:ext cx="577327" cy="92551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 sz="6000" b="1" dirty="0">
                <a:latin typeface="+mj-lt"/>
              </a:rPr>
              <a:t>2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DE5DCA6-E722-888B-586D-7DCE83FA44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5819" y="3711232"/>
            <a:ext cx="590180" cy="92551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 sz="6000" b="1" dirty="0">
                <a:latin typeface="+mj-lt"/>
              </a:rPr>
              <a:t>4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21A37EF-DD9A-147C-DAE2-0D6A31A392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05819" y="4799674"/>
            <a:ext cx="590180" cy="92551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 sz="6000" b="1" dirty="0">
                <a:latin typeface="+mj-lt"/>
              </a:rPr>
              <a:t>5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DBE69E7-EF78-104F-175E-E14F0469BC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18673" y="2664389"/>
            <a:ext cx="577327" cy="92551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 sz="6000" b="1" dirty="0">
                <a:latin typeface="+mj-lt"/>
              </a:rPr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92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EC31A-CF14-110E-A388-447BAB4516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1D5F3-14D8-EB4A-BCF0-7DEF40FD19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9FF6C1-1F10-6B81-CAF0-B28BC6E744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59494" y="733270"/>
            <a:ext cx="9018106" cy="70910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None/>
              <a:defRPr lang="en-US" sz="2400" b="0" i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31E7022-7CAE-F7C0-D3C5-5B581F40C15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59494" y="1825354"/>
            <a:ext cx="9018106" cy="7132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None/>
              <a:defRPr lang="en-US" sz="2400" b="0" i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A9F64A8-114B-5D81-514A-3E243058482C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259494" y="2876669"/>
            <a:ext cx="9018106" cy="7132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None/>
              <a:defRPr lang="en-US" sz="2400" b="0" i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82BF47-8D5B-87BE-5127-15DCE9D4059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259494" y="3923512"/>
            <a:ext cx="9018106" cy="7132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None/>
              <a:defRPr lang="en-US" sz="2400" b="0" i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D2B938-8AFF-0643-A887-9B1904CA619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2259494" y="5011954"/>
            <a:ext cx="9018106" cy="7132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None/>
              <a:defRPr lang="en-US" sz="2400" b="0" i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CEC661D-E074-375D-91A2-5AE8C1E640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69314" y="524632"/>
            <a:ext cx="590180" cy="92551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 sz="6000" b="1" dirty="0">
                <a:latin typeface="+mj-lt"/>
              </a:rPr>
              <a:t>1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356D2A1-1F4F-E034-3663-54B8AC3457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82167" y="1613074"/>
            <a:ext cx="577327" cy="92551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 sz="6000" b="1" dirty="0">
                <a:latin typeface="+mj-lt"/>
              </a:rPr>
              <a:t>2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DE5DCA6-E722-888B-586D-7DCE83FA44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9313" y="3711232"/>
            <a:ext cx="590180" cy="92551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 sz="6000" b="1" dirty="0">
                <a:latin typeface="+mj-lt"/>
              </a:rPr>
              <a:t>4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21A37EF-DD9A-147C-DAE2-0D6A31A392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69313" y="4799674"/>
            <a:ext cx="590180" cy="92551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 sz="6000" b="1" dirty="0">
                <a:latin typeface="+mj-lt"/>
              </a:rPr>
              <a:t>5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DBE69E7-EF78-104F-175E-E14F0469BC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82167" y="2664389"/>
            <a:ext cx="577327" cy="92551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 sz="6000" b="1" dirty="0">
                <a:latin typeface="+mj-lt"/>
              </a:rPr>
              <a:t>3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E0ADFC-4E21-8B1B-2B92-D873DFF76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752"/>
            <a:ext cx="446913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89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icon on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C2CF-C027-4F26-BEDE-B117362C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B34E8-7317-C2E0-0849-28BFCC86A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B365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616FF-F178-089A-3B3A-79C77719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5080"/>
            <a:ext cx="10363200" cy="365125"/>
          </a:xfrm>
        </p:spPr>
        <p:txBody>
          <a:bodyPr anchor="ctr" anchorCtr="0"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AA3E1-D8EE-8930-8C31-50A27086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2DA7D5-7145-4155-9CEA-6BD6DBBE32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924" y="371074"/>
            <a:ext cx="989076" cy="11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7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ex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C2CF-C027-4F26-BEDE-B117362C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4"/>
            <a:ext cx="10363200" cy="914400"/>
          </a:xfrm>
        </p:spPr>
        <p:txBody>
          <a:bodyPr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B34E8-7317-C2E0-0849-28BFCC86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03120"/>
            <a:ext cx="10363200" cy="36782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616FF-F178-089A-3B3A-79C77719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5080"/>
            <a:ext cx="10363200" cy="365125"/>
          </a:xfrm>
        </p:spPr>
        <p:txBody>
          <a:bodyPr anchor="ctr" anchorCtr="0"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AA3E1-D8EE-8930-8C31-50A27086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D0DAA7-9204-26DD-56E2-8B4D671447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188720"/>
            <a:ext cx="10363200" cy="749808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buNone/>
              <a:defRPr sz="19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enter Level 2 header</a:t>
            </a:r>
          </a:p>
        </p:txBody>
      </p:sp>
    </p:spTree>
    <p:extLst>
      <p:ext uri="{BB962C8B-B14F-4D97-AF65-F5344CB8AC3E}">
        <p14:creationId xmlns:p14="http://schemas.microsoft.com/office/powerpoint/2010/main" val="3888130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_Text w/Subhead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"/>
            <a:ext cx="10363200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1933684"/>
            <a:ext cx="10363199" cy="82780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>
              <a:buNone/>
              <a:defRPr lang="en-US" sz="1600" b="1" kern="0" cap="all" spc="0" normalizeH="0" baseline="0" dirty="0">
                <a:solidFill>
                  <a:schemeClr val="tx2"/>
                </a:solidFill>
              </a:defRPr>
            </a:lvl1pPr>
          </a:lstStyle>
          <a:p>
            <a:pPr marL="197213" lvl="0" indent="-197213"/>
            <a:r>
              <a:rPr lang="en-US" dirty="0"/>
              <a:t>Click to add subtitle text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188720"/>
            <a:ext cx="10363200" cy="749808"/>
          </a:xfrm>
          <a:prstGeom prst="rect">
            <a:avLst/>
          </a:prstGeom>
        </p:spPr>
        <p:txBody>
          <a:bodyPr tIns="0" rIns="0" anchor="ctr" anchorCtr="0">
            <a:noAutofit/>
          </a:bodyPr>
          <a:lstStyle>
            <a:lvl1pPr marL="0" indent="0">
              <a:lnSpc>
                <a:spcPct val="90000"/>
              </a:lnSpc>
              <a:buNone/>
              <a:defRPr sz="1900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enter Level 2 header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41A24A-CF28-0C46-BC50-7171D12730D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14400" y="6355080"/>
            <a:ext cx="10363200" cy="365125"/>
          </a:xfrm>
        </p:spPr>
        <p:txBody>
          <a:bodyPr anchor="ctr" anchorCtr="0"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E0827-E235-7147-995F-7CEAF6D48EB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E5351-B08B-1A4C-A099-7C6CCDF10A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1" y="2894987"/>
            <a:ext cx="10363199" cy="289621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46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C2CF-C027-4F26-BEDE-B117362C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3118"/>
            <a:ext cx="4859079" cy="3063876"/>
          </a:xfrm>
        </p:spPr>
        <p:txBody>
          <a:bodyPr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B34E8-7317-C2E0-0849-28BFCC86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58948"/>
            <a:ext cx="4859079" cy="46322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616FF-F178-089A-3B3A-79C77719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5080"/>
            <a:ext cx="10363200" cy="365125"/>
          </a:xfrm>
        </p:spPr>
        <p:txBody>
          <a:bodyPr anchor="ctr" anchorCtr="0"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AA3E1-D8EE-8930-8C31-50A27086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D0DAA7-9204-26DD-56E2-8B4D671447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487184"/>
            <a:ext cx="4859079" cy="74980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35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ext w/subhead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C909C4-0CDA-1F50-EE33-C12E76CEEC6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145078" y="1423988"/>
            <a:ext cx="4132522" cy="4367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body text, image or chart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5C2CF-C027-4F26-BEDE-B117362C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4"/>
            <a:ext cx="10363200" cy="914400"/>
          </a:xfrm>
        </p:spPr>
        <p:txBody>
          <a:bodyPr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B34E8-7317-C2E0-0849-28BFCC86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03120"/>
            <a:ext cx="5943600" cy="36782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616FF-F178-089A-3B3A-79C77719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5080"/>
            <a:ext cx="10363200" cy="365125"/>
          </a:xfrm>
        </p:spPr>
        <p:txBody>
          <a:bodyPr anchor="ctr" anchorCtr="0"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AA3E1-D8EE-8930-8C31-50A27086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D0DAA7-9204-26DD-56E2-8B4D671447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188720"/>
            <a:ext cx="5943600" cy="749808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buNone/>
              <a:defRPr sz="19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enter Level 2 header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BBFABB7-4488-4B42-8719-33C164F24C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924" y="371074"/>
            <a:ext cx="989076" cy="11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46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ext w/subhead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C2CF-C027-4F26-BEDE-B117362C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4"/>
            <a:ext cx="10363200" cy="914400"/>
          </a:xfrm>
        </p:spPr>
        <p:txBody>
          <a:bodyPr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B34E8-7317-C2E0-0849-28BFCC86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03120"/>
            <a:ext cx="5943600" cy="36782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616FF-F178-089A-3B3A-79C77719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5080"/>
            <a:ext cx="10363200" cy="365125"/>
          </a:xfrm>
        </p:spPr>
        <p:txBody>
          <a:bodyPr anchor="ctr" anchorCtr="0"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AA3E1-D8EE-8930-8C31-50A27086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D0DAA7-9204-26DD-56E2-8B4D671447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188720"/>
            <a:ext cx="5943600" cy="749808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buNone/>
              <a:defRPr sz="19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enter Level 2 header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6E566B3-76E1-D104-1541-4DE8C52E9F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24560" y="1453019"/>
            <a:ext cx="4133088" cy="43381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50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C2CF-C027-4F26-BEDE-B117362C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B34E8-7317-C2E0-0849-28BFCC86A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B365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616FF-F178-089A-3B3A-79C77719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5080"/>
            <a:ext cx="10363200" cy="365125"/>
          </a:xfrm>
        </p:spPr>
        <p:txBody>
          <a:bodyPr anchor="ctr" anchorCtr="0"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AA3E1-D8EE-8930-8C31-50A27086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69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ext w/2 images o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C909C4-0CDA-1F50-EE33-C12E76CEEC6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399" y="1423988"/>
            <a:ext cx="4965405" cy="43767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image or chart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5C2CF-C027-4F26-BEDE-B117362C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4"/>
            <a:ext cx="10363200" cy="914400"/>
          </a:xfrm>
        </p:spPr>
        <p:txBody>
          <a:bodyPr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616FF-F178-089A-3B3A-79C77719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5080"/>
            <a:ext cx="10363200" cy="365125"/>
          </a:xfrm>
        </p:spPr>
        <p:txBody>
          <a:bodyPr anchor="ctr" anchorCtr="0"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AA3E1-D8EE-8930-8C31-50A27086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19BB9C-D01B-4884-B61F-AFFF375E0B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5224" y="1426464"/>
            <a:ext cx="4965192" cy="43767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image or chart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5658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/left, Image/right - ad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32DC0-1172-D9AF-7562-D28353816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759"/>
            <a:ext cx="5190165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5D416DDC-E451-9D45-458A-9C5675364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188720"/>
            <a:ext cx="5190164" cy="749808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>
              <a:lnSpc>
                <a:spcPct val="90000"/>
              </a:lnSpc>
              <a:buNone/>
              <a:defRPr sz="1900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enter Level 2 header here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4DCA7E5-C14E-EFF5-6BE9-4826838C73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2024866"/>
            <a:ext cx="5190165" cy="376633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680177" indent="-285750"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2pPr>
            <a:lvl3pPr marL="1074604" indent="-285750">
              <a:buFont typeface="Arial" panose="020B0604020202020204" pitchFamily="34" charset="0"/>
              <a:buChar char="•"/>
              <a:defRPr sz="1600"/>
            </a:lvl3pPr>
            <a:lvl4pPr marL="1469030" indent="-285750">
              <a:buFont typeface="Arial" panose="020B0604020202020204" pitchFamily="34" charset="0"/>
              <a:buChar char="•"/>
              <a:defRPr/>
            </a:lvl4pPr>
            <a:lvl5pPr marL="1863458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021BDF8F-7B64-659D-5BE8-E490BDE808E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chemeClr val="accent3">
              <a:alpha val="25000"/>
            </a:schemeClr>
          </a:solidFill>
        </p:spPr>
        <p:txBody>
          <a:bodyPr anchor="ctr">
            <a:normAutofit/>
          </a:bodyPr>
          <a:lstStyle>
            <a:lvl1pPr marL="0" marR="0" indent="0" algn="l" defTabSz="788854" rtl="0" eaLnBrk="1" fontAlgn="auto" latinLnBrk="0" hangingPunct="1">
              <a:lnSpc>
                <a:spcPct val="90000"/>
              </a:lnSpc>
              <a:spcBef>
                <a:spcPts val="8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197213" marR="0" lvl="0" indent="-197213" algn="l" defTabSz="788854" rtl="0" eaLnBrk="1" fontAlgn="auto" latinLnBrk="0" hangingPunct="1">
              <a:lnSpc>
                <a:spcPct val="90000"/>
              </a:lnSpc>
              <a:spcBef>
                <a:spcPts val="8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4806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/right, Image/left - ad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32DC0-1172-D9AF-7562-D283538166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4565" y="365759"/>
            <a:ext cx="5190165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Main title style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5D416DDC-E451-9D45-458A-9C5675364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4565" y="1188720"/>
            <a:ext cx="5190164" cy="749808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>
              <a:lnSpc>
                <a:spcPct val="90000"/>
              </a:lnSpc>
              <a:buNone/>
              <a:defRPr sz="1900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Enter to enter Level 2 header here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4DCA7E5-C14E-EFF5-6BE9-4826838C73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024866"/>
            <a:ext cx="5190165" cy="329098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680177" indent="-285750"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2pPr>
            <a:lvl3pPr marL="1074604" indent="-285750">
              <a:buFont typeface="Arial" panose="020B0604020202020204" pitchFamily="34" charset="0"/>
              <a:buChar char="•"/>
              <a:defRPr sz="1600"/>
            </a:lvl3pPr>
            <a:lvl4pPr marL="1469030" indent="-285750">
              <a:buFont typeface="Arial" panose="020B0604020202020204" pitchFamily="34" charset="0"/>
              <a:buChar char="•"/>
              <a:defRPr/>
            </a:lvl4pPr>
            <a:lvl5pPr marL="1863458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021BDF8F-7B64-659D-5BE8-E490BDE808E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5181600" cy="6858000"/>
          </a:xfrm>
          <a:prstGeom prst="rect">
            <a:avLst/>
          </a:prstGeom>
          <a:solidFill>
            <a:schemeClr val="accent3">
              <a:alpha val="25000"/>
            </a:schemeClr>
          </a:solidFill>
        </p:spPr>
        <p:txBody>
          <a:bodyPr anchor="ctr">
            <a:normAutofit/>
          </a:bodyPr>
          <a:lstStyle>
            <a:lvl1pPr marL="0" marR="0" indent="0" algn="l" defTabSz="788854" rtl="0" eaLnBrk="1" fontAlgn="auto" latinLnBrk="0" hangingPunct="1">
              <a:lnSpc>
                <a:spcPct val="90000"/>
              </a:lnSpc>
              <a:spcBef>
                <a:spcPts val="8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197213" marR="0" lvl="0" indent="-197213" algn="l" defTabSz="788854" rtl="0" eaLnBrk="1" fontAlgn="auto" latinLnBrk="0" hangingPunct="1">
              <a:lnSpc>
                <a:spcPct val="90000"/>
              </a:lnSpc>
              <a:spcBef>
                <a:spcPts val="8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7722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tep &amp; A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6503-DD78-2342-1E29-9AFE8C06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363200" cy="9144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AF341-ED71-646A-640E-8FE822B368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1189703"/>
            <a:ext cx="10363200" cy="747252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1900" b="0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enter Level 2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DFFEB-F573-0BB1-187E-BF04F49FD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2438" y="2952977"/>
            <a:ext cx="2423160" cy="251191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2748D-706E-CE54-B6E2-799FC7894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94475" y="2952977"/>
            <a:ext cx="2423160" cy="251191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900B23-F0D6-0912-2BA2-FF2421014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0DF546-748A-D965-DD85-EB6F83BB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E4DE70-1C5B-27C1-6544-BB3D64F307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86511" y="2952977"/>
            <a:ext cx="2423160" cy="251191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EA1FB08-4A19-0340-C00E-F42975D05B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01788" y="2248084"/>
            <a:ext cx="2424112" cy="50292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9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8DAFBBE-DE45-76C2-2F6F-52EBD21980B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94263" y="2248084"/>
            <a:ext cx="2424112" cy="50292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9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3603703-D075-3A9B-6057-E74BD4EAA3A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86738" y="2248084"/>
            <a:ext cx="2422525" cy="50292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9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01726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353718-B504-7F87-E066-0EBF37695DAA}"/>
              </a:ext>
            </a:extLst>
          </p:cNvPr>
          <p:cNvSpPr/>
          <p:nvPr userDrawn="1"/>
        </p:nvSpPr>
        <p:spPr>
          <a:xfrm>
            <a:off x="3233854" y="6016752"/>
            <a:ext cx="8207509" cy="3808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3EAC77-E29C-9F0D-95C2-15B86A305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623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9FFB5-ECB2-E90E-2D1D-C621D6717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579308"/>
            <a:ext cx="6931742" cy="3238939"/>
          </a:xfrm>
        </p:spPr>
        <p:txBody>
          <a:bodyPr anchor="ctr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EE918-0B1E-6452-87A9-DF4A3D2B1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954772"/>
            <a:ext cx="10363200" cy="113487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832DE-4433-4E49-4062-C73289AB1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BF192-B89B-17DC-5507-42E72D4FB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4B925-4371-93EB-3411-84AE9B114A8C}"/>
              </a:ext>
            </a:extLst>
          </p:cNvPr>
          <p:cNvSpPr txBox="1"/>
          <p:nvPr userDrawn="1"/>
        </p:nvSpPr>
        <p:spPr>
          <a:xfrm>
            <a:off x="914400" y="6019503"/>
            <a:ext cx="2989007" cy="3657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Fred Hutchinson Cancer Center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41CC2D-ADFA-3BBE-FF74-6466B3EFD9B9}"/>
              </a:ext>
            </a:extLst>
          </p:cNvPr>
          <p:cNvCxnSpPr>
            <a:cxnSpLocks/>
          </p:cNvCxnSpPr>
          <p:nvPr userDrawn="1"/>
        </p:nvCxnSpPr>
        <p:spPr>
          <a:xfrm flipH="1">
            <a:off x="3057832" y="6222047"/>
            <a:ext cx="8219768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47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9812-6B69-5FBB-40B0-CB1BD52B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4DC98-86E7-CF87-6709-1CDD57BB3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457580"/>
            <a:ext cx="5105400" cy="43525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C2757-9BFC-85ED-1612-958629E55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4752"/>
            <a:ext cx="5105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03280-953A-6A6B-89B7-C754FA11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3742A-90FE-37C8-2605-403C5CF2D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6503-DD78-2342-1E29-9AFE8C06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36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AF341-ED71-646A-640E-8FE822B368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1189703"/>
            <a:ext cx="5083175" cy="74725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90000"/>
              </a:lnSpc>
              <a:buNone/>
              <a:defRPr sz="1900" b="0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enter Level 2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DFFEB-F573-0BB1-187E-BF04F49FD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2103643"/>
            <a:ext cx="5083175" cy="3687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5DFCBD-3FEF-C58A-423A-C25C7878E9C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188720"/>
            <a:ext cx="5083175" cy="749808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90000"/>
              </a:lnSpc>
              <a:buNone/>
              <a:defRPr sz="1900" b="0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enter Level 2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2748D-706E-CE54-B6E2-799FC7894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03121"/>
            <a:ext cx="5105400" cy="368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900B23-F0D6-0912-2BA2-FF2421014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0DF546-748A-D965-DD85-EB6F83BB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6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E8D27-6BDD-5417-8EC4-00291A71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BD33E-C6AD-7813-A913-149F3D87A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43C93-A7DD-9E70-87A8-2F87BE9F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95CB0-06CA-B017-ADCD-3F5EDEAB1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6C2A4-51AC-1525-9934-8E61605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8641-8B4F-D444-19EC-BF7D8624D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7200"/>
            <a:ext cx="3857625" cy="1600200"/>
          </a:xfrm>
        </p:spPr>
        <p:txBody>
          <a:bodyPr anchor="ctr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 – two or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AC393-7E96-B9A7-1EB2-4A0C2FE4B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7085"/>
            <a:ext cx="6094412" cy="503411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350D6-D385-7F8E-946D-A25E5C0E1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057400"/>
            <a:ext cx="3857625" cy="3733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7407C-4B46-3405-2813-E1D3FDFD3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32D6D-A165-0BDB-E69C-BAA8A085E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5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FC8DD0-3F73-BB93-FA36-3D508DAD691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83188" y="457201"/>
            <a:ext cx="6094412" cy="53340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 marL="20002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table, image or chart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505-7FD8-3C21-E430-A532D7CBA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7200"/>
            <a:ext cx="3857625" cy="1600200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 – two or three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0D798-29A6-98AD-C9F7-45A59E273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057400"/>
            <a:ext cx="3857625" cy="3733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E136E-CF06-F17E-F496-D7786FB2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679E9-738E-749D-CE9C-27D8D1BC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74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E06E6-993B-6CEE-F959-D2384A8E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363200" cy="9130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579D4-E5DD-E8F8-F56C-4752D43F3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441992"/>
            <a:ext cx="10363200" cy="43492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F96F0-2789-0A58-06EF-48860FB4C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56350"/>
            <a:ext cx="1036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5F41FE-6FDA-17BF-76AA-C86F706C4C33}"/>
              </a:ext>
            </a:extLst>
          </p:cNvPr>
          <p:cNvSpPr/>
          <p:nvPr userDrawn="1"/>
        </p:nvSpPr>
        <p:spPr>
          <a:xfrm>
            <a:off x="11519087" y="6043240"/>
            <a:ext cx="301752" cy="301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B7DF8-B1EA-CC87-ECE4-7F641BE1B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1363" y="60167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fld id="{402AF41C-0C01-4292-8B40-325CC9F10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D11CFF-CFD2-85A6-6C08-1360F1769685}"/>
              </a:ext>
            </a:extLst>
          </p:cNvPr>
          <p:cNvSpPr txBox="1"/>
          <p:nvPr userDrawn="1"/>
        </p:nvSpPr>
        <p:spPr>
          <a:xfrm>
            <a:off x="914400" y="6019503"/>
            <a:ext cx="2989007" cy="3657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050" b="1" dirty="0"/>
              <a:t>Fred Hutchinson Cancer Center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2BD626-04AC-1B24-AE77-8AFB7AA9A945}"/>
              </a:ext>
            </a:extLst>
          </p:cNvPr>
          <p:cNvCxnSpPr>
            <a:cxnSpLocks/>
          </p:cNvCxnSpPr>
          <p:nvPr userDrawn="1"/>
        </p:nvCxnSpPr>
        <p:spPr>
          <a:xfrm flipH="1">
            <a:off x="3057832" y="6222047"/>
            <a:ext cx="8219768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26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5" r:id="rId12"/>
    <p:sldLayoutId id="2147483926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  <p:sldLayoutId id="2147483937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76">
          <p15:clr>
            <a:srgbClr val="F26B43"/>
          </p15:clr>
        </p15:guide>
        <p15:guide id="3" pos="3840">
          <p15:clr>
            <a:srgbClr val="F26B43"/>
          </p15:clr>
        </p15:guide>
        <p15:guide id="4" pos="7104">
          <p15:clr>
            <a:srgbClr val="F26B43"/>
          </p15:clr>
        </p15:guide>
        <p15:guide id="12" orient="horz" pos="600" userDrawn="1">
          <p15:clr>
            <a:srgbClr val="F26B43"/>
          </p15:clr>
        </p15:guide>
        <p15:guide id="13" orient="horz" pos="1032" userDrawn="1">
          <p15:clr>
            <a:srgbClr val="F26B43"/>
          </p15:clr>
        </p15:guide>
        <p15:guide id="14" orient="horz" pos="3648" userDrawn="1">
          <p15:clr>
            <a:srgbClr val="F26B43"/>
          </p15:clr>
        </p15:guide>
        <p15:guide id="15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a.me/?text=Four%20New%20Technologies%20That%20Will%20Change%20Cancer%20Treatment%20on%20Labiotech.eu%20https://www.labiotech.eu/in-depth/cancer-treatments-immuno-oncology/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linkedin.com/shareArticle?mini=true&amp;url=https://www.labiotech.eu/in-depth/cancer-treatments-immuno-oncology/&amp;title=Four%20New%20Technologies%20That%20Will%20Change%20Cancer%20Treatment%20on%20Labiotech.eu&amp;summary=Four%20New%20Technologies%20That%20Will%20Change%20Cancer%20Treatment%20on%20Labiotech.eu&amp;source=https://www.labiotech.eu/in-depth/cancer-treatments-immuno-oncolog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ws.google.com/publications/CAAiEB6OCDtX4oYu1iW-N8VzVg4qFAgKIhAejgg7V-KGLtYlvjfFc1YO?hl=en-US&amp;gl=US&amp;ceid=US%3Aen" TargetMode="External"/><Relationship Id="rId5" Type="http://schemas.openxmlformats.org/officeDocument/2006/relationships/hyperlink" Target="mailto:?subject=Four%20New%20Technologies%20That%20Will%20Change%20Cancer%20Treatment%20on%20Labiotech.eu&amp;body=https://www.labiotech.eu/in-depth/cancer-treatments-immuno-oncology/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s://twitter.com/intent/tweet/?text=Four%20New%20Technologies%20That%20Will%20Change%20Cancer%20Treatment%20on%20Labiotech.eu&amp;url=https://www.labiotech.eu/in-depth/cancer-treatments-immuno-oncology/" TargetMode="Externa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redhutch.org/content/dam/www/research/institute-networks-ircs/hicor/HICOR-Community-Cancer-Care-Report-Quality-Cost-2023.pdf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EC6B7-4F04-C917-9F52-F5982B37F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2" y="1638299"/>
            <a:ext cx="7280559" cy="3023315"/>
          </a:xfrm>
        </p:spPr>
        <p:txBody>
          <a:bodyPr/>
          <a:lstStyle/>
          <a:p>
            <a:r>
              <a:rPr lang="en-US" dirty="0"/>
              <a:t>Cancer Care in Washington State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68F65-F591-1BA7-48EF-4F68DD058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2" y="3853018"/>
            <a:ext cx="5820698" cy="1366683"/>
          </a:xfrm>
        </p:spPr>
        <p:txBody>
          <a:bodyPr/>
          <a:lstStyle/>
          <a:p>
            <a:r>
              <a:rPr lang="en-US" dirty="0"/>
              <a:t>Dr. Scott Ramsey</a:t>
            </a:r>
          </a:p>
          <a:p>
            <a:r>
              <a:rPr lang="en-US" dirty="0"/>
              <a:t>Hutchinson Institute for Cancer Outcomes Research (HICOR)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081C1D0-DAB9-13AC-F331-1E50D0703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05" y="736447"/>
            <a:ext cx="3756989" cy="6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81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1CC27-B910-766C-1F37-C4A98830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2DC38-7E7A-FA5C-EF48-7571A91CC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25" b="4091"/>
          <a:stretch/>
        </p:blipFill>
        <p:spPr>
          <a:xfrm>
            <a:off x="667209" y="1273108"/>
            <a:ext cx="4572396" cy="456149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41A1781-7C20-496E-4540-3D13C13E8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870" y="193549"/>
            <a:ext cx="3821635" cy="749808"/>
          </a:xfrm>
        </p:spPr>
        <p:txBody>
          <a:bodyPr/>
          <a:lstStyle/>
          <a:p>
            <a:pPr algn="ctr"/>
            <a:r>
              <a:rPr lang="en-US" dirty="0"/>
              <a:t>Breast Cancer Tumor Marker Testing during Surveillance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F693F9-2049-464E-1C11-F7B0CC133C55}"/>
              </a:ext>
            </a:extLst>
          </p:cNvPr>
          <p:cNvSpPr txBox="1"/>
          <p:nvPr/>
        </p:nvSpPr>
        <p:spPr>
          <a:xfrm>
            <a:off x="6901446" y="2001083"/>
            <a:ext cx="4768517" cy="31055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000" dirty="0"/>
              <a:t>Significant improvement since 1</a:t>
            </a:r>
            <a:r>
              <a:rPr lang="en-US" sz="2000" baseline="30000" dirty="0"/>
              <a:t>st</a:t>
            </a:r>
            <a:r>
              <a:rPr lang="en-US" sz="2000" dirty="0"/>
              <a:t> report:</a:t>
            </a:r>
          </a:p>
          <a:p>
            <a:pPr lvl="1"/>
            <a:r>
              <a:rPr lang="en-US" sz="2000" i="1" dirty="0"/>
              <a:t>CHI Franciscan Health</a:t>
            </a:r>
          </a:p>
          <a:p>
            <a:pPr lvl="1"/>
            <a:r>
              <a:rPr lang="en-US" sz="2000" i="1" dirty="0"/>
              <a:t>Northwest Medical Specialties</a:t>
            </a:r>
          </a:p>
          <a:p>
            <a:pPr lvl="1"/>
            <a:r>
              <a:rPr lang="en-US" sz="2000" i="1" dirty="0"/>
              <a:t>UW SCCA &amp; Northwest</a:t>
            </a:r>
          </a:p>
          <a:p>
            <a:pPr lvl="1"/>
            <a:r>
              <a:rPr lang="en-US" sz="2000" i="1" dirty="0"/>
              <a:t>MultiCare Health System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>
                <a:solidFill>
                  <a:schemeClr val="accent5"/>
                </a:solidFill>
              </a:rPr>
              <a:t>Top performers, 2023 report:</a:t>
            </a:r>
          </a:p>
          <a:p>
            <a:pPr lvl="1"/>
            <a:r>
              <a:rPr lang="en-US" sz="2000" i="1" dirty="0">
                <a:solidFill>
                  <a:schemeClr val="accent5"/>
                </a:solidFill>
              </a:rPr>
              <a:t>Virginia Mason</a:t>
            </a:r>
          </a:p>
          <a:p>
            <a:pPr lvl="1"/>
            <a:r>
              <a:rPr lang="en-US" sz="2000" i="1" dirty="0">
                <a:solidFill>
                  <a:schemeClr val="accent5"/>
                </a:solidFill>
              </a:rPr>
              <a:t>Northwest Medical Specialties</a:t>
            </a:r>
          </a:p>
          <a:p>
            <a:pPr lvl="1"/>
            <a:r>
              <a:rPr lang="en-US" sz="2000" i="1" dirty="0">
                <a:solidFill>
                  <a:schemeClr val="accent5"/>
                </a:solidFill>
              </a:rPr>
              <a:t>MultiCare Health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2B552-796E-E12E-7A8F-C0AFFEBCCB14}"/>
              </a:ext>
            </a:extLst>
          </p:cNvPr>
          <p:cNvSpPr txBox="1"/>
          <p:nvPr/>
        </p:nvSpPr>
        <p:spPr>
          <a:xfrm>
            <a:off x="5239605" y="29718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Regional Change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-0.6%</a:t>
            </a:r>
          </a:p>
        </p:txBody>
      </p:sp>
      <p:pic>
        <p:nvPicPr>
          <p:cNvPr id="3" name="Graphic 2" descr="A trophy cup">
            <a:extLst>
              <a:ext uri="{FF2B5EF4-FFF2-40B4-BE49-F238E27FC236}">
                <a16:creationId xmlns:a16="http://schemas.microsoft.com/office/drawing/2014/main" id="{12C61397-705D-8279-5088-E4139016A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6655" y="3781623"/>
            <a:ext cx="457200" cy="457200"/>
          </a:xfrm>
          <a:prstGeom prst="rect">
            <a:avLst/>
          </a:prstGeom>
        </p:spPr>
      </p:pic>
      <p:pic>
        <p:nvPicPr>
          <p:cNvPr id="5" name="Graphic 4" descr="Shooting star with solid fill">
            <a:extLst>
              <a:ext uri="{FF2B5EF4-FFF2-40B4-BE49-F238E27FC236}">
                <a16:creationId xmlns:a16="http://schemas.microsoft.com/office/drawing/2014/main" id="{FE34C45E-55B5-874F-482D-60C7606DB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8751" y="2001083"/>
            <a:ext cx="45720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95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1CC27-B910-766C-1F37-C4A98830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CD64078-FCE7-52CE-A63F-43763C90BD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870" y="193549"/>
            <a:ext cx="3821635" cy="749808"/>
          </a:xfrm>
        </p:spPr>
        <p:txBody>
          <a:bodyPr/>
          <a:lstStyle/>
          <a:p>
            <a:pPr algn="ctr"/>
            <a:r>
              <a:rPr lang="en-US" dirty="0"/>
              <a:t>Chemotherapy in Last 14 Days of 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DD373-DD70-A62F-AD20-21E0DED03669}"/>
              </a:ext>
            </a:extLst>
          </p:cNvPr>
          <p:cNvSpPr txBox="1"/>
          <p:nvPr/>
        </p:nvSpPr>
        <p:spPr>
          <a:xfrm>
            <a:off x="1058708" y="3910959"/>
            <a:ext cx="4658920" cy="12092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Significant improvement since 1</a:t>
            </a:r>
            <a:r>
              <a:rPr lang="en-US" sz="1800" baseline="30000" dirty="0"/>
              <a:t>st</a:t>
            </a:r>
            <a:r>
              <a:rPr lang="en-US" sz="1800" dirty="0"/>
              <a:t> report:</a:t>
            </a:r>
          </a:p>
          <a:p>
            <a:pPr lvl="1"/>
            <a:r>
              <a:rPr lang="en-US" sz="1800" i="1" dirty="0"/>
              <a:t>Compass Oncology</a:t>
            </a:r>
          </a:p>
          <a:p>
            <a:pPr lvl="1"/>
            <a:r>
              <a:rPr lang="en-US" sz="1800" i="1" dirty="0"/>
              <a:t>The Polyclinic</a:t>
            </a:r>
          </a:p>
          <a:p>
            <a:pPr lvl="1"/>
            <a:r>
              <a:rPr lang="en-US" sz="1800" i="1" dirty="0"/>
              <a:t>Partner Oncology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6CA4EB-F181-0450-0639-03CA120DBDD2}"/>
              </a:ext>
            </a:extLst>
          </p:cNvPr>
          <p:cNvSpPr txBox="1">
            <a:spLocks/>
          </p:cNvSpPr>
          <p:nvPr/>
        </p:nvSpPr>
        <p:spPr>
          <a:xfrm>
            <a:off x="6931528" y="193549"/>
            <a:ext cx="3821635" cy="7498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Multiple ED Visits in Last 30 Days of Life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0EE1E3-164C-0C34-FF74-20A206693E95}"/>
              </a:ext>
            </a:extLst>
          </p:cNvPr>
          <p:cNvSpPr txBox="1"/>
          <p:nvPr/>
        </p:nvSpPr>
        <p:spPr>
          <a:xfrm>
            <a:off x="6801425" y="3910959"/>
            <a:ext cx="4916514" cy="7956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Significant improvement since 1</a:t>
            </a:r>
            <a:r>
              <a:rPr lang="en-US" sz="1800" baseline="30000" dirty="0"/>
              <a:t>st</a:t>
            </a:r>
            <a:r>
              <a:rPr lang="en-US" sz="1800" dirty="0"/>
              <a:t> report:</a:t>
            </a:r>
          </a:p>
          <a:p>
            <a:pPr lvl="1"/>
            <a:r>
              <a:rPr lang="en-US" sz="1800" i="1" dirty="0"/>
              <a:t>Compass Oncology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1221A4-716B-2AF9-94B8-753A92636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37" b="4091"/>
          <a:stretch/>
        </p:blipFill>
        <p:spPr>
          <a:xfrm>
            <a:off x="1612499" y="943357"/>
            <a:ext cx="2438375" cy="2779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2F52C-DFA3-9085-14CF-50DFCC5E01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73" b="4047"/>
          <a:stretch/>
        </p:blipFill>
        <p:spPr>
          <a:xfrm>
            <a:off x="7720538" y="943357"/>
            <a:ext cx="2243613" cy="2779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46F8C-2553-C2F2-9F35-38798D829666}"/>
              </a:ext>
            </a:extLst>
          </p:cNvPr>
          <p:cNvSpPr txBox="1"/>
          <p:nvPr/>
        </p:nvSpPr>
        <p:spPr>
          <a:xfrm>
            <a:off x="10455442" y="192505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Regional Change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+2.9%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E2A40-D583-A83F-847D-CFD2A43E14C1}"/>
              </a:ext>
            </a:extLst>
          </p:cNvPr>
          <p:cNvSpPr txBox="1"/>
          <p:nvPr/>
        </p:nvSpPr>
        <p:spPr>
          <a:xfrm>
            <a:off x="4507558" y="192505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Regional Change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0.0%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FADBA-2120-1649-BAC8-0311E1955E8A}"/>
              </a:ext>
            </a:extLst>
          </p:cNvPr>
          <p:cNvSpPr txBox="1"/>
          <p:nvPr/>
        </p:nvSpPr>
        <p:spPr>
          <a:xfrm>
            <a:off x="6801425" y="5280237"/>
            <a:ext cx="4658920" cy="8240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>
                <a:solidFill>
                  <a:schemeClr val="accent5"/>
                </a:solidFill>
              </a:rPr>
              <a:t>Top performers, 2023 report: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PeaceHealth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UW SCCA &amp; Northwest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Confluence Health</a:t>
            </a:r>
          </a:p>
        </p:txBody>
      </p:sp>
      <p:pic>
        <p:nvPicPr>
          <p:cNvPr id="11" name="Graphic 10" descr="A trophy cup">
            <a:extLst>
              <a:ext uri="{FF2B5EF4-FFF2-40B4-BE49-F238E27FC236}">
                <a16:creationId xmlns:a16="http://schemas.microsoft.com/office/drawing/2014/main" id="{2C16AC0B-EBE7-C726-2552-10373610A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042" y="5229438"/>
            <a:ext cx="457200" cy="457200"/>
          </a:xfrm>
          <a:prstGeom prst="rect">
            <a:avLst/>
          </a:prstGeom>
        </p:spPr>
      </p:pic>
      <p:pic>
        <p:nvPicPr>
          <p:cNvPr id="13" name="Graphic 12" descr="Shooting star with solid fill">
            <a:extLst>
              <a:ext uri="{FF2B5EF4-FFF2-40B4-BE49-F238E27FC236}">
                <a16:creationId xmlns:a16="http://schemas.microsoft.com/office/drawing/2014/main" id="{0E8CA5EC-ECEF-9F90-40F9-89F00AEB0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465" y="3904075"/>
            <a:ext cx="457201" cy="457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850177-5232-636D-3FE4-079A96572100}"/>
              </a:ext>
            </a:extLst>
          </p:cNvPr>
          <p:cNvSpPr txBox="1"/>
          <p:nvPr/>
        </p:nvSpPr>
        <p:spPr>
          <a:xfrm>
            <a:off x="1080887" y="5280237"/>
            <a:ext cx="4658920" cy="8240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>
                <a:solidFill>
                  <a:schemeClr val="accent5"/>
                </a:solidFill>
              </a:rPr>
              <a:t>Top performers, 2023 report: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Overlake Medical Center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Swedish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Vancouver Clinic</a:t>
            </a:r>
          </a:p>
        </p:txBody>
      </p:sp>
      <p:pic>
        <p:nvPicPr>
          <p:cNvPr id="15" name="Graphic 14" descr="A trophy cup">
            <a:extLst>
              <a:ext uri="{FF2B5EF4-FFF2-40B4-BE49-F238E27FC236}">
                <a16:creationId xmlns:a16="http://schemas.microsoft.com/office/drawing/2014/main" id="{193267CC-9717-3DAD-5946-12C02961B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9393" y="5229438"/>
            <a:ext cx="457200" cy="457200"/>
          </a:xfrm>
          <a:prstGeom prst="rect">
            <a:avLst/>
          </a:prstGeom>
        </p:spPr>
      </p:pic>
      <p:pic>
        <p:nvPicPr>
          <p:cNvPr id="16" name="Graphic 15" descr="Shooting star with solid fill">
            <a:extLst>
              <a:ext uri="{FF2B5EF4-FFF2-40B4-BE49-F238E27FC236}">
                <a16:creationId xmlns:a16="http://schemas.microsoft.com/office/drawing/2014/main" id="{D0354807-A892-DB9F-EBD3-B6CB5B0C6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1683" y="3904075"/>
            <a:ext cx="45720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47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CD64078-FCE7-52CE-A63F-43763C90BD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870" y="193549"/>
            <a:ext cx="3821635" cy="749808"/>
          </a:xfrm>
        </p:spPr>
        <p:txBody>
          <a:bodyPr/>
          <a:lstStyle/>
          <a:p>
            <a:pPr algn="ctr"/>
            <a:r>
              <a:rPr lang="en-US" dirty="0"/>
              <a:t>ICU Stay in Last 30 Days of 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DD373-DD70-A62F-AD20-21E0DED03669}"/>
              </a:ext>
            </a:extLst>
          </p:cNvPr>
          <p:cNvSpPr txBox="1"/>
          <p:nvPr/>
        </p:nvSpPr>
        <p:spPr>
          <a:xfrm>
            <a:off x="1058708" y="3910959"/>
            <a:ext cx="4658920" cy="8836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Significant improvement since 1</a:t>
            </a:r>
            <a:r>
              <a:rPr lang="en-US" sz="1800" baseline="30000" dirty="0"/>
              <a:t>st</a:t>
            </a:r>
            <a:r>
              <a:rPr lang="en-US" sz="1800" dirty="0"/>
              <a:t> report:</a:t>
            </a:r>
          </a:p>
          <a:p>
            <a:pPr lvl="1"/>
            <a:r>
              <a:rPr lang="en-US" sz="1800" i="1" dirty="0"/>
              <a:t>Trios Health</a:t>
            </a:r>
          </a:p>
          <a:p>
            <a:pPr lvl="1"/>
            <a:r>
              <a:rPr lang="en-US" sz="1800" i="1" dirty="0"/>
              <a:t>Providence Regional Cancer Partnership</a:t>
            </a:r>
          </a:p>
          <a:p>
            <a:pPr lvl="1"/>
            <a:endParaRPr lang="en-US" sz="1800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6CA4EB-F181-0450-0639-03CA120DBDD2}"/>
              </a:ext>
            </a:extLst>
          </p:cNvPr>
          <p:cNvSpPr txBox="1">
            <a:spLocks/>
          </p:cNvSpPr>
          <p:nvPr/>
        </p:nvSpPr>
        <p:spPr>
          <a:xfrm>
            <a:off x="6931528" y="193549"/>
            <a:ext cx="3821635" cy="7498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Hospice at least 3 Days Prior to Death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0EE1E3-164C-0C34-FF74-20A206693E95}"/>
              </a:ext>
            </a:extLst>
          </p:cNvPr>
          <p:cNvSpPr txBox="1"/>
          <p:nvPr/>
        </p:nvSpPr>
        <p:spPr>
          <a:xfrm>
            <a:off x="6982048" y="3910959"/>
            <a:ext cx="5209951" cy="13013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Significant improvement since 1</a:t>
            </a:r>
            <a:r>
              <a:rPr lang="en-US" sz="1800" baseline="30000" dirty="0"/>
              <a:t>st</a:t>
            </a:r>
            <a:r>
              <a:rPr lang="en-US" sz="1800" dirty="0"/>
              <a:t> report:</a:t>
            </a:r>
          </a:p>
          <a:p>
            <a:pPr lvl="1"/>
            <a:r>
              <a:rPr lang="en-US" sz="1800" i="1" dirty="0"/>
              <a:t>Olympic Medical Center     Vancouver Clinic</a:t>
            </a:r>
          </a:p>
          <a:p>
            <a:pPr lvl="1"/>
            <a:r>
              <a:rPr lang="en-US" sz="1800" i="1" dirty="0"/>
              <a:t>The Polyclinic                     Island Hospital</a:t>
            </a:r>
          </a:p>
          <a:p>
            <a:pPr lvl="1"/>
            <a:r>
              <a:rPr lang="en-US" sz="1800" i="1" dirty="0"/>
              <a:t>Trios Health                        NWMS</a:t>
            </a:r>
          </a:p>
          <a:p>
            <a:pPr algn="l"/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8527AE-CA4A-5258-3E9B-AE8FE315B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73" b="4047"/>
          <a:stretch/>
        </p:blipFill>
        <p:spPr>
          <a:xfrm>
            <a:off x="7720538" y="943357"/>
            <a:ext cx="2243613" cy="2779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C5350-0D0C-0A62-B9FF-E0C8B224B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09" b="19826"/>
          <a:stretch/>
        </p:blipFill>
        <p:spPr>
          <a:xfrm>
            <a:off x="1466780" y="943357"/>
            <a:ext cx="2729814" cy="2779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438392-71D8-9BDA-D6AC-56892936B94C}"/>
              </a:ext>
            </a:extLst>
          </p:cNvPr>
          <p:cNvSpPr txBox="1"/>
          <p:nvPr/>
        </p:nvSpPr>
        <p:spPr>
          <a:xfrm>
            <a:off x="10455442" y="192505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Regional Change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+1.1%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CA8C7-9C5B-33C6-59D4-4715EF7B3BAC}"/>
              </a:ext>
            </a:extLst>
          </p:cNvPr>
          <p:cNvSpPr txBox="1"/>
          <p:nvPr/>
        </p:nvSpPr>
        <p:spPr>
          <a:xfrm>
            <a:off x="4802662" y="192505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Regional Change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+1.3%</a:t>
            </a:r>
          </a:p>
        </p:txBody>
      </p:sp>
      <p:pic>
        <p:nvPicPr>
          <p:cNvPr id="7" name="Graphic 6" descr="A trophy cup">
            <a:extLst>
              <a:ext uri="{FF2B5EF4-FFF2-40B4-BE49-F238E27FC236}">
                <a16:creationId xmlns:a16="http://schemas.microsoft.com/office/drawing/2014/main" id="{B42E3B2D-783B-B2BA-8761-1CD984CA0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692" y="5144594"/>
            <a:ext cx="457200" cy="457200"/>
          </a:xfrm>
          <a:prstGeom prst="rect">
            <a:avLst/>
          </a:prstGeom>
        </p:spPr>
      </p:pic>
      <p:pic>
        <p:nvPicPr>
          <p:cNvPr id="11" name="Graphic 10" descr="Shooting star with solid fill">
            <a:extLst>
              <a:ext uri="{FF2B5EF4-FFF2-40B4-BE49-F238E27FC236}">
                <a16:creationId xmlns:a16="http://schemas.microsoft.com/office/drawing/2014/main" id="{5216BA49-0629-C783-17C5-1ECDAF5D8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560" y="3886965"/>
            <a:ext cx="457201" cy="457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298EB1-71D5-2F55-DF76-C60291277FF2}"/>
              </a:ext>
            </a:extLst>
          </p:cNvPr>
          <p:cNvSpPr txBox="1"/>
          <p:nvPr/>
        </p:nvSpPr>
        <p:spPr>
          <a:xfrm>
            <a:off x="1058142" y="5212329"/>
            <a:ext cx="4658920" cy="8240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>
                <a:solidFill>
                  <a:schemeClr val="accent5"/>
                </a:solidFill>
              </a:rPr>
              <a:t>Top performers, 2023 report: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Summit Cancer Centers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PeaceHealth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Cancer Care Northwest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DE791C-350E-3B19-776E-20EE8F7BFD0D}"/>
              </a:ext>
            </a:extLst>
          </p:cNvPr>
          <p:cNvSpPr txBox="1"/>
          <p:nvPr/>
        </p:nvSpPr>
        <p:spPr>
          <a:xfrm>
            <a:off x="6982049" y="5212328"/>
            <a:ext cx="4658920" cy="8240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>
                <a:solidFill>
                  <a:schemeClr val="accent5"/>
                </a:solidFill>
              </a:rPr>
              <a:t>Top performers, 2023 report: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PeaceHealth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Overlake Medical Center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Cancer Care Northwest</a:t>
            </a:r>
          </a:p>
        </p:txBody>
      </p:sp>
      <p:pic>
        <p:nvPicPr>
          <p:cNvPr id="15" name="Graphic 14" descr="A trophy cup">
            <a:extLst>
              <a:ext uri="{FF2B5EF4-FFF2-40B4-BE49-F238E27FC236}">
                <a16:creationId xmlns:a16="http://schemas.microsoft.com/office/drawing/2014/main" id="{7DFD26A5-E6B3-5472-BFA2-8E003C036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0292" y="5144594"/>
            <a:ext cx="457200" cy="457200"/>
          </a:xfrm>
          <a:prstGeom prst="rect">
            <a:avLst/>
          </a:prstGeom>
        </p:spPr>
      </p:pic>
      <p:pic>
        <p:nvPicPr>
          <p:cNvPr id="16" name="Graphic 15" descr="Shooting star with solid fill">
            <a:extLst>
              <a:ext uri="{FF2B5EF4-FFF2-40B4-BE49-F238E27FC236}">
                <a16:creationId xmlns:a16="http://schemas.microsoft.com/office/drawing/2014/main" id="{F18C3FC6-971E-03CE-2813-60D940C4E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5160" y="3886965"/>
            <a:ext cx="45720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79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EC6B7-4F04-C917-9F52-F5982B37F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2" y="1638299"/>
            <a:ext cx="7280559" cy="3023315"/>
          </a:xfrm>
        </p:spPr>
        <p:txBody>
          <a:bodyPr/>
          <a:lstStyle/>
          <a:p>
            <a:r>
              <a:rPr lang="en-US" dirty="0"/>
              <a:t>Community Cancer Care Report</a:t>
            </a:r>
            <a:br>
              <a:rPr lang="en-US" dirty="0"/>
            </a:br>
            <a:r>
              <a:rPr lang="en-US" dirty="0"/>
              <a:t>New Quality Metrics!</a:t>
            </a:r>
          </a:p>
        </p:txBody>
      </p:sp>
    </p:spTree>
    <p:extLst>
      <p:ext uri="{BB962C8B-B14F-4D97-AF65-F5344CB8AC3E}">
        <p14:creationId xmlns:p14="http://schemas.microsoft.com/office/powerpoint/2010/main" val="31352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Cancer Care Report New Metrics</a:t>
            </a:r>
            <a:br>
              <a:rPr lang="en-US" dirty="0"/>
            </a:br>
            <a:r>
              <a:rPr lang="en-US" dirty="0"/>
              <a:t>State-Level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D46C7-E98F-9BB1-29E3-EA54DB1F3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564659"/>
            <a:ext cx="10363200" cy="42560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Biomarker Testing for Metastatic Lung Cancer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Biomarker testing for metastatic lung cancer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Germline Testing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Germline testing for breast cancer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Germline testing for ovarian cancer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Germline testing for pancreatic cancer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Germline testing for prostate cancer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Timeliness of Care </a:t>
            </a:r>
            <a:r>
              <a:rPr lang="en-US" dirty="0"/>
              <a:t>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Time to start of treatment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780EF4-81EE-E098-558D-E4282C5B011C}"/>
              </a:ext>
            </a:extLst>
          </p:cNvPr>
          <p:cNvSpPr txBox="1"/>
          <p:nvPr/>
        </p:nvSpPr>
        <p:spPr>
          <a:xfrm>
            <a:off x="7855974" y="187796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1600" dirty="0" err="1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F1AC41-A295-B860-CEA1-E451FD2ADA81}"/>
              </a:ext>
            </a:extLst>
          </p:cNvPr>
          <p:cNvSpPr/>
          <p:nvPr/>
        </p:nvSpPr>
        <p:spPr>
          <a:xfrm>
            <a:off x="6613451" y="2158409"/>
            <a:ext cx="4939452" cy="2509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Thanks to Steering Committee and Working Groups for help in prioritizing and developing new metrics</a:t>
            </a: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Thanks to Patients and Patient Advocates for reviewing and refining our reporting</a:t>
            </a:r>
          </a:p>
        </p:txBody>
      </p:sp>
    </p:spTree>
    <p:extLst>
      <p:ext uri="{BB962C8B-B14F-4D97-AF65-F5344CB8AC3E}">
        <p14:creationId xmlns:p14="http://schemas.microsoft.com/office/powerpoint/2010/main" val="4142809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4"/>
            <a:ext cx="103632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CCCR New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363" y="6016752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2AF41C-0C01-4292-8B40-325CC9F1007B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80A86F2-27E7-D0E0-63A9-2782F9AE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88720"/>
            <a:ext cx="5943600" cy="749808"/>
          </a:xfrm>
        </p:spPr>
        <p:txBody>
          <a:bodyPr/>
          <a:lstStyle/>
          <a:p>
            <a:r>
              <a:rPr lang="en-US" dirty="0"/>
              <a:t>Biomarker Testing at diagnosis for metastatic NSCLC</a:t>
            </a:r>
          </a:p>
        </p:txBody>
      </p:sp>
      <p:pic>
        <p:nvPicPr>
          <p:cNvPr id="4" name="Picture 3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DDA440D1-48F0-CD59-74CD-6721736B5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23014"/>
            <a:ext cx="4133088" cy="267617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E3519A-7728-0841-AAF4-E9DD22456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31" y="822324"/>
            <a:ext cx="3896269" cy="2372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804F29-BAE4-C846-8044-9D711CE38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331" y="3651580"/>
            <a:ext cx="3972479" cy="2343477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4DD4151-1DBD-43D5-D5BC-48DC6AC25772}"/>
              </a:ext>
            </a:extLst>
          </p:cNvPr>
          <p:cNvSpPr txBox="1">
            <a:spLocks/>
          </p:cNvSpPr>
          <p:nvPr/>
        </p:nvSpPr>
        <p:spPr>
          <a:xfrm rot="16200000">
            <a:off x="6380247" y="2037698"/>
            <a:ext cx="1603664" cy="3985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Insurance Type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A5E70CD-131A-4AC3-25BB-AF3BFD04F2C0}"/>
              </a:ext>
            </a:extLst>
          </p:cNvPr>
          <p:cNvSpPr txBox="1">
            <a:spLocks/>
          </p:cNvSpPr>
          <p:nvPr/>
        </p:nvSpPr>
        <p:spPr>
          <a:xfrm rot="16200000">
            <a:off x="6380247" y="4704698"/>
            <a:ext cx="1603664" cy="3985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Race/Ethnicity</a:t>
            </a:r>
          </a:p>
        </p:txBody>
      </p:sp>
    </p:spTree>
    <p:extLst>
      <p:ext uri="{BB962C8B-B14F-4D97-AF65-F5344CB8AC3E}">
        <p14:creationId xmlns:p14="http://schemas.microsoft.com/office/powerpoint/2010/main" val="1953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CCCR New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1C4EBE3-F42F-493D-EC8E-C8C85E1856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160012"/>
              </p:ext>
            </p:extLst>
          </p:nvPr>
        </p:nvGraphicFramePr>
        <p:xfrm>
          <a:off x="914400" y="2103438"/>
          <a:ext cx="10363200" cy="3678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722AD55-A38A-D7AB-86E3-E3589918FD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88720"/>
            <a:ext cx="5943600" cy="749808"/>
          </a:xfrm>
        </p:spPr>
        <p:txBody>
          <a:bodyPr/>
          <a:lstStyle/>
          <a:p>
            <a:r>
              <a:rPr lang="en-US" dirty="0"/>
              <a:t>Biomarker Testing at diagnosis for metastatic NSCLC</a:t>
            </a:r>
          </a:p>
        </p:txBody>
      </p:sp>
    </p:spTree>
    <p:extLst>
      <p:ext uri="{BB962C8B-B14F-4D97-AF65-F5344CB8AC3E}">
        <p14:creationId xmlns:p14="http://schemas.microsoft.com/office/powerpoint/2010/main" val="2960252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4"/>
            <a:ext cx="103632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CCCR New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363" y="6016752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2AF41C-0C01-4292-8B40-325CC9F1007B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80A86F2-27E7-D0E0-63A9-2782F9AE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88720"/>
            <a:ext cx="6466930" cy="749808"/>
          </a:xfrm>
        </p:spPr>
        <p:txBody>
          <a:bodyPr/>
          <a:lstStyle/>
          <a:p>
            <a:r>
              <a:rPr lang="en-US" dirty="0"/>
              <a:t>BRCA1/2 testing for patients with breast cancer</a:t>
            </a:r>
          </a:p>
          <a:p>
            <a:r>
              <a:rPr lang="en-US" sz="1200" dirty="0"/>
              <a:t>(in first two years following diagnosis)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4DD4151-1DBD-43D5-D5BC-48DC6AC25772}"/>
              </a:ext>
            </a:extLst>
          </p:cNvPr>
          <p:cNvSpPr txBox="1">
            <a:spLocks/>
          </p:cNvSpPr>
          <p:nvPr/>
        </p:nvSpPr>
        <p:spPr>
          <a:xfrm rot="16200000">
            <a:off x="6380247" y="2037698"/>
            <a:ext cx="1603664" cy="3985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Insurance Type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A5E70CD-131A-4AC3-25BB-AF3BFD04F2C0}"/>
              </a:ext>
            </a:extLst>
          </p:cNvPr>
          <p:cNvSpPr txBox="1">
            <a:spLocks/>
          </p:cNvSpPr>
          <p:nvPr/>
        </p:nvSpPr>
        <p:spPr>
          <a:xfrm rot="16200000">
            <a:off x="6380247" y="4704698"/>
            <a:ext cx="1603664" cy="3985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Race/Ethnicity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563A2-CBA0-C6C2-E8BD-8639F5E3D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89" y="2519111"/>
            <a:ext cx="4208317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083973-309C-2843-728A-FCAAF6A8F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30" y="922076"/>
            <a:ext cx="3869472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820C86-18EB-1AFA-B210-DA7C5DA08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737" y="3649925"/>
            <a:ext cx="3696658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20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CCCR New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1C4EBE3-F42F-493D-EC8E-C8C85E1856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554212"/>
              </p:ext>
            </p:extLst>
          </p:nvPr>
        </p:nvGraphicFramePr>
        <p:xfrm>
          <a:off x="914400" y="2103438"/>
          <a:ext cx="10363200" cy="3678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29A96F7-C16B-8904-DB65-D9B3C62A7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88720"/>
            <a:ext cx="6466930" cy="749808"/>
          </a:xfrm>
        </p:spPr>
        <p:txBody>
          <a:bodyPr/>
          <a:lstStyle/>
          <a:p>
            <a:r>
              <a:rPr lang="en-US" dirty="0"/>
              <a:t>BRCA1/2 testing for patients with breast cancer</a:t>
            </a:r>
          </a:p>
          <a:p>
            <a:r>
              <a:rPr lang="en-US" sz="1200" dirty="0"/>
              <a:t>(in first two years following diagnosis)</a:t>
            </a:r>
          </a:p>
        </p:txBody>
      </p:sp>
    </p:spTree>
    <p:extLst>
      <p:ext uri="{BB962C8B-B14F-4D97-AF65-F5344CB8AC3E}">
        <p14:creationId xmlns:p14="http://schemas.microsoft.com/office/powerpoint/2010/main" val="2043385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4"/>
            <a:ext cx="103632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CCCR New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363" y="6016752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2AF41C-0C01-4292-8B40-325CC9F1007B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80A86F2-27E7-D0E0-63A9-2782F9AE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88720"/>
            <a:ext cx="6466930" cy="749808"/>
          </a:xfrm>
        </p:spPr>
        <p:txBody>
          <a:bodyPr/>
          <a:lstStyle/>
          <a:p>
            <a:r>
              <a:rPr lang="en-US" dirty="0"/>
              <a:t>Germline testing for patients with ovarian cancer</a:t>
            </a:r>
          </a:p>
          <a:p>
            <a:r>
              <a:rPr lang="en-US" sz="1200" dirty="0"/>
              <a:t>(in first two years following diagnosis)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4DD4151-1DBD-43D5-D5BC-48DC6AC25772}"/>
              </a:ext>
            </a:extLst>
          </p:cNvPr>
          <p:cNvSpPr txBox="1">
            <a:spLocks/>
          </p:cNvSpPr>
          <p:nvPr/>
        </p:nvSpPr>
        <p:spPr>
          <a:xfrm rot="16200000">
            <a:off x="6380247" y="3620064"/>
            <a:ext cx="1603664" cy="3985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Insurance Type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38DCC-EE21-7FA3-F01F-BE3A56166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98" y="2504442"/>
            <a:ext cx="4265175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759DA3-8202-6993-9F08-F535E85A7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330" y="2630596"/>
            <a:ext cx="3946668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09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E0A9-29C2-E22A-A510-2A631EF9E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5CBA2-4F5C-E51A-F666-19D6D7AC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D1786D-071F-C446-C352-5D06A65B30A5}"/>
              </a:ext>
            </a:extLst>
          </p:cNvPr>
          <p:cNvSpPr txBox="1">
            <a:spLocks/>
          </p:cNvSpPr>
          <p:nvPr/>
        </p:nvSpPr>
        <p:spPr>
          <a:xfrm>
            <a:off x="1676056" y="2315391"/>
            <a:ext cx="7975942" cy="777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B365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/>
              <a:t>We believe that every cancer patient should get quality care that meets their goals at a reasonable cost, wherever they live.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779EE3-2350-13FF-27A8-7398E858BE1F}"/>
              </a:ext>
            </a:extLst>
          </p:cNvPr>
          <p:cNvSpPr txBox="1">
            <a:spLocks/>
          </p:cNvSpPr>
          <p:nvPr/>
        </p:nvSpPr>
        <p:spPr>
          <a:xfrm>
            <a:off x="937149" y="1636785"/>
            <a:ext cx="10363200" cy="7498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702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4"/>
            <a:ext cx="103632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CCCR New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363" y="6016752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2AF41C-0C01-4292-8B40-325CC9F1007B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80A86F2-27E7-D0E0-63A9-2782F9AE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88720"/>
            <a:ext cx="6466930" cy="749808"/>
          </a:xfrm>
        </p:spPr>
        <p:txBody>
          <a:bodyPr/>
          <a:lstStyle/>
          <a:p>
            <a:r>
              <a:rPr lang="en-US" dirty="0"/>
              <a:t>Germline testing for patients with pancreatic cancer</a:t>
            </a:r>
          </a:p>
          <a:p>
            <a:r>
              <a:rPr lang="en-US" sz="1200" dirty="0"/>
              <a:t>(in first two years following diagnosis)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4DD4151-1DBD-43D5-D5BC-48DC6AC25772}"/>
              </a:ext>
            </a:extLst>
          </p:cNvPr>
          <p:cNvSpPr txBox="1">
            <a:spLocks/>
          </p:cNvSpPr>
          <p:nvPr/>
        </p:nvSpPr>
        <p:spPr>
          <a:xfrm rot="16200000">
            <a:off x="6380247" y="3620064"/>
            <a:ext cx="1603664" cy="3985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Insurance 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D37C4-0526-85FD-DCAB-F662591D3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80" y="2447716"/>
            <a:ext cx="4254759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33FE91-DE07-9CA0-CA54-760913A4B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713" y="2630596"/>
            <a:ext cx="3864833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68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4"/>
            <a:ext cx="103632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CCCR New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363" y="6016752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2AF41C-0C01-4292-8B40-325CC9F1007B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80A86F2-27E7-D0E0-63A9-2782F9AE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88720"/>
            <a:ext cx="6466930" cy="749808"/>
          </a:xfrm>
        </p:spPr>
        <p:txBody>
          <a:bodyPr/>
          <a:lstStyle/>
          <a:p>
            <a:r>
              <a:rPr lang="en-US" dirty="0"/>
              <a:t>Germline testing for patients with prostate cancer</a:t>
            </a:r>
          </a:p>
          <a:p>
            <a:r>
              <a:rPr lang="en-US" sz="1200" dirty="0"/>
              <a:t>(in first two years following diagnosis)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4DD4151-1DBD-43D5-D5BC-48DC6AC25772}"/>
              </a:ext>
            </a:extLst>
          </p:cNvPr>
          <p:cNvSpPr txBox="1">
            <a:spLocks/>
          </p:cNvSpPr>
          <p:nvPr/>
        </p:nvSpPr>
        <p:spPr>
          <a:xfrm rot="16200000">
            <a:off x="6380247" y="3620064"/>
            <a:ext cx="1603664" cy="3985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Insurance 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65576-A39D-DD31-2DE1-878AE2BF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447716"/>
            <a:ext cx="415009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41800-41D0-D76A-0511-E5A187DE2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298" y="2453568"/>
            <a:ext cx="3907065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66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4"/>
            <a:ext cx="103632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CCCR New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363" y="6016752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2AF41C-0C01-4292-8B40-325CC9F1007B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80A86F2-27E7-D0E0-63A9-2782F9AE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88720"/>
            <a:ext cx="5943600" cy="749808"/>
          </a:xfrm>
        </p:spPr>
        <p:txBody>
          <a:bodyPr/>
          <a:lstStyle/>
          <a:p>
            <a:r>
              <a:rPr lang="en-US" dirty="0"/>
              <a:t>Time to start of therapy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4DD4151-1DBD-43D5-D5BC-48DC6AC25772}"/>
              </a:ext>
            </a:extLst>
          </p:cNvPr>
          <p:cNvSpPr txBox="1">
            <a:spLocks/>
          </p:cNvSpPr>
          <p:nvPr/>
        </p:nvSpPr>
        <p:spPr>
          <a:xfrm rot="16200000">
            <a:off x="5898984" y="2073792"/>
            <a:ext cx="1603664" cy="3985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Insurance Type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A5E70CD-131A-4AC3-25BB-AF3BFD04F2C0}"/>
              </a:ext>
            </a:extLst>
          </p:cNvPr>
          <p:cNvSpPr txBox="1">
            <a:spLocks/>
          </p:cNvSpPr>
          <p:nvPr/>
        </p:nvSpPr>
        <p:spPr>
          <a:xfrm rot="16200000">
            <a:off x="5898984" y="4742588"/>
            <a:ext cx="1603664" cy="3985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Race/Ethnicity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D7F07-F31F-905B-8075-E6319F8A0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0" y="2356878"/>
            <a:ext cx="4142791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98DE8-8E52-2B98-0182-BE410CED04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89"/>
          <a:stretch/>
        </p:blipFill>
        <p:spPr>
          <a:xfrm>
            <a:off x="7024894" y="1364087"/>
            <a:ext cx="4149438" cy="2048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19C69-7D8B-51C7-9597-22CE998CD4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100"/>
          <a:stretch/>
        </p:blipFill>
        <p:spPr>
          <a:xfrm>
            <a:off x="7024894" y="3743396"/>
            <a:ext cx="3411641" cy="23968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D524AA-EFFB-E0CC-28FC-9F051627FA79}"/>
              </a:ext>
            </a:extLst>
          </p:cNvPr>
          <p:cNvGrpSpPr/>
          <p:nvPr/>
        </p:nvGrpSpPr>
        <p:grpSpPr>
          <a:xfrm>
            <a:off x="9800220" y="164310"/>
            <a:ext cx="2221774" cy="1306903"/>
            <a:chOff x="22766197" y="6388979"/>
            <a:chExt cx="2221774" cy="13069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CBBB3F-9E8A-DB77-5E76-9C75F132C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2518"/>
            <a:stretch/>
          </p:blipFill>
          <p:spPr>
            <a:xfrm>
              <a:off x="22766197" y="7410928"/>
              <a:ext cx="2221772" cy="2849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1CB059-1A26-236A-7538-69726E5FD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0911" b="22787"/>
            <a:stretch/>
          </p:blipFill>
          <p:spPr>
            <a:xfrm>
              <a:off x="22766198" y="6942382"/>
              <a:ext cx="2221772" cy="5917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3F0DEC-984F-1334-C14E-2F8290E5C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2849"/>
            <a:stretch/>
          </p:blipFill>
          <p:spPr>
            <a:xfrm>
              <a:off x="22766199" y="6390221"/>
              <a:ext cx="2221772" cy="6055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68AD0C-3757-9591-C924-5625A4617E84}"/>
                </a:ext>
              </a:extLst>
            </p:cNvPr>
            <p:cNvSpPr txBox="1"/>
            <p:nvPr/>
          </p:nvSpPr>
          <p:spPr>
            <a:xfrm>
              <a:off x="22766197" y="6388979"/>
              <a:ext cx="22217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effectLst/>
                  <a:ea typeface="DengXian" panose="02010600030101010101" pitchFamily="2" charset="-122"/>
                  <a:cs typeface="Times New Roman" panose="02020603050405020304" pitchFamily="18" charset="0"/>
                </a:rPr>
                <a:t>Legend for Figures</a:t>
              </a:r>
              <a:endParaRPr lang="en-US" sz="1200" b="1" dirty="0">
                <a:effectLst/>
                <a:ea typeface="DengXian" panose="020B0503020204020204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426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0A3390EA-464E-B98C-A3E7-6D3ABE5D27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7736628"/>
              </p:ext>
            </p:extLst>
          </p:nvPr>
        </p:nvGraphicFramePr>
        <p:xfrm>
          <a:off x="914400" y="4026027"/>
          <a:ext cx="10363200" cy="2517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363200" cy="913069"/>
          </a:xfrm>
        </p:spPr>
        <p:txBody>
          <a:bodyPr anchor="ctr">
            <a:normAutofit/>
          </a:bodyPr>
          <a:lstStyle/>
          <a:p>
            <a:r>
              <a:rPr lang="en-US" dirty="0"/>
              <a:t>CCCR New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363" y="6016752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2AF41C-0C01-4292-8B40-325CC9F1007B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74103868-4254-8FC3-DE14-9339724B2B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873705"/>
              </p:ext>
            </p:extLst>
          </p:nvPr>
        </p:nvGraphicFramePr>
        <p:xfrm>
          <a:off x="914400" y="1413002"/>
          <a:ext cx="10363200" cy="2517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65541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3276"/>
            <a:ext cx="10363200" cy="873741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Cost and Quality Reporting </a:t>
            </a:r>
            <a:br>
              <a:rPr lang="en-US" dirty="0"/>
            </a:br>
            <a:r>
              <a:rPr lang="en-US" dirty="0"/>
              <a:t>What’s next?</a:t>
            </a:r>
            <a:br>
              <a:rPr lang="en-US" dirty="0"/>
            </a:br>
            <a:br>
              <a:rPr lang="en-US" dirty="0"/>
            </a:br>
            <a:br>
              <a:rPr lang="en-US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2AF529-482D-3298-2489-A097402D6989}"/>
              </a:ext>
            </a:extLst>
          </p:cNvPr>
          <p:cNvSpPr txBox="1"/>
          <p:nvPr/>
        </p:nvSpPr>
        <p:spPr>
          <a:xfrm>
            <a:off x="914400" y="1954162"/>
            <a:ext cx="7570839" cy="14650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2400" dirty="0">
                <a:latin typeface="+mn-lt"/>
              </a:rPr>
              <a:t>Updates to the 2023 Community Cancer Care Report (</a:t>
            </a:r>
            <a:r>
              <a:rPr lang="en-US" sz="2400" i="1" dirty="0">
                <a:latin typeface="+mn-lt"/>
              </a:rPr>
              <a:t>Thank you for your feedback</a:t>
            </a:r>
            <a:r>
              <a:rPr lang="en-US" sz="2400" dirty="0">
                <a:latin typeface="+mn-lt"/>
              </a:rPr>
              <a:t>!)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2400" dirty="0"/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2400" dirty="0"/>
              <a:t>Determine next steps for reporting new measures</a:t>
            </a:r>
          </a:p>
        </p:txBody>
      </p:sp>
    </p:spTree>
    <p:extLst>
      <p:ext uri="{BB962C8B-B14F-4D97-AF65-F5344CB8AC3E}">
        <p14:creationId xmlns:p14="http://schemas.microsoft.com/office/powerpoint/2010/main" val="731052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363200" cy="913069"/>
          </a:xfrm>
        </p:spPr>
        <p:txBody>
          <a:bodyPr anchor="ctr">
            <a:normAutofit/>
          </a:bodyPr>
          <a:lstStyle/>
          <a:p>
            <a:r>
              <a:rPr lang="en-US" dirty="0"/>
              <a:t>Beyond Reporting </a:t>
            </a:r>
            <a:br>
              <a:rPr lang="en-US" dirty="0"/>
            </a:br>
            <a:r>
              <a:rPr lang="en-US" dirty="0"/>
              <a:t>Looking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D46C7-E98F-9BB1-29E3-EA54DB1F3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182276"/>
            <a:ext cx="5397910" cy="435254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Establishing Priorities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What can we address together as a community?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Deciding how we define success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Improving care delivery?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Patient Experience?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Practitioner experience?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Costs of care?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Patient burden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System burden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Designing and testing new programs</a:t>
            </a:r>
          </a:p>
        </p:txBody>
      </p:sp>
      <p:pic>
        <p:nvPicPr>
          <p:cNvPr id="8" name="Picture 7" descr="A green button with a white arrow in the center&#10;&#10;Description automatically generated">
            <a:extLst>
              <a:ext uri="{FF2B5EF4-FFF2-40B4-BE49-F238E27FC236}">
                <a16:creationId xmlns:a16="http://schemas.microsoft.com/office/drawing/2014/main" id="{99BD9BC9-9E25-E1DD-69A6-580EE6882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1" r="-3" b="6337"/>
          <a:stretch/>
        </p:blipFill>
        <p:spPr>
          <a:xfrm>
            <a:off x="6437667" y="1444752"/>
            <a:ext cx="4082850" cy="3479817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363" y="6016752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2AF41C-0C01-4292-8B40-325CC9F1007B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00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EC6B7-4F04-C917-9F52-F5982B37F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2" y="1638299"/>
            <a:ext cx="7828829" cy="3023315"/>
          </a:xfrm>
        </p:spPr>
        <p:txBody>
          <a:bodyPr>
            <a:normAutofit/>
          </a:bodyPr>
          <a:lstStyle/>
          <a:p>
            <a:r>
              <a:rPr lang="en-US" sz="3600" dirty="0"/>
              <a:t>New HICOR Initiative</a:t>
            </a:r>
            <a:br>
              <a:rPr lang="en-US" sz="3600" dirty="0"/>
            </a:br>
            <a:r>
              <a:rPr lang="en-US" sz="3600" dirty="0"/>
              <a:t>Expand Access to Cancer Research in Washington State</a:t>
            </a:r>
          </a:p>
        </p:txBody>
      </p:sp>
    </p:spTree>
    <p:extLst>
      <p:ext uri="{BB962C8B-B14F-4D97-AF65-F5344CB8AC3E}">
        <p14:creationId xmlns:p14="http://schemas.microsoft.com/office/powerpoint/2010/main" val="1549727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D116543-8E70-ABF9-8639-12E8B5FF43B5}"/>
              </a:ext>
            </a:extLst>
          </p:cNvPr>
          <p:cNvSpPr/>
          <p:nvPr/>
        </p:nvSpPr>
        <p:spPr>
          <a:xfrm>
            <a:off x="8957569" y="0"/>
            <a:ext cx="3234431" cy="6858000"/>
          </a:xfrm>
          <a:prstGeom prst="rect">
            <a:avLst/>
          </a:prstGeom>
          <a:solidFill>
            <a:schemeClr val="accent5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accent5"/>
                </a:solidFill>
              </a:rPr>
              <a:t>Less than 1 in 20 cancer patients in WA enroll in a clinical trial.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F80AD-FB02-CB8B-571B-601A451DE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91E47B-D25D-89FF-18DB-6C9232E5D254}"/>
              </a:ext>
            </a:extLst>
          </p:cNvPr>
          <p:cNvSpPr txBox="1"/>
          <p:nvPr/>
        </p:nvSpPr>
        <p:spPr>
          <a:xfrm>
            <a:off x="711908" y="410047"/>
            <a:ext cx="7907054" cy="5024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3200" dirty="0">
                <a:latin typeface="+mj-lt"/>
                <a:ea typeface="+mj-ea"/>
                <a:cs typeface="+mj-cs"/>
              </a:rPr>
              <a:t>Barriers to Participating in Cancer Research</a:t>
            </a:r>
            <a:endParaRPr lang="en-US" sz="3200" dirty="0" err="1"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AFE4DF-AC15-1445-3064-5690BADFBB4F}"/>
              </a:ext>
            </a:extLst>
          </p:cNvPr>
          <p:cNvGrpSpPr/>
          <p:nvPr/>
        </p:nvGrpSpPr>
        <p:grpSpPr>
          <a:xfrm>
            <a:off x="517742" y="1504935"/>
            <a:ext cx="8311013" cy="1737077"/>
            <a:chOff x="1354634" y="1721841"/>
            <a:chExt cx="8311013" cy="17370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DCC961-2F68-4AAA-2DF6-8F56C59B7F28}"/>
                </a:ext>
              </a:extLst>
            </p:cNvPr>
            <p:cNvSpPr txBox="1"/>
            <p:nvPr/>
          </p:nvSpPr>
          <p:spPr>
            <a:xfrm>
              <a:off x="1957772" y="2320145"/>
              <a:ext cx="7707875" cy="11387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/>
                <a:t>Time and Financial Burden</a:t>
              </a:r>
              <a:endParaRPr lang="en-US" sz="1600" dirty="0"/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/>
                <a:t>Uncertainties about the Experience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/>
                <a:t>Not offered participation in a trial</a:t>
              </a:r>
              <a:r>
                <a:rPr lang="en-US" sz="1600" dirty="0"/>
                <a:t> 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4D82E81-9009-BC0B-2CFE-DBDBF4FAFB7C}"/>
                </a:ext>
              </a:extLst>
            </p:cNvPr>
            <p:cNvCxnSpPr>
              <a:cxnSpLocks/>
            </p:cNvCxnSpPr>
            <p:nvPr/>
          </p:nvCxnSpPr>
          <p:spPr>
            <a:xfrm>
              <a:off x="2249648" y="2320145"/>
              <a:ext cx="270824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phic 7" descr="Group with solid fill">
              <a:extLst>
                <a:ext uri="{FF2B5EF4-FFF2-40B4-BE49-F238E27FC236}">
                  <a16:creationId xmlns:a16="http://schemas.microsoft.com/office/drawing/2014/main" id="{D775EA49-A99C-E9F4-E04B-32E44FB8C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54634" y="1721841"/>
              <a:ext cx="822960" cy="8229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7B7C17-3086-ACDE-BBF1-1C8553812E28}"/>
                </a:ext>
              </a:extLst>
            </p:cNvPr>
            <p:cNvSpPr txBox="1"/>
            <p:nvPr/>
          </p:nvSpPr>
          <p:spPr>
            <a:xfrm>
              <a:off x="2374085" y="1929469"/>
              <a:ext cx="2776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Patients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183D2A-DCA6-1C34-BC55-19A0105FE772}"/>
              </a:ext>
            </a:extLst>
          </p:cNvPr>
          <p:cNvGrpSpPr/>
          <p:nvPr/>
        </p:nvGrpSpPr>
        <p:grpSpPr>
          <a:xfrm>
            <a:off x="517983" y="3425592"/>
            <a:ext cx="8302922" cy="1843545"/>
            <a:chOff x="1870399" y="1615373"/>
            <a:chExt cx="8564013" cy="18435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3F29A2-1F55-D25D-96E9-06372CB82984}"/>
                </a:ext>
              </a:extLst>
            </p:cNvPr>
            <p:cNvSpPr txBox="1"/>
            <p:nvPr/>
          </p:nvSpPr>
          <p:spPr>
            <a:xfrm>
              <a:off x="2559524" y="2320145"/>
              <a:ext cx="7874888" cy="11387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/>
                <a:t>Administrative Burden</a:t>
              </a:r>
              <a:r>
                <a:rPr lang="en-US" sz="1600" dirty="0"/>
                <a:t> 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/>
                <a:t>Financial burden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/>
                <a:t>Applicability to the patients or the practice</a:t>
              </a:r>
              <a:endParaRPr lang="en-US" sz="16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C4FAED1-7F8F-9A27-ED85-C66481437E8D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92" y="2194885"/>
              <a:ext cx="270824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296DFD-E037-2EC3-C995-3BF6C49EAF6C}"/>
                </a:ext>
              </a:extLst>
            </p:cNvPr>
            <p:cNvSpPr txBox="1"/>
            <p:nvPr/>
          </p:nvSpPr>
          <p:spPr>
            <a:xfrm>
              <a:off x="2705232" y="1762455"/>
              <a:ext cx="2776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Oncology Practices</a:t>
              </a:r>
            </a:p>
          </p:txBody>
        </p:sp>
        <p:pic>
          <p:nvPicPr>
            <p:cNvPr id="15" name="Graphic 14" descr="Hospital with solid fill">
              <a:extLst>
                <a:ext uri="{FF2B5EF4-FFF2-40B4-BE49-F238E27FC236}">
                  <a16:creationId xmlns:a16="http://schemas.microsoft.com/office/drawing/2014/main" id="{700565DA-1B2C-30AF-4273-D605CDAC9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70399" y="1615373"/>
              <a:ext cx="822960" cy="822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66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4F73FC-2C51-3E7C-8245-8A9CF6C78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 better way?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09A907-80C7-1C4D-1BE1-2EE53836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 descr="A person with a toilet paper roll on her head&#10;&#10;Description automatically generated">
            <a:extLst>
              <a:ext uri="{FF2B5EF4-FFF2-40B4-BE49-F238E27FC236}">
                <a16:creationId xmlns:a16="http://schemas.microsoft.com/office/drawing/2014/main" id="{13E1EC24-8D9C-5804-EDA4-A0A4238B3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5" y="1947997"/>
            <a:ext cx="2138442" cy="3279908"/>
          </a:xfrm>
          <a:prstGeom prst="rect">
            <a:avLst/>
          </a:prstGeom>
        </p:spPr>
      </p:pic>
      <p:pic>
        <p:nvPicPr>
          <p:cNvPr id="9" name="Picture 8" descr="A person holding a chopstick over a bowl of noodles&#10;&#10;Description automatically generated">
            <a:extLst>
              <a:ext uri="{FF2B5EF4-FFF2-40B4-BE49-F238E27FC236}">
                <a16:creationId xmlns:a16="http://schemas.microsoft.com/office/drawing/2014/main" id="{2C211F8A-C735-2BC8-88BD-638392076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776" y="1973809"/>
            <a:ext cx="4209699" cy="3150850"/>
          </a:xfrm>
          <a:prstGeom prst="rect">
            <a:avLst/>
          </a:prstGeom>
        </p:spPr>
      </p:pic>
      <p:pic>
        <p:nvPicPr>
          <p:cNvPr id="11" name="Picture 10" descr="A person putting a stick on a piece of bread&#10;&#10;Description automatically generated">
            <a:extLst>
              <a:ext uri="{FF2B5EF4-FFF2-40B4-BE49-F238E27FC236}">
                <a16:creationId xmlns:a16="http://schemas.microsoft.com/office/drawing/2014/main" id="{69205E5C-4BB4-0202-4A4C-E49914AEDD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0" t="7255" r="51516"/>
          <a:stretch/>
        </p:blipFill>
        <p:spPr>
          <a:xfrm>
            <a:off x="3515710" y="1947996"/>
            <a:ext cx="3086325" cy="327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92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E9A8-6D68-F52C-748B-C74C3B19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61" y="374957"/>
            <a:ext cx="10363200" cy="913069"/>
          </a:xfrm>
        </p:spPr>
        <p:txBody>
          <a:bodyPr/>
          <a:lstStyle/>
          <a:p>
            <a:r>
              <a:rPr lang="en-US" dirty="0"/>
              <a:t>Redefining the Clinical Trial Paradigm for our Community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62D94-0A8C-F0B2-0E9F-181CFE02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61" y="1441992"/>
            <a:ext cx="10943303" cy="4349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Build a research program that focuses on improving care and the care experience</a:t>
            </a:r>
          </a:p>
          <a:p>
            <a:pPr marL="0" indent="0">
              <a:buNone/>
            </a:pPr>
            <a:endParaRPr lang="en-US" sz="2200" b="1" dirty="0"/>
          </a:p>
          <a:p>
            <a:pPr lvl="1"/>
            <a:r>
              <a:rPr lang="en-US" sz="2000" dirty="0"/>
              <a:t>Helping clinics solve challenges</a:t>
            </a:r>
          </a:p>
          <a:p>
            <a:pPr lvl="2"/>
            <a:r>
              <a:rPr lang="en-US" sz="1800" dirty="0"/>
              <a:t>Getting the right treatment to the right patient at the right time</a:t>
            </a:r>
          </a:p>
          <a:p>
            <a:pPr lvl="2"/>
            <a:r>
              <a:rPr lang="en-US" sz="1800" dirty="0"/>
              <a:t>Reducing practitioner burnout</a:t>
            </a:r>
          </a:p>
          <a:p>
            <a:pPr lvl="2"/>
            <a:endParaRPr lang="en-US" sz="1800" dirty="0"/>
          </a:p>
          <a:p>
            <a:pPr lvl="1"/>
            <a:r>
              <a:rPr lang="en-US" sz="2000" dirty="0"/>
              <a:t>Making the journey easier for patients</a:t>
            </a:r>
          </a:p>
          <a:p>
            <a:pPr lvl="2"/>
            <a:r>
              <a:rPr lang="en-US" sz="1800" dirty="0"/>
              <a:t>Getting to care: Addressing barriers in the home and the community</a:t>
            </a:r>
          </a:p>
          <a:p>
            <a:pPr lvl="2"/>
            <a:r>
              <a:rPr lang="en-US" sz="1800" dirty="0"/>
              <a:t>Ending financial toxicity </a:t>
            </a:r>
          </a:p>
          <a:p>
            <a:pPr lvl="2"/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0D2991-197F-B6AD-BE85-C95AF72F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72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363200" cy="914400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b="0" kern="1200"/>
              <a:t>Promise of Cancer Care: Technology, Access &amp; Equity</a:t>
            </a:r>
          </a:p>
        </p:txBody>
      </p: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19DAD8F2-E496-5D1F-456B-A5AAC9E4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363" y="6016752"/>
            <a:ext cx="457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02AF41C-0C01-4292-8B40-325CC9F1007B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3" name="AutoShape 5" descr="Share on Linkedin">
            <a:hlinkClick r:id="rId2"/>
            <a:extLst>
              <a:ext uri="{FF2B5EF4-FFF2-40B4-BE49-F238E27FC236}">
                <a16:creationId xmlns:a16="http://schemas.microsoft.com/office/drawing/2014/main" id="{C6F71A68-D442-1921-16F4-80A2B488E9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9448" y="2112228"/>
            <a:ext cx="89284" cy="892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3" descr="Share on Whatsapp">
            <a:hlinkClick r:id="rId3"/>
            <a:extLst>
              <a:ext uri="{FF2B5EF4-FFF2-40B4-BE49-F238E27FC236}">
                <a16:creationId xmlns:a16="http://schemas.microsoft.com/office/drawing/2014/main" id="{C2858D19-A119-B780-0FD0-C27FEE90CC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76852" y="2112228"/>
            <a:ext cx="89284" cy="892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Share on Twitter">
            <a:hlinkClick r:id="rId4"/>
            <a:extLst>
              <a:ext uri="{FF2B5EF4-FFF2-40B4-BE49-F238E27FC236}">
                <a16:creationId xmlns:a16="http://schemas.microsoft.com/office/drawing/2014/main" id="{8A783FB5-C128-D1D2-DBD5-0CA0CE0260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38702" y="2112228"/>
            <a:ext cx="89284" cy="892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2" descr="Share on Whatsapp">
            <a:hlinkClick r:id="rId3"/>
            <a:extLst>
              <a:ext uri="{FF2B5EF4-FFF2-40B4-BE49-F238E27FC236}">
                <a16:creationId xmlns:a16="http://schemas.microsoft.com/office/drawing/2014/main" id="{D75083A7-467A-68E1-C127-A1A5684657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000125" y="-381000"/>
            <a:ext cx="118130" cy="11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3" descr="Share on Twitter">
            <a:hlinkClick r:id="rId4"/>
            <a:extLst>
              <a:ext uri="{FF2B5EF4-FFF2-40B4-BE49-F238E27FC236}">
                <a16:creationId xmlns:a16="http://schemas.microsoft.com/office/drawing/2014/main" id="{44F8FB6A-C707-CD4B-BF94-0B253C3E47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561975" y="-381000"/>
            <a:ext cx="118130" cy="11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4" descr="Share on Linkedin">
            <a:hlinkClick r:id="rId2"/>
            <a:extLst>
              <a:ext uri="{FF2B5EF4-FFF2-40B4-BE49-F238E27FC236}">
                <a16:creationId xmlns:a16="http://schemas.microsoft.com/office/drawing/2014/main" id="{3AF5A8F5-826D-B894-BEA4-4332793D15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23825" y="-381000"/>
            <a:ext cx="118130" cy="11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5" descr="Email this">
            <a:hlinkClick r:id="rId5"/>
            <a:extLst>
              <a:ext uri="{FF2B5EF4-FFF2-40B4-BE49-F238E27FC236}">
                <a16:creationId xmlns:a16="http://schemas.microsoft.com/office/drawing/2014/main" id="{4C309BF0-AC02-8BC8-3398-5CB0EE8B90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4325" y="-381000"/>
            <a:ext cx="118130" cy="11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6" descr="Visit us on Google News">
            <a:hlinkClick r:id="rId6"/>
            <a:extLst>
              <a:ext uri="{FF2B5EF4-FFF2-40B4-BE49-F238E27FC236}">
                <a16:creationId xmlns:a16="http://schemas.microsoft.com/office/drawing/2014/main" id="{97A0001A-ADB9-C602-25EE-EC308F018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2475" y="-381000"/>
            <a:ext cx="118130" cy="11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46191" y="5399951"/>
            <a:ext cx="383399" cy="3061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621565">
              <a:spcAft>
                <a:spcPts val="498"/>
              </a:spcAft>
            </a:pPr>
            <a:fld id="{402AF41C-0C01-4292-8B40-325CC9F1007B}" type="slidenum">
              <a:rPr lang="en-US" sz="872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621565">
                <a:spcAft>
                  <a:spcPts val="498"/>
                </a:spcAft>
              </a:pPr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D46C7-E98F-9BB1-29E3-EA54DB1F392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33755" y="1431742"/>
            <a:ext cx="4546848" cy="457200"/>
          </a:xfr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/>
          <a:p>
            <a:pPr marL="0" indent="0" algn="ctr" defTabSz="758952">
              <a:spcBef>
                <a:spcPts val="415"/>
              </a:spcBef>
              <a:buNone/>
            </a:pPr>
            <a:r>
              <a:rPr lang="en-US" sz="1800" kern="1200" dirty="0">
                <a:solidFill>
                  <a:schemeClr val="accent5"/>
                </a:solidFill>
              </a:rPr>
              <a:t>Increasingly realizing the potential of precision medicine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A627F-0CD6-6012-F83A-5AAF6A28D042}"/>
              </a:ext>
            </a:extLst>
          </p:cNvPr>
          <p:cNvSpPr txBox="1"/>
          <p:nvPr/>
        </p:nvSpPr>
        <p:spPr>
          <a:xfrm>
            <a:off x="6336669" y="1431742"/>
            <a:ext cx="4864902" cy="624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pPr algn="ctr" defTabSz="621565">
              <a:lnSpc>
                <a:spcPct val="110000"/>
              </a:lnSpc>
              <a:spcBef>
                <a:spcPts val="830"/>
              </a:spcBef>
            </a:pPr>
            <a:r>
              <a:rPr lang="en-US" sz="1800" kern="1200" dirty="0">
                <a:solidFill>
                  <a:schemeClr val="accent5"/>
                </a:solidFill>
              </a:rPr>
              <a:t>Broader understanding of health-related social needs that impact patient care and outcomes</a:t>
            </a:r>
            <a:endParaRPr lang="en-US" sz="1800" dirty="0">
              <a:solidFill>
                <a:schemeClr val="accent5"/>
              </a:solidFill>
            </a:endParaRPr>
          </a:p>
        </p:txBody>
      </p:sp>
      <p:pic>
        <p:nvPicPr>
          <p:cNvPr id="43" name="Picture 8" descr="Jimmy Carter's Cancer Immunotherapy Story - Cancer Research Institute (CRI)">
            <a:extLst>
              <a:ext uri="{FF2B5EF4-FFF2-40B4-BE49-F238E27FC236}">
                <a16:creationId xmlns:a16="http://schemas.microsoft.com/office/drawing/2014/main" id="{6C9B64D2-889A-3460-75EB-1AEE7BAB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45" y="2382401"/>
            <a:ext cx="4723558" cy="29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85BBF63-417E-E1C8-81D9-C8C8C7C988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743"/>
          <a:stretch/>
        </p:blipFill>
        <p:spPr>
          <a:xfrm>
            <a:off x="6894477" y="2924341"/>
            <a:ext cx="3735113" cy="322176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C284AD8-5664-BE8F-F0CC-5C81EE6E5F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0463" y="2193429"/>
            <a:ext cx="4263139" cy="125133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BC863CE-C45E-7FD3-FEA4-3A70F9E379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9361" y="2726097"/>
            <a:ext cx="624725" cy="2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80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E9A8-6D68-F52C-748B-C74C3B19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Redefining the Clinical Trial Paradigm for our Community (1)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62D94-0A8C-F0B2-0E9F-181CFE021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Build a research program that focuses on improving care and the care experience</a:t>
            </a:r>
          </a:p>
          <a:p>
            <a:pPr lvl="1"/>
            <a:r>
              <a:rPr lang="en-US" sz="2000" dirty="0"/>
              <a:t>Helping clinics solve challenges</a:t>
            </a:r>
          </a:p>
          <a:p>
            <a:pPr lvl="2"/>
            <a:r>
              <a:rPr lang="en-US" sz="1800" dirty="0"/>
              <a:t>Getting the right treatment to the right patient at the right time</a:t>
            </a:r>
          </a:p>
          <a:p>
            <a:pPr lvl="2"/>
            <a:r>
              <a:rPr lang="en-US" sz="1800" dirty="0"/>
              <a:t>Reducing practitioner burnout</a:t>
            </a:r>
          </a:p>
          <a:p>
            <a:pPr lvl="2"/>
            <a:endParaRPr lang="en-US" sz="1800" dirty="0"/>
          </a:p>
          <a:p>
            <a:pPr lvl="1"/>
            <a:r>
              <a:rPr lang="en-US" sz="2000" dirty="0"/>
              <a:t>Making the journey easier for patients</a:t>
            </a:r>
          </a:p>
          <a:p>
            <a:pPr lvl="2"/>
            <a:r>
              <a:rPr lang="en-US" sz="1800" dirty="0"/>
              <a:t>Getting to care: Addressing barriers in the home and the community</a:t>
            </a:r>
          </a:p>
          <a:p>
            <a:pPr lvl="2"/>
            <a:r>
              <a:rPr lang="en-US" sz="1800" dirty="0"/>
              <a:t>Ending financial toxicity </a:t>
            </a:r>
          </a:p>
          <a:p>
            <a:pPr lvl="2"/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0D2991-197F-B6AD-BE85-C95AF72F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C5AF8-D2C1-1D10-DD4F-D98E6A72B661}"/>
              </a:ext>
            </a:extLst>
          </p:cNvPr>
          <p:cNvSpPr txBox="1"/>
          <p:nvPr/>
        </p:nvSpPr>
        <p:spPr>
          <a:xfrm rot="20294170">
            <a:off x="5946147" y="4644191"/>
            <a:ext cx="4616605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3200" dirty="0">
                <a:solidFill>
                  <a:schemeClr val="accent3"/>
                </a:solidFill>
              </a:rPr>
              <a:t>Cancer Care Delivery Research</a:t>
            </a:r>
          </a:p>
        </p:txBody>
      </p:sp>
    </p:spTree>
    <p:extLst>
      <p:ext uri="{BB962C8B-B14F-4D97-AF65-F5344CB8AC3E}">
        <p14:creationId xmlns:p14="http://schemas.microsoft.com/office/powerpoint/2010/main" val="452269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C3492-82EE-2E71-AD17-5F391DED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Redefining the Clinical Trial Paradigm for our Community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44A03-C527-20A2-E245-759DF321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b="1" dirty="0"/>
              <a:t>Make it easier to sponsor and participate in clinical trials</a:t>
            </a:r>
          </a:p>
          <a:p>
            <a:pPr lvl="1"/>
            <a:r>
              <a:rPr lang="en-US" sz="2000" dirty="0"/>
              <a:t>Easier for Clinics</a:t>
            </a:r>
          </a:p>
          <a:p>
            <a:pPr lvl="2"/>
            <a:r>
              <a:rPr lang="en-US" sz="1800" dirty="0"/>
              <a:t>Minimal startup burden</a:t>
            </a:r>
          </a:p>
          <a:p>
            <a:pPr lvl="2"/>
            <a:r>
              <a:rPr lang="en-US" sz="1800" dirty="0"/>
              <a:t>Low touch – fits into clinic workflow</a:t>
            </a:r>
          </a:p>
          <a:p>
            <a:pPr lvl="2"/>
            <a:r>
              <a:rPr lang="en-US" sz="1800" dirty="0"/>
              <a:t>Relevant to the patients they see</a:t>
            </a:r>
          </a:p>
          <a:p>
            <a:pPr lvl="2"/>
            <a:r>
              <a:rPr lang="en-US" sz="1800" dirty="0"/>
              <a:t>Makes sense as a business model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Easier for Patients</a:t>
            </a:r>
          </a:p>
          <a:p>
            <a:pPr lvl="2"/>
            <a:r>
              <a:rPr lang="en-US" sz="1800" dirty="0"/>
              <a:t>Simple to understand the study’s purpose and if they are eligible</a:t>
            </a:r>
          </a:p>
          <a:p>
            <a:pPr lvl="2"/>
            <a:r>
              <a:rPr lang="en-US" sz="1800" dirty="0"/>
              <a:t>Participating is not a burden</a:t>
            </a:r>
          </a:p>
          <a:p>
            <a:pPr lvl="2"/>
            <a:r>
              <a:rPr lang="en-US" sz="1800" dirty="0"/>
              <a:t>Experience is a ”net positive” no matter the outcome of the study</a:t>
            </a:r>
          </a:p>
          <a:p>
            <a:pPr lvl="2"/>
            <a:r>
              <a:rPr lang="en-US" sz="1800" dirty="0"/>
              <a:t>All patients screened and offered participation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BE9B0-09B8-110E-B953-C451B7FA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77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C3492-82EE-2E71-AD17-5F391DED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Redefining the Clinical Trial Paradigm for our Community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44A03-C527-20A2-E245-759DF321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b="1" dirty="0"/>
              <a:t>Make it easier to sponsor and participate in clinical trials</a:t>
            </a:r>
          </a:p>
          <a:p>
            <a:pPr lvl="1"/>
            <a:r>
              <a:rPr lang="en-US" sz="2000" dirty="0"/>
              <a:t>Easier for Clinics</a:t>
            </a:r>
          </a:p>
          <a:p>
            <a:pPr lvl="2"/>
            <a:r>
              <a:rPr lang="en-US" sz="1800" dirty="0"/>
              <a:t>Minimal startup burden</a:t>
            </a:r>
          </a:p>
          <a:p>
            <a:pPr lvl="2"/>
            <a:r>
              <a:rPr lang="en-US" sz="1800" dirty="0"/>
              <a:t>Low touch – fits into clinic workflow</a:t>
            </a:r>
          </a:p>
          <a:p>
            <a:pPr lvl="2"/>
            <a:r>
              <a:rPr lang="en-US" sz="1800" dirty="0"/>
              <a:t>Relevant to the patients they see</a:t>
            </a:r>
          </a:p>
          <a:p>
            <a:pPr lvl="2"/>
            <a:r>
              <a:rPr lang="en-US" sz="1800" dirty="0"/>
              <a:t>Makes sense as a business model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Easier for Patients</a:t>
            </a:r>
          </a:p>
          <a:p>
            <a:pPr lvl="2"/>
            <a:r>
              <a:rPr lang="en-US" sz="1800" dirty="0"/>
              <a:t>Simple to understand the study’s purpose and if they are eligible</a:t>
            </a:r>
          </a:p>
          <a:p>
            <a:pPr lvl="2"/>
            <a:r>
              <a:rPr lang="en-US" sz="1800" dirty="0"/>
              <a:t>Participating is not a burden</a:t>
            </a:r>
          </a:p>
          <a:p>
            <a:pPr lvl="2"/>
            <a:r>
              <a:rPr lang="en-US" sz="1800" dirty="0"/>
              <a:t>Experience is a ”net positive” no matter the outcome of the study</a:t>
            </a:r>
          </a:p>
          <a:p>
            <a:pPr lvl="2"/>
            <a:r>
              <a:rPr lang="en-US" sz="1800" dirty="0"/>
              <a:t>All patients screened and offered participation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BE9B0-09B8-110E-B953-C451B7FA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84290-1C1E-CB40-4335-31394770470C}"/>
              </a:ext>
            </a:extLst>
          </p:cNvPr>
          <p:cNvSpPr txBox="1"/>
          <p:nvPr/>
        </p:nvSpPr>
        <p:spPr>
          <a:xfrm rot="19532850">
            <a:off x="8272574" y="2405853"/>
            <a:ext cx="3691054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3600" dirty="0">
                <a:solidFill>
                  <a:schemeClr val="accent3"/>
                </a:solidFill>
              </a:rPr>
              <a:t>Pragmatic trials</a:t>
            </a:r>
          </a:p>
        </p:txBody>
      </p:sp>
    </p:spTree>
    <p:extLst>
      <p:ext uri="{BB962C8B-B14F-4D97-AF65-F5344CB8AC3E}">
        <p14:creationId xmlns:p14="http://schemas.microsoft.com/office/powerpoint/2010/main" val="4026303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088F-1E43-D01A-71A1-8BB6DFB6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Pragmatic Studies in Cancer Care Delivery</a:t>
            </a:r>
            <a:br>
              <a:rPr lang="en-US" dirty="0"/>
            </a:br>
            <a:r>
              <a:rPr lang="en-US" dirty="0"/>
              <a:t>Examples*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8E7D6-921E-8D09-1A29-0EDF1D066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79BCC-13DC-0CEF-AC23-624C96F21D9F}"/>
              </a:ext>
            </a:extLst>
          </p:cNvPr>
          <p:cNvSpPr txBox="1"/>
          <p:nvPr/>
        </p:nvSpPr>
        <p:spPr>
          <a:xfrm>
            <a:off x="823965" y="5772434"/>
            <a:ext cx="3537020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Cancer Cooperative Group Network Trials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AEA638-3424-77E9-0A3E-572F4EF07524}"/>
              </a:ext>
            </a:extLst>
          </p:cNvPr>
          <p:cNvSpPr/>
          <p:nvPr/>
        </p:nvSpPr>
        <p:spPr>
          <a:xfrm>
            <a:off x="823964" y="4581311"/>
            <a:ext cx="9763822" cy="779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Automated, guideline-based standing order intervention for colony stimulation factor prescribing (Pragmatic Trial)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8644BF-FEB5-B1C0-94AF-FAA94DE8E818}"/>
              </a:ext>
            </a:extLst>
          </p:cNvPr>
          <p:cNvSpPr/>
          <p:nvPr/>
        </p:nvSpPr>
        <p:spPr>
          <a:xfrm>
            <a:off x="823963" y="3583550"/>
            <a:ext cx="9763823" cy="779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Serum tumor marker directed monitoring versus usual care for metastatic hormone receptor positive HER-2 breast cancer (Randomized Trial)</a:t>
            </a:r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17FD11-25F8-D308-3911-B6D41F7395C6}"/>
              </a:ext>
            </a:extLst>
          </p:cNvPr>
          <p:cNvSpPr/>
          <p:nvPr/>
        </p:nvSpPr>
        <p:spPr>
          <a:xfrm>
            <a:off x="823965" y="2585790"/>
            <a:ext cx="9763824" cy="779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Remote genomic tumor board intervention versus usual practice (Randomized Trial)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F9466-7FEA-5138-3BEF-FE1E2A2D9467}"/>
              </a:ext>
            </a:extLst>
          </p:cNvPr>
          <p:cNvSpPr/>
          <p:nvPr/>
        </p:nvSpPr>
        <p:spPr>
          <a:xfrm>
            <a:off x="823965" y="1588030"/>
            <a:ext cx="9763824" cy="779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A proactive financial navigation intervention to address financial hardship (Randomized Trial)</a:t>
            </a:r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38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CBA4412-A483-6429-8EDC-8F06BF7CC80F}"/>
              </a:ext>
            </a:extLst>
          </p:cNvPr>
          <p:cNvSpPr/>
          <p:nvPr/>
        </p:nvSpPr>
        <p:spPr>
          <a:xfrm>
            <a:off x="1533233" y="0"/>
            <a:ext cx="8599055" cy="6858000"/>
          </a:xfrm>
          <a:prstGeom prst="rect">
            <a:avLst/>
          </a:prstGeom>
          <a:solidFill>
            <a:schemeClr val="accent5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500"/>
              </a:spcBef>
            </a:pPr>
            <a:r>
              <a:rPr lang="en-US" sz="2400" b="1" dirty="0">
                <a:solidFill>
                  <a:schemeClr val="accent5"/>
                </a:solidFill>
              </a:rPr>
              <a:t>VISION </a:t>
            </a:r>
            <a:endParaRPr lang="en-US" sz="2400" dirty="0">
              <a:solidFill>
                <a:schemeClr val="accent5"/>
              </a:solidFill>
              <a:cs typeface="Arial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</a:pPr>
            <a:endParaRPr lang="en-US" sz="2400" dirty="0">
              <a:solidFill>
                <a:schemeClr val="accent5"/>
              </a:solidFill>
              <a:cs typeface="Arial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</a:pPr>
            <a:r>
              <a:rPr lang="en-US" sz="2400" b="1" dirty="0">
                <a:solidFill>
                  <a:schemeClr val="accent5"/>
                </a:solidFill>
              </a:rPr>
              <a:t>By 2030, 1 in 5 Washington State cancer patients will be enrolled in a research study.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5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6BD102-C958-9675-187E-93B79CEAADE9}"/>
              </a:ext>
            </a:extLst>
          </p:cNvPr>
          <p:cNvSpPr/>
          <p:nvPr/>
        </p:nvSpPr>
        <p:spPr>
          <a:xfrm>
            <a:off x="9279083" y="0"/>
            <a:ext cx="2912917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When we come together, </a:t>
            </a:r>
          </a:p>
          <a:p>
            <a:pPr algn="ctr"/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big things happen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8" descr="Washington Football will win a National Championship by 2023">
            <a:extLst>
              <a:ext uri="{FF2B5EF4-FFF2-40B4-BE49-F238E27FC236}">
                <a16:creationId xmlns:a16="http://schemas.microsoft.com/office/drawing/2014/main" id="{DF903387-C40B-08CD-9FCF-5FE875E4B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1" r="25862" b="1"/>
          <a:stretch/>
        </p:blipFill>
        <p:spPr bwMode="auto">
          <a:xfrm>
            <a:off x="6451218" y="2863804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NFL playoffs 2023: Seahawks face 49ers after Lions beat Packers | king5.com">
            <a:extLst>
              <a:ext uri="{FF2B5EF4-FFF2-40B4-BE49-F238E27FC236}">
                <a16:creationId xmlns:a16="http://schemas.microsoft.com/office/drawing/2014/main" id="{EBD61A47-A579-1EEF-E96C-9A1B582BC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r="36404" b="-1"/>
          <a:stretch/>
        </p:blipFill>
        <p:spPr bwMode="auto">
          <a:xfrm>
            <a:off x="4876041" y="262304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Seattle Sounders start 2023 MLS season with back-to back strong  performances | Seattle Sounders">
            <a:extLst>
              <a:ext uri="{FF2B5EF4-FFF2-40B4-BE49-F238E27FC236}">
                <a16:creationId xmlns:a16="http://schemas.microsoft.com/office/drawing/2014/main" id="{A5D8C209-962C-B525-1781-DC2A76C97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2" r="18564" b="-1"/>
          <a:stretch/>
        </p:blipFill>
        <p:spPr bwMode="auto">
          <a:xfrm>
            <a:off x="2699718" y="2863805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group of women's basketball players holding a trophy&#10;&#10;Description automatically generated">
            <a:extLst>
              <a:ext uri="{FF2B5EF4-FFF2-40B4-BE49-F238E27FC236}">
                <a16:creationId xmlns:a16="http://schemas.microsoft.com/office/drawing/2014/main" id="{CEC04B58-AD8F-5ABD-C235-6B44D5B552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8" r="16667"/>
          <a:stretch/>
        </p:blipFill>
        <p:spPr>
          <a:xfrm>
            <a:off x="496459" y="236147"/>
            <a:ext cx="2651986" cy="375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47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D86BA-3841-3340-B81C-34B85359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0" y="190061"/>
            <a:ext cx="6931742" cy="3238939"/>
          </a:xfrm>
        </p:spPr>
        <p:txBody>
          <a:bodyPr>
            <a:normAutofit/>
          </a:bodyPr>
          <a:lstStyle/>
          <a:p>
            <a:r>
              <a:rPr lang="en-US" sz="4800" dirty="0"/>
              <a:t>We want to hear from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E1184-C680-9EB5-3C14-869C5A44A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537310"/>
            <a:ext cx="6437014" cy="17833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invite members of your organization to meet with us to discuss your cancer research priorities, challenges, and interests. ​</a:t>
            </a:r>
          </a:p>
          <a:p>
            <a:endParaRPr lang="en-US" dirty="0"/>
          </a:p>
          <a:p>
            <a:r>
              <a:rPr lang="en-US" dirty="0"/>
              <a:t>Using your input, we aim to design studies that are easier for community clinics to implement and for patients to join.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B02B4-96A5-C8B6-14F6-9E5698A9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dirty="0" smtClean="0"/>
              <a:t>36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B2CDD-9F11-E424-5A14-3CB3C6B42C4A}"/>
              </a:ext>
            </a:extLst>
          </p:cNvPr>
          <p:cNvSpPr txBox="1"/>
          <p:nvPr/>
        </p:nvSpPr>
        <p:spPr>
          <a:xfrm>
            <a:off x="914400" y="4952194"/>
            <a:ext cx="7102136" cy="13575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rtl="0" fontAlgn="base"/>
            <a:r>
              <a:rPr lang="en-US" sz="2000" dirty="0">
                <a:solidFill>
                  <a:schemeClr val="bg1"/>
                </a:solidFill>
              </a:rPr>
              <a:t>Please contact Karma Kreizenbeck (kkreizen@fredhutch.org) </a:t>
            </a:r>
          </a:p>
          <a:p>
            <a:pPr rtl="0" fontAlgn="base"/>
            <a:r>
              <a:rPr lang="en-US" sz="2000" dirty="0">
                <a:solidFill>
                  <a:schemeClr val="bg1"/>
                </a:solidFill>
              </a:rPr>
              <a:t>​to share your ideas or learn more about this work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1600" dirty="0" err="1"/>
          </a:p>
        </p:txBody>
      </p:sp>
    </p:spTree>
    <p:extLst>
      <p:ext uri="{BB962C8B-B14F-4D97-AF65-F5344CB8AC3E}">
        <p14:creationId xmlns:p14="http://schemas.microsoft.com/office/powerpoint/2010/main" val="95934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Since COVID: What we’ve heard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Graphic 6" descr="Hospital outline">
            <a:extLst>
              <a:ext uri="{FF2B5EF4-FFF2-40B4-BE49-F238E27FC236}">
                <a16:creationId xmlns:a16="http://schemas.microsoft.com/office/drawing/2014/main" id="{20CB98F4-B86E-510F-6E18-452FC44F3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488" y="1863686"/>
            <a:ext cx="752475" cy="752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8A42B9-69B8-AF9F-5D6D-A29AD6FECDE2}"/>
              </a:ext>
            </a:extLst>
          </p:cNvPr>
          <p:cNvSpPr txBox="1"/>
          <p:nvPr/>
        </p:nvSpPr>
        <p:spPr>
          <a:xfrm>
            <a:off x="1647875" y="2127873"/>
            <a:ext cx="3077951" cy="1033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/>
              <a:t>Clinics: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Staffing problems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Drug shortages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Financial strains</a:t>
            </a:r>
          </a:p>
          <a:p>
            <a:endParaRPr lang="en-US" dirty="0"/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16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C780EF-A298-F31E-8138-9093ECE6C4F7}"/>
              </a:ext>
            </a:extLst>
          </p:cNvPr>
          <p:cNvSpPr txBox="1"/>
          <p:nvPr/>
        </p:nvSpPr>
        <p:spPr>
          <a:xfrm>
            <a:off x="1800274" y="3934756"/>
            <a:ext cx="4443210" cy="12742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/>
              <a:t>Payers: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Declines in recommended screening procedures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Continued expansion of new, very high- cost therapies</a:t>
            </a:r>
          </a:p>
          <a:p>
            <a:endParaRPr lang="en-US" dirty="0"/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1600" dirty="0" err="1"/>
          </a:p>
        </p:txBody>
      </p:sp>
      <p:pic>
        <p:nvPicPr>
          <p:cNvPr id="11" name="Graphic 10" descr="Credit card outline">
            <a:extLst>
              <a:ext uri="{FF2B5EF4-FFF2-40B4-BE49-F238E27FC236}">
                <a16:creationId xmlns:a16="http://schemas.microsoft.com/office/drawing/2014/main" id="{D169BF94-0305-B156-6A0B-16121A22E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488" y="3669056"/>
            <a:ext cx="752475" cy="752475"/>
          </a:xfrm>
          <a:prstGeom prst="rect">
            <a:avLst/>
          </a:prstGeom>
        </p:spPr>
      </p:pic>
      <p:sp>
        <p:nvSpPr>
          <p:cNvPr id="12" name="Cross 11">
            <a:extLst>
              <a:ext uri="{FF2B5EF4-FFF2-40B4-BE49-F238E27FC236}">
                <a16:creationId xmlns:a16="http://schemas.microsoft.com/office/drawing/2014/main" id="{5EFCCA71-B6C2-BABA-3ACB-4C7252BE9143}"/>
              </a:ext>
            </a:extLst>
          </p:cNvPr>
          <p:cNvSpPr/>
          <p:nvPr/>
        </p:nvSpPr>
        <p:spPr>
          <a:xfrm>
            <a:off x="957130" y="4093436"/>
            <a:ext cx="91440" cy="91440"/>
          </a:xfrm>
          <a:prstGeom prst="plus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6937CA-7F8A-2F9F-8825-00F869B22FF5}"/>
              </a:ext>
            </a:extLst>
          </p:cNvPr>
          <p:cNvSpPr txBox="1"/>
          <p:nvPr/>
        </p:nvSpPr>
        <p:spPr>
          <a:xfrm>
            <a:off x="7443790" y="2127873"/>
            <a:ext cx="4581062" cy="12742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/>
              <a:t>Patients</a:t>
            </a:r>
            <a:r>
              <a:rPr lang="en-US" sz="2000" dirty="0"/>
              <a:t>: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Access difficulties (primary and cancer care)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Impact of health-related social needs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Racism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Financial distress</a:t>
            </a:r>
          </a:p>
          <a:p>
            <a:endParaRPr lang="en-US" dirty="0"/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1600" dirty="0" err="1"/>
          </a:p>
        </p:txBody>
      </p:sp>
      <p:pic>
        <p:nvPicPr>
          <p:cNvPr id="15" name="Graphic 14" descr="Office worker female outline">
            <a:extLst>
              <a:ext uri="{FF2B5EF4-FFF2-40B4-BE49-F238E27FC236}">
                <a16:creationId xmlns:a16="http://schemas.microsoft.com/office/drawing/2014/main" id="{98A754BF-8524-3334-119A-85924534B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64701" y="1884413"/>
            <a:ext cx="825649" cy="8256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994CBA-0156-6D30-4E33-60A34C00AE96}"/>
              </a:ext>
            </a:extLst>
          </p:cNvPr>
          <p:cNvSpPr txBox="1"/>
          <p:nvPr/>
        </p:nvSpPr>
        <p:spPr>
          <a:xfrm>
            <a:off x="7443790" y="3920409"/>
            <a:ext cx="4104870" cy="12742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/>
              <a:t>Everyone: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Leadership turnovers</a:t>
            </a:r>
          </a:p>
          <a:p>
            <a:endParaRPr lang="en-US" sz="1600" dirty="0"/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1600" dirty="0" err="1"/>
          </a:p>
        </p:txBody>
      </p:sp>
      <p:pic>
        <p:nvPicPr>
          <p:cNvPr id="18" name="Graphic 17" descr="Management outline">
            <a:extLst>
              <a:ext uri="{FF2B5EF4-FFF2-40B4-BE49-F238E27FC236}">
                <a16:creationId xmlns:a16="http://schemas.microsoft.com/office/drawing/2014/main" id="{3ED2ED3E-FDB5-0BDA-6619-5AAEE8392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9390" y="36678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7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Since COVID: What we’ve heard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Graphic 6" descr="Hospital outline">
            <a:extLst>
              <a:ext uri="{FF2B5EF4-FFF2-40B4-BE49-F238E27FC236}">
                <a16:creationId xmlns:a16="http://schemas.microsoft.com/office/drawing/2014/main" id="{20CB98F4-B86E-510F-6E18-452FC44F3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488" y="1863686"/>
            <a:ext cx="752475" cy="752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8A42B9-69B8-AF9F-5D6D-A29AD6FECDE2}"/>
              </a:ext>
            </a:extLst>
          </p:cNvPr>
          <p:cNvSpPr txBox="1"/>
          <p:nvPr/>
        </p:nvSpPr>
        <p:spPr>
          <a:xfrm>
            <a:off x="1647875" y="2127873"/>
            <a:ext cx="3077951" cy="1033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/>
              <a:t>Clinics: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Staffing problems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Drug shortages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Financial strains</a:t>
            </a:r>
          </a:p>
          <a:p>
            <a:endParaRPr lang="en-US" dirty="0"/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16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C780EF-A298-F31E-8138-9093ECE6C4F7}"/>
              </a:ext>
            </a:extLst>
          </p:cNvPr>
          <p:cNvSpPr txBox="1"/>
          <p:nvPr/>
        </p:nvSpPr>
        <p:spPr>
          <a:xfrm>
            <a:off x="1800274" y="3934756"/>
            <a:ext cx="4443210" cy="12742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/>
              <a:t>Payers: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Declines in recommended screening procedures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Continued expansion of new, very high- cost therapies</a:t>
            </a:r>
          </a:p>
          <a:p>
            <a:endParaRPr lang="en-US" dirty="0"/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1600" dirty="0" err="1"/>
          </a:p>
        </p:txBody>
      </p:sp>
      <p:pic>
        <p:nvPicPr>
          <p:cNvPr id="11" name="Graphic 10" descr="Credit card outline">
            <a:extLst>
              <a:ext uri="{FF2B5EF4-FFF2-40B4-BE49-F238E27FC236}">
                <a16:creationId xmlns:a16="http://schemas.microsoft.com/office/drawing/2014/main" id="{D169BF94-0305-B156-6A0B-16121A22E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488" y="3669056"/>
            <a:ext cx="752475" cy="752475"/>
          </a:xfrm>
          <a:prstGeom prst="rect">
            <a:avLst/>
          </a:prstGeom>
        </p:spPr>
      </p:pic>
      <p:sp>
        <p:nvSpPr>
          <p:cNvPr id="12" name="Cross 11">
            <a:extLst>
              <a:ext uri="{FF2B5EF4-FFF2-40B4-BE49-F238E27FC236}">
                <a16:creationId xmlns:a16="http://schemas.microsoft.com/office/drawing/2014/main" id="{5EFCCA71-B6C2-BABA-3ACB-4C7252BE9143}"/>
              </a:ext>
            </a:extLst>
          </p:cNvPr>
          <p:cNvSpPr/>
          <p:nvPr/>
        </p:nvSpPr>
        <p:spPr>
          <a:xfrm>
            <a:off x="957130" y="4093436"/>
            <a:ext cx="91440" cy="91440"/>
          </a:xfrm>
          <a:prstGeom prst="plus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6937CA-7F8A-2F9F-8825-00F869B22FF5}"/>
              </a:ext>
            </a:extLst>
          </p:cNvPr>
          <p:cNvSpPr txBox="1"/>
          <p:nvPr/>
        </p:nvSpPr>
        <p:spPr>
          <a:xfrm>
            <a:off x="7443790" y="2127873"/>
            <a:ext cx="4581062" cy="12742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/>
              <a:t>Patients</a:t>
            </a:r>
            <a:r>
              <a:rPr lang="en-US" sz="2000" dirty="0"/>
              <a:t>: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Access difficulties (primary and cancer care)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Impact of health-related social needs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Racism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Financial distress</a:t>
            </a:r>
          </a:p>
          <a:p>
            <a:endParaRPr lang="en-US" dirty="0"/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1600" dirty="0" err="1"/>
          </a:p>
        </p:txBody>
      </p:sp>
      <p:pic>
        <p:nvPicPr>
          <p:cNvPr id="15" name="Graphic 14" descr="Office worker female outline">
            <a:extLst>
              <a:ext uri="{FF2B5EF4-FFF2-40B4-BE49-F238E27FC236}">
                <a16:creationId xmlns:a16="http://schemas.microsoft.com/office/drawing/2014/main" id="{98A754BF-8524-3334-119A-85924534B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64701" y="1884413"/>
            <a:ext cx="825649" cy="8256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994CBA-0156-6D30-4E33-60A34C00AE96}"/>
              </a:ext>
            </a:extLst>
          </p:cNvPr>
          <p:cNvSpPr txBox="1"/>
          <p:nvPr/>
        </p:nvSpPr>
        <p:spPr>
          <a:xfrm>
            <a:off x="7443790" y="3920409"/>
            <a:ext cx="4104870" cy="12742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/>
              <a:t>Everyone:</a:t>
            </a:r>
          </a:p>
          <a:p>
            <a:pPr marL="660187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Leadership turnovers</a:t>
            </a:r>
          </a:p>
          <a:p>
            <a:endParaRPr lang="en-US" sz="1600" dirty="0"/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1600" dirty="0" err="1"/>
          </a:p>
        </p:txBody>
      </p:sp>
      <p:pic>
        <p:nvPicPr>
          <p:cNvPr id="18" name="Graphic 17" descr="Management outline">
            <a:extLst>
              <a:ext uri="{FF2B5EF4-FFF2-40B4-BE49-F238E27FC236}">
                <a16:creationId xmlns:a16="http://schemas.microsoft.com/office/drawing/2014/main" id="{3ED2ED3E-FDB5-0BDA-6619-5AAEE8392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9390" y="3667853"/>
            <a:ext cx="914400" cy="914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62E5D10-4BD7-D1F5-0946-E043AAD1DDD6}"/>
              </a:ext>
            </a:extLst>
          </p:cNvPr>
          <p:cNvSpPr/>
          <p:nvPr/>
        </p:nvSpPr>
        <p:spPr>
          <a:xfrm>
            <a:off x="6472796" y="5004391"/>
            <a:ext cx="4968568" cy="864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Is this the new normal or old normal?</a:t>
            </a:r>
          </a:p>
        </p:txBody>
      </p:sp>
    </p:spTree>
    <p:extLst>
      <p:ext uri="{BB962C8B-B14F-4D97-AF65-F5344CB8AC3E}">
        <p14:creationId xmlns:p14="http://schemas.microsoft.com/office/powerpoint/2010/main" val="834045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55D-56F9-11BC-10AB-A07450C2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Data Tells – 	</a:t>
            </a:r>
            <a:r>
              <a:rPr lang="en-US" sz="2800" dirty="0"/>
              <a:t>Community Cancer Care Report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09053-9AF1-A9CF-E24F-5232FF38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4B1DC6-B407-B8DD-EB1F-46629646F095}"/>
              </a:ext>
            </a:extLst>
          </p:cNvPr>
          <p:cNvGrpSpPr/>
          <p:nvPr/>
        </p:nvGrpSpPr>
        <p:grpSpPr>
          <a:xfrm>
            <a:off x="245271" y="2193231"/>
            <a:ext cx="6925510" cy="2363629"/>
            <a:chOff x="498916" y="3915266"/>
            <a:chExt cx="5723867" cy="21499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86D8EC0-84E3-8FD8-D890-A0A5C2DDB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4848" y="3915266"/>
              <a:ext cx="1662205" cy="21499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C68BAF-0F38-AAD2-A453-27CAD962A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916" y="3915266"/>
              <a:ext cx="1604455" cy="21499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D288CE-5D6A-0960-5E8A-DDEE85D96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328" y="3915266"/>
              <a:ext cx="1604455" cy="2149942"/>
            </a:xfrm>
            <a:prstGeom prst="rect">
              <a:avLst/>
            </a:prstGeom>
          </p:spPr>
        </p:pic>
      </p:grpSp>
      <p:pic>
        <p:nvPicPr>
          <p:cNvPr id="1026" name="Picture 2" descr="Community Cancer Care in Washington State Quality and Cost Report 2023">
            <a:hlinkClick r:id="rId6"/>
            <a:extLst>
              <a:ext uri="{FF2B5EF4-FFF2-40B4-BE49-F238E27FC236}">
                <a16:creationId xmlns:a16="http://schemas.microsoft.com/office/drawing/2014/main" id="{C85C0B78-BD14-9496-987E-9D63A80FB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541" y="2179494"/>
            <a:ext cx="1837422" cy="237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A990DE-42BD-AF9A-AD44-7B1647218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695" y="2193231"/>
            <a:ext cx="1839932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75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E7D107-7067-E49F-D35A-82F27EB05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Shout-outs!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79EE0-753D-0407-85BA-05DD4FF9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34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1CC27-B910-766C-1F37-C4A98830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D8813-C1EF-4DCD-622C-416593E4D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4" b="19557"/>
          <a:stretch/>
        </p:blipFill>
        <p:spPr>
          <a:xfrm>
            <a:off x="1438837" y="979604"/>
            <a:ext cx="2692524" cy="2779267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CD64078-FCE7-52CE-A63F-43763C90BD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870" y="193549"/>
            <a:ext cx="3821635" cy="749808"/>
          </a:xfrm>
        </p:spPr>
        <p:txBody>
          <a:bodyPr/>
          <a:lstStyle/>
          <a:p>
            <a:pPr algn="ctr"/>
            <a:r>
              <a:rPr lang="en-US" dirty="0"/>
              <a:t>Appropriate Therapy</a:t>
            </a:r>
          </a:p>
          <a:p>
            <a:pPr algn="ctr"/>
            <a:r>
              <a:rPr lang="en-US" dirty="0"/>
              <a:t>(Breast, Colorectal, Lung)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DD373-DD70-A62F-AD20-21E0DED03669}"/>
              </a:ext>
            </a:extLst>
          </p:cNvPr>
          <p:cNvSpPr txBox="1"/>
          <p:nvPr/>
        </p:nvSpPr>
        <p:spPr>
          <a:xfrm>
            <a:off x="1176795" y="3910959"/>
            <a:ext cx="465892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Significant improvement since 1</a:t>
            </a:r>
            <a:r>
              <a:rPr lang="en-US" sz="1800" baseline="30000" dirty="0"/>
              <a:t>st</a:t>
            </a:r>
            <a:r>
              <a:rPr lang="en-US" sz="1800" dirty="0"/>
              <a:t> report:</a:t>
            </a:r>
          </a:p>
          <a:p>
            <a:pPr lvl="1"/>
            <a:r>
              <a:rPr lang="en-US" sz="1800" i="1" dirty="0"/>
              <a:t>Northwest Medical Specialties</a:t>
            </a:r>
          </a:p>
          <a:p>
            <a:pPr lvl="1"/>
            <a:r>
              <a:rPr lang="en-US" sz="1800" i="1" dirty="0"/>
              <a:t>MultiCare Health System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6CA4EB-F181-0450-0639-03CA120DBDD2}"/>
              </a:ext>
            </a:extLst>
          </p:cNvPr>
          <p:cNvSpPr txBox="1">
            <a:spLocks/>
          </p:cNvSpPr>
          <p:nvPr/>
        </p:nvSpPr>
        <p:spPr>
          <a:xfrm>
            <a:off x="6931528" y="193549"/>
            <a:ext cx="3821635" cy="7498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Appropriate Therapy</a:t>
            </a:r>
          </a:p>
          <a:p>
            <a:pPr algn="ctr"/>
            <a:r>
              <a:rPr lang="en-US" dirty="0"/>
              <a:t>(Breast Only)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0EE1E3-164C-0C34-FF74-20A206693E95}"/>
              </a:ext>
            </a:extLst>
          </p:cNvPr>
          <p:cNvSpPr txBox="1"/>
          <p:nvPr/>
        </p:nvSpPr>
        <p:spPr>
          <a:xfrm>
            <a:off x="6982049" y="3915962"/>
            <a:ext cx="4916514" cy="12003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Significant improvement since 1</a:t>
            </a:r>
            <a:r>
              <a:rPr lang="en-US" sz="1800" baseline="30000" dirty="0"/>
              <a:t>st</a:t>
            </a:r>
            <a:r>
              <a:rPr lang="en-US" sz="1800" dirty="0"/>
              <a:t> report:</a:t>
            </a:r>
          </a:p>
          <a:p>
            <a:pPr lvl="1"/>
            <a:r>
              <a:rPr lang="en-US" sz="1800" i="1" dirty="0"/>
              <a:t>PeaceHealth </a:t>
            </a:r>
          </a:p>
          <a:p>
            <a:pPr lvl="1"/>
            <a:r>
              <a:rPr lang="en-US" sz="1800" i="1" dirty="0"/>
              <a:t>MultiCare Health System</a:t>
            </a:r>
          </a:p>
          <a:p>
            <a:pPr lvl="1"/>
            <a:r>
              <a:rPr lang="en-US" sz="1800" i="1" dirty="0"/>
              <a:t>CHI Franciscan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BBC206-8B21-7489-64EE-3F49BC9E9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53" b="4236"/>
          <a:stretch/>
        </p:blipFill>
        <p:spPr>
          <a:xfrm>
            <a:off x="7476425" y="979095"/>
            <a:ext cx="2731839" cy="2779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E7DFFF-9DA0-C933-08F0-65B62639A55D}"/>
              </a:ext>
            </a:extLst>
          </p:cNvPr>
          <p:cNvSpPr txBox="1"/>
          <p:nvPr/>
        </p:nvSpPr>
        <p:spPr>
          <a:xfrm>
            <a:off x="10455442" y="192505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Regional Change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-1.5%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F4BF5-247F-3A6B-92ED-FB0488955987}"/>
              </a:ext>
            </a:extLst>
          </p:cNvPr>
          <p:cNvSpPr txBox="1"/>
          <p:nvPr/>
        </p:nvSpPr>
        <p:spPr>
          <a:xfrm>
            <a:off x="4467719" y="190687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Regional Change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-2.0%</a:t>
            </a:r>
          </a:p>
        </p:txBody>
      </p:sp>
      <p:pic>
        <p:nvPicPr>
          <p:cNvPr id="5" name="Graphic 4" descr="A trophy cup">
            <a:extLst>
              <a:ext uri="{FF2B5EF4-FFF2-40B4-BE49-F238E27FC236}">
                <a16:creationId xmlns:a16="http://schemas.microsoft.com/office/drawing/2014/main" id="{D8C9D7A3-BC8E-2AB9-4414-EABC3CCBC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329" y="5145248"/>
            <a:ext cx="457200" cy="457200"/>
          </a:xfrm>
          <a:prstGeom prst="rect">
            <a:avLst/>
          </a:prstGeom>
        </p:spPr>
      </p:pic>
      <p:pic>
        <p:nvPicPr>
          <p:cNvPr id="6" name="Graphic 5" descr="Shooting star with solid fill">
            <a:extLst>
              <a:ext uri="{FF2B5EF4-FFF2-40B4-BE49-F238E27FC236}">
                <a16:creationId xmlns:a16="http://schemas.microsoft.com/office/drawing/2014/main" id="{23FFF1D3-604C-C3D6-0930-52A9C4E3A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594" y="3868616"/>
            <a:ext cx="457201" cy="457201"/>
          </a:xfrm>
          <a:prstGeom prst="rect">
            <a:avLst/>
          </a:prstGeom>
        </p:spPr>
      </p:pic>
      <p:pic>
        <p:nvPicPr>
          <p:cNvPr id="11" name="Graphic 10" descr="A trophy cup">
            <a:extLst>
              <a:ext uri="{FF2B5EF4-FFF2-40B4-BE49-F238E27FC236}">
                <a16:creationId xmlns:a16="http://schemas.microsoft.com/office/drawing/2014/main" id="{62F6C5F9-B04B-30E6-1D49-BC54D00E6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5738" y="5145248"/>
            <a:ext cx="457200" cy="457200"/>
          </a:xfrm>
          <a:prstGeom prst="rect">
            <a:avLst/>
          </a:prstGeom>
        </p:spPr>
      </p:pic>
      <p:pic>
        <p:nvPicPr>
          <p:cNvPr id="13" name="Graphic 12" descr="Shooting star with solid fill">
            <a:extLst>
              <a:ext uri="{FF2B5EF4-FFF2-40B4-BE49-F238E27FC236}">
                <a16:creationId xmlns:a16="http://schemas.microsoft.com/office/drawing/2014/main" id="{FC43D391-4E8A-BD80-FB49-7925C3C305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6252" y="3868616"/>
            <a:ext cx="457201" cy="457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8E8306-65FF-94A5-67E4-7BDED38117D1}"/>
              </a:ext>
            </a:extLst>
          </p:cNvPr>
          <p:cNvSpPr txBox="1"/>
          <p:nvPr/>
        </p:nvSpPr>
        <p:spPr>
          <a:xfrm>
            <a:off x="1199373" y="5192663"/>
            <a:ext cx="4658920" cy="8240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>
                <a:solidFill>
                  <a:schemeClr val="accent5"/>
                </a:solidFill>
              </a:rPr>
              <a:t>Top performers, 2023 report: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Northwest Medical Specialties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Providence Regional Cancer Partnership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Providence Health &amp; Services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en-US" sz="16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B7D116-BDF7-3E08-D9EC-57CB4A38690F}"/>
              </a:ext>
            </a:extLst>
          </p:cNvPr>
          <p:cNvSpPr txBox="1"/>
          <p:nvPr/>
        </p:nvSpPr>
        <p:spPr>
          <a:xfrm>
            <a:off x="6982049" y="5145836"/>
            <a:ext cx="39340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chemeClr val="accent5"/>
                </a:solidFill>
              </a:rPr>
              <a:t>Top performers, 2023 report: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Northwest Medical Specialties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PeaceHealth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Providence Health &amp; Services</a:t>
            </a:r>
          </a:p>
        </p:txBody>
      </p:sp>
    </p:spTree>
    <p:extLst>
      <p:ext uri="{BB962C8B-B14F-4D97-AF65-F5344CB8AC3E}">
        <p14:creationId xmlns:p14="http://schemas.microsoft.com/office/powerpoint/2010/main" val="348357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1CC27-B910-766C-1F37-C4A98830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F41C-0C01-4292-8B40-325CC9F1007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CD64078-FCE7-52CE-A63F-43763C90BD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870" y="193549"/>
            <a:ext cx="3821635" cy="749808"/>
          </a:xfrm>
        </p:spPr>
        <p:txBody>
          <a:bodyPr/>
          <a:lstStyle/>
          <a:p>
            <a:pPr algn="ctr"/>
            <a:r>
              <a:rPr lang="en-US" dirty="0"/>
              <a:t>Emergency Department Use During Chemo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DD373-DD70-A62F-AD20-21E0DED03669}"/>
              </a:ext>
            </a:extLst>
          </p:cNvPr>
          <p:cNvSpPr txBox="1"/>
          <p:nvPr/>
        </p:nvSpPr>
        <p:spPr>
          <a:xfrm>
            <a:off x="1058708" y="3910959"/>
            <a:ext cx="4848106" cy="7498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Significant improvement since 1</a:t>
            </a:r>
            <a:r>
              <a:rPr lang="en-US" sz="1800" baseline="30000" dirty="0"/>
              <a:t>st</a:t>
            </a:r>
            <a:r>
              <a:rPr lang="en-US" sz="1800" dirty="0"/>
              <a:t> report:</a:t>
            </a:r>
          </a:p>
          <a:p>
            <a:pPr algn="l"/>
            <a:endParaRPr lang="en-US" sz="1800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6CA4EB-F181-0450-0639-03CA120DBDD2}"/>
              </a:ext>
            </a:extLst>
          </p:cNvPr>
          <p:cNvSpPr txBox="1">
            <a:spLocks/>
          </p:cNvSpPr>
          <p:nvPr/>
        </p:nvSpPr>
        <p:spPr>
          <a:xfrm>
            <a:off x="7685308" y="193549"/>
            <a:ext cx="2314072" cy="7498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Inpatient Stays During Chemo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0EE1E3-164C-0C34-FF74-20A206693E95}"/>
              </a:ext>
            </a:extLst>
          </p:cNvPr>
          <p:cNvSpPr txBox="1"/>
          <p:nvPr/>
        </p:nvSpPr>
        <p:spPr>
          <a:xfrm>
            <a:off x="6982049" y="3909137"/>
            <a:ext cx="4768517" cy="13401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Significant improvement since 1</a:t>
            </a:r>
            <a:r>
              <a:rPr lang="en-US" sz="1800" baseline="30000" dirty="0"/>
              <a:t>st</a:t>
            </a:r>
            <a:r>
              <a:rPr lang="en-US" sz="1800" dirty="0"/>
              <a:t> report:</a:t>
            </a:r>
          </a:p>
          <a:p>
            <a:pPr lvl="1"/>
            <a:r>
              <a:rPr lang="en-US" sz="1800" i="1" dirty="0"/>
              <a:t>Osborn Cancer Care</a:t>
            </a:r>
          </a:p>
          <a:p>
            <a:pPr lvl="1"/>
            <a:r>
              <a:rPr lang="en-US" sz="1800" i="1" dirty="0"/>
              <a:t>Northwest Medical Specialties</a:t>
            </a:r>
          </a:p>
          <a:p>
            <a:pPr lvl="1"/>
            <a:r>
              <a:rPr lang="en-US" sz="1800" i="1" dirty="0"/>
              <a:t>Overlake Medical Center</a:t>
            </a:r>
          </a:p>
          <a:p>
            <a:pPr algn="l"/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FD337-06A2-9F9C-9988-1B21BF9B3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5" b="20002"/>
          <a:stretch/>
        </p:blipFill>
        <p:spPr>
          <a:xfrm>
            <a:off x="1467168" y="979095"/>
            <a:ext cx="2729037" cy="2779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33954A-F71B-5BD7-74A5-555B00B768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75" b="17139"/>
          <a:stretch/>
        </p:blipFill>
        <p:spPr>
          <a:xfrm>
            <a:off x="7238488" y="943357"/>
            <a:ext cx="3207712" cy="2779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8976AF-7105-E6E4-C0E5-7D0494686837}"/>
              </a:ext>
            </a:extLst>
          </p:cNvPr>
          <p:cNvSpPr txBox="1"/>
          <p:nvPr/>
        </p:nvSpPr>
        <p:spPr>
          <a:xfrm>
            <a:off x="10455442" y="192505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Regional Change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-1.5%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7C26A-6ACD-49A9-AC0A-A40D4569C2C0}"/>
              </a:ext>
            </a:extLst>
          </p:cNvPr>
          <p:cNvSpPr txBox="1"/>
          <p:nvPr/>
        </p:nvSpPr>
        <p:spPr>
          <a:xfrm>
            <a:off x="4802946" y="187604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Regional Change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1600" dirty="0"/>
              <a:t>+1.2%</a:t>
            </a:r>
          </a:p>
        </p:txBody>
      </p:sp>
      <p:pic>
        <p:nvPicPr>
          <p:cNvPr id="7" name="Graphic 6" descr="A trophy cup">
            <a:extLst>
              <a:ext uri="{FF2B5EF4-FFF2-40B4-BE49-F238E27FC236}">
                <a16:creationId xmlns:a16="http://schemas.microsoft.com/office/drawing/2014/main" id="{0DBE1BC9-098B-F33A-CCEE-A7A0CDEF4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7953" y="5125233"/>
            <a:ext cx="457200" cy="457200"/>
          </a:xfrm>
          <a:prstGeom prst="rect">
            <a:avLst/>
          </a:prstGeom>
        </p:spPr>
      </p:pic>
      <p:pic>
        <p:nvPicPr>
          <p:cNvPr id="11" name="Graphic 10" descr="Shooting star with solid fill">
            <a:extLst>
              <a:ext uri="{FF2B5EF4-FFF2-40B4-BE49-F238E27FC236}">
                <a16:creationId xmlns:a16="http://schemas.microsoft.com/office/drawing/2014/main" id="{E55F28DF-9971-4C96-DF0D-48331E65A7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1507" y="3909137"/>
            <a:ext cx="457201" cy="457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2F98FB-6C7C-7EE8-096A-C3AE1E7A5ABB}"/>
              </a:ext>
            </a:extLst>
          </p:cNvPr>
          <p:cNvSpPr txBox="1"/>
          <p:nvPr/>
        </p:nvSpPr>
        <p:spPr>
          <a:xfrm>
            <a:off x="1058708" y="5156417"/>
            <a:ext cx="4658920" cy="8240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>
                <a:solidFill>
                  <a:schemeClr val="accent5"/>
                </a:solidFill>
              </a:rPr>
              <a:t>Top performers, 2023 report: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Northwest Medical Specialties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The Polyclinic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Summit Cancer Centers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Cancer Care Northwest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0AA8F-4C8F-E627-B3B7-07FD9F1A12E0}"/>
              </a:ext>
            </a:extLst>
          </p:cNvPr>
          <p:cNvSpPr txBox="1"/>
          <p:nvPr/>
        </p:nvSpPr>
        <p:spPr>
          <a:xfrm>
            <a:off x="7011043" y="5156417"/>
            <a:ext cx="4658920" cy="8240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>
                <a:solidFill>
                  <a:schemeClr val="accent5"/>
                </a:solidFill>
              </a:rPr>
              <a:t>Top performers, 2023 report: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Providence Regional Cancer Partnership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Northwest Medical Specialties</a:t>
            </a:r>
          </a:p>
          <a:p>
            <a:pPr lvl="1"/>
            <a:r>
              <a:rPr lang="en-US" sz="1800" i="1" dirty="0">
                <a:solidFill>
                  <a:schemeClr val="accent5"/>
                </a:solidFill>
              </a:rPr>
              <a:t>Yakima Valley Memorial</a:t>
            </a:r>
          </a:p>
        </p:txBody>
      </p:sp>
      <p:pic>
        <p:nvPicPr>
          <p:cNvPr id="15" name="Graphic 14" descr="A trophy cup">
            <a:extLst>
              <a:ext uri="{FF2B5EF4-FFF2-40B4-BE49-F238E27FC236}">
                <a16:creationId xmlns:a16="http://schemas.microsoft.com/office/drawing/2014/main" id="{320FF44F-39CB-1F7E-7717-426AA0949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4002" y="5108882"/>
            <a:ext cx="457200" cy="457200"/>
          </a:xfrm>
          <a:prstGeom prst="rect">
            <a:avLst/>
          </a:prstGeom>
        </p:spPr>
      </p:pic>
      <p:pic>
        <p:nvPicPr>
          <p:cNvPr id="16" name="Graphic 15" descr="Shooting star with solid fill">
            <a:extLst>
              <a:ext uri="{FF2B5EF4-FFF2-40B4-BE49-F238E27FC236}">
                <a16:creationId xmlns:a16="http://schemas.microsoft.com/office/drawing/2014/main" id="{988859C3-0EC6-3762-7E29-6DDE254B6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2400" y="3904075"/>
            <a:ext cx="457201" cy="457201"/>
          </a:xfrm>
          <a:prstGeom prst="rect">
            <a:avLst/>
          </a:prstGeom>
        </p:spPr>
      </p:pic>
      <p:pic>
        <p:nvPicPr>
          <p:cNvPr id="17" name="Graphic 16" descr="A trophy cup">
            <a:extLst>
              <a:ext uri="{FF2B5EF4-FFF2-40B4-BE49-F238E27FC236}">
                <a16:creationId xmlns:a16="http://schemas.microsoft.com/office/drawing/2014/main" id="{8A3ED431-9DAC-564B-60CF-0037BCFAC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200" y="5108882"/>
            <a:ext cx="457200" cy="457200"/>
          </a:xfrm>
          <a:prstGeom prst="rect">
            <a:avLst/>
          </a:prstGeom>
        </p:spPr>
      </p:pic>
      <p:pic>
        <p:nvPicPr>
          <p:cNvPr id="18" name="Graphic 17" descr="Shooting star with solid fill">
            <a:extLst>
              <a:ext uri="{FF2B5EF4-FFF2-40B4-BE49-F238E27FC236}">
                <a16:creationId xmlns:a16="http://schemas.microsoft.com/office/drawing/2014/main" id="{FB5FDBA9-21D6-25F6-E9EB-3FA2413AC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059" y="3904075"/>
            <a:ext cx="45720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87129"/>
      </p:ext>
    </p:extLst>
  </p:cSld>
  <p:clrMapOvr>
    <a:masterClrMapping/>
  </p:clrMapOvr>
</p:sld>
</file>

<file path=ppt/theme/theme1.xml><?xml version="1.0" encoding="utf-8"?>
<a:theme xmlns:a="http://schemas.openxmlformats.org/drawingml/2006/main" name="FredHutch_2023">
  <a:themeElements>
    <a:clrScheme name="FredHutch_2023">
      <a:dk1>
        <a:srgbClr val="1B365D"/>
      </a:dk1>
      <a:lt1>
        <a:srgbClr val="FFFFFF"/>
      </a:lt1>
      <a:dk2>
        <a:srgbClr val="1B365D"/>
      </a:dk2>
      <a:lt2>
        <a:srgbClr val="FFFFFF"/>
      </a:lt2>
      <a:accent1>
        <a:srgbClr val="1B365D"/>
      </a:accent1>
      <a:accent2>
        <a:srgbClr val="FFB500"/>
      </a:accent2>
      <a:accent3>
        <a:srgbClr val="00C1D5"/>
      </a:accent3>
      <a:accent4>
        <a:srgbClr val="AA4AC4"/>
      </a:accent4>
      <a:accent5>
        <a:srgbClr val="0A799A"/>
      </a:accent5>
      <a:accent6>
        <a:srgbClr val="F4F4F4"/>
      </a:accent6>
      <a:hlink>
        <a:srgbClr val="0A799A"/>
      </a:hlink>
      <a:folHlink>
        <a:srgbClr val="AA4AC4"/>
      </a:folHlink>
    </a:clrScheme>
    <a:fontScheme name="FHCC_2022_font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Bef>
            <a:spcPts val="1000"/>
          </a:spcBef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redHutch_2023" id="{7EE05441-FB19-4753-ADDC-C26D5D171C07}" vid="{240FB84A-9AB6-4B46-9752-D5BD72ADBD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23415</TotalTime>
  <Words>1680</Words>
  <Application>Microsoft Office PowerPoint</Application>
  <PresentationFormat>Widescreen</PresentationFormat>
  <Paragraphs>352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FredHutch_2023</vt:lpstr>
      <vt:lpstr>Cancer Care in Washington State 2023</vt:lpstr>
      <vt:lpstr>Vision</vt:lpstr>
      <vt:lpstr>Promise of Cancer Care: Technology, Access &amp; Equity</vt:lpstr>
      <vt:lpstr>Challenges Since COVID: What we’ve heard</vt:lpstr>
      <vt:lpstr>Challenges Since COVID: What we’ve heard</vt:lpstr>
      <vt:lpstr>What the Data Tells –  Community Cancer Care Report </vt:lpstr>
      <vt:lpstr>Shout-outs!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Cancer Care Report New Quality Metrics!</vt:lpstr>
      <vt:lpstr>Community Cancer Care Report New Metrics State-Level Reporting</vt:lpstr>
      <vt:lpstr>CCCR New Metrics</vt:lpstr>
      <vt:lpstr>CCCR New Metrics</vt:lpstr>
      <vt:lpstr>CCCR New Metrics</vt:lpstr>
      <vt:lpstr>CCCR New Metrics</vt:lpstr>
      <vt:lpstr>CCCR New Metrics</vt:lpstr>
      <vt:lpstr>CCCR New Metrics</vt:lpstr>
      <vt:lpstr>CCCR New Metrics</vt:lpstr>
      <vt:lpstr>CCCR New Metrics</vt:lpstr>
      <vt:lpstr>CCCR New Metrics</vt:lpstr>
      <vt:lpstr>  Cost and Quality Reporting  What’s next?   </vt:lpstr>
      <vt:lpstr>Beyond Reporting  Looking Ahead</vt:lpstr>
      <vt:lpstr>New HICOR Initiative Expand Access to Cancer Research in Washington State</vt:lpstr>
      <vt:lpstr>PowerPoint Presentation</vt:lpstr>
      <vt:lpstr>Is there a better way?</vt:lpstr>
      <vt:lpstr>Redefining the Clinical Trial Paradigm for our Community </vt:lpstr>
      <vt:lpstr>Redefining the Clinical Trial Paradigm for our Community (1) </vt:lpstr>
      <vt:lpstr>Redefining the Clinical Trial Paradigm for our Community </vt:lpstr>
      <vt:lpstr>Redefining the Clinical Trial Paradigm for our Community </vt:lpstr>
      <vt:lpstr>Pragmatic Studies in Cancer Care Delivery Examples*</vt:lpstr>
      <vt:lpstr>PowerPoint Presentation</vt:lpstr>
      <vt:lpstr>PowerPoint Presentation</vt:lpstr>
      <vt:lpstr>We want to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Anita Veen</dc:creator>
  <cp:lastModifiedBy>Kestner, Shannon T</cp:lastModifiedBy>
  <cp:revision>141</cp:revision>
  <dcterms:created xsi:type="dcterms:W3CDTF">2022-10-12T17:00:44Z</dcterms:created>
  <dcterms:modified xsi:type="dcterms:W3CDTF">2023-11-02T04:14:34Z</dcterms:modified>
</cp:coreProperties>
</file>