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40"/>
  </p:notesMasterIdLst>
  <p:sldIdLst>
    <p:sldId id="259" r:id="rId2"/>
    <p:sldId id="3423" r:id="rId3"/>
    <p:sldId id="12887" r:id="rId4"/>
    <p:sldId id="12894" r:id="rId5"/>
    <p:sldId id="2147471342" r:id="rId6"/>
    <p:sldId id="12903" r:id="rId7"/>
    <p:sldId id="12898" r:id="rId8"/>
    <p:sldId id="555" r:id="rId9"/>
    <p:sldId id="2147471352" r:id="rId10"/>
    <p:sldId id="2147471341" r:id="rId11"/>
    <p:sldId id="2147471355" r:id="rId12"/>
    <p:sldId id="577" r:id="rId13"/>
    <p:sldId id="575" r:id="rId14"/>
    <p:sldId id="12914" r:id="rId15"/>
    <p:sldId id="12866" r:id="rId16"/>
    <p:sldId id="12889" r:id="rId17"/>
    <p:sldId id="2147471351" r:id="rId18"/>
    <p:sldId id="12904" r:id="rId19"/>
    <p:sldId id="266" r:id="rId20"/>
    <p:sldId id="450" r:id="rId21"/>
    <p:sldId id="739" r:id="rId22"/>
    <p:sldId id="12908" r:id="rId23"/>
    <p:sldId id="12900" r:id="rId24"/>
    <p:sldId id="12877" r:id="rId25"/>
    <p:sldId id="12880" r:id="rId26"/>
    <p:sldId id="298" r:id="rId27"/>
    <p:sldId id="2147471347" r:id="rId28"/>
    <p:sldId id="2147471349" r:id="rId29"/>
    <p:sldId id="2147471350" r:id="rId30"/>
    <p:sldId id="12909" r:id="rId31"/>
    <p:sldId id="12874" r:id="rId32"/>
    <p:sldId id="12918" r:id="rId33"/>
    <p:sldId id="12928" r:id="rId34"/>
    <p:sldId id="12927" r:id="rId35"/>
    <p:sldId id="12879" r:id="rId36"/>
    <p:sldId id="2147471343" r:id="rId37"/>
    <p:sldId id="12905" r:id="rId38"/>
    <p:sldId id="2147471339" r:id="rId39"/>
  </p:sldIdLst>
  <p:sldSz cx="12192000" cy="6858000"/>
  <p:notesSz cx="6858000" cy="9144000"/>
  <p:defaultTextStyle>
    <a:defPPr>
      <a:defRPr lang="en-US"/>
    </a:defPPr>
    <a:lvl1pPr marL="0" algn="l" defTabSz="748873" rtl="0" eaLnBrk="1" latinLnBrk="0" hangingPunct="1">
      <a:defRPr sz="1474" kern="1200">
        <a:solidFill>
          <a:schemeClr val="tx1"/>
        </a:solidFill>
        <a:latin typeface="+mn-lt"/>
        <a:ea typeface="+mn-ea"/>
        <a:cs typeface="+mn-cs"/>
      </a:defRPr>
    </a:lvl1pPr>
    <a:lvl2pPr marL="374437" algn="l" defTabSz="748873" rtl="0" eaLnBrk="1" latinLnBrk="0" hangingPunct="1">
      <a:defRPr sz="1474" kern="1200">
        <a:solidFill>
          <a:schemeClr val="tx1"/>
        </a:solidFill>
        <a:latin typeface="+mn-lt"/>
        <a:ea typeface="+mn-ea"/>
        <a:cs typeface="+mn-cs"/>
      </a:defRPr>
    </a:lvl2pPr>
    <a:lvl3pPr marL="748873" algn="l" defTabSz="748873" rtl="0" eaLnBrk="1" latinLnBrk="0" hangingPunct="1">
      <a:defRPr sz="1474" kern="1200">
        <a:solidFill>
          <a:schemeClr val="tx1"/>
        </a:solidFill>
        <a:latin typeface="+mn-lt"/>
        <a:ea typeface="+mn-ea"/>
        <a:cs typeface="+mn-cs"/>
      </a:defRPr>
    </a:lvl3pPr>
    <a:lvl4pPr marL="1123310" algn="l" defTabSz="748873" rtl="0" eaLnBrk="1" latinLnBrk="0" hangingPunct="1">
      <a:defRPr sz="1474" kern="1200">
        <a:solidFill>
          <a:schemeClr val="tx1"/>
        </a:solidFill>
        <a:latin typeface="+mn-lt"/>
        <a:ea typeface="+mn-ea"/>
        <a:cs typeface="+mn-cs"/>
      </a:defRPr>
    </a:lvl4pPr>
    <a:lvl5pPr marL="1497748" algn="l" defTabSz="748873" rtl="0" eaLnBrk="1" latinLnBrk="0" hangingPunct="1">
      <a:defRPr sz="1474" kern="1200">
        <a:solidFill>
          <a:schemeClr val="tx1"/>
        </a:solidFill>
        <a:latin typeface="+mn-lt"/>
        <a:ea typeface="+mn-ea"/>
        <a:cs typeface="+mn-cs"/>
      </a:defRPr>
    </a:lvl5pPr>
    <a:lvl6pPr marL="1872184" algn="l" defTabSz="748873" rtl="0" eaLnBrk="1" latinLnBrk="0" hangingPunct="1">
      <a:defRPr sz="1474" kern="1200">
        <a:solidFill>
          <a:schemeClr val="tx1"/>
        </a:solidFill>
        <a:latin typeface="+mn-lt"/>
        <a:ea typeface="+mn-ea"/>
        <a:cs typeface="+mn-cs"/>
      </a:defRPr>
    </a:lvl6pPr>
    <a:lvl7pPr marL="2246621" algn="l" defTabSz="748873" rtl="0" eaLnBrk="1" latinLnBrk="0" hangingPunct="1">
      <a:defRPr sz="1474" kern="1200">
        <a:solidFill>
          <a:schemeClr val="tx1"/>
        </a:solidFill>
        <a:latin typeface="+mn-lt"/>
        <a:ea typeface="+mn-ea"/>
        <a:cs typeface="+mn-cs"/>
      </a:defRPr>
    </a:lvl7pPr>
    <a:lvl8pPr marL="2621057" algn="l" defTabSz="748873" rtl="0" eaLnBrk="1" latinLnBrk="0" hangingPunct="1">
      <a:defRPr sz="1474" kern="1200">
        <a:solidFill>
          <a:schemeClr val="tx1"/>
        </a:solidFill>
        <a:latin typeface="+mn-lt"/>
        <a:ea typeface="+mn-ea"/>
        <a:cs typeface="+mn-cs"/>
      </a:defRPr>
    </a:lvl8pPr>
    <a:lvl9pPr marL="2995494" algn="l" defTabSz="748873" rtl="0" eaLnBrk="1" latinLnBrk="0" hangingPunct="1">
      <a:defRPr sz="1474" kern="1200">
        <a:solidFill>
          <a:schemeClr val="tx1"/>
        </a:solidFill>
        <a:latin typeface="+mn-lt"/>
        <a:ea typeface="+mn-ea"/>
        <a:cs typeface="+mn-cs"/>
      </a:defRPr>
    </a:lvl9pPr>
  </p:defaultTextStyle>
  <p:extLst>
    <p:ext uri="{521415D9-36F7-43E2-AB2F-B90AF26B5E84}">
      <p14:sectionLst xmlns:p14="http://schemas.microsoft.com/office/powerpoint/2010/main">
        <p14:section name="Fred Hutch sample slides" id="{4B516A40-E9E6-D548-8B94-A98F8AF94FC8}">
          <p14:sldIdLst>
            <p14:sldId id="259"/>
            <p14:sldId id="3423"/>
            <p14:sldId id="12887"/>
            <p14:sldId id="12894"/>
            <p14:sldId id="2147471342"/>
            <p14:sldId id="12903"/>
            <p14:sldId id="12898"/>
            <p14:sldId id="555"/>
            <p14:sldId id="2147471352"/>
            <p14:sldId id="2147471341"/>
            <p14:sldId id="2147471355"/>
            <p14:sldId id="577"/>
            <p14:sldId id="575"/>
            <p14:sldId id="12914"/>
            <p14:sldId id="12866"/>
            <p14:sldId id="12889"/>
            <p14:sldId id="2147471351"/>
            <p14:sldId id="12904"/>
            <p14:sldId id="266"/>
            <p14:sldId id="450"/>
            <p14:sldId id="739"/>
            <p14:sldId id="12908"/>
            <p14:sldId id="12900"/>
            <p14:sldId id="12877"/>
            <p14:sldId id="12880"/>
            <p14:sldId id="298"/>
            <p14:sldId id="2147471347"/>
            <p14:sldId id="2147471349"/>
            <p14:sldId id="2147471350"/>
            <p14:sldId id="12909"/>
            <p14:sldId id="12874"/>
            <p14:sldId id="12918"/>
            <p14:sldId id="12928"/>
            <p14:sldId id="12927"/>
            <p14:sldId id="12879"/>
            <p14:sldId id="2147471343"/>
            <p14:sldId id="12905"/>
            <p14:sldId id="2147471339"/>
          </p14:sldIdLst>
        </p14:section>
      </p14:sectionLst>
    </p:ext>
    <p:ext uri="{EFAFB233-063F-42B5-8137-9DF3F51BA10A}">
      <p15:sldGuideLst xmlns:p15="http://schemas.microsoft.com/office/powerpoint/2012/main">
        <p15:guide id="1" orient="horz" pos="204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500"/>
    <a:srgbClr val="FF9300"/>
    <a:srgbClr val="F4F400"/>
    <a:srgbClr val="F4F4F4"/>
    <a:srgbClr val="1B365D"/>
    <a:srgbClr val="00C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autoAdjust="0"/>
    <p:restoredTop sz="83521" autoAdjust="0"/>
  </p:normalViewPr>
  <p:slideViewPr>
    <p:cSldViewPr snapToGrid="0" showGuides="1">
      <p:cViewPr varScale="1">
        <p:scale>
          <a:sx n="68" d="100"/>
          <a:sy n="68" d="100"/>
        </p:scale>
        <p:origin x="437" y="62"/>
      </p:cViewPr>
      <p:guideLst>
        <p:guide orient="horz" pos="2040"/>
        <p:guide pos="3864"/>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B0B4A3-85B8-EF49-867A-F58A9CA48E5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A79AB9A5-31D2-2642-AA28-2B6F478E8EFD}">
      <dgm:prSet phldrT="[Text]" custT="1"/>
      <dgm:spPr/>
      <dgm:t>
        <a:bodyPr/>
        <a:lstStyle/>
        <a:p>
          <a:r>
            <a:rPr lang="en-US" sz="2400" b="1" dirty="0"/>
            <a:t>Referral to a genetic counselor or geneticist</a:t>
          </a:r>
        </a:p>
      </dgm:t>
    </dgm:pt>
    <dgm:pt modelId="{0D9817FF-1227-C448-B8CD-19E99A93824B}" type="parTrans" cxnId="{7E8D02BA-E5A5-CD4A-B241-24CCCB475CCE}">
      <dgm:prSet/>
      <dgm:spPr/>
      <dgm:t>
        <a:bodyPr/>
        <a:lstStyle/>
        <a:p>
          <a:endParaRPr lang="en-US"/>
        </a:p>
      </dgm:t>
    </dgm:pt>
    <dgm:pt modelId="{908B2C87-F0F5-6144-B374-CA4466710BC6}" type="sibTrans" cxnId="{7E8D02BA-E5A5-CD4A-B241-24CCCB475CCE}">
      <dgm:prSet/>
      <dgm:spPr/>
      <dgm:t>
        <a:bodyPr/>
        <a:lstStyle/>
        <a:p>
          <a:endParaRPr lang="en-US"/>
        </a:p>
      </dgm:t>
    </dgm:pt>
    <dgm:pt modelId="{240AAD6F-C65D-994F-9E18-3162970EA187}">
      <dgm:prSet phldrT="[Text]" custT="1"/>
      <dgm:spPr/>
      <dgm:t>
        <a:bodyPr/>
        <a:lstStyle/>
        <a:p>
          <a:r>
            <a:rPr lang="en-US" sz="2400" b="1" dirty="0"/>
            <a:t>Treating provider provides pre-test education &amp; consent and orders testing </a:t>
          </a:r>
        </a:p>
      </dgm:t>
    </dgm:pt>
    <dgm:pt modelId="{5EF761A3-F978-2745-82DB-2A4BDF527DA5}" type="parTrans" cxnId="{EB0EEB4A-B15F-CB4A-ABB9-C9BF3D8A6B97}">
      <dgm:prSet/>
      <dgm:spPr/>
      <dgm:t>
        <a:bodyPr/>
        <a:lstStyle/>
        <a:p>
          <a:endParaRPr lang="en-US"/>
        </a:p>
      </dgm:t>
    </dgm:pt>
    <dgm:pt modelId="{0EB5E055-DEE8-3446-8B95-1133C3DE2EDB}" type="sibTrans" cxnId="{EB0EEB4A-B15F-CB4A-ABB9-C9BF3D8A6B97}">
      <dgm:prSet/>
      <dgm:spPr/>
      <dgm:t>
        <a:bodyPr/>
        <a:lstStyle/>
        <a:p>
          <a:endParaRPr lang="en-US"/>
        </a:p>
      </dgm:t>
    </dgm:pt>
    <dgm:pt modelId="{40E469F0-DE45-5245-A31A-43FC467A9F27}">
      <dgm:prSet phldrT="[Text]" custT="1"/>
      <dgm:spPr/>
      <dgm:t>
        <a:bodyPr/>
        <a:lstStyle/>
        <a:p>
          <a:r>
            <a:rPr lang="en-US" sz="2400" b="1" dirty="0"/>
            <a:t>Patient initiated testing platforms </a:t>
          </a:r>
          <a:r>
            <a:rPr lang="en-US" sz="2000" b="1" dirty="0"/>
            <a:t>(ex: Color &amp; </a:t>
          </a:r>
          <a:r>
            <a:rPr lang="en-US" sz="2000" b="1" dirty="0" err="1"/>
            <a:t>Invitae</a:t>
          </a:r>
          <a:r>
            <a:rPr lang="en-US" sz="2000" b="1" dirty="0"/>
            <a:t>)</a:t>
          </a:r>
        </a:p>
      </dgm:t>
    </dgm:pt>
    <dgm:pt modelId="{20D88108-D25C-FD4B-8A68-A1DE85B1DDDF}" type="parTrans" cxnId="{CD14BF79-62F7-3249-A6EB-10F9E224EA21}">
      <dgm:prSet/>
      <dgm:spPr/>
      <dgm:t>
        <a:bodyPr/>
        <a:lstStyle/>
        <a:p>
          <a:endParaRPr lang="en-US"/>
        </a:p>
      </dgm:t>
    </dgm:pt>
    <dgm:pt modelId="{87CCDBCD-FAB5-D040-8677-D117021F1184}" type="sibTrans" cxnId="{CD14BF79-62F7-3249-A6EB-10F9E224EA21}">
      <dgm:prSet/>
      <dgm:spPr/>
      <dgm:t>
        <a:bodyPr/>
        <a:lstStyle/>
        <a:p>
          <a:endParaRPr lang="en-US"/>
        </a:p>
      </dgm:t>
    </dgm:pt>
    <dgm:pt modelId="{4EEB7A3D-9B62-F848-B0D1-8D7E891575D8}">
      <dgm:prSet custT="1"/>
      <dgm:spPr/>
      <dgm:t>
        <a:bodyPr/>
        <a:lstStyle/>
        <a:p>
          <a:r>
            <a:rPr lang="en-US" sz="2400" b="1" dirty="0"/>
            <a:t>Direct to consumer Testing </a:t>
          </a:r>
          <a:r>
            <a:rPr lang="en-US" sz="2000" b="1" dirty="0"/>
            <a:t>(ex: 23&amp;Me, </a:t>
          </a:r>
          <a:r>
            <a:rPr lang="en-US" sz="2000" b="1" dirty="0" err="1"/>
            <a:t>Promethease</a:t>
          </a:r>
          <a:r>
            <a:rPr lang="en-US" sz="2000" b="1" dirty="0"/>
            <a:t>) </a:t>
          </a:r>
        </a:p>
      </dgm:t>
    </dgm:pt>
    <dgm:pt modelId="{13D144F5-534B-AF43-89A5-2ED55765B210}" type="parTrans" cxnId="{789060F7-69AA-4947-A688-FE0D72C348D5}">
      <dgm:prSet/>
      <dgm:spPr/>
      <dgm:t>
        <a:bodyPr/>
        <a:lstStyle/>
        <a:p>
          <a:endParaRPr lang="en-US"/>
        </a:p>
      </dgm:t>
    </dgm:pt>
    <dgm:pt modelId="{41C80DAB-7CA8-B447-BDD3-84001EC99A7B}" type="sibTrans" cxnId="{789060F7-69AA-4947-A688-FE0D72C348D5}">
      <dgm:prSet/>
      <dgm:spPr/>
      <dgm:t>
        <a:bodyPr/>
        <a:lstStyle/>
        <a:p>
          <a:endParaRPr lang="en-US"/>
        </a:p>
      </dgm:t>
    </dgm:pt>
    <dgm:pt modelId="{9747F109-2275-CD43-B5F7-08780CB30FF6}">
      <dgm:prSet custT="1"/>
      <dgm:spPr/>
      <dgm:t>
        <a:bodyPr/>
        <a:lstStyle/>
        <a:p>
          <a:r>
            <a:rPr lang="en-US" sz="2400" b="1" dirty="0">
              <a:latin typeface="+mn-lt"/>
            </a:rPr>
            <a:t>Clinical Trial (e.g. GENTLEMEN, PROMISE)</a:t>
          </a:r>
        </a:p>
      </dgm:t>
    </dgm:pt>
    <dgm:pt modelId="{5A76FABD-55CF-074B-96E1-004CF555C7FB}" type="parTrans" cxnId="{B69BC4F8-6E25-7348-B638-BD664BF97F36}">
      <dgm:prSet/>
      <dgm:spPr/>
      <dgm:t>
        <a:bodyPr/>
        <a:lstStyle/>
        <a:p>
          <a:endParaRPr lang="en-US"/>
        </a:p>
      </dgm:t>
    </dgm:pt>
    <dgm:pt modelId="{4065147B-B490-CE4E-8652-E88C4AD7EF9E}" type="sibTrans" cxnId="{B69BC4F8-6E25-7348-B638-BD664BF97F36}">
      <dgm:prSet/>
      <dgm:spPr/>
      <dgm:t>
        <a:bodyPr/>
        <a:lstStyle/>
        <a:p>
          <a:endParaRPr lang="en-US"/>
        </a:p>
      </dgm:t>
    </dgm:pt>
    <dgm:pt modelId="{06655FB0-1950-A349-BB31-6E44A0FACE19}" type="pres">
      <dgm:prSet presAssocID="{A9B0B4A3-85B8-EF49-867A-F58A9CA48E51}" presName="Name0" presStyleCnt="0">
        <dgm:presLayoutVars>
          <dgm:chMax val="7"/>
          <dgm:chPref val="7"/>
          <dgm:dir/>
        </dgm:presLayoutVars>
      </dgm:prSet>
      <dgm:spPr/>
    </dgm:pt>
    <dgm:pt modelId="{7C6DFB3F-28C6-2A4A-AF1F-0F3377C0D053}" type="pres">
      <dgm:prSet presAssocID="{A9B0B4A3-85B8-EF49-867A-F58A9CA48E51}" presName="Name1" presStyleCnt="0"/>
      <dgm:spPr/>
    </dgm:pt>
    <dgm:pt modelId="{9554E3E9-D75C-DC47-A2DF-0DDA26DA910C}" type="pres">
      <dgm:prSet presAssocID="{A9B0B4A3-85B8-EF49-867A-F58A9CA48E51}" presName="cycle" presStyleCnt="0"/>
      <dgm:spPr/>
    </dgm:pt>
    <dgm:pt modelId="{68151688-C6E7-6C40-947F-EAB9BC2DC29D}" type="pres">
      <dgm:prSet presAssocID="{A9B0B4A3-85B8-EF49-867A-F58A9CA48E51}" presName="srcNode" presStyleLbl="node1" presStyleIdx="0" presStyleCnt="5"/>
      <dgm:spPr/>
    </dgm:pt>
    <dgm:pt modelId="{3366B769-F603-0348-BFD3-DE49DC220894}" type="pres">
      <dgm:prSet presAssocID="{A9B0B4A3-85B8-EF49-867A-F58A9CA48E51}" presName="conn" presStyleLbl="parChTrans1D2" presStyleIdx="0" presStyleCnt="1"/>
      <dgm:spPr/>
    </dgm:pt>
    <dgm:pt modelId="{567536C8-7388-D04D-9B9D-CFB0A05BB58D}" type="pres">
      <dgm:prSet presAssocID="{A9B0B4A3-85B8-EF49-867A-F58A9CA48E51}" presName="extraNode" presStyleLbl="node1" presStyleIdx="0" presStyleCnt="5"/>
      <dgm:spPr/>
    </dgm:pt>
    <dgm:pt modelId="{969AC2F4-8091-894E-9560-4A919B213BC3}" type="pres">
      <dgm:prSet presAssocID="{A9B0B4A3-85B8-EF49-867A-F58A9CA48E51}" presName="dstNode" presStyleLbl="node1" presStyleIdx="0" presStyleCnt="5"/>
      <dgm:spPr/>
    </dgm:pt>
    <dgm:pt modelId="{26F9A925-7B8E-6341-A5D7-2574D6FE0C7D}" type="pres">
      <dgm:prSet presAssocID="{A79AB9A5-31D2-2642-AA28-2B6F478E8EFD}" presName="text_1" presStyleLbl="node1" presStyleIdx="0" presStyleCnt="5">
        <dgm:presLayoutVars>
          <dgm:bulletEnabled val="1"/>
        </dgm:presLayoutVars>
      </dgm:prSet>
      <dgm:spPr/>
    </dgm:pt>
    <dgm:pt modelId="{C97A1DF9-DDAA-B248-956C-42EA17F6E9D0}" type="pres">
      <dgm:prSet presAssocID="{A79AB9A5-31D2-2642-AA28-2B6F478E8EFD}" presName="accent_1" presStyleCnt="0"/>
      <dgm:spPr/>
    </dgm:pt>
    <dgm:pt modelId="{0759EADE-504D-FD4D-A539-5F448DCD460C}" type="pres">
      <dgm:prSet presAssocID="{A79AB9A5-31D2-2642-AA28-2B6F478E8EFD}" presName="accentRepeatNode" presStyleLbl="solidFgAcc1" presStyleIdx="0" presStyleCnt="5"/>
      <dgm:spPr>
        <a:prstGeom prst="star5">
          <a:avLst/>
        </a:prstGeom>
        <a:solidFill>
          <a:schemeClr val="accent2"/>
        </a:solidFill>
      </dgm:spPr>
    </dgm:pt>
    <dgm:pt modelId="{7C6897CD-D516-1E43-8B1D-12C80976EE22}" type="pres">
      <dgm:prSet presAssocID="{240AAD6F-C65D-994F-9E18-3162970EA187}" presName="text_2" presStyleLbl="node1" presStyleIdx="1" presStyleCnt="5" custScaleY="155011">
        <dgm:presLayoutVars>
          <dgm:bulletEnabled val="1"/>
        </dgm:presLayoutVars>
      </dgm:prSet>
      <dgm:spPr/>
    </dgm:pt>
    <dgm:pt modelId="{C0BBF641-6782-FC41-8435-05B8F388A016}" type="pres">
      <dgm:prSet presAssocID="{240AAD6F-C65D-994F-9E18-3162970EA187}" presName="accent_2" presStyleCnt="0"/>
      <dgm:spPr/>
    </dgm:pt>
    <dgm:pt modelId="{EFD36A0F-4BE6-874A-BF92-56D2E3CDEDFC}" type="pres">
      <dgm:prSet presAssocID="{240AAD6F-C65D-994F-9E18-3162970EA187}" presName="accentRepeatNode" presStyleLbl="solidFgAcc1" presStyleIdx="1" presStyleCnt="5"/>
      <dgm:spPr>
        <a:prstGeom prst="star5">
          <a:avLst/>
        </a:prstGeom>
        <a:solidFill>
          <a:schemeClr val="accent2"/>
        </a:solidFill>
      </dgm:spPr>
    </dgm:pt>
    <dgm:pt modelId="{7F94A755-F542-F94D-8963-B3D2C2307DB1}" type="pres">
      <dgm:prSet presAssocID="{40E469F0-DE45-5245-A31A-43FC467A9F27}" presName="text_3" presStyleLbl="node1" presStyleIdx="2" presStyleCnt="5">
        <dgm:presLayoutVars>
          <dgm:bulletEnabled val="1"/>
        </dgm:presLayoutVars>
      </dgm:prSet>
      <dgm:spPr/>
    </dgm:pt>
    <dgm:pt modelId="{D3CC1219-88AC-4A49-AA9B-975EBE3F5B4F}" type="pres">
      <dgm:prSet presAssocID="{40E469F0-DE45-5245-A31A-43FC467A9F27}" presName="accent_3" presStyleCnt="0"/>
      <dgm:spPr/>
    </dgm:pt>
    <dgm:pt modelId="{311F9590-0593-EC45-B16C-45705187B717}" type="pres">
      <dgm:prSet presAssocID="{40E469F0-DE45-5245-A31A-43FC467A9F27}" presName="accentRepeatNode" presStyleLbl="solidFgAcc1" presStyleIdx="2" presStyleCnt="5" custScaleX="82908" custScaleY="92424"/>
      <dgm:spPr>
        <a:prstGeom prst="flowChartMerge">
          <a:avLst/>
        </a:prstGeom>
        <a:solidFill>
          <a:schemeClr val="tx1">
            <a:lumMod val="20000"/>
            <a:lumOff val="80000"/>
          </a:schemeClr>
        </a:solidFill>
      </dgm:spPr>
    </dgm:pt>
    <dgm:pt modelId="{7EEB1881-100C-554D-AEFE-9E1D27EB7EF0}" type="pres">
      <dgm:prSet presAssocID="{9747F109-2275-CD43-B5F7-08780CB30FF6}" presName="text_4" presStyleLbl="node1" presStyleIdx="3" presStyleCnt="5">
        <dgm:presLayoutVars>
          <dgm:bulletEnabled val="1"/>
        </dgm:presLayoutVars>
      </dgm:prSet>
      <dgm:spPr/>
    </dgm:pt>
    <dgm:pt modelId="{36440516-7918-DF41-856B-06E9456A5C74}" type="pres">
      <dgm:prSet presAssocID="{9747F109-2275-CD43-B5F7-08780CB30FF6}" presName="accent_4" presStyleCnt="0"/>
      <dgm:spPr/>
    </dgm:pt>
    <dgm:pt modelId="{8481B243-D95B-3840-A8AE-C80DD42ACB2C}" type="pres">
      <dgm:prSet presAssocID="{9747F109-2275-CD43-B5F7-08780CB30FF6}" presName="accentRepeatNode" presStyleLbl="solidFgAcc1" presStyleIdx="3" presStyleCnt="5"/>
      <dgm:spPr>
        <a:solidFill>
          <a:schemeClr val="tx2">
            <a:lumMod val="20000"/>
            <a:lumOff val="80000"/>
          </a:schemeClr>
        </a:solidFill>
      </dgm:spPr>
    </dgm:pt>
    <dgm:pt modelId="{6773BF33-A10F-8C48-AC9B-22D4978E4EA4}" type="pres">
      <dgm:prSet presAssocID="{4EEB7A3D-9B62-F848-B0D1-8D7E891575D8}" presName="text_5" presStyleLbl="node1" presStyleIdx="4" presStyleCnt="5">
        <dgm:presLayoutVars>
          <dgm:bulletEnabled val="1"/>
        </dgm:presLayoutVars>
      </dgm:prSet>
      <dgm:spPr/>
    </dgm:pt>
    <dgm:pt modelId="{E7675C46-5E17-094E-A039-2E8DB2F5DE7D}" type="pres">
      <dgm:prSet presAssocID="{4EEB7A3D-9B62-F848-B0D1-8D7E891575D8}" presName="accent_5" presStyleCnt="0"/>
      <dgm:spPr/>
    </dgm:pt>
    <dgm:pt modelId="{5CB21D3E-61E9-0842-B5AF-6A6BE85934BA}" type="pres">
      <dgm:prSet presAssocID="{4EEB7A3D-9B62-F848-B0D1-8D7E891575D8}" presName="accentRepeatNode" presStyleLbl="solidFgAcc1" presStyleIdx="4" presStyleCnt="5" custScaleX="91166" custScaleY="93557"/>
      <dgm:spPr>
        <a:prstGeom prst="noSmoking">
          <a:avLst/>
        </a:prstGeom>
        <a:solidFill>
          <a:srgbClr val="FF0000"/>
        </a:solidFill>
      </dgm:spPr>
    </dgm:pt>
  </dgm:ptLst>
  <dgm:cxnLst>
    <dgm:cxn modelId="{B7209730-464C-7C49-AA55-687EBB451F70}" type="presOf" srcId="{A9B0B4A3-85B8-EF49-867A-F58A9CA48E51}" destId="{06655FB0-1950-A349-BB31-6E44A0FACE19}" srcOrd="0" destOrd="0" presId="urn:microsoft.com/office/officeart/2008/layout/VerticalCurvedList"/>
    <dgm:cxn modelId="{78EA9A32-0F13-2144-B103-8C0C75E309CE}" type="presOf" srcId="{40E469F0-DE45-5245-A31A-43FC467A9F27}" destId="{7F94A755-F542-F94D-8963-B3D2C2307DB1}" srcOrd="0" destOrd="0" presId="urn:microsoft.com/office/officeart/2008/layout/VerticalCurvedList"/>
    <dgm:cxn modelId="{9B74325E-5214-C343-A8F0-B3C0CF37EEEE}" type="presOf" srcId="{908B2C87-F0F5-6144-B374-CA4466710BC6}" destId="{3366B769-F603-0348-BFD3-DE49DC220894}" srcOrd="0" destOrd="0" presId="urn:microsoft.com/office/officeart/2008/layout/VerticalCurvedList"/>
    <dgm:cxn modelId="{EB0EEB4A-B15F-CB4A-ABB9-C9BF3D8A6B97}" srcId="{A9B0B4A3-85B8-EF49-867A-F58A9CA48E51}" destId="{240AAD6F-C65D-994F-9E18-3162970EA187}" srcOrd="1" destOrd="0" parTransId="{5EF761A3-F978-2745-82DB-2A4BDF527DA5}" sibTransId="{0EB5E055-DEE8-3446-8B95-1133C3DE2EDB}"/>
    <dgm:cxn modelId="{CD14BF79-62F7-3249-A6EB-10F9E224EA21}" srcId="{A9B0B4A3-85B8-EF49-867A-F58A9CA48E51}" destId="{40E469F0-DE45-5245-A31A-43FC467A9F27}" srcOrd="2" destOrd="0" parTransId="{20D88108-D25C-FD4B-8A68-A1DE85B1DDDF}" sibTransId="{87CCDBCD-FAB5-D040-8677-D117021F1184}"/>
    <dgm:cxn modelId="{4C8E4B8F-18A4-DF4A-BE2B-01279896D636}" type="presOf" srcId="{9747F109-2275-CD43-B5F7-08780CB30FF6}" destId="{7EEB1881-100C-554D-AEFE-9E1D27EB7EF0}" srcOrd="0" destOrd="0" presId="urn:microsoft.com/office/officeart/2008/layout/VerticalCurvedList"/>
    <dgm:cxn modelId="{E0C2DFA4-8572-C84C-A57A-09A6D25AB8F0}" type="presOf" srcId="{4EEB7A3D-9B62-F848-B0D1-8D7E891575D8}" destId="{6773BF33-A10F-8C48-AC9B-22D4978E4EA4}" srcOrd="0" destOrd="0" presId="urn:microsoft.com/office/officeart/2008/layout/VerticalCurvedList"/>
    <dgm:cxn modelId="{73C5CBB3-7CA3-DA49-826A-371BA9E34C36}" type="presOf" srcId="{A79AB9A5-31D2-2642-AA28-2B6F478E8EFD}" destId="{26F9A925-7B8E-6341-A5D7-2574D6FE0C7D}" srcOrd="0" destOrd="0" presId="urn:microsoft.com/office/officeart/2008/layout/VerticalCurvedList"/>
    <dgm:cxn modelId="{7E8D02BA-E5A5-CD4A-B241-24CCCB475CCE}" srcId="{A9B0B4A3-85B8-EF49-867A-F58A9CA48E51}" destId="{A79AB9A5-31D2-2642-AA28-2B6F478E8EFD}" srcOrd="0" destOrd="0" parTransId="{0D9817FF-1227-C448-B8CD-19E99A93824B}" sibTransId="{908B2C87-F0F5-6144-B374-CA4466710BC6}"/>
    <dgm:cxn modelId="{B19CDEDA-FACC-3545-A8D9-5A2221E35B5B}" type="presOf" srcId="{240AAD6F-C65D-994F-9E18-3162970EA187}" destId="{7C6897CD-D516-1E43-8B1D-12C80976EE22}" srcOrd="0" destOrd="0" presId="urn:microsoft.com/office/officeart/2008/layout/VerticalCurvedList"/>
    <dgm:cxn modelId="{789060F7-69AA-4947-A688-FE0D72C348D5}" srcId="{A9B0B4A3-85B8-EF49-867A-F58A9CA48E51}" destId="{4EEB7A3D-9B62-F848-B0D1-8D7E891575D8}" srcOrd="4" destOrd="0" parTransId="{13D144F5-534B-AF43-89A5-2ED55765B210}" sibTransId="{41C80DAB-7CA8-B447-BDD3-84001EC99A7B}"/>
    <dgm:cxn modelId="{B69BC4F8-6E25-7348-B638-BD664BF97F36}" srcId="{A9B0B4A3-85B8-EF49-867A-F58A9CA48E51}" destId="{9747F109-2275-CD43-B5F7-08780CB30FF6}" srcOrd="3" destOrd="0" parTransId="{5A76FABD-55CF-074B-96E1-004CF555C7FB}" sibTransId="{4065147B-B490-CE4E-8652-E88C4AD7EF9E}"/>
    <dgm:cxn modelId="{856EF296-3A6F-3542-AF2A-1100548DDB73}" type="presParOf" srcId="{06655FB0-1950-A349-BB31-6E44A0FACE19}" destId="{7C6DFB3F-28C6-2A4A-AF1F-0F3377C0D053}" srcOrd="0" destOrd="0" presId="urn:microsoft.com/office/officeart/2008/layout/VerticalCurvedList"/>
    <dgm:cxn modelId="{57A8B180-A506-134E-9321-8F4FCCE82E39}" type="presParOf" srcId="{7C6DFB3F-28C6-2A4A-AF1F-0F3377C0D053}" destId="{9554E3E9-D75C-DC47-A2DF-0DDA26DA910C}" srcOrd="0" destOrd="0" presId="urn:microsoft.com/office/officeart/2008/layout/VerticalCurvedList"/>
    <dgm:cxn modelId="{57A2B0B9-244C-D64F-9A8B-665C7652BF55}" type="presParOf" srcId="{9554E3E9-D75C-DC47-A2DF-0DDA26DA910C}" destId="{68151688-C6E7-6C40-947F-EAB9BC2DC29D}" srcOrd="0" destOrd="0" presId="urn:microsoft.com/office/officeart/2008/layout/VerticalCurvedList"/>
    <dgm:cxn modelId="{32DFEBC1-7AE1-604C-BCE9-6BE940AB9864}" type="presParOf" srcId="{9554E3E9-D75C-DC47-A2DF-0DDA26DA910C}" destId="{3366B769-F603-0348-BFD3-DE49DC220894}" srcOrd="1" destOrd="0" presId="urn:microsoft.com/office/officeart/2008/layout/VerticalCurvedList"/>
    <dgm:cxn modelId="{DA8C27AC-0078-D242-A77B-5609F1290B5F}" type="presParOf" srcId="{9554E3E9-D75C-DC47-A2DF-0DDA26DA910C}" destId="{567536C8-7388-D04D-9B9D-CFB0A05BB58D}" srcOrd="2" destOrd="0" presId="urn:microsoft.com/office/officeart/2008/layout/VerticalCurvedList"/>
    <dgm:cxn modelId="{630EB362-55F7-AA47-9E29-C9FD7F78C5F9}" type="presParOf" srcId="{9554E3E9-D75C-DC47-A2DF-0DDA26DA910C}" destId="{969AC2F4-8091-894E-9560-4A919B213BC3}" srcOrd="3" destOrd="0" presId="urn:microsoft.com/office/officeart/2008/layout/VerticalCurvedList"/>
    <dgm:cxn modelId="{368FC275-3087-CC41-AD74-F566545F628E}" type="presParOf" srcId="{7C6DFB3F-28C6-2A4A-AF1F-0F3377C0D053}" destId="{26F9A925-7B8E-6341-A5D7-2574D6FE0C7D}" srcOrd="1" destOrd="0" presId="urn:microsoft.com/office/officeart/2008/layout/VerticalCurvedList"/>
    <dgm:cxn modelId="{78701C1D-C061-8E4E-A598-24E1126AB11C}" type="presParOf" srcId="{7C6DFB3F-28C6-2A4A-AF1F-0F3377C0D053}" destId="{C97A1DF9-DDAA-B248-956C-42EA17F6E9D0}" srcOrd="2" destOrd="0" presId="urn:microsoft.com/office/officeart/2008/layout/VerticalCurvedList"/>
    <dgm:cxn modelId="{385CB7B8-9C20-FD47-9403-A87BBD88AE5D}" type="presParOf" srcId="{C97A1DF9-DDAA-B248-956C-42EA17F6E9D0}" destId="{0759EADE-504D-FD4D-A539-5F448DCD460C}" srcOrd="0" destOrd="0" presId="urn:microsoft.com/office/officeart/2008/layout/VerticalCurvedList"/>
    <dgm:cxn modelId="{FA0352D6-54E1-7F4A-A42F-353216468F36}" type="presParOf" srcId="{7C6DFB3F-28C6-2A4A-AF1F-0F3377C0D053}" destId="{7C6897CD-D516-1E43-8B1D-12C80976EE22}" srcOrd="3" destOrd="0" presId="urn:microsoft.com/office/officeart/2008/layout/VerticalCurvedList"/>
    <dgm:cxn modelId="{EF5BB158-6840-794F-B183-561ADFC38375}" type="presParOf" srcId="{7C6DFB3F-28C6-2A4A-AF1F-0F3377C0D053}" destId="{C0BBF641-6782-FC41-8435-05B8F388A016}" srcOrd="4" destOrd="0" presId="urn:microsoft.com/office/officeart/2008/layout/VerticalCurvedList"/>
    <dgm:cxn modelId="{930B0ADD-F773-154F-8CA9-8266E0964260}" type="presParOf" srcId="{C0BBF641-6782-FC41-8435-05B8F388A016}" destId="{EFD36A0F-4BE6-874A-BF92-56D2E3CDEDFC}" srcOrd="0" destOrd="0" presId="urn:microsoft.com/office/officeart/2008/layout/VerticalCurvedList"/>
    <dgm:cxn modelId="{03CD2B5A-8F72-0C48-91D0-C9D9BA6C7C07}" type="presParOf" srcId="{7C6DFB3F-28C6-2A4A-AF1F-0F3377C0D053}" destId="{7F94A755-F542-F94D-8963-B3D2C2307DB1}" srcOrd="5" destOrd="0" presId="urn:microsoft.com/office/officeart/2008/layout/VerticalCurvedList"/>
    <dgm:cxn modelId="{B5043F8D-3108-4B45-905A-3578F3425851}" type="presParOf" srcId="{7C6DFB3F-28C6-2A4A-AF1F-0F3377C0D053}" destId="{D3CC1219-88AC-4A49-AA9B-975EBE3F5B4F}" srcOrd="6" destOrd="0" presId="urn:microsoft.com/office/officeart/2008/layout/VerticalCurvedList"/>
    <dgm:cxn modelId="{F5B4F3C3-1B47-6F41-A022-D394735E8F09}" type="presParOf" srcId="{D3CC1219-88AC-4A49-AA9B-975EBE3F5B4F}" destId="{311F9590-0593-EC45-B16C-45705187B717}" srcOrd="0" destOrd="0" presId="urn:microsoft.com/office/officeart/2008/layout/VerticalCurvedList"/>
    <dgm:cxn modelId="{20E6F18E-861B-D748-8B5F-1C2D8978DEB9}" type="presParOf" srcId="{7C6DFB3F-28C6-2A4A-AF1F-0F3377C0D053}" destId="{7EEB1881-100C-554D-AEFE-9E1D27EB7EF0}" srcOrd="7" destOrd="0" presId="urn:microsoft.com/office/officeart/2008/layout/VerticalCurvedList"/>
    <dgm:cxn modelId="{C7FAECF5-EF34-4E48-A182-F0BBF74A62E2}" type="presParOf" srcId="{7C6DFB3F-28C6-2A4A-AF1F-0F3377C0D053}" destId="{36440516-7918-DF41-856B-06E9456A5C74}" srcOrd="8" destOrd="0" presId="urn:microsoft.com/office/officeart/2008/layout/VerticalCurvedList"/>
    <dgm:cxn modelId="{5AB58E85-DB7D-3D45-BF89-B70023D31698}" type="presParOf" srcId="{36440516-7918-DF41-856B-06E9456A5C74}" destId="{8481B243-D95B-3840-A8AE-C80DD42ACB2C}" srcOrd="0" destOrd="0" presId="urn:microsoft.com/office/officeart/2008/layout/VerticalCurvedList"/>
    <dgm:cxn modelId="{DC1FE5BE-6D16-E44F-AC74-45A25FBE6012}" type="presParOf" srcId="{7C6DFB3F-28C6-2A4A-AF1F-0F3377C0D053}" destId="{6773BF33-A10F-8C48-AC9B-22D4978E4EA4}" srcOrd="9" destOrd="0" presId="urn:microsoft.com/office/officeart/2008/layout/VerticalCurvedList"/>
    <dgm:cxn modelId="{582AA2AA-6AD4-D54D-AEFF-12E55DC4D5C1}" type="presParOf" srcId="{7C6DFB3F-28C6-2A4A-AF1F-0F3377C0D053}" destId="{E7675C46-5E17-094E-A039-2E8DB2F5DE7D}" srcOrd="10" destOrd="0" presId="urn:microsoft.com/office/officeart/2008/layout/VerticalCurvedList"/>
    <dgm:cxn modelId="{67640A38-61FE-254B-B684-C923A0EE3A88}" type="presParOf" srcId="{E7675C46-5E17-094E-A039-2E8DB2F5DE7D}" destId="{5CB21D3E-61E9-0842-B5AF-6A6BE85934B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6B769-F603-0348-BFD3-DE49DC220894}">
      <dsp:nvSpPr>
        <dsp:cNvPr id="0" name=""/>
        <dsp:cNvSpPr/>
      </dsp:nvSpPr>
      <dsp:spPr>
        <a:xfrm>
          <a:off x="-5116992" y="-783865"/>
          <a:ext cx="6093694" cy="6093694"/>
        </a:xfrm>
        <a:prstGeom prst="blockArc">
          <a:avLst>
            <a:gd name="adj1" fmla="val 18900000"/>
            <a:gd name="adj2" fmla="val 2700000"/>
            <a:gd name="adj3" fmla="val 354"/>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F9A925-7B8E-6341-A5D7-2574D6FE0C7D}">
      <dsp:nvSpPr>
        <dsp:cNvPr id="0" name=""/>
        <dsp:cNvSpPr/>
      </dsp:nvSpPr>
      <dsp:spPr>
        <a:xfrm>
          <a:off x="427226" y="282782"/>
          <a:ext cx="8406840" cy="5659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Referral to a genetic counselor or geneticist</a:t>
          </a:r>
        </a:p>
      </dsp:txBody>
      <dsp:txXfrm>
        <a:off x="427226" y="282782"/>
        <a:ext cx="8406840" cy="565926"/>
      </dsp:txXfrm>
    </dsp:sp>
    <dsp:sp modelId="{0759EADE-504D-FD4D-A539-5F448DCD460C}">
      <dsp:nvSpPr>
        <dsp:cNvPr id="0" name=""/>
        <dsp:cNvSpPr/>
      </dsp:nvSpPr>
      <dsp:spPr>
        <a:xfrm>
          <a:off x="73522" y="212041"/>
          <a:ext cx="707408" cy="707408"/>
        </a:xfrm>
        <a:prstGeom prst="star5">
          <a:avLst/>
        </a:prstGeom>
        <a:solidFill>
          <a:schemeClr val="accent2"/>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6897CD-D516-1E43-8B1D-12C80976EE22}">
      <dsp:nvSpPr>
        <dsp:cNvPr id="0" name=""/>
        <dsp:cNvSpPr/>
      </dsp:nvSpPr>
      <dsp:spPr>
        <a:xfrm>
          <a:off x="832752" y="975739"/>
          <a:ext cx="8001314" cy="8772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Treating provider provides pre-test education &amp; consent and orders testing </a:t>
          </a:r>
        </a:p>
      </dsp:txBody>
      <dsp:txXfrm>
        <a:off x="832752" y="975739"/>
        <a:ext cx="8001314" cy="877248"/>
      </dsp:txXfrm>
    </dsp:sp>
    <dsp:sp modelId="{EFD36A0F-4BE6-874A-BF92-56D2E3CDEDFC}">
      <dsp:nvSpPr>
        <dsp:cNvPr id="0" name=""/>
        <dsp:cNvSpPr/>
      </dsp:nvSpPr>
      <dsp:spPr>
        <a:xfrm>
          <a:off x="479048" y="1060659"/>
          <a:ext cx="707408" cy="707408"/>
        </a:xfrm>
        <a:prstGeom prst="star5">
          <a:avLst/>
        </a:prstGeom>
        <a:solidFill>
          <a:schemeClr val="accent2"/>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94A755-F542-F94D-8963-B3D2C2307DB1}">
      <dsp:nvSpPr>
        <dsp:cNvPr id="0" name=""/>
        <dsp:cNvSpPr/>
      </dsp:nvSpPr>
      <dsp:spPr>
        <a:xfrm>
          <a:off x="957216" y="1980018"/>
          <a:ext cx="7876850" cy="5659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Patient initiated testing platforms </a:t>
          </a:r>
          <a:r>
            <a:rPr lang="en-US" sz="2000" b="1" kern="1200" dirty="0"/>
            <a:t>(ex: Color &amp; </a:t>
          </a:r>
          <a:r>
            <a:rPr lang="en-US" sz="2000" b="1" kern="1200" dirty="0" err="1"/>
            <a:t>Invitae</a:t>
          </a:r>
          <a:r>
            <a:rPr lang="en-US" sz="2000" b="1" kern="1200" dirty="0"/>
            <a:t>)</a:t>
          </a:r>
        </a:p>
      </dsp:txBody>
      <dsp:txXfrm>
        <a:off x="957216" y="1980018"/>
        <a:ext cx="7876850" cy="565926"/>
      </dsp:txXfrm>
    </dsp:sp>
    <dsp:sp modelId="{311F9590-0593-EC45-B16C-45705187B717}">
      <dsp:nvSpPr>
        <dsp:cNvPr id="0" name=""/>
        <dsp:cNvSpPr/>
      </dsp:nvSpPr>
      <dsp:spPr>
        <a:xfrm>
          <a:off x="663967" y="1936074"/>
          <a:ext cx="586497" cy="653814"/>
        </a:xfrm>
        <a:prstGeom prst="flowChartMerge">
          <a:avLst/>
        </a:prstGeom>
        <a:solidFill>
          <a:schemeClr val="tx1">
            <a:lumMod val="20000"/>
            <a:lumOff val="80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EB1881-100C-554D-AEFE-9E1D27EB7EF0}">
      <dsp:nvSpPr>
        <dsp:cNvPr id="0" name=""/>
        <dsp:cNvSpPr/>
      </dsp:nvSpPr>
      <dsp:spPr>
        <a:xfrm>
          <a:off x="832752" y="2828636"/>
          <a:ext cx="8001314" cy="5659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n-lt"/>
            </a:rPr>
            <a:t>Clinical Trial (e.g. GENTLEMEN, PROMISE)</a:t>
          </a:r>
        </a:p>
      </dsp:txBody>
      <dsp:txXfrm>
        <a:off x="832752" y="2828636"/>
        <a:ext cx="8001314" cy="565926"/>
      </dsp:txXfrm>
    </dsp:sp>
    <dsp:sp modelId="{8481B243-D95B-3840-A8AE-C80DD42ACB2C}">
      <dsp:nvSpPr>
        <dsp:cNvPr id="0" name=""/>
        <dsp:cNvSpPr/>
      </dsp:nvSpPr>
      <dsp:spPr>
        <a:xfrm>
          <a:off x="479048" y="2757895"/>
          <a:ext cx="707408" cy="707408"/>
        </a:xfrm>
        <a:prstGeom prst="ellipse">
          <a:avLst/>
        </a:prstGeom>
        <a:solidFill>
          <a:schemeClr val="tx2">
            <a:lumMod val="20000"/>
            <a:lumOff val="80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73BF33-A10F-8C48-AC9B-22D4978E4EA4}">
      <dsp:nvSpPr>
        <dsp:cNvPr id="0" name=""/>
        <dsp:cNvSpPr/>
      </dsp:nvSpPr>
      <dsp:spPr>
        <a:xfrm>
          <a:off x="427226" y="3677254"/>
          <a:ext cx="8406840" cy="5659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2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Direct to consumer Testing </a:t>
          </a:r>
          <a:r>
            <a:rPr lang="en-US" sz="2000" b="1" kern="1200" dirty="0"/>
            <a:t>(ex: 23&amp;Me, </a:t>
          </a:r>
          <a:r>
            <a:rPr lang="en-US" sz="2000" b="1" kern="1200" dirty="0" err="1"/>
            <a:t>Promethease</a:t>
          </a:r>
          <a:r>
            <a:rPr lang="en-US" sz="2000" b="1" kern="1200" dirty="0"/>
            <a:t>) </a:t>
          </a:r>
        </a:p>
      </dsp:txBody>
      <dsp:txXfrm>
        <a:off x="427226" y="3677254"/>
        <a:ext cx="8406840" cy="565926"/>
      </dsp:txXfrm>
    </dsp:sp>
    <dsp:sp modelId="{5CB21D3E-61E9-0842-B5AF-6A6BE85934BA}">
      <dsp:nvSpPr>
        <dsp:cNvPr id="0" name=""/>
        <dsp:cNvSpPr/>
      </dsp:nvSpPr>
      <dsp:spPr>
        <a:xfrm>
          <a:off x="104768" y="3629302"/>
          <a:ext cx="644915" cy="661829"/>
        </a:xfrm>
        <a:prstGeom prst="noSmoking">
          <a:avLst/>
        </a:prstGeom>
        <a:solidFill>
          <a:srgbClr val="FF000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883A3-74EC-4777-B71F-E0F6DC2554D9}"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C3AFC-9D0B-4CEA-8B56-7F1914BE3FB2}" type="slidenum">
              <a:rPr lang="en-US" smtClean="0"/>
              <a:t>‹#›</a:t>
            </a:fld>
            <a:endParaRPr lang="en-US"/>
          </a:p>
        </p:txBody>
      </p:sp>
    </p:spTree>
    <p:extLst>
      <p:ext uri="{BB962C8B-B14F-4D97-AF65-F5344CB8AC3E}">
        <p14:creationId xmlns:p14="http://schemas.microsoft.com/office/powerpoint/2010/main" val="256687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C6E88-8BEB-2940-B4D5-0769C097F99E}" type="slidenum">
              <a:rPr lang="en-US" smtClean="0"/>
              <a:t>21</a:t>
            </a:fld>
            <a:endParaRPr lang="en-US" dirty="0"/>
          </a:p>
        </p:txBody>
      </p:sp>
    </p:spTree>
    <p:extLst>
      <p:ext uri="{BB962C8B-B14F-4D97-AF65-F5344CB8AC3E}">
        <p14:creationId xmlns:p14="http://schemas.microsoft.com/office/powerpoint/2010/main" val="282564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identification, these individuals are mailed a postcard introducing the GIFTS study and asking if they may be interested in participating to obtain free germline genetic testing (next)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population of individuals was noted to be deceased, ill or incapacitated, and thus were excluded from further participation or analysis.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move forward to obtain free genetic testing, participants requested and eventually completed a simple questionnaire that included questions regarding basic demographics and prior genetic testing. Our research coordinator called the participants and discussed the study in more detail. If interested in moving forward and obtaining genetic testing, participants requested and completed the questionnaire, per mail or online per their preference. (next) Those that were not interested could decline to participate. (next)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that completed the questionnaire indicate whether or not they have already completed germline testing (next). If they have not, they are offered it for free through our partner, Color Genomics.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exclusion of deceased and ill </a:t>
            </a:r>
            <a:r>
              <a:rPr lang="en-US" sz="1200" kern="1200" dirty="0" err="1">
                <a:solidFill>
                  <a:schemeClr val="tx1"/>
                </a:solidFill>
                <a:effectLst/>
                <a:latin typeface="+mn-lt"/>
                <a:ea typeface="+mn-ea"/>
                <a:cs typeface="+mn-cs"/>
              </a:rPr>
              <a:t>patienst</a:t>
            </a:r>
            <a:r>
              <a:rPr lang="en-US" sz="1200" kern="1200" dirty="0">
                <a:solidFill>
                  <a:schemeClr val="tx1"/>
                </a:solidFill>
                <a:effectLst/>
                <a:latin typeface="+mn-lt"/>
                <a:ea typeface="+mn-ea"/>
                <a:cs typeface="+mn-cs"/>
              </a:rPr>
              <a:t>, We generally note the presence of two groups in our population; the ones who did not express interest in germline testing, and did NOT respond to our questionnaire visualized in orange, and those that WERE interested and DID respond to the questionnaire to move on to testing visualized in blue.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total, 502 patients were identified through CSS that met diagnostic criteria, after exclusion of previously mentioned individuals, we have 409 patients diagnosed with metastatic prostate cancer in our community between January 2018-March 2022. 53% of total participants did NOT respond to the questionnaire, while 47% of participants did respond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the majority of participants who did not respond were not able to be reached by our coordinator, or directly refused. There were some participants that our RC was not able to speak to due to a language barrier.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the 192 participants who did express interest  and responded to the questionnaire, 177 of them have completed it, with saliva kits sent to 123. We have results back for 83 of those participants.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next few slides, I’ll detail descriptive findings from our initial analysis.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26</a:t>
            </a:fld>
            <a:endParaRPr lang="en-US" dirty="0"/>
          </a:p>
        </p:txBody>
      </p:sp>
    </p:spTree>
    <p:extLst>
      <p:ext uri="{BB962C8B-B14F-4D97-AF65-F5344CB8AC3E}">
        <p14:creationId xmlns:p14="http://schemas.microsoft.com/office/powerpoint/2010/main" val="309741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identification, these individuals are mailed a postcard introducing the GIFTS study and asking if they may be interested in participating to obtain free germline genetic testing (next)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population of individuals was noted to be deceased, ill or incapacitated, and thus were excluded from further participation or analysis.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move forward to obtain free genetic testing, participants requested and eventually completed a simple questionnaire that included questions regarding basic demographics and prior genetic testing. Our research coordinator called the participants and discussed the study in more detail. If interested in moving forward and obtaining genetic testing, participants requested and completed the questionnaire, per mail or online per their preference. (next) Those that were not interested could decline to participate. (next)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that completed the questionnaire indicate whether or not they have already completed germline testing (next). If they have not, they are offered it for free through our partner, Color Genomics.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exclusion of deceased and ill </a:t>
            </a:r>
            <a:r>
              <a:rPr lang="en-US" sz="1200" kern="1200" dirty="0" err="1">
                <a:solidFill>
                  <a:schemeClr val="tx1"/>
                </a:solidFill>
                <a:effectLst/>
                <a:latin typeface="+mn-lt"/>
                <a:ea typeface="+mn-ea"/>
                <a:cs typeface="+mn-cs"/>
              </a:rPr>
              <a:t>patienst</a:t>
            </a:r>
            <a:r>
              <a:rPr lang="en-US" sz="1200" kern="1200" dirty="0">
                <a:solidFill>
                  <a:schemeClr val="tx1"/>
                </a:solidFill>
                <a:effectLst/>
                <a:latin typeface="+mn-lt"/>
                <a:ea typeface="+mn-ea"/>
                <a:cs typeface="+mn-cs"/>
              </a:rPr>
              <a:t>, We generally note the presence of two groups in our population; the ones who did not express interest in germline testing, and did NOT respond to our questionnaire visualized in orange, and those that WERE interested and DID respond to the questionnaire to move on to testing visualized in blue.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total, 502 patients were identified through CSS that met diagnostic criteria, after exclusion of previously mentioned individuals, we have 409 patients diagnosed with metastatic prostate cancer in our community between January 2018-March 2022. 53% of total participants did NOT respond to the questionnaire, while 47% of participants did respond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the majority of participants who did not respond were not able to be reached by our coordinator, or directly refused. There were some participants that our RC was not able to speak to due to a language barrier.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the 192 participants who did express interest  and responded to the questionnaire, 177 of them have completed it, with saliva kits sent to 123. We have results back for 83 of those participants.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next few slides, I’ll detail descriptive findings from our initial analysis.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27</a:t>
            </a:fld>
            <a:endParaRPr lang="en-US" dirty="0"/>
          </a:p>
        </p:txBody>
      </p:sp>
    </p:spTree>
    <p:extLst>
      <p:ext uri="{BB962C8B-B14F-4D97-AF65-F5344CB8AC3E}">
        <p14:creationId xmlns:p14="http://schemas.microsoft.com/office/powerpoint/2010/main" val="233285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identification, these individuals are mailed a postcard introducing the GIFTS study and asking if they may be interested in participating to obtain free germline genetic testing (next)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population of individuals was noted to be deceased, ill or incapacitated, and thus were excluded from further participation or analysis.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move forward to obtain free genetic testing, participants requested and eventually completed a simple questionnaire that included questions regarding basic demographics and prior genetic testing. Our research coordinator called the participants and discussed the study in more detail. If interested in moving forward and obtaining genetic testing, participants requested and completed the questionnaire, per mail or online per their preference. (next) Those that were not interested could decline to participate. (next)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that completed the questionnaire indicate whether or not they have already completed germline testing (next). If they have not, they are offered it for free through our partner, Color Genomics.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exclusion of deceased and ill </a:t>
            </a:r>
            <a:r>
              <a:rPr lang="en-US" sz="1200" kern="1200" dirty="0" err="1">
                <a:solidFill>
                  <a:schemeClr val="tx1"/>
                </a:solidFill>
                <a:effectLst/>
                <a:latin typeface="+mn-lt"/>
                <a:ea typeface="+mn-ea"/>
                <a:cs typeface="+mn-cs"/>
              </a:rPr>
              <a:t>patienst</a:t>
            </a:r>
            <a:r>
              <a:rPr lang="en-US" sz="1200" kern="1200" dirty="0">
                <a:solidFill>
                  <a:schemeClr val="tx1"/>
                </a:solidFill>
                <a:effectLst/>
                <a:latin typeface="+mn-lt"/>
                <a:ea typeface="+mn-ea"/>
                <a:cs typeface="+mn-cs"/>
              </a:rPr>
              <a:t>, We generally note the presence of two groups in our population; the ones who did not express interest in germline testing, and did NOT respond to our questionnaire visualized in orange, and those that WERE interested and DID respond to the questionnaire to move on to testing visualized in blue.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total, 502 patients were identified through CSS that met diagnostic criteria, after exclusion of previously mentioned individuals, we have 409 patients diagnosed with metastatic prostate cancer in our community between January 2018-March 2022. 53% of total participants did NOT respond to the questionnaire, while 47% of participants did respond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the majority of participants who did not respond were not able to be reached by our coordinator, or directly refused. There were some participants that our RC was not able to speak to due to a language barrier.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the 192 participants who did express interest  and responded to the questionnaire, 177 of them have completed it, with saliva kits sent to 123. We have results back for 83 of those participants.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next few slides, I’ll detail descriptive findings from our initial analysis.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28</a:t>
            </a:fld>
            <a:endParaRPr lang="en-US" dirty="0"/>
          </a:p>
        </p:txBody>
      </p:sp>
    </p:spTree>
    <p:extLst>
      <p:ext uri="{BB962C8B-B14F-4D97-AF65-F5344CB8AC3E}">
        <p14:creationId xmlns:p14="http://schemas.microsoft.com/office/powerpoint/2010/main" val="101517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identification, these individuals are mailed a postcard introducing the GIFTS study and asking if they may be interested in participating to obtain free germline genetic testing (next)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population of individuals was noted to be deceased, ill or incapacitated, and thus were excluded from further participation or analysis.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move forward to obtain free genetic testing, participants requested and eventually completed a simple questionnaire that included questions regarding basic demographics and prior genetic testing. Our research coordinator called the participants and discussed the study in more detail. If interested in moving forward and obtaining genetic testing, participants requested and completed the questionnaire, per mail or online per their preference. (next) Those that were not interested could decline to participate. (next)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that completed the questionnaire indicate whether or not they have already completed germline testing (next). If they have not, they are offered it for free through our partner, Color Genomics.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exclusion of deceased and ill </a:t>
            </a:r>
            <a:r>
              <a:rPr lang="en-US" sz="1200" kern="1200" dirty="0" err="1">
                <a:solidFill>
                  <a:schemeClr val="tx1"/>
                </a:solidFill>
                <a:effectLst/>
                <a:latin typeface="+mn-lt"/>
                <a:ea typeface="+mn-ea"/>
                <a:cs typeface="+mn-cs"/>
              </a:rPr>
              <a:t>patienst</a:t>
            </a:r>
            <a:r>
              <a:rPr lang="en-US" sz="1200" kern="1200" dirty="0">
                <a:solidFill>
                  <a:schemeClr val="tx1"/>
                </a:solidFill>
                <a:effectLst/>
                <a:latin typeface="+mn-lt"/>
                <a:ea typeface="+mn-ea"/>
                <a:cs typeface="+mn-cs"/>
              </a:rPr>
              <a:t>, We generally note the presence of two groups in our population; the ones who did not express interest in germline testing, and did NOT respond to our questionnaire visualized in orange, and those that WERE interested and DID respond to the questionnaire to move on to testing visualized in blue.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total, 502 patients were identified through CSS that met diagnostic criteria, after exclusion of previously mentioned individuals, we have 409 patients diagnosed with metastatic prostate cancer in our community between January 2018-March 2022. 53% of total participants did NOT respond to the questionnaire, while 47% of participants did respond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the majority of participants who did not respond were not able to be reached by our coordinator, or directly refused. There were some participants that our RC was not able to speak to due to a language barrier.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the 192 participants who did express interest  and responded to the questionnaire, 177 of them have completed it, with saliva kits sent to 123. We have results back for 83 of those participants.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next few slides, I’ll detail descriptive findings from our initial analysis.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29</a:t>
            </a:fld>
            <a:endParaRPr lang="en-US" dirty="0"/>
          </a:p>
        </p:txBody>
      </p:sp>
    </p:spTree>
    <p:extLst>
      <p:ext uri="{BB962C8B-B14F-4D97-AF65-F5344CB8AC3E}">
        <p14:creationId xmlns:p14="http://schemas.microsoft.com/office/powerpoint/2010/main" val="2380653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F3617C-4FBA-8EFB-E66E-CAC0EE1F4192}"/>
              </a:ext>
            </a:extLst>
          </p:cNvPr>
          <p:cNvSpPr/>
          <p:nvPr/>
        </p:nvSpPr>
        <p:spPr>
          <a:xfrm>
            <a:off x="0" y="5657914"/>
            <a:ext cx="12192000" cy="1205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483730-6DC4-802D-C2AD-841D5BCD6D22}"/>
              </a:ext>
            </a:extLst>
          </p:cNvPr>
          <p:cNvSpPr>
            <a:spLocks noGrp="1"/>
          </p:cNvSpPr>
          <p:nvPr>
            <p:ph type="ctrTitle" hasCustomPrompt="1"/>
          </p:nvPr>
        </p:nvSpPr>
        <p:spPr>
          <a:xfrm>
            <a:off x="619432" y="1638299"/>
            <a:ext cx="7280559" cy="3023315"/>
          </a:xfrm>
        </p:spPr>
        <p:txBody>
          <a:bodyPr anchor="ctr" anchorCtr="0">
            <a:normAutofit/>
          </a:bodyPr>
          <a:lstStyle>
            <a:lvl1pPr algn="l">
              <a:defRPr sz="4000" b="1"/>
            </a:lvl1pPr>
          </a:lstStyle>
          <a:p>
            <a:r>
              <a:rPr lang="en-US" dirty="0"/>
              <a:t>Click to </a:t>
            </a:r>
            <a:br>
              <a:rPr lang="en-US" dirty="0"/>
            </a:br>
            <a:r>
              <a:rPr lang="en-US" dirty="0"/>
              <a:t>edit Master </a:t>
            </a:r>
            <a:br>
              <a:rPr lang="en-US" dirty="0"/>
            </a:br>
            <a:r>
              <a:rPr lang="en-US" dirty="0"/>
              <a:t>title </a:t>
            </a:r>
            <a:br>
              <a:rPr lang="en-US" dirty="0"/>
            </a:br>
            <a:r>
              <a:rPr lang="en-US" dirty="0"/>
              <a:t>style</a:t>
            </a:r>
          </a:p>
        </p:txBody>
      </p:sp>
      <p:sp>
        <p:nvSpPr>
          <p:cNvPr id="3" name="Subtitle 2">
            <a:extLst>
              <a:ext uri="{FF2B5EF4-FFF2-40B4-BE49-F238E27FC236}">
                <a16:creationId xmlns:a16="http://schemas.microsoft.com/office/drawing/2014/main" id="{6BA00352-C5ED-FA86-6C1F-A653D33EA448}"/>
              </a:ext>
            </a:extLst>
          </p:cNvPr>
          <p:cNvSpPr>
            <a:spLocks noGrp="1"/>
          </p:cNvSpPr>
          <p:nvPr>
            <p:ph type="subTitle" idx="1"/>
          </p:nvPr>
        </p:nvSpPr>
        <p:spPr>
          <a:xfrm>
            <a:off x="619432" y="4798140"/>
            <a:ext cx="5820698" cy="1366683"/>
          </a:xfrm>
        </p:spPr>
        <p:txBody>
          <a:bodyPr>
            <a:normAutofit/>
          </a:bodyPr>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B10F7064-577F-5489-013B-B80533D11C4C}"/>
              </a:ext>
            </a:extLst>
          </p:cNvPr>
          <p:cNvSpPr/>
          <p:nvPr userDrawn="1"/>
        </p:nvSpPr>
        <p:spPr>
          <a:xfrm>
            <a:off x="0" y="5657914"/>
            <a:ext cx="12192000" cy="1205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067265B-A024-C781-E0D1-EF863180E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8504" y="0"/>
            <a:ext cx="5871924" cy="6858000"/>
          </a:xfrm>
          <a:prstGeom prst="rect">
            <a:avLst/>
          </a:prstGeom>
        </p:spPr>
      </p:pic>
      <p:pic>
        <p:nvPicPr>
          <p:cNvPr id="5" name="Picture 4">
            <a:extLst>
              <a:ext uri="{FF2B5EF4-FFF2-40B4-BE49-F238E27FC236}">
                <a16:creationId xmlns:a16="http://schemas.microsoft.com/office/drawing/2014/main" id="{C003F0A4-4F7F-D94D-B05B-822DE4F237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702" y="698884"/>
            <a:ext cx="2807850" cy="662335"/>
          </a:xfrm>
          <a:prstGeom prst="rect">
            <a:avLst/>
          </a:prstGeom>
        </p:spPr>
      </p:pic>
    </p:spTree>
    <p:extLst>
      <p:ext uri="{BB962C8B-B14F-4D97-AF65-F5344CB8AC3E}">
        <p14:creationId xmlns:p14="http://schemas.microsoft.com/office/powerpoint/2010/main" val="3655500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8469-31A0-1192-89C0-F4C965535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286829-4E45-27A9-BF8A-3FA07E8E8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E42514-42C3-264E-57FD-09B97F23C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FEF69-C193-EA93-1CF4-EE6B379BA551}"/>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6554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8EAAE-10A4-8399-1E6B-3504E32E9AA1}"/>
              </a:ext>
            </a:extLst>
          </p:cNvPr>
          <p:cNvSpPr>
            <a:spLocks noGrp="1"/>
          </p:cNvSpPr>
          <p:nvPr>
            <p:ph type="title" orient="vert"/>
          </p:nvPr>
        </p:nvSpPr>
        <p:spPr>
          <a:xfrm>
            <a:off x="8724900" y="365125"/>
            <a:ext cx="25527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529A126-0427-2C05-B62C-023DCEE5C6F7}"/>
              </a:ext>
            </a:extLst>
          </p:cNvPr>
          <p:cNvSpPr>
            <a:spLocks noGrp="1"/>
          </p:cNvSpPr>
          <p:nvPr>
            <p:ph type="body" orient="vert" idx="1"/>
          </p:nvPr>
        </p:nvSpPr>
        <p:spPr>
          <a:xfrm>
            <a:off x="914400" y="365125"/>
            <a:ext cx="76581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494D15-141A-C935-40FA-43D339B75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94BA6-3F44-02A6-F0CE-53FAF665746F}"/>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41534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DEC31A-CF14-110E-A388-447BAB4516B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641D5F3-14D8-EB4A-BCF0-7DEF40FD190C}"/>
              </a:ext>
            </a:extLst>
          </p:cNvPr>
          <p:cNvSpPr>
            <a:spLocks noGrp="1"/>
          </p:cNvSpPr>
          <p:nvPr>
            <p:ph type="sldNum" sz="quarter" idx="11"/>
          </p:nvPr>
        </p:nvSpPr>
        <p:spPr/>
        <p:txBody>
          <a:bodyPr/>
          <a:lstStyle/>
          <a:p>
            <a:fld id="{402AF41C-0C01-4292-8B40-325CC9F1007B}" type="slidenum">
              <a:rPr lang="en-US" smtClean="0"/>
              <a:pPr/>
              <a:t>‹#›</a:t>
            </a:fld>
            <a:endParaRPr lang="en-US" dirty="0"/>
          </a:p>
        </p:txBody>
      </p:sp>
      <p:sp>
        <p:nvSpPr>
          <p:cNvPr id="6" name="Text Placeholder 2">
            <a:extLst>
              <a:ext uri="{FF2B5EF4-FFF2-40B4-BE49-F238E27FC236}">
                <a16:creationId xmlns:a16="http://schemas.microsoft.com/office/drawing/2014/main" id="{EE9FF6C1-1F10-6B81-CAF0-B28BC6E74420}"/>
              </a:ext>
            </a:extLst>
          </p:cNvPr>
          <p:cNvSpPr>
            <a:spLocks noGrp="1"/>
          </p:cNvSpPr>
          <p:nvPr>
            <p:ph type="body" idx="1" hasCustomPrompt="1"/>
          </p:nvPr>
        </p:nvSpPr>
        <p:spPr>
          <a:xfrm>
            <a:off x="6096000" y="733270"/>
            <a:ext cx="5181600" cy="709105"/>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7" name="Text Placeholder 2">
            <a:extLst>
              <a:ext uri="{FF2B5EF4-FFF2-40B4-BE49-F238E27FC236}">
                <a16:creationId xmlns:a16="http://schemas.microsoft.com/office/drawing/2014/main" id="{B31E7022-7CAE-F7C0-D3C5-5B581F40C152}"/>
              </a:ext>
            </a:extLst>
          </p:cNvPr>
          <p:cNvSpPr>
            <a:spLocks noGrp="1"/>
          </p:cNvSpPr>
          <p:nvPr>
            <p:ph type="body" idx="18" hasCustomPrompt="1"/>
          </p:nvPr>
        </p:nvSpPr>
        <p:spPr>
          <a:xfrm>
            <a:off x="6096000" y="1825354"/>
            <a:ext cx="5181600"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8" name="Text Placeholder 2">
            <a:extLst>
              <a:ext uri="{FF2B5EF4-FFF2-40B4-BE49-F238E27FC236}">
                <a16:creationId xmlns:a16="http://schemas.microsoft.com/office/drawing/2014/main" id="{2A9F64A8-114B-5D81-514A-3E243058482C}"/>
              </a:ext>
            </a:extLst>
          </p:cNvPr>
          <p:cNvSpPr>
            <a:spLocks noGrp="1"/>
          </p:cNvSpPr>
          <p:nvPr>
            <p:ph type="body" idx="19" hasCustomPrompt="1"/>
          </p:nvPr>
        </p:nvSpPr>
        <p:spPr>
          <a:xfrm>
            <a:off x="6096000" y="2876669"/>
            <a:ext cx="5181600"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9" name="Text Placeholder 2">
            <a:extLst>
              <a:ext uri="{FF2B5EF4-FFF2-40B4-BE49-F238E27FC236}">
                <a16:creationId xmlns:a16="http://schemas.microsoft.com/office/drawing/2014/main" id="{DB82BF47-8D5B-87BE-5127-15DCE9D40596}"/>
              </a:ext>
            </a:extLst>
          </p:cNvPr>
          <p:cNvSpPr>
            <a:spLocks noGrp="1"/>
          </p:cNvSpPr>
          <p:nvPr>
            <p:ph type="body" idx="20" hasCustomPrompt="1"/>
          </p:nvPr>
        </p:nvSpPr>
        <p:spPr>
          <a:xfrm>
            <a:off x="6096000" y="3923512"/>
            <a:ext cx="5181600"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10" name="Text Placeholder 2">
            <a:extLst>
              <a:ext uri="{FF2B5EF4-FFF2-40B4-BE49-F238E27FC236}">
                <a16:creationId xmlns:a16="http://schemas.microsoft.com/office/drawing/2014/main" id="{9DD2B938-8AFF-0643-A887-9B1904CA619B}"/>
              </a:ext>
            </a:extLst>
          </p:cNvPr>
          <p:cNvSpPr>
            <a:spLocks noGrp="1"/>
          </p:cNvSpPr>
          <p:nvPr>
            <p:ph type="body" idx="21" hasCustomPrompt="1"/>
          </p:nvPr>
        </p:nvSpPr>
        <p:spPr>
          <a:xfrm>
            <a:off x="6096000" y="5011954"/>
            <a:ext cx="5181600"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grpSp>
        <p:nvGrpSpPr>
          <p:cNvPr id="11" name="Group 10">
            <a:extLst>
              <a:ext uri="{FF2B5EF4-FFF2-40B4-BE49-F238E27FC236}">
                <a16:creationId xmlns:a16="http://schemas.microsoft.com/office/drawing/2014/main" id="{0C15639E-8CC4-FEB7-1691-4EBF3865C265}"/>
              </a:ext>
            </a:extLst>
          </p:cNvPr>
          <p:cNvGrpSpPr/>
          <p:nvPr userDrawn="1"/>
        </p:nvGrpSpPr>
        <p:grpSpPr>
          <a:xfrm>
            <a:off x="621792" y="1065362"/>
            <a:ext cx="3829722" cy="3767059"/>
            <a:chOff x="621792" y="1474157"/>
            <a:chExt cx="3829722" cy="3767059"/>
          </a:xfrm>
        </p:grpSpPr>
        <p:sp>
          <p:nvSpPr>
            <p:cNvPr id="12" name="Oval 11">
              <a:extLst>
                <a:ext uri="{FF2B5EF4-FFF2-40B4-BE49-F238E27FC236}">
                  <a16:creationId xmlns:a16="http://schemas.microsoft.com/office/drawing/2014/main" id="{CE82A96D-087E-F58E-196E-5312EB64A1C5}"/>
                </a:ext>
              </a:extLst>
            </p:cNvPr>
            <p:cNvSpPr/>
            <p:nvPr/>
          </p:nvSpPr>
          <p:spPr>
            <a:xfrm>
              <a:off x="621792" y="1474157"/>
              <a:ext cx="3829722" cy="376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06907D-77AF-BD36-8B08-EC1B63CB1CA8}"/>
                </a:ext>
              </a:extLst>
            </p:cNvPr>
            <p:cNvSpPr/>
            <p:nvPr userDrawn="1"/>
          </p:nvSpPr>
          <p:spPr>
            <a:xfrm>
              <a:off x="1291675" y="2244576"/>
              <a:ext cx="2984804" cy="2079439"/>
            </a:xfrm>
            <a:prstGeom prst="rect">
              <a:avLst/>
            </a:prstGeom>
          </p:spPr>
          <p:txBody>
            <a:bodyPr wrap="square" lIns="0" tIns="0" rIns="0" bIns="0" anchor="ctr" anchorCtr="0">
              <a:noAutofit/>
            </a:bodyPr>
            <a:lstStyle/>
            <a:p>
              <a:pPr>
                <a:lnSpc>
                  <a:spcPct val="90000"/>
                </a:lnSpc>
                <a:buNone/>
              </a:pPr>
              <a:r>
                <a:rPr lang="en-US" altLang="en-US" sz="5400" b="0" i="0" dirty="0">
                  <a:solidFill>
                    <a:schemeClr val="bg1"/>
                  </a:solidFill>
                  <a:latin typeface="+mj-lt"/>
                  <a:ea typeface="ヒラギノ角ゴ Pro W3" panose="020B0300000000000000" pitchFamily="34" charset="-128"/>
                </a:rPr>
                <a:t>Table of Contents</a:t>
              </a:r>
            </a:p>
          </p:txBody>
        </p:sp>
      </p:grpSp>
      <p:sp>
        <p:nvSpPr>
          <p:cNvPr id="14" name="Text Placeholder 6">
            <a:extLst>
              <a:ext uri="{FF2B5EF4-FFF2-40B4-BE49-F238E27FC236}">
                <a16:creationId xmlns:a16="http://schemas.microsoft.com/office/drawing/2014/main" id="{DCEC661D-E074-375D-91A2-5AE8C1E64001}"/>
              </a:ext>
            </a:extLst>
          </p:cNvPr>
          <p:cNvSpPr>
            <a:spLocks noGrp="1"/>
          </p:cNvSpPr>
          <p:nvPr>
            <p:ph type="body" sz="quarter" idx="22" hasCustomPrompt="1"/>
          </p:nvPr>
        </p:nvSpPr>
        <p:spPr>
          <a:xfrm>
            <a:off x="5505820" y="524632"/>
            <a:ext cx="590180" cy="925512"/>
          </a:xfrm>
        </p:spPr>
        <p:txBody>
          <a:bodyPr anchor="ctr" anchorCtr="0">
            <a:noAutofit/>
          </a:bodyPr>
          <a:lstStyle>
            <a:lvl1pPr marL="0" indent="0" algn="l">
              <a:buNone/>
              <a:defRPr sz="6000" b="1">
                <a:latin typeface="+mj-lt"/>
              </a:defRPr>
            </a:lvl1pPr>
          </a:lstStyle>
          <a:p>
            <a:pPr lvl="0"/>
            <a:r>
              <a:rPr lang="en-US" sz="6000" b="1" dirty="0">
                <a:latin typeface="+mj-lt"/>
              </a:rPr>
              <a:t>1</a:t>
            </a:r>
            <a:endParaRPr lang="en-US" dirty="0"/>
          </a:p>
        </p:txBody>
      </p:sp>
      <p:sp>
        <p:nvSpPr>
          <p:cNvPr id="15" name="Text Placeholder 6">
            <a:extLst>
              <a:ext uri="{FF2B5EF4-FFF2-40B4-BE49-F238E27FC236}">
                <a16:creationId xmlns:a16="http://schemas.microsoft.com/office/drawing/2014/main" id="{0356D2A1-1F4F-E034-3663-54B8AC3457FD}"/>
              </a:ext>
            </a:extLst>
          </p:cNvPr>
          <p:cNvSpPr>
            <a:spLocks noGrp="1"/>
          </p:cNvSpPr>
          <p:nvPr>
            <p:ph type="body" sz="quarter" idx="23" hasCustomPrompt="1"/>
          </p:nvPr>
        </p:nvSpPr>
        <p:spPr>
          <a:xfrm>
            <a:off x="5518673" y="1613074"/>
            <a:ext cx="577327" cy="925512"/>
          </a:xfrm>
        </p:spPr>
        <p:txBody>
          <a:bodyPr anchor="ctr" anchorCtr="0">
            <a:noAutofit/>
          </a:bodyPr>
          <a:lstStyle>
            <a:lvl1pPr marL="0" indent="0" algn="l">
              <a:buNone/>
              <a:defRPr sz="6000" b="1">
                <a:latin typeface="+mj-lt"/>
              </a:defRPr>
            </a:lvl1pPr>
          </a:lstStyle>
          <a:p>
            <a:pPr lvl="0"/>
            <a:r>
              <a:rPr lang="en-US" sz="6000" b="1" dirty="0">
                <a:latin typeface="+mj-lt"/>
              </a:rPr>
              <a:t>2</a:t>
            </a:r>
            <a:endParaRPr lang="en-US" dirty="0"/>
          </a:p>
        </p:txBody>
      </p:sp>
      <p:sp>
        <p:nvSpPr>
          <p:cNvPr id="16" name="Text Placeholder 6">
            <a:extLst>
              <a:ext uri="{FF2B5EF4-FFF2-40B4-BE49-F238E27FC236}">
                <a16:creationId xmlns:a16="http://schemas.microsoft.com/office/drawing/2014/main" id="{3DE5DCA6-E722-888B-586D-7DCE83FA44B4}"/>
              </a:ext>
            </a:extLst>
          </p:cNvPr>
          <p:cNvSpPr>
            <a:spLocks noGrp="1"/>
          </p:cNvSpPr>
          <p:nvPr>
            <p:ph type="body" sz="quarter" idx="24" hasCustomPrompt="1"/>
          </p:nvPr>
        </p:nvSpPr>
        <p:spPr>
          <a:xfrm>
            <a:off x="5505819" y="3711232"/>
            <a:ext cx="590180" cy="925512"/>
          </a:xfrm>
        </p:spPr>
        <p:txBody>
          <a:bodyPr anchor="ctr" anchorCtr="0">
            <a:noAutofit/>
          </a:bodyPr>
          <a:lstStyle>
            <a:lvl1pPr marL="0" indent="0" algn="l">
              <a:buNone/>
              <a:defRPr sz="6000" b="1">
                <a:latin typeface="+mj-lt"/>
              </a:defRPr>
            </a:lvl1pPr>
          </a:lstStyle>
          <a:p>
            <a:pPr lvl="0"/>
            <a:r>
              <a:rPr lang="en-US" sz="6000" b="1" dirty="0">
                <a:latin typeface="+mj-lt"/>
              </a:rPr>
              <a:t>4</a:t>
            </a:r>
            <a:endParaRPr lang="en-US" dirty="0"/>
          </a:p>
        </p:txBody>
      </p:sp>
      <p:sp>
        <p:nvSpPr>
          <p:cNvPr id="17" name="Text Placeholder 6">
            <a:extLst>
              <a:ext uri="{FF2B5EF4-FFF2-40B4-BE49-F238E27FC236}">
                <a16:creationId xmlns:a16="http://schemas.microsoft.com/office/drawing/2014/main" id="{421A37EF-DD9A-147C-DAE2-0D6A31A392C6}"/>
              </a:ext>
            </a:extLst>
          </p:cNvPr>
          <p:cNvSpPr>
            <a:spLocks noGrp="1"/>
          </p:cNvSpPr>
          <p:nvPr>
            <p:ph type="body" sz="quarter" idx="25" hasCustomPrompt="1"/>
          </p:nvPr>
        </p:nvSpPr>
        <p:spPr>
          <a:xfrm>
            <a:off x="5505819" y="4799674"/>
            <a:ext cx="590180" cy="925512"/>
          </a:xfrm>
        </p:spPr>
        <p:txBody>
          <a:bodyPr anchor="ctr" anchorCtr="0">
            <a:noAutofit/>
          </a:bodyPr>
          <a:lstStyle>
            <a:lvl1pPr marL="0" indent="0" algn="l">
              <a:buNone/>
              <a:defRPr sz="6000" b="1">
                <a:latin typeface="+mj-lt"/>
              </a:defRPr>
            </a:lvl1pPr>
          </a:lstStyle>
          <a:p>
            <a:pPr lvl="0"/>
            <a:r>
              <a:rPr lang="en-US" sz="6000" b="1" dirty="0">
                <a:latin typeface="+mj-lt"/>
              </a:rPr>
              <a:t>5</a:t>
            </a:r>
            <a:endParaRPr lang="en-US" dirty="0"/>
          </a:p>
        </p:txBody>
      </p:sp>
      <p:sp>
        <p:nvSpPr>
          <p:cNvPr id="18" name="Text Placeholder 6">
            <a:extLst>
              <a:ext uri="{FF2B5EF4-FFF2-40B4-BE49-F238E27FC236}">
                <a16:creationId xmlns:a16="http://schemas.microsoft.com/office/drawing/2014/main" id="{DDBE69E7-EF78-104F-175E-E14F0469BC27}"/>
              </a:ext>
            </a:extLst>
          </p:cNvPr>
          <p:cNvSpPr>
            <a:spLocks noGrp="1"/>
          </p:cNvSpPr>
          <p:nvPr>
            <p:ph type="body" sz="quarter" idx="26" hasCustomPrompt="1"/>
          </p:nvPr>
        </p:nvSpPr>
        <p:spPr>
          <a:xfrm>
            <a:off x="5518673" y="2664389"/>
            <a:ext cx="577327" cy="925512"/>
          </a:xfrm>
        </p:spPr>
        <p:txBody>
          <a:bodyPr anchor="ctr" anchorCtr="0">
            <a:noAutofit/>
          </a:bodyPr>
          <a:lstStyle>
            <a:lvl1pPr marL="0" indent="0" algn="l">
              <a:buNone/>
              <a:defRPr sz="6000" b="1">
                <a:latin typeface="+mj-lt"/>
              </a:defRPr>
            </a:lvl1pPr>
          </a:lstStyle>
          <a:p>
            <a:pPr lvl="0"/>
            <a:r>
              <a:rPr lang="en-US" sz="6000" b="1" dirty="0">
                <a:latin typeface="+mj-lt"/>
              </a:rPr>
              <a:t>3</a:t>
            </a:r>
            <a:endParaRPr lang="en-US" dirty="0"/>
          </a:p>
        </p:txBody>
      </p:sp>
    </p:spTree>
    <p:extLst>
      <p:ext uri="{BB962C8B-B14F-4D97-AF65-F5344CB8AC3E}">
        <p14:creationId xmlns:p14="http://schemas.microsoft.com/office/powerpoint/2010/main" val="2276592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Call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DEC31A-CF14-110E-A388-447BAB4516B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641D5F3-14D8-EB4A-BCF0-7DEF40FD190C}"/>
              </a:ext>
            </a:extLst>
          </p:cNvPr>
          <p:cNvSpPr>
            <a:spLocks noGrp="1"/>
          </p:cNvSpPr>
          <p:nvPr>
            <p:ph type="sldNum" sz="quarter" idx="11"/>
          </p:nvPr>
        </p:nvSpPr>
        <p:spPr/>
        <p:txBody>
          <a:bodyPr/>
          <a:lstStyle/>
          <a:p>
            <a:fld id="{402AF41C-0C01-4292-8B40-325CC9F1007B}" type="slidenum">
              <a:rPr lang="en-US" smtClean="0"/>
              <a:pPr/>
              <a:t>‹#›</a:t>
            </a:fld>
            <a:endParaRPr lang="en-US" dirty="0"/>
          </a:p>
        </p:txBody>
      </p:sp>
      <p:sp>
        <p:nvSpPr>
          <p:cNvPr id="6" name="Text Placeholder 2">
            <a:extLst>
              <a:ext uri="{FF2B5EF4-FFF2-40B4-BE49-F238E27FC236}">
                <a16:creationId xmlns:a16="http://schemas.microsoft.com/office/drawing/2014/main" id="{EE9FF6C1-1F10-6B81-CAF0-B28BC6E74420}"/>
              </a:ext>
            </a:extLst>
          </p:cNvPr>
          <p:cNvSpPr>
            <a:spLocks noGrp="1"/>
          </p:cNvSpPr>
          <p:nvPr>
            <p:ph type="body" idx="1" hasCustomPrompt="1"/>
          </p:nvPr>
        </p:nvSpPr>
        <p:spPr>
          <a:xfrm>
            <a:off x="2259494" y="733270"/>
            <a:ext cx="9018106" cy="709105"/>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7" name="Text Placeholder 2">
            <a:extLst>
              <a:ext uri="{FF2B5EF4-FFF2-40B4-BE49-F238E27FC236}">
                <a16:creationId xmlns:a16="http://schemas.microsoft.com/office/drawing/2014/main" id="{B31E7022-7CAE-F7C0-D3C5-5B581F40C152}"/>
              </a:ext>
            </a:extLst>
          </p:cNvPr>
          <p:cNvSpPr>
            <a:spLocks noGrp="1"/>
          </p:cNvSpPr>
          <p:nvPr>
            <p:ph type="body" idx="18" hasCustomPrompt="1"/>
          </p:nvPr>
        </p:nvSpPr>
        <p:spPr>
          <a:xfrm>
            <a:off x="2259494" y="1825354"/>
            <a:ext cx="9018106"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8" name="Text Placeholder 2">
            <a:extLst>
              <a:ext uri="{FF2B5EF4-FFF2-40B4-BE49-F238E27FC236}">
                <a16:creationId xmlns:a16="http://schemas.microsoft.com/office/drawing/2014/main" id="{2A9F64A8-114B-5D81-514A-3E243058482C}"/>
              </a:ext>
            </a:extLst>
          </p:cNvPr>
          <p:cNvSpPr>
            <a:spLocks noGrp="1"/>
          </p:cNvSpPr>
          <p:nvPr>
            <p:ph type="body" idx="19" hasCustomPrompt="1"/>
          </p:nvPr>
        </p:nvSpPr>
        <p:spPr>
          <a:xfrm>
            <a:off x="2259494" y="2876669"/>
            <a:ext cx="9018106"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9" name="Text Placeholder 2">
            <a:extLst>
              <a:ext uri="{FF2B5EF4-FFF2-40B4-BE49-F238E27FC236}">
                <a16:creationId xmlns:a16="http://schemas.microsoft.com/office/drawing/2014/main" id="{DB82BF47-8D5B-87BE-5127-15DCE9D40596}"/>
              </a:ext>
            </a:extLst>
          </p:cNvPr>
          <p:cNvSpPr>
            <a:spLocks noGrp="1"/>
          </p:cNvSpPr>
          <p:nvPr>
            <p:ph type="body" idx="20" hasCustomPrompt="1"/>
          </p:nvPr>
        </p:nvSpPr>
        <p:spPr>
          <a:xfrm>
            <a:off x="2259494" y="3923512"/>
            <a:ext cx="9018106"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10" name="Text Placeholder 2">
            <a:extLst>
              <a:ext uri="{FF2B5EF4-FFF2-40B4-BE49-F238E27FC236}">
                <a16:creationId xmlns:a16="http://schemas.microsoft.com/office/drawing/2014/main" id="{9DD2B938-8AFF-0643-A887-9B1904CA619B}"/>
              </a:ext>
            </a:extLst>
          </p:cNvPr>
          <p:cNvSpPr>
            <a:spLocks noGrp="1"/>
          </p:cNvSpPr>
          <p:nvPr>
            <p:ph type="body" idx="21" hasCustomPrompt="1"/>
          </p:nvPr>
        </p:nvSpPr>
        <p:spPr>
          <a:xfrm>
            <a:off x="2259494" y="5011954"/>
            <a:ext cx="9018106" cy="713232"/>
          </a:xfrm>
          <a:prstGeom prst="rect">
            <a:avLst/>
          </a:prstGeom>
        </p:spPr>
        <p:txBody>
          <a:bodyPr anchor="ctr" anchorCtr="0">
            <a:noAutofit/>
          </a:bodyPr>
          <a:lstStyle>
            <a:lvl1pPr marL="0" indent="0" algn="l" defTabSz="914400" rtl="0" eaLnBrk="1" latinLnBrk="0" hangingPunct="1">
              <a:lnSpc>
                <a:spcPct val="90000"/>
              </a:lnSpc>
              <a:spcBef>
                <a:spcPts val="1000"/>
              </a:spcBef>
              <a:buClr>
                <a:schemeClr val="accent1"/>
              </a:buClr>
              <a:buFont typeface="+mj-lt"/>
              <a:buNone/>
              <a:defRPr lang="en-US" sz="2400" b="0" i="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a:t>
            </a:r>
          </a:p>
        </p:txBody>
      </p:sp>
      <p:sp>
        <p:nvSpPr>
          <p:cNvPr id="14" name="Text Placeholder 6">
            <a:extLst>
              <a:ext uri="{FF2B5EF4-FFF2-40B4-BE49-F238E27FC236}">
                <a16:creationId xmlns:a16="http://schemas.microsoft.com/office/drawing/2014/main" id="{DCEC661D-E074-375D-91A2-5AE8C1E64001}"/>
              </a:ext>
            </a:extLst>
          </p:cNvPr>
          <p:cNvSpPr>
            <a:spLocks noGrp="1"/>
          </p:cNvSpPr>
          <p:nvPr>
            <p:ph type="body" sz="quarter" idx="22" hasCustomPrompt="1"/>
          </p:nvPr>
        </p:nvSpPr>
        <p:spPr>
          <a:xfrm>
            <a:off x="1669314" y="524632"/>
            <a:ext cx="590180" cy="925512"/>
          </a:xfrm>
        </p:spPr>
        <p:txBody>
          <a:bodyPr anchor="ctr" anchorCtr="0">
            <a:noAutofit/>
          </a:bodyPr>
          <a:lstStyle>
            <a:lvl1pPr marL="0" indent="0" algn="l">
              <a:buNone/>
              <a:defRPr sz="6000" b="1">
                <a:latin typeface="+mj-lt"/>
              </a:defRPr>
            </a:lvl1pPr>
          </a:lstStyle>
          <a:p>
            <a:pPr lvl="0"/>
            <a:r>
              <a:rPr lang="en-US" sz="6000" b="1" dirty="0">
                <a:latin typeface="+mj-lt"/>
              </a:rPr>
              <a:t>1</a:t>
            </a:r>
            <a:endParaRPr lang="en-US" dirty="0"/>
          </a:p>
        </p:txBody>
      </p:sp>
      <p:sp>
        <p:nvSpPr>
          <p:cNvPr id="15" name="Text Placeholder 6">
            <a:extLst>
              <a:ext uri="{FF2B5EF4-FFF2-40B4-BE49-F238E27FC236}">
                <a16:creationId xmlns:a16="http://schemas.microsoft.com/office/drawing/2014/main" id="{0356D2A1-1F4F-E034-3663-54B8AC3457FD}"/>
              </a:ext>
            </a:extLst>
          </p:cNvPr>
          <p:cNvSpPr>
            <a:spLocks noGrp="1"/>
          </p:cNvSpPr>
          <p:nvPr>
            <p:ph type="body" sz="quarter" idx="23" hasCustomPrompt="1"/>
          </p:nvPr>
        </p:nvSpPr>
        <p:spPr>
          <a:xfrm>
            <a:off x="1682167" y="1613074"/>
            <a:ext cx="577327" cy="925512"/>
          </a:xfrm>
        </p:spPr>
        <p:txBody>
          <a:bodyPr anchor="ctr" anchorCtr="0">
            <a:noAutofit/>
          </a:bodyPr>
          <a:lstStyle>
            <a:lvl1pPr marL="0" indent="0" algn="l">
              <a:buNone/>
              <a:defRPr sz="6000" b="1">
                <a:latin typeface="+mj-lt"/>
              </a:defRPr>
            </a:lvl1pPr>
          </a:lstStyle>
          <a:p>
            <a:pPr lvl="0"/>
            <a:r>
              <a:rPr lang="en-US" sz="6000" b="1" dirty="0">
                <a:latin typeface="+mj-lt"/>
              </a:rPr>
              <a:t>2</a:t>
            </a:r>
            <a:endParaRPr lang="en-US" dirty="0"/>
          </a:p>
        </p:txBody>
      </p:sp>
      <p:sp>
        <p:nvSpPr>
          <p:cNvPr id="16" name="Text Placeholder 6">
            <a:extLst>
              <a:ext uri="{FF2B5EF4-FFF2-40B4-BE49-F238E27FC236}">
                <a16:creationId xmlns:a16="http://schemas.microsoft.com/office/drawing/2014/main" id="{3DE5DCA6-E722-888B-586D-7DCE83FA44B4}"/>
              </a:ext>
            </a:extLst>
          </p:cNvPr>
          <p:cNvSpPr>
            <a:spLocks noGrp="1"/>
          </p:cNvSpPr>
          <p:nvPr>
            <p:ph type="body" sz="quarter" idx="24" hasCustomPrompt="1"/>
          </p:nvPr>
        </p:nvSpPr>
        <p:spPr>
          <a:xfrm>
            <a:off x="1669313" y="3711232"/>
            <a:ext cx="590180" cy="925512"/>
          </a:xfrm>
        </p:spPr>
        <p:txBody>
          <a:bodyPr anchor="ctr" anchorCtr="0">
            <a:noAutofit/>
          </a:bodyPr>
          <a:lstStyle>
            <a:lvl1pPr marL="0" indent="0" algn="l">
              <a:buNone/>
              <a:defRPr sz="6000" b="1">
                <a:latin typeface="+mj-lt"/>
              </a:defRPr>
            </a:lvl1pPr>
          </a:lstStyle>
          <a:p>
            <a:pPr lvl="0"/>
            <a:r>
              <a:rPr lang="en-US" sz="6000" b="1" dirty="0">
                <a:latin typeface="+mj-lt"/>
              </a:rPr>
              <a:t>4</a:t>
            </a:r>
            <a:endParaRPr lang="en-US" dirty="0"/>
          </a:p>
        </p:txBody>
      </p:sp>
      <p:sp>
        <p:nvSpPr>
          <p:cNvPr id="17" name="Text Placeholder 6">
            <a:extLst>
              <a:ext uri="{FF2B5EF4-FFF2-40B4-BE49-F238E27FC236}">
                <a16:creationId xmlns:a16="http://schemas.microsoft.com/office/drawing/2014/main" id="{421A37EF-DD9A-147C-DAE2-0D6A31A392C6}"/>
              </a:ext>
            </a:extLst>
          </p:cNvPr>
          <p:cNvSpPr>
            <a:spLocks noGrp="1"/>
          </p:cNvSpPr>
          <p:nvPr>
            <p:ph type="body" sz="quarter" idx="25" hasCustomPrompt="1"/>
          </p:nvPr>
        </p:nvSpPr>
        <p:spPr>
          <a:xfrm>
            <a:off x="1669313" y="4799674"/>
            <a:ext cx="590180" cy="925512"/>
          </a:xfrm>
        </p:spPr>
        <p:txBody>
          <a:bodyPr anchor="ctr" anchorCtr="0">
            <a:noAutofit/>
          </a:bodyPr>
          <a:lstStyle>
            <a:lvl1pPr marL="0" indent="0" algn="l">
              <a:buNone/>
              <a:defRPr sz="6000" b="1">
                <a:latin typeface="+mj-lt"/>
              </a:defRPr>
            </a:lvl1pPr>
          </a:lstStyle>
          <a:p>
            <a:pPr lvl="0"/>
            <a:r>
              <a:rPr lang="en-US" sz="6000" b="1" dirty="0">
                <a:latin typeface="+mj-lt"/>
              </a:rPr>
              <a:t>5</a:t>
            </a:r>
            <a:endParaRPr lang="en-US" dirty="0"/>
          </a:p>
        </p:txBody>
      </p:sp>
      <p:sp>
        <p:nvSpPr>
          <p:cNvPr id="18" name="Text Placeholder 6">
            <a:extLst>
              <a:ext uri="{FF2B5EF4-FFF2-40B4-BE49-F238E27FC236}">
                <a16:creationId xmlns:a16="http://schemas.microsoft.com/office/drawing/2014/main" id="{DDBE69E7-EF78-104F-175E-E14F0469BC27}"/>
              </a:ext>
            </a:extLst>
          </p:cNvPr>
          <p:cNvSpPr>
            <a:spLocks noGrp="1"/>
          </p:cNvSpPr>
          <p:nvPr>
            <p:ph type="body" sz="quarter" idx="26" hasCustomPrompt="1"/>
          </p:nvPr>
        </p:nvSpPr>
        <p:spPr>
          <a:xfrm>
            <a:off x="1682167" y="2664389"/>
            <a:ext cx="577327" cy="925512"/>
          </a:xfrm>
        </p:spPr>
        <p:txBody>
          <a:bodyPr anchor="ctr" anchorCtr="0">
            <a:noAutofit/>
          </a:bodyPr>
          <a:lstStyle>
            <a:lvl1pPr marL="0" indent="0" algn="l">
              <a:buNone/>
              <a:defRPr sz="6000" b="1">
                <a:latin typeface="+mj-lt"/>
              </a:defRPr>
            </a:lvl1pPr>
          </a:lstStyle>
          <a:p>
            <a:pPr lvl="0"/>
            <a:r>
              <a:rPr lang="en-US" sz="6000" b="1" dirty="0">
                <a:latin typeface="+mj-lt"/>
              </a:rPr>
              <a:t>3</a:t>
            </a:r>
            <a:endParaRPr lang="en-US" dirty="0"/>
          </a:p>
        </p:txBody>
      </p:sp>
      <p:pic>
        <p:nvPicPr>
          <p:cNvPr id="2" name="Picture 1">
            <a:extLst>
              <a:ext uri="{FF2B5EF4-FFF2-40B4-BE49-F238E27FC236}">
                <a16:creationId xmlns:a16="http://schemas.microsoft.com/office/drawing/2014/main" id="{08E0ADFC-4E21-8B1B-2B92-D873DFF76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5752"/>
            <a:ext cx="446913" cy="4371975"/>
          </a:xfrm>
          <a:prstGeom prst="rect">
            <a:avLst/>
          </a:prstGeom>
        </p:spPr>
      </p:pic>
    </p:spTree>
    <p:extLst>
      <p:ext uri="{BB962C8B-B14F-4D97-AF65-F5344CB8AC3E}">
        <p14:creationId xmlns:p14="http://schemas.microsoft.com/office/powerpoint/2010/main" val="56728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w/ic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p:txBody>
          <a:bodyPr/>
          <a:lstStyle>
            <a:lvl1pPr>
              <a:defRPr>
                <a:solidFill>
                  <a:srgbClr val="1B365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914400" y="6355080"/>
            <a:ext cx="10363200" cy="365125"/>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4E2DA7D5-7145-4155-9CEA-6BD6DBBE3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2924" y="371074"/>
            <a:ext cx="989076" cy="1190244"/>
          </a:xfrm>
          <a:prstGeom prst="rect">
            <a:avLst/>
          </a:prstGeom>
        </p:spPr>
      </p:pic>
    </p:spTree>
    <p:extLst>
      <p:ext uri="{BB962C8B-B14F-4D97-AF65-F5344CB8AC3E}">
        <p14:creationId xmlns:p14="http://schemas.microsoft.com/office/powerpoint/2010/main" val="1161574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_Tex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914400" y="365124"/>
            <a:ext cx="10363200" cy="914400"/>
          </a:xfrm>
        </p:spPr>
        <p:txBody>
          <a:bodyPr anchor="ctr"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914400" y="2103120"/>
            <a:ext cx="10363200" cy="3678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914400" y="6355080"/>
            <a:ext cx="10363200" cy="365125"/>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914400" y="1188720"/>
            <a:ext cx="10363200" cy="749808"/>
          </a:xfrm>
        </p:spPr>
        <p:txBody>
          <a:bodyPr anchor="ctr" anchorCtr="0">
            <a:noAutofit/>
          </a:bodyPr>
          <a:lstStyle>
            <a:lvl1pPr marL="0" indent="0">
              <a:lnSpc>
                <a:spcPct val="90000"/>
              </a:lnSpc>
              <a:buNone/>
              <a:defRPr sz="19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Level 2 header</a:t>
            </a:r>
          </a:p>
        </p:txBody>
      </p:sp>
    </p:spTree>
    <p:extLst>
      <p:ext uri="{BB962C8B-B14F-4D97-AF65-F5344CB8AC3E}">
        <p14:creationId xmlns:p14="http://schemas.microsoft.com/office/powerpoint/2010/main" val="3888130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_Text w/Subhead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
            <a:ext cx="10363200" cy="914400"/>
          </a:xfrm>
          <a:prstGeom prst="rect">
            <a:avLst/>
          </a:prstGeom>
        </p:spPr>
        <p:txBody>
          <a:bodyPr anchor="ctr" anchorCtr="0">
            <a:noAutofit/>
          </a:bodyPr>
          <a:lstStyle>
            <a:lvl1pPr>
              <a:defRPr>
                <a:solidFill>
                  <a:schemeClr val="tx1"/>
                </a:solidFill>
              </a:defRPr>
            </a:lvl1pPr>
          </a:lstStyle>
          <a:p>
            <a:r>
              <a:rPr lang="en-US"/>
              <a:t>Click to edit Master title style</a:t>
            </a:r>
            <a:endParaRPr lang="en-US" dirty="0"/>
          </a:p>
        </p:txBody>
      </p:sp>
      <p:sp>
        <p:nvSpPr>
          <p:cNvPr id="21" name="Text Placeholder 20"/>
          <p:cNvSpPr>
            <a:spLocks noGrp="1"/>
          </p:cNvSpPr>
          <p:nvPr>
            <p:ph type="body" sz="quarter" idx="10" hasCustomPrompt="1"/>
          </p:nvPr>
        </p:nvSpPr>
        <p:spPr>
          <a:xfrm>
            <a:off x="914399" y="1933684"/>
            <a:ext cx="10363199" cy="827803"/>
          </a:xfrm>
          <a:prstGeom prst="rect">
            <a:avLst/>
          </a:prstGeom>
        </p:spPr>
        <p:txBody>
          <a:bodyPr vert="horz" lIns="0" tIns="45720" rIns="91440" bIns="45720" rtlCol="0">
            <a:noAutofit/>
          </a:bodyPr>
          <a:lstStyle>
            <a:lvl1pPr marL="0" indent="0">
              <a:buNone/>
              <a:defRPr lang="en-US" sz="1600" b="1" kern="0" cap="all" spc="0" normalizeH="0" baseline="0" dirty="0">
                <a:solidFill>
                  <a:schemeClr val="tx2"/>
                </a:solidFill>
              </a:defRPr>
            </a:lvl1pPr>
          </a:lstStyle>
          <a:p>
            <a:pPr marL="197213" lvl="0" indent="-197213"/>
            <a:r>
              <a:rPr lang="en-US" dirty="0"/>
              <a:t>Click to add subtitle text</a:t>
            </a:r>
          </a:p>
        </p:txBody>
      </p:sp>
      <p:sp>
        <p:nvSpPr>
          <p:cNvPr id="23" name="Text Placeholder 22"/>
          <p:cNvSpPr>
            <a:spLocks noGrp="1"/>
          </p:cNvSpPr>
          <p:nvPr>
            <p:ph type="body" sz="quarter" idx="11" hasCustomPrompt="1"/>
          </p:nvPr>
        </p:nvSpPr>
        <p:spPr>
          <a:xfrm>
            <a:off x="914400" y="1188720"/>
            <a:ext cx="10363200" cy="749808"/>
          </a:xfrm>
          <a:prstGeom prst="rect">
            <a:avLst/>
          </a:prstGeom>
        </p:spPr>
        <p:txBody>
          <a:bodyPr tIns="0" rIns="0" anchor="ctr" anchorCtr="0">
            <a:noAutofit/>
          </a:bodyPr>
          <a:lstStyle>
            <a:lvl1pPr marL="0" indent="0">
              <a:lnSpc>
                <a:spcPct val="90000"/>
              </a:lnSpc>
              <a:buNone/>
              <a:defRPr sz="1900" cap="none" baseline="0">
                <a:solidFill>
                  <a:schemeClr val="accent5"/>
                </a:solidFill>
              </a:defRPr>
            </a:lvl1pPr>
          </a:lstStyle>
          <a:p>
            <a:pPr lvl="0"/>
            <a:r>
              <a:rPr lang="en-US" dirty="0"/>
              <a:t>Click to enter Level 2 header</a:t>
            </a:r>
          </a:p>
        </p:txBody>
      </p:sp>
      <p:sp>
        <p:nvSpPr>
          <p:cNvPr id="3" name="Footer Placeholder 2">
            <a:extLst>
              <a:ext uri="{FF2B5EF4-FFF2-40B4-BE49-F238E27FC236}">
                <a16:creationId xmlns:a16="http://schemas.microsoft.com/office/drawing/2014/main" id="{0541A24A-CF28-0C46-BC50-7171D12730D5}"/>
              </a:ext>
            </a:extLst>
          </p:cNvPr>
          <p:cNvSpPr>
            <a:spLocks noGrp="1"/>
          </p:cNvSpPr>
          <p:nvPr>
            <p:ph type="ftr" sz="quarter" idx="14"/>
          </p:nvPr>
        </p:nvSpPr>
        <p:spPr>
          <a:xfrm>
            <a:off x="914400" y="6355080"/>
            <a:ext cx="10363200" cy="365125"/>
          </a:xfrm>
        </p:spPr>
        <p:txBody>
          <a:bodyPr anchor="ctr" anchorCtr="0"/>
          <a:lstStyle/>
          <a:p>
            <a:endParaRPr lang="en-US" dirty="0"/>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p:txBody>
          <a:bodyPr/>
          <a:lstStyle/>
          <a:p>
            <a:fld id="{402AF41C-0C01-4292-8B40-325CC9F1007B}" type="slidenum">
              <a:rPr lang="en-US" smtClean="0"/>
              <a:pPr/>
              <a:t>‹#›</a:t>
            </a:fld>
            <a:endParaRPr lang="en-US" dirty="0"/>
          </a:p>
        </p:txBody>
      </p:sp>
      <p:sp>
        <p:nvSpPr>
          <p:cNvPr id="8" name="Text Placeholder 7">
            <a:extLst>
              <a:ext uri="{FF2B5EF4-FFF2-40B4-BE49-F238E27FC236}">
                <a16:creationId xmlns:a16="http://schemas.microsoft.com/office/drawing/2014/main" id="{10AE5351-B08B-1A4C-A099-7C6CCDF10A9A}"/>
              </a:ext>
            </a:extLst>
          </p:cNvPr>
          <p:cNvSpPr>
            <a:spLocks noGrp="1"/>
          </p:cNvSpPr>
          <p:nvPr>
            <p:ph type="body" sz="quarter" idx="16"/>
          </p:nvPr>
        </p:nvSpPr>
        <p:spPr>
          <a:xfrm>
            <a:off x="914401" y="2894987"/>
            <a:ext cx="10363199" cy="2896214"/>
          </a:xfrm>
          <a:prstGeom prst="rect">
            <a:avLst/>
          </a:prstGeom>
        </p:spPr>
        <p:txBody>
          <a:bodyPr/>
          <a:lstStyle>
            <a:lvl1pPr>
              <a:defRPr sz="1600"/>
            </a:lvl1pPr>
            <a:lvl2pPr>
              <a:defRPr sz="14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0246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_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914400" y="603118"/>
            <a:ext cx="4859079" cy="3063876"/>
          </a:xfrm>
        </p:spPr>
        <p:txBody>
          <a:bodyPr anchor="t"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6096000" y="1158948"/>
            <a:ext cx="4859079" cy="46322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914400" y="6355080"/>
            <a:ext cx="10363200" cy="365125"/>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p:nvPr>
        </p:nvSpPr>
        <p:spPr>
          <a:xfrm>
            <a:off x="6096000" y="487184"/>
            <a:ext cx="4859079" cy="749808"/>
          </a:xfrm>
        </p:spPr>
        <p:txBody>
          <a:bodyPr anchor="ctr" anchorCtr="0">
            <a:noAutofit/>
          </a:bodyPr>
          <a:lstStyle>
            <a:lvl1pPr marL="0" indent="0">
              <a:buNone/>
              <a:defRPr sz="19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993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_Text w/subhead &amp; char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BC909C4-0CDA-1F50-EE33-C12E76CEEC61}"/>
              </a:ext>
            </a:extLst>
          </p:cNvPr>
          <p:cNvSpPr>
            <a:spLocks noGrp="1"/>
          </p:cNvSpPr>
          <p:nvPr>
            <p:ph sz="quarter" idx="15" hasCustomPrompt="1"/>
          </p:nvPr>
        </p:nvSpPr>
        <p:spPr>
          <a:xfrm>
            <a:off x="7145078" y="1423988"/>
            <a:ext cx="4132522" cy="4367212"/>
          </a:xfrm>
        </p:spPr>
        <p:txBody>
          <a:bodyPr/>
          <a:lstStyle>
            <a:lvl1pPr>
              <a:defRPr/>
            </a:lvl1pPr>
          </a:lstStyle>
          <a:p>
            <a:pPr lvl="0"/>
            <a:r>
              <a:rPr lang="en-US" dirty="0"/>
              <a:t>Insert body text,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914400" y="365124"/>
            <a:ext cx="10363200" cy="914400"/>
          </a:xfrm>
        </p:spPr>
        <p:txBody>
          <a:bodyPr anchor="ctr"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914400" y="2103120"/>
            <a:ext cx="5943600" cy="3678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914400" y="6355080"/>
            <a:ext cx="10363200" cy="365125"/>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914400" y="1188720"/>
            <a:ext cx="5943600" cy="749808"/>
          </a:xfrm>
        </p:spPr>
        <p:txBody>
          <a:bodyPr anchor="ctr" anchorCtr="0">
            <a:noAutofit/>
          </a:bodyPr>
          <a:lstStyle>
            <a:lvl1pPr marL="0" indent="0">
              <a:lnSpc>
                <a:spcPct val="90000"/>
              </a:lnSpc>
              <a:buNone/>
              <a:defRPr sz="19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Level 2 header</a:t>
            </a:r>
          </a:p>
        </p:txBody>
      </p:sp>
      <p:pic>
        <p:nvPicPr>
          <p:cNvPr id="11" name="Picture 10" descr="Icon&#10;&#10;Description automatically generated">
            <a:extLst>
              <a:ext uri="{FF2B5EF4-FFF2-40B4-BE49-F238E27FC236}">
                <a16:creationId xmlns:a16="http://schemas.microsoft.com/office/drawing/2014/main" id="{4BBFABB7-4488-4B42-8719-33C164F24C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2924" y="371074"/>
            <a:ext cx="989076" cy="1190244"/>
          </a:xfrm>
          <a:prstGeom prst="rect">
            <a:avLst/>
          </a:prstGeom>
        </p:spPr>
      </p:pic>
    </p:spTree>
    <p:extLst>
      <p:ext uri="{BB962C8B-B14F-4D97-AF65-F5344CB8AC3E}">
        <p14:creationId xmlns:p14="http://schemas.microsoft.com/office/powerpoint/2010/main" val="900346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_Text w/subhead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914400" y="365124"/>
            <a:ext cx="10363200" cy="914400"/>
          </a:xfrm>
        </p:spPr>
        <p:txBody>
          <a:bodyPr anchor="ctr"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914400" y="2103120"/>
            <a:ext cx="5943600" cy="3678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914400" y="6355080"/>
            <a:ext cx="10363200" cy="365125"/>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914400" y="1188720"/>
            <a:ext cx="5943600" cy="749808"/>
          </a:xfrm>
        </p:spPr>
        <p:txBody>
          <a:bodyPr anchor="ctr" anchorCtr="0">
            <a:noAutofit/>
          </a:bodyPr>
          <a:lstStyle>
            <a:lvl1pPr marL="0" indent="0">
              <a:lnSpc>
                <a:spcPct val="90000"/>
              </a:lnSpc>
              <a:buNone/>
              <a:defRPr sz="19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Level 2 header</a:t>
            </a:r>
          </a:p>
        </p:txBody>
      </p:sp>
      <p:sp>
        <p:nvSpPr>
          <p:cNvPr id="13" name="Content Placeholder 12">
            <a:extLst>
              <a:ext uri="{FF2B5EF4-FFF2-40B4-BE49-F238E27FC236}">
                <a16:creationId xmlns:a16="http://schemas.microsoft.com/office/drawing/2014/main" id="{C6E566B3-76E1-D104-1541-4DE8C52E9F79}"/>
              </a:ext>
            </a:extLst>
          </p:cNvPr>
          <p:cNvSpPr>
            <a:spLocks noGrp="1"/>
          </p:cNvSpPr>
          <p:nvPr>
            <p:ph sz="quarter" idx="14"/>
          </p:nvPr>
        </p:nvSpPr>
        <p:spPr>
          <a:xfrm>
            <a:off x="7124560" y="1453019"/>
            <a:ext cx="4133088" cy="4338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50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p:txBody>
          <a:bodyPr/>
          <a:lstStyle>
            <a:lvl1pPr>
              <a:defRPr>
                <a:solidFill>
                  <a:srgbClr val="1B365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914400" y="6355080"/>
            <a:ext cx="10363200" cy="365125"/>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472969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_Text w/2 images or chart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BC909C4-0CDA-1F50-EE33-C12E76CEEC61}"/>
              </a:ext>
            </a:extLst>
          </p:cNvPr>
          <p:cNvSpPr>
            <a:spLocks noGrp="1"/>
          </p:cNvSpPr>
          <p:nvPr>
            <p:ph sz="quarter" idx="15" hasCustomPrompt="1"/>
          </p:nvPr>
        </p:nvSpPr>
        <p:spPr>
          <a:xfrm>
            <a:off x="914399" y="1423988"/>
            <a:ext cx="4965405" cy="4376737"/>
          </a:xfrm>
        </p:spPr>
        <p:txBody>
          <a:bodyPr/>
          <a:lstStyle>
            <a:lvl1pPr>
              <a:defRPr/>
            </a:lvl1pPr>
          </a:lstStyle>
          <a:p>
            <a:pPr lvl="0"/>
            <a:r>
              <a:rPr lang="en-US" dirty="0"/>
              <a:t>Insert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914400" y="365124"/>
            <a:ext cx="10363200" cy="914400"/>
          </a:xfrm>
        </p:spPr>
        <p:txBody>
          <a:bodyPr anchor="ctr" anchorCtr="0">
            <a:no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914400" y="6355080"/>
            <a:ext cx="10363200" cy="365125"/>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8" name="Content Placeholder 7">
            <a:extLst>
              <a:ext uri="{FF2B5EF4-FFF2-40B4-BE49-F238E27FC236}">
                <a16:creationId xmlns:a16="http://schemas.microsoft.com/office/drawing/2014/main" id="{DE19BB9C-D01B-4884-B61F-AFFF375E0BEE}"/>
              </a:ext>
            </a:extLst>
          </p:cNvPr>
          <p:cNvSpPr>
            <a:spLocks noGrp="1"/>
          </p:cNvSpPr>
          <p:nvPr>
            <p:ph sz="quarter" idx="16" hasCustomPrompt="1"/>
          </p:nvPr>
        </p:nvSpPr>
        <p:spPr>
          <a:xfrm>
            <a:off x="6315224" y="1426464"/>
            <a:ext cx="4965192" cy="4376737"/>
          </a:xfrm>
        </p:spPr>
        <p:txBody>
          <a:bodyPr/>
          <a:lstStyle>
            <a:lvl1pPr>
              <a:defRPr/>
            </a:lvl1pPr>
          </a:lstStyle>
          <a:p>
            <a:pPr lvl="0"/>
            <a:r>
              <a:rPr lang="en-US" dirty="0"/>
              <a:t>Insert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5658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ntent/left, Image/right - add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2DC0-1172-D9AF-7562-D283538166B2}"/>
              </a:ext>
            </a:extLst>
          </p:cNvPr>
          <p:cNvSpPr>
            <a:spLocks noGrp="1"/>
          </p:cNvSpPr>
          <p:nvPr>
            <p:ph type="title"/>
          </p:nvPr>
        </p:nvSpPr>
        <p:spPr>
          <a:xfrm>
            <a:off x="914400" y="365759"/>
            <a:ext cx="5190165" cy="914400"/>
          </a:xfrm>
          <a:prstGeom prst="rect">
            <a:avLst/>
          </a:prstGeom>
        </p:spPr>
        <p:txBody>
          <a:bodyPr anchor="ctr" anchorCtr="0">
            <a:noAutofit/>
          </a:bodyPr>
          <a:lstStyle>
            <a:lvl1pPr>
              <a:defRPr>
                <a:solidFill>
                  <a:schemeClr val="tx1"/>
                </a:solidFill>
              </a:defRPr>
            </a:lvl1pPr>
          </a:lstStyle>
          <a:p>
            <a:r>
              <a:rPr lang="en-US"/>
              <a:t>Click to edit Master title style</a:t>
            </a:r>
            <a:endParaRPr lang="en-US" dirty="0"/>
          </a:p>
        </p:txBody>
      </p:sp>
      <p:sp>
        <p:nvSpPr>
          <p:cNvPr id="3" name="Text Placeholder 22">
            <a:extLst>
              <a:ext uri="{FF2B5EF4-FFF2-40B4-BE49-F238E27FC236}">
                <a16:creationId xmlns:a16="http://schemas.microsoft.com/office/drawing/2014/main" id="{5D416DDC-E451-9D45-458A-9C5675364EB0}"/>
              </a:ext>
            </a:extLst>
          </p:cNvPr>
          <p:cNvSpPr>
            <a:spLocks noGrp="1"/>
          </p:cNvSpPr>
          <p:nvPr>
            <p:ph type="body" sz="quarter" idx="11" hasCustomPrompt="1"/>
          </p:nvPr>
        </p:nvSpPr>
        <p:spPr>
          <a:xfrm>
            <a:off x="914400" y="1188720"/>
            <a:ext cx="5190164" cy="749808"/>
          </a:xfrm>
          <a:prstGeom prst="rect">
            <a:avLst/>
          </a:prstGeom>
        </p:spPr>
        <p:txBody>
          <a:bodyPr wrap="square" anchor="ctr" anchorCtr="0">
            <a:noAutofit/>
          </a:bodyPr>
          <a:lstStyle>
            <a:lvl1pPr marL="0" indent="0">
              <a:lnSpc>
                <a:spcPct val="90000"/>
              </a:lnSpc>
              <a:buNone/>
              <a:defRPr sz="1900" cap="none" baseline="0">
                <a:solidFill>
                  <a:schemeClr val="accent5"/>
                </a:solidFill>
              </a:defRPr>
            </a:lvl1pPr>
          </a:lstStyle>
          <a:p>
            <a:pPr lvl="0"/>
            <a:r>
              <a:rPr lang="en-US" dirty="0"/>
              <a:t>Click to enter Level 2 header here</a:t>
            </a:r>
          </a:p>
        </p:txBody>
      </p:sp>
      <p:sp>
        <p:nvSpPr>
          <p:cNvPr id="4" name="Text Placeholder 20">
            <a:extLst>
              <a:ext uri="{FF2B5EF4-FFF2-40B4-BE49-F238E27FC236}">
                <a16:creationId xmlns:a16="http://schemas.microsoft.com/office/drawing/2014/main" id="{F4DCA7E5-C14E-EFF5-6BE9-4826838C731F}"/>
              </a:ext>
            </a:extLst>
          </p:cNvPr>
          <p:cNvSpPr>
            <a:spLocks noGrp="1"/>
          </p:cNvSpPr>
          <p:nvPr>
            <p:ph type="body" sz="quarter" idx="12" hasCustomPrompt="1"/>
          </p:nvPr>
        </p:nvSpPr>
        <p:spPr>
          <a:xfrm>
            <a:off x="914400" y="2024866"/>
            <a:ext cx="5190165" cy="3766334"/>
          </a:xfrm>
          <a:prstGeom prst="rect">
            <a:avLst/>
          </a:prstGeom>
        </p:spPr>
        <p:txBody>
          <a:bodyPr>
            <a:normAutofit/>
          </a:bodyPr>
          <a:lstStyle>
            <a:lvl1pPr marL="285750" indent="-285750">
              <a:buFont typeface="Arial" panose="020B0604020202020204" pitchFamily="34" charset="0"/>
              <a:buChar char="•"/>
              <a:defRPr sz="1600" baseline="0">
                <a:solidFill>
                  <a:schemeClr val="tx1"/>
                </a:solidFill>
              </a:defRPr>
            </a:lvl1pPr>
            <a:lvl2pPr marL="680177" indent="-285750">
              <a:buClr>
                <a:schemeClr val="tx2"/>
              </a:buClr>
              <a:buFont typeface="Arial" panose="020B0604020202020204" pitchFamily="34" charset="0"/>
              <a:buChar char="•"/>
              <a:defRPr sz="1600"/>
            </a:lvl2pPr>
            <a:lvl3pPr marL="1074604" indent="-285750">
              <a:buFont typeface="Arial" panose="020B0604020202020204" pitchFamily="34" charset="0"/>
              <a:buChar char="•"/>
              <a:defRPr sz="1600"/>
            </a:lvl3pPr>
            <a:lvl4pPr marL="1469030" indent="-285750">
              <a:buFont typeface="Arial" panose="020B0604020202020204" pitchFamily="34" charset="0"/>
              <a:buChar char="•"/>
              <a:defRPr/>
            </a:lvl4pPr>
            <a:lvl5pPr marL="1863458" indent="-285750">
              <a:buFont typeface="Arial" panose="020B060402020202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5">
            <a:extLst>
              <a:ext uri="{FF2B5EF4-FFF2-40B4-BE49-F238E27FC236}">
                <a16:creationId xmlns:a16="http://schemas.microsoft.com/office/drawing/2014/main" id="{021BDF8F-7B64-659D-5BE8-E490BDE808E6}"/>
              </a:ext>
            </a:extLst>
          </p:cNvPr>
          <p:cNvSpPr>
            <a:spLocks noGrp="1"/>
          </p:cNvSpPr>
          <p:nvPr>
            <p:ph type="pic" sz="quarter" idx="16" hasCustomPrompt="1"/>
          </p:nvPr>
        </p:nvSpPr>
        <p:spPr>
          <a:xfrm>
            <a:off x="7010400" y="0"/>
            <a:ext cx="5181600" cy="6858000"/>
          </a:xfrm>
          <a:prstGeom prst="rect">
            <a:avLst/>
          </a:prstGeom>
          <a:solidFill>
            <a:schemeClr val="accent3">
              <a:alpha val="25000"/>
            </a:schemeClr>
          </a:solidFill>
        </p:spPr>
        <p:txBody>
          <a:bodyPr anchor="ctr">
            <a:normAutofit/>
          </a:bodyPr>
          <a:lstStyle>
            <a:lvl1pPr marL="0" marR="0" indent="0" algn="l" defTabSz="788854" rtl="0" eaLnBrk="1" fontAlgn="auto" latinLnBrk="0" hangingPunct="1">
              <a:lnSpc>
                <a:spcPct val="90000"/>
              </a:lnSpc>
              <a:spcBef>
                <a:spcPts val="862"/>
              </a:spcBef>
              <a:spcAft>
                <a:spcPts val="0"/>
              </a:spcAft>
              <a:buClrTx/>
              <a:buSzTx/>
              <a:buFont typeface="Arial" panose="020B0604020202020204" pitchFamily="34" charset="0"/>
              <a:buNone/>
              <a:tabLst/>
              <a:defRPr sz="1600"/>
            </a:lvl1pPr>
          </a:lstStyle>
          <a:p>
            <a:pPr marL="197213" marR="0" lvl="0" indent="-197213" algn="l" defTabSz="788854" rtl="0" eaLnBrk="1" fontAlgn="auto" latinLnBrk="0" hangingPunct="1">
              <a:lnSpc>
                <a:spcPct val="90000"/>
              </a:lnSpc>
              <a:spcBef>
                <a:spcPts val="862"/>
              </a:spcBef>
              <a:spcAft>
                <a:spcPts val="0"/>
              </a:spcAft>
              <a:buClrTx/>
              <a:buSzTx/>
              <a:buFont typeface="Arial" panose="020B0604020202020204" pitchFamily="34" charset="0"/>
              <a:buChar char="•"/>
              <a:tabLst/>
              <a:defRPr/>
            </a:pPr>
            <a:r>
              <a:rPr lang="en-US" dirty="0"/>
              <a:t>Click to add picture</a:t>
            </a:r>
          </a:p>
        </p:txBody>
      </p:sp>
    </p:spTree>
    <p:extLst>
      <p:ext uri="{BB962C8B-B14F-4D97-AF65-F5344CB8AC3E}">
        <p14:creationId xmlns:p14="http://schemas.microsoft.com/office/powerpoint/2010/main" val="204480680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ntent/right, Image/left - add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2DC0-1172-D9AF-7562-D283538166B2}"/>
              </a:ext>
            </a:extLst>
          </p:cNvPr>
          <p:cNvSpPr>
            <a:spLocks noGrp="1"/>
          </p:cNvSpPr>
          <p:nvPr>
            <p:ph type="title" hasCustomPrompt="1"/>
          </p:nvPr>
        </p:nvSpPr>
        <p:spPr>
          <a:xfrm>
            <a:off x="6104565" y="365759"/>
            <a:ext cx="5190165" cy="914400"/>
          </a:xfrm>
          <a:prstGeom prst="rect">
            <a:avLst/>
          </a:prstGeom>
        </p:spPr>
        <p:txBody>
          <a:bodyPr anchor="ctr" anchorCtr="0">
            <a:noAutofit/>
          </a:bodyPr>
          <a:lstStyle>
            <a:lvl1pPr>
              <a:defRPr>
                <a:solidFill>
                  <a:schemeClr val="tx1"/>
                </a:solidFill>
              </a:defRPr>
            </a:lvl1pPr>
          </a:lstStyle>
          <a:p>
            <a:r>
              <a:rPr lang="en-US" dirty="0"/>
              <a:t>Click to edit Main title style</a:t>
            </a:r>
          </a:p>
        </p:txBody>
      </p:sp>
      <p:sp>
        <p:nvSpPr>
          <p:cNvPr id="3" name="Text Placeholder 22">
            <a:extLst>
              <a:ext uri="{FF2B5EF4-FFF2-40B4-BE49-F238E27FC236}">
                <a16:creationId xmlns:a16="http://schemas.microsoft.com/office/drawing/2014/main" id="{5D416DDC-E451-9D45-458A-9C5675364EB0}"/>
              </a:ext>
            </a:extLst>
          </p:cNvPr>
          <p:cNvSpPr>
            <a:spLocks noGrp="1"/>
          </p:cNvSpPr>
          <p:nvPr>
            <p:ph type="body" sz="quarter" idx="11" hasCustomPrompt="1"/>
          </p:nvPr>
        </p:nvSpPr>
        <p:spPr>
          <a:xfrm>
            <a:off x="6104565" y="1188720"/>
            <a:ext cx="5190164" cy="749808"/>
          </a:xfrm>
          <a:prstGeom prst="rect">
            <a:avLst/>
          </a:prstGeom>
        </p:spPr>
        <p:txBody>
          <a:bodyPr wrap="square" anchor="ctr" anchorCtr="0">
            <a:noAutofit/>
          </a:bodyPr>
          <a:lstStyle>
            <a:lvl1pPr marL="0" indent="0">
              <a:lnSpc>
                <a:spcPct val="90000"/>
              </a:lnSpc>
              <a:buNone/>
              <a:defRPr sz="1900" cap="none" baseline="0">
                <a:solidFill>
                  <a:schemeClr val="accent5"/>
                </a:solidFill>
              </a:defRPr>
            </a:lvl1pPr>
          </a:lstStyle>
          <a:p>
            <a:pPr lvl="0"/>
            <a:r>
              <a:rPr lang="en-US" dirty="0"/>
              <a:t>Enter to enter Level 2 header here</a:t>
            </a:r>
          </a:p>
        </p:txBody>
      </p:sp>
      <p:sp>
        <p:nvSpPr>
          <p:cNvPr id="4" name="Text Placeholder 20">
            <a:extLst>
              <a:ext uri="{FF2B5EF4-FFF2-40B4-BE49-F238E27FC236}">
                <a16:creationId xmlns:a16="http://schemas.microsoft.com/office/drawing/2014/main" id="{F4DCA7E5-C14E-EFF5-6BE9-4826838C731F}"/>
              </a:ext>
            </a:extLst>
          </p:cNvPr>
          <p:cNvSpPr>
            <a:spLocks noGrp="1"/>
          </p:cNvSpPr>
          <p:nvPr>
            <p:ph type="body" sz="quarter" idx="12" hasCustomPrompt="1"/>
          </p:nvPr>
        </p:nvSpPr>
        <p:spPr>
          <a:xfrm>
            <a:off x="6096000" y="2024866"/>
            <a:ext cx="5190165" cy="3290984"/>
          </a:xfrm>
          <a:prstGeom prst="rect">
            <a:avLst/>
          </a:prstGeom>
        </p:spPr>
        <p:txBody>
          <a:bodyPr>
            <a:normAutofit/>
          </a:bodyPr>
          <a:lstStyle>
            <a:lvl1pPr marL="285750" indent="-285750">
              <a:buFont typeface="Arial" panose="020B0604020202020204" pitchFamily="34" charset="0"/>
              <a:buChar char="•"/>
              <a:defRPr sz="1600" baseline="0">
                <a:solidFill>
                  <a:schemeClr val="tx1"/>
                </a:solidFill>
              </a:defRPr>
            </a:lvl1pPr>
            <a:lvl2pPr marL="680177" indent="-285750">
              <a:buClr>
                <a:schemeClr val="tx2"/>
              </a:buClr>
              <a:buFont typeface="Arial" panose="020B0604020202020204" pitchFamily="34" charset="0"/>
              <a:buChar char="•"/>
              <a:defRPr sz="1600"/>
            </a:lvl2pPr>
            <a:lvl3pPr marL="1074604" indent="-285750">
              <a:buFont typeface="Arial" panose="020B0604020202020204" pitchFamily="34" charset="0"/>
              <a:buChar char="•"/>
              <a:defRPr sz="1600"/>
            </a:lvl3pPr>
            <a:lvl4pPr marL="1469030" indent="-285750">
              <a:buFont typeface="Arial" panose="020B0604020202020204" pitchFamily="34" charset="0"/>
              <a:buChar char="•"/>
              <a:defRPr/>
            </a:lvl4pPr>
            <a:lvl5pPr marL="1863458" indent="-285750">
              <a:buFont typeface="Arial" panose="020B060402020202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5">
            <a:extLst>
              <a:ext uri="{FF2B5EF4-FFF2-40B4-BE49-F238E27FC236}">
                <a16:creationId xmlns:a16="http://schemas.microsoft.com/office/drawing/2014/main" id="{021BDF8F-7B64-659D-5BE8-E490BDE808E6}"/>
              </a:ext>
            </a:extLst>
          </p:cNvPr>
          <p:cNvSpPr>
            <a:spLocks noGrp="1"/>
          </p:cNvSpPr>
          <p:nvPr>
            <p:ph type="pic" sz="quarter" idx="16" hasCustomPrompt="1"/>
          </p:nvPr>
        </p:nvSpPr>
        <p:spPr>
          <a:xfrm>
            <a:off x="0" y="0"/>
            <a:ext cx="5181600" cy="6858000"/>
          </a:xfrm>
          <a:prstGeom prst="rect">
            <a:avLst/>
          </a:prstGeom>
          <a:solidFill>
            <a:schemeClr val="accent3">
              <a:alpha val="25000"/>
            </a:schemeClr>
          </a:solidFill>
        </p:spPr>
        <p:txBody>
          <a:bodyPr anchor="ctr">
            <a:normAutofit/>
          </a:bodyPr>
          <a:lstStyle>
            <a:lvl1pPr marL="0" marR="0" indent="0" algn="l" defTabSz="788854" rtl="0" eaLnBrk="1" fontAlgn="auto" latinLnBrk="0" hangingPunct="1">
              <a:lnSpc>
                <a:spcPct val="90000"/>
              </a:lnSpc>
              <a:spcBef>
                <a:spcPts val="862"/>
              </a:spcBef>
              <a:spcAft>
                <a:spcPts val="0"/>
              </a:spcAft>
              <a:buClrTx/>
              <a:buSzTx/>
              <a:buFont typeface="Arial" panose="020B0604020202020204" pitchFamily="34" charset="0"/>
              <a:buNone/>
              <a:tabLst/>
              <a:defRPr sz="1600"/>
            </a:lvl1pPr>
          </a:lstStyle>
          <a:p>
            <a:pPr marL="197213" marR="0" lvl="0" indent="-197213" algn="l" defTabSz="788854" rtl="0" eaLnBrk="1" fontAlgn="auto" latinLnBrk="0" hangingPunct="1">
              <a:lnSpc>
                <a:spcPct val="90000"/>
              </a:lnSpc>
              <a:spcBef>
                <a:spcPts val="862"/>
              </a:spcBef>
              <a:spcAft>
                <a:spcPts val="0"/>
              </a:spcAft>
              <a:buClrTx/>
              <a:buSzTx/>
              <a:buFont typeface="Arial" panose="020B0604020202020204" pitchFamily="34" charset="0"/>
              <a:buChar char="•"/>
              <a:tabLst/>
              <a:defRPr/>
            </a:pPr>
            <a:r>
              <a:rPr lang="en-US" dirty="0"/>
              <a:t>Click to add picture</a:t>
            </a:r>
          </a:p>
        </p:txBody>
      </p:sp>
    </p:spTree>
    <p:extLst>
      <p:ext uri="{BB962C8B-B14F-4D97-AF65-F5344CB8AC3E}">
        <p14:creationId xmlns:p14="http://schemas.microsoft.com/office/powerpoint/2010/main" val="186772250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Step &amp; A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6503-DD78-2342-1E29-9AFE8C06ADCD}"/>
              </a:ext>
            </a:extLst>
          </p:cNvPr>
          <p:cNvSpPr>
            <a:spLocks noGrp="1"/>
          </p:cNvSpPr>
          <p:nvPr>
            <p:ph type="title"/>
          </p:nvPr>
        </p:nvSpPr>
        <p:spPr>
          <a:xfrm>
            <a:off x="914400" y="365125"/>
            <a:ext cx="10363200" cy="914400"/>
          </a:xfrm>
        </p:spPr>
        <p:txBody>
          <a:bodyPr/>
          <a:lstStyle>
            <a:lvl1pPr algn="l">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24AF341-ED71-646A-640E-8FE822B368F2}"/>
              </a:ext>
            </a:extLst>
          </p:cNvPr>
          <p:cNvSpPr>
            <a:spLocks noGrp="1"/>
          </p:cNvSpPr>
          <p:nvPr>
            <p:ph type="body" idx="1" hasCustomPrompt="1"/>
          </p:nvPr>
        </p:nvSpPr>
        <p:spPr>
          <a:xfrm>
            <a:off x="914400" y="1189703"/>
            <a:ext cx="10363200" cy="747252"/>
          </a:xfrm>
        </p:spPr>
        <p:txBody>
          <a:bodyPr anchor="ctr" anchorCtr="0">
            <a:normAutofit/>
          </a:bodyPr>
          <a:lstStyle>
            <a:lvl1pPr marL="0" indent="0" algn="l">
              <a:lnSpc>
                <a:spcPct val="90000"/>
              </a:lnSpc>
              <a:buNone/>
              <a:defRPr sz="19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Level 2 header</a:t>
            </a:r>
          </a:p>
        </p:txBody>
      </p:sp>
      <p:sp>
        <p:nvSpPr>
          <p:cNvPr id="4" name="Content Placeholder 3">
            <a:extLst>
              <a:ext uri="{FF2B5EF4-FFF2-40B4-BE49-F238E27FC236}">
                <a16:creationId xmlns:a16="http://schemas.microsoft.com/office/drawing/2014/main" id="{CF9DFFEB-F573-0BB1-187E-BF04F49FD268}"/>
              </a:ext>
            </a:extLst>
          </p:cNvPr>
          <p:cNvSpPr>
            <a:spLocks noGrp="1"/>
          </p:cNvSpPr>
          <p:nvPr>
            <p:ph sz="half" idx="2"/>
          </p:nvPr>
        </p:nvSpPr>
        <p:spPr>
          <a:xfrm>
            <a:off x="1602438" y="2952977"/>
            <a:ext cx="2423160" cy="2511910"/>
          </a:xfrm>
        </p:spPr>
        <p:txBody>
          <a:bodyPr/>
          <a:lstStyle>
            <a:lvl1pPr marL="0" indent="0">
              <a:buNone/>
              <a:defRPr/>
            </a:lvl1pPr>
            <a:lvl2pPr marL="457200" indent="0">
              <a:buNone/>
              <a:defRPr/>
            </a:lvl2pPr>
          </a:lstStyle>
          <a:p>
            <a:pPr lvl="0"/>
            <a:r>
              <a:rPr lang="en-US"/>
              <a:t>Click to edit Master text styles</a:t>
            </a:r>
          </a:p>
        </p:txBody>
      </p:sp>
      <p:sp>
        <p:nvSpPr>
          <p:cNvPr id="6" name="Content Placeholder 5">
            <a:extLst>
              <a:ext uri="{FF2B5EF4-FFF2-40B4-BE49-F238E27FC236}">
                <a16:creationId xmlns:a16="http://schemas.microsoft.com/office/drawing/2014/main" id="{7F62748D-706E-CE54-B6E2-799FC78943B6}"/>
              </a:ext>
            </a:extLst>
          </p:cNvPr>
          <p:cNvSpPr>
            <a:spLocks noGrp="1"/>
          </p:cNvSpPr>
          <p:nvPr>
            <p:ph sz="quarter" idx="4"/>
          </p:nvPr>
        </p:nvSpPr>
        <p:spPr>
          <a:xfrm>
            <a:off x="4894475" y="2952977"/>
            <a:ext cx="2423160" cy="251191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Footer Placeholder 7">
            <a:extLst>
              <a:ext uri="{FF2B5EF4-FFF2-40B4-BE49-F238E27FC236}">
                <a16:creationId xmlns:a16="http://schemas.microsoft.com/office/drawing/2014/main" id="{E8900B23-F0D6-0912-2BA2-FF2421014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DF546-748A-D965-DD85-EB6F83BB7EBE}"/>
              </a:ext>
            </a:extLst>
          </p:cNvPr>
          <p:cNvSpPr>
            <a:spLocks noGrp="1"/>
          </p:cNvSpPr>
          <p:nvPr>
            <p:ph type="sldNum" sz="quarter" idx="12"/>
          </p:nvPr>
        </p:nvSpPr>
        <p:spPr/>
        <p:txBody>
          <a:bodyPr/>
          <a:lstStyle/>
          <a:p>
            <a:fld id="{402AF41C-0C01-4292-8B40-325CC9F1007B}" type="slidenum">
              <a:rPr lang="en-US" smtClean="0"/>
              <a:t>‹#›</a:t>
            </a:fld>
            <a:endParaRPr lang="en-US"/>
          </a:p>
        </p:txBody>
      </p:sp>
      <p:sp>
        <p:nvSpPr>
          <p:cNvPr id="10" name="Content Placeholder 9">
            <a:extLst>
              <a:ext uri="{FF2B5EF4-FFF2-40B4-BE49-F238E27FC236}">
                <a16:creationId xmlns:a16="http://schemas.microsoft.com/office/drawing/2014/main" id="{29E4DE70-1C5B-27C1-6544-BB3D64F307D1}"/>
              </a:ext>
            </a:extLst>
          </p:cNvPr>
          <p:cNvSpPr>
            <a:spLocks noGrp="1"/>
          </p:cNvSpPr>
          <p:nvPr>
            <p:ph sz="quarter" idx="13"/>
          </p:nvPr>
        </p:nvSpPr>
        <p:spPr>
          <a:xfrm>
            <a:off x="8186511" y="2952977"/>
            <a:ext cx="2423160" cy="2511910"/>
          </a:xfrm>
        </p:spPr>
        <p:txBody>
          <a:bodyPr/>
          <a:lstStyle>
            <a:lvl1pPr marL="0" indent="0">
              <a:buNone/>
              <a:defRPr/>
            </a:lvl1pPr>
          </a:lstStyle>
          <a:p>
            <a:pPr lvl="0"/>
            <a:r>
              <a:rPr lang="en-US"/>
              <a:t>Click to edit Master text styles</a:t>
            </a:r>
          </a:p>
        </p:txBody>
      </p:sp>
      <p:sp>
        <p:nvSpPr>
          <p:cNvPr id="13" name="Content Placeholder 12">
            <a:extLst>
              <a:ext uri="{FF2B5EF4-FFF2-40B4-BE49-F238E27FC236}">
                <a16:creationId xmlns:a16="http://schemas.microsoft.com/office/drawing/2014/main" id="{4EA1FB08-4A19-0340-C00E-F42975D05B99}"/>
              </a:ext>
            </a:extLst>
          </p:cNvPr>
          <p:cNvSpPr>
            <a:spLocks noGrp="1"/>
          </p:cNvSpPr>
          <p:nvPr>
            <p:ph sz="quarter" idx="14" hasCustomPrompt="1"/>
          </p:nvPr>
        </p:nvSpPr>
        <p:spPr>
          <a:xfrm>
            <a:off x="1601788" y="2248084"/>
            <a:ext cx="2424112" cy="502920"/>
          </a:xfrm>
          <a:solidFill>
            <a:schemeClr val="tx1"/>
          </a:solidFill>
        </p:spPr>
        <p:txBody>
          <a:bodyPr anchor="ctr" anchorCtr="0">
            <a:normAutofit/>
          </a:bodyPr>
          <a:lstStyle>
            <a:lvl1pPr marL="0" indent="0" algn="ctr">
              <a:buNone/>
              <a:defRPr sz="1900" cap="all" baseline="0">
                <a:solidFill>
                  <a:schemeClr val="bg1"/>
                </a:solidFill>
              </a:defRPr>
            </a:lvl1pPr>
          </a:lstStyle>
          <a:p>
            <a:pPr lvl="0"/>
            <a:r>
              <a:rPr lang="en-US" dirty="0"/>
              <a:t>CLICK TO EDIT</a:t>
            </a:r>
          </a:p>
        </p:txBody>
      </p:sp>
      <p:sp>
        <p:nvSpPr>
          <p:cNvPr id="15" name="Content Placeholder 14">
            <a:extLst>
              <a:ext uri="{FF2B5EF4-FFF2-40B4-BE49-F238E27FC236}">
                <a16:creationId xmlns:a16="http://schemas.microsoft.com/office/drawing/2014/main" id="{58DAFBBE-DE45-76C2-2F6F-52EBD21980BA}"/>
              </a:ext>
            </a:extLst>
          </p:cNvPr>
          <p:cNvSpPr>
            <a:spLocks noGrp="1"/>
          </p:cNvSpPr>
          <p:nvPr>
            <p:ph sz="quarter" idx="15" hasCustomPrompt="1"/>
          </p:nvPr>
        </p:nvSpPr>
        <p:spPr>
          <a:xfrm>
            <a:off x="4894263" y="2248084"/>
            <a:ext cx="2424112" cy="502920"/>
          </a:xfrm>
          <a:solidFill>
            <a:schemeClr val="tx1"/>
          </a:solidFill>
        </p:spPr>
        <p:txBody>
          <a:bodyPr anchor="ctr" anchorCtr="0">
            <a:normAutofit/>
          </a:bodyPr>
          <a:lstStyle>
            <a:lvl1pPr marL="0" indent="0" algn="ctr">
              <a:buNone/>
              <a:defRPr sz="1900" cap="all" baseline="0">
                <a:solidFill>
                  <a:schemeClr val="bg1"/>
                </a:solidFill>
              </a:defRPr>
            </a:lvl1pPr>
          </a:lstStyle>
          <a:p>
            <a:pPr lvl="0"/>
            <a:r>
              <a:rPr lang="en-US" dirty="0"/>
              <a:t>Click TO EDIT</a:t>
            </a:r>
          </a:p>
        </p:txBody>
      </p:sp>
      <p:sp>
        <p:nvSpPr>
          <p:cNvPr id="17" name="Content Placeholder 16">
            <a:extLst>
              <a:ext uri="{FF2B5EF4-FFF2-40B4-BE49-F238E27FC236}">
                <a16:creationId xmlns:a16="http://schemas.microsoft.com/office/drawing/2014/main" id="{93603703-D075-3A9B-6057-E74BD4EAA3A5}"/>
              </a:ext>
            </a:extLst>
          </p:cNvPr>
          <p:cNvSpPr>
            <a:spLocks noGrp="1"/>
          </p:cNvSpPr>
          <p:nvPr>
            <p:ph sz="quarter" idx="16" hasCustomPrompt="1"/>
          </p:nvPr>
        </p:nvSpPr>
        <p:spPr>
          <a:xfrm>
            <a:off x="8186738" y="2248084"/>
            <a:ext cx="2422525" cy="502920"/>
          </a:xfrm>
          <a:solidFill>
            <a:schemeClr val="tx1"/>
          </a:solidFill>
        </p:spPr>
        <p:txBody>
          <a:bodyPr anchor="ctr" anchorCtr="0">
            <a:normAutofit/>
          </a:bodyPr>
          <a:lstStyle>
            <a:lvl1pPr marL="0" indent="0" algn="ctr">
              <a:buNone/>
              <a:defRPr sz="1900" cap="all"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017264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hank you_closing">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CE957-AC41-0C94-F535-5C1E4674F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8504" y="0"/>
            <a:ext cx="5871924" cy="6858000"/>
          </a:xfrm>
          <a:prstGeom prst="rect">
            <a:avLst/>
          </a:prstGeom>
        </p:spPr>
      </p:pic>
      <p:sp>
        <p:nvSpPr>
          <p:cNvPr id="10" name="Title 1">
            <a:extLst>
              <a:ext uri="{FF2B5EF4-FFF2-40B4-BE49-F238E27FC236}">
                <a16:creationId xmlns:a16="http://schemas.microsoft.com/office/drawing/2014/main" id="{2793C78C-9B40-B347-B3D2-AD46445354FA}"/>
              </a:ext>
            </a:extLst>
          </p:cNvPr>
          <p:cNvSpPr>
            <a:spLocks noGrp="1"/>
          </p:cNvSpPr>
          <p:nvPr>
            <p:ph type="title" hasCustomPrompt="1"/>
          </p:nvPr>
        </p:nvSpPr>
        <p:spPr>
          <a:xfrm>
            <a:off x="621792" y="2602851"/>
            <a:ext cx="10515600" cy="1973024"/>
          </a:xfrm>
        </p:spPr>
        <p:txBody>
          <a:bodyPr anchor="ctr" anchorCtr="0"/>
          <a:lstStyle>
            <a:lvl1pPr algn="l" defTabSz="914400" rtl="0" eaLnBrk="1" latinLnBrk="0" hangingPunct="1">
              <a:lnSpc>
                <a:spcPct val="90000"/>
              </a:lnSpc>
              <a:spcBef>
                <a:spcPct val="0"/>
              </a:spcBef>
              <a:buNone/>
              <a:defRPr lang="en-US" sz="6000" b="1" i="0" kern="1200" baseline="0" dirty="0">
                <a:solidFill>
                  <a:schemeClr val="tx1"/>
                </a:solidFill>
                <a:latin typeface="+mj-lt"/>
                <a:ea typeface="+mj-ea"/>
                <a:cs typeface="+mj-cs"/>
              </a:defRPr>
            </a:lvl1pPr>
          </a:lstStyle>
          <a:p>
            <a:r>
              <a:rPr lang="en-US" dirty="0"/>
              <a:t>Click to add Thank You</a:t>
            </a:r>
          </a:p>
        </p:txBody>
      </p:sp>
      <p:pic>
        <p:nvPicPr>
          <p:cNvPr id="4" name="Picture 3">
            <a:extLst>
              <a:ext uri="{FF2B5EF4-FFF2-40B4-BE49-F238E27FC236}">
                <a16:creationId xmlns:a16="http://schemas.microsoft.com/office/drawing/2014/main" id="{568A2FFD-00B0-4315-5A95-071DDF8C3C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702" y="698884"/>
            <a:ext cx="2807850" cy="662335"/>
          </a:xfrm>
          <a:prstGeom prst="rect">
            <a:avLst/>
          </a:prstGeom>
        </p:spPr>
      </p:pic>
    </p:spTree>
    <p:extLst>
      <p:ext uri="{BB962C8B-B14F-4D97-AF65-F5344CB8AC3E}">
        <p14:creationId xmlns:p14="http://schemas.microsoft.com/office/powerpoint/2010/main" val="4224272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10"/>
          <p:cNvSpPr>
            <a:spLocks noGrp="1"/>
          </p:cNvSpPr>
          <p:nvPr>
            <p:ph type="body" sz="quarter" idx="10"/>
          </p:nvPr>
        </p:nvSpPr>
        <p:spPr>
          <a:xfrm>
            <a:off x="609599" y="578536"/>
            <a:ext cx="10970684" cy="1938301"/>
          </a:xfrm>
        </p:spPr>
        <p:txBody>
          <a:bodyPr/>
          <a:lstStyle>
            <a:lvl1pPr marL="0" indent="0">
              <a:buNone/>
              <a:defRPr sz="4500" b="1" baseline="0"/>
            </a:lvl1pPr>
            <a:lvl2pPr marL="68580" indent="0">
              <a:spcBef>
                <a:spcPts val="0"/>
              </a:spcBef>
              <a:buNone/>
              <a:defRPr sz="1800"/>
            </a:lvl2pPr>
            <a:lvl3pPr marL="685800" indent="0">
              <a:buNone/>
              <a:defRPr sz="1800"/>
            </a:lvl3pPr>
            <a:lvl4pPr marL="1028700" indent="0">
              <a:buNone/>
              <a:defRPr sz="1800"/>
            </a:lvl4pPr>
            <a:lvl5pPr marL="1371600" indent="0">
              <a:buNone/>
              <a:defRPr sz="18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3998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17" y="1261872"/>
            <a:ext cx="9134009" cy="4846320"/>
          </a:xfrm>
        </p:spPr>
        <p:txBody>
          <a:bodyPr/>
          <a:lstStyle>
            <a:lvl1pPr marL="0" indent="0">
              <a:spcBef>
                <a:spcPts val="600"/>
              </a:spcBef>
              <a:defRPr>
                <a:solidFill>
                  <a:srgbClr val="1C3B61"/>
                </a:solidFill>
              </a:defRPr>
            </a:lvl1pPr>
            <a:lvl2pPr marL="579438" indent="-118872">
              <a:spcBef>
                <a:spcPts val="600"/>
              </a:spcBef>
              <a:spcAft>
                <a:spcPts val="900"/>
              </a:spcAft>
              <a:buFont typeface="Arial"/>
              <a:buChar char="•"/>
              <a:defRPr sz="1800" baseline="0">
                <a:solidFill>
                  <a:srgbClr val="1C3B61"/>
                </a:solidFill>
              </a:defRPr>
            </a:lvl2pPr>
            <a:lvl3pPr marL="685800" indent="-111125">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2">
            <a:extLst>
              <a:ext uri="{FF2B5EF4-FFF2-40B4-BE49-F238E27FC236}">
                <a16:creationId xmlns:a16="http://schemas.microsoft.com/office/drawing/2014/main" id="{ADC23E85-329A-EF6D-CE24-52664E3EF717}"/>
              </a:ext>
            </a:extLst>
          </p:cNvPr>
          <p:cNvSpPr>
            <a:spLocks noGrp="1" noChangeArrowheads="1"/>
          </p:cNvSpPr>
          <p:nvPr>
            <p:ph type="sldNum" sz="quarter" idx="13"/>
          </p:nvPr>
        </p:nvSpPr>
        <p:spPr/>
        <p:txBody>
          <a:bodyPr/>
          <a:lstStyle>
            <a:lvl1pPr>
              <a:defRPr/>
            </a:lvl1pPr>
          </a:lstStyle>
          <a:p>
            <a:pPr>
              <a:defRPr/>
            </a:pPr>
            <a:fld id="{9FFAD6D5-47FE-544F-98B8-9AAC89F6279D}" type="slidenum">
              <a:rPr lang="en-US" altLang="en-US"/>
              <a:pPr>
                <a:defRPr/>
              </a:pPr>
              <a:t>‹#›</a:t>
            </a:fld>
            <a:endParaRPr lang="en-US" altLang="en-US"/>
          </a:p>
        </p:txBody>
      </p:sp>
    </p:spTree>
    <p:extLst>
      <p:ext uri="{BB962C8B-B14F-4D97-AF65-F5344CB8AC3E}">
        <p14:creationId xmlns:p14="http://schemas.microsoft.com/office/powerpoint/2010/main" val="2336519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740509" y="1819205"/>
            <a:ext cx="1471708" cy="128481"/>
          </a:xfrm>
          <a:prstGeom prst="rect">
            <a:avLst/>
          </a:prstGeom>
        </p:spPr>
      </p:pic>
      <p:pic>
        <p:nvPicPr>
          <p:cNvPr id="26" name="Picture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40055" y="6576427"/>
            <a:ext cx="3386655" cy="229748"/>
          </a:xfrm>
          <a:prstGeom prst="rect">
            <a:avLst/>
          </a:prstGeom>
        </p:spPr>
      </p:pic>
      <p:sp>
        <p:nvSpPr>
          <p:cNvPr id="2" name="Title 1"/>
          <p:cNvSpPr>
            <a:spLocks noGrp="1"/>
          </p:cNvSpPr>
          <p:nvPr>
            <p:ph type="title" hasCustomPrompt="1"/>
          </p:nvPr>
        </p:nvSpPr>
        <p:spPr>
          <a:xfrm>
            <a:off x="597230" y="184371"/>
            <a:ext cx="10929479" cy="717461"/>
          </a:xfrm>
          <a:prstGeom prst="rect">
            <a:avLst/>
          </a:prstGeom>
        </p:spPr>
        <p:txBody>
          <a:bodyPr anchor="b" anchorCtr="0">
            <a:normAutofit/>
          </a:bodyPr>
          <a:lstStyle>
            <a:lvl1pPr algn="l">
              <a:defRPr sz="4000" b="1" i="0">
                <a:latin typeface="Encode Sans Normal Black" charset="0"/>
                <a:ea typeface="Encode Sans Normal Black" charset="0"/>
                <a:cs typeface="Encode Sans Normal Black" charset="0"/>
              </a:defRPr>
            </a:lvl1pPr>
          </a:lstStyle>
          <a:p>
            <a:pPr lvl="0"/>
            <a:r>
              <a:rPr lang="en-US" dirty="0"/>
              <a:t>HEADER HERE</a:t>
            </a:r>
          </a:p>
        </p:txBody>
      </p:sp>
    </p:spTree>
    <p:extLst>
      <p:ext uri="{BB962C8B-B14F-4D97-AF65-F5344CB8AC3E}">
        <p14:creationId xmlns:p14="http://schemas.microsoft.com/office/powerpoint/2010/main" val="5189622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448">
          <p15:clr>
            <a:srgbClr val="FBAE40"/>
          </p15:clr>
        </p15:guide>
        <p15:guide id="4" pos="264">
          <p15:clr>
            <a:srgbClr val="FBAE40"/>
          </p15:clr>
        </p15:guide>
        <p15:guide id="5" orient="horz" pos="30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53470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a:extLst>
              <a:ext uri="{FF2B5EF4-FFF2-40B4-BE49-F238E27FC236}">
                <a16:creationId xmlns:a16="http://schemas.microsoft.com/office/drawing/2014/main" id="{7E3BC0D7-7437-4D55-84A2-2052BBDAC14D}"/>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3197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53718-B504-7F87-E066-0EBF37695DAA}"/>
              </a:ext>
            </a:extLst>
          </p:cNvPr>
          <p:cNvSpPr/>
          <p:nvPr userDrawn="1"/>
        </p:nvSpPr>
        <p:spPr>
          <a:xfrm>
            <a:off x="3233854" y="6016752"/>
            <a:ext cx="8207509" cy="3808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3EAC77-E29C-9F0D-95C2-15B86A305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62390" cy="6858000"/>
          </a:xfrm>
          <a:prstGeom prst="rect">
            <a:avLst/>
          </a:prstGeom>
        </p:spPr>
      </p:pic>
      <p:sp>
        <p:nvSpPr>
          <p:cNvPr id="2" name="Title 1">
            <a:extLst>
              <a:ext uri="{FF2B5EF4-FFF2-40B4-BE49-F238E27FC236}">
                <a16:creationId xmlns:a16="http://schemas.microsoft.com/office/drawing/2014/main" id="{4479FFB5-ECB2-E90E-2D1D-C621D67175CF}"/>
              </a:ext>
            </a:extLst>
          </p:cNvPr>
          <p:cNvSpPr>
            <a:spLocks noGrp="1"/>
          </p:cNvSpPr>
          <p:nvPr>
            <p:ph type="title" hasCustomPrompt="1"/>
          </p:nvPr>
        </p:nvSpPr>
        <p:spPr>
          <a:xfrm>
            <a:off x="914400" y="1579308"/>
            <a:ext cx="6931742" cy="3238939"/>
          </a:xfrm>
        </p:spPr>
        <p:txBody>
          <a:bodyPr anchor="ctr" anchorCtr="0"/>
          <a:lstStyle>
            <a:lvl1pPr>
              <a:defRPr sz="6000">
                <a:solidFill>
                  <a:schemeClr val="bg1"/>
                </a:solidFill>
              </a:defRPr>
            </a:lvl1pPr>
          </a:lstStyle>
          <a:p>
            <a:r>
              <a:rPr lang="en-US" dirty="0"/>
              <a:t>Click to edit </a:t>
            </a:r>
            <a:br>
              <a:rPr lang="en-US" dirty="0"/>
            </a:br>
            <a:r>
              <a:rPr lang="en-US" dirty="0"/>
              <a:t>Master title </a:t>
            </a:r>
            <a:br>
              <a:rPr lang="en-US" dirty="0"/>
            </a:br>
            <a:r>
              <a:rPr lang="en-US" dirty="0"/>
              <a:t>style</a:t>
            </a:r>
          </a:p>
        </p:txBody>
      </p:sp>
      <p:sp>
        <p:nvSpPr>
          <p:cNvPr id="3" name="Text Placeholder 2">
            <a:extLst>
              <a:ext uri="{FF2B5EF4-FFF2-40B4-BE49-F238E27FC236}">
                <a16:creationId xmlns:a16="http://schemas.microsoft.com/office/drawing/2014/main" id="{E87EE918-0B1E-6452-87A9-DF4A3D2B170D}"/>
              </a:ext>
            </a:extLst>
          </p:cNvPr>
          <p:cNvSpPr>
            <a:spLocks noGrp="1"/>
          </p:cNvSpPr>
          <p:nvPr>
            <p:ph type="body" idx="1"/>
          </p:nvPr>
        </p:nvSpPr>
        <p:spPr>
          <a:xfrm>
            <a:off x="914400" y="4954772"/>
            <a:ext cx="10363200" cy="1134878"/>
          </a:xfrm>
        </p:spPr>
        <p:txBody>
          <a:bodyPr/>
          <a:lstStyle>
            <a:lvl1pPr marL="0" indent="0">
              <a:lnSpc>
                <a:spcPct val="90000"/>
              </a:lnSpc>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6832DE-4433-4E49-4062-C73289AB171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ECABF192-B89B-17DC-5507-42E72D4FB092}"/>
              </a:ext>
            </a:extLst>
          </p:cNvPr>
          <p:cNvSpPr>
            <a:spLocks noGrp="1"/>
          </p:cNvSpPr>
          <p:nvPr>
            <p:ph type="sldNum" sz="quarter" idx="12"/>
          </p:nvPr>
        </p:nvSpPr>
        <p:spPr/>
        <p:txBody>
          <a:bodyPr/>
          <a:lstStyle/>
          <a:p>
            <a:fld id="{402AF41C-0C01-4292-8B40-325CC9F1007B}" type="slidenum">
              <a:rPr lang="en-US" smtClean="0"/>
              <a:t>‹#›</a:t>
            </a:fld>
            <a:endParaRPr lang="en-US"/>
          </a:p>
        </p:txBody>
      </p:sp>
      <p:sp>
        <p:nvSpPr>
          <p:cNvPr id="4" name="TextBox 3">
            <a:extLst>
              <a:ext uri="{FF2B5EF4-FFF2-40B4-BE49-F238E27FC236}">
                <a16:creationId xmlns:a16="http://schemas.microsoft.com/office/drawing/2014/main" id="{C1D4B925-4371-93EB-3411-84AE9B114A8C}"/>
              </a:ext>
            </a:extLst>
          </p:cNvPr>
          <p:cNvSpPr txBox="1"/>
          <p:nvPr userDrawn="1"/>
        </p:nvSpPr>
        <p:spPr>
          <a:xfrm>
            <a:off x="914400" y="6019503"/>
            <a:ext cx="2989007" cy="365760"/>
          </a:xfrm>
          <a:prstGeom prst="rect">
            <a:avLst/>
          </a:prstGeom>
          <a:noFill/>
        </p:spPr>
        <p:txBody>
          <a:bodyPr wrap="square" lIns="0" tIns="0" rIns="0" bIns="0" rtlCol="0" anchor="ctr" anchorCtr="0">
            <a:noAutofit/>
          </a:bodyPr>
          <a:lstStyle/>
          <a:p>
            <a:r>
              <a:rPr lang="en-US" sz="1050" b="1" dirty="0">
                <a:solidFill>
                  <a:schemeClr val="bg1"/>
                </a:solidFill>
              </a:rPr>
              <a:t>Fred Hutchinson Cancer Center</a:t>
            </a:r>
          </a:p>
        </p:txBody>
      </p:sp>
      <p:cxnSp>
        <p:nvCxnSpPr>
          <p:cNvPr id="11" name="Straight Connector 10">
            <a:extLst>
              <a:ext uri="{FF2B5EF4-FFF2-40B4-BE49-F238E27FC236}">
                <a16:creationId xmlns:a16="http://schemas.microsoft.com/office/drawing/2014/main" id="{7741CC2D-ADFA-3BBE-FF74-6466B3EFD9B9}"/>
              </a:ext>
            </a:extLst>
          </p:cNvPr>
          <p:cNvCxnSpPr>
            <a:cxnSpLocks/>
          </p:cNvCxnSpPr>
          <p:nvPr userDrawn="1"/>
        </p:nvCxnSpPr>
        <p:spPr>
          <a:xfrm flipH="1">
            <a:off x="3057832" y="6222047"/>
            <a:ext cx="821976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71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9812-6B69-5FBB-40B0-CB1BD52BCB6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A54DC98-86E7-CF87-6709-1CDD57BB3276}"/>
              </a:ext>
            </a:extLst>
          </p:cNvPr>
          <p:cNvSpPr>
            <a:spLocks noGrp="1"/>
          </p:cNvSpPr>
          <p:nvPr>
            <p:ph sz="half" idx="1"/>
          </p:nvPr>
        </p:nvSpPr>
        <p:spPr>
          <a:xfrm>
            <a:off x="914400" y="1457580"/>
            <a:ext cx="5105400" cy="4352544"/>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3C2757-9BFC-85ED-1612-958629E55BB6}"/>
              </a:ext>
            </a:extLst>
          </p:cNvPr>
          <p:cNvSpPr>
            <a:spLocks noGrp="1"/>
          </p:cNvSpPr>
          <p:nvPr>
            <p:ph sz="half" idx="2"/>
          </p:nvPr>
        </p:nvSpPr>
        <p:spPr>
          <a:xfrm>
            <a:off x="6172200" y="1444752"/>
            <a:ext cx="5105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07503280-953A-6A6B-89B7-C754FA1117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3742A-90FE-37C8-2605-403C5CF2DAE4}"/>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16132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6503-DD78-2342-1E29-9AFE8C06ADCD}"/>
              </a:ext>
            </a:extLst>
          </p:cNvPr>
          <p:cNvSpPr>
            <a:spLocks noGrp="1"/>
          </p:cNvSpPr>
          <p:nvPr>
            <p:ph type="title"/>
          </p:nvPr>
        </p:nvSpPr>
        <p:spPr>
          <a:xfrm>
            <a:off x="914400" y="365125"/>
            <a:ext cx="10363200"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24AF341-ED71-646A-640E-8FE822B368F2}"/>
              </a:ext>
            </a:extLst>
          </p:cNvPr>
          <p:cNvSpPr>
            <a:spLocks noGrp="1"/>
          </p:cNvSpPr>
          <p:nvPr>
            <p:ph type="body" idx="1" hasCustomPrompt="1"/>
          </p:nvPr>
        </p:nvSpPr>
        <p:spPr>
          <a:xfrm>
            <a:off x="914400" y="1189703"/>
            <a:ext cx="5083175" cy="747252"/>
          </a:xfrm>
        </p:spPr>
        <p:txBody>
          <a:bodyPr anchor="ctr" anchorCtr="0">
            <a:normAutofit/>
          </a:bodyPr>
          <a:lstStyle>
            <a:lvl1pPr marL="0" indent="0">
              <a:lnSpc>
                <a:spcPct val="90000"/>
              </a:lnSpc>
              <a:buNone/>
              <a:defRPr sz="19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Level 2 header</a:t>
            </a:r>
          </a:p>
        </p:txBody>
      </p:sp>
      <p:sp>
        <p:nvSpPr>
          <p:cNvPr id="4" name="Content Placeholder 3">
            <a:extLst>
              <a:ext uri="{FF2B5EF4-FFF2-40B4-BE49-F238E27FC236}">
                <a16:creationId xmlns:a16="http://schemas.microsoft.com/office/drawing/2014/main" id="{CF9DFFEB-F573-0BB1-187E-BF04F49FD268}"/>
              </a:ext>
            </a:extLst>
          </p:cNvPr>
          <p:cNvSpPr>
            <a:spLocks noGrp="1"/>
          </p:cNvSpPr>
          <p:nvPr>
            <p:ph sz="half" idx="2"/>
          </p:nvPr>
        </p:nvSpPr>
        <p:spPr>
          <a:xfrm>
            <a:off x="914400" y="2103643"/>
            <a:ext cx="5083175" cy="3687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75DFCBD-3FEF-C58A-423A-C25C7878E9CE}"/>
              </a:ext>
            </a:extLst>
          </p:cNvPr>
          <p:cNvSpPr>
            <a:spLocks noGrp="1"/>
          </p:cNvSpPr>
          <p:nvPr>
            <p:ph type="body" sz="quarter" idx="3" hasCustomPrompt="1"/>
          </p:nvPr>
        </p:nvSpPr>
        <p:spPr>
          <a:xfrm>
            <a:off x="6172200" y="1188720"/>
            <a:ext cx="5083175" cy="749808"/>
          </a:xfrm>
        </p:spPr>
        <p:txBody>
          <a:bodyPr anchor="ctr" anchorCtr="0">
            <a:normAutofit/>
          </a:bodyPr>
          <a:lstStyle>
            <a:lvl1pPr marL="0" indent="0">
              <a:lnSpc>
                <a:spcPct val="90000"/>
              </a:lnSpc>
              <a:buNone/>
              <a:defRPr sz="19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enter Level 2 header</a:t>
            </a:r>
          </a:p>
        </p:txBody>
      </p:sp>
      <p:sp>
        <p:nvSpPr>
          <p:cNvPr id="6" name="Content Placeholder 5">
            <a:extLst>
              <a:ext uri="{FF2B5EF4-FFF2-40B4-BE49-F238E27FC236}">
                <a16:creationId xmlns:a16="http://schemas.microsoft.com/office/drawing/2014/main" id="{7F62748D-706E-CE54-B6E2-799FC78943B6}"/>
              </a:ext>
            </a:extLst>
          </p:cNvPr>
          <p:cNvSpPr>
            <a:spLocks noGrp="1"/>
          </p:cNvSpPr>
          <p:nvPr>
            <p:ph sz="quarter" idx="4"/>
          </p:nvPr>
        </p:nvSpPr>
        <p:spPr>
          <a:xfrm>
            <a:off x="6172200" y="2103121"/>
            <a:ext cx="5105400" cy="368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8900B23-F0D6-0912-2BA2-FF2421014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DF546-748A-D965-DD85-EB6F83BB7EBE}"/>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17176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8D27-6BDD-5417-8EC4-00291A711D58}"/>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742BD33E-C6AD-7813-A913-149F3D87A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843C93-A7DD-9E70-87A8-2F87BE9F031C}"/>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92233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A95CB0-06CA-B017-ADCD-3F5EDEAB13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6C2A4-51AC-1525-9934-8E61605A1BF6}"/>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15829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8641-8B4F-D444-19EC-BF7D8624D5D4}"/>
              </a:ext>
            </a:extLst>
          </p:cNvPr>
          <p:cNvSpPr>
            <a:spLocks noGrp="1"/>
          </p:cNvSpPr>
          <p:nvPr>
            <p:ph type="title" hasCustomPrompt="1"/>
          </p:nvPr>
        </p:nvSpPr>
        <p:spPr>
          <a:xfrm>
            <a:off x="914400" y="457200"/>
            <a:ext cx="3857625" cy="1600200"/>
          </a:xfrm>
        </p:spPr>
        <p:txBody>
          <a:bodyPr anchor="ctr" anchorCtr="0">
            <a:noAutofit/>
          </a:bodyPr>
          <a:lstStyle>
            <a:lvl1pPr>
              <a:defRPr sz="3200"/>
            </a:lvl1pPr>
          </a:lstStyle>
          <a:p>
            <a:r>
              <a:rPr lang="en-US" dirty="0"/>
              <a:t>Click to edit Master title style – two or three lines</a:t>
            </a:r>
          </a:p>
        </p:txBody>
      </p:sp>
      <p:sp>
        <p:nvSpPr>
          <p:cNvPr id="3" name="Content Placeholder 2">
            <a:extLst>
              <a:ext uri="{FF2B5EF4-FFF2-40B4-BE49-F238E27FC236}">
                <a16:creationId xmlns:a16="http://schemas.microsoft.com/office/drawing/2014/main" id="{014AC393-7E96-B9A7-1EB2-4A0C2FE4B650}"/>
              </a:ext>
            </a:extLst>
          </p:cNvPr>
          <p:cNvSpPr>
            <a:spLocks noGrp="1"/>
          </p:cNvSpPr>
          <p:nvPr>
            <p:ph idx="1"/>
          </p:nvPr>
        </p:nvSpPr>
        <p:spPr>
          <a:xfrm>
            <a:off x="5183188" y="757085"/>
            <a:ext cx="6094412" cy="5034115"/>
          </a:xfrm>
        </p:spPr>
        <p:txBody>
          <a:bodyPr>
            <a:normAutofit/>
          </a:bodyPr>
          <a:lstStyle>
            <a:lvl1pPr>
              <a:defRPr sz="16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B2350D6-D385-7F8E-946D-A25E5C0E136D}"/>
              </a:ext>
            </a:extLst>
          </p:cNvPr>
          <p:cNvSpPr>
            <a:spLocks noGrp="1"/>
          </p:cNvSpPr>
          <p:nvPr>
            <p:ph type="body" sz="half" idx="2"/>
          </p:nvPr>
        </p:nvSpPr>
        <p:spPr>
          <a:xfrm>
            <a:off x="914400" y="2057400"/>
            <a:ext cx="3857625" cy="3733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9A7407C-4B46-3405-2813-E1D3FDFD3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32D6D-A165-0BDB-E69C-BAA8A085EA63}"/>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814052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FC8DD0-3F73-BB93-FA36-3D508DAD6913}"/>
              </a:ext>
            </a:extLst>
          </p:cNvPr>
          <p:cNvSpPr>
            <a:spLocks noGrp="1"/>
          </p:cNvSpPr>
          <p:nvPr>
            <p:ph sz="quarter" idx="13" hasCustomPrompt="1"/>
          </p:nvPr>
        </p:nvSpPr>
        <p:spPr>
          <a:xfrm>
            <a:off x="5183188" y="457201"/>
            <a:ext cx="6094412" cy="5334000"/>
          </a:xfrm>
        </p:spPr>
        <p:txBody>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543050" indent="-171450">
              <a:buFont typeface="Arial" panose="020B0604020202020204" pitchFamily="34" charset="0"/>
              <a:buChar char="•"/>
              <a:defRPr/>
            </a:lvl4pPr>
            <a:lvl5pPr marL="2000250" indent="-171450">
              <a:buFont typeface="Arial" panose="020B0604020202020204" pitchFamily="34" charset="0"/>
              <a:buChar char="•"/>
              <a:defRPr/>
            </a:lvl5pPr>
          </a:lstStyle>
          <a:p>
            <a:pPr lvl="0"/>
            <a:r>
              <a:rPr lang="en-US" dirty="0"/>
              <a:t>Insert table,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2AA3505-7FD8-3C21-E430-A532D7CBA5FF}"/>
              </a:ext>
            </a:extLst>
          </p:cNvPr>
          <p:cNvSpPr>
            <a:spLocks noGrp="1"/>
          </p:cNvSpPr>
          <p:nvPr>
            <p:ph type="title" hasCustomPrompt="1"/>
          </p:nvPr>
        </p:nvSpPr>
        <p:spPr>
          <a:xfrm>
            <a:off x="914400" y="457200"/>
            <a:ext cx="3857625" cy="1600200"/>
          </a:xfrm>
        </p:spPr>
        <p:txBody>
          <a:bodyPr anchor="ctr" anchorCtr="0"/>
          <a:lstStyle>
            <a:lvl1pPr>
              <a:defRPr sz="3200"/>
            </a:lvl1pPr>
          </a:lstStyle>
          <a:p>
            <a:r>
              <a:rPr lang="en-US" dirty="0"/>
              <a:t>Click to edit Master title style – two or three lines</a:t>
            </a:r>
          </a:p>
        </p:txBody>
      </p:sp>
      <p:sp>
        <p:nvSpPr>
          <p:cNvPr id="4" name="Text Placeholder 3">
            <a:extLst>
              <a:ext uri="{FF2B5EF4-FFF2-40B4-BE49-F238E27FC236}">
                <a16:creationId xmlns:a16="http://schemas.microsoft.com/office/drawing/2014/main" id="{9710D798-29A6-98AD-C9F7-45A59E2732E0}"/>
              </a:ext>
            </a:extLst>
          </p:cNvPr>
          <p:cNvSpPr>
            <a:spLocks noGrp="1"/>
          </p:cNvSpPr>
          <p:nvPr>
            <p:ph type="body" sz="half" idx="2"/>
          </p:nvPr>
        </p:nvSpPr>
        <p:spPr>
          <a:xfrm>
            <a:off x="914400" y="2057400"/>
            <a:ext cx="3857625" cy="3733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A3E136E-CF06-F17E-F496-D7786FB2F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679E9-738E-749D-CE9C-27D8D1BC7CCF}"/>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99477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E06E6-993B-6CEE-F959-D2384A8E4A51}"/>
              </a:ext>
            </a:extLst>
          </p:cNvPr>
          <p:cNvSpPr>
            <a:spLocks noGrp="1"/>
          </p:cNvSpPr>
          <p:nvPr>
            <p:ph type="title"/>
          </p:nvPr>
        </p:nvSpPr>
        <p:spPr>
          <a:xfrm>
            <a:off x="914400" y="365125"/>
            <a:ext cx="10363200" cy="913069"/>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F3579D4-E5DD-E8F8-F56C-4752D43F3554}"/>
              </a:ext>
            </a:extLst>
          </p:cNvPr>
          <p:cNvSpPr>
            <a:spLocks noGrp="1"/>
          </p:cNvSpPr>
          <p:nvPr>
            <p:ph type="body" idx="1"/>
          </p:nvPr>
        </p:nvSpPr>
        <p:spPr>
          <a:xfrm>
            <a:off x="914400" y="1441992"/>
            <a:ext cx="10363200" cy="434920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5F96F0-2789-0A58-06EF-48860FB4CBC4}"/>
              </a:ext>
            </a:extLst>
          </p:cNvPr>
          <p:cNvSpPr>
            <a:spLocks noGrp="1"/>
          </p:cNvSpPr>
          <p:nvPr>
            <p:ph type="ftr" sz="quarter" idx="3"/>
          </p:nvPr>
        </p:nvSpPr>
        <p:spPr>
          <a:xfrm>
            <a:off x="914400" y="6356350"/>
            <a:ext cx="10363200" cy="365125"/>
          </a:xfrm>
          <a:prstGeom prst="rect">
            <a:avLst/>
          </a:prstGeom>
        </p:spPr>
        <p:txBody>
          <a:bodyPr vert="horz" lIns="0" tIns="0" rIns="0" bIns="0" rtlCol="0" anchor="ctr"/>
          <a:lstStyle>
            <a:lvl1pPr algn="l">
              <a:defRPr sz="1050">
                <a:solidFill>
                  <a:schemeClr val="tx1"/>
                </a:solidFill>
              </a:defRPr>
            </a:lvl1pPr>
          </a:lstStyle>
          <a:p>
            <a:endParaRPr lang="en-US" dirty="0"/>
          </a:p>
        </p:txBody>
      </p:sp>
      <p:sp>
        <p:nvSpPr>
          <p:cNvPr id="7" name="Oval 6">
            <a:extLst>
              <a:ext uri="{FF2B5EF4-FFF2-40B4-BE49-F238E27FC236}">
                <a16:creationId xmlns:a16="http://schemas.microsoft.com/office/drawing/2014/main" id="{975F41FE-6FDA-17BF-76AA-C86F706C4C33}"/>
              </a:ext>
            </a:extLst>
          </p:cNvPr>
          <p:cNvSpPr/>
          <p:nvPr userDrawn="1"/>
        </p:nvSpPr>
        <p:spPr>
          <a:xfrm>
            <a:off x="11519087" y="6043240"/>
            <a:ext cx="301752" cy="30175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33B7DF8-B1EA-CC87-ECE4-7F641BE1B976}"/>
              </a:ext>
            </a:extLst>
          </p:cNvPr>
          <p:cNvSpPr>
            <a:spLocks noGrp="1"/>
          </p:cNvSpPr>
          <p:nvPr>
            <p:ph type="sldNum" sz="quarter" idx="4"/>
          </p:nvPr>
        </p:nvSpPr>
        <p:spPr>
          <a:xfrm>
            <a:off x="11441363" y="6016752"/>
            <a:ext cx="457200" cy="365125"/>
          </a:xfrm>
          <a:prstGeom prst="rect">
            <a:avLst/>
          </a:prstGeom>
        </p:spPr>
        <p:txBody>
          <a:bodyPr vert="horz" lIns="91440" tIns="45720" rIns="91440" bIns="45720" rtlCol="0" anchor="ctr"/>
          <a:lstStyle>
            <a:lvl1pPr algn="ctr">
              <a:defRPr sz="1050">
                <a:solidFill>
                  <a:schemeClr val="bg1"/>
                </a:solidFill>
              </a:defRPr>
            </a:lvl1pPr>
          </a:lstStyle>
          <a:p>
            <a:fld id="{402AF41C-0C01-4292-8B40-325CC9F1007B}" type="slidenum">
              <a:rPr lang="en-US" smtClean="0"/>
              <a:pPr/>
              <a:t>‹#›</a:t>
            </a:fld>
            <a:endParaRPr lang="en-US" dirty="0"/>
          </a:p>
        </p:txBody>
      </p:sp>
      <p:sp>
        <p:nvSpPr>
          <p:cNvPr id="8" name="TextBox 7">
            <a:extLst>
              <a:ext uri="{FF2B5EF4-FFF2-40B4-BE49-F238E27FC236}">
                <a16:creationId xmlns:a16="http://schemas.microsoft.com/office/drawing/2014/main" id="{BED11CFF-CFD2-85A6-6C08-1360F1769685}"/>
              </a:ext>
            </a:extLst>
          </p:cNvPr>
          <p:cNvSpPr txBox="1"/>
          <p:nvPr userDrawn="1"/>
        </p:nvSpPr>
        <p:spPr>
          <a:xfrm>
            <a:off x="914400" y="6019503"/>
            <a:ext cx="2989007" cy="365760"/>
          </a:xfrm>
          <a:prstGeom prst="rect">
            <a:avLst/>
          </a:prstGeom>
          <a:noFill/>
        </p:spPr>
        <p:txBody>
          <a:bodyPr wrap="square" lIns="0" tIns="0" rIns="0" bIns="0" rtlCol="0" anchor="ctr" anchorCtr="0">
            <a:noAutofit/>
          </a:bodyPr>
          <a:lstStyle/>
          <a:p>
            <a:r>
              <a:rPr lang="en-US" sz="1050" b="1" dirty="0"/>
              <a:t>Fred Hutchinson Cancer Center</a:t>
            </a:r>
          </a:p>
        </p:txBody>
      </p:sp>
      <p:cxnSp>
        <p:nvCxnSpPr>
          <p:cNvPr id="10" name="Straight Connector 9">
            <a:extLst>
              <a:ext uri="{FF2B5EF4-FFF2-40B4-BE49-F238E27FC236}">
                <a16:creationId xmlns:a16="http://schemas.microsoft.com/office/drawing/2014/main" id="{4F2BD626-04AC-1B24-AE77-8AFB7AA9A945}"/>
              </a:ext>
            </a:extLst>
          </p:cNvPr>
          <p:cNvCxnSpPr>
            <a:cxnSpLocks/>
          </p:cNvCxnSpPr>
          <p:nvPr userDrawn="1"/>
        </p:nvCxnSpPr>
        <p:spPr>
          <a:xfrm flipH="1">
            <a:off x="3057832" y="6222047"/>
            <a:ext cx="821976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26004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5" r:id="rId12"/>
    <p:sldLayoutId id="2147483926"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9" r:id="rId24"/>
    <p:sldLayoutId id="2147483940" r:id="rId25"/>
    <p:sldLayoutId id="2147483941" r:id="rId26"/>
    <p:sldLayoutId id="2147483942" r:id="rId27"/>
    <p:sldLayoutId id="2147483948" r:id="rId28"/>
    <p:sldLayoutId id="2147483949" r:id="rId29"/>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76">
          <p15:clr>
            <a:srgbClr val="F26B43"/>
          </p15:clr>
        </p15:guide>
        <p15:guide id="3" pos="3840">
          <p15:clr>
            <a:srgbClr val="F26B43"/>
          </p15:clr>
        </p15:guide>
        <p15:guide id="4" pos="7104">
          <p15:clr>
            <a:srgbClr val="F26B43"/>
          </p15:clr>
        </p15:guide>
        <p15:guide id="12" orient="horz" pos="600" userDrawn="1">
          <p15:clr>
            <a:srgbClr val="F26B43"/>
          </p15:clr>
        </p15:guide>
        <p15:guide id="13" orient="horz" pos="1032" userDrawn="1">
          <p15:clr>
            <a:srgbClr val="F26B43"/>
          </p15:clr>
        </p15:guide>
        <p15:guide id="14" orient="horz" pos="3648" userDrawn="1">
          <p15:clr>
            <a:srgbClr val="F26B43"/>
          </p15:clr>
        </p15:guide>
        <p15:guide id="15"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hyperlink" Target="http://www.gentlemenstudy.org/" TargetMode="External"/><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26.png"/><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57.svg"/><Relationship Id="rId17" Type="http://schemas.openxmlformats.org/officeDocument/2006/relationships/image" Target="../media/image61.png"/><Relationship Id="rId2" Type="http://schemas.openxmlformats.org/officeDocument/2006/relationships/image" Target="../media/image47.png"/><Relationship Id="rId16" Type="http://schemas.openxmlformats.org/officeDocument/2006/relationships/image" Target="../media/image60.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20.png"/><Relationship Id="rId10" Type="http://schemas.openxmlformats.org/officeDocument/2006/relationships/image" Target="../media/image55.png"/><Relationship Id="rId19" Type="http://schemas.openxmlformats.org/officeDocument/2006/relationships/image" Target="../media/image62.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emf"/></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8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C6B7-4F04-C917-9F52-F5982B37FAE3}"/>
              </a:ext>
            </a:extLst>
          </p:cNvPr>
          <p:cNvSpPr>
            <a:spLocks noGrp="1"/>
          </p:cNvSpPr>
          <p:nvPr>
            <p:ph type="ctrTitle"/>
          </p:nvPr>
        </p:nvSpPr>
        <p:spPr>
          <a:xfrm>
            <a:off x="619431" y="1714808"/>
            <a:ext cx="8595820" cy="2025618"/>
          </a:xfrm>
        </p:spPr>
        <p:txBody>
          <a:bodyPr>
            <a:noAutofit/>
          </a:bodyPr>
          <a:lstStyle/>
          <a:p>
            <a:r>
              <a:rPr lang="en-US" sz="3200" u="none" strike="noStrike" dirty="0">
                <a:effectLst/>
                <a:latin typeface="+mn-lt"/>
              </a:rPr>
              <a:t>Identifying and Addressing Disparities </a:t>
            </a:r>
            <a:br>
              <a:rPr lang="en-US" sz="3200" u="none" strike="noStrike" dirty="0">
                <a:effectLst/>
                <a:latin typeface="+mn-lt"/>
              </a:rPr>
            </a:br>
            <a:r>
              <a:rPr lang="en-US" sz="3200" u="none" strike="noStrike" dirty="0">
                <a:effectLst/>
                <a:latin typeface="+mn-lt"/>
              </a:rPr>
              <a:t>in Precision Medicine and Germline </a:t>
            </a:r>
            <a:br>
              <a:rPr lang="en-US" sz="3200" u="none" strike="noStrike" dirty="0">
                <a:effectLst/>
                <a:latin typeface="+mn-lt"/>
              </a:rPr>
            </a:br>
            <a:r>
              <a:rPr lang="en-US" sz="3200" u="none" strike="noStrike" dirty="0">
                <a:effectLst/>
                <a:latin typeface="+mn-lt"/>
              </a:rPr>
              <a:t>Genetic Testing in Prostate Cancer</a:t>
            </a:r>
            <a:endParaRPr lang="en-US" sz="6000" dirty="0">
              <a:effectLst/>
              <a:latin typeface="+mn-lt"/>
            </a:endParaRPr>
          </a:p>
        </p:txBody>
      </p:sp>
      <p:sp>
        <p:nvSpPr>
          <p:cNvPr id="3" name="Subtitle 2">
            <a:extLst>
              <a:ext uri="{FF2B5EF4-FFF2-40B4-BE49-F238E27FC236}">
                <a16:creationId xmlns:a16="http://schemas.microsoft.com/office/drawing/2014/main" id="{03E68F65-F591-1BA7-48EF-4F68DD058B4C}"/>
              </a:ext>
            </a:extLst>
          </p:cNvPr>
          <p:cNvSpPr>
            <a:spLocks noGrp="1"/>
          </p:cNvSpPr>
          <p:nvPr>
            <p:ph type="subTitle" idx="1"/>
          </p:nvPr>
        </p:nvSpPr>
        <p:spPr>
          <a:xfrm>
            <a:off x="619431" y="3952253"/>
            <a:ext cx="8142603" cy="2279311"/>
          </a:xfrm>
        </p:spPr>
        <p:txBody>
          <a:bodyPr>
            <a:noAutofit/>
          </a:bodyPr>
          <a:lstStyle/>
          <a:p>
            <a:r>
              <a:rPr lang="en-US" b="1" dirty="0"/>
              <a:t>Heather H. Cheng, MD, PhD</a:t>
            </a:r>
            <a:br>
              <a:rPr lang="en-US" b="1" dirty="0"/>
            </a:br>
            <a:r>
              <a:rPr lang="en-US" b="1" dirty="0"/>
              <a:t>Associate Professor, Medicine/Oncology</a:t>
            </a:r>
          </a:p>
          <a:p>
            <a:r>
              <a:rPr lang="en-US" b="1" dirty="0"/>
              <a:t>University of Washington</a:t>
            </a:r>
          </a:p>
          <a:p>
            <a:r>
              <a:rPr lang="en-US" b="1" dirty="0"/>
              <a:t>Fred Hutchinson Cancer Center</a:t>
            </a:r>
          </a:p>
          <a:p>
            <a:endParaRPr lang="en-US" b="1" dirty="0"/>
          </a:p>
          <a:p>
            <a:r>
              <a:rPr lang="en-US" b="1" i="0" u="none" strike="noStrike" dirty="0">
                <a:effectLst/>
              </a:rPr>
              <a:t>HICOR 8</a:t>
            </a:r>
            <a:r>
              <a:rPr lang="en-US" b="1" i="0" u="none" strike="noStrike" baseline="30000" dirty="0">
                <a:effectLst/>
              </a:rPr>
              <a:t>th</a:t>
            </a:r>
            <a:r>
              <a:rPr lang="en-US" b="1" i="0" u="none" strike="noStrike" dirty="0">
                <a:effectLst/>
              </a:rPr>
              <a:t> Value in Cancer Care Summit</a:t>
            </a:r>
          </a:p>
          <a:p>
            <a:r>
              <a:rPr lang="en-US" b="1" dirty="0"/>
              <a:t>Bell Harbor Conference Center, Seattle, WA</a:t>
            </a:r>
          </a:p>
          <a:p>
            <a:r>
              <a:rPr lang="en-US" b="1" dirty="0"/>
              <a:t>November 2, 2023</a:t>
            </a:r>
            <a:br>
              <a:rPr lang="en-US" b="1" dirty="0"/>
            </a:br>
            <a:endParaRPr lang="en-US" b="1" dirty="0"/>
          </a:p>
        </p:txBody>
      </p:sp>
      <p:sp>
        <p:nvSpPr>
          <p:cNvPr id="4" name="TextBox 3">
            <a:extLst>
              <a:ext uri="{FF2B5EF4-FFF2-40B4-BE49-F238E27FC236}">
                <a16:creationId xmlns:a16="http://schemas.microsoft.com/office/drawing/2014/main" id="{C69EAD8D-4C0E-370D-A0F4-A4247F6EA0C5}"/>
              </a:ext>
            </a:extLst>
          </p:cNvPr>
          <p:cNvSpPr txBox="1"/>
          <p:nvPr/>
        </p:nvSpPr>
        <p:spPr>
          <a:xfrm>
            <a:off x="1240971" y="1023257"/>
            <a:ext cx="0" cy="0"/>
          </a:xfrm>
          <a:prstGeom prst="rect">
            <a:avLst/>
          </a:prstGeom>
          <a:noFill/>
        </p:spPr>
        <p:txBody>
          <a:bodyPr wrap="none" lIns="0" tIns="0" rIns="0" bIns="0" rtlCol="0">
            <a:noAutofit/>
          </a:bodyPr>
          <a:lstStyle/>
          <a:p>
            <a:pPr algn="l">
              <a:lnSpc>
                <a:spcPct val="110000"/>
              </a:lnSpc>
              <a:spcBef>
                <a:spcPts val="1000"/>
              </a:spcBef>
            </a:pPr>
            <a:endParaRPr lang="en-US" sz="1600" dirty="0" err="1"/>
          </a:p>
        </p:txBody>
      </p:sp>
    </p:spTree>
    <p:extLst>
      <p:ext uri="{BB962C8B-B14F-4D97-AF65-F5344CB8AC3E}">
        <p14:creationId xmlns:p14="http://schemas.microsoft.com/office/powerpoint/2010/main" val="3223481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1F7C0B-D078-0952-2162-21C7F99661CC}"/>
              </a:ext>
            </a:extLst>
          </p:cNvPr>
          <p:cNvSpPr/>
          <p:nvPr/>
        </p:nvSpPr>
        <p:spPr>
          <a:xfrm>
            <a:off x="6577621" y="225631"/>
            <a:ext cx="4183511" cy="5949538"/>
          </a:xfrm>
          <a:prstGeom prst="rect">
            <a:avLst/>
          </a:pr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5F394-9A4F-97FE-7A25-975A51F4AD47}"/>
              </a:ext>
            </a:extLst>
          </p:cNvPr>
          <p:cNvSpPr>
            <a:spLocks noGrp="1"/>
          </p:cNvSpPr>
          <p:nvPr>
            <p:ph type="title"/>
          </p:nvPr>
        </p:nvSpPr>
        <p:spPr/>
        <p:txBody>
          <a:bodyPr/>
          <a:lstStyle/>
          <a:p>
            <a:r>
              <a:rPr lang="en-US" sz="3200" dirty="0">
                <a:solidFill>
                  <a:schemeClr val="tx1"/>
                </a:solidFill>
              </a:rPr>
              <a:t>Rapid changes in past few years</a:t>
            </a:r>
            <a:endParaRPr lang="en-US" dirty="0"/>
          </a:p>
        </p:txBody>
      </p:sp>
      <p:sp>
        <p:nvSpPr>
          <p:cNvPr id="4" name="Slide Number Placeholder 3">
            <a:extLst>
              <a:ext uri="{FF2B5EF4-FFF2-40B4-BE49-F238E27FC236}">
                <a16:creationId xmlns:a16="http://schemas.microsoft.com/office/drawing/2014/main" id="{9A640D71-20DE-26A8-6B3A-CED14B496110}"/>
              </a:ext>
            </a:extLst>
          </p:cNvPr>
          <p:cNvSpPr>
            <a:spLocks noGrp="1"/>
          </p:cNvSpPr>
          <p:nvPr>
            <p:ph type="sldNum" sz="quarter" idx="12"/>
          </p:nvPr>
        </p:nvSpPr>
        <p:spPr/>
        <p:txBody>
          <a:bodyPr/>
          <a:lstStyle/>
          <a:p>
            <a:fld id="{402AF41C-0C01-4292-8B40-325CC9F1007B}" type="slidenum">
              <a:rPr lang="en-US" smtClean="0"/>
              <a:t>10</a:t>
            </a:fld>
            <a:endParaRPr lang="en-US"/>
          </a:p>
        </p:txBody>
      </p:sp>
      <p:cxnSp>
        <p:nvCxnSpPr>
          <p:cNvPr id="5" name="Straight Connector 4">
            <a:extLst>
              <a:ext uri="{FF2B5EF4-FFF2-40B4-BE49-F238E27FC236}">
                <a16:creationId xmlns:a16="http://schemas.microsoft.com/office/drawing/2014/main" id="{CA7128B2-73CE-3A8D-8B8C-55B2CED36B28}"/>
              </a:ext>
            </a:extLst>
          </p:cNvPr>
          <p:cNvCxnSpPr>
            <a:cxnSpLocks/>
          </p:cNvCxnSpPr>
          <p:nvPr/>
        </p:nvCxnSpPr>
        <p:spPr>
          <a:xfrm flipH="1">
            <a:off x="9032165" y="2505490"/>
            <a:ext cx="213961" cy="1169561"/>
          </a:xfrm>
          <a:prstGeom prst="line">
            <a:avLst/>
          </a:prstGeom>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0EAEDEA8-45D5-FF79-D6AF-698DFB131FBF}"/>
              </a:ext>
            </a:extLst>
          </p:cNvPr>
          <p:cNvSpPr/>
          <p:nvPr/>
        </p:nvSpPr>
        <p:spPr>
          <a:xfrm>
            <a:off x="7889245" y="2987735"/>
            <a:ext cx="2033483" cy="769441"/>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TREATMENT: </a:t>
            </a:r>
            <a:r>
              <a:rPr lang="en-US" sz="1200" dirty="0" err="1">
                <a:solidFill>
                  <a:srgbClr val="000000"/>
                </a:solidFill>
              </a:rPr>
              <a:t>PARPis</a:t>
            </a:r>
            <a:r>
              <a:rPr lang="en-US" sz="1200" dirty="0">
                <a:solidFill>
                  <a:srgbClr val="000000"/>
                </a:solidFill>
              </a:rPr>
              <a:t>, platinum, immunotherapies</a:t>
            </a:r>
          </a:p>
        </p:txBody>
      </p:sp>
      <p:sp>
        <p:nvSpPr>
          <p:cNvPr id="7" name="TextBox 6">
            <a:extLst>
              <a:ext uri="{FF2B5EF4-FFF2-40B4-BE49-F238E27FC236}">
                <a16:creationId xmlns:a16="http://schemas.microsoft.com/office/drawing/2014/main" id="{1E4EA7E6-77C0-02A8-D269-9C2342A798E2}"/>
              </a:ext>
            </a:extLst>
          </p:cNvPr>
          <p:cNvSpPr txBox="1"/>
          <p:nvPr/>
        </p:nvSpPr>
        <p:spPr>
          <a:xfrm>
            <a:off x="6720460" y="317075"/>
            <a:ext cx="1771477" cy="430887"/>
          </a:xfrm>
          <a:prstGeom prst="rect">
            <a:avLst/>
          </a:prstGeom>
          <a:solidFill>
            <a:schemeClr val="accent4">
              <a:lumMod val="40000"/>
              <a:lumOff val="60000"/>
            </a:schemeClr>
          </a:solidFill>
        </p:spPr>
        <p:txBody>
          <a:bodyPr wrap="square" rtlCol="0">
            <a:spAutoFit/>
          </a:bodyPr>
          <a:lstStyle/>
          <a:p>
            <a:r>
              <a:rPr lang="en-US" sz="1100" dirty="0"/>
              <a:t>2016 &gt;10% </a:t>
            </a:r>
            <a:r>
              <a:rPr lang="en-US" sz="1100" dirty="0" err="1"/>
              <a:t>mPC</a:t>
            </a:r>
            <a:r>
              <a:rPr lang="en-US" sz="1100" dirty="0"/>
              <a:t> with inherited DNA repair </a:t>
            </a:r>
            <a:r>
              <a:rPr lang="en-US" sz="1100" dirty="0" err="1"/>
              <a:t>mut</a:t>
            </a:r>
            <a:endParaRPr lang="en-US" sz="1100" dirty="0"/>
          </a:p>
        </p:txBody>
      </p:sp>
      <p:cxnSp>
        <p:nvCxnSpPr>
          <p:cNvPr id="8" name="Straight Connector 7">
            <a:extLst>
              <a:ext uri="{FF2B5EF4-FFF2-40B4-BE49-F238E27FC236}">
                <a16:creationId xmlns:a16="http://schemas.microsoft.com/office/drawing/2014/main" id="{D9EB131D-26C9-DF77-5486-2AAA9C47F4F4}"/>
              </a:ext>
            </a:extLst>
          </p:cNvPr>
          <p:cNvCxnSpPr>
            <a:cxnSpLocks/>
          </p:cNvCxnSpPr>
          <p:nvPr/>
        </p:nvCxnSpPr>
        <p:spPr>
          <a:xfrm flipH="1">
            <a:off x="7991475" y="3740302"/>
            <a:ext cx="270454" cy="55412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71E8A35-B258-AE2C-8C9F-DF35F886D505}"/>
              </a:ext>
            </a:extLst>
          </p:cNvPr>
          <p:cNvSpPr txBox="1"/>
          <p:nvPr/>
        </p:nvSpPr>
        <p:spPr>
          <a:xfrm>
            <a:off x="6714754" y="801141"/>
            <a:ext cx="1771477" cy="430887"/>
          </a:xfrm>
          <a:prstGeom prst="rect">
            <a:avLst/>
          </a:prstGeom>
          <a:solidFill>
            <a:schemeClr val="accent4">
              <a:lumMod val="40000"/>
              <a:lumOff val="60000"/>
            </a:schemeClr>
          </a:solidFill>
        </p:spPr>
        <p:txBody>
          <a:bodyPr wrap="square" rtlCol="0">
            <a:spAutoFit/>
          </a:bodyPr>
          <a:lstStyle/>
          <a:p>
            <a:r>
              <a:rPr lang="en-US" sz="1100" dirty="0"/>
              <a:t>2016 SCCA Prostate Cancer Genetics Clinic</a:t>
            </a:r>
          </a:p>
        </p:txBody>
      </p:sp>
      <p:sp>
        <p:nvSpPr>
          <p:cNvPr id="10" name="TextBox 9">
            <a:extLst>
              <a:ext uri="{FF2B5EF4-FFF2-40B4-BE49-F238E27FC236}">
                <a16:creationId xmlns:a16="http://schemas.microsoft.com/office/drawing/2014/main" id="{BAFF3910-A021-F2BF-7445-C1945731E949}"/>
              </a:ext>
            </a:extLst>
          </p:cNvPr>
          <p:cNvSpPr txBox="1"/>
          <p:nvPr/>
        </p:nvSpPr>
        <p:spPr>
          <a:xfrm>
            <a:off x="6986748" y="4302745"/>
            <a:ext cx="1599911" cy="769441"/>
          </a:xfrm>
          <a:prstGeom prst="rect">
            <a:avLst/>
          </a:prstGeom>
          <a:solidFill>
            <a:schemeClr val="accent4">
              <a:lumMod val="40000"/>
              <a:lumOff val="60000"/>
            </a:schemeClr>
          </a:solidFill>
        </p:spPr>
        <p:txBody>
          <a:bodyPr wrap="square" rtlCol="0">
            <a:spAutoFit/>
          </a:bodyPr>
          <a:lstStyle/>
          <a:p>
            <a:r>
              <a:rPr lang="en-US" sz="1100" dirty="0"/>
              <a:t>2016 NCCN Early Detection PC: inquire about fam hx and </a:t>
            </a:r>
            <a:r>
              <a:rPr lang="en-US" sz="1100" i="1" dirty="0"/>
              <a:t>BRCA1/2</a:t>
            </a:r>
          </a:p>
        </p:txBody>
      </p:sp>
      <p:sp>
        <p:nvSpPr>
          <p:cNvPr id="11" name="TextBox 10">
            <a:extLst>
              <a:ext uri="{FF2B5EF4-FFF2-40B4-BE49-F238E27FC236}">
                <a16:creationId xmlns:a16="http://schemas.microsoft.com/office/drawing/2014/main" id="{57460A7F-7136-C9FF-CC87-6CD7F5837BFB}"/>
              </a:ext>
            </a:extLst>
          </p:cNvPr>
          <p:cNvSpPr txBox="1"/>
          <p:nvPr/>
        </p:nvSpPr>
        <p:spPr>
          <a:xfrm>
            <a:off x="5444504" y="4592763"/>
            <a:ext cx="1261063" cy="1107996"/>
          </a:xfrm>
          <a:prstGeom prst="rect">
            <a:avLst/>
          </a:prstGeom>
          <a:solidFill>
            <a:schemeClr val="accent2">
              <a:lumMod val="40000"/>
              <a:lumOff val="60000"/>
            </a:schemeClr>
          </a:solidFill>
        </p:spPr>
        <p:txBody>
          <a:bodyPr wrap="square" rtlCol="0">
            <a:spAutoFit/>
          </a:bodyPr>
          <a:lstStyle/>
          <a:p>
            <a:r>
              <a:rPr lang="en-US" sz="1100" i="1" dirty="0"/>
              <a:t>2013 gBRCA1/2 </a:t>
            </a:r>
            <a:r>
              <a:rPr lang="en-US" sz="1100" dirty="0"/>
              <a:t>carriers with PC:  more aggressive cancer and worse survival (Castro, et al)</a:t>
            </a:r>
          </a:p>
        </p:txBody>
      </p:sp>
      <p:cxnSp>
        <p:nvCxnSpPr>
          <p:cNvPr id="12" name="Straight Connector 11">
            <a:extLst>
              <a:ext uri="{FF2B5EF4-FFF2-40B4-BE49-F238E27FC236}">
                <a16:creationId xmlns:a16="http://schemas.microsoft.com/office/drawing/2014/main" id="{879E9F6A-C6CD-9743-02B5-0991F4515494}"/>
              </a:ext>
            </a:extLst>
          </p:cNvPr>
          <p:cNvCxnSpPr>
            <a:cxnSpLocks/>
          </p:cNvCxnSpPr>
          <p:nvPr/>
        </p:nvCxnSpPr>
        <p:spPr>
          <a:xfrm flipH="1">
            <a:off x="6577621" y="3715081"/>
            <a:ext cx="314712" cy="877682"/>
          </a:xfrm>
          <a:prstGeom prst="line">
            <a:avLst/>
          </a:prstGeom>
        </p:spPr>
        <p:style>
          <a:lnRef idx="2">
            <a:schemeClr val="accent1"/>
          </a:lnRef>
          <a:fillRef idx="0">
            <a:schemeClr val="accent1"/>
          </a:fillRef>
          <a:effectRef idx="1">
            <a:schemeClr val="accent1"/>
          </a:effectRef>
          <a:fontRef idx="minor">
            <a:schemeClr val="tx1"/>
          </a:fontRef>
        </p:style>
      </p:cxnSp>
      <p:sp>
        <p:nvSpPr>
          <p:cNvPr id="13" name="Right Arrow 12">
            <a:extLst>
              <a:ext uri="{FF2B5EF4-FFF2-40B4-BE49-F238E27FC236}">
                <a16:creationId xmlns:a16="http://schemas.microsoft.com/office/drawing/2014/main" id="{A99766DF-C447-45F3-5D5A-AF77349020E0}"/>
              </a:ext>
            </a:extLst>
          </p:cNvPr>
          <p:cNvSpPr/>
          <p:nvPr/>
        </p:nvSpPr>
        <p:spPr>
          <a:xfrm>
            <a:off x="1266248" y="3484950"/>
            <a:ext cx="1669919" cy="430886"/>
          </a:xfrm>
          <a:prstGeom prst="rightArrow">
            <a:avLst/>
          </a:prstGeom>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b="1" dirty="0">
                <a:solidFill>
                  <a:schemeClr val="accent2"/>
                </a:solidFill>
              </a:rPr>
              <a:t>2000</a:t>
            </a:r>
          </a:p>
        </p:txBody>
      </p:sp>
      <p:sp>
        <p:nvSpPr>
          <p:cNvPr id="14" name="TextBox 13">
            <a:extLst>
              <a:ext uri="{FF2B5EF4-FFF2-40B4-BE49-F238E27FC236}">
                <a16:creationId xmlns:a16="http://schemas.microsoft.com/office/drawing/2014/main" id="{437423E6-6BD3-F8C9-8CF1-83A854858733}"/>
              </a:ext>
            </a:extLst>
          </p:cNvPr>
          <p:cNvSpPr txBox="1"/>
          <p:nvPr/>
        </p:nvSpPr>
        <p:spPr>
          <a:xfrm>
            <a:off x="2101207" y="3941909"/>
            <a:ext cx="759653" cy="600164"/>
          </a:xfrm>
          <a:prstGeom prst="rect">
            <a:avLst/>
          </a:prstGeom>
          <a:noFill/>
          <a:ln>
            <a:solidFill>
              <a:schemeClr val="tx1"/>
            </a:solidFill>
          </a:ln>
        </p:spPr>
        <p:txBody>
          <a:bodyPr wrap="square" rtlCol="0">
            <a:spAutoFit/>
          </a:bodyPr>
          <a:lstStyle/>
          <a:p>
            <a:r>
              <a:rPr lang="en-US" sz="1100" i="1" dirty="0"/>
              <a:t>BRCA1 BRCA2</a:t>
            </a:r>
          </a:p>
          <a:p>
            <a:r>
              <a:rPr lang="en-US" sz="1100" i="1" dirty="0"/>
              <a:t>identified</a:t>
            </a:r>
          </a:p>
        </p:txBody>
      </p:sp>
      <p:sp>
        <p:nvSpPr>
          <p:cNvPr id="15" name="Right Arrow 14">
            <a:extLst>
              <a:ext uri="{FF2B5EF4-FFF2-40B4-BE49-F238E27FC236}">
                <a16:creationId xmlns:a16="http://schemas.microsoft.com/office/drawing/2014/main" id="{B287EA64-AD84-9E39-310D-E385E12BE8C3}"/>
              </a:ext>
            </a:extLst>
          </p:cNvPr>
          <p:cNvSpPr/>
          <p:nvPr/>
        </p:nvSpPr>
        <p:spPr>
          <a:xfrm>
            <a:off x="2997951" y="3498663"/>
            <a:ext cx="1669919" cy="430886"/>
          </a:xfrm>
          <a:prstGeom prst="rightArrow">
            <a:avLst/>
          </a:prstGeom>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b="1" dirty="0">
                <a:solidFill>
                  <a:schemeClr val="accent2"/>
                </a:solidFill>
              </a:rPr>
              <a:t>2005           </a:t>
            </a:r>
          </a:p>
        </p:txBody>
      </p:sp>
      <p:sp>
        <p:nvSpPr>
          <p:cNvPr id="16" name="Right Arrow 15">
            <a:extLst>
              <a:ext uri="{FF2B5EF4-FFF2-40B4-BE49-F238E27FC236}">
                <a16:creationId xmlns:a16="http://schemas.microsoft.com/office/drawing/2014/main" id="{5F7450F8-F61D-251B-2176-FB9D545F9CAF}"/>
              </a:ext>
            </a:extLst>
          </p:cNvPr>
          <p:cNvSpPr/>
          <p:nvPr/>
        </p:nvSpPr>
        <p:spPr>
          <a:xfrm>
            <a:off x="4731373" y="3517782"/>
            <a:ext cx="1669919" cy="430886"/>
          </a:xfrm>
          <a:prstGeom prst="rightArrow">
            <a:avLst/>
          </a:prstGeom>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b="1" dirty="0">
                <a:solidFill>
                  <a:schemeClr val="accent2"/>
                </a:solidFill>
              </a:rPr>
              <a:t>2010</a:t>
            </a:r>
          </a:p>
        </p:txBody>
      </p:sp>
      <p:sp>
        <p:nvSpPr>
          <p:cNvPr id="17" name="Right Arrow 16">
            <a:extLst>
              <a:ext uri="{FF2B5EF4-FFF2-40B4-BE49-F238E27FC236}">
                <a16:creationId xmlns:a16="http://schemas.microsoft.com/office/drawing/2014/main" id="{3C3DE6A2-B596-8839-4519-D1239F2166A4}"/>
              </a:ext>
            </a:extLst>
          </p:cNvPr>
          <p:cNvSpPr/>
          <p:nvPr/>
        </p:nvSpPr>
        <p:spPr>
          <a:xfrm>
            <a:off x="6443595" y="3520360"/>
            <a:ext cx="1669919" cy="430886"/>
          </a:xfrm>
          <a:prstGeom prst="rightArrow">
            <a:avLst/>
          </a:prstGeom>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b="1" dirty="0">
                <a:solidFill>
                  <a:schemeClr val="accent2"/>
                </a:solidFill>
              </a:rPr>
              <a:t>2015</a:t>
            </a:r>
          </a:p>
        </p:txBody>
      </p:sp>
      <p:sp>
        <p:nvSpPr>
          <p:cNvPr id="18" name="Right Arrow 17">
            <a:extLst>
              <a:ext uri="{FF2B5EF4-FFF2-40B4-BE49-F238E27FC236}">
                <a16:creationId xmlns:a16="http://schemas.microsoft.com/office/drawing/2014/main" id="{7F7C7BF9-33B1-0887-C5F0-E2255D2F4F96}"/>
              </a:ext>
            </a:extLst>
          </p:cNvPr>
          <p:cNvSpPr/>
          <p:nvPr/>
        </p:nvSpPr>
        <p:spPr>
          <a:xfrm>
            <a:off x="8190485" y="3524981"/>
            <a:ext cx="1669919" cy="430886"/>
          </a:xfrm>
          <a:prstGeom prst="rightArrow">
            <a:avLst/>
          </a:prstGeom>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b="1" dirty="0">
                <a:solidFill>
                  <a:schemeClr val="accent2"/>
                </a:solidFill>
              </a:rPr>
              <a:t>2020</a:t>
            </a:r>
          </a:p>
        </p:txBody>
      </p:sp>
      <p:sp>
        <p:nvSpPr>
          <p:cNvPr id="19" name="TextBox 18">
            <a:extLst>
              <a:ext uri="{FF2B5EF4-FFF2-40B4-BE49-F238E27FC236}">
                <a16:creationId xmlns:a16="http://schemas.microsoft.com/office/drawing/2014/main" id="{A82AA24B-3BD9-37C9-6D9D-B4D67FDA6F68}"/>
              </a:ext>
            </a:extLst>
          </p:cNvPr>
          <p:cNvSpPr txBox="1"/>
          <p:nvPr/>
        </p:nvSpPr>
        <p:spPr>
          <a:xfrm>
            <a:off x="8773425" y="4302746"/>
            <a:ext cx="1086980" cy="769441"/>
          </a:xfrm>
          <a:prstGeom prst="rect">
            <a:avLst/>
          </a:prstGeom>
          <a:solidFill>
            <a:schemeClr val="accent4">
              <a:lumMod val="40000"/>
              <a:lumOff val="60000"/>
            </a:schemeClr>
          </a:solidFill>
        </p:spPr>
        <p:txBody>
          <a:bodyPr wrap="square" rtlCol="0">
            <a:spAutoFit/>
          </a:bodyPr>
          <a:lstStyle/>
          <a:p>
            <a:r>
              <a:rPr lang="en-US" sz="1100" dirty="0"/>
              <a:t>2020 FDA approval for rucaparib and </a:t>
            </a:r>
            <a:r>
              <a:rPr lang="en-US" sz="1100" dirty="0" err="1"/>
              <a:t>olaparib</a:t>
            </a:r>
            <a:endParaRPr lang="en-US" sz="1100" dirty="0"/>
          </a:p>
        </p:txBody>
      </p:sp>
      <p:cxnSp>
        <p:nvCxnSpPr>
          <p:cNvPr id="20" name="Straight Connector 19">
            <a:extLst>
              <a:ext uri="{FF2B5EF4-FFF2-40B4-BE49-F238E27FC236}">
                <a16:creationId xmlns:a16="http://schemas.microsoft.com/office/drawing/2014/main" id="{1076F2F8-F190-F2CC-DFD3-E5269867AC3D}"/>
              </a:ext>
            </a:extLst>
          </p:cNvPr>
          <p:cNvCxnSpPr>
            <a:cxnSpLocks/>
          </p:cNvCxnSpPr>
          <p:nvPr/>
        </p:nvCxnSpPr>
        <p:spPr>
          <a:xfrm flipH="1">
            <a:off x="9586785" y="3786819"/>
            <a:ext cx="122367" cy="545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EF0FC98-D94C-0BA9-6F1F-6EA553B307A8}"/>
              </a:ext>
            </a:extLst>
          </p:cNvPr>
          <p:cNvCxnSpPr>
            <a:cxnSpLocks/>
          </p:cNvCxnSpPr>
          <p:nvPr/>
        </p:nvCxnSpPr>
        <p:spPr>
          <a:xfrm flipH="1" flipV="1">
            <a:off x="7584682" y="2543567"/>
            <a:ext cx="140680" cy="1093405"/>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B7B6BD7-9B99-918C-A171-102FD2A82994}"/>
              </a:ext>
            </a:extLst>
          </p:cNvPr>
          <p:cNvSpPr txBox="1"/>
          <p:nvPr/>
        </p:nvSpPr>
        <p:spPr>
          <a:xfrm>
            <a:off x="5983743" y="2397454"/>
            <a:ext cx="1771477" cy="600164"/>
          </a:xfrm>
          <a:prstGeom prst="rect">
            <a:avLst/>
          </a:prstGeom>
          <a:solidFill>
            <a:schemeClr val="accent4">
              <a:lumMod val="40000"/>
              <a:lumOff val="60000"/>
            </a:schemeClr>
          </a:solidFill>
        </p:spPr>
        <p:txBody>
          <a:bodyPr wrap="square" rtlCol="0">
            <a:spAutoFit/>
          </a:bodyPr>
          <a:lstStyle/>
          <a:p>
            <a:r>
              <a:rPr lang="en-US" sz="1100" dirty="0"/>
              <a:t>2015 SU2C: 20-25% </a:t>
            </a:r>
            <a:r>
              <a:rPr lang="en-US" sz="1100" dirty="0" err="1"/>
              <a:t>mCRPC</a:t>
            </a:r>
            <a:r>
              <a:rPr lang="en-US" sz="1100" dirty="0"/>
              <a:t> with DNA repair defects</a:t>
            </a:r>
          </a:p>
        </p:txBody>
      </p:sp>
      <p:sp>
        <p:nvSpPr>
          <p:cNvPr id="23" name="TextBox 22">
            <a:extLst>
              <a:ext uri="{FF2B5EF4-FFF2-40B4-BE49-F238E27FC236}">
                <a16:creationId xmlns:a16="http://schemas.microsoft.com/office/drawing/2014/main" id="{2AE176BE-2D0A-CCC7-ACDF-3C4A0ACB4594}"/>
              </a:ext>
            </a:extLst>
          </p:cNvPr>
          <p:cNvSpPr txBox="1"/>
          <p:nvPr/>
        </p:nvSpPr>
        <p:spPr>
          <a:xfrm>
            <a:off x="8876786" y="1732384"/>
            <a:ext cx="1635069" cy="1107996"/>
          </a:xfrm>
          <a:prstGeom prst="rect">
            <a:avLst/>
          </a:prstGeom>
          <a:solidFill>
            <a:schemeClr val="accent4">
              <a:lumMod val="40000"/>
              <a:lumOff val="60000"/>
            </a:schemeClr>
          </a:solidFill>
        </p:spPr>
        <p:txBody>
          <a:bodyPr wrap="square" rtlCol="0">
            <a:spAutoFit/>
          </a:bodyPr>
          <a:lstStyle/>
          <a:p>
            <a:r>
              <a:rPr lang="en-US" sz="1100" dirty="0"/>
              <a:t>2019 NCCN recommend germline genetic testing for all men with metastatic and high-risk localized PC</a:t>
            </a:r>
          </a:p>
        </p:txBody>
      </p:sp>
      <p:sp>
        <p:nvSpPr>
          <p:cNvPr id="27" name="Right Arrow 26">
            <a:extLst>
              <a:ext uri="{FF2B5EF4-FFF2-40B4-BE49-F238E27FC236}">
                <a16:creationId xmlns:a16="http://schemas.microsoft.com/office/drawing/2014/main" id="{1D625F61-B59B-C269-C132-FC56D9F98D27}"/>
              </a:ext>
            </a:extLst>
          </p:cNvPr>
          <p:cNvSpPr/>
          <p:nvPr/>
        </p:nvSpPr>
        <p:spPr>
          <a:xfrm>
            <a:off x="9950384" y="3567521"/>
            <a:ext cx="857582" cy="354891"/>
          </a:xfrm>
          <a:prstGeom prst="rightArrow">
            <a:avLst/>
          </a:prstGeom>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b="1" dirty="0">
                <a:solidFill>
                  <a:schemeClr val="accent2"/>
                </a:solidFill>
              </a:rPr>
              <a:t>2023</a:t>
            </a:r>
          </a:p>
        </p:txBody>
      </p:sp>
      <p:pic>
        <p:nvPicPr>
          <p:cNvPr id="3" name="Picture 2" descr="Screen Shot 2017-07-05 at 8.23.44 AM.png">
            <a:extLst>
              <a:ext uri="{FF2B5EF4-FFF2-40B4-BE49-F238E27FC236}">
                <a16:creationId xmlns:a16="http://schemas.microsoft.com/office/drawing/2014/main" id="{2BA8DBAE-764E-FEC5-BEC6-914832034A9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82" b="99490" l="0" r="96465">
                        <a14:foregroundMark x1="89394" y1="58163" x2="89394" y2="58163"/>
                      </a14:backgroundRemoval>
                    </a14:imgEffect>
                  </a14:imgLayer>
                </a14:imgProps>
              </a:ext>
              <a:ext uri="{28A0092B-C50C-407E-A947-70E740481C1C}">
                <a14:useLocalDpi xmlns:a14="http://schemas.microsoft.com/office/drawing/2010/main" val="0"/>
              </a:ext>
            </a:extLst>
          </a:blip>
          <a:stretch>
            <a:fillRect/>
          </a:stretch>
        </p:blipFill>
        <p:spPr>
          <a:xfrm>
            <a:off x="6988071" y="1237763"/>
            <a:ext cx="865619" cy="907323"/>
          </a:xfrm>
          <a:prstGeom prst="rect">
            <a:avLst/>
          </a:prstGeom>
        </p:spPr>
      </p:pic>
      <p:cxnSp>
        <p:nvCxnSpPr>
          <p:cNvPr id="30" name="Straight Connector 29">
            <a:extLst>
              <a:ext uri="{FF2B5EF4-FFF2-40B4-BE49-F238E27FC236}">
                <a16:creationId xmlns:a16="http://schemas.microsoft.com/office/drawing/2014/main" id="{4564A63F-EFCA-3A59-78BC-E5654DEC161C}"/>
              </a:ext>
            </a:extLst>
          </p:cNvPr>
          <p:cNvCxnSpPr>
            <a:cxnSpLocks/>
            <a:stCxn id="6" idx="1"/>
          </p:cNvCxnSpPr>
          <p:nvPr/>
        </p:nvCxnSpPr>
        <p:spPr>
          <a:xfrm flipH="1" flipV="1">
            <a:off x="7751433" y="1808705"/>
            <a:ext cx="435609" cy="1291712"/>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7AD8708-F473-2679-B932-F77450730325}"/>
              </a:ext>
            </a:extLst>
          </p:cNvPr>
          <p:cNvSpPr txBox="1"/>
          <p:nvPr/>
        </p:nvSpPr>
        <p:spPr>
          <a:xfrm>
            <a:off x="10211650" y="4279349"/>
            <a:ext cx="1791164" cy="769441"/>
          </a:xfrm>
          <a:prstGeom prst="rect">
            <a:avLst/>
          </a:prstGeom>
          <a:solidFill>
            <a:schemeClr val="accent4">
              <a:lumMod val="40000"/>
              <a:lumOff val="60000"/>
            </a:schemeClr>
          </a:solidFill>
        </p:spPr>
        <p:txBody>
          <a:bodyPr wrap="square" rtlCol="0">
            <a:spAutoFit/>
          </a:bodyPr>
          <a:lstStyle/>
          <a:p>
            <a:r>
              <a:rPr lang="en-US" sz="1100" dirty="0"/>
              <a:t>2023 FDA approval for </a:t>
            </a:r>
            <a:r>
              <a:rPr lang="en-US" sz="1100" dirty="0" err="1"/>
              <a:t>abiraterone+olaparib</a:t>
            </a:r>
            <a:endParaRPr lang="en-US" sz="1100" dirty="0"/>
          </a:p>
          <a:p>
            <a:r>
              <a:rPr lang="en-US" sz="1100" dirty="0" err="1"/>
              <a:t>abiraterone+niraparib</a:t>
            </a:r>
            <a:endParaRPr lang="en-US" sz="1100" dirty="0"/>
          </a:p>
          <a:p>
            <a:r>
              <a:rPr lang="en-US" sz="1100" dirty="0" err="1"/>
              <a:t>enzalutamide+talazoparib</a:t>
            </a:r>
            <a:endParaRPr lang="en-US" sz="1100" dirty="0"/>
          </a:p>
        </p:txBody>
      </p:sp>
      <p:cxnSp>
        <p:nvCxnSpPr>
          <p:cNvPr id="32" name="Straight Connector 31">
            <a:extLst>
              <a:ext uri="{FF2B5EF4-FFF2-40B4-BE49-F238E27FC236}">
                <a16:creationId xmlns:a16="http://schemas.microsoft.com/office/drawing/2014/main" id="{D1E9E169-E28F-AD9D-CA67-88FE60F9198C}"/>
              </a:ext>
            </a:extLst>
          </p:cNvPr>
          <p:cNvCxnSpPr>
            <a:cxnSpLocks/>
          </p:cNvCxnSpPr>
          <p:nvPr/>
        </p:nvCxnSpPr>
        <p:spPr>
          <a:xfrm flipH="1">
            <a:off x="10365779" y="3766004"/>
            <a:ext cx="122367" cy="545335"/>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ADDF8AF-0289-C8F1-7775-57F4C4F19E74}"/>
              </a:ext>
            </a:extLst>
          </p:cNvPr>
          <p:cNvSpPr txBox="1"/>
          <p:nvPr/>
        </p:nvSpPr>
        <p:spPr>
          <a:xfrm>
            <a:off x="236969" y="1870395"/>
            <a:ext cx="2760982" cy="1569660"/>
          </a:xfrm>
          <a:prstGeom prst="rect">
            <a:avLst/>
          </a:prstGeom>
          <a:noFill/>
        </p:spPr>
        <p:txBody>
          <a:bodyPr wrap="square">
            <a:spAutoFit/>
          </a:bodyPr>
          <a:lstStyle/>
          <a:p>
            <a:pPr marL="457200" indent="-457200">
              <a:spcBef>
                <a:spcPts val="0"/>
              </a:spcBef>
              <a:buFont typeface="+mj-lt"/>
              <a:buAutoNum type="arabicPeriod"/>
            </a:pPr>
            <a:r>
              <a:rPr lang="en-US" sz="1600" dirty="0">
                <a:latin typeface="+mj-lt"/>
              </a:rPr>
              <a:t>Mutations in </a:t>
            </a:r>
            <a:r>
              <a:rPr lang="en-US" sz="1600" i="1" dirty="0">
                <a:latin typeface="+mj-lt"/>
              </a:rPr>
              <a:t>BRCA1/2</a:t>
            </a:r>
            <a:r>
              <a:rPr lang="en-US" sz="1600" dirty="0">
                <a:latin typeface="+mj-lt"/>
              </a:rPr>
              <a:t> thought to be rare and more for family</a:t>
            </a:r>
            <a:endParaRPr lang="en-US" sz="1600" i="1" dirty="0">
              <a:latin typeface="+mj-lt"/>
            </a:endParaRPr>
          </a:p>
          <a:p>
            <a:pPr marL="457200" indent="-457200">
              <a:spcBef>
                <a:spcPts val="0"/>
              </a:spcBef>
              <a:buFont typeface="+mj-lt"/>
              <a:buAutoNum type="arabicPeriod"/>
            </a:pPr>
            <a:r>
              <a:rPr lang="en-US" sz="1600" dirty="0">
                <a:latin typeface="+mj-lt"/>
              </a:rPr>
              <a:t>No substantive changes to prostate cancer management until 2020</a:t>
            </a:r>
          </a:p>
        </p:txBody>
      </p:sp>
      <p:sp>
        <p:nvSpPr>
          <p:cNvPr id="24" name="Text Placeholder 4">
            <a:extLst>
              <a:ext uri="{FF2B5EF4-FFF2-40B4-BE49-F238E27FC236}">
                <a16:creationId xmlns:a16="http://schemas.microsoft.com/office/drawing/2014/main" id="{6CC52FD9-255B-EBE9-CF1C-FAF7D7877D3B}"/>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1010614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E321A4D-C393-7FF2-AE91-9C0A7AB14393}"/>
              </a:ext>
            </a:extLst>
          </p:cNvPr>
          <p:cNvSpPr/>
          <p:nvPr/>
        </p:nvSpPr>
        <p:spPr bwMode="auto">
          <a:xfrm>
            <a:off x="7299326" y="3173413"/>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grpSp>
        <p:nvGrpSpPr>
          <p:cNvPr id="69634" name="Group 37">
            <a:extLst>
              <a:ext uri="{FF2B5EF4-FFF2-40B4-BE49-F238E27FC236}">
                <a16:creationId xmlns:a16="http://schemas.microsoft.com/office/drawing/2014/main" id="{56EA2231-C573-D818-ABC3-4DDD7E51665B}"/>
              </a:ext>
            </a:extLst>
          </p:cNvPr>
          <p:cNvGrpSpPr>
            <a:grpSpLocks/>
          </p:cNvGrpSpPr>
          <p:nvPr/>
        </p:nvGrpSpPr>
        <p:grpSpPr bwMode="auto">
          <a:xfrm>
            <a:off x="2327275" y="1206500"/>
            <a:ext cx="7354888" cy="723900"/>
            <a:chOff x="1069310" y="1411593"/>
            <a:chExt cx="9807792" cy="965005"/>
          </a:xfrm>
        </p:grpSpPr>
        <p:sp>
          <p:nvSpPr>
            <p:cNvPr id="31" name="Right Triangle 30">
              <a:extLst>
                <a:ext uri="{FF2B5EF4-FFF2-40B4-BE49-F238E27FC236}">
                  <a16:creationId xmlns:a16="http://schemas.microsoft.com/office/drawing/2014/main" id="{F8868315-24D2-DBE3-4A70-47768DB45D74}"/>
                </a:ext>
              </a:extLst>
            </p:cNvPr>
            <p:cNvSpPr/>
            <p:nvPr/>
          </p:nvSpPr>
          <p:spPr bwMode="auto">
            <a:xfrm flipH="1">
              <a:off x="1069310" y="1411593"/>
              <a:ext cx="9807792" cy="626407"/>
            </a:xfrm>
            <a:prstGeom prst="rtTriangle">
              <a:avLst/>
            </a:prstGeom>
            <a:solidFill>
              <a:schemeClr val="bg1">
                <a:lumMod val="85000"/>
              </a:schemeClr>
            </a:solidFill>
            <a:ln w="9525" cap="flat" cmpd="sng" algn="ctr">
              <a:noFill/>
              <a:prstDash val="solid"/>
              <a:round/>
              <a:headEnd type="none" w="med" len="med"/>
              <a:tailEnd type="none" w="med" len="med"/>
            </a:ln>
            <a:effectLst/>
          </p:spPr>
          <p:txBody>
            <a:bodyPr wrap="none"/>
            <a:lstStyle/>
            <a:p>
              <a:pPr eaLnBrk="1" hangingPunct="1">
                <a:defRPr/>
              </a:pPr>
              <a:endParaRPr lang="en-US"/>
            </a:p>
          </p:txBody>
        </p:sp>
        <p:sp>
          <p:nvSpPr>
            <p:cNvPr id="66592" name="TextBox 20">
              <a:extLst>
                <a:ext uri="{FF2B5EF4-FFF2-40B4-BE49-F238E27FC236}">
                  <a16:creationId xmlns:a16="http://schemas.microsoft.com/office/drawing/2014/main" id="{DD200248-6ACE-9089-E8DD-6EBDF14FFF19}"/>
                </a:ext>
              </a:extLst>
            </p:cNvPr>
            <p:cNvSpPr txBox="1">
              <a:spLocks noChangeArrowheads="1"/>
            </p:cNvSpPr>
            <p:nvPr/>
          </p:nvSpPr>
          <p:spPr bwMode="auto">
            <a:xfrm>
              <a:off x="7879512" y="1638031"/>
              <a:ext cx="2635592" cy="73856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Advanced</a:t>
              </a:r>
            </a:p>
            <a:p>
              <a:pPr algn="ctr" eaLnBrk="1" hangingPunct="1">
                <a:lnSpc>
                  <a:spcPct val="100000"/>
                </a:lnSpc>
                <a:spcBef>
                  <a:spcPct val="0"/>
                </a:spcBef>
                <a:buClrTx/>
                <a:defRPr/>
              </a:pPr>
              <a:r>
                <a:rPr lang="en-US" altLang="en-US" sz="1500" b="1" dirty="0">
                  <a:solidFill>
                    <a:schemeClr val="tx2"/>
                  </a:solidFill>
                </a:rPr>
                <a:t>(treatable)</a:t>
              </a:r>
              <a:endParaRPr lang="en-US" altLang="en-US" sz="1050" b="1" dirty="0">
                <a:solidFill>
                  <a:schemeClr val="tx2"/>
                </a:solidFill>
              </a:endParaRPr>
            </a:p>
          </p:txBody>
        </p:sp>
      </p:grpSp>
      <p:sp>
        <p:nvSpPr>
          <p:cNvPr id="20" name="Rectangle 19">
            <a:extLst>
              <a:ext uri="{FF2B5EF4-FFF2-40B4-BE49-F238E27FC236}">
                <a16:creationId xmlns:a16="http://schemas.microsoft.com/office/drawing/2014/main" id="{FD1B493C-5989-7700-4A8F-8E2E1D846E57}"/>
              </a:ext>
            </a:extLst>
          </p:cNvPr>
          <p:cNvSpPr/>
          <p:nvPr/>
        </p:nvSpPr>
        <p:spPr bwMode="auto">
          <a:xfrm>
            <a:off x="7299326" y="2373313"/>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21" name="Rectangle 20">
            <a:extLst>
              <a:ext uri="{FF2B5EF4-FFF2-40B4-BE49-F238E27FC236}">
                <a16:creationId xmlns:a16="http://schemas.microsoft.com/office/drawing/2014/main" id="{E3CF3E05-F794-A54F-CBFC-AFD1A6A745C7}"/>
              </a:ext>
            </a:extLst>
          </p:cNvPr>
          <p:cNvSpPr/>
          <p:nvPr/>
        </p:nvSpPr>
        <p:spPr bwMode="auto">
          <a:xfrm>
            <a:off x="8512176" y="2373313"/>
            <a:ext cx="1154113"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6" name="Rectangle 5">
            <a:extLst>
              <a:ext uri="{FF2B5EF4-FFF2-40B4-BE49-F238E27FC236}">
                <a16:creationId xmlns:a16="http://schemas.microsoft.com/office/drawing/2014/main" id="{FB5DF7C8-0193-5304-DCAD-82CF4569739C}"/>
              </a:ext>
            </a:extLst>
          </p:cNvPr>
          <p:cNvSpPr/>
          <p:nvPr/>
        </p:nvSpPr>
        <p:spPr bwMode="auto">
          <a:xfrm>
            <a:off x="8512176" y="3186113"/>
            <a:ext cx="1154113" cy="7413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rgbClr val="FFFF00"/>
              </a:solidFill>
            </a:endParaRPr>
          </a:p>
        </p:txBody>
      </p:sp>
      <p:grpSp>
        <p:nvGrpSpPr>
          <p:cNvPr id="7" name="Group 4">
            <a:extLst>
              <a:ext uri="{FF2B5EF4-FFF2-40B4-BE49-F238E27FC236}">
                <a16:creationId xmlns:a16="http://schemas.microsoft.com/office/drawing/2014/main" id="{A6FE5990-1B6D-2205-2B80-15544F8AD315}"/>
              </a:ext>
            </a:extLst>
          </p:cNvPr>
          <p:cNvGrpSpPr>
            <a:grpSpLocks/>
          </p:cNvGrpSpPr>
          <p:nvPr/>
        </p:nvGrpSpPr>
        <p:grpSpPr bwMode="auto">
          <a:xfrm>
            <a:off x="2386137" y="2344427"/>
            <a:ext cx="1048941" cy="1691790"/>
            <a:chOff x="485980" y="2654110"/>
            <a:chExt cx="1398530" cy="2255449"/>
          </a:xfrm>
          <a:solidFill>
            <a:schemeClr val="accent1">
              <a:lumMod val="20000"/>
              <a:lumOff val="80000"/>
            </a:schemeClr>
          </a:solidFill>
        </p:grpSpPr>
        <p:sp>
          <p:nvSpPr>
            <p:cNvPr id="8" name="Rectangle 7">
              <a:extLst>
                <a:ext uri="{FF2B5EF4-FFF2-40B4-BE49-F238E27FC236}">
                  <a16:creationId xmlns:a16="http://schemas.microsoft.com/office/drawing/2014/main" id="{56AC94FB-B45A-320E-1348-8B77E5D88B3E}"/>
                </a:ext>
              </a:extLst>
            </p:cNvPr>
            <p:cNvSpPr/>
            <p:nvPr/>
          </p:nvSpPr>
          <p:spPr>
            <a:xfrm>
              <a:off x="485980" y="2654110"/>
              <a:ext cx="1398530" cy="2255449"/>
            </a:xfrm>
            <a:prstGeom prst="rect">
              <a:avLst/>
            </a:prstGeom>
            <a:grp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sp>
          <p:nvSpPr>
            <p:cNvPr id="9" name="TextBox 22">
              <a:extLst>
                <a:ext uri="{FF2B5EF4-FFF2-40B4-BE49-F238E27FC236}">
                  <a16:creationId xmlns:a16="http://schemas.microsoft.com/office/drawing/2014/main" id="{85EAD6D9-C0FD-A7BE-3EAA-52D45391DA6A}"/>
                </a:ext>
              </a:extLst>
            </p:cNvPr>
            <p:cNvSpPr txBox="1">
              <a:spLocks noChangeArrowheads="1"/>
            </p:cNvSpPr>
            <p:nvPr/>
          </p:nvSpPr>
          <p:spPr bwMode="auto">
            <a:xfrm>
              <a:off x="499646" y="2954269"/>
              <a:ext cx="1350364" cy="1507924"/>
            </a:xfrm>
            <a:prstGeom prst="rect">
              <a:avLst/>
            </a:prstGeom>
            <a:grp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350" b="1" dirty="0">
                  <a:solidFill>
                    <a:schemeClr val="tx1"/>
                  </a:solidFill>
                </a:rPr>
                <a:t>Early Detection</a:t>
              </a:r>
            </a:p>
            <a:p>
              <a:pPr algn="ctr" eaLnBrk="1" hangingPunct="1">
                <a:lnSpc>
                  <a:spcPct val="100000"/>
                </a:lnSpc>
                <a:spcBef>
                  <a:spcPct val="0"/>
                </a:spcBef>
                <a:buClrTx/>
                <a:defRPr/>
              </a:pPr>
              <a:r>
                <a:rPr lang="en-US" altLang="en-US" sz="1350" b="1" dirty="0">
                  <a:solidFill>
                    <a:schemeClr val="tx1"/>
                  </a:solidFill>
                </a:rPr>
                <a:t>for </a:t>
              </a:r>
            </a:p>
            <a:p>
              <a:pPr algn="ctr" eaLnBrk="1" hangingPunct="1">
                <a:lnSpc>
                  <a:spcPct val="100000"/>
                </a:lnSpc>
                <a:spcBef>
                  <a:spcPct val="0"/>
                </a:spcBef>
                <a:buClrTx/>
                <a:defRPr/>
              </a:pPr>
              <a:r>
                <a:rPr lang="en-US" altLang="en-US" sz="1350" b="1" dirty="0">
                  <a:solidFill>
                    <a:schemeClr val="tx1"/>
                  </a:solidFill>
                </a:rPr>
                <a:t>Prostate Cancer</a:t>
              </a:r>
            </a:p>
          </p:txBody>
        </p:sp>
      </p:grpSp>
      <p:sp>
        <p:nvSpPr>
          <p:cNvPr id="69639" name="TextBox 6">
            <a:extLst>
              <a:ext uri="{FF2B5EF4-FFF2-40B4-BE49-F238E27FC236}">
                <a16:creationId xmlns:a16="http://schemas.microsoft.com/office/drawing/2014/main" id="{4B42655E-3EDC-5143-E8B2-884BCF037876}"/>
              </a:ext>
            </a:extLst>
          </p:cNvPr>
          <p:cNvSpPr txBox="1">
            <a:spLocks noChangeArrowheads="1"/>
          </p:cNvSpPr>
          <p:nvPr/>
        </p:nvSpPr>
        <p:spPr bwMode="auto">
          <a:xfrm>
            <a:off x="7239000" y="335121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1"/>
                </a:solidFill>
              </a:rPr>
              <a:t>Non-metastatic</a:t>
            </a:r>
          </a:p>
          <a:p>
            <a:pPr algn="ctr" eaLnBrk="1" hangingPunct="1">
              <a:lnSpc>
                <a:spcPct val="100000"/>
              </a:lnSpc>
              <a:spcBef>
                <a:spcPct val="0"/>
              </a:spcBef>
              <a:buClrTx/>
            </a:pPr>
            <a:r>
              <a:rPr lang="en-US" altLang="en-US" sz="1200" b="1">
                <a:solidFill>
                  <a:schemeClr val="tx1"/>
                </a:solidFill>
              </a:rPr>
              <a:t>CRPC</a:t>
            </a:r>
          </a:p>
        </p:txBody>
      </p:sp>
      <p:sp>
        <p:nvSpPr>
          <p:cNvPr id="69640" name="TextBox 31">
            <a:extLst>
              <a:ext uri="{FF2B5EF4-FFF2-40B4-BE49-F238E27FC236}">
                <a16:creationId xmlns:a16="http://schemas.microsoft.com/office/drawing/2014/main" id="{4666E580-FE85-05CD-428F-1A6C06A8BA56}"/>
              </a:ext>
            </a:extLst>
          </p:cNvPr>
          <p:cNvSpPr txBox="1">
            <a:spLocks noChangeArrowheads="1"/>
          </p:cNvSpPr>
          <p:nvPr/>
        </p:nvSpPr>
        <p:spPr bwMode="auto">
          <a:xfrm>
            <a:off x="7319964" y="2478088"/>
            <a:ext cx="113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1"/>
                </a:solidFill>
              </a:rPr>
              <a:t>Biochemical </a:t>
            </a:r>
          </a:p>
          <a:p>
            <a:pPr algn="ctr" eaLnBrk="1" hangingPunct="1">
              <a:lnSpc>
                <a:spcPct val="100000"/>
              </a:lnSpc>
              <a:spcBef>
                <a:spcPct val="0"/>
              </a:spcBef>
              <a:buClrTx/>
            </a:pPr>
            <a:r>
              <a:rPr lang="en-US" altLang="en-US" sz="1200" b="1">
                <a:solidFill>
                  <a:schemeClr val="tx1"/>
                </a:solidFill>
              </a:rPr>
              <a:t>recurrence</a:t>
            </a:r>
          </a:p>
        </p:txBody>
      </p:sp>
      <p:sp>
        <p:nvSpPr>
          <p:cNvPr id="69641" name="TextBox 33">
            <a:extLst>
              <a:ext uri="{FF2B5EF4-FFF2-40B4-BE49-F238E27FC236}">
                <a16:creationId xmlns:a16="http://schemas.microsoft.com/office/drawing/2014/main" id="{980405FC-AB19-480E-773F-045D2D9E1785}"/>
              </a:ext>
            </a:extLst>
          </p:cNvPr>
          <p:cNvSpPr txBox="1">
            <a:spLocks noChangeArrowheads="1"/>
          </p:cNvSpPr>
          <p:nvPr/>
        </p:nvSpPr>
        <p:spPr bwMode="auto">
          <a:xfrm>
            <a:off x="8618538" y="3355976"/>
            <a:ext cx="9017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mCRPC</a:t>
            </a:r>
          </a:p>
        </p:txBody>
      </p:sp>
      <p:sp>
        <p:nvSpPr>
          <p:cNvPr id="69642" name="TextBox 34">
            <a:extLst>
              <a:ext uri="{FF2B5EF4-FFF2-40B4-BE49-F238E27FC236}">
                <a16:creationId xmlns:a16="http://schemas.microsoft.com/office/drawing/2014/main" id="{294E556F-FE2F-73E8-E981-AC798543C17F}"/>
              </a:ext>
            </a:extLst>
          </p:cNvPr>
          <p:cNvSpPr txBox="1">
            <a:spLocks noChangeArrowheads="1"/>
          </p:cNvSpPr>
          <p:nvPr/>
        </p:nvSpPr>
        <p:spPr bwMode="auto">
          <a:xfrm>
            <a:off x="8266113" y="2516188"/>
            <a:ext cx="16049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mCSPC</a:t>
            </a:r>
          </a:p>
        </p:txBody>
      </p:sp>
      <p:sp>
        <p:nvSpPr>
          <p:cNvPr id="66573" name="TextBox 27">
            <a:extLst>
              <a:ext uri="{FF2B5EF4-FFF2-40B4-BE49-F238E27FC236}">
                <a16:creationId xmlns:a16="http://schemas.microsoft.com/office/drawing/2014/main" id="{03E39849-BA67-E4C2-9873-EDD14E3A60B1}"/>
              </a:ext>
            </a:extLst>
          </p:cNvPr>
          <p:cNvSpPr txBox="1">
            <a:spLocks noChangeArrowheads="1"/>
          </p:cNvSpPr>
          <p:nvPr/>
        </p:nvSpPr>
        <p:spPr bwMode="auto">
          <a:xfrm rot="16200000">
            <a:off x="6692901" y="2533651"/>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Responds to ADT</a:t>
            </a:r>
          </a:p>
        </p:txBody>
      </p:sp>
      <p:sp>
        <p:nvSpPr>
          <p:cNvPr id="66575" name="TextBox 27">
            <a:extLst>
              <a:ext uri="{FF2B5EF4-FFF2-40B4-BE49-F238E27FC236}">
                <a16:creationId xmlns:a16="http://schemas.microsoft.com/office/drawing/2014/main" id="{44ADA7ED-9D2A-3F49-F875-2C90AD538C2E}"/>
              </a:ext>
            </a:extLst>
          </p:cNvPr>
          <p:cNvSpPr txBox="1">
            <a:spLocks noChangeArrowheads="1"/>
          </p:cNvSpPr>
          <p:nvPr/>
        </p:nvSpPr>
        <p:spPr bwMode="auto">
          <a:xfrm rot="16200000">
            <a:off x="6692901" y="3344863"/>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ADT not sufficient</a:t>
            </a:r>
          </a:p>
        </p:txBody>
      </p:sp>
      <p:sp>
        <p:nvSpPr>
          <p:cNvPr id="66576" name="TextBox 27">
            <a:extLst>
              <a:ext uri="{FF2B5EF4-FFF2-40B4-BE49-F238E27FC236}">
                <a16:creationId xmlns:a16="http://schemas.microsoft.com/office/drawing/2014/main" id="{2187DCE3-162B-52DF-54B9-F610EB2B8B1E}"/>
              </a:ext>
            </a:extLst>
          </p:cNvPr>
          <p:cNvSpPr txBox="1">
            <a:spLocks noChangeArrowheads="1"/>
          </p:cNvSpPr>
          <p:nvPr/>
        </p:nvSpPr>
        <p:spPr bwMode="auto">
          <a:xfrm>
            <a:off x="7262813" y="2095500"/>
            <a:ext cx="1249362" cy="25400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Too small to see</a:t>
            </a:r>
          </a:p>
        </p:txBody>
      </p:sp>
      <p:sp>
        <p:nvSpPr>
          <p:cNvPr id="66577" name="TextBox 27">
            <a:extLst>
              <a:ext uri="{FF2B5EF4-FFF2-40B4-BE49-F238E27FC236}">
                <a16:creationId xmlns:a16="http://schemas.microsoft.com/office/drawing/2014/main" id="{C535239D-AE20-CC6F-0A3E-E1784A9B3E53}"/>
              </a:ext>
            </a:extLst>
          </p:cNvPr>
          <p:cNvSpPr txBox="1">
            <a:spLocks noChangeArrowheads="1"/>
          </p:cNvSpPr>
          <p:nvPr/>
        </p:nvSpPr>
        <p:spPr bwMode="auto">
          <a:xfrm>
            <a:off x="8574089" y="1993900"/>
            <a:ext cx="1023937" cy="414338"/>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Visible metastases</a:t>
            </a:r>
          </a:p>
        </p:txBody>
      </p:sp>
      <p:sp>
        <p:nvSpPr>
          <p:cNvPr id="66578" name="TextBox 20">
            <a:extLst>
              <a:ext uri="{FF2B5EF4-FFF2-40B4-BE49-F238E27FC236}">
                <a16:creationId xmlns:a16="http://schemas.microsoft.com/office/drawing/2014/main" id="{EA87611F-6695-71C5-0CEE-93017A569395}"/>
              </a:ext>
            </a:extLst>
          </p:cNvPr>
          <p:cNvSpPr txBox="1">
            <a:spLocks noChangeArrowheads="1"/>
          </p:cNvSpPr>
          <p:nvPr/>
        </p:nvSpPr>
        <p:spPr bwMode="auto">
          <a:xfrm>
            <a:off x="1922464" y="1406525"/>
            <a:ext cx="1976437" cy="32385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At Risk</a:t>
            </a:r>
            <a:endParaRPr lang="en-US" altLang="en-US" sz="1050" b="1" dirty="0">
              <a:solidFill>
                <a:schemeClr val="tx2"/>
              </a:solidFill>
            </a:endParaRPr>
          </a:p>
        </p:txBody>
      </p:sp>
      <p:sp>
        <p:nvSpPr>
          <p:cNvPr id="69650" name="Title 1">
            <a:extLst>
              <a:ext uri="{FF2B5EF4-FFF2-40B4-BE49-F238E27FC236}">
                <a16:creationId xmlns:a16="http://schemas.microsoft.com/office/drawing/2014/main" id="{9E69A363-9A23-C6E3-042F-F8BC8003B253}"/>
              </a:ext>
            </a:extLst>
          </p:cNvPr>
          <p:cNvSpPr>
            <a:spLocks noGrp="1" noChangeArrowheads="1"/>
          </p:cNvSpPr>
          <p:nvPr>
            <p:ph type="title"/>
          </p:nvPr>
        </p:nvSpPr>
        <p:spPr>
          <a:xfrm>
            <a:off x="377662" y="302916"/>
            <a:ext cx="11614642" cy="685800"/>
          </a:xfrm>
        </p:spPr>
        <p:txBody>
          <a:bodyPr>
            <a:normAutofit fontScale="90000"/>
          </a:bodyPr>
          <a:lstStyle/>
          <a:p>
            <a:r>
              <a:rPr lang="en-US" altLang="en-US" sz="2800" dirty="0">
                <a:ea typeface="ヒラギノ角ゴ Pro W3" panose="020B0300000000000000" pitchFamily="34" charset="-128"/>
              </a:rPr>
              <a:t>10% of men with metastatic prostate cancer carries an inherited mutation in a DNA repair gene</a:t>
            </a:r>
          </a:p>
        </p:txBody>
      </p:sp>
      <p:pic>
        <p:nvPicPr>
          <p:cNvPr id="69651" name="Picture 2">
            <a:extLst>
              <a:ext uri="{FF2B5EF4-FFF2-40B4-BE49-F238E27FC236}">
                <a16:creationId xmlns:a16="http://schemas.microsoft.com/office/drawing/2014/main" id="{A7F200A4-716E-DBE4-3449-14C984A5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09" t="5612" r="7755" b="5429"/>
          <a:stretch>
            <a:fillRect/>
          </a:stretch>
        </p:blipFill>
        <p:spPr bwMode="auto">
          <a:xfrm>
            <a:off x="6827838" y="4291013"/>
            <a:ext cx="25828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2" name="Rectangle 3">
            <a:extLst>
              <a:ext uri="{FF2B5EF4-FFF2-40B4-BE49-F238E27FC236}">
                <a16:creationId xmlns:a16="http://schemas.microsoft.com/office/drawing/2014/main" id="{38FBCAB4-88AD-FD13-1B33-7F744B71FF70}"/>
              </a:ext>
            </a:extLst>
          </p:cNvPr>
          <p:cNvSpPr>
            <a:spLocks noChangeArrowheads="1"/>
          </p:cNvSpPr>
          <p:nvPr/>
        </p:nvSpPr>
        <p:spPr bwMode="auto">
          <a:xfrm>
            <a:off x="8451851" y="1954213"/>
            <a:ext cx="1419225" cy="2159000"/>
          </a:xfrm>
          <a:prstGeom prst="rect">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endParaRPr lang="en-US" altLang="en-US"/>
          </a:p>
        </p:txBody>
      </p:sp>
      <p:cxnSp>
        <p:nvCxnSpPr>
          <p:cNvPr id="69653" name="Straight Connector 9">
            <a:extLst>
              <a:ext uri="{FF2B5EF4-FFF2-40B4-BE49-F238E27FC236}">
                <a16:creationId xmlns:a16="http://schemas.microsoft.com/office/drawing/2014/main" id="{E99A4853-00EE-D5B3-7A54-18C014EBCCFF}"/>
              </a:ext>
            </a:extLst>
          </p:cNvPr>
          <p:cNvCxnSpPr>
            <a:cxnSpLocks/>
          </p:cNvCxnSpPr>
          <p:nvPr/>
        </p:nvCxnSpPr>
        <p:spPr bwMode="auto">
          <a:xfrm flipH="1">
            <a:off x="6634163" y="4113213"/>
            <a:ext cx="1817688" cy="511175"/>
          </a:xfrm>
          <a:prstGeom prst="line">
            <a:avLst/>
          </a:prstGeom>
          <a:noFill/>
          <a:ln w="57150" algn="ctr">
            <a:solidFill>
              <a:srgbClr val="C00000"/>
            </a:solidFill>
            <a:round/>
            <a:headEnd/>
            <a:tailEnd/>
          </a:ln>
        </p:spPr>
      </p:cxnSp>
      <p:cxnSp>
        <p:nvCxnSpPr>
          <p:cNvPr id="69654" name="Straight Connector 11">
            <a:extLst>
              <a:ext uri="{FF2B5EF4-FFF2-40B4-BE49-F238E27FC236}">
                <a16:creationId xmlns:a16="http://schemas.microsoft.com/office/drawing/2014/main" id="{BCC81912-5BE0-5285-3D76-44EB7F667254}"/>
              </a:ext>
            </a:extLst>
          </p:cNvPr>
          <p:cNvCxnSpPr>
            <a:cxnSpLocks/>
            <a:endCxn id="69651" idx="3"/>
          </p:cNvCxnSpPr>
          <p:nvPr/>
        </p:nvCxnSpPr>
        <p:spPr bwMode="auto">
          <a:xfrm flipH="1">
            <a:off x="9410700" y="4105275"/>
            <a:ext cx="446088" cy="1443038"/>
          </a:xfrm>
          <a:prstGeom prst="line">
            <a:avLst/>
          </a:prstGeom>
          <a:noFill/>
          <a:ln w="57150" algn="ctr">
            <a:solidFill>
              <a:srgbClr val="C00000"/>
            </a:solidFill>
            <a:round/>
            <a:headEnd/>
            <a:tailEnd/>
          </a:ln>
        </p:spPr>
      </p:cxnSp>
      <p:sp>
        <p:nvSpPr>
          <p:cNvPr id="69655" name="Rectangle 1">
            <a:extLst>
              <a:ext uri="{FF2B5EF4-FFF2-40B4-BE49-F238E27FC236}">
                <a16:creationId xmlns:a16="http://schemas.microsoft.com/office/drawing/2014/main" id="{78DC597F-01DE-564B-4DFF-606281F473A3}"/>
              </a:ext>
            </a:extLst>
          </p:cNvPr>
          <p:cNvSpPr>
            <a:spLocks noChangeArrowheads="1"/>
          </p:cNvSpPr>
          <p:nvPr/>
        </p:nvSpPr>
        <p:spPr bwMode="auto">
          <a:xfrm>
            <a:off x="3413126" y="4664505"/>
            <a:ext cx="32353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nSpc>
                <a:spcPct val="100000"/>
              </a:lnSpc>
              <a:spcBef>
                <a:spcPct val="0"/>
              </a:spcBef>
              <a:buClrTx/>
              <a:buFontTx/>
              <a:buChar char="•"/>
            </a:pPr>
            <a:r>
              <a:rPr lang="en-US" altLang="en-US" sz="1400" b="1" dirty="0">
                <a:solidFill>
                  <a:srgbClr val="C00000"/>
                </a:solidFill>
              </a:rPr>
              <a:t>11.8% </a:t>
            </a:r>
            <a:r>
              <a:rPr lang="en-US" altLang="en-US" sz="1400" b="1" dirty="0"/>
              <a:t>(82/692) with inherited mutations in DNA repair genes</a:t>
            </a:r>
            <a:endParaRPr lang="en-US" altLang="en-US" sz="1400" b="1" dirty="0">
              <a:latin typeface="Times New Roman" panose="02020603050405020304" pitchFamily="18" charset="0"/>
            </a:endParaRPr>
          </a:p>
          <a:p>
            <a:pPr>
              <a:lnSpc>
                <a:spcPct val="100000"/>
              </a:lnSpc>
              <a:spcBef>
                <a:spcPct val="0"/>
              </a:spcBef>
              <a:buClrTx/>
              <a:buFontTx/>
              <a:buChar char="•"/>
            </a:pPr>
            <a:r>
              <a:rPr lang="en-US" altLang="en-US" sz="1400" b="1" dirty="0"/>
              <a:t>Many without family history</a:t>
            </a:r>
          </a:p>
          <a:p>
            <a:pPr>
              <a:lnSpc>
                <a:spcPct val="100000"/>
              </a:lnSpc>
              <a:spcBef>
                <a:spcPct val="0"/>
              </a:spcBef>
              <a:buClrTx/>
              <a:buFontTx/>
              <a:buChar char="•"/>
            </a:pPr>
            <a:r>
              <a:rPr lang="en-US" altLang="en-US" sz="1400" b="1" dirty="0"/>
              <a:t>Known/suspected autosomal cancer predisposition</a:t>
            </a:r>
          </a:p>
        </p:txBody>
      </p:sp>
      <p:sp>
        <p:nvSpPr>
          <p:cNvPr id="51" name="TextBox 50">
            <a:extLst>
              <a:ext uri="{FF2B5EF4-FFF2-40B4-BE49-F238E27FC236}">
                <a16:creationId xmlns:a16="http://schemas.microsoft.com/office/drawing/2014/main" id="{6623E2B0-CB3E-4CB0-D8B5-BA3CA0A4E5B7}"/>
              </a:ext>
            </a:extLst>
          </p:cNvPr>
          <p:cNvSpPr txBox="1"/>
          <p:nvPr/>
        </p:nvSpPr>
        <p:spPr>
          <a:xfrm>
            <a:off x="4263233" y="5869783"/>
            <a:ext cx="2474912" cy="306388"/>
          </a:xfrm>
          <a:prstGeom prst="rect">
            <a:avLst/>
          </a:prstGeom>
          <a:noFill/>
        </p:spPr>
        <p:txBody>
          <a:bodyPr wrap="none">
            <a:spAutoFit/>
          </a:bodyPr>
          <a:lstStyle/>
          <a:p>
            <a:pPr>
              <a:defRPr/>
            </a:pPr>
            <a:r>
              <a:rPr lang="en-US" sz="1400" b="1" dirty="0">
                <a:solidFill>
                  <a:schemeClr val="tx1">
                    <a:lumMod val="50000"/>
                  </a:schemeClr>
                </a:solidFill>
                <a:latin typeface="Arial"/>
                <a:cs typeface="Arial"/>
              </a:rPr>
              <a:t>Pritchard, et al. 2016 NEJM</a:t>
            </a:r>
          </a:p>
        </p:txBody>
      </p:sp>
      <p:sp>
        <p:nvSpPr>
          <p:cNvPr id="69657" name="Rectangle 53">
            <a:extLst>
              <a:ext uri="{FF2B5EF4-FFF2-40B4-BE49-F238E27FC236}">
                <a16:creationId xmlns:a16="http://schemas.microsoft.com/office/drawing/2014/main" id="{B22789A0-0F79-1906-CCE4-7B25CEB016CD}"/>
              </a:ext>
            </a:extLst>
          </p:cNvPr>
          <p:cNvSpPr>
            <a:spLocks noChangeArrowheads="1"/>
          </p:cNvSpPr>
          <p:nvPr/>
        </p:nvSpPr>
        <p:spPr bwMode="auto">
          <a:xfrm>
            <a:off x="3388519" y="4613705"/>
            <a:ext cx="3221037" cy="1270000"/>
          </a:xfrm>
          <a:prstGeom prst="rect">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endParaRPr lang="en-US" altLang="en-US"/>
          </a:p>
        </p:txBody>
      </p:sp>
      <p:sp>
        <p:nvSpPr>
          <p:cNvPr id="2" name="Text Placeholder 4">
            <a:extLst>
              <a:ext uri="{FF2B5EF4-FFF2-40B4-BE49-F238E27FC236}">
                <a16:creationId xmlns:a16="http://schemas.microsoft.com/office/drawing/2014/main" id="{021690AD-E82B-ACA3-0A1C-4755A84D50D6}"/>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
        <p:nvSpPr>
          <p:cNvPr id="16" name="Rectangle 15">
            <a:extLst>
              <a:ext uri="{FF2B5EF4-FFF2-40B4-BE49-F238E27FC236}">
                <a16:creationId xmlns:a16="http://schemas.microsoft.com/office/drawing/2014/main" id="{7491E272-2DDE-8AFA-D314-53AC439D2F1F}"/>
              </a:ext>
            </a:extLst>
          </p:cNvPr>
          <p:cNvSpPr/>
          <p:nvPr/>
        </p:nvSpPr>
        <p:spPr bwMode="auto">
          <a:xfrm>
            <a:off x="4837114" y="2404262"/>
            <a:ext cx="1811337" cy="1691790"/>
          </a:xfrm>
          <a:prstGeom prst="rect">
            <a:avLst/>
          </a:prstGeom>
          <a:solidFill>
            <a:schemeClr val="accent1">
              <a:lumMod val="20000"/>
              <a:lumOff val="80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grpSp>
        <p:nvGrpSpPr>
          <p:cNvPr id="17" name="Group 3">
            <a:extLst>
              <a:ext uri="{FF2B5EF4-FFF2-40B4-BE49-F238E27FC236}">
                <a16:creationId xmlns:a16="http://schemas.microsoft.com/office/drawing/2014/main" id="{C48D747A-CA18-25D0-3F0C-6CC3AFF3F7D4}"/>
              </a:ext>
            </a:extLst>
          </p:cNvPr>
          <p:cNvGrpSpPr>
            <a:grpSpLocks/>
          </p:cNvGrpSpPr>
          <p:nvPr/>
        </p:nvGrpSpPr>
        <p:grpSpPr bwMode="auto">
          <a:xfrm>
            <a:off x="3332163" y="1451718"/>
            <a:ext cx="3327400" cy="2644775"/>
            <a:chOff x="1814844" y="1380735"/>
            <a:chExt cx="2493553" cy="3525749"/>
          </a:xfrm>
        </p:grpSpPr>
        <p:grpSp>
          <p:nvGrpSpPr>
            <p:cNvPr id="22" name="Group 11">
              <a:extLst>
                <a:ext uri="{FF2B5EF4-FFF2-40B4-BE49-F238E27FC236}">
                  <a16:creationId xmlns:a16="http://schemas.microsoft.com/office/drawing/2014/main" id="{F0627706-20B2-01C3-3BB9-508ECAD9010B}"/>
                </a:ext>
              </a:extLst>
            </p:cNvPr>
            <p:cNvGrpSpPr>
              <a:grpSpLocks/>
            </p:cNvGrpSpPr>
            <p:nvPr/>
          </p:nvGrpSpPr>
          <p:grpSpPr bwMode="auto">
            <a:xfrm>
              <a:off x="2010486" y="1380735"/>
              <a:ext cx="2297911" cy="3525749"/>
              <a:chOff x="273548" y="1290356"/>
              <a:chExt cx="2542102" cy="3526199"/>
            </a:xfrm>
          </p:grpSpPr>
          <p:sp>
            <p:nvSpPr>
              <p:cNvPr id="24" name="TextBox 20">
                <a:extLst>
                  <a:ext uri="{FF2B5EF4-FFF2-40B4-BE49-F238E27FC236}">
                    <a16:creationId xmlns:a16="http://schemas.microsoft.com/office/drawing/2014/main" id="{D2363D73-F05F-F5AB-0B5F-EDFFF5F77129}"/>
                  </a:ext>
                </a:extLst>
              </p:cNvPr>
              <p:cNvSpPr txBox="1">
                <a:spLocks noChangeArrowheads="1"/>
              </p:cNvSpPr>
              <p:nvPr/>
            </p:nvSpPr>
            <p:spPr bwMode="auto">
              <a:xfrm>
                <a:off x="633565" y="1290356"/>
                <a:ext cx="1638537" cy="738682"/>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Localized</a:t>
                </a:r>
              </a:p>
              <a:p>
                <a:pPr algn="ctr" eaLnBrk="1" hangingPunct="1">
                  <a:lnSpc>
                    <a:spcPct val="100000"/>
                  </a:lnSpc>
                  <a:spcBef>
                    <a:spcPct val="0"/>
                  </a:spcBef>
                  <a:buClrTx/>
                  <a:defRPr/>
                </a:pPr>
                <a:r>
                  <a:rPr lang="en-US" altLang="en-US" sz="1500" b="1" dirty="0">
                    <a:solidFill>
                      <a:schemeClr val="tx2"/>
                    </a:solidFill>
                  </a:rPr>
                  <a:t>(curable)</a:t>
                </a:r>
                <a:endParaRPr lang="en-US" altLang="en-US" sz="1050" b="1" dirty="0">
                  <a:solidFill>
                    <a:schemeClr val="tx2"/>
                  </a:solidFill>
                </a:endParaRPr>
              </a:p>
            </p:txBody>
          </p:sp>
          <p:sp>
            <p:nvSpPr>
              <p:cNvPr id="25" name="Rectangle 24">
                <a:extLst>
                  <a:ext uri="{FF2B5EF4-FFF2-40B4-BE49-F238E27FC236}">
                    <a16:creationId xmlns:a16="http://schemas.microsoft.com/office/drawing/2014/main" id="{85345AE6-6E36-F0E2-B160-DF1136399A73}"/>
                  </a:ext>
                </a:extLst>
              </p:cNvPr>
              <p:cNvSpPr/>
              <p:nvPr/>
            </p:nvSpPr>
            <p:spPr>
              <a:xfrm>
                <a:off x="272955" y="2564529"/>
                <a:ext cx="2542695" cy="2252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2"/>
                  </a:solidFill>
                </a:endParaRPr>
              </a:p>
            </p:txBody>
          </p:sp>
        </p:grpSp>
        <p:sp>
          <p:nvSpPr>
            <p:cNvPr id="23" name="TextBox 22">
              <a:extLst>
                <a:ext uri="{FF2B5EF4-FFF2-40B4-BE49-F238E27FC236}">
                  <a16:creationId xmlns:a16="http://schemas.microsoft.com/office/drawing/2014/main" id="{2DF1D500-F1B9-887A-FDAD-AA9D4BB9FD43}"/>
                </a:ext>
              </a:extLst>
            </p:cNvPr>
            <p:cNvSpPr txBox="1">
              <a:spLocks noChangeArrowheads="1"/>
            </p:cNvSpPr>
            <p:nvPr/>
          </p:nvSpPr>
          <p:spPr bwMode="auto">
            <a:xfrm>
              <a:off x="1814844" y="3317146"/>
              <a:ext cx="1348774" cy="6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2"/>
                  </a:solidFill>
                </a:rPr>
                <a:t>Active</a:t>
              </a:r>
            </a:p>
            <a:p>
              <a:pPr algn="ctr" eaLnBrk="1" hangingPunct="1">
                <a:lnSpc>
                  <a:spcPct val="100000"/>
                </a:lnSpc>
                <a:spcBef>
                  <a:spcPct val="0"/>
                </a:spcBef>
                <a:buClrTx/>
              </a:pPr>
              <a:r>
                <a:rPr lang="en-US" altLang="en-US" sz="1200" b="1">
                  <a:solidFill>
                    <a:schemeClr val="tx2"/>
                  </a:solidFill>
                </a:rPr>
                <a:t>Surveillance</a:t>
              </a:r>
            </a:p>
          </p:txBody>
        </p:sp>
      </p:grpSp>
      <p:sp>
        <p:nvSpPr>
          <p:cNvPr id="26" name="TextBox 22">
            <a:extLst>
              <a:ext uri="{FF2B5EF4-FFF2-40B4-BE49-F238E27FC236}">
                <a16:creationId xmlns:a16="http://schemas.microsoft.com/office/drawing/2014/main" id="{9C0DCDF4-C895-21F5-107F-F7BF5EB1EED0}"/>
              </a:ext>
            </a:extLst>
          </p:cNvPr>
          <p:cNvSpPr txBox="1">
            <a:spLocks noChangeArrowheads="1"/>
          </p:cNvSpPr>
          <p:nvPr/>
        </p:nvSpPr>
        <p:spPr bwMode="auto">
          <a:xfrm>
            <a:off x="4847613" y="2688876"/>
            <a:ext cx="1800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2"/>
                </a:solidFill>
              </a:rPr>
              <a:t>Definitive Treatment: </a:t>
            </a:r>
          </a:p>
          <a:p>
            <a:pPr algn="ctr" eaLnBrk="1" hangingPunct="1">
              <a:lnSpc>
                <a:spcPct val="100000"/>
              </a:lnSpc>
              <a:spcBef>
                <a:spcPct val="0"/>
              </a:spcBef>
              <a:buClrTx/>
            </a:pPr>
            <a:r>
              <a:rPr lang="en-US" altLang="en-US" sz="1200" b="1" dirty="0">
                <a:solidFill>
                  <a:schemeClr val="tx2"/>
                </a:solidFill>
              </a:rPr>
              <a:t>Surgery </a:t>
            </a:r>
          </a:p>
          <a:p>
            <a:pPr algn="ctr" eaLnBrk="1" hangingPunct="1">
              <a:lnSpc>
                <a:spcPct val="100000"/>
              </a:lnSpc>
              <a:spcBef>
                <a:spcPct val="0"/>
              </a:spcBef>
              <a:buClrTx/>
            </a:pPr>
            <a:r>
              <a:rPr lang="en-US" altLang="en-US" sz="1200" b="1" dirty="0">
                <a:solidFill>
                  <a:schemeClr val="tx2"/>
                </a:solidFill>
              </a:rPr>
              <a:t>vs </a:t>
            </a:r>
          </a:p>
          <a:p>
            <a:pPr algn="ctr" eaLnBrk="1" hangingPunct="1">
              <a:lnSpc>
                <a:spcPct val="100000"/>
              </a:lnSpc>
              <a:spcBef>
                <a:spcPct val="0"/>
              </a:spcBef>
              <a:buClrTx/>
            </a:pPr>
            <a:r>
              <a:rPr lang="en-US" altLang="en-US" sz="1200" b="1" dirty="0">
                <a:solidFill>
                  <a:schemeClr val="tx2"/>
                </a:solidFill>
              </a:rPr>
              <a:t>Radiation +/- testosterone suppression</a:t>
            </a:r>
          </a:p>
        </p:txBody>
      </p:sp>
    </p:spTree>
    <p:extLst>
      <p:ext uri="{BB962C8B-B14F-4D97-AF65-F5344CB8AC3E}">
        <p14:creationId xmlns:p14="http://schemas.microsoft.com/office/powerpoint/2010/main" val="237072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Screen Shot 2017-03-16 at 9.37.36 AM.png">
            <a:extLst>
              <a:ext uri="{FF2B5EF4-FFF2-40B4-BE49-F238E27FC236}">
                <a16:creationId xmlns:a16="http://schemas.microsoft.com/office/drawing/2014/main" id="{DFFD77CA-63B6-CC48-83CD-6A84E6E6D449}"/>
              </a:ext>
            </a:extLst>
          </p:cNvPr>
          <p:cNvPicPr>
            <a:picLocks noChangeAspect="1"/>
          </p:cNvPicPr>
          <p:nvPr/>
        </p:nvPicPr>
        <p:blipFill>
          <a:blip r:embed="rId2">
            <a:extLst>
              <a:ext uri="{28A0092B-C50C-407E-A947-70E740481C1C}">
                <a14:useLocalDpi xmlns:a14="http://schemas.microsoft.com/office/drawing/2010/main" val="0"/>
              </a:ext>
            </a:extLst>
          </a:blip>
          <a:srcRect t="7707"/>
          <a:stretch>
            <a:fillRect/>
          </a:stretch>
        </p:blipFill>
        <p:spPr bwMode="auto">
          <a:xfrm>
            <a:off x="4797536" y="1052074"/>
            <a:ext cx="3668316" cy="300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Screen Shot 2017-03-16 at 9.37.36 AM.png">
            <a:extLst>
              <a:ext uri="{FF2B5EF4-FFF2-40B4-BE49-F238E27FC236}">
                <a16:creationId xmlns:a16="http://schemas.microsoft.com/office/drawing/2014/main" id="{4C95CD1B-8ECF-5D38-64C7-453324DA2F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2822" y="3200399"/>
            <a:ext cx="3668316"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23B8FC8-C751-1A64-19FF-139313280BD6}"/>
              </a:ext>
            </a:extLst>
          </p:cNvPr>
          <p:cNvSpPr txBox="1">
            <a:spLocks/>
          </p:cNvSpPr>
          <p:nvPr/>
        </p:nvSpPr>
        <p:spPr bwMode="auto">
          <a:xfrm>
            <a:off x="331045" y="390754"/>
            <a:ext cx="1152991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Times New Roman" panose="02020603050405020304" pitchFamily="18" charset="0"/>
                <a:ea typeface="ヒラギノ角ゴ Pro W3" panose="020B0300000000000000" pitchFamily="34" charset="-128"/>
              </a:defRPr>
            </a:lvl1pPr>
            <a:lvl2pPr marL="742950" indent="-285750" defTabSz="457200" eaLnBrk="0" hangingPunct="0">
              <a:defRPr sz="2400">
                <a:solidFill>
                  <a:schemeClr val="tx1"/>
                </a:solidFill>
                <a:latin typeface="Times New Roman" panose="02020603050405020304" pitchFamily="18" charset="0"/>
                <a:ea typeface="ヒラギノ角ゴ Pro W3" panose="020B0300000000000000" pitchFamily="34" charset="-128"/>
              </a:defRPr>
            </a:lvl2pPr>
            <a:lvl3pPr marL="1143000" indent="-228600" defTabSz="457200" eaLnBrk="0" hangingPunct="0">
              <a:defRPr sz="2400">
                <a:solidFill>
                  <a:schemeClr val="tx1"/>
                </a:solidFill>
                <a:latin typeface="Times New Roman" panose="02020603050405020304" pitchFamily="18" charset="0"/>
                <a:ea typeface="ヒラギノ角ゴ Pro W3" panose="020B0300000000000000" pitchFamily="34" charset="-128"/>
              </a:defRPr>
            </a:lvl3pPr>
            <a:lvl4pPr marL="1600200" indent="-228600" defTabSz="457200" eaLnBrk="0" hangingPunct="0">
              <a:defRPr sz="2400">
                <a:solidFill>
                  <a:schemeClr val="tx1"/>
                </a:solidFill>
                <a:latin typeface="Times New Roman" panose="02020603050405020304" pitchFamily="18" charset="0"/>
                <a:ea typeface="ヒラギノ角ゴ Pro W3" panose="020B0300000000000000" pitchFamily="34" charset="-128"/>
              </a:defRPr>
            </a:lvl4pPr>
            <a:lvl5pPr marL="2057400" indent="-228600" defTabSz="457200" eaLnBrk="0" hangingPunct="0">
              <a:defRPr sz="2400">
                <a:solidFill>
                  <a:schemeClr val="tx1"/>
                </a:solidFill>
                <a:latin typeface="Times New Roman" panose="02020603050405020304" pitchFamily="18"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r>
              <a:rPr lang="en-US" altLang="en-US" sz="3200" b="1" dirty="0">
                <a:latin typeface="+mj-lt"/>
                <a:cs typeface="Arial" panose="020B0604020202020204" pitchFamily="34" charset="0"/>
              </a:rPr>
              <a:t>Genetic effects on cancer risk: small vs large effect gene variants</a:t>
            </a:r>
          </a:p>
        </p:txBody>
      </p:sp>
      <p:sp>
        <p:nvSpPr>
          <p:cNvPr id="6" name="TextBox 5">
            <a:extLst>
              <a:ext uri="{FF2B5EF4-FFF2-40B4-BE49-F238E27FC236}">
                <a16:creationId xmlns:a16="http://schemas.microsoft.com/office/drawing/2014/main" id="{DF24630C-28FE-CB72-75D4-B23B2394FF02}"/>
              </a:ext>
            </a:extLst>
          </p:cNvPr>
          <p:cNvSpPr txBox="1"/>
          <p:nvPr/>
        </p:nvSpPr>
        <p:spPr>
          <a:xfrm>
            <a:off x="96386" y="5410726"/>
            <a:ext cx="2214165" cy="923330"/>
          </a:xfrm>
          <a:prstGeom prst="rect">
            <a:avLst/>
          </a:prstGeom>
          <a:noFill/>
        </p:spPr>
        <p:txBody>
          <a:bodyPr wrap="square">
            <a:spAutoFit/>
          </a:bodyPr>
          <a:lstStyle/>
          <a:p>
            <a:pPr>
              <a:defRPr/>
            </a:pPr>
            <a:r>
              <a:rPr lang="en-US" dirty="0">
                <a:ea typeface="ヒラギノ角ゴ Pro W3" charset="0"/>
                <a:cs typeface="ヒラギノ角ゴ Pro W3" charset="0"/>
              </a:rPr>
              <a:t>Average lifetime risk </a:t>
            </a:r>
          </a:p>
          <a:p>
            <a:pPr>
              <a:defRPr/>
            </a:pPr>
            <a:r>
              <a:rPr lang="en-US" dirty="0">
                <a:ea typeface="ヒラギノ角ゴ Pro W3" charset="0"/>
                <a:cs typeface="ヒラギノ角ゴ Pro W3" charset="0"/>
              </a:rPr>
              <a:t>of prostate cancer: </a:t>
            </a:r>
          </a:p>
          <a:p>
            <a:pPr>
              <a:defRPr/>
            </a:pPr>
            <a:r>
              <a:rPr lang="en-US" dirty="0">
                <a:ea typeface="ヒラギノ角ゴ Pro W3" charset="0"/>
                <a:cs typeface="ヒラギノ角ゴ Pro W3" charset="0"/>
              </a:rPr>
              <a:t>~1 in 8 men</a:t>
            </a:r>
          </a:p>
        </p:txBody>
      </p:sp>
      <p:cxnSp>
        <p:nvCxnSpPr>
          <p:cNvPr id="7" name="Straight Arrow Connector 12">
            <a:extLst>
              <a:ext uri="{FF2B5EF4-FFF2-40B4-BE49-F238E27FC236}">
                <a16:creationId xmlns:a16="http://schemas.microsoft.com/office/drawing/2014/main" id="{F629824F-1F7D-261D-027C-F532571F07EC}"/>
              </a:ext>
            </a:extLst>
          </p:cNvPr>
          <p:cNvCxnSpPr>
            <a:cxnSpLocks noChangeShapeType="1"/>
          </p:cNvCxnSpPr>
          <p:nvPr/>
        </p:nvCxnSpPr>
        <p:spPr bwMode="auto">
          <a:xfrm flipH="1">
            <a:off x="8725716" y="1400504"/>
            <a:ext cx="19050" cy="5100637"/>
          </a:xfrm>
          <a:prstGeom prst="straightConnector1">
            <a:avLst/>
          </a:prstGeom>
          <a:noFill/>
          <a:ln w="762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13">
            <a:extLst>
              <a:ext uri="{FF2B5EF4-FFF2-40B4-BE49-F238E27FC236}">
                <a16:creationId xmlns:a16="http://schemas.microsoft.com/office/drawing/2014/main" id="{ABB25C68-0866-0B52-710F-32DA7D5E1887}"/>
              </a:ext>
            </a:extLst>
          </p:cNvPr>
          <p:cNvCxnSpPr>
            <a:cxnSpLocks noChangeShapeType="1"/>
          </p:cNvCxnSpPr>
          <p:nvPr/>
        </p:nvCxnSpPr>
        <p:spPr bwMode="auto">
          <a:xfrm>
            <a:off x="2776935" y="5670324"/>
            <a:ext cx="0" cy="603250"/>
          </a:xfrm>
          <a:prstGeom prst="straightConnector1">
            <a:avLst/>
          </a:prstGeom>
          <a:noFill/>
          <a:ln w="38100">
            <a:solidFill>
              <a:srgbClr val="FFC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817F3E87-2365-0886-5903-F0CC00B66B6D}"/>
              </a:ext>
            </a:extLst>
          </p:cNvPr>
          <p:cNvSpPr txBox="1"/>
          <p:nvPr/>
        </p:nvSpPr>
        <p:spPr>
          <a:xfrm>
            <a:off x="2776935" y="5757862"/>
            <a:ext cx="5652631" cy="1015663"/>
          </a:xfrm>
          <a:prstGeom prst="rect">
            <a:avLst/>
          </a:prstGeom>
          <a:noFill/>
        </p:spPr>
        <p:txBody>
          <a:bodyPr wrap="square">
            <a:spAutoFit/>
          </a:bodyPr>
          <a:lstStyle/>
          <a:p>
            <a:pPr>
              <a:defRPr/>
            </a:pPr>
            <a:r>
              <a:rPr lang="en-US" sz="2000" b="1" dirty="0">
                <a:solidFill>
                  <a:schemeClr val="accent2"/>
                </a:solidFill>
                <a:ea typeface="ヒラギノ角ゴ Pro W3" charset="0"/>
                <a:cs typeface="ヒラギノ角ゴ Pro W3" charset="0"/>
              </a:rPr>
              <a:t>common DNA changes that have small effect on risk (&lt;1.5x), add together = “polygenic risk”</a:t>
            </a:r>
          </a:p>
        </p:txBody>
      </p:sp>
      <p:sp>
        <p:nvSpPr>
          <p:cNvPr id="10" name="TextBox 9">
            <a:extLst>
              <a:ext uri="{FF2B5EF4-FFF2-40B4-BE49-F238E27FC236}">
                <a16:creationId xmlns:a16="http://schemas.microsoft.com/office/drawing/2014/main" id="{F59A6139-2B28-57BB-0FD1-5DC50CCF9FDE}"/>
              </a:ext>
            </a:extLst>
          </p:cNvPr>
          <p:cNvSpPr txBox="1"/>
          <p:nvPr/>
        </p:nvSpPr>
        <p:spPr>
          <a:xfrm>
            <a:off x="6006328" y="2954292"/>
            <a:ext cx="2719388" cy="1323439"/>
          </a:xfrm>
          <a:prstGeom prst="rect">
            <a:avLst/>
          </a:prstGeom>
          <a:noFill/>
        </p:spPr>
        <p:txBody>
          <a:bodyPr>
            <a:spAutoFit/>
          </a:bodyPr>
          <a:lstStyle/>
          <a:p>
            <a:pPr algn="r">
              <a:defRPr/>
            </a:pPr>
            <a:r>
              <a:rPr lang="en-US" sz="2000" b="1" i="1" dirty="0">
                <a:solidFill>
                  <a:srgbClr val="FF0000"/>
                </a:solidFill>
                <a:ea typeface="ヒラギノ角ゴ Pro W3" charset="0"/>
                <a:cs typeface="ヒラギノ角ゴ Pro W3" charset="0"/>
              </a:rPr>
              <a:t>BRCA2</a:t>
            </a:r>
            <a:r>
              <a:rPr lang="en-US" sz="2000" b="1" dirty="0">
                <a:solidFill>
                  <a:srgbClr val="FF0000"/>
                </a:solidFill>
                <a:ea typeface="ヒラギノ角ゴ Pro W3" charset="0"/>
                <a:cs typeface="ヒラギノ角ゴ Pro W3" charset="0"/>
              </a:rPr>
              <a:t>: </a:t>
            </a:r>
          </a:p>
          <a:p>
            <a:pPr algn="r">
              <a:defRPr/>
            </a:pPr>
            <a:r>
              <a:rPr lang="en-US" sz="2000" b="1" dirty="0">
                <a:solidFill>
                  <a:srgbClr val="FF0000"/>
                </a:solidFill>
                <a:ea typeface="ヒラギノ角ゴ Pro W3" charset="0"/>
                <a:cs typeface="ヒラギノ角ゴ Pro W3" charset="0"/>
              </a:rPr>
              <a:t>“rare variant” </a:t>
            </a:r>
          </a:p>
          <a:p>
            <a:pPr algn="r">
              <a:defRPr/>
            </a:pPr>
            <a:r>
              <a:rPr lang="en-US" sz="2000" b="1" dirty="0">
                <a:solidFill>
                  <a:srgbClr val="FF0000"/>
                </a:solidFill>
                <a:ea typeface="ヒラギノ角ゴ Pro W3" charset="0"/>
                <a:cs typeface="ヒラギノ角ゴ Pro W3" charset="0"/>
              </a:rPr>
              <a:t>(1 in 260);</a:t>
            </a:r>
          </a:p>
          <a:p>
            <a:pPr algn="r">
              <a:defRPr/>
            </a:pPr>
            <a:r>
              <a:rPr lang="en-US" sz="2000" b="1" dirty="0">
                <a:solidFill>
                  <a:srgbClr val="FF0000"/>
                </a:solidFill>
                <a:ea typeface="ヒラギノ角ゴ Pro W3" charset="0"/>
                <a:cs typeface="ヒラギノ角ゴ Pro W3" charset="0"/>
              </a:rPr>
              <a:t>increases risk (5-9x)</a:t>
            </a:r>
          </a:p>
        </p:txBody>
      </p:sp>
      <p:sp>
        <p:nvSpPr>
          <p:cNvPr id="12" name="Right Arrow 11">
            <a:extLst>
              <a:ext uri="{FF2B5EF4-FFF2-40B4-BE49-F238E27FC236}">
                <a16:creationId xmlns:a16="http://schemas.microsoft.com/office/drawing/2014/main" id="{60899F7F-AD05-94A5-623D-ABD01DDEDD66}"/>
              </a:ext>
            </a:extLst>
          </p:cNvPr>
          <p:cNvSpPr/>
          <p:nvPr/>
        </p:nvSpPr>
        <p:spPr bwMode="auto">
          <a:xfrm>
            <a:off x="1318219" y="6222206"/>
            <a:ext cx="346075" cy="366712"/>
          </a:xfrm>
          <a:prstGeom prst="rightArrow">
            <a:avLst/>
          </a:prstGeom>
          <a:solidFill>
            <a:srgbClr val="00B050"/>
          </a:solidFill>
          <a:ln w="9525" cap="flat" cmpd="sng" algn="ctr">
            <a:noFill/>
            <a:prstDash val="solid"/>
            <a:round/>
            <a:headEnd type="none" w="med" len="med"/>
            <a:tailEnd type="none" w="med" len="med"/>
          </a:ln>
          <a:effectLst/>
        </p:spPr>
        <p:txBody>
          <a:bodyPr wrap="none"/>
          <a:lstStyle/>
          <a:p>
            <a:pPr>
              <a:defRPr/>
            </a:pPr>
            <a:endParaRPr lang="en-US" dirty="0">
              <a:solidFill>
                <a:srgbClr val="00B050"/>
              </a:solidFill>
              <a:highlight>
                <a:srgbClr val="4EBDC9"/>
              </a:highlight>
              <a:ea typeface="ヒラギノ角ゴ Pro W3" charset="0"/>
              <a:cs typeface="ヒラギノ角ゴ Pro W3" charset="0"/>
            </a:endParaRPr>
          </a:p>
        </p:txBody>
      </p:sp>
      <p:cxnSp>
        <p:nvCxnSpPr>
          <p:cNvPr id="13" name="Straight Arrow Connector 20">
            <a:extLst>
              <a:ext uri="{FF2B5EF4-FFF2-40B4-BE49-F238E27FC236}">
                <a16:creationId xmlns:a16="http://schemas.microsoft.com/office/drawing/2014/main" id="{EA063D76-3D2F-B712-35F6-2C7AD7820C07}"/>
              </a:ext>
            </a:extLst>
          </p:cNvPr>
          <p:cNvCxnSpPr>
            <a:cxnSpLocks noChangeShapeType="1"/>
          </p:cNvCxnSpPr>
          <p:nvPr/>
        </p:nvCxnSpPr>
        <p:spPr bwMode="auto">
          <a:xfrm>
            <a:off x="2631022" y="6102892"/>
            <a:ext cx="0" cy="604837"/>
          </a:xfrm>
          <a:prstGeom prst="straightConnector1">
            <a:avLst/>
          </a:prstGeom>
          <a:noFill/>
          <a:ln w="38100">
            <a:solidFill>
              <a:srgbClr val="FFC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20">
            <a:extLst>
              <a:ext uri="{FF2B5EF4-FFF2-40B4-BE49-F238E27FC236}">
                <a16:creationId xmlns:a16="http://schemas.microsoft.com/office/drawing/2014/main" id="{F9BCCBC7-3F06-54EC-7888-72269411E4FE}"/>
              </a:ext>
            </a:extLst>
          </p:cNvPr>
          <p:cNvCxnSpPr>
            <a:cxnSpLocks noChangeShapeType="1"/>
          </p:cNvCxnSpPr>
          <p:nvPr/>
        </p:nvCxnSpPr>
        <p:spPr bwMode="auto">
          <a:xfrm>
            <a:off x="2300537" y="5571560"/>
            <a:ext cx="0" cy="604838"/>
          </a:xfrm>
          <a:prstGeom prst="straightConnector1">
            <a:avLst/>
          </a:prstGeom>
          <a:noFill/>
          <a:ln w="38100">
            <a:solidFill>
              <a:srgbClr val="FFC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20">
            <a:extLst>
              <a:ext uri="{FF2B5EF4-FFF2-40B4-BE49-F238E27FC236}">
                <a16:creationId xmlns:a16="http://schemas.microsoft.com/office/drawing/2014/main" id="{54D1BD66-C919-F403-2A40-2F0A8C1C15AC}"/>
              </a:ext>
            </a:extLst>
          </p:cNvPr>
          <p:cNvCxnSpPr>
            <a:cxnSpLocks noChangeShapeType="1"/>
          </p:cNvCxnSpPr>
          <p:nvPr/>
        </p:nvCxnSpPr>
        <p:spPr bwMode="auto">
          <a:xfrm>
            <a:off x="2433581" y="5872391"/>
            <a:ext cx="0" cy="604838"/>
          </a:xfrm>
          <a:prstGeom prst="straightConnector1">
            <a:avLst/>
          </a:prstGeom>
          <a:noFill/>
          <a:ln w="38100">
            <a:solidFill>
              <a:srgbClr val="FFC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20">
            <a:extLst>
              <a:ext uri="{FF2B5EF4-FFF2-40B4-BE49-F238E27FC236}">
                <a16:creationId xmlns:a16="http://schemas.microsoft.com/office/drawing/2014/main" id="{4CCD7F67-3026-62BA-B27E-71811E067A7D}"/>
              </a:ext>
            </a:extLst>
          </p:cNvPr>
          <p:cNvCxnSpPr>
            <a:cxnSpLocks noChangeShapeType="1"/>
          </p:cNvCxnSpPr>
          <p:nvPr/>
        </p:nvCxnSpPr>
        <p:spPr bwMode="auto">
          <a:xfrm>
            <a:off x="2262811" y="6222206"/>
            <a:ext cx="0" cy="604837"/>
          </a:xfrm>
          <a:prstGeom prst="straightConnector1">
            <a:avLst/>
          </a:prstGeom>
          <a:noFill/>
          <a:ln w="38100">
            <a:solidFill>
              <a:srgbClr val="FFC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Placeholder 4">
            <a:extLst>
              <a:ext uri="{FF2B5EF4-FFF2-40B4-BE49-F238E27FC236}">
                <a16:creationId xmlns:a16="http://schemas.microsoft.com/office/drawing/2014/main" id="{18C3E45B-2ADA-10BB-AAB9-CE4544B9F8F9}"/>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50" dirty="0">
                <a:solidFill>
                  <a:schemeClr val="tx2"/>
                </a:solidFill>
              </a:rPr>
              <a:t>Heather H. Cheng, MD PhD</a:t>
            </a:r>
          </a:p>
        </p:txBody>
      </p:sp>
    </p:spTree>
    <p:extLst>
      <p:ext uri="{BB962C8B-B14F-4D97-AF65-F5344CB8AC3E}">
        <p14:creationId xmlns:p14="http://schemas.microsoft.com/office/powerpoint/2010/main" val="127829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BF1FEB-1376-87B0-28AE-2E6EF68496E5}"/>
              </a:ext>
            </a:extLst>
          </p:cNvPr>
          <p:cNvSpPr txBox="1">
            <a:spLocks/>
          </p:cNvSpPr>
          <p:nvPr/>
        </p:nvSpPr>
        <p:spPr>
          <a:xfrm>
            <a:off x="601867" y="260341"/>
            <a:ext cx="10839495" cy="1161813"/>
          </a:xfrm>
          <a:prstGeom prst="rect">
            <a:avLst/>
          </a:prstGeom>
        </p:spPr>
        <p:txBody>
          <a:bodyPr vert="horz" lIns="0" tIns="0" rIns="0" bIns="0" rtlCol="0" anchor="ctr" anchorCtr="0">
            <a:normAutofit/>
          </a:bodyPr>
          <a:lstStyle>
            <a:lvl1pPr algn="l" rtl="0" eaLnBrk="0" fontAlgn="base" hangingPunct="0">
              <a:spcBef>
                <a:spcPct val="0"/>
              </a:spcBef>
              <a:spcAft>
                <a:spcPct val="0"/>
              </a:spcAft>
              <a:defRPr sz="3200" b="1">
                <a:solidFill>
                  <a:srgbClr val="1C3B61"/>
                </a:solidFill>
                <a:latin typeface="+mj-lt"/>
                <a:ea typeface="ヒラギノ角ゴ Pro W3" charset="0"/>
                <a:cs typeface="ヒラギノ角ゴ Pro W3" charset="0"/>
              </a:defRPr>
            </a:lvl1pPr>
            <a:lvl2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2pPr>
            <a:lvl3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3pPr>
            <a:lvl4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4pPr>
            <a:lvl5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5pPr>
            <a:lvl6pPr marL="457200" algn="ctr" rtl="0" fontAlgn="base">
              <a:spcBef>
                <a:spcPct val="0"/>
              </a:spcBef>
              <a:spcAft>
                <a:spcPct val="0"/>
              </a:spcAft>
              <a:defRPr sz="4000" b="1">
                <a:solidFill>
                  <a:schemeClr val="bg1"/>
                </a:solidFill>
                <a:latin typeface="Arial" pitchFamily="34" charset="0"/>
              </a:defRPr>
            </a:lvl6pPr>
            <a:lvl7pPr marL="914400" algn="ctr" rtl="0" fontAlgn="base">
              <a:spcBef>
                <a:spcPct val="0"/>
              </a:spcBef>
              <a:spcAft>
                <a:spcPct val="0"/>
              </a:spcAft>
              <a:defRPr sz="4000" b="1">
                <a:solidFill>
                  <a:schemeClr val="bg1"/>
                </a:solidFill>
                <a:latin typeface="Arial" pitchFamily="34" charset="0"/>
              </a:defRPr>
            </a:lvl7pPr>
            <a:lvl8pPr marL="1371600" algn="ctr" rtl="0" fontAlgn="base">
              <a:spcBef>
                <a:spcPct val="0"/>
              </a:spcBef>
              <a:spcAft>
                <a:spcPct val="0"/>
              </a:spcAft>
              <a:defRPr sz="4000" b="1">
                <a:solidFill>
                  <a:schemeClr val="bg1"/>
                </a:solidFill>
                <a:latin typeface="Arial" pitchFamily="34" charset="0"/>
              </a:defRPr>
            </a:lvl8pPr>
            <a:lvl9pPr marL="1828800" algn="ctr" rtl="0" fontAlgn="base">
              <a:spcBef>
                <a:spcPct val="0"/>
              </a:spcBef>
              <a:spcAft>
                <a:spcPct val="0"/>
              </a:spcAft>
              <a:defRPr sz="4000" b="1">
                <a:solidFill>
                  <a:schemeClr val="bg1"/>
                </a:solidFill>
                <a:latin typeface="Arial" pitchFamily="34" charset="0"/>
              </a:defRPr>
            </a:lvl9pPr>
          </a:lstStyle>
          <a:p>
            <a:pPr defTabSz="914400" eaLnBrk="1" hangingPunct="1">
              <a:lnSpc>
                <a:spcPct val="90000"/>
              </a:lnSpc>
              <a:spcAft>
                <a:spcPts val="600"/>
              </a:spcAft>
              <a:defRPr/>
            </a:pPr>
            <a:r>
              <a:rPr lang="en-US" b="0" dirty="0">
                <a:solidFill>
                  <a:schemeClr val="tx1"/>
                </a:solidFill>
                <a:ea typeface="+mj-ea"/>
                <a:cs typeface="+mj-cs"/>
              </a:rPr>
              <a:t>Who should be offered genetic testing for inherited cancer risk?</a:t>
            </a:r>
            <a:endParaRPr lang="en-US" b="0" kern="1200" dirty="0">
              <a:solidFill>
                <a:schemeClr val="tx1"/>
              </a:solidFill>
              <a:latin typeface="+mj-lt"/>
              <a:ea typeface="+mj-ea"/>
              <a:cs typeface="+mj-cs"/>
            </a:endParaRPr>
          </a:p>
        </p:txBody>
      </p:sp>
      <p:sp>
        <p:nvSpPr>
          <p:cNvPr id="11" name="Slide Number Placeholder 3">
            <a:extLst>
              <a:ext uri="{FF2B5EF4-FFF2-40B4-BE49-F238E27FC236}">
                <a16:creationId xmlns:a16="http://schemas.microsoft.com/office/drawing/2014/main" id="{88E6019D-D8AD-E101-E0FD-C5A3FF5F9561}"/>
              </a:ext>
            </a:extLst>
          </p:cNvPr>
          <p:cNvSpPr>
            <a:spLocks noGrp="1"/>
          </p:cNvSpPr>
          <p:nvPr>
            <p:ph type="sldNum" sz="quarter" idx="12"/>
          </p:nvPr>
        </p:nvSpPr>
        <p:spPr>
          <a:xfrm>
            <a:off x="11441363" y="6016752"/>
            <a:ext cx="457200" cy="365125"/>
          </a:xfrm>
        </p:spPr>
        <p:txBody>
          <a:bodyPr/>
          <a:lstStyle/>
          <a:p>
            <a:pPr>
              <a:spcAft>
                <a:spcPts val="600"/>
              </a:spcAft>
            </a:pPr>
            <a:fld id="{402AF41C-0C01-4292-8B40-325CC9F1007B}" type="slidenum">
              <a:rPr lang="en-US" smtClean="0"/>
              <a:pPr>
                <a:spcAft>
                  <a:spcPts val="600"/>
                </a:spcAft>
              </a:pPr>
              <a:t>13</a:t>
            </a:fld>
            <a:endParaRPr lang="en-US"/>
          </a:p>
        </p:txBody>
      </p:sp>
      <p:pic>
        <p:nvPicPr>
          <p:cNvPr id="4" name="Picture 3" descr="Text&#10;&#10;Description automatically generated">
            <a:extLst>
              <a:ext uri="{FF2B5EF4-FFF2-40B4-BE49-F238E27FC236}">
                <a16:creationId xmlns:a16="http://schemas.microsoft.com/office/drawing/2014/main" id="{C8587664-87A9-32B7-876C-51B9D6B72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077" y="1292188"/>
            <a:ext cx="6902886" cy="4778921"/>
          </a:xfrm>
          <a:prstGeom prst="rect">
            <a:avLst/>
          </a:prstGeom>
        </p:spPr>
      </p:pic>
      <p:sp>
        <p:nvSpPr>
          <p:cNvPr id="6" name="TextBox 5">
            <a:extLst>
              <a:ext uri="{FF2B5EF4-FFF2-40B4-BE49-F238E27FC236}">
                <a16:creationId xmlns:a16="http://schemas.microsoft.com/office/drawing/2014/main" id="{55E80453-99BE-AE95-B0A2-3C808F3227B5}"/>
              </a:ext>
            </a:extLst>
          </p:cNvPr>
          <p:cNvSpPr txBox="1"/>
          <p:nvPr/>
        </p:nvSpPr>
        <p:spPr>
          <a:xfrm>
            <a:off x="601868" y="2035123"/>
            <a:ext cx="4041496" cy="3423017"/>
          </a:xfrm>
          <a:prstGeom prst="rect">
            <a:avLst/>
          </a:prstGeom>
          <a:solidFill>
            <a:schemeClr val="accent3">
              <a:lumMod val="20000"/>
              <a:lumOff val="80000"/>
            </a:schemeClr>
          </a:solidFill>
        </p:spPr>
        <p:txBody>
          <a:bodyPr vert="horz" lIns="0" tIns="0" rIns="0" bIns="0" rtlCol="0">
            <a:normAutofit/>
          </a:bodyPr>
          <a:lstStyle/>
          <a:p>
            <a:pPr defTabSz="914400">
              <a:lnSpc>
                <a:spcPct val="110000"/>
              </a:lnSpc>
              <a:spcBef>
                <a:spcPts val="500"/>
              </a:spcBef>
            </a:pPr>
            <a:endParaRPr lang="en-US" sz="1600" b="1" dirty="0"/>
          </a:p>
          <a:p>
            <a:pPr defTabSz="914400">
              <a:lnSpc>
                <a:spcPct val="110000"/>
              </a:lnSpc>
              <a:spcBef>
                <a:spcPts val="500"/>
              </a:spcBef>
            </a:pPr>
            <a:r>
              <a:rPr lang="en-US" sz="1600" b="1" dirty="0"/>
              <a:t>Recommend in patients with: </a:t>
            </a:r>
          </a:p>
          <a:p>
            <a:pPr marL="257175" indent="-228600" defTabSz="914400">
              <a:lnSpc>
                <a:spcPct val="110000"/>
              </a:lnSpc>
              <a:spcBef>
                <a:spcPts val="500"/>
              </a:spcBef>
              <a:buFont typeface="Arial" panose="020B0604020202020204" pitchFamily="34" charset="0"/>
              <a:buChar char="•"/>
            </a:pPr>
            <a:r>
              <a:rPr lang="en-US" sz="1600" dirty="0"/>
              <a:t>Metastatic, lymph node positive, Gleason 8-10, PSA&gt;20)</a:t>
            </a:r>
          </a:p>
          <a:p>
            <a:pPr marL="257175" indent="-228600" defTabSz="914400">
              <a:lnSpc>
                <a:spcPct val="110000"/>
              </a:lnSpc>
              <a:spcBef>
                <a:spcPts val="500"/>
              </a:spcBef>
              <a:buFont typeface="Arial" panose="020B0604020202020204" pitchFamily="34" charset="0"/>
              <a:buChar char="•"/>
            </a:pPr>
            <a:r>
              <a:rPr lang="en-US" sz="1600" dirty="0"/>
              <a:t>Family history of known cancer risk gene (</a:t>
            </a:r>
            <a:r>
              <a:rPr lang="en-US" sz="1600" i="1" dirty="0"/>
              <a:t>BRCA2, BRCA1, </a:t>
            </a:r>
            <a:r>
              <a:rPr lang="en-US" sz="1600" dirty="0"/>
              <a:t>Lynch Syndrome)</a:t>
            </a:r>
          </a:p>
          <a:p>
            <a:pPr marL="257175" indent="-228600" defTabSz="914400">
              <a:lnSpc>
                <a:spcPct val="110000"/>
              </a:lnSpc>
              <a:spcBef>
                <a:spcPts val="500"/>
              </a:spcBef>
              <a:buFont typeface="Arial" panose="020B0604020202020204" pitchFamily="34" charset="0"/>
              <a:buChar char="•"/>
            </a:pPr>
            <a:r>
              <a:rPr lang="en-US" sz="1600" dirty="0"/>
              <a:t>Family history of cancer, esp. breast, pancreatic, ovarian</a:t>
            </a:r>
          </a:p>
          <a:p>
            <a:pPr marL="257175" indent="-228600" defTabSz="914400">
              <a:lnSpc>
                <a:spcPct val="110000"/>
              </a:lnSpc>
              <a:spcBef>
                <a:spcPts val="500"/>
              </a:spcBef>
              <a:buFont typeface="Arial" panose="020B0604020202020204" pitchFamily="34" charset="0"/>
              <a:buChar char="•"/>
            </a:pPr>
            <a:r>
              <a:rPr lang="en-US" sz="1600" dirty="0"/>
              <a:t>Ashkenazi Jewish ancestry</a:t>
            </a:r>
          </a:p>
          <a:p>
            <a:pPr marL="257175" indent="-228600" defTabSz="914400">
              <a:lnSpc>
                <a:spcPct val="110000"/>
              </a:lnSpc>
              <a:spcBef>
                <a:spcPts val="500"/>
              </a:spcBef>
              <a:buFont typeface="Arial" panose="020B0604020202020204" pitchFamily="34" charset="0"/>
              <a:buChar char="•"/>
            </a:pPr>
            <a:r>
              <a:rPr lang="en-US" sz="1600" dirty="0"/>
              <a:t>A diagnosis of male breast cancer</a:t>
            </a:r>
          </a:p>
          <a:p>
            <a:pPr marL="28575" defTabSz="914400">
              <a:lnSpc>
                <a:spcPct val="110000"/>
              </a:lnSpc>
              <a:spcBef>
                <a:spcPts val="500"/>
              </a:spcBef>
            </a:pPr>
            <a:endParaRPr lang="en-US" sz="1600" dirty="0"/>
          </a:p>
        </p:txBody>
      </p:sp>
      <p:sp>
        <p:nvSpPr>
          <p:cNvPr id="2" name="Text Placeholder 4">
            <a:extLst>
              <a:ext uri="{FF2B5EF4-FFF2-40B4-BE49-F238E27FC236}">
                <a16:creationId xmlns:a16="http://schemas.microsoft.com/office/drawing/2014/main" id="{4C47EDFB-0D3F-99D8-1232-6378C98D2EF8}"/>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326149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86BA-3841-3340-B81C-34B853590A68}"/>
              </a:ext>
            </a:extLst>
          </p:cNvPr>
          <p:cNvSpPr>
            <a:spLocks noGrp="1"/>
          </p:cNvSpPr>
          <p:nvPr>
            <p:ph type="title"/>
          </p:nvPr>
        </p:nvSpPr>
        <p:spPr>
          <a:xfrm>
            <a:off x="914399" y="1579308"/>
            <a:ext cx="9980579" cy="3238939"/>
          </a:xfrm>
        </p:spPr>
        <p:txBody>
          <a:bodyPr>
            <a:normAutofit/>
          </a:bodyPr>
          <a:lstStyle/>
          <a:p>
            <a:r>
              <a:rPr lang="en-US" dirty="0"/>
              <a:t>Clinical Actionability: </a:t>
            </a:r>
            <a:br>
              <a:rPr lang="en-US" dirty="0"/>
            </a:br>
            <a:r>
              <a:rPr lang="en-US" sz="4800" dirty="0"/>
              <a:t>Precision Treatment</a:t>
            </a:r>
            <a:endParaRPr lang="en-US" sz="4400" dirty="0"/>
          </a:p>
        </p:txBody>
      </p:sp>
      <p:sp>
        <p:nvSpPr>
          <p:cNvPr id="5" name="Slide Number Placeholder 4">
            <a:extLst>
              <a:ext uri="{FF2B5EF4-FFF2-40B4-BE49-F238E27FC236}">
                <a16:creationId xmlns:a16="http://schemas.microsoft.com/office/drawing/2014/main" id="{C85B02B4-96A5-C8B6-14F6-9E5698A99CD6}"/>
              </a:ext>
            </a:extLst>
          </p:cNvPr>
          <p:cNvSpPr>
            <a:spLocks noGrp="1"/>
          </p:cNvSpPr>
          <p:nvPr>
            <p:ph type="sldNum" sz="quarter" idx="12"/>
          </p:nvPr>
        </p:nvSpPr>
        <p:spPr/>
        <p:txBody>
          <a:bodyPr/>
          <a:lstStyle/>
          <a:p>
            <a:fld id="{402AF41C-0C01-4292-8B40-325CC9F1007B}" type="slidenum">
              <a:rPr lang="en-US" smtClean="0"/>
              <a:t>14</a:t>
            </a:fld>
            <a:endParaRPr lang="en-US"/>
          </a:p>
        </p:txBody>
      </p:sp>
    </p:spTree>
    <p:extLst>
      <p:ext uri="{BB962C8B-B14F-4D97-AF65-F5344CB8AC3E}">
        <p14:creationId xmlns:p14="http://schemas.microsoft.com/office/powerpoint/2010/main" val="2335110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E321A4D-C393-7FF2-AE91-9C0A7AB14393}"/>
              </a:ext>
            </a:extLst>
          </p:cNvPr>
          <p:cNvSpPr/>
          <p:nvPr/>
        </p:nvSpPr>
        <p:spPr bwMode="auto">
          <a:xfrm>
            <a:off x="7299326" y="3173413"/>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grpSp>
        <p:nvGrpSpPr>
          <p:cNvPr id="69634" name="Group 37">
            <a:extLst>
              <a:ext uri="{FF2B5EF4-FFF2-40B4-BE49-F238E27FC236}">
                <a16:creationId xmlns:a16="http://schemas.microsoft.com/office/drawing/2014/main" id="{56EA2231-C573-D818-ABC3-4DDD7E51665B}"/>
              </a:ext>
            </a:extLst>
          </p:cNvPr>
          <p:cNvGrpSpPr>
            <a:grpSpLocks/>
          </p:cNvGrpSpPr>
          <p:nvPr/>
        </p:nvGrpSpPr>
        <p:grpSpPr bwMode="auto">
          <a:xfrm>
            <a:off x="2327275" y="1206500"/>
            <a:ext cx="7354888" cy="723900"/>
            <a:chOff x="1069310" y="1411593"/>
            <a:chExt cx="9807792" cy="965005"/>
          </a:xfrm>
        </p:grpSpPr>
        <p:sp>
          <p:nvSpPr>
            <p:cNvPr id="31" name="Right Triangle 30">
              <a:extLst>
                <a:ext uri="{FF2B5EF4-FFF2-40B4-BE49-F238E27FC236}">
                  <a16:creationId xmlns:a16="http://schemas.microsoft.com/office/drawing/2014/main" id="{F8868315-24D2-DBE3-4A70-47768DB45D74}"/>
                </a:ext>
              </a:extLst>
            </p:cNvPr>
            <p:cNvSpPr/>
            <p:nvPr/>
          </p:nvSpPr>
          <p:spPr bwMode="auto">
            <a:xfrm flipH="1">
              <a:off x="1069310" y="1411593"/>
              <a:ext cx="9807792" cy="626407"/>
            </a:xfrm>
            <a:prstGeom prst="rtTriangle">
              <a:avLst/>
            </a:prstGeom>
            <a:solidFill>
              <a:schemeClr val="bg1">
                <a:lumMod val="85000"/>
              </a:schemeClr>
            </a:solidFill>
            <a:ln w="9525" cap="flat" cmpd="sng" algn="ctr">
              <a:noFill/>
              <a:prstDash val="solid"/>
              <a:round/>
              <a:headEnd type="none" w="med" len="med"/>
              <a:tailEnd type="none" w="med" len="med"/>
            </a:ln>
            <a:effectLst/>
          </p:spPr>
          <p:txBody>
            <a:bodyPr wrap="none"/>
            <a:lstStyle/>
            <a:p>
              <a:pPr eaLnBrk="1" hangingPunct="1">
                <a:defRPr/>
              </a:pPr>
              <a:endParaRPr lang="en-US"/>
            </a:p>
          </p:txBody>
        </p:sp>
        <p:sp>
          <p:nvSpPr>
            <p:cNvPr id="66592" name="TextBox 20">
              <a:extLst>
                <a:ext uri="{FF2B5EF4-FFF2-40B4-BE49-F238E27FC236}">
                  <a16:creationId xmlns:a16="http://schemas.microsoft.com/office/drawing/2014/main" id="{DD200248-6ACE-9089-E8DD-6EBDF14FFF19}"/>
                </a:ext>
              </a:extLst>
            </p:cNvPr>
            <p:cNvSpPr txBox="1">
              <a:spLocks noChangeArrowheads="1"/>
            </p:cNvSpPr>
            <p:nvPr/>
          </p:nvSpPr>
          <p:spPr bwMode="auto">
            <a:xfrm>
              <a:off x="7879512" y="1638031"/>
              <a:ext cx="2635592" cy="73856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Advanced</a:t>
              </a:r>
            </a:p>
            <a:p>
              <a:pPr algn="ctr" eaLnBrk="1" hangingPunct="1">
                <a:lnSpc>
                  <a:spcPct val="100000"/>
                </a:lnSpc>
                <a:spcBef>
                  <a:spcPct val="0"/>
                </a:spcBef>
                <a:buClrTx/>
                <a:defRPr/>
              </a:pPr>
              <a:r>
                <a:rPr lang="en-US" altLang="en-US" sz="1500" b="1" dirty="0">
                  <a:solidFill>
                    <a:schemeClr val="tx2"/>
                  </a:solidFill>
                </a:rPr>
                <a:t>(treatable)</a:t>
              </a:r>
              <a:endParaRPr lang="en-US" altLang="en-US" sz="1050" b="1" dirty="0">
                <a:solidFill>
                  <a:schemeClr val="tx2"/>
                </a:solidFill>
              </a:endParaRPr>
            </a:p>
          </p:txBody>
        </p:sp>
      </p:grpSp>
      <p:sp>
        <p:nvSpPr>
          <p:cNvPr id="20" name="Rectangle 19">
            <a:extLst>
              <a:ext uri="{FF2B5EF4-FFF2-40B4-BE49-F238E27FC236}">
                <a16:creationId xmlns:a16="http://schemas.microsoft.com/office/drawing/2014/main" id="{FD1B493C-5989-7700-4A8F-8E2E1D846E57}"/>
              </a:ext>
            </a:extLst>
          </p:cNvPr>
          <p:cNvSpPr/>
          <p:nvPr/>
        </p:nvSpPr>
        <p:spPr bwMode="auto">
          <a:xfrm>
            <a:off x="7299326" y="2373313"/>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21" name="Rectangle 20">
            <a:extLst>
              <a:ext uri="{FF2B5EF4-FFF2-40B4-BE49-F238E27FC236}">
                <a16:creationId xmlns:a16="http://schemas.microsoft.com/office/drawing/2014/main" id="{E3CF3E05-F794-A54F-CBFC-AFD1A6A745C7}"/>
              </a:ext>
            </a:extLst>
          </p:cNvPr>
          <p:cNvSpPr/>
          <p:nvPr/>
        </p:nvSpPr>
        <p:spPr bwMode="auto">
          <a:xfrm>
            <a:off x="8512176" y="2373313"/>
            <a:ext cx="1154113"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6" name="Rectangle 5">
            <a:extLst>
              <a:ext uri="{FF2B5EF4-FFF2-40B4-BE49-F238E27FC236}">
                <a16:creationId xmlns:a16="http://schemas.microsoft.com/office/drawing/2014/main" id="{FB5DF7C8-0193-5304-DCAD-82CF4569739C}"/>
              </a:ext>
            </a:extLst>
          </p:cNvPr>
          <p:cNvSpPr/>
          <p:nvPr/>
        </p:nvSpPr>
        <p:spPr bwMode="auto">
          <a:xfrm>
            <a:off x="8512176" y="3186113"/>
            <a:ext cx="1154113" cy="7413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rgbClr val="FFFF00"/>
              </a:solidFill>
            </a:endParaRPr>
          </a:p>
        </p:txBody>
      </p:sp>
      <p:grpSp>
        <p:nvGrpSpPr>
          <p:cNvPr id="7" name="Group 4">
            <a:extLst>
              <a:ext uri="{FF2B5EF4-FFF2-40B4-BE49-F238E27FC236}">
                <a16:creationId xmlns:a16="http://schemas.microsoft.com/office/drawing/2014/main" id="{A6FE5990-1B6D-2205-2B80-15544F8AD315}"/>
              </a:ext>
            </a:extLst>
          </p:cNvPr>
          <p:cNvGrpSpPr>
            <a:grpSpLocks/>
          </p:cNvGrpSpPr>
          <p:nvPr/>
        </p:nvGrpSpPr>
        <p:grpSpPr bwMode="auto">
          <a:xfrm>
            <a:off x="2386137" y="2344427"/>
            <a:ext cx="1048941" cy="1691790"/>
            <a:chOff x="485980" y="2654110"/>
            <a:chExt cx="1398530" cy="2255449"/>
          </a:xfrm>
          <a:solidFill>
            <a:schemeClr val="accent1">
              <a:lumMod val="20000"/>
              <a:lumOff val="80000"/>
            </a:schemeClr>
          </a:solidFill>
        </p:grpSpPr>
        <p:sp>
          <p:nvSpPr>
            <p:cNvPr id="8" name="Rectangle 7">
              <a:extLst>
                <a:ext uri="{FF2B5EF4-FFF2-40B4-BE49-F238E27FC236}">
                  <a16:creationId xmlns:a16="http://schemas.microsoft.com/office/drawing/2014/main" id="{56AC94FB-B45A-320E-1348-8B77E5D88B3E}"/>
                </a:ext>
              </a:extLst>
            </p:cNvPr>
            <p:cNvSpPr/>
            <p:nvPr/>
          </p:nvSpPr>
          <p:spPr>
            <a:xfrm>
              <a:off x="485980" y="2654110"/>
              <a:ext cx="1398530" cy="2255449"/>
            </a:xfrm>
            <a:prstGeom prst="rect">
              <a:avLst/>
            </a:prstGeom>
            <a:grp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sp>
          <p:nvSpPr>
            <p:cNvPr id="9" name="TextBox 22">
              <a:extLst>
                <a:ext uri="{FF2B5EF4-FFF2-40B4-BE49-F238E27FC236}">
                  <a16:creationId xmlns:a16="http://schemas.microsoft.com/office/drawing/2014/main" id="{85EAD6D9-C0FD-A7BE-3EAA-52D45391DA6A}"/>
                </a:ext>
              </a:extLst>
            </p:cNvPr>
            <p:cNvSpPr txBox="1">
              <a:spLocks noChangeArrowheads="1"/>
            </p:cNvSpPr>
            <p:nvPr/>
          </p:nvSpPr>
          <p:spPr bwMode="auto">
            <a:xfrm>
              <a:off x="499646" y="2954269"/>
              <a:ext cx="1350364" cy="1507924"/>
            </a:xfrm>
            <a:prstGeom prst="rect">
              <a:avLst/>
            </a:prstGeom>
            <a:grp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350" b="1" dirty="0">
                  <a:solidFill>
                    <a:schemeClr val="tx1"/>
                  </a:solidFill>
                </a:rPr>
                <a:t>Early Detection</a:t>
              </a:r>
            </a:p>
            <a:p>
              <a:pPr algn="ctr" eaLnBrk="1" hangingPunct="1">
                <a:lnSpc>
                  <a:spcPct val="100000"/>
                </a:lnSpc>
                <a:spcBef>
                  <a:spcPct val="0"/>
                </a:spcBef>
                <a:buClrTx/>
                <a:defRPr/>
              </a:pPr>
              <a:r>
                <a:rPr lang="en-US" altLang="en-US" sz="1350" b="1" dirty="0">
                  <a:solidFill>
                    <a:schemeClr val="tx1"/>
                  </a:solidFill>
                </a:rPr>
                <a:t>for </a:t>
              </a:r>
            </a:p>
            <a:p>
              <a:pPr algn="ctr" eaLnBrk="1" hangingPunct="1">
                <a:lnSpc>
                  <a:spcPct val="100000"/>
                </a:lnSpc>
                <a:spcBef>
                  <a:spcPct val="0"/>
                </a:spcBef>
                <a:buClrTx/>
                <a:defRPr/>
              </a:pPr>
              <a:r>
                <a:rPr lang="en-US" altLang="en-US" sz="1350" b="1" dirty="0">
                  <a:solidFill>
                    <a:schemeClr val="tx1"/>
                  </a:solidFill>
                </a:rPr>
                <a:t>Prostate Cancer</a:t>
              </a:r>
            </a:p>
          </p:txBody>
        </p:sp>
      </p:grpSp>
      <p:sp>
        <p:nvSpPr>
          <p:cNvPr id="69639" name="TextBox 6">
            <a:extLst>
              <a:ext uri="{FF2B5EF4-FFF2-40B4-BE49-F238E27FC236}">
                <a16:creationId xmlns:a16="http://schemas.microsoft.com/office/drawing/2014/main" id="{4B42655E-3EDC-5143-E8B2-884BCF037876}"/>
              </a:ext>
            </a:extLst>
          </p:cNvPr>
          <p:cNvSpPr txBox="1">
            <a:spLocks noChangeArrowheads="1"/>
          </p:cNvSpPr>
          <p:nvPr/>
        </p:nvSpPr>
        <p:spPr bwMode="auto">
          <a:xfrm>
            <a:off x="7239000" y="335121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1"/>
                </a:solidFill>
              </a:rPr>
              <a:t>Non-metastatic</a:t>
            </a:r>
          </a:p>
          <a:p>
            <a:pPr algn="ctr" eaLnBrk="1" hangingPunct="1">
              <a:lnSpc>
                <a:spcPct val="100000"/>
              </a:lnSpc>
              <a:spcBef>
                <a:spcPct val="0"/>
              </a:spcBef>
              <a:buClrTx/>
            </a:pPr>
            <a:r>
              <a:rPr lang="en-US" altLang="en-US" sz="1200" b="1">
                <a:solidFill>
                  <a:schemeClr val="tx1"/>
                </a:solidFill>
              </a:rPr>
              <a:t>CRPC</a:t>
            </a:r>
          </a:p>
        </p:txBody>
      </p:sp>
      <p:sp>
        <p:nvSpPr>
          <p:cNvPr id="69640" name="TextBox 31">
            <a:extLst>
              <a:ext uri="{FF2B5EF4-FFF2-40B4-BE49-F238E27FC236}">
                <a16:creationId xmlns:a16="http://schemas.microsoft.com/office/drawing/2014/main" id="{4666E580-FE85-05CD-428F-1A6C06A8BA56}"/>
              </a:ext>
            </a:extLst>
          </p:cNvPr>
          <p:cNvSpPr txBox="1">
            <a:spLocks noChangeArrowheads="1"/>
          </p:cNvSpPr>
          <p:nvPr/>
        </p:nvSpPr>
        <p:spPr bwMode="auto">
          <a:xfrm>
            <a:off x="7319964" y="2478088"/>
            <a:ext cx="113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1"/>
                </a:solidFill>
              </a:rPr>
              <a:t>Biochemical </a:t>
            </a:r>
          </a:p>
          <a:p>
            <a:pPr algn="ctr" eaLnBrk="1" hangingPunct="1">
              <a:lnSpc>
                <a:spcPct val="100000"/>
              </a:lnSpc>
              <a:spcBef>
                <a:spcPct val="0"/>
              </a:spcBef>
              <a:buClrTx/>
            </a:pPr>
            <a:r>
              <a:rPr lang="en-US" altLang="en-US" sz="1200" b="1">
                <a:solidFill>
                  <a:schemeClr val="tx1"/>
                </a:solidFill>
              </a:rPr>
              <a:t>recurrence</a:t>
            </a:r>
          </a:p>
        </p:txBody>
      </p:sp>
      <p:sp>
        <p:nvSpPr>
          <p:cNvPr id="69641" name="TextBox 33">
            <a:extLst>
              <a:ext uri="{FF2B5EF4-FFF2-40B4-BE49-F238E27FC236}">
                <a16:creationId xmlns:a16="http://schemas.microsoft.com/office/drawing/2014/main" id="{980405FC-AB19-480E-773F-045D2D9E1785}"/>
              </a:ext>
            </a:extLst>
          </p:cNvPr>
          <p:cNvSpPr txBox="1">
            <a:spLocks noChangeArrowheads="1"/>
          </p:cNvSpPr>
          <p:nvPr/>
        </p:nvSpPr>
        <p:spPr bwMode="auto">
          <a:xfrm>
            <a:off x="8618538" y="3355976"/>
            <a:ext cx="9017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mCRPC</a:t>
            </a:r>
          </a:p>
        </p:txBody>
      </p:sp>
      <p:sp>
        <p:nvSpPr>
          <p:cNvPr id="69642" name="TextBox 34">
            <a:extLst>
              <a:ext uri="{FF2B5EF4-FFF2-40B4-BE49-F238E27FC236}">
                <a16:creationId xmlns:a16="http://schemas.microsoft.com/office/drawing/2014/main" id="{294E556F-FE2F-73E8-E981-AC798543C17F}"/>
              </a:ext>
            </a:extLst>
          </p:cNvPr>
          <p:cNvSpPr txBox="1">
            <a:spLocks noChangeArrowheads="1"/>
          </p:cNvSpPr>
          <p:nvPr/>
        </p:nvSpPr>
        <p:spPr bwMode="auto">
          <a:xfrm>
            <a:off x="8266113" y="2516188"/>
            <a:ext cx="16049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mCSPC</a:t>
            </a:r>
          </a:p>
        </p:txBody>
      </p:sp>
      <p:sp>
        <p:nvSpPr>
          <p:cNvPr id="66573" name="TextBox 27">
            <a:extLst>
              <a:ext uri="{FF2B5EF4-FFF2-40B4-BE49-F238E27FC236}">
                <a16:creationId xmlns:a16="http://schemas.microsoft.com/office/drawing/2014/main" id="{03E39849-BA67-E4C2-9873-EDD14E3A60B1}"/>
              </a:ext>
            </a:extLst>
          </p:cNvPr>
          <p:cNvSpPr txBox="1">
            <a:spLocks noChangeArrowheads="1"/>
          </p:cNvSpPr>
          <p:nvPr/>
        </p:nvSpPr>
        <p:spPr bwMode="auto">
          <a:xfrm rot="16200000">
            <a:off x="6692901" y="2533651"/>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Responds to ADT</a:t>
            </a:r>
          </a:p>
        </p:txBody>
      </p:sp>
      <p:sp>
        <p:nvSpPr>
          <p:cNvPr id="66575" name="TextBox 27">
            <a:extLst>
              <a:ext uri="{FF2B5EF4-FFF2-40B4-BE49-F238E27FC236}">
                <a16:creationId xmlns:a16="http://schemas.microsoft.com/office/drawing/2014/main" id="{44ADA7ED-9D2A-3F49-F875-2C90AD538C2E}"/>
              </a:ext>
            </a:extLst>
          </p:cNvPr>
          <p:cNvSpPr txBox="1">
            <a:spLocks noChangeArrowheads="1"/>
          </p:cNvSpPr>
          <p:nvPr/>
        </p:nvSpPr>
        <p:spPr bwMode="auto">
          <a:xfrm rot="16200000">
            <a:off x="6692901" y="3344863"/>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ADT not sufficient</a:t>
            </a:r>
          </a:p>
        </p:txBody>
      </p:sp>
      <p:sp>
        <p:nvSpPr>
          <p:cNvPr id="66576" name="TextBox 27">
            <a:extLst>
              <a:ext uri="{FF2B5EF4-FFF2-40B4-BE49-F238E27FC236}">
                <a16:creationId xmlns:a16="http://schemas.microsoft.com/office/drawing/2014/main" id="{2187DCE3-162B-52DF-54B9-F610EB2B8B1E}"/>
              </a:ext>
            </a:extLst>
          </p:cNvPr>
          <p:cNvSpPr txBox="1">
            <a:spLocks noChangeArrowheads="1"/>
          </p:cNvSpPr>
          <p:nvPr/>
        </p:nvSpPr>
        <p:spPr bwMode="auto">
          <a:xfrm>
            <a:off x="7262813" y="2095500"/>
            <a:ext cx="1249362" cy="25400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Too small to see</a:t>
            </a:r>
          </a:p>
        </p:txBody>
      </p:sp>
      <p:sp>
        <p:nvSpPr>
          <p:cNvPr id="66577" name="TextBox 27">
            <a:extLst>
              <a:ext uri="{FF2B5EF4-FFF2-40B4-BE49-F238E27FC236}">
                <a16:creationId xmlns:a16="http://schemas.microsoft.com/office/drawing/2014/main" id="{C535239D-AE20-CC6F-0A3E-E1784A9B3E53}"/>
              </a:ext>
            </a:extLst>
          </p:cNvPr>
          <p:cNvSpPr txBox="1">
            <a:spLocks noChangeArrowheads="1"/>
          </p:cNvSpPr>
          <p:nvPr/>
        </p:nvSpPr>
        <p:spPr bwMode="auto">
          <a:xfrm>
            <a:off x="8574089" y="1993900"/>
            <a:ext cx="1023937" cy="414338"/>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Visible metastases</a:t>
            </a:r>
          </a:p>
        </p:txBody>
      </p:sp>
      <p:sp>
        <p:nvSpPr>
          <p:cNvPr id="66578" name="TextBox 20">
            <a:extLst>
              <a:ext uri="{FF2B5EF4-FFF2-40B4-BE49-F238E27FC236}">
                <a16:creationId xmlns:a16="http://schemas.microsoft.com/office/drawing/2014/main" id="{EA87611F-6695-71C5-0CEE-93017A569395}"/>
              </a:ext>
            </a:extLst>
          </p:cNvPr>
          <p:cNvSpPr txBox="1">
            <a:spLocks noChangeArrowheads="1"/>
          </p:cNvSpPr>
          <p:nvPr/>
        </p:nvSpPr>
        <p:spPr bwMode="auto">
          <a:xfrm>
            <a:off x="1922464" y="1406525"/>
            <a:ext cx="1976437" cy="32385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At Risk</a:t>
            </a:r>
            <a:endParaRPr lang="en-US" altLang="en-US" sz="1050" b="1" dirty="0">
              <a:solidFill>
                <a:schemeClr val="tx2"/>
              </a:solidFill>
            </a:endParaRPr>
          </a:p>
        </p:txBody>
      </p:sp>
      <p:sp>
        <p:nvSpPr>
          <p:cNvPr id="69650" name="Title 1">
            <a:extLst>
              <a:ext uri="{FF2B5EF4-FFF2-40B4-BE49-F238E27FC236}">
                <a16:creationId xmlns:a16="http://schemas.microsoft.com/office/drawing/2014/main" id="{9E69A363-9A23-C6E3-042F-F8BC8003B253}"/>
              </a:ext>
            </a:extLst>
          </p:cNvPr>
          <p:cNvSpPr>
            <a:spLocks noGrp="1" noChangeArrowheads="1"/>
          </p:cNvSpPr>
          <p:nvPr>
            <p:ph type="title"/>
          </p:nvPr>
        </p:nvSpPr>
        <p:spPr>
          <a:xfrm>
            <a:off x="377662" y="302916"/>
            <a:ext cx="11614642" cy="685800"/>
          </a:xfrm>
        </p:spPr>
        <p:txBody>
          <a:bodyPr>
            <a:normAutofit fontScale="90000"/>
          </a:bodyPr>
          <a:lstStyle/>
          <a:p>
            <a:r>
              <a:rPr lang="en-US" altLang="en-US" sz="2800" dirty="0">
                <a:ea typeface="ヒラギノ角ゴ Pro W3" panose="020B0300000000000000" pitchFamily="34" charset="-128"/>
              </a:rPr>
              <a:t>10% of men with metastatic prostate cancer carries an inherited mutation in a DNA repair gene</a:t>
            </a:r>
          </a:p>
        </p:txBody>
      </p:sp>
      <p:pic>
        <p:nvPicPr>
          <p:cNvPr id="69651" name="Picture 2">
            <a:extLst>
              <a:ext uri="{FF2B5EF4-FFF2-40B4-BE49-F238E27FC236}">
                <a16:creationId xmlns:a16="http://schemas.microsoft.com/office/drawing/2014/main" id="{A7F200A4-716E-DBE4-3449-14C984A5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09" t="5612" r="7755" b="5429"/>
          <a:stretch>
            <a:fillRect/>
          </a:stretch>
        </p:blipFill>
        <p:spPr bwMode="auto">
          <a:xfrm>
            <a:off x="6827838" y="4291013"/>
            <a:ext cx="25828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2" name="Rectangle 3">
            <a:extLst>
              <a:ext uri="{FF2B5EF4-FFF2-40B4-BE49-F238E27FC236}">
                <a16:creationId xmlns:a16="http://schemas.microsoft.com/office/drawing/2014/main" id="{38FBCAB4-88AD-FD13-1B33-7F744B71FF70}"/>
              </a:ext>
            </a:extLst>
          </p:cNvPr>
          <p:cNvSpPr>
            <a:spLocks noChangeArrowheads="1"/>
          </p:cNvSpPr>
          <p:nvPr/>
        </p:nvSpPr>
        <p:spPr bwMode="auto">
          <a:xfrm>
            <a:off x="8451851" y="1954213"/>
            <a:ext cx="1419225" cy="2159000"/>
          </a:xfrm>
          <a:prstGeom prst="rect">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endParaRPr lang="en-US" altLang="en-US"/>
          </a:p>
        </p:txBody>
      </p:sp>
      <p:cxnSp>
        <p:nvCxnSpPr>
          <p:cNvPr id="69653" name="Straight Connector 9">
            <a:extLst>
              <a:ext uri="{FF2B5EF4-FFF2-40B4-BE49-F238E27FC236}">
                <a16:creationId xmlns:a16="http://schemas.microsoft.com/office/drawing/2014/main" id="{E99A4853-00EE-D5B3-7A54-18C014EBCCFF}"/>
              </a:ext>
            </a:extLst>
          </p:cNvPr>
          <p:cNvCxnSpPr>
            <a:cxnSpLocks/>
          </p:cNvCxnSpPr>
          <p:nvPr/>
        </p:nvCxnSpPr>
        <p:spPr bwMode="auto">
          <a:xfrm flipH="1">
            <a:off x="6634163" y="4113213"/>
            <a:ext cx="1817688" cy="511175"/>
          </a:xfrm>
          <a:prstGeom prst="line">
            <a:avLst/>
          </a:prstGeom>
          <a:noFill/>
          <a:ln w="57150" algn="ctr">
            <a:solidFill>
              <a:srgbClr val="C00000"/>
            </a:solidFill>
            <a:round/>
            <a:headEnd/>
            <a:tailEnd/>
          </a:ln>
        </p:spPr>
      </p:cxnSp>
      <p:cxnSp>
        <p:nvCxnSpPr>
          <p:cNvPr id="69654" name="Straight Connector 11">
            <a:extLst>
              <a:ext uri="{FF2B5EF4-FFF2-40B4-BE49-F238E27FC236}">
                <a16:creationId xmlns:a16="http://schemas.microsoft.com/office/drawing/2014/main" id="{BCC81912-5BE0-5285-3D76-44EB7F667254}"/>
              </a:ext>
            </a:extLst>
          </p:cNvPr>
          <p:cNvCxnSpPr>
            <a:cxnSpLocks/>
            <a:endCxn id="69651" idx="3"/>
          </p:cNvCxnSpPr>
          <p:nvPr/>
        </p:nvCxnSpPr>
        <p:spPr bwMode="auto">
          <a:xfrm flipH="1">
            <a:off x="9410700" y="4105275"/>
            <a:ext cx="446088" cy="1443038"/>
          </a:xfrm>
          <a:prstGeom prst="line">
            <a:avLst/>
          </a:prstGeom>
          <a:noFill/>
          <a:ln w="57150" algn="ctr">
            <a:solidFill>
              <a:srgbClr val="C00000"/>
            </a:solidFill>
            <a:round/>
            <a:headEnd/>
            <a:tailEnd/>
          </a:ln>
        </p:spPr>
      </p:cxnSp>
      <p:sp>
        <p:nvSpPr>
          <p:cNvPr id="69655" name="Rectangle 1">
            <a:extLst>
              <a:ext uri="{FF2B5EF4-FFF2-40B4-BE49-F238E27FC236}">
                <a16:creationId xmlns:a16="http://schemas.microsoft.com/office/drawing/2014/main" id="{78DC597F-01DE-564B-4DFF-606281F473A3}"/>
              </a:ext>
            </a:extLst>
          </p:cNvPr>
          <p:cNvSpPr>
            <a:spLocks noChangeArrowheads="1"/>
          </p:cNvSpPr>
          <p:nvPr/>
        </p:nvSpPr>
        <p:spPr bwMode="auto">
          <a:xfrm>
            <a:off x="3413126" y="4664505"/>
            <a:ext cx="32353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nSpc>
                <a:spcPct val="100000"/>
              </a:lnSpc>
              <a:spcBef>
                <a:spcPct val="0"/>
              </a:spcBef>
              <a:buClrTx/>
              <a:buFontTx/>
              <a:buChar char="•"/>
            </a:pPr>
            <a:r>
              <a:rPr lang="en-US" altLang="en-US" sz="1400" b="1" dirty="0">
                <a:solidFill>
                  <a:srgbClr val="C00000"/>
                </a:solidFill>
              </a:rPr>
              <a:t>11.8% </a:t>
            </a:r>
            <a:r>
              <a:rPr lang="en-US" altLang="en-US" sz="1400" b="1" dirty="0"/>
              <a:t>(82/692) with inherited mutations in DNA repair genes</a:t>
            </a:r>
            <a:endParaRPr lang="en-US" altLang="en-US" sz="1400" b="1" dirty="0">
              <a:latin typeface="Times New Roman" panose="02020603050405020304" pitchFamily="18" charset="0"/>
            </a:endParaRPr>
          </a:p>
          <a:p>
            <a:pPr>
              <a:lnSpc>
                <a:spcPct val="100000"/>
              </a:lnSpc>
              <a:spcBef>
                <a:spcPct val="0"/>
              </a:spcBef>
              <a:buClrTx/>
              <a:buFontTx/>
              <a:buChar char="•"/>
            </a:pPr>
            <a:r>
              <a:rPr lang="en-US" altLang="en-US" sz="1400" b="1" dirty="0"/>
              <a:t>Many without family history</a:t>
            </a:r>
          </a:p>
          <a:p>
            <a:pPr>
              <a:lnSpc>
                <a:spcPct val="100000"/>
              </a:lnSpc>
              <a:spcBef>
                <a:spcPct val="0"/>
              </a:spcBef>
              <a:buClrTx/>
              <a:buFontTx/>
              <a:buChar char="•"/>
            </a:pPr>
            <a:r>
              <a:rPr lang="en-US" altLang="en-US" sz="1400" b="1" dirty="0"/>
              <a:t>Known/suspected autosomal cancer predisposition</a:t>
            </a:r>
          </a:p>
        </p:txBody>
      </p:sp>
      <p:sp>
        <p:nvSpPr>
          <p:cNvPr id="51" name="TextBox 50">
            <a:extLst>
              <a:ext uri="{FF2B5EF4-FFF2-40B4-BE49-F238E27FC236}">
                <a16:creationId xmlns:a16="http://schemas.microsoft.com/office/drawing/2014/main" id="{6623E2B0-CB3E-4CB0-D8B5-BA3CA0A4E5B7}"/>
              </a:ext>
            </a:extLst>
          </p:cNvPr>
          <p:cNvSpPr txBox="1"/>
          <p:nvPr/>
        </p:nvSpPr>
        <p:spPr>
          <a:xfrm>
            <a:off x="4263233" y="5869783"/>
            <a:ext cx="2474912" cy="306388"/>
          </a:xfrm>
          <a:prstGeom prst="rect">
            <a:avLst/>
          </a:prstGeom>
          <a:noFill/>
        </p:spPr>
        <p:txBody>
          <a:bodyPr wrap="none">
            <a:spAutoFit/>
          </a:bodyPr>
          <a:lstStyle/>
          <a:p>
            <a:pPr>
              <a:defRPr/>
            </a:pPr>
            <a:r>
              <a:rPr lang="en-US" sz="1400" b="1" dirty="0">
                <a:solidFill>
                  <a:schemeClr val="tx1">
                    <a:lumMod val="50000"/>
                  </a:schemeClr>
                </a:solidFill>
                <a:latin typeface="Arial"/>
                <a:cs typeface="Arial"/>
              </a:rPr>
              <a:t>Pritchard, et al. 2016 NEJM</a:t>
            </a:r>
          </a:p>
        </p:txBody>
      </p:sp>
      <p:sp>
        <p:nvSpPr>
          <p:cNvPr id="69657" name="Rectangle 53">
            <a:extLst>
              <a:ext uri="{FF2B5EF4-FFF2-40B4-BE49-F238E27FC236}">
                <a16:creationId xmlns:a16="http://schemas.microsoft.com/office/drawing/2014/main" id="{B22789A0-0F79-1906-CCE4-7B25CEB016CD}"/>
              </a:ext>
            </a:extLst>
          </p:cNvPr>
          <p:cNvSpPr>
            <a:spLocks noChangeArrowheads="1"/>
          </p:cNvSpPr>
          <p:nvPr/>
        </p:nvSpPr>
        <p:spPr bwMode="auto">
          <a:xfrm>
            <a:off x="3388519" y="4613705"/>
            <a:ext cx="3221037" cy="1270000"/>
          </a:xfrm>
          <a:prstGeom prst="rect">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endParaRPr lang="en-US" altLang="en-US"/>
          </a:p>
        </p:txBody>
      </p:sp>
      <p:sp>
        <p:nvSpPr>
          <p:cNvPr id="2" name="Text Placeholder 4">
            <a:extLst>
              <a:ext uri="{FF2B5EF4-FFF2-40B4-BE49-F238E27FC236}">
                <a16:creationId xmlns:a16="http://schemas.microsoft.com/office/drawing/2014/main" id="{021690AD-E82B-ACA3-0A1C-4755A84D50D6}"/>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
        <p:nvSpPr>
          <p:cNvPr id="16" name="Rectangle 15">
            <a:extLst>
              <a:ext uri="{FF2B5EF4-FFF2-40B4-BE49-F238E27FC236}">
                <a16:creationId xmlns:a16="http://schemas.microsoft.com/office/drawing/2014/main" id="{7491E272-2DDE-8AFA-D314-53AC439D2F1F}"/>
              </a:ext>
            </a:extLst>
          </p:cNvPr>
          <p:cNvSpPr/>
          <p:nvPr/>
        </p:nvSpPr>
        <p:spPr bwMode="auto">
          <a:xfrm>
            <a:off x="4837114" y="2404262"/>
            <a:ext cx="1811337" cy="1691790"/>
          </a:xfrm>
          <a:prstGeom prst="rect">
            <a:avLst/>
          </a:prstGeom>
          <a:solidFill>
            <a:schemeClr val="accent1">
              <a:lumMod val="20000"/>
              <a:lumOff val="80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grpSp>
        <p:nvGrpSpPr>
          <p:cNvPr id="17" name="Group 3">
            <a:extLst>
              <a:ext uri="{FF2B5EF4-FFF2-40B4-BE49-F238E27FC236}">
                <a16:creationId xmlns:a16="http://schemas.microsoft.com/office/drawing/2014/main" id="{C48D747A-CA18-25D0-3F0C-6CC3AFF3F7D4}"/>
              </a:ext>
            </a:extLst>
          </p:cNvPr>
          <p:cNvGrpSpPr>
            <a:grpSpLocks/>
          </p:cNvGrpSpPr>
          <p:nvPr/>
        </p:nvGrpSpPr>
        <p:grpSpPr bwMode="auto">
          <a:xfrm>
            <a:off x="3332163" y="1451718"/>
            <a:ext cx="3327400" cy="2644775"/>
            <a:chOff x="1814844" y="1380735"/>
            <a:chExt cx="2493553" cy="3525749"/>
          </a:xfrm>
        </p:grpSpPr>
        <p:grpSp>
          <p:nvGrpSpPr>
            <p:cNvPr id="22" name="Group 11">
              <a:extLst>
                <a:ext uri="{FF2B5EF4-FFF2-40B4-BE49-F238E27FC236}">
                  <a16:creationId xmlns:a16="http://schemas.microsoft.com/office/drawing/2014/main" id="{F0627706-20B2-01C3-3BB9-508ECAD9010B}"/>
                </a:ext>
              </a:extLst>
            </p:cNvPr>
            <p:cNvGrpSpPr>
              <a:grpSpLocks/>
            </p:cNvGrpSpPr>
            <p:nvPr/>
          </p:nvGrpSpPr>
          <p:grpSpPr bwMode="auto">
            <a:xfrm>
              <a:off x="2010486" y="1380735"/>
              <a:ext cx="2297911" cy="3525749"/>
              <a:chOff x="273548" y="1290356"/>
              <a:chExt cx="2542102" cy="3526199"/>
            </a:xfrm>
          </p:grpSpPr>
          <p:sp>
            <p:nvSpPr>
              <p:cNvPr id="24" name="TextBox 20">
                <a:extLst>
                  <a:ext uri="{FF2B5EF4-FFF2-40B4-BE49-F238E27FC236}">
                    <a16:creationId xmlns:a16="http://schemas.microsoft.com/office/drawing/2014/main" id="{D2363D73-F05F-F5AB-0B5F-EDFFF5F77129}"/>
                  </a:ext>
                </a:extLst>
              </p:cNvPr>
              <p:cNvSpPr txBox="1">
                <a:spLocks noChangeArrowheads="1"/>
              </p:cNvSpPr>
              <p:nvPr/>
            </p:nvSpPr>
            <p:spPr bwMode="auto">
              <a:xfrm>
                <a:off x="633565" y="1290356"/>
                <a:ext cx="1638537" cy="738682"/>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Localized</a:t>
                </a:r>
              </a:p>
              <a:p>
                <a:pPr algn="ctr" eaLnBrk="1" hangingPunct="1">
                  <a:lnSpc>
                    <a:spcPct val="100000"/>
                  </a:lnSpc>
                  <a:spcBef>
                    <a:spcPct val="0"/>
                  </a:spcBef>
                  <a:buClrTx/>
                  <a:defRPr/>
                </a:pPr>
                <a:r>
                  <a:rPr lang="en-US" altLang="en-US" sz="1500" b="1" dirty="0">
                    <a:solidFill>
                      <a:schemeClr val="tx2"/>
                    </a:solidFill>
                  </a:rPr>
                  <a:t>(curable)</a:t>
                </a:r>
                <a:endParaRPr lang="en-US" altLang="en-US" sz="1050" b="1" dirty="0">
                  <a:solidFill>
                    <a:schemeClr val="tx2"/>
                  </a:solidFill>
                </a:endParaRPr>
              </a:p>
            </p:txBody>
          </p:sp>
          <p:sp>
            <p:nvSpPr>
              <p:cNvPr id="25" name="Rectangle 24">
                <a:extLst>
                  <a:ext uri="{FF2B5EF4-FFF2-40B4-BE49-F238E27FC236}">
                    <a16:creationId xmlns:a16="http://schemas.microsoft.com/office/drawing/2014/main" id="{85345AE6-6E36-F0E2-B160-DF1136399A73}"/>
                  </a:ext>
                </a:extLst>
              </p:cNvPr>
              <p:cNvSpPr/>
              <p:nvPr/>
            </p:nvSpPr>
            <p:spPr>
              <a:xfrm>
                <a:off x="272955" y="2564529"/>
                <a:ext cx="2542695" cy="2252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2"/>
                  </a:solidFill>
                </a:endParaRPr>
              </a:p>
            </p:txBody>
          </p:sp>
        </p:grpSp>
        <p:sp>
          <p:nvSpPr>
            <p:cNvPr id="23" name="TextBox 22">
              <a:extLst>
                <a:ext uri="{FF2B5EF4-FFF2-40B4-BE49-F238E27FC236}">
                  <a16:creationId xmlns:a16="http://schemas.microsoft.com/office/drawing/2014/main" id="{2DF1D500-F1B9-887A-FDAD-AA9D4BB9FD43}"/>
                </a:ext>
              </a:extLst>
            </p:cNvPr>
            <p:cNvSpPr txBox="1">
              <a:spLocks noChangeArrowheads="1"/>
            </p:cNvSpPr>
            <p:nvPr/>
          </p:nvSpPr>
          <p:spPr bwMode="auto">
            <a:xfrm>
              <a:off x="1814844" y="3317146"/>
              <a:ext cx="1348774" cy="6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2"/>
                  </a:solidFill>
                </a:rPr>
                <a:t>Active</a:t>
              </a:r>
            </a:p>
            <a:p>
              <a:pPr algn="ctr" eaLnBrk="1" hangingPunct="1">
                <a:lnSpc>
                  <a:spcPct val="100000"/>
                </a:lnSpc>
                <a:spcBef>
                  <a:spcPct val="0"/>
                </a:spcBef>
                <a:buClrTx/>
              </a:pPr>
              <a:r>
                <a:rPr lang="en-US" altLang="en-US" sz="1200" b="1">
                  <a:solidFill>
                    <a:schemeClr val="tx2"/>
                  </a:solidFill>
                </a:rPr>
                <a:t>Surveillance</a:t>
              </a:r>
            </a:p>
          </p:txBody>
        </p:sp>
      </p:grpSp>
      <p:sp>
        <p:nvSpPr>
          <p:cNvPr id="26" name="TextBox 22">
            <a:extLst>
              <a:ext uri="{FF2B5EF4-FFF2-40B4-BE49-F238E27FC236}">
                <a16:creationId xmlns:a16="http://schemas.microsoft.com/office/drawing/2014/main" id="{9C0DCDF4-C895-21F5-107F-F7BF5EB1EED0}"/>
              </a:ext>
            </a:extLst>
          </p:cNvPr>
          <p:cNvSpPr txBox="1">
            <a:spLocks noChangeArrowheads="1"/>
          </p:cNvSpPr>
          <p:nvPr/>
        </p:nvSpPr>
        <p:spPr bwMode="auto">
          <a:xfrm>
            <a:off x="4847613" y="2688876"/>
            <a:ext cx="1800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2"/>
                </a:solidFill>
              </a:rPr>
              <a:t>Definitive Treatment: </a:t>
            </a:r>
          </a:p>
          <a:p>
            <a:pPr algn="ctr" eaLnBrk="1" hangingPunct="1">
              <a:lnSpc>
                <a:spcPct val="100000"/>
              </a:lnSpc>
              <a:spcBef>
                <a:spcPct val="0"/>
              </a:spcBef>
              <a:buClrTx/>
            </a:pPr>
            <a:r>
              <a:rPr lang="en-US" altLang="en-US" sz="1200" b="1" dirty="0">
                <a:solidFill>
                  <a:schemeClr val="tx2"/>
                </a:solidFill>
              </a:rPr>
              <a:t>Surgery </a:t>
            </a:r>
          </a:p>
          <a:p>
            <a:pPr algn="ctr" eaLnBrk="1" hangingPunct="1">
              <a:lnSpc>
                <a:spcPct val="100000"/>
              </a:lnSpc>
              <a:spcBef>
                <a:spcPct val="0"/>
              </a:spcBef>
              <a:buClrTx/>
            </a:pPr>
            <a:r>
              <a:rPr lang="en-US" altLang="en-US" sz="1200" b="1" dirty="0">
                <a:solidFill>
                  <a:schemeClr val="tx2"/>
                </a:solidFill>
              </a:rPr>
              <a:t>vs </a:t>
            </a:r>
          </a:p>
          <a:p>
            <a:pPr algn="ctr" eaLnBrk="1" hangingPunct="1">
              <a:lnSpc>
                <a:spcPct val="100000"/>
              </a:lnSpc>
              <a:spcBef>
                <a:spcPct val="0"/>
              </a:spcBef>
              <a:buClrTx/>
            </a:pPr>
            <a:r>
              <a:rPr lang="en-US" altLang="en-US" sz="1200" b="1" dirty="0">
                <a:solidFill>
                  <a:schemeClr val="tx2"/>
                </a:solidFill>
              </a:rPr>
              <a:t>Radiation +/- testosterone suppression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273311-402F-5F76-2261-AFDD429C9DDE}"/>
              </a:ext>
            </a:extLst>
          </p:cNvPr>
          <p:cNvSpPr/>
          <p:nvPr/>
        </p:nvSpPr>
        <p:spPr bwMode="auto">
          <a:xfrm>
            <a:off x="7299326" y="3173413"/>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grpSp>
        <p:nvGrpSpPr>
          <p:cNvPr id="71682" name="Group 37">
            <a:extLst>
              <a:ext uri="{FF2B5EF4-FFF2-40B4-BE49-F238E27FC236}">
                <a16:creationId xmlns:a16="http://schemas.microsoft.com/office/drawing/2014/main" id="{3BDDF22B-B9AE-5E29-16DB-9122B09EC776}"/>
              </a:ext>
            </a:extLst>
          </p:cNvPr>
          <p:cNvGrpSpPr>
            <a:grpSpLocks/>
          </p:cNvGrpSpPr>
          <p:nvPr/>
        </p:nvGrpSpPr>
        <p:grpSpPr bwMode="auto">
          <a:xfrm>
            <a:off x="2327275" y="1206500"/>
            <a:ext cx="7354888" cy="723900"/>
            <a:chOff x="1069310" y="1411593"/>
            <a:chExt cx="9807792" cy="965005"/>
          </a:xfrm>
        </p:grpSpPr>
        <p:sp>
          <p:nvSpPr>
            <p:cNvPr id="31" name="Right Triangle 30">
              <a:extLst>
                <a:ext uri="{FF2B5EF4-FFF2-40B4-BE49-F238E27FC236}">
                  <a16:creationId xmlns:a16="http://schemas.microsoft.com/office/drawing/2014/main" id="{6BE6073C-384F-06A0-5EE8-4CF5C2ECC322}"/>
                </a:ext>
              </a:extLst>
            </p:cNvPr>
            <p:cNvSpPr/>
            <p:nvPr/>
          </p:nvSpPr>
          <p:spPr bwMode="auto">
            <a:xfrm flipH="1">
              <a:off x="1069310" y="1411593"/>
              <a:ext cx="9807792" cy="626407"/>
            </a:xfrm>
            <a:prstGeom prst="rtTriangle">
              <a:avLst/>
            </a:prstGeom>
            <a:solidFill>
              <a:schemeClr val="bg1">
                <a:lumMod val="85000"/>
              </a:schemeClr>
            </a:solidFill>
            <a:ln w="9525" cap="flat" cmpd="sng" algn="ctr">
              <a:noFill/>
              <a:prstDash val="solid"/>
              <a:round/>
              <a:headEnd type="none" w="med" len="med"/>
              <a:tailEnd type="none" w="med" len="med"/>
            </a:ln>
            <a:effectLst/>
          </p:spPr>
          <p:txBody>
            <a:bodyPr wrap="none"/>
            <a:lstStyle/>
            <a:p>
              <a:pPr eaLnBrk="1" hangingPunct="1">
                <a:defRPr/>
              </a:pPr>
              <a:endParaRPr lang="en-US" dirty="0"/>
            </a:p>
          </p:txBody>
        </p:sp>
        <p:sp>
          <p:nvSpPr>
            <p:cNvPr id="66592" name="TextBox 20">
              <a:extLst>
                <a:ext uri="{FF2B5EF4-FFF2-40B4-BE49-F238E27FC236}">
                  <a16:creationId xmlns:a16="http://schemas.microsoft.com/office/drawing/2014/main" id="{616E97C0-3F38-0112-3C5B-630D2F92555D}"/>
                </a:ext>
              </a:extLst>
            </p:cNvPr>
            <p:cNvSpPr txBox="1">
              <a:spLocks noChangeArrowheads="1"/>
            </p:cNvSpPr>
            <p:nvPr/>
          </p:nvSpPr>
          <p:spPr bwMode="auto">
            <a:xfrm>
              <a:off x="7879512" y="1638031"/>
              <a:ext cx="2635592" cy="73856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Advanced</a:t>
              </a:r>
            </a:p>
            <a:p>
              <a:pPr algn="ctr" eaLnBrk="1" hangingPunct="1">
                <a:lnSpc>
                  <a:spcPct val="100000"/>
                </a:lnSpc>
                <a:spcBef>
                  <a:spcPct val="0"/>
                </a:spcBef>
                <a:buClrTx/>
                <a:defRPr/>
              </a:pPr>
              <a:r>
                <a:rPr lang="en-US" altLang="en-US" sz="1500" b="1" dirty="0">
                  <a:solidFill>
                    <a:schemeClr val="tx2"/>
                  </a:solidFill>
                </a:rPr>
                <a:t>(treatable)</a:t>
              </a:r>
              <a:endParaRPr lang="en-US" altLang="en-US" sz="1050" b="1" dirty="0">
                <a:solidFill>
                  <a:schemeClr val="tx2"/>
                </a:solidFill>
              </a:endParaRPr>
            </a:p>
          </p:txBody>
        </p:sp>
      </p:grpSp>
      <p:sp>
        <p:nvSpPr>
          <p:cNvPr id="20" name="Rectangle 19">
            <a:extLst>
              <a:ext uri="{FF2B5EF4-FFF2-40B4-BE49-F238E27FC236}">
                <a16:creationId xmlns:a16="http://schemas.microsoft.com/office/drawing/2014/main" id="{33303D67-EE5E-6290-3222-A83FBC2EB5D8}"/>
              </a:ext>
            </a:extLst>
          </p:cNvPr>
          <p:cNvSpPr/>
          <p:nvPr/>
        </p:nvSpPr>
        <p:spPr bwMode="auto">
          <a:xfrm>
            <a:off x="7299326" y="2373313"/>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21" name="Rectangle 20">
            <a:extLst>
              <a:ext uri="{FF2B5EF4-FFF2-40B4-BE49-F238E27FC236}">
                <a16:creationId xmlns:a16="http://schemas.microsoft.com/office/drawing/2014/main" id="{00FDFBE7-E8BB-6714-40E7-2D56F22CACCB}"/>
              </a:ext>
            </a:extLst>
          </p:cNvPr>
          <p:cNvSpPr/>
          <p:nvPr/>
        </p:nvSpPr>
        <p:spPr bwMode="auto">
          <a:xfrm>
            <a:off x="8512176" y="2373313"/>
            <a:ext cx="1154113"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6" name="Rectangle 5">
            <a:extLst>
              <a:ext uri="{FF2B5EF4-FFF2-40B4-BE49-F238E27FC236}">
                <a16:creationId xmlns:a16="http://schemas.microsoft.com/office/drawing/2014/main" id="{B7F5737D-E01F-3DE8-3890-1ACB8894C644}"/>
              </a:ext>
            </a:extLst>
          </p:cNvPr>
          <p:cNvSpPr/>
          <p:nvPr/>
        </p:nvSpPr>
        <p:spPr bwMode="auto">
          <a:xfrm>
            <a:off x="8512176" y="3186113"/>
            <a:ext cx="1154113" cy="7413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rgbClr val="FFFF00"/>
              </a:solidFill>
            </a:endParaRPr>
          </a:p>
        </p:txBody>
      </p:sp>
      <p:sp>
        <p:nvSpPr>
          <p:cNvPr id="71686" name="TextBox 6">
            <a:extLst>
              <a:ext uri="{FF2B5EF4-FFF2-40B4-BE49-F238E27FC236}">
                <a16:creationId xmlns:a16="http://schemas.microsoft.com/office/drawing/2014/main" id="{82CD4B26-CBAE-307B-1A01-8D3236134EDF}"/>
              </a:ext>
            </a:extLst>
          </p:cNvPr>
          <p:cNvSpPr txBox="1">
            <a:spLocks noChangeArrowheads="1"/>
          </p:cNvSpPr>
          <p:nvPr/>
        </p:nvSpPr>
        <p:spPr bwMode="auto">
          <a:xfrm>
            <a:off x="7239000" y="335121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1"/>
                </a:solidFill>
              </a:rPr>
              <a:t>Non-metastatic</a:t>
            </a:r>
          </a:p>
          <a:p>
            <a:pPr algn="ctr" eaLnBrk="1" hangingPunct="1">
              <a:lnSpc>
                <a:spcPct val="100000"/>
              </a:lnSpc>
              <a:spcBef>
                <a:spcPct val="0"/>
              </a:spcBef>
              <a:buClrTx/>
            </a:pPr>
            <a:r>
              <a:rPr lang="en-US" altLang="en-US" sz="1200" b="1">
                <a:solidFill>
                  <a:schemeClr val="tx1"/>
                </a:solidFill>
              </a:rPr>
              <a:t>CRPC</a:t>
            </a:r>
          </a:p>
        </p:txBody>
      </p:sp>
      <p:sp>
        <p:nvSpPr>
          <p:cNvPr id="71687" name="TextBox 31">
            <a:extLst>
              <a:ext uri="{FF2B5EF4-FFF2-40B4-BE49-F238E27FC236}">
                <a16:creationId xmlns:a16="http://schemas.microsoft.com/office/drawing/2014/main" id="{F644335C-86A4-CC51-1C9A-948AB386B5BA}"/>
              </a:ext>
            </a:extLst>
          </p:cNvPr>
          <p:cNvSpPr txBox="1">
            <a:spLocks noChangeArrowheads="1"/>
          </p:cNvSpPr>
          <p:nvPr/>
        </p:nvSpPr>
        <p:spPr bwMode="auto">
          <a:xfrm>
            <a:off x="7319964" y="2478088"/>
            <a:ext cx="113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1"/>
                </a:solidFill>
              </a:rPr>
              <a:t>Biochemical </a:t>
            </a:r>
          </a:p>
          <a:p>
            <a:pPr algn="ctr" eaLnBrk="1" hangingPunct="1">
              <a:lnSpc>
                <a:spcPct val="100000"/>
              </a:lnSpc>
              <a:spcBef>
                <a:spcPct val="0"/>
              </a:spcBef>
              <a:buClrTx/>
            </a:pPr>
            <a:r>
              <a:rPr lang="en-US" altLang="en-US" sz="1200" b="1">
                <a:solidFill>
                  <a:schemeClr val="tx1"/>
                </a:solidFill>
              </a:rPr>
              <a:t>recurrence</a:t>
            </a:r>
          </a:p>
        </p:txBody>
      </p:sp>
      <p:sp>
        <p:nvSpPr>
          <p:cNvPr id="71688" name="TextBox 33">
            <a:extLst>
              <a:ext uri="{FF2B5EF4-FFF2-40B4-BE49-F238E27FC236}">
                <a16:creationId xmlns:a16="http://schemas.microsoft.com/office/drawing/2014/main" id="{AB6CAD81-F6A4-ACD0-532F-5CDECDB733BB}"/>
              </a:ext>
            </a:extLst>
          </p:cNvPr>
          <p:cNvSpPr txBox="1">
            <a:spLocks noChangeArrowheads="1"/>
          </p:cNvSpPr>
          <p:nvPr/>
        </p:nvSpPr>
        <p:spPr bwMode="auto">
          <a:xfrm>
            <a:off x="8618538" y="3355976"/>
            <a:ext cx="9017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mCRPC</a:t>
            </a:r>
          </a:p>
        </p:txBody>
      </p:sp>
      <p:sp>
        <p:nvSpPr>
          <p:cNvPr id="71689" name="TextBox 34">
            <a:extLst>
              <a:ext uri="{FF2B5EF4-FFF2-40B4-BE49-F238E27FC236}">
                <a16:creationId xmlns:a16="http://schemas.microsoft.com/office/drawing/2014/main" id="{C4E0F791-BF25-45CC-159D-10A150CD8740}"/>
              </a:ext>
            </a:extLst>
          </p:cNvPr>
          <p:cNvSpPr txBox="1">
            <a:spLocks noChangeArrowheads="1"/>
          </p:cNvSpPr>
          <p:nvPr/>
        </p:nvSpPr>
        <p:spPr bwMode="auto">
          <a:xfrm>
            <a:off x="8266113" y="2516188"/>
            <a:ext cx="16049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mCSPC</a:t>
            </a:r>
          </a:p>
        </p:txBody>
      </p:sp>
      <p:sp>
        <p:nvSpPr>
          <p:cNvPr id="66573" name="TextBox 27">
            <a:extLst>
              <a:ext uri="{FF2B5EF4-FFF2-40B4-BE49-F238E27FC236}">
                <a16:creationId xmlns:a16="http://schemas.microsoft.com/office/drawing/2014/main" id="{85E02DFC-27D2-B46C-B5C4-7E2902A14B5F}"/>
              </a:ext>
            </a:extLst>
          </p:cNvPr>
          <p:cNvSpPr txBox="1">
            <a:spLocks noChangeArrowheads="1"/>
          </p:cNvSpPr>
          <p:nvPr/>
        </p:nvSpPr>
        <p:spPr bwMode="auto">
          <a:xfrm rot="16200000">
            <a:off x="6692901" y="2533651"/>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Responds to ADT</a:t>
            </a:r>
          </a:p>
        </p:txBody>
      </p:sp>
      <p:sp>
        <p:nvSpPr>
          <p:cNvPr id="66575" name="TextBox 27">
            <a:extLst>
              <a:ext uri="{FF2B5EF4-FFF2-40B4-BE49-F238E27FC236}">
                <a16:creationId xmlns:a16="http://schemas.microsoft.com/office/drawing/2014/main" id="{07332636-0F3E-C060-B6C4-C3F83B6D1A85}"/>
              </a:ext>
            </a:extLst>
          </p:cNvPr>
          <p:cNvSpPr txBox="1">
            <a:spLocks noChangeArrowheads="1"/>
          </p:cNvSpPr>
          <p:nvPr/>
        </p:nvSpPr>
        <p:spPr bwMode="auto">
          <a:xfrm rot="16200000">
            <a:off x="6692901" y="3344863"/>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ADT not sufficient</a:t>
            </a:r>
          </a:p>
        </p:txBody>
      </p:sp>
      <p:sp>
        <p:nvSpPr>
          <p:cNvPr id="66576" name="TextBox 27">
            <a:extLst>
              <a:ext uri="{FF2B5EF4-FFF2-40B4-BE49-F238E27FC236}">
                <a16:creationId xmlns:a16="http://schemas.microsoft.com/office/drawing/2014/main" id="{B6D86F12-1D3A-2B8C-F8C7-3680B9A6C7A5}"/>
              </a:ext>
            </a:extLst>
          </p:cNvPr>
          <p:cNvSpPr txBox="1">
            <a:spLocks noChangeArrowheads="1"/>
          </p:cNvSpPr>
          <p:nvPr/>
        </p:nvSpPr>
        <p:spPr bwMode="auto">
          <a:xfrm>
            <a:off x="7262813" y="2095500"/>
            <a:ext cx="1249362" cy="25400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Too small to see</a:t>
            </a:r>
          </a:p>
        </p:txBody>
      </p:sp>
      <p:sp>
        <p:nvSpPr>
          <p:cNvPr id="66577" name="TextBox 27">
            <a:extLst>
              <a:ext uri="{FF2B5EF4-FFF2-40B4-BE49-F238E27FC236}">
                <a16:creationId xmlns:a16="http://schemas.microsoft.com/office/drawing/2014/main" id="{142EDCBB-5C47-A67D-4BDA-C7469AE50E27}"/>
              </a:ext>
            </a:extLst>
          </p:cNvPr>
          <p:cNvSpPr txBox="1">
            <a:spLocks noChangeArrowheads="1"/>
          </p:cNvSpPr>
          <p:nvPr/>
        </p:nvSpPr>
        <p:spPr bwMode="auto">
          <a:xfrm>
            <a:off x="8574089" y="1993900"/>
            <a:ext cx="1023937" cy="414338"/>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Visible metastases</a:t>
            </a:r>
          </a:p>
        </p:txBody>
      </p:sp>
      <p:sp>
        <p:nvSpPr>
          <p:cNvPr id="66578" name="TextBox 20">
            <a:extLst>
              <a:ext uri="{FF2B5EF4-FFF2-40B4-BE49-F238E27FC236}">
                <a16:creationId xmlns:a16="http://schemas.microsoft.com/office/drawing/2014/main" id="{4643C10D-8415-149E-607F-5F5C5AB977B7}"/>
              </a:ext>
            </a:extLst>
          </p:cNvPr>
          <p:cNvSpPr txBox="1">
            <a:spLocks noChangeArrowheads="1"/>
          </p:cNvSpPr>
          <p:nvPr/>
        </p:nvSpPr>
        <p:spPr bwMode="auto">
          <a:xfrm>
            <a:off x="1922464" y="1406525"/>
            <a:ext cx="1976437" cy="32385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At Risk</a:t>
            </a:r>
            <a:endParaRPr lang="en-US" altLang="en-US" sz="1050" b="1" dirty="0">
              <a:solidFill>
                <a:schemeClr val="tx2"/>
              </a:solidFill>
            </a:endParaRPr>
          </a:p>
        </p:txBody>
      </p:sp>
      <p:sp>
        <p:nvSpPr>
          <p:cNvPr id="71695" name="Rectangle 38">
            <a:extLst>
              <a:ext uri="{FF2B5EF4-FFF2-40B4-BE49-F238E27FC236}">
                <a16:creationId xmlns:a16="http://schemas.microsoft.com/office/drawing/2014/main" id="{0B4325CB-0E09-B180-4A45-FD78968FD7D3}"/>
              </a:ext>
            </a:extLst>
          </p:cNvPr>
          <p:cNvSpPr>
            <a:spLocks noChangeArrowheads="1"/>
          </p:cNvSpPr>
          <p:nvPr/>
        </p:nvSpPr>
        <p:spPr bwMode="auto">
          <a:xfrm>
            <a:off x="8451852" y="3124199"/>
            <a:ext cx="1356784" cy="871209"/>
          </a:xfrm>
          <a:prstGeom prst="rect">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endParaRPr lang="en-US" altLang="en-US"/>
          </a:p>
        </p:txBody>
      </p:sp>
      <p:sp>
        <p:nvSpPr>
          <p:cNvPr id="71696" name="Title 1">
            <a:extLst>
              <a:ext uri="{FF2B5EF4-FFF2-40B4-BE49-F238E27FC236}">
                <a16:creationId xmlns:a16="http://schemas.microsoft.com/office/drawing/2014/main" id="{29592CEE-59F5-E1D1-EFE2-B40EF0CE668F}"/>
              </a:ext>
            </a:extLst>
          </p:cNvPr>
          <p:cNvSpPr>
            <a:spLocks noGrp="1" noChangeArrowheads="1"/>
          </p:cNvSpPr>
          <p:nvPr>
            <p:ph type="title"/>
          </p:nvPr>
        </p:nvSpPr>
        <p:spPr>
          <a:xfrm>
            <a:off x="538163" y="346870"/>
            <a:ext cx="9144000" cy="944562"/>
          </a:xfrm>
        </p:spPr>
        <p:txBody>
          <a:bodyPr/>
          <a:lstStyle/>
          <a:p>
            <a:r>
              <a:rPr lang="en-US" altLang="en-US" sz="2800" dirty="0">
                <a:ea typeface="ヒラギノ角ゴ Pro W3" panose="020B0300000000000000" pitchFamily="34" charset="-128"/>
              </a:rPr>
              <a:t>Treatment Toolbox for Advanced Prostate Cancer</a:t>
            </a:r>
          </a:p>
        </p:txBody>
      </p:sp>
      <p:sp>
        <p:nvSpPr>
          <p:cNvPr id="44" name="TextBox 43">
            <a:extLst>
              <a:ext uri="{FF2B5EF4-FFF2-40B4-BE49-F238E27FC236}">
                <a16:creationId xmlns:a16="http://schemas.microsoft.com/office/drawing/2014/main" id="{892DFACB-884F-C36A-9013-8939FC72571C}"/>
              </a:ext>
            </a:extLst>
          </p:cNvPr>
          <p:cNvSpPr txBox="1"/>
          <p:nvPr/>
        </p:nvSpPr>
        <p:spPr>
          <a:xfrm>
            <a:off x="2038350" y="3430589"/>
            <a:ext cx="4457700" cy="2594110"/>
          </a:xfrm>
          <a:prstGeom prst="rect">
            <a:avLst/>
          </a:prstGeom>
          <a:noFill/>
        </p:spPr>
        <p:txBody>
          <a:bodyPr lIns="130622" tIns="65311" rIns="130622" bIns="65311">
            <a:spAutoFit/>
          </a:bodyPr>
          <a:lstStyle/>
          <a:p>
            <a:pPr marL="653110" indent="-653110">
              <a:buFont typeface="+mj-lt"/>
              <a:buAutoNum type="arabicPeriod"/>
              <a:defRPr/>
            </a:pPr>
            <a:r>
              <a:rPr lang="en-US" sz="1600" b="1" dirty="0">
                <a:solidFill>
                  <a:srgbClr val="18243D"/>
                </a:solidFill>
              </a:rPr>
              <a:t>Androgen deprivation therapy (ADT)</a:t>
            </a:r>
          </a:p>
          <a:p>
            <a:pPr marL="653110" indent="-653110">
              <a:buFont typeface="+mj-lt"/>
              <a:buAutoNum type="arabicPeriod"/>
              <a:defRPr/>
            </a:pPr>
            <a:r>
              <a:rPr lang="en-US" sz="1600" b="1" dirty="0">
                <a:solidFill>
                  <a:srgbClr val="18243D"/>
                </a:solidFill>
              </a:rPr>
              <a:t>Abiraterone (</a:t>
            </a:r>
            <a:r>
              <a:rPr lang="en-US" sz="1600" b="1" dirty="0" err="1">
                <a:solidFill>
                  <a:srgbClr val="18243D"/>
                </a:solidFill>
              </a:rPr>
              <a:t>Zytiga</a:t>
            </a:r>
            <a:r>
              <a:rPr lang="en-US" sz="1600" b="1" dirty="0">
                <a:solidFill>
                  <a:srgbClr val="18243D"/>
                </a:solidFill>
              </a:rPr>
              <a:t>)</a:t>
            </a:r>
          </a:p>
          <a:p>
            <a:pPr marL="653110" indent="-653110">
              <a:buFont typeface="+mj-lt"/>
              <a:buAutoNum type="arabicPeriod"/>
              <a:defRPr/>
            </a:pPr>
            <a:r>
              <a:rPr lang="en-US" sz="1600" b="1" dirty="0">
                <a:solidFill>
                  <a:srgbClr val="18243D"/>
                </a:solidFill>
              </a:rPr>
              <a:t>Docetaxel (</a:t>
            </a:r>
            <a:r>
              <a:rPr lang="en-US" sz="1600" b="1" dirty="0" err="1">
                <a:solidFill>
                  <a:srgbClr val="18243D"/>
                </a:solidFill>
              </a:rPr>
              <a:t>Taxotere</a:t>
            </a:r>
            <a:r>
              <a:rPr lang="en-US" sz="1600" b="1" dirty="0">
                <a:solidFill>
                  <a:srgbClr val="18243D"/>
                </a:solidFill>
              </a:rPr>
              <a:t>)</a:t>
            </a:r>
          </a:p>
          <a:p>
            <a:pPr marL="653110" indent="-653110">
              <a:buFont typeface="+mj-lt"/>
              <a:buAutoNum type="arabicPeriod"/>
              <a:defRPr/>
            </a:pPr>
            <a:r>
              <a:rPr lang="en-US" sz="1600" b="1" dirty="0" err="1">
                <a:solidFill>
                  <a:srgbClr val="18243D"/>
                </a:solidFill>
              </a:rPr>
              <a:t>Apalutamide</a:t>
            </a:r>
            <a:r>
              <a:rPr lang="en-US" sz="1600" b="1" dirty="0">
                <a:solidFill>
                  <a:srgbClr val="18243D"/>
                </a:solidFill>
              </a:rPr>
              <a:t> (</a:t>
            </a:r>
            <a:r>
              <a:rPr lang="en-US" sz="1600" b="1" dirty="0" err="1">
                <a:solidFill>
                  <a:srgbClr val="18243D"/>
                </a:solidFill>
              </a:rPr>
              <a:t>Erleada</a:t>
            </a:r>
            <a:r>
              <a:rPr lang="en-US" sz="1600" b="1" dirty="0">
                <a:solidFill>
                  <a:srgbClr val="18243D"/>
                </a:solidFill>
              </a:rPr>
              <a:t>)</a:t>
            </a:r>
          </a:p>
          <a:p>
            <a:pPr marL="653110" indent="-653110">
              <a:buFont typeface="+mj-lt"/>
              <a:buAutoNum type="arabicPeriod"/>
              <a:defRPr/>
            </a:pPr>
            <a:r>
              <a:rPr lang="en-US" sz="1600" b="1" dirty="0" err="1">
                <a:solidFill>
                  <a:srgbClr val="18243D"/>
                </a:solidFill>
              </a:rPr>
              <a:t>Darolutamide</a:t>
            </a:r>
            <a:r>
              <a:rPr lang="en-US" sz="1600" b="1" dirty="0">
                <a:solidFill>
                  <a:srgbClr val="18243D"/>
                </a:solidFill>
              </a:rPr>
              <a:t> (</a:t>
            </a:r>
            <a:r>
              <a:rPr lang="en-US" sz="1600" b="1" dirty="0" err="1">
                <a:solidFill>
                  <a:srgbClr val="18243D"/>
                </a:solidFill>
              </a:rPr>
              <a:t>Nubeqa</a:t>
            </a:r>
            <a:r>
              <a:rPr lang="en-US" sz="1600" b="1" dirty="0">
                <a:solidFill>
                  <a:srgbClr val="18243D"/>
                </a:solidFill>
              </a:rPr>
              <a:t>)</a:t>
            </a:r>
          </a:p>
          <a:p>
            <a:pPr marL="653110" indent="-653110">
              <a:buFont typeface="+mj-lt"/>
              <a:buAutoNum type="arabicPeriod"/>
              <a:defRPr/>
            </a:pPr>
            <a:r>
              <a:rPr lang="en-US" sz="1600" b="1" dirty="0" err="1">
                <a:solidFill>
                  <a:srgbClr val="18243D"/>
                </a:solidFill>
              </a:rPr>
              <a:t>Sipuleucel</a:t>
            </a:r>
            <a:r>
              <a:rPr lang="en-US" sz="1600" b="1" dirty="0">
                <a:solidFill>
                  <a:srgbClr val="18243D"/>
                </a:solidFill>
              </a:rPr>
              <a:t>-T (</a:t>
            </a:r>
            <a:r>
              <a:rPr lang="en-US" sz="1600" b="1" dirty="0" err="1">
                <a:solidFill>
                  <a:srgbClr val="18243D"/>
                </a:solidFill>
              </a:rPr>
              <a:t>Provenge</a:t>
            </a:r>
            <a:r>
              <a:rPr lang="en-US" sz="1600" b="1" dirty="0">
                <a:solidFill>
                  <a:srgbClr val="18243D"/>
                </a:solidFill>
              </a:rPr>
              <a:t>)</a:t>
            </a:r>
          </a:p>
          <a:p>
            <a:pPr marL="653110" indent="-653110">
              <a:buFont typeface="+mj-lt"/>
              <a:buAutoNum type="arabicPeriod"/>
              <a:defRPr/>
            </a:pPr>
            <a:r>
              <a:rPr lang="en-US" sz="1600" b="1" dirty="0">
                <a:solidFill>
                  <a:srgbClr val="18243D"/>
                </a:solidFill>
              </a:rPr>
              <a:t>Enzalutamide (</a:t>
            </a:r>
            <a:r>
              <a:rPr lang="en-US" sz="1600" b="1" dirty="0" err="1">
                <a:solidFill>
                  <a:srgbClr val="18243D"/>
                </a:solidFill>
              </a:rPr>
              <a:t>Xtandi</a:t>
            </a:r>
            <a:r>
              <a:rPr lang="en-US" sz="1600" b="1" dirty="0">
                <a:solidFill>
                  <a:srgbClr val="18243D"/>
                </a:solidFill>
              </a:rPr>
              <a:t>)</a:t>
            </a:r>
          </a:p>
          <a:p>
            <a:pPr marL="653110" indent="-653110">
              <a:buFont typeface="+mj-lt"/>
              <a:buAutoNum type="arabicPeriod"/>
              <a:defRPr/>
            </a:pPr>
            <a:r>
              <a:rPr lang="en-US" sz="1600" b="1" dirty="0">
                <a:solidFill>
                  <a:srgbClr val="18243D"/>
                </a:solidFill>
              </a:rPr>
              <a:t>Cabazitaxel (</a:t>
            </a:r>
            <a:r>
              <a:rPr lang="en-US" sz="1600" b="1" dirty="0" err="1">
                <a:solidFill>
                  <a:srgbClr val="18243D"/>
                </a:solidFill>
              </a:rPr>
              <a:t>Jevtana</a:t>
            </a:r>
            <a:r>
              <a:rPr lang="en-US" sz="1600" b="1" dirty="0">
                <a:solidFill>
                  <a:srgbClr val="18243D"/>
                </a:solidFill>
              </a:rPr>
              <a:t>)</a:t>
            </a:r>
          </a:p>
          <a:p>
            <a:pPr marL="653110" indent="-653110">
              <a:buFont typeface="+mj-lt"/>
              <a:buAutoNum type="arabicPeriod"/>
              <a:defRPr/>
            </a:pPr>
            <a:r>
              <a:rPr lang="en-US" sz="1600" b="1" dirty="0">
                <a:solidFill>
                  <a:srgbClr val="18243D"/>
                </a:solidFill>
              </a:rPr>
              <a:t>Radium-223 (</a:t>
            </a:r>
            <a:r>
              <a:rPr lang="en-US" sz="1600" b="1" dirty="0" err="1">
                <a:solidFill>
                  <a:srgbClr val="18243D"/>
                </a:solidFill>
              </a:rPr>
              <a:t>Xofigo</a:t>
            </a:r>
            <a:r>
              <a:rPr lang="en-US" sz="1600" b="1" dirty="0">
                <a:solidFill>
                  <a:srgbClr val="18243D"/>
                </a:solidFill>
              </a:rPr>
              <a:t>)</a:t>
            </a:r>
          </a:p>
          <a:p>
            <a:pPr marL="653110" indent="-653110">
              <a:buFont typeface="+mj-lt"/>
              <a:buAutoNum type="arabicPeriod"/>
              <a:defRPr/>
            </a:pPr>
            <a:r>
              <a:rPr lang="en-US" sz="1600" b="1" dirty="0" err="1">
                <a:solidFill>
                  <a:schemeClr val="tx2"/>
                </a:solidFill>
              </a:rPr>
              <a:t>Vipivotide</a:t>
            </a:r>
            <a:r>
              <a:rPr lang="en-US" sz="1600" b="1" dirty="0">
                <a:solidFill>
                  <a:schemeClr val="tx2"/>
                </a:solidFill>
              </a:rPr>
              <a:t> tetraxetan (</a:t>
            </a:r>
            <a:r>
              <a:rPr lang="en-US" sz="1600" b="1" dirty="0" err="1">
                <a:solidFill>
                  <a:schemeClr val="tx2"/>
                </a:solidFill>
              </a:rPr>
              <a:t>Pluvicto</a:t>
            </a:r>
            <a:r>
              <a:rPr lang="en-US" sz="1600" b="1" dirty="0">
                <a:solidFill>
                  <a:schemeClr val="tx2"/>
                </a:solidFill>
              </a:rPr>
              <a:t>)</a:t>
            </a:r>
            <a:endParaRPr lang="en-US" sz="1600" b="1" dirty="0">
              <a:solidFill>
                <a:srgbClr val="18243D"/>
              </a:solidFill>
            </a:endParaRPr>
          </a:p>
        </p:txBody>
      </p:sp>
      <p:sp>
        <p:nvSpPr>
          <p:cNvPr id="71698" name="Rectangle 44">
            <a:extLst>
              <a:ext uri="{FF2B5EF4-FFF2-40B4-BE49-F238E27FC236}">
                <a16:creationId xmlns:a16="http://schemas.microsoft.com/office/drawing/2014/main" id="{40387DC6-3302-EAAA-F166-13F8A5B26D3C}"/>
              </a:ext>
            </a:extLst>
          </p:cNvPr>
          <p:cNvSpPr>
            <a:spLocks noChangeArrowheads="1"/>
          </p:cNvSpPr>
          <p:nvPr/>
        </p:nvSpPr>
        <p:spPr bwMode="auto">
          <a:xfrm>
            <a:off x="8574089" y="4220807"/>
            <a:ext cx="3532624" cy="1815882"/>
          </a:xfrm>
          <a:prstGeom prst="rect">
            <a:avLst/>
          </a:prstGeom>
          <a:solidFill>
            <a:schemeClr val="bg1"/>
          </a:solidFill>
          <a:ln>
            <a:noFill/>
          </a:ln>
        </p:spPr>
        <p:txBody>
          <a:bodyPr wrap="square">
            <a:spAutoFit/>
          </a:bodyPr>
          <a:lstStyle>
            <a:lvl1pPr marL="342900" indent="-342900">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a:buFont typeface="Arial" panose="020B0604020202020204" pitchFamily="34" charset="0"/>
              <a:buAutoNum type="alphaLcPeriod"/>
            </a:pPr>
            <a:r>
              <a:rPr lang="en-US" altLang="en-US" sz="1600" b="1" dirty="0">
                <a:solidFill>
                  <a:schemeClr val="tx2"/>
                </a:solidFill>
                <a:latin typeface="Arial" panose="020B0604020202020204" pitchFamily="34" charset="0"/>
                <a:cs typeface="Arial" panose="020B0604020202020204" pitchFamily="34" charset="0"/>
              </a:rPr>
              <a:t>Pembrolizumab </a:t>
            </a:r>
          </a:p>
          <a:p>
            <a:pPr>
              <a:buFont typeface="Arial" panose="020B0604020202020204" pitchFamily="34" charset="0"/>
              <a:buAutoNum type="alphaLcPeriod"/>
            </a:pPr>
            <a:r>
              <a:rPr lang="en-US" altLang="en-US" sz="1600" b="1" dirty="0">
                <a:solidFill>
                  <a:schemeClr val="tx2"/>
                </a:solidFill>
                <a:latin typeface="Arial" panose="020B0604020202020204" pitchFamily="34" charset="0"/>
                <a:cs typeface="Arial" panose="020B0604020202020204" pitchFamily="34" charset="0"/>
              </a:rPr>
              <a:t>Rucaparib </a:t>
            </a:r>
          </a:p>
          <a:p>
            <a:pPr>
              <a:buFont typeface="Arial" panose="020B0604020202020204" pitchFamily="34" charset="0"/>
              <a:buAutoNum type="alphaLcPeriod"/>
            </a:pPr>
            <a:r>
              <a:rPr lang="en-US" altLang="en-US" sz="1600" b="1" dirty="0">
                <a:solidFill>
                  <a:schemeClr val="tx2"/>
                </a:solidFill>
                <a:latin typeface="Arial" panose="020B0604020202020204" pitchFamily="34" charset="0"/>
                <a:cs typeface="Arial" panose="020B0604020202020204" pitchFamily="34" charset="0"/>
              </a:rPr>
              <a:t>Olaparib </a:t>
            </a:r>
          </a:p>
          <a:p>
            <a:pPr>
              <a:buFont typeface="Arial" panose="020B0604020202020204" pitchFamily="34" charset="0"/>
              <a:buAutoNum type="alphaLcPeriod"/>
            </a:pPr>
            <a:r>
              <a:rPr lang="en-US" altLang="en-US" sz="1600" b="1" dirty="0">
                <a:solidFill>
                  <a:schemeClr val="tx2"/>
                </a:solidFill>
                <a:latin typeface="Arial" panose="020B0604020202020204" pitchFamily="34" charset="0"/>
                <a:cs typeface="Arial" panose="020B0604020202020204" pitchFamily="34" charset="0"/>
              </a:rPr>
              <a:t>Abiraterone/</a:t>
            </a:r>
            <a:r>
              <a:rPr lang="en-US" altLang="en-US" sz="1600" b="1" dirty="0" err="1">
                <a:solidFill>
                  <a:schemeClr val="tx2"/>
                </a:solidFill>
                <a:latin typeface="Arial" panose="020B0604020202020204" pitchFamily="34" charset="0"/>
                <a:cs typeface="Arial" panose="020B0604020202020204" pitchFamily="34" charset="0"/>
              </a:rPr>
              <a:t>olaparib</a:t>
            </a:r>
            <a:endParaRPr lang="en-US" altLang="en-US" sz="1600" b="1" dirty="0">
              <a:solidFill>
                <a:schemeClr val="tx2"/>
              </a:solidFill>
              <a:latin typeface="Arial" panose="020B0604020202020204" pitchFamily="34" charset="0"/>
              <a:cs typeface="Arial" panose="020B0604020202020204" pitchFamily="34" charset="0"/>
            </a:endParaRPr>
          </a:p>
          <a:p>
            <a:pPr>
              <a:buFont typeface="Arial" panose="020B0604020202020204" pitchFamily="34" charset="0"/>
              <a:buAutoNum type="alphaLcPeriod"/>
            </a:pPr>
            <a:r>
              <a:rPr lang="en-US" altLang="en-US" sz="1600" b="1" dirty="0">
                <a:solidFill>
                  <a:schemeClr val="tx2"/>
                </a:solidFill>
                <a:latin typeface="Arial" panose="020B0604020202020204" pitchFamily="34" charset="0"/>
                <a:cs typeface="Arial" panose="020B0604020202020204" pitchFamily="34" charset="0"/>
              </a:rPr>
              <a:t>Abiraterone/niraparib</a:t>
            </a:r>
          </a:p>
          <a:p>
            <a:pPr>
              <a:buFont typeface="Arial" panose="020B0604020202020204" pitchFamily="34" charset="0"/>
              <a:buAutoNum type="alphaLcPeriod"/>
            </a:pPr>
            <a:r>
              <a:rPr lang="en-US" altLang="en-US" sz="1600" b="1" dirty="0">
                <a:solidFill>
                  <a:schemeClr val="tx2"/>
                </a:solidFill>
                <a:latin typeface="Arial" panose="020B0604020202020204" pitchFamily="34" charset="0"/>
                <a:cs typeface="Arial" panose="020B0604020202020204" pitchFamily="34" charset="0"/>
              </a:rPr>
              <a:t>Enzalutamide/</a:t>
            </a:r>
            <a:r>
              <a:rPr lang="en-US" altLang="en-US" sz="1600" b="1" dirty="0" err="1">
                <a:solidFill>
                  <a:schemeClr val="tx2"/>
                </a:solidFill>
                <a:latin typeface="Arial" panose="020B0604020202020204" pitchFamily="34" charset="0"/>
                <a:cs typeface="Arial" panose="020B0604020202020204" pitchFamily="34" charset="0"/>
              </a:rPr>
              <a:t>talazoparib</a:t>
            </a:r>
            <a:endParaRPr lang="en-US" altLang="en-US" sz="1600" b="1" dirty="0">
              <a:solidFill>
                <a:schemeClr val="tx2"/>
              </a:solidFill>
              <a:latin typeface="Arial" panose="020B0604020202020204" pitchFamily="34" charset="0"/>
              <a:cs typeface="Arial" panose="020B0604020202020204" pitchFamily="34" charset="0"/>
            </a:endParaRPr>
          </a:p>
          <a:p>
            <a:pPr>
              <a:buFont typeface="Arial" panose="020B0604020202020204" pitchFamily="34" charset="0"/>
              <a:buAutoNum type="alphaLcPeriod"/>
            </a:pPr>
            <a:r>
              <a:rPr lang="en-US" altLang="en-US" sz="1600" b="1" dirty="0">
                <a:solidFill>
                  <a:schemeClr val="accent5"/>
                </a:solidFill>
                <a:latin typeface="Arial" panose="020B0604020202020204" pitchFamily="34" charset="0"/>
                <a:cs typeface="Arial" panose="020B0604020202020204" pitchFamily="34" charset="0"/>
              </a:rPr>
              <a:t>Carboplatin </a:t>
            </a:r>
          </a:p>
        </p:txBody>
      </p:sp>
      <p:pic>
        <p:nvPicPr>
          <p:cNvPr id="71699" name="Picture 1" descr="Screen Shot 2018-08-23 at 11.39.59 AM.png">
            <a:extLst>
              <a:ext uri="{FF2B5EF4-FFF2-40B4-BE49-F238E27FC236}">
                <a16:creationId xmlns:a16="http://schemas.microsoft.com/office/drawing/2014/main" id="{0ACBF44F-7858-2B39-77FD-8AEE0304D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588" y="2214837"/>
            <a:ext cx="12446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0" name="Picture 1" descr="Screen Shot 2018-08-23 at 11.45.57 AM.png">
            <a:extLst>
              <a:ext uri="{FF2B5EF4-FFF2-40B4-BE49-F238E27FC236}">
                <a16:creationId xmlns:a16="http://schemas.microsoft.com/office/drawing/2014/main" id="{EBF9F5E2-BFFB-35E9-4BDA-33BFBC9FA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575" y="4115649"/>
            <a:ext cx="17319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1" name="Picture 2">
            <a:extLst>
              <a:ext uri="{FF2B5EF4-FFF2-40B4-BE49-F238E27FC236}">
                <a16:creationId xmlns:a16="http://schemas.microsoft.com/office/drawing/2014/main" id="{9A190D72-83A9-9FD6-F1CF-D57558062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714" y="5255066"/>
            <a:ext cx="71913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4">
            <a:extLst>
              <a:ext uri="{FF2B5EF4-FFF2-40B4-BE49-F238E27FC236}">
                <a16:creationId xmlns:a16="http://schemas.microsoft.com/office/drawing/2014/main" id="{237CDE45-0EC7-A5DD-54DE-9E7A022142A9}"/>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228783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EA093-EB29-1520-F974-AAB576D05090}"/>
              </a:ext>
            </a:extLst>
          </p:cNvPr>
          <p:cNvSpPr/>
          <p:nvPr/>
        </p:nvSpPr>
        <p:spPr bwMode="auto">
          <a:xfrm>
            <a:off x="4837114" y="2404262"/>
            <a:ext cx="1811337" cy="1691790"/>
          </a:xfrm>
          <a:prstGeom prst="rect">
            <a:avLst/>
          </a:prstGeom>
          <a:solidFill>
            <a:schemeClr val="accent1">
              <a:lumMod val="20000"/>
              <a:lumOff val="80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sp>
        <p:nvSpPr>
          <p:cNvPr id="67585" name="Title 1">
            <a:extLst>
              <a:ext uri="{FF2B5EF4-FFF2-40B4-BE49-F238E27FC236}">
                <a16:creationId xmlns:a16="http://schemas.microsoft.com/office/drawing/2014/main" id="{2A2D5924-2429-CAD0-44A4-7DFB1F579491}"/>
              </a:ext>
            </a:extLst>
          </p:cNvPr>
          <p:cNvSpPr>
            <a:spLocks noGrp="1" noChangeArrowheads="1"/>
          </p:cNvSpPr>
          <p:nvPr>
            <p:ph type="title"/>
          </p:nvPr>
        </p:nvSpPr>
        <p:spPr/>
        <p:txBody>
          <a:bodyPr/>
          <a:lstStyle/>
          <a:p>
            <a:r>
              <a:rPr lang="en-US" altLang="en-US" dirty="0">
                <a:solidFill>
                  <a:schemeClr val="tx1"/>
                </a:solidFill>
                <a:ea typeface="ヒラギノ角ゴ Pro W3" panose="020B0300000000000000" pitchFamily="34" charset="-128"/>
              </a:rPr>
              <a:t>Prostate Cancer Disease States</a:t>
            </a:r>
            <a:endParaRPr lang="en-US" dirty="0">
              <a:solidFill>
                <a:schemeClr val="tx1"/>
              </a:solidFill>
            </a:endParaRPr>
          </a:p>
        </p:txBody>
      </p:sp>
      <p:sp>
        <p:nvSpPr>
          <p:cNvPr id="67588" name="Slide Number Placeholder 4">
            <a:extLst>
              <a:ext uri="{FF2B5EF4-FFF2-40B4-BE49-F238E27FC236}">
                <a16:creationId xmlns:a16="http://schemas.microsoft.com/office/drawing/2014/main" id="{BEAAAD05-B972-4852-7D57-29E9A1D7F89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nSpc>
                <a:spcPct val="100000"/>
              </a:lnSpc>
              <a:spcBef>
                <a:spcPct val="0"/>
              </a:spcBef>
              <a:buClrTx/>
            </a:pPr>
            <a:fld id="{4ABC59E9-112D-4D4B-AC15-242D15187890}" type="slidenum">
              <a:rPr lang="en-US" altLang="en-US" sz="600"/>
              <a:pPr>
                <a:lnSpc>
                  <a:spcPct val="100000"/>
                </a:lnSpc>
                <a:spcBef>
                  <a:spcPct val="0"/>
                </a:spcBef>
                <a:buClrTx/>
              </a:pPr>
              <a:t>17</a:t>
            </a:fld>
            <a:endParaRPr lang="en-US" altLang="en-US" sz="600"/>
          </a:p>
        </p:txBody>
      </p:sp>
      <p:sp>
        <p:nvSpPr>
          <p:cNvPr id="7" name="Content Placeholder 2">
            <a:extLst>
              <a:ext uri="{FF2B5EF4-FFF2-40B4-BE49-F238E27FC236}">
                <a16:creationId xmlns:a16="http://schemas.microsoft.com/office/drawing/2014/main" id="{F9C75FF6-FA4F-DBD4-C075-EDDE66BEAF39}"/>
              </a:ext>
            </a:extLst>
          </p:cNvPr>
          <p:cNvSpPr txBox="1">
            <a:spLocks/>
          </p:cNvSpPr>
          <p:nvPr/>
        </p:nvSpPr>
        <p:spPr>
          <a:xfrm>
            <a:off x="2314576" y="1808363"/>
            <a:ext cx="7561263" cy="4437062"/>
          </a:xfrm>
          <a:prstGeom prst="rect">
            <a:avLst/>
          </a:prstGeom>
        </p:spPr>
        <p:txBody>
          <a:bodyPr>
            <a:normAutofit/>
          </a:bodyPr>
          <a:lstStyle>
            <a:lvl1pPr marL="342900" indent="-342900" algn="l" rtl="0" eaLnBrk="0" fontAlgn="base" hangingPunct="0">
              <a:spcBef>
                <a:spcPct val="20000"/>
              </a:spcBef>
              <a:spcAft>
                <a:spcPct val="0"/>
              </a:spcAft>
              <a:buClr>
                <a:schemeClr val="bg1"/>
              </a:buClr>
              <a:defRPr sz="2800">
                <a:solidFill>
                  <a:srgbClr val="FFFFFF"/>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Clr>
                <a:schemeClr val="bg1"/>
              </a:buClr>
              <a:buSzPct val="90000"/>
              <a:buFont typeface="Times New Roman" panose="02020603050405020304" pitchFamily="18" charset="0"/>
              <a:buChar char="–"/>
              <a:defRPr sz="2400">
                <a:solidFill>
                  <a:srgbClr val="FFFFFF"/>
                </a:solidFill>
                <a:latin typeface="+mn-lt"/>
                <a:ea typeface="ヒラギノ角ゴ Pro W3" charset="0"/>
                <a:cs typeface="ヒラギノ角ゴ Pro W3" charset="0"/>
              </a:defRPr>
            </a:lvl2pPr>
            <a:lvl3pPr marL="1143000" indent="-228600" algn="l" rtl="0" eaLnBrk="0" fontAlgn="base" hangingPunct="0">
              <a:spcBef>
                <a:spcPct val="20000"/>
              </a:spcBef>
              <a:spcAft>
                <a:spcPct val="0"/>
              </a:spcAft>
              <a:buClr>
                <a:schemeClr val="bg1"/>
              </a:buClr>
              <a:buSzPct val="90000"/>
              <a:buChar char="•"/>
              <a:defRPr sz="2000">
                <a:solidFill>
                  <a:srgbClr val="FFFFFF"/>
                </a:solidFill>
                <a:latin typeface="+mn-lt"/>
                <a:ea typeface="ヒラギノ角ゴ Pro W3" charset="0"/>
                <a:cs typeface="ヒラギノ角ゴ Pro W3" charset="0"/>
              </a:defRPr>
            </a:lvl3pPr>
            <a:lvl4pPr marL="1600200" indent="-228600" algn="l" rtl="0" eaLnBrk="0" fontAlgn="base" hangingPunct="0">
              <a:spcBef>
                <a:spcPct val="20000"/>
              </a:spcBef>
              <a:spcAft>
                <a:spcPct val="0"/>
              </a:spcAft>
              <a:buClr>
                <a:schemeClr val="bg1"/>
              </a:buClr>
              <a:buSzPct val="80000"/>
              <a:buFont typeface="Times New Roman" panose="02020603050405020304" pitchFamily="18" charset="0"/>
              <a:buChar char="–"/>
              <a:defRPr>
                <a:solidFill>
                  <a:srgbClr val="FFFFFF"/>
                </a:solidFill>
                <a:latin typeface="+mn-lt"/>
                <a:ea typeface="ヒラギノ角ゴ Pro W3" charset="0"/>
                <a:cs typeface="ヒラギノ角ゴ Pro W3" charset="0"/>
              </a:defRPr>
            </a:lvl4pPr>
            <a:lvl5pPr marL="2057400" indent="-228600" algn="l" rtl="0" eaLnBrk="0" fontAlgn="base" hangingPunct="0">
              <a:spcBef>
                <a:spcPct val="20000"/>
              </a:spcBef>
              <a:spcAft>
                <a:spcPct val="0"/>
              </a:spcAft>
              <a:buClr>
                <a:schemeClr val="bg1"/>
              </a:buClr>
              <a:buSzPct val="70000"/>
              <a:buChar char="•"/>
              <a:defRPr>
                <a:solidFill>
                  <a:srgbClr val="FFFFFF"/>
                </a:solidFill>
                <a:latin typeface="+mn-lt"/>
                <a:ea typeface="ヒラギノ角ゴ Pro W3" charset="0"/>
                <a:cs typeface="ヒラギノ角ゴ Pro W3" charset="0"/>
              </a:defRPr>
            </a:lvl5pPr>
            <a:lvl6pPr marL="2514600" indent="-228600" algn="l" rtl="0" fontAlgn="base">
              <a:spcBef>
                <a:spcPct val="20000"/>
              </a:spcBef>
              <a:spcAft>
                <a:spcPct val="0"/>
              </a:spcAft>
              <a:buClr>
                <a:schemeClr val="bg1"/>
              </a:buClr>
              <a:buSzPct val="70000"/>
              <a:buChar char="•"/>
              <a:defRPr sz="2000">
                <a:solidFill>
                  <a:schemeClr val="bg1"/>
                </a:solidFill>
                <a:latin typeface="+mn-lt"/>
              </a:defRPr>
            </a:lvl6pPr>
            <a:lvl7pPr marL="2971800" indent="-228600" algn="l" rtl="0" fontAlgn="base">
              <a:spcBef>
                <a:spcPct val="20000"/>
              </a:spcBef>
              <a:spcAft>
                <a:spcPct val="0"/>
              </a:spcAft>
              <a:buClr>
                <a:schemeClr val="bg1"/>
              </a:buClr>
              <a:buSzPct val="70000"/>
              <a:buChar char="•"/>
              <a:defRPr sz="2000">
                <a:solidFill>
                  <a:schemeClr val="bg1"/>
                </a:solidFill>
                <a:latin typeface="+mn-lt"/>
              </a:defRPr>
            </a:lvl7pPr>
            <a:lvl8pPr marL="3429000" indent="-228600" algn="l" rtl="0" fontAlgn="base">
              <a:spcBef>
                <a:spcPct val="20000"/>
              </a:spcBef>
              <a:spcAft>
                <a:spcPct val="0"/>
              </a:spcAft>
              <a:buClr>
                <a:schemeClr val="bg1"/>
              </a:buClr>
              <a:buSzPct val="70000"/>
              <a:buChar char="•"/>
              <a:defRPr sz="2000">
                <a:solidFill>
                  <a:schemeClr val="bg1"/>
                </a:solidFill>
                <a:latin typeface="+mn-lt"/>
              </a:defRPr>
            </a:lvl8pPr>
            <a:lvl9pPr marL="3886200" indent="-228600" algn="l" rtl="0" fontAlgn="base">
              <a:spcBef>
                <a:spcPct val="20000"/>
              </a:spcBef>
              <a:spcAft>
                <a:spcPct val="0"/>
              </a:spcAft>
              <a:buClr>
                <a:schemeClr val="bg1"/>
              </a:buClr>
              <a:buSzPct val="70000"/>
              <a:buChar char="•"/>
              <a:defRPr sz="2000">
                <a:solidFill>
                  <a:schemeClr val="bg1"/>
                </a:solidFill>
                <a:latin typeface="+mn-lt"/>
              </a:defRPr>
            </a:lvl9pPr>
          </a:lstStyle>
          <a:p>
            <a:pPr>
              <a:defRPr/>
            </a:pPr>
            <a:endParaRPr lang="en-US" b="1" kern="0" dirty="0">
              <a:solidFill>
                <a:schemeClr val="tx1"/>
              </a:solidFill>
            </a:endParaRPr>
          </a:p>
          <a:p>
            <a:pPr marL="0" indent="0">
              <a:defRPr/>
            </a:pPr>
            <a:endParaRPr lang="en-US" b="1" kern="0" dirty="0">
              <a:solidFill>
                <a:schemeClr val="tx1"/>
              </a:solidFill>
            </a:endParaRPr>
          </a:p>
        </p:txBody>
      </p:sp>
      <p:sp>
        <p:nvSpPr>
          <p:cNvPr id="4" name="Rectangle 3">
            <a:extLst>
              <a:ext uri="{FF2B5EF4-FFF2-40B4-BE49-F238E27FC236}">
                <a16:creationId xmlns:a16="http://schemas.microsoft.com/office/drawing/2014/main" id="{DAC7839E-BA2A-1F1C-67DE-D025A19C0A10}"/>
              </a:ext>
            </a:extLst>
          </p:cNvPr>
          <p:cNvSpPr/>
          <p:nvPr/>
        </p:nvSpPr>
        <p:spPr bwMode="auto">
          <a:xfrm>
            <a:off x="7299326" y="3237655"/>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grpSp>
        <p:nvGrpSpPr>
          <p:cNvPr id="5" name="Group 37">
            <a:extLst>
              <a:ext uri="{FF2B5EF4-FFF2-40B4-BE49-F238E27FC236}">
                <a16:creationId xmlns:a16="http://schemas.microsoft.com/office/drawing/2014/main" id="{75DB3D8A-E2ED-BF98-B44D-31A758873617}"/>
              </a:ext>
            </a:extLst>
          </p:cNvPr>
          <p:cNvGrpSpPr>
            <a:grpSpLocks/>
          </p:cNvGrpSpPr>
          <p:nvPr/>
        </p:nvGrpSpPr>
        <p:grpSpPr bwMode="auto">
          <a:xfrm>
            <a:off x="2327275" y="1270742"/>
            <a:ext cx="7354888" cy="723900"/>
            <a:chOff x="1069310" y="1411593"/>
            <a:chExt cx="9807792" cy="965005"/>
          </a:xfrm>
        </p:grpSpPr>
        <p:sp>
          <p:nvSpPr>
            <p:cNvPr id="6" name="Right Triangle 5">
              <a:extLst>
                <a:ext uri="{FF2B5EF4-FFF2-40B4-BE49-F238E27FC236}">
                  <a16:creationId xmlns:a16="http://schemas.microsoft.com/office/drawing/2014/main" id="{03966263-00C0-1578-0F6C-57F2908EC083}"/>
                </a:ext>
              </a:extLst>
            </p:cNvPr>
            <p:cNvSpPr/>
            <p:nvPr/>
          </p:nvSpPr>
          <p:spPr bwMode="auto">
            <a:xfrm flipH="1">
              <a:off x="1069310" y="1411593"/>
              <a:ext cx="9807792" cy="626407"/>
            </a:xfrm>
            <a:prstGeom prst="rtTriangle">
              <a:avLst/>
            </a:prstGeom>
            <a:solidFill>
              <a:schemeClr val="bg1">
                <a:lumMod val="85000"/>
              </a:schemeClr>
            </a:solidFill>
            <a:ln w="9525" cap="flat" cmpd="sng" algn="ctr">
              <a:noFill/>
              <a:prstDash val="solid"/>
              <a:round/>
              <a:headEnd type="none" w="med" len="med"/>
              <a:tailEnd type="none" w="med" len="med"/>
            </a:ln>
            <a:effectLst/>
          </p:spPr>
          <p:txBody>
            <a:bodyPr wrap="none"/>
            <a:lstStyle/>
            <a:p>
              <a:pPr eaLnBrk="1" hangingPunct="1">
                <a:defRPr/>
              </a:pPr>
              <a:endParaRPr lang="en-US"/>
            </a:p>
          </p:txBody>
        </p:sp>
        <p:sp>
          <p:nvSpPr>
            <p:cNvPr id="8" name="TextBox 20">
              <a:extLst>
                <a:ext uri="{FF2B5EF4-FFF2-40B4-BE49-F238E27FC236}">
                  <a16:creationId xmlns:a16="http://schemas.microsoft.com/office/drawing/2014/main" id="{556C9339-022B-BBF3-F845-B5689FF2ABA5}"/>
                </a:ext>
              </a:extLst>
            </p:cNvPr>
            <p:cNvSpPr txBox="1">
              <a:spLocks noChangeArrowheads="1"/>
            </p:cNvSpPr>
            <p:nvPr/>
          </p:nvSpPr>
          <p:spPr bwMode="auto">
            <a:xfrm>
              <a:off x="7879512" y="1638031"/>
              <a:ext cx="2635592" cy="73856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Advanced</a:t>
              </a:r>
            </a:p>
            <a:p>
              <a:pPr algn="ctr" eaLnBrk="1" hangingPunct="1">
                <a:lnSpc>
                  <a:spcPct val="100000"/>
                </a:lnSpc>
                <a:spcBef>
                  <a:spcPct val="0"/>
                </a:spcBef>
                <a:buClrTx/>
                <a:defRPr/>
              </a:pPr>
              <a:r>
                <a:rPr lang="en-US" altLang="en-US" sz="1500" b="1" dirty="0">
                  <a:solidFill>
                    <a:schemeClr val="tx2"/>
                  </a:solidFill>
                </a:rPr>
                <a:t>(treatable)</a:t>
              </a:r>
              <a:endParaRPr lang="en-US" altLang="en-US" sz="1050" b="1" dirty="0">
                <a:solidFill>
                  <a:schemeClr val="tx2"/>
                </a:solidFill>
              </a:endParaRPr>
            </a:p>
          </p:txBody>
        </p:sp>
      </p:grpSp>
      <p:sp>
        <p:nvSpPr>
          <p:cNvPr id="9" name="Rectangle 8">
            <a:extLst>
              <a:ext uri="{FF2B5EF4-FFF2-40B4-BE49-F238E27FC236}">
                <a16:creationId xmlns:a16="http://schemas.microsoft.com/office/drawing/2014/main" id="{246147EC-88F9-AD85-71C4-C5535D10F9BC}"/>
              </a:ext>
            </a:extLst>
          </p:cNvPr>
          <p:cNvSpPr/>
          <p:nvPr/>
        </p:nvSpPr>
        <p:spPr bwMode="auto">
          <a:xfrm>
            <a:off x="7299326" y="2437555"/>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10" name="Rectangle 9">
            <a:extLst>
              <a:ext uri="{FF2B5EF4-FFF2-40B4-BE49-F238E27FC236}">
                <a16:creationId xmlns:a16="http://schemas.microsoft.com/office/drawing/2014/main" id="{70868CEE-4867-C46D-EF62-69C27ED0ED56}"/>
              </a:ext>
            </a:extLst>
          </p:cNvPr>
          <p:cNvSpPr/>
          <p:nvPr/>
        </p:nvSpPr>
        <p:spPr bwMode="auto">
          <a:xfrm>
            <a:off x="8512176" y="2437555"/>
            <a:ext cx="1154113"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11" name="Rectangle 10">
            <a:extLst>
              <a:ext uri="{FF2B5EF4-FFF2-40B4-BE49-F238E27FC236}">
                <a16:creationId xmlns:a16="http://schemas.microsoft.com/office/drawing/2014/main" id="{2E84FD89-6697-7FB4-A681-A0A5AF45548D}"/>
              </a:ext>
            </a:extLst>
          </p:cNvPr>
          <p:cNvSpPr/>
          <p:nvPr/>
        </p:nvSpPr>
        <p:spPr bwMode="auto">
          <a:xfrm>
            <a:off x="8512176" y="3250355"/>
            <a:ext cx="1154113" cy="7413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rgbClr val="FFFF00"/>
              </a:solidFill>
            </a:endParaRPr>
          </a:p>
        </p:txBody>
      </p:sp>
      <p:grpSp>
        <p:nvGrpSpPr>
          <p:cNvPr id="12" name="Group 4">
            <a:extLst>
              <a:ext uri="{FF2B5EF4-FFF2-40B4-BE49-F238E27FC236}">
                <a16:creationId xmlns:a16="http://schemas.microsoft.com/office/drawing/2014/main" id="{05771EFC-E343-D555-B580-053A10122B35}"/>
              </a:ext>
            </a:extLst>
          </p:cNvPr>
          <p:cNvGrpSpPr>
            <a:grpSpLocks/>
          </p:cNvGrpSpPr>
          <p:nvPr/>
        </p:nvGrpSpPr>
        <p:grpSpPr bwMode="auto">
          <a:xfrm>
            <a:off x="2386137" y="2408669"/>
            <a:ext cx="1048941" cy="1691790"/>
            <a:chOff x="485980" y="2654110"/>
            <a:chExt cx="1398530" cy="2255449"/>
          </a:xfrm>
          <a:solidFill>
            <a:schemeClr val="accent1">
              <a:lumMod val="20000"/>
              <a:lumOff val="80000"/>
            </a:schemeClr>
          </a:solidFill>
        </p:grpSpPr>
        <p:sp>
          <p:nvSpPr>
            <p:cNvPr id="13" name="Rectangle 12">
              <a:extLst>
                <a:ext uri="{FF2B5EF4-FFF2-40B4-BE49-F238E27FC236}">
                  <a16:creationId xmlns:a16="http://schemas.microsoft.com/office/drawing/2014/main" id="{B64E7679-A0BD-F71B-B785-4334C88069DF}"/>
                </a:ext>
              </a:extLst>
            </p:cNvPr>
            <p:cNvSpPr/>
            <p:nvPr/>
          </p:nvSpPr>
          <p:spPr>
            <a:xfrm>
              <a:off x="485980" y="2654110"/>
              <a:ext cx="1398530" cy="2255449"/>
            </a:xfrm>
            <a:prstGeom prst="rect">
              <a:avLst/>
            </a:prstGeom>
            <a:grp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sp>
          <p:nvSpPr>
            <p:cNvPr id="14" name="TextBox 22">
              <a:extLst>
                <a:ext uri="{FF2B5EF4-FFF2-40B4-BE49-F238E27FC236}">
                  <a16:creationId xmlns:a16="http://schemas.microsoft.com/office/drawing/2014/main" id="{1D62F864-9451-4089-A1F9-56195983F207}"/>
                </a:ext>
              </a:extLst>
            </p:cNvPr>
            <p:cNvSpPr txBox="1">
              <a:spLocks noChangeArrowheads="1"/>
            </p:cNvSpPr>
            <p:nvPr/>
          </p:nvSpPr>
          <p:spPr bwMode="auto">
            <a:xfrm>
              <a:off x="503618" y="3021996"/>
              <a:ext cx="1350364" cy="1507924"/>
            </a:xfrm>
            <a:prstGeom prst="rect">
              <a:avLst/>
            </a:prstGeom>
            <a:grp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350" b="1" dirty="0">
                  <a:solidFill>
                    <a:schemeClr val="tx1"/>
                  </a:solidFill>
                </a:rPr>
                <a:t>Early Detection</a:t>
              </a:r>
            </a:p>
            <a:p>
              <a:pPr algn="ctr" eaLnBrk="1" hangingPunct="1">
                <a:lnSpc>
                  <a:spcPct val="100000"/>
                </a:lnSpc>
                <a:spcBef>
                  <a:spcPct val="0"/>
                </a:spcBef>
                <a:buClrTx/>
                <a:defRPr/>
              </a:pPr>
              <a:r>
                <a:rPr lang="en-US" altLang="en-US" sz="1350" b="1" dirty="0">
                  <a:solidFill>
                    <a:schemeClr val="tx1"/>
                  </a:solidFill>
                </a:rPr>
                <a:t>for </a:t>
              </a:r>
            </a:p>
            <a:p>
              <a:pPr algn="ctr" eaLnBrk="1" hangingPunct="1">
                <a:lnSpc>
                  <a:spcPct val="100000"/>
                </a:lnSpc>
                <a:spcBef>
                  <a:spcPct val="0"/>
                </a:spcBef>
                <a:buClrTx/>
                <a:defRPr/>
              </a:pPr>
              <a:r>
                <a:rPr lang="en-US" altLang="en-US" sz="1350" b="1" dirty="0">
                  <a:solidFill>
                    <a:schemeClr val="tx1"/>
                  </a:solidFill>
                </a:rPr>
                <a:t>Prostate Cancer</a:t>
              </a:r>
            </a:p>
          </p:txBody>
        </p:sp>
      </p:grpSp>
      <p:sp>
        <p:nvSpPr>
          <p:cNvPr id="15" name="TextBox 6">
            <a:extLst>
              <a:ext uri="{FF2B5EF4-FFF2-40B4-BE49-F238E27FC236}">
                <a16:creationId xmlns:a16="http://schemas.microsoft.com/office/drawing/2014/main" id="{1262DAF6-0C74-7554-1298-8CD2E57DB751}"/>
              </a:ext>
            </a:extLst>
          </p:cNvPr>
          <p:cNvSpPr txBox="1">
            <a:spLocks noChangeArrowheads="1"/>
          </p:cNvSpPr>
          <p:nvPr/>
        </p:nvSpPr>
        <p:spPr bwMode="auto">
          <a:xfrm>
            <a:off x="7577160" y="3415455"/>
            <a:ext cx="619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1"/>
                </a:solidFill>
              </a:rPr>
              <a:t>M0</a:t>
            </a:r>
          </a:p>
          <a:p>
            <a:pPr algn="ctr" eaLnBrk="1" hangingPunct="1">
              <a:lnSpc>
                <a:spcPct val="100000"/>
              </a:lnSpc>
              <a:spcBef>
                <a:spcPct val="0"/>
              </a:spcBef>
              <a:buClrTx/>
            </a:pPr>
            <a:r>
              <a:rPr lang="en-US" altLang="en-US" sz="1200" b="1" dirty="0">
                <a:solidFill>
                  <a:schemeClr val="tx1"/>
                </a:solidFill>
              </a:rPr>
              <a:t>CRPC</a:t>
            </a:r>
          </a:p>
        </p:txBody>
      </p:sp>
      <p:sp>
        <p:nvSpPr>
          <p:cNvPr id="16" name="TextBox 31">
            <a:extLst>
              <a:ext uri="{FF2B5EF4-FFF2-40B4-BE49-F238E27FC236}">
                <a16:creationId xmlns:a16="http://schemas.microsoft.com/office/drawing/2014/main" id="{F4B5EF0B-40B9-1B99-72DA-1727D8CF5BBB}"/>
              </a:ext>
            </a:extLst>
          </p:cNvPr>
          <p:cNvSpPr txBox="1">
            <a:spLocks noChangeArrowheads="1"/>
          </p:cNvSpPr>
          <p:nvPr/>
        </p:nvSpPr>
        <p:spPr bwMode="auto">
          <a:xfrm>
            <a:off x="7319964" y="2542330"/>
            <a:ext cx="113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1"/>
                </a:solidFill>
              </a:rPr>
              <a:t>Biochemical </a:t>
            </a:r>
          </a:p>
          <a:p>
            <a:pPr algn="ctr" eaLnBrk="1" hangingPunct="1">
              <a:lnSpc>
                <a:spcPct val="100000"/>
              </a:lnSpc>
              <a:spcBef>
                <a:spcPct val="0"/>
              </a:spcBef>
              <a:buClrTx/>
            </a:pPr>
            <a:r>
              <a:rPr lang="en-US" altLang="en-US" sz="1200" b="1" dirty="0">
                <a:solidFill>
                  <a:schemeClr val="tx1"/>
                </a:solidFill>
              </a:rPr>
              <a:t>recurrence</a:t>
            </a:r>
          </a:p>
        </p:txBody>
      </p:sp>
      <p:sp>
        <p:nvSpPr>
          <p:cNvPr id="17" name="TextBox 33">
            <a:extLst>
              <a:ext uri="{FF2B5EF4-FFF2-40B4-BE49-F238E27FC236}">
                <a16:creationId xmlns:a16="http://schemas.microsoft.com/office/drawing/2014/main" id="{FED24892-BBCF-B719-6CF2-3A89235FF8C1}"/>
              </a:ext>
            </a:extLst>
          </p:cNvPr>
          <p:cNvSpPr txBox="1">
            <a:spLocks noChangeArrowheads="1"/>
          </p:cNvSpPr>
          <p:nvPr/>
        </p:nvSpPr>
        <p:spPr bwMode="auto">
          <a:xfrm>
            <a:off x="8618538" y="3420218"/>
            <a:ext cx="9017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mCRPC</a:t>
            </a:r>
          </a:p>
        </p:txBody>
      </p:sp>
      <p:sp>
        <p:nvSpPr>
          <p:cNvPr id="18" name="TextBox 34">
            <a:extLst>
              <a:ext uri="{FF2B5EF4-FFF2-40B4-BE49-F238E27FC236}">
                <a16:creationId xmlns:a16="http://schemas.microsoft.com/office/drawing/2014/main" id="{108BE273-8F23-9E46-1511-07BFDF7DFADC}"/>
              </a:ext>
            </a:extLst>
          </p:cNvPr>
          <p:cNvSpPr txBox="1">
            <a:spLocks noChangeArrowheads="1"/>
          </p:cNvSpPr>
          <p:nvPr/>
        </p:nvSpPr>
        <p:spPr bwMode="auto">
          <a:xfrm>
            <a:off x="8266113" y="2580430"/>
            <a:ext cx="16049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dirty="0" err="1">
                <a:solidFill>
                  <a:schemeClr val="tx1"/>
                </a:solidFill>
              </a:rPr>
              <a:t>mCSPC</a:t>
            </a:r>
            <a:endParaRPr lang="en-US" altLang="en-US" sz="1500" b="1" dirty="0">
              <a:solidFill>
                <a:schemeClr val="tx1"/>
              </a:solidFill>
            </a:endParaRPr>
          </a:p>
        </p:txBody>
      </p:sp>
      <p:grpSp>
        <p:nvGrpSpPr>
          <p:cNvPr id="19" name="Group 3">
            <a:extLst>
              <a:ext uri="{FF2B5EF4-FFF2-40B4-BE49-F238E27FC236}">
                <a16:creationId xmlns:a16="http://schemas.microsoft.com/office/drawing/2014/main" id="{EFD82F75-8F90-B5DB-F975-2B6FEDED874F}"/>
              </a:ext>
            </a:extLst>
          </p:cNvPr>
          <p:cNvGrpSpPr>
            <a:grpSpLocks/>
          </p:cNvGrpSpPr>
          <p:nvPr/>
        </p:nvGrpSpPr>
        <p:grpSpPr bwMode="auto">
          <a:xfrm>
            <a:off x="3332163" y="1451718"/>
            <a:ext cx="3327400" cy="2644775"/>
            <a:chOff x="1814844" y="1380735"/>
            <a:chExt cx="2493553" cy="3525749"/>
          </a:xfrm>
        </p:grpSpPr>
        <p:grpSp>
          <p:nvGrpSpPr>
            <p:cNvPr id="20" name="Group 11">
              <a:extLst>
                <a:ext uri="{FF2B5EF4-FFF2-40B4-BE49-F238E27FC236}">
                  <a16:creationId xmlns:a16="http://schemas.microsoft.com/office/drawing/2014/main" id="{B2EF807A-47CA-D9A8-7046-C56893D96613}"/>
                </a:ext>
              </a:extLst>
            </p:cNvPr>
            <p:cNvGrpSpPr>
              <a:grpSpLocks/>
            </p:cNvGrpSpPr>
            <p:nvPr/>
          </p:nvGrpSpPr>
          <p:grpSpPr bwMode="auto">
            <a:xfrm>
              <a:off x="2010486" y="1380735"/>
              <a:ext cx="2297911" cy="3525749"/>
              <a:chOff x="273548" y="1290356"/>
              <a:chExt cx="2542102" cy="3526199"/>
            </a:xfrm>
          </p:grpSpPr>
          <p:sp>
            <p:nvSpPr>
              <p:cNvPr id="22" name="TextBox 20">
                <a:extLst>
                  <a:ext uri="{FF2B5EF4-FFF2-40B4-BE49-F238E27FC236}">
                    <a16:creationId xmlns:a16="http://schemas.microsoft.com/office/drawing/2014/main" id="{FEBACFD4-9C6A-BCA6-EEE7-1B214294875A}"/>
                  </a:ext>
                </a:extLst>
              </p:cNvPr>
              <p:cNvSpPr txBox="1">
                <a:spLocks noChangeArrowheads="1"/>
              </p:cNvSpPr>
              <p:nvPr/>
            </p:nvSpPr>
            <p:spPr bwMode="auto">
              <a:xfrm>
                <a:off x="633565" y="1290356"/>
                <a:ext cx="1638537" cy="738682"/>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Localized</a:t>
                </a:r>
              </a:p>
              <a:p>
                <a:pPr algn="ctr" eaLnBrk="1" hangingPunct="1">
                  <a:lnSpc>
                    <a:spcPct val="100000"/>
                  </a:lnSpc>
                  <a:spcBef>
                    <a:spcPct val="0"/>
                  </a:spcBef>
                  <a:buClrTx/>
                  <a:defRPr/>
                </a:pPr>
                <a:r>
                  <a:rPr lang="en-US" altLang="en-US" sz="1500" b="1" dirty="0">
                    <a:solidFill>
                      <a:schemeClr val="tx2"/>
                    </a:solidFill>
                  </a:rPr>
                  <a:t>(curable)</a:t>
                </a:r>
                <a:endParaRPr lang="en-US" altLang="en-US" sz="1050" b="1" dirty="0">
                  <a:solidFill>
                    <a:schemeClr val="tx2"/>
                  </a:solidFill>
                </a:endParaRPr>
              </a:p>
            </p:txBody>
          </p:sp>
          <p:sp>
            <p:nvSpPr>
              <p:cNvPr id="23" name="Rectangle 22">
                <a:extLst>
                  <a:ext uri="{FF2B5EF4-FFF2-40B4-BE49-F238E27FC236}">
                    <a16:creationId xmlns:a16="http://schemas.microsoft.com/office/drawing/2014/main" id="{5761D8C5-FAB5-A93D-CFBD-C3AF76ABD8FC}"/>
                  </a:ext>
                </a:extLst>
              </p:cNvPr>
              <p:cNvSpPr/>
              <p:nvPr/>
            </p:nvSpPr>
            <p:spPr>
              <a:xfrm>
                <a:off x="272955" y="2564529"/>
                <a:ext cx="2542695" cy="2252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2"/>
                  </a:solidFill>
                </a:endParaRPr>
              </a:p>
            </p:txBody>
          </p:sp>
        </p:grpSp>
        <p:sp>
          <p:nvSpPr>
            <p:cNvPr id="21" name="TextBox 22">
              <a:extLst>
                <a:ext uri="{FF2B5EF4-FFF2-40B4-BE49-F238E27FC236}">
                  <a16:creationId xmlns:a16="http://schemas.microsoft.com/office/drawing/2014/main" id="{0013D6BB-76CA-3405-2FC2-27FD9C51CB94}"/>
                </a:ext>
              </a:extLst>
            </p:cNvPr>
            <p:cNvSpPr txBox="1">
              <a:spLocks noChangeArrowheads="1"/>
            </p:cNvSpPr>
            <p:nvPr/>
          </p:nvSpPr>
          <p:spPr bwMode="auto">
            <a:xfrm>
              <a:off x="1814844" y="3317146"/>
              <a:ext cx="1348774" cy="6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2"/>
                  </a:solidFill>
                </a:rPr>
                <a:t>Active</a:t>
              </a:r>
            </a:p>
            <a:p>
              <a:pPr algn="ctr" eaLnBrk="1" hangingPunct="1">
                <a:lnSpc>
                  <a:spcPct val="100000"/>
                </a:lnSpc>
                <a:spcBef>
                  <a:spcPct val="0"/>
                </a:spcBef>
                <a:buClrTx/>
              </a:pPr>
              <a:r>
                <a:rPr lang="en-US" altLang="en-US" sz="1200" b="1">
                  <a:solidFill>
                    <a:schemeClr val="tx2"/>
                  </a:solidFill>
                </a:rPr>
                <a:t>Surveillance</a:t>
              </a:r>
            </a:p>
          </p:txBody>
        </p:sp>
      </p:grpSp>
      <p:sp>
        <p:nvSpPr>
          <p:cNvPr id="24" name="TextBox 27">
            <a:extLst>
              <a:ext uri="{FF2B5EF4-FFF2-40B4-BE49-F238E27FC236}">
                <a16:creationId xmlns:a16="http://schemas.microsoft.com/office/drawing/2014/main" id="{5594A5A5-72D7-3FB9-6BBC-C0B6B8CEAB1A}"/>
              </a:ext>
            </a:extLst>
          </p:cNvPr>
          <p:cNvSpPr txBox="1">
            <a:spLocks noChangeArrowheads="1"/>
          </p:cNvSpPr>
          <p:nvPr/>
        </p:nvSpPr>
        <p:spPr bwMode="auto">
          <a:xfrm rot="16200000">
            <a:off x="6640755" y="2538264"/>
            <a:ext cx="961544" cy="430887"/>
          </a:xfrm>
          <a:prstGeom prst="rect">
            <a:avLst/>
          </a:prstGeom>
          <a:noFill/>
          <a:ln>
            <a:noFill/>
          </a:ln>
        </p:spPr>
        <p:txBody>
          <a:bodyPr wrap="squar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Responds to ADT</a:t>
            </a:r>
          </a:p>
        </p:txBody>
      </p:sp>
      <p:sp>
        <p:nvSpPr>
          <p:cNvPr id="25" name="TextBox 22">
            <a:extLst>
              <a:ext uri="{FF2B5EF4-FFF2-40B4-BE49-F238E27FC236}">
                <a16:creationId xmlns:a16="http://schemas.microsoft.com/office/drawing/2014/main" id="{9885F2AF-8A3E-D828-AD84-B747460A2414}"/>
              </a:ext>
            </a:extLst>
          </p:cNvPr>
          <p:cNvSpPr txBox="1">
            <a:spLocks noChangeArrowheads="1"/>
          </p:cNvSpPr>
          <p:nvPr/>
        </p:nvSpPr>
        <p:spPr bwMode="auto">
          <a:xfrm>
            <a:off x="4847613" y="2688876"/>
            <a:ext cx="1800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2"/>
                </a:solidFill>
              </a:rPr>
              <a:t>Definitive Treatment: </a:t>
            </a:r>
          </a:p>
          <a:p>
            <a:pPr algn="ctr" eaLnBrk="1" hangingPunct="1">
              <a:lnSpc>
                <a:spcPct val="100000"/>
              </a:lnSpc>
              <a:spcBef>
                <a:spcPct val="0"/>
              </a:spcBef>
              <a:buClrTx/>
            </a:pPr>
            <a:r>
              <a:rPr lang="en-US" altLang="en-US" sz="1200" b="1" dirty="0">
                <a:solidFill>
                  <a:schemeClr val="tx2"/>
                </a:solidFill>
              </a:rPr>
              <a:t>Surgery </a:t>
            </a:r>
          </a:p>
          <a:p>
            <a:pPr algn="ctr" eaLnBrk="1" hangingPunct="1">
              <a:lnSpc>
                <a:spcPct val="100000"/>
              </a:lnSpc>
              <a:spcBef>
                <a:spcPct val="0"/>
              </a:spcBef>
              <a:buClrTx/>
            </a:pPr>
            <a:r>
              <a:rPr lang="en-US" altLang="en-US" sz="1200" b="1" dirty="0">
                <a:solidFill>
                  <a:schemeClr val="tx2"/>
                </a:solidFill>
              </a:rPr>
              <a:t>vs </a:t>
            </a:r>
          </a:p>
          <a:p>
            <a:pPr algn="ctr" eaLnBrk="1" hangingPunct="1">
              <a:lnSpc>
                <a:spcPct val="100000"/>
              </a:lnSpc>
              <a:spcBef>
                <a:spcPct val="0"/>
              </a:spcBef>
              <a:buClrTx/>
            </a:pPr>
            <a:r>
              <a:rPr lang="en-US" altLang="en-US" sz="1200" b="1" dirty="0">
                <a:solidFill>
                  <a:schemeClr val="tx2"/>
                </a:solidFill>
              </a:rPr>
              <a:t>Radiation +/- testosterone suppression</a:t>
            </a:r>
          </a:p>
        </p:txBody>
      </p:sp>
      <p:sp>
        <p:nvSpPr>
          <p:cNvPr id="26" name="TextBox 27">
            <a:extLst>
              <a:ext uri="{FF2B5EF4-FFF2-40B4-BE49-F238E27FC236}">
                <a16:creationId xmlns:a16="http://schemas.microsoft.com/office/drawing/2014/main" id="{57CFDF02-AF60-1C2D-1E46-2B87FFECECFF}"/>
              </a:ext>
            </a:extLst>
          </p:cNvPr>
          <p:cNvSpPr txBox="1">
            <a:spLocks noChangeArrowheads="1"/>
          </p:cNvSpPr>
          <p:nvPr/>
        </p:nvSpPr>
        <p:spPr bwMode="auto">
          <a:xfrm rot="16200000">
            <a:off x="6692901" y="3401624"/>
            <a:ext cx="857250" cy="43088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ADT not sufficient</a:t>
            </a:r>
          </a:p>
        </p:txBody>
      </p:sp>
      <p:sp>
        <p:nvSpPr>
          <p:cNvPr id="27" name="TextBox 27">
            <a:extLst>
              <a:ext uri="{FF2B5EF4-FFF2-40B4-BE49-F238E27FC236}">
                <a16:creationId xmlns:a16="http://schemas.microsoft.com/office/drawing/2014/main" id="{B8E6EE40-C1F6-8689-D4AD-13F824FBE3FF}"/>
              </a:ext>
            </a:extLst>
          </p:cNvPr>
          <p:cNvSpPr txBox="1">
            <a:spLocks noChangeArrowheads="1"/>
          </p:cNvSpPr>
          <p:nvPr/>
        </p:nvSpPr>
        <p:spPr bwMode="auto">
          <a:xfrm>
            <a:off x="7262814" y="2055367"/>
            <a:ext cx="1249362" cy="43088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Too small to see</a:t>
            </a:r>
          </a:p>
        </p:txBody>
      </p:sp>
      <p:sp>
        <p:nvSpPr>
          <p:cNvPr id="28" name="TextBox 27">
            <a:extLst>
              <a:ext uri="{FF2B5EF4-FFF2-40B4-BE49-F238E27FC236}">
                <a16:creationId xmlns:a16="http://schemas.microsoft.com/office/drawing/2014/main" id="{4B187250-BE84-919D-D9FC-2A71AC0B14B0}"/>
              </a:ext>
            </a:extLst>
          </p:cNvPr>
          <p:cNvSpPr txBox="1">
            <a:spLocks noChangeArrowheads="1"/>
          </p:cNvSpPr>
          <p:nvPr/>
        </p:nvSpPr>
        <p:spPr bwMode="auto">
          <a:xfrm>
            <a:off x="8574089" y="2058142"/>
            <a:ext cx="1023937" cy="43088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Visible metastases</a:t>
            </a:r>
          </a:p>
        </p:txBody>
      </p:sp>
      <p:sp>
        <p:nvSpPr>
          <p:cNvPr id="29" name="TextBox 20">
            <a:extLst>
              <a:ext uri="{FF2B5EF4-FFF2-40B4-BE49-F238E27FC236}">
                <a16:creationId xmlns:a16="http://schemas.microsoft.com/office/drawing/2014/main" id="{9380C371-D70B-1C10-FD96-A0D870BD6678}"/>
              </a:ext>
            </a:extLst>
          </p:cNvPr>
          <p:cNvSpPr txBox="1">
            <a:spLocks noChangeArrowheads="1"/>
          </p:cNvSpPr>
          <p:nvPr/>
        </p:nvSpPr>
        <p:spPr bwMode="auto">
          <a:xfrm>
            <a:off x="1922464" y="1470767"/>
            <a:ext cx="1976437" cy="32385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At Risk</a:t>
            </a:r>
            <a:endParaRPr lang="en-US" altLang="en-US" sz="1050" b="1" dirty="0">
              <a:solidFill>
                <a:schemeClr val="tx2"/>
              </a:solidFill>
            </a:endParaRPr>
          </a:p>
        </p:txBody>
      </p:sp>
      <p:sp>
        <p:nvSpPr>
          <p:cNvPr id="40" name="Text Placeholder 4">
            <a:extLst>
              <a:ext uri="{FF2B5EF4-FFF2-40B4-BE49-F238E27FC236}">
                <a16:creationId xmlns:a16="http://schemas.microsoft.com/office/drawing/2014/main" id="{41DE849C-F9EA-D2B8-01FC-286D77164F99}"/>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
        <p:nvSpPr>
          <p:cNvPr id="3" name="Rectangle 38">
            <a:extLst>
              <a:ext uri="{FF2B5EF4-FFF2-40B4-BE49-F238E27FC236}">
                <a16:creationId xmlns:a16="http://schemas.microsoft.com/office/drawing/2014/main" id="{1A9A3604-E7ED-3F50-9C4D-634857CAAAE0}"/>
              </a:ext>
            </a:extLst>
          </p:cNvPr>
          <p:cNvSpPr>
            <a:spLocks noChangeArrowheads="1"/>
          </p:cNvSpPr>
          <p:nvPr/>
        </p:nvSpPr>
        <p:spPr bwMode="auto">
          <a:xfrm>
            <a:off x="4814217" y="2270810"/>
            <a:ext cx="2005005" cy="2000971"/>
          </a:xfrm>
          <a:prstGeom prst="rect">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endParaRPr lang="en-US" altLang="en-US"/>
          </a:p>
        </p:txBody>
      </p:sp>
      <p:pic>
        <p:nvPicPr>
          <p:cNvPr id="41" name="Picture 1" descr="Screen Shot 2018-08-23 at 11.45.57 AM.png">
            <a:extLst>
              <a:ext uri="{FF2B5EF4-FFF2-40B4-BE49-F238E27FC236}">
                <a16:creationId xmlns:a16="http://schemas.microsoft.com/office/drawing/2014/main" id="{A3D6BAE9-BA87-5ED2-2C3E-3E7706140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724" y="4310388"/>
            <a:ext cx="17319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a:extLst>
              <a:ext uri="{FF2B5EF4-FFF2-40B4-BE49-F238E27FC236}">
                <a16:creationId xmlns:a16="http://schemas.microsoft.com/office/drawing/2014/main" id="{D0A4D1A1-3710-A92F-64FF-3670DFAED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321" y="5384221"/>
            <a:ext cx="71913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4">
            <a:extLst>
              <a:ext uri="{FF2B5EF4-FFF2-40B4-BE49-F238E27FC236}">
                <a16:creationId xmlns:a16="http://schemas.microsoft.com/office/drawing/2014/main" id="{B4D8B1C4-EB5E-1184-B80F-AF0D9AF0F204}"/>
              </a:ext>
            </a:extLst>
          </p:cNvPr>
          <p:cNvSpPr>
            <a:spLocks noChangeArrowheads="1"/>
          </p:cNvSpPr>
          <p:nvPr/>
        </p:nvSpPr>
        <p:spPr bwMode="auto">
          <a:xfrm>
            <a:off x="6284458" y="4469084"/>
            <a:ext cx="1911782" cy="1569660"/>
          </a:xfrm>
          <a:prstGeom prst="rect">
            <a:avLst/>
          </a:prstGeom>
          <a:solidFill>
            <a:schemeClr val="bg1"/>
          </a:solidFill>
          <a:ln>
            <a:noFill/>
          </a:ln>
        </p:spPr>
        <p:txBody>
          <a:bodyPr wrap="square">
            <a:spAutoFit/>
          </a:bodyPr>
          <a:lstStyle>
            <a:lvl1pPr marL="342900" indent="-342900">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marL="0" indent="0"/>
            <a:r>
              <a:rPr lang="en-US" altLang="en-US" sz="1600" b="1" dirty="0">
                <a:solidFill>
                  <a:schemeClr val="tx2"/>
                </a:solidFill>
                <a:latin typeface="Arial" panose="020B0604020202020204" pitchFamily="34" charset="0"/>
                <a:cs typeface="Arial" panose="020B0604020202020204" pitchFamily="34" charset="0"/>
              </a:rPr>
              <a:t>Could we use targeted treatments prior to surgery to improve chance of cure? </a:t>
            </a:r>
          </a:p>
        </p:txBody>
      </p:sp>
    </p:spTree>
    <p:extLst>
      <p:ext uri="{BB962C8B-B14F-4D97-AF65-F5344CB8AC3E}">
        <p14:creationId xmlns:p14="http://schemas.microsoft.com/office/powerpoint/2010/main" val="384505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8A4A78-C0BE-49CE-EFC5-AE4779B03900}"/>
              </a:ext>
            </a:extLst>
          </p:cNvPr>
          <p:cNvSpPr>
            <a:spLocks noGrp="1"/>
          </p:cNvSpPr>
          <p:nvPr>
            <p:ph type="sldNum" sz="quarter" idx="12"/>
          </p:nvPr>
        </p:nvSpPr>
        <p:spPr/>
        <p:txBody>
          <a:bodyPr/>
          <a:lstStyle/>
          <a:p>
            <a:fld id="{BE33F7A0-71F0-446B-9DE8-6D75BE64EE0F}" type="slidenum">
              <a:rPr lang="en-US" smtClean="0"/>
              <a:t>18</a:t>
            </a:fld>
            <a:endParaRPr lang="en-US"/>
          </a:p>
        </p:txBody>
      </p:sp>
      <p:cxnSp>
        <p:nvCxnSpPr>
          <p:cNvPr id="5" name="Straight Arrow Connector 10">
            <a:extLst>
              <a:ext uri="{FF2B5EF4-FFF2-40B4-BE49-F238E27FC236}">
                <a16:creationId xmlns:a16="http://schemas.microsoft.com/office/drawing/2014/main" id="{17C88DDE-A865-E2D7-10A7-4628717E810D}"/>
              </a:ext>
            </a:extLst>
          </p:cNvPr>
          <p:cNvCxnSpPr>
            <a:cxnSpLocks noChangeShapeType="1"/>
          </p:cNvCxnSpPr>
          <p:nvPr/>
        </p:nvCxnSpPr>
        <p:spPr bwMode="auto">
          <a:xfrm>
            <a:off x="3805668" y="3233468"/>
            <a:ext cx="4348906" cy="27208"/>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3C9C2549-6BB9-7F23-7367-4E3036DF56EA}"/>
              </a:ext>
            </a:extLst>
          </p:cNvPr>
          <p:cNvSpPr txBox="1"/>
          <p:nvPr/>
        </p:nvSpPr>
        <p:spPr bwMode="auto">
          <a:xfrm>
            <a:off x="6648924" y="2598956"/>
            <a:ext cx="1266165" cy="1938992"/>
          </a:xfrm>
          <a:prstGeom prst="rect">
            <a:avLst/>
          </a:prstGeom>
          <a:solidFill>
            <a:schemeClr val="accent1">
              <a:lumMod val="20000"/>
              <a:lumOff val="80000"/>
            </a:schemeClr>
          </a:solidFill>
          <a:ln>
            <a:solidFill>
              <a:schemeClr val="tx1"/>
            </a:solidFill>
          </a:ln>
        </p:spPr>
        <p:txBody>
          <a:bodyPr wrap="square">
            <a:spAutoFit/>
          </a:bodyPr>
          <a:lstStyle/>
          <a:p>
            <a:pPr algn="ctr" eaLnBrk="1" hangingPunct="1">
              <a:defRPr/>
            </a:pPr>
            <a:endParaRPr lang="en-US" sz="2000" b="1" dirty="0">
              <a:latin typeface="Arial"/>
              <a:ea typeface="ヒラギノ角ゴ Pro W3" charset="0"/>
              <a:cs typeface="Arial"/>
            </a:endParaRPr>
          </a:p>
          <a:p>
            <a:pPr algn="ctr" eaLnBrk="1" hangingPunct="1">
              <a:defRPr/>
            </a:pPr>
            <a:r>
              <a:rPr lang="en-US" sz="2000" b="1" dirty="0">
                <a:latin typeface="Arial"/>
                <a:ea typeface="ヒラギノ角ゴ Pro W3" charset="0"/>
                <a:cs typeface="Arial"/>
              </a:rPr>
              <a:t>surgery to remove prostate</a:t>
            </a:r>
          </a:p>
          <a:p>
            <a:pPr algn="ctr" eaLnBrk="1" hangingPunct="1">
              <a:defRPr/>
            </a:pPr>
            <a:endParaRPr lang="en-US" sz="2000" b="1" dirty="0">
              <a:latin typeface="Arial"/>
              <a:ea typeface="ヒラギノ角ゴ Pro W3" charset="0"/>
              <a:cs typeface="Arial"/>
            </a:endParaRPr>
          </a:p>
        </p:txBody>
      </p:sp>
      <p:sp>
        <p:nvSpPr>
          <p:cNvPr id="7" name="TextBox 6">
            <a:extLst>
              <a:ext uri="{FF2B5EF4-FFF2-40B4-BE49-F238E27FC236}">
                <a16:creationId xmlns:a16="http://schemas.microsoft.com/office/drawing/2014/main" id="{409FF064-5551-2819-FB1F-4151AF5FFC6C}"/>
              </a:ext>
            </a:extLst>
          </p:cNvPr>
          <p:cNvSpPr txBox="1"/>
          <p:nvPr/>
        </p:nvSpPr>
        <p:spPr bwMode="auto">
          <a:xfrm>
            <a:off x="8181252" y="2664081"/>
            <a:ext cx="3251352" cy="1796517"/>
          </a:xfrm>
          <a:prstGeom prst="rect">
            <a:avLst/>
          </a:prstGeom>
          <a:noFill/>
          <a:ln>
            <a:solidFill>
              <a:schemeClr val="tx1"/>
            </a:solidFill>
          </a:ln>
        </p:spPr>
        <p:txBody>
          <a:bodyPr wrap="square">
            <a:spAutoFit/>
          </a:bodyPr>
          <a:lstStyle/>
          <a:p>
            <a:pPr eaLnBrk="1" hangingPunct="1">
              <a:defRPr/>
            </a:pPr>
            <a:r>
              <a:rPr lang="en-US" b="1" u="sng" dirty="0">
                <a:solidFill>
                  <a:srgbClr val="000000"/>
                </a:solidFill>
                <a:latin typeface="Arial"/>
                <a:ea typeface="ヒラギノ角ゴ Pro W3" charset="0"/>
                <a:cs typeface="Arial"/>
              </a:rPr>
              <a:t>Primary Endpoint:</a:t>
            </a:r>
            <a:endParaRPr lang="en-US" sz="1600" u="sng" dirty="0">
              <a:solidFill>
                <a:srgbClr val="000000"/>
              </a:solidFill>
              <a:latin typeface="Arial"/>
              <a:ea typeface="ヒラギノ角ゴ Pro W3" charset="0"/>
              <a:cs typeface="Arial"/>
            </a:endParaRPr>
          </a:p>
          <a:p>
            <a:pPr eaLnBrk="1" hangingPunct="1">
              <a:defRPr/>
            </a:pPr>
            <a:r>
              <a:rPr lang="en-US" sz="2000" b="1" dirty="0">
                <a:latin typeface="Arial"/>
                <a:ea typeface="ヒラギノ角ゴ Pro W3" charset="0"/>
                <a:cs typeface="Arial"/>
              </a:rPr>
              <a:t>Pathologic complete response rate (at time of surgery, no residual cancer is found)</a:t>
            </a:r>
            <a:endParaRPr lang="en-US" sz="1200" b="1" dirty="0">
              <a:solidFill>
                <a:schemeClr val="tx2"/>
              </a:solidFill>
              <a:latin typeface="Arial"/>
              <a:ea typeface="ヒラギノ角ゴ Pro W3" charset="0"/>
              <a:cs typeface="Arial"/>
            </a:endParaRPr>
          </a:p>
          <a:p>
            <a:pPr eaLnBrk="1" hangingPunct="1">
              <a:defRPr/>
            </a:pPr>
            <a:r>
              <a:rPr lang="en-US" sz="1600" dirty="0">
                <a:latin typeface="Arial"/>
                <a:ea typeface="ヒラギノ角ゴ Pro W3" charset="0"/>
                <a:cs typeface="Arial"/>
              </a:rPr>
              <a:t>-Overall survival</a:t>
            </a:r>
          </a:p>
        </p:txBody>
      </p:sp>
      <p:sp>
        <p:nvSpPr>
          <p:cNvPr id="8" name="TextBox 7">
            <a:extLst>
              <a:ext uri="{FF2B5EF4-FFF2-40B4-BE49-F238E27FC236}">
                <a16:creationId xmlns:a16="http://schemas.microsoft.com/office/drawing/2014/main" id="{F3651A75-0E77-4044-35CA-7B23632374F7}"/>
              </a:ext>
            </a:extLst>
          </p:cNvPr>
          <p:cNvSpPr txBox="1"/>
          <p:nvPr/>
        </p:nvSpPr>
        <p:spPr bwMode="auto">
          <a:xfrm>
            <a:off x="3972680" y="2933756"/>
            <a:ext cx="2539668" cy="1200329"/>
          </a:xfrm>
          <a:prstGeom prst="rect">
            <a:avLst/>
          </a:prstGeom>
          <a:solidFill>
            <a:schemeClr val="accent1">
              <a:lumMod val="20000"/>
              <a:lumOff val="80000"/>
            </a:schemeClr>
          </a:solidFill>
          <a:ln>
            <a:solidFill>
              <a:schemeClr val="tx1"/>
            </a:solidFill>
            <a:prstDash val="solid"/>
          </a:ln>
        </p:spPr>
        <p:txBody>
          <a:bodyPr wrap="square">
            <a:spAutoFit/>
          </a:bodyPr>
          <a:lstStyle/>
          <a:p>
            <a:pPr eaLnBrk="1" hangingPunct="1">
              <a:defRPr/>
            </a:pPr>
            <a:r>
              <a:rPr lang="en-US" sz="1800" b="1" dirty="0">
                <a:latin typeface="Arial"/>
                <a:ea typeface="ヒラギノ角ゴ Pro W3" charset="0"/>
                <a:cs typeface="Arial"/>
              </a:rPr>
              <a:t>4 doses of carboplatin (known to be very effective in </a:t>
            </a:r>
            <a:r>
              <a:rPr lang="en-US" sz="1800" b="1" i="1" dirty="0">
                <a:latin typeface="Arial"/>
                <a:ea typeface="ヒラギノ角ゴ Pro W3" charset="0"/>
                <a:cs typeface="Arial"/>
              </a:rPr>
              <a:t>BRCA1/2</a:t>
            </a:r>
            <a:r>
              <a:rPr lang="en-US" sz="1800" b="1" dirty="0">
                <a:latin typeface="Arial"/>
                <a:ea typeface="ヒラギノ角ゴ Pro W3" charset="0"/>
                <a:cs typeface="Arial"/>
              </a:rPr>
              <a:t> cancers </a:t>
            </a:r>
          </a:p>
        </p:txBody>
      </p:sp>
      <p:sp>
        <p:nvSpPr>
          <p:cNvPr id="9" name="TextBox 8">
            <a:extLst>
              <a:ext uri="{FF2B5EF4-FFF2-40B4-BE49-F238E27FC236}">
                <a16:creationId xmlns:a16="http://schemas.microsoft.com/office/drawing/2014/main" id="{0D1FC7B9-272C-04A2-6FD0-2BEE891EB6E9}"/>
              </a:ext>
            </a:extLst>
          </p:cNvPr>
          <p:cNvSpPr txBox="1"/>
          <p:nvPr/>
        </p:nvSpPr>
        <p:spPr bwMode="auto">
          <a:xfrm>
            <a:off x="1116914" y="2414290"/>
            <a:ext cx="2706680" cy="2308324"/>
          </a:xfrm>
          <a:prstGeom prst="rect">
            <a:avLst/>
          </a:prstGeom>
          <a:noFill/>
          <a:ln>
            <a:solidFill>
              <a:schemeClr val="tx1"/>
            </a:solidFill>
          </a:ln>
        </p:spPr>
        <p:txBody>
          <a:bodyPr wrap="square">
            <a:spAutoFit/>
          </a:bodyPr>
          <a:lstStyle>
            <a:lvl1pPr eaLnBrk="0" hangingPunct="0">
              <a:defRPr sz="2400">
                <a:solidFill>
                  <a:schemeClr val="tx1"/>
                </a:solidFill>
                <a:latin typeface="Times New Roman" panose="02020603050405020304" pitchFamily="18" charset="0"/>
                <a:ea typeface="ヒラギノ角ゴ Pro W3" panose="020B0300000000000000" pitchFamily="34" charset="-128"/>
              </a:defRPr>
            </a:lvl1pPr>
            <a:lvl2pPr marL="742950" indent="-285750" eaLnBrk="0" hangingPunct="0">
              <a:defRPr sz="2400">
                <a:solidFill>
                  <a:schemeClr val="tx1"/>
                </a:solidFill>
                <a:latin typeface="Times New Roman" panose="02020603050405020304" pitchFamily="18" charset="0"/>
                <a:ea typeface="ヒラギノ角ゴ Pro W3" panose="020B0300000000000000" pitchFamily="34" charset="-128"/>
              </a:defRPr>
            </a:lvl2pPr>
            <a:lvl3pPr marL="1143000" indent="-228600" eaLnBrk="0" hangingPunct="0">
              <a:defRPr sz="2400">
                <a:solidFill>
                  <a:schemeClr val="tx1"/>
                </a:solidFill>
                <a:latin typeface="Times New Roman" panose="02020603050405020304" pitchFamily="18" charset="0"/>
                <a:ea typeface="ヒラギノ角ゴ Pro W3" panose="020B0300000000000000" pitchFamily="34" charset="-128"/>
              </a:defRPr>
            </a:lvl3pPr>
            <a:lvl4pPr marL="1600200" indent="-228600" eaLnBrk="0" hangingPunct="0">
              <a:defRPr sz="2400">
                <a:solidFill>
                  <a:schemeClr val="tx1"/>
                </a:solidFill>
                <a:latin typeface="Times New Roman" panose="02020603050405020304" pitchFamily="18" charset="0"/>
                <a:ea typeface="ヒラギノ角ゴ Pro W3" panose="020B0300000000000000" pitchFamily="34" charset="-128"/>
              </a:defRPr>
            </a:lvl4pPr>
            <a:lvl5pPr marL="2057400" indent="-228600" eaLnBrk="0" hangingPunct="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defRPr/>
            </a:pPr>
            <a:r>
              <a:rPr lang="en-US" altLang="en-US" sz="1800" b="1" dirty="0">
                <a:latin typeface="Arial" panose="020B0604020202020204" pitchFamily="34" charset="0"/>
                <a:cs typeface="Arial" panose="020B0604020202020204" pitchFamily="34" charset="0"/>
              </a:rPr>
              <a:t>Potentially curable prostate cancer, but high risk for not being cured (Gleason 8-10, GG4-5, PSA&gt;20) </a:t>
            </a:r>
          </a:p>
          <a:p>
            <a:pPr eaLnBrk="1" hangingPunct="1">
              <a:defRPr/>
            </a:pPr>
            <a:endParaRPr lang="en-US" altLang="en-US" sz="1800" b="1" dirty="0">
              <a:latin typeface="Arial" panose="020B0604020202020204" pitchFamily="34" charset="0"/>
              <a:cs typeface="Arial" panose="020B0604020202020204" pitchFamily="34" charset="0"/>
            </a:endParaRPr>
          </a:p>
          <a:p>
            <a:pPr eaLnBrk="1" hangingPunct="1">
              <a:defRPr/>
            </a:pPr>
            <a:r>
              <a:rPr lang="en-US" altLang="en-US" sz="1600" dirty="0">
                <a:latin typeface="Arial" panose="020B0604020202020204" pitchFamily="34" charset="0"/>
                <a:cs typeface="Arial" panose="020B0604020202020204" pitchFamily="34" charset="0"/>
              </a:rPr>
              <a:t>and</a:t>
            </a:r>
            <a:r>
              <a:rPr lang="en-US" altLang="en-US" sz="1800" b="1" dirty="0">
                <a:latin typeface="Arial" panose="020B0604020202020204" pitchFamily="34" charset="0"/>
                <a:cs typeface="Arial" panose="020B0604020202020204" pitchFamily="34" charset="0"/>
              </a:rPr>
              <a:t> inherited </a:t>
            </a:r>
            <a:r>
              <a:rPr lang="en-US" altLang="en-US" sz="1800" b="1" i="1" dirty="0">
                <a:latin typeface="Arial" panose="020B0604020202020204" pitchFamily="34" charset="0"/>
                <a:cs typeface="Arial" panose="020B0604020202020204" pitchFamily="34" charset="0"/>
              </a:rPr>
              <a:t>BRCA1/2 </a:t>
            </a:r>
            <a:r>
              <a:rPr lang="en-US" altLang="en-US" sz="1800" b="1" dirty="0">
                <a:latin typeface="Arial" panose="020B0604020202020204" pitchFamily="34" charset="0"/>
                <a:cs typeface="Arial" panose="020B0604020202020204" pitchFamily="34" charset="0"/>
              </a:rPr>
              <a:t>mutations</a:t>
            </a:r>
          </a:p>
        </p:txBody>
      </p:sp>
      <p:sp>
        <p:nvSpPr>
          <p:cNvPr id="10" name="TextBox 9">
            <a:extLst>
              <a:ext uri="{FF2B5EF4-FFF2-40B4-BE49-F238E27FC236}">
                <a16:creationId xmlns:a16="http://schemas.microsoft.com/office/drawing/2014/main" id="{B6261C70-9AB5-D5D7-A5CF-DA2C620DF8E2}"/>
              </a:ext>
            </a:extLst>
          </p:cNvPr>
          <p:cNvSpPr txBox="1"/>
          <p:nvPr/>
        </p:nvSpPr>
        <p:spPr>
          <a:xfrm>
            <a:off x="4372053" y="1642353"/>
            <a:ext cx="3112775" cy="369332"/>
          </a:xfrm>
          <a:prstGeom prst="rect">
            <a:avLst/>
          </a:prstGeom>
          <a:solidFill>
            <a:schemeClr val="accent2"/>
          </a:solidFill>
        </p:spPr>
        <p:txBody>
          <a:bodyPr wrap="none" rtlCol="0">
            <a:spAutoFit/>
          </a:bodyPr>
          <a:lstStyle/>
          <a:p>
            <a:pPr algn="ctr"/>
            <a:r>
              <a:rPr lang="en-US" sz="1800" b="1" i="1" dirty="0"/>
              <a:t>Activated August 14, 2023!</a:t>
            </a:r>
          </a:p>
        </p:txBody>
      </p:sp>
      <p:sp>
        <p:nvSpPr>
          <p:cNvPr id="11" name="Rectangle 16">
            <a:extLst>
              <a:ext uri="{FF2B5EF4-FFF2-40B4-BE49-F238E27FC236}">
                <a16:creationId xmlns:a16="http://schemas.microsoft.com/office/drawing/2014/main" id="{65C29279-5C42-5FE2-341D-23BFCCD1071F}"/>
              </a:ext>
            </a:extLst>
          </p:cNvPr>
          <p:cNvSpPr>
            <a:spLocks noChangeArrowheads="1"/>
          </p:cNvSpPr>
          <p:nvPr/>
        </p:nvSpPr>
        <p:spPr bwMode="auto">
          <a:xfrm>
            <a:off x="270670" y="325509"/>
            <a:ext cx="116278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marL="0" marR="228600" algn="ctr">
              <a:lnSpc>
                <a:spcPct val="100000"/>
              </a:lnSpc>
              <a:spcBef>
                <a:spcPts val="0"/>
              </a:spcBef>
              <a:spcAft>
                <a:spcPts val="0"/>
              </a:spcAft>
              <a:tabLst>
                <a:tab pos="5943600" algn="r"/>
              </a:tabLst>
            </a:pPr>
            <a:r>
              <a:rPr lang="en-US" sz="2400" b="1" cap="all" dirty="0">
                <a:effectLst/>
                <a:ea typeface="Times New Roman" panose="02020603050405020304" pitchFamily="18" charset="0"/>
                <a:cs typeface="Times New Roman" panose="02020603050405020304" pitchFamily="18" charset="0"/>
              </a:rPr>
              <a:t>SWOG S2210: a phase ii study of Carboplatin before surgery</a:t>
            </a:r>
          </a:p>
          <a:p>
            <a:pPr marL="0" marR="228600" algn="ctr">
              <a:lnSpc>
                <a:spcPct val="100000"/>
              </a:lnSpc>
              <a:spcBef>
                <a:spcPts val="0"/>
              </a:spcBef>
              <a:spcAft>
                <a:spcPts val="0"/>
              </a:spcAft>
              <a:tabLst>
                <a:tab pos="5943600" algn="r"/>
              </a:tabLst>
            </a:pPr>
            <a:r>
              <a:rPr lang="en-US" sz="2400" b="1" cap="all" dirty="0">
                <a:effectLst/>
                <a:ea typeface="Times New Roman" panose="02020603050405020304" pitchFamily="18" charset="0"/>
                <a:cs typeface="Times New Roman" panose="02020603050405020304" pitchFamily="18" charset="0"/>
              </a:rPr>
              <a:t>for High Risk localized prostate cancer </a:t>
            </a:r>
            <a:r>
              <a:rPr lang="en-US" sz="2400" b="1" cap="all" dirty="0">
                <a:ea typeface="Times New Roman" panose="02020603050405020304" pitchFamily="18" charset="0"/>
                <a:cs typeface="Times New Roman" panose="02020603050405020304" pitchFamily="18" charset="0"/>
              </a:rPr>
              <a:t>in people with inherited</a:t>
            </a:r>
            <a:r>
              <a:rPr lang="en-US" sz="2400" b="1" cap="all" dirty="0">
                <a:effectLst/>
                <a:ea typeface="Times New Roman" panose="02020603050405020304" pitchFamily="18" charset="0"/>
                <a:cs typeface="Times New Roman" panose="02020603050405020304" pitchFamily="18" charset="0"/>
              </a:rPr>
              <a:t> </a:t>
            </a:r>
            <a:r>
              <a:rPr lang="en-US" sz="2400" b="1" i="1" cap="all" dirty="0">
                <a:effectLst/>
                <a:ea typeface="Times New Roman" panose="02020603050405020304" pitchFamily="18" charset="0"/>
                <a:cs typeface="Times New Roman" panose="02020603050405020304" pitchFamily="18" charset="0"/>
              </a:rPr>
              <a:t>BRCA1/2</a:t>
            </a:r>
            <a:r>
              <a:rPr lang="en-US" sz="2400" b="1" cap="all" dirty="0">
                <a:effectLst/>
                <a:ea typeface="Times New Roman" panose="02020603050405020304" pitchFamily="18" charset="0"/>
                <a:cs typeface="Times New Roman" panose="02020603050405020304" pitchFamily="18" charset="0"/>
              </a:rPr>
              <a:t> mutations</a:t>
            </a:r>
            <a:r>
              <a:rPr lang="en-US" sz="2400" b="1" dirty="0">
                <a:effectLst/>
                <a:ea typeface="Times New Roman" panose="02020603050405020304" pitchFamily="18" charset="0"/>
                <a:cs typeface="Times New Roman" panose="02020603050405020304" pitchFamily="18" charset="0"/>
              </a:rPr>
              <a:t> </a:t>
            </a:r>
            <a:endParaRPr lang="en-US" sz="2400" b="1" dirty="0">
              <a:effectLst/>
              <a:latin typeface="Times" pitchFamily="2"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400" b="1" dirty="0">
                <a:effectLst/>
                <a:ea typeface="Times New Roman" panose="02020603050405020304" pitchFamily="18" charset="0"/>
                <a:cs typeface="Times New Roman" panose="02020603050405020304" pitchFamily="18" charset="0"/>
              </a:rPr>
              <a:t> </a:t>
            </a:r>
          </a:p>
        </p:txBody>
      </p:sp>
      <p:pic>
        <p:nvPicPr>
          <p:cNvPr id="12" name="Picture 11" descr="A person smiling for the camera&#10;&#10;Description automatically generated with medium confidence">
            <a:extLst>
              <a:ext uri="{FF2B5EF4-FFF2-40B4-BE49-F238E27FC236}">
                <a16:creationId xmlns:a16="http://schemas.microsoft.com/office/drawing/2014/main" id="{6E292265-A63E-9363-5A89-023CA4AE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022" y="5003027"/>
            <a:ext cx="573719" cy="819599"/>
          </a:xfrm>
          <a:prstGeom prst="rect">
            <a:avLst/>
          </a:prstGeom>
        </p:spPr>
      </p:pic>
      <p:pic>
        <p:nvPicPr>
          <p:cNvPr id="14" name="Picture 13" descr="A person wearing glasses&#10;&#10;Description automatically generated with medium confidence">
            <a:extLst>
              <a:ext uri="{FF2B5EF4-FFF2-40B4-BE49-F238E27FC236}">
                <a16:creationId xmlns:a16="http://schemas.microsoft.com/office/drawing/2014/main" id="{3BDD5F50-5C47-4AF7-198F-6CA62AC2B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264" y="5023712"/>
            <a:ext cx="603519" cy="783674"/>
          </a:xfrm>
          <a:prstGeom prst="rect">
            <a:avLst/>
          </a:prstGeom>
        </p:spPr>
      </p:pic>
      <p:pic>
        <p:nvPicPr>
          <p:cNvPr id="16" name="Picture 15" descr="A person with a beard&#10;&#10;Description automatically generated with low confidence">
            <a:extLst>
              <a:ext uri="{FF2B5EF4-FFF2-40B4-BE49-F238E27FC236}">
                <a16:creationId xmlns:a16="http://schemas.microsoft.com/office/drawing/2014/main" id="{2F1CAA06-7D0E-43DA-F381-CD76660C8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512" y="5029333"/>
            <a:ext cx="612106" cy="819599"/>
          </a:xfrm>
          <a:prstGeom prst="rect">
            <a:avLst/>
          </a:prstGeom>
        </p:spPr>
      </p:pic>
      <p:pic>
        <p:nvPicPr>
          <p:cNvPr id="18" name="Picture 17" descr="A close-up of a person&#10;&#10;Description automatically generated">
            <a:extLst>
              <a:ext uri="{FF2B5EF4-FFF2-40B4-BE49-F238E27FC236}">
                <a16:creationId xmlns:a16="http://schemas.microsoft.com/office/drawing/2014/main" id="{070BB0B6-93EF-5510-90B0-030FEBC25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3700" y="5045939"/>
            <a:ext cx="620131" cy="775164"/>
          </a:xfrm>
          <a:prstGeom prst="rect">
            <a:avLst/>
          </a:prstGeom>
        </p:spPr>
      </p:pic>
      <p:sp>
        <p:nvSpPr>
          <p:cNvPr id="19" name="TextBox 18">
            <a:extLst>
              <a:ext uri="{FF2B5EF4-FFF2-40B4-BE49-F238E27FC236}">
                <a16:creationId xmlns:a16="http://schemas.microsoft.com/office/drawing/2014/main" id="{8C0C6746-09A2-DCE1-A9E2-936C101DCF89}"/>
              </a:ext>
            </a:extLst>
          </p:cNvPr>
          <p:cNvSpPr txBox="1"/>
          <p:nvPr/>
        </p:nvSpPr>
        <p:spPr>
          <a:xfrm>
            <a:off x="7114205" y="5829612"/>
            <a:ext cx="439838" cy="474463"/>
          </a:xfrm>
          <a:prstGeom prst="rect">
            <a:avLst/>
          </a:prstGeom>
          <a:noFill/>
        </p:spPr>
        <p:txBody>
          <a:bodyPr wrap="none" lIns="0" tIns="0" rIns="0" bIns="0" rtlCol="0">
            <a:noAutofit/>
          </a:bodyPr>
          <a:lstStyle/>
          <a:p>
            <a:pPr algn="l">
              <a:lnSpc>
                <a:spcPct val="110000"/>
              </a:lnSpc>
            </a:pPr>
            <a:r>
              <a:rPr lang="en-US" sz="1200" dirty="0"/>
              <a:t>Sam </a:t>
            </a:r>
          </a:p>
          <a:p>
            <a:pPr algn="l">
              <a:lnSpc>
                <a:spcPct val="110000"/>
              </a:lnSpc>
            </a:pPr>
            <a:r>
              <a:rPr lang="en-US" sz="1200" dirty="0" err="1"/>
              <a:t>Callis</a:t>
            </a:r>
            <a:endParaRPr lang="en-US" sz="1200" dirty="0"/>
          </a:p>
        </p:txBody>
      </p:sp>
      <p:sp>
        <p:nvSpPr>
          <p:cNvPr id="20" name="TextBox 19">
            <a:extLst>
              <a:ext uri="{FF2B5EF4-FFF2-40B4-BE49-F238E27FC236}">
                <a16:creationId xmlns:a16="http://schemas.microsoft.com/office/drawing/2014/main" id="{5CF57371-6471-FD45-99EE-385DCBD21C79}"/>
              </a:ext>
            </a:extLst>
          </p:cNvPr>
          <p:cNvSpPr txBox="1"/>
          <p:nvPr/>
        </p:nvSpPr>
        <p:spPr>
          <a:xfrm>
            <a:off x="7726311" y="5821103"/>
            <a:ext cx="439838" cy="474463"/>
          </a:xfrm>
          <a:prstGeom prst="rect">
            <a:avLst/>
          </a:prstGeom>
          <a:noFill/>
        </p:spPr>
        <p:txBody>
          <a:bodyPr wrap="none" lIns="0" tIns="0" rIns="0" bIns="0" rtlCol="0">
            <a:noAutofit/>
          </a:bodyPr>
          <a:lstStyle/>
          <a:p>
            <a:pPr algn="l">
              <a:lnSpc>
                <a:spcPct val="110000"/>
              </a:lnSpc>
            </a:pPr>
            <a:r>
              <a:rPr lang="en-US" sz="1200" dirty="0"/>
              <a:t>Cathy </a:t>
            </a:r>
          </a:p>
          <a:p>
            <a:pPr algn="l">
              <a:lnSpc>
                <a:spcPct val="110000"/>
              </a:lnSpc>
            </a:pPr>
            <a:r>
              <a:rPr lang="en-US" sz="1200" dirty="0" err="1"/>
              <a:t>Tangen</a:t>
            </a:r>
            <a:endParaRPr lang="en-US" sz="1200" dirty="0"/>
          </a:p>
        </p:txBody>
      </p:sp>
      <p:sp>
        <p:nvSpPr>
          <p:cNvPr id="21" name="TextBox 20">
            <a:extLst>
              <a:ext uri="{FF2B5EF4-FFF2-40B4-BE49-F238E27FC236}">
                <a16:creationId xmlns:a16="http://schemas.microsoft.com/office/drawing/2014/main" id="{2BC8D368-D79E-E79F-48CF-00564F90E746}"/>
              </a:ext>
            </a:extLst>
          </p:cNvPr>
          <p:cNvSpPr txBox="1"/>
          <p:nvPr/>
        </p:nvSpPr>
        <p:spPr>
          <a:xfrm>
            <a:off x="9071598" y="5851600"/>
            <a:ext cx="439838" cy="474463"/>
          </a:xfrm>
          <a:prstGeom prst="rect">
            <a:avLst/>
          </a:prstGeom>
          <a:noFill/>
        </p:spPr>
        <p:txBody>
          <a:bodyPr wrap="none" lIns="0" tIns="0" rIns="0" bIns="0" rtlCol="0">
            <a:noAutofit/>
          </a:bodyPr>
          <a:lstStyle/>
          <a:p>
            <a:pPr algn="l">
              <a:lnSpc>
                <a:spcPct val="110000"/>
              </a:lnSpc>
            </a:pPr>
            <a:r>
              <a:rPr lang="en-US" sz="1200" dirty="0"/>
              <a:t>Evan Yu</a:t>
            </a:r>
          </a:p>
        </p:txBody>
      </p:sp>
      <p:sp>
        <p:nvSpPr>
          <p:cNvPr id="22" name="TextBox 21">
            <a:extLst>
              <a:ext uri="{FF2B5EF4-FFF2-40B4-BE49-F238E27FC236}">
                <a16:creationId xmlns:a16="http://schemas.microsoft.com/office/drawing/2014/main" id="{42EC0B07-C6ED-4ED1-48A8-88FE135B7372}"/>
              </a:ext>
            </a:extLst>
          </p:cNvPr>
          <p:cNvSpPr txBox="1"/>
          <p:nvPr/>
        </p:nvSpPr>
        <p:spPr>
          <a:xfrm>
            <a:off x="9829230" y="5832117"/>
            <a:ext cx="439838" cy="474463"/>
          </a:xfrm>
          <a:prstGeom prst="rect">
            <a:avLst/>
          </a:prstGeom>
          <a:noFill/>
        </p:spPr>
        <p:txBody>
          <a:bodyPr wrap="none" lIns="0" tIns="0" rIns="0" bIns="0" rtlCol="0">
            <a:noAutofit/>
          </a:bodyPr>
          <a:lstStyle/>
          <a:p>
            <a:pPr algn="l">
              <a:lnSpc>
                <a:spcPct val="110000"/>
              </a:lnSpc>
            </a:pPr>
            <a:r>
              <a:rPr lang="en-US" sz="1200" dirty="0"/>
              <a:t>Dan Lin</a:t>
            </a:r>
          </a:p>
        </p:txBody>
      </p:sp>
      <p:sp>
        <p:nvSpPr>
          <p:cNvPr id="23" name="TextBox 22">
            <a:extLst>
              <a:ext uri="{FF2B5EF4-FFF2-40B4-BE49-F238E27FC236}">
                <a16:creationId xmlns:a16="http://schemas.microsoft.com/office/drawing/2014/main" id="{01D609B4-1C1F-A4D9-0516-7929F83FDCA3}"/>
              </a:ext>
            </a:extLst>
          </p:cNvPr>
          <p:cNvSpPr txBox="1"/>
          <p:nvPr/>
        </p:nvSpPr>
        <p:spPr>
          <a:xfrm>
            <a:off x="6320632" y="5843329"/>
            <a:ext cx="439838" cy="474463"/>
          </a:xfrm>
          <a:prstGeom prst="rect">
            <a:avLst/>
          </a:prstGeom>
          <a:noFill/>
        </p:spPr>
        <p:txBody>
          <a:bodyPr wrap="none" lIns="0" tIns="0" rIns="0" bIns="0" rtlCol="0">
            <a:noAutofit/>
          </a:bodyPr>
          <a:lstStyle/>
          <a:p>
            <a:pPr algn="l">
              <a:lnSpc>
                <a:spcPct val="110000"/>
              </a:lnSpc>
            </a:pPr>
            <a:r>
              <a:rPr lang="en-US" sz="1200" dirty="0"/>
              <a:t>Megan </a:t>
            </a:r>
          </a:p>
          <a:p>
            <a:pPr algn="l">
              <a:lnSpc>
                <a:spcPct val="110000"/>
              </a:lnSpc>
            </a:pPr>
            <a:r>
              <a:rPr lang="en-US" sz="1200" dirty="0" err="1"/>
              <a:t>Keim</a:t>
            </a:r>
            <a:endParaRPr lang="en-US" sz="1200" dirty="0"/>
          </a:p>
        </p:txBody>
      </p:sp>
      <p:pic>
        <p:nvPicPr>
          <p:cNvPr id="25" name="Picture 24" descr="A person wearing glasses&#10;&#10;Description automatically generated with medium confidence">
            <a:extLst>
              <a:ext uri="{FF2B5EF4-FFF2-40B4-BE49-F238E27FC236}">
                <a16:creationId xmlns:a16="http://schemas.microsoft.com/office/drawing/2014/main" id="{4E6C7491-7969-C3AC-B141-96119EFA3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5648" y="4987786"/>
            <a:ext cx="695706" cy="819599"/>
          </a:xfrm>
          <a:prstGeom prst="rect">
            <a:avLst/>
          </a:prstGeom>
        </p:spPr>
      </p:pic>
      <p:sp>
        <p:nvSpPr>
          <p:cNvPr id="26" name="TextBox 25">
            <a:extLst>
              <a:ext uri="{FF2B5EF4-FFF2-40B4-BE49-F238E27FC236}">
                <a16:creationId xmlns:a16="http://schemas.microsoft.com/office/drawing/2014/main" id="{666C47E3-A3A7-6CD6-9D76-6E7CE3C24FAD}"/>
              </a:ext>
            </a:extLst>
          </p:cNvPr>
          <p:cNvSpPr txBox="1"/>
          <p:nvPr/>
        </p:nvSpPr>
        <p:spPr>
          <a:xfrm>
            <a:off x="10512046" y="5832116"/>
            <a:ext cx="439838" cy="474463"/>
          </a:xfrm>
          <a:prstGeom prst="rect">
            <a:avLst/>
          </a:prstGeom>
          <a:noFill/>
        </p:spPr>
        <p:txBody>
          <a:bodyPr wrap="none" lIns="0" tIns="0" rIns="0" bIns="0" rtlCol="0">
            <a:noAutofit/>
          </a:bodyPr>
          <a:lstStyle/>
          <a:p>
            <a:pPr algn="l">
              <a:lnSpc>
                <a:spcPct val="110000"/>
              </a:lnSpc>
            </a:pPr>
            <a:r>
              <a:rPr lang="en-US" sz="1200" dirty="0"/>
              <a:t>Nick</a:t>
            </a:r>
          </a:p>
          <a:p>
            <a:pPr algn="l">
              <a:lnSpc>
                <a:spcPct val="110000"/>
              </a:lnSpc>
            </a:pPr>
            <a:r>
              <a:rPr lang="en-US" sz="1200" dirty="0" err="1"/>
              <a:t>Vogelzang</a:t>
            </a:r>
            <a:endParaRPr lang="en-US" sz="2800" dirty="0"/>
          </a:p>
          <a:p>
            <a:pPr>
              <a:lnSpc>
                <a:spcPct val="110000"/>
              </a:lnSpc>
            </a:pPr>
            <a:r>
              <a:rPr lang="en-US" sz="1000" i="1" dirty="0"/>
              <a:t>(in memoriam)</a:t>
            </a:r>
          </a:p>
          <a:p>
            <a:pPr algn="l">
              <a:lnSpc>
                <a:spcPct val="110000"/>
              </a:lnSpc>
            </a:pPr>
            <a:endParaRPr lang="en-US" sz="1200" dirty="0"/>
          </a:p>
        </p:txBody>
      </p:sp>
      <p:pic>
        <p:nvPicPr>
          <p:cNvPr id="28" name="Picture 27" descr="A picture containing text&#10;&#10;Description automatically generated">
            <a:extLst>
              <a:ext uri="{FF2B5EF4-FFF2-40B4-BE49-F238E27FC236}">
                <a16:creationId xmlns:a16="http://schemas.microsoft.com/office/drawing/2014/main" id="{1041F472-C260-B95C-7C79-338D41D522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1308" y="5059045"/>
            <a:ext cx="685800" cy="787400"/>
          </a:xfrm>
          <a:prstGeom prst="rect">
            <a:avLst/>
          </a:prstGeom>
        </p:spPr>
      </p:pic>
      <p:pic>
        <p:nvPicPr>
          <p:cNvPr id="30" name="Picture 29" descr="A person wearing glasses&#10;&#10;Description automatically generated with low confidence">
            <a:extLst>
              <a:ext uri="{FF2B5EF4-FFF2-40B4-BE49-F238E27FC236}">
                <a16:creationId xmlns:a16="http://schemas.microsoft.com/office/drawing/2014/main" id="{3CCC0651-36A5-EA04-9479-E94B9DF3F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0475" y="5037635"/>
            <a:ext cx="675345" cy="805675"/>
          </a:xfrm>
          <a:prstGeom prst="rect">
            <a:avLst/>
          </a:prstGeom>
        </p:spPr>
      </p:pic>
      <p:sp>
        <p:nvSpPr>
          <p:cNvPr id="31" name="TextBox 30">
            <a:extLst>
              <a:ext uri="{FF2B5EF4-FFF2-40B4-BE49-F238E27FC236}">
                <a16:creationId xmlns:a16="http://schemas.microsoft.com/office/drawing/2014/main" id="{8B9E60EC-F8D6-DF75-FFA2-334A7DE522F9}"/>
              </a:ext>
            </a:extLst>
          </p:cNvPr>
          <p:cNvSpPr txBox="1"/>
          <p:nvPr/>
        </p:nvSpPr>
        <p:spPr>
          <a:xfrm>
            <a:off x="8424134" y="5853961"/>
            <a:ext cx="439838" cy="474463"/>
          </a:xfrm>
          <a:prstGeom prst="rect">
            <a:avLst/>
          </a:prstGeom>
          <a:noFill/>
        </p:spPr>
        <p:txBody>
          <a:bodyPr wrap="none" lIns="0" tIns="0" rIns="0" bIns="0" rtlCol="0">
            <a:noAutofit/>
          </a:bodyPr>
          <a:lstStyle/>
          <a:p>
            <a:pPr algn="l">
              <a:lnSpc>
                <a:spcPct val="110000"/>
              </a:lnSpc>
            </a:pPr>
            <a:r>
              <a:rPr lang="en-US" sz="1200" dirty="0"/>
              <a:t>Tanya </a:t>
            </a:r>
          </a:p>
          <a:p>
            <a:pPr algn="l">
              <a:lnSpc>
                <a:spcPct val="110000"/>
              </a:lnSpc>
            </a:pPr>
            <a:r>
              <a:rPr lang="en-US" sz="1200" dirty="0" err="1"/>
              <a:t>Dorff</a:t>
            </a:r>
            <a:endParaRPr lang="en-US" sz="1200" dirty="0"/>
          </a:p>
        </p:txBody>
      </p:sp>
      <p:sp>
        <p:nvSpPr>
          <p:cNvPr id="3" name="Text Placeholder 4">
            <a:extLst>
              <a:ext uri="{FF2B5EF4-FFF2-40B4-BE49-F238E27FC236}">
                <a16:creationId xmlns:a16="http://schemas.microsoft.com/office/drawing/2014/main" id="{5A4E5EC1-974A-559E-1B95-86834B390A0F}"/>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155065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86BA-3841-3340-B81C-34B853590A68}"/>
              </a:ext>
            </a:extLst>
          </p:cNvPr>
          <p:cNvSpPr>
            <a:spLocks noGrp="1"/>
          </p:cNvSpPr>
          <p:nvPr>
            <p:ph type="title"/>
          </p:nvPr>
        </p:nvSpPr>
        <p:spPr/>
        <p:txBody>
          <a:bodyPr>
            <a:normAutofit/>
          </a:bodyPr>
          <a:lstStyle/>
          <a:p>
            <a:r>
              <a:rPr lang="en-US" dirty="0"/>
              <a:t>Care Delivery &amp; Implementation</a:t>
            </a:r>
          </a:p>
        </p:txBody>
      </p:sp>
      <p:sp>
        <p:nvSpPr>
          <p:cNvPr id="5" name="Slide Number Placeholder 4">
            <a:extLst>
              <a:ext uri="{FF2B5EF4-FFF2-40B4-BE49-F238E27FC236}">
                <a16:creationId xmlns:a16="http://schemas.microsoft.com/office/drawing/2014/main" id="{C85B02B4-96A5-C8B6-14F6-9E5698A99CD6}"/>
              </a:ext>
            </a:extLst>
          </p:cNvPr>
          <p:cNvSpPr>
            <a:spLocks noGrp="1"/>
          </p:cNvSpPr>
          <p:nvPr>
            <p:ph type="sldNum" sz="quarter" idx="12"/>
          </p:nvPr>
        </p:nvSpPr>
        <p:spPr/>
        <p:txBody>
          <a:bodyPr/>
          <a:lstStyle/>
          <a:p>
            <a:fld id="{402AF41C-0C01-4292-8B40-325CC9F1007B}" type="slidenum">
              <a:rPr lang="en-US" smtClean="0"/>
              <a:t>19</a:t>
            </a:fld>
            <a:endParaRPr lang="en-US"/>
          </a:p>
        </p:txBody>
      </p:sp>
      <p:pic>
        <p:nvPicPr>
          <p:cNvPr id="4" name="Picture 3" descr="Graphical user interface&#10;&#10;Description automatically generated">
            <a:extLst>
              <a:ext uri="{FF2B5EF4-FFF2-40B4-BE49-F238E27FC236}">
                <a16:creationId xmlns:a16="http://schemas.microsoft.com/office/drawing/2014/main" id="{7E893ED7-BB17-CFF6-7502-8EBE97425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160" y="2367102"/>
            <a:ext cx="4892203" cy="307032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9F12C9C0-CD14-C366-C601-ABA2DBC86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989" y="2208372"/>
            <a:ext cx="1158374" cy="437992"/>
          </a:xfrm>
          <a:prstGeom prst="rect">
            <a:avLst/>
          </a:prstGeom>
        </p:spPr>
      </p:pic>
    </p:spTree>
    <p:extLst>
      <p:ext uri="{BB962C8B-B14F-4D97-AF65-F5344CB8AC3E}">
        <p14:creationId xmlns:p14="http://schemas.microsoft.com/office/powerpoint/2010/main" val="959345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2A2D5924-2429-CAD0-44A4-7DFB1F579491}"/>
              </a:ext>
            </a:extLst>
          </p:cNvPr>
          <p:cNvSpPr>
            <a:spLocks noGrp="1" noChangeArrowheads="1"/>
          </p:cNvSpPr>
          <p:nvPr>
            <p:ph type="title"/>
          </p:nvPr>
        </p:nvSpPr>
        <p:spPr/>
        <p:txBody>
          <a:bodyPr/>
          <a:lstStyle/>
          <a:p>
            <a:r>
              <a:rPr lang="en-US" altLang="en-US" dirty="0">
                <a:solidFill>
                  <a:schemeClr val="tx1"/>
                </a:solidFill>
                <a:ea typeface="ヒラギノ角ゴ Pro W3" panose="020B0300000000000000" pitchFamily="34" charset="-128"/>
              </a:rPr>
              <a:t>Disclosures</a:t>
            </a:r>
          </a:p>
        </p:txBody>
      </p:sp>
      <p:sp>
        <p:nvSpPr>
          <p:cNvPr id="67586" name="Content Placeholder 2">
            <a:extLst>
              <a:ext uri="{FF2B5EF4-FFF2-40B4-BE49-F238E27FC236}">
                <a16:creationId xmlns:a16="http://schemas.microsoft.com/office/drawing/2014/main" id="{AB8FA496-165C-AAF2-3CD5-F3313E35C69E}"/>
              </a:ext>
            </a:extLst>
          </p:cNvPr>
          <p:cNvSpPr>
            <a:spLocks noGrp="1" noChangeArrowheads="1"/>
          </p:cNvSpPr>
          <p:nvPr>
            <p:ph idx="1"/>
          </p:nvPr>
        </p:nvSpPr>
        <p:spPr/>
        <p:txBody>
          <a:bodyPr/>
          <a:lstStyle/>
          <a:p>
            <a:r>
              <a:rPr lang="en-US" altLang="en-US" sz="2400" b="1" dirty="0">
                <a:solidFill>
                  <a:schemeClr val="tx1"/>
                </a:solidFill>
                <a:ea typeface="ヒラギノ角ゴ Pro W3" panose="020B0300000000000000" pitchFamily="34" charset="-128"/>
              </a:rPr>
              <a:t>Research Funds to Institution:  </a:t>
            </a:r>
            <a:r>
              <a:rPr lang="en-US" altLang="en-US" sz="2400" dirty="0">
                <a:solidFill>
                  <a:schemeClr val="tx1"/>
                </a:solidFill>
                <a:ea typeface="ヒラギノ角ゴ Pro W3" panose="020B0300000000000000" pitchFamily="34" charset="-128"/>
              </a:rPr>
              <a:t>Clovis Oncology, Color Health, Janssen, </a:t>
            </a:r>
            <a:r>
              <a:rPr lang="en-US" altLang="en-US" sz="2400" dirty="0" err="1">
                <a:solidFill>
                  <a:schemeClr val="tx1"/>
                </a:solidFill>
                <a:ea typeface="ヒラギノ角ゴ Pro W3" panose="020B0300000000000000" pitchFamily="34" charset="-128"/>
              </a:rPr>
              <a:t>Medivation</a:t>
            </a:r>
            <a:r>
              <a:rPr lang="en-US" altLang="en-US" sz="2400" dirty="0">
                <a:solidFill>
                  <a:schemeClr val="tx1"/>
                </a:solidFill>
                <a:ea typeface="ヒラギノ角ゴ Pro W3" panose="020B0300000000000000" pitchFamily="34" charset="-128"/>
              </a:rPr>
              <a:t>, Promontory Pharmaceutics, Sanofi</a:t>
            </a:r>
          </a:p>
          <a:p>
            <a:r>
              <a:rPr lang="en-US" altLang="en-US" sz="2400" b="1" dirty="0">
                <a:solidFill>
                  <a:schemeClr val="tx1"/>
                </a:solidFill>
                <a:ea typeface="ヒラギノ角ゴ Pro W3" panose="020B0300000000000000" pitchFamily="34" charset="-128"/>
              </a:rPr>
              <a:t>Consultant: </a:t>
            </a:r>
            <a:r>
              <a:rPr lang="en-US" altLang="en-US" sz="2400" dirty="0">
                <a:solidFill>
                  <a:schemeClr val="tx1"/>
                </a:solidFill>
                <a:ea typeface="ヒラギノ角ゴ Pro W3" panose="020B0300000000000000" pitchFamily="34" charset="-128"/>
              </a:rPr>
              <a:t>AstraZeneca, Janssen, </a:t>
            </a:r>
            <a:r>
              <a:rPr lang="en-US" altLang="en-US" sz="2400" dirty="0" err="1">
                <a:solidFill>
                  <a:schemeClr val="tx1"/>
                </a:solidFill>
                <a:ea typeface="ヒラギノ角ゴ Pro W3" panose="020B0300000000000000" pitchFamily="34" charset="-128"/>
              </a:rPr>
              <a:t>CureBRCA</a:t>
            </a:r>
            <a:endParaRPr lang="en-US" altLang="en-US" sz="2400" dirty="0">
              <a:solidFill>
                <a:schemeClr val="tx1"/>
              </a:solidFill>
              <a:ea typeface="ヒラギノ角ゴ Pro W3" panose="020B0300000000000000" pitchFamily="34" charset="-128"/>
            </a:endParaRPr>
          </a:p>
          <a:p>
            <a:r>
              <a:rPr lang="en-US" altLang="en-US" sz="2400" b="1" dirty="0">
                <a:solidFill>
                  <a:schemeClr val="tx1"/>
                </a:solidFill>
                <a:ea typeface="ヒラギノ角ゴ Pro W3" panose="020B0300000000000000" pitchFamily="34" charset="-128"/>
              </a:rPr>
              <a:t>Royalties: </a:t>
            </a:r>
            <a:r>
              <a:rPr lang="en-US" altLang="en-US" sz="2400" dirty="0">
                <a:solidFill>
                  <a:schemeClr val="tx1"/>
                </a:solidFill>
                <a:ea typeface="ヒラギノ角ゴ Pro W3" panose="020B0300000000000000" pitchFamily="34" charset="-128"/>
              </a:rPr>
              <a:t>UpToDate</a:t>
            </a:r>
          </a:p>
          <a:p>
            <a:endParaRPr lang="en-US" altLang="en-US" sz="2400" dirty="0">
              <a:solidFill>
                <a:schemeClr val="tx1"/>
              </a:solidFill>
              <a:ea typeface="ヒラギノ角ゴ Pro W3" panose="020B0300000000000000" pitchFamily="34" charset="-128"/>
            </a:endParaRPr>
          </a:p>
          <a:p>
            <a:endParaRPr lang="en-US" altLang="en-US" sz="2400" dirty="0">
              <a:solidFill>
                <a:schemeClr val="tx1"/>
              </a:solidFill>
              <a:ea typeface="ヒラギノ角ゴ Pro W3" panose="020B0300000000000000" pitchFamily="34" charset="-128"/>
            </a:endParaRPr>
          </a:p>
          <a:p>
            <a:pPr marL="0" indent="0">
              <a:buNone/>
            </a:pPr>
            <a:endParaRPr lang="en-US" altLang="en-US" b="1" dirty="0">
              <a:solidFill>
                <a:schemeClr val="tx1"/>
              </a:solidFill>
              <a:ea typeface="ヒラギノ角ゴ Pro W3" panose="020B0300000000000000" pitchFamily="34" charset="-128"/>
            </a:endParaRPr>
          </a:p>
          <a:p>
            <a:endParaRPr lang="en-US" altLang="en-US" dirty="0">
              <a:ea typeface="ヒラギノ角ゴ Pro W3" panose="020B0300000000000000" pitchFamily="34" charset="-128"/>
            </a:endParaRPr>
          </a:p>
        </p:txBody>
      </p:sp>
      <p:sp>
        <p:nvSpPr>
          <p:cNvPr id="67587" name="Footer Placeholder 3">
            <a:extLst>
              <a:ext uri="{FF2B5EF4-FFF2-40B4-BE49-F238E27FC236}">
                <a16:creationId xmlns:a16="http://schemas.microsoft.com/office/drawing/2014/main" id="{EEBA789F-B6CF-C567-3C1C-A0CCE9FD8358}"/>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nSpc>
                <a:spcPct val="100000"/>
              </a:lnSpc>
              <a:spcBef>
                <a:spcPct val="0"/>
              </a:spcBef>
              <a:buClrTx/>
            </a:pPr>
            <a:endParaRPr lang="en-US" altLang="en-US" sz="600"/>
          </a:p>
        </p:txBody>
      </p:sp>
      <p:sp>
        <p:nvSpPr>
          <p:cNvPr id="67588" name="Slide Number Placeholder 4">
            <a:extLst>
              <a:ext uri="{FF2B5EF4-FFF2-40B4-BE49-F238E27FC236}">
                <a16:creationId xmlns:a16="http://schemas.microsoft.com/office/drawing/2014/main" id="{BEAAAD05-B972-4852-7D57-29E9A1D7F89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nSpc>
                <a:spcPct val="100000"/>
              </a:lnSpc>
              <a:spcBef>
                <a:spcPct val="0"/>
              </a:spcBef>
              <a:buClrTx/>
            </a:pPr>
            <a:fld id="{4ABC59E9-112D-4D4B-AC15-242D15187890}" type="slidenum">
              <a:rPr lang="en-US" altLang="en-US" sz="600"/>
              <a:pPr>
                <a:lnSpc>
                  <a:spcPct val="100000"/>
                </a:lnSpc>
                <a:spcBef>
                  <a:spcPct val="0"/>
                </a:spcBef>
                <a:buClrTx/>
              </a:pPr>
              <a:t>2</a:t>
            </a:fld>
            <a:endParaRPr lang="en-US" altLang="en-US" sz="600"/>
          </a:p>
        </p:txBody>
      </p:sp>
      <p:sp>
        <p:nvSpPr>
          <p:cNvPr id="7" name="Content Placeholder 2">
            <a:extLst>
              <a:ext uri="{FF2B5EF4-FFF2-40B4-BE49-F238E27FC236}">
                <a16:creationId xmlns:a16="http://schemas.microsoft.com/office/drawing/2014/main" id="{F9C75FF6-FA4F-DBD4-C075-EDDE66BEAF39}"/>
              </a:ext>
            </a:extLst>
          </p:cNvPr>
          <p:cNvSpPr txBox="1">
            <a:spLocks/>
          </p:cNvSpPr>
          <p:nvPr/>
        </p:nvSpPr>
        <p:spPr>
          <a:xfrm>
            <a:off x="2314576" y="1843088"/>
            <a:ext cx="7561263" cy="4437062"/>
          </a:xfrm>
          <a:prstGeom prst="rect">
            <a:avLst/>
          </a:prstGeom>
        </p:spPr>
        <p:txBody>
          <a:bodyPr>
            <a:normAutofit/>
          </a:bodyPr>
          <a:lstStyle>
            <a:lvl1pPr marL="342900" indent="-342900" algn="l" rtl="0" eaLnBrk="0" fontAlgn="base" hangingPunct="0">
              <a:spcBef>
                <a:spcPct val="20000"/>
              </a:spcBef>
              <a:spcAft>
                <a:spcPct val="0"/>
              </a:spcAft>
              <a:buClr>
                <a:schemeClr val="bg1"/>
              </a:buClr>
              <a:defRPr sz="2800">
                <a:solidFill>
                  <a:srgbClr val="FFFFFF"/>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Clr>
                <a:schemeClr val="bg1"/>
              </a:buClr>
              <a:buSzPct val="90000"/>
              <a:buFont typeface="Times New Roman" panose="02020603050405020304" pitchFamily="18" charset="0"/>
              <a:buChar char="–"/>
              <a:defRPr sz="2400">
                <a:solidFill>
                  <a:srgbClr val="FFFFFF"/>
                </a:solidFill>
                <a:latin typeface="+mn-lt"/>
                <a:ea typeface="ヒラギノ角ゴ Pro W3" charset="0"/>
                <a:cs typeface="ヒラギノ角ゴ Pro W3" charset="0"/>
              </a:defRPr>
            </a:lvl2pPr>
            <a:lvl3pPr marL="1143000" indent="-228600" algn="l" rtl="0" eaLnBrk="0" fontAlgn="base" hangingPunct="0">
              <a:spcBef>
                <a:spcPct val="20000"/>
              </a:spcBef>
              <a:spcAft>
                <a:spcPct val="0"/>
              </a:spcAft>
              <a:buClr>
                <a:schemeClr val="bg1"/>
              </a:buClr>
              <a:buSzPct val="90000"/>
              <a:buChar char="•"/>
              <a:defRPr sz="2000">
                <a:solidFill>
                  <a:srgbClr val="FFFFFF"/>
                </a:solidFill>
                <a:latin typeface="+mn-lt"/>
                <a:ea typeface="ヒラギノ角ゴ Pro W3" charset="0"/>
                <a:cs typeface="ヒラギノ角ゴ Pro W3" charset="0"/>
              </a:defRPr>
            </a:lvl3pPr>
            <a:lvl4pPr marL="1600200" indent="-228600" algn="l" rtl="0" eaLnBrk="0" fontAlgn="base" hangingPunct="0">
              <a:spcBef>
                <a:spcPct val="20000"/>
              </a:spcBef>
              <a:spcAft>
                <a:spcPct val="0"/>
              </a:spcAft>
              <a:buClr>
                <a:schemeClr val="bg1"/>
              </a:buClr>
              <a:buSzPct val="80000"/>
              <a:buFont typeface="Times New Roman" panose="02020603050405020304" pitchFamily="18" charset="0"/>
              <a:buChar char="–"/>
              <a:defRPr>
                <a:solidFill>
                  <a:srgbClr val="FFFFFF"/>
                </a:solidFill>
                <a:latin typeface="+mn-lt"/>
                <a:ea typeface="ヒラギノ角ゴ Pro W3" charset="0"/>
                <a:cs typeface="ヒラギノ角ゴ Pro W3" charset="0"/>
              </a:defRPr>
            </a:lvl4pPr>
            <a:lvl5pPr marL="2057400" indent="-228600" algn="l" rtl="0" eaLnBrk="0" fontAlgn="base" hangingPunct="0">
              <a:spcBef>
                <a:spcPct val="20000"/>
              </a:spcBef>
              <a:spcAft>
                <a:spcPct val="0"/>
              </a:spcAft>
              <a:buClr>
                <a:schemeClr val="bg1"/>
              </a:buClr>
              <a:buSzPct val="70000"/>
              <a:buChar char="•"/>
              <a:defRPr>
                <a:solidFill>
                  <a:srgbClr val="FFFFFF"/>
                </a:solidFill>
                <a:latin typeface="+mn-lt"/>
                <a:ea typeface="ヒラギノ角ゴ Pro W3" charset="0"/>
                <a:cs typeface="ヒラギノ角ゴ Pro W3" charset="0"/>
              </a:defRPr>
            </a:lvl5pPr>
            <a:lvl6pPr marL="2514600" indent="-228600" algn="l" rtl="0" fontAlgn="base">
              <a:spcBef>
                <a:spcPct val="20000"/>
              </a:spcBef>
              <a:spcAft>
                <a:spcPct val="0"/>
              </a:spcAft>
              <a:buClr>
                <a:schemeClr val="bg1"/>
              </a:buClr>
              <a:buSzPct val="70000"/>
              <a:buChar char="•"/>
              <a:defRPr sz="2000">
                <a:solidFill>
                  <a:schemeClr val="bg1"/>
                </a:solidFill>
                <a:latin typeface="+mn-lt"/>
              </a:defRPr>
            </a:lvl6pPr>
            <a:lvl7pPr marL="2971800" indent="-228600" algn="l" rtl="0" fontAlgn="base">
              <a:spcBef>
                <a:spcPct val="20000"/>
              </a:spcBef>
              <a:spcAft>
                <a:spcPct val="0"/>
              </a:spcAft>
              <a:buClr>
                <a:schemeClr val="bg1"/>
              </a:buClr>
              <a:buSzPct val="70000"/>
              <a:buChar char="•"/>
              <a:defRPr sz="2000">
                <a:solidFill>
                  <a:schemeClr val="bg1"/>
                </a:solidFill>
                <a:latin typeface="+mn-lt"/>
              </a:defRPr>
            </a:lvl7pPr>
            <a:lvl8pPr marL="3429000" indent="-228600" algn="l" rtl="0" fontAlgn="base">
              <a:spcBef>
                <a:spcPct val="20000"/>
              </a:spcBef>
              <a:spcAft>
                <a:spcPct val="0"/>
              </a:spcAft>
              <a:buClr>
                <a:schemeClr val="bg1"/>
              </a:buClr>
              <a:buSzPct val="70000"/>
              <a:buChar char="•"/>
              <a:defRPr sz="2000">
                <a:solidFill>
                  <a:schemeClr val="bg1"/>
                </a:solidFill>
                <a:latin typeface="+mn-lt"/>
              </a:defRPr>
            </a:lvl8pPr>
            <a:lvl9pPr marL="3886200" indent="-228600" algn="l" rtl="0" fontAlgn="base">
              <a:spcBef>
                <a:spcPct val="20000"/>
              </a:spcBef>
              <a:spcAft>
                <a:spcPct val="0"/>
              </a:spcAft>
              <a:buClr>
                <a:schemeClr val="bg1"/>
              </a:buClr>
              <a:buSzPct val="70000"/>
              <a:buChar char="•"/>
              <a:defRPr sz="2000">
                <a:solidFill>
                  <a:schemeClr val="bg1"/>
                </a:solidFill>
                <a:latin typeface="+mn-lt"/>
              </a:defRPr>
            </a:lvl9pPr>
          </a:lstStyle>
          <a:p>
            <a:pPr>
              <a:defRPr/>
            </a:pPr>
            <a:endParaRPr lang="en-US" b="1" kern="0" dirty="0">
              <a:solidFill>
                <a:schemeClr val="tx1"/>
              </a:solidFill>
            </a:endParaRPr>
          </a:p>
          <a:p>
            <a:pPr marL="0" indent="0">
              <a:defRPr/>
            </a:pPr>
            <a:endParaRPr lang="en-US" b="1" kern="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77461DB-9310-E649-AE0D-C34118F4340B}"/>
              </a:ext>
            </a:extLst>
          </p:cNvPr>
          <p:cNvGraphicFramePr>
            <a:graphicFrameLocks noGrp="1"/>
          </p:cNvGraphicFramePr>
          <p:nvPr>
            <p:ph idx="1"/>
          </p:nvPr>
        </p:nvGraphicFramePr>
        <p:xfrm>
          <a:off x="1968674" y="1337155"/>
          <a:ext cx="889655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A3BDC3B-6748-464B-AACB-F80CDC40103C}"/>
              </a:ext>
            </a:extLst>
          </p:cNvPr>
          <p:cNvSpPr txBox="1"/>
          <p:nvPr/>
        </p:nvSpPr>
        <p:spPr>
          <a:xfrm>
            <a:off x="6416949" y="6245906"/>
            <a:ext cx="4763386" cy="338554"/>
          </a:xfrm>
          <a:prstGeom prst="rect">
            <a:avLst/>
          </a:prstGeom>
          <a:noFill/>
        </p:spPr>
        <p:txBody>
          <a:bodyPr wrap="square" rtlCol="0">
            <a:spAutoFit/>
          </a:bodyPr>
          <a:lstStyle/>
          <a:p>
            <a:r>
              <a:rPr lang="en-US" sz="1600" b="1" dirty="0" err="1">
                <a:solidFill>
                  <a:srgbClr val="18243D"/>
                </a:solidFill>
                <a:latin typeface="+mj-lt"/>
              </a:rPr>
              <a:t>Szymaniak</a:t>
            </a:r>
            <a:r>
              <a:rPr lang="en-US" sz="1600" b="1" dirty="0">
                <a:solidFill>
                  <a:srgbClr val="18243D"/>
                </a:solidFill>
                <a:latin typeface="+mj-lt"/>
              </a:rPr>
              <a:t> and </a:t>
            </a:r>
            <a:r>
              <a:rPr lang="en-US" sz="1600" b="1" dirty="0" err="1">
                <a:solidFill>
                  <a:srgbClr val="18243D"/>
                </a:solidFill>
                <a:latin typeface="+mj-lt"/>
              </a:rPr>
              <a:t>Facchini</a:t>
            </a:r>
            <a:r>
              <a:rPr lang="en-US" sz="1600" b="1" dirty="0">
                <a:solidFill>
                  <a:srgbClr val="18243D"/>
                </a:solidFill>
                <a:latin typeface="+mj-lt"/>
              </a:rPr>
              <a:t>, et al. J </a:t>
            </a:r>
            <a:r>
              <a:rPr lang="en-US" sz="1600" b="1" dirty="0" err="1">
                <a:solidFill>
                  <a:srgbClr val="18243D"/>
                </a:solidFill>
                <a:latin typeface="+mj-lt"/>
              </a:rPr>
              <a:t>Onc</a:t>
            </a:r>
            <a:r>
              <a:rPr lang="en-US" sz="1600" b="1" dirty="0">
                <a:solidFill>
                  <a:srgbClr val="18243D"/>
                </a:solidFill>
                <a:latin typeface="+mj-lt"/>
              </a:rPr>
              <a:t> Practice, </a:t>
            </a:r>
            <a:r>
              <a:rPr lang="en-US" sz="1600" b="1" i="1" dirty="0">
                <a:solidFill>
                  <a:srgbClr val="18243D"/>
                </a:solidFill>
                <a:latin typeface="+mj-lt"/>
              </a:rPr>
              <a:t>2019</a:t>
            </a:r>
            <a:endParaRPr lang="en-US" sz="700" b="1" i="1" dirty="0">
              <a:solidFill>
                <a:srgbClr val="18243D"/>
              </a:solidFill>
              <a:latin typeface="+mj-lt"/>
            </a:endParaRPr>
          </a:p>
        </p:txBody>
      </p:sp>
      <p:sp>
        <p:nvSpPr>
          <p:cNvPr id="7" name="Title 1">
            <a:extLst>
              <a:ext uri="{FF2B5EF4-FFF2-40B4-BE49-F238E27FC236}">
                <a16:creationId xmlns:a16="http://schemas.microsoft.com/office/drawing/2014/main" id="{7E4EB08F-E467-B60D-0D89-B40D8E1DEA2B}"/>
              </a:ext>
            </a:extLst>
          </p:cNvPr>
          <p:cNvSpPr txBox="1">
            <a:spLocks/>
          </p:cNvSpPr>
          <p:nvPr/>
        </p:nvSpPr>
        <p:spPr>
          <a:xfrm>
            <a:off x="601868" y="260341"/>
            <a:ext cx="10066132" cy="1161813"/>
          </a:xfrm>
          <a:prstGeom prst="rect">
            <a:avLst/>
          </a:prstGeom>
        </p:spPr>
        <p:txBody>
          <a:bodyPr vert="horz" lIns="0" tIns="0" rIns="0" bIns="0" rtlCol="0" anchor="ctr" anchorCtr="0">
            <a:normAutofit/>
          </a:bodyPr>
          <a:lstStyle>
            <a:lvl1pPr algn="l" rtl="0" eaLnBrk="0" fontAlgn="base" hangingPunct="0">
              <a:spcBef>
                <a:spcPct val="0"/>
              </a:spcBef>
              <a:spcAft>
                <a:spcPct val="0"/>
              </a:spcAft>
              <a:defRPr sz="3200" b="1">
                <a:solidFill>
                  <a:srgbClr val="1C3B61"/>
                </a:solidFill>
                <a:latin typeface="+mj-lt"/>
                <a:ea typeface="ヒラギノ角ゴ Pro W3" charset="0"/>
                <a:cs typeface="ヒラギノ角ゴ Pro W3" charset="0"/>
              </a:defRPr>
            </a:lvl1pPr>
            <a:lvl2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2pPr>
            <a:lvl3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3pPr>
            <a:lvl4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4pPr>
            <a:lvl5pPr algn="l" rtl="0" eaLnBrk="0" fontAlgn="base" hangingPunct="0">
              <a:spcBef>
                <a:spcPct val="0"/>
              </a:spcBef>
              <a:spcAft>
                <a:spcPct val="0"/>
              </a:spcAft>
              <a:defRPr sz="3200" b="1">
                <a:solidFill>
                  <a:srgbClr val="1C3B61"/>
                </a:solidFill>
                <a:latin typeface="Arial" pitchFamily="34" charset="0"/>
                <a:ea typeface="ヒラギノ角ゴ Pro W3" charset="0"/>
                <a:cs typeface="ヒラギノ角ゴ Pro W3" charset="0"/>
              </a:defRPr>
            </a:lvl5pPr>
            <a:lvl6pPr marL="457200" algn="ctr" rtl="0" fontAlgn="base">
              <a:spcBef>
                <a:spcPct val="0"/>
              </a:spcBef>
              <a:spcAft>
                <a:spcPct val="0"/>
              </a:spcAft>
              <a:defRPr sz="4000" b="1">
                <a:solidFill>
                  <a:schemeClr val="bg1"/>
                </a:solidFill>
                <a:latin typeface="Arial" pitchFamily="34" charset="0"/>
              </a:defRPr>
            </a:lvl6pPr>
            <a:lvl7pPr marL="914400" algn="ctr" rtl="0" fontAlgn="base">
              <a:spcBef>
                <a:spcPct val="0"/>
              </a:spcBef>
              <a:spcAft>
                <a:spcPct val="0"/>
              </a:spcAft>
              <a:defRPr sz="4000" b="1">
                <a:solidFill>
                  <a:schemeClr val="bg1"/>
                </a:solidFill>
                <a:latin typeface="Arial" pitchFamily="34" charset="0"/>
              </a:defRPr>
            </a:lvl7pPr>
            <a:lvl8pPr marL="1371600" algn="ctr" rtl="0" fontAlgn="base">
              <a:spcBef>
                <a:spcPct val="0"/>
              </a:spcBef>
              <a:spcAft>
                <a:spcPct val="0"/>
              </a:spcAft>
              <a:defRPr sz="4000" b="1">
                <a:solidFill>
                  <a:schemeClr val="bg1"/>
                </a:solidFill>
                <a:latin typeface="Arial" pitchFamily="34" charset="0"/>
              </a:defRPr>
            </a:lvl8pPr>
            <a:lvl9pPr marL="1828800" algn="ctr" rtl="0" fontAlgn="base">
              <a:spcBef>
                <a:spcPct val="0"/>
              </a:spcBef>
              <a:spcAft>
                <a:spcPct val="0"/>
              </a:spcAft>
              <a:defRPr sz="4000" b="1">
                <a:solidFill>
                  <a:schemeClr val="bg1"/>
                </a:solidFill>
                <a:latin typeface="Arial" pitchFamily="34" charset="0"/>
              </a:defRPr>
            </a:lvl9pPr>
          </a:lstStyle>
          <a:p>
            <a:pPr defTabSz="914400" eaLnBrk="1" hangingPunct="1">
              <a:lnSpc>
                <a:spcPct val="90000"/>
              </a:lnSpc>
              <a:spcAft>
                <a:spcPts val="600"/>
              </a:spcAft>
              <a:defRPr/>
            </a:pPr>
            <a:r>
              <a:rPr lang="en-US" b="0" kern="1200" dirty="0">
                <a:solidFill>
                  <a:schemeClr val="tx1"/>
                </a:solidFill>
                <a:latin typeface="+mj-lt"/>
                <a:ea typeface="+mj-ea"/>
                <a:cs typeface="+mj-cs"/>
              </a:rPr>
              <a:t>How Can </a:t>
            </a:r>
            <a:r>
              <a:rPr lang="en-US" b="0" dirty="0">
                <a:solidFill>
                  <a:schemeClr val="tx1"/>
                </a:solidFill>
                <a:ea typeface="+mj-ea"/>
                <a:cs typeface="+mj-cs"/>
              </a:rPr>
              <a:t>Patients</a:t>
            </a:r>
            <a:r>
              <a:rPr lang="en-US" b="0" kern="1200" dirty="0">
                <a:solidFill>
                  <a:schemeClr val="tx1"/>
                </a:solidFill>
                <a:latin typeface="+mj-lt"/>
                <a:ea typeface="+mj-ea"/>
                <a:cs typeface="+mj-cs"/>
              </a:rPr>
              <a:t> Get Hereditary (</a:t>
            </a:r>
            <a:r>
              <a:rPr lang="en-US" b="0" dirty="0">
                <a:solidFill>
                  <a:schemeClr val="tx1"/>
                </a:solidFill>
                <a:ea typeface="+mj-ea"/>
                <a:cs typeface="+mj-cs"/>
              </a:rPr>
              <a:t>Germline) </a:t>
            </a:r>
            <a:r>
              <a:rPr lang="en-US" b="0" kern="1200" dirty="0">
                <a:solidFill>
                  <a:schemeClr val="tx1"/>
                </a:solidFill>
                <a:latin typeface="+mj-lt"/>
                <a:ea typeface="+mj-ea"/>
                <a:cs typeface="+mj-cs"/>
              </a:rPr>
              <a:t>Genetic Testing? </a:t>
            </a:r>
          </a:p>
        </p:txBody>
      </p:sp>
      <p:sp>
        <p:nvSpPr>
          <p:cNvPr id="8" name="5-Point Star 7">
            <a:extLst>
              <a:ext uri="{FF2B5EF4-FFF2-40B4-BE49-F238E27FC236}">
                <a16:creationId xmlns:a16="http://schemas.microsoft.com/office/drawing/2014/main" id="{71F9DAA1-938C-96F2-850D-5449EFC6D644}"/>
              </a:ext>
            </a:extLst>
          </p:cNvPr>
          <p:cNvSpPr/>
          <p:nvPr/>
        </p:nvSpPr>
        <p:spPr>
          <a:xfrm>
            <a:off x="2461214" y="4079344"/>
            <a:ext cx="707408" cy="707408"/>
          </a:xfrm>
          <a:prstGeom prst="star5">
            <a:avLst/>
          </a:prstGeom>
          <a:solidFill>
            <a:schemeClr val="accent2"/>
          </a:solid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 name="Text Placeholder 4">
            <a:extLst>
              <a:ext uri="{FF2B5EF4-FFF2-40B4-BE49-F238E27FC236}">
                <a16:creationId xmlns:a16="http://schemas.microsoft.com/office/drawing/2014/main" id="{D577DF48-C69A-00CA-8441-2965F4F02A1F}"/>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2999081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C55F4-5F0C-7C25-8F88-58D9F3A130D2}"/>
              </a:ext>
            </a:extLst>
          </p:cNvPr>
          <p:cNvSpPr>
            <a:spLocks noGrp="1"/>
          </p:cNvSpPr>
          <p:nvPr>
            <p:ph type="title"/>
          </p:nvPr>
        </p:nvSpPr>
        <p:spPr/>
        <p:txBody>
          <a:bodyPr>
            <a:normAutofit/>
          </a:bodyPr>
          <a:lstStyle/>
          <a:p>
            <a:r>
              <a:rPr lang="en-US" sz="3200" dirty="0">
                <a:latin typeface="+mj-lt"/>
              </a:rPr>
              <a:t>Prostate Cancer Genetics Clinic (c.2016)</a:t>
            </a:r>
          </a:p>
        </p:txBody>
      </p:sp>
      <p:pic>
        <p:nvPicPr>
          <p:cNvPr id="6" name="Picture 5">
            <a:extLst>
              <a:ext uri="{FF2B5EF4-FFF2-40B4-BE49-F238E27FC236}">
                <a16:creationId xmlns:a16="http://schemas.microsoft.com/office/drawing/2014/main" id="{38C7BBAC-B699-1CE0-0F58-ADEE08D26254}"/>
              </a:ext>
            </a:extLst>
          </p:cNvPr>
          <p:cNvPicPr>
            <a:picLocks noChangeAspect="1"/>
          </p:cNvPicPr>
          <p:nvPr/>
        </p:nvPicPr>
        <p:blipFill>
          <a:blip r:embed="rId3"/>
          <a:stretch>
            <a:fillRect/>
          </a:stretch>
        </p:blipFill>
        <p:spPr>
          <a:xfrm>
            <a:off x="1015503" y="744553"/>
            <a:ext cx="10750052" cy="5367528"/>
          </a:xfrm>
          <a:prstGeom prst="rect">
            <a:avLst/>
          </a:prstGeom>
        </p:spPr>
      </p:pic>
      <p:sp>
        <p:nvSpPr>
          <p:cNvPr id="4" name="Text Placeholder 4">
            <a:extLst>
              <a:ext uri="{FF2B5EF4-FFF2-40B4-BE49-F238E27FC236}">
                <a16:creationId xmlns:a16="http://schemas.microsoft.com/office/drawing/2014/main" id="{D4B46B43-412A-AABB-DEE4-442E3E3A13F1}"/>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3804256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EE970C1-49C4-EE1E-A863-B54AF5B31345}"/>
              </a:ext>
            </a:extLst>
          </p:cNvPr>
          <p:cNvGrpSpPr/>
          <p:nvPr/>
        </p:nvGrpSpPr>
        <p:grpSpPr>
          <a:xfrm>
            <a:off x="1025354" y="468962"/>
            <a:ext cx="8855424" cy="5676957"/>
            <a:chOff x="769808" y="1295400"/>
            <a:chExt cx="9313756" cy="5638800"/>
          </a:xfrm>
        </p:grpSpPr>
        <p:pic>
          <p:nvPicPr>
            <p:cNvPr id="7" name="Picture 6" descr="Screen Shot 2017-09-26 at 10.21.44 AM.png">
              <a:extLst>
                <a:ext uri="{FF2B5EF4-FFF2-40B4-BE49-F238E27FC236}">
                  <a16:creationId xmlns:a16="http://schemas.microsoft.com/office/drawing/2014/main" id="{053EB2B9-9C05-4897-830F-1C0CB3479B92}"/>
                </a:ext>
              </a:extLst>
            </p:cNvPr>
            <p:cNvPicPr>
              <a:picLocks noChangeAspect="1"/>
            </p:cNvPicPr>
            <p:nvPr/>
          </p:nvPicPr>
          <p:blipFill rotWithShape="1">
            <a:blip r:embed="rId2">
              <a:alphaModFix amt="14000"/>
              <a:extLst>
                <a:ext uri="{28A0092B-C50C-407E-A947-70E740481C1C}">
                  <a14:useLocalDpi xmlns:a14="http://schemas.microsoft.com/office/drawing/2010/main" val="0"/>
                </a:ext>
              </a:extLst>
            </a:blip>
            <a:srcRect l="3276" t="4083" r="3561" b="5706"/>
            <a:stretch/>
          </p:blipFill>
          <p:spPr>
            <a:xfrm>
              <a:off x="990600" y="1333500"/>
              <a:ext cx="8305800" cy="5600700"/>
            </a:xfrm>
            <a:prstGeom prst="rect">
              <a:avLst/>
            </a:prstGeom>
          </p:spPr>
        </p:pic>
        <p:sp>
          <p:nvSpPr>
            <p:cNvPr id="8" name="Rectangle 7">
              <a:extLst>
                <a:ext uri="{FF2B5EF4-FFF2-40B4-BE49-F238E27FC236}">
                  <a16:creationId xmlns:a16="http://schemas.microsoft.com/office/drawing/2014/main" id="{D8EDD6E9-0804-B0CA-758C-06AC3B52B17A}"/>
                </a:ext>
              </a:extLst>
            </p:cNvPr>
            <p:cNvSpPr/>
            <p:nvPr/>
          </p:nvSpPr>
          <p:spPr>
            <a:xfrm>
              <a:off x="2756413" y="2000072"/>
              <a:ext cx="7149587" cy="1436827"/>
            </a:xfrm>
            <a:prstGeom prst="rect">
              <a:avLst/>
            </a:prstGeom>
          </p:spPr>
          <p:txBody>
            <a:bodyPr wrap="square">
              <a:spAutoFit/>
            </a:bodyPr>
            <a:lstStyle/>
            <a:p>
              <a:pPr algn="ctr"/>
              <a:r>
                <a:rPr lang="en-US" sz="2000" b="1" dirty="0" err="1">
                  <a:latin typeface="Arial"/>
                  <a:cs typeface="Arial"/>
                </a:rPr>
                <a:t>GENetic</a:t>
              </a:r>
              <a:r>
                <a:rPr lang="en-US" sz="2000" b="1" dirty="0">
                  <a:latin typeface="Arial"/>
                  <a:cs typeface="Arial"/>
                </a:rPr>
                <a:t> Testing for MEN </a:t>
              </a:r>
            </a:p>
            <a:p>
              <a:pPr algn="ctr"/>
              <a:r>
                <a:rPr lang="en-US" sz="2000" b="1" dirty="0">
                  <a:latin typeface="Arial"/>
                  <a:cs typeface="Arial"/>
                </a:rPr>
                <a:t>with metastatic prostate cancer</a:t>
              </a:r>
              <a:endParaRPr lang="en-US" dirty="0">
                <a:latin typeface="Arial"/>
                <a:cs typeface="Arial"/>
              </a:endParaRPr>
            </a:p>
            <a:p>
              <a:pPr algn="ctr"/>
              <a:r>
                <a:rPr lang="en-US" sz="2800" i="1" dirty="0">
                  <a:solidFill>
                    <a:srgbClr val="F26722"/>
                  </a:solidFill>
                  <a:latin typeface="Arial"/>
                  <a:cs typeface="Arial"/>
                  <a:hlinkClick r:id="rId3"/>
                </a:rPr>
                <a:t>www.gentlemenstudy.org</a:t>
              </a:r>
              <a:endParaRPr lang="en-US" sz="2800" i="1" dirty="0">
                <a:solidFill>
                  <a:srgbClr val="F26722"/>
                </a:solidFill>
                <a:latin typeface="Arial"/>
                <a:cs typeface="Arial"/>
              </a:endParaRPr>
            </a:p>
            <a:p>
              <a:pPr algn="ctr"/>
              <a:r>
                <a:rPr lang="en-US" sz="1800" i="1" dirty="0">
                  <a:solidFill>
                    <a:srgbClr val="F26722"/>
                  </a:solidFill>
                  <a:latin typeface="Arial"/>
                  <a:cs typeface="Arial"/>
                </a:rPr>
                <a:t>Started 2016</a:t>
              </a:r>
            </a:p>
          </p:txBody>
        </p:sp>
        <p:grpSp>
          <p:nvGrpSpPr>
            <p:cNvPr id="9" name="Group 8">
              <a:extLst>
                <a:ext uri="{FF2B5EF4-FFF2-40B4-BE49-F238E27FC236}">
                  <a16:creationId xmlns:a16="http://schemas.microsoft.com/office/drawing/2014/main" id="{51BF1046-EBCA-3A25-7F97-82A6C0AB03DA}"/>
                </a:ext>
              </a:extLst>
            </p:cNvPr>
            <p:cNvGrpSpPr/>
            <p:nvPr/>
          </p:nvGrpSpPr>
          <p:grpSpPr>
            <a:xfrm>
              <a:off x="769808" y="1295400"/>
              <a:ext cx="9313756" cy="5277408"/>
              <a:chOff x="769808" y="1295400"/>
              <a:chExt cx="9313756" cy="5277408"/>
            </a:xfrm>
          </p:grpSpPr>
          <p:pic>
            <p:nvPicPr>
              <p:cNvPr id="12" name="Picture 11" descr="Screen Shot 2017-07-05 at 8.23.44 AM.png">
                <a:extLst>
                  <a:ext uri="{FF2B5EF4-FFF2-40B4-BE49-F238E27FC236}">
                    <a16:creationId xmlns:a16="http://schemas.microsoft.com/office/drawing/2014/main" id="{6807B72A-CD40-2480-F053-006947D321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82" b="99490" l="0" r="96465">
                            <a14:foregroundMark x1="89394" y1="58163" x2="89394" y2="58163"/>
                          </a14:backgroundRemoval>
                        </a14:imgEffect>
                      </a14:imgLayer>
                    </a14:imgProps>
                  </a:ext>
                  <a:ext uri="{28A0092B-C50C-407E-A947-70E740481C1C}">
                    <a14:useLocalDpi xmlns:a14="http://schemas.microsoft.com/office/drawing/2010/main" val="0"/>
                  </a:ext>
                </a:extLst>
              </a:blip>
              <a:stretch>
                <a:fillRect/>
              </a:stretch>
            </p:blipFill>
            <p:spPr>
              <a:xfrm>
                <a:off x="1045028" y="1295400"/>
                <a:ext cx="2155372" cy="2133600"/>
              </a:xfrm>
              <a:prstGeom prst="rect">
                <a:avLst/>
              </a:prstGeom>
            </p:spPr>
          </p:pic>
          <p:sp>
            <p:nvSpPr>
              <p:cNvPr id="13" name="Rectangle 12">
                <a:extLst>
                  <a:ext uri="{FF2B5EF4-FFF2-40B4-BE49-F238E27FC236}">
                    <a16:creationId xmlns:a16="http://schemas.microsoft.com/office/drawing/2014/main" id="{DF420E02-A9B6-97C9-6E64-90AC077B7D1D}"/>
                  </a:ext>
                </a:extLst>
              </p:cNvPr>
              <p:cNvSpPr/>
              <p:nvPr/>
            </p:nvSpPr>
            <p:spPr>
              <a:xfrm>
                <a:off x="769808" y="3397395"/>
                <a:ext cx="9313756" cy="3175413"/>
              </a:xfrm>
              <a:prstGeom prst="rect">
                <a:avLst/>
              </a:prstGeom>
            </p:spPr>
            <p:txBody>
              <a:bodyPr wrap="square">
                <a:spAutoFit/>
              </a:bodyPr>
              <a:lstStyle/>
              <a:p>
                <a:pPr lvl="1"/>
                <a:r>
                  <a:rPr lang="en-US" sz="1600" dirty="0"/>
                  <a:t>OBJECTIVE: </a:t>
                </a:r>
                <a:r>
                  <a:rPr lang="en-US" sz="1600" b="1" dirty="0"/>
                  <a:t>Remove barriers </a:t>
                </a:r>
                <a:r>
                  <a:rPr lang="en-US" sz="1600" dirty="0"/>
                  <a:t>to genetic testing that may provide critical information  for men with metastatic prostate cancer living in Washington State (later U.S.) and their families</a:t>
                </a:r>
              </a:p>
              <a:p>
                <a:pPr lvl="1"/>
                <a:endParaRPr lang="en-US" sz="1600" b="1" dirty="0"/>
              </a:p>
              <a:p>
                <a:pPr marL="1017247" lvl="2" indent="-240030">
                  <a:buFont typeface="+mj-lt"/>
                  <a:buAutoNum type="arabicPeriod"/>
                </a:pPr>
                <a:r>
                  <a:rPr lang="en-US" sz="1600" b="1" i="1" dirty="0">
                    <a:solidFill>
                      <a:srgbClr val="FF9300"/>
                    </a:solidFill>
                  </a:rPr>
                  <a:t>Recruitment from clinic, support groups, newsletters, social media outreach</a:t>
                </a:r>
              </a:p>
              <a:p>
                <a:pPr marL="1017247" lvl="2" indent="-240030">
                  <a:buFont typeface="+mj-lt"/>
                  <a:buAutoNum type="arabicPeriod"/>
                </a:pPr>
                <a:r>
                  <a:rPr lang="en-US" sz="1600" b="1" i="1" dirty="0">
                    <a:solidFill>
                      <a:srgbClr val="FF9300"/>
                    </a:solidFill>
                  </a:rPr>
                  <a:t>Self-enrolled, Web-based informed consent</a:t>
                </a:r>
              </a:p>
              <a:p>
                <a:pPr marL="1017247" lvl="2" indent="-240030">
                  <a:buFont typeface="+mj-lt"/>
                  <a:buAutoNum type="arabicPeriod"/>
                </a:pPr>
                <a:r>
                  <a:rPr lang="en-US" sz="1600" dirty="0"/>
                  <a:t>Web-based patient survey: family history, knowledge, behavior, distress</a:t>
                </a:r>
              </a:p>
              <a:p>
                <a:pPr marL="1017247" lvl="2" indent="-240030">
                  <a:buFont typeface="+mj-lt"/>
                  <a:buAutoNum type="arabicPeriod"/>
                </a:pPr>
                <a:r>
                  <a:rPr lang="en-US" sz="1600" dirty="0"/>
                  <a:t>Upload supporting data to verify metastatic </a:t>
                </a:r>
                <a:r>
                  <a:rPr lang="en-US" sz="1600" dirty="0" err="1"/>
                  <a:t>PCa</a:t>
                </a:r>
                <a:r>
                  <a:rPr lang="en-US" sz="1600" dirty="0"/>
                  <a:t>: PSA, pathology, scans</a:t>
                </a:r>
              </a:p>
              <a:p>
                <a:pPr marL="1017247" lvl="2" indent="-240030">
                  <a:buFont typeface="+mj-lt"/>
                  <a:buAutoNum type="arabicPeriod"/>
                </a:pPr>
                <a:r>
                  <a:rPr lang="en-US" sz="1600" dirty="0"/>
                  <a:t>Patients are mailed </a:t>
                </a:r>
                <a:r>
                  <a:rPr lang="en-US" sz="1600" b="1" u="sng" dirty="0"/>
                  <a:t>Color Genomics</a:t>
                </a:r>
                <a:r>
                  <a:rPr lang="en-US" sz="1600" dirty="0"/>
                  <a:t> saliva kit (costs covered by study)</a:t>
                </a:r>
              </a:p>
              <a:p>
                <a:pPr marL="1017247" lvl="2" indent="-240030">
                  <a:buFont typeface="+mj-lt"/>
                  <a:buAutoNum type="arabicPeriod"/>
                </a:pPr>
                <a:r>
                  <a:rPr lang="en-US" sz="1600" dirty="0"/>
                  <a:t>Color Genomics pre-test video and post-test phone access to counselors</a:t>
                </a:r>
              </a:p>
              <a:p>
                <a:pPr marL="1017247" lvl="2" indent="-240030">
                  <a:buFont typeface="+mj-lt"/>
                  <a:buAutoNum type="arabicPeriod"/>
                </a:pPr>
                <a:r>
                  <a:rPr lang="en-US" sz="1600" dirty="0"/>
                  <a:t>Patients receive result; invited to follow-up additional genetic counseling, </a:t>
                </a:r>
              </a:p>
              <a:p>
                <a:pPr marL="777217" lvl="2"/>
                <a:r>
                  <a:rPr lang="en-US" sz="1600" dirty="0"/>
                  <a:t>     cascade testing, opportunities for research/registry participation, etc.</a:t>
                </a:r>
              </a:p>
              <a:p>
                <a:pPr marL="320040" lvl="1" algn="r"/>
                <a:endParaRPr lang="en-US" sz="1100" dirty="0"/>
              </a:p>
              <a:p>
                <a:pPr marL="320040" lvl="1" algn="r"/>
                <a:r>
                  <a:rPr lang="en-US" i="1" dirty="0"/>
                  <a:t>.     </a:t>
                </a:r>
              </a:p>
            </p:txBody>
          </p:sp>
        </p:grpSp>
      </p:grpSp>
      <p:pic>
        <p:nvPicPr>
          <p:cNvPr id="2" name="Picture 1" descr="A person with long hair&#10;&#10;Description automatically generated with medium confidence">
            <a:extLst>
              <a:ext uri="{FF2B5EF4-FFF2-40B4-BE49-F238E27FC236}">
                <a16:creationId xmlns:a16="http://schemas.microsoft.com/office/drawing/2014/main" id="{6DB98C37-0A4E-7268-8939-BD8F290382D8}"/>
              </a:ext>
            </a:extLst>
          </p:cNvPr>
          <p:cNvPicPr>
            <a:picLocks noChangeAspect="1"/>
          </p:cNvPicPr>
          <p:nvPr/>
        </p:nvPicPr>
        <p:blipFill>
          <a:blip r:embed="rId6"/>
          <a:stretch>
            <a:fillRect/>
          </a:stretch>
        </p:blipFill>
        <p:spPr>
          <a:xfrm>
            <a:off x="11059007" y="354480"/>
            <a:ext cx="839556" cy="979481"/>
          </a:xfrm>
          <a:prstGeom prst="rect">
            <a:avLst/>
          </a:prstGeom>
        </p:spPr>
      </p:pic>
      <p:sp>
        <p:nvSpPr>
          <p:cNvPr id="3" name="TextBox 2">
            <a:extLst>
              <a:ext uri="{FF2B5EF4-FFF2-40B4-BE49-F238E27FC236}">
                <a16:creationId xmlns:a16="http://schemas.microsoft.com/office/drawing/2014/main" id="{F5966811-B16B-D789-B4E7-1947BFA5BCED}"/>
              </a:ext>
            </a:extLst>
          </p:cNvPr>
          <p:cNvSpPr txBox="1"/>
          <p:nvPr/>
        </p:nvSpPr>
        <p:spPr>
          <a:xfrm>
            <a:off x="10412883" y="1317694"/>
            <a:ext cx="1566705" cy="547907"/>
          </a:xfrm>
          <a:prstGeom prst="rect">
            <a:avLst/>
          </a:prstGeom>
          <a:noFill/>
        </p:spPr>
        <p:txBody>
          <a:bodyPr wrap="square">
            <a:spAutoFit/>
          </a:bodyPr>
          <a:lstStyle/>
          <a:p>
            <a:pPr algn="r">
              <a:lnSpc>
                <a:spcPct val="110000"/>
              </a:lnSpc>
            </a:pPr>
            <a:r>
              <a:rPr lang="en-US" sz="1400" dirty="0"/>
              <a:t>Alexandra </a:t>
            </a:r>
            <a:r>
              <a:rPr lang="en-US" sz="1400" dirty="0" err="1"/>
              <a:t>Sokolova</a:t>
            </a:r>
            <a:endParaRPr lang="en-US" sz="1400" dirty="0"/>
          </a:p>
        </p:txBody>
      </p:sp>
      <p:sp>
        <p:nvSpPr>
          <p:cNvPr id="4" name="TextBox 3">
            <a:extLst>
              <a:ext uri="{FF2B5EF4-FFF2-40B4-BE49-F238E27FC236}">
                <a16:creationId xmlns:a16="http://schemas.microsoft.com/office/drawing/2014/main" id="{7F85B516-48B8-8D02-5587-A4FB313CA5CC}"/>
              </a:ext>
            </a:extLst>
          </p:cNvPr>
          <p:cNvSpPr txBox="1"/>
          <p:nvPr/>
        </p:nvSpPr>
        <p:spPr>
          <a:xfrm>
            <a:off x="10049603" y="2323710"/>
            <a:ext cx="1929985" cy="2680798"/>
          </a:xfrm>
          <a:prstGeom prst="rect">
            <a:avLst/>
          </a:prstGeom>
          <a:noFill/>
        </p:spPr>
        <p:txBody>
          <a:bodyPr wrap="square">
            <a:spAutoFit/>
          </a:bodyPr>
          <a:lstStyle/>
          <a:p>
            <a:pPr algn="r">
              <a:lnSpc>
                <a:spcPct val="110000"/>
              </a:lnSpc>
            </a:pPr>
            <a:r>
              <a:rPr lang="en-US" sz="1400" b="1" dirty="0"/>
              <a:t>Roman Gulati</a:t>
            </a:r>
          </a:p>
          <a:p>
            <a:pPr algn="r">
              <a:lnSpc>
                <a:spcPct val="110000"/>
              </a:lnSpc>
            </a:pPr>
            <a:r>
              <a:rPr lang="en-US" sz="1400" b="1" dirty="0"/>
              <a:t>Hannah Loesch</a:t>
            </a:r>
          </a:p>
          <a:p>
            <a:pPr algn="r">
              <a:lnSpc>
                <a:spcPct val="110000"/>
              </a:lnSpc>
            </a:pPr>
            <a:r>
              <a:rPr lang="en-US" sz="1400" b="1" dirty="0"/>
              <a:t>Brianna Woo</a:t>
            </a:r>
          </a:p>
          <a:p>
            <a:pPr algn="r">
              <a:lnSpc>
                <a:spcPct val="110000"/>
              </a:lnSpc>
            </a:pPr>
            <a:r>
              <a:rPr lang="en-US" sz="1400" b="1" dirty="0"/>
              <a:t>Colin Sievers</a:t>
            </a:r>
          </a:p>
          <a:p>
            <a:pPr algn="r">
              <a:lnSpc>
                <a:spcPct val="110000"/>
              </a:lnSpc>
            </a:pPr>
            <a:r>
              <a:rPr lang="en-US" sz="1400" b="1" dirty="0"/>
              <a:t>Katerina Alexander</a:t>
            </a:r>
          </a:p>
          <a:p>
            <a:pPr algn="r">
              <a:lnSpc>
                <a:spcPct val="110000"/>
              </a:lnSpc>
            </a:pPr>
            <a:r>
              <a:rPr lang="en-US" sz="1400" b="1" dirty="0"/>
              <a:t>Nola </a:t>
            </a:r>
            <a:r>
              <a:rPr lang="en-US" sz="1400" b="1" dirty="0" err="1"/>
              <a:t>Klemfuss</a:t>
            </a:r>
            <a:endParaRPr lang="en-US" sz="1400" b="1" dirty="0"/>
          </a:p>
          <a:p>
            <a:pPr algn="r">
              <a:lnSpc>
                <a:spcPct val="110000"/>
              </a:lnSpc>
            </a:pPr>
            <a:endParaRPr lang="en-US" sz="1400" b="1" dirty="0"/>
          </a:p>
          <a:p>
            <a:pPr algn="r">
              <a:lnSpc>
                <a:spcPct val="110000"/>
              </a:lnSpc>
            </a:pPr>
            <a:r>
              <a:rPr lang="en-US" sz="1400" b="1" dirty="0"/>
              <a:t>Evan Yu</a:t>
            </a:r>
          </a:p>
          <a:p>
            <a:pPr algn="r">
              <a:lnSpc>
                <a:spcPct val="110000"/>
              </a:lnSpc>
            </a:pPr>
            <a:r>
              <a:rPr lang="en-US" sz="1400" b="1" dirty="0"/>
              <a:t>Pete Nelson</a:t>
            </a:r>
          </a:p>
          <a:p>
            <a:pPr algn="r">
              <a:lnSpc>
                <a:spcPct val="110000"/>
              </a:lnSpc>
            </a:pPr>
            <a:r>
              <a:rPr lang="en-US" sz="1400" b="1" dirty="0"/>
              <a:t>Bruce Montgomery</a:t>
            </a:r>
          </a:p>
          <a:p>
            <a:pPr algn="r">
              <a:lnSpc>
                <a:spcPct val="110000"/>
              </a:lnSpc>
            </a:pPr>
            <a:endParaRPr lang="en-US" sz="1400" b="1" dirty="0"/>
          </a:p>
        </p:txBody>
      </p:sp>
      <p:pic>
        <p:nvPicPr>
          <p:cNvPr id="5" name="Picture 4" descr="A person wearing glasses&#10;&#10;Description automatically generated with low confidence">
            <a:extLst>
              <a:ext uri="{FF2B5EF4-FFF2-40B4-BE49-F238E27FC236}">
                <a16:creationId xmlns:a16="http://schemas.microsoft.com/office/drawing/2014/main" id="{FB3133D9-41EF-0D39-8949-AD72E5D770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7220" y="365125"/>
            <a:ext cx="867614" cy="968836"/>
          </a:xfrm>
          <a:prstGeom prst="rect">
            <a:avLst/>
          </a:prstGeom>
        </p:spPr>
      </p:pic>
      <p:sp>
        <p:nvSpPr>
          <p:cNvPr id="10" name="TextBox 9">
            <a:extLst>
              <a:ext uri="{FF2B5EF4-FFF2-40B4-BE49-F238E27FC236}">
                <a16:creationId xmlns:a16="http://schemas.microsoft.com/office/drawing/2014/main" id="{0B600A82-B4A0-D9D9-8C9A-A39B26890D53}"/>
              </a:ext>
            </a:extLst>
          </p:cNvPr>
          <p:cNvSpPr txBox="1"/>
          <p:nvPr/>
        </p:nvSpPr>
        <p:spPr>
          <a:xfrm>
            <a:off x="10049603" y="1325828"/>
            <a:ext cx="843025" cy="691215"/>
          </a:xfrm>
          <a:prstGeom prst="rect">
            <a:avLst/>
          </a:prstGeom>
          <a:noFill/>
        </p:spPr>
        <p:txBody>
          <a:bodyPr wrap="square">
            <a:spAutoFit/>
          </a:bodyPr>
          <a:lstStyle/>
          <a:p>
            <a:pPr>
              <a:lnSpc>
                <a:spcPct val="110000"/>
              </a:lnSpc>
            </a:pPr>
            <a:r>
              <a:rPr lang="en-US" sz="1400" dirty="0"/>
              <a:t>Deb </a:t>
            </a:r>
          </a:p>
          <a:p>
            <a:pPr>
              <a:lnSpc>
                <a:spcPct val="110000"/>
              </a:lnSpc>
            </a:pPr>
            <a:r>
              <a:rPr lang="en-US" sz="1400" dirty="0"/>
              <a:t>Bowen</a:t>
            </a:r>
          </a:p>
          <a:p>
            <a:pPr>
              <a:lnSpc>
                <a:spcPct val="110000"/>
              </a:lnSpc>
            </a:pPr>
            <a:r>
              <a:rPr lang="en-US" sz="800" i="1" dirty="0"/>
              <a:t>(in memoriam)</a:t>
            </a:r>
          </a:p>
        </p:txBody>
      </p:sp>
    </p:spTree>
    <p:extLst>
      <p:ext uri="{BB962C8B-B14F-4D97-AF65-F5344CB8AC3E}">
        <p14:creationId xmlns:p14="http://schemas.microsoft.com/office/powerpoint/2010/main" val="993168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9CE1-A585-5CA9-976B-1662D55FD53C}"/>
              </a:ext>
            </a:extLst>
          </p:cNvPr>
          <p:cNvSpPr>
            <a:spLocks noGrp="1"/>
          </p:cNvSpPr>
          <p:nvPr>
            <p:ph type="title"/>
          </p:nvPr>
        </p:nvSpPr>
        <p:spPr>
          <a:xfrm>
            <a:off x="1325944" y="365125"/>
            <a:ext cx="9951656" cy="913069"/>
          </a:xfrm>
        </p:spPr>
        <p:txBody>
          <a:bodyPr/>
          <a:lstStyle/>
          <a:p>
            <a:r>
              <a:rPr lang="en-US" dirty="0" err="1">
                <a:solidFill>
                  <a:schemeClr val="tx1"/>
                </a:solidFill>
              </a:rPr>
              <a:t>GENTleMEN</a:t>
            </a:r>
            <a:r>
              <a:rPr lang="en-US" dirty="0">
                <a:solidFill>
                  <a:schemeClr val="tx1"/>
                </a:solidFill>
              </a:rPr>
              <a:t> results</a:t>
            </a:r>
            <a:endParaRPr lang="en-US" dirty="0"/>
          </a:p>
        </p:txBody>
      </p:sp>
      <p:sp>
        <p:nvSpPr>
          <p:cNvPr id="4" name="Slide Number Placeholder 3">
            <a:extLst>
              <a:ext uri="{FF2B5EF4-FFF2-40B4-BE49-F238E27FC236}">
                <a16:creationId xmlns:a16="http://schemas.microsoft.com/office/drawing/2014/main" id="{1E5BDEB3-8E9F-28A8-97D1-93748738C243}"/>
              </a:ext>
            </a:extLst>
          </p:cNvPr>
          <p:cNvSpPr>
            <a:spLocks noGrp="1"/>
          </p:cNvSpPr>
          <p:nvPr>
            <p:ph type="sldNum" sz="quarter" idx="12"/>
          </p:nvPr>
        </p:nvSpPr>
        <p:spPr/>
        <p:txBody>
          <a:bodyPr/>
          <a:lstStyle/>
          <a:p>
            <a:fld id="{402AF41C-0C01-4292-8B40-325CC9F1007B}" type="slidenum">
              <a:rPr lang="en-US" smtClean="0"/>
              <a:t>23</a:t>
            </a:fld>
            <a:endParaRPr lang="en-US"/>
          </a:p>
        </p:txBody>
      </p:sp>
      <p:pic>
        <p:nvPicPr>
          <p:cNvPr id="5" name="Main graphic">
            <a:extLst>
              <a:ext uri="{FF2B5EF4-FFF2-40B4-BE49-F238E27FC236}">
                <a16:creationId xmlns:a16="http://schemas.microsoft.com/office/drawing/2014/main" id="{258DA1A1-178B-176E-0B0C-DAD7991465A7}"/>
              </a:ext>
            </a:extLst>
          </p:cNvPr>
          <p:cNvPicPr/>
          <p:nvPr/>
        </p:nvPicPr>
        <p:blipFill>
          <a:blip r:embed="rId2"/>
          <a:stretch/>
        </p:blipFill>
        <p:spPr>
          <a:xfrm>
            <a:off x="5383932" y="315174"/>
            <a:ext cx="5830278" cy="5787927"/>
          </a:xfrm>
          <a:prstGeom prst="rect">
            <a:avLst/>
          </a:prstGeom>
          <a:ln>
            <a:noFill/>
          </a:ln>
        </p:spPr>
      </p:pic>
      <p:pic>
        <p:nvPicPr>
          <p:cNvPr id="6" name="Main graphic">
            <a:extLst>
              <a:ext uri="{FF2B5EF4-FFF2-40B4-BE49-F238E27FC236}">
                <a16:creationId xmlns:a16="http://schemas.microsoft.com/office/drawing/2014/main" id="{F3D6F064-AC09-125E-3A77-26A46BEC1D34}"/>
              </a:ext>
            </a:extLst>
          </p:cNvPr>
          <p:cNvPicPr/>
          <p:nvPr/>
        </p:nvPicPr>
        <p:blipFill>
          <a:blip r:embed="rId3"/>
          <a:stretch/>
        </p:blipFill>
        <p:spPr>
          <a:xfrm>
            <a:off x="977790" y="1789611"/>
            <a:ext cx="3894656" cy="3950789"/>
          </a:xfrm>
          <a:prstGeom prst="rect">
            <a:avLst/>
          </a:prstGeom>
          <a:ln>
            <a:noFill/>
          </a:ln>
        </p:spPr>
      </p:pic>
      <p:sp>
        <p:nvSpPr>
          <p:cNvPr id="7" name="TextBox 6">
            <a:extLst>
              <a:ext uri="{FF2B5EF4-FFF2-40B4-BE49-F238E27FC236}">
                <a16:creationId xmlns:a16="http://schemas.microsoft.com/office/drawing/2014/main" id="{787183F6-0524-254B-61F2-C4324535354F}"/>
              </a:ext>
            </a:extLst>
          </p:cNvPr>
          <p:cNvSpPr txBox="1"/>
          <p:nvPr/>
        </p:nvSpPr>
        <p:spPr>
          <a:xfrm>
            <a:off x="8781404" y="6222282"/>
            <a:ext cx="2496196" cy="319190"/>
          </a:xfrm>
          <a:prstGeom prst="rect">
            <a:avLst/>
          </a:prstGeom>
          <a:noFill/>
        </p:spPr>
        <p:txBody>
          <a:bodyPr wrap="none" rtlCol="0">
            <a:spAutoFit/>
          </a:bodyPr>
          <a:lstStyle/>
          <a:p>
            <a:r>
              <a:rPr lang="en-US" dirty="0"/>
              <a:t>Cheng, et al. 2023 JCO PO</a:t>
            </a:r>
          </a:p>
        </p:txBody>
      </p:sp>
      <p:pic>
        <p:nvPicPr>
          <p:cNvPr id="14" name="Picture 13" descr="Screen Shot 2017-07-05 at 8.23.44 AM.png">
            <a:extLst>
              <a:ext uri="{FF2B5EF4-FFF2-40B4-BE49-F238E27FC236}">
                <a16:creationId xmlns:a16="http://schemas.microsoft.com/office/drawing/2014/main" id="{24343144-F155-7842-FF71-1AE56CC70F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82" b="99490" l="0" r="96465">
                        <a14:foregroundMark x1="89394" y1="58163" x2="89394" y2="58163"/>
                      </a14:backgroundRemoval>
                    </a14:imgEffect>
                  </a14:imgLayer>
                </a14:imgProps>
              </a:ext>
              <a:ext uri="{28A0092B-C50C-407E-A947-70E740481C1C}">
                <a14:useLocalDpi xmlns:a14="http://schemas.microsoft.com/office/drawing/2010/main" val="0"/>
              </a:ext>
            </a:extLst>
          </a:blip>
          <a:stretch>
            <a:fillRect/>
          </a:stretch>
        </p:blipFill>
        <p:spPr>
          <a:xfrm>
            <a:off x="460325" y="315174"/>
            <a:ext cx="865619" cy="907323"/>
          </a:xfrm>
          <a:prstGeom prst="rect">
            <a:avLst/>
          </a:prstGeom>
        </p:spPr>
      </p:pic>
    </p:spTree>
    <p:extLst>
      <p:ext uri="{BB962C8B-B14F-4D97-AF65-F5344CB8AC3E}">
        <p14:creationId xmlns:p14="http://schemas.microsoft.com/office/powerpoint/2010/main" val="41368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in graphic">
            <a:extLst>
              <a:ext uri="{FF2B5EF4-FFF2-40B4-BE49-F238E27FC236}">
                <a16:creationId xmlns:a16="http://schemas.microsoft.com/office/drawing/2014/main" id="{2E57FA4F-6E36-DA16-4AB9-9DE381191698}"/>
              </a:ext>
            </a:extLst>
          </p:cNvPr>
          <p:cNvPicPr/>
          <p:nvPr/>
        </p:nvPicPr>
        <p:blipFill>
          <a:blip r:embed="rId2"/>
          <a:stretch/>
        </p:blipFill>
        <p:spPr>
          <a:xfrm>
            <a:off x="5914030" y="1040401"/>
            <a:ext cx="5583398" cy="4777198"/>
          </a:xfrm>
          <a:prstGeom prst="rect">
            <a:avLst/>
          </a:prstGeom>
          <a:ln>
            <a:noFill/>
          </a:ln>
        </p:spPr>
      </p:pic>
      <p:sp>
        <p:nvSpPr>
          <p:cNvPr id="12" name="TextBox 11">
            <a:extLst>
              <a:ext uri="{FF2B5EF4-FFF2-40B4-BE49-F238E27FC236}">
                <a16:creationId xmlns:a16="http://schemas.microsoft.com/office/drawing/2014/main" id="{8579A9E8-379E-D26B-5B3A-27AE827E22E9}"/>
              </a:ext>
            </a:extLst>
          </p:cNvPr>
          <p:cNvSpPr txBox="1"/>
          <p:nvPr/>
        </p:nvSpPr>
        <p:spPr>
          <a:xfrm>
            <a:off x="8897742" y="6255957"/>
            <a:ext cx="2599686" cy="369332"/>
          </a:xfrm>
          <a:prstGeom prst="rect">
            <a:avLst/>
          </a:prstGeom>
          <a:noFill/>
        </p:spPr>
        <p:txBody>
          <a:bodyPr wrap="none" rtlCol="0">
            <a:spAutoFit/>
          </a:bodyPr>
          <a:lstStyle/>
          <a:p>
            <a:r>
              <a:rPr lang="en-US" dirty="0"/>
              <a:t>Cheng, et al. 2023 JCO PO</a:t>
            </a:r>
          </a:p>
        </p:txBody>
      </p:sp>
      <p:sp>
        <p:nvSpPr>
          <p:cNvPr id="13" name="TextBox 12">
            <a:extLst>
              <a:ext uri="{FF2B5EF4-FFF2-40B4-BE49-F238E27FC236}">
                <a16:creationId xmlns:a16="http://schemas.microsoft.com/office/drawing/2014/main" id="{E51FDEF2-69B0-59D6-157E-90549B54B650}"/>
              </a:ext>
            </a:extLst>
          </p:cNvPr>
          <p:cNvSpPr txBox="1"/>
          <p:nvPr/>
        </p:nvSpPr>
        <p:spPr>
          <a:xfrm>
            <a:off x="744331" y="3914818"/>
            <a:ext cx="4515661" cy="1569660"/>
          </a:xfrm>
          <a:prstGeom prst="rect">
            <a:avLst/>
          </a:prstGeom>
          <a:noFill/>
        </p:spPr>
        <p:txBody>
          <a:bodyPr wrap="square" rtlCol="0">
            <a:spAutoFit/>
          </a:bodyPr>
          <a:lstStyle/>
          <a:p>
            <a:pPr algn="ctr"/>
            <a:r>
              <a:rPr lang="en-US" sz="2400" i="1" dirty="0">
                <a:solidFill>
                  <a:srgbClr val="C00000"/>
                </a:solidFill>
              </a:rPr>
              <a:t>WHAT CAN WE DO BETTER?</a:t>
            </a:r>
          </a:p>
          <a:p>
            <a:pPr algn="ctr"/>
            <a:endParaRPr lang="en-US" sz="2400" b="1" i="1" dirty="0">
              <a:solidFill>
                <a:srgbClr val="C00000"/>
              </a:solidFill>
            </a:endParaRPr>
          </a:p>
          <a:p>
            <a:pPr algn="ctr"/>
            <a:r>
              <a:rPr lang="en-US" sz="2400" i="1" dirty="0">
                <a:solidFill>
                  <a:srgbClr val="C00000"/>
                </a:solidFill>
              </a:rPr>
              <a:t>WHO ARE WE MISSING?</a:t>
            </a:r>
          </a:p>
          <a:p>
            <a:pPr algn="ctr"/>
            <a:endParaRPr lang="en-US" sz="2400" i="1" dirty="0">
              <a:solidFill>
                <a:srgbClr val="C00000"/>
              </a:solidFill>
            </a:endParaRPr>
          </a:p>
        </p:txBody>
      </p:sp>
      <p:sp>
        <p:nvSpPr>
          <p:cNvPr id="15" name="Title 1">
            <a:extLst>
              <a:ext uri="{FF2B5EF4-FFF2-40B4-BE49-F238E27FC236}">
                <a16:creationId xmlns:a16="http://schemas.microsoft.com/office/drawing/2014/main" id="{DAFB7625-6BA7-DA7C-2912-10BA9BFBB715}"/>
              </a:ext>
            </a:extLst>
          </p:cNvPr>
          <p:cNvSpPr>
            <a:spLocks noGrp="1"/>
          </p:cNvSpPr>
          <p:nvPr>
            <p:ph type="title"/>
          </p:nvPr>
        </p:nvSpPr>
        <p:spPr>
          <a:xfrm>
            <a:off x="1365772" y="365125"/>
            <a:ext cx="9911827" cy="913069"/>
          </a:xfrm>
        </p:spPr>
        <p:txBody>
          <a:bodyPr/>
          <a:lstStyle/>
          <a:p>
            <a:r>
              <a:rPr lang="en-US" dirty="0" err="1">
                <a:solidFill>
                  <a:schemeClr val="tx1"/>
                </a:solidFill>
              </a:rPr>
              <a:t>GENTleMEN</a:t>
            </a:r>
            <a:r>
              <a:rPr lang="en-US" dirty="0">
                <a:solidFill>
                  <a:schemeClr val="tx1"/>
                </a:solidFill>
              </a:rPr>
              <a:t>…yes, we can…</a:t>
            </a:r>
            <a:endParaRPr lang="en-US" dirty="0"/>
          </a:p>
        </p:txBody>
      </p:sp>
      <p:sp>
        <p:nvSpPr>
          <p:cNvPr id="2" name="TextBox 1">
            <a:extLst>
              <a:ext uri="{FF2B5EF4-FFF2-40B4-BE49-F238E27FC236}">
                <a16:creationId xmlns:a16="http://schemas.microsoft.com/office/drawing/2014/main" id="{F5ACB86E-F373-6505-109F-F7E4570D222D}"/>
              </a:ext>
            </a:extLst>
          </p:cNvPr>
          <p:cNvSpPr txBox="1"/>
          <p:nvPr/>
        </p:nvSpPr>
        <p:spPr>
          <a:xfrm>
            <a:off x="481590" y="1960906"/>
            <a:ext cx="3691555" cy="1951038"/>
          </a:xfrm>
          <a:prstGeom prst="rect">
            <a:avLst/>
          </a:prstGeom>
          <a:noFill/>
        </p:spPr>
        <p:txBody>
          <a:bodyPr wrap="none" lIns="0" tIns="0" rIns="0" bIns="0" rtlCol="0">
            <a:noAutofit/>
          </a:bodyPr>
          <a:lstStyle/>
          <a:p>
            <a:pPr algn="l">
              <a:lnSpc>
                <a:spcPct val="110000"/>
              </a:lnSpc>
              <a:spcBef>
                <a:spcPts val="1000"/>
              </a:spcBef>
            </a:pPr>
            <a:r>
              <a:rPr lang="en-US" sz="1800" b="1" dirty="0"/>
              <a:t>1. We can deliver genetic testing remotely</a:t>
            </a:r>
          </a:p>
          <a:p>
            <a:pPr algn="l">
              <a:lnSpc>
                <a:spcPct val="110000"/>
              </a:lnSpc>
              <a:spcBef>
                <a:spcPts val="1000"/>
              </a:spcBef>
            </a:pPr>
            <a:r>
              <a:rPr lang="en-US" sz="1800" b="1" dirty="0"/>
              <a:t>2. We can engage patients in research remotely</a:t>
            </a:r>
          </a:p>
          <a:p>
            <a:pPr algn="l">
              <a:lnSpc>
                <a:spcPct val="110000"/>
              </a:lnSpc>
              <a:spcBef>
                <a:spcPts val="1000"/>
              </a:spcBef>
            </a:pPr>
            <a:r>
              <a:rPr lang="en-US" sz="1800" b="1" dirty="0"/>
              <a:t>3. More on demographics in a moment </a:t>
            </a:r>
          </a:p>
          <a:p>
            <a:pPr algn="l">
              <a:lnSpc>
                <a:spcPct val="110000"/>
              </a:lnSpc>
              <a:spcBef>
                <a:spcPts val="1000"/>
              </a:spcBef>
            </a:pPr>
            <a:r>
              <a:rPr lang="en-US" sz="1800" b="1" dirty="0"/>
              <a:t>4. Drop off can be improved, </a:t>
            </a:r>
            <a:r>
              <a:rPr lang="en-US" sz="1800" b="1" dirty="0" err="1"/>
              <a:t>e.g</a:t>
            </a:r>
            <a:r>
              <a:rPr lang="en-US" sz="1800" b="1" dirty="0"/>
              <a:t>….</a:t>
            </a:r>
          </a:p>
        </p:txBody>
      </p:sp>
      <p:pic>
        <p:nvPicPr>
          <p:cNvPr id="3" name="Picture 2" descr="Screen Shot 2017-07-05 at 8.23.44 AM.png">
            <a:extLst>
              <a:ext uri="{FF2B5EF4-FFF2-40B4-BE49-F238E27FC236}">
                <a16:creationId xmlns:a16="http://schemas.microsoft.com/office/drawing/2014/main" id="{295C6054-682C-5EFC-B751-F73DB1DEB1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82" b="99490" l="0" r="96465">
                        <a14:foregroundMark x1="89394" y1="58163" x2="89394" y2="58163"/>
                      </a14:backgroundRemoval>
                    </a14:imgEffect>
                  </a14:imgLayer>
                </a14:imgProps>
              </a:ext>
              <a:ext uri="{28A0092B-C50C-407E-A947-70E740481C1C}">
                <a14:useLocalDpi xmlns:a14="http://schemas.microsoft.com/office/drawing/2010/main" val="0"/>
              </a:ext>
            </a:extLst>
          </a:blip>
          <a:stretch>
            <a:fillRect/>
          </a:stretch>
        </p:blipFill>
        <p:spPr>
          <a:xfrm>
            <a:off x="481590" y="367997"/>
            <a:ext cx="865619" cy="907323"/>
          </a:xfrm>
          <a:prstGeom prst="rect">
            <a:avLst/>
          </a:prstGeom>
        </p:spPr>
      </p:pic>
    </p:spTree>
    <p:extLst>
      <p:ext uri="{BB962C8B-B14F-4D97-AF65-F5344CB8AC3E}">
        <p14:creationId xmlns:p14="http://schemas.microsoft.com/office/powerpoint/2010/main" val="20385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F87A1D-81E5-A427-FD5D-D54D0824FC6E}"/>
              </a:ext>
            </a:extLst>
          </p:cNvPr>
          <p:cNvSpPr>
            <a:spLocks noGrp="1"/>
          </p:cNvSpPr>
          <p:nvPr>
            <p:ph type="title"/>
          </p:nvPr>
        </p:nvSpPr>
        <p:spPr>
          <a:xfrm>
            <a:off x="628210" y="580012"/>
            <a:ext cx="10363200" cy="913069"/>
          </a:xfrm>
        </p:spPr>
        <p:txBody>
          <a:bodyPr>
            <a:normAutofit fontScale="90000"/>
          </a:bodyPr>
          <a:lstStyle/>
          <a:p>
            <a:r>
              <a:rPr lang="en-US" dirty="0"/>
              <a:t>Using Cancer Registry to Learn Which </a:t>
            </a:r>
            <a:br>
              <a:rPr lang="en-US" dirty="0"/>
            </a:br>
            <a:r>
              <a:rPr lang="en-US" dirty="0"/>
              <a:t>Patients May be Missed</a:t>
            </a:r>
            <a:r>
              <a:rPr lang="en-US" dirty="0">
                <a:solidFill>
                  <a:schemeClr val="tx1"/>
                </a:solidFill>
              </a:rPr>
              <a:t>: GIFTS</a:t>
            </a:r>
            <a:br>
              <a:rPr lang="en-US" dirty="0">
                <a:solidFill>
                  <a:schemeClr val="tx1"/>
                </a:solidFill>
              </a:rPr>
            </a:br>
            <a:endParaRPr lang="en-US" dirty="0">
              <a:solidFill>
                <a:schemeClr val="tx1"/>
              </a:solidFill>
            </a:endParaRPr>
          </a:p>
        </p:txBody>
      </p:sp>
      <p:sp>
        <p:nvSpPr>
          <p:cNvPr id="11" name="Content Placeholder 3">
            <a:extLst>
              <a:ext uri="{FF2B5EF4-FFF2-40B4-BE49-F238E27FC236}">
                <a16:creationId xmlns:a16="http://schemas.microsoft.com/office/drawing/2014/main" id="{EBE9B411-A058-AE24-7330-CC65088578B5}"/>
              </a:ext>
            </a:extLst>
          </p:cNvPr>
          <p:cNvSpPr txBox="1">
            <a:spLocks/>
          </p:cNvSpPr>
          <p:nvPr/>
        </p:nvSpPr>
        <p:spPr>
          <a:xfrm>
            <a:off x="5913049" y="2657932"/>
            <a:ext cx="5622034" cy="4023360"/>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7F7F7F"/>
                </a:solidFill>
                <a:latin typeface="Whitney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1800" dirty="0">
                <a:solidFill>
                  <a:schemeClr val="tx1"/>
                </a:solidFill>
                <a:latin typeface="Arial" panose="020B0604020202020204" pitchFamily="34" charset="0"/>
                <a:cs typeface="Arial" panose="020B0604020202020204" pitchFamily="34" charset="0"/>
              </a:rPr>
              <a:t>OBJECTIVES</a:t>
            </a:r>
          </a:p>
          <a:p>
            <a:pPr marL="0" indent="0">
              <a:spcBef>
                <a:spcPts val="400"/>
              </a:spcBef>
              <a:buNone/>
            </a:pPr>
            <a:endParaRPr lang="en-US" sz="1800" dirty="0">
              <a:solidFill>
                <a:schemeClr val="tx1"/>
              </a:solidFill>
              <a:latin typeface="Arial" panose="020B0604020202020204" pitchFamily="34" charset="0"/>
              <a:cs typeface="Arial" panose="020B0604020202020204" pitchFamily="34" charset="0"/>
            </a:endParaRPr>
          </a:p>
          <a:p>
            <a:pPr marL="457200" indent="-457200">
              <a:spcBef>
                <a:spcPts val="40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Describe the patterns and gaps in testing amongst patients with </a:t>
            </a:r>
            <a:r>
              <a:rPr lang="en-US" sz="1800" dirty="0" err="1">
                <a:solidFill>
                  <a:schemeClr val="tx1"/>
                </a:solidFill>
                <a:latin typeface="Arial" panose="020B0604020202020204" pitchFamily="34" charset="0"/>
                <a:cs typeface="Arial" panose="020B0604020202020204" pitchFamily="34" charset="0"/>
              </a:rPr>
              <a:t>mPC</a:t>
            </a:r>
            <a:r>
              <a:rPr lang="en-US" sz="1800" dirty="0">
                <a:solidFill>
                  <a:schemeClr val="tx1"/>
                </a:solidFill>
                <a:latin typeface="Arial" panose="020B0604020202020204" pitchFamily="34" charset="0"/>
                <a:cs typeface="Arial" panose="020B0604020202020204" pitchFamily="34" charset="0"/>
              </a:rPr>
              <a:t> in the Western Washington community</a:t>
            </a:r>
          </a:p>
          <a:p>
            <a:pPr marL="457200" indent="-457200">
              <a:spcBef>
                <a:spcPts val="400"/>
              </a:spcBef>
              <a:buFont typeface="+mj-lt"/>
              <a:buAutoNum type="arabicPeriod"/>
            </a:pPr>
            <a:endParaRPr lang="en-US" sz="1800" dirty="0">
              <a:solidFill>
                <a:schemeClr val="tx1"/>
              </a:solidFill>
              <a:latin typeface="Arial" panose="020B0604020202020204" pitchFamily="34" charset="0"/>
              <a:cs typeface="Arial" panose="020B0604020202020204" pitchFamily="34" charset="0"/>
            </a:endParaRPr>
          </a:p>
          <a:p>
            <a:pPr marL="457200" indent="-457200">
              <a:spcBef>
                <a:spcPts val="40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Offer free testing for </a:t>
            </a:r>
            <a:r>
              <a:rPr lang="en-US" sz="1800" dirty="0" err="1">
                <a:solidFill>
                  <a:schemeClr val="tx1"/>
                </a:solidFill>
                <a:latin typeface="Arial" panose="020B0604020202020204" pitchFamily="34" charset="0"/>
                <a:cs typeface="Arial" panose="020B0604020202020204" pitchFamily="34" charset="0"/>
              </a:rPr>
              <a:t>mPC</a:t>
            </a:r>
            <a:r>
              <a:rPr lang="en-US" sz="1800" dirty="0">
                <a:solidFill>
                  <a:schemeClr val="tx1"/>
                </a:solidFill>
                <a:latin typeface="Arial" panose="020B0604020202020204" pitchFamily="34" charset="0"/>
                <a:cs typeface="Arial" panose="020B0604020202020204" pitchFamily="34" charset="0"/>
              </a:rPr>
              <a:t> patients in our community who have not yet undergone germline genetic testing (a la GENTLEMEN)</a:t>
            </a:r>
          </a:p>
          <a:p>
            <a:pPr marL="457200" indent="-457200">
              <a:spcBef>
                <a:spcPts val="400"/>
              </a:spcBef>
              <a:buFont typeface="+mj-lt"/>
              <a:buAutoNum type="arabicPeriod"/>
            </a:pPr>
            <a:endParaRPr lang="en-US" sz="1800" dirty="0">
              <a:solidFill>
                <a:schemeClr val="tx1"/>
              </a:solidFill>
              <a:latin typeface="Arial" panose="020B0604020202020204" pitchFamily="34" charset="0"/>
              <a:cs typeface="Arial" panose="020B0604020202020204" pitchFamily="34" charset="0"/>
            </a:endParaRPr>
          </a:p>
          <a:p>
            <a:pPr marL="457200" indent="-457200">
              <a:spcBef>
                <a:spcPts val="40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Understand uptake of testing when offered </a:t>
            </a:r>
            <a:r>
              <a:rPr lang="en-US" sz="1800" b="1" i="1" dirty="0">
                <a:solidFill>
                  <a:schemeClr val="tx1"/>
                </a:solidFill>
                <a:latin typeface="Arial" panose="020B0604020202020204" pitchFamily="34" charset="0"/>
                <a:cs typeface="Arial" panose="020B0604020202020204" pitchFamily="34" charset="0"/>
              </a:rPr>
              <a:t>with phone assistance </a:t>
            </a:r>
            <a:r>
              <a:rPr lang="en-US" sz="1800" dirty="0">
                <a:solidFill>
                  <a:schemeClr val="tx1"/>
                </a:solidFill>
                <a:latin typeface="Arial" panose="020B0604020202020204" pitchFamily="34" charset="0"/>
                <a:cs typeface="Arial" panose="020B0604020202020204" pitchFamily="34" charset="0"/>
              </a:rPr>
              <a:t>and with no cost</a:t>
            </a:r>
          </a:p>
          <a:p>
            <a:pPr marL="457200" indent="-457200">
              <a:spcBef>
                <a:spcPts val="400"/>
              </a:spcBef>
              <a:buFont typeface="+mj-lt"/>
              <a:buAutoNum type="arabicPeriod"/>
            </a:pPr>
            <a:endParaRPr lang="en-US" sz="1800" dirty="0">
              <a:solidFill>
                <a:schemeClr val="tx1"/>
              </a:solidFill>
              <a:latin typeface="Arial" panose="020B0604020202020204" pitchFamily="34" charset="0"/>
              <a:cs typeface="Arial" panose="020B0604020202020204" pitchFamily="34" charset="0"/>
            </a:endParaRPr>
          </a:p>
          <a:p>
            <a:pPr marL="457200" indent="-457200">
              <a:spcBef>
                <a:spcPts val="400"/>
              </a:spcBef>
              <a:buFont typeface="+mj-lt"/>
              <a:buAutoNum type="arabicPeriod"/>
            </a:pPr>
            <a:endParaRPr lang="en-US" sz="1800" dirty="0">
              <a:solidFill>
                <a:schemeClr val="tx1"/>
              </a:solidFill>
              <a:latin typeface="Arial" panose="020B0604020202020204" pitchFamily="34" charset="0"/>
              <a:cs typeface="Arial" panose="020B0604020202020204" pitchFamily="34" charset="0"/>
            </a:endParaRPr>
          </a:p>
        </p:txBody>
      </p:sp>
      <p:pic>
        <p:nvPicPr>
          <p:cNvPr id="13" name="Content Placeholder 10" descr="Map&#10;&#10;Description automatically generated">
            <a:extLst>
              <a:ext uri="{FF2B5EF4-FFF2-40B4-BE49-F238E27FC236}">
                <a16:creationId xmlns:a16="http://schemas.microsoft.com/office/drawing/2014/main" id="{9BAB1C87-F074-F2D0-5C9A-04B50C316714}"/>
              </a:ext>
            </a:extLst>
          </p:cNvPr>
          <p:cNvPicPr>
            <a:picLocks noChangeAspect="1"/>
          </p:cNvPicPr>
          <p:nvPr/>
        </p:nvPicPr>
        <p:blipFill rotWithShape="1">
          <a:blip r:embed="rId2">
            <a:extLst>
              <a:ext uri="{28A0092B-C50C-407E-A947-70E740481C1C}">
                <a14:useLocalDpi xmlns:a14="http://schemas.microsoft.com/office/drawing/2010/main" val="0"/>
              </a:ext>
            </a:extLst>
          </a:blip>
          <a:srcRect l="7500" t="5870" r="6790"/>
          <a:stretch/>
        </p:blipFill>
        <p:spPr>
          <a:xfrm>
            <a:off x="328964" y="1292094"/>
            <a:ext cx="5522265" cy="3589622"/>
          </a:xfrm>
          <a:prstGeom prst="rect">
            <a:avLst/>
          </a:prstGeom>
        </p:spPr>
      </p:pic>
      <p:sp>
        <p:nvSpPr>
          <p:cNvPr id="15" name="TextBox 14">
            <a:extLst>
              <a:ext uri="{FF2B5EF4-FFF2-40B4-BE49-F238E27FC236}">
                <a16:creationId xmlns:a16="http://schemas.microsoft.com/office/drawing/2014/main" id="{E0196638-A2AA-5D20-9207-74D453626CDF}"/>
              </a:ext>
            </a:extLst>
          </p:cNvPr>
          <p:cNvSpPr txBox="1"/>
          <p:nvPr/>
        </p:nvSpPr>
        <p:spPr>
          <a:xfrm>
            <a:off x="2687701" y="1471230"/>
            <a:ext cx="2908369" cy="2985433"/>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Cancer Surveillance System (CSS) Data on cancer incidence, treatment, and demographics in Western Washington</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population: New mPC cases in WWA diagnosed </a:t>
            </a:r>
            <a:r>
              <a:rPr lang="en-US" sz="1600" dirty="0" err="1">
                <a:latin typeface="Arial" panose="020B0604020202020204" pitchFamily="34" charset="0"/>
                <a:cs typeface="Arial" panose="020B0604020202020204" pitchFamily="34" charset="0"/>
              </a:rPr>
              <a:t>betw</a:t>
            </a:r>
            <a:r>
              <a:rPr lang="en-US" sz="1600" dirty="0">
                <a:latin typeface="Arial" panose="020B0604020202020204" pitchFamily="34" charset="0"/>
                <a:cs typeface="Arial" panose="020B0604020202020204" pitchFamily="34" charset="0"/>
              </a:rPr>
              <a:t> 1/2018 and 3/2022 </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pic>
        <p:nvPicPr>
          <p:cNvPr id="16" name="Picture 15" descr="A person smiling for the camera&#10;&#10;Description automatically generated with medium confidence">
            <a:extLst>
              <a:ext uri="{FF2B5EF4-FFF2-40B4-BE49-F238E27FC236}">
                <a16:creationId xmlns:a16="http://schemas.microsoft.com/office/drawing/2014/main" id="{3E3D518A-5542-9E36-DCA1-5EB65CF22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9456" y="327957"/>
            <a:ext cx="1021760" cy="1189512"/>
          </a:xfrm>
          <a:prstGeom prst="rect">
            <a:avLst/>
          </a:prstGeom>
        </p:spPr>
      </p:pic>
      <p:pic>
        <p:nvPicPr>
          <p:cNvPr id="17" name="Picture 16" descr="A person smiling for the camera&#10;&#10;Description automatically generated with medium confidence">
            <a:extLst>
              <a:ext uri="{FF2B5EF4-FFF2-40B4-BE49-F238E27FC236}">
                <a16:creationId xmlns:a16="http://schemas.microsoft.com/office/drawing/2014/main" id="{8D95ED2D-C378-0F6B-4EBB-20C2D4876F2B}"/>
              </a:ext>
            </a:extLst>
          </p:cNvPr>
          <p:cNvPicPr>
            <a:picLocks noChangeAspect="1"/>
          </p:cNvPicPr>
          <p:nvPr/>
        </p:nvPicPr>
        <p:blipFill>
          <a:blip r:embed="rId4"/>
          <a:stretch>
            <a:fillRect/>
          </a:stretch>
        </p:blipFill>
        <p:spPr>
          <a:xfrm>
            <a:off x="9742346" y="316502"/>
            <a:ext cx="954411" cy="1200967"/>
          </a:xfrm>
          <a:prstGeom prst="rect">
            <a:avLst/>
          </a:prstGeom>
        </p:spPr>
      </p:pic>
      <p:pic>
        <p:nvPicPr>
          <p:cNvPr id="3" name="Picture 2" descr="A close-up of a person&#10;&#10;Description automatically generated">
            <a:extLst>
              <a:ext uri="{FF2B5EF4-FFF2-40B4-BE49-F238E27FC236}">
                <a16:creationId xmlns:a16="http://schemas.microsoft.com/office/drawing/2014/main" id="{A072C75A-8AF7-102B-B14A-9D6E4EEA4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213" y="322229"/>
            <a:ext cx="1107288" cy="1189512"/>
          </a:xfrm>
          <a:prstGeom prst="rect">
            <a:avLst/>
          </a:prstGeom>
        </p:spPr>
      </p:pic>
      <p:sp>
        <p:nvSpPr>
          <p:cNvPr id="6" name="TextBox 5">
            <a:extLst>
              <a:ext uri="{FF2B5EF4-FFF2-40B4-BE49-F238E27FC236}">
                <a16:creationId xmlns:a16="http://schemas.microsoft.com/office/drawing/2014/main" id="{9D2346BF-039F-895F-38AD-9930C70C27F8}"/>
              </a:ext>
            </a:extLst>
          </p:cNvPr>
          <p:cNvSpPr txBox="1"/>
          <p:nvPr/>
        </p:nvSpPr>
        <p:spPr>
          <a:xfrm>
            <a:off x="8496124" y="1511741"/>
            <a:ext cx="1302458" cy="259518"/>
          </a:xfrm>
          <a:prstGeom prst="rect">
            <a:avLst/>
          </a:prstGeom>
          <a:noFill/>
        </p:spPr>
        <p:txBody>
          <a:bodyPr wrap="none" lIns="0" tIns="0" rIns="0" bIns="0" rtlCol="0">
            <a:noAutofit/>
          </a:bodyPr>
          <a:lstStyle/>
          <a:p>
            <a:pPr algn="l">
              <a:lnSpc>
                <a:spcPct val="110000"/>
              </a:lnSpc>
              <a:spcBef>
                <a:spcPts val="1000"/>
              </a:spcBef>
            </a:pPr>
            <a:r>
              <a:rPr lang="en-US" sz="1400" dirty="0"/>
              <a:t>Janet Stanford</a:t>
            </a:r>
          </a:p>
        </p:txBody>
      </p:sp>
      <p:sp>
        <p:nvSpPr>
          <p:cNvPr id="8" name="TextBox 7">
            <a:extLst>
              <a:ext uri="{FF2B5EF4-FFF2-40B4-BE49-F238E27FC236}">
                <a16:creationId xmlns:a16="http://schemas.microsoft.com/office/drawing/2014/main" id="{E41F6731-7D4D-D5FC-C58D-3FBD2270142C}"/>
              </a:ext>
            </a:extLst>
          </p:cNvPr>
          <p:cNvSpPr txBox="1"/>
          <p:nvPr/>
        </p:nvSpPr>
        <p:spPr>
          <a:xfrm>
            <a:off x="9795141" y="1513918"/>
            <a:ext cx="901616" cy="268538"/>
          </a:xfrm>
          <a:prstGeom prst="rect">
            <a:avLst/>
          </a:prstGeom>
          <a:noFill/>
        </p:spPr>
        <p:txBody>
          <a:bodyPr wrap="none" lIns="0" tIns="0" rIns="0" bIns="0" rtlCol="0">
            <a:noAutofit/>
          </a:bodyPr>
          <a:lstStyle/>
          <a:p>
            <a:pPr algn="l">
              <a:lnSpc>
                <a:spcPct val="110000"/>
              </a:lnSpc>
              <a:spcBef>
                <a:spcPts val="1000"/>
              </a:spcBef>
            </a:pPr>
            <a:r>
              <a:rPr lang="en-US" sz="1400" dirty="0"/>
              <a:t>Risa Wong</a:t>
            </a:r>
          </a:p>
        </p:txBody>
      </p:sp>
      <p:sp>
        <p:nvSpPr>
          <p:cNvPr id="9" name="TextBox 8">
            <a:extLst>
              <a:ext uri="{FF2B5EF4-FFF2-40B4-BE49-F238E27FC236}">
                <a16:creationId xmlns:a16="http://schemas.microsoft.com/office/drawing/2014/main" id="{CF75360E-A77F-A8E4-07D7-F1B8B0E723D5}"/>
              </a:ext>
            </a:extLst>
          </p:cNvPr>
          <p:cNvSpPr txBox="1"/>
          <p:nvPr/>
        </p:nvSpPr>
        <p:spPr>
          <a:xfrm>
            <a:off x="10839528" y="1528666"/>
            <a:ext cx="901616" cy="268538"/>
          </a:xfrm>
          <a:prstGeom prst="rect">
            <a:avLst/>
          </a:prstGeom>
          <a:noFill/>
        </p:spPr>
        <p:txBody>
          <a:bodyPr wrap="none" lIns="0" tIns="0" rIns="0" bIns="0" rtlCol="0">
            <a:noAutofit/>
          </a:bodyPr>
          <a:lstStyle/>
          <a:p>
            <a:pPr algn="l">
              <a:lnSpc>
                <a:spcPct val="110000"/>
              </a:lnSpc>
              <a:spcBef>
                <a:spcPts val="1000"/>
              </a:spcBef>
            </a:pPr>
            <a:r>
              <a:rPr lang="en-US" sz="1400" dirty="0"/>
              <a:t>Hiba Khan</a:t>
            </a:r>
          </a:p>
        </p:txBody>
      </p:sp>
      <p:sp>
        <p:nvSpPr>
          <p:cNvPr id="2" name="TextBox 1">
            <a:extLst>
              <a:ext uri="{FF2B5EF4-FFF2-40B4-BE49-F238E27FC236}">
                <a16:creationId xmlns:a16="http://schemas.microsoft.com/office/drawing/2014/main" id="{0DC0147F-EF8A-8660-D429-25BFC806405E}"/>
              </a:ext>
            </a:extLst>
          </p:cNvPr>
          <p:cNvSpPr txBox="1"/>
          <p:nvPr/>
        </p:nvSpPr>
        <p:spPr>
          <a:xfrm>
            <a:off x="7984034" y="6244776"/>
            <a:ext cx="3415487" cy="546047"/>
          </a:xfrm>
          <a:prstGeom prst="rect">
            <a:avLst/>
          </a:prstGeom>
          <a:noFill/>
        </p:spPr>
        <p:txBody>
          <a:bodyPr wrap="none" rtlCol="0">
            <a:spAutoFit/>
          </a:bodyPr>
          <a:lstStyle/>
          <a:p>
            <a:pPr algn="r"/>
            <a:r>
              <a:rPr lang="en-US" dirty="0"/>
              <a:t>Khan, oral presentation at ASCO 2022</a:t>
            </a:r>
          </a:p>
          <a:p>
            <a:pPr algn="r"/>
            <a:r>
              <a:rPr lang="en-US" dirty="0"/>
              <a:t>Khan et al., </a:t>
            </a:r>
            <a:r>
              <a:rPr lang="en-US" i="1" dirty="0"/>
              <a:t>in preparation</a:t>
            </a:r>
          </a:p>
        </p:txBody>
      </p:sp>
    </p:spTree>
    <p:extLst>
      <p:ext uri="{BB962C8B-B14F-4D97-AF65-F5344CB8AC3E}">
        <p14:creationId xmlns:p14="http://schemas.microsoft.com/office/powerpoint/2010/main" val="12224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10" descr="Map&#10;&#10;Description automatically generated">
            <a:extLst>
              <a:ext uri="{FF2B5EF4-FFF2-40B4-BE49-F238E27FC236}">
                <a16:creationId xmlns:a16="http://schemas.microsoft.com/office/drawing/2014/main" id="{2C828D52-A52E-6A5A-29EB-5985F10F5E79}"/>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5870" r="6790"/>
          <a:stretch/>
        </p:blipFill>
        <p:spPr>
          <a:xfrm>
            <a:off x="328964" y="1292094"/>
            <a:ext cx="5522265" cy="3589622"/>
          </a:xfrm>
          <a:prstGeom prst="rect">
            <a:avLst/>
          </a:prstGeom>
        </p:spPr>
      </p:pic>
      <p:sp>
        <p:nvSpPr>
          <p:cNvPr id="2" name="Title 1">
            <a:extLst>
              <a:ext uri="{FF2B5EF4-FFF2-40B4-BE49-F238E27FC236}">
                <a16:creationId xmlns:a16="http://schemas.microsoft.com/office/drawing/2014/main" id="{78A5ECB4-B395-F820-EA6C-E06FD7721411}"/>
              </a:ext>
            </a:extLst>
          </p:cNvPr>
          <p:cNvSpPr>
            <a:spLocks noGrp="1"/>
          </p:cNvSpPr>
          <p:nvPr>
            <p:ph type="title"/>
          </p:nvPr>
        </p:nvSpPr>
        <p:spPr>
          <a:xfrm>
            <a:off x="640080" y="365125"/>
            <a:ext cx="10972800" cy="731520"/>
          </a:xfrm>
        </p:spPr>
        <p:txBody>
          <a:bodyPr>
            <a:normAutofit/>
          </a:bodyPr>
          <a:lstStyle/>
          <a:p>
            <a:r>
              <a:rPr lang="en-US" sz="3200" dirty="0"/>
              <a:t>GIFTS Design </a:t>
            </a:r>
          </a:p>
        </p:txBody>
      </p:sp>
      <p:sp>
        <p:nvSpPr>
          <p:cNvPr id="3" name="Slide Number Placeholder 2">
            <a:extLst>
              <a:ext uri="{FF2B5EF4-FFF2-40B4-BE49-F238E27FC236}">
                <a16:creationId xmlns:a16="http://schemas.microsoft.com/office/drawing/2014/main" id="{CD802B0C-AA26-B49B-C75A-D9CF45A88CAF}"/>
              </a:ext>
            </a:extLst>
          </p:cNvPr>
          <p:cNvSpPr>
            <a:spLocks noGrp="1"/>
          </p:cNvSpPr>
          <p:nvPr>
            <p:ph type="sldNum" sz="quarter" idx="12"/>
          </p:nvPr>
        </p:nvSpPr>
        <p:spPr/>
        <p:txBody>
          <a:bodyPr/>
          <a:lstStyle/>
          <a:p>
            <a:fld id="{BE33F7A0-71F0-446B-9DE8-6D75BE64EE0F}" type="slidenum">
              <a:rPr lang="en-US" smtClean="0"/>
              <a:pPr/>
              <a:t>26</a:t>
            </a:fld>
            <a:endParaRPr lang="en-US" dirty="0"/>
          </a:p>
        </p:txBody>
      </p:sp>
      <p:sp>
        <p:nvSpPr>
          <p:cNvPr id="6" name="TextBox 5">
            <a:extLst>
              <a:ext uri="{FF2B5EF4-FFF2-40B4-BE49-F238E27FC236}">
                <a16:creationId xmlns:a16="http://schemas.microsoft.com/office/drawing/2014/main" id="{8133FD20-6A8C-F352-560B-EB7607B2E511}"/>
              </a:ext>
            </a:extLst>
          </p:cNvPr>
          <p:cNvSpPr txBox="1"/>
          <p:nvPr/>
        </p:nvSpPr>
        <p:spPr>
          <a:xfrm>
            <a:off x="3083425" y="2120623"/>
            <a:ext cx="1294630" cy="523220"/>
          </a:xfrm>
          <a:prstGeom prst="rect">
            <a:avLst/>
          </a:prstGeom>
          <a:solidFill>
            <a:schemeClr val="bg1"/>
          </a:solidFill>
          <a:ln>
            <a:solidFill>
              <a:schemeClr val="accent1"/>
            </a:solidFill>
          </a:ln>
        </p:spPr>
        <p:txBody>
          <a:bodyPr wrap="square" rtlCol="0">
            <a:spAutoFit/>
          </a:bodyPr>
          <a:lstStyle/>
          <a:p>
            <a:pPr algn="ctr"/>
            <a:r>
              <a:rPr lang="en-US" sz="1400" b="1" dirty="0"/>
              <a:t>Study introduction</a:t>
            </a:r>
          </a:p>
        </p:txBody>
      </p:sp>
      <p:cxnSp>
        <p:nvCxnSpPr>
          <p:cNvPr id="20" name="Straight Arrow Connector 19">
            <a:extLst>
              <a:ext uri="{FF2B5EF4-FFF2-40B4-BE49-F238E27FC236}">
                <a16:creationId xmlns:a16="http://schemas.microsoft.com/office/drawing/2014/main" id="{3D8D7CD0-5314-FC6D-7FDB-391266EB0344}"/>
              </a:ext>
            </a:extLst>
          </p:cNvPr>
          <p:cNvCxnSpPr>
            <a:cxnSpLocks/>
          </p:cNvCxnSpPr>
          <p:nvPr/>
        </p:nvCxnSpPr>
        <p:spPr>
          <a:xfrm>
            <a:off x="4378055" y="2276391"/>
            <a:ext cx="109947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388ACE7-54B8-DC4D-9EEC-83EB34F2D51C}"/>
              </a:ext>
            </a:extLst>
          </p:cNvPr>
          <p:cNvSpPr txBox="1"/>
          <p:nvPr/>
        </p:nvSpPr>
        <p:spPr>
          <a:xfrm>
            <a:off x="9100019" y="2064966"/>
            <a:ext cx="2205748" cy="523220"/>
          </a:xfrm>
          <a:prstGeom prst="rect">
            <a:avLst/>
          </a:prstGeom>
          <a:noFill/>
          <a:ln>
            <a:solidFill>
              <a:schemeClr val="accent1"/>
            </a:solidFill>
          </a:ln>
        </p:spPr>
        <p:txBody>
          <a:bodyPr wrap="square" rtlCol="0">
            <a:spAutoFit/>
          </a:bodyPr>
          <a:lstStyle/>
          <a:p>
            <a:pPr algn="ctr"/>
            <a:r>
              <a:rPr lang="en-US" sz="1400" b="1" dirty="0"/>
              <a:t>Offered free genetic testing through GIFTS</a:t>
            </a:r>
          </a:p>
        </p:txBody>
      </p:sp>
      <p:sp>
        <p:nvSpPr>
          <p:cNvPr id="35" name="TextBox 34">
            <a:extLst>
              <a:ext uri="{FF2B5EF4-FFF2-40B4-BE49-F238E27FC236}">
                <a16:creationId xmlns:a16="http://schemas.microsoft.com/office/drawing/2014/main" id="{13BEEC9C-085D-5F90-D70A-C3CC17C49F30}"/>
              </a:ext>
            </a:extLst>
          </p:cNvPr>
          <p:cNvSpPr txBox="1"/>
          <p:nvPr/>
        </p:nvSpPr>
        <p:spPr>
          <a:xfrm>
            <a:off x="3696783" y="4494357"/>
            <a:ext cx="1493969" cy="523220"/>
          </a:xfrm>
          <a:prstGeom prst="rect">
            <a:avLst/>
          </a:prstGeom>
          <a:solidFill>
            <a:schemeClr val="bg1"/>
          </a:solidFill>
          <a:ln>
            <a:solidFill>
              <a:srgbClr val="FFB648"/>
            </a:solidFill>
          </a:ln>
        </p:spPr>
        <p:txBody>
          <a:bodyPr wrap="square" rtlCol="0">
            <a:spAutoFit/>
          </a:bodyPr>
          <a:lstStyle/>
          <a:p>
            <a:pPr algn="ctr"/>
            <a:r>
              <a:rPr lang="en-US" sz="1400" b="1" dirty="0">
                <a:solidFill>
                  <a:srgbClr val="FF9300"/>
                </a:solidFill>
              </a:rPr>
              <a:t>Did not request questionnaire</a:t>
            </a:r>
          </a:p>
        </p:txBody>
      </p:sp>
      <p:sp>
        <p:nvSpPr>
          <p:cNvPr id="51" name="TextBox 50">
            <a:extLst>
              <a:ext uri="{FF2B5EF4-FFF2-40B4-BE49-F238E27FC236}">
                <a16:creationId xmlns:a16="http://schemas.microsoft.com/office/drawing/2014/main" id="{131E7C3C-513E-ACBB-7480-299A21BF5150}"/>
              </a:ext>
            </a:extLst>
          </p:cNvPr>
          <p:cNvSpPr txBox="1"/>
          <p:nvPr/>
        </p:nvSpPr>
        <p:spPr>
          <a:xfrm>
            <a:off x="7329998" y="2997386"/>
            <a:ext cx="1494912" cy="523220"/>
          </a:xfrm>
          <a:prstGeom prst="rect">
            <a:avLst/>
          </a:prstGeom>
          <a:noFill/>
          <a:ln>
            <a:solidFill>
              <a:srgbClr val="59CBE8"/>
            </a:solidFill>
          </a:ln>
        </p:spPr>
        <p:txBody>
          <a:bodyPr wrap="square" rtlCol="0">
            <a:spAutoFit/>
          </a:bodyPr>
          <a:lstStyle/>
          <a:p>
            <a:pPr algn="ctr"/>
            <a:r>
              <a:rPr lang="en-US" sz="1400" b="1" dirty="0">
                <a:solidFill>
                  <a:schemeClr val="accent5"/>
                </a:solidFill>
              </a:rPr>
              <a:t>Reported prior genetic testing</a:t>
            </a:r>
          </a:p>
        </p:txBody>
      </p:sp>
      <p:cxnSp>
        <p:nvCxnSpPr>
          <p:cNvPr id="21" name="Straight Arrow Connector 20">
            <a:extLst>
              <a:ext uri="{FF2B5EF4-FFF2-40B4-BE49-F238E27FC236}">
                <a16:creationId xmlns:a16="http://schemas.microsoft.com/office/drawing/2014/main" id="{6E8F84D6-29DA-FF2A-F122-EBA556F9B8C6}"/>
              </a:ext>
            </a:extLst>
          </p:cNvPr>
          <p:cNvCxnSpPr>
            <a:cxnSpLocks/>
          </p:cNvCxnSpPr>
          <p:nvPr/>
        </p:nvCxnSpPr>
        <p:spPr>
          <a:xfrm>
            <a:off x="6885803" y="2344048"/>
            <a:ext cx="40500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539E1B-295C-61E7-2595-2C284E1F2A1D}"/>
              </a:ext>
            </a:extLst>
          </p:cNvPr>
          <p:cNvCxnSpPr>
            <a:cxnSpLocks/>
          </p:cNvCxnSpPr>
          <p:nvPr/>
        </p:nvCxnSpPr>
        <p:spPr>
          <a:xfrm>
            <a:off x="8386108" y="2333895"/>
            <a:ext cx="71391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3D1D1F3-2A61-4C34-4B8D-E25C017E39D2}"/>
              </a:ext>
            </a:extLst>
          </p:cNvPr>
          <p:cNvCxnSpPr>
            <a:cxnSpLocks/>
            <a:endCxn id="51" idx="0"/>
          </p:cNvCxnSpPr>
          <p:nvPr/>
        </p:nvCxnSpPr>
        <p:spPr>
          <a:xfrm>
            <a:off x="8071072" y="2632009"/>
            <a:ext cx="6382" cy="36537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63270A4-389A-5A29-25AE-DB06ADB4B14C}"/>
              </a:ext>
            </a:extLst>
          </p:cNvPr>
          <p:cNvSpPr/>
          <p:nvPr/>
        </p:nvSpPr>
        <p:spPr>
          <a:xfrm>
            <a:off x="5477531" y="1865865"/>
            <a:ext cx="6074229" cy="225534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8" name="Rectangle 7">
            <a:extLst>
              <a:ext uri="{FF2B5EF4-FFF2-40B4-BE49-F238E27FC236}">
                <a16:creationId xmlns:a16="http://schemas.microsoft.com/office/drawing/2014/main" id="{25A493C7-3104-6A82-9CD5-BAF77C2049BD}"/>
              </a:ext>
            </a:extLst>
          </p:cNvPr>
          <p:cNvSpPr/>
          <p:nvPr/>
        </p:nvSpPr>
        <p:spPr>
          <a:xfrm>
            <a:off x="3467462" y="4316661"/>
            <a:ext cx="2010069" cy="1263075"/>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cxnSp>
        <p:nvCxnSpPr>
          <p:cNvPr id="11" name="Straight Arrow Connector 10">
            <a:extLst>
              <a:ext uri="{FF2B5EF4-FFF2-40B4-BE49-F238E27FC236}">
                <a16:creationId xmlns:a16="http://schemas.microsoft.com/office/drawing/2014/main" id="{328F061A-16B6-2F04-7835-8C49B49712E1}"/>
              </a:ext>
            </a:extLst>
          </p:cNvPr>
          <p:cNvCxnSpPr>
            <a:cxnSpLocks/>
          </p:cNvCxnSpPr>
          <p:nvPr/>
        </p:nvCxnSpPr>
        <p:spPr>
          <a:xfrm>
            <a:off x="4716465" y="2276391"/>
            <a:ext cx="0" cy="20388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E340187-D4BB-024A-A518-AFD21B5CFB93}"/>
              </a:ext>
            </a:extLst>
          </p:cNvPr>
          <p:cNvSpPr txBox="1"/>
          <p:nvPr/>
        </p:nvSpPr>
        <p:spPr>
          <a:xfrm>
            <a:off x="3082097" y="2834247"/>
            <a:ext cx="1294630" cy="646331"/>
          </a:xfrm>
          <a:prstGeom prst="rect">
            <a:avLst/>
          </a:prstGeom>
          <a:solidFill>
            <a:schemeClr val="bg1">
              <a:lumMod val="95000"/>
            </a:schemeClr>
          </a:solidFill>
          <a:ln>
            <a:solidFill>
              <a:schemeClr val="bg1">
                <a:lumMod val="65000"/>
              </a:schemeClr>
            </a:solidFill>
          </a:ln>
        </p:spPr>
        <p:txBody>
          <a:bodyPr wrap="square" rtlCol="0">
            <a:spAutoFit/>
          </a:bodyPr>
          <a:lstStyle/>
          <a:p>
            <a:pPr algn="ctr"/>
            <a:r>
              <a:rPr lang="en-US" sz="1200" b="1" dirty="0"/>
              <a:t>Deceased, </a:t>
            </a:r>
          </a:p>
          <a:p>
            <a:pPr algn="ctr"/>
            <a:r>
              <a:rPr lang="en-US" sz="1200" b="1" dirty="0"/>
              <a:t>ill or</a:t>
            </a:r>
          </a:p>
          <a:p>
            <a:pPr algn="ctr"/>
            <a:r>
              <a:rPr lang="en-US" sz="1200" b="1" dirty="0"/>
              <a:t>incapacitated</a:t>
            </a:r>
          </a:p>
        </p:txBody>
      </p:sp>
      <p:sp>
        <p:nvSpPr>
          <p:cNvPr id="29" name="TextBox 28">
            <a:extLst>
              <a:ext uri="{FF2B5EF4-FFF2-40B4-BE49-F238E27FC236}">
                <a16:creationId xmlns:a16="http://schemas.microsoft.com/office/drawing/2014/main" id="{39209210-67C4-FFF8-2E25-BC8C80C1C586}"/>
              </a:ext>
            </a:extLst>
          </p:cNvPr>
          <p:cNvSpPr txBox="1"/>
          <p:nvPr/>
        </p:nvSpPr>
        <p:spPr>
          <a:xfrm>
            <a:off x="7329998" y="2098870"/>
            <a:ext cx="1494912" cy="523220"/>
          </a:xfrm>
          <a:prstGeom prst="rect">
            <a:avLst/>
          </a:prstGeom>
          <a:solidFill>
            <a:schemeClr val="bg1"/>
          </a:solidFill>
          <a:ln>
            <a:solidFill>
              <a:schemeClr val="accent1"/>
            </a:solidFill>
          </a:ln>
        </p:spPr>
        <p:txBody>
          <a:bodyPr wrap="square" rtlCol="0">
            <a:spAutoFit/>
          </a:bodyPr>
          <a:lstStyle/>
          <a:p>
            <a:pPr algn="ctr"/>
            <a:r>
              <a:rPr lang="en-US" sz="1400" b="1" dirty="0"/>
              <a:t>Completed questionnaire</a:t>
            </a:r>
          </a:p>
        </p:txBody>
      </p:sp>
      <p:sp>
        <p:nvSpPr>
          <p:cNvPr id="24" name="TextBox 23">
            <a:extLst>
              <a:ext uri="{FF2B5EF4-FFF2-40B4-BE49-F238E27FC236}">
                <a16:creationId xmlns:a16="http://schemas.microsoft.com/office/drawing/2014/main" id="{076E68DA-957A-945C-727C-F3ADE0B7AABC}"/>
              </a:ext>
            </a:extLst>
          </p:cNvPr>
          <p:cNvSpPr txBox="1"/>
          <p:nvPr/>
        </p:nvSpPr>
        <p:spPr>
          <a:xfrm>
            <a:off x="5575952" y="2082438"/>
            <a:ext cx="1557708" cy="523220"/>
          </a:xfrm>
          <a:prstGeom prst="rect">
            <a:avLst/>
          </a:prstGeom>
          <a:solidFill>
            <a:schemeClr val="bg1"/>
          </a:solidFill>
          <a:ln>
            <a:solidFill>
              <a:schemeClr val="accent1"/>
            </a:solidFill>
          </a:ln>
        </p:spPr>
        <p:txBody>
          <a:bodyPr wrap="square" rtlCol="0">
            <a:spAutoFit/>
          </a:bodyPr>
          <a:lstStyle/>
          <a:p>
            <a:pPr algn="ctr"/>
            <a:r>
              <a:rPr lang="en-US" sz="1400" b="1" dirty="0"/>
              <a:t>Requested questionnaire</a:t>
            </a:r>
          </a:p>
        </p:txBody>
      </p:sp>
      <p:grpSp>
        <p:nvGrpSpPr>
          <p:cNvPr id="44" name="Group 43">
            <a:extLst>
              <a:ext uri="{FF2B5EF4-FFF2-40B4-BE49-F238E27FC236}">
                <a16:creationId xmlns:a16="http://schemas.microsoft.com/office/drawing/2014/main" id="{DCD7987E-9612-0739-6B14-41F11DA92CB9}"/>
              </a:ext>
            </a:extLst>
          </p:cNvPr>
          <p:cNvGrpSpPr/>
          <p:nvPr/>
        </p:nvGrpSpPr>
        <p:grpSpPr>
          <a:xfrm>
            <a:off x="8066068" y="3503164"/>
            <a:ext cx="640080" cy="432056"/>
            <a:chOff x="8791303" y="822960"/>
            <a:chExt cx="640080" cy="432056"/>
          </a:xfrm>
        </p:grpSpPr>
        <p:sp>
          <p:nvSpPr>
            <p:cNvPr id="43" name="Oval 42">
              <a:extLst>
                <a:ext uri="{FF2B5EF4-FFF2-40B4-BE49-F238E27FC236}">
                  <a16:creationId xmlns:a16="http://schemas.microsoft.com/office/drawing/2014/main" id="{99D3AEF1-DA2A-3770-479E-1D20F68D0471}"/>
                </a:ext>
              </a:extLst>
            </p:cNvPr>
            <p:cNvSpPr/>
            <p:nvPr/>
          </p:nvSpPr>
          <p:spPr>
            <a:xfrm>
              <a:off x="8791303" y="822960"/>
              <a:ext cx="640080" cy="432056"/>
            </a:xfrm>
            <a:prstGeom prst="ellipse">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F59B5F-0BF9-FF02-D2A6-842D3D2A0F22}"/>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11%</a:t>
              </a:r>
            </a:p>
          </p:txBody>
        </p:sp>
      </p:grpSp>
      <p:grpSp>
        <p:nvGrpSpPr>
          <p:cNvPr id="52" name="Group 51">
            <a:extLst>
              <a:ext uri="{FF2B5EF4-FFF2-40B4-BE49-F238E27FC236}">
                <a16:creationId xmlns:a16="http://schemas.microsoft.com/office/drawing/2014/main" id="{A55D410C-2BA4-52DC-C4F5-641396863E32}"/>
              </a:ext>
            </a:extLst>
          </p:cNvPr>
          <p:cNvGrpSpPr/>
          <p:nvPr/>
        </p:nvGrpSpPr>
        <p:grpSpPr>
          <a:xfrm>
            <a:off x="4694062" y="4992369"/>
            <a:ext cx="640080" cy="432056"/>
            <a:chOff x="8791303" y="822960"/>
            <a:chExt cx="640080" cy="432056"/>
          </a:xfrm>
        </p:grpSpPr>
        <p:sp>
          <p:nvSpPr>
            <p:cNvPr id="53" name="Oval 52">
              <a:extLst>
                <a:ext uri="{FF2B5EF4-FFF2-40B4-BE49-F238E27FC236}">
                  <a16:creationId xmlns:a16="http://schemas.microsoft.com/office/drawing/2014/main" id="{3241CDA7-AC02-8C0C-EBBA-0847B8D527EB}"/>
                </a:ext>
              </a:extLst>
            </p:cNvPr>
            <p:cNvSpPr/>
            <p:nvPr/>
          </p:nvSpPr>
          <p:spPr>
            <a:xfrm>
              <a:off x="8791303" y="822960"/>
              <a:ext cx="640080" cy="4320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7BE9BAAC-6589-ECF9-2723-8AF084D0FEB1}"/>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48%</a:t>
              </a:r>
            </a:p>
          </p:txBody>
        </p:sp>
      </p:grpSp>
      <p:grpSp>
        <p:nvGrpSpPr>
          <p:cNvPr id="55" name="Group 54">
            <a:extLst>
              <a:ext uri="{FF2B5EF4-FFF2-40B4-BE49-F238E27FC236}">
                <a16:creationId xmlns:a16="http://schemas.microsoft.com/office/drawing/2014/main" id="{2C887FBC-97D0-47B1-A60D-B03A78FAAB92}"/>
              </a:ext>
            </a:extLst>
          </p:cNvPr>
          <p:cNvGrpSpPr/>
          <p:nvPr/>
        </p:nvGrpSpPr>
        <p:grpSpPr>
          <a:xfrm>
            <a:off x="11158963" y="2580382"/>
            <a:ext cx="640080" cy="432056"/>
            <a:chOff x="8791303" y="822960"/>
            <a:chExt cx="640080" cy="432056"/>
          </a:xfrm>
        </p:grpSpPr>
        <p:sp>
          <p:nvSpPr>
            <p:cNvPr id="56" name="Oval 55">
              <a:extLst>
                <a:ext uri="{FF2B5EF4-FFF2-40B4-BE49-F238E27FC236}">
                  <a16:creationId xmlns:a16="http://schemas.microsoft.com/office/drawing/2014/main" id="{16ABE58F-ED29-07F1-7E15-ABBAAEA0E34C}"/>
                </a:ext>
              </a:extLst>
            </p:cNvPr>
            <p:cNvSpPr/>
            <p:nvPr/>
          </p:nvSpPr>
          <p:spPr>
            <a:xfrm>
              <a:off x="8791303" y="822960"/>
              <a:ext cx="640080" cy="4320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5AC6EBE1-D119-3653-6431-706167C706E6}"/>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41%</a:t>
              </a:r>
            </a:p>
          </p:txBody>
        </p:sp>
      </p:grpSp>
      <p:cxnSp>
        <p:nvCxnSpPr>
          <p:cNvPr id="61" name="Straight Arrow Connector 60">
            <a:extLst>
              <a:ext uri="{FF2B5EF4-FFF2-40B4-BE49-F238E27FC236}">
                <a16:creationId xmlns:a16="http://schemas.microsoft.com/office/drawing/2014/main" id="{76BD9577-A68D-0BE9-3BF0-30A6CDA0BE2D}"/>
              </a:ext>
            </a:extLst>
          </p:cNvPr>
          <p:cNvCxnSpPr>
            <a:cxnSpLocks/>
          </p:cNvCxnSpPr>
          <p:nvPr/>
        </p:nvCxnSpPr>
        <p:spPr>
          <a:xfrm flipH="1">
            <a:off x="3729466" y="2638798"/>
            <a:ext cx="6565" cy="1778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descr="A person smiling for the camera&#10;&#10;Description automatically generated with medium confidence">
            <a:extLst>
              <a:ext uri="{FF2B5EF4-FFF2-40B4-BE49-F238E27FC236}">
                <a16:creationId xmlns:a16="http://schemas.microsoft.com/office/drawing/2014/main" id="{69A5D7C4-C414-9F18-BE2F-C888BC3EB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2925" y="390702"/>
            <a:ext cx="905638" cy="1054325"/>
          </a:xfrm>
          <a:prstGeom prst="rect">
            <a:avLst/>
          </a:prstGeom>
        </p:spPr>
      </p:pic>
      <p:sp>
        <p:nvSpPr>
          <p:cNvPr id="67" name="TextBox 66">
            <a:extLst>
              <a:ext uri="{FF2B5EF4-FFF2-40B4-BE49-F238E27FC236}">
                <a16:creationId xmlns:a16="http://schemas.microsoft.com/office/drawing/2014/main" id="{9B3DDF86-23FD-DBE4-76AB-4A122B52AFDE}"/>
              </a:ext>
            </a:extLst>
          </p:cNvPr>
          <p:cNvSpPr txBox="1"/>
          <p:nvPr/>
        </p:nvSpPr>
        <p:spPr>
          <a:xfrm>
            <a:off x="10996947" y="1473583"/>
            <a:ext cx="901616" cy="268538"/>
          </a:xfrm>
          <a:prstGeom prst="rect">
            <a:avLst/>
          </a:prstGeom>
          <a:noFill/>
        </p:spPr>
        <p:txBody>
          <a:bodyPr wrap="none" lIns="0" tIns="0" rIns="0" bIns="0" rtlCol="0">
            <a:noAutofit/>
          </a:bodyPr>
          <a:lstStyle/>
          <a:p>
            <a:pPr algn="l">
              <a:lnSpc>
                <a:spcPct val="110000"/>
              </a:lnSpc>
              <a:spcBef>
                <a:spcPts val="1000"/>
              </a:spcBef>
            </a:pPr>
            <a:r>
              <a:rPr lang="en-US" sz="1400" dirty="0"/>
              <a:t>Hiba Khan</a:t>
            </a:r>
          </a:p>
        </p:txBody>
      </p:sp>
      <p:sp>
        <p:nvSpPr>
          <p:cNvPr id="68" name="TextBox 67">
            <a:extLst>
              <a:ext uri="{FF2B5EF4-FFF2-40B4-BE49-F238E27FC236}">
                <a16:creationId xmlns:a16="http://schemas.microsoft.com/office/drawing/2014/main" id="{9E98F6C5-C7EC-870B-FEE2-36A49FEDD013}"/>
              </a:ext>
            </a:extLst>
          </p:cNvPr>
          <p:cNvSpPr txBox="1"/>
          <p:nvPr/>
        </p:nvSpPr>
        <p:spPr>
          <a:xfrm>
            <a:off x="7984034" y="6244776"/>
            <a:ext cx="3415487" cy="546047"/>
          </a:xfrm>
          <a:prstGeom prst="rect">
            <a:avLst/>
          </a:prstGeom>
          <a:noFill/>
        </p:spPr>
        <p:txBody>
          <a:bodyPr wrap="none" rtlCol="0">
            <a:spAutoFit/>
          </a:bodyPr>
          <a:lstStyle/>
          <a:p>
            <a:pPr algn="r"/>
            <a:r>
              <a:rPr lang="en-US" dirty="0"/>
              <a:t>Khan, oral presentation at ASCO 2022</a:t>
            </a:r>
          </a:p>
          <a:p>
            <a:pPr algn="r"/>
            <a:r>
              <a:rPr lang="en-US" dirty="0"/>
              <a:t>Khan et al., </a:t>
            </a:r>
            <a:r>
              <a:rPr lang="en-US" i="1" dirty="0"/>
              <a:t>in preparation</a:t>
            </a:r>
          </a:p>
        </p:txBody>
      </p:sp>
      <p:sp>
        <p:nvSpPr>
          <p:cNvPr id="70" name="Text Placeholder 69">
            <a:extLst>
              <a:ext uri="{FF2B5EF4-FFF2-40B4-BE49-F238E27FC236}">
                <a16:creationId xmlns:a16="http://schemas.microsoft.com/office/drawing/2014/main" id="{5C133C68-1B73-6922-376C-26B3A2207E2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0489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10" descr="Map&#10;&#10;Description automatically generated">
            <a:extLst>
              <a:ext uri="{FF2B5EF4-FFF2-40B4-BE49-F238E27FC236}">
                <a16:creationId xmlns:a16="http://schemas.microsoft.com/office/drawing/2014/main" id="{2C828D52-A52E-6A5A-29EB-5985F10F5E79}"/>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5870" r="6790"/>
          <a:stretch/>
        </p:blipFill>
        <p:spPr>
          <a:xfrm>
            <a:off x="328964" y="1292094"/>
            <a:ext cx="5522265" cy="3589622"/>
          </a:xfrm>
          <a:prstGeom prst="rect">
            <a:avLst/>
          </a:prstGeom>
        </p:spPr>
      </p:pic>
      <p:sp>
        <p:nvSpPr>
          <p:cNvPr id="2" name="Title 1">
            <a:extLst>
              <a:ext uri="{FF2B5EF4-FFF2-40B4-BE49-F238E27FC236}">
                <a16:creationId xmlns:a16="http://schemas.microsoft.com/office/drawing/2014/main" id="{78A5ECB4-B395-F820-EA6C-E06FD7721411}"/>
              </a:ext>
            </a:extLst>
          </p:cNvPr>
          <p:cNvSpPr>
            <a:spLocks noGrp="1"/>
          </p:cNvSpPr>
          <p:nvPr>
            <p:ph type="title"/>
          </p:nvPr>
        </p:nvSpPr>
        <p:spPr>
          <a:xfrm>
            <a:off x="640080" y="365125"/>
            <a:ext cx="10972800" cy="731520"/>
          </a:xfrm>
        </p:spPr>
        <p:txBody>
          <a:bodyPr>
            <a:normAutofit/>
          </a:bodyPr>
          <a:lstStyle/>
          <a:p>
            <a:r>
              <a:rPr lang="en-US" sz="3200" dirty="0"/>
              <a:t>GIFTS Results </a:t>
            </a:r>
          </a:p>
        </p:txBody>
      </p:sp>
      <p:sp>
        <p:nvSpPr>
          <p:cNvPr id="3" name="Slide Number Placeholder 2">
            <a:extLst>
              <a:ext uri="{FF2B5EF4-FFF2-40B4-BE49-F238E27FC236}">
                <a16:creationId xmlns:a16="http://schemas.microsoft.com/office/drawing/2014/main" id="{CD802B0C-AA26-B49B-C75A-D9CF45A88CAF}"/>
              </a:ext>
            </a:extLst>
          </p:cNvPr>
          <p:cNvSpPr>
            <a:spLocks noGrp="1"/>
          </p:cNvSpPr>
          <p:nvPr>
            <p:ph type="sldNum" sz="quarter" idx="12"/>
          </p:nvPr>
        </p:nvSpPr>
        <p:spPr/>
        <p:txBody>
          <a:bodyPr/>
          <a:lstStyle/>
          <a:p>
            <a:fld id="{BE33F7A0-71F0-446B-9DE8-6D75BE64EE0F}" type="slidenum">
              <a:rPr lang="en-US" smtClean="0"/>
              <a:pPr/>
              <a:t>27</a:t>
            </a:fld>
            <a:endParaRPr lang="en-US" dirty="0"/>
          </a:p>
        </p:txBody>
      </p:sp>
      <p:sp>
        <p:nvSpPr>
          <p:cNvPr id="6" name="TextBox 5">
            <a:extLst>
              <a:ext uri="{FF2B5EF4-FFF2-40B4-BE49-F238E27FC236}">
                <a16:creationId xmlns:a16="http://schemas.microsoft.com/office/drawing/2014/main" id="{8133FD20-6A8C-F352-560B-EB7607B2E511}"/>
              </a:ext>
            </a:extLst>
          </p:cNvPr>
          <p:cNvSpPr txBox="1"/>
          <p:nvPr/>
        </p:nvSpPr>
        <p:spPr>
          <a:xfrm>
            <a:off x="3083425" y="2120623"/>
            <a:ext cx="1294630" cy="523220"/>
          </a:xfrm>
          <a:prstGeom prst="rect">
            <a:avLst/>
          </a:prstGeom>
          <a:solidFill>
            <a:schemeClr val="bg1"/>
          </a:solidFill>
          <a:ln>
            <a:solidFill>
              <a:schemeClr val="accent1"/>
            </a:solidFill>
          </a:ln>
        </p:spPr>
        <p:txBody>
          <a:bodyPr wrap="square" rtlCol="0">
            <a:spAutoFit/>
          </a:bodyPr>
          <a:lstStyle/>
          <a:p>
            <a:pPr algn="ctr"/>
            <a:r>
              <a:rPr lang="en-US" sz="1400" b="1" dirty="0"/>
              <a:t>Study introduction</a:t>
            </a:r>
          </a:p>
        </p:txBody>
      </p:sp>
      <p:cxnSp>
        <p:nvCxnSpPr>
          <p:cNvPr id="20" name="Straight Arrow Connector 19">
            <a:extLst>
              <a:ext uri="{FF2B5EF4-FFF2-40B4-BE49-F238E27FC236}">
                <a16:creationId xmlns:a16="http://schemas.microsoft.com/office/drawing/2014/main" id="{3D8D7CD0-5314-FC6D-7FDB-391266EB0344}"/>
              </a:ext>
            </a:extLst>
          </p:cNvPr>
          <p:cNvCxnSpPr>
            <a:cxnSpLocks/>
          </p:cNvCxnSpPr>
          <p:nvPr/>
        </p:nvCxnSpPr>
        <p:spPr>
          <a:xfrm>
            <a:off x="4378055" y="2276391"/>
            <a:ext cx="109947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388ACE7-54B8-DC4D-9EEC-83EB34F2D51C}"/>
              </a:ext>
            </a:extLst>
          </p:cNvPr>
          <p:cNvSpPr txBox="1"/>
          <p:nvPr/>
        </p:nvSpPr>
        <p:spPr>
          <a:xfrm>
            <a:off x="9100019" y="2064966"/>
            <a:ext cx="2205748" cy="523220"/>
          </a:xfrm>
          <a:prstGeom prst="rect">
            <a:avLst/>
          </a:prstGeom>
          <a:noFill/>
          <a:ln>
            <a:solidFill>
              <a:schemeClr val="accent1"/>
            </a:solidFill>
          </a:ln>
        </p:spPr>
        <p:txBody>
          <a:bodyPr wrap="square" rtlCol="0">
            <a:spAutoFit/>
          </a:bodyPr>
          <a:lstStyle/>
          <a:p>
            <a:pPr algn="ctr"/>
            <a:r>
              <a:rPr lang="en-US" sz="1400" b="1" dirty="0"/>
              <a:t>Offered free genetic testing through GIFTS</a:t>
            </a:r>
          </a:p>
        </p:txBody>
      </p:sp>
      <p:sp>
        <p:nvSpPr>
          <p:cNvPr id="51" name="TextBox 50">
            <a:extLst>
              <a:ext uri="{FF2B5EF4-FFF2-40B4-BE49-F238E27FC236}">
                <a16:creationId xmlns:a16="http://schemas.microsoft.com/office/drawing/2014/main" id="{131E7C3C-513E-ACBB-7480-299A21BF5150}"/>
              </a:ext>
            </a:extLst>
          </p:cNvPr>
          <p:cNvSpPr txBox="1"/>
          <p:nvPr/>
        </p:nvSpPr>
        <p:spPr>
          <a:xfrm>
            <a:off x="7329998" y="2997386"/>
            <a:ext cx="1494912" cy="523220"/>
          </a:xfrm>
          <a:prstGeom prst="rect">
            <a:avLst/>
          </a:prstGeom>
          <a:noFill/>
          <a:ln>
            <a:solidFill>
              <a:srgbClr val="59CBE8"/>
            </a:solidFill>
          </a:ln>
        </p:spPr>
        <p:txBody>
          <a:bodyPr wrap="square" rtlCol="0">
            <a:spAutoFit/>
          </a:bodyPr>
          <a:lstStyle/>
          <a:p>
            <a:pPr algn="ctr"/>
            <a:r>
              <a:rPr lang="en-US" sz="1400" b="1" dirty="0">
                <a:solidFill>
                  <a:schemeClr val="accent5"/>
                </a:solidFill>
              </a:rPr>
              <a:t>Reported prior genetic testing</a:t>
            </a:r>
          </a:p>
        </p:txBody>
      </p:sp>
      <p:cxnSp>
        <p:nvCxnSpPr>
          <p:cNvPr id="21" name="Straight Arrow Connector 20">
            <a:extLst>
              <a:ext uri="{FF2B5EF4-FFF2-40B4-BE49-F238E27FC236}">
                <a16:creationId xmlns:a16="http://schemas.microsoft.com/office/drawing/2014/main" id="{6E8F84D6-29DA-FF2A-F122-EBA556F9B8C6}"/>
              </a:ext>
            </a:extLst>
          </p:cNvPr>
          <p:cNvCxnSpPr>
            <a:cxnSpLocks/>
          </p:cNvCxnSpPr>
          <p:nvPr/>
        </p:nvCxnSpPr>
        <p:spPr>
          <a:xfrm>
            <a:off x="6885803" y="2344048"/>
            <a:ext cx="40500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539E1B-295C-61E7-2595-2C284E1F2A1D}"/>
              </a:ext>
            </a:extLst>
          </p:cNvPr>
          <p:cNvCxnSpPr>
            <a:cxnSpLocks/>
          </p:cNvCxnSpPr>
          <p:nvPr/>
        </p:nvCxnSpPr>
        <p:spPr>
          <a:xfrm>
            <a:off x="8386108" y="2333895"/>
            <a:ext cx="71391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3D1D1F3-2A61-4C34-4B8D-E25C017E39D2}"/>
              </a:ext>
            </a:extLst>
          </p:cNvPr>
          <p:cNvCxnSpPr>
            <a:cxnSpLocks/>
            <a:endCxn id="51" idx="0"/>
          </p:cNvCxnSpPr>
          <p:nvPr/>
        </p:nvCxnSpPr>
        <p:spPr>
          <a:xfrm>
            <a:off x="8071072" y="2632009"/>
            <a:ext cx="6382" cy="36537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63270A4-389A-5A29-25AE-DB06ADB4B14C}"/>
              </a:ext>
            </a:extLst>
          </p:cNvPr>
          <p:cNvSpPr/>
          <p:nvPr/>
        </p:nvSpPr>
        <p:spPr>
          <a:xfrm>
            <a:off x="5477531" y="1865865"/>
            <a:ext cx="6074229" cy="225534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9" name="TextBox 28">
            <a:extLst>
              <a:ext uri="{FF2B5EF4-FFF2-40B4-BE49-F238E27FC236}">
                <a16:creationId xmlns:a16="http://schemas.microsoft.com/office/drawing/2014/main" id="{39209210-67C4-FFF8-2E25-BC8C80C1C586}"/>
              </a:ext>
            </a:extLst>
          </p:cNvPr>
          <p:cNvSpPr txBox="1"/>
          <p:nvPr/>
        </p:nvSpPr>
        <p:spPr>
          <a:xfrm>
            <a:off x="7329998" y="2098870"/>
            <a:ext cx="1494912" cy="523220"/>
          </a:xfrm>
          <a:prstGeom prst="rect">
            <a:avLst/>
          </a:prstGeom>
          <a:solidFill>
            <a:schemeClr val="bg1"/>
          </a:solidFill>
          <a:ln>
            <a:solidFill>
              <a:schemeClr val="accent1"/>
            </a:solidFill>
          </a:ln>
        </p:spPr>
        <p:txBody>
          <a:bodyPr wrap="square" rtlCol="0">
            <a:spAutoFit/>
          </a:bodyPr>
          <a:lstStyle/>
          <a:p>
            <a:pPr algn="ctr"/>
            <a:r>
              <a:rPr lang="en-US" sz="1400" b="1" dirty="0"/>
              <a:t>Completed questionnaire</a:t>
            </a:r>
          </a:p>
        </p:txBody>
      </p:sp>
      <p:sp>
        <p:nvSpPr>
          <p:cNvPr id="24" name="TextBox 23">
            <a:extLst>
              <a:ext uri="{FF2B5EF4-FFF2-40B4-BE49-F238E27FC236}">
                <a16:creationId xmlns:a16="http://schemas.microsoft.com/office/drawing/2014/main" id="{076E68DA-957A-945C-727C-F3ADE0B7AABC}"/>
              </a:ext>
            </a:extLst>
          </p:cNvPr>
          <p:cNvSpPr txBox="1"/>
          <p:nvPr/>
        </p:nvSpPr>
        <p:spPr>
          <a:xfrm>
            <a:off x="5575952" y="2082438"/>
            <a:ext cx="1557708" cy="523220"/>
          </a:xfrm>
          <a:prstGeom prst="rect">
            <a:avLst/>
          </a:prstGeom>
          <a:solidFill>
            <a:schemeClr val="bg1"/>
          </a:solidFill>
          <a:ln>
            <a:solidFill>
              <a:schemeClr val="accent1"/>
            </a:solidFill>
          </a:ln>
        </p:spPr>
        <p:txBody>
          <a:bodyPr wrap="square" rtlCol="0">
            <a:spAutoFit/>
          </a:bodyPr>
          <a:lstStyle/>
          <a:p>
            <a:pPr algn="ctr"/>
            <a:r>
              <a:rPr lang="en-US" sz="1400" b="1" dirty="0"/>
              <a:t>Requested questionnaire</a:t>
            </a:r>
          </a:p>
        </p:txBody>
      </p:sp>
      <p:pic>
        <p:nvPicPr>
          <p:cNvPr id="66" name="Picture 65" descr="A person smiling for the camera&#10;&#10;Description automatically generated with medium confidence">
            <a:extLst>
              <a:ext uri="{FF2B5EF4-FFF2-40B4-BE49-F238E27FC236}">
                <a16:creationId xmlns:a16="http://schemas.microsoft.com/office/drawing/2014/main" id="{69A5D7C4-C414-9F18-BE2F-C888BC3EB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2925" y="390702"/>
            <a:ext cx="905638" cy="1054325"/>
          </a:xfrm>
          <a:prstGeom prst="rect">
            <a:avLst/>
          </a:prstGeom>
        </p:spPr>
      </p:pic>
      <p:sp>
        <p:nvSpPr>
          <p:cNvPr id="67" name="TextBox 66">
            <a:extLst>
              <a:ext uri="{FF2B5EF4-FFF2-40B4-BE49-F238E27FC236}">
                <a16:creationId xmlns:a16="http://schemas.microsoft.com/office/drawing/2014/main" id="{9B3DDF86-23FD-DBE4-76AB-4A122B52AFDE}"/>
              </a:ext>
            </a:extLst>
          </p:cNvPr>
          <p:cNvSpPr txBox="1"/>
          <p:nvPr/>
        </p:nvSpPr>
        <p:spPr>
          <a:xfrm>
            <a:off x="10996947" y="1473583"/>
            <a:ext cx="901616" cy="268538"/>
          </a:xfrm>
          <a:prstGeom prst="rect">
            <a:avLst/>
          </a:prstGeom>
          <a:noFill/>
        </p:spPr>
        <p:txBody>
          <a:bodyPr wrap="none" lIns="0" tIns="0" rIns="0" bIns="0" rtlCol="0">
            <a:noAutofit/>
          </a:bodyPr>
          <a:lstStyle/>
          <a:p>
            <a:pPr algn="l">
              <a:lnSpc>
                <a:spcPct val="110000"/>
              </a:lnSpc>
              <a:spcBef>
                <a:spcPts val="1000"/>
              </a:spcBef>
            </a:pPr>
            <a:r>
              <a:rPr lang="en-US" sz="1400" dirty="0"/>
              <a:t>Hiba Khan</a:t>
            </a:r>
          </a:p>
        </p:txBody>
      </p:sp>
      <p:sp>
        <p:nvSpPr>
          <p:cNvPr id="9" name="TextBox 8">
            <a:extLst>
              <a:ext uri="{FF2B5EF4-FFF2-40B4-BE49-F238E27FC236}">
                <a16:creationId xmlns:a16="http://schemas.microsoft.com/office/drawing/2014/main" id="{4BB048C4-A912-E162-AC1D-971D854F8D99}"/>
              </a:ext>
            </a:extLst>
          </p:cNvPr>
          <p:cNvSpPr txBox="1"/>
          <p:nvPr/>
        </p:nvSpPr>
        <p:spPr>
          <a:xfrm>
            <a:off x="5947063" y="4252758"/>
            <a:ext cx="5358704" cy="1384995"/>
          </a:xfrm>
          <a:prstGeom prst="rect">
            <a:avLst/>
          </a:prstGeom>
          <a:solidFill>
            <a:schemeClr val="accent3">
              <a:lumMod val="20000"/>
              <a:lumOff val="80000"/>
            </a:schemeClr>
          </a:solidFill>
          <a:ln>
            <a:solidFill>
              <a:schemeClr val="accent1"/>
            </a:solidFill>
          </a:ln>
        </p:spPr>
        <p:txBody>
          <a:bodyPr wrap="square" rtlCol="0">
            <a:spAutoFit/>
          </a:bodyPr>
          <a:lstStyle/>
          <a:p>
            <a:r>
              <a:rPr lang="en-US" sz="1400" b="1" dirty="0"/>
              <a:t>Demographics of Respondents compared to Non-Respondents:  </a:t>
            </a:r>
          </a:p>
          <a:p>
            <a:endParaRPr lang="en-US" sz="1400" b="1" dirty="0"/>
          </a:p>
          <a:p>
            <a:pPr marL="285750" indent="-285750">
              <a:buFont typeface="Arial" panose="020B0604020202020204" pitchFamily="34" charset="0"/>
              <a:buChar char="•"/>
            </a:pPr>
            <a:r>
              <a:rPr lang="en-US" sz="1400" b="1" dirty="0"/>
              <a:t>Majority of respondents were White</a:t>
            </a:r>
          </a:p>
          <a:p>
            <a:pPr marL="285750" indent="-285750">
              <a:buFont typeface="Arial" panose="020B0604020202020204" pitchFamily="34" charset="0"/>
              <a:buChar char="•"/>
            </a:pPr>
            <a:r>
              <a:rPr lang="en-US" sz="1400" b="1" dirty="0"/>
              <a:t>Proportion esp. low among Black, Asian, Pacific Islanders</a:t>
            </a:r>
          </a:p>
          <a:p>
            <a:pPr marL="285750" indent="-285750">
              <a:buFont typeface="Arial" panose="020B0604020202020204" pitchFamily="34" charset="0"/>
              <a:buChar char="•"/>
            </a:pPr>
            <a:r>
              <a:rPr lang="en-US" sz="1400" b="1" dirty="0"/>
              <a:t>Particularly high among American Indian men</a:t>
            </a:r>
          </a:p>
        </p:txBody>
      </p:sp>
      <p:pic>
        <p:nvPicPr>
          <p:cNvPr id="8" name="Picture 7">
            <a:extLst>
              <a:ext uri="{FF2B5EF4-FFF2-40B4-BE49-F238E27FC236}">
                <a16:creationId xmlns:a16="http://schemas.microsoft.com/office/drawing/2014/main" id="{9ADB43AD-3B33-9C4D-463B-448F12E31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972" y="3751249"/>
            <a:ext cx="4292199" cy="2316087"/>
          </a:xfrm>
          <a:prstGeom prst="rect">
            <a:avLst/>
          </a:prstGeom>
          <a:solidFill>
            <a:schemeClr val="accent1">
              <a:lumMod val="75000"/>
            </a:schemeClr>
          </a:solidFill>
        </p:spPr>
      </p:pic>
      <p:sp>
        <p:nvSpPr>
          <p:cNvPr id="10" name="TextBox 9">
            <a:extLst>
              <a:ext uri="{FF2B5EF4-FFF2-40B4-BE49-F238E27FC236}">
                <a16:creationId xmlns:a16="http://schemas.microsoft.com/office/drawing/2014/main" id="{6A96BBB7-EB50-CB50-276E-3CDF77E4471E}"/>
              </a:ext>
            </a:extLst>
          </p:cNvPr>
          <p:cNvSpPr txBox="1"/>
          <p:nvPr/>
        </p:nvSpPr>
        <p:spPr>
          <a:xfrm>
            <a:off x="7984034" y="6244776"/>
            <a:ext cx="3415487" cy="546047"/>
          </a:xfrm>
          <a:prstGeom prst="rect">
            <a:avLst/>
          </a:prstGeom>
          <a:noFill/>
        </p:spPr>
        <p:txBody>
          <a:bodyPr wrap="none" rtlCol="0">
            <a:spAutoFit/>
          </a:bodyPr>
          <a:lstStyle/>
          <a:p>
            <a:pPr algn="r"/>
            <a:r>
              <a:rPr lang="en-US" dirty="0"/>
              <a:t>Khan, oral presentation at ASCO 2022</a:t>
            </a:r>
          </a:p>
          <a:p>
            <a:pPr algn="r"/>
            <a:r>
              <a:rPr lang="en-US" dirty="0"/>
              <a:t>Khan et al., </a:t>
            </a:r>
            <a:r>
              <a:rPr lang="en-US" i="1" dirty="0"/>
              <a:t>in preparation</a:t>
            </a:r>
          </a:p>
        </p:txBody>
      </p:sp>
      <p:sp>
        <p:nvSpPr>
          <p:cNvPr id="12" name="Text Placeholder 11">
            <a:extLst>
              <a:ext uri="{FF2B5EF4-FFF2-40B4-BE49-F238E27FC236}">
                <a16:creationId xmlns:a16="http://schemas.microsoft.com/office/drawing/2014/main" id="{1B54D0DA-A43E-55D8-42AA-434AE9B88D8A}"/>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1189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10" descr="Map&#10;&#10;Description automatically generated">
            <a:extLst>
              <a:ext uri="{FF2B5EF4-FFF2-40B4-BE49-F238E27FC236}">
                <a16:creationId xmlns:a16="http://schemas.microsoft.com/office/drawing/2014/main" id="{2C828D52-A52E-6A5A-29EB-5985F10F5E79}"/>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5870" r="6790"/>
          <a:stretch/>
        </p:blipFill>
        <p:spPr>
          <a:xfrm>
            <a:off x="328964" y="1292094"/>
            <a:ext cx="5522265" cy="3589622"/>
          </a:xfrm>
          <a:prstGeom prst="rect">
            <a:avLst/>
          </a:prstGeom>
        </p:spPr>
      </p:pic>
      <p:sp>
        <p:nvSpPr>
          <p:cNvPr id="2" name="Title 1">
            <a:extLst>
              <a:ext uri="{FF2B5EF4-FFF2-40B4-BE49-F238E27FC236}">
                <a16:creationId xmlns:a16="http://schemas.microsoft.com/office/drawing/2014/main" id="{78A5ECB4-B395-F820-EA6C-E06FD7721411}"/>
              </a:ext>
            </a:extLst>
          </p:cNvPr>
          <p:cNvSpPr>
            <a:spLocks noGrp="1"/>
          </p:cNvSpPr>
          <p:nvPr>
            <p:ph type="title"/>
          </p:nvPr>
        </p:nvSpPr>
        <p:spPr>
          <a:xfrm>
            <a:off x="640080" y="365125"/>
            <a:ext cx="10972800" cy="731520"/>
          </a:xfrm>
        </p:spPr>
        <p:txBody>
          <a:bodyPr>
            <a:normAutofit/>
          </a:bodyPr>
          <a:lstStyle/>
          <a:p>
            <a:r>
              <a:rPr lang="en-US" sz="3200" dirty="0"/>
              <a:t>GIFTS Results</a:t>
            </a:r>
          </a:p>
        </p:txBody>
      </p:sp>
      <p:sp>
        <p:nvSpPr>
          <p:cNvPr id="3" name="Slide Number Placeholder 2">
            <a:extLst>
              <a:ext uri="{FF2B5EF4-FFF2-40B4-BE49-F238E27FC236}">
                <a16:creationId xmlns:a16="http://schemas.microsoft.com/office/drawing/2014/main" id="{CD802B0C-AA26-B49B-C75A-D9CF45A88CAF}"/>
              </a:ext>
            </a:extLst>
          </p:cNvPr>
          <p:cNvSpPr>
            <a:spLocks noGrp="1"/>
          </p:cNvSpPr>
          <p:nvPr>
            <p:ph type="sldNum" sz="quarter" idx="12"/>
          </p:nvPr>
        </p:nvSpPr>
        <p:spPr/>
        <p:txBody>
          <a:bodyPr/>
          <a:lstStyle/>
          <a:p>
            <a:fld id="{BE33F7A0-71F0-446B-9DE8-6D75BE64EE0F}" type="slidenum">
              <a:rPr lang="en-US" smtClean="0"/>
              <a:pPr/>
              <a:t>28</a:t>
            </a:fld>
            <a:endParaRPr lang="en-US" dirty="0"/>
          </a:p>
        </p:txBody>
      </p:sp>
      <p:sp>
        <p:nvSpPr>
          <p:cNvPr id="6" name="TextBox 5">
            <a:extLst>
              <a:ext uri="{FF2B5EF4-FFF2-40B4-BE49-F238E27FC236}">
                <a16:creationId xmlns:a16="http://schemas.microsoft.com/office/drawing/2014/main" id="{8133FD20-6A8C-F352-560B-EB7607B2E511}"/>
              </a:ext>
            </a:extLst>
          </p:cNvPr>
          <p:cNvSpPr txBox="1"/>
          <p:nvPr/>
        </p:nvSpPr>
        <p:spPr>
          <a:xfrm>
            <a:off x="3083425" y="2120623"/>
            <a:ext cx="1294630" cy="523220"/>
          </a:xfrm>
          <a:prstGeom prst="rect">
            <a:avLst/>
          </a:prstGeom>
          <a:solidFill>
            <a:schemeClr val="bg1"/>
          </a:solidFill>
          <a:ln>
            <a:solidFill>
              <a:schemeClr val="accent1"/>
            </a:solidFill>
          </a:ln>
        </p:spPr>
        <p:txBody>
          <a:bodyPr wrap="square" rtlCol="0">
            <a:spAutoFit/>
          </a:bodyPr>
          <a:lstStyle/>
          <a:p>
            <a:pPr algn="ctr"/>
            <a:r>
              <a:rPr lang="en-US" sz="1400" b="1" dirty="0"/>
              <a:t>Study introduction</a:t>
            </a:r>
          </a:p>
        </p:txBody>
      </p:sp>
      <p:cxnSp>
        <p:nvCxnSpPr>
          <p:cNvPr id="20" name="Straight Arrow Connector 19">
            <a:extLst>
              <a:ext uri="{FF2B5EF4-FFF2-40B4-BE49-F238E27FC236}">
                <a16:creationId xmlns:a16="http://schemas.microsoft.com/office/drawing/2014/main" id="{3D8D7CD0-5314-FC6D-7FDB-391266EB0344}"/>
              </a:ext>
            </a:extLst>
          </p:cNvPr>
          <p:cNvCxnSpPr>
            <a:cxnSpLocks/>
          </p:cNvCxnSpPr>
          <p:nvPr/>
        </p:nvCxnSpPr>
        <p:spPr>
          <a:xfrm>
            <a:off x="4378055" y="2276391"/>
            <a:ext cx="109947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388ACE7-54B8-DC4D-9EEC-83EB34F2D51C}"/>
              </a:ext>
            </a:extLst>
          </p:cNvPr>
          <p:cNvSpPr txBox="1"/>
          <p:nvPr/>
        </p:nvSpPr>
        <p:spPr>
          <a:xfrm>
            <a:off x="9100019" y="2064966"/>
            <a:ext cx="2205748" cy="523220"/>
          </a:xfrm>
          <a:prstGeom prst="rect">
            <a:avLst/>
          </a:prstGeom>
          <a:noFill/>
          <a:ln>
            <a:solidFill>
              <a:schemeClr val="accent1"/>
            </a:solidFill>
          </a:ln>
        </p:spPr>
        <p:txBody>
          <a:bodyPr wrap="square" rtlCol="0">
            <a:spAutoFit/>
          </a:bodyPr>
          <a:lstStyle/>
          <a:p>
            <a:pPr algn="ctr"/>
            <a:r>
              <a:rPr lang="en-US" sz="1400" b="1" dirty="0"/>
              <a:t>Offered free genetic testing through GIFTS</a:t>
            </a:r>
          </a:p>
        </p:txBody>
      </p:sp>
      <p:sp>
        <p:nvSpPr>
          <p:cNvPr id="51" name="TextBox 50">
            <a:extLst>
              <a:ext uri="{FF2B5EF4-FFF2-40B4-BE49-F238E27FC236}">
                <a16:creationId xmlns:a16="http://schemas.microsoft.com/office/drawing/2014/main" id="{131E7C3C-513E-ACBB-7480-299A21BF5150}"/>
              </a:ext>
            </a:extLst>
          </p:cNvPr>
          <p:cNvSpPr txBox="1"/>
          <p:nvPr/>
        </p:nvSpPr>
        <p:spPr>
          <a:xfrm>
            <a:off x="7329998" y="2997386"/>
            <a:ext cx="1494912" cy="523220"/>
          </a:xfrm>
          <a:prstGeom prst="rect">
            <a:avLst/>
          </a:prstGeom>
          <a:noFill/>
          <a:ln>
            <a:solidFill>
              <a:srgbClr val="59CBE8"/>
            </a:solidFill>
          </a:ln>
        </p:spPr>
        <p:txBody>
          <a:bodyPr wrap="square" rtlCol="0">
            <a:spAutoFit/>
          </a:bodyPr>
          <a:lstStyle/>
          <a:p>
            <a:pPr algn="ctr"/>
            <a:r>
              <a:rPr lang="en-US" sz="1400" b="1" dirty="0">
                <a:solidFill>
                  <a:schemeClr val="accent5"/>
                </a:solidFill>
              </a:rPr>
              <a:t>Reported prior genetic testing</a:t>
            </a:r>
          </a:p>
        </p:txBody>
      </p:sp>
      <p:cxnSp>
        <p:nvCxnSpPr>
          <p:cNvPr id="21" name="Straight Arrow Connector 20">
            <a:extLst>
              <a:ext uri="{FF2B5EF4-FFF2-40B4-BE49-F238E27FC236}">
                <a16:creationId xmlns:a16="http://schemas.microsoft.com/office/drawing/2014/main" id="{6E8F84D6-29DA-FF2A-F122-EBA556F9B8C6}"/>
              </a:ext>
            </a:extLst>
          </p:cNvPr>
          <p:cNvCxnSpPr>
            <a:cxnSpLocks/>
          </p:cNvCxnSpPr>
          <p:nvPr/>
        </p:nvCxnSpPr>
        <p:spPr>
          <a:xfrm>
            <a:off x="6885803" y="2344048"/>
            <a:ext cx="40500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539E1B-295C-61E7-2595-2C284E1F2A1D}"/>
              </a:ext>
            </a:extLst>
          </p:cNvPr>
          <p:cNvCxnSpPr>
            <a:cxnSpLocks/>
          </p:cNvCxnSpPr>
          <p:nvPr/>
        </p:nvCxnSpPr>
        <p:spPr>
          <a:xfrm>
            <a:off x="8386108" y="2333895"/>
            <a:ext cx="71391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3D1D1F3-2A61-4C34-4B8D-E25C017E39D2}"/>
              </a:ext>
            </a:extLst>
          </p:cNvPr>
          <p:cNvCxnSpPr>
            <a:cxnSpLocks/>
            <a:endCxn id="51" idx="0"/>
          </p:cNvCxnSpPr>
          <p:nvPr/>
        </p:nvCxnSpPr>
        <p:spPr>
          <a:xfrm>
            <a:off x="8071072" y="2632009"/>
            <a:ext cx="6382" cy="36537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63270A4-389A-5A29-25AE-DB06ADB4B14C}"/>
              </a:ext>
            </a:extLst>
          </p:cNvPr>
          <p:cNvSpPr/>
          <p:nvPr/>
        </p:nvSpPr>
        <p:spPr>
          <a:xfrm>
            <a:off x="5477531" y="1865865"/>
            <a:ext cx="6074229" cy="225534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9" name="TextBox 28">
            <a:extLst>
              <a:ext uri="{FF2B5EF4-FFF2-40B4-BE49-F238E27FC236}">
                <a16:creationId xmlns:a16="http://schemas.microsoft.com/office/drawing/2014/main" id="{39209210-67C4-FFF8-2E25-BC8C80C1C586}"/>
              </a:ext>
            </a:extLst>
          </p:cNvPr>
          <p:cNvSpPr txBox="1"/>
          <p:nvPr/>
        </p:nvSpPr>
        <p:spPr>
          <a:xfrm>
            <a:off x="7329998" y="2098870"/>
            <a:ext cx="1494912" cy="523220"/>
          </a:xfrm>
          <a:prstGeom prst="rect">
            <a:avLst/>
          </a:prstGeom>
          <a:solidFill>
            <a:schemeClr val="bg1"/>
          </a:solidFill>
          <a:ln>
            <a:solidFill>
              <a:schemeClr val="accent1"/>
            </a:solidFill>
          </a:ln>
        </p:spPr>
        <p:txBody>
          <a:bodyPr wrap="square" rtlCol="0">
            <a:spAutoFit/>
          </a:bodyPr>
          <a:lstStyle/>
          <a:p>
            <a:pPr algn="ctr"/>
            <a:r>
              <a:rPr lang="en-US" sz="1400" b="1" dirty="0"/>
              <a:t>Completed questionnaire</a:t>
            </a:r>
          </a:p>
        </p:txBody>
      </p:sp>
      <p:sp>
        <p:nvSpPr>
          <p:cNvPr id="24" name="TextBox 23">
            <a:extLst>
              <a:ext uri="{FF2B5EF4-FFF2-40B4-BE49-F238E27FC236}">
                <a16:creationId xmlns:a16="http://schemas.microsoft.com/office/drawing/2014/main" id="{076E68DA-957A-945C-727C-F3ADE0B7AABC}"/>
              </a:ext>
            </a:extLst>
          </p:cNvPr>
          <p:cNvSpPr txBox="1"/>
          <p:nvPr/>
        </p:nvSpPr>
        <p:spPr>
          <a:xfrm>
            <a:off x="5575952" y="2082438"/>
            <a:ext cx="1557708" cy="523220"/>
          </a:xfrm>
          <a:prstGeom prst="rect">
            <a:avLst/>
          </a:prstGeom>
          <a:solidFill>
            <a:schemeClr val="bg1"/>
          </a:solidFill>
          <a:ln>
            <a:solidFill>
              <a:schemeClr val="accent1"/>
            </a:solidFill>
          </a:ln>
        </p:spPr>
        <p:txBody>
          <a:bodyPr wrap="square" rtlCol="0">
            <a:spAutoFit/>
          </a:bodyPr>
          <a:lstStyle/>
          <a:p>
            <a:pPr algn="ctr"/>
            <a:r>
              <a:rPr lang="en-US" sz="1400" b="1" dirty="0"/>
              <a:t>Requested questionnaire</a:t>
            </a:r>
          </a:p>
        </p:txBody>
      </p:sp>
      <p:grpSp>
        <p:nvGrpSpPr>
          <p:cNvPr id="44" name="Group 43">
            <a:extLst>
              <a:ext uri="{FF2B5EF4-FFF2-40B4-BE49-F238E27FC236}">
                <a16:creationId xmlns:a16="http://schemas.microsoft.com/office/drawing/2014/main" id="{DCD7987E-9612-0739-6B14-41F11DA92CB9}"/>
              </a:ext>
            </a:extLst>
          </p:cNvPr>
          <p:cNvGrpSpPr/>
          <p:nvPr/>
        </p:nvGrpSpPr>
        <p:grpSpPr>
          <a:xfrm>
            <a:off x="8066068" y="3503164"/>
            <a:ext cx="640080" cy="432056"/>
            <a:chOff x="8791303" y="822960"/>
            <a:chExt cx="640080" cy="432056"/>
          </a:xfrm>
        </p:grpSpPr>
        <p:sp>
          <p:nvSpPr>
            <p:cNvPr id="43" name="Oval 42">
              <a:extLst>
                <a:ext uri="{FF2B5EF4-FFF2-40B4-BE49-F238E27FC236}">
                  <a16:creationId xmlns:a16="http://schemas.microsoft.com/office/drawing/2014/main" id="{99D3AEF1-DA2A-3770-479E-1D20F68D0471}"/>
                </a:ext>
              </a:extLst>
            </p:cNvPr>
            <p:cNvSpPr/>
            <p:nvPr/>
          </p:nvSpPr>
          <p:spPr>
            <a:xfrm>
              <a:off x="8791303" y="822960"/>
              <a:ext cx="640080" cy="432056"/>
            </a:xfrm>
            <a:prstGeom prst="ellipse">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F59B5F-0BF9-FF02-D2A6-842D3D2A0F22}"/>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11%</a:t>
              </a:r>
            </a:p>
          </p:txBody>
        </p:sp>
      </p:grpSp>
      <p:grpSp>
        <p:nvGrpSpPr>
          <p:cNvPr id="55" name="Group 54">
            <a:extLst>
              <a:ext uri="{FF2B5EF4-FFF2-40B4-BE49-F238E27FC236}">
                <a16:creationId xmlns:a16="http://schemas.microsoft.com/office/drawing/2014/main" id="{2C887FBC-97D0-47B1-A60D-B03A78FAAB92}"/>
              </a:ext>
            </a:extLst>
          </p:cNvPr>
          <p:cNvGrpSpPr/>
          <p:nvPr/>
        </p:nvGrpSpPr>
        <p:grpSpPr>
          <a:xfrm>
            <a:off x="11158963" y="2580382"/>
            <a:ext cx="640080" cy="432056"/>
            <a:chOff x="8791303" y="822960"/>
            <a:chExt cx="640080" cy="432056"/>
          </a:xfrm>
        </p:grpSpPr>
        <p:sp>
          <p:nvSpPr>
            <p:cNvPr id="56" name="Oval 55">
              <a:extLst>
                <a:ext uri="{FF2B5EF4-FFF2-40B4-BE49-F238E27FC236}">
                  <a16:creationId xmlns:a16="http://schemas.microsoft.com/office/drawing/2014/main" id="{16ABE58F-ED29-07F1-7E15-ABBAAEA0E34C}"/>
                </a:ext>
              </a:extLst>
            </p:cNvPr>
            <p:cNvSpPr/>
            <p:nvPr/>
          </p:nvSpPr>
          <p:spPr>
            <a:xfrm>
              <a:off x="8791303" y="822960"/>
              <a:ext cx="640080" cy="4320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5AC6EBE1-D119-3653-6431-706167C706E6}"/>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41%</a:t>
              </a:r>
            </a:p>
          </p:txBody>
        </p:sp>
      </p:grpSp>
      <p:pic>
        <p:nvPicPr>
          <p:cNvPr id="66" name="Picture 65" descr="A person smiling for the camera&#10;&#10;Description automatically generated with medium confidence">
            <a:extLst>
              <a:ext uri="{FF2B5EF4-FFF2-40B4-BE49-F238E27FC236}">
                <a16:creationId xmlns:a16="http://schemas.microsoft.com/office/drawing/2014/main" id="{69A5D7C4-C414-9F18-BE2F-C888BC3EB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2925" y="390702"/>
            <a:ext cx="905638" cy="1054325"/>
          </a:xfrm>
          <a:prstGeom prst="rect">
            <a:avLst/>
          </a:prstGeom>
        </p:spPr>
      </p:pic>
      <p:sp>
        <p:nvSpPr>
          <p:cNvPr id="67" name="TextBox 66">
            <a:extLst>
              <a:ext uri="{FF2B5EF4-FFF2-40B4-BE49-F238E27FC236}">
                <a16:creationId xmlns:a16="http://schemas.microsoft.com/office/drawing/2014/main" id="{9B3DDF86-23FD-DBE4-76AB-4A122B52AFDE}"/>
              </a:ext>
            </a:extLst>
          </p:cNvPr>
          <p:cNvSpPr txBox="1"/>
          <p:nvPr/>
        </p:nvSpPr>
        <p:spPr>
          <a:xfrm>
            <a:off x="10996947" y="1473583"/>
            <a:ext cx="901616" cy="268538"/>
          </a:xfrm>
          <a:prstGeom prst="rect">
            <a:avLst/>
          </a:prstGeom>
          <a:noFill/>
        </p:spPr>
        <p:txBody>
          <a:bodyPr wrap="none" lIns="0" tIns="0" rIns="0" bIns="0" rtlCol="0">
            <a:noAutofit/>
          </a:bodyPr>
          <a:lstStyle/>
          <a:p>
            <a:pPr algn="l">
              <a:lnSpc>
                <a:spcPct val="110000"/>
              </a:lnSpc>
              <a:spcBef>
                <a:spcPts val="1000"/>
              </a:spcBef>
            </a:pPr>
            <a:r>
              <a:rPr lang="en-US" sz="1400" dirty="0"/>
              <a:t>Hiba Khan</a:t>
            </a:r>
          </a:p>
        </p:txBody>
      </p:sp>
      <p:sp>
        <p:nvSpPr>
          <p:cNvPr id="10" name="TextBox 9">
            <a:extLst>
              <a:ext uri="{FF2B5EF4-FFF2-40B4-BE49-F238E27FC236}">
                <a16:creationId xmlns:a16="http://schemas.microsoft.com/office/drawing/2014/main" id="{AF61650D-8E66-6F64-F53F-1676C7AD1C83}"/>
              </a:ext>
            </a:extLst>
          </p:cNvPr>
          <p:cNvSpPr txBox="1"/>
          <p:nvPr/>
        </p:nvSpPr>
        <p:spPr>
          <a:xfrm>
            <a:off x="5851229" y="4418962"/>
            <a:ext cx="6047334" cy="1805623"/>
          </a:xfrm>
          <a:prstGeom prst="rect">
            <a:avLst/>
          </a:prstGeom>
          <a:noFill/>
          <a:ln>
            <a:solidFill>
              <a:srgbClr val="00B050"/>
            </a:solidFill>
          </a:ln>
        </p:spPr>
        <p:txBody>
          <a:bodyPr wrap="square">
            <a:spAutoFit/>
          </a:bodyPr>
          <a:lstStyle/>
          <a:p>
            <a:pPr>
              <a:lnSpc>
                <a:spcPct val="100000"/>
              </a:lnSpc>
              <a:spcBef>
                <a:spcPts val="400"/>
              </a:spcBef>
            </a:pPr>
            <a:r>
              <a:rPr lang="en-US" sz="1800" b="1" dirty="0">
                <a:solidFill>
                  <a:srgbClr val="00B050"/>
                </a:solidFill>
                <a:latin typeface="+mn-lt"/>
              </a:rPr>
              <a:t>88% </a:t>
            </a:r>
            <a:r>
              <a:rPr lang="en-US" sz="1800" b="1" dirty="0">
                <a:solidFill>
                  <a:schemeClr val="tx1"/>
                </a:solidFill>
                <a:latin typeface="+mn-lt"/>
              </a:rPr>
              <a:t>(168/192) of those who indicated interest in genetic testing received testing </a:t>
            </a:r>
          </a:p>
          <a:p>
            <a:pPr>
              <a:lnSpc>
                <a:spcPct val="100000"/>
              </a:lnSpc>
              <a:spcBef>
                <a:spcPts val="400"/>
              </a:spcBef>
            </a:pPr>
            <a:r>
              <a:rPr lang="en-US" sz="1800" b="1" dirty="0">
                <a:solidFill>
                  <a:schemeClr val="tx1"/>
                </a:solidFill>
                <a:latin typeface="+mn-lt"/>
              </a:rPr>
              <a:t>Of all respondents who had any genetic testing, </a:t>
            </a:r>
            <a:r>
              <a:rPr lang="en-US" sz="1800" b="1" dirty="0">
                <a:solidFill>
                  <a:schemeClr val="accent1"/>
                </a:solidFill>
                <a:latin typeface="+mn-lt"/>
              </a:rPr>
              <a:t>7% </a:t>
            </a:r>
            <a:r>
              <a:rPr lang="en-US" sz="1800" b="1" dirty="0">
                <a:solidFill>
                  <a:schemeClr val="tx1"/>
                </a:solidFill>
                <a:latin typeface="+mn-lt"/>
              </a:rPr>
              <a:t>(9/128) of them had pathogenic variant identified, including in </a:t>
            </a:r>
            <a:r>
              <a:rPr lang="en-US" sz="1800" b="1" i="1" dirty="0">
                <a:solidFill>
                  <a:schemeClr val="tx1"/>
                </a:solidFill>
                <a:latin typeface="+mn-lt"/>
              </a:rPr>
              <a:t>ATM (1)</a:t>
            </a:r>
            <a:r>
              <a:rPr lang="en-US" sz="1800" b="1" dirty="0">
                <a:solidFill>
                  <a:schemeClr val="tx1"/>
                </a:solidFill>
                <a:latin typeface="+mn-lt"/>
              </a:rPr>
              <a:t>, </a:t>
            </a:r>
            <a:r>
              <a:rPr lang="en-US" sz="1800" b="1" i="1" dirty="0">
                <a:solidFill>
                  <a:schemeClr val="tx1"/>
                </a:solidFill>
                <a:latin typeface="+mn-lt"/>
              </a:rPr>
              <a:t>BRCA2 (3)</a:t>
            </a:r>
            <a:r>
              <a:rPr lang="en-US" sz="1800" b="1" dirty="0">
                <a:solidFill>
                  <a:schemeClr val="tx1"/>
                </a:solidFill>
                <a:latin typeface="+mn-lt"/>
              </a:rPr>
              <a:t>, </a:t>
            </a:r>
            <a:r>
              <a:rPr lang="en-US" sz="1800" b="1" i="1" dirty="0">
                <a:solidFill>
                  <a:schemeClr val="tx1"/>
                </a:solidFill>
                <a:latin typeface="+mn-lt"/>
              </a:rPr>
              <a:t>BRIP1</a:t>
            </a:r>
            <a:r>
              <a:rPr lang="en-US" sz="1800" b="1" dirty="0">
                <a:solidFill>
                  <a:schemeClr val="tx1"/>
                </a:solidFill>
                <a:latin typeface="+mn-lt"/>
              </a:rPr>
              <a:t> (1), </a:t>
            </a:r>
            <a:r>
              <a:rPr lang="en-US" sz="1800" b="1" i="1" dirty="0">
                <a:solidFill>
                  <a:schemeClr val="tx1"/>
                </a:solidFill>
                <a:latin typeface="+mn-lt"/>
              </a:rPr>
              <a:t>CHEK2 (1)</a:t>
            </a:r>
            <a:r>
              <a:rPr lang="en-US" sz="1800" b="1" dirty="0">
                <a:solidFill>
                  <a:schemeClr val="tx1"/>
                </a:solidFill>
                <a:latin typeface="+mn-lt"/>
              </a:rPr>
              <a:t>, </a:t>
            </a:r>
            <a:r>
              <a:rPr lang="en-US" sz="1800" b="1" i="1" dirty="0">
                <a:solidFill>
                  <a:schemeClr val="tx1"/>
                </a:solidFill>
                <a:latin typeface="+mn-lt"/>
              </a:rPr>
              <a:t>PALB2 (1)</a:t>
            </a:r>
            <a:r>
              <a:rPr lang="en-US" sz="1800" b="1" dirty="0">
                <a:solidFill>
                  <a:schemeClr val="tx1"/>
                </a:solidFill>
                <a:latin typeface="+mn-lt"/>
              </a:rPr>
              <a:t>, and </a:t>
            </a:r>
            <a:r>
              <a:rPr lang="en-US" sz="1800" b="1" i="1" dirty="0">
                <a:solidFill>
                  <a:schemeClr val="tx1"/>
                </a:solidFill>
                <a:latin typeface="+mn-lt"/>
              </a:rPr>
              <a:t>PMS2 (2)</a:t>
            </a:r>
          </a:p>
        </p:txBody>
      </p:sp>
      <p:cxnSp>
        <p:nvCxnSpPr>
          <p:cNvPr id="13" name="Straight Connector 12">
            <a:extLst>
              <a:ext uri="{FF2B5EF4-FFF2-40B4-BE49-F238E27FC236}">
                <a16:creationId xmlns:a16="http://schemas.microsoft.com/office/drawing/2014/main" id="{B9970C3D-26D3-4468-9E68-76D413A6B618}"/>
              </a:ext>
            </a:extLst>
          </p:cNvPr>
          <p:cNvCxnSpPr>
            <a:cxnSpLocks/>
            <a:stCxn id="56" idx="3"/>
          </p:cNvCxnSpPr>
          <p:nvPr/>
        </p:nvCxnSpPr>
        <p:spPr>
          <a:xfrm flipH="1">
            <a:off x="7622469" y="2949165"/>
            <a:ext cx="3630232" cy="146979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EE1A23-7AEE-1379-3C9F-DEAC7EE34D9E}"/>
              </a:ext>
            </a:extLst>
          </p:cNvPr>
          <p:cNvCxnSpPr>
            <a:cxnSpLocks/>
            <a:stCxn id="57" idx="2"/>
          </p:cNvCxnSpPr>
          <p:nvPr/>
        </p:nvCxnSpPr>
        <p:spPr>
          <a:xfrm>
            <a:off x="11540882" y="2986312"/>
            <a:ext cx="322154" cy="143265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E1CC5A5A-4FAD-0393-2665-A254FE65A6A2}"/>
              </a:ext>
            </a:extLst>
          </p:cNvPr>
          <p:cNvSpPr/>
          <p:nvPr/>
        </p:nvSpPr>
        <p:spPr>
          <a:xfrm>
            <a:off x="7805946" y="3128939"/>
            <a:ext cx="3993097" cy="1225277"/>
          </a:xfrm>
          <a:prstGeom prst="triangle">
            <a:avLst>
              <a:gd name="adj" fmla="val 929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C064DB-A7BF-E663-AFF3-A2D8315CDA46}"/>
              </a:ext>
            </a:extLst>
          </p:cNvPr>
          <p:cNvSpPr txBox="1"/>
          <p:nvPr/>
        </p:nvSpPr>
        <p:spPr>
          <a:xfrm>
            <a:off x="7984034" y="6244776"/>
            <a:ext cx="3415487" cy="546047"/>
          </a:xfrm>
          <a:prstGeom prst="rect">
            <a:avLst/>
          </a:prstGeom>
          <a:noFill/>
        </p:spPr>
        <p:txBody>
          <a:bodyPr wrap="none" rtlCol="0">
            <a:spAutoFit/>
          </a:bodyPr>
          <a:lstStyle/>
          <a:p>
            <a:pPr algn="r"/>
            <a:r>
              <a:rPr lang="en-US" dirty="0"/>
              <a:t>Khan, oral presentation at ASCO 2022</a:t>
            </a:r>
          </a:p>
          <a:p>
            <a:pPr algn="r"/>
            <a:r>
              <a:rPr lang="en-US" dirty="0"/>
              <a:t>Khan et al., </a:t>
            </a:r>
            <a:r>
              <a:rPr lang="en-US" i="1" dirty="0"/>
              <a:t>in preparation</a:t>
            </a:r>
          </a:p>
        </p:txBody>
      </p:sp>
      <p:sp>
        <p:nvSpPr>
          <p:cNvPr id="27" name="Text Placeholder 26">
            <a:extLst>
              <a:ext uri="{FF2B5EF4-FFF2-40B4-BE49-F238E27FC236}">
                <a16:creationId xmlns:a16="http://schemas.microsoft.com/office/drawing/2014/main" id="{3FDBFDF8-F5D1-1993-9F25-D464DA72641A}"/>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54280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10" descr="Map&#10;&#10;Description automatically generated">
            <a:extLst>
              <a:ext uri="{FF2B5EF4-FFF2-40B4-BE49-F238E27FC236}">
                <a16:creationId xmlns:a16="http://schemas.microsoft.com/office/drawing/2014/main" id="{2C828D52-A52E-6A5A-29EB-5985F10F5E79}"/>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5870" r="6790"/>
          <a:stretch/>
        </p:blipFill>
        <p:spPr>
          <a:xfrm>
            <a:off x="328964" y="1292094"/>
            <a:ext cx="5522265" cy="3589622"/>
          </a:xfrm>
          <a:prstGeom prst="rect">
            <a:avLst/>
          </a:prstGeom>
        </p:spPr>
      </p:pic>
      <p:sp>
        <p:nvSpPr>
          <p:cNvPr id="2" name="Title 1">
            <a:extLst>
              <a:ext uri="{FF2B5EF4-FFF2-40B4-BE49-F238E27FC236}">
                <a16:creationId xmlns:a16="http://schemas.microsoft.com/office/drawing/2014/main" id="{78A5ECB4-B395-F820-EA6C-E06FD7721411}"/>
              </a:ext>
            </a:extLst>
          </p:cNvPr>
          <p:cNvSpPr>
            <a:spLocks noGrp="1"/>
          </p:cNvSpPr>
          <p:nvPr>
            <p:ph type="title"/>
          </p:nvPr>
        </p:nvSpPr>
        <p:spPr>
          <a:xfrm>
            <a:off x="640080" y="365125"/>
            <a:ext cx="10972800" cy="731520"/>
          </a:xfrm>
        </p:spPr>
        <p:txBody>
          <a:bodyPr>
            <a:normAutofit/>
          </a:bodyPr>
          <a:lstStyle/>
          <a:p>
            <a:r>
              <a:rPr lang="en-US" sz="3200" dirty="0"/>
              <a:t>GIFTS Results</a:t>
            </a:r>
          </a:p>
        </p:txBody>
      </p:sp>
      <p:sp>
        <p:nvSpPr>
          <p:cNvPr id="3" name="Slide Number Placeholder 2">
            <a:extLst>
              <a:ext uri="{FF2B5EF4-FFF2-40B4-BE49-F238E27FC236}">
                <a16:creationId xmlns:a16="http://schemas.microsoft.com/office/drawing/2014/main" id="{CD802B0C-AA26-B49B-C75A-D9CF45A88CAF}"/>
              </a:ext>
            </a:extLst>
          </p:cNvPr>
          <p:cNvSpPr>
            <a:spLocks noGrp="1"/>
          </p:cNvSpPr>
          <p:nvPr>
            <p:ph type="sldNum" sz="quarter" idx="12"/>
          </p:nvPr>
        </p:nvSpPr>
        <p:spPr/>
        <p:txBody>
          <a:bodyPr/>
          <a:lstStyle/>
          <a:p>
            <a:fld id="{BE33F7A0-71F0-446B-9DE8-6D75BE64EE0F}" type="slidenum">
              <a:rPr lang="en-US" smtClean="0"/>
              <a:pPr/>
              <a:t>29</a:t>
            </a:fld>
            <a:endParaRPr lang="en-US" dirty="0"/>
          </a:p>
        </p:txBody>
      </p:sp>
      <p:sp>
        <p:nvSpPr>
          <p:cNvPr id="6" name="TextBox 5">
            <a:extLst>
              <a:ext uri="{FF2B5EF4-FFF2-40B4-BE49-F238E27FC236}">
                <a16:creationId xmlns:a16="http://schemas.microsoft.com/office/drawing/2014/main" id="{8133FD20-6A8C-F352-560B-EB7607B2E511}"/>
              </a:ext>
            </a:extLst>
          </p:cNvPr>
          <p:cNvSpPr txBox="1"/>
          <p:nvPr/>
        </p:nvSpPr>
        <p:spPr>
          <a:xfrm>
            <a:off x="3083425" y="2120623"/>
            <a:ext cx="1294630" cy="523220"/>
          </a:xfrm>
          <a:prstGeom prst="rect">
            <a:avLst/>
          </a:prstGeom>
          <a:solidFill>
            <a:schemeClr val="bg1"/>
          </a:solidFill>
          <a:ln>
            <a:solidFill>
              <a:schemeClr val="accent1"/>
            </a:solidFill>
          </a:ln>
        </p:spPr>
        <p:txBody>
          <a:bodyPr wrap="square" rtlCol="0">
            <a:spAutoFit/>
          </a:bodyPr>
          <a:lstStyle/>
          <a:p>
            <a:pPr algn="ctr"/>
            <a:r>
              <a:rPr lang="en-US" sz="1400" b="1" dirty="0"/>
              <a:t>Study introduction</a:t>
            </a:r>
          </a:p>
        </p:txBody>
      </p:sp>
      <p:cxnSp>
        <p:nvCxnSpPr>
          <p:cNvPr id="20" name="Straight Arrow Connector 19">
            <a:extLst>
              <a:ext uri="{FF2B5EF4-FFF2-40B4-BE49-F238E27FC236}">
                <a16:creationId xmlns:a16="http://schemas.microsoft.com/office/drawing/2014/main" id="{3D8D7CD0-5314-FC6D-7FDB-391266EB0344}"/>
              </a:ext>
            </a:extLst>
          </p:cNvPr>
          <p:cNvCxnSpPr>
            <a:cxnSpLocks/>
          </p:cNvCxnSpPr>
          <p:nvPr/>
        </p:nvCxnSpPr>
        <p:spPr>
          <a:xfrm>
            <a:off x="4378055" y="2276391"/>
            <a:ext cx="109947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388ACE7-54B8-DC4D-9EEC-83EB34F2D51C}"/>
              </a:ext>
            </a:extLst>
          </p:cNvPr>
          <p:cNvSpPr txBox="1"/>
          <p:nvPr/>
        </p:nvSpPr>
        <p:spPr>
          <a:xfrm>
            <a:off x="9100019" y="2064966"/>
            <a:ext cx="2205748" cy="523220"/>
          </a:xfrm>
          <a:prstGeom prst="rect">
            <a:avLst/>
          </a:prstGeom>
          <a:noFill/>
          <a:ln>
            <a:solidFill>
              <a:schemeClr val="accent1"/>
            </a:solidFill>
          </a:ln>
        </p:spPr>
        <p:txBody>
          <a:bodyPr wrap="square" rtlCol="0">
            <a:spAutoFit/>
          </a:bodyPr>
          <a:lstStyle/>
          <a:p>
            <a:pPr algn="ctr"/>
            <a:r>
              <a:rPr lang="en-US" sz="1400" b="1" dirty="0"/>
              <a:t>Offered free genetic testing through GIFTS</a:t>
            </a:r>
          </a:p>
        </p:txBody>
      </p:sp>
      <p:sp>
        <p:nvSpPr>
          <p:cNvPr id="35" name="TextBox 34">
            <a:extLst>
              <a:ext uri="{FF2B5EF4-FFF2-40B4-BE49-F238E27FC236}">
                <a16:creationId xmlns:a16="http://schemas.microsoft.com/office/drawing/2014/main" id="{13BEEC9C-085D-5F90-D70A-C3CC17C49F30}"/>
              </a:ext>
            </a:extLst>
          </p:cNvPr>
          <p:cNvSpPr txBox="1"/>
          <p:nvPr/>
        </p:nvSpPr>
        <p:spPr>
          <a:xfrm>
            <a:off x="3696783" y="4494357"/>
            <a:ext cx="1493969" cy="523220"/>
          </a:xfrm>
          <a:prstGeom prst="rect">
            <a:avLst/>
          </a:prstGeom>
          <a:solidFill>
            <a:schemeClr val="bg1"/>
          </a:solidFill>
          <a:ln>
            <a:solidFill>
              <a:srgbClr val="FFB648"/>
            </a:solidFill>
          </a:ln>
        </p:spPr>
        <p:txBody>
          <a:bodyPr wrap="square" rtlCol="0">
            <a:spAutoFit/>
          </a:bodyPr>
          <a:lstStyle/>
          <a:p>
            <a:pPr algn="ctr"/>
            <a:r>
              <a:rPr lang="en-US" sz="1400" b="1" dirty="0">
                <a:solidFill>
                  <a:srgbClr val="FF9300"/>
                </a:solidFill>
              </a:rPr>
              <a:t>Did not request questionnaire</a:t>
            </a:r>
          </a:p>
        </p:txBody>
      </p:sp>
      <p:sp>
        <p:nvSpPr>
          <p:cNvPr id="51" name="TextBox 50">
            <a:extLst>
              <a:ext uri="{FF2B5EF4-FFF2-40B4-BE49-F238E27FC236}">
                <a16:creationId xmlns:a16="http://schemas.microsoft.com/office/drawing/2014/main" id="{131E7C3C-513E-ACBB-7480-299A21BF5150}"/>
              </a:ext>
            </a:extLst>
          </p:cNvPr>
          <p:cNvSpPr txBox="1"/>
          <p:nvPr/>
        </p:nvSpPr>
        <p:spPr>
          <a:xfrm>
            <a:off x="7329998" y="2997386"/>
            <a:ext cx="1494912" cy="523220"/>
          </a:xfrm>
          <a:prstGeom prst="rect">
            <a:avLst/>
          </a:prstGeom>
          <a:noFill/>
          <a:ln>
            <a:solidFill>
              <a:srgbClr val="59CBE8"/>
            </a:solidFill>
          </a:ln>
        </p:spPr>
        <p:txBody>
          <a:bodyPr wrap="square" rtlCol="0">
            <a:spAutoFit/>
          </a:bodyPr>
          <a:lstStyle/>
          <a:p>
            <a:pPr algn="ctr"/>
            <a:r>
              <a:rPr lang="en-US" sz="1400" b="1" dirty="0">
                <a:solidFill>
                  <a:schemeClr val="accent5"/>
                </a:solidFill>
              </a:rPr>
              <a:t>Reported prior genetic testing</a:t>
            </a:r>
          </a:p>
        </p:txBody>
      </p:sp>
      <p:cxnSp>
        <p:nvCxnSpPr>
          <p:cNvPr id="21" name="Straight Arrow Connector 20">
            <a:extLst>
              <a:ext uri="{FF2B5EF4-FFF2-40B4-BE49-F238E27FC236}">
                <a16:creationId xmlns:a16="http://schemas.microsoft.com/office/drawing/2014/main" id="{6E8F84D6-29DA-FF2A-F122-EBA556F9B8C6}"/>
              </a:ext>
            </a:extLst>
          </p:cNvPr>
          <p:cNvCxnSpPr>
            <a:cxnSpLocks/>
          </p:cNvCxnSpPr>
          <p:nvPr/>
        </p:nvCxnSpPr>
        <p:spPr>
          <a:xfrm>
            <a:off x="6885803" y="2344048"/>
            <a:ext cx="40500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539E1B-295C-61E7-2595-2C284E1F2A1D}"/>
              </a:ext>
            </a:extLst>
          </p:cNvPr>
          <p:cNvCxnSpPr>
            <a:cxnSpLocks/>
          </p:cNvCxnSpPr>
          <p:nvPr/>
        </p:nvCxnSpPr>
        <p:spPr>
          <a:xfrm>
            <a:off x="8386108" y="2333895"/>
            <a:ext cx="71391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3D1D1F3-2A61-4C34-4B8D-E25C017E39D2}"/>
              </a:ext>
            </a:extLst>
          </p:cNvPr>
          <p:cNvCxnSpPr>
            <a:cxnSpLocks/>
            <a:endCxn id="51" idx="0"/>
          </p:cNvCxnSpPr>
          <p:nvPr/>
        </p:nvCxnSpPr>
        <p:spPr>
          <a:xfrm>
            <a:off x="8071072" y="2632009"/>
            <a:ext cx="6382" cy="36537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63270A4-389A-5A29-25AE-DB06ADB4B14C}"/>
              </a:ext>
            </a:extLst>
          </p:cNvPr>
          <p:cNvSpPr/>
          <p:nvPr/>
        </p:nvSpPr>
        <p:spPr>
          <a:xfrm>
            <a:off x="5477531" y="1865865"/>
            <a:ext cx="6074229" cy="225534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8" name="Rectangle 7">
            <a:extLst>
              <a:ext uri="{FF2B5EF4-FFF2-40B4-BE49-F238E27FC236}">
                <a16:creationId xmlns:a16="http://schemas.microsoft.com/office/drawing/2014/main" id="{25A493C7-3104-6A82-9CD5-BAF77C2049BD}"/>
              </a:ext>
            </a:extLst>
          </p:cNvPr>
          <p:cNvSpPr/>
          <p:nvPr/>
        </p:nvSpPr>
        <p:spPr>
          <a:xfrm>
            <a:off x="3467462" y="4316661"/>
            <a:ext cx="2010069" cy="1263075"/>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cxnSp>
        <p:nvCxnSpPr>
          <p:cNvPr id="11" name="Straight Arrow Connector 10">
            <a:extLst>
              <a:ext uri="{FF2B5EF4-FFF2-40B4-BE49-F238E27FC236}">
                <a16:creationId xmlns:a16="http://schemas.microsoft.com/office/drawing/2014/main" id="{328F061A-16B6-2F04-7835-8C49B49712E1}"/>
              </a:ext>
            </a:extLst>
          </p:cNvPr>
          <p:cNvCxnSpPr>
            <a:cxnSpLocks/>
          </p:cNvCxnSpPr>
          <p:nvPr/>
        </p:nvCxnSpPr>
        <p:spPr>
          <a:xfrm>
            <a:off x="4716465" y="2276391"/>
            <a:ext cx="0" cy="20388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E340187-D4BB-024A-A518-AFD21B5CFB93}"/>
              </a:ext>
            </a:extLst>
          </p:cNvPr>
          <p:cNvSpPr txBox="1"/>
          <p:nvPr/>
        </p:nvSpPr>
        <p:spPr>
          <a:xfrm>
            <a:off x="3082097" y="2834247"/>
            <a:ext cx="1294630" cy="646331"/>
          </a:xfrm>
          <a:prstGeom prst="rect">
            <a:avLst/>
          </a:prstGeom>
          <a:solidFill>
            <a:schemeClr val="bg1">
              <a:lumMod val="95000"/>
            </a:schemeClr>
          </a:solidFill>
          <a:ln>
            <a:solidFill>
              <a:schemeClr val="bg1">
                <a:lumMod val="65000"/>
              </a:schemeClr>
            </a:solidFill>
          </a:ln>
        </p:spPr>
        <p:txBody>
          <a:bodyPr wrap="square" rtlCol="0">
            <a:spAutoFit/>
          </a:bodyPr>
          <a:lstStyle/>
          <a:p>
            <a:pPr algn="ctr"/>
            <a:r>
              <a:rPr lang="en-US" sz="1200" b="1" dirty="0"/>
              <a:t>Deceased, </a:t>
            </a:r>
          </a:p>
          <a:p>
            <a:pPr algn="ctr"/>
            <a:r>
              <a:rPr lang="en-US" sz="1200" b="1" dirty="0"/>
              <a:t>ill or</a:t>
            </a:r>
          </a:p>
          <a:p>
            <a:pPr algn="ctr"/>
            <a:r>
              <a:rPr lang="en-US" sz="1200" b="1" dirty="0"/>
              <a:t>incapacitated</a:t>
            </a:r>
          </a:p>
        </p:txBody>
      </p:sp>
      <p:sp>
        <p:nvSpPr>
          <p:cNvPr id="29" name="TextBox 28">
            <a:extLst>
              <a:ext uri="{FF2B5EF4-FFF2-40B4-BE49-F238E27FC236}">
                <a16:creationId xmlns:a16="http://schemas.microsoft.com/office/drawing/2014/main" id="{39209210-67C4-FFF8-2E25-BC8C80C1C586}"/>
              </a:ext>
            </a:extLst>
          </p:cNvPr>
          <p:cNvSpPr txBox="1"/>
          <p:nvPr/>
        </p:nvSpPr>
        <p:spPr>
          <a:xfrm>
            <a:off x="7329998" y="2098870"/>
            <a:ext cx="1494912" cy="523220"/>
          </a:xfrm>
          <a:prstGeom prst="rect">
            <a:avLst/>
          </a:prstGeom>
          <a:solidFill>
            <a:schemeClr val="bg1"/>
          </a:solidFill>
          <a:ln>
            <a:solidFill>
              <a:schemeClr val="accent1"/>
            </a:solidFill>
          </a:ln>
        </p:spPr>
        <p:txBody>
          <a:bodyPr wrap="square" rtlCol="0">
            <a:spAutoFit/>
          </a:bodyPr>
          <a:lstStyle/>
          <a:p>
            <a:pPr algn="ctr"/>
            <a:r>
              <a:rPr lang="en-US" sz="1400" b="1" dirty="0"/>
              <a:t>Completed questionnaire</a:t>
            </a:r>
          </a:p>
        </p:txBody>
      </p:sp>
      <p:sp>
        <p:nvSpPr>
          <p:cNvPr id="24" name="TextBox 23">
            <a:extLst>
              <a:ext uri="{FF2B5EF4-FFF2-40B4-BE49-F238E27FC236}">
                <a16:creationId xmlns:a16="http://schemas.microsoft.com/office/drawing/2014/main" id="{076E68DA-957A-945C-727C-F3ADE0B7AABC}"/>
              </a:ext>
            </a:extLst>
          </p:cNvPr>
          <p:cNvSpPr txBox="1"/>
          <p:nvPr/>
        </p:nvSpPr>
        <p:spPr>
          <a:xfrm>
            <a:off x="5575952" y="2082438"/>
            <a:ext cx="1557708" cy="523220"/>
          </a:xfrm>
          <a:prstGeom prst="rect">
            <a:avLst/>
          </a:prstGeom>
          <a:solidFill>
            <a:schemeClr val="bg1"/>
          </a:solidFill>
          <a:ln>
            <a:solidFill>
              <a:schemeClr val="accent1"/>
            </a:solidFill>
          </a:ln>
        </p:spPr>
        <p:txBody>
          <a:bodyPr wrap="square" rtlCol="0">
            <a:spAutoFit/>
          </a:bodyPr>
          <a:lstStyle/>
          <a:p>
            <a:pPr algn="ctr"/>
            <a:r>
              <a:rPr lang="en-US" sz="1400" b="1" dirty="0"/>
              <a:t>Requested questionnaire</a:t>
            </a:r>
          </a:p>
        </p:txBody>
      </p:sp>
      <p:grpSp>
        <p:nvGrpSpPr>
          <p:cNvPr id="44" name="Group 43">
            <a:extLst>
              <a:ext uri="{FF2B5EF4-FFF2-40B4-BE49-F238E27FC236}">
                <a16:creationId xmlns:a16="http://schemas.microsoft.com/office/drawing/2014/main" id="{DCD7987E-9612-0739-6B14-41F11DA92CB9}"/>
              </a:ext>
            </a:extLst>
          </p:cNvPr>
          <p:cNvGrpSpPr/>
          <p:nvPr/>
        </p:nvGrpSpPr>
        <p:grpSpPr>
          <a:xfrm>
            <a:off x="8066068" y="3503164"/>
            <a:ext cx="640080" cy="432056"/>
            <a:chOff x="8791303" y="822960"/>
            <a:chExt cx="640080" cy="432056"/>
          </a:xfrm>
        </p:grpSpPr>
        <p:sp>
          <p:nvSpPr>
            <p:cNvPr id="43" name="Oval 42">
              <a:extLst>
                <a:ext uri="{FF2B5EF4-FFF2-40B4-BE49-F238E27FC236}">
                  <a16:creationId xmlns:a16="http://schemas.microsoft.com/office/drawing/2014/main" id="{99D3AEF1-DA2A-3770-479E-1D20F68D0471}"/>
                </a:ext>
              </a:extLst>
            </p:cNvPr>
            <p:cNvSpPr/>
            <p:nvPr/>
          </p:nvSpPr>
          <p:spPr>
            <a:xfrm>
              <a:off x="8791303" y="822960"/>
              <a:ext cx="640080" cy="432056"/>
            </a:xfrm>
            <a:prstGeom prst="ellipse">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4F59B5F-0BF9-FF02-D2A6-842D3D2A0F22}"/>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11%</a:t>
              </a:r>
            </a:p>
          </p:txBody>
        </p:sp>
      </p:grpSp>
      <p:grpSp>
        <p:nvGrpSpPr>
          <p:cNvPr id="52" name="Group 51">
            <a:extLst>
              <a:ext uri="{FF2B5EF4-FFF2-40B4-BE49-F238E27FC236}">
                <a16:creationId xmlns:a16="http://schemas.microsoft.com/office/drawing/2014/main" id="{A55D410C-2BA4-52DC-C4F5-641396863E32}"/>
              </a:ext>
            </a:extLst>
          </p:cNvPr>
          <p:cNvGrpSpPr/>
          <p:nvPr/>
        </p:nvGrpSpPr>
        <p:grpSpPr>
          <a:xfrm>
            <a:off x="4694062" y="4992369"/>
            <a:ext cx="640080" cy="432056"/>
            <a:chOff x="8791303" y="822960"/>
            <a:chExt cx="640080" cy="432056"/>
          </a:xfrm>
        </p:grpSpPr>
        <p:sp>
          <p:nvSpPr>
            <p:cNvPr id="53" name="Oval 52">
              <a:extLst>
                <a:ext uri="{FF2B5EF4-FFF2-40B4-BE49-F238E27FC236}">
                  <a16:creationId xmlns:a16="http://schemas.microsoft.com/office/drawing/2014/main" id="{3241CDA7-AC02-8C0C-EBBA-0847B8D527EB}"/>
                </a:ext>
              </a:extLst>
            </p:cNvPr>
            <p:cNvSpPr/>
            <p:nvPr/>
          </p:nvSpPr>
          <p:spPr>
            <a:xfrm>
              <a:off x="8791303" y="822960"/>
              <a:ext cx="640080" cy="4320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7BE9BAAC-6589-ECF9-2723-8AF084D0FEB1}"/>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48%</a:t>
              </a:r>
            </a:p>
          </p:txBody>
        </p:sp>
      </p:grpSp>
      <p:grpSp>
        <p:nvGrpSpPr>
          <p:cNvPr id="55" name="Group 54">
            <a:extLst>
              <a:ext uri="{FF2B5EF4-FFF2-40B4-BE49-F238E27FC236}">
                <a16:creationId xmlns:a16="http://schemas.microsoft.com/office/drawing/2014/main" id="{2C887FBC-97D0-47B1-A60D-B03A78FAAB92}"/>
              </a:ext>
            </a:extLst>
          </p:cNvPr>
          <p:cNvGrpSpPr/>
          <p:nvPr/>
        </p:nvGrpSpPr>
        <p:grpSpPr>
          <a:xfrm>
            <a:off x="11158963" y="2580382"/>
            <a:ext cx="640080" cy="432056"/>
            <a:chOff x="8791303" y="822960"/>
            <a:chExt cx="640080" cy="432056"/>
          </a:xfrm>
        </p:grpSpPr>
        <p:sp>
          <p:nvSpPr>
            <p:cNvPr id="56" name="Oval 55">
              <a:extLst>
                <a:ext uri="{FF2B5EF4-FFF2-40B4-BE49-F238E27FC236}">
                  <a16:creationId xmlns:a16="http://schemas.microsoft.com/office/drawing/2014/main" id="{16ABE58F-ED29-07F1-7E15-ABBAAEA0E34C}"/>
                </a:ext>
              </a:extLst>
            </p:cNvPr>
            <p:cNvSpPr/>
            <p:nvPr/>
          </p:nvSpPr>
          <p:spPr>
            <a:xfrm>
              <a:off x="8791303" y="822960"/>
              <a:ext cx="640080" cy="4320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5AC6EBE1-D119-3653-6431-706167C706E6}"/>
                </a:ext>
              </a:extLst>
            </p:cNvPr>
            <p:cNvSpPr txBox="1"/>
            <p:nvPr/>
          </p:nvSpPr>
          <p:spPr>
            <a:xfrm>
              <a:off x="8915061" y="921014"/>
              <a:ext cx="516322" cy="307876"/>
            </a:xfrm>
            <a:prstGeom prst="rect">
              <a:avLst/>
            </a:prstGeom>
            <a:noFill/>
          </p:spPr>
          <p:txBody>
            <a:bodyPr wrap="none" lIns="0" tIns="0" rIns="0" bIns="0" rtlCol="0">
              <a:noAutofit/>
            </a:bodyPr>
            <a:lstStyle/>
            <a:p>
              <a:pPr algn="l">
                <a:lnSpc>
                  <a:spcPct val="110000"/>
                </a:lnSpc>
                <a:spcBef>
                  <a:spcPts val="1000"/>
                </a:spcBef>
              </a:pPr>
              <a:r>
                <a:rPr lang="en-US" sz="1600" b="1" dirty="0">
                  <a:solidFill>
                    <a:schemeClr val="bg1"/>
                  </a:solidFill>
                </a:rPr>
                <a:t>41%</a:t>
              </a:r>
            </a:p>
          </p:txBody>
        </p:sp>
      </p:grpSp>
      <p:cxnSp>
        <p:nvCxnSpPr>
          <p:cNvPr id="61" name="Straight Arrow Connector 60">
            <a:extLst>
              <a:ext uri="{FF2B5EF4-FFF2-40B4-BE49-F238E27FC236}">
                <a16:creationId xmlns:a16="http://schemas.microsoft.com/office/drawing/2014/main" id="{76BD9577-A68D-0BE9-3BF0-30A6CDA0BE2D}"/>
              </a:ext>
            </a:extLst>
          </p:cNvPr>
          <p:cNvCxnSpPr>
            <a:cxnSpLocks/>
          </p:cNvCxnSpPr>
          <p:nvPr/>
        </p:nvCxnSpPr>
        <p:spPr>
          <a:xfrm flipH="1">
            <a:off x="3729466" y="2638798"/>
            <a:ext cx="6565" cy="1778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descr="A person smiling for the camera&#10;&#10;Description automatically generated with medium confidence">
            <a:extLst>
              <a:ext uri="{FF2B5EF4-FFF2-40B4-BE49-F238E27FC236}">
                <a16:creationId xmlns:a16="http://schemas.microsoft.com/office/drawing/2014/main" id="{69A5D7C4-C414-9F18-BE2F-C888BC3EB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2925" y="390702"/>
            <a:ext cx="905638" cy="1054325"/>
          </a:xfrm>
          <a:prstGeom prst="rect">
            <a:avLst/>
          </a:prstGeom>
        </p:spPr>
      </p:pic>
      <p:sp>
        <p:nvSpPr>
          <p:cNvPr id="67" name="TextBox 66">
            <a:extLst>
              <a:ext uri="{FF2B5EF4-FFF2-40B4-BE49-F238E27FC236}">
                <a16:creationId xmlns:a16="http://schemas.microsoft.com/office/drawing/2014/main" id="{9B3DDF86-23FD-DBE4-76AB-4A122B52AFDE}"/>
              </a:ext>
            </a:extLst>
          </p:cNvPr>
          <p:cNvSpPr txBox="1"/>
          <p:nvPr/>
        </p:nvSpPr>
        <p:spPr>
          <a:xfrm>
            <a:off x="10996947" y="1473583"/>
            <a:ext cx="901616" cy="268538"/>
          </a:xfrm>
          <a:prstGeom prst="rect">
            <a:avLst/>
          </a:prstGeom>
          <a:noFill/>
        </p:spPr>
        <p:txBody>
          <a:bodyPr wrap="none" lIns="0" tIns="0" rIns="0" bIns="0" rtlCol="0">
            <a:noAutofit/>
          </a:bodyPr>
          <a:lstStyle/>
          <a:p>
            <a:pPr algn="l">
              <a:lnSpc>
                <a:spcPct val="110000"/>
              </a:lnSpc>
              <a:spcBef>
                <a:spcPts val="1000"/>
              </a:spcBef>
            </a:pPr>
            <a:r>
              <a:rPr lang="en-US" sz="1400" dirty="0"/>
              <a:t>Hiba Khan</a:t>
            </a:r>
          </a:p>
        </p:txBody>
      </p:sp>
      <p:sp>
        <p:nvSpPr>
          <p:cNvPr id="10" name="TextBox 9">
            <a:extLst>
              <a:ext uri="{FF2B5EF4-FFF2-40B4-BE49-F238E27FC236}">
                <a16:creationId xmlns:a16="http://schemas.microsoft.com/office/drawing/2014/main" id="{CC94312C-DCF0-0353-D83A-7A86C8A13A6F}"/>
              </a:ext>
            </a:extLst>
          </p:cNvPr>
          <p:cNvSpPr txBox="1"/>
          <p:nvPr/>
        </p:nvSpPr>
        <p:spPr>
          <a:xfrm>
            <a:off x="6714471" y="4644196"/>
            <a:ext cx="4841190" cy="1200329"/>
          </a:xfrm>
          <a:prstGeom prst="rect">
            <a:avLst/>
          </a:prstGeom>
          <a:solidFill>
            <a:schemeClr val="bg1"/>
          </a:solidFill>
        </p:spPr>
        <p:txBody>
          <a:bodyPr wrap="square">
            <a:spAutoFit/>
          </a:bodyPr>
          <a:lstStyle/>
          <a:p>
            <a:pPr>
              <a:lnSpc>
                <a:spcPct val="100000"/>
              </a:lnSpc>
              <a:spcBef>
                <a:spcPts val="400"/>
              </a:spcBef>
            </a:pPr>
            <a:r>
              <a:rPr lang="en-US" sz="2400" b="1" i="1" dirty="0">
                <a:solidFill>
                  <a:srgbClr val="C00000"/>
                </a:solidFill>
                <a:latin typeface="+mn-lt"/>
              </a:rPr>
              <a:t>About half did not indicate interest in testing after outreach…WHY?</a:t>
            </a:r>
          </a:p>
        </p:txBody>
      </p:sp>
      <p:sp>
        <p:nvSpPr>
          <p:cNvPr id="12" name="TextBox 11">
            <a:extLst>
              <a:ext uri="{FF2B5EF4-FFF2-40B4-BE49-F238E27FC236}">
                <a16:creationId xmlns:a16="http://schemas.microsoft.com/office/drawing/2014/main" id="{8C815113-A71E-E752-C261-4CCDF616D4C5}"/>
              </a:ext>
            </a:extLst>
          </p:cNvPr>
          <p:cNvSpPr txBox="1"/>
          <p:nvPr/>
        </p:nvSpPr>
        <p:spPr>
          <a:xfrm>
            <a:off x="7984034" y="6244776"/>
            <a:ext cx="3415487" cy="546047"/>
          </a:xfrm>
          <a:prstGeom prst="rect">
            <a:avLst/>
          </a:prstGeom>
          <a:noFill/>
        </p:spPr>
        <p:txBody>
          <a:bodyPr wrap="none" rtlCol="0">
            <a:spAutoFit/>
          </a:bodyPr>
          <a:lstStyle/>
          <a:p>
            <a:pPr algn="r"/>
            <a:r>
              <a:rPr lang="en-US" dirty="0"/>
              <a:t>Khan, oral presentation at ASCO 2022</a:t>
            </a:r>
          </a:p>
          <a:p>
            <a:pPr algn="r"/>
            <a:r>
              <a:rPr lang="en-US" dirty="0"/>
              <a:t>Khan et al., </a:t>
            </a:r>
            <a:r>
              <a:rPr lang="en-US" i="1" dirty="0"/>
              <a:t>in preparation</a:t>
            </a:r>
          </a:p>
        </p:txBody>
      </p:sp>
      <p:sp>
        <p:nvSpPr>
          <p:cNvPr id="14" name="Text Placeholder 13">
            <a:extLst>
              <a:ext uri="{FF2B5EF4-FFF2-40B4-BE49-F238E27FC236}">
                <a16:creationId xmlns:a16="http://schemas.microsoft.com/office/drawing/2014/main" id="{2A992A4E-CA17-4F22-50B8-401A746179FB}"/>
              </a:ext>
            </a:extLst>
          </p:cNvPr>
          <p:cNvSpPr>
            <a:spLocks noGrp="1"/>
          </p:cNvSpPr>
          <p:nvPr>
            <p:ph type="body" sz="quarter" idx="15"/>
          </p:nvPr>
        </p:nvSpPr>
        <p:spPr/>
        <p:txBody>
          <a:bodyPr/>
          <a:lstStyle/>
          <a:p>
            <a:endParaRPr lang="en-US"/>
          </a:p>
        </p:txBody>
      </p:sp>
      <p:cxnSp>
        <p:nvCxnSpPr>
          <p:cNvPr id="16" name="Straight Connector 15">
            <a:extLst>
              <a:ext uri="{FF2B5EF4-FFF2-40B4-BE49-F238E27FC236}">
                <a16:creationId xmlns:a16="http://schemas.microsoft.com/office/drawing/2014/main" id="{02B2A1B1-3E43-66C0-E423-CFD4A149D18B}"/>
              </a:ext>
            </a:extLst>
          </p:cNvPr>
          <p:cNvCxnSpPr/>
          <p:nvPr/>
        </p:nvCxnSpPr>
        <p:spPr>
          <a:xfrm flipV="1">
            <a:off x="5237929" y="4799807"/>
            <a:ext cx="1513379" cy="2644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A30EBD-EE58-65E4-AE4E-B7C07F68D7C4}"/>
              </a:ext>
            </a:extLst>
          </p:cNvPr>
          <p:cNvCxnSpPr>
            <a:cxnSpLocks/>
          </p:cNvCxnSpPr>
          <p:nvPr/>
        </p:nvCxnSpPr>
        <p:spPr>
          <a:xfrm>
            <a:off x="5334142" y="5364862"/>
            <a:ext cx="1417166" cy="3255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9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FD2219-9EA1-F759-88DC-7FE3B746C9F9}"/>
              </a:ext>
            </a:extLst>
          </p:cNvPr>
          <p:cNvSpPr>
            <a:spLocks noGrp="1"/>
          </p:cNvSpPr>
          <p:nvPr>
            <p:ph type="sldNum" sz="quarter" idx="12"/>
          </p:nvPr>
        </p:nvSpPr>
        <p:spPr/>
        <p:txBody>
          <a:bodyPr/>
          <a:lstStyle/>
          <a:p>
            <a:fld id="{402AF41C-0C01-4292-8B40-325CC9F1007B}" type="slidenum">
              <a:rPr lang="en-US" smtClean="0"/>
              <a:t>3</a:t>
            </a:fld>
            <a:endParaRPr lang="en-US"/>
          </a:p>
        </p:txBody>
      </p:sp>
      <p:pic>
        <p:nvPicPr>
          <p:cNvPr id="5" name="Picture 5" descr="Screen Shot 2015-03-24 at 1.44.32 PM.png">
            <a:extLst>
              <a:ext uri="{FF2B5EF4-FFF2-40B4-BE49-F238E27FC236}">
                <a16:creationId xmlns:a16="http://schemas.microsoft.com/office/drawing/2014/main" id="{BDAB46D7-8DF8-3B44-F376-E0CDD6C70DA6}"/>
              </a:ext>
            </a:extLst>
          </p:cNvPr>
          <p:cNvPicPr>
            <a:picLocks noChangeAspect="1"/>
          </p:cNvPicPr>
          <p:nvPr/>
        </p:nvPicPr>
        <p:blipFill rotWithShape="1">
          <a:blip r:embed="rId2">
            <a:extLst>
              <a:ext uri="{28A0092B-C50C-407E-A947-70E740481C1C}">
                <a14:useLocalDpi xmlns:a14="http://schemas.microsoft.com/office/drawing/2010/main" val="0"/>
              </a:ext>
            </a:extLst>
          </a:blip>
          <a:srcRect l="4997" r="4997" b="4765"/>
          <a:stretch/>
        </p:blipFill>
        <p:spPr>
          <a:xfrm>
            <a:off x="1510434" y="2877829"/>
            <a:ext cx="4034289" cy="327246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Screen Shot 2015-03-24 at 1.51.12 PM.png">
            <a:extLst>
              <a:ext uri="{FF2B5EF4-FFF2-40B4-BE49-F238E27FC236}">
                <a16:creationId xmlns:a16="http://schemas.microsoft.com/office/drawing/2014/main" id="{BC0BAD19-3816-D029-685D-A63C1EDB0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3075" y="1318547"/>
            <a:ext cx="227806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creen Shot 2015-03-24 at 1.51.22 PM.png">
            <a:extLst>
              <a:ext uri="{FF2B5EF4-FFF2-40B4-BE49-F238E27FC236}">
                <a16:creationId xmlns:a16="http://schemas.microsoft.com/office/drawing/2014/main" id="{0ECEE4D2-347E-78E9-EFC6-74D806A6CF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0991" y="2061953"/>
            <a:ext cx="3976688"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a:extLst>
              <a:ext uri="{FF2B5EF4-FFF2-40B4-BE49-F238E27FC236}">
                <a16:creationId xmlns:a16="http://schemas.microsoft.com/office/drawing/2014/main" id="{1AD33125-2038-5E38-169C-E05AA5792D96}"/>
              </a:ext>
            </a:extLst>
          </p:cNvPr>
          <p:cNvSpPr>
            <a:spLocks noGrp="1"/>
          </p:cNvSpPr>
          <p:nvPr>
            <p:ph type="title"/>
          </p:nvPr>
        </p:nvSpPr>
        <p:spPr/>
        <p:txBody>
          <a:bodyPr>
            <a:normAutofit/>
          </a:bodyPr>
          <a:lstStyle/>
          <a:p>
            <a:r>
              <a:rPr lang="en-US" sz="3600" i="1" dirty="0"/>
              <a:t>Raise your hand if…</a:t>
            </a:r>
          </a:p>
        </p:txBody>
      </p:sp>
      <p:pic>
        <p:nvPicPr>
          <p:cNvPr id="17" name="Picture 16" descr="Text&#10;&#10;Description automatically generated">
            <a:extLst>
              <a:ext uri="{FF2B5EF4-FFF2-40B4-BE49-F238E27FC236}">
                <a16:creationId xmlns:a16="http://schemas.microsoft.com/office/drawing/2014/main" id="{6BA76D15-A94B-E472-A177-C5E9F1903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277" y="707702"/>
            <a:ext cx="3918444" cy="2371070"/>
          </a:xfrm>
          <a:prstGeom prst="rect">
            <a:avLst/>
          </a:prstGeom>
        </p:spPr>
      </p:pic>
      <p:pic>
        <p:nvPicPr>
          <p:cNvPr id="15" name="Content Placeholder 14" descr="A picture containing text, person, person, staring&#10;&#10;Description automatically generated">
            <a:extLst>
              <a:ext uri="{FF2B5EF4-FFF2-40B4-BE49-F238E27FC236}">
                <a16:creationId xmlns:a16="http://schemas.microsoft.com/office/drawing/2014/main" id="{92F6CF7F-3D26-320E-3396-B2D08E3C2288}"/>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409482" y="2984500"/>
            <a:ext cx="4463140" cy="3165798"/>
          </a:xfrm>
        </p:spPr>
      </p:pic>
    </p:spTree>
    <p:extLst>
      <p:ext uri="{BB962C8B-B14F-4D97-AF65-F5344CB8AC3E}">
        <p14:creationId xmlns:p14="http://schemas.microsoft.com/office/powerpoint/2010/main" val="259908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501288-D5D0-27B2-4E5C-015D65497B07}"/>
              </a:ext>
            </a:extLst>
          </p:cNvPr>
          <p:cNvSpPr>
            <a:spLocks noGrp="1"/>
          </p:cNvSpPr>
          <p:nvPr>
            <p:ph type="sldNum" sz="quarter" idx="12"/>
          </p:nvPr>
        </p:nvSpPr>
        <p:spPr/>
        <p:txBody>
          <a:bodyPr/>
          <a:lstStyle/>
          <a:p>
            <a:fld id="{402AF41C-0C01-4292-8B40-325CC9F1007B}" type="slidenum">
              <a:rPr lang="en-US" smtClean="0"/>
              <a:t>30</a:t>
            </a:fld>
            <a:endParaRPr lang="en-US"/>
          </a:p>
        </p:txBody>
      </p:sp>
      <p:pic>
        <p:nvPicPr>
          <p:cNvPr id="10" name="Picture 9">
            <a:extLst>
              <a:ext uri="{FF2B5EF4-FFF2-40B4-BE49-F238E27FC236}">
                <a16:creationId xmlns:a16="http://schemas.microsoft.com/office/drawing/2014/main" id="{22569598-73AF-7B81-89B4-26DCF1F63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208" y="291742"/>
            <a:ext cx="9076225" cy="6250941"/>
          </a:xfrm>
          <a:prstGeom prst="rect">
            <a:avLst/>
          </a:prstGeom>
        </p:spPr>
      </p:pic>
      <p:pic>
        <p:nvPicPr>
          <p:cNvPr id="6" name="Content Placeholder 5" descr="Text, logo&#10;&#10;Description automatically generated">
            <a:extLst>
              <a:ext uri="{FF2B5EF4-FFF2-40B4-BE49-F238E27FC236}">
                <a16:creationId xmlns:a16="http://schemas.microsoft.com/office/drawing/2014/main" id="{71789435-962D-0DA5-B836-F88C707CCB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706" y="302240"/>
            <a:ext cx="2758104" cy="1745111"/>
          </a:xfrm>
        </p:spPr>
      </p:pic>
      <p:grpSp>
        <p:nvGrpSpPr>
          <p:cNvPr id="42" name="Group 41">
            <a:extLst>
              <a:ext uri="{FF2B5EF4-FFF2-40B4-BE49-F238E27FC236}">
                <a16:creationId xmlns:a16="http://schemas.microsoft.com/office/drawing/2014/main" id="{E4AF3D75-E96F-D566-633F-9D0D80AD9AC8}"/>
              </a:ext>
            </a:extLst>
          </p:cNvPr>
          <p:cNvGrpSpPr/>
          <p:nvPr/>
        </p:nvGrpSpPr>
        <p:grpSpPr>
          <a:xfrm>
            <a:off x="3961680" y="3240567"/>
            <a:ext cx="1896331" cy="2507942"/>
            <a:chOff x="698257" y="3078215"/>
            <a:chExt cx="1896331" cy="2507942"/>
          </a:xfrm>
        </p:grpSpPr>
        <p:sp>
          <p:nvSpPr>
            <p:cNvPr id="13" name="TextBox 12">
              <a:extLst>
                <a:ext uri="{FF2B5EF4-FFF2-40B4-BE49-F238E27FC236}">
                  <a16:creationId xmlns:a16="http://schemas.microsoft.com/office/drawing/2014/main" id="{E5B456EB-F055-6BD4-B096-E45329EA16FB}"/>
                </a:ext>
              </a:extLst>
            </p:cNvPr>
            <p:cNvSpPr txBox="1"/>
            <p:nvPr/>
          </p:nvSpPr>
          <p:spPr>
            <a:xfrm>
              <a:off x="698257" y="4632050"/>
              <a:ext cx="1835622" cy="954107"/>
            </a:xfrm>
            <a:prstGeom prst="rect">
              <a:avLst/>
            </a:prstGeom>
            <a:noFill/>
          </p:spPr>
          <p:txBody>
            <a:bodyPr wrap="square" rtlCol="0">
              <a:spAutoFit/>
            </a:bodyPr>
            <a:lstStyle/>
            <a:p>
              <a:pPr algn="ctr"/>
              <a:r>
                <a:rPr lang="en-CA" sz="1400" b="1" dirty="0">
                  <a:latin typeface="Arial" panose="020B0604020202020204" pitchFamily="34" charset="0"/>
                  <a:cs typeface="Arial" panose="020B0604020202020204" pitchFamily="34" charset="0"/>
                </a:rPr>
                <a:t>Incident </a:t>
              </a:r>
              <a:r>
                <a:rPr lang="en-CA" sz="1400" b="1" dirty="0" err="1">
                  <a:latin typeface="Arial" panose="020B0604020202020204" pitchFamily="34" charset="0"/>
                  <a:cs typeface="Arial" panose="020B0604020202020204" pitchFamily="34" charset="0"/>
                </a:rPr>
                <a:t>PCa</a:t>
              </a:r>
              <a:r>
                <a:rPr lang="en-CA" sz="1400" b="1" dirty="0">
                  <a:latin typeface="Arial" panose="020B0604020202020204" pitchFamily="34" charset="0"/>
                  <a:cs typeface="Arial" panose="020B0604020202020204" pitchFamily="34" charset="0"/>
                </a:rPr>
                <a:t> in</a:t>
              </a:r>
            </a:p>
            <a:p>
              <a:pPr algn="ctr"/>
              <a:r>
                <a:rPr lang="en-CA" sz="1400" b="1" dirty="0">
                  <a:latin typeface="Arial" panose="020B0604020202020204" pitchFamily="34" charset="0"/>
                  <a:cs typeface="Arial" panose="020B0604020202020204" pitchFamily="34" charset="0"/>
                </a:rPr>
                <a:t>multi-ancestry </a:t>
              </a:r>
            </a:p>
            <a:p>
              <a:pPr algn="ctr"/>
              <a:r>
                <a:rPr lang="en-CA" sz="1400" b="1" dirty="0">
                  <a:latin typeface="Arial" panose="020B0604020202020204" pitchFamily="34" charset="0"/>
                  <a:cs typeface="Arial" panose="020B0604020202020204" pitchFamily="34" charset="0"/>
                </a:rPr>
                <a:t> (not exclusively white) patients</a:t>
              </a:r>
            </a:p>
          </p:txBody>
        </p:sp>
        <p:pic>
          <p:nvPicPr>
            <p:cNvPr id="14" name="Graphic 13" descr="Man">
              <a:extLst>
                <a:ext uri="{FF2B5EF4-FFF2-40B4-BE49-F238E27FC236}">
                  <a16:creationId xmlns:a16="http://schemas.microsoft.com/office/drawing/2014/main" id="{C9F634E4-6D01-36A3-32C8-A3D76C8BBD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2860" y="3582370"/>
              <a:ext cx="593208" cy="631733"/>
            </a:xfrm>
            <a:prstGeom prst="rect">
              <a:avLst/>
            </a:prstGeom>
          </p:spPr>
        </p:pic>
        <p:pic>
          <p:nvPicPr>
            <p:cNvPr id="15" name="Graphic 14" descr="Man">
              <a:extLst>
                <a:ext uri="{FF2B5EF4-FFF2-40B4-BE49-F238E27FC236}">
                  <a16:creationId xmlns:a16="http://schemas.microsoft.com/office/drawing/2014/main" id="{37891FAB-E622-3D84-0618-C4ACCFE237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0255" y="3114489"/>
              <a:ext cx="593208" cy="631733"/>
            </a:xfrm>
            <a:prstGeom prst="rect">
              <a:avLst/>
            </a:prstGeom>
          </p:spPr>
        </p:pic>
        <p:pic>
          <p:nvPicPr>
            <p:cNvPr id="16" name="Graphic 15" descr="Man">
              <a:extLst>
                <a:ext uri="{FF2B5EF4-FFF2-40B4-BE49-F238E27FC236}">
                  <a16:creationId xmlns:a16="http://schemas.microsoft.com/office/drawing/2014/main" id="{5C229F4F-4752-4D4C-83D6-EF260C2C00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14581" y="3078215"/>
              <a:ext cx="593208" cy="631733"/>
            </a:xfrm>
            <a:prstGeom prst="rect">
              <a:avLst/>
            </a:prstGeom>
          </p:spPr>
        </p:pic>
        <p:pic>
          <p:nvPicPr>
            <p:cNvPr id="17" name="Graphic 16" descr="Man">
              <a:extLst>
                <a:ext uri="{FF2B5EF4-FFF2-40B4-BE49-F238E27FC236}">
                  <a16:creationId xmlns:a16="http://schemas.microsoft.com/office/drawing/2014/main" id="{8A63100F-6135-2BDB-1977-423CFC91BD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4437" y="3114489"/>
              <a:ext cx="593208" cy="631733"/>
            </a:xfrm>
            <a:prstGeom prst="rect">
              <a:avLst/>
            </a:prstGeom>
          </p:spPr>
        </p:pic>
        <p:pic>
          <p:nvPicPr>
            <p:cNvPr id="18" name="Graphic 17" descr="Man">
              <a:extLst>
                <a:ext uri="{FF2B5EF4-FFF2-40B4-BE49-F238E27FC236}">
                  <a16:creationId xmlns:a16="http://schemas.microsoft.com/office/drawing/2014/main" id="{5EB3FE74-2928-30A4-6677-B0F58C1B6F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3844" y="3579682"/>
              <a:ext cx="593208" cy="631733"/>
            </a:xfrm>
            <a:prstGeom prst="rect">
              <a:avLst/>
            </a:prstGeom>
          </p:spPr>
        </p:pic>
        <p:pic>
          <p:nvPicPr>
            <p:cNvPr id="19" name="Graphic 18" descr="Man">
              <a:extLst>
                <a:ext uri="{FF2B5EF4-FFF2-40B4-BE49-F238E27FC236}">
                  <a16:creationId xmlns:a16="http://schemas.microsoft.com/office/drawing/2014/main" id="{9187D9CF-AF6A-D312-72B7-9725E35D4E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9964" y="3579682"/>
              <a:ext cx="593208" cy="631733"/>
            </a:xfrm>
            <a:prstGeom prst="rect">
              <a:avLst/>
            </a:prstGeom>
          </p:spPr>
        </p:pic>
        <p:pic>
          <p:nvPicPr>
            <p:cNvPr id="20" name="Graphic 19" descr="Man">
              <a:extLst>
                <a:ext uri="{FF2B5EF4-FFF2-40B4-BE49-F238E27FC236}">
                  <a16:creationId xmlns:a16="http://schemas.microsoft.com/office/drawing/2014/main" id="{52A35FF5-FFC3-DF37-F53A-0D5DF60702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01380" y="3585000"/>
              <a:ext cx="593208" cy="631733"/>
            </a:xfrm>
            <a:prstGeom prst="rect">
              <a:avLst/>
            </a:prstGeom>
          </p:spPr>
        </p:pic>
        <p:pic>
          <p:nvPicPr>
            <p:cNvPr id="21" name="Graphic 20" descr="Man">
              <a:extLst>
                <a:ext uri="{FF2B5EF4-FFF2-40B4-BE49-F238E27FC236}">
                  <a16:creationId xmlns:a16="http://schemas.microsoft.com/office/drawing/2014/main" id="{EFC5408A-6C42-2545-117C-B058BB8473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6374" y="4037160"/>
              <a:ext cx="593208" cy="631733"/>
            </a:xfrm>
            <a:prstGeom prst="rect">
              <a:avLst/>
            </a:prstGeom>
          </p:spPr>
        </p:pic>
        <p:pic>
          <p:nvPicPr>
            <p:cNvPr id="22" name="Graphic 21" descr="Man">
              <a:extLst>
                <a:ext uri="{FF2B5EF4-FFF2-40B4-BE49-F238E27FC236}">
                  <a16:creationId xmlns:a16="http://schemas.microsoft.com/office/drawing/2014/main" id="{5E49276B-E8EE-9A39-56E4-AF82BF4D39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4436" y="4037160"/>
              <a:ext cx="593208" cy="631733"/>
            </a:xfrm>
            <a:prstGeom prst="rect">
              <a:avLst/>
            </a:prstGeom>
          </p:spPr>
        </p:pic>
        <p:pic>
          <p:nvPicPr>
            <p:cNvPr id="23" name="Graphic 22" descr="Man">
              <a:extLst>
                <a:ext uri="{FF2B5EF4-FFF2-40B4-BE49-F238E27FC236}">
                  <a16:creationId xmlns:a16="http://schemas.microsoft.com/office/drawing/2014/main" id="{421E967E-D98E-CAFD-4DC5-7CE829679E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8299" y="3119493"/>
              <a:ext cx="593208" cy="631733"/>
            </a:xfrm>
            <a:prstGeom prst="rect">
              <a:avLst/>
            </a:prstGeom>
          </p:spPr>
        </p:pic>
        <p:pic>
          <p:nvPicPr>
            <p:cNvPr id="24" name="Graphic 23" descr="Man">
              <a:extLst>
                <a:ext uri="{FF2B5EF4-FFF2-40B4-BE49-F238E27FC236}">
                  <a16:creationId xmlns:a16="http://schemas.microsoft.com/office/drawing/2014/main" id="{77AE3252-BAFA-5AD5-11B3-D49B3F72C1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4642" y="3836271"/>
              <a:ext cx="593208" cy="631733"/>
            </a:xfrm>
            <a:prstGeom prst="rect">
              <a:avLst/>
            </a:prstGeom>
          </p:spPr>
        </p:pic>
        <p:pic>
          <p:nvPicPr>
            <p:cNvPr id="25" name="Graphic 24" descr="Man">
              <a:extLst>
                <a:ext uri="{FF2B5EF4-FFF2-40B4-BE49-F238E27FC236}">
                  <a16:creationId xmlns:a16="http://schemas.microsoft.com/office/drawing/2014/main" id="{8FC85304-0977-D6A6-72A0-55C7E74175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9741" y="4008375"/>
              <a:ext cx="593208" cy="631733"/>
            </a:xfrm>
            <a:prstGeom prst="rect">
              <a:avLst/>
            </a:prstGeom>
          </p:spPr>
        </p:pic>
        <p:sp>
          <p:nvSpPr>
            <p:cNvPr id="26" name="Rectangle 25">
              <a:extLst>
                <a:ext uri="{FF2B5EF4-FFF2-40B4-BE49-F238E27FC236}">
                  <a16:creationId xmlns:a16="http://schemas.microsoft.com/office/drawing/2014/main" id="{94E6B294-5DEE-E68E-CEE2-18FFC2168E4B}"/>
                </a:ext>
              </a:extLst>
            </p:cNvPr>
            <p:cNvSpPr/>
            <p:nvPr/>
          </p:nvSpPr>
          <p:spPr>
            <a:xfrm>
              <a:off x="1521133" y="3680109"/>
              <a:ext cx="284052" cy="400110"/>
            </a:xfrm>
            <a:prstGeom prst="rect">
              <a:avLst/>
            </a:prstGeom>
          </p:spPr>
          <p:txBody>
            <a:bodyPr wrap="none">
              <a:spAutoFit/>
            </a:bodyPr>
            <a:lstStyle/>
            <a:p>
              <a:r>
                <a:rPr lang="en-US" sz="2000" b="1" dirty="0">
                  <a:solidFill>
                    <a:srgbClr val="FF0000"/>
                  </a:solidFill>
                  <a:latin typeface="Arial" panose="020B0604020202020204" pitchFamily="34" charset="0"/>
                  <a:cs typeface="Arial" panose="020B0604020202020204" pitchFamily="34" charset="0"/>
                </a:rPr>
                <a:t>*</a:t>
              </a:r>
              <a:endParaRPr lang="en-US" sz="2000" dirty="0"/>
            </a:p>
          </p:txBody>
        </p:sp>
        <p:sp>
          <p:nvSpPr>
            <p:cNvPr id="27" name="Rectangle 26">
              <a:extLst>
                <a:ext uri="{FF2B5EF4-FFF2-40B4-BE49-F238E27FC236}">
                  <a16:creationId xmlns:a16="http://schemas.microsoft.com/office/drawing/2014/main" id="{38577CFB-60E3-AE34-0819-B6D238B8A31D}"/>
                </a:ext>
              </a:extLst>
            </p:cNvPr>
            <p:cNvSpPr/>
            <p:nvPr/>
          </p:nvSpPr>
          <p:spPr>
            <a:xfrm>
              <a:off x="1321745" y="4140562"/>
              <a:ext cx="284052" cy="400110"/>
            </a:xfrm>
            <a:prstGeom prst="rect">
              <a:avLst/>
            </a:prstGeom>
          </p:spPr>
          <p:txBody>
            <a:bodyPr wrap="none">
              <a:spAutoFit/>
            </a:bodyPr>
            <a:lstStyle/>
            <a:p>
              <a:r>
                <a:rPr lang="en-US" sz="2000" b="1" dirty="0">
                  <a:solidFill>
                    <a:srgbClr val="FF0000"/>
                  </a:solidFill>
                  <a:latin typeface="Arial" panose="020B0604020202020204" pitchFamily="34" charset="0"/>
                  <a:cs typeface="Arial" panose="020B0604020202020204" pitchFamily="34" charset="0"/>
                </a:rPr>
                <a:t>*</a:t>
              </a:r>
              <a:endParaRPr lang="en-US" sz="2000" dirty="0"/>
            </a:p>
          </p:txBody>
        </p:sp>
      </p:grpSp>
      <p:sp>
        <p:nvSpPr>
          <p:cNvPr id="28" name="Rectangle 27">
            <a:extLst>
              <a:ext uri="{FF2B5EF4-FFF2-40B4-BE49-F238E27FC236}">
                <a16:creationId xmlns:a16="http://schemas.microsoft.com/office/drawing/2014/main" id="{6B053C5A-2780-31BA-F1DD-F1EA22D4F3DE}"/>
              </a:ext>
            </a:extLst>
          </p:cNvPr>
          <p:cNvSpPr/>
          <p:nvPr/>
        </p:nvSpPr>
        <p:spPr>
          <a:xfrm>
            <a:off x="4704930" y="1231838"/>
            <a:ext cx="4811230" cy="1323439"/>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SPORE Project 1</a:t>
            </a:r>
          </a:p>
          <a:p>
            <a:r>
              <a:rPr lang="en-US" sz="2000" b="1" dirty="0">
                <a:latin typeface="Arial" panose="020B0604020202020204" pitchFamily="34" charset="0"/>
                <a:cs typeface="Arial" panose="020B0604020202020204" pitchFamily="34" charset="0"/>
              </a:rPr>
              <a:t>Aim 1</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Define the interaction of </a:t>
            </a:r>
            <a:r>
              <a:rPr lang="en-US" sz="2000" b="1" i="1" dirty="0">
                <a:latin typeface="Arial" panose="020B0604020202020204" pitchFamily="34" charset="0"/>
                <a:cs typeface="Arial" panose="020B0604020202020204" pitchFamily="34" charset="0"/>
              </a:rPr>
              <a:t>BRCA1/2 </a:t>
            </a:r>
            <a:r>
              <a:rPr lang="en-US" sz="2000" b="1" dirty="0">
                <a:latin typeface="Arial" panose="020B0604020202020204" pitchFamily="34" charset="0"/>
                <a:cs typeface="Arial" panose="020B0604020202020204" pitchFamily="34" charset="0"/>
              </a:rPr>
              <a:t>and multi-ancestry PRS across diverse populations</a:t>
            </a:r>
            <a:r>
              <a:rPr lang="en-US" sz="2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endParaRPr lang="en-CA" sz="2000" b="1"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1D4982BD-C574-B4AC-9F41-5B311A608485}"/>
              </a:ext>
            </a:extLst>
          </p:cNvPr>
          <p:cNvCxnSpPr>
            <a:cxnSpLocks/>
          </p:cNvCxnSpPr>
          <p:nvPr/>
        </p:nvCxnSpPr>
        <p:spPr>
          <a:xfrm>
            <a:off x="5783483" y="3941162"/>
            <a:ext cx="49232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3F849C9-C80C-FF98-E0AE-94AEFC49CBCB}"/>
              </a:ext>
            </a:extLst>
          </p:cNvPr>
          <p:cNvPicPr>
            <a:picLocks noChangeAspect="1"/>
          </p:cNvPicPr>
          <p:nvPr/>
        </p:nvPicPr>
        <p:blipFill rotWithShape="1">
          <a:blip r:embed="rId14"/>
          <a:srcRect t="1" b="46"/>
          <a:stretch/>
        </p:blipFill>
        <p:spPr>
          <a:xfrm>
            <a:off x="8012060" y="3181188"/>
            <a:ext cx="1208235" cy="1207670"/>
          </a:xfrm>
          <a:prstGeom prst="rect">
            <a:avLst/>
          </a:prstGeom>
        </p:spPr>
      </p:pic>
      <p:pic>
        <p:nvPicPr>
          <p:cNvPr id="31" name="Picture 2">
            <a:extLst>
              <a:ext uri="{FF2B5EF4-FFF2-40B4-BE49-F238E27FC236}">
                <a16:creationId xmlns:a16="http://schemas.microsoft.com/office/drawing/2014/main" id="{0F4D8CE6-61B2-1DCD-DD55-F7E3647D40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7109" t="5612" r="7755" b="5429"/>
          <a:stretch>
            <a:fillRect/>
          </a:stretch>
        </p:blipFill>
        <p:spPr bwMode="auto">
          <a:xfrm>
            <a:off x="6852365" y="3240567"/>
            <a:ext cx="1159695" cy="11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D0B31234-F2BB-8C2F-AA31-7AAB824AD7B5}"/>
              </a:ext>
            </a:extLst>
          </p:cNvPr>
          <p:cNvSpPr txBox="1"/>
          <p:nvPr/>
        </p:nvSpPr>
        <p:spPr>
          <a:xfrm>
            <a:off x="6890112" y="4407406"/>
            <a:ext cx="1084202" cy="307777"/>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a:t>
            </a:r>
            <a:r>
              <a:rPr lang="en-US" sz="1050" b="1" dirty="0" err="1">
                <a:solidFill>
                  <a:srgbClr val="FF0000"/>
                </a:solidFill>
                <a:latin typeface="Arial" panose="020B0604020202020204" pitchFamily="34" charset="0"/>
                <a:cs typeface="Arial" panose="020B0604020202020204" pitchFamily="34" charset="0"/>
              </a:rPr>
              <a:t>gDRG</a:t>
            </a:r>
            <a:endParaRPr lang="en-US" sz="1050" b="1" dirty="0">
              <a:solidFill>
                <a:srgbClr val="FF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0A0F066-65F7-5C31-7125-42B06355A406}"/>
              </a:ext>
            </a:extLst>
          </p:cNvPr>
          <p:cNvSpPr txBox="1"/>
          <p:nvPr/>
        </p:nvSpPr>
        <p:spPr>
          <a:xfrm>
            <a:off x="8066691" y="4446024"/>
            <a:ext cx="940246" cy="276999"/>
          </a:xfrm>
          <a:prstGeom prst="rect">
            <a:avLst/>
          </a:prstGeom>
          <a:noFill/>
        </p:spPr>
        <p:txBody>
          <a:bodyPr wrap="square" rtlCol="0">
            <a:spAutoFit/>
          </a:bodyPr>
          <a:lstStyle/>
          <a:p>
            <a:pPr algn="ctr"/>
            <a:r>
              <a:rPr lang="en-US" sz="1100" b="1" dirty="0">
                <a:solidFill>
                  <a:srgbClr val="7030A0"/>
                </a:solidFill>
                <a:latin typeface="Arial" panose="020B0604020202020204" pitchFamily="34" charset="0"/>
                <a:cs typeface="Arial" panose="020B0604020202020204" pitchFamily="34" charset="0"/>
              </a:rPr>
              <a:t>PRSm</a:t>
            </a:r>
            <a:r>
              <a:rPr lang="en-US" sz="1200" b="1" dirty="0">
                <a:solidFill>
                  <a:srgbClr val="7030A0"/>
                </a:solidFill>
                <a:latin typeface="Arial" panose="020B0604020202020204" pitchFamily="34" charset="0"/>
                <a:cs typeface="Arial" panose="020B0604020202020204" pitchFamily="34" charset="0"/>
              </a:rPr>
              <a:t> </a:t>
            </a:r>
          </a:p>
        </p:txBody>
      </p:sp>
      <p:pic>
        <p:nvPicPr>
          <p:cNvPr id="34" name="Graphic 33" descr="Man">
            <a:extLst>
              <a:ext uri="{FF2B5EF4-FFF2-40B4-BE49-F238E27FC236}">
                <a16:creationId xmlns:a16="http://schemas.microsoft.com/office/drawing/2014/main" id="{6E018720-74ED-D495-5786-98E015A74B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5803" y="3682178"/>
            <a:ext cx="593208" cy="631733"/>
          </a:xfrm>
          <a:prstGeom prst="rect">
            <a:avLst/>
          </a:prstGeom>
        </p:spPr>
      </p:pic>
      <p:sp>
        <p:nvSpPr>
          <p:cNvPr id="51" name="TextBox 50">
            <a:extLst>
              <a:ext uri="{FF2B5EF4-FFF2-40B4-BE49-F238E27FC236}">
                <a16:creationId xmlns:a16="http://schemas.microsoft.com/office/drawing/2014/main" id="{3CC5FF3B-CEE0-50D1-D316-957912338B5F}"/>
              </a:ext>
            </a:extLst>
          </p:cNvPr>
          <p:cNvSpPr txBox="1"/>
          <p:nvPr/>
        </p:nvSpPr>
        <p:spPr>
          <a:xfrm>
            <a:off x="613005" y="3742089"/>
            <a:ext cx="2792003" cy="2285241"/>
          </a:xfrm>
          <a:prstGeom prst="rect">
            <a:avLst/>
          </a:prstGeom>
          <a:solidFill>
            <a:schemeClr val="accent5">
              <a:lumMod val="20000"/>
              <a:lumOff val="80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b="1" dirty="0"/>
              <a:t>Newly diagnosed prostate cancer cases identified in CSS and now WA State Cancer Registry</a:t>
            </a:r>
          </a:p>
        </p:txBody>
      </p:sp>
      <p:pic>
        <p:nvPicPr>
          <p:cNvPr id="50" name="Picture 93" descr="A picture containing drawing, table&#10;&#10;Description generated with very high confidence">
            <a:extLst>
              <a:ext uri="{FF2B5EF4-FFF2-40B4-BE49-F238E27FC236}">
                <a16:creationId xmlns:a16="http://schemas.microsoft.com/office/drawing/2014/main" id="{4A24D842-9503-A2E7-2F14-93ACD384D2A3}"/>
              </a:ext>
            </a:extLst>
          </p:cNvPr>
          <p:cNvPicPr>
            <a:picLocks noChangeAspect="1"/>
          </p:cNvPicPr>
          <p:nvPr/>
        </p:nvPicPr>
        <p:blipFill>
          <a:blip r:embed="rId16"/>
          <a:stretch>
            <a:fillRect/>
          </a:stretch>
        </p:blipFill>
        <p:spPr>
          <a:xfrm>
            <a:off x="3696508" y="4076281"/>
            <a:ext cx="385763" cy="369743"/>
          </a:xfrm>
          <a:prstGeom prst="rect">
            <a:avLst/>
          </a:prstGeom>
        </p:spPr>
      </p:pic>
      <p:pic>
        <p:nvPicPr>
          <p:cNvPr id="48" name="Picture 47" descr="A close-up of a person smiling&#10;&#10;Description automatically generated">
            <a:extLst>
              <a:ext uri="{FF2B5EF4-FFF2-40B4-BE49-F238E27FC236}">
                <a16:creationId xmlns:a16="http://schemas.microsoft.com/office/drawing/2014/main" id="{D7639AAA-2A51-C87B-C1D5-16BC936672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50076" y="476124"/>
            <a:ext cx="606632" cy="765356"/>
          </a:xfrm>
          <a:prstGeom prst="rect">
            <a:avLst/>
          </a:prstGeom>
        </p:spPr>
      </p:pic>
      <p:pic>
        <p:nvPicPr>
          <p:cNvPr id="49" name="Picture 48" descr="A person smiling for the camera&#10;&#10;Description automatically generated with medium confidence">
            <a:extLst>
              <a:ext uri="{FF2B5EF4-FFF2-40B4-BE49-F238E27FC236}">
                <a16:creationId xmlns:a16="http://schemas.microsoft.com/office/drawing/2014/main" id="{29204E43-B542-48F4-425B-8925A5AB8EC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28016" y="2510667"/>
            <a:ext cx="573719" cy="819599"/>
          </a:xfrm>
          <a:prstGeom prst="rect">
            <a:avLst/>
          </a:prstGeom>
        </p:spPr>
      </p:pic>
      <p:sp>
        <p:nvSpPr>
          <p:cNvPr id="52" name="TextBox 51">
            <a:extLst>
              <a:ext uri="{FF2B5EF4-FFF2-40B4-BE49-F238E27FC236}">
                <a16:creationId xmlns:a16="http://schemas.microsoft.com/office/drawing/2014/main" id="{E524D399-C615-C85A-3BC6-EA070EFA5D94}"/>
              </a:ext>
            </a:extLst>
          </p:cNvPr>
          <p:cNvSpPr txBox="1"/>
          <p:nvPr/>
        </p:nvSpPr>
        <p:spPr>
          <a:xfrm>
            <a:off x="11458725" y="3324062"/>
            <a:ext cx="439838" cy="474463"/>
          </a:xfrm>
          <a:prstGeom prst="rect">
            <a:avLst/>
          </a:prstGeom>
          <a:noFill/>
        </p:spPr>
        <p:txBody>
          <a:bodyPr wrap="none" lIns="0" tIns="0" rIns="0" bIns="0" rtlCol="0">
            <a:noAutofit/>
          </a:bodyPr>
          <a:lstStyle/>
          <a:p>
            <a:pPr algn="l">
              <a:lnSpc>
                <a:spcPct val="110000"/>
              </a:lnSpc>
            </a:pPr>
            <a:r>
              <a:rPr lang="en-US" sz="1200" dirty="0"/>
              <a:t>Dan Lin</a:t>
            </a:r>
          </a:p>
        </p:txBody>
      </p:sp>
      <p:pic>
        <p:nvPicPr>
          <p:cNvPr id="54" name="Picture 53" descr="A person wearing glasses&#10;&#10;Description automatically generated with medium confidence">
            <a:extLst>
              <a:ext uri="{FF2B5EF4-FFF2-40B4-BE49-F238E27FC236}">
                <a16:creationId xmlns:a16="http://schemas.microsoft.com/office/drawing/2014/main" id="{200ADAB7-0365-4108-D398-E97C87062D2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02868" y="1466052"/>
            <a:ext cx="624016" cy="802306"/>
          </a:xfrm>
          <a:prstGeom prst="rect">
            <a:avLst/>
          </a:prstGeom>
        </p:spPr>
      </p:pic>
      <p:sp>
        <p:nvSpPr>
          <p:cNvPr id="55" name="TextBox 54">
            <a:extLst>
              <a:ext uri="{FF2B5EF4-FFF2-40B4-BE49-F238E27FC236}">
                <a16:creationId xmlns:a16="http://schemas.microsoft.com/office/drawing/2014/main" id="{82CFB396-734F-9893-BB39-377DAB04BBFE}"/>
              </a:ext>
            </a:extLst>
          </p:cNvPr>
          <p:cNvSpPr txBox="1"/>
          <p:nvPr/>
        </p:nvSpPr>
        <p:spPr>
          <a:xfrm>
            <a:off x="11041827" y="2269025"/>
            <a:ext cx="439838" cy="474463"/>
          </a:xfrm>
          <a:prstGeom prst="rect">
            <a:avLst/>
          </a:prstGeom>
          <a:noFill/>
        </p:spPr>
        <p:txBody>
          <a:bodyPr wrap="none" lIns="0" tIns="0" rIns="0" bIns="0" rtlCol="0">
            <a:noAutofit/>
          </a:bodyPr>
          <a:lstStyle/>
          <a:p>
            <a:pPr algn="l">
              <a:lnSpc>
                <a:spcPct val="110000"/>
              </a:lnSpc>
            </a:pPr>
            <a:r>
              <a:rPr lang="en-US" sz="1200" dirty="0"/>
              <a:t>Colin Pritchard</a:t>
            </a:r>
          </a:p>
        </p:txBody>
      </p:sp>
      <p:sp>
        <p:nvSpPr>
          <p:cNvPr id="60" name="TextBox 59">
            <a:extLst>
              <a:ext uri="{FF2B5EF4-FFF2-40B4-BE49-F238E27FC236}">
                <a16:creationId xmlns:a16="http://schemas.microsoft.com/office/drawing/2014/main" id="{8114609E-E75E-C2AC-ABD0-2CE0459B3C06}"/>
              </a:ext>
            </a:extLst>
          </p:cNvPr>
          <p:cNvSpPr txBox="1"/>
          <p:nvPr/>
        </p:nvSpPr>
        <p:spPr>
          <a:xfrm>
            <a:off x="11235343" y="1215763"/>
            <a:ext cx="439838" cy="474463"/>
          </a:xfrm>
          <a:prstGeom prst="rect">
            <a:avLst/>
          </a:prstGeom>
          <a:noFill/>
        </p:spPr>
        <p:txBody>
          <a:bodyPr wrap="none" lIns="0" tIns="0" rIns="0" bIns="0" rtlCol="0">
            <a:noAutofit/>
          </a:bodyPr>
          <a:lstStyle/>
          <a:p>
            <a:pPr algn="l">
              <a:lnSpc>
                <a:spcPct val="110000"/>
              </a:lnSpc>
            </a:pPr>
            <a:r>
              <a:rPr lang="en-US" sz="1200" dirty="0" err="1"/>
              <a:t>Burcu</a:t>
            </a:r>
            <a:r>
              <a:rPr lang="en-US" sz="1200" dirty="0"/>
              <a:t> Darst</a:t>
            </a:r>
          </a:p>
        </p:txBody>
      </p:sp>
      <p:pic>
        <p:nvPicPr>
          <p:cNvPr id="61" name="Picture 60" descr="A person smiling for the camera&#10;&#10;Description automatically generated with medium confidence">
            <a:extLst>
              <a:ext uri="{FF2B5EF4-FFF2-40B4-BE49-F238E27FC236}">
                <a16:creationId xmlns:a16="http://schemas.microsoft.com/office/drawing/2014/main" id="{6AC3E1DE-115D-2619-7E50-7FDF17F9E1A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353784" y="3551869"/>
            <a:ext cx="673100" cy="787400"/>
          </a:xfrm>
          <a:prstGeom prst="rect">
            <a:avLst/>
          </a:prstGeom>
        </p:spPr>
      </p:pic>
      <p:sp>
        <p:nvSpPr>
          <p:cNvPr id="62" name="TextBox 61">
            <a:extLst>
              <a:ext uri="{FF2B5EF4-FFF2-40B4-BE49-F238E27FC236}">
                <a16:creationId xmlns:a16="http://schemas.microsoft.com/office/drawing/2014/main" id="{4F932493-D567-E6EC-18D6-965414737275}"/>
              </a:ext>
            </a:extLst>
          </p:cNvPr>
          <p:cNvSpPr txBox="1"/>
          <p:nvPr/>
        </p:nvSpPr>
        <p:spPr>
          <a:xfrm>
            <a:off x="11172027" y="4332124"/>
            <a:ext cx="439838" cy="474463"/>
          </a:xfrm>
          <a:prstGeom prst="rect">
            <a:avLst/>
          </a:prstGeom>
          <a:noFill/>
        </p:spPr>
        <p:txBody>
          <a:bodyPr wrap="none" lIns="0" tIns="0" rIns="0" bIns="0" rtlCol="0">
            <a:noAutofit/>
          </a:bodyPr>
          <a:lstStyle/>
          <a:p>
            <a:pPr algn="l">
              <a:lnSpc>
                <a:spcPct val="110000"/>
              </a:lnSpc>
            </a:pPr>
            <a:r>
              <a:rPr lang="en-US" sz="1200" dirty="0"/>
              <a:t>Yaw Nyame</a:t>
            </a:r>
          </a:p>
        </p:txBody>
      </p:sp>
    </p:spTree>
    <p:extLst>
      <p:ext uri="{BB962C8B-B14F-4D97-AF65-F5344CB8AC3E}">
        <p14:creationId xmlns:p14="http://schemas.microsoft.com/office/powerpoint/2010/main" val="300127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0A448B-334D-50E3-B6A9-0FCBF4E147C6}"/>
              </a:ext>
            </a:extLst>
          </p:cNvPr>
          <p:cNvSpPr>
            <a:spLocks noGrp="1"/>
          </p:cNvSpPr>
          <p:nvPr>
            <p:ph type="body" sz="quarter" idx="12"/>
          </p:nvPr>
        </p:nvSpPr>
        <p:spPr>
          <a:xfrm>
            <a:off x="3728914" y="1469396"/>
            <a:ext cx="6850507" cy="3634740"/>
          </a:xfrm>
        </p:spPr>
        <p:txBody>
          <a:bodyPr/>
          <a:lstStyle/>
          <a:p>
            <a:endParaRPr lang="en-US"/>
          </a:p>
        </p:txBody>
      </p:sp>
      <p:sp>
        <p:nvSpPr>
          <p:cNvPr id="5" name="Slide Number Placeholder 4">
            <a:extLst>
              <a:ext uri="{FF2B5EF4-FFF2-40B4-BE49-F238E27FC236}">
                <a16:creationId xmlns:a16="http://schemas.microsoft.com/office/drawing/2014/main" id="{BB4A7F12-99F5-F0E2-8195-36B2506D9D23}"/>
              </a:ext>
            </a:extLst>
          </p:cNvPr>
          <p:cNvSpPr>
            <a:spLocks noGrp="1"/>
          </p:cNvSpPr>
          <p:nvPr>
            <p:ph type="sldNum" sz="quarter" idx="14"/>
          </p:nvPr>
        </p:nvSpPr>
        <p:spPr bwMode="auto">
          <a:xfrm>
            <a:off x="14249400" y="6492875"/>
            <a:ext cx="500063" cy="228600"/>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600" kern="1200">
                <a:solidFill>
                  <a:srgbClr val="1C3B6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9pPr>
          </a:lstStyle>
          <a:p>
            <a:pPr>
              <a:defRPr/>
            </a:pPr>
            <a:fld id="{50D277C6-4940-1E4D-B7EB-4D3CF33707BF}" type="slidenum">
              <a:rPr lang="en-US" altLang="en-US" smtClean="0"/>
              <a:pPr>
                <a:defRPr/>
              </a:pPr>
              <a:t>31</a:t>
            </a:fld>
            <a:endParaRPr lang="en-US" altLang="en-US"/>
          </a:p>
        </p:txBody>
      </p:sp>
      <p:pic>
        <p:nvPicPr>
          <p:cNvPr id="9" name="Picture 8">
            <a:extLst>
              <a:ext uri="{FF2B5EF4-FFF2-40B4-BE49-F238E27FC236}">
                <a16:creationId xmlns:a16="http://schemas.microsoft.com/office/drawing/2014/main" id="{3FD7CD1A-3B39-0220-F48B-9AAF63D925C3}"/>
              </a:ext>
            </a:extLst>
          </p:cNvPr>
          <p:cNvPicPr>
            <a:picLocks noChangeAspect="1"/>
          </p:cNvPicPr>
          <p:nvPr/>
        </p:nvPicPr>
        <p:blipFill>
          <a:blip r:embed="rId2"/>
          <a:stretch>
            <a:fillRect/>
          </a:stretch>
        </p:blipFill>
        <p:spPr>
          <a:xfrm>
            <a:off x="919203" y="931734"/>
            <a:ext cx="10353594" cy="5789741"/>
          </a:xfrm>
          <a:prstGeom prst="rect">
            <a:avLst/>
          </a:prstGeom>
          <a:solidFill>
            <a:schemeClr val="bg1"/>
          </a:solidFill>
        </p:spPr>
      </p:pic>
      <p:pic>
        <p:nvPicPr>
          <p:cNvPr id="2" name="Google Shape;310;p42">
            <a:extLst>
              <a:ext uri="{FF2B5EF4-FFF2-40B4-BE49-F238E27FC236}">
                <a16:creationId xmlns:a16="http://schemas.microsoft.com/office/drawing/2014/main" id="{46B865E6-AE03-D4A0-BE19-F353FF6F6976}"/>
              </a:ext>
            </a:extLst>
          </p:cNvPr>
          <p:cNvPicPr preferRelativeResize="0"/>
          <p:nvPr/>
        </p:nvPicPr>
        <p:blipFill rotWithShape="1">
          <a:blip r:embed="rId3">
            <a:alphaModFix/>
          </a:blip>
          <a:srcRect t="34181" b="32326"/>
          <a:stretch/>
        </p:blipFill>
        <p:spPr>
          <a:xfrm>
            <a:off x="0" y="485617"/>
            <a:ext cx="4225583" cy="803039"/>
          </a:xfrm>
          <a:prstGeom prst="rect">
            <a:avLst/>
          </a:prstGeom>
          <a:noFill/>
          <a:ln>
            <a:noFill/>
          </a:ln>
        </p:spPr>
      </p:pic>
      <p:pic>
        <p:nvPicPr>
          <p:cNvPr id="4" name="Google Shape;314;p42">
            <a:extLst>
              <a:ext uri="{FF2B5EF4-FFF2-40B4-BE49-F238E27FC236}">
                <a16:creationId xmlns:a16="http://schemas.microsoft.com/office/drawing/2014/main" id="{1CF6F608-0F9C-EC00-653E-A1965C03B682}"/>
              </a:ext>
            </a:extLst>
          </p:cNvPr>
          <p:cNvPicPr preferRelativeResize="0"/>
          <p:nvPr/>
        </p:nvPicPr>
        <p:blipFill>
          <a:blip r:embed="rId4">
            <a:alphaModFix/>
          </a:blip>
          <a:stretch>
            <a:fillRect/>
          </a:stretch>
        </p:blipFill>
        <p:spPr>
          <a:xfrm>
            <a:off x="2736307" y="181324"/>
            <a:ext cx="9144000" cy="926592"/>
          </a:xfrm>
          <a:prstGeom prst="rect">
            <a:avLst/>
          </a:prstGeom>
          <a:noFill/>
          <a:ln>
            <a:noFill/>
          </a:ln>
        </p:spPr>
      </p:pic>
    </p:spTree>
    <p:extLst>
      <p:ext uri="{BB962C8B-B14F-4D97-AF65-F5344CB8AC3E}">
        <p14:creationId xmlns:p14="http://schemas.microsoft.com/office/powerpoint/2010/main" val="4150662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97621B-9E52-706B-5F81-44F4DCDADCF2}"/>
              </a:ext>
            </a:extLst>
          </p:cNvPr>
          <p:cNvSpPr>
            <a:spLocks noGrp="1"/>
          </p:cNvSpPr>
          <p:nvPr>
            <p:ph type="sldNum" sz="quarter" idx="12"/>
          </p:nvPr>
        </p:nvSpPr>
        <p:spPr/>
        <p:txBody>
          <a:bodyPr/>
          <a:lstStyle/>
          <a:p>
            <a:fld id="{402AF41C-0C01-4292-8B40-325CC9F1007B}" type="slidenum">
              <a:rPr lang="en-US" smtClean="0"/>
              <a:t>32</a:t>
            </a:fld>
            <a:endParaRPr lang="en-US"/>
          </a:p>
        </p:txBody>
      </p:sp>
      <p:pic>
        <p:nvPicPr>
          <p:cNvPr id="21" name="Picture 20">
            <a:extLst>
              <a:ext uri="{FF2B5EF4-FFF2-40B4-BE49-F238E27FC236}">
                <a16:creationId xmlns:a16="http://schemas.microsoft.com/office/drawing/2014/main" id="{78A8F00D-6A70-C8B2-6345-520951E4226C}"/>
              </a:ext>
            </a:extLst>
          </p:cNvPr>
          <p:cNvPicPr>
            <a:picLocks noChangeAspect="1"/>
          </p:cNvPicPr>
          <p:nvPr/>
        </p:nvPicPr>
        <p:blipFill rotWithShape="1">
          <a:blip r:embed="rId2"/>
          <a:srcRect l="1586" t="1427" r="1567" b="3610"/>
          <a:stretch/>
        </p:blipFill>
        <p:spPr>
          <a:xfrm>
            <a:off x="6048331" y="2163491"/>
            <a:ext cx="5683313" cy="3091557"/>
          </a:xfrm>
          <a:prstGeom prst="rect">
            <a:avLst/>
          </a:prstGeom>
        </p:spPr>
      </p:pic>
      <p:pic>
        <p:nvPicPr>
          <p:cNvPr id="22" name="Google Shape;310;p42">
            <a:extLst>
              <a:ext uri="{FF2B5EF4-FFF2-40B4-BE49-F238E27FC236}">
                <a16:creationId xmlns:a16="http://schemas.microsoft.com/office/drawing/2014/main" id="{1A3666BA-9602-31AE-66BB-16263FAB333E}"/>
              </a:ext>
            </a:extLst>
          </p:cNvPr>
          <p:cNvPicPr preferRelativeResize="0"/>
          <p:nvPr/>
        </p:nvPicPr>
        <p:blipFill rotWithShape="1">
          <a:blip r:embed="rId3">
            <a:alphaModFix/>
          </a:blip>
          <a:srcRect t="34181" b="32326"/>
          <a:stretch/>
        </p:blipFill>
        <p:spPr>
          <a:xfrm>
            <a:off x="3980868" y="353851"/>
            <a:ext cx="4225583" cy="803039"/>
          </a:xfrm>
          <a:prstGeom prst="rect">
            <a:avLst/>
          </a:prstGeom>
          <a:noFill/>
          <a:ln>
            <a:noFill/>
          </a:ln>
        </p:spPr>
      </p:pic>
      <p:pic>
        <p:nvPicPr>
          <p:cNvPr id="23" name="Google Shape;314;p42">
            <a:extLst>
              <a:ext uri="{FF2B5EF4-FFF2-40B4-BE49-F238E27FC236}">
                <a16:creationId xmlns:a16="http://schemas.microsoft.com/office/drawing/2014/main" id="{30D15A2E-A4EA-7DA1-953B-7E5CD02CDB1F}"/>
              </a:ext>
            </a:extLst>
          </p:cNvPr>
          <p:cNvPicPr preferRelativeResize="0"/>
          <p:nvPr/>
        </p:nvPicPr>
        <p:blipFill>
          <a:blip r:embed="rId4">
            <a:alphaModFix/>
          </a:blip>
          <a:stretch>
            <a:fillRect/>
          </a:stretch>
        </p:blipFill>
        <p:spPr>
          <a:xfrm>
            <a:off x="1524000" y="975208"/>
            <a:ext cx="9144000" cy="926592"/>
          </a:xfrm>
          <a:prstGeom prst="rect">
            <a:avLst/>
          </a:prstGeom>
          <a:noFill/>
          <a:ln>
            <a:noFill/>
          </a:ln>
        </p:spPr>
      </p:pic>
      <p:sp>
        <p:nvSpPr>
          <p:cNvPr id="24" name="Google Shape;315;p42">
            <a:extLst>
              <a:ext uri="{FF2B5EF4-FFF2-40B4-BE49-F238E27FC236}">
                <a16:creationId xmlns:a16="http://schemas.microsoft.com/office/drawing/2014/main" id="{2795B870-0B8E-BA61-4463-50C5542AE762}"/>
              </a:ext>
            </a:extLst>
          </p:cNvPr>
          <p:cNvSpPr txBox="1"/>
          <p:nvPr/>
        </p:nvSpPr>
        <p:spPr>
          <a:xfrm>
            <a:off x="8510398" y="5526118"/>
            <a:ext cx="2832239"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t>Clinicaltrials.gov ID</a:t>
            </a:r>
            <a:r>
              <a:rPr lang="en" sz="1800" dirty="0"/>
              <a:t>: </a:t>
            </a:r>
            <a:endParaRPr sz="1800" dirty="0"/>
          </a:p>
          <a:p>
            <a:pPr marL="0" lvl="0" indent="0" algn="l" rtl="0">
              <a:spcBef>
                <a:spcPts val="0"/>
              </a:spcBef>
              <a:spcAft>
                <a:spcPts val="0"/>
              </a:spcAft>
              <a:buNone/>
            </a:pPr>
            <a:r>
              <a:rPr lang="en" sz="1800" dirty="0"/>
              <a:t>NCT04995198</a:t>
            </a:r>
            <a:endParaRPr sz="1800" dirty="0"/>
          </a:p>
        </p:txBody>
      </p:sp>
      <p:sp>
        <p:nvSpPr>
          <p:cNvPr id="25" name="Google Shape;316;p42">
            <a:extLst>
              <a:ext uri="{FF2B5EF4-FFF2-40B4-BE49-F238E27FC236}">
                <a16:creationId xmlns:a16="http://schemas.microsoft.com/office/drawing/2014/main" id="{3D135041-0248-6718-5B8D-B85442478582}"/>
              </a:ext>
            </a:extLst>
          </p:cNvPr>
          <p:cNvSpPr txBox="1"/>
          <p:nvPr/>
        </p:nvSpPr>
        <p:spPr>
          <a:xfrm>
            <a:off x="3479998" y="5703834"/>
            <a:ext cx="5030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rgbClr val="366183"/>
                </a:solidFill>
                <a:latin typeface="Bookman Old Style"/>
                <a:ea typeface="Bookman Old Style"/>
                <a:cs typeface="Bookman Old Style"/>
                <a:sym typeface="Bookman Old Style"/>
              </a:rPr>
              <a:t>ProstateCancerPromise.org</a:t>
            </a:r>
            <a:endParaRPr sz="2200" b="1" dirty="0">
              <a:solidFill>
                <a:srgbClr val="366183"/>
              </a:solidFill>
              <a:latin typeface="Bookman Old Style"/>
              <a:ea typeface="Bookman Old Style"/>
              <a:cs typeface="Bookman Old Style"/>
              <a:sym typeface="Bookman Old Style"/>
            </a:endParaRPr>
          </a:p>
        </p:txBody>
      </p:sp>
      <p:sp>
        <p:nvSpPr>
          <p:cNvPr id="26" name="Rectangle 25">
            <a:extLst>
              <a:ext uri="{FF2B5EF4-FFF2-40B4-BE49-F238E27FC236}">
                <a16:creationId xmlns:a16="http://schemas.microsoft.com/office/drawing/2014/main" id="{817EE3DE-D5CB-62EF-A216-5C6701D8A03D}"/>
              </a:ext>
            </a:extLst>
          </p:cNvPr>
          <p:cNvSpPr/>
          <p:nvPr/>
        </p:nvSpPr>
        <p:spPr>
          <a:xfrm>
            <a:off x="8727700" y="4654481"/>
            <a:ext cx="1022400"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999478-A15D-541A-9E54-7D1237D3E3A7}"/>
              </a:ext>
            </a:extLst>
          </p:cNvPr>
          <p:cNvSpPr/>
          <p:nvPr/>
        </p:nvSpPr>
        <p:spPr>
          <a:xfrm>
            <a:off x="9081473" y="4851053"/>
            <a:ext cx="1096774" cy="36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oogle Shape;313;p42">
            <a:extLst>
              <a:ext uri="{FF2B5EF4-FFF2-40B4-BE49-F238E27FC236}">
                <a16:creationId xmlns:a16="http://schemas.microsoft.com/office/drawing/2014/main" id="{69053D54-F3E8-908C-652A-044D8E8B1ECF}"/>
              </a:ext>
            </a:extLst>
          </p:cNvPr>
          <p:cNvPicPr preferRelativeResize="0"/>
          <p:nvPr/>
        </p:nvPicPr>
        <p:blipFill rotWithShape="1">
          <a:blip r:embed="rId5">
            <a:alphaModFix/>
          </a:blip>
          <a:srcRect l="3170" t="12178" r="74699" b="44416"/>
          <a:stretch/>
        </p:blipFill>
        <p:spPr>
          <a:xfrm>
            <a:off x="778887" y="1815978"/>
            <a:ext cx="1289051" cy="1117600"/>
          </a:xfrm>
          <a:prstGeom prst="rect">
            <a:avLst/>
          </a:prstGeom>
          <a:noFill/>
          <a:ln>
            <a:noFill/>
          </a:ln>
        </p:spPr>
      </p:pic>
      <p:pic>
        <p:nvPicPr>
          <p:cNvPr id="29" name="Google Shape;313;p42">
            <a:extLst>
              <a:ext uri="{FF2B5EF4-FFF2-40B4-BE49-F238E27FC236}">
                <a16:creationId xmlns:a16="http://schemas.microsoft.com/office/drawing/2014/main" id="{4136C3A9-F837-46D2-CA31-459E77C02717}"/>
              </a:ext>
            </a:extLst>
          </p:cNvPr>
          <p:cNvPicPr preferRelativeResize="0"/>
          <p:nvPr/>
        </p:nvPicPr>
        <p:blipFill rotWithShape="1">
          <a:blip r:embed="rId5">
            <a:alphaModFix/>
          </a:blip>
          <a:srcRect l="39491" t="20319" r="38724" b="33800"/>
          <a:stretch/>
        </p:blipFill>
        <p:spPr>
          <a:xfrm>
            <a:off x="3988283" y="3601534"/>
            <a:ext cx="1268936" cy="1181355"/>
          </a:xfrm>
          <a:prstGeom prst="rect">
            <a:avLst/>
          </a:prstGeom>
          <a:noFill/>
          <a:ln>
            <a:noFill/>
          </a:ln>
        </p:spPr>
      </p:pic>
      <p:pic>
        <p:nvPicPr>
          <p:cNvPr id="30" name="Google Shape;313;p42">
            <a:extLst>
              <a:ext uri="{FF2B5EF4-FFF2-40B4-BE49-F238E27FC236}">
                <a16:creationId xmlns:a16="http://schemas.microsoft.com/office/drawing/2014/main" id="{216DC2AB-C87D-6C36-E7CB-E8CDD3E6EAF8}"/>
              </a:ext>
            </a:extLst>
          </p:cNvPr>
          <p:cNvPicPr preferRelativeResize="0"/>
          <p:nvPr/>
        </p:nvPicPr>
        <p:blipFill rotWithShape="1">
          <a:blip r:embed="rId5">
            <a:alphaModFix/>
          </a:blip>
          <a:srcRect l="74003" t="11393" r="2639" b="45033"/>
          <a:stretch/>
        </p:blipFill>
        <p:spPr>
          <a:xfrm>
            <a:off x="2542742" y="1931945"/>
            <a:ext cx="1360546" cy="1121925"/>
          </a:xfrm>
          <a:prstGeom prst="rect">
            <a:avLst/>
          </a:prstGeom>
          <a:noFill/>
          <a:ln>
            <a:noFill/>
          </a:ln>
        </p:spPr>
      </p:pic>
      <p:sp>
        <p:nvSpPr>
          <p:cNvPr id="31" name="TextBox 30">
            <a:extLst>
              <a:ext uri="{FF2B5EF4-FFF2-40B4-BE49-F238E27FC236}">
                <a16:creationId xmlns:a16="http://schemas.microsoft.com/office/drawing/2014/main" id="{6845B20C-B153-24D1-27B4-77D61FC4AEAE}"/>
              </a:ext>
            </a:extLst>
          </p:cNvPr>
          <p:cNvSpPr txBox="1"/>
          <p:nvPr/>
        </p:nvSpPr>
        <p:spPr>
          <a:xfrm>
            <a:off x="445161" y="2888684"/>
            <a:ext cx="1828617" cy="830997"/>
          </a:xfrm>
          <a:prstGeom prst="rect">
            <a:avLst/>
          </a:prstGeom>
          <a:noFill/>
        </p:spPr>
        <p:txBody>
          <a:bodyPr wrap="square" rtlCol="0">
            <a:spAutoFit/>
          </a:bodyPr>
          <a:lstStyle/>
          <a:p>
            <a:pPr algn="ctr"/>
            <a:r>
              <a:rPr lang="en-US" sz="1600" b="1" dirty="0">
                <a:solidFill>
                  <a:srgbClr val="366183"/>
                </a:solidFill>
                <a:latin typeface="Bookman Old Style" panose="02050604050505020204" pitchFamily="18" charset="0"/>
              </a:rPr>
              <a:t>2,689 consented participants</a:t>
            </a:r>
          </a:p>
        </p:txBody>
      </p:sp>
      <p:sp>
        <p:nvSpPr>
          <p:cNvPr id="32" name="TextBox 31">
            <a:extLst>
              <a:ext uri="{FF2B5EF4-FFF2-40B4-BE49-F238E27FC236}">
                <a16:creationId xmlns:a16="http://schemas.microsoft.com/office/drawing/2014/main" id="{6DCE5343-6325-1335-07FF-3704B4067F7F}"/>
              </a:ext>
            </a:extLst>
          </p:cNvPr>
          <p:cNvSpPr txBox="1"/>
          <p:nvPr/>
        </p:nvSpPr>
        <p:spPr>
          <a:xfrm>
            <a:off x="3526396" y="4620812"/>
            <a:ext cx="2192711" cy="830997"/>
          </a:xfrm>
          <a:prstGeom prst="rect">
            <a:avLst/>
          </a:prstGeom>
          <a:noFill/>
        </p:spPr>
        <p:txBody>
          <a:bodyPr wrap="square" rtlCol="0">
            <a:spAutoFit/>
          </a:bodyPr>
          <a:lstStyle/>
          <a:p>
            <a:pPr algn="ctr"/>
            <a:r>
              <a:rPr lang="en-US" sz="1600" b="1" dirty="0">
                <a:solidFill>
                  <a:srgbClr val="366183"/>
                </a:solidFill>
                <a:latin typeface="Bookman Old Style" panose="02050604050505020204" pitchFamily="18" charset="0"/>
              </a:rPr>
              <a:t>240 participants eligible for long-term follow-up</a:t>
            </a:r>
          </a:p>
        </p:txBody>
      </p:sp>
      <p:sp>
        <p:nvSpPr>
          <p:cNvPr id="33" name="TextBox 32">
            <a:extLst>
              <a:ext uri="{FF2B5EF4-FFF2-40B4-BE49-F238E27FC236}">
                <a16:creationId xmlns:a16="http://schemas.microsoft.com/office/drawing/2014/main" id="{A80A6EE2-402D-70C2-561A-3231959ED717}"/>
              </a:ext>
            </a:extLst>
          </p:cNvPr>
          <p:cNvSpPr txBox="1"/>
          <p:nvPr/>
        </p:nvSpPr>
        <p:spPr>
          <a:xfrm>
            <a:off x="2232911" y="2918829"/>
            <a:ext cx="1910794" cy="830997"/>
          </a:xfrm>
          <a:prstGeom prst="rect">
            <a:avLst/>
          </a:prstGeom>
          <a:noFill/>
        </p:spPr>
        <p:txBody>
          <a:bodyPr wrap="square" rtlCol="0">
            <a:spAutoFit/>
          </a:bodyPr>
          <a:lstStyle/>
          <a:p>
            <a:pPr algn="ctr"/>
            <a:r>
              <a:rPr lang="en-US" sz="1600" b="1" dirty="0">
                <a:solidFill>
                  <a:srgbClr val="366183"/>
                </a:solidFill>
                <a:latin typeface="Bookman Old Style" panose="02050604050505020204" pitchFamily="18" charset="0"/>
              </a:rPr>
              <a:t>1,932 genetic testing results returned</a:t>
            </a:r>
          </a:p>
        </p:txBody>
      </p:sp>
      <p:sp>
        <p:nvSpPr>
          <p:cNvPr id="34" name="TextBox 33">
            <a:extLst>
              <a:ext uri="{FF2B5EF4-FFF2-40B4-BE49-F238E27FC236}">
                <a16:creationId xmlns:a16="http://schemas.microsoft.com/office/drawing/2014/main" id="{4A851FCA-12A6-0AF7-A81D-BF468AA0C9DE}"/>
              </a:ext>
            </a:extLst>
          </p:cNvPr>
          <p:cNvSpPr txBox="1"/>
          <p:nvPr/>
        </p:nvSpPr>
        <p:spPr>
          <a:xfrm>
            <a:off x="1689443" y="3666546"/>
            <a:ext cx="1050288" cy="253916"/>
          </a:xfrm>
          <a:prstGeom prst="rect">
            <a:avLst/>
          </a:prstGeom>
          <a:noFill/>
        </p:spPr>
        <p:txBody>
          <a:bodyPr wrap="none" rtlCol="0">
            <a:spAutoFit/>
          </a:bodyPr>
          <a:lstStyle/>
          <a:p>
            <a:r>
              <a:rPr lang="en-US" sz="1050" b="1" dirty="0">
                <a:solidFill>
                  <a:srgbClr val="EF8741"/>
                </a:solidFill>
                <a:latin typeface="Bookman Old Style" panose="02050604050505020204" pitchFamily="18" charset="0"/>
              </a:rPr>
              <a:t>(goal: 5,000)</a:t>
            </a:r>
          </a:p>
        </p:txBody>
      </p:sp>
      <p:sp>
        <p:nvSpPr>
          <p:cNvPr id="35" name="TextBox 34">
            <a:extLst>
              <a:ext uri="{FF2B5EF4-FFF2-40B4-BE49-F238E27FC236}">
                <a16:creationId xmlns:a16="http://schemas.microsoft.com/office/drawing/2014/main" id="{3E1F784F-6346-15C5-CAD1-3C21E0541C71}"/>
              </a:ext>
            </a:extLst>
          </p:cNvPr>
          <p:cNvSpPr txBox="1"/>
          <p:nvPr/>
        </p:nvSpPr>
        <p:spPr>
          <a:xfrm>
            <a:off x="4143705" y="5388203"/>
            <a:ext cx="915635" cy="253916"/>
          </a:xfrm>
          <a:prstGeom prst="rect">
            <a:avLst/>
          </a:prstGeom>
          <a:noFill/>
        </p:spPr>
        <p:txBody>
          <a:bodyPr wrap="none" rtlCol="0">
            <a:spAutoFit/>
          </a:bodyPr>
          <a:lstStyle/>
          <a:p>
            <a:r>
              <a:rPr lang="en-US" sz="1050" b="1" dirty="0">
                <a:solidFill>
                  <a:srgbClr val="EF8741"/>
                </a:solidFill>
                <a:latin typeface="Bookman Old Style" panose="02050604050505020204" pitchFamily="18" charset="0"/>
              </a:rPr>
              <a:t>(goal: 500)</a:t>
            </a:r>
          </a:p>
        </p:txBody>
      </p:sp>
      <p:sp>
        <p:nvSpPr>
          <p:cNvPr id="2" name="Text Placeholder 4">
            <a:extLst>
              <a:ext uri="{FF2B5EF4-FFF2-40B4-BE49-F238E27FC236}">
                <a16:creationId xmlns:a16="http://schemas.microsoft.com/office/drawing/2014/main" id="{2612BFCD-4513-D494-AD2F-34FCB5E8E4ED}"/>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2273329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2A2D5924-2429-CAD0-44A4-7DFB1F579491}"/>
              </a:ext>
            </a:extLst>
          </p:cNvPr>
          <p:cNvSpPr>
            <a:spLocks noGrp="1" noChangeArrowheads="1"/>
          </p:cNvSpPr>
          <p:nvPr>
            <p:ph type="title"/>
          </p:nvPr>
        </p:nvSpPr>
        <p:spPr/>
        <p:txBody>
          <a:bodyPr/>
          <a:lstStyle/>
          <a:p>
            <a:r>
              <a:rPr lang="en-US" altLang="en-US" dirty="0">
                <a:solidFill>
                  <a:schemeClr val="tx1"/>
                </a:solidFill>
                <a:ea typeface="ヒラギノ角ゴ Pro W3" panose="020B0300000000000000" pitchFamily="34" charset="-128"/>
              </a:rPr>
              <a:t>Moving towards tailored options at every step….</a:t>
            </a:r>
            <a:endParaRPr lang="en-US" dirty="0">
              <a:solidFill>
                <a:schemeClr val="tx1"/>
              </a:solidFill>
            </a:endParaRPr>
          </a:p>
        </p:txBody>
      </p:sp>
      <p:sp>
        <p:nvSpPr>
          <p:cNvPr id="67588" name="Slide Number Placeholder 4">
            <a:extLst>
              <a:ext uri="{FF2B5EF4-FFF2-40B4-BE49-F238E27FC236}">
                <a16:creationId xmlns:a16="http://schemas.microsoft.com/office/drawing/2014/main" id="{BEAAAD05-B972-4852-7D57-29E9A1D7F89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nSpc>
                <a:spcPct val="100000"/>
              </a:lnSpc>
              <a:spcBef>
                <a:spcPct val="0"/>
              </a:spcBef>
              <a:buClrTx/>
            </a:pPr>
            <a:fld id="{4ABC59E9-112D-4D4B-AC15-242D15187890}" type="slidenum">
              <a:rPr lang="en-US" altLang="en-US" sz="600"/>
              <a:pPr>
                <a:lnSpc>
                  <a:spcPct val="100000"/>
                </a:lnSpc>
                <a:spcBef>
                  <a:spcPct val="0"/>
                </a:spcBef>
                <a:buClrTx/>
              </a:pPr>
              <a:t>33</a:t>
            </a:fld>
            <a:endParaRPr lang="en-US" altLang="en-US" sz="600"/>
          </a:p>
        </p:txBody>
      </p:sp>
      <p:sp>
        <p:nvSpPr>
          <p:cNvPr id="7" name="Content Placeholder 2">
            <a:extLst>
              <a:ext uri="{FF2B5EF4-FFF2-40B4-BE49-F238E27FC236}">
                <a16:creationId xmlns:a16="http://schemas.microsoft.com/office/drawing/2014/main" id="{F9C75FF6-FA4F-DBD4-C075-EDDE66BEAF39}"/>
              </a:ext>
            </a:extLst>
          </p:cNvPr>
          <p:cNvSpPr txBox="1">
            <a:spLocks/>
          </p:cNvSpPr>
          <p:nvPr/>
        </p:nvSpPr>
        <p:spPr>
          <a:xfrm>
            <a:off x="2314576" y="1808363"/>
            <a:ext cx="7561263" cy="4437062"/>
          </a:xfrm>
          <a:prstGeom prst="rect">
            <a:avLst/>
          </a:prstGeom>
        </p:spPr>
        <p:txBody>
          <a:bodyPr>
            <a:normAutofit/>
          </a:bodyPr>
          <a:lstStyle>
            <a:lvl1pPr marL="342900" indent="-342900" algn="l" rtl="0" eaLnBrk="0" fontAlgn="base" hangingPunct="0">
              <a:spcBef>
                <a:spcPct val="20000"/>
              </a:spcBef>
              <a:spcAft>
                <a:spcPct val="0"/>
              </a:spcAft>
              <a:buClr>
                <a:schemeClr val="bg1"/>
              </a:buClr>
              <a:defRPr sz="2800">
                <a:solidFill>
                  <a:srgbClr val="FFFFFF"/>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Clr>
                <a:schemeClr val="bg1"/>
              </a:buClr>
              <a:buSzPct val="90000"/>
              <a:buFont typeface="Times New Roman" panose="02020603050405020304" pitchFamily="18" charset="0"/>
              <a:buChar char="–"/>
              <a:defRPr sz="2400">
                <a:solidFill>
                  <a:srgbClr val="FFFFFF"/>
                </a:solidFill>
                <a:latin typeface="+mn-lt"/>
                <a:ea typeface="ヒラギノ角ゴ Pro W3" charset="0"/>
                <a:cs typeface="ヒラギノ角ゴ Pro W3" charset="0"/>
              </a:defRPr>
            </a:lvl2pPr>
            <a:lvl3pPr marL="1143000" indent="-228600" algn="l" rtl="0" eaLnBrk="0" fontAlgn="base" hangingPunct="0">
              <a:spcBef>
                <a:spcPct val="20000"/>
              </a:spcBef>
              <a:spcAft>
                <a:spcPct val="0"/>
              </a:spcAft>
              <a:buClr>
                <a:schemeClr val="bg1"/>
              </a:buClr>
              <a:buSzPct val="90000"/>
              <a:buChar char="•"/>
              <a:defRPr sz="2000">
                <a:solidFill>
                  <a:srgbClr val="FFFFFF"/>
                </a:solidFill>
                <a:latin typeface="+mn-lt"/>
                <a:ea typeface="ヒラギノ角ゴ Pro W3" charset="0"/>
                <a:cs typeface="ヒラギノ角ゴ Pro W3" charset="0"/>
              </a:defRPr>
            </a:lvl3pPr>
            <a:lvl4pPr marL="1600200" indent="-228600" algn="l" rtl="0" eaLnBrk="0" fontAlgn="base" hangingPunct="0">
              <a:spcBef>
                <a:spcPct val="20000"/>
              </a:spcBef>
              <a:spcAft>
                <a:spcPct val="0"/>
              </a:spcAft>
              <a:buClr>
                <a:schemeClr val="bg1"/>
              </a:buClr>
              <a:buSzPct val="80000"/>
              <a:buFont typeface="Times New Roman" panose="02020603050405020304" pitchFamily="18" charset="0"/>
              <a:buChar char="–"/>
              <a:defRPr>
                <a:solidFill>
                  <a:srgbClr val="FFFFFF"/>
                </a:solidFill>
                <a:latin typeface="+mn-lt"/>
                <a:ea typeface="ヒラギノ角ゴ Pro W3" charset="0"/>
                <a:cs typeface="ヒラギノ角ゴ Pro W3" charset="0"/>
              </a:defRPr>
            </a:lvl4pPr>
            <a:lvl5pPr marL="2057400" indent="-228600" algn="l" rtl="0" eaLnBrk="0" fontAlgn="base" hangingPunct="0">
              <a:spcBef>
                <a:spcPct val="20000"/>
              </a:spcBef>
              <a:spcAft>
                <a:spcPct val="0"/>
              </a:spcAft>
              <a:buClr>
                <a:schemeClr val="bg1"/>
              </a:buClr>
              <a:buSzPct val="70000"/>
              <a:buChar char="•"/>
              <a:defRPr>
                <a:solidFill>
                  <a:srgbClr val="FFFFFF"/>
                </a:solidFill>
                <a:latin typeface="+mn-lt"/>
                <a:ea typeface="ヒラギノ角ゴ Pro W3" charset="0"/>
                <a:cs typeface="ヒラギノ角ゴ Pro W3" charset="0"/>
              </a:defRPr>
            </a:lvl5pPr>
            <a:lvl6pPr marL="2514600" indent="-228600" algn="l" rtl="0" fontAlgn="base">
              <a:spcBef>
                <a:spcPct val="20000"/>
              </a:spcBef>
              <a:spcAft>
                <a:spcPct val="0"/>
              </a:spcAft>
              <a:buClr>
                <a:schemeClr val="bg1"/>
              </a:buClr>
              <a:buSzPct val="70000"/>
              <a:buChar char="•"/>
              <a:defRPr sz="2000">
                <a:solidFill>
                  <a:schemeClr val="bg1"/>
                </a:solidFill>
                <a:latin typeface="+mn-lt"/>
              </a:defRPr>
            </a:lvl6pPr>
            <a:lvl7pPr marL="2971800" indent="-228600" algn="l" rtl="0" fontAlgn="base">
              <a:spcBef>
                <a:spcPct val="20000"/>
              </a:spcBef>
              <a:spcAft>
                <a:spcPct val="0"/>
              </a:spcAft>
              <a:buClr>
                <a:schemeClr val="bg1"/>
              </a:buClr>
              <a:buSzPct val="70000"/>
              <a:buChar char="•"/>
              <a:defRPr sz="2000">
                <a:solidFill>
                  <a:schemeClr val="bg1"/>
                </a:solidFill>
                <a:latin typeface="+mn-lt"/>
              </a:defRPr>
            </a:lvl7pPr>
            <a:lvl8pPr marL="3429000" indent="-228600" algn="l" rtl="0" fontAlgn="base">
              <a:spcBef>
                <a:spcPct val="20000"/>
              </a:spcBef>
              <a:spcAft>
                <a:spcPct val="0"/>
              </a:spcAft>
              <a:buClr>
                <a:schemeClr val="bg1"/>
              </a:buClr>
              <a:buSzPct val="70000"/>
              <a:buChar char="•"/>
              <a:defRPr sz="2000">
                <a:solidFill>
                  <a:schemeClr val="bg1"/>
                </a:solidFill>
                <a:latin typeface="+mn-lt"/>
              </a:defRPr>
            </a:lvl8pPr>
            <a:lvl9pPr marL="3886200" indent="-228600" algn="l" rtl="0" fontAlgn="base">
              <a:spcBef>
                <a:spcPct val="20000"/>
              </a:spcBef>
              <a:spcAft>
                <a:spcPct val="0"/>
              </a:spcAft>
              <a:buClr>
                <a:schemeClr val="bg1"/>
              </a:buClr>
              <a:buSzPct val="70000"/>
              <a:buChar char="•"/>
              <a:defRPr sz="2000">
                <a:solidFill>
                  <a:schemeClr val="bg1"/>
                </a:solidFill>
                <a:latin typeface="+mn-lt"/>
              </a:defRPr>
            </a:lvl9pPr>
          </a:lstStyle>
          <a:p>
            <a:pPr>
              <a:defRPr/>
            </a:pPr>
            <a:endParaRPr lang="en-US" b="1" kern="0" dirty="0">
              <a:solidFill>
                <a:schemeClr val="tx1"/>
              </a:solidFill>
            </a:endParaRPr>
          </a:p>
          <a:p>
            <a:pPr marL="0" indent="0">
              <a:defRPr/>
            </a:pPr>
            <a:endParaRPr lang="en-US" b="1" kern="0" dirty="0">
              <a:solidFill>
                <a:schemeClr val="tx1"/>
              </a:solidFill>
            </a:endParaRPr>
          </a:p>
        </p:txBody>
      </p:sp>
      <p:sp>
        <p:nvSpPr>
          <p:cNvPr id="4" name="Rectangle 3">
            <a:extLst>
              <a:ext uri="{FF2B5EF4-FFF2-40B4-BE49-F238E27FC236}">
                <a16:creationId xmlns:a16="http://schemas.microsoft.com/office/drawing/2014/main" id="{DAC7839E-BA2A-1F1C-67DE-D025A19C0A10}"/>
              </a:ext>
            </a:extLst>
          </p:cNvPr>
          <p:cNvSpPr/>
          <p:nvPr/>
        </p:nvSpPr>
        <p:spPr bwMode="auto">
          <a:xfrm>
            <a:off x="7299326" y="3237655"/>
            <a:ext cx="1152525" cy="7413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grpSp>
        <p:nvGrpSpPr>
          <p:cNvPr id="5" name="Group 37">
            <a:extLst>
              <a:ext uri="{FF2B5EF4-FFF2-40B4-BE49-F238E27FC236}">
                <a16:creationId xmlns:a16="http://schemas.microsoft.com/office/drawing/2014/main" id="{75DB3D8A-E2ED-BF98-B44D-31A758873617}"/>
              </a:ext>
            </a:extLst>
          </p:cNvPr>
          <p:cNvGrpSpPr>
            <a:grpSpLocks/>
          </p:cNvGrpSpPr>
          <p:nvPr/>
        </p:nvGrpSpPr>
        <p:grpSpPr bwMode="auto">
          <a:xfrm>
            <a:off x="2327275" y="1270742"/>
            <a:ext cx="7354888" cy="723900"/>
            <a:chOff x="1069310" y="1411593"/>
            <a:chExt cx="9807792" cy="965005"/>
          </a:xfrm>
        </p:grpSpPr>
        <p:sp>
          <p:nvSpPr>
            <p:cNvPr id="6" name="Right Triangle 5">
              <a:extLst>
                <a:ext uri="{FF2B5EF4-FFF2-40B4-BE49-F238E27FC236}">
                  <a16:creationId xmlns:a16="http://schemas.microsoft.com/office/drawing/2014/main" id="{03966263-00C0-1578-0F6C-57F2908EC083}"/>
                </a:ext>
              </a:extLst>
            </p:cNvPr>
            <p:cNvSpPr/>
            <p:nvPr/>
          </p:nvSpPr>
          <p:spPr bwMode="auto">
            <a:xfrm flipH="1">
              <a:off x="1069310" y="1411593"/>
              <a:ext cx="9807792" cy="626407"/>
            </a:xfrm>
            <a:prstGeom prst="rtTriangle">
              <a:avLst/>
            </a:prstGeom>
            <a:solidFill>
              <a:schemeClr val="bg1">
                <a:lumMod val="85000"/>
              </a:schemeClr>
            </a:solidFill>
            <a:ln w="9525" cap="flat" cmpd="sng" algn="ctr">
              <a:noFill/>
              <a:prstDash val="solid"/>
              <a:round/>
              <a:headEnd type="none" w="med" len="med"/>
              <a:tailEnd type="none" w="med" len="med"/>
            </a:ln>
            <a:effectLst/>
          </p:spPr>
          <p:txBody>
            <a:bodyPr wrap="none"/>
            <a:lstStyle/>
            <a:p>
              <a:pPr eaLnBrk="1" hangingPunct="1">
                <a:defRPr/>
              </a:pPr>
              <a:endParaRPr lang="en-US"/>
            </a:p>
          </p:txBody>
        </p:sp>
        <p:sp>
          <p:nvSpPr>
            <p:cNvPr id="8" name="TextBox 20">
              <a:extLst>
                <a:ext uri="{FF2B5EF4-FFF2-40B4-BE49-F238E27FC236}">
                  <a16:creationId xmlns:a16="http://schemas.microsoft.com/office/drawing/2014/main" id="{556C9339-022B-BBF3-F845-B5689FF2ABA5}"/>
                </a:ext>
              </a:extLst>
            </p:cNvPr>
            <p:cNvSpPr txBox="1">
              <a:spLocks noChangeArrowheads="1"/>
            </p:cNvSpPr>
            <p:nvPr/>
          </p:nvSpPr>
          <p:spPr bwMode="auto">
            <a:xfrm>
              <a:off x="7879512" y="1638031"/>
              <a:ext cx="2635592" cy="73856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Advanced</a:t>
              </a:r>
            </a:p>
            <a:p>
              <a:pPr algn="ctr" eaLnBrk="1" hangingPunct="1">
                <a:lnSpc>
                  <a:spcPct val="100000"/>
                </a:lnSpc>
                <a:spcBef>
                  <a:spcPct val="0"/>
                </a:spcBef>
                <a:buClrTx/>
                <a:defRPr/>
              </a:pPr>
              <a:r>
                <a:rPr lang="en-US" altLang="en-US" sz="1500" b="1" dirty="0">
                  <a:solidFill>
                    <a:schemeClr val="tx2"/>
                  </a:solidFill>
                </a:rPr>
                <a:t>(treatable)</a:t>
              </a:r>
              <a:endParaRPr lang="en-US" altLang="en-US" sz="1050" b="1" dirty="0">
                <a:solidFill>
                  <a:schemeClr val="tx2"/>
                </a:solidFill>
              </a:endParaRPr>
            </a:p>
          </p:txBody>
        </p:sp>
      </p:grpSp>
      <p:sp>
        <p:nvSpPr>
          <p:cNvPr id="9" name="Rectangle 8">
            <a:extLst>
              <a:ext uri="{FF2B5EF4-FFF2-40B4-BE49-F238E27FC236}">
                <a16:creationId xmlns:a16="http://schemas.microsoft.com/office/drawing/2014/main" id="{246147EC-88F9-AD85-71C4-C5535D10F9BC}"/>
              </a:ext>
            </a:extLst>
          </p:cNvPr>
          <p:cNvSpPr/>
          <p:nvPr/>
        </p:nvSpPr>
        <p:spPr bwMode="auto">
          <a:xfrm>
            <a:off x="7299326" y="2437555"/>
            <a:ext cx="1152525" cy="741362"/>
          </a:xfrm>
          <a:prstGeom prst="rect">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10" name="Rectangle 9">
            <a:extLst>
              <a:ext uri="{FF2B5EF4-FFF2-40B4-BE49-F238E27FC236}">
                <a16:creationId xmlns:a16="http://schemas.microsoft.com/office/drawing/2014/main" id="{70868CEE-4867-C46D-EF62-69C27ED0ED56}"/>
              </a:ext>
            </a:extLst>
          </p:cNvPr>
          <p:cNvSpPr/>
          <p:nvPr/>
        </p:nvSpPr>
        <p:spPr bwMode="auto">
          <a:xfrm>
            <a:off x="8512176" y="2437555"/>
            <a:ext cx="1154113"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11" name="Rectangle 10">
            <a:extLst>
              <a:ext uri="{FF2B5EF4-FFF2-40B4-BE49-F238E27FC236}">
                <a16:creationId xmlns:a16="http://schemas.microsoft.com/office/drawing/2014/main" id="{2E84FD89-6697-7FB4-A681-A0A5AF45548D}"/>
              </a:ext>
            </a:extLst>
          </p:cNvPr>
          <p:cNvSpPr/>
          <p:nvPr/>
        </p:nvSpPr>
        <p:spPr bwMode="auto">
          <a:xfrm>
            <a:off x="8512176" y="3250355"/>
            <a:ext cx="1154113"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rgbClr val="FFFF00"/>
              </a:solidFill>
            </a:endParaRPr>
          </a:p>
        </p:txBody>
      </p:sp>
      <p:grpSp>
        <p:nvGrpSpPr>
          <p:cNvPr id="12" name="Group 4">
            <a:extLst>
              <a:ext uri="{FF2B5EF4-FFF2-40B4-BE49-F238E27FC236}">
                <a16:creationId xmlns:a16="http://schemas.microsoft.com/office/drawing/2014/main" id="{05771EFC-E343-D555-B580-053A10122B35}"/>
              </a:ext>
            </a:extLst>
          </p:cNvPr>
          <p:cNvGrpSpPr>
            <a:grpSpLocks/>
          </p:cNvGrpSpPr>
          <p:nvPr/>
        </p:nvGrpSpPr>
        <p:grpSpPr bwMode="auto">
          <a:xfrm>
            <a:off x="2386137" y="2408669"/>
            <a:ext cx="1048941" cy="1691790"/>
            <a:chOff x="485980" y="2654110"/>
            <a:chExt cx="1398530" cy="2255449"/>
          </a:xfrm>
          <a:solidFill>
            <a:schemeClr val="accent1">
              <a:lumMod val="20000"/>
              <a:lumOff val="80000"/>
            </a:schemeClr>
          </a:solidFill>
        </p:grpSpPr>
        <p:sp>
          <p:nvSpPr>
            <p:cNvPr id="13" name="Rectangle 12">
              <a:extLst>
                <a:ext uri="{FF2B5EF4-FFF2-40B4-BE49-F238E27FC236}">
                  <a16:creationId xmlns:a16="http://schemas.microsoft.com/office/drawing/2014/main" id="{B64E7679-A0BD-F71B-B785-4334C88069DF}"/>
                </a:ext>
              </a:extLst>
            </p:cNvPr>
            <p:cNvSpPr/>
            <p:nvPr/>
          </p:nvSpPr>
          <p:spPr>
            <a:xfrm>
              <a:off x="485980" y="2654110"/>
              <a:ext cx="1398530" cy="2255449"/>
            </a:xfrm>
            <a:prstGeom prst="rect">
              <a:avLst/>
            </a:prstGeom>
            <a:solidFill>
              <a:schemeClr val="accent1">
                <a:lumMod val="20000"/>
                <a:lumOff val="80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sp>
          <p:nvSpPr>
            <p:cNvPr id="14" name="TextBox 22">
              <a:extLst>
                <a:ext uri="{FF2B5EF4-FFF2-40B4-BE49-F238E27FC236}">
                  <a16:creationId xmlns:a16="http://schemas.microsoft.com/office/drawing/2014/main" id="{1D62F864-9451-4089-A1F9-56195983F207}"/>
                </a:ext>
              </a:extLst>
            </p:cNvPr>
            <p:cNvSpPr txBox="1">
              <a:spLocks noChangeArrowheads="1"/>
            </p:cNvSpPr>
            <p:nvPr/>
          </p:nvSpPr>
          <p:spPr bwMode="auto">
            <a:xfrm>
              <a:off x="498515" y="2960277"/>
              <a:ext cx="1350364" cy="1507924"/>
            </a:xfrm>
            <a:prstGeom prst="rect">
              <a:avLst/>
            </a:prstGeom>
            <a:solidFill>
              <a:schemeClr val="accent1">
                <a:lumMod val="20000"/>
                <a:lumOff val="80000"/>
              </a:schemeClr>
            </a:solid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350" b="1" dirty="0">
                  <a:solidFill>
                    <a:schemeClr val="tx1"/>
                  </a:solidFill>
                </a:rPr>
                <a:t>Early Detection</a:t>
              </a:r>
            </a:p>
            <a:p>
              <a:pPr algn="ctr" eaLnBrk="1" hangingPunct="1">
                <a:lnSpc>
                  <a:spcPct val="100000"/>
                </a:lnSpc>
                <a:spcBef>
                  <a:spcPct val="0"/>
                </a:spcBef>
                <a:buClrTx/>
                <a:defRPr/>
              </a:pPr>
              <a:r>
                <a:rPr lang="en-US" altLang="en-US" sz="1350" b="1" dirty="0">
                  <a:solidFill>
                    <a:schemeClr val="tx1"/>
                  </a:solidFill>
                </a:rPr>
                <a:t>for </a:t>
              </a:r>
            </a:p>
            <a:p>
              <a:pPr algn="ctr" eaLnBrk="1" hangingPunct="1">
                <a:lnSpc>
                  <a:spcPct val="100000"/>
                </a:lnSpc>
                <a:spcBef>
                  <a:spcPct val="0"/>
                </a:spcBef>
                <a:buClrTx/>
                <a:defRPr/>
              </a:pPr>
              <a:r>
                <a:rPr lang="en-US" altLang="en-US" sz="1350" b="1" dirty="0">
                  <a:solidFill>
                    <a:schemeClr val="tx1"/>
                  </a:solidFill>
                </a:rPr>
                <a:t>Prostate Cancer</a:t>
              </a:r>
            </a:p>
          </p:txBody>
        </p:sp>
      </p:grpSp>
      <p:sp>
        <p:nvSpPr>
          <p:cNvPr id="15" name="TextBox 6">
            <a:extLst>
              <a:ext uri="{FF2B5EF4-FFF2-40B4-BE49-F238E27FC236}">
                <a16:creationId xmlns:a16="http://schemas.microsoft.com/office/drawing/2014/main" id="{1262DAF6-0C74-7554-1298-8CD2E57DB751}"/>
              </a:ext>
            </a:extLst>
          </p:cNvPr>
          <p:cNvSpPr txBox="1">
            <a:spLocks noChangeArrowheads="1"/>
          </p:cNvSpPr>
          <p:nvPr/>
        </p:nvSpPr>
        <p:spPr bwMode="auto">
          <a:xfrm>
            <a:off x="7239000" y="3415455"/>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1"/>
                </a:solidFill>
              </a:rPr>
              <a:t>Non-metastatic</a:t>
            </a:r>
          </a:p>
          <a:p>
            <a:pPr algn="ctr" eaLnBrk="1" hangingPunct="1">
              <a:lnSpc>
                <a:spcPct val="100000"/>
              </a:lnSpc>
              <a:spcBef>
                <a:spcPct val="0"/>
              </a:spcBef>
              <a:buClrTx/>
            </a:pPr>
            <a:r>
              <a:rPr lang="en-US" altLang="en-US" sz="1200" b="1" dirty="0">
                <a:solidFill>
                  <a:schemeClr val="tx1"/>
                </a:solidFill>
              </a:rPr>
              <a:t>CRPC</a:t>
            </a:r>
          </a:p>
        </p:txBody>
      </p:sp>
      <p:sp>
        <p:nvSpPr>
          <p:cNvPr id="16" name="TextBox 31">
            <a:extLst>
              <a:ext uri="{FF2B5EF4-FFF2-40B4-BE49-F238E27FC236}">
                <a16:creationId xmlns:a16="http://schemas.microsoft.com/office/drawing/2014/main" id="{F4B5EF0B-40B9-1B99-72DA-1727D8CF5BBB}"/>
              </a:ext>
            </a:extLst>
          </p:cNvPr>
          <p:cNvSpPr txBox="1">
            <a:spLocks noChangeArrowheads="1"/>
          </p:cNvSpPr>
          <p:nvPr/>
        </p:nvSpPr>
        <p:spPr bwMode="auto">
          <a:xfrm>
            <a:off x="7319964" y="2542330"/>
            <a:ext cx="113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1"/>
                </a:solidFill>
              </a:rPr>
              <a:t>Biochemical </a:t>
            </a:r>
          </a:p>
          <a:p>
            <a:pPr algn="ctr" eaLnBrk="1" hangingPunct="1">
              <a:lnSpc>
                <a:spcPct val="100000"/>
              </a:lnSpc>
              <a:spcBef>
                <a:spcPct val="0"/>
              </a:spcBef>
              <a:buClrTx/>
            </a:pPr>
            <a:r>
              <a:rPr lang="en-US" altLang="en-US" sz="1200" b="1" dirty="0">
                <a:solidFill>
                  <a:schemeClr val="tx1"/>
                </a:solidFill>
              </a:rPr>
              <a:t>recurrence</a:t>
            </a:r>
          </a:p>
        </p:txBody>
      </p:sp>
      <p:sp>
        <p:nvSpPr>
          <p:cNvPr id="17" name="TextBox 33">
            <a:extLst>
              <a:ext uri="{FF2B5EF4-FFF2-40B4-BE49-F238E27FC236}">
                <a16:creationId xmlns:a16="http://schemas.microsoft.com/office/drawing/2014/main" id="{FED24892-BBCF-B719-6CF2-3A89235FF8C1}"/>
              </a:ext>
            </a:extLst>
          </p:cNvPr>
          <p:cNvSpPr txBox="1">
            <a:spLocks noChangeArrowheads="1"/>
          </p:cNvSpPr>
          <p:nvPr/>
        </p:nvSpPr>
        <p:spPr bwMode="auto">
          <a:xfrm>
            <a:off x="8618538" y="3420218"/>
            <a:ext cx="9017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mCRPC</a:t>
            </a:r>
          </a:p>
        </p:txBody>
      </p:sp>
      <p:sp>
        <p:nvSpPr>
          <p:cNvPr id="18" name="TextBox 34">
            <a:extLst>
              <a:ext uri="{FF2B5EF4-FFF2-40B4-BE49-F238E27FC236}">
                <a16:creationId xmlns:a16="http://schemas.microsoft.com/office/drawing/2014/main" id="{108BE273-8F23-9E46-1511-07BFDF7DFADC}"/>
              </a:ext>
            </a:extLst>
          </p:cNvPr>
          <p:cNvSpPr txBox="1">
            <a:spLocks noChangeArrowheads="1"/>
          </p:cNvSpPr>
          <p:nvPr/>
        </p:nvSpPr>
        <p:spPr bwMode="auto">
          <a:xfrm>
            <a:off x="8266113" y="2580430"/>
            <a:ext cx="16049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mCSPC</a:t>
            </a:r>
          </a:p>
        </p:txBody>
      </p:sp>
      <p:grpSp>
        <p:nvGrpSpPr>
          <p:cNvPr id="19" name="Group 3">
            <a:extLst>
              <a:ext uri="{FF2B5EF4-FFF2-40B4-BE49-F238E27FC236}">
                <a16:creationId xmlns:a16="http://schemas.microsoft.com/office/drawing/2014/main" id="{EFD82F75-8F90-B5DB-F975-2B6FEDED874F}"/>
              </a:ext>
            </a:extLst>
          </p:cNvPr>
          <p:cNvGrpSpPr>
            <a:grpSpLocks/>
          </p:cNvGrpSpPr>
          <p:nvPr/>
        </p:nvGrpSpPr>
        <p:grpSpPr bwMode="auto">
          <a:xfrm>
            <a:off x="3332163" y="1451718"/>
            <a:ext cx="3327400" cy="2644775"/>
            <a:chOff x="1814844" y="1380735"/>
            <a:chExt cx="2493553" cy="3525749"/>
          </a:xfrm>
        </p:grpSpPr>
        <p:grpSp>
          <p:nvGrpSpPr>
            <p:cNvPr id="20" name="Group 11">
              <a:extLst>
                <a:ext uri="{FF2B5EF4-FFF2-40B4-BE49-F238E27FC236}">
                  <a16:creationId xmlns:a16="http://schemas.microsoft.com/office/drawing/2014/main" id="{B2EF807A-47CA-D9A8-7046-C56893D96613}"/>
                </a:ext>
              </a:extLst>
            </p:cNvPr>
            <p:cNvGrpSpPr>
              <a:grpSpLocks/>
            </p:cNvGrpSpPr>
            <p:nvPr/>
          </p:nvGrpSpPr>
          <p:grpSpPr bwMode="auto">
            <a:xfrm>
              <a:off x="2010486" y="1380735"/>
              <a:ext cx="2297911" cy="3525749"/>
              <a:chOff x="273548" y="1290356"/>
              <a:chExt cx="2542102" cy="3526199"/>
            </a:xfrm>
          </p:grpSpPr>
          <p:sp>
            <p:nvSpPr>
              <p:cNvPr id="22" name="TextBox 20">
                <a:extLst>
                  <a:ext uri="{FF2B5EF4-FFF2-40B4-BE49-F238E27FC236}">
                    <a16:creationId xmlns:a16="http://schemas.microsoft.com/office/drawing/2014/main" id="{FEBACFD4-9C6A-BCA6-EEE7-1B214294875A}"/>
                  </a:ext>
                </a:extLst>
              </p:cNvPr>
              <p:cNvSpPr txBox="1">
                <a:spLocks noChangeArrowheads="1"/>
              </p:cNvSpPr>
              <p:nvPr/>
            </p:nvSpPr>
            <p:spPr bwMode="auto">
              <a:xfrm>
                <a:off x="633565" y="1290356"/>
                <a:ext cx="1638537" cy="738682"/>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Localized</a:t>
                </a:r>
              </a:p>
              <a:p>
                <a:pPr algn="ctr" eaLnBrk="1" hangingPunct="1">
                  <a:lnSpc>
                    <a:spcPct val="100000"/>
                  </a:lnSpc>
                  <a:spcBef>
                    <a:spcPct val="0"/>
                  </a:spcBef>
                  <a:buClrTx/>
                  <a:defRPr/>
                </a:pPr>
                <a:r>
                  <a:rPr lang="en-US" altLang="en-US" sz="1500" b="1" dirty="0">
                    <a:solidFill>
                      <a:schemeClr val="tx2"/>
                    </a:solidFill>
                  </a:rPr>
                  <a:t>(curable)</a:t>
                </a:r>
                <a:endParaRPr lang="en-US" altLang="en-US" sz="1050" b="1" dirty="0">
                  <a:solidFill>
                    <a:schemeClr val="tx2"/>
                  </a:solidFill>
                </a:endParaRPr>
              </a:p>
            </p:txBody>
          </p:sp>
          <p:sp>
            <p:nvSpPr>
              <p:cNvPr id="23" name="Rectangle 22">
                <a:extLst>
                  <a:ext uri="{FF2B5EF4-FFF2-40B4-BE49-F238E27FC236}">
                    <a16:creationId xmlns:a16="http://schemas.microsoft.com/office/drawing/2014/main" id="{5761D8C5-FAB5-A93D-CFBD-C3AF76ABD8FC}"/>
                  </a:ext>
                </a:extLst>
              </p:cNvPr>
              <p:cNvSpPr/>
              <p:nvPr/>
            </p:nvSpPr>
            <p:spPr>
              <a:xfrm>
                <a:off x="272955" y="2564529"/>
                <a:ext cx="2542695" cy="2252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2"/>
                  </a:solidFill>
                </a:endParaRPr>
              </a:p>
            </p:txBody>
          </p:sp>
        </p:grpSp>
        <p:sp>
          <p:nvSpPr>
            <p:cNvPr id="21" name="TextBox 22">
              <a:extLst>
                <a:ext uri="{FF2B5EF4-FFF2-40B4-BE49-F238E27FC236}">
                  <a16:creationId xmlns:a16="http://schemas.microsoft.com/office/drawing/2014/main" id="{0013D6BB-76CA-3405-2FC2-27FD9C51CB94}"/>
                </a:ext>
              </a:extLst>
            </p:cNvPr>
            <p:cNvSpPr txBox="1">
              <a:spLocks noChangeArrowheads="1"/>
            </p:cNvSpPr>
            <p:nvPr/>
          </p:nvSpPr>
          <p:spPr bwMode="auto">
            <a:xfrm>
              <a:off x="1814844" y="3317146"/>
              <a:ext cx="1348774" cy="6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2"/>
                  </a:solidFill>
                </a:rPr>
                <a:t>Active</a:t>
              </a:r>
            </a:p>
            <a:p>
              <a:pPr algn="ctr" eaLnBrk="1" hangingPunct="1">
                <a:lnSpc>
                  <a:spcPct val="100000"/>
                </a:lnSpc>
                <a:spcBef>
                  <a:spcPct val="0"/>
                </a:spcBef>
                <a:buClrTx/>
              </a:pPr>
              <a:r>
                <a:rPr lang="en-US" altLang="en-US" sz="1200" b="1">
                  <a:solidFill>
                    <a:schemeClr val="tx2"/>
                  </a:solidFill>
                </a:rPr>
                <a:t>Surveillance</a:t>
              </a:r>
            </a:p>
          </p:txBody>
        </p:sp>
      </p:grpSp>
      <p:sp>
        <p:nvSpPr>
          <p:cNvPr id="24" name="TextBox 27">
            <a:extLst>
              <a:ext uri="{FF2B5EF4-FFF2-40B4-BE49-F238E27FC236}">
                <a16:creationId xmlns:a16="http://schemas.microsoft.com/office/drawing/2014/main" id="{5594A5A5-72D7-3FB9-6BBC-C0B6B8CEAB1A}"/>
              </a:ext>
            </a:extLst>
          </p:cNvPr>
          <p:cNvSpPr txBox="1">
            <a:spLocks noChangeArrowheads="1"/>
          </p:cNvSpPr>
          <p:nvPr/>
        </p:nvSpPr>
        <p:spPr bwMode="auto">
          <a:xfrm rot="16200000">
            <a:off x="6692901" y="2597893"/>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Responds to ADT</a:t>
            </a:r>
          </a:p>
        </p:txBody>
      </p:sp>
      <p:sp>
        <p:nvSpPr>
          <p:cNvPr id="25" name="TextBox 22">
            <a:extLst>
              <a:ext uri="{FF2B5EF4-FFF2-40B4-BE49-F238E27FC236}">
                <a16:creationId xmlns:a16="http://schemas.microsoft.com/office/drawing/2014/main" id="{9885F2AF-8A3E-D828-AD84-B747460A2414}"/>
              </a:ext>
            </a:extLst>
          </p:cNvPr>
          <p:cNvSpPr txBox="1">
            <a:spLocks noChangeArrowheads="1"/>
          </p:cNvSpPr>
          <p:nvPr/>
        </p:nvSpPr>
        <p:spPr bwMode="auto">
          <a:xfrm>
            <a:off x="4830763" y="2717252"/>
            <a:ext cx="1800225" cy="461665"/>
          </a:xfrm>
          <a:prstGeom prst="rect">
            <a:avLst/>
          </a:prstGeom>
          <a:solidFill>
            <a:schemeClr val="accent5">
              <a:lumMod val="20000"/>
              <a:lumOff val="80000"/>
            </a:schemeClr>
          </a:solid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2"/>
                </a:solidFill>
              </a:rPr>
              <a:t>Definitive Treatment: </a:t>
            </a:r>
          </a:p>
          <a:p>
            <a:pPr algn="ctr" eaLnBrk="1" hangingPunct="1">
              <a:lnSpc>
                <a:spcPct val="100000"/>
              </a:lnSpc>
              <a:spcBef>
                <a:spcPct val="0"/>
              </a:spcBef>
              <a:buClrTx/>
            </a:pPr>
            <a:r>
              <a:rPr lang="en-US" altLang="en-US" sz="1200" b="1" dirty="0">
                <a:solidFill>
                  <a:schemeClr val="tx2"/>
                </a:solidFill>
              </a:rPr>
              <a:t>Surgery </a:t>
            </a:r>
          </a:p>
        </p:txBody>
      </p:sp>
      <p:sp>
        <p:nvSpPr>
          <p:cNvPr id="26" name="TextBox 27">
            <a:extLst>
              <a:ext uri="{FF2B5EF4-FFF2-40B4-BE49-F238E27FC236}">
                <a16:creationId xmlns:a16="http://schemas.microsoft.com/office/drawing/2014/main" id="{57CFDF02-AF60-1C2D-1E46-2B87FFECECFF}"/>
              </a:ext>
            </a:extLst>
          </p:cNvPr>
          <p:cNvSpPr txBox="1">
            <a:spLocks noChangeArrowheads="1"/>
          </p:cNvSpPr>
          <p:nvPr/>
        </p:nvSpPr>
        <p:spPr bwMode="auto">
          <a:xfrm rot="16200000">
            <a:off x="6692901" y="3409105"/>
            <a:ext cx="857250" cy="415925"/>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ADT not sufficient</a:t>
            </a:r>
          </a:p>
        </p:txBody>
      </p:sp>
      <p:sp>
        <p:nvSpPr>
          <p:cNvPr id="27" name="TextBox 27">
            <a:extLst>
              <a:ext uri="{FF2B5EF4-FFF2-40B4-BE49-F238E27FC236}">
                <a16:creationId xmlns:a16="http://schemas.microsoft.com/office/drawing/2014/main" id="{B8E6EE40-C1F6-8689-D4AD-13F824FBE3FF}"/>
              </a:ext>
            </a:extLst>
          </p:cNvPr>
          <p:cNvSpPr txBox="1">
            <a:spLocks noChangeArrowheads="1"/>
          </p:cNvSpPr>
          <p:nvPr/>
        </p:nvSpPr>
        <p:spPr bwMode="auto">
          <a:xfrm>
            <a:off x="7262813" y="2159742"/>
            <a:ext cx="1249362" cy="25400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Too small to see</a:t>
            </a:r>
          </a:p>
        </p:txBody>
      </p:sp>
      <p:sp>
        <p:nvSpPr>
          <p:cNvPr id="28" name="TextBox 27">
            <a:extLst>
              <a:ext uri="{FF2B5EF4-FFF2-40B4-BE49-F238E27FC236}">
                <a16:creationId xmlns:a16="http://schemas.microsoft.com/office/drawing/2014/main" id="{4B187250-BE84-919D-D9FC-2A71AC0B14B0}"/>
              </a:ext>
            </a:extLst>
          </p:cNvPr>
          <p:cNvSpPr txBox="1">
            <a:spLocks noChangeArrowheads="1"/>
          </p:cNvSpPr>
          <p:nvPr/>
        </p:nvSpPr>
        <p:spPr bwMode="auto">
          <a:xfrm>
            <a:off x="8574089" y="2058142"/>
            <a:ext cx="1023937" cy="414338"/>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050" b="1" dirty="0">
                <a:solidFill>
                  <a:schemeClr val="tx1"/>
                </a:solidFill>
              </a:rPr>
              <a:t>Visible metastases</a:t>
            </a:r>
          </a:p>
        </p:txBody>
      </p:sp>
      <p:sp>
        <p:nvSpPr>
          <p:cNvPr id="29" name="TextBox 20">
            <a:extLst>
              <a:ext uri="{FF2B5EF4-FFF2-40B4-BE49-F238E27FC236}">
                <a16:creationId xmlns:a16="http://schemas.microsoft.com/office/drawing/2014/main" id="{9380C371-D70B-1C10-FD96-A0D870BD6678}"/>
              </a:ext>
            </a:extLst>
          </p:cNvPr>
          <p:cNvSpPr txBox="1">
            <a:spLocks noChangeArrowheads="1"/>
          </p:cNvSpPr>
          <p:nvPr/>
        </p:nvSpPr>
        <p:spPr bwMode="auto">
          <a:xfrm>
            <a:off x="1922464" y="1470767"/>
            <a:ext cx="1976437" cy="32385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At Risk</a:t>
            </a:r>
            <a:endParaRPr lang="en-US" altLang="en-US" sz="1050" b="1" dirty="0">
              <a:solidFill>
                <a:schemeClr val="tx2"/>
              </a:solidFill>
            </a:endParaRPr>
          </a:p>
        </p:txBody>
      </p:sp>
      <p:grpSp>
        <p:nvGrpSpPr>
          <p:cNvPr id="35" name="Group 34">
            <a:extLst>
              <a:ext uri="{FF2B5EF4-FFF2-40B4-BE49-F238E27FC236}">
                <a16:creationId xmlns:a16="http://schemas.microsoft.com/office/drawing/2014/main" id="{DE11301F-4D32-49E9-C5CF-FE70A449C443}"/>
              </a:ext>
            </a:extLst>
          </p:cNvPr>
          <p:cNvGrpSpPr>
            <a:grpSpLocks/>
          </p:cNvGrpSpPr>
          <p:nvPr/>
        </p:nvGrpSpPr>
        <p:grpSpPr bwMode="auto">
          <a:xfrm>
            <a:off x="2082198" y="5084172"/>
            <a:ext cx="7416785" cy="923417"/>
            <a:chOff x="134110" y="5662523"/>
            <a:chExt cx="7416165" cy="923263"/>
          </a:xfrm>
        </p:grpSpPr>
        <p:sp>
          <p:nvSpPr>
            <p:cNvPr id="36" name="TextBox 35">
              <a:extLst>
                <a:ext uri="{FF2B5EF4-FFF2-40B4-BE49-F238E27FC236}">
                  <a16:creationId xmlns:a16="http://schemas.microsoft.com/office/drawing/2014/main" id="{5F24721D-2E71-F5A1-0DEF-D96866F329A1}"/>
                </a:ext>
              </a:extLst>
            </p:cNvPr>
            <p:cNvSpPr txBox="1"/>
            <p:nvPr/>
          </p:nvSpPr>
          <p:spPr>
            <a:xfrm>
              <a:off x="134110" y="5732361"/>
              <a:ext cx="1365965" cy="545956"/>
            </a:xfrm>
            <a:prstGeom prst="rect">
              <a:avLst/>
            </a:prstGeom>
            <a:solidFill>
              <a:schemeClr val="accent4">
                <a:lumMod val="20000"/>
                <a:lumOff val="80000"/>
              </a:schemeClr>
            </a:solidFill>
          </p:spPr>
          <p:txBody>
            <a:bodyPr wrap="none">
              <a:spAutoFit/>
            </a:bodyPr>
            <a:lstStyle/>
            <a:p>
              <a:pPr algn="ctr">
                <a:defRPr/>
              </a:pPr>
              <a:r>
                <a:rPr lang="en-US" b="1" dirty="0"/>
                <a:t>Urology</a:t>
              </a:r>
            </a:p>
            <a:p>
              <a:pPr algn="ctr">
                <a:defRPr/>
              </a:pPr>
              <a:r>
                <a:rPr lang="en-US" b="1" dirty="0"/>
                <a:t>Primary Care</a:t>
              </a:r>
            </a:p>
          </p:txBody>
        </p:sp>
        <p:sp>
          <p:nvSpPr>
            <p:cNvPr id="37" name="TextBox 36">
              <a:extLst>
                <a:ext uri="{FF2B5EF4-FFF2-40B4-BE49-F238E27FC236}">
                  <a16:creationId xmlns:a16="http://schemas.microsoft.com/office/drawing/2014/main" id="{5D6B3C9B-857C-A373-DBB5-EFA40AEF73F5}"/>
                </a:ext>
              </a:extLst>
            </p:cNvPr>
            <p:cNvSpPr txBox="1"/>
            <p:nvPr/>
          </p:nvSpPr>
          <p:spPr>
            <a:xfrm>
              <a:off x="2718583" y="5824421"/>
              <a:ext cx="1973452" cy="761365"/>
            </a:xfrm>
            <a:prstGeom prst="rect">
              <a:avLst/>
            </a:prstGeom>
            <a:solidFill>
              <a:schemeClr val="accent4">
                <a:lumMod val="20000"/>
                <a:lumOff val="80000"/>
              </a:schemeClr>
            </a:solidFill>
          </p:spPr>
          <p:txBody>
            <a:bodyPr wrap="none">
              <a:spAutoFit/>
            </a:bodyPr>
            <a:lstStyle/>
            <a:p>
              <a:pPr algn="ctr">
                <a:defRPr/>
              </a:pPr>
              <a:r>
                <a:rPr lang="en-US" b="1" dirty="0"/>
                <a:t>Urology</a:t>
              </a:r>
            </a:p>
            <a:p>
              <a:pPr algn="ctr">
                <a:defRPr/>
              </a:pPr>
              <a:r>
                <a:rPr lang="en-US" b="1" dirty="0"/>
                <a:t>Radiation Oncology</a:t>
              </a:r>
            </a:p>
            <a:p>
              <a:pPr algn="ctr">
                <a:defRPr/>
              </a:pPr>
              <a:r>
                <a:rPr lang="en-US" sz="1400" dirty="0"/>
                <a:t>Medical Oncology</a:t>
              </a:r>
            </a:p>
          </p:txBody>
        </p:sp>
        <p:sp>
          <p:nvSpPr>
            <p:cNvPr id="38" name="TextBox 37">
              <a:extLst>
                <a:ext uri="{FF2B5EF4-FFF2-40B4-BE49-F238E27FC236}">
                  <a16:creationId xmlns:a16="http://schemas.microsoft.com/office/drawing/2014/main" id="{F04F3F0F-4299-C2DD-87FB-B5A0FD3CA3E4}"/>
                </a:ext>
              </a:extLst>
            </p:cNvPr>
            <p:cNvSpPr txBox="1"/>
            <p:nvPr/>
          </p:nvSpPr>
          <p:spPr>
            <a:xfrm>
              <a:off x="5576823" y="5796592"/>
              <a:ext cx="1973452" cy="761364"/>
            </a:xfrm>
            <a:prstGeom prst="rect">
              <a:avLst/>
            </a:prstGeom>
            <a:solidFill>
              <a:schemeClr val="accent4">
                <a:lumMod val="20000"/>
                <a:lumOff val="80000"/>
              </a:schemeClr>
            </a:solidFill>
          </p:spPr>
          <p:txBody>
            <a:bodyPr wrap="none">
              <a:spAutoFit/>
            </a:bodyPr>
            <a:lstStyle/>
            <a:p>
              <a:pPr algn="ctr">
                <a:defRPr/>
              </a:pPr>
              <a:r>
                <a:rPr lang="en-US" b="1" dirty="0"/>
                <a:t>Medical Oncology</a:t>
              </a:r>
            </a:p>
            <a:p>
              <a:pPr algn="ctr">
                <a:defRPr/>
              </a:pPr>
              <a:r>
                <a:rPr lang="en-US" b="1" dirty="0"/>
                <a:t>Radiation Oncology</a:t>
              </a:r>
            </a:p>
            <a:p>
              <a:pPr algn="ctr">
                <a:defRPr/>
              </a:pPr>
              <a:r>
                <a:rPr lang="en-US" sz="1400" dirty="0"/>
                <a:t>Urology</a:t>
              </a:r>
            </a:p>
          </p:txBody>
        </p:sp>
        <p:sp>
          <p:nvSpPr>
            <p:cNvPr id="39" name="TextBox 38">
              <a:extLst>
                <a:ext uri="{FF2B5EF4-FFF2-40B4-BE49-F238E27FC236}">
                  <a16:creationId xmlns:a16="http://schemas.microsoft.com/office/drawing/2014/main" id="{A5E330CC-5006-34EA-FB07-B25E2C01A6BB}"/>
                </a:ext>
              </a:extLst>
            </p:cNvPr>
            <p:cNvSpPr txBox="1"/>
            <p:nvPr/>
          </p:nvSpPr>
          <p:spPr>
            <a:xfrm>
              <a:off x="1880090" y="5662523"/>
              <a:ext cx="899530" cy="319137"/>
            </a:xfrm>
            <a:prstGeom prst="rect">
              <a:avLst/>
            </a:prstGeom>
            <a:solidFill>
              <a:schemeClr val="accent4">
                <a:lumMod val="20000"/>
                <a:lumOff val="80000"/>
              </a:schemeClr>
            </a:solidFill>
          </p:spPr>
          <p:txBody>
            <a:bodyPr wrap="none">
              <a:spAutoFit/>
            </a:bodyPr>
            <a:lstStyle/>
            <a:p>
              <a:pPr algn="ctr">
                <a:defRPr/>
              </a:pPr>
              <a:r>
                <a:rPr lang="en-US" b="1" dirty="0"/>
                <a:t>Urology</a:t>
              </a:r>
            </a:p>
          </p:txBody>
        </p:sp>
      </p:grpSp>
      <p:sp>
        <p:nvSpPr>
          <p:cNvPr id="40" name="Text Placeholder 4">
            <a:extLst>
              <a:ext uri="{FF2B5EF4-FFF2-40B4-BE49-F238E27FC236}">
                <a16:creationId xmlns:a16="http://schemas.microsoft.com/office/drawing/2014/main" id="{41DE849C-F9EA-D2B8-01FC-286D77164F99}"/>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
        <p:nvSpPr>
          <p:cNvPr id="42" name="Rectangle 38">
            <a:extLst>
              <a:ext uri="{FF2B5EF4-FFF2-40B4-BE49-F238E27FC236}">
                <a16:creationId xmlns:a16="http://schemas.microsoft.com/office/drawing/2014/main" id="{2D08A1A0-B6CC-4B57-1616-7181AF589DD4}"/>
              </a:ext>
            </a:extLst>
          </p:cNvPr>
          <p:cNvSpPr>
            <a:spLocks noChangeArrowheads="1"/>
          </p:cNvSpPr>
          <p:nvPr/>
        </p:nvSpPr>
        <p:spPr bwMode="auto">
          <a:xfrm>
            <a:off x="2073952" y="2073560"/>
            <a:ext cx="7925454" cy="2229764"/>
          </a:xfrm>
          <a:prstGeom prst="rect">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panose="02020603050405020304" pitchFamily="18" charset="0"/>
                <a:ea typeface="ヒラギノ角ゴ Pro W3" panose="020B0300000000000000" pitchFamily="34" charset="-128"/>
              </a:defRPr>
            </a:lvl1pPr>
            <a:lvl2pPr marL="742950" indent="-285750">
              <a:defRPr sz="2400">
                <a:solidFill>
                  <a:schemeClr val="tx1"/>
                </a:solidFill>
                <a:latin typeface="Times New Roman" panose="02020603050405020304" pitchFamily="18" charset="0"/>
                <a:ea typeface="ヒラギノ角ゴ Pro W3" panose="020B0300000000000000" pitchFamily="34" charset="-128"/>
              </a:defRPr>
            </a:lvl2pPr>
            <a:lvl3pPr marL="1143000" indent="-228600">
              <a:defRPr sz="2400">
                <a:solidFill>
                  <a:schemeClr val="tx1"/>
                </a:solidFill>
                <a:latin typeface="Times New Roman" panose="02020603050405020304" pitchFamily="18" charset="0"/>
                <a:ea typeface="ヒラギノ角ゴ Pro W3" panose="020B0300000000000000" pitchFamily="34" charset="-128"/>
              </a:defRPr>
            </a:lvl3pPr>
            <a:lvl4pPr marL="1600200" indent="-228600">
              <a:defRPr sz="2400">
                <a:solidFill>
                  <a:schemeClr val="tx1"/>
                </a:solidFill>
                <a:latin typeface="Times New Roman" panose="02020603050405020304" pitchFamily="18" charset="0"/>
                <a:ea typeface="ヒラギノ角ゴ Pro W3" panose="020B0300000000000000" pitchFamily="34" charset="-128"/>
              </a:defRPr>
            </a:lvl4pPr>
            <a:lvl5pPr marL="2057400" indent="-228600">
              <a:defRPr sz="24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anose="020B0300000000000000" pitchFamily="34" charset="-128"/>
              </a:defRPr>
            </a:lvl9pPr>
          </a:lstStyle>
          <a:p>
            <a:pPr eaLnBrk="1" hangingPunct="1"/>
            <a:endParaRPr lang="en-US" altLang="en-US"/>
          </a:p>
        </p:txBody>
      </p:sp>
      <p:sp>
        <p:nvSpPr>
          <p:cNvPr id="2" name="TextBox 22">
            <a:extLst>
              <a:ext uri="{FF2B5EF4-FFF2-40B4-BE49-F238E27FC236}">
                <a16:creationId xmlns:a16="http://schemas.microsoft.com/office/drawing/2014/main" id="{786D2814-4C21-0094-B28B-AB12A87701CE}"/>
              </a:ext>
            </a:extLst>
          </p:cNvPr>
          <p:cNvSpPr txBox="1">
            <a:spLocks noChangeArrowheads="1"/>
          </p:cNvSpPr>
          <p:nvPr/>
        </p:nvSpPr>
        <p:spPr bwMode="auto">
          <a:xfrm>
            <a:off x="4830762" y="3414366"/>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2"/>
                </a:solidFill>
              </a:rPr>
              <a:t>Definitive Treatment</a:t>
            </a:r>
          </a:p>
          <a:p>
            <a:pPr algn="ctr" eaLnBrk="1" hangingPunct="1">
              <a:lnSpc>
                <a:spcPct val="100000"/>
              </a:lnSpc>
              <a:spcBef>
                <a:spcPct val="0"/>
              </a:spcBef>
              <a:buClrTx/>
            </a:pPr>
            <a:r>
              <a:rPr lang="en-US" altLang="en-US" sz="1200" b="1" dirty="0">
                <a:solidFill>
                  <a:schemeClr val="tx2"/>
                </a:solidFill>
              </a:rPr>
              <a:t>Radiation+/- ADT</a:t>
            </a:r>
          </a:p>
        </p:txBody>
      </p:sp>
    </p:spTree>
    <p:extLst>
      <p:ext uri="{BB962C8B-B14F-4D97-AF65-F5344CB8AC3E}">
        <p14:creationId xmlns:p14="http://schemas.microsoft.com/office/powerpoint/2010/main" val="3096073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3226BC-845C-500B-0CD7-EF249E4D611D}"/>
              </a:ext>
            </a:extLst>
          </p:cNvPr>
          <p:cNvSpPr>
            <a:spLocks noGrp="1"/>
          </p:cNvSpPr>
          <p:nvPr>
            <p:ph type="sldNum" sz="quarter" idx="12"/>
          </p:nvPr>
        </p:nvSpPr>
        <p:spPr/>
        <p:txBody>
          <a:bodyPr/>
          <a:lstStyle/>
          <a:p>
            <a:fld id="{402AF41C-0C01-4292-8B40-325CC9F1007B}" type="slidenum">
              <a:rPr lang="en-US" smtClean="0"/>
              <a:t>34</a:t>
            </a:fld>
            <a:r>
              <a:rPr lang="en-US" dirty="0" err="1"/>
              <a:t>yyyyy</a:t>
            </a:r>
            <a:endParaRPr lang="en-US" dirty="0"/>
          </a:p>
        </p:txBody>
      </p:sp>
      <p:sp>
        <p:nvSpPr>
          <p:cNvPr id="50" name="Oval 49">
            <a:extLst>
              <a:ext uri="{FF2B5EF4-FFF2-40B4-BE49-F238E27FC236}">
                <a16:creationId xmlns:a16="http://schemas.microsoft.com/office/drawing/2014/main" id="{4A9B039E-38D3-2786-A738-3368A2824810}"/>
              </a:ext>
            </a:extLst>
          </p:cNvPr>
          <p:cNvSpPr/>
          <p:nvPr/>
        </p:nvSpPr>
        <p:spPr>
          <a:xfrm>
            <a:off x="2793227" y="2868614"/>
            <a:ext cx="1531125" cy="1260475"/>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grpSp>
        <p:nvGrpSpPr>
          <p:cNvPr id="51" name="Group 5">
            <a:extLst>
              <a:ext uri="{FF2B5EF4-FFF2-40B4-BE49-F238E27FC236}">
                <a16:creationId xmlns:a16="http://schemas.microsoft.com/office/drawing/2014/main" id="{301F495D-6630-E007-2E45-4F2438601764}"/>
              </a:ext>
            </a:extLst>
          </p:cNvPr>
          <p:cNvGrpSpPr>
            <a:grpSpLocks/>
          </p:cNvGrpSpPr>
          <p:nvPr/>
        </p:nvGrpSpPr>
        <p:grpSpPr bwMode="auto">
          <a:xfrm>
            <a:off x="1412758" y="1799218"/>
            <a:ext cx="2709210" cy="2171495"/>
            <a:chOff x="2057400" y="2566400"/>
            <a:chExt cx="3014954" cy="2792689"/>
          </a:xfrm>
        </p:grpSpPr>
        <p:pic>
          <p:nvPicPr>
            <p:cNvPr id="52" name="Picture 6" descr="Screen Shot 2017-09-22 at 11.06.14 AM.png">
              <a:extLst>
                <a:ext uri="{FF2B5EF4-FFF2-40B4-BE49-F238E27FC236}">
                  <a16:creationId xmlns:a16="http://schemas.microsoft.com/office/drawing/2014/main" id="{016AFE20-35E9-E28C-3217-1F15CDBD1D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9284" y="4191689"/>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7" descr="Screen Shot 2017-09-22 at 11.06.14 AM.png">
              <a:extLst>
                <a:ext uri="{FF2B5EF4-FFF2-40B4-BE49-F238E27FC236}">
                  <a16:creationId xmlns:a16="http://schemas.microsoft.com/office/drawing/2014/main" id="{20E5A4FC-589D-4B0F-4383-4E5D3706A5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7338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8" descr="Screen Shot 2017-09-22 at 11.06.14 AM.png">
              <a:extLst>
                <a:ext uri="{FF2B5EF4-FFF2-40B4-BE49-F238E27FC236}">
                  <a16:creationId xmlns:a16="http://schemas.microsoft.com/office/drawing/2014/main" id="{A64CE29D-AB97-9A61-EC42-3B0557E38D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9" descr="Screen Shot 2017-09-22 at 11.06.14 AM.png">
              <a:extLst>
                <a:ext uri="{FF2B5EF4-FFF2-40B4-BE49-F238E27FC236}">
                  <a16:creationId xmlns:a16="http://schemas.microsoft.com/office/drawing/2014/main" id="{0876E230-2BB4-5EB9-B5BD-CA5C545A52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7338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10" descr="Screen Shot 2017-09-22 at 11.06.14 AM.png">
              <a:extLst>
                <a:ext uri="{FF2B5EF4-FFF2-40B4-BE49-F238E27FC236}">
                  <a16:creationId xmlns:a16="http://schemas.microsoft.com/office/drawing/2014/main" id="{43962D93-F1BC-BA60-A162-A33725D3F7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664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11" descr="Screen Shot 2017-09-22 at 11.06.14 AM.png">
              <a:extLst>
                <a:ext uri="{FF2B5EF4-FFF2-40B4-BE49-F238E27FC236}">
                  <a16:creationId xmlns:a16="http://schemas.microsoft.com/office/drawing/2014/main" id="{8CF66CE8-0EB2-F237-07B9-1C12FCCFDC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4910" y="25664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12" descr="Screen Shot 2017-09-22 at 11.06.14 AM.png">
              <a:extLst>
                <a:ext uri="{FF2B5EF4-FFF2-40B4-BE49-F238E27FC236}">
                  <a16:creationId xmlns:a16="http://schemas.microsoft.com/office/drawing/2014/main" id="{9B722A99-9871-F046-9338-5888B5BDF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5664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13" descr="Screen Shot 2017-09-22 at 11.06.14 AM.png">
              <a:extLst>
                <a:ext uri="{FF2B5EF4-FFF2-40B4-BE49-F238E27FC236}">
                  <a16:creationId xmlns:a16="http://schemas.microsoft.com/office/drawing/2014/main" id="{D8994D44-CC26-DC1A-9F16-B012BCC3AA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5664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14" descr="Screen Shot 2017-09-22 at 11.06.14 AM.png">
              <a:extLst>
                <a:ext uri="{FF2B5EF4-FFF2-40B4-BE49-F238E27FC236}">
                  <a16:creationId xmlns:a16="http://schemas.microsoft.com/office/drawing/2014/main" id="{11D4FD13-EEED-C1D2-97C6-14ECA2AED7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66400"/>
              <a:ext cx="602753" cy="11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60" descr="Screen Shot 2017-09-22 at 11.06.14 AM.png">
              <a:extLst>
                <a:ext uri="{FF2B5EF4-FFF2-40B4-BE49-F238E27FC236}">
                  <a16:creationId xmlns:a16="http://schemas.microsoft.com/office/drawing/2014/main" id="{7E0D3F2D-17C2-E867-CC27-22561C979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731" y="4192332"/>
              <a:ext cx="602623" cy="1166757"/>
            </a:xfrm>
            <a:prstGeom prst="rect">
              <a:avLst/>
            </a:prstGeom>
            <a:solidFill>
              <a:schemeClr val="accent5">
                <a:lumMod val="60000"/>
                <a:lumOff val="40000"/>
              </a:schemeClr>
            </a:solidFill>
            <a:ln>
              <a:noFill/>
            </a:ln>
          </p:spPr>
        </p:pic>
      </p:grpSp>
      <p:sp>
        <p:nvSpPr>
          <p:cNvPr id="62" name="TextBox 61">
            <a:extLst>
              <a:ext uri="{FF2B5EF4-FFF2-40B4-BE49-F238E27FC236}">
                <a16:creationId xmlns:a16="http://schemas.microsoft.com/office/drawing/2014/main" id="{776190F8-7C86-1E68-57E7-8E3D3098E316}"/>
              </a:ext>
            </a:extLst>
          </p:cNvPr>
          <p:cNvSpPr txBox="1"/>
          <p:nvPr/>
        </p:nvSpPr>
        <p:spPr>
          <a:xfrm>
            <a:off x="544813" y="3667179"/>
            <a:ext cx="1870295" cy="1169551"/>
          </a:xfrm>
          <a:prstGeom prst="rect">
            <a:avLst/>
          </a:prstGeom>
          <a:noFill/>
        </p:spPr>
        <p:txBody>
          <a:bodyPr wrap="square">
            <a:spAutoFit/>
          </a:bodyPr>
          <a:lstStyle/>
          <a:p>
            <a:pPr>
              <a:defRPr/>
            </a:pPr>
            <a:r>
              <a:rPr lang="en-US" sz="1400" dirty="0">
                <a:latin typeface="Arial" panose="020B0604020202020204" pitchFamily="34" charset="0"/>
                <a:cs typeface="Arial" panose="020B0604020202020204" pitchFamily="34" charset="0"/>
              </a:rPr>
              <a:t>~2 in 10 men with metastatic prostate cancer have a DNA repair gene mutation</a:t>
            </a:r>
            <a:r>
              <a:rPr lang="en-US" sz="1400" baseline="30000" dirty="0">
                <a:latin typeface="Arial" panose="020B0604020202020204" pitchFamily="34" charset="0"/>
                <a:cs typeface="Arial" panose="020B0604020202020204" pitchFamily="34" charset="0"/>
              </a:rPr>
              <a:t>1</a:t>
            </a:r>
          </a:p>
        </p:txBody>
      </p:sp>
      <p:grpSp>
        <p:nvGrpSpPr>
          <p:cNvPr id="63" name="Group 17">
            <a:extLst>
              <a:ext uri="{FF2B5EF4-FFF2-40B4-BE49-F238E27FC236}">
                <a16:creationId xmlns:a16="http://schemas.microsoft.com/office/drawing/2014/main" id="{9AAC84EB-F495-0D56-7D56-85F233A7F949}"/>
              </a:ext>
            </a:extLst>
          </p:cNvPr>
          <p:cNvGrpSpPr>
            <a:grpSpLocks/>
          </p:cNvGrpSpPr>
          <p:nvPr/>
        </p:nvGrpSpPr>
        <p:grpSpPr bwMode="auto">
          <a:xfrm>
            <a:off x="2689792" y="2949574"/>
            <a:ext cx="3718717" cy="2119365"/>
            <a:chOff x="2641229" y="3352800"/>
            <a:chExt cx="2789038" cy="2120193"/>
          </a:xfrm>
        </p:grpSpPr>
        <p:sp>
          <p:nvSpPr>
            <p:cNvPr id="64" name="Rectangle 63">
              <a:extLst>
                <a:ext uri="{FF2B5EF4-FFF2-40B4-BE49-F238E27FC236}">
                  <a16:creationId xmlns:a16="http://schemas.microsoft.com/office/drawing/2014/main" id="{178ED4A8-6D1A-E7F8-164E-7C0B8CC21E67}"/>
                </a:ext>
              </a:extLst>
            </p:cNvPr>
            <p:cNvSpPr/>
            <p:nvPr/>
          </p:nvSpPr>
          <p:spPr>
            <a:xfrm>
              <a:off x="2641229" y="4699787"/>
              <a:ext cx="2789038" cy="773206"/>
            </a:xfrm>
            <a:prstGeom prst="rect">
              <a:avLst/>
            </a:prstGeom>
          </p:spPr>
          <p:txBody>
            <a:bodyPr wrap="square">
              <a:spAutoFit/>
            </a:bodyPr>
            <a:lstStyle/>
            <a:p>
              <a:pPr>
                <a:defRPr/>
              </a:pPr>
              <a:r>
                <a:rPr lang="en-US" b="1" dirty="0">
                  <a:solidFill>
                    <a:schemeClr val="accent5"/>
                  </a:solidFill>
                  <a:latin typeface="Arial" panose="020B0604020202020204" pitchFamily="34" charset="0"/>
                  <a:cs typeface="Arial" panose="020B0604020202020204" pitchFamily="34" charset="0"/>
                </a:rPr>
                <a:t>GIFTS </a:t>
              </a:r>
            </a:p>
            <a:p>
              <a:pPr>
                <a:defRPr/>
              </a:pPr>
              <a:r>
                <a:rPr lang="en-US" dirty="0" err="1">
                  <a:solidFill>
                    <a:schemeClr val="accent5"/>
                  </a:solidFill>
                  <a:latin typeface="Arial" panose="020B0604020202020204" pitchFamily="34" charset="0"/>
                  <a:cs typeface="Arial" panose="020B0604020202020204" pitchFamily="34" charset="0"/>
                </a:rPr>
                <a:t>GENTleMEN</a:t>
              </a:r>
              <a:endParaRPr lang="en-US" dirty="0">
                <a:solidFill>
                  <a:schemeClr val="accent5"/>
                </a:solidFill>
                <a:latin typeface="Arial" panose="020B0604020202020204" pitchFamily="34" charset="0"/>
                <a:cs typeface="Arial" panose="020B0604020202020204" pitchFamily="34" charset="0"/>
              </a:endParaRPr>
            </a:p>
            <a:p>
              <a:pPr>
                <a:defRPr/>
              </a:pPr>
              <a:r>
                <a:rPr lang="en-US" b="1" dirty="0">
                  <a:solidFill>
                    <a:schemeClr val="accent5"/>
                  </a:solidFill>
                  <a:latin typeface="Arial" panose="020B0604020202020204" pitchFamily="34" charset="0"/>
                  <a:cs typeface="Arial" panose="020B0604020202020204" pitchFamily="34" charset="0"/>
                </a:rPr>
                <a:t>Prostate Cancer Genetics Clinic</a:t>
              </a:r>
            </a:p>
          </p:txBody>
        </p:sp>
        <p:sp>
          <p:nvSpPr>
            <p:cNvPr id="65" name="Oval 64">
              <a:extLst>
                <a:ext uri="{FF2B5EF4-FFF2-40B4-BE49-F238E27FC236}">
                  <a16:creationId xmlns:a16="http://schemas.microsoft.com/office/drawing/2014/main" id="{1F736A1B-FD76-F1ED-CAA3-28B2DA594F4D}"/>
                </a:ext>
              </a:extLst>
            </p:cNvPr>
            <p:cNvSpPr/>
            <p:nvPr/>
          </p:nvSpPr>
          <p:spPr>
            <a:xfrm>
              <a:off x="3236871" y="3352800"/>
              <a:ext cx="521342" cy="1143446"/>
            </a:xfrm>
            <a:prstGeom prst="ellipse">
              <a:avLst/>
            </a:prstGeom>
            <a:noFill/>
            <a:ln w="571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grpSp>
      <p:cxnSp>
        <p:nvCxnSpPr>
          <p:cNvPr id="66" name="Straight Arrow Connector 65">
            <a:extLst>
              <a:ext uri="{FF2B5EF4-FFF2-40B4-BE49-F238E27FC236}">
                <a16:creationId xmlns:a16="http://schemas.microsoft.com/office/drawing/2014/main" id="{D88B6B0F-FAA9-6DDA-6AB1-7A37FF21358F}"/>
              </a:ext>
            </a:extLst>
          </p:cNvPr>
          <p:cNvCxnSpPr>
            <a:cxnSpLocks/>
            <a:endCxn id="67" idx="0"/>
          </p:cNvCxnSpPr>
          <p:nvPr/>
        </p:nvCxnSpPr>
        <p:spPr>
          <a:xfrm flipH="1">
            <a:off x="1555976" y="3850040"/>
            <a:ext cx="1198983" cy="1285926"/>
          </a:xfrm>
          <a:prstGeom prst="straightConnector1">
            <a:avLst/>
          </a:prstGeom>
          <a:ln w="3175">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AFDC6565-37FB-4CA8-C300-5148A2B5B0C5}"/>
              </a:ext>
            </a:extLst>
          </p:cNvPr>
          <p:cNvSpPr txBox="1"/>
          <p:nvPr/>
        </p:nvSpPr>
        <p:spPr>
          <a:xfrm>
            <a:off x="555139" y="5135966"/>
            <a:ext cx="2001673" cy="584775"/>
          </a:xfrm>
          <a:prstGeom prst="rect">
            <a:avLst/>
          </a:prstGeom>
          <a:noFill/>
          <a:ln>
            <a:noFill/>
          </a:ln>
        </p:spPr>
        <p:txBody>
          <a:bodyPr wrap="square">
            <a:spAutoFit/>
          </a:bodyPr>
          <a:lstStyle/>
          <a:p>
            <a:pPr algn="ctr">
              <a:defRPr/>
            </a:pPr>
            <a:r>
              <a:rPr lang="en-US" sz="1600" dirty="0">
                <a:latin typeface="Arial" panose="020B0604020202020204" pitchFamily="34" charset="0"/>
                <a:cs typeface="Arial" panose="020B0604020202020204" pitchFamily="34" charset="0"/>
              </a:rPr>
              <a:t>Targeted therapies:</a:t>
            </a:r>
          </a:p>
          <a:p>
            <a:pPr algn="ctr">
              <a:defRPr/>
            </a:pPr>
            <a:r>
              <a:rPr lang="en-US" sz="1600" dirty="0">
                <a:latin typeface="Arial" panose="020B0604020202020204" pitchFamily="34" charset="0"/>
                <a:cs typeface="Arial" panose="020B0604020202020204" pitchFamily="34" charset="0"/>
              </a:rPr>
              <a:t>platinum, </a:t>
            </a:r>
            <a:r>
              <a:rPr lang="en-US" sz="1600" dirty="0" err="1">
                <a:latin typeface="Arial" panose="020B0604020202020204" pitchFamily="34" charset="0"/>
                <a:cs typeface="Arial" panose="020B0604020202020204" pitchFamily="34" charset="0"/>
              </a:rPr>
              <a:t>PARPi</a:t>
            </a:r>
            <a:r>
              <a:rPr lang="en-US" sz="1600" dirty="0">
                <a:latin typeface="Arial" panose="020B0604020202020204" pitchFamily="34" charset="0"/>
                <a:cs typeface="Arial" panose="020B0604020202020204" pitchFamily="34" charset="0"/>
              </a:rPr>
              <a:t> </a:t>
            </a:r>
          </a:p>
        </p:txBody>
      </p:sp>
      <p:grpSp>
        <p:nvGrpSpPr>
          <p:cNvPr id="68" name="Group 67">
            <a:extLst>
              <a:ext uri="{FF2B5EF4-FFF2-40B4-BE49-F238E27FC236}">
                <a16:creationId xmlns:a16="http://schemas.microsoft.com/office/drawing/2014/main" id="{254A2D64-BB88-8BFE-676D-2DB0D1B84711}"/>
              </a:ext>
            </a:extLst>
          </p:cNvPr>
          <p:cNvGrpSpPr>
            <a:grpSpLocks/>
          </p:cNvGrpSpPr>
          <p:nvPr/>
        </p:nvGrpSpPr>
        <p:grpSpPr bwMode="auto">
          <a:xfrm>
            <a:off x="4179103" y="1299605"/>
            <a:ext cx="8257960" cy="4947566"/>
            <a:chOff x="3109344" y="1419241"/>
            <a:chExt cx="6193272" cy="4946452"/>
          </a:xfrm>
        </p:grpSpPr>
        <p:grpSp>
          <p:nvGrpSpPr>
            <p:cNvPr id="69" name="Group 20">
              <a:extLst>
                <a:ext uri="{FF2B5EF4-FFF2-40B4-BE49-F238E27FC236}">
                  <a16:creationId xmlns:a16="http://schemas.microsoft.com/office/drawing/2014/main" id="{6CA01368-2A7D-B150-4011-EDE4AE67720A}"/>
                </a:ext>
              </a:extLst>
            </p:cNvPr>
            <p:cNvGrpSpPr>
              <a:grpSpLocks/>
            </p:cNvGrpSpPr>
            <p:nvPr/>
          </p:nvGrpSpPr>
          <p:grpSpPr bwMode="auto">
            <a:xfrm>
              <a:off x="3185541" y="1595099"/>
              <a:ext cx="3130572" cy="2273419"/>
              <a:chOff x="3733798" y="2075070"/>
              <a:chExt cx="3504582" cy="2273419"/>
            </a:xfrm>
          </p:grpSpPr>
          <p:cxnSp>
            <p:nvCxnSpPr>
              <p:cNvPr id="88" name="Straight Arrow Connector 87">
                <a:extLst>
                  <a:ext uri="{FF2B5EF4-FFF2-40B4-BE49-F238E27FC236}">
                    <a16:creationId xmlns:a16="http://schemas.microsoft.com/office/drawing/2014/main" id="{CCA28772-27DD-DF90-E9AB-F80C9188471F}"/>
                  </a:ext>
                </a:extLst>
              </p:cNvPr>
              <p:cNvCxnSpPr>
                <a:cxnSpLocks/>
              </p:cNvCxnSpPr>
              <p:nvPr/>
            </p:nvCxnSpPr>
            <p:spPr>
              <a:xfrm>
                <a:off x="5942735" y="2861634"/>
                <a:ext cx="808427" cy="487253"/>
              </a:xfrm>
              <a:prstGeom prst="straightConnector1">
                <a:avLst/>
              </a:prstGeom>
              <a:ln w="3175">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9" name="Freeform 88">
                <a:extLst>
                  <a:ext uri="{FF2B5EF4-FFF2-40B4-BE49-F238E27FC236}">
                    <a16:creationId xmlns:a16="http://schemas.microsoft.com/office/drawing/2014/main" id="{9746D1ED-0945-BC0D-2ABA-5CF83ED999C1}"/>
                  </a:ext>
                </a:extLst>
              </p:cNvPr>
              <p:cNvSpPr/>
              <p:nvPr/>
            </p:nvSpPr>
            <p:spPr>
              <a:xfrm>
                <a:off x="3733798" y="2534362"/>
                <a:ext cx="3066424" cy="1428749"/>
              </a:xfrm>
              <a:custGeom>
                <a:avLst/>
                <a:gdLst>
                  <a:gd name="connsiteX0" fmla="*/ 895287 w 3037353"/>
                  <a:gd name="connsiteY0" fmla="*/ 372533 h 2119777"/>
                  <a:gd name="connsiteX1" fmla="*/ 344953 w 3037353"/>
                  <a:gd name="connsiteY1" fmla="*/ 1320800 h 2119777"/>
                  <a:gd name="connsiteX2" fmla="*/ 40153 w 3037353"/>
                  <a:gd name="connsiteY2" fmla="*/ 2116666 h 2119777"/>
                  <a:gd name="connsiteX3" fmla="*/ 1250887 w 3037353"/>
                  <a:gd name="connsiteY3" fmla="*/ 1540933 h 2119777"/>
                  <a:gd name="connsiteX4" fmla="*/ 2800287 w 3037353"/>
                  <a:gd name="connsiteY4" fmla="*/ 203200 h 2119777"/>
                  <a:gd name="connsiteX5" fmla="*/ 3037353 w 3037353"/>
                  <a:gd name="connsiteY5" fmla="*/ 0 h 211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353" h="2119777">
                    <a:moveTo>
                      <a:pt x="895287" y="372533"/>
                    </a:moveTo>
                    <a:cubicBezTo>
                      <a:pt x="691381" y="701322"/>
                      <a:pt x="487475" y="1030111"/>
                      <a:pt x="344953" y="1320800"/>
                    </a:cubicBezTo>
                    <a:cubicBezTo>
                      <a:pt x="202431" y="1611489"/>
                      <a:pt x="-110836" y="2079977"/>
                      <a:pt x="40153" y="2116666"/>
                    </a:cubicBezTo>
                    <a:cubicBezTo>
                      <a:pt x="191142" y="2153355"/>
                      <a:pt x="790865" y="1859844"/>
                      <a:pt x="1250887" y="1540933"/>
                    </a:cubicBezTo>
                    <a:cubicBezTo>
                      <a:pt x="1710909" y="1222022"/>
                      <a:pt x="2800287" y="203200"/>
                      <a:pt x="2800287" y="203200"/>
                    </a:cubicBezTo>
                    <a:lnTo>
                      <a:pt x="3037353" y="0"/>
                    </a:lnTo>
                  </a:path>
                </a:pathLst>
              </a:custGeom>
              <a:ln>
                <a:solidFill>
                  <a:srgbClr val="000000"/>
                </a:solidFill>
                <a:headEnd type="none"/>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panose="020B0604020202020204" pitchFamily="34" charset="0"/>
                  <a:cs typeface="Arial" panose="020B0604020202020204" pitchFamily="34" charset="0"/>
                </a:endParaRPr>
              </a:p>
            </p:txBody>
          </p:sp>
          <p:pic>
            <p:nvPicPr>
              <p:cNvPr id="90" name="Picture 23" descr="Screen Shot 2017-09-22 at 2.35.20 PM.png">
                <a:extLst>
                  <a:ext uri="{FF2B5EF4-FFF2-40B4-BE49-F238E27FC236}">
                    <a16:creationId xmlns:a16="http://schemas.microsoft.com/office/drawing/2014/main" id="{43CB927F-1D88-FACC-31C9-032EDD528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7380" y="3311591"/>
                <a:ext cx="381000" cy="1036898"/>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91" name="Picture 24" descr="Screen Shot 2017-09-22 at 2.38.21 PM.png">
                <a:extLst>
                  <a:ext uri="{FF2B5EF4-FFF2-40B4-BE49-F238E27FC236}">
                    <a16:creationId xmlns:a16="http://schemas.microsoft.com/office/drawing/2014/main" id="{29EF2FDC-7796-0DA8-DFA0-3DD7054494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3416" y="2075070"/>
                <a:ext cx="360609" cy="9144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92" name="Picture 25" descr="Screen Shot 2017-09-22 at 12.11.11 PM.png">
                <a:extLst>
                  <a:ext uri="{FF2B5EF4-FFF2-40B4-BE49-F238E27FC236}">
                    <a16:creationId xmlns:a16="http://schemas.microsoft.com/office/drawing/2014/main" id="{170AAFD5-4DFB-6BAA-39D7-F90E27C846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667000"/>
                <a:ext cx="669365" cy="648182"/>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grpSp>
        <p:grpSp>
          <p:nvGrpSpPr>
            <p:cNvPr id="70" name="Group 26">
              <a:extLst>
                <a:ext uri="{FF2B5EF4-FFF2-40B4-BE49-F238E27FC236}">
                  <a16:creationId xmlns:a16="http://schemas.microsoft.com/office/drawing/2014/main" id="{7B52634C-E242-4FEC-1CB5-A02DE8AC25C4}"/>
                </a:ext>
              </a:extLst>
            </p:cNvPr>
            <p:cNvGrpSpPr>
              <a:grpSpLocks/>
            </p:cNvGrpSpPr>
            <p:nvPr/>
          </p:nvGrpSpPr>
          <p:grpSpPr bwMode="auto">
            <a:xfrm>
              <a:off x="3109344" y="3786283"/>
              <a:ext cx="3324548" cy="2352033"/>
              <a:chOff x="3733802" y="4191077"/>
              <a:chExt cx="4021777" cy="2351541"/>
            </a:xfrm>
          </p:grpSpPr>
          <p:grpSp>
            <p:nvGrpSpPr>
              <p:cNvPr id="78" name="Group 27">
                <a:extLst>
                  <a:ext uri="{FF2B5EF4-FFF2-40B4-BE49-F238E27FC236}">
                    <a16:creationId xmlns:a16="http://schemas.microsoft.com/office/drawing/2014/main" id="{1AD88677-B629-188B-CAC4-04CA0D58E800}"/>
                  </a:ext>
                </a:extLst>
              </p:cNvPr>
              <p:cNvGrpSpPr>
                <a:grpSpLocks/>
              </p:cNvGrpSpPr>
              <p:nvPr/>
            </p:nvGrpSpPr>
            <p:grpSpPr bwMode="auto">
              <a:xfrm>
                <a:off x="6038960" y="4590582"/>
                <a:ext cx="1716619" cy="938212"/>
                <a:chOff x="5962760" y="3218982"/>
                <a:chExt cx="1716619" cy="938212"/>
              </a:xfrm>
            </p:grpSpPr>
            <p:pic>
              <p:nvPicPr>
                <p:cNvPr id="86" name="Picture 35" descr="Screen Shot 2017-09-22 at 12.01.49 PM.png">
                  <a:extLst>
                    <a:ext uri="{FF2B5EF4-FFF2-40B4-BE49-F238E27FC236}">
                      <a16:creationId xmlns:a16="http://schemas.microsoft.com/office/drawing/2014/main" id="{6228E393-131A-7BA7-C72C-EFABBFD571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22315" y="3218982"/>
                  <a:ext cx="657064" cy="938212"/>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cxnSp>
              <p:nvCxnSpPr>
                <p:cNvPr id="87" name="Straight Arrow Connector 86">
                  <a:extLst>
                    <a:ext uri="{FF2B5EF4-FFF2-40B4-BE49-F238E27FC236}">
                      <a16:creationId xmlns:a16="http://schemas.microsoft.com/office/drawing/2014/main" id="{24C1E375-41A7-A5CD-0EAE-484FD0BA092B}"/>
                    </a:ext>
                  </a:extLst>
                </p:cNvPr>
                <p:cNvCxnSpPr>
                  <a:cxnSpLocks/>
                  <a:endCxn id="86" idx="1"/>
                </p:cNvCxnSpPr>
                <p:nvPr/>
              </p:nvCxnSpPr>
              <p:spPr>
                <a:xfrm>
                  <a:off x="5962760" y="3448064"/>
                  <a:ext cx="1059556" cy="240025"/>
                </a:xfrm>
                <a:prstGeom prst="straightConnector1">
                  <a:avLst/>
                </a:prstGeom>
                <a:ln w="3175">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9" name="Group 28">
                <a:extLst>
                  <a:ext uri="{FF2B5EF4-FFF2-40B4-BE49-F238E27FC236}">
                    <a16:creationId xmlns:a16="http://schemas.microsoft.com/office/drawing/2014/main" id="{204C5EBE-EE6F-EAD2-FD83-6C904169F3AB}"/>
                  </a:ext>
                </a:extLst>
              </p:cNvPr>
              <p:cNvGrpSpPr>
                <a:grpSpLocks/>
              </p:cNvGrpSpPr>
              <p:nvPr/>
            </p:nvGrpSpPr>
            <p:grpSpPr bwMode="auto">
              <a:xfrm>
                <a:off x="3733802" y="4191077"/>
                <a:ext cx="2244225" cy="1004416"/>
                <a:chOff x="3970867" y="3450244"/>
                <a:chExt cx="1994866" cy="1004416"/>
              </a:xfrm>
            </p:grpSpPr>
            <p:pic>
              <p:nvPicPr>
                <p:cNvPr id="83" name="Picture 32" descr="Screen Shot 2017-09-22 at 11.05.17 AM.png">
                  <a:extLst>
                    <a:ext uri="{FF2B5EF4-FFF2-40B4-BE49-F238E27FC236}">
                      <a16:creationId xmlns:a16="http://schemas.microsoft.com/office/drawing/2014/main" id="{49FDC5C6-D617-165B-D2A2-0495947694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1583" y="3516004"/>
                  <a:ext cx="634150" cy="935567"/>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84" name="Picture 33" descr="Screen Shot 2017-09-22 at 11.05.17 AM.png">
                  <a:extLst>
                    <a:ext uri="{FF2B5EF4-FFF2-40B4-BE49-F238E27FC236}">
                      <a16:creationId xmlns:a16="http://schemas.microsoft.com/office/drawing/2014/main" id="{53B1F41D-0BDF-263E-7F51-9F2D7A053954}"/>
                    </a:ext>
                  </a:extLst>
                </p:cNvPr>
                <p:cNvPicPr>
                  <a:picLocks noChangeAspect="1"/>
                </p:cNvPicPr>
                <p:nvPr/>
              </p:nvPicPr>
              <p:blipFill>
                <a:blip r:embed="rId7">
                  <a:extLst>
                    <a:ext uri="{28A0092B-C50C-407E-A947-70E740481C1C}">
                      <a14:useLocalDpi xmlns:a14="http://schemas.microsoft.com/office/drawing/2010/main" val="0"/>
                    </a:ext>
                  </a:extLst>
                </a:blip>
                <a:srcRect l="61813" t="53081"/>
                <a:stretch>
                  <a:fillRect/>
                </a:stretch>
              </p:blipFill>
              <p:spPr bwMode="auto">
                <a:xfrm flipH="1">
                  <a:off x="5184750" y="3997460"/>
                  <a:ext cx="252216" cy="45720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cxnSp>
              <p:nvCxnSpPr>
                <p:cNvPr id="85" name="Straight Arrow Connector 84">
                  <a:extLst>
                    <a:ext uri="{FF2B5EF4-FFF2-40B4-BE49-F238E27FC236}">
                      <a16:creationId xmlns:a16="http://schemas.microsoft.com/office/drawing/2014/main" id="{92AB967D-2A37-6373-7E03-574AD0A563F3}"/>
                    </a:ext>
                  </a:extLst>
                </p:cNvPr>
                <p:cNvCxnSpPr>
                  <a:cxnSpLocks/>
                </p:cNvCxnSpPr>
                <p:nvPr/>
              </p:nvCxnSpPr>
              <p:spPr>
                <a:xfrm>
                  <a:off x="3970867" y="3450244"/>
                  <a:ext cx="1164062" cy="377989"/>
                </a:xfrm>
                <a:prstGeom prst="straightConnector1">
                  <a:avLst/>
                </a:prstGeom>
                <a:ln w="3175">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0" name="Group 29">
                <a:extLst>
                  <a:ext uri="{FF2B5EF4-FFF2-40B4-BE49-F238E27FC236}">
                    <a16:creationId xmlns:a16="http://schemas.microsoft.com/office/drawing/2014/main" id="{57617295-5F81-9482-4061-54119785BB99}"/>
                  </a:ext>
                </a:extLst>
              </p:cNvPr>
              <p:cNvGrpSpPr>
                <a:grpSpLocks/>
              </p:cNvGrpSpPr>
              <p:nvPr/>
            </p:nvGrpSpPr>
            <p:grpSpPr bwMode="auto">
              <a:xfrm>
                <a:off x="6096634" y="4842257"/>
                <a:ext cx="1624117" cy="1700361"/>
                <a:chOff x="5944234" y="3959608"/>
                <a:chExt cx="1624117" cy="1700361"/>
              </a:xfrm>
            </p:grpSpPr>
            <p:pic>
              <p:nvPicPr>
                <p:cNvPr id="81" name="Picture 30" descr="Screen Shot 2017-09-22 at 11.05.17 AM.png">
                  <a:extLst>
                    <a:ext uri="{FF2B5EF4-FFF2-40B4-BE49-F238E27FC236}">
                      <a16:creationId xmlns:a16="http://schemas.microsoft.com/office/drawing/2014/main" id="{59DC01C7-B14E-779C-7296-29C3D43676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4201" y="4724402"/>
                  <a:ext cx="634150" cy="935567"/>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cxnSp>
              <p:nvCxnSpPr>
                <p:cNvPr id="82" name="Straight Arrow Connector 81">
                  <a:extLst>
                    <a:ext uri="{FF2B5EF4-FFF2-40B4-BE49-F238E27FC236}">
                      <a16:creationId xmlns:a16="http://schemas.microsoft.com/office/drawing/2014/main" id="{5C1CA1C9-1D78-83DD-C6E0-A94CB8111EB5}"/>
                    </a:ext>
                  </a:extLst>
                </p:cNvPr>
                <p:cNvCxnSpPr>
                  <a:cxnSpLocks/>
                </p:cNvCxnSpPr>
                <p:nvPr/>
              </p:nvCxnSpPr>
              <p:spPr>
                <a:xfrm>
                  <a:off x="5944234" y="3959608"/>
                  <a:ext cx="990135" cy="948323"/>
                </a:xfrm>
                <a:prstGeom prst="straightConnector1">
                  <a:avLst/>
                </a:prstGeom>
                <a:ln w="3175">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71" name="TextBox 70">
              <a:extLst>
                <a:ext uri="{FF2B5EF4-FFF2-40B4-BE49-F238E27FC236}">
                  <a16:creationId xmlns:a16="http://schemas.microsoft.com/office/drawing/2014/main" id="{11CBE47E-1089-CF17-63CC-9619B9E9EB22}"/>
                </a:ext>
              </a:extLst>
            </p:cNvPr>
            <p:cNvSpPr txBox="1"/>
            <p:nvPr/>
          </p:nvSpPr>
          <p:spPr>
            <a:xfrm>
              <a:off x="4191883" y="2154826"/>
              <a:ext cx="1457618" cy="1226342"/>
            </a:xfrm>
            <a:prstGeom prst="rect">
              <a:avLst/>
            </a:prstGeom>
            <a:solidFill>
              <a:schemeClr val="bg1"/>
            </a:solidFill>
            <a:ln>
              <a:solidFill>
                <a:srgbClr val="FFFFFF"/>
              </a:solidFill>
            </a:ln>
          </p:spPr>
          <p:txBody>
            <a:bodyPr wrap="square">
              <a:spAutoFit/>
            </a:bodyPr>
            <a:lstStyle/>
            <a:p>
              <a:pPr algn="ctr">
                <a:defRPr/>
              </a:pPr>
              <a:r>
                <a:rPr lang="en-US" b="1" dirty="0">
                  <a:latin typeface="Arial" panose="020B0604020202020204" pitchFamily="34" charset="0"/>
                  <a:cs typeface="Arial" panose="020B0604020202020204" pitchFamily="34" charset="0"/>
                </a:rPr>
                <a:t>FIRST DEGREE RELATIVES: </a:t>
              </a:r>
            </a:p>
            <a:p>
              <a:pPr algn="ctr">
                <a:defRPr/>
              </a:pPr>
              <a:r>
                <a:rPr lang="en-US" b="1" dirty="0">
                  <a:latin typeface="Arial" panose="020B0604020202020204" pitchFamily="34" charset="0"/>
                  <a:cs typeface="Arial" panose="020B0604020202020204" pitchFamily="34" charset="0"/>
                </a:rPr>
                <a:t>50% likelihood of  sharing risk variant</a:t>
              </a:r>
            </a:p>
            <a:p>
              <a:pPr algn="ctr">
                <a:defRPr/>
              </a:pPr>
              <a:r>
                <a:rPr lang="en-US" b="1" dirty="0">
                  <a:latin typeface="Arial" panose="020B0604020202020204" pitchFamily="34" charset="0"/>
                  <a:cs typeface="Arial" panose="020B0604020202020204" pitchFamily="34" charset="0"/>
                </a:rPr>
                <a:t>Cascade testing</a:t>
              </a:r>
            </a:p>
          </p:txBody>
        </p:sp>
        <p:sp>
          <p:nvSpPr>
            <p:cNvPr id="72" name="Rectangle 71">
              <a:extLst>
                <a:ext uri="{FF2B5EF4-FFF2-40B4-BE49-F238E27FC236}">
                  <a16:creationId xmlns:a16="http://schemas.microsoft.com/office/drawing/2014/main" id="{9069DE02-503C-4707-088B-9F4613348D6D}"/>
                </a:ext>
              </a:extLst>
            </p:cNvPr>
            <p:cNvSpPr/>
            <p:nvPr/>
          </p:nvSpPr>
          <p:spPr>
            <a:xfrm>
              <a:off x="6483306" y="1419241"/>
              <a:ext cx="2819310" cy="830810"/>
            </a:xfrm>
            <a:prstGeom prst="rect">
              <a:avLst/>
            </a:prstGeom>
            <a:noFill/>
            <a:ln>
              <a:noFill/>
            </a:ln>
          </p:spPr>
          <p:txBody>
            <a:bodyPr>
              <a:spAutoFit/>
            </a:bodyPr>
            <a:lstStyle/>
            <a:p>
              <a:pPr>
                <a:defRPr/>
              </a:pPr>
              <a:r>
                <a:rPr lang="en-US" sz="1600" b="1" dirty="0">
                  <a:latin typeface="Arial" panose="020B0604020202020204" pitchFamily="34" charset="0"/>
                  <a:cs typeface="Arial" panose="020B0604020202020204" pitchFamily="34" charset="0"/>
                </a:rPr>
                <a:t>SISTERS</a:t>
              </a:r>
            </a:p>
            <a:p>
              <a:pPr>
                <a:defRPr/>
              </a:pPr>
              <a:r>
                <a:rPr lang="en-US" sz="1600" dirty="0">
                  <a:solidFill>
                    <a:srgbClr val="000000"/>
                  </a:solidFill>
                  <a:latin typeface="Arial" panose="020B0604020202020204" pitchFamily="34" charset="0"/>
                  <a:ea typeface="Wingdings"/>
                  <a:cs typeface="Arial" panose="020B0604020202020204" pitchFamily="34" charset="0"/>
                  <a:sym typeface="Wingdings"/>
                </a:rPr>
                <a:t></a:t>
              </a:r>
              <a:r>
                <a:rPr lang="en-US" sz="1600" dirty="0">
                  <a:solidFill>
                    <a:srgbClr val="000000"/>
                  </a:solidFill>
                  <a:latin typeface="Arial" panose="020B0604020202020204" pitchFamily="34" charset="0"/>
                  <a:cs typeface="Arial" panose="020B0604020202020204" pitchFamily="34" charset="0"/>
                </a:rPr>
                <a:t>risk of breast, ovarian cancer</a:t>
              </a:r>
            </a:p>
            <a:p>
              <a:pPr>
                <a:defRPr/>
              </a:pPr>
              <a:r>
                <a:rPr lang="en-US" sz="1600" b="1" dirty="0">
                  <a:solidFill>
                    <a:schemeClr val="accent4"/>
                  </a:solidFill>
                  <a:latin typeface="Arial" panose="020B0604020202020204" pitchFamily="34" charset="0"/>
                  <a:cs typeface="Arial" panose="020B0604020202020204" pitchFamily="34" charset="0"/>
                </a:rPr>
                <a:t>Breast and Ovarian Cancer </a:t>
              </a:r>
              <a:r>
                <a:rPr lang="en-US" sz="1600" b="1" dirty="0" err="1">
                  <a:solidFill>
                    <a:schemeClr val="accent4"/>
                  </a:solidFill>
                  <a:latin typeface="Arial" panose="020B0604020202020204" pitchFamily="34" charset="0"/>
                  <a:cs typeface="Arial" panose="020B0604020202020204" pitchFamily="34" charset="0"/>
                </a:rPr>
                <a:t>Prev</a:t>
              </a:r>
              <a:endParaRPr lang="en-US" sz="1600" b="1" dirty="0">
                <a:solidFill>
                  <a:schemeClr val="accent4"/>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236AAD17-187A-ECAB-FAD7-1012AC94E75C}"/>
                </a:ext>
              </a:extLst>
            </p:cNvPr>
            <p:cNvSpPr/>
            <p:nvPr/>
          </p:nvSpPr>
          <p:spPr>
            <a:xfrm>
              <a:off x="6494178" y="2589739"/>
              <a:ext cx="2547856" cy="1038255"/>
            </a:xfrm>
            <a:prstGeom prst="rect">
              <a:avLst/>
            </a:prstGeom>
            <a:ln>
              <a:noFill/>
            </a:ln>
          </p:spPr>
          <p:txBody>
            <a:bodyPr wrap="square">
              <a:spAutoFit/>
            </a:bodyPr>
            <a:lstStyle/>
            <a:p>
              <a:pPr>
                <a:defRPr/>
              </a:pPr>
              <a:r>
                <a:rPr lang="en-US" sz="1600" b="1" dirty="0">
                  <a:solidFill>
                    <a:srgbClr val="000000"/>
                  </a:solidFill>
                  <a:latin typeface="Arial" panose="020B0604020202020204" pitchFamily="34" charset="0"/>
                  <a:ea typeface="Wingdings"/>
                  <a:cs typeface="Arial" panose="020B0604020202020204" pitchFamily="34" charset="0"/>
                  <a:sym typeface="Wingdings"/>
                </a:rPr>
                <a:t>BROTHERS </a:t>
              </a:r>
            </a:p>
            <a:p>
              <a:pPr>
                <a:defRPr/>
              </a:pPr>
              <a:r>
                <a:rPr lang="en-US" sz="1600" dirty="0">
                  <a:solidFill>
                    <a:srgbClr val="000000"/>
                  </a:solidFill>
                  <a:latin typeface="Arial" panose="020B0604020202020204" pitchFamily="34" charset="0"/>
                  <a:ea typeface="Wingdings"/>
                  <a:cs typeface="Arial" panose="020B0604020202020204" pitchFamily="34" charset="0"/>
                  <a:sym typeface="Wingdings"/>
                </a:rPr>
                <a:t></a:t>
              </a:r>
              <a:r>
                <a:rPr lang="en-US" sz="1600" dirty="0">
                  <a:solidFill>
                    <a:srgbClr val="000000"/>
                  </a:solidFill>
                  <a:latin typeface="Arial" panose="020B0604020202020204" pitchFamily="34" charset="0"/>
                  <a:cs typeface="Arial" panose="020B0604020202020204" pitchFamily="34" charset="0"/>
                </a:rPr>
                <a:t>risk of prostate cancer</a:t>
              </a:r>
            </a:p>
            <a:p>
              <a:pPr>
                <a:defRPr/>
              </a:pPr>
              <a:r>
                <a:rPr lang="en-US" b="1" dirty="0">
                  <a:solidFill>
                    <a:schemeClr val="accent2"/>
                  </a:solidFill>
                  <a:latin typeface="Arial" panose="020B0604020202020204" pitchFamily="34" charset="0"/>
                  <a:cs typeface="Arial" panose="020B0604020202020204" pitchFamily="34" charset="0"/>
                </a:rPr>
                <a:t>PATROL: Prostate cancer </a:t>
              </a:r>
            </a:p>
            <a:p>
              <a:pPr>
                <a:defRPr/>
              </a:pPr>
              <a:r>
                <a:rPr lang="en-US" b="1" dirty="0">
                  <a:solidFill>
                    <a:schemeClr val="accent2"/>
                  </a:solidFill>
                  <a:latin typeface="Arial" panose="020B0604020202020204" pitchFamily="34" charset="0"/>
                  <a:cs typeface="Arial" panose="020B0604020202020204" pitchFamily="34" charset="0"/>
                </a:rPr>
                <a:t>early detection study  </a:t>
              </a:r>
            </a:p>
          </p:txBody>
        </p:sp>
        <p:sp>
          <p:nvSpPr>
            <p:cNvPr id="74" name="Rectangle 73">
              <a:extLst>
                <a:ext uri="{FF2B5EF4-FFF2-40B4-BE49-F238E27FC236}">
                  <a16:creationId xmlns:a16="http://schemas.microsoft.com/office/drawing/2014/main" id="{B08C524F-7226-EC91-0F2C-94AD6B7C033E}"/>
                </a:ext>
              </a:extLst>
            </p:cNvPr>
            <p:cNvSpPr/>
            <p:nvPr/>
          </p:nvSpPr>
          <p:spPr>
            <a:xfrm>
              <a:off x="6484260" y="4269207"/>
              <a:ext cx="2582779" cy="1076976"/>
            </a:xfrm>
            <a:prstGeom prst="rect">
              <a:avLst/>
            </a:prstGeom>
            <a:noFill/>
            <a:ln>
              <a:noFill/>
            </a:ln>
          </p:spPr>
          <p:txBody>
            <a:bodyPr wrap="square">
              <a:spAutoFit/>
            </a:bodyPr>
            <a:lstStyle/>
            <a:p>
              <a:pPr>
                <a:defRPr/>
              </a:pPr>
              <a:r>
                <a:rPr lang="en-US" sz="1600" b="1" dirty="0">
                  <a:latin typeface="Arial" panose="020B0604020202020204" pitchFamily="34" charset="0"/>
                  <a:cs typeface="Arial" panose="020B0604020202020204" pitchFamily="34" charset="0"/>
                </a:rPr>
                <a:t>DAUGHTERS</a:t>
              </a:r>
            </a:p>
            <a:p>
              <a:pPr>
                <a:defRPr/>
              </a:pPr>
              <a:r>
                <a:rPr lang="en-US" sz="1600" dirty="0">
                  <a:solidFill>
                    <a:srgbClr val="000000"/>
                  </a:solidFill>
                  <a:latin typeface="Arial" panose="020B0604020202020204" pitchFamily="34" charset="0"/>
                  <a:ea typeface="Wingdings"/>
                  <a:cs typeface="Arial" panose="020B0604020202020204" pitchFamily="34" charset="0"/>
                  <a:sym typeface="Wingdings"/>
                </a:rPr>
                <a:t></a:t>
              </a:r>
              <a:r>
                <a:rPr lang="en-US" sz="1600" dirty="0">
                  <a:solidFill>
                    <a:srgbClr val="000000"/>
                  </a:solidFill>
                  <a:latin typeface="Arial" panose="020B0604020202020204" pitchFamily="34" charset="0"/>
                  <a:cs typeface="Arial" panose="020B0604020202020204" pitchFamily="34" charset="0"/>
                </a:rPr>
                <a:t>risk of breast, ovarian cancer</a:t>
              </a:r>
            </a:p>
            <a:p>
              <a:pPr>
                <a:defRPr/>
              </a:pPr>
              <a:r>
                <a:rPr lang="en-US" sz="1600" b="1" dirty="0">
                  <a:solidFill>
                    <a:schemeClr val="accent4"/>
                  </a:solidFill>
                  <a:latin typeface="Arial" panose="020B0604020202020204" pitchFamily="34" charset="0"/>
                  <a:cs typeface="Arial" panose="020B0604020202020204" pitchFamily="34" charset="0"/>
                </a:rPr>
                <a:t>Breast and Ovarian Cancer </a:t>
              </a:r>
              <a:r>
                <a:rPr lang="en-US" sz="1600" b="1" dirty="0" err="1">
                  <a:solidFill>
                    <a:schemeClr val="accent4"/>
                  </a:solidFill>
                  <a:latin typeface="Arial" panose="020B0604020202020204" pitchFamily="34" charset="0"/>
                  <a:cs typeface="Arial" panose="020B0604020202020204" pitchFamily="34" charset="0"/>
                </a:rPr>
                <a:t>Prev</a:t>
              </a:r>
              <a:endParaRPr lang="en-US" sz="1600" b="1" dirty="0">
                <a:solidFill>
                  <a:schemeClr val="accent4"/>
                </a:solidFill>
                <a:latin typeface="Arial" panose="020B0604020202020204" pitchFamily="34" charset="0"/>
                <a:cs typeface="Arial" panose="020B0604020202020204" pitchFamily="34" charset="0"/>
              </a:endParaRPr>
            </a:p>
            <a:p>
              <a:pPr>
                <a:defRPr/>
              </a:pPr>
              <a:endParaRPr lang="en-US" sz="1600" b="1" dirty="0">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597E1B0B-5869-28D9-1F6A-9B5928618B73}"/>
                </a:ext>
              </a:extLst>
            </p:cNvPr>
            <p:cNvSpPr/>
            <p:nvPr/>
          </p:nvSpPr>
          <p:spPr>
            <a:xfrm>
              <a:off x="6522359" y="5327438"/>
              <a:ext cx="2544680" cy="1038255"/>
            </a:xfrm>
            <a:prstGeom prst="rect">
              <a:avLst/>
            </a:prstGeom>
            <a:ln>
              <a:solidFill>
                <a:srgbClr val="FFFFFF"/>
              </a:solidFill>
            </a:ln>
          </p:spPr>
          <p:txBody>
            <a:bodyPr>
              <a:spAutoFit/>
            </a:bodyPr>
            <a:lstStyle/>
            <a:p>
              <a:pPr>
                <a:defRPr/>
              </a:pPr>
              <a:r>
                <a:rPr lang="en-US" sz="1600" b="1" dirty="0">
                  <a:solidFill>
                    <a:srgbClr val="000000"/>
                  </a:solidFill>
                  <a:latin typeface="Arial" panose="020B0604020202020204" pitchFamily="34" charset="0"/>
                  <a:ea typeface="Wingdings"/>
                  <a:cs typeface="Arial" panose="020B0604020202020204" pitchFamily="34" charset="0"/>
                  <a:sym typeface="Wingdings"/>
                </a:rPr>
                <a:t>SONS</a:t>
              </a:r>
            </a:p>
            <a:p>
              <a:pPr>
                <a:defRPr/>
              </a:pPr>
              <a:r>
                <a:rPr lang="en-US" sz="1600" dirty="0">
                  <a:solidFill>
                    <a:srgbClr val="000000"/>
                  </a:solidFill>
                  <a:latin typeface="Arial" panose="020B0604020202020204" pitchFamily="34" charset="0"/>
                  <a:ea typeface="Wingdings"/>
                  <a:cs typeface="Arial" panose="020B0604020202020204" pitchFamily="34" charset="0"/>
                  <a:sym typeface="Wingdings"/>
                </a:rPr>
                <a:t></a:t>
              </a:r>
              <a:r>
                <a:rPr lang="en-US" sz="1600" dirty="0">
                  <a:solidFill>
                    <a:srgbClr val="000000"/>
                  </a:solidFill>
                  <a:latin typeface="Arial" panose="020B0604020202020204" pitchFamily="34" charset="0"/>
                  <a:cs typeface="Arial" panose="020B0604020202020204" pitchFamily="34" charset="0"/>
                </a:rPr>
                <a:t>risk of prostate cancer</a:t>
              </a:r>
            </a:p>
            <a:p>
              <a:pPr>
                <a:defRPr/>
              </a:pPr>
              <a:r>
                <a:rPr lang="en-US" b="1" dirty="0">
                  <a:solidFill>
                    <a:schemeClr val="accent2"/>
                  </a:solidFill>
                  <a:latin typeface="Arial" panose="020B0604020202020204" pitchFamily="34" charset="0"/>
                  <a:cs typeface="Arial" panose="020B0604020202020204" pitchFamily="34" charset="0"/>
                </a:rPr>
                <a:t>PATROL: Prostate cancer </a:t>
              </a:r>
            </a:p>
            <a:p>
              <a:pPr>
                <a:defRPr/>
              </a:pPr>
              <a:r>
                <a:rPr lang="en-US" b="1" dirty="0">
                  <a:solidFill>
                    <a:schemeClr val="accent2"/>
                  </a:solidFill>
                  <a:latin typeface="Arial" panose="020B0604020202020204" pitchFamily="34" charset="0"/>
                  <a:cs typeface="Arial" panose="020B0604020202020204" pitchFamily="34" charset="0"/>
                </a:rPr>
                <a:t>early detection study  </a:t>
              </a:r>
            </a:p>
          </p:txBody>
        </p:sp>
        <p:sp>
          <p:nvSpPr>
            <p:cNvPr id="76" name="Oval 75">
              <a:extLst>
                <a:ext uri="{FF2B5EF4-FFF2-40B4-BE49-F238E27FC236}">
                  <a16:creationId xmlns:a16="http://schemas.microsoft.com/office/drawing/2014/main" id="{AEACBCB5-326D-2B8D-D31A-42CD4263DD2A}"/>
                </a:ext>
              </a:extLst>
            </p:cNvPr>
            <p:cNvSpPr/>
            <p:nvPr/>
          </p:nvSpPr>
          <p:spPr>
            <a:xfrm>
              <a:off x="5895337" y="2765912"/>
              <a:ext cx="480997" cy="1144330"/>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42D5C935-0C9F-F4C7-00CF-1D3B7A954C45}"/>
                </a:ext>
              </a:extLst>
            </p:cNvPr>
            <p:cNvSpPr/>
            <p:nvPr/>
          </p:nvSpPr>
          <p:spPr>
            <a:xfrm>
              <a:off x="6096922" y="5503573"/>
              <a:ext cx="387338" cy="788809"/>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grpSp>
      <p:sp>
        <p:nvSpPr>
          <p:cNvPr id="94" name="Slide Number Placeholder 3">
            <a:extLst>
              <a:ext uri="{FF2B5EF4-FFF2-40B4-BE49-F238E27FC236}">
                <a16:creationId xmlns:a16="http://schemas.microsoft.com/office/drawing/2014/main" id="{2DAF4832-A03A-0A4D-E690-09B88B2FE2C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ctr" defTabSz="748873" rtl="0" eaLnBrk="1" latinLnBrk="0" hangingPunct="1">
              <a:defRPr sz="1050" kern="1200">
                <a:solidFill>
                  <a:schemeClr val="bg1"/>
                </a:solidFill>
                <a:latin typeface="+mn-lt"/>
                <a:ea typeface="+mn-ea"/>
                <a:cs typeface="+mn-cs"/>
              </a:defRPr>
            </a:lvl1pPr>
            <a:lvl2pPr marL="374437" algn="l" defTabSz="748873" rtl="0" eaLnBrk="1" latinLnBrk="0" hangingPunct="1">
              <a:defRPr sz="1474" kern="1200">
                <a:solidFill>
                  <a:schemeClr val="tx1"/>
                </a:solidFill>
                <a:latin typeface="+mn-lt"/>
                <a:ea typeface="+mn-ea"/>
                <a:cs typeface="+mn-cs"/>
              </a:defRPr>
            </a:lvl2pPr>
            <a:lvl3pPr marL="748873" algn="l" defTabSz="748873" rtl="0" eaLnBrk="1" latinLnBrk="0" hangingPunct="1">
              <a:defRPr sz="1474" kern="1200">
                <a:solidFill>
                  <a:schemeClr val="tx1"/>
                </a:solidFill>
                <a:latin typeface="+mn-lt"/>
                <a:ea typeface="+mn-ea"/>
                <a:cs typeface="+mn-cs"/>
              </a:defRPr>
            </a:lvl3pPr>
            <a:lvl4pPr marL="1123310" algn="l" defTabSz="748873" rtl="0" eaLnBrk="1" latinLnBrk="0" hangingPunct="1">
              <a:defRPr sz="1474" kern="1200">
                <a:solidFill>
                  <a:schemeClr val="tx1"/>
                </a:solidFill>
                <a:latin typeface="+mn-lt"/>
                <a:ea typeface="+mn-ea"/>
                <a:cs typeface="+mn-cs"/>
              </a:defRPr>
            </a:lvl4pPr>
            <a:lvl5pPr marL="1497748" algn="l" defTabSz="748873" rtl="0" eaLnBrk="1" latinLnBrk="0" hangingPunct="1">
              <a:defRPr sz="1474" kern="1200">
                <a:solidFill>
                  <a:schemeClr val="tx1"/>
                </a:solidFill>
                <a:latin typeface="+mn-lt"/>
                <a:ea typeface="+mn-ea"/>
                <a:cs typeface="+mn-cs"/>
              </a:defRPr>
            </a:lvl5pPr>
            <a:lvl6pPr marL="1872184" algn="l" defTabSz="748873" rtl="0" eaLnBrk="1" latinLnBrk="0" hangingPunct="1">
              <a:defRPr sz="1474" kern="1200">
                <a:solidFill>
                  <a:schemeClr val="tx1"/>
                </a:solidFill>
                <a:latin typeface="+mn-lt"/>
                <a:ea typeface="+mn-ea"/>
                <a:cs typeface="+mn-cs"/>
              </a:defRPr>
            </a:lvl6pPr>
            <a:lvl7pPr marL="2246621" algn="l" defTabSz="748873" rtl="0" eaLnBrk="1" latinLnBrk="0" hangingPunct="1">
              <a:defRPr sz="1474" kern="1200">
                <a:solidFill>
                  <a:schemeClr val="tx1"/>
                </a:solidFill>
                <a:latin typeface="+mn-lt"/>
                <a:ea typeface="+mn-ea"/>
                <a:cs typeface="+mn-cs"/>
              </a:defRPr>
            </a:lvl7pPr>
            <a:lvl8pPr marL="2621057" algn="l" defTabSz="748873" rtl="0" eaLnBrk="1" latinLnBrk="0" hangingPunct="1">
              <a:defRPr sz="1474" kern="1200">
                <a:solidFill>
                  <a:schemeClr val="tx1"/>
                </a:solidFill>
                <a:latin typeface="+mn-lt"/>
                <a:ea typeface="+mn-ea"/>
                <a:cs typeface="+mn-cs"/>
              </a:defRPr>
            </a:lvl8pPr>
            <a:lvl9pPr marL="2995494" algn="l" defTabSz="748873" rtl="0" eaLnBrk="1" latinLnBrk="0" hangingPunct="1">
              <a:defRPr sz="1474" kern="1200">
                <a:solidFill>
                  <a:schemeClr val="tx1"/>
                </a:solidFill>
                <a:latin typeface="+mn-lt"/>
                <a:ea typeface="+mn-ea"/>
                <a:cs typeface="+mn-cs"/>
              </a:defRPr>
            </a:lvl9pPr>
          </a:lstStyle>
          <a:p>
            <a:fld id="{D7B81750-646C-40CA-9CB8-C9AB6D9CA2D4}" type="slidenum">
              <a:rPr lang="en-US" smtClean="0"/>
              <a:pPr/>
              <a:t>34</a:t>
            </a:fld>
            <a:endParaRPr lang="en-US"/>
          </a:p>
        </p:txBody>
      </p:sp>
      <p:sp>
        <p:nvSpPr>
          <p:cNvPr id="95" name="Title 1">
            <a:extLst>
              <a:ext uri="{FF2B5EF4-FFF2-40B4-BE49-F238E27FC236}">
                <a16:creationId xmlns:a16="http://schemas.microsoft.com/office/drawing/2014/main" id="{AB79746A-18CF-6221-B5A8-E22094EEEAF8}"/>
              </a:ext>
            </a:extLst>
          </p:cNvPr>
          <p:cNvSpPr txBox="1">
            <a:spLocks/>
          </p:cNvSpPr>
          <p:nvPr/>
        </p:nvSpPr>
        <p:spPr>
          <a:xfrm>
            <a:off x="454100" y="409940"/>
            <a:ext cx="10515600" cy="724473"/>
          </a:xfrm>
          <a:prstGeom prst="rect">
            <a:avLst/>
          </a:prstGeom>
        </p:spPr>
        <p:txBody>
          <a:bodyPr/>
          <a:lstStyle>
            <a:lvl1pPr algn="l" defTabSz="914400" rtl="0" eaLnBrk="1" latinLnBrk="0" hangingPunct="1">
              <a:lnSpc>
                <a:spcPct val="90000"/>
              </a:lnSpc>
              <a:spcBef>
                <a:spcPct val="0"/>
              </a:spcBef>
              <a:buNone/>
              <a:defRPr sz="4400" kern="1200" cap="small" baseline="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VISION</a:t>
            </a:r>
          </a:p>
        </p:txBody>
      </p:sp>
      <p:cxnSp>
        <p:nvCxnSpPr>
          <p:cNvPr id="96" name="Straight Connector 95">
            <a:extLst>
              <a:ext uri="{FF2B5EF4-FFF2-40B4-BE49-F238E27FC236}">
                <a16:creationId xmlns:a16="http://schemas.microsoft.com/office/drawing/2014/main" id="{A0A1ECDF-4C2D-D762-03B8-378F7F31464B}"/>
              </a:ext>
            </a:extLst>
          </p:cNvPr>
          <p:cNvCxnSpPr>
            <a:cxnSpLocks/>
          </p:cNvCxnSpPr>
          <p:nvPr/>
        </p:nvCxnSpPr>
        <p:spPr>
          <a:xfrm>
            <a:off x="503237" y="1023820"/>
            <a:ext cx="10531908"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 Placeholder 4">
            <a:extLst>
              <a:ext uri="{FF2B5EF4-FFF2-40B4-BE49-F238E27FC236}">
                <a16:creationId xmlns:a16="http://schemas.microsoft.com/office/drawing/2014/main" id="{7BE7ECF0-DB74-4DA7-75F7-D24B00CC0453}"/>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2889727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86BA-3841-3340-B81C-34B853590A68}"/>
              </a:ext>
            </a:extLst>
          </p:cNvPr>
          <p:cNvSpPr>
            <a:spLocks noGrp="1"/>
          </p:cNvSpPr>
          <p:nvPr>
            <p:ph type="title"/>
          </p:nvPr>
        </p:nvSpPr>
        <p:spPr>
          <a:xfrm>
            <a:off x="530504" y="183862"/>
            <a:ext cx="10069974" cy="1244915"/>
          </a:xfrm>
        </p:spPr>
        <p:txBody>
          <a:bodyPr>
            <a:normAutofit/>
          </a:bodyPr>
          <a:lstStyle/>
          <a:p>
            <a:r>
              <a:rPr lang="en-US" dirty="0">
                <a:solidFill>
                  <a:schemeClr val="accent2"/>
                </a:solidFill>
              </a:rPr>
              <a:t>Conclusions</a:t>
            </a:r>
          </a:p>
        </p:txBody>
      </p:sp>
      <p:sp>
        <p:nvSpPr>
          <p:cNvPr id="5" name="Slide Number Placeholder 4">
            <a:extLst>
              <a:ext uri="{FF2B5EF4-FFF2-40B4-BE49-F238E27FC236}">
                <a16:creationId xmlns:a16="http://schemas.microsoft.com/office/drawing/2014/main" id="{C85B02B4-96A5-C8B6-14F6-9E5698A99CD6}"/>
              </a:ext>
            </a:extLst>
          </p:cNvPr>
          <p:cNvSpPr>
            <a:spLocks noGrp="1"/>
          </p:cNvSpPr>
          <p:nvPr>
            <p:ph type="sldNum" sz="quarter" idx="12"/>
          </p:nvPr>
        </p:nvSpPr>
        <p:spPr/>
        <p:txBody>
          <a:bodyPr/>
          <a:lstStyle/>
          <a:p>
            <a:fld id="{402AF41C-0C01-4292-8B40-325CC9F1007B}" type="slidenum">
              <a:rPr lang="en-US" smtClean="0"/>
              <a:t>35</a:t>
            </a:fld>
            <a:endParaRPr lang="en-US"/>
          </a:p>
        </p:txBody>
      </p:sp>
      <p:sp>
        <p:nvSpPr>
          <p:cNvPr id="4" name="TextBox 3">
            <a:extLst>
              <a:ext uri="{FF2B5EF4-FFF2-40B4-BE49-F238E27FC236}">
                <a16:creationId xmlns:a16="http://schemas.microsoft.com/office/drawing/2014/main" id="{6C0E26A3-0CAF-197A-706D-43D7B12AE5E4}"/>
              </a:ext>
            </a:extLst>
          </p:cNvPr>
          <p:cNvSpPr txBox="1"/>
          <p:nvPr/>
        </p:nvSpPr>
        <p:spPr>
          <a:xfrm>
            <a:off x="756853" y="1618712"/>
            <a:ext cx="10678293" cy="4154984"/>
          </a:xfrm>
          <a:prstGeom prst="rect">
            <a:avLst/>
          </a:prstGeom>
          <a:noFill/>
        </p:spPr>
        <p:txBody>
          <a:bodyPr wrap="square">
            <a:spAutoFit/>
          </a:bodyPr>
          <a:lstStyle/>
          <a:p>
            <a:pPr marL="457200" indent="-457200">
              <a:buAutoNum type="arabicPeriod"/>
            </a:pPr>
            <a:r>
              <a:rPr lang="en-US" altLang="en-US" sz="2400" dirty="0">
                <a:solidFill>
                  <a:schemeClr val="bg1"/>
                </a:solidFill>
                <a:ea typeface="ヒラギノ角ゴ Pro W3" panose="020B0300000000000000" pitchFamily="34" charset="-128"/>
              </a:rPr>
              <a:t>Inherited (germline) genetic testing for cancer risk is recommended for high-risk localized, node positive and metastatic prostate cancer patients, regardless of family history of cancer.  </a:t>
            </a:r>
          </a:p>
          <a:p>
            <a:pPr marL="457200" indent="-457200">
              <a:buAutoNum type="arabicPeriod"/>
            </a:pPr>
            <a:endParaRPr lang="en-US" altLang="en-US" sz="2400" dirty="0">
              <a:solidFill>
                <a:schemeClr val="bg1"/>
              </a:solidFill>
              <a:ea typeface="ヒラギノ角ゴ Pro W3" panose="020B0300000000000000" pitchFamily="34" charset="-128"/>
            </a:endParaRPr>
          </a:p>
          <a:p>
            <a:pPr marL="457200" indent="-457200">
              <a:buAutoNum type="arabicPeriod"/>
            </a:pPr>
            <a:r>
              <a:rPr lang="en-US" altLang="en-US" sz="2400" dirty="0">
                <a:solidFill>
                  <a:schemeClr val="bg1"/>
                </a:solidFill>
                <a:ea typeface="ヒラギノ角ゴ Pro W3" panose="020B0300000000000000" pitchFamily="34" charset="-128"/>
              </a:rPr>
              <a:t>This genetic testing is increasingly important for cancer treatment options, clinical trials and potentially life-saving for family members</a:t>
            </a:r>
          </a:p>
          <a:p>
            <a:pPr marL="457200" indent="-457200">
              <a:buAutoNum type="arabicPeriod"/>
            </a:pPr>
            <a:endParaRPr lang="en-US" altLang="en-US" sz="2400" dirty="0">
              <a:solidFill>
                <a:schemeClr val="bg1"/>
              </a:solidFill>
              <a:ea typeface="ヒラギノ角ゴ Pro W3" panose="020B0300000000000000" pitchFamily="34" charset="-128"/>
            </a:endParaRPr>
          </a:p>
          <a:p>
            <a:pPr marL="457200" indent="-457200">
              <a:buAutoNum type="arabicPeriod"/>
            </a:pPr>
            <a:r>
              <a:rPr lang="en-US" altLang="en-US" sz="2400" dirty="0">
                <a:solidFill>
                  <a:schemeClr val="bg1"/>
                </a:solidFill>
                <a:ea typeface="ヒラギノ角ゴ Pro W3" panose="020B0300000000000000" pitchFamily="34" charset="-128"/>
              </a:rPr>
              <a:t>Cancer Care Delivery: </a:t>
            </a:r>
          </a:p>
          <a:p>
            <a:pPr marL="831637" lvl="1" indent="-457200">
              <a:buFont typeface="Arial" panose="020B0604020202020204" pitchFamily="34" charset="0"/>
              <a:buChar char="•"/>
            </a:pPr>
            <a:r>
              <a:rPr lang="en-US" altLang="en-US" sz="2400" dirty="0">
                <a:solidFill>
                  <a:schemeClr val="bg1"/>
                </a:solidFill>
                <a:ea typeface="ヒラギノ角ゴ Pro W3" panose="020B0300000000000000" pitchFamily="34" charset="-128"/>
              </a:rPr>
              <a:t>We can deliver germline genetic testing via internet-based methods</a:t>
            </a:r>
          </a:p>
          <a:p>
            <a:pPr marL="831637" lvl="1" indent="-457200">
              <a:buFont typeface="Arial" panose="020B0604020202020204" pitchFamily="34" charset="0"/>
              <a:buChar char="•"/>
            </a:pPr>
            <a:r>
              <a:rPr lang="en-US" altLang="en-US" sz="2400" dirty="0">
                <a:solidFill>
                  <a:schemeClr val="bg1"/>
                </a:solidFill>
                <a:ea typeface="ヒラギノ角ゴ Pro W3" panose="020B0300000000000000" pitchFamily="34" charset="-128"/>
              </a:rPr>
              <a:t>We can use cancer registries (and health systems) to do better, but key disparities persist</a:t>
            </a:r>
          </a:p>
        </p:txBody>
      </p:sp>
    </p:spTree>
    <p:extLst>
      <p:ext uri="{BB962C8B-B14F-4D97-AF65-F5344CB8AC3E}">
        <p14:creationId xmlns:p14="http://schemas.microsoft.com/office/powerpoint/2010/main" val="47007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86BA-3841-3340-B81C-34B853590A68}"/>
              </a:ext>
            </a:extLst>
          </p:cNvPr>
          <p:cNvSpPr>
            <a:spLocks noGrp="1"/>
          </p:cNvSpPr>
          <p:nvPr>
            <p:ph type="title"/>
          </p:nvPr>
        </p:nvSpPr>
        <p:spPr>
          <a:xfrm>
            <a:off x="530504" y="183862"/>
            <a:ext cx="11084322" cy="1244915"/>
          </a:xfrm>
        </p:spPr>
        <p:txBody>
          <a:bodyPr>
            <a:normAutofit fontScale="90000"/>
          </a:bodyPr>
          <a:lstStyle/>
          <a:p>
            <a:r>
              <a:rPr lang="en-US" dirty="0">
                <a:solidFill>
                  <a:schemeClr val="accent2"/>
                </a:solidFill>
              </a:rPr>
              <a:t>Future Directions </a:t>
            </a:r>
            <a:r>
              <a:rPr lang="en-US" sz="3100" i="1" dirty="0">
                <a:solidFill>
                  <a:schemeClr val="accent2"/>
                </a:solidFill>
              </a:rPr>
              <a:t>(Welcome your ideas and partnership)</a:t>
            </a:r>
            <a:endParaRPr lang="en-US" i="1" dirty="0">
              <a:solidFill>
                <a:schemeClr val="accent2"/>
              </a:solidFill>
            </a:endParaRPr>
          </a:p>
        </p:txBody>
      </p:sp>
      <p:sp>
        <p:nvSpPr>
          <p:cNvPr id="5" name="Slide Number Placeholder 4">
            <a:extLst>
              <a:ext uri="{FF2B5EF4-FFF2-40B4-BE49-F238E27FC236}">
                <a16:creationId xmlns:a16="http://schemas.microsoft.com/office/drawing/2014/main" id="{C85B02B4-96A5-C8B6-14F6-9E5698A99CD6}"/>
              </a:ext>
            </a:extLst>
          </p:cNvPr>
          <p:cNvSpPr>
            <a:spLocks noGrp="1"/>
          </p:cNvSpPr>
          <p:nvPr>
            <p:ph type="sldNum" sz="quarter" idx="12"/>
          </p:nvPr>
        </p:nvSpPr>
        <p:spPr/>
        <p:txBody>
          <a:bodyPr/>
          <a:lstStyle/>
          <a:p>
            <a:fld id="{402AF41C-0C01-4292-8B40-325CC9F1007B}" type="slidenum">
              <a:rPr lang="en-US" smtClean="0"/>
              <a:t>36</a:t>
            </a:fld>
            <a:endParaRPr lang="en-US"/>
          </a:p>
        </p:txBody>
      </p:sp>
      <p:sp>
        <p:nvSpPr>
          <p:cNvPr id="4" name="TextBox 3">
            <a:extLst>
              <a:ext uri="{FF2B5EF4-FFF2-40B4-BE49-F238E27FC236}">
                <a16:creationId xmlns:a16="http://schemas.microsoft.com/office/drawing/2014/main" id="{6C0E26A3-0CAF-197A-706D-43D7B12AE5E4}"/>
              </a:ext>
            </a:extLst>
          </p:cNvPr>
          <p:cNvSpPr txBox="1"/>
          <p:nvPr/>
        </p:nvSpPr>
        <p:spPr>
          <a:xfrm>
            <a:off x="739735" y="1645272"/>
            <a:ext cx="10665859" cy="4154984"/>
          </a:xfrm>
          <a:prstGeom prst="rect">
            <a:avLst/>
          </a:prstGeom>
          <a:noFill/>
        </p:spPr>
        <p:txBody>
          <a:bodyPr wrap="square">
            <a:spAutoFit/>
          </a:bodyPr>
          <a:lstStyle/>
          <a:p>
            <a:pPr marL="457200" indent="-457200">
              <a:buAutoNum type="arabicPeriod"/>
            </a:pPr>
            <a:r>
              <a:rPr lang="en-US" altLang="en-US" sz="2400" dirty="0">
                <a:solidFill>
                  <a:schemeClr val="bg1"/>
                </a:solidFill>
                <a:ea typeface="ヒラギノ角ゴ Pro W3" panose="020B0300000000000000" pitchFamily="34" charset="-128"/>
              </a:rPr>
              <a:t>Need better understanding of barriers and improve tailored education and workflow, esp. in diverse populations, health systems and communities </a:t>
            </a:r>
          </a:p>
          <a:p>
            <a:pPr marL="457200" indent="-457200">
              <a:buAutoNum type="arabicPeriod"/>
            </a:pPr>
            <a:endParaRPr lang="en-US" altLang="en-US" sz="2400" dirty="0">
              <a:solidFill>
                <a:schemeClr val="bg1"/>
              </a:solidFill>
              <a:ea typeface="ヒラギノ角ゴ Pro W3" panose="020B0300000000000000" pitchFamily="34" charset="-128"/>
            </a:endParaRPr>
          </a:p>
          <a:p>
            <a:pPr marL="457200" indent="-457200">
              <a:buAutoNum type="arabicPeriod"/>
            </a:pPr>
            <a:r>
              <a:rPr lang="en-US" altLang="en-US" sz="2400" dirty="0">
                <a:solidFill>
                  <a:schemeClr val="bg1"/>
                </a:solidFill>
                <a:ea typeface="ヒラギノ角ゴ Pro W3" panose="020B0300000000000000" pitchFamily="34" charset="-128"/>
              </a:rPr>
              <a:t>Engage health systems to provide systematic/automated invitations and multi-tiered support for prostate cancer screening and earlier intervention</a:t>
            </a:r>
          </a:p>
          <a:p>
            <a:pPr marL="457200" indent="-457200">
              <a:buAutoNum type="arabicPeriod"/>
            </a:pPr>
            <a:endParaRPr lang="en-US" altLang="en-US" sz="2400" dirty="0">
              <a:solidFill>
                <a:schemeClr val="bg1"/>
              </a:solidFill>
              <a:ea typeface="ヒラギノ角ゴ Pro W3" panose="020B0300000000000000" pitchFamily="34" charset="-128"/>
            </a:endParaRPr>
          </a:p>
          <a:p>
            <a:pPr marL="457200" indent="-457200">
              <a:buAutoNum type="arabicPeriod"/>
            </a:pPr>
            <a:r>
              <a:rPr lang="en-US" altLang="en-US" sz="2400" dirty="0">
                <a:solidFill>
                  <a:schemeClr val="bg1"/>
                </a:solidFill>
                <a:ea typeface="ヒラギノ角ゴ Pro W3" panose="020B0300000000000000" pitchFamily="34" charset="-128"/>
              </a:rPr>
              <a:t>Standardize coverage of genetic testing, and encourage cascade testing (How can we help relatives across healthcare plans?)</a:t>
            </a:r>
          </a:p>
          <a:p>
            <a:pPr marL="457200" indent="-457200">
              <a:buAutoNum type="arabicPeriod"/>
            </a:pPr>
            <a:endParaRPr lang="en-US" altLang="en-US" sz="2400" dirty="0">
              <a:solidFill>
                <a:schemeClr val="bg1"/>
              </a:solidFill>
              <a:ea typeface="ヒラギノ角ゴ Pro W3" panose="020B0300000000000000" pitchFamily="34" charset="-128"/>
            </a:endParaRPr>
          </a:p>
          <a:p>
            <a:pPr marL="457200" indent="-457200">
              <a:buAutoNum type="arabicPeriod"/>
            </a:pPr>
            <a:r>
              <a:rPr lang="en-US" altLang="en-US" sz="2400" dirty="0">
                <a:solidFill>
                  <a:schemeClr val="bg1"/>
                </a:solidFill>
                <a:ea typeface="ヒラギノ角ゴ Pro W3" panose="020B0300000000000000" pitchFamily="34" charset="-128"/>
              </a:rPr>
              <a:t>How can we better engage males and people at risk for prostate cancer to be proactive in health (genetics and PSA screening)</a:t>
            </a:r>
          </a:p>
        </p:txBody>
      </p:sp>
    </p:spTree>
    <p:extLst>
      <p:ext uri="{BB962C8B-B14F-4D97-AF65-F5344CB8AC3E}">
        <p14:creationId xmlns:p14="http://schemas.microsoft.com/office/powerpoint/2010/main" val="2024347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BD8A72-33B8-98F9-2AE2-C84F954D6BBC}"/>
              </a:ext>
            </a:extLst>
          </p:cNvPr>
          <p:cNvSpPr>
            <a:spLocks noGrp="1"/>
          </p:cNvSpPr>
          <p:nvPr>
            <p:ph type="sldNum" sz="quarter" idx="12"/>
          </p:nvPr>
        </p:nvSpPr>
        <p:spPr/>
        <p:txBody>
          <a:bodyPr/>
          <a:lstStyle/>
          <a:p>
            <a:fld id="{402AF41C-0C01-4292-8B40-325CC9F1007B}" type="slidenum">
              <a:rPr lang="en-US" smtClean="0"/>
              <a:t>37</a:t>
            </a:fld>
            <a:endParaRPr lang="en-US"/>
          </a:p>
        </p:txBody>
      </p:sp>
      <p:sp>
        <p:nvSpPr>
          <p:cNvPr id="5" name="Title 1">
            <a:extLst>
              <a:ext uri="{FF2B5EF4-FFF2-40B4-BE49-F238E27FC236}">
                <a16:creationId xmlns:a16="http://schemas.microsoft.com/office/drawing/2014/main" id="{2D102F51-3B59-7C9F-C6B9-94468937A46E}"/>
              </a:ext>
            </a:extLst>
          </p:cNvPr>
          <p:cNvSpPr txBox="1">
            <a:spLocks/>
          </p:cNvSpPr>
          <p:nvPr/>
        </p:nvSpPr>
        <p:spPr bwMode="auto">
          <a:xfrm>
            <a:off x="1903201" y="481786"/>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r>
              <a:rPr lang="en-US" sz="3600" dirty="0">
                <a:latin typeface="Arial" charset="0"/>
              </a:rPr>
              <a:t>Acknowledgments</a:t>
            </a:r>
          </a:p>
          <a:p>
            <a:pPr algn="ctr" eaLnBrk="1" hangingPunct="1"/>
            <a:endParaRPr lang="en-US" sz="3600" dirty="0">
              <a:latin typeface="Arial" charset="0"/>
            </a:endParaRPr>
          </a:p>
        </p:txBody>
      </p:sp>
      <p:pic>
        <p:nvPicPr>
          <p:cNvPr id="6" name="Picture 10" descr="Screen Shot 2016-03-16 at 2.06.12 PM.png">
            <a:extLst>
              <a:ext uri="{FF2B5EF4-FFF2-40B4-BE49-F238E27FC236}">
                <a16:creationId xmlns:a16="http://schemas.microsoft.com/office/drawing/2014/main" id="{02A0BE0C-4F30-E0FE-E344-4E2F48B75C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9835" y="5826716"/>
            <a:ext cx="1460500" cy="98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2" descr="Screen Shot 2016-11-29 at 9.18.54 PM.png">
            <a:extLst>
              <a:ext uri="{FF2B5EF4-FFF2-40B4-BE49-F238E27FC236}">
                <a16:creationId xmlns:a16="http://schemas.microsoft.com/office/drawing/2014/main" id="{EFBC7804-8781-77C6-B228-B268EDFF02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0462" y="5989818"/>
            <a:ext cx="1617860" cy="749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1B827030-75F3-93EA-6128-FA45BF4B1244}"/>
              </a:ext>
            </a:extLst>
          </p:cNvPr>
          <p:cNvSpPr txBox="1">
            <a:spLocks/>
          </p:cNvSpPr>
          <p:nvPr/>
        </p:nvSpPr>
        <p:spPr bwMode="auto">
          <a:xfrm>
            <a:off x="4417801" y="1828062"/>
            <a:ext cx="3200400" cy="337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spcBef>
                <a:spcPct val="20000"/>
              </a:spcBef>
              <a:buFont typeface="Arial" charset="0"/>
              <a:buNone/>
            </a:pPr>
            <a:r>
              <a:rPr lang="en-US" sz="1400" b="1" u="sng" dirty="0">
                <a:solidFill>
                  <a:srgbClr val="000000"/>
                </a:solidFill>
                <a:latin typeface="Arial" charset="0"/>
              </a:rPr>
              <a:t>UW Lab Medicine and Pathology</a:t>
            </a:r>
          </a:p>
          <a:p>
            <a:pPr algn="ctr" eaLnBrk="1" hangingPunct="1">
              <a:spcBef>
                <a:spcPct val="20000"/>
              </a:spcBef>
              <a:buFont typeface="Arial" charset="0"/>
              <a:buNone/>
            </a:pPr>
            <a:r>
              <a:rPr lang="en-US" sz="1200" b="1" dirty="0">
                <a:solidFill>
                  <a:schemeClr val="accent1"/>
                </a:solidFill>
                <a:latin typeface="Arial" charset="0"/>
              </a:rPr>
              <a:t>Colin Pritchard*</a:t>
            </a:r>
          </a:p>
          <a:p>
            <a:pPr algn="ctr" eaLnBrk="1" hangingPunct="1">
              <a:spcBef>
                <a:spcPct val="20000"/>
              </a:spcBef>
              <a:buFont typeface="Arial" charset="0"/>
              <a:buNone/>
            </a:pPr>
            <a:r>
              <a:rPr lang="en-US" sz="1200" b="1" dirty="0">
                <a:solidFill>
                  <a:schemeClr val="accent1"/>
                </a:solidFill>
                <a:latin typeface="Arial" charset="0"/>
              </a:rPr>
              <a:t>Eric </a:t>
            </a:r>
            <a:r>
              <a:rPr lang="en-US" sz="1200" b="1" dirty="0" err="1">
                <a:solidFill>
                  <a:schemeClr val="accent1"/>
                </a:solidFill>
                <a:latin typeface="Arial" charset="0"/>
              </a:rPr>
              <a:t>Konnick</a:t>
            </a:r>
            <a:endParaRPr lang="en-US" sz="1200" b="1" dirty="0">
              <a:solidFill>
                <a:schemeClr val="accent1"/>
              </a:solidFill>
              <a:latin typeface="Arial" charset="0"/>
            </a:endParaRPr>
          </a:p>
          <a:p>
            <a:pPr algn="ctr" eaLnBrk="1" hangingPunct="1">
              <a:spcBef>
                <a:spcPct val="20000"/>
              </a:spcBef>
              <a:buFont typeface="Arial" charset="0"/>
              <a:buNone/>
            </a:pPr>
            <a:r>
              <a:rPr lang="en-US" sz="1200" dirty="0">
                <a:solidFill>
                  <a:schemeClr val="accent1"/>
                </a:solidFill>
                <a:latin typeface="Arial" charset="0"/>
              </a:rPr>
              <a:t>Brian Shirts</a:t>
            </a:r>
            <a:endParaRPr lang="en-US" sz="1600" b="1" u="sng" dirty="0">
              <a:solidFill>
                <a:srgbClr val="000000"/>
              </a:solidFill>
              <a:latin typeface="Arial" charset="0"/>
            </a:endParaRPr>
          </a:p>
          <a:p>
            <a:pPr algn="ctr" eaLnBrk="1" hangingPunct="1">
              <a:spcBef>
                <a:spcPct val="20000"/>
              </a:spcBef>
              <a:buFont typeface="Arial" charset="0"/>
              <a:buNone/>
              <a:defRPr/>
            </a:pPr>
            <a:r>
              <a:rPr lang="en-US" sz="1400" b="1" u="sng" dirty="0">
                <a:solidFill>
                  <a:srgbClr val="000000"/>
                </a:solidFill>
                <a:latin typeface="Arial" charset="0"/>
              </a:rPr>
              <a:t>FHCC/Genetics/Prevention</a:t>
            </a:r>
          </a:p>
          <a:p>
            <a:pPr algn="ctr" eaLnBrk="1" hangingPunct="1">
              <a:spcBef>
                <a:spcPct val="20000"/>
              </a:spcBef>
              <a:defRPr/>
            </a:pPr>
            <a:r>
              <a:rPr lang="en-US" sz="1200" b="1" dirty="0">
                <a:solidFill>
                  <a:schemeClr val="accent1"/>
                </a:solidFill>
                <a:latin typeface="Arial" charset="0"/>
              </a:rPr>
              <a:t>Lauren Brown</a:t>
            </a:r>
          </a:p>
          <a:p>
            <a:pPr algn="ctr" eaLnBrk="1" hangingPunct="1">
              <a:spcBef>
                <a:spcPct val="20000"/>
              </a:spcBef>
              <a:defRPr/>
            </a:pPr>
            <a:r>
              <a:rPr lang="en-US" sz="1200" dirty="0">
                <a:solidFill>
                  <a:srgbClr val="000000"/>
                </a:solidFill>
                <a:latin typeface="Arial" charset="0"/>
              </a:rPr>
              <a:t>Marianne </a:t>
            </a:r>
            <a:r>
              <a:rPr lang="en-US" sz="1200" dirty="0" err="1">
                <a:solidFill>
                  <a:srgbClr val="000000"/>
                </a:solidFill>
                <a:latin typeface="Arial" charset="0"/>
              </a:rPr>
              <a:t>Dubard</a:t>
            </a:r>
            <a:r>
              <a:rPr lang="en-US" sz="1200" dirty="0">
                <a:solidFill>
                  <a:srgbClr val="000000"/>
                </a:solidFill>
                <a:latin typeface="Arial" charset="0"/>
              </a:rPr>
              <a:t>-Gault</a:t>
            </a:r>
            <a:endParaRPr lang="en-US" sz="1200" b="1" dirty="0">
              <a:solidFill>
                <a:schemeClr val="accent1"/>
              </a:solidFill>
              <a:latin typeface="Arial" charset="0"/>
            </a:endParaRPr>
          </a:p>
          <a:p>
            <a:pPr algn="ctr" eaLnBrk="1" hangingPunct="1">
              <a:spcBef>
                <a:spcPct val="20000"/>
              </a:spcBef>
              <a:defRPr/>
            </a:pPr>
            <a:r>
              <a:rPr lang="en-US" sz="1200" b="1" dirty="0">
                <a:solidFill>
                  <a:schemeClr val="accent1"/>
                </a:solidFill>
                <a:latin typeface="Arial" charset="0"/>
              </a:rPr>
              <a:t>Lauren </a:t>
            </a:r>
            <a:r>
              <a:rPr lang="en-US" sz="1200" b="1" dirty="0" err="1">
                <a:solidFill>
                  <a:schemeClr val="accent1"/>
                </a:solidFill>
                <a:latin typeface="Arial" charset="0"/>
              </a:rPr>
              <a:t>Facchini</a:t>
            </a:r>
            <a:endParaRPr lang="en-US" sz="1200" b="1" dirty="0">
              <a:solidFill>
                <a:schemeClr val="accent1"/>
              </a:solidFill>
              <a:latin typeface="Arial" charset="0"/>
            </a:endParaRPr>
          </a:p>
          <a:p>
            <a:pPr algn="ctr" eaLnBrk="1" hangingPunct="1">
              <a:spcBef>
                <a:spcPct val="20000"/>
              </a:spcBef>
              <a:defRPr/>
            </a:pPr>
            <a:r>
              <a:rPr lang="en-US" sz="1200" dirty="0">
                <a:latin typeface="Arial" charset="0"/>
              </a:rPr>
              <a:t>Lorraine Naylor</a:t>
            </a:r>
          </a:p>
          <a:p>
            <a:pPr algn="ctr" eaLnBrk="1" hangingPunct="1">
              <a:spcBef>
                <a:spcPct val="20000"/>
              </a:spcBef>
              <a:defRPr/>
            </a:pPr>
            <a:r>
              <a:rPr lang="en-US" sz="1200" dirty="0">
                <a:solidFill>
                  <a:srgbClr val="000000"/>
                </a:solidFill>
                <a:latin typeface="Arial" charset="0"/>
              </a:rPr>
              <a:t>Sarah </a:t>
            </a:r>
            <a:r>
              <a:rPr lang="en-US" sz="1200" dirty="0" err="1">
                <a:solidFill>
                  <a:srgbClr val="000000"/>
                </a:solidFill>
                <a:latin typeface="Arial" charset="0"/>
              </a:rPr>
              <a:t>Knerr</a:t>
            </a:r>
            <a:endParaRPr lang="en-US" sz="1200" dirty="0">
              <a:solidFill>
                <a:srgbClr val="000000"/>
              </a:solidFill>
              <a:latin typeface="Arial" charset="0"/>
            </a:endParaRPr>
          </a:p>
          <a:p>
            <a:pPr algn="ctr" eaLnBrk="1" hangingPunct="1">
              <a:spcBef>
                <a:spcPct val="20000"/>
              </a:spcBef>
              <a:defRPr/>
            </a:pPr>
            <a:endParaRPr lang="en-US" sz="1400" dirty="0">
              <a:solidFill>
                <a:srgbClr val="000000"/>
              </a:solidFill>
              <a:latin typeface="Arial" charset="0"/>
            </a:endParaRPr>
          </a:p>
          <a:p>
            <a:pPr algn="ctr" eaLnBrk="1" hangingPunct="1">
              <a:spcBef>
                <a:spcPct val="20000"/>
              </a:spcBef>
            </a:pPr>
            <a:r>
              <a:rPr lang="en-US" sz="1400" b="1" u="sng" dirty="0">
                <a:solidFill>
                  <a:srgbClr val="000000"/>
                </a:solidFill>
                <a:latin typeface="Arial" charset="0"/>
              </a:rPr>
              <a:t>PROMISE/PCCTC</a:t>
            </a:r>
          </a:p>
          <a:p>
            <a:pPr algn="ctr" eaLnBrk="1" hangingPunct="1">
              <a:spcBef>
                <a:spcPct val="20000"/>
              </a:spcBef>
            </a:pPr>
            <a:r>
              <a:rPr lang="en-US" sz="1200" dirty="0">
                <a:solidFill>
                  <a:srgbClr val="000000"/>
                </a:solidFill>
                <a:latin typeface="Arial" charset="0"/>
              </a:rPr>
              <a:t>Channing </a:t>
            </a:r>
            <a:r>
              <a:rPr lang="en-US" sz="1200" dirty="0" err="1">
                <a:solidFill>
                  <a:srgbClr val="000000"/>
                </a:solidFill>
                <a:latin typeface="Arial" charset="0"/>
              </a:rPr>
              <a:t>Paller</a:t>
            </a:r>
            <a:r>
              <a:rPr lang="en-US" sz="1200" dirty="0">
                <a:solidFill>
                  <a:srgbClr val="000000"/>
                </a:solidFill>
                <a:latin typeface="Arial" charset="0"/>
              </a:rPr>
              <a:t> (JHU)</a:t>
            </a:r>
          </a:p>
          <a:p>
            <a:pPr algn="ctr" eaLnBrk="1" hangingPunct="1">
              <a:spcBef>
                <a:spcPct val="20000"/>
              </a:spcBef>
            </a:pPr>
            <a:r>
              <a:rPr lang="en-US" sz="1200" dirty="0">
                <a:solidFill>
                  <a:srgbClr val="000000"/>
                </a:solidFill>
                <a:latin typeface="Arial" charset="0"/>
              </a:rPr>
              <a:t>Jake Vinson</a:t>
            </a:r>
          </a:p>
          <a:p>
            <a:pPr algn="ctr" eaLnBrk="1" hangingPunct="1">
              <a:spcBef>
                <a:spcPct val="20000"/>
              </a:spcBef>
            </a:pPr>
            <a:r>
              <a:rPr lang="en-US" sz="1200" dirty="0">
                <a:solidFill>
                  <a:srgbClr val="000000"/>
                </a:solidFill>
                <a:latin typeface="Arial" charset="0"/>
              </a:rPr>
              <a:t>Rebecca Green</a:t>
            </a:r>
          </a:p>
          <a:p>
            <a:pPr algn="ctr" eaLnBrk="1" hangingPunct="1">
              <a:spcBef>
                <a:spcPct val="20000"/>
              </a:spcBef>
            </a:pPr>
            <a:r>
              <a:rPr lang="en-US" sz="1200" dirty="0">
                <a:solidFill>
                  <a:srgbClr val="000000"/>
                </a:solidFill>
                <a:latin typeface="Arial" charset="0"/>
              </a:rPr>
              <a:t>Christina Tran</a:t>
            </a:r>
          </a:p>
          <a:p>
            <a:pPr algn="ctr" eaLnBrk="1" hangingPunct="1">
              <a:spcBef>
                <a:spcPct val="20000"/>
              </a:spcBef>
              <a:defRPr/>
            </a:pPr>
            <a:endParaRPr lang="en-US" sz="1600" dirty="0">
              <a:solidFill>
                <a:srgbClr val="000000"/>
              </a:solidFill>
              <a:latin typeface="Arial" charset="0"/>
            </a:endParaRPr>
          </a:p>
          <a:p>
            <a:pPr algn="ctr" eaLnBrk="1" hangingPunct="1">
              <a:spcBef>
                <a:spcPct val="20000"/>
              </a:spcBef>
              <a:defRPr/>
            </a:pPr>
            <a:endParaRPr lang="en-US" sz="1600" dirty="0">
              <a:solidFill>
                <a:srgbClr val="000000"/>
              </a:solidFill>
              <a:latin typeface="Arial" charset="0"/>
            </a:endParaRPr>
          </a:p>
          <a:p>
            <a:pPr algn="ctr" eaLnBrk="1" hangingPunct="1">
              <a:spcBef>
                <a:spcPct val="20000"/>
              </a:spcBef>
              <a:defRPr/>
            </a:pPr>
            <a:endParaRPr lang="en-US" sz="1600" dirty="0">
              <a:solidFill>
                <a:srgbClr val="000000"/>
              </a:solidFill>
              <a:latin typeface="Arial" charset="0"/>
            </a:endParaRPr>
          </a:p>
          <a:p>
            <a:pPr algn="ctr" eaLnBrk="1" hangingPunct="1">
              <a:spcBef>
                <a:spcPct val="20000"/>
              </a:spcBef>
              <a:defRPr/>
            </a:pPr>
            <a:endParaRPr lang="en-US" sz="1400" u="sng" dirty="0">
              <a:solidFill>
                <a:srgbClr val="000000"/>
              </a:solidFill>
              <a:latin typeface="Arial" charset="0"/>
            </a:endParaRPr>
          </a:p>
          <a:p>
            <a:pPr algn="ctr" eaLnBrk="1" hangingPunct="1">
              <a:spcBef>
                <a:spcPct val="20000"/>
              </a:spcBef>
              <a:buFont typeface="Arial" charset="0"/>
              <a:buNone/>
              <a:defRPr/>
            </a:pPr>
            <a:endParaRPr lang="en-US" sz="1600" dirty="0">
              <a:solidFill>
                <a:srgbClr val="000000"/>
              </a:solidFill>
              <a:latin typeface="Arial" charset="0"/>
            </a:endParaRPr>
          </a:p>
          <a:p>
            <a:pPr algn="ctr" eaLnBrk="1" hangingPunct="1">
              <a:spcBef>
                <a:spcPct val="20000"/>
              </a:spcBef>
              <a:buFont typeface="Arial" charset="0"/>
              <a:buNone/>
              <a:defRPr/>
            </a:pPr>
            <a:endParaRPr lang="en-US" sz="1600" b="1" u="sng" dirty="0">
              <a:solidFill>
                <a:srgbClr val="000000"/>
              </a:solidFill>
              <a:latin typeface="Arial" charset="0"/>
            </a:endParaRPr>
          </a:p>
        </p:txBody>
      </p:sp>
      <p:sp>
        <p:nvSpPr>
          <p:cNvPr id="9" name="Content Placeholder 2">
            <a:extLst>
              <a:ext uri="{FF2B5EF4-FFF2-40B4-BE49-F238E27FC236}">
                <a16:creationId xmlns:a16="http://schemas.microsoft.com/office/drawing/2014/main" id="{B902458A-9582-8DFA-8D46-1E8ED5C8E86E}"/>
              </a:ext>
            </a:extLst>
          </p:cNvPr>
          <p:cNvSpPr txBox="1">
            <a:spLocks/>
          </p:cNvSpPr>
          <p:nvPr/>
        </p:nvSpPr>
        <p:spPr bwMode="auto">
          <a:xfrm>
            <a:off x="8833194" y="393404"/>
            <a:ext cx="2189162" cy="434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spcBef>
                <a:spcPct val="20000"/>
              </a:spcBef>
              <a:buFont typeface="Arial" charset="0"/>
              <a:buNone/>
            </a:pPr>
            <a:r>
              <a:rPr lang="en-US" sz="1400" b="1" u="sng" dirty="0">
                <a:solidFill>
                  <a:srgbClr val="000000"/>
                </a:solidFill>
                <a:latin typeface="Arial" charset="0"/>
              </a:rPr>
              <a:t>UW Urology</a:t>
            </a:r>
          </a:p>
          <a:p>
            <a:pPr algn="ctr" eaLnBrk="1" hangingPunct="1">
              <a:spcBef>
                <a:spcPct val="20000"/>
              </a:spcBef>
              <a:buFont typeface="Arial" charset="0"/>
              <a:buNone/>
            </a:pPr>
            <a:r>
              <a:rPr lang="en-US" sz="1200" dirty="0">
                <a:latin typeface="Arial" charset="0"/>
              </a:rPr>
              <a:t>Kristin </a:t>
            </a:r>
            <a:r>
              <a:rPr lang="en-US" sz="1200" dirty="0" err="1">
                <a:latin typeface="Arial" charset="0"/>
              </a:rPr>
              <a:t>Follmer</a:t>
            </a:r>
            <a:endParaRPr lang="en-US" sz="1200" dirty="0">
              <a:latin typeface="Arial" charset="0"/>
            </a:endParaRPr>
          </a:p>
          <a:p>
            <a:pPr algn="ctr" eaLnBrk="1" hangingPunct="1">
              <a:spcBef>
                <a:spcPct val="20000"/>
              </a:spcBef>
              <a:buFont typeface="Arial" charset="0"/>
              <a:buNone/>
            </a:pPr>
            <a:r>
              <a:rPr lang="en-US" sz="1200" b="1" dirty="0">
                <a:solidFill>
                  <a:schemeClr val="accent1"/>
                </a:solidFill>
                <a:latin typeface="Arial" charset="0"/>
              </a:rPr>
              <a:t>Daniel Lin*</a:t>
            </a:r>
          </a:p>
          <a:p>
            <a:pPr algn="ctr" eaLnBrk="1" hangingPunct="1">
              <a:spcBef>
                <a:spcPct val="20000"/>
              </a:spcBef>
              <a:buFont typeface="Arial" charset="0"/>
              <a:buNone/>
            </a:pPr>
            <a:r>
              <a:rPr lang="en-US" sz="1200" dirty="0">
                <a:latin typeface="Arial" charset="0"/>
              </a:rPr>
              <a:t>John Gore</a:t>
            </a:r>
          </a:p>
          <a:p>
            <a:pPr algn="ctr" eaLnBrk="1" hangingPunct="1">
              <a:spcBef>
                <a:spcPct val="20000"/>
              </a:spcBef>
              <a:buFont typeface="Arial" charset="0"/>
              <a:buNone/>
            </a:pPr>
            <a:r>
              <a:rPr lang="en-US" sz="1200" b="1" dirty="0" err="1">
                <a:latin typeface="Arial" charset="0"/>
              </a:rPr>
              <a:t>Chenee</a:t>
            </a:r>
            <a:r>
              <a:rPr lang="en-US" sz="1200" b="1" dirty="0">
                <a:latin typeface="Arial" charset="0"/>
              </a:rPr>
              <a:t> Holcomb</a:t>
            </a:r>
          </a:p>
          <a:p>
            <a:pPr algn="ctr" eaLnBrk="1" hangingPunct="1">
              <a:spcBef>
                <a:spcPct val="20000"/>
              </a:spcBef>
              <a:buFont typeface="Arial" charset="0"/>
              <a:buNone/>
            </a:pPr>
            <a:r>
              <a:rPr lang="en-US" sz="1200" dirty="0">
                <a:latin typeface="Arial" charset="0"/>
              </a:rPr>
              <a:t>Lisa Newcomb</a:t>
            </a:r>
          </a:p>
          <a:p>
            <a:pPr algn="ctr" eaLnBrk="1" hangingPunct="1">
              <a:spcBef>
                <a:spcPct val="20000"/>
              </a:spcBef>
              <a:buFont typeface="Arial" charset="0"/>
              <a:buNone/>
            </a:pPr>
            <a:r>
              <a:rPr lang="en-US" sz="1200" dirty="0">
                <a:solidFill>
                  <a:schemeClr val="accent1"/>
                </a:solidFill>
                <a:latin typeface="Arial" charset="0"/>
              </a:rPr>
              <a:t>Yaw </a:t>
            </a:r>
            <a:r>
              <a:rPr lang="en-US" sz="1200" dirty="0" err="1">
                <a:solidFill>
                  <a:schemeClr val="accent1"/>
                </a:solidFill>
                <a:latin typeface="Arial" charset="0"/>
              </a:rPr>
              <a:t>Nwame</a:t>
            </a:r>
            <a:endParaRPr lang="en-US" sz="1200" dirty="0">
              <a:solidFill>
                <a:schemeClr val="accent1"/>
              </a:solidFill>
              <a:latin typeface="Arial" charset="0"/>
            </a:endParaRPr>
          </a:p>
          <a:p>
            <a:pPr algn="ctr" eaLnBrk="1" hangingPunct="1">
              <a:spcBef>
                <a:spcPct val="20000"/>
              </a:spcBef>
              <a:buFont typeface="Arial" charset="0"/>
              <a:buNone/>
            </a:pPr>
            <a:r>
              <a:rPr lang="en-US" sz="1200" b="1" dirty="0">
                <a:solidFill>
                  <a:schemeClr val="accent1"/>
                </a:solidFill>
                <a:latin typeface="Arial" charset="0"/>
              </a:rPr>
              <a:t>Erika Wolff</a:t>
            </a:r>
            <a:endParaRPr lang="en-US" sz="1200" dirty="0">
              <a:latin typeface="Arial" charset="0"/>
            </a:endParaRPr>
          </a:p>
          <a:p>
            <a:pPr algn="ctr" eaLnBrk="1" hangingPunct="1">
              <a:spcBef>
                <a:spcPct val="20000"/>
              </a:spcBef>
              <a:buFont typeface="Arial" charset="0"/>
              <a:buNone/>
            </a:pPr>
            <a:r>
              <a:rPr lang="en-US" sz="1200" dirty="0">
                <a:latin typeface="Arial" charset="0"/>
              </a:rPr>
              <a:t>Jonathan Wright</a:t>
            </a:r>
          </a:p>
          <a:p>
            <a:pPr algn="ctr" eaLnBrk="1" hangingPunct="1">
              <a:spcBef>
                <a:spcPct val="20000"/>
              </a:spcBef>
            </a:pPr>
            <a:endParaRPr lang="en-US" sz="1400" b="1" u="sng" dirty="0">
              <a:solidFill>
                <a:srgbClr val="000000"/>
              </a:solidFill>
              <a:latin typeface="Arial" charset="0"/>
            </a:endParaRPr>
          </a:p>
          <a:p>
            <a:pPr algn="ctr" eaLnBrk="1" hangingPunct="1">
              <a:spcBef>
                <a:spcPct val="20000"/>
              </a:spcBef>
            </a:pPr>
            <a:r>
              <a:rPr lang="en-US" sz="1400" b="1" i="1" dirty="0">
                <a:solidFill>
                  <a:schemeClr val="accent1"/>
                </a:solidFill>
                <a:latin typeface="Arial" charset="0"/>
              </a:rPr>
              <a:t>In Memoriam</a:t>
            </a:r>
          </a:p>
          <a:p>
            <a:pPr algn="ctr" eaLnBrk="1" hangingPunct="1">
              <a:spcBef>
                <a:spcPct val="20000"/>
              </a:spcBef>
            </a:pPr>
            <a:r>
              <a:rPr lang="en-US" sz="1200" b="1" dirty="0">
                <a:solidFill>
                  <a:schemeClr val="accent1"/>
                </a:solidFill>
                <a:latin typeface="Arial" charset="0"/>
              </a:rPr>
              <a:t>Deb Bowen </a:t>
            </a:r>
          </a:p>
          <a:p>
            <a:pPr algn="ctr" eaLnBrk="1" hangingPunct="1">
              <a:spcBef>
                <a:spcPct val="20000"/>
              </a:spcBef>
            </a:pPr>
            <a:r>
              <a:rPr lang="en-US" sz="1200" b="1" dirty="0">
                <a:solidFill>
                  <a:schemeClr val="accent1"/>
                </a:solidFill>
                <a:latin typeface="Arial" charset="0"/>
              </a:rPr>
              <a:t>Nick </a:t>
            </a:r>
            <a:r>
              <a:rPr lang="en-US" sz="1200" b="1" dirty="0" err="1">
                <a:solidFill>
                  <a:schemeClr val="accent1"/>
                </a:solidFill>
                <a:latin typeface="Arial" charset="0"/>
              </a:rPr>
              <a:t>Vogelzang</a:t>
            </a:r>
            <a:endParaRPr lang="en-US" sz="1200" b="1" dirty="0">
              <a:solidFill>
                <a:schemeClr val="accent1"/>
              </a:solidFill>
              <a:latin typeface="Arial" charset="0"/>
            </a:endParaRPr>
          </a:p>
          <a:p>
            <a:pPr algn="ctr" eaLnBrk="1" hangingPunct="1">
              <a:spcBef>
                <a:spcPct val="20000"/>
              </a:spcBef>
            </a:pPr>
            <a:endParaRPr lang="en-US" sz="1600" dirty="0">
              <a:solidFill>
                <a:srgbClr val="000000"/>
              </a:solidFill>
              <a:latin typeface="Arial" charset="0"/>
            </a:endParaRPr>
          </a:p>
          <a:p>
            <a:pPr algn="ctr" eaLnBrk="1" hangingPunct="1">
              <a:spcBef>
                <a:spcPct val="20000"/>
              </a:spcBef>
              <a:buFont typeface="Arial" charset="0"/>
              <a:buNone/>
            </a:pPr>
            <a:r>
              <a:rPr lang="en-US" sz="1600" b="1" u="sng" dirty="0">
                <a:solidFill>
                  <a:srgbClr val="000000"/>
                </a:solidFill>
                <a:latin typeface="Arial" charset="0"/>
              </a:rPr>
              <a:t>Funding</a:t>
            </a:r>
          </a:p>
          <a:p>
            <a:pPr algn="ctr" eaLnBrk="1" hangingPunct="1">
              <a:spcBef>
                <a:spcPct val="20000"/>
              </a:spcBef>
              <a:buFont typeface="Arial" charset="0"/>
              <a:buNone/>
            </a:pPr>
            <a:r>
              <a:rPr lang="en-US" sz="1400" b="1" dirty="0">
                <a:solidFill>
                  <a:srgbClr val="000000"/>
                </a:solidFill>
                <a:latin typeface="Arial" charset="0"/>
              </a:rPr>
              <a:t>ACT-Brown</a:t>
            </a:r>
          </a:p>
          <a:p>
            <a:pPr algn="ctr" eaLnBrk="1" hangingPunct="1">
              <a:spcBef>
                <a:spcPct val="20000"/>
              </a:spcBef>
              <a:buFont typeface="Arial" charset="0"/>
              <a:buNone/>
            </a:pPr>
            <a:r>
              <a:rPr lang="en-US" sz="1600" b="1" dirty="0">
                <a:solidFill>
                  <a:srgbClr val="000000"/>
                </a:solidFill>
                <a:latin typeface="Arial" charset="0"/>
              </a:rPr>
              <a:t>DOD</a:t>
            </a:r>
            <a:r>
              <a:rPr lang="en-US" sz="1400" dirty="0">
                <a:solidFill>
                  <a:srgbClr val="000000"/>
                </a:solidFill>
                <a:latin typeface="Arial" charset="0"/>
              </a:rPr>
              <a:t> </a:t>
            </a:r>
          </a:p>
          <a:p>
            <a:pPr algn="ctr" eaLnBrk="1" hangingPunct="1">
              <a:spcBef>
                <a:spcPct val="20000"/>
              </a:spcBef>
              <a:buFont typeface="Arial" charset="0"/>
              <a:buNone/>
            </a:pPr>
            <a:r>
              <a:rPr lang="en-US" sz="1600" b="1" dirty="0">
                <a:solidFill>
                  <a:srgbClr val="000000"/>
                </a:solidFill>
                <a:latin typeface="Arial" charset="0"/>
              </a:rPr>
              <a:t>IPCR</a:t>
            </a:r>
          </a:p>
          <a:p>
            <a:pPr algn="ctr" eaLnBrk="1" hangingPunct="1">
              <a:spcBef>
                <a:spcPct val="20000"/>
              </a:spcBef>
            </a:pPr>
            <a:r>
              <a:rPr lang="en-US" sz="1600" b="1" dirty="0">
                <a:solidFill>
                  <a:srgbClr val="000000"/>
                </a:solidFill>
                <a:latin typeface="Arial" charset="0"/>
              </a:rPr>
              <a:t>PCF</a:t>
            </a:r>
          </a:p>
          <a:p>
            <a:pPr algn="ctr" eaLnBrk="1" hangingPunct="1">
              <a:spcBef>
                <a:spcPct val="20000"/>
              </a:spcBef>
              <a:buFont typeface="Arial" charset="0"/>
              <a:buNone/>
            </a:pPr>
            <a:r>
              <a:rPr lang="en-US" sz="1600" b="1" dirty="0">
                <a:solidFill>
                  <a:srgbClr val="000000"/>
                </a:solidFill>
                <a:latin typeface="Arial" charset="0"/>
              </a:rPr>
              <a:t>NIH/CCSG</a:t>
            </a:r>
          </a:p>
          <a:p>
            <a:pPr algn="ctr" eaLnBrk="1" hangingPunct="1">
              <a:spcBef>
                <a:spcPct val="20000"/>
              </a:spcBef>
              <a:buFont typeface="Arial" charset="0"/>
              <a:buNone/>
            </a:pPr>
            <a:r>
              <a:rPr lang="en-US" sz="1600" b="1" dirty="0">
                <a:solidFill>
                  <a:srgbClr val="000000"/>
                </a:solidFill>
                <a:latin typeface="Arial" charset="0"/>
              </a:rPr>
              <a:t>PNW SPORE</a:t>
            </a:r>
          </a:p>
          <a:p>
            <a:pPr algn="ctr" eaLnBrk="1" hangingPunct="1">
              <a:spcBef>
                <a:spcPct val="20000"/>
              </a:spcBef>
            </a:pPr>
            <a:endParaRPr lang="en-US" sz="1600" dirty="0">
              <a:solidFill>
                <a:srgbClr val="000000"/>
              </a:solidFill>
              <a:latin typeface="Arial" charset="0"/>
            </a:endParaRPr>
          </a:p>
          <a:p>
            <a:pPr algn="ctr" eaLnBrk="1" hangingPunct="1">
              <a:spcBef>
                <a:spcPct val="20000"/>
              </a:spcBef>
              <a:buFont typeface="Arial" charset="0"/>
              <a:buNone/>
            </a:pPr>
            <a:endParaRPr lang="en-US" sz="1400" dirty="0">
              <a:solidFill>
                <a:srgbClr val="000000"/>
              </a:solidFill>
              <a:latin typeface="Arial" charset="0"/>
            </a:endParaRPr>
          </a:p>
          <a:p>
            <a:pPr algn="ctr" eaLnBrk="1" hangingPunct="1">
              <a:spcBef>
                <a:spcPct val="20000"/>
              </a:spcBef>
              <a:buFont typeface="Arial" charset="0"/>
              <a:buNone/>
            </a:pPr>
            <a:endParaRPr lang="en-US" sz="1400" dirty="0">
              <a:solidFill>
                <a:srgbClr val="000000"/>
              </a:solidFill>
              <a:latin typeface="Arial" charset="0"/>
            </a:endParaRPr>
          </a:p>
        </p:txBody>
      </p:sp>
      <p:sp>
        <p:nvSpPr>
          <p:cNvPr id="10" name="Content Placeholder 2">
            <a:extLst>
              <a:ext uri="{FF2B5EF4-FFF2-40B4-BE49-F238E27FC236}">
                <a16:creationId xmlns:a16="http://schemas.microsoft.com/office/drawing/2014/main" id="{015C270E-DC4D-03D1-2DE0-EA8A24FD287E}"/>
              </a:ext>
            </a:extLst>
          </p:cNvPr>
          <p:cNvSpPr txBox="1">
            <a:spLocks/>
          </p:cNvSpPr>
          <p:nvPr/>
        </p:nvSpPr>
        <p:spPr bwMode="auto">
          <a:xfrm>
            <a:off x="548404" y="100862"/>
            <a:ext cx="2810403"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cs typeface="ヒラギノ角ゴ Pro W3" charset="0"/>
              </a:defRPr>
            </a:lvl2pPr>
            <a:lvl3pPr marL="1143000" indent="-228600" eaLnBrk="0" hangingPunct="0">
              <a:defRPr sz="2400">
                <a:solidFill>
                  <a:schemeClr val="tx1"/>
                </a:solidFill>
                <a:latin typeface="Times New Roman" charset="0"/>
                <a:ea typeface="ヒラギノ角ゴ Pro W3" charset="0"/>
                <a:cs typeface="ヒラギノ角ゴ Pro W3" charset="0"/>
              </a:defRPr>
            </a:lvl3pPr>
            <a:lvl4pPr marL="1600200" indent="-228600" eaLnBrk="0" hangingPunct="0">
              <a:defRPr sz="2400">
                <a:solidFill>
                  <a:schemeClr val="tx1"/>
                </a:solidFill>
                <a:latin typeface="Times New Roman" charset="0"/>
                <a:ea typeface="ヒラギノ角ゴ Pro W3" charset="0"/>
                <a:cs typeface="ヒラギノ角ゴ Pro W3" charset="0"/>
              </a:defRPr>
            </a:lvl4pPr>
            <a:lvl5pPr marL="2057400" indent="-228600" eaLnBrk="0" hangingPunct="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eaLnBrk="1" hangingPunct="1">
              <a:spcBef>
                <a:spcPct val="20000"/>
              </a:spcBef>
              <a:buFont typeface="Arial" charset="0"/>
              <a:buNone/>
            </a:pPr>
            <a:endParaRPr lang="en-US" sz="1200" b="1" u="sng" dirty="0">
              <a:latin typeface="Arial" charset="0"/>
            </a:endParaRPr>
          </a:p>
          <a:p>
            <a:pPr algn="ctr" eaLnBrk="1" hangingPunct="1">
              <a:spcBef>
                <a:spcPct val="20000"/>
              </a:spcBef>
              <a:buFont typeface="Arial" charset="0"/>
              <a:buNone/>
            </a:pPr>
            <a:r>
              <a:rPr lang="en-US" sz="1400" b="1" u="sng" dirty="0">
                <a:solidFill>
                  <a:srgbClr val="000000"/>
                </a:solidFill>
                <a:latin typeface="Arial" charset="0"/>
              </a:rPr>
              <a:t>UW/FHCC (GU)</a:t>
            </a:r>
          </a:p>
          <a:p>
            <a:pPr algn="ctr" eaLnBrk="1" hangingPunct="1">
              <a:spcBef>
                <a:spcPct val="20000"/>
              </a:spcBef>
              <a:buFont typeface="Arial" charset="0"/>
              <a:buNone/>
            </a:pPr>
            <a:r>
              <a:rPr lang="en-US" sz="1200" b="1" dirty="0" err="1">
                <a:solidFill>
                  <a:schemeClr val="accent1"/>
                </a:solidFill>
                <a:latin typeface="Arial" charset="0"/>
              </a:rPr>
              <a:t>Burcu</a:t>
            </a:r>
            <a:r>
              <a:rPr lang="en-US" sz="1200" b="1" dirty="0">
                <a:solidFill>
                  <a:schemeClr val="accent1"/>
                </a:solidFill>
                <a:latin typeface="Arial" charset="0"/>
              </a:rPr>
              <a:t> Darst*</a:t>
            </a:r>
          </a:p>
          <a:p>
            <a:pPr algn="ctr" eaLnBrk="1" hangingPunct="1">
              <a:spcBef>
                <a:spcPct val="20000"/>
              </a:spcBef>
              <a:buFont typeface="Arial" charset="0"/>
              <a:buNone/>
            </a:pPr>
            <a:r>
              <a:rPr lang="en-US" sz="1200" b="1" dirty="0">
                <a:solidFill>
                  <a:schemeClr val="accent1"/>
                </a:solidFill>
                <a:latin typeface="Arial" charset="0"/>
              </a:rPr>
              <a:t>Agnes </a:t>
            </a:r>
            <a:r>
              <a:rPr lang="en-US" sz="1200" b="1" dirty="0" err="1">
                <a:solidFill>
                  <a:schemeClr val="accent1"/>
                </a:solidFill>
                <a:latin typeface="Arial" charset="0"/>
              </a:rPr>
              <a:t>Gawne</a:t>
            </a:r>
            <a:endParaRPr lang="en-US" sz="1200" b="1" dirty="0">
              <a:solidFill>
                <a:schemeClr val="accent1"/>
              </a:solidFill>
              <a:latin typeface="Arial" charset="0"/>
            </a:endParaRPr>
          </a:p>
          <a:p>
            <a:pPr algn="ctr" eaLnBrk="1" hangingPunct="1">
              <a:spcBef>
                <a:spcPct val="20000"/>
              </a:spcBef>
              <a:buFont typeface="Arial" charset="0"/>
              <a:buNone/>
            </a:pPr>
            <a:r>
              <a:rPr lang="en-US" sz="1200" dirty="0">
                <a:solidFill>
                  <a:srgbClr val="000000"/>
                </a:solidFill>
                <a:latin typeface="Arial" charset="0"/>
              </a:rPr>
              <a:t>Petros </a:t>
            </a:r>
            <a:r>
              <a:rPr lang="en-US" sz="1200" dirty="0" err="1">
                <a:solidFill>
                  <a:srgbClr val="000000"/>
                </a:solidFill>
                <a:latin typeface="Arial" charset="0"/>
              </a:rPr>
              <a:t>Grivas</a:t>
            </a:r>
            <a:endParaRPr lang="en-US" sz="1200" dirty="0">
              <a:solidFill>
                <a:srgbClr val="000000"/>
              </a:solidFill>
              <a:latin typeface="Arial" charset="0"/>
            </a:endParaRPr>
          </a:p>
          <a:p>
            <a:pPr algn="ctr" eaLnBrk="1" hangingPunct="1">
              <a:spcBef>
                <a:spcPct val="20000"/>
              </a:spcBef>
            </a:pPr>
            <a:r>
              <a:rPr lang="en-US" sz="1200" dirty="0">
                <a:latin typeface="Arial" charset="0"/>
              </a:rPr>
              <a:t>Roman Gulati</a:t>
            </a:r>
          </a:p>
          <a:p>
            <a:pPr algn="ctr" eaLnBrk="1" hangingPunct="1">
              <a:spcBef>
                <a:spcPct val="20000"/>
              </a:spcBef>
            </a:pPr>
            <a:r>
              <a:rPr lang="en-US" sz="1200" dirty="0">
                <a:solidFill>
                  <a:srgbClr val="000000"/>
                </a:solidFill>
                <a:latin typeface="Arial" charset="0"/>
              </a:rPr>
              <a:t>Michael Haffner</a:t>
            </a:r>
          </a:p>
          <a:p>
            <a:pPr algn="ctr" eaLnBrk="1" hangingPunct="1">
              <a:spcBef>
                <a:spcPct val="20000"/>
              </a:spcBef>
            </a:pPr>
            <a:r>
              <a:rPr lang="en-US" sz="1200" dirty="0">
                <a:solidFill>
                  <a:srgbClr val="000000"/>
                </a:solidFill>
                <a:latin typeface="Arial" charset="0"/>
              </a:rPr>
              <a:t>Jessica Hawley</a:t>
            </a:r>
          </a:p>
          <a:p>
            <a:pPr algn="ctr" eaLnBrk="1" hangingPunct="1">
              <a:spcBef>
                <a:spcPct val="20000"/>
              </a:spcBef>
            </a:pPr>
            <a:r>
              <a:rPr lang="en-US" sz="1200" dirty="0">
                <a:solidFill>
                  <a:srgbClr val="000000"/>
                </a:solidFill>
                <a:latin typeface="Arial" charset="0"/>
              </a:rPr>
              <a:t>Andrew Hsieh</a:t>
            </a:r>
          </a:p>
          <a:p>
            <a:pPr algn="ctr" eaLnBrk="1" hangingPunct="1">
              <a:spcBef>
                <a:spcPct val="20000"/>
              </a:spcBef>
            </a:pPr>
            <a:r>
              <a:rPr lang="en-US" sz="1200" b="1" dirty="0">
                <a:solidFill>
                  <a:schemeClr val="accent1"/>
                </a:solidFill>
                <a:latin typeface="Arial" charset="0"/>
              </a:rPr>
              <a:t>Hiba Khan*</a:t>
            </a:r>
          </a:p>
          <a:p>
            <a:pPr algn="ctr" eaLnBrk="1" hangingPunct="1">
              <a:spcBef>
                <a:spcPct val="20000"/>
              </a:spcBef>
            </a:pPr>
            <a:r>
              <a:rPr lang="en-US" sz="1200" b="1" dirty="0">
                <a:solidFill>
                  <a:schemeClr val="accent1"/>
                </a:solidFill>
                <a:latin typeface="Arial" charset="0"/>
              </a:rPr>
              <a:t>Aaron Lin</a:t>
            </a:r>
          </a:p>
          <a:p>
            <a:pPr algn="ctr" eaLnBrk="1" hangingPunct="1">
              <a:spcBef>
                <a:spcPct val="20000"/>
              </a:spcBef>
            </a:pPr>
            <a:r>
              <a:rPr lang="en-US" sz="1200" b="1" dirty="0">
                <a:solidFill>
                  <a:schemeClr val="accent1"/>
                </a:solidFill>
                <a:latin typeface="Arial" charset="0"/>
              </a:rPr>
              <a:t>Hannah Loesch</a:t>
            </a:r>
          </a:p>
          <a:p>
            <a:pPr algn="ctr" eaLnBrk="1" hangingPunct="1">
              <a:spcBef>
                <a:spcPct val="20000"/>
              </a:spcBef>
            </a:pPr>
            <a:r>
              <a:rPr lang="en-US" sz="1200" b="1" dirty="0">
                <a:solidFill>
                  <a:schemeClr val="accent1"/>
                </a:solidFill>
                <a:latin typeface="Arial" charset="0"/>
              </a:rPr>
              <a:t>Bruce Montgomery*</a:t>
            </a:r>
          </a:p>
          <a:p>
            <a:pPr algn="ctr" eaLnBrk="1" hangingPunct="1">
              <a:spcBef>
                <a:spcPct val="20000"/>
              </a:spcBef>
            </a:pPr>
            <a:r>
              <a:rPr lang="en-US" sz="1200" dirty="0" err="1">
                <a:latin typeface="Arial" charset="0"/>
              </a:rPr>
              <a:t>Colm</a:t>
            </a:r>
            <a:r>
              <a:rPr lang="en-US" sz="1200" dirty="0">
                <a:latin typeface="Arial" charset="0"/>
              </a:rPr>
              <a:t> Morrissey</a:t>
            </a:r>
          </a:p>
          <a:p>
            <a:pPr algn="ctr" eaLnBrk="1" hangingPunct="1">
              <a:spcBef>
                <a:spcPct val="20000"/>
              </a:spcBef>
            </a:pPr>
            <a:r>
              <a:rPr lang="en-US" sz="1200" b="1" dirty="0">
                <a:solidFill>
                  <a:schemeClr val="accent1"/>
                </a:solidFill>
                <a:latin typeface="Arial" charset="0"/>
              </a:rPr>
              <a:t>Pete Nelson*</a:t>
            </a:r>
          </a:p>
          <a:p>
            <a:pPr algn="ctr" eaLnBrk="1" hangingPunct="1">
              <a:spcBef>
                <a:spcPct val="20000"/>
              </a:spcBef>
            </a:pPr>
            <a:r>
              <a:rPr lang="en-US" sz="1200" b="1" dirty="0">
                <a:latin typeface="Arial" charset="0"/>
              </a:rPr>
              <a:t>Heather O’Brien</a:t>
            </a:r>
          </a:p>
          <a:p>
            <a:pPr algn="ctr" eaLnBrk="1" hangingPunct="1">
              <a:spcBef>
                <a:spcPct val="20000"/>
              </a:spcBef>
            </a:pPr>
            <a:r>
              <a:rPr lang="en-US" sz="1200" b="1" dirty="0">
                <a:latin typeface="Arial" charset="0"/>
              </a:rPr>
              <a:t>Patrick </a:t>
            </a:r>
            <a:r>
              <a:rPr lang="en-US" sz="1200" b="1" dirty="0" err="1">
                <a:latin typeface="Arial" charset="0"/>
              </a:rPr>
              <a:t>Panglasui</a:t>
            </a:r>
            <a:endParaRPr lang="en-US" sz="1200" b="1" dirty="0">
              <a:latin typeface="Arial" charset="0"/>
            </a:endParaRPr>
          </a:p>
          <a:p>
            <a:pPr algn="ctr" eaLnBrk="1" hangingPunct="1">
              <a:spcBef>
                <a:spcPct val="20000"/>
              </a:spcBef>
            </a:pPr>
            <a:r>
              <a:rPr lang="en-US" sz="1200" b="1" dirty="0">
                <a:solidFill>
                  <a:schemeClr val="tx2"/>
                </a:solidFill>
                <a:latin typeface="+mn-lt"/>
              </a:rPr>
              <a:t>Ruben </a:t>
            </a:r>
            <a:r>
              <a:rPr lang="en-US" sz="1200" b="1" i="0" u="none" strike="noStrike" dirty="0">
                <a:solidFill>
                  <a:schemeClr val="tx2"/>
                </a:solidFill>
                <a:effectLst/>
                <a:latin typeface="+mn-lt"/>
              </a:rPr>
              <a:t>Raychaudhuri</a:t>
            </a:r>
            <a:endParaRPr lang="en-US" sz="1200" b="1" dirty="0">
              <a:solidFill>
                <a:schemeClr val="tx2"/>
              </a:solidFill>
              <a:latin typeface="+mn-lt"/>
            </a:endParaRPr>
          </a:p>
          <a:p>
            <a:pPr algn="ctr" eaLnBrk="1" hangingPunct="1">
              <a:spcBef>
                <a:spcPct val="20000"/>
              </a:spcBef>
            </a:pPr>
            <a:r>
              <a:rPr lang="en-US" sz="1200" b="1" dirty="0">
                <a:solidFill>
                  <a:schemeClr val="accent1"/>
                </a:solidFill>
                <a:latin typeface="Arial" charset="0"/>
              </a:rPr>
              <a:t>Michael Schweizer</a:t>
            </a:r>
          </a:p>
          <a:p>
            <a:pPr algn="ctr" eaLnBrk="1" hangingPunct="1">
              <a:spcBef>
                <a:spcPct val="20000"/>
              </a:spcBef>
            </a:pPr>
            <a:r>
              <a:rPr lang="en-US" sz="1200" b="1" dirty="0">
                <a:solidFill>
                  <a:schemeClr val="accent1"/>
                </a:solidFill>
                <a:latin typeface="Arial" charset="0"/>
              </a:rPr>
              <a:t>Alexandra </a:t>
            </a:r>
            <a:r>
              <a:rPr lang="en-US" sz="1200" b="1" dirty="0" err="1">
                <a:solidFill>
                  <a:schemeClr val="accent1"/>
                </a:solidFill>
                <a:latin typeface="Arial" charset="0"/>
              </a:rPr>
              <a:t>Sokolova</a:t>
            </a:r>
            <a:r>
              <a:rPr lang="en-US" sz="1200" b="1" dirty="0">
                <a:solidFill>
                  <a:schemeClr val="accent1"/>
                </a:solidFill>
                <a:latin typeface="Arial" charset="0"/>
              </a:rPr>
              <a:t>*</a:t>
            </a:r>
          </a:p>
          <a:p>
            <a:pPr algn="ctr" eaLnBrk="1" hangingPunct="1">
              <a:spcBef>
                <a:spcPct val="20000"/>
              </a:spcBef>
            </a:pPr>
            <a:r>
              <a:rPr lang="en-US" sz="1200" dirty="0">
                <a:latin typeface="Arial" charset="0"/>
              </a:rPr>
              <a:t>Janet Stanford</a:t>
            </a:r>
          </a:p>
          <a:p>
            <a:pPr algn="ctr" eaLnBrk="1" hangingPunct="1">
              <a:spcBef>
                <a:spcPct val="20000"/>
              </a:spcBef>
            </a:pPr>
            <a:r>
              <a:rPr lang="en-US" sz="1200" b="1" dirty="0">
                <a:solidFill>
                  <a:schemeClr val="accent1"/>
                </a:solidFill>
                <a:latin typeface="Arial" charset="0"/>
              </a:rPr>
              <a:t>Evan Yu*</a:t>
            </a:r>
          </a:p>
          <a:p>
            <a:pPr algn="ctr" eaLnBrk="1" hangingPunct="1">
              <a:spcBef>
                <a:spcPct val="20000"/>
              </a:spcBef>
            </a:pPr>
            <a:r>
              <a:rPr lang="en-US" sz="1200" b="1" dirty="0">
                <a:solidFill>
                  <a:schemeClr val="accent1"/>
                </a:solidFill>
                <a:latin typeface="Arial" charset="0"/>
              </a:rPr>
              <a:t>Risa Wong*</a:t>
            </a:r>
          </a:p>
          <a:p>
            <a:pPr algn="ctr" eaLnBrk="1" hangingPunct="1">
              <a:spcBef>
                <a:spcPct val="20000"/>
              </a:spcBef>
            </a:pPr>
            <a:r>
              <a:rPr lang="en-US" sz="1200" b="1" dirty="0">
                <a:solidFill>
                  <a:schemeClr val="accent1"/>
                </a:solidFill>
                <a:latin typeface="Arial" charset="0"/>
              </a:rPr>
              <a:t>Brianna Woo</a:t>
            </a:r>
          </a:p>
          <a:p>
            <a:pPr algn="ctr" eaLnBrk="1" hangingPunct="1">
              <a:spcBef>
                <a:spcPct val="20000"/>
              </a:spcBef>
            </a:pPr>
            <a:r>
              <a:rPr lang="en-US" sz="1200" dirty="0">
                <a:solidFill>
                  <a:srgbClr val="000000"/>
                </a:solidFill>
                <a:latin typeface="Arial" charset="0"/>
              </a:rPr>
              <a:t>Todd </a:t>
            </a:r>
            <a:r>
              <a:rPr lang="en-US" sz="1200" dirty="0" err="1">
                <a:solidFill>
                  <a:srgbClr val="000000"/>
                </a:solidFill>
                <a:latin typeface="Arial" charset="0"/>
              </a:rPr>
              <a:t>Yezefski</a:t>
            </a:r>
            <a:endParaRPr lang="en-US" sz="1200" dirty="0">
              <a:solidFill>
                <a:srgbClr val="000000"/>
              </a:solidFill>
              <a:latin typeface="Arial" charset="0"/>
            </a:endParaRPr>
          </a:p>
          <a:p>
            <a:pPr algn="ctr" eaLnBrk="1" hangingPunct="1">
              <a:spcBef>
                <a:spcPct val="20000"/>
              </a:spcBef>
            </a:pPr>
            <a:endParaRPr lang="en-US" sz="1400" dirty="0">
              <a:latin typeface="Arial" charset="0"/>
            </a:endParaRPr>
          </a:p>
          <a:p>
            <a:pPr algn="ctr" eaLnBrk="1" hangingPunct="1">
              <a:spcBef>
                <a:spcPct val="20000"/>
              </a:spcBef>
            </a:pPr>
            <a:endParaRPr lang="en-US" sz="1400" dirty="0">
              <a:solidFill>
                <a:srgbClr val="1C3B61"/>
              </a:solidFill>
              <a:latin typeface="Arial" charset="0"/>
            </a:endParaRPr>
          </a:p>
          <a:p>
            <a:pPr algn="ctr" eaLnBrk="1" hangingPunct="1">
              <a:spcBef>
                <a:spcPct val="20000"/>
              </a:spcBef>
            </a:pPr>
            <a:endParaRPr lang="en-US" sz="1400" dirty="0">
              <a:solidFill>
                <a:srgbClr val="1C3B61"/>
              </a:solidFill>
              <a:latin typeface="Arial" charset="0"/>
            </a:endParaRPr>
          </a:p>
          <a:p>
            <a:pPr algn="ctr" eaLnBrk="1" hangingPunct="1">
              <a:spcBef>
                <a:spcPct val="20000"/>
              </a:spcBef>
            </a:pPr>
            <a:endParaRPr lang="en-US" sz="1200" dirty="0">
              <a:latin typeface="Arial" charset="0"/>
            </a:endParaRPr>
          </a:p>
          <a:p>
            <a:pPr algn="ctr" eaLnBrk="1" hangingPunct="1">
              <a:spcBef>
                <a:spcPct val="20000"/>
              </a:spcBef>
              <a:buFont typeface="Arial" charset="0"/>
              <a:buNone/>
            </a:pPr>
            <a:endParaRPr lang="en-US" sz="1200" dirty="0">
              <a:latin typeface="Arial" charset="0"/>
            </a:endParaRPr>
          </a:p>
          <a:p>
            <a:pPr algn="ctr" eaLnBrk="1" hangingPunct="1">
              <a:spcBef>
                <a:spcPct val="20000"/>
              </a:spcBef>
              <a:buFont typeface="Arial" charset="0"/>
              <a:buNone/>
            </a:pPr>
            <a:endParaRPr lang="en-US" sz="1200" dirty="0">
              <a:latin typeface="Arial" charset="0"/>
            </a:endParaRPr>
          </a:p>
        </p:txBody>
      </p:sp>
      <p:sp>
        <p:nvSpPr>
          <p:cNvPr id="11" name="Rectangle 11">
            <a:extLst>
              <a:ext uri="{FF2B5EF4-FFF2-40B4-BE49-F238E27FC236}">
                <a16:creationId xmlns:a16="http://schemas.microsoft.com/office/drawing/2014/main" id="{0AA8488A-250B-A258-666B-F8FA81BD64D8}"/>
              </a:ext>
            </a:extLst>
          </p:cNvPr>
          <p:cNvSpPr>
            <a:spLocks noChangeArrowheads="1"/>
          </p:cNvSpPr>
          <p:nvPr/>
        </p:nvSpPr>
        <p:spPr bwMode="auto">
          <a:xfrm>
            <a:off x="2613025" y="900113"/>
            <a:ext cx="416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i="1" dirty="0">
                <a:solidFill>
                  <a:schemeClr val="bg1"/>
                </a:solidFill>
                <a:latin typeface="Arial" charset="0"/>
              </a:rPr>
              <a:t>Patients and their Families</a:t>
            </a:r>
            <a:endParaRPr lang="en-US" sz="1600" i="1" dirty="0">
              <a:solidFill>
                <a:schemeClr val="bg1"/>
              </a:solidFill>
              <a:latin typeface="Arial" charset="0"/>
            </a:endParaRPr>
          </a:p>
        </p:txBody>
      </p:sp>
      <p:sp>
        <p:nvSpPr>
          <p:cNvPr id="12" name="Rectangle 11">
            <a:extLst>
              <a:ext uri="{FF2B5EF4-FFF2-40B4-BE49-F238E27FC236}">
                <a16:creationId xmlns:a16="http://schemas.microsoft.com/office/drawing/2014/main" id="{9AE97EA4-ECB9-CF0C-AA23-5782B80CD9BD}"/>
              </a:ext>
            </a:extLst>
          </p:cNvPr>
          <p:cNvSpPr>
            <a:spLocks noChangeArrowheads="1"/>
          </p:cNvSpPr>
          <p:nvPr/>
        </p:nvSpPr>
        <p:spPr bwMode="auto">
          <a:xfrm>
            <a:off x="3279237" y="980926"/>
            <a:ext cx="52948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i="1" dirty="0">
                <a:solidFill>
                  <a:srgbClr val="FF0000"/>
                </a:solidFill>
                <a:latin typeface="Arial" charset="0"/>
              </a:rPr>
              <a:t>Patients and their Families</a:t>
            </a:r>
            <a:endParaRPr lang="en-US" sz="2000" b="1" i="1" dirty="0">
              <a:solidFill>
                <a:srgbClr val="FF0000"/>
              </a:solidFill>
              <a:latin typeface="Arial" charset="0"/>
            </a:endParaRPr>
          </a:p>
        </p:txBody>
      </p:sp>
      <p:pic>
        <p:nvPicPr>
          <p:cNvPr id="13" name="Picture 12" descr="Logo&#10;&#10;Description automatically generated">
            <a:extLst>
              <a:ext uri="{FF2B5EF4-FFF2-40B4-BE49-F238E27FC236}">
                <a16:creationId xmlns:a16="http://schemas.microsoft.com/office/drawing/2014/main" id="{EB131A99-D03D-2946-493F-6C4B79A04AB3}"/>
              </a:ext>
            </a:extLst>
          </p:cNvPr>
          <p:cNvPicPr>
            <a:picLocks noChangeAspect="1"/>
          </p:cNvPicPr>
          <p:nvPr/>
        </p:nvPicPr>
        <p:blipFill>
          <a:blip r:embed="rId4"/>
          <a:stretch>
            <a:fillRect/>
          </a:stretch>
        </p:blipFill>
        <p:spPr>
          <a:xfrm>
            <a:off x="10938584" y="5768685"/>
            <a:ext cx="959979" cy="988453"/>
          </a:xfrm>
          <a:prstGeom prst="rect">
            <a:avLst/>
          </a:prstGeom>
        </p:spPr>
      </p:pic>
      <p:pic>
        <p:nvPicPr>
          <p:cNvPr id="14" name="Picture 13" descr="Logo&#10;&#10;Description automatically generated">
            <a:extLst>
              <a:ext uri="{FF2B5EF4-FFF2-40B4-BE49-F238E27FC236}">
                <a16:creationId xmlns:a16="http://schemas.microsoft.com/office/drawing/2014/main" id="{E928E217-566F-0589-C9FC-EB77B167DD95}"/>
              </a:ext>
            </a:extLst>
          </p:cNvPr>
          <p:cNvPicPr>
            <a:picLocks noChangeAspect="1"/>
          </p:cNvPicPr>
          <p:nvPr/>
        </p:nvPicPr>
        <p:blipFill>
          <a:blip r:embed="rId5"/>
          <a:stretch>
            <a:fillRect/>
          </a:stretch>
        </p:blipFill>
        <p:spPr>
          <a:xfrm>
            <a:off x="428603" y="6156154"/>
            <a:ext cx="2323201" cy="60098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F1BA78E3-74F4-8EBC-D616-39034B59D5F8}"/>
              </a:ext>
            </a:extLst>
          </p:cNvPr>
          <p:cNvPicPr>
            <a:picLocks noChangeAspect="1"/>
          </p:cNvPicPr>
          <p:nvPr/>
        </p:nvPicPr>
        <p:blipFill>
          <a:blip r:embed="rId6"/>
          <a:stretch>
            <a:fillRect/>
          </a:stretch>
        </p:blipFill>
        <p:spPr>
          <a:xfrm>
            <a:off x="2751805" y="6111967"/>
            <a:ext cx="1460500" cy="712219"/>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E7E2C3A5-A388-A4D8-03D0-4AC65F6DA11F}"/>
              </a:ext>
            </a:extLst>
          </p:cNvPr>
          <p:cNvPicPr>
            <a:picLocks noChangeAspect="1"/>
          </p:cNvPicPr>
          <p:nvPr/>
        </p:nvPicPr>
        <p:blipFill>
          <a:blip r:embed="rId7"/>
          <a:stretch>
            <a:fillRect/>
          </a:stretch>
        </p:blipFill>
        <p:spPr>
          <a:xfrm>
            <a:off x="8300949" y="6070631"/>
            <a:ext cx="2278491" cy="583120"/>
          </a:xfrm>
          <a:prstGeom prst="rect">
            <a:avLst/>
          </a:prstGeom>
        </p:spPr>
      </p:pic>
      <p:pic>
        <p:nvPicPr>
          <p:cNvPr id="17" name="Picture 7" descr="Screen Shot 2016-03-16 at 2.03.40 PM.png">
            <a:extLst>
              <a:ext uri="{FF2B5EF4-FFF2-40B4-BE49-F238E27FC236}">
                <a16:creationId xmlns:a16="http://schemas.microsoft.com/office/drawing/2014/main" id="{C4C915A9-01BA-1937-C8F1-01EE860371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53048" y="5807623"/>
            <a:ext cx="1449388"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129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Screen Shot 2016-03-18 at 4.04.39 PM.png">
            <a:extLst>
              <a:ext uri="{FF2B5EF4-FFF2-40B4-BE49-F238E27FC236}">
                <a16:creationId xmlns:a16="http://schemas.microsoft.com/office/drawing/2014/main" id="{267E7575-E488-52BF-D928-862FC3659B13}"/>
              </a:ext>
            </a:extLst>
          </p:cNvPr>
          <p:cNvPicPr>
            <a:picLocks noChangeAspect="1"/>
          </p:cNvPicPr>
          <p:nvPr/>
        </p:nvPicPr>
        <p:blipFill>
          <a:blip r:embed="rId2">
            <a:alphaModFix/>
            <a:extLst>
              <a:ext uri="{28A0092B-C50C-407E-A947-70E740481C1C}">
                <a14:useLocalDpi xmlns:a14="http://schemas.microsoft.com/office/drawing/2010/main" val="0"/>
              </a:ext>
            </a:extLst>
          </a:blip>
          <a:srcRect l="-11439" r="-11439"/>
          <a:stretch>
            <a:fillRect/>
          </a:stretch>
        </p:blipFill>
        <p:spPr>
          <a:xfrm>
            <a:off x="2427819" y="3712393"/>
            <a:ext cx="6225063" cy="3423545"/>
          </a:xfrm>
          <a:prstGeom prst="rect">
            <a:avLst/>
          </a:prstGeom>
        </p:spPr>
      </p:pic>
      <p:pic>
        <p:nvPicPr>
          <p:cNvPr id="4" name="Picture 3" descr="Screen Shot 2016-03-18 at 4.15.00 PM.png">
            <a:extLst>
              <a:ext uri="{FF2B5EF4-FFF2-40B4-BE49-F238E27FC236}">
                <a16:creationId xmlns:a16="http://schemas.microsoft.com/office/drawing/2014/main" id="{ADB9C906-B43A-C9A8-6CC2-C75990323211}"/>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1414" b="96015" l="931" r="98816"/>
                    </a14:imgEffect>
                  </a14:imgLayer>
                </a14:imgProps>
              </a:ext>
              <a:ext uri="{28A0092B-C50C-407E-A947-70E740481C1C}">
                <a14:useLocalDpi xmlns:a14="http://schemas.microsoft.com/office/drawing/2010/main" val="0"/>
              </a:ext>
            </a:extLst>
          </a:blip>
          <a:stretch>
            <a:fillRect/>
          </a:stretch>
        </p:blipFill>
        <p:spPr>
          <a:xfrm>
            <a:off x="4826838" y="1907634"/>
            <a:ext cx="5175654" cy="3406649"/>
          </a:xfrm>
          <a:prstGeom prst="rect">
            <a:avLst/>
          </a:prstGeom>
        </p:spPr>
      </p:pic>
      <p:pic>
        <p:nvPicPr>
          <p:cNvPr id="5" name="Picture 4" descr="Screen Shot 2016-03-18 at 2.57.22 PM.png">
            <a:extLst>
              <a:ext uri="{FF2B5EF4-FFF2-40B4-BE49-F238E27FC236}">
                <a16:creationId xmlns:a16="http://schemas.microsoft.com/office/drawing/2014/main" id="{F737A492-A0F1-DF23-625A-2AA8D3C8A28D}"/>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96000" y="5413719"/>
            <a:ext cx="749831" cy="1180595"/>
          </a:xfrm>
          <a:prstGeom prst="rect">
            <a:avLst/>
          </a:prstGeom>
        </p:spPr>
      </p:pic>
      <p:sp>
        <p:nvSpPr>
          <p:cNvPr id="2" name="Title 1">
            <a:extLst>
              <a:ext uri="{FF2B5EF4-FFF2-40B4-BE49-F238E27FC236}">
                <a16:creationId xmlns:a16="http://schemas.microsoft.com/office/drawing/2014/main" id="{D1BCDC43-6078-B264-9537-1281C5D294FF}"/>
              </a:ext>
            </a:extLst>
          </p:cNvPr>
          <p:cNvSpPr>
            <a:spLocks noGrp="1"/>
          </p:cNvSpPr>
          <p:nvPr>
            <p:ph type="title"/>
          </p:nvPr>
        </p:nvSpPr>
        <p:spPr>
          <a:xfrm>
            <a:off x="590261" y="2159095"/>
            <a:ext cx="10515600" cy="1973024"/>
          </a:xfrm>
        </p:spPr>
        <p:txBody>
          <a:bodyPr>
            <a:normAutofit/>
          </a:bodyPr>
          <a:lstStyle/>
          <a:p>
            <a:r>
              <a:rPr lang="en-US" dirty="0"/>
              <a:t>Thank You!</a:t>
            </a:r>
            <a:br>
              <a:rPr lang="en-US" dirty="0"/>
            </a:br>
            <a:r>
              <a:rPr lang="en-US" sz="3200" b="0" dirty="0" err="1"/>
              <a:t>hhcheng@uw.edu</a:t>
            </a:r>
            <a:endParaRPr lang="en-US" b="0" i="1" dirty="0"/>
          </a:p>
        </p:txBody>
      </p:sp>
    </p:spTree>
    <p:extLst>
      <p:ext uri="{BB962C8B-B14F-4D97-AF65-F5344CB8AC3E}">
        <p14:creationId xmlns:p14="http://schemas.microsoft.com/office/powerpoint/2010/main" val="53245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5B02B4-96A5-C8B6-14F6-9E5698A99CD6}"/>
              </a:ext>
            </a:extLst>
          </p:cNvPr>
          <p:cNvSpPr>
            <a:spLocks noGrp="1"/>
          </p:cNvSpPr>
          <p:nvPr>
            <p:ph type="sldNum" sz="quarter" idx="12"/>
          </p:nvPr>
        </p:nvSpPr>
        <p:spPr/>
        <p:txBody>
          <a:bodyPr/>
          <a:lstStyle/>
          <a:p>
            <a:fld id="{402AF41C-0C01-4292-8B40-325CC9F1007B}" type="slidenum">
              <a:rPr lang="en-US" smtClean="0"/>
              <a:t>4</a:t>
            </a:fld>
            <a:endParaRPr lang="en-US"/>
          </a:p>
        </p:txBody>
      </p:sp>
      <p:sp>
        <p:nvSpPr>
          <p:cNvPr id="6" name="Content Placeholder 2">
            <a:extLst>
              <a:ext uri="{FF2B5EF4-FFF2-40B4-BE49-F238E27FC236}">
                <a16:creationId xmlns:a16="http://schemas.microsoft.com/office/drawing/2014/main" id="{F43FE05F-27CA-DD80-A285-8A95BB556EBF}"/>
              </a:ext>
            </a:extLst>
          </p:cNvPr>
          <p:cNvSpPr txBox="1">
            <a:spLocks noChangeArrowheads="1"/>
          </p:cNvSpPr>
          <p:nvPr/>
        </p:nvSpPr>
        <p:spPr>
          <a:xfrm>
            <a:off x="914399" y="2078182"/>
            <a:ext cx="10526963" cy="3938570"/>
          </a:xfrm>
          <a:prstGeom prst="rect">
            <a:avLst/>
          </a:prstGeom>
        </p:spPr>
        <p:txBody>
          <a:bodyPr vert="horz" lIns="0" tIns="0" rIns="0" bIns="0" rtlCol="0">
            <a:normAutofit/>
          </a:bodyPr>
          <a:lstStyle>
            <a:lvl1pPr marL="0" indent="0" algn="l" defTabSz="914400" rtl="0" eaLnBrk="1" latinLnBrk="0" hangingPunct="1">
              <a:lnSpc>
                <a:spcPct val="90000"/>
              </a:lnSpc>
              <a:spcBef>
                <a:spcPts val="500"/>
              </a:spcBef>
              <a:buFont typeface="Arial" panose="020B0604020202020204" pitchFamily="34" charset="0"/>
              <a:buNone/>
              <a:defRPr sz="2400" kern="1200">
                <a:solidFill>
                  <a:schemeClr val="accent3"/>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nSpc>
                <a:spcPct val="200000"/>
              </a:lnSpc>
              <a:buFont typeface="+mj-lt"/>
              <a:buAutoNum type="arabicPeriod"/>
            </a:pPr>
            <a:r>
              <a:rPr lang="en-US" altLang="en-US" b="1" dirty="0">
                <a:solidFill>
                  <a:schemeClr val="bg1"/>
                </a:solidFill>
                <a:ea typeface="ヒラギノ角ゴ Pro W3" panose="020B0300000000000000" pitchFamily="34" charset="-128"/>
              </a:rPr>
              <a:t>Background </a:t>
            </a:r>
            <a:r>
              <a:rPr lang="en-US" altLang="en-US" i="1" dirty="0">
                <a:solidFill>
                  <a:schemeClr val="accent2"/>
                </a:solidFill>
                <a:ea typeface="ヒラギノ角ゴ Pro W3" panose="020B0300000000000000" pitchFamily="34" charset="-128"/>
              </a:rPr>
              <a:t>what is prostate cancer genetics and why does it matter</a:t>
            </a:r>
          </a:p>
          <a:p>
            <a:pPr marL="457200" indent="-457200">
              <a:lnSpc>
                <a:spcPct val="200000"/>
              </a:lnSpc>
              <a:buFont typeface="+mj-lt"/>
              <a:buAutoNum type="arabicPeriod"/>
            </a:pPr>
            <a:r>
              <a:rPr lang="en-US" altLang="en-US" b="1" dirty="0">
                <a:solidFill>
                  <a:schemeClr val="bg1"/>
                </a:solidFill>
                <a:ea typeface="ヒラギノ角ゴ Pro W3" panose="020B0300000000000000" pitchFamily="34" charset="-128"/>
              </a:rPr>
              <a:t>Clinical Actionability </a:t>
            </a:r>
            <a:r>
              <a:rPr lang="en-US" altLang="en-US" i="1" dirty="0">
                <a:solidFill>
                  <a:schemeClr val="accent2"/>
                </a:solidFill>
                <a:ea typeface="ヒラギノ角ゴ Pro W3" panose="020B0300000000000000" pitchFamily="34" charset="-128"/>
              </a:rPr>
              <a:t>why is it even more important now</a:t>
            </a:r>
          </a:p>
          <a:p>
            <a:pPr marL="457200" indent="-457200">
              <a:lnSpc>
                <a:spcPct val="200000"/>
              </a:lnSpc>
              <a:buFont typeface="+mj-lt"/>
              <a:buAutoNum type="arabicPeriod"/>
            </a:pPr>
            <a:r>
              <a:rPr lang="en-US" altLang="en-US" b="1" dirty="0">
                <a:solidFill>
                  <a:schemeClr val="bg1"/>
                </a:solidFill>
                <a:ea typeface="ヒラギノ角ゴ Pro W3" panose="020B0300000000000000" pitchFamily="34" charset="-128"/>
              </a:rPr>
              <a:t>Genetics Care Delivery </a:t>
            </a:r>
            <a:r>
              <a:rPr lang="en-US" altLang="en-US" i="1" dirty="0">
                <a:solidFill>
                  <a:schemeClr val="accent2"/>
                </a:solidFill>
                <a:ea typeface="ヒラギノ角ゴ Pro W3" panose="020B0300000000000000" pitchFamily="34" charset="-128"/>
              </a:rPr>
              <a:t>what has been tried (clinical and research)</a:t>
            </a:r>
          </a:p>
          <a:p>
            <a:pPr marL="457200" indent="-457200">
              <a:lnSpc>
                <a:spcPct val="200000"/>
              </a:lnSpc>
              <a:buFont typeface="+mj-lt"/>
              <a:buAutoNum type="arabicPeriod"/>
            </a:pPr>
            <a:r>
              <a:rPr lang="en-US" altLang="en-US" b="1" dirty="0">
                <a:solidFill>
                  <a:schemeClr val="bg1"/>
                </a:solidFill>
                <a:ea typeface="ヒラギノ角ゴ Pro W3" panose="020B0300000000000000" pitchFamily="34" charset="-128"/>
              </a:rPr>
              <a:t>Conclusions and Future Directions </a:t>
            </a:r>
            <a:r>
              <a:rPr lang="en-US" altLang="en-US" i="1" dirty="0">
                <a:solidFill>
                  <a:schemeClr val="accent2"/>
                </a:solidFill>
                <a:ea typeface="ヒラギノ角ゴ Pro W3" panose="020B0300000000000000" pitchFamily="34" charset="-128"/>
              </a:rPr>
              <a:t>what do we need to do better</a:t>
            </a:r>
          </a:p>
          <a:p>
            <a:pPr marL="457200" indent="-457200">
              <a:lnSpc>
                <a:spcPct val="200000"/>
              </a:lnSpc>
              <a:buFont typeface="+mj-lt"/>
              <a:buAutoNum type="arabicPeriod"/>
            </a:pPr>
            <a:endParaRPr lang="en-US" altLang="en-US" dirty="0">
              <a:solidFill>
                <a:schemeClr val="bg1"/>
              </a:solidFill>
              <a:ea typeface="ヒラギノ角ゴ Pro W3" panose="020B0300000000000000" pitchFamily="34" charset="-128"/>
            </a:endParaRPr>
          </a:p>
          <a:p>
            <a:pPr>
              <a:lnSpc>
                <a:spcPct val="200000"/>
              </a:lnSpc>
            </a:pPr>
            <a:endParaRPr lang="en-US" altLang="en-US" dirty="0">
              <a:solidFill>
                <a:schemeClr val="bg1"/>
              </a:solidFill>
              <a:ea typeface="ヒラギノ角ゴ Pro W3" panose="020B0300000000000000" pitchFamily="34" charset="-128"/>
            </a:endParaRPr>
          </a:p>
          <a:p>
            <a:pPr>
              <a:lnSpc>
                <a:spcPct val="200000"/>
              </a:lnSpc>
            </a:pPr>
            <a:endParaRPr lang="en-US" altLang="en-US" b="1" dirty="0">
              <a:solidFill>
                <a:schemeClr val="bg1"/>
              </a:solidFill>
              <a:ea typeface="ヒラギノ角ゴ Pro W3" panose="020B0300000000000000" pitchFamily="34" charset="-128"/>
            </a:endParaRPr>
          </a:p>
          <a:p>
            <a:pPr>
              <a:lnSpc>
                <a:spcPct val="200000"/>
              </a:lnSpc>
            </a:pPr>
            <a:endParaRPr lang="en-US" altLang="en-US" dirty="0">
              <a:solidFill>
                <a:schemeClr val="bg1"/>
              </a:solidFill>
              <a:ea typeface="ヒラギノ角ゴ Pro W3" panose="020B0300000000000000" pitchFamily="34" charset="-128"/>
            </a:endParaRPr>
          </a:p>
        </p:txBody>
      </p:sp>
      <p:sp>
        <p:nvSpPr>
          <p:cNvPr id="7" name="Title 1">
            <a:extLst>
              <a:ext uri="{FF2B5EF4-FFF2-40B4-BE49-F238E27FC236}">
                <a16:creationId xmlns:a16="http://schemas.microsoft.com/office/drawing/2014/main" id="{24786ABB-B86B-42C1-8D00-67B52F7424A9}"/>
              </a:ext>
            </a:extLst>
          </p:cNvPr>
          <p:cNvSpPr>
            <a:spLocks noGrp="1" noChangeArrowheads="1"/>
          </p:cNvSpPr>
          <p:nvPr>
            <p:ph type="title"/>
          </p:nvPr>
        </p:nvSpPr>
        <p:spPr>
          <a:xfrm>
            <a:off x="914400" y="550320"/>
            <a:ext cx="10363200" cy="913069"/>
          </a:xfrm>
        </p:spPr>
        <p:txBody>
          <a:bodyPr/>
          <a:lstStyle/>
          <a:p>
            <a:r>
              <a:rPr lang="en-US" altLang="en-US" dirty="0">
                <a:ea typeface="ヒラギノ角ゴ Pro W3" panose="020B0300000000000000" pitchFamily="34" charset="-128"/>
              </a:rPr>
              <a:t>Outline</a:t>
            </a:r>
          </a:p>
        </p:txBody>
      </p:sp>
    </p:spTree>
    <p:extLst>
      <p:ext uri="{BB962C8B-B14F-4D97-AF65-F5344CB8AC3E}">
        <p14:creationId xmlns:p14="http://schemas.microsoft.com/office/powerpoint/2010/main" val="2597840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13A390-E820-7864-5B57-AF440158C654}"/>
              </a:ext>
            </a:extLst>
          </p:cNvPr>
          <p:cNvSpPr>
            <a:spLocks noGrp="1"/>
          </p:cNvSpPr>
          <p:nvPr>
            <p:ph type="sldNum" sz="quarter" idx="12"/>
          </p:nvPr>
        </p:nvSpPr>
        <p:spPr/>
        <p:txBody>
          <a:bodyPr/>
          <a:lstStyle/>
          <a:p>
            <a:fld id="{402AF41C-0C01-4292-8B40-325CC9F1007B}" type="slidenum">
              <a:rPr lang="en-US" smtClean="0"/>
              <a:t>5</a:t>
            </a:fld>
            <a:endParaRPr lang="en-US"/>
          </a:p>
        </p:txBody>
      </p:sp>
      <p:sp>
        <p:nvSpPr>
          <p:cNvPr id="7" name="Title 4">
            <a:extLst>
              <a:ext uri="{FF2B5EF4-FFF2-40B4-BE49-F238E27FC236}">
                <a16:creationId xmlns:a16="http://schemas.microsoft.com/office/drawing/2014/main" id="{D86D99B2-B336-5F29-1DC0-99FE24AB996A}"/>
              </a:ext>
            </a:extLst>
          </p:cNvPr>
          <p:cNvSpPr txBox="1">
            <a:spLocks/>
          </p:cNvSpPr>
          <p:nvPr/>
        </p:nvSpPr>
        <p:spPr>
          <a:xfrm>
            <a:off x="900050" y="287865"/>
            <a:ext cx="10872445" cy="1103313"/>
          </a:xfrm>
          <a:prstGeom prst="rect">
            <a:avLst/>
          </a:prstGeom>
        </p:spPr>
        <p:txBody>
          <a:bodyPr/>
          <a:lstStyle>
            <a:lvl1pPr algn="l" defTabSz="914377" rtl="0" eaLnBrk="1" latinLnBrk="0" hangingPunct="1">
              <a:lnSpc>
                <a:spcPct val="90000"/>
              </a:lnSpc>
              <a:spcBef>
                <a:spcPct val="0"/>
              </a:spcBef>
              <a:buNone/>
              <a:defRPr sz="3200" b="0" i="0" kern="1200">
                <a:solidFill>
                  <a:srgbClr val="7F7F7F"/>
                </a:solidFill>
                <a:latin typeface="Tisa Offc Serif Pro Thin" panose="020F0302020204030204" pitchFamily="34" charset="0"/>
                <a:ea typeface="+mj-ea"/>
                <a:cs typeface="Tisa Offc Serif Pro Thin" panose="020F0302020204030204" pitchFamily="34" charset="0"/>
              </a:defRPr>
            </a:lvl1pPr>
          </a:lstStyle>
          <a:p>
            <a:endParaRPr lang="en-US" dirty="0">
              <a:solidFill>
                <a:schemeClr val="tx1"/>
              </a:solidFill>
            </a:endParaRPr>
          </a:p>
        </p:txBody>
      </p:sp>
      <p:sp>
        <p:nvSpPr>
          <p:cNvPr id="8" name="Content Placeholder 2">
            <a:extLst>
              <a:ext uri="{FF2B5EF4-FFF2-40B4-BE49-F238E27FC236}">
                <a16:creationId xmlns:a16="http://schemas.microsoft.com/office/drawing/2014/main" id="{72ED8340-6547-2F26-8EBE-5ECC932979A4}"/>
              </a:ext>
            </a:extLst>
          </p:cNvPr>
          <p:cNvSpPr txBox="1">
            <a:spLocks/>
          </p:cNvSpPr>
          <p:nvPr/>
        </p:nvSpPr>
        <p:spPr>
          <a:xfrm>
            <a:off x="528563" y="1766662"/>
            <a:ext cx="5309278" cy="46787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7F7F7F"/>
                </a:solidFill>
                <a:latin typeface="Whitney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latin typeface="+mn-lt"/>
              </a:rPr>
              <a:t>Most common cancer diagnosis and second-leading cause of cancer death in US men</a:t>
            </a:r>
            <a:r>
              <a:rPr lang="en-US" sz="2000" baseline="30000" dirty="0">
                <a:solidFill>
                  <a:schemeClr val="tx1"/>
                </a:solidFill>
                <a:latin typeface="+mn-lt"/>
              </a:rPr>
              <a:t>1</a:t>
            </a:r>
            <a:endParaRPr lang="en-US" sz="2000" dirty="0">
              <a:solidFill>
                <a:schemeClr val="tx1"/>
              </a:solidFill>
              <a:latin typeface="+mn-lt"/>
            </a:endParaRPr>
          </a:p>
          <a:p>
            <a:pPr lvl="1"/>
            <a:r>
              <a:rPr lang="en-US" sz="1800" b="1" dirty="0">
                <a:solidFill>
                  <a:schemeClr val="tx1"/>
                </a:solidFill>
                <a:latin typeface="+mn-lt"/>
              </a:rPr>
              <a:t>288,300 new cases </a:t>
            </a:r>
            <a:r>
              <a:rPr lang="en-US" sz="1800" dirty="0">
                <a:solidFill>
                  <a:schemeClr val="tx1"/>
                </a:solidFill>
                <a:latin typeface="+mn-lt"/>
              </a:rPr>
              <a:t>and </a:t>
            </a:r>
            <a:r>
              <a:rPr lang="en-US" sz="1800" b="1" dirty="0">
                <a:solidFill>
                  <a:schemeClr val="tx1"/>
                </a:solidFill>
                <a:latin typeface="+mn-lt"/>
              </a:rPr>
              <a:t>34,700 deaths</a:t>
            </a:r>
            <a:endParaRPr lang="en-US" sz="1800" dirty="0">
              <a:solidFill>
                <a:schemeClr val="tx1"/>
              </a:solidFill>
              <a:latin typeface="+mn-lt"/>
            </a:endParaRPr>
          </a:p>
          <a:p>
            <a:r>
              <a:rPr lang="en-US" sz="2000" dirty="0">
                <a:solidFill>
                  <a:schemeClr val="tx1"/>
                </a:solidFill>
                <a:latin typeface="+mn-lt"/>
              </a:rPr>
              <a:t>More diagnoses of distant-stage PC</a:t>
            </a:r>
            <a:r>
              <a:rPr lang="en-US" sz="2000" baseline="30000" dirty="0">
                <a:solidFill>
                  <a:schemeClr val="tx1"/>
                </a:solidFill>
                <a:latin typeface="+mn-lt"/>
              </a:rPr>
              <a:t>2</a:t>
            </a:r>
            <a:endParaRPr lang="en-US" sz="2000" dirty="0">
              <a:solidFill>
                <a:schemeClr val="tx1"/>
              </a:solidFill>
              <a:latin typeface="+mn-lt"/>
            </a:endParaRPr>
          </a:p>
          <a:p>
            <a:pPr lvl="1"/>
            <a:r>
              <a:rPr lang="en-US" sz="1800" dirty="0">
                <a:solidFill>
                  <a:schemeClr val="tx1"/>
                </a:solidFill>
                <a:latin typeface="+mn-lt"/>
              </a:rPr>
              <a:t>Doubled from 4% in 2003 to 8% in 2017</a:t>
            </a:r>
          </a:p>
          <a:p>
            <a:r>
              <a:rPr lang="en-US" sz="2000" dirty="0">
                <a:solidFill>
                  <a:schemeClr val="tx1"/>
                </a:solidFill>
                <a:latin typeface="+mn-lt"/>
              </a:rPr>
              <a:t>More life-prolonging therapies</a:t>
            </a:r>
            <a:r>
              <a:rPr lang="en-US" sz="2000" baseline="30000" dirty="0">
                <a:solidFill>
                  <a:schemeClr val="tx1"/>
                </a:solidFill>
                <a:latin typeface="+mn-lt"/>
              </a:rPr>
              <a:t>3</a:t>
            </a:r>
            <a:endParaRPr lang="en-US" sz="2000" dirty="0">
              <a:solidFill>
                <a:schemeClr val="tx1"/>
              </a:solidFill>
              <a:latin typeface="+mn-lt"/>
            </a:endParaRPr>
          </a:p>
          <a:p>
            <a:r>
              <a:rPr lang="en-US" sz="2000" dirty="0">
                <a:solidFill>
                  <a:schemeClr val="tx1"/>
                </a:solidFill>
                <a:latin typeface="+mn-lt"/>
              </a:rPr>
              <a:t>More men living with metastatic PC</a:t>
            </a:r>
            <a:r>
              <a:rPr lang="en-US" sz="2000" baseline="30000" dirty="0">
                <a:solidFill>
                  <a:schemeClr val="tx1"/>
                </a:solidFill>
                <a:latin typeface="+mn-lt"/>
              </a:rPr>
              <a:t>4,5</a:t>
            </a:r>
            <a:endParaRPr lang="en-US" sz="2000" dirty="0">
              <a:solidFill>
                <a:schemeClr val="tx1"/>
              </a:solidFill>
              <a:latin typeface="+mn-lt"/>
            </a:endParaRPr>
          </a:p>
          <a:p>
            <a:pPr lvl="1"/>
            <a:r>
              <a:rPr lang="en-US" sz="1800" dirty="0">
                <a:solidFill>
                  <a:schemeClr val="tx1"/>
                </a:solidFill>
                <a:latin typeface="+mn-lt"/>
              </a:rPr>
              <a:t>By 2030, ~192,500 will be living with metastatic PC</a:t>
            </a:r>
          </a:p>
        </p:txBody>
      </p:sp>
      <p:sp>
        <p:nvSpPr>
          <p:cNvPr id="9" name="TextBox 8">
            <a:extLst>
              <a:ext uri="{FF2B5EF4-FFF2-40B4-BE49-F238E27FC236}">
                <a16:creationId xmlns:a16="http://schemas.microsoft.com/office/drawing/2014/main" id="{0FDACCA7-6FE2-C784-8456-F235D4CFDA70}"/>
              </a:ext>
            </a:extLst>
          </p:cNvPr>
          <p:cNvSpPr txBox="1"/>
          <p:nvPr/>
        </p:nvSpPr>
        <p:spPr bwMode="auto">
          <a:xfrm>
            <a:off x="6159991" y="1247553"/>
            <a:ext cx="5859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2000" b="1" dirty="0"/>
              <a:t>New Cancer Cases in US Men, 2023</a:t>
            </a:r>
            <a:r>
              <a:rPr lang="en-US" sz="2000" b="1" baseline="30000" dirty="0"/>
              <a:t>1</a:t>
            </a:r>
            <a:endParaRPr lang="en-US" sz="2000" b="1" dirty="0">
              <a:highlight>
                <a:srgbClr val="FFFF00"/>
              </a:highlight>
            </a:endParaRPr>
          </a:p>
        </p:txBody>
      </p:sp>
      <p:graphicFrame>
        <p:nvGraphicFramePr>
          <p:cNvPr id="10" name="Table 5">
            <a:extLst>
              <a:ext uri="{FF2B5EF4-FFF2-40B4-BE49-F238E27FC236}">
                <a16:creationId xmlns:a16="http://schemas.microsoft.com/office/drawing/2014/main" id="{CCFE3B7E-5948-9F6D-691D-CED5A468F5BB}"/>
              </a:ext>
            </a:extLst>
          </p:cNvPr>
          <p:cNvGraphicFramePr>
            <a:graphicFrameLocks noGrp="1"/>
          </p:cNvGraphicFramePr>
          <p:nvPr>
            <p:extLst>
              <p:ext uri="{D42A27DB-BD31-4B8C-83A1-F6EECF244321}">
                <p14:modId xmlns:p14="http://schemas.microsoft.com/office/powerpoint/2010/main" val="1728311458"/>
              </p:ext>
            </p:extLst>
          </p:nvPr>
        </p:nvGraphicFramePr>
        <p:xfrm>
          <a:off x="5827509" y="1873557"/>
          <a:ext cx="4376925" cy="3688080"/>
        </p:xfrm>
        <a:graphic>
          <a:graphicData uri="http://schemas.openxmlformats.org/drawingml/2006/table">
            <a:tbl>
              <a:tblPr firstRow="1" bandRow="1">
                <a:tableStyleId>{5C22544A-7EE6-4342-B048-85BDC9FD1C3A}</a:tableStyleId>
              </a:tblPr>
              <a:tblGrid>
                <a:gridCol w="2479866">
                  <a:extLst>
                    <a:ext uri="{9D8B030D-6E8A-4147-A177-3AD203B41FA5}">
                      <a16:colId xmlns:a16="http://schemas.microsoft.com/office/drawing/2014/main" val="4054702290"/>
                    </a:ext>
                  </a:extLst>
                </a:gridCol>
                <a:gridCol w="1175002">
                  <a:extLst>
                    <a:ext uri="{9D8B030D-6E8A-4147-A177-3AD203B41FA5}">
                      <a16:colId xmlns:a16="http://schemas.microsoft.com/office/drawing/2014/main" val="3076942839"/>
                    </a:ext>
                  </a:extLst>
                </a:gridCol>
                <a:gridCol w="722057">
                  <a:extLst>
                    <a:ext uri="{9D8B030D-6E8A-4147-A177-3AD203B41FA5}">
                      <a16:colId xmlns:a16="http://schemas.microsoft.com/office/drawing/2014/main" val="2013578110"/>
                    </a:ext>
                  </a:extLst>
                </a:gridCol>
              </a:tblGrid>
              <a:tr h="263701">
                <a:tc>
                  <a:txBody>
                    <a:bodyPr/>
                    <a:lstStyle/>
                    <a:p>
                      <a:pPr algn="r"/>
                      <a:r>
                        <a:rPr lang="en-US" sz="1600" b="1" dirty="0">
                          <a:solidFill>
                            <a:schemeClr val="tx1"/>
                          </a:solidFill>
                        </a:rPr>
                        <a:t>Prostate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600" b="1" dirty="0">
                          <a:solidFill>
                            <a:schemeClr val="tx1"/>
                          </a:solidFill>
                        </a:rPr>
                        <a:t>288,300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600" b="1" dirty="0">
                          <a:solidFill>
                            <a:schemeClr val="tx1"/>
                          </a:solidFill>
                        </a:rPr>
                        <a:t>29%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1892506"/>
                  </a:ext>
                </a:extLst>
              </a:tr>
              <a:tr h="263701">
                <a:tc>
                  <a:txBody>
                    <a:bodyPr/>
                    <a:lstStyle/>
                    <a:p>
                      <a:pPr algn="r"/>
                      <a:r>
                        <a:rPr lang="en-US" sz="1600" b="0" dirty="0">
                          <a:solidFill>
                            <a:schemeClr val="tx1"/>
                          </a:solidFill>
                        </a:rPr>
                        <a:t>Lung and bronchus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117,550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12%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8961928"/>
                  </a:ext>
                </a:extLst>
              </a:tr>
              <a:tr h="263701">
                <a:tc>
                  <a:txBody>
                    <a:bodyPr/>
                    <a:lstStyle/>
                    <a:p>
                      <a:pPr algn="r"/>
                      <a:r>
                        <a:rPr lang="en-US" sz="1600" b="0" dirty="0">
                          <a:solidFill>
                            <a:schemeClr val="tx1"/>
                          </a:solidFill>
                        </a:rPr>
                        <a:t>Colon and rectum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81,860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3733451"/>
                  </a:ext>
                </a:extLst>
              </a:tr>
              <a:tr h="263701">
                <a:tc>
                  <a:txBody>
                    <a:bodyPr/>
                    <a:lstStyle/>
                    <a:p>
                      <a:pPr algn="r"/>
                      <a:r>
                        <a:rPr lang="en-US" sz="1600" b="0" dirty="0">
                          <a:solidFill>
                            <a:schemeClr val="tx1"/>
                          </a:solidFill>
                        </a:rPr>
                        <a:t>Urinary bladder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62,420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8759977"/>
                  </a:ext>
                </a:extLst>
              </a:tr>
              <a:tr h="263701">
                <a:tc>
                  <a:txBody>
                    <a:bodyPr/>
                    <a:lstStyle/>
                    <a:p>
                      <a:pPr algn="r"/>
                      <a:r>
                        <a:rPr lang="en-US" sz="1600" b="0" dirty="0">
                          <a:solidFill>
                            <a:schemeClr val="tx1"/>
                          </a:solidFill>
                        </a:rPr>
                        <a:t>Melanoma of the skin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58,120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7849673"/>
                  </a:ext>
                </a:extLst>
              </a:tr>
              <a:tr h="263701">
                <a:tc>
                  <a:txBody>
                    <a:bodyPr/>
                    <a:lstStyle/>
                    <a:p>
                      <a:pPr algn="r"/>
                      <a:r>
                        <a:rPr lang="en-US" sz="1600" b="0" dirty="0">
                          <a:solidFill>
                            <a:schemeClr val="tx1"/>
                          </a:solidFill>
                        </a:rPr>
                        <a:t>Kidney and renal pelvis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52,360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2571346"/>
                  </a:ext>
                </a:extLst>
              </a:tr>
              <a:tr h="263701">
                <a:tc>
                  <a:txBody>
                    <a:bodyPr/>
                    <a:lstStyle/>
                    <a:p>
                      <a:pPr algn="r"/>
                      <a:r>
                        <a:rPr lang="en-US" sz="1600" b="0" dirty="0">
                          <a:solidFill>
                            <a:schemeClr val="tx1"/>
                          </a:solidFill>
                        </a:rPr>
                        <a:t>Non-Hodgkin lymphoma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44,880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3876641"/>
                  </a:ext>
                </a:extLst>
              </a:tr>
              <a:tr h="263701">
                <a:tc>
                  <a:txBody>
                    <a:bodyPr/>
                    <a:lstStyle/>
                    <a:p>
                      <a:pPr algn="r"/>
                      <a:r>
                        <a:rPr lang="en-US" sz="1600" b="0" dirty="0">
                          <a:solidFill>
                            <a:schemeClr val="tx1"/>
                          </a:solidFill>
                        </a:rPr>
                        <a:t>Oral cavity and pharynx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39,290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4784569"/>
                  </a:ext>
                </a:extLst>
              </a:tr>
              <a:tr h="263701">
                <a:tc>
                  <a:txBody>
                    <a:bodyPr/>
                    <a:lstStyle/>
                    <a:p>
                      <a:pPr algn="r"/>
                      <a:r>
                        <a:rPr lang="en-US" sz="1600" b="0" dirty="0">
                          <a:solidFill>
                            <a:schemeClr val="tx1"/>
                          </a:solidFill>
                        </a:rPr>
                        <a:t>Leukemia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35,670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850800"/>
                  </a:ext>
                </a:extLst>
              </a:tr>
              <a:tr h="263701">
                <a:tc>
                  <a:txBody>
                    <a:bodyPr/>
                    <a:lstStyle/>
                    <a:p>
                      <a:pPr algn="r"/>
                      <a:r>
                        <a:rPr lang="en-US" sz="1600" b="0" dirty="0">
                          <a:solidFill>
                            <a:schemeClr val="tx1"/>
                          </a:solidFill>
                        </a:rPr>
                        <a:t>Pancreas</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0" dirty="0">
                          <a:solidFill>
                            <a:schemeClr val="tx1"/>
                          </a:solidFill>
                        </a:rPr>
                        <a:t>33,130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0" dirty="0">
                          <a:solidFill>
                            <a:schemeClr val="tx1"/>
                          </a:solidFill>
                        </a:rPr>
                        <a:t>3%</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7925507"/>
                  </a:ext>
                </a:extLst>
              </a:tr>
              <a:tr h="263701">
                <a:tc>
                  <a:txBody>
                    <a:bodyPr/>
                    <a:lstStyle/>
                    <a:p>
                      <a:pPr algn="r"/>
                      <a:r>
                        <a:rPr lang="en-US" sz="1600" b="0" dirty="0">
                          <a:solidFill>
                            <a:schemeClr val="tx1"/>
                          </a:solidFill>
                        </a:rPr>
                        <a:t>All sites</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1,010,310</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1600" b="0" dirty="0">
                          <a:solidFill>
                            <a:schemeClr val="tx1"/>
                          </a:solidFill>
                        </a:rPr>
                        <a:t>100%</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266798"/>
                  </a:ext>
                </a:extLst>
              </a:tr>
            </a:tbl>
          </a:graphicData>
        </a:graphic>
      </p:graphicFrame>
      <p:pic>
        <p:nvPicPr>
          <p:cNvPr id="11" name="Picture 10">
            <a:extLst>
              <a:ext uri="{FF2B5EF4-FFF2-40B4-BE49-F238E27FC236}">
                <a16:creationId xmlns:a16="http://schemas.microsoft.com/office/drawing/2014/main" id="{B86B6581-47FA-10FB-509A-F8FEB2586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9467" y="1683835"/>
            <a:ext cx="1483028" cy="3948825"/>
          </a:xfrm>
          <a:prstGeom prst="rect">
            <a:avLst/>
          </a:prstGeom>
        </p:spPr>
      </p:pic>
      <p:cxnSp>
        <p:nvCxnSpPr>
          <p:cNvPr id="12" name="Straight Connector 11">
            <a:extLst>
              <a:ext uri="{FF2B5EF4-FFF2-40B4-BE49-F238E27FC236}">
                <a16:creationId xmlns:a16="http://schemas.microsoft.com/office/drawing/2014/main" id="{78F406A0-E5AF-92AB-B3AF-896543A46FEA}"/>
              </a:ext>
            </a:extLst>
          </p:cNvPr>
          <p:cNvCxnSpPr/>
          <p:nvPr/>
        </p:nvCxnSpPr>
        <p:spPr bwMode="auto">
          <a:xfrm>
            <a:off x="7296150" y="5753100"/>
            <a:ext cx="2878134" cy="0"/>
          </a:xfrm>
          <a:prstGeom prst="line">
            <a:avLst/>
          </a:prstGeom>
          <a:noFill/>
          <a:ln w="12700" cap="flat" cmpd="sng" algn="ctr">
            <a:solidFill>
              <a:schemeClr val="bg1"/>
            </a:solidFill>
            <a:prstDash val="solid"/>
            <a:round/>
            <a:headEnd type="none" w="med" len="med"/>
            <a:tailEnd type="none" w="med" len="med"/>
          </a:ln>
          <a:effectLst/>
        </p:spPr>
      </p:cxnSp>
      <p:sp>
        <p:nvSpPr>
          <p:cNvPr id="13" name="Text Box 15">
            <a:extLst>
              <a:ext uri="{FF2B5EF4-FFF2-40B4-BE49-F238E27FC236}">
                <a16:creationId xmlns:a16="http://schemas.microsoft.com/office/drawing/2014/main" id="{7E61640B-3D73-B5EA-F39C-6BB7C8699D83}"/>
              </a:ext>
            </a:extLst>
          </p:cNvPr>
          <p:cNvSpPr txBox="1">
            <a:spLocks noChangeArrowheads="1"/>
          </p:cNvSpPr>
          <p:nvPr/>
        </p:nvSpPr>
        <p:spPr bwMode="auto">
          <a:xfrm>
            <a:off x="277942" y="5686037"/>
            <a:ext cx="8117932"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1200" b="0" spc="-10" dirty="0">
                <a:latin typeface="Calibri" panose="020F0502020204030204" pitchFamily="34" charset="0"/>
                <a:cs typeface="+mn-cs"/>
              </a:rPr>
              <a:t>1. Siegel. CA Cancer J Clin. 2023;73:17. 2. Siegel. MMWR. 2020;69:1473. 3. NCCN. Prostate cancer. v.1.2023. </a:t>
            </a:r>
            <a:br>
              <a:rPr lang="en-US" altLang="en-US" sz="1200" b="0" spc="-10" dirty="0">
                <a:latin typeface="Calibri" panose="020F0502020204030204" pitchFamily="34" charset="0"/>
                <a:cs typeface="+mn-cs"/>
              </a:rPr>
            </a:br>
            <a:r>
              <a:rPr lang="en-US" altLang="en-US" sz="1200" b="0" spc="-10" dirty="0">
                <a:latin typeface="Calibri" panose="020F0502020204030204" pitchFamily="34" charset="0"/>
                <a:cs typeface="+mn-cs"/>
              </a:rPr>
              <a:t>4. Kelly. Eur Urol Focus. 2018;4:121. 5. Devasia. Cancer Epidemiol Biomarkers Prev. 2023;[Epub].</a:t>
            </a:r>
          </a:p>
        </p:txBody>
      </p:sp>
      <p:sp>
        <p:nvSpPr>
          <p:cNvPr id="16" name="Title 1">
            <a:extLst>
              <a:ext uri="{FF2B5EF4-FFF2-40B4-BE49-F238E27FC236}">
                <a16:creationId xmlns:a16="http://schemas.microsoft.com/office/drawing/2014/main" id="{BA8A4A36-3D52-2210-9A43-D72CD5EA0D94}"/>
              </a:ext>
            </a:extLst>
          </p:cNvPr>
          <p:cNvSpPr>
            <a:spLocks noGrp="1" noChangeArrowheads="1"/>
          </p:cNvSpPr>
          <p:nvPr>
            <p:ph type="title"/>
          </p:nvPr>
        </p:nvSpPr>
        <p:spPr>
          <a:xfrm>
            <a:off x="914400" y="365125"/>
            <a:ext cx="10363200" cy="913069"/>
          </a:xfrm>
        </p:spPr>
        <p:txBody>
          <a:bodyPr/>
          <a:lstStyle/>
          <a:p>
            <a:r>
              <a:rPr lang="en-US" altLang="en-US" dirty="0">
                <a:solidFill>
                  <a:schemeClr val="tx1"/>
                </a:solidFill>
                <a:ea typeface="ヒラギノ角ゴ Pro W3" panose="020B0300000000000000" pitchFamily="34" charset="-128"/>
              </a:rPr>
              <a:t>Prostate Cancer Statistics in 2023</a:t>
            </a:r>
            <a:endParaRPr lang="en-US" dirty="0">
              <a:solidFill>
                <a:schemeClr val="tx1"/>
              </a:solidFill>
            </a:endParaRPr>
          </a:p>
        </p:txBody>
      </p:sp>
      <p:sp>
        <p:nvSpPr>
          <p:cNvPr id="17" name="Text Placeholder 4">
            <a:extLst>
              <a:ext uri="{FF2B5EF4-FFF2-40B4-BE49-F238E27FC236}">
                <a16:creationId xmlns:a16="http://schemas.microsoft.com/office/drawing/2014/main" id="{596E3A86-BC90-D648-845C-5902EED9BD4C}"/>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313554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EA093-EB29-1520-F974-AAB576D05090}"/>
              </a:ext>
            </a:extLst>
          </p:cNvPr>
          <p:cNvSpPr/>
          <p:nvPr/>
        </p:nvSpPr>
        <p:spPr bwMode="auto">
          <a:xfrm>
            <a:off x="4837114" y="2404262"/>
            <a:ext cx="1811337" cy="1691790"/>
          </a:xfrm>
          <a:prstGeom prst="rect">
            <a:avLst/>
          </a:prstGeom>
          <a:solidFill>
            <a:schemeClr val="accent1">
              <a:lumMod val="20000"/>
              <a:lumOff val="80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sp>
        <p:nvSpPr>
          <p:cNvPr id="67585" name="Title 1">
            <a:extLst>
              <a:ext uri="{FF2B5EF4-FFF2-40B4-BE49-F238E27FC236}">
                <a16:creationId xmlns:a16="http://schemas.microsoft.com/office/drawing/2014/main" id="{2A2D5924-2429-CAD0-44A4-7DFB1F579491}"/>
              </a:ext>
            </a:extLst>
          </p:cNvPr>
          <p:cNvSpPr>
            <a:spLocks noGrp="1" noChangeArrowheads="1"/>
          </p:cNvSpPr>
          <p:nvPr>
            <p:ph type="title"/>
          </p:nvPr>
        </p:nvSpPr>
        <p:spPr/>
        <p:txBody>
          <a:bodyPr/>
          <a:lstStyle/>
          <a:p>
            <a:r>
              <a:rPr lang="en-US" altLang="en-US" dirty="0">
                <a:solidFill>
                  <a:schemeClr val="tx1"/>
                </a:solidFill>
                <a:ea typeface="ヒラギノ角ゴ Pro W3" panose="020B0300000000000000" pitchFamily="34" charset="-128"/>
              </a:rPr>
              <a:t>Prostate Cancer Disease States</a:t>
            </a:r>
            <a:endParaRPr lang="en-US" dirty="0">
              <a:solidFill>
                <a:schemeClr val="tx1"/>
              </a:solidFill>
            </a:endParaRPr>
          </a:p>
        </p:txBody>
      </p:sp>
      <p:sp>
        <p:nvSpPr>
          <p:cNvPr id="67588" name="Slide Number Placeholder 4">
            <a:extLst>
              <a:ext uri="{FF2B5EF4-FFF2-40B4-BE49-F238E27FC236}">
                <a16:creationId xmlns:a16="http://schemas.microsoft.com/office/drawing/2014/main" id="{BEAAAD05-B972-4852-7D57-29E9A1D7F89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nSpc>
                <a:spcPct val="100000"/>
              </a:lnSpc>
              <a:spcBef>
                <a:spcPct val="0"/>
              </a:spcBef>
              <a:buClrTx/>
            </a:pPr>
            <a:fld id="{4ABC59E9-112D-4D4B-AC15-242D15187890}" type="slidenum">
              <a:rPr lang="en-US" altLang="en-US" sz="600"/>
              <a:pPr>
                <a:lnSpc>
                  <a:spcPct val="100000"/>
                </a:lnSpc>
                <a:spcBef>
                  <a:spcPct val="0"/>
                </a:spcBef>
                <a:buClrTx/>
              </a:pPr>
              <a:t>6</a:t>
            </a:fld>
            <a:endParaRPr lang="en-US" altLang="en-US" sz="600"/>
          </a:p>
        </p:txBody>
      </p:sp>
      <p:sp>
        <p:nvSpPr>
          <p:cNvPr id="7" name="Content Placeholder 2">
            <a:extLst>
              <a:ext uri="{FF2B5EF4-FFF2-40B4-BE49-F238E27FC236}">
                <a16:creationId xmlns:a16="http://schemas.microsoft.com/office/drawing/2014/main" id="{F9C75FF6-FA4F-DBD4-C075-EDDE66BEAF39}"/>
              </a:ext>
            </a:extLst>
          </p:cNvPr>
          <p:cNvSpPr txBox="1">
            <a:spLocks/>
          </p:cNvSpPr>
          <p:nvPr/>
        </p:nvSpPr>
        <p:spPr>
          <a:xfrm>
            <a:off x="2314576" y="1808363"/>
            <a:ext cx="7561263" cy="4437062"/>
          </a:xfrm>
          <a:prstGeom prst="rect">
            <a:avLst/>
          </a:prstGeom>
        </p:spPr>
        <p:txBody>
          <a:bodyPr>
            <a:normAutofit/>
          </a:bodyPr>
          <a:lstStyle>
            <a:lvl1pPr marL="342900" indent="-342900" algn="l" rtl="0" eaLnBrk="0" fontAlgn="base" hangingPunct="0">
              <a:spcBef>
                <a:spcPct val="20000"/>
              </a:spcBef>
              <a:spcAft>
                <a:spcPct val="0"/>
              </a:spcAft>
              <a:buClr>
                <a:schemeClr val="bg1"/>
              </a:buClr>
              <a:defRPr sz="2800">
                <a:solidFill>
                  <a:srgbClr val="FFFFFF"/>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Clr>
                <a:schemeClr val="bg1"/>
              </a:buClr>
              <a:buSzPct val="90000"/>
              <a:buFont typeface="Times New Roman" panose="02020603050405020304" pitchFamily="18" charset="0"/>
              <a:buChar char="–"/>
              <a:defRPr sz="2400">
                <a:solidFill>
                  <a:srgbClr val="FFFFFF"/>
                </a:solidFill>
                <a:latin typeface="+mn-lt"/>
                <a:ea typeface="ヒラギノ角ゴ Pro W3" charset="0"/>
                <a:cs typeface="ヒラギノ角ゴ Pro W3" charset="0"/>
              </a:defRPr>
            </a:lvl2pPr>
            <a:lvl3pPr marL="1143000" indent="-228600" algn="l" rtl="0" eaLnBrk="0" fontAlgn="base" hangingPunct="0">
              <a:spcBef>
                <a:spcPct val="20000"/>
              </a:spcBef>
              <a:spcAft>
                <a:spcPct val="0"/>
              </a:spcAft>
              <a:buClr>
                <a:schemeClr val="bg1"/>
              </a:buClr>
              <a:buSzPct val="90000"/>
              <a:buChar char="•"/>
              <a:defRPr sz="2000">
                <a:solidFill>
                  <a:srgbClr val="FFFFFF"/>
                </a:solidFill>
                <a:latin typeface="+mn-lt"/>
                <a:ea typeface="ヒラギノ角ゴ Pro W3" charset="0"/>
                <a:cs typeface="ヒラギノ角ゴ Pro W3" charset="0"/>
              </a:defRPr>
            </a:lvl3pPr>
            <a:lvl4pPr marL="1600200" indent="-228600" algn="l" rtl="0" eaLnBrk="0" fontAlgn="base" hangingPunct="0">
              <a:spcBef>
                <a:spcPct val="20000"/>
              </a:spcBef>
              <a:spcAft>
                <a:spcPct val="0"/>
              </a:spcAft>
              <a:buClr>
                <a:schemeClr val="bg1"/>
              </a:buClr>
              <a:buSzPct val="80000"/>
              <a:buFont typeface="Times New Roman" panose="02020603050405020304" pitchFamily="18" charset="0"/>
              <a:buChar char="–"/>
              <a:defRPr>
                <a:solidFill>
                  <a:srgbClr val="FFFFFF"/>
                </a:solidFill>
                <a:latin typeface="+mn-lt"/>
                <a:ea typeface="ヒラギノ角ゴ Pro W3" charset="0"/>
                <a:cs typeface="ヒラギノ角ゴ Pro W3" charset="0"/>
              </a:defRPr>
            </a:lvl4pPr>
            <a:lvl5pPr marL="2057400" indent="-228600" algn="l" rtl="0" eaLnBrk="0" fontAlgn="base" hangingPunct="0">
              <a:spcBef>
                <a:spcPct val="20000"/>
              </a:spcBef>
              <a:spcAft>
                <a:spcPct val="0"/>
              </a:spcAft>
              <a:buClr>
                <a:schemeClr val="bg1"/>
              </a:buClr>
              <a:buSzPct val="70000"/>
              <a:buChar char="•"/>
              <a:defRPr>
                <a:solidFill>
                  <a:srgbClr val="FFFFFF"/>
                </a:solidFill>
                <a:latin typeface="+mn-lt"/>
                <a:ea typeface="ヒラギノ角ゴ Pro W3" charset="0"/>
                <a:cs typeface="ヒラギノ角ゴ Pro W3" charset="0"/>
              </a:defRPr>
            </a:lvl5pPr>
            <a:lvl6pPr marL="2514600" indent="-228600" algn="l" rtl="0" fontAlgn="base">
              <a:spcBef>
                <a:spcPct val="20000"/>
              </a:spcBef>
              <a:spcAft>
                <a:spcPct val="0"/>
              </a:spcAft>
              <a:buClr>
                <a:schemeClr val="bg1"/>
              </a:buClr>
              <a:buSzPct val="70000"/>
              <a:buChar char="•"/>
              <a:defRPr sz="2000">
                <a:solidFill>
                  <a:schemeClr val="bg1"/>
                </a:solidFill>
                <a:latin typeface="+mn-lt"/>
              </a:defRPr>
            </a:lvl6pPr>
            <a:lvl7pPr marL="2971800" indent="-228600" algn="l" rtl="0" fontAlgn="base">
              <a:spcBef>
                <a:spcPct val="20000"/>
              </a:spcBef>
              <a:spcAft>
                <a:spcPct val="0"/>
              </a:spcAft>
              <a:buClr>
                <a:schemeClr val="bg1"/>
              </a:buClr>
              <a:buSzPct val="70000"/>
              <a:buChar char="•"/>
              <a:defRPr sz="2000">
                <a:solidFill>
                  <a:schemeClr val="bg1"/>
                </a:solidFill>
                <a:latin typeface="+mn-lt"/>
              </a:defRPr>
            </a:lvl7pPr>
            <a:lvl8pPr marL="3429000" indent="-228600" algn="l" rtl="0" fontAlgn="base">
              <a:spcBef>
                <a:spcPct val="20000"/>
              </a:spcBef>
              <a:spcAft>
                <a:spcPct val="0"/>
              </a:spcAft>
              <a:buClr>
                <a:schemeClr val="bg1"/>
              </a:buClr>
              <a:buSzPct val="70000"/>
              <a:buChar char="•"/>
              <a:defRPr sz="2000">
                <a:solidFill>
                  <a:schemeClr val="bg1"/>
                </a:solidFill>
                <a:latin typeface="+mn-lt"/>
              </a:defRPr>
            </a:lvl8pPr>
            <a:lvl9pPr marL="3886200" indent="-228600" algn="l" rtl="0" fontAlgn="base">
              <a:spcBef>
                <a:spcPct val="20000"/>
              </a:spcBef>
              <a:spcAft>
                <a:spcPct val="0"/>
              </a:spcAft>
              <a:buClr>
                <a:schemeClr val="bg1"/>
              </a:buClr>
              <a:buSzPct val="70000"/>
              <a:buChar char="•"/>
              <a:defRPr sz="2000">
                <a:solidFill>
                  <a:schemeClr val="bg1"/>
                </a:solidFill>
                <a:latin typeface="+mn-lt"/>
              </a:defRPr>
            </a:lvl9pPr>
          </a:lstStyle>
          <a:p>
            <a:pPr>
              <a:defRPr/>
            </a:pPr>
            <a:endParaRPr lang="en-US" b="1" kern="0" dirty="0">
              <a:solidFill>
                <a:schemeClr val="tx1"/>
              </a:solidFill>
            </a:endParaRPr>
          </a:p>
          <a:p>
            <a:pPr marL="0" indent="0">
              <a:defRPr/>
            </a:pPr>
            <a:endParaRPr lang="en-US" b="1" kern="0" dirty="0">
              <a:solidFill>
                <a:schemeClr val="tx1"/>
              </a:solidFill>
            </a:endParaRPr>
          </a:p>
        </p:txBody>
      </p:sp>
      <p:sp>
        <p:nvSpPr>
          <p:cNvPr id="4" name="Rectangle 3">
            <a:extLst>
              <a:ext uri="{FF2B5EF4-FFF2-40B4-BE49-F238E27FC236}">
                <a16:creationId xmlns:a16="http://schemas.microsoft.com/office/drawing/2014/main" id="{DAC7839E-BA2A-1F1C-67DE-D025A19C0A10}"/>
              </a:ext>
            </a:extLst>
          </p:cNvPr>
          <p:cNvSpPr/>
          <p:nvPr/>
        </p:nvSpPr>
        <p:spPr bwMode="auto">
          <a:xfrm>
            <a:off x="7299326" y="3237655"/>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grpSp>
        <p:nvGrpSpPr>
          <p:cNvPr id="5" name="Group 37">
            <a:extLst>
              <a:ext uri="{FF2B5EF4-FFF2-40B4-BE49-F238E27FC236}">
                <a16:creationId xmlns:a16="http://schemas.microsoft.com/office/drawing/2014/main" id="{75DB3D8A-E2ED-BF98-B44D-31A758873617}"/>
              </a:ext>
            </a:extLst>
          </p:cNvPr>
          <p:cNvGrpSpPr>
            <a:grpSpLocks/>
          </p:cNvGrpSpPr>
          <p:nvPr/>
        </p:nvGrpSpPr>
        <p:grpSpPr bwMode="auto">
          <a:xfrm>
            <a:off x="2327275" y="1270742"/>
            <a:ext cx="7354888" cy="723900"/>
            <a:chOff x="1069310" y="1411593"/>
            <a:chExt cx="9807792" cy="965005"/>
          </a:xfrm>
        </p:grpSpPr>
        <p:sp>
          <p:nvSpPr>
            <p:cNvPr id="6" name="Right Triangle 5">
              <a:extLst>
                <a:ext uri="{FF2B5EF4-FFF2-40B4-BE49-F238E27FC236}">
                  <a16:creationId xmlns:a16="http://schemas.microsoft.com/office/drawing/2014/main" id="{03966263-00C0-1578-0F6C-57F2908EC083}"/>
                </a:ext>
              </a:extLst>
            </p:cNvPr>
            <p:cNvSpPr/>
            <p:nvPr/>
          </p:nvSpPr>
          <p:spPr bwMode="auto">
            <a:xfrm flipH="1">
              <a:off x="1069310" y="1411593"/>
              <a:ext cx="9807792" cy="626407"/>
            </a:xfrm>
            <a:prstGeom prst="rtTriangle">
              <a:avLst/>
            </a:prstGeom>
            <a:solidFill>
              <a:schemeClr val="bg1">
                <a:lumMod val="85000"/>
              </a:schemeClr>
            </a:solidFill>
            <a:ln w="9525" cap="flat" cmpd="sng" algn="ctr">
              <a:noFill/>
              <a:prstDash val="solid"/>
              <a:round/>
              <a:headEnd type="none" w="med" len="med"/>
              <a:tailEnd type="none" w="med" len="med"/>
            </a:ln>
            <a:effectLst/>
          </p:spPr>
          <p:txBody>
            <a:bodyPr wrap="none"/>
            <a:lstStyle/>
            <a:p>
              <a:pPr eaLnBrk="1" hangingPunct="1">
                <a:defRPr/>
              </a:pPr>
              <a:endParaRPr lang="en-US"/>
            </a:p>
          </p:txBody>
        </p:sp>
        <p:sp>
          <p:nvSpPr>
            <p:cNvPr id="8" name="TextBox 20">
              <a:extLst>
                <a:ext uri="{FF2B5EF4-FFF2-40B4-BE49-F238E27FC236}">
                  <a16:creationId xmlns:a16="http://schemas.microsoft.com/office/drawing/2014/main" id="{556C9339-022B-BBF3-F845-B5689FF2ABA5}"/>
                </a:ext>
              </a:extLst>
            </p:cNvPr>
            <p:cNvSpPr txBox="1">
              <a:spLocks noChangeArrowheads="1"/>
            </p:cNvSpPr>
            <p:nvPr/>
          </p:nvSpPr>
          <p:spPr bwMode="auto">
            <a:xfrm>
              <a:off x="7879512" y="1638031"/>
              <a:ext cx="2635592" cy="73856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Advanced</a:t>
              </a:r>
            </a:p>
            <a:p>
              <a:pPr algn="ctr" eaLnBrk="1" hangingPunct="1">
                <a:lnSpc>
                  <a:spcPct val="100000"/>
                </a:lnSpc>
                <a:spcBef>
                  <a:spcPct val="0"/>
                </a:spcBef>
                <a:buClrTx/>
                <a:defRPr/>
              </a:pPr>
              <a:r>
                <a:rPr lang="en-US" altLang="en-US" sz="1500" b="1" dirty="0">
                  <a:solidFill>
                    <a:schemeClr val="tx2"/>
                  </a:solidFill>
                </a:rPr>
                <a:t>(treatable)</a:t>
              </a:r>
              <a:endParaRPr lang="en-US" altLang="en-US" sz="1050" b="1" dirty="0">
                <a:solidFill>
                  <a:schemeClr val="tx2"/>
                </a:solidFill>
              </a:endParaRPr>
            </a:p>
          </p:txBody>
        </p:sp>
      </p:grpSp>
      <p:sp>
        <p:nvSpPr>
          <p:cNvPr id="9" name="Rectangle 8">
            <a:extLst>
              <a:ext uri="{FF2B5EF4-FFF2-40B4-BE49-F238E27FC236}">
                <a16:creationId xmlns:a16="http://schemas.microsoft.com/office/drawing/2014/main" id="{246147EC-88F9-AD85-71C4-C5535D10F9BC}"/>
              </a:ext>
            </a:extLst>
          </p:cNvPr>
          <p:cNvSpPr/>
          <p:nvPr/>
        </p:nvSpPr>
        <p:spPr bwMode="auto">
          <a:xfrm>
            <a:off x="7299326" y="2437555"/>
            <a:ext cx="1152525"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10" name="Rectangle 9">
            <a:extLst>
              <a:ext uri="{FF2B5EF4-FFF2-40B4-BE49-F238E27FC236}">
                <a16:creationId xmlns:a16="http://schemas.microsoft.com/office/drawing/2014/main" id="{70868CEE-4867-C46D-EF62-69C27ED0ED56}"/>
              </a:ext>
            </a:extLst>
          </p:cNvPr>
          <p:cNvSpPr/>
          <p:nvPr/>
        </p:nvSpPr>
        <p:spPr bwMode="auto">
          <a:xfrm>
            <a:off x="8512176" y="2437555"/>
            <a:ext cx="1154113" cy="741362"/>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p>
        </p:txBody>
      </p:sp>
      <p:sp>
        <p:nvSpPr>
          <p:cNvPr id="11" name="Rectangle 10">
            <a:extLst>
              <a:ext uri="{FF2B5EF4-FFF2-40B4-BE49-F238E27FC236}">
                <a16:creationId xmlns:a16="http://schemas.microsoft.com/office/drawing/2014/main" id="{2E84FD89-6697-7FB4-A681-A0A5AF45548D}"/>
              </a:ext>
            </a:extLst>
          </p:cNvPr>
          <p:cNvSpPr/>
          <p:nvPr/>
        </p:nvSpPr>
        <p:spPr bwMode="auto">
          <a:xfrm>
            <a:off x="8512176" y="3250355"/>
            <a:ext cx="1154113" cy="7413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rgbClr val="FFFF00"/>
              </a:solidFill>
            </a:endParaRPr>
          </a:p>
        </p:txBody>
      </p:sp>
      <p:grpSp>
        <p:nvGrpSpPr>
          <p:cNvPr id="12" name="Group 4">
            <a:extLst>
              <a:ext uri="{FF2B5EF4-FFF2-40B4-BE49-F238E27FC236}">
                <a16:creationId xmlns:a16="http://schemas.microsoft.com/office/drawing/2014/main" id="{05771EFC-E343-D555-B580-053A10122B35}"/>
              </a:ext>
            </a:extLst>
          </p:cNvPr>
          <p:cNvGrpSpPr>
            <a:grpSpLocks/>
          </p:cNvGrpSpPr>
          <p:nvPr/>
        </p:nvGrpSpPr>
        <p:grpSpPr bwMode="auto">
          <a:xfrm>
            <a:off x="2386137" y="2408669"/>
            <a:ext cx="1048941" cy="1691790"/>
            <a:chOff x="485980" y="2654110"/>
            <a:chExt cx="1398530" cy="2255449"/>
          </a:xfrm>
          <a:solidFill>
            <a:schemeClr val="accent1">
              <a:lumMod val="20000"/>
              <a:lumOff val="80000"/>
            </a:schemeClr>
          </a:solidFill>
        </p:grpSpPr>
        <p:sp>
          <p:nvSpPr>
            <p:cNvPr id="13" name="Rectangle 12">
              <a:extLst>
                <a:ext uri="{FF2B5EF4-FFF2-40B4-BE49-F238E27FC236}">
                  <a16:creationId xmlns:a16="http://schemas.microsoft.com/office/drawing/2014/main" id="{B64E7679-A0BD-F71B-B785-4334C88069DF}"/>
                </a:ext>
              </a:extLst>
            </p:cNvPr>
            <p:cNvSpPr/>
            <p:nvPr/>
          </p:nvSpPr>
          <p:spPr>
            <a:xfrm>
              <a:off x="485980" y="2654110"/>
              <a:ext cx="1398530" cy="2255449"/>
            </a:xfrm>
            <a:prstGeom prst="rect">
              <a:avLst/>
            </a:prstGeom>
            <a:grp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1"/>
                </a:solidFill>
              </a:endParaRPr>
            </a:p>
          </p:txBody>
        </p:sp>
        <p:sp>
          <p:nvSpPr>
            <p:cNvPr id="14" name="TextBox 22">
              <a:extLst>
                <a:ext uri="{FF2B5EF4-FFF2-40B4-BE49-F238E27FC236}">
                  <a16:creationId xmlns:a16="http://schemas.microsoft.com/office/drawing/2014/main" id="{1D62F864-9451-4089-A1F9-56195983F207}"/>
                </a:ext>
              </a:extLst>
            </p:cNvPr>
            <p:cNvSpPr txBox="1">
              <a:spLocks noChangeArrowheads="1"/>
            </p:cNvSpPr>
            <p:nvPr/>
          </p:nvSpPr>
          <p:spPr bwMode="auto">
            <a:xfrm>
              <a:off x="503618" y="3021996"/>
              <a:ext cx="1350364" cy="1507924"/>
            </a:xfrm>
            <a:prstGeom prst="rect">
              <a:avLst/>
            </a:prstGeom>
            <a:grp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350" b="1" dirty="0">
                  <a:solidFill>
                    <a:schemeClr val="tx1"/>
                  </a:solidFill>
                </a:rPr>
                <a:t>Early Detection</a:t>
              </a:r>
            </a:p>
            <a:p>
              <a:pPr algn="ctr" eaLnBrk="1" hangingPunct="1">
                <a:lnSpc>
                  <a:spcPct val="100000"/>
                </a:lnSpc>
                <a:spcBef>
                  <a:spcPct val="0"/>
                </a:spcBef>
                <a:buClrTx/>
                <a:defRPr/>
              </a:pPr>
              <a:r>
                <a:rPr lang="en-US" altLang="en-US" sz="1350" b="1" dirty="0">
                  <a:solidFill>
                    <a:schemeClr val="tx1"/>
                  </a:solidFill>
                </a:rPr>
                <a:t>for </a:t>
              </a:r>
            </a:p>
            <a:p>
              <a:pPr algn="ctr" eaLnBrk="1" hangingPunct="1">
                <a:lnSpc>
                  <a:spcPct val="100000"/>
                </a:lnSpc>
                <a:spcBef>
                  <a:spcPct val="0"/>
                </a:spcBef>
                <a:buClrTx/>
                <a:defRPr/>
              </a:pPr>
              <a:r>
                <a:rPr lang="en-US" altLang="en-US" sz="1350" b="1" dirty="0">
                  <a:solidFill>
                    <a:schemeClr val="tx1"/>
                  </a:solidFill>
                </a:rPr>
                <a:t>Prostate Cancer</a:t>
              </a:r>
            </a:p>
          </p:txBody>
        </p:sp>
      </p:grpSp>
      <p:sp>
        <p:nvSpPr>
          <p:cNvPr id="15" name="TextBox 6">
            <a:extLst>
              <a:ext uri="{FF2B5EF4-FFF2-40B4-BE49-F238E27FC236}">
                <a16:creationId xmlns:a16="http://schemas.microsoft.com/office/drawing/2014/main" id="{1262DAF6-0C74-7554-1298-8CD2E57DB751}"/>
              </a:ext>
            </a:extLst>
          </p:cNvPr>
          <p:cNvSpPr txBox="1">
            <a:spLocks noChangeArrowheads="1"/>
          </p:cNvSpPr>
          <p:nvPr/>
        </p:nvSpPr>
        <p:spPr bwMode="auto">
          <a:xfrm>
            <a:off x="7577160" y="3415455"/>
            <a:ext cx="619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1"/>
                </a:solidFill>
              </a:rPr>
              <a:t>M0</a:t>
            </a:r>
          </a:p>
          <a:p>
            <a:pPr algn="ctr" eaLnBrk="1" hangingPunct="1">
              <a:lnSpc>
                <a:spcPct val="100000"/>
              </a:lnSpc>
              <a:spcBef>
                <a:spcPct val="0"/>
              </a:spcBef>
              <a:buClrTx/>
            </a:pPr>
            <a:r>
              <a:rPr lang="en-US" altLang="en-US" sz="1200" b="1" dirty="0">
                <a:solidFill>
                  <a:schemeClr val="tx1"/>
                </a:solidFill>
              </a:rPr>
              <a:t>CRPC</a:t>
            </a:r>
          </a:p>
        </p:txBody>
      </p:sp>
      <p:sp>
        <p:nvSpPr>
          <p:cNvPr id="16" name="TextBox 31">
            <a:extLst>
              <a:ext uri="{FF2B5EF4-FFF2-40B4-BE49-F238E27FC236}">
                <a16:creationId xmlns:a16="http://schemas.microsoft.com/office/drawing/2014/main" id="{F4B5EF0B-40B9-1B99-72DA-1727D8CF5BBB}"/>
              </a:ext>
            </a:extLst>
          </p:cNvPr>
          <p:cNvSpPr txBox="1">
            <a:spLocks noChangeArrowheads="1"/>
          </p:cNvSpPr>
          <p:nvPr/>
        </p:nvSpPr>
        <p:spPr bwMode="auto">
          <a:xfrm>
            <a:off x="7319964" y="2542330"/>
            <a:ext cx="113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1"/>
                </a:solidFill>
              </a:rPr>
              <a:t>Biochemical </a:t>
            </a:r>
          </a:p>
          <a:p>
            <a:pPr algn="ctr" eaLnBrk="1" hangingPunct="1">
              <a:lnSpc>
                <a:spcPct val="100000"/>
              </a:lnSpc>
              <a:spcBef>
                <a:spcPct val="0"/>
              </a:spcBef>
              <a:buClrTx/>
            </a:pPr>
            <a:r>
              <a:rPr lang="en-US" altLang="en-US" sz="1200" b="1" dirty="0">
                <a:solidFill>
                  <a:schemeClr val="tx1"/>
                </a:solidFill>
              </a:rPr>
              <a:t>recurrence</a:t>
            </a:r>
          </a:p>
        </p:txBody>
      </p:sp>
      <p:sp>
        <p:nvSpPr>
          <p:cNvPr id="17" name="TextBox 33">
            <a:extLst>
              <a:ext uri="{FF2B5EF4-FFF2-40B4-BE49-F238E27FC236}">
                <a16:creationId xmlns:a16="http://schemas.microsoft.com/office/drawing/2014/main" id="{FED24892-BBCF-B719-6CF2-3A89235FF8C1}"/>
              </a:ext>
            </a:extLst>
          </p:cNvPr>
          <p:cNvSpPr txBox="1">
            <a:spLocks noChangeArrowheads="1"/>
          </p:cNvSpPr>
          <p:nvPr/>
        </p:nvSpPr>
        <p:spPr bwMode="auto">
          <a:xfrm>
            <a:off x="8618538" y="3420218"/>
            <a:ext cx="9017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a:solidFill>
                  <a:schemeClr val="tx1"/>
                </a:solidFill>
              </a:rPr>
              <a:t>mCRPC</a:t>
            </a:r>
          </a:p>
        </p:txBody>
      </p:sp>
      <p:sp>
        <p:nvSpPr>
          <p:cNvPr id="18" name="TextBox 34">
            <a:extLst>
              <a:ext uri="{FF2B5EF4-FFF2-40B4-BE49-F238E27FC236}">
                <a16:creationId xmlns:a16="http://schemas.microsoft.com/office/drawing/2014/main" id="{108BE273-8F23-9E46-1511-07BFDF7DFADC}"/>
              </a:ext>
            </a:extLst>
          </p:cNvPr>
          <p:cNvSpPr txBox="1">
            <a:spLocks noChangeArrowheads="1"/>
          </p:cNvSpPr>
          <p:nvPr/>
        </p:nvSpPr>
        <p:spPr bwMode="auto">
          <a:xfrm>
            <a:off x="8266113" y="2580430"/>
            <a:ext cx="16049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500" b="1" dirty="0" err="1">
                <a:solidFill>
                  <a:schemeClr val="tx1"/>
                </a:solidFill>
              </a:rPr>
              <a:t>mCSPC</a:t>
            </a:r>
            <a:endParaRPr lang="en-US" altLang="en-US" sz="1500" b="1" dirty="0">
              <a:solidFill>
                <a:schemeClr val="tx1"/>
              </a:solidFill>
            </a:endParaRPr>
          </a:p>
        </p:txBody>
      </p:sp>
      <p:grpSp>
        <p:nvGrpSpPr>
          <p:cNvPr id="19" name="Group 3">
            <a:extLst>
              <a:ext uri="{FF2B5EF4-FFF2-40B4-BE49-F238E27FC236}">
                <a16:creationId xmlns:a16="http://schemas.microsoft.com/office/drawing/2014/main" id="{EFD82F75-8F90-B5DB-F975-2B6FEDED874F}"/>
              </a:ext>
            </a:extLst>
          </p:cNvPr>
          <p:cNvGrpSpPr>
            <a:grpSpLocks/>
          </p:cNvGrpSpPr>
          <p:nvPr/>
        </p:nvGrpSpPr>
        <p:grpSpPr bwMode="auto">
          <a:xfrm>
            <a:off x="3332163" y="1451718"/>
            <a:ext cx="3327400" cy="2644775"/>
            <a:chOff x="1814844" y="1380735"/>
            <a:chExt cx="2493553" cy="3525749"/>
          </a:xfrm>
        </p:grpSpPr>
        <p:grpSp>
          <p:nvGrpSpPr>
            <p:cNvPr id="20" name="Group 11">
              <a:extLst>
                <a:ext uri="{FF2B5EF4-FFF2-40B4-BE49-F238E27FC236}">
                  <a16:creationId xmlns:a16="http://schemas.microsoft.com/office/drawing/2014/main" id="{B2EF807A-47CA-D9A8-7046-C56893D96613}"/>
                </a:ext>
              </a:extLst>
            </p:cNvPr>
            <p:cNvGrpSpPr>
              <a:grpSpLocks/>
            </p:cNvGrpSpPr>
            <p:nvPr/>
          </p:nvGrpSpPr>
          <p:grpSpPr bwMode="auto">
            <a:xfrm>
              <a:off x="2010486" y="1380735"/>
              <a:ext cx="2297911" cy="3525749"/>
              <a:chOff x="273548" y="1290356"/>
              <a:chExt cx="2542102" cy="3526199"/>
            </a:xfrm>
          </p:grpSpPr>
          <p:sp>
            <p:nvSpPr>
              <p:cNvPr id="22" name="TextBox 20">
                <a:extLst>
                  <a:ext uri="{FF2B5EF4-FFF2-40B4-BE49-F238E27FC236}">
                    <a16:creationId xmlns:a16="http://schemas.microsoft.com/office/drawing/2014/main" id="{FEBACFD4-9C6A-BCA6-EEE7-1B214294875A}"/>
                  </a:ext>
                </a:extLst>
              </p:cNvPr>
              <p:cNvSpPr txBox="1">
                <a:spLocks noChangeArrowheads="1"/>
              </p:cNvSpPr>
              <p:nvPr/>
            </p:nvSpPr>
            <p:spPr bwMode="auto">
              <a:xfrm>
                <a:off x="633565" y="1290356"/>
                <a:ext cx="1638537" cy="738682"/>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Localized</a:t>
                </a:r>
              </a:p>
              <a:p>
                <a:pPr algn="ctr" eaLnBrk="1" hangingPunct="1">
                  <a:lnSpc>
                    <a:spcPct val="100000"/>
                  </a:lnSpc>
                  <a:spcBef>
                    <a:spcPct val="0"/>
                  </a:spcBef>
                  <a:buClrTx/>
                  <a:defRPr/>
                </a:pPr>
                <a:r>
                  <a:rPr lang="en-US" altLang="en-US" sz="1500" b="1" dirty="0">
                    <a:solidFill>
                      <a:schemeClr val="tx2"/>
                    </a:solidFill>
                  </a:rPr>
                  <a:t>(curable)</a:t>
                </a:r>
                <a:endParaRPr lang="en-US" altLang="en-US" sz="1050" b="1" dirty="0">
                  <a:solidFill>
                    <a:schemeClr val="tx2"/>
                  </a:solidFill>
                </a:endParaRPr>
              </a:p>
            </p:txBody>
          </p:sp>
          <p:sp>
            <p:nvSpPr>
              <p:cNvPr id="23" name="Rectangle 22">
                <a:extLst>
                  <a:ext uri="{FF2B5EF4-FFF2-40B4-BE49-F238E27FC236}">
                    <a16:creationId xmlns:a16="http://schemas.microsoft.com/office/drawing/2014/main" id="{5761D8C5-FAB5-A93D-CFBD-C3AF76ABD8FC}"/>
                  </a:ext>
                </a:extLst>
              </p:cNvPr>
              <p:cNvSpPr/>
              <p:nvPr/>
            </p:nvSpPr>
            <p:spPr>
              <a:xfrm>
                <a:off x="272955" y="2564529"/>
                <a:ext cx="2542695" cy="2252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100" b="1" dirty="0">
                  <a:solidFill>
                    <a:schemeClr val="tx2"/>
                  </a:solidFill>
                </a:endParaRPr>
              </a:p>
            </p:txBody>
          </p:sp>
        </p:grpSp>
        <p:sp>
          <p:nvSpPr>
            <p:cNvPr id="21" name="TextBox 22">
              <a:extLst>
                <a:ext uri="{FF2B5EF4-FFF2-40B4-BE49-F238E27FC236}">
                  <a16:creationId xmlns:a16="http://schemas.microsoft.com/office/drawing/2014/main" id="{0013D6BB-76CA-3405-2FC2-27FD9C51CB94}"/>
                </a:ext>
              </a:extLst>
            </p:cNvPr>
            <p:cNvSpPr txBox="1">
              <a:spLocks noChangeArrowheads="1"/>
            </p:cNvSpPr>
            <p:nvPr/>
          </p:nvSpPr>
          <p:spPr bwMode="auto">
            <a:xfrm>
              <a:off x="1814844" y="3317146"/>
              <a:ext cx="1348774" cy="6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a:solidFill>
                    <a:schemeClr val="tx2"/>
                  </a:solidFill>
                </a:rPr>
                <a:t>Active</a:t>
              </a:r>
            </a:p>
            <a:p>
              <a:pPr algn="ctr" eaLnBrk="1" hangingPunct="1">
                <a:lnSpc>
                  <a:spcPct val="100000"/>
                </a:lnSpc>
                <a:spcBef>
                  <a:spcPct val="0"/>
                </a:spcBef>
                <a:buClrTx/>
              </a:pPr>
              <a:r>
                <a:rPr lang="en-US" altLang="en-US" sz="1200" b="1">
                  <a:solidFill>
                    <a:schemeClr val="tx2"/>
                  </a:solidFill>
                </a:rPr>
                <a:t>Surveillance</a:t>
              </a:r>
            </a:p>
          </p:txBody>
        </p:sp>
      </p:grpSp>
      <p:sp>
        <p:nvSpPr>
          <p:cNvPr id="24" name="TextBox 27">
            <a:extLst>
              <a:ext uri="{FF2B5EF4-FFF2-40B4-BE49-F238E27FC236}">
                <a16:creationId xmlns:a16="http://schemas.microsoft.com/office/drawing/2014/main" id="{5594A5A5-72D7-3FB9-6BBC-C0B6B8CEAB1A}"/>
              </a:ext>
            </a:extLst>
          </p:cNvPr>
          <p:cNvSpPr txBox="1">
            <a:spLocks noChangeArrowheads="1"/>
          </p:cNvSpPr>
          <p:nvPr/>
        </p:nvSpPr>
        <p:spPr bwMode="auto">
          <a:xfrm rot="16200000">
            <a:off x="6640755" y="2538264"/>
            <a:ext cx="961544" cy="430887"/>
          </a:xfrm>
          <a:prstGeom prst="rect">
            <a:avLst/>
          </a:prstGeom>
          <a:noFill/>
          <a:ln>
            <a:noFill/>
          </a:ln>
        </p:spPr>
        <p:txBody>
          <a:bodyPr wrap="squar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Responds to ADT</a:t>
            </a:r>
          </a:p>
        </p:txBody>
      </p:sp>
      <p:sp>
        <p:nvSpPr>
          <p:cNvPr id="25" name="TextBox 22">
            <a:extLst>
              <a:ext uri="{FF2B5EF4-FFF2-40B4-BE49-F238E27FC236}">
                <a16:creationId xmlns:a16="http://schemas.microsoft.com/office/drawing/2014/main" id="{9885F2AF-8A3E-D828-AD84-B747460A2414}"/>
              </a:ext>
            </a:extLst>
          </p:cNvPr>
          <p:cNvSpPr txBox="1">
            <a:spLocks noChangeArrowheads="1"/>
          </p:cNvSpPr>
          <p:nvPr/>
        </p:nvSpPr>
        <p:spPr bwMode="auto">
          <a:xfrm>
            <a:off x="4847613" y="2688876"/>
            <a:ext cx="1800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pPr>
            <a:r>
              <a:rPr lang="en-US" altLang="en-US" sz="1200" b="1" dirty="0">
                <a:solidFill>
                  <a:schemeClr val="tx2"/>
                </a:solidFill>
              </a:rPr>
              <a:t>Definitive Treatment: </a:t>
            </a:r>
          </a:p>
          <a:p>
            <a:pPr algn="ctr" eaLnBrk="1" hangingPunct="1">
              <a:lnSpc>
                <a:spcPct val="100000"/>
              </a:lnSpc>
              <a:spcBef>
                <a:spcPct val="0"/>
              </a:spcBef>
              <a:buClrTx/>
            </a:pPr>
            <a:r>
              <a:rPr lang="en-US" altLang="en-US" sz="1200" b="1" dirty="0">
                <a:solidFill>
                  <a:schemeClr val="tx2"/>
                </a:solidFill>
              </a:rPr>
              <a:t>Surgery </a:t>
            </a:r>
          </a:p>
          <a:p>
            <a:pPr algn="ctr" eaLnBrk="1" hangingPunct="1">
              <a:lnSpc>
                <a:spcPct val="100000"/>
              </a:lnSpc>
              <a:spcBef>
                <a:spcPct val="0"/>
              </a:spcBef>
              <a:buClrTx/>
            </a:pPr>
            <a:r>
              <a:rPr lang="en-US" altLang="en-US" sz="1200" b="1" dirty="0">
                <a:solidFill>
                  <a:schemeClr val="tx2"/>
                </a:solidFill>
              </a:rPr>
              <a:t>vs </a:t>
            </a:r>
          </a:p>
          <a:p>
            <a:pPr algn="ctr" eaLnBrk="1" hangingPunct="1">
              <a:lnSpc>
                <a:spcPct val="100000"/>
              </a:lnSpc>
              <a:spcBef>
                <a:spcPct val="0"/>
              </a:spcBef>
              <a:buClrTx/>
            </a:pPr>
            <a:r>
              <a:rPr lang="en-US" altLang="en-US" sz="1200" b="1" dirty="0">
                <a:solidFill>
                  <a:schemeClr val="tx2"/>
                </a:solidFill>
              </a:rPr>
              <a:t>Radiation +/- testosterone suppression</a:t>
            </a:r>
          </a:p>
        </p:txBody>
      </p:sp>
      <p:sp>
        <p:nvSpPr>
          <p:cNvPr id="26" name="TextBox 27">
            <a:extLst>
              <a:ext uri="{FF2B5EF4-FFF2-40B4-BE49-F238E27FC236}">
                <a16:creationId xmlns:a16="http://schemas.microsoft.com/office/drawing/2014/main" id="{57CFDF02-AF60-1C2D-1E46-2B87FFECECFF}"/>
              </a:ext>
            </a:extLst>
          </p:cNvPr>
          <p:cNvSpPr txBox="1">
            <a:spLocks noChangeArrowheads="1"/>
          </p:cNvSpPr>
          <p:nvPr/>
        </p:nvSpPr>
        <p:spPr bwMode="auto">
          <a:xfrm rot="16200000">
            <a:off x="6692901" y="3401624"/>
            <a:ext cx="857250" cy="430887"/>
          </a:xfrm>
          <a:prstGeom prst="rect">
            <a:avLst/>
          </a:prstGeom>
          <a:noFill/>
          <a:ln>
            <a:noFill/>
          </a:ln>
        </p:spPr>
        <p:txBody>
          <a:bodyPr wrap="squar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ADT not sufficient</a:t>
            </a:r>
          </a:p>
        </p:txBody>
      </p:sp>
      <p:sp>
        <p:nvSpPr>
          <p:cNvPr id="27" name="TextBox 27">
            <a:extLst>
              <a:ext uri="{FF2B5EF4-FFF2-40B4-BE49-F238E27FC236}">
                <a16:creationId xmlns:a16="http://schemas.microsoft.com/office/drawing/2014/main" id="{B8E6EE40-C1F6-8689-D4AD-13F824FBE3FF}"/>
              </a:ext>
            </a:extLst>
          </p:cNvPr>
          <p:cNvSpPr txBox="1">
            <a:spLocks noChangeArrowheads="1"/>
          </p:cNvSpPr>
          <p:nvPr/>
        </p:nvSpPr>
        <p:spPr bwMode="auto">
          <a:xfrm>
            <a:off x="7262814" y="2055367"/>
            <a:ext cx="1249362" cy="430887"/>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Too small to see</a:t>
            </a:r>
          </a:p>
        </p:txBody>
      </p:sp>
      <p:sp>
        <p:nvSpPr>
          <p:cNvPr id="28" name="TextBox 27">
            <a:extLst>
              <a:ext uri="{FF2B5EF4-FFF2-40B4-BE49-F238E27FC236}">
                <a16:creationId xmlns:a16="http://schemas.microsoft.com/office/drawing/2014/main" id="{4B187250-BE84-919D-D9FC-2A71AC0B14B0}"/>
              </a:ext>
            </a:extLst>
          </p:cNvPr>
          <p:cNvSpPr txBox="1">
            <a:spLocks noChangeArrowheads="1"/>
          </p:cNvSpPr>
          <p:nvPr/>
        </p:nvSpPr>
        <p:spPr bwMode="auto">
          <a:xfrm>
            <a:off x="8574089" y="2058142"/>
            <a:ext cx="1023937" cy="430887"/>
          </a:xfrm>
          <a:prstGeom prst="rect">
            <a:avLst/>
          </a:prstGeom>
          <a:noFill/>
          <a:ln>
            <a:noFill/>
          </a:ln>
        </p:spPr>
        <p:txBody>
          <a:bodyPr wrap="square">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100" b="1" dirty="0">
                <a:solidFill>
                  <a:schemeClr val="tx1"/>
                </a:solidFill>
              </a:rPr>
              <a:t>Visible metastases</a:t>
            </a:r>
          </a:p>
        </p:txBody>
      </p:sp>
      <p:sp>
        <p:nvSpPr>
          <p:cNvPr id="29" name="TextBox 20">
            <a:extLst>
              <a:ext uri="{FF2B5EF4-FFF2-40B4-BE49-F238E27FC236}">
                <a16:creationId xmlns:a16="http://schemas.microsoft.com/office/drawing/2014/main" id="{9380C371-D70B-1C10-FD96-A0D870BD6678}"/>
              </a:ext>
            </a:extLst>
          </p:cNvPr>
          <p:cNvSpPr txBox="1">
            <a:spLocks noChangeArrowheads="1"/>
          </p:cNvSpPr>
          <p:nvPr/>
        </p:nvSpPr>
        <p:spPr bwMode="auto">
          <a:xfrm>
            <a:off x="1922464" y="1470767"/>
            <a:ext cx="1976437" cy="323850"/>
          </a:xfrm>
          <a:prstGeom prst="rect">
            <a:avLst/>
          </a:prstGeom>
          <a:noFill/>
          <a:ln>
            <a:noFill/>
          </a:ln>
        </p:spPr>
        <p:txBody>
          <a:bodyPr>
            <a:spAutoFit/>
          </a:bodyPr>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algn="ctr" eaLnBrk="1" hangingPunct="1">
              <a:lnSpc>
                <a:spcPct val="100000"/>
              </a:lnSpc>
              <a:spcBef>
                <a:spcPct val="0"/>
              </a:spcBef>
              <a:buClrTx/>
              <a:defRPr/>
            </a:pPr>
            <a:r>
              <a:rPr lang="en-US" altLang="en-US" sz="1500" b="1" dirty="0">
                <a:solidFill>
                  <a:schemeClr val="tx2"/>
                </a:solidFill>
              </a:rPr>
              <a:t>At Risk</a:t>
            </a:r>
            <a:endParaRPr lang="en-US" altLang="en-US" sz="1050" b="1" dirty="0">
              <a:solidFill>
                <a:schemeClr val="tx2"/>
              </a:solidFill>
            </a:endParaRPr>
          </a:p>
        </p:txBody>
      </p:sp>
      <p:sp>
        <p:nvSpPr>
          <p:cNvPr id="30" name="Rectangle 29">
            <a:extLst>
              <a:ext uri="{FF2B5EF4-FFF2-40B4-BE49-F238E27FC236}">
                <a16:creationId xmlns:a16="http://schemas.microsoft.com/office/drawing/2014/main" id="{422B7CFB-297B-C601-9A3C-EC8185FC4AFF}"/>
              </a:ext>
            </a:extLst>
          </p:cNvPr>
          <p:cNvSpPr/>
          <p:nvPr/>
        </p:nvSpPr>
        <p:spPr bwMode="auto">
          <a:xfrm>
            <a:off x="2435225" y="4367955"/>
            <a:ext cx="287338" cy="2540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wrap="none"/>
          <a:lstStyle/>
          <a:p>
            <a:pPr eaLnBrk="1" hangingPunct="1">
              <a:defRPr/>
            </a:pPr>
            <a:endParaRPr lang="en-US"/>
          </a:p>
        </p:txBody>
      </p:sp>
      <p:sp>
        <p:nvSpPr>
          <p:cNvPr id="31" name="Rectangle 33">
            <a:extLst>
              <a:ext uri="{FF2B5EF4-FFF2-40B4-BE49-F238E27FC236}">
                <a16:creationId xmlns:a16="http://schemas.microsoft.com/office/drawing/2014/main" id="{A872CB49-45B8-2940-0DF7-0DFF6239242C}"/>
              </a:ext>
            </a:extLst>
          </p:cNvPr>
          <p:cNvSpPr>
            <a:spLocks noChangeArrowheads="1"/>
          </p:cNvSpPr>
          <p:nvPr/>
        </p:nvSpPr>
        <p:spPr bwMode="auto">
          <a:xfrm>
            <a:off x="2435225" y="4664817"/>
            <a:ext cx="287338" cy="255588"/>
          </a:xfrm>
          <a:prstGeom prst="rect">
            <a:avLst/>
          </a:prstGeom>
          <a:solidFill>
            <a:schemeClr val="bg1"/>
          </a:solidFill>
          <a:ln w="9525" algn="ctr">
            <a:solidFill>
              <a:schemeClr val="tx1"/>
            </a:solidFill>
            <a:round/>
            <a:headEnd/>
            <a:tailEnd/>
          </a:ln>
        </p:spPr>
        <p:txBody>
          <a:bodyPr wrap="none"/>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eaLnBrk="1" hangingPunct="1">
              <a:lnSpc>
                <a:spcPct val="100000"/>
              </a:lnSpc>
              <a:spcBef>
                <a:spcPct val="0"/>
              </a:spcBef>
              <a:buClrTx/>
            </a:pPr>
            <a:endParaRPr lang="en-US" altLang="en-US" sz="1800">
              <a:solidFill>
                <a:schemeClr val="tx1"/>
              </a:solidFill>
              <a:latin typeface="Times New Roman" panose="02020603050405020304" pitchFamily="18" charset="0"/>
            </a:endParaRPr>
          </a:p>
        </p:txBody>
      </p:sp>
      <p:sp>
        <p:nvSpPr>
          <p:cNvPr id="32" name="TextBox 31">
            <a:extLst>
              <a:ext uri="{FF2B5EF4-FFF2-40B4-BE49-F238E27FC236}">
                <a16:creationId xmlns:a16="http://schemas.microsoft.com/office/drawing/2014/main" id="{41BAF0DC-627E-D489-B7E0-89EB8DFBE859}"/>
              </a:ext>
            </a:extLst>
          </p:cNvPr>
          <p:cNvSpPr txBox="1"/>
          <p:nvPr/>
        </p:nvSpPr>
        <p:spPr>
          <a:xfrm>
            <a:off x="2682875" y="4318742"/>
            <a:ext cx="3211648" cy="300082"/>
          </a:xfrm>
          <a:prstGeom prst="rect">
            <a:avLst/>
          </a:prstGeom>
          <a:noFill/>
        </p:spPr>
        <p:txBody>
          <a:bodyPr wrap="none">
            <a:spAutoFit/>
          </a:bodyPr>
          <a:lstStyle/>
          <a:p>
            <a:pPr>
              <a:defRPr/>
            </a:pPr>
            <a:r>
              <a:rPr lang="en-US" sz="1350" i="1" dirty="0">
                <a:latin typeface="+mj-lt"/>
              </a:rPr>
              <a:t>Current clinical trials for molecular subtypes</a:t>
            </a:r>
          </a:p>
        </p:txBody>
      </p:sp>
      <p:sp>
        <p:nvSpPr>
          <p:cNvPr id="33" name="TextBox 32">
            <a:extLst>
              <a:ext uri="{FF2B5EF4-FFF2-40B4-BE49-F238E27FC236}">
                <a16:creationId xmlns:a16="http://schemas.microsoft.com/office/drawing/2014/main" id="{5E0FA215-0568-1418-8595-106E9761C0CD}"/>
              </a:ext>
            </a:extLst>
          </p:cNvPr>
          <p:cNvSpPr txBox="1"/>
          <p:nvPr/>
        </p:nvSpPr>
        <p:spPr>
          <a:xfrm>
            <a:off x="2693988" y="4617192"/>
            <a:ext cx="3037626" cy="300082"/>
          </a:xfrm>
          <a:prstGeom prst="rect">
            <a:avLst/>
          </a:prstGeom>
          <a:noFill/>
        </p:spPr>
        <p:txBody>
          <a:bodyPr wrap="none">
            <a:spAutoFit/>
          </a:bodyPr>
          <a:lstStyle/>
          <a:p>
            <a:pPr>
              <a:defRPr/>
            </a:pPr>
            <a:r>
              <a:rPr lang="en-US" sz="1350" i="1" dirty="0">
                <a:latin typeface="+mj-lt"/>
              </a:rPr>
              <a:t>FDA-approved targeted therapies options</a:t>
            </a:r>
          </a:p>
        </p:txBody>
      </p:sp>
      <p:sp>
        <p:nvSpPr>
          <p:cNvPr id="34" name="TextBox 33">
            <a:extLst>
              <a:ext uri="{FF2B5EF4-FFF2-40B4-BE49-F238E27FC236}">
                <a16:creationId xmlns:a16="http://schemas.microsoft.com/office/drawing/2014/main" id="{34E81796-234B-EE5D-BF1D-CA7B2DED942A}"/>
              </a:ext>
            </a:extLst>
          </p:cNvPr>
          <p:cNvSpPr txBox="1"/>
          <p:nvPr/>
        </p:nvSpPr>
        <p:spPr>
          <a:xfrm>
            <a:off x="7299325" y="4353668"/>
            <a:ext cx="3036888" cy="507831"/>
          </a:xfrm>
          <a:prstGeom prst="rect">
            <a:avLst/>
          </a:prstGeom>
          <a:noFill/>
        </p:spPr>
        <p:txBody>
          <a:bodyPr>
            <a:spAutoFit/>
          </a:bodyPr>
          <a:lstStyle/>
          <a:p>
            <a:pPr>
              <a:defRPr/>
            </a:pPr>
            <a:r>
              <a:rPr lang="en-US" sz="1350" dirty="0">
                <a:latin typeface="+mj-lt"/>
              </a:rPr>
              <a:t>ADT = androgen deprivation therapy (testosterone suppression)</a:t>
            </a:r>
          </a:p>
        </p:txBody>
      </p:sp>
      <p:grpSp>
        <p:nvGrpSpPr>
          <p:cNvPr id="35" name="Group 34">
            <a:extLst>
              <a:ext uri="{FF2B5EF4-FFF2-40B4-BE49-F238E27FC236}">
                <a16:creationId xmlns:a16="http://schemas.microsoft.com/office/drawing/2014/main" id="{DE11301F-4D32-49E9-C5CF-FE70A449C443}"/>
              </a:ext>
            </a:extLst>
          </p:cNvPr>
          <p:cNvGrpSpPr>
            <a:grpSpLocks/>
          </p:cNvGrpSpPr>
          <p:nvPr/>
        </p:nvGrpSpPr>
        <p:grpSpPr bwMode="auto">
          <a:xfrm>
            <a:off x="2082198" y="5084172"/>
            <a:ext cx="7416785" cy="923417"/>
            <a:chOff x="134110" y="5662523"/>
            <a:chExt cx="7416165" cy="923263"/>
          </a:xfrm>
        </p:grpSpPr>
        <p:sp>
          <p:nvSpPr>
            <p:cNvPr id="36" name="TextBox 35">
              <a:extLst>
                <a:ext uri="{FF2B5EF4-FFF2-40B4-BE49-F238E27FC236}">
                  <a16:creationId xmlns:a16="http://schemas.microsoft.com/office/drawing/2014/main" id="{5F24721D-2E71-F5A1-0DEF-D96866F329A1}"/>
                </a:ext>
              </a:extLst>
            </p:cNvPr>
            <p:cNvSpPr txBox="1"/>
            <p:nvPr/>
          </p:nvSpPr>
          <p:spPr>
            <a:xfrm>
              <a:off x="134110" y="5732361"/>
              <a:ext cx="1365965" cy="545956"/>
            </a:xfrm>
            <a:prstGeom prst="rect">
              <a:avLst/>
            </a:prstGeom>
            <a:solidFill>
              <a:schemeClr val="accent4">
                <a:lumMod val="20000"/>
                <a:lumOff val="80000"/>
              </a:schemeClr>
            </a:solidFill>
          </p:spPr>
          <p:txBody>
            <a:bodyPr wrap="none">
              <a:spAutoFit/>
            </a:bodyPr>
            <a:lstStyle/>
            <a:p>
              <a:pPr algn="ctr">
                <a:defRPr/>
              </a:pPr>
              <a:r>
                <a:rPr lang="en-US" b="1" dirty="0"/>
                <a:t>Urology</a:t>
              </a:r>
            </a:p>
            <a:p>
              <a:pPr algn="ctr">
                <a:defRPr/>
              </a:pPr>
              <a:r>
                <a:rPr lang="en-US" b="1" dirty="0"/>
                <a:t>Primary Care</a:t>
              </a:r>
            </a:p>
          </p:txBody>
        </p:sp>
        <p:sp>
          <p:nvSpPr>
            <p:cNvPr id="37" name="TextBox 36">
              <a:extLst>
                <a:ext uri="{FF2B5EF4-FFF2-40B4-BE49-F238E27FC236}">
                  <a16:creationId xmlns:a16="http://schemas.microsoft.com/office/drawing/2014/main" id="{5D6B3C9B-857C-A373-DBB5-EFA40AEF73F5}"/>
                </a:ext>
              </a:extLst>
            </p:cNvPr>
            <p:cNvSpPr txBox="1"/>
            <p:nvPr/>
          </p:nvSpPr>
          <p:spPr>
            <a:xfrm>
              <a:off x="2718583" y="5824421"/>
              <a:ext cx="1973452" cy="761365"/>
            </a:xfrm>
            <a:prstGeom prst="rect">
              <a:avLst/>
            </a:prstGeom>
            <a:solidFill>
              <a:schemeClr val="accent4">
                <a:lumMod val="20000"/>
                <a:lumOff val="80000"/>
              </a:schemeClr>
            </a:solidFill>
          </p:spPr>
          <p:txBody>
            <a:bodyPr wrap="none">
              <a:spAutoFit/>
            </a:bodyPr>
            <a:lstStyle/>
            <a:p>
              <a:pPr algn="ctr">
                <a:defRPr/>
              </a:pPr>
              <a:r>
                <a:rPr lang="en-US" b="1" dirty="0"/>
                <a:t>Urology</a:t>
              </a:r>
            </a:p>
            <a:p>
              <a:pPr algn="ctr">
                <a:defRPr/>
              </a:pPr>
              <a:r>
                <a:rPr lang="en-US" b="1" dirty="0"/>
                <a:t>Radiation Oncology</a:t>
              </a:r>
            </a:p>
            <a:p>
              <a:pPr algn="ctr">
                <a:defRPr/>
              </a:pPr>
              <a:r>
                <a:rPr lang="en-US" sz="1400" dirty="0"/>
                <a:t>Medical Oncology</a:t>
              </a:r>
            </a:p>
          </p:txBody>
        </p:sp>
        <p:sp>
          <p:nvSpPr>
            <p:cNvPr id="38" name="TextBox 37">
              <a:extLst>
                <a:ext uri="{FF2B5EF4-FFF2-40B4-BE49-F238E27FC236}">
                  <a16:creationId xmlns:a16="http://schemas.microsoft.com/office/drawing/2014/main" id="{F04F3F0F-4299-C2DD-87FB-B5A0FD3CA3E4}"/>
                </a:ext>
              </a:extLst>
            </p:cNvPr>
            <p:cNvSpPr txBox="1"/>
            <p:nvPr/>
          </p:nvSpPr>
          <p:spPr>
            <a:xfrm>
              <a:off x="5576823" y="5796592"/>
              <a:ext cx="1973452" cy="761364"/>
            </a:xfrm>
            <a:prstGeom prst="rect">
              <a:avLst/>
            </a:prstGeom>
            <a:solidFill>
              <a:schemeClr val="accent4">
                <a:lumMod val="20000"/>
                <a:lumOff val="80000"/>
              </a:schemeClr>
            </a:solidFill>
          </p:spPr>
          <p:txBody>
            <a:bodyPr wrap="none">
              <a:spAutoFit/>
            </a:bodyPr>
            <a:lstStyle/>
            <a:p>
              <a:pPr algn="ctr">
                <a:defRPr/>
              </a:pPr>
              <a:r>
                <a:rPr lang="en-US" b="1" dirty="0"/>
                <a:t>Medical Oncology</a:t>
              </a:r>
            </a:p>
            <a:p>
              <a:pPr algn="ctr">
                <a:defRPr/>
              </a:pPr>
              <a:r>
                <a:rPr lang="en-US" b="1" dirty="0"/>
                <a:t>Radiation Oncology</a:t>
              </a:r>
            </a:p>
            <a:p>
              <a:pPr algn="ctr">
                <a:defRPr/>
              </a:pPr>
              <a:r>
                <a:rPr lang="en-US" sz="1400" dirty="0"/>
                <a:t>Urology</a:t>
              </a:r>
            </a:p>
          </p:txBody>
        </p:sp>
        <p:sp>
          <p:nvSpPr>
            <p:cNvPr id="39" name="TextBox 38">
              <a:extLst>
                <a:ext uri="{FF2B5EF4-FFF2-40B4-BE49-F238E27FC236}">
                  <a16:creationId xmlns:a16="http://schemas.microsoft.com/office/drawing/2014/main" id="{A5E330CC-5006-34EA-FB07-B25E2C01A6BB}"/>
                </a:ext>
              </a:extLst>
            </p:cNvPr>
            <p:cNvSpPr txBox="1"/>
            <p:nvPr/>
          </p:nvSpPr>
          <p:spPr>
            <a:xfrm>
              <a:off x="1880090" y="5662523"/>
              <a:ext cx="899530" cy="319137"/>
            </a:xfrm>
            <a:prstGeom prst="rect">
              <a:avLst/>
            </a:prstGeom>
            <a:solidFill>
              <a:schemeClr val="accent4">
                <a:lumMod val="20000"/>
                <a:lumOff val="80000"/>
              </a:schemeClr>
            </a:solidFill>
          </p:spPr>
          <p:txBody>
            <a:bodyPr wrap="none">
              <a:spAutoFit/>
            </a:bodyPr>
            <a:lstStyle/>
            <a:p>
              <a:pPr algn="ctr">
                <a:defRPr/>
              </a:pPr>
              <a:r>
                <a:rPr lang="en-US" b="1" dirty="0"/>
                <a:t>Urology</a:t>
              </a:r>
            </a:p>
          </p:txBody>
        </p:sp>
      </p:grpSp>
      <p:sp>
        <p:nvSpPr>
          <p:cNvPr id="40" name="Text Placeholder 4">
            <a:extLst>
              <a:ext uri="{FF2B5EF4-FFF2-40B4-BE49-F238E27FC236}">
                <a16:creationId xmlns:a16="http://schemas.microsoft.com/office/drawing/2014/main" id="{41DE849C-F9EA-D2B8-01FC-286D77164F99}"/>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12955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DC57-1DBF-7C31-3377-A7A93AAC1CF1}"/>
              </a:ext>
            </a:extLst>
          </p:cNvPr>
          <p:cNvSpPr>
            <a:spLocks noGrp="1"/>
          </p:cNvSpPr>
          <p:nvPr>
            <p:ph type="title"/>
          </p:nvPr>
        </p:nvSpPr>
        <p:spPr/>
        <p:txBody>
          <a:bodyPr/>
          <a:lstStyle/>
          <a:p>
            <a:r>
              <a:rPr lang="en-US" sz="3200" dirty="0">
                <a:solidFill>
                  <a:schemeClr val="tx1"/>
                </a:solidFill>
              </a:rPr>
              <a:t>Background</a:t>
            </a:r>
            <a:endParaRPr lang="en-US" dirty="0"/>
          </a:p>
        </p:txBody>
      </p:sp>
      <p:sp>
        <p:nvSpPr>
          <p:cNvPr id="4" name="Slide Number Placeholder 3">
            <a:extLst>
              <a:ext uri="{FF2B5EF4-FFF2-40B4-BE49-F238E27FC236}">
                <a16:creationId xmlns:a16="http://schemas.microsoft.com/office/drawing/2014/main" id="{00D28A60-2CDF-6DDC-C612-5910E7AD98AF}"/>
              </a:ext>
            </a:extLst>
          </p:cNvPr>
          <p:cNvSpPr>
            <a:spLocks noGrp="1"/>
          </p:cNvSpPr>
          <p:nvPr>
            <p:ph type="sldNum" sz="quarter" idx="12"/>
          </p:nvPr>
        </p:nvSpPr>
        <p:spPr/>
        <p:txBody>
          <a:bodyPr/>
          <a:lstStyle/>
          <a:p>
            <a:fld id="{402AF41C-0C01-4292-8B40-325CC9F1007B}" type="slidenum">
              <a:rPr lang="en-US" smtClean="0"/>
              <a:t>7</a:t>
            </a:fld>
            <a:endParaRPr lang="en-US"/>
          </a:p>
        </p:txBody>
      </p:sp>
      <p:sp>
        <p:nvSpPr>
          <p:cNvPr id="5" name="Content Placeholder 3">
            <a:extLst>
              <a:ext uri="{FF2B5EF4-FFF2-40B4-BE49-F238E27FC236}">
                <a16:creationId xmlns:a16="http://schemas.microsoft.com/office/drawing/2014/main" id="{95275EE5-A90D-F250-925D-DB090CE4A992}"/>
              </a:ext>
            </a:extLst>
          </p:cNvPr>
          <p:cNvSpPr txBox="1">
            <a:spLocks/>
          </p:cNvSpPr>
          <p:nvPr/>
        </p:nvSpPr>
        <p:spPr>
          <a:xfrm>
            <a:off x="443558" y="1479648"/>
            <a:ext cx="7370064" cy="4046310"/>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7F7F7F"/>
                </a:solidFill>
                <a:latin typeface="Whitney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spcAft>
                <a:spcPts val="400"/>
              </a:spcAft>
            </a:pPr>
            <a:r>
              <a:rPr lang="en-US" sz="1800" dirty="0">
                <a:solidFill>
                  <a:schemeClr val="tx1"/>
                </a:solidFill>
                <a:latin typeface="+mn-lt"/>
              </a:rPr>
              <a:t>~10% of men with metastatic prostate cancer carry inherited mutations in DNA repair genes (inherited cancer risk genes).</a:t>
            </a:r>
          </a:p>
          <a:p>
            <a:pPr>
              <a:spcBef>
                <a:spcPts val="400"/>
              </a:spcBef>
              <a:spcAft>
                <a:spcPts val="400"/>
              </a:spcAft>
            </a:pPr>
            <a:endParaRPr lang="en-US" sz="1800" baseline="30000" dirty="0">
              <a:solidFill>
                <a:schemeClr val="tx1"/>
              </a:solidFill>
              <a:latin typeface="+mn-lt"/>
            </a:endParaRPr>
          </a:p>
          <a:p>
            <a:pPr>
              <a:spcBef>
                <a:spcPts val="400"/>
              </a:spcBef>
              <a:spcAft>
                <a:spcPts val="400"/>
              </a:spcAft>
            </a:pPr>
            <a:r>
              <a:rPr lang="en-US" sz="1800" dirty="0">
                <a:solidFill>
                  <a:schemeClr val="tx1"/>
                </a:solidFill>
                <a:latin typeface="+mn-lt"/>
              </a:rPr>
              <a:t>Important because…</a:t>
            </a:r>
            <a:r>
              <a:rPr lang="en-US" sz="1800" baseline="30000" dirty="0">
                <a:solidFill>
                  <a:schemeClr val="tx1"/>
                </a:solidFill>
                <a:latin typeface="+mn-lt"/>
              </a:rPr>
              <a:t>:</a:t>
            </a:r>
          </a:p>
          <a:p>
            <a:pPr lvl="1">
              <a:spcBef>
                <a:spcPts val="400"/>
              </a:spcBef>
              <a:spcAft>
                <a:spcPts val="400"/>
              </a:spcAft>
            </a:pPr>
            <a:r>
              <a:rPr lang="en-US" sz="1800" dirty="0">
                <a:solidFill>
                  <a:schemeClr val="tx1"/>
                </a:solidFill>
                <a:latin typeface="+mn-lt"/>
              </a:rPr>
              <a:t>Precision therapy</a:t>
            </a:r>
            <a:r>
              <a:rPr lang="en-US" sz="1800" baseline="30000" dirty="0">
                <a:solidFill>
                  <a:schemeClr val="tx1"/>
                </a:solidFill>
                <a:latin typeface="+mn-lt"/>
              </a:rPr>
              <a:t> </a:t>
            </a:r>
            <a:r>
              <a:rPr lang="en-US" sz="1400" dirty="0">
                <a:solidFill>
                  <a:schemeClr val="tx1"/>
                </a:solidFill>
                <a:latin typeface="+mn-lt"/>
              </a:rPr>
              <a:t>(PARP inhibitors, immune checkpoint inhibitors)</a:t>
            </a:r>
            <a:r>
              <a:rPr lang="en-US" sz="2000" dirty="0">
                <a:solidFill>
                  <a:schemeClr val="tx1"/>
                </a:solidFill>
                <a:latin typeface="+mn-lt"/>
              </a:rPr>
              <a:t> </a:t>
            </a:r>
          </a:p>
          <a:p>
            <a:pPr lvl="1">
              <a:spcBef>
                <a:spcPts val="400"/>
              </a:spcBef>
              <a:spcAft>
                <a:spcPts val="400"/>
              </a:spcAft>
            </a:pPr>
            <a:r>
              <a:rPr lang="en-US" sz="1800" dirty="0">
                <a:solidFill>
                  <a:schemeClr val="tx1"/>
                </a:solidFill>
                <a:latin typeface="+mn-lt"/>
              </a:rPr>
              <a:t>Prognosis: cancers behave more aggressively</a:t>
            </a:r>
          </a:p>
          <a:p>
            <a:pPr lvl="1">
              <a:spcBef>
                <a:spcPts val="400"/>
              </a:spcBef>
              <a:spcAft>
                <a:spcPts val="400"/>
              </a:spcAft>
            </a:pPr>
            <a:r>
              <a:rPr lang="en-US" sz="1800" dirty="0">
                <a:solidFill>
                  <a:schemeClr val="tx1"/>
                </a:solidFill>
                <a:latin typeface="+mn-lt"/>
              </a:rPr>
              <a:t>Family members may share same cancer risk </a:t>
            </a:r>
          </a:p>
          <a:p>
            <a:pPr lvl="1">
              <a:spcBef>
                <a:spcPts val="400"/>
              </a:spcBef>
              <a:spcAft>
                <a:spcPts val="400"/>
              </a:spcAft>
            </a:pPr>
            <a:r>
              <a:rPr lang="en-US" sz="1800" dirty="0">
                <a:solidFill>
                  <a:schemeClr val="tx1"/>
                </a:solidFill>
                <a:latin typeface="+mn-lt"/>
              </a:rPr>
              <a:t>Cancer screening and prevention implications </a:t>
            </a:r>
          </a:p>
          <a:p>
            <a:pPr lvl="1">
              <a:spcBef>
                <a:spcPts val="400"/>
              </a:spcBef>
              <a:spcAft>
                <a:spcPts val="400"/>
              </a:spcAft>
            </a:pPr>
            <a:endParaRPr lang="en-US" sz="1800" dirty="0">
              <a:solidFill>
                <a:schemeClr val="tx1"/>
              </a:solidFill>
              <a:latin typeface="+mn-lt"/>
            </a:endParaRPr>
          </a:p>
          <a:p>
            <a:pPr>
              <a:spcBef>
                <a:spcPts val="400"/>
              </a:spcBef>
              <a:spcAft>
                <a:spcPts val="400"/>
              </a:spcAft>
            </a:pPr>
            <a:r>
              <a:rPr lang="en-US" sz="1800" b="1" dirty="0">
                <a:solidFill>
                  <a:schemeClr val="tx1"/>
                </a:solidFill>
                <a:latin typeface="+mn-lt"/>
              </a:rPr>
              <a:t>NCCN guidelines: genetic testing should be considered (2017) then recommended (2019) in patients with metastatic prostate cancer (first consider then recommend)</a:t>
            </a:r>
            <a:endParaRPr lang="en-US" sz="1800" b="1" baseline="30000" dirty="0">
              <a:solidFill>
                <a:schemeClr val="tx1"/>
              </a:solidFill>
              <a:latin typeface="+mn-lt"/>
            </a:endParaRPr>
          </a:p>
          <a:p>
            <a:pPr marL="0" indent="0">
              <a:spcBef>
                <a:spcPts val="400"/>
              </a:spcBef>
              <a:spcAft>
                <a:spcPts val="400"/>
              </a:spcAft>
              <a:buFont typeface="Arial" panose="020B0604020202020204" pitchFamily="34" charset="0"/>
              <a:buNone/>
            </a:pPr>
            <a:endParaRPr lang="en-US" sz="2400" dirty="0">
              <a:solidFill>
                <a:schemeClr val="tx1"/>
              </a:solidFill>
              <a:latin typeface="+mn-lt"/>
            </a:endParaRPr>
          </a:p>
          <a:p>
            <a:pPr>
              <a:spcBef>
                <a:spcPts val="400"/>
              </a:spcBef>
              <a:spcAft>
                <a:spcPts val="400"/>
              </a:spcAft>
            </a:pPr>
            <a:endParaRPr lang="en-US" sz="2400" dirty="0">
              <a:solidFill>
                <a:schemeClr val="tx1"/>
              </a:solidFill>
              <a:latin typeface="+mn-lt"/>
            </a:endParaRPr>
          </a:p>
        </p:txBody>
      </p:sp>
      <p:grpSp>
        <p:nvGrpSpPr>
          <p:cNvPr id="6" name="Group 5">
            <a:extLst>
              <a:ext uri="{FF2B5EF4-FFF2-40B4-BE49-F238E27FC236}">
                <a16:creationId xmlns:a16="http://schemas.microsoft.com/office/drawing/2014/main" id="{4A4BD8A4-E688-1E5D-D3F8-5CEC5508C84C}"/>
              </a:ext>
            </a:extLst>
          </p:cNvPr>
          <p:cNvGrpSpPr/>
          <p:nvPr/>
        </p:nvGrpSpPr>
        <p:grpSpPr>
          <a:xfrm>
            <a:off x="7905062" y="1479648"/>
            <a:ext cx="3947906" cy="3898703"/>
            <a:chOff x="8010144" y="1598180"/>
            <a:chExt cx="3947906" cy="3898703"/>
          </a:xfrm>
        </p:grpSpPr>
        <p:pic>
          <p:nvPicPr>
            <p:cNvPr id="7" name="Picture 6" descr="Chart, pie chart&#10;&#10;Description automatically generated">
              <a:extLst>
                <a:ext uri="{FF2B5EF4-FFF2-40B4-BE49-F238E27FC236}">
                  <a16:creationId xmlns:a16="http://schemas.microsoft.com/office/drawing/2014/main" id="{F76E351A-93AA-4090-E47D-6E3B571CCA84}"/>
                </a:ext>
              </a:extLst>
            </p:cNvPr>
            <p:cNvPicPr>
              <a:picLocks noChangeAspect="1"/>
            </p:cNvPicPr>
            <p:nvPr/>
          </p:nvPicPr>
          <p:blipFill rotWithShape="1">
            <a:blip r:embed="rId2">
              <a:extLst>
                <a:ext uri="{28A0092B-C50C-407E-A947-70E740481C1C}">
                  <a14:useLocalDpi xmlns:a14="http://schemas.microsoft.com/office/drawing/2010/main" val="0"/>
                </a:ext>
              </a:extLst>
            </a:blip>
            <a:srcRect l="13929" r="14398"/>
            <a:stretch/>
          </p:blipFill>
          <p:spPr>
            <a:xfrm>
              <a:off x="8010144" y="1598180"/>
              <a:ext cx="3597821" cy="3661640"/>
            </a:xfrm>
            <a:prstGeom prst="rect">
              <a:avLst/>
            </a:prstGeom>
          </p:spPr>
        </p:pic>
        <p:sp>
          <p:nvSpPr>
            <p:cNvPr id="8" name="TextBox 7">
              <a:extLst>
                <a:ext uri="{FF2B5EF4-FFF2-40B4-BE49-F238E27FC236}">
                  <a16:creationId xmlns:a16="http://schemas.microsoft.com/office/drawing/2014/main" id="{A7E2D27D-1164-629C-7A33-CAF6DF4C4E40}"/>
                </a:ext>
              </a:extLst>
            </p:cNvPr>
            <p:cNvSpPr txBox="1"/>
            <p:nvPr/>
          </p:nvSpPr>
          <p:spPr>
            <a:xfrm>
              <a:off x="9557822" y="5219884"/>
              <a:ext cx="2400228" cy="276999"/>
            </a:xfrm>
            <a:prstGeom prst="rect">
              <a:avLst/>
            </a:prstGeom>
            <a:noFill/>
          </p:spPr>
          <p:txBody>
            <a:bodyPr wrap="square" rtlCol="0">
              <a:spAutoFit/>
            </a:bodyPr>
            <a:lstStyle/>
            <a:p>
              <a:r>
                <a:rPr lang="en-US" sz="1200" dirty="0"/>
                <a:t>Pritchard, et al NEJM 2016</a:t>
              </a:r>
            </a:p>
          </p:txBody>
        </p:sp>
      </p:grpSp>
      <p:sp>
        <p:nvSpPr>
          <p:cNvPr id="3" name="Text Placeholder 4">
            <a:extLst>
              <a:ext uri="{FF2B5EF4-FFF2-40B4-BE49-F238E27FC236}">
                <a16:creationId xmlns:a16="http://schemas.microsoft.com/office/drawing/2014/main" id="{599AB76D-5448-7ADC-BA82-330B35A00DB5}"/>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extLst>
      <p:ext uri="{BB962C8B-B14F-4D97-AF65-F5344CB8AC3E}">
        <p14:creationId xmlns:p14="http://schemas.microsoft.com/office/powerpoint/2010/main" val="324715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99BBFC-2287-FBCA-C339-9A290AEBA34C}"/>
              </a:ext>
            </a:extLst>
          </p:cNvPr>
          <p:cNvSpPr txBox="1"/>
          <p:nvPr/>
        </p:nvSpPr>
        <p:spPr>
          <a:xfrm>
            <a:off x="2057078" y="1118394"/>
            <a:ext cx="2828788" cy="646331"/>
          </a:xfrm>
          <a:prstGeom prst="rect">
            <a:avLst/>
          </a:prstGeom>
          <a:noFill/>
        </p:spPr>
        <p:txBody>
          <a:bodyPr wrap="none">
            <a:spAutoFit/>
          </a:bodyPr>
          <a:lstStyle/>
          <a:p>
            <a:pPr algn="ctr" eaLnBrk="1" hangingPunct="1">
              <a:defRPr/>
            </a:pPr>
            <a:r>
              <a:rPr lang="en-US" sz="2000" b="1" dirty="0">
                <a:solidFill>
                  <a:schemeClr val="tx2"/>
                </a:solidFill>
                <a:ea typeface="ヒラギノ角ゴ Pro W3" charset="0"/>
                <a:cs typeface="ヒラギノ角ゴ Pro W3" charset="0"/>
              </a:rPr>
              <a:t>INHERITED DNA </a:t>
            </a:r>
          </a:p>
          <a:p>
            <a:pPr algn="ctr" eaLnBrk="1" hangingPunct="1">
              <a:defRPr/>
            </a:pPr>
            <a:r>
              <a:rPr lang="en-US" sz="1600" b="1" dirty="0">
                <a:solidFill>
                  <a:schemeClr val="tx2"/>
                </a:solidFill>
                <a:ea typeface="ヒラギノ角ゴ Pro W3" charset="0"/>
                <a:cs typeface="ヒラギノ角ゴ Pro W3" charset="0"/>
              </a:rPr>
              <a:t>(Hereditary, Germline DNA)</a:t>
            </a:r>
          </a:p>
        </p:txBody>
      </p:sp>
      <p:sp>
        <p:nvSpPr>
          <p:cNvPr id="11" name="TextBox 10">
            <a:extLst>
              <a:ext uri="{FF2B5EF4-FFF2-40B4-BE49-F238E27FC236}">
                <a16:creationId xmlns:a16="http://schemas.microsoft.com/office/drawing/2014/main" id="{3CA1C59A-B74A-45CA-BD63-F51F7C4CE98F}"/>
              </a:ext>
            </a:extLst>
          </p:cNvPr>
          <p:cNvSpPr txBox="1"/>
          <p:nvPr/>
        </p:nvSpPr>
        <p:spPr>
          <a:xfrm>
            <a:off x="7188602" y="1097700"/>
            <a:ext cx="3341620" cy="646331"/>
          </a:xfrm>
          <a:prstGeom prst="rect">
            <a:avLst/>
          </a:prstGeom>
          <a:noFill/>
        </p:spPr>
        <p:txBody>
          <a:bodyPr wrap="none">
            <a:spAutoFit/>
          </a:bodyPr>
          <a:lstStyle/>
          <a:p>
            <a:pPr algn="ctr" eaLnBrk="1" hangingPunct="1">
              <a:defRPr/>
            </a:pPr>
            <a:r>
              <a:rPr lang="en-US" sz="2000" b="1" dirty="0">
                <a:solidFill>
                  <a:schemeClr val="tx2"/>
                </a:solidFill>
                <a:ea typeface="ヒラギノ角ゴ Pro W3" charset="0"/>
                <a:cs typeface="ヒラギノ角ゴ Pro W3" charset="0"/>
              </a:rPr>
              <a:t>CANCER-SPECIFIC DNA </a:t>
            </a:r>
          </a:p>
          <a:p>
            <a:pPr algn="ctr" eaLnBrk="1" hangingPunct="1">
              <a:defRPr/>
            </a:pPr>
            <a:r>
              <a:rPr lang="en-US" sz="1600" b="1" dirty="0">
                <a:solidFill>
                  <a:schemeClr val="tx2"/>
                </a:solidFill>
                <a:ea typeface="ヒラギノ角ゴ Pro W3" charset="0"/>
                <a:cs typeface="ヒラギノ角ゴ Pro W3" charset="0"/>
              </a:rPr>
              <a:t>(Tumor, Genomic, Somatic DNA)</a:t>
            </a:r>
          </a:p>
        </p:txBody>
      </p:sp>
      <p:sp>
        <p:nvSpPr>
          <p:cNvPr id="70659" name="Title 1">
            <a:extLst>
              <a:ext uri="{FF2B5EF4-FFF2-40B4-BE49-F238E27FC236}">
                <a16:creationId xmlns:a16="http://schemas.microsoft.com/office/drawing/2014/main" id="{9F8CB10D-47FA-4D36-9F93-A32DF00D364B}"/>
              </a:ext>
            </a:extLst>
          </p:cNvPr>
          <p:cNvSpPr txBox="1">
            <a:spLocks/>
          </p:cNvSpPr>
          <p:nvPr/>
        </p:nvSpPr>
        <p:spPr bwMode="auto">
          <a:xfrm>
            <a:off x="1963739" y="373063"/>
            <a:ext cx="8802687"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defTabSz="45720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defTabSz="4572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defTabSz="4572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defTabSz="4572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eaLnBrk="1" hangingPunct="1">
              <a:lnSpc>
                <a:spcPct val="100000"/>
              </a:lnSpc>
              <a:spcBef>
                <a:spcPct val="0"/>
              </a:spcBef>
              <a:buClrTx/>
            </a:pPr>
            <a:r>
              <a:rPr lang="en-US" altLang="en-US" b="1" i="1" dirty="0">
                <a:solidFill>
                  <a:schemeClr val="tx1"/>
                </a:solidFill>
                <a:cs typeface="Arial" panose="020B0604020202020204" pitchFamily="34" charset="0"/>
              </a:rPr>
              <a:t>Hereditary (Germline) genetics vs Tumor genetics</a:t>
            </a:r>
            <a:endParaRPr lang="en-US" altLang="en-US" dirty="0">
              <a:solidFill>
                <a:schemeClr val="tx1"/>
              </a:solidFill>
              <a:cs typeface="Arial" panose="020B0604020202020204" pitchFamily="34" charset="0"/>
            </a:endParaRPr>
          </a:p>
        </p:txBody>
      </p:sp>
      <p:sp>
        <p:nvSpPr>
          <p:cNvPr id="70660" name="Rectangle 19">
            <a:extLst>
              <a:ext uri="{FF2B5EF4-FFF2-40B4-BE49-F238E27FC236}">
                <a16:creationId xmlns:a16="http://schemas.microsoft.com/office/drawing/2014/main" id="{9CB454F2-E639-6588-93EF-10F7A32050D2}"/>
              </a:ext>
            </a:extLst>
          </p:cNvPr>
          <p:cNvSpPr>
            <a:spLocks noChangeArrowheads="1"/>
          </p:cNvSpPr>
          <p:nvPr/>
        </p:nvSpPr>
        <p:spPr bwMode="auto">
          <a:xfrm>
            <a:off x="856528" y="1108076"/>
            <a:ext cx="5131524" cy="4833264"/>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eaLnBrk="1" hangingPunct="1">
              <a:lnSpc>
                <a:spcPct val="100000"/>
              </a:lnSpc>
              <a:spcBef>
                <a:spcPct val="0"/>
              </a:spcBef>
              <a:buClrTx/>
            </a:pPr>
            <a:endParaRPr lang="en-US" altLang="en-US" sz="2400">
              <a:solidFill>
                <a:schemeClr val="tx1"/>
              </a:solidFill>
              <a:latin typeface="Times New Roman" panose="02020603050405020304" pitchFamily="18" charset="0"/>
            </a:endParaRPr>
          </a:p>
        </p:txBody>
      </p:sp>
      <p:sp>
        <p:nvSpPr>
          <p:cNvPr id="70661" name="Rectangle 20">
            <a:extLst>
              <a:ext uri="{FF2B5EF4-FFF2-40B4-BE49-F238E27FC236}">
                <a16:creationId xmlns:a16="http://schemas.microsoft.com/office/drawing/2014/main" id="{A5CE4BFF-6E2C-D293-51CD-99E2C504153B}"/>
              </a:ext>
            </a:extLst>
          </p:cNvPr>
          <p:cNvSpPr>
            <a:spLocks noChangeArrowheads="1"/>
          </p:cNvSpPr>
          <p:nvPr/>
        </p:nvSpPr>
        <p:spPr bwMode="auto">
          <a:xfrm>
            <a:off x="6203950" y="1108077"/>
            <a:ext cx="5131522" cy="4833262"/>
          </a:xfrm>
          <a:prstGeom prst="rect">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eaLnBrk="1" hangingPunct="1">
              <a:lnSpc>
                <a:spcPct val="100000"/>
              </a:lnSpc>
              <a:spcBef>
                <a:spcPct val="0"/>
              </a:spcBef>
              <a:buClrTx/>
            </a:pPr>
            <a:endParaRPr lang="en-US" altLang="en-US" sz="2400">
              <a:solidFill>
                <a:schemeClr val="tx1"/>
              </a:solidFill>
              <a:latin typeface="Times New Roman" panose="02020603050405020304" pitchFamily="18" charset="0"/>
            </a:endParaRPr>
          </a:p>
        </p:txBody>
      </p:sp>
      <p:sp>
        <p:nvSpPr>
          <p:cNvPr id="70662" name="Freeform 3">
            <a:extLst>
              <a:ext uri="{FF2B5EF4-FFF2-40B4-BE49-F238E27FC236}">
                <a16:creationId xmlns:a16="http://schemas.microsoft.com/office/drawing/2014/main" id="{FCBAB0D1-DD8B-2426-FB65-47D03EEA0F9A}"/>
              </a:ext>
            </a:extLst>
          </p:cNvPr>
          <p:cNvSpPr>
            <a:spLocks/>
          </p:cNvSpPr>
          <p:nvPr/>
        </p:nvSpPr>
        <p:spPr bwMode="auto">
          <a:xfrm>
            <a:off x="7261225" y="1749425"/>
            <a:ext cx="268288" cy="336550"/>
          </a:xfrm>
          <a:custGeom>
            <a:avLst/>
            <a:gdLst>
              <a:gd name="T0" fmla="*/ 26071 w 267877"/>
              <a:gd name="T1" fmla="*/ 38100 h 336550"/>
              <a:gd name="T2" fmla="*/ 26071 w 267877"/>
              <a:gd name="T3" fmla="*/ 38100 h 336550"/>
              <a:gd name="T4" fmla="*/ 91248 w 267877"/>
              <a:gd name="T5" fmla="*/ 19050 h 336550"/>
              <a:gd name="T6" fmla="*/ 149906 w 267877"/>
              <a:gd name="T7" fmla="*/ 0 h 336550"/>
              <a:gd name="T8" fmla="*/ 215080 w 267877"/>
              <a:gd name="T9" fmla="*/ 6350 h 336550"/>
              <a:gd name="T10" fmla="*/ 234636 w 267877"/>
              <a:gd name="T11" fmla="*/ 38100 h 336550"/>
              <a:gd name="T12" fmla="*/ 254189 w 267877"/>
              <a:gd name="T13" fmla="*/ 101600 h 336550"/>
              <a:gd name="T14" fmla="*/ 260708 w 267877"/>
              <a:gd name="T15" fmla="*/ 139700 h 336550"/>
              <a:gd name="T16" fmla="*/ 273742 w 267877"/>
              <a:gd name="T17" fmla="*/ 165100 h 336550"/>
              <a:gd name="T18" fmla="*/ 273742 w 267877"/>
              <a:gd name="T19" fmla="*/ 209550 h 336550"/>
              <a:gd name="T20" fmla="*/ 273742 w 267877"/>
              <a:gd name="T21" fmla="*/ 209550 h 336550"/>
              <a:gd name="T22" fmla="*/ 156425 w 267877"/>
              <a:gd name="T23" fmla="*/ 336550 h 336550"/>
              <a:gd name="T24" fmla="*/ 0 w 267877"/>
              <a:gd name="T25" fmla="*/ 177800 h 336550"/>
              <a:gd name="T26" fmla="*/ 84730 w 267877"/>
              <a:gd name="T27" fmla="*/ 38100 h 3365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877" h="336550">
                <a:moveTo>
                  <a:pt x="25400" y="38100"/>
                </a:moveTo>
                <a:lnTo>
                  <a:pt x="25400" y="38100"/>
                </a:lnTo>
                <a:cubicBezTo>
                  <a:pt x="46567" y="31750"/>
                  <a:pt x="67935" y="26038"/>
                  <a:pt x="88900" y="19050"/>
                </a:cubicBezTo>
                <a:cubicBezTo>
                  <a:pt x="160635" y="-4862"/>
                  <a:pt x="85181" y="15217"/>
                  <a:pt x="146050" y="0"/>
                </a:cubicBezTo>
                <a:cubicBezTo>
                  <a:pt x="167217" y="2117"/>
                  <a:pt x="190236" y="-2564"/>
                  <a:pt x="209550" y="6350"/>
                </a:cubicBezTo>
                <a:cubicBezTo>
                  <a:pt x="220756" y="11522"/>
                  <a:pt x="223493" y="26864"/>
                  <a:pt x="228600" y="38100"/>
                </a:cubicBezTo>
                <a:cubicBezTo>
                  <a:pt x="234385" y="50828"/>
                  <a:pt x="244360" y="85151"/>
                  <a:pt x="247650" y="101600"/>
                </a:cubicBezTo>
                <a:cubicBezTo>
                  <a:pt x="250175" y="114225"/>
                  <a:pt x="250300" y="127368"/>
                  <a:pt x="254000" y="139700"/>
                </a:cubicBezTo>
                <a:cubicBezTo>
                  <a:pt x="256720" y="148767"/>
                  <a:pt x="265007" y="155787"/>
                  <a:pt x="266700" y="165100"/>
                </a:cubicBezTo>
                <a:cubicBezTo>
                  <a:pt x="269350" y="179678"/>
                  <a:pt x="266700" y="194733"/>
                  <a:pt x="266700" y="209550"/>
                </a:cubicBezTo>
                <a:lnTo>
                  <a:pt x="152400" y="336550"/>
                </a:lnTo>
                <a:lnTo>
                  <a:pt x="0" y="177800"/>
                </a:lnTo>
                <a:lnTo>
                  <a:pt x="82550" y="381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pic>
        <p:nvPicPr>
          <p:cNvPr id="70664" name="Picture 7" descr="Screen Shot 2017-09-22 at 11.06.14 AM.png">
            <a:extLst>
              <a:ext uri="{FF2B5EF4-FFF2-40B4-BE49-F238E27FC236}">
                <a16:creationId xmlns:a16="http://schemas.microsoft.com/office/drawing/2014/main" id="{29B6457F-C79C-1672-403B-20CCE9861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201" y="1847851"/>
            <a:ext cx="10255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30" descr="Screen Shot 2017-09-22 at 11.05.17 AM.png">
            <a:extLst>
              <a:ext uri="{FF2B5EF4-FFF2-40B4-BE49-F238E27FC236}">
                <a16:creationId xmlns:a16="http://schemas.microsoft.com/office/drawing/2014/main" id="{74D9790B-6D49-0E60-ECE2-06A7606EA7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5003" y="1917351"/>
            <a:ext cx="1189037" cy="1901825"/>
          </a:xfrm>
          <a:prstGeom prst="rect">
            <a:avLst/>
          </a:prstGeom>
          <a:solidFill>
            <a:srgbClr val="FF2600"/>
          </a:solidFill>
          <a:ln w="9525">
            <a:solidFill>
              <a:srgbClr val="FFFFFF"/>
            </a:solidFill>
            <a:miter lim="800000"/>
            <a:headEnd/>
            <a:tailEnd/>
          </a:ln>
        </p:spPr>
      </p:pic>
      <p:sp>
        <p:nvSpPr>
          <p:cNvPr id="3" name="TextBox 2">
            <a:extLst>
              <a:ext uri="{FF2B5EF4-FFF2-40B4-BE49-F238E27FC236}">
                <a16:creationId xmlns:a16="http://schemas.microsoft.com/office/drawing/2014/main" id="{825A9071-0616-267B-CC34-50B05AB69CEE}"/>
              </a:ext>
            </a:extLst>
          </p:cNvPr>
          <p:cNvSpPr txBox="1"/>
          <p:nvPr/>
        </p:nvSpPr>
        <p:spPr>
          <a:xfrm>
            <a:off x="1356680" y="2098510"/>
            <a:ext cx="761747" cy="369332"/>
          </a:xfrm>
          <a:prstGeom prst="rect">
            <a:avLst/>
          </a:prstGeom>
          <a:noFill/>
        </p:spPr>
        <p:txBody>
          <a:bodyPr wrap="none">
            <a:spAutoFit/>
          </a:bodyPr>
          <a:lstStyle/>
          <a:p>
            <a:pPr>
              <a:defRPr/>
            </a:pPr>
            <a:r>
              <a:rPr lang="en-US" sz="1800" dirty="0">
                <a:latin typeface="+mj-lt"/>
              </a:rPr>
              <a:t>parent</a:t>
            </a:r>
          </a:p>
        </p:txBody>
      </p:sp>
      <p:sp>
        <p:nvSpPr>
          <p:cNvPr id="22" name="TextBox 21">
            <a:extLst>
              <a:ext uri="{FF2B5EF4-FFF2-40B4-BE49-F238E27FC236}">
                <a16:creationId xmlns:a16="http://schemas.microsoft.com/office/drawing/2014/main" id="{B4BD9E4A-109B-22F0-27B8-7056957F329C}"/>
              </a:ext>
            </a:extLst>
          </p:cNvPr>
          <p:cNvSpPr txBox="1"/>
          <p:nvPr/>
        </p:nvSpPr>
        <p:spPr>
          <a:xfrm>
            <a:off x="3128152" y="3236562"/>
            <a:ext cx="660400" cy="369888"/>
          </a:xfrm>
          <a:prstGeom prst="rect">
            <a:avLst/>
          </a:prstGeom>
          <a:noFill/>
        </p:spPr>
        <p:txBody>
          <a:bodyPr wrap="none">
            <a:spAutoFit/>
          </a:bodyPr>
          <a:lstStyle/>
          <a:p>
            <a:pPr>
              <a:defRPr/>
            </a:pPr>
            <a:r>
              <a:rPr lang="en-US" sz="1800" dirty="0">
                <a:latin typeface="+mj-lt"/>
              </a:rPr>
              <a:t>child</a:t>
            </a:r>
          </a:p>
        </p:txBody>
      </p:sp>
      <p:sp>
        <p:nvSpPr>
          <p:cNvPr id="2" name="Cloud 1">
            <a:extLst>
              <a:ext uri="{FF2B5EF4-FFF2-40B4-BE49-F238E27FC236}">
                <a16:creationId xmlns:a16="http://schemas.microsoft.com/office/drawing/2014/main" id="{F075C86D-C02F-48B8-9D1C-F61A468E7394}"/>
              </a:ext>
            </a:extLst>
          </p:cNvPr>
          <p:cNvSpPr/>
          <p:nvPr/>
        </p:nvSpPr>
        <p:spPr bwMode="auto">
          <a:xfrm>
            <a:off x="7439488" y="2720625"/>
            <a:ext cx="203200" cy="150813"/>
          </a:xfrm>
          <a:prstGeom prst="cloud">
            <a:avLst/>
          </a:prstGeom>
          <a:solidFill>
            <a:srgbClr val="FF0000"/>
          </a:solidFill>
          <a:ln w="9525" cap="flat" cmpd="sng" algn="ctr">
            <a:noFill/>
            <a:prstDash val="solid"/>
            <a:round/>
            <a:headEnd type="none" w="med" len="med"/>
            <a:tailEnd type="none" w="med" len="med"/>
          </a:ln>
          <a:effectLst/>
        </p:spPr>
        <p:txBody>
          <a:bodyPr wrap="none"/>
          <a:lstStyle/>
          <a:p>
            <a:pPr eaLnBrk="1" hangingPunct="1">
              <a:defRPr/>
            </a:pPr>
            <a:endParaRPr lang="en-US"/>
          </a:p>
        </p:txBody>
      </p:sp>
      <p:sp>
        <p:nvSpPr>
          <p:cNvPr id="70669" name="Curved Down Arrow 11">
            <a:extLst>
              <a:ext uri="{FF2B5EF4-FFF2-40B4-BE49-F238E27FC236}">
                <a16:creationId xmlns:a16="http://schemas.microsoft.com/office/drawing/2014/main" id="{2AC548FF-BA4F-14DA-506A-234D45ED2C3F}"/>
              </a:ext>
            </a:extLst>
          </p:cNvPr>
          <p:cNvSpPr>
            <a:spLocks noChangeArrowheads="1"/>
          </p:cNvSpPr>
          <p:nvPr/>
        </p:nvSpPr>
        <p:spPr bwMode="auto">
          <a:xfrm rot="3135613">
            <a:off x="2781284" y="2572194"/>
            <a:ext cx="822325" cy="296863"/>
          </a:xfrm>
          <a:prstGeom prst="curvedDownArrow">
            <a:avLst>
              <a:gd name="adj1" fmla="val 24866"/>
              <a:gd name="adj2" fmla="val 49745"/>
              <a:gd name="adj3" fmla="val 25000"/>
            </a:avLst>
          </a:prstGeom>
          <a:solidFill>
            <a:srgbClr val="FFC000"/>
          </a:solidFill>
          <a:ln w="9525" algn="ctr">
            <a:solidFill>
              <a:srgbClr val="FFC000"/>
            </a:solidFill>
            <a:round/>
            <a:headEnd/>
            <a:tailEnd/>
          </a:ln>
        </p:spPr>
        <p:txBody>
          <a:bodyPr wrap="none"/>
          <a:lstStyle>
            <a:lvl1pPr>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eaLnBrk="1" hangingPunct="1">
              <a:lnSpc>
                <a:spcPct val="100000"/>
              </a:lnSpc>
              <a:spcBef>
                <a:spcPct val="0"/>
              </a:spcBef>
              <a:buClrTx/>
            </a:pPr>
            <a:endParaRPr lang="en-US" altLang="en-US" sz="2400">
              <a:solidFill>
                <a:schemeClr val="tx1"/>
              </a:solidFill>
              <a:latin typeface="Times New Roman" panose="02020603050405020304" pitchFamily="18" charset="0"/>
            </a:endParaRPr>
          </a:p>
        </p:txBody>
      </p:sp>
      <p:sp>
        <p:nvSpPr>
          <p:cNvPr id="21" name="TextBox 20">
            <a:extLst>
              <a:ext uri="{FF2B5EF4-FFF2-40B4-BE49-F238E27FC236}">
                <a16:creationId xmlns:a16="http://schemas.microsoft.com/office/drawing/2014/main" id="{66555995-4AC1-1004-5131-AEEB46E73DDA}"/>
              </a:ext>
            </a:extLst>
          </p:cNvPr>
          <p:cNvSpPr txBox="1"/>
          <p:nvPr/>
        </p:nvSpPr>
        <p:spPr>
          <a:xfrm>
            <a:off x="6291264" y="3900489"/>
            <a:ext cx="4843582" cy="1754326"/>
          </a:xfrm>
          <a:prstGeom prst="rect">
            <a:avLst/>
          </a:prstGeom>
          <a:noFill/>
        </p:spPr>
        <p:txBody>
          <a:bodyPr wrap="square">
            <a:spAutoFit/>
          </a:bodyPr>
          <a:lstStyle/>
          <a:p>
            <a:pPr marL="342900" indent="-342900">
              <a:buFont typeface="Arial"/>
              <a:buChar char="•"/>
              <a:defRPr/>
            </a:pPr>
            <a:r>
              <a:rPr lang="en-US" sz="1800" i="1" dirty="0">
                <a:latin typeface="+mj-lt"/>
                <a:ea typeface="ヒラギノ角ゴ Pro W3" charset="0"/>
                <a:cs typeface="ヒラギノ角ゴ Pro W3" charset="0"/>
              </a:rPr>
              <a:t>“Working Manual” Starts from Master Blueprints, then acquires mistakes over time</a:t>
            </a:r>
          </a:p>
          <a:p>
            <a:pPr marL="342900" indent="-342900">
              <a:buFont typeface="Arial"/>
              <a:buChar char="•"/>
              <a:defRPr/>
            </a:pPr>
            <a:r>
              <a:rPr lang="en-US" sz="1800" i="1" dirty="0">
                <a:latin typeface="+mj-lt"/>
                <a:ea typeface="ヒラギノ角ゴ Pro W3" charset="0"/>
                <a:cs typeface="ヒラギノ角ゴ Pro W3" charset="0"/>
              </a:rPr>
              <a:t>Changes are NOT</a:t>
            </a:r>
            <a:r>
              <a:rPr lang="en-US" sz="1800" dirty="0">
                <a:latin typeface="+mj-lt"/>
                <a:ea typeface="ヒラギノ角ゴ Pro W3" charset="0"/>
                <a:cs typeface="ヒラギノ角ゴ Pro W3" charset="0"/>
              </a:rPr>
              <a:t> passed on to children</a:t>
            </a:r>
          </a:p>
          <a:p>
            <a:pPr marL="342900" indent="-342900">
              <a:buFont typeface="Arial"/>
              <a:buChar char="•"/>
              <a:defRPr/>
            </a:pPr>
            <a:r>
              <a:rPr lang="en-US" sz="1800" dirty="0">
                <a:latin typeface="+mj-lt"/>
                <a:ea typeface="ヒラギノ角ゴ Pro W3" charset="0"/>
                <a:cs typeface="ヒラギノ角ゴ Pro W3" charset="0"/>
              </a:rPr>
              <a:t>Must test </a:t>
            </a:r>
            <a:r>
              <a:rPr lang="en-US" sz="1800" i="1" dirty="0">
                <a:latin typeface="+mj-lt"/>
                <a:ea typeface="ヒラギノ角ゴ Pro W3" charset="0"/>
                <a:cs typeface="ヒラギノ角ゴ Pro W3" charset="0"/>
              </a:rPr>
              <a:t>cancer cells/tissue</a:t>
            </a:r>
          </a:p>
          <a:p>
            <a:pPr marL="342900" indent="-342900">
              <a:buFont typeface="Arial" panose="020B0604020202020204" pitchFamily="34" charset="0"/>
              <a:buChar char="•"/>
              <a:defRPr/>
            </a:pPr>
            <a:r>
              <a:rPr lang="en-US" sz="1800" dirty="0">
                <a:latin typeface="+mj-lt"/>
                <a:ea typeface="ヒラギノ角ゴ Pro W3" charset="0"/>
                <a:cs typeface="ヒラギノ角ゴ Pro W3" charset="0"/>
              </a:rPr>
              <a:t>Test methods are evolving</a:t>
            </a:r>
          </a:p>
          <a:p>
            <a:pPr marL="342900" indent="-342900">
              <a:buFont typeface="Arial" panose="020B0604020202020204" pitchFamily="34" charset="0"/>
              <a:buChar char="•"/>
              <a:defRPr/>
            </a:pPr>
            <a:r>
              <a:rPr lang="en-US" sz="1800" dirty="0">
                <a:latin typeface="+mj-lt"/>
                <a:ea typeface="ヒラギノ角ゴ Pro W3" charset="0"/>
                <a:cs typeface="ヒラギノ角ゴ Pro W3" charset="0"/>
              </a:rPr>
              <a:t>Cancer may evolve</a:t>
            </a:r>
          </a:p>
        </p:txBody>
      </p:sp>
      <p:sp>
        <p:nvSpPr>
          <p:cNvPr id="24" name="TextBox 23">
            <a:extLst>
              <a:ext uri="{FF2B5EF4-FFF2-40B4-BE49-F238E27FC236}">
                <a16:creationId xmlns:a16="http://schemas.microsoft.com/office/drawing/2014/main" id="{0ADC414D-5942-571B-5631-F3AFFCF46FCE}"/>
              </a:ext>
            </a:extLst>
          </p:cNvPr>
          <p:cNvSpPr txBox="1"/>
          <p:nvPr/>
        </p:nvSpPr>
        <p:spPr>
          <a:xfrm>
            <a:off x="1057155" y="3910014"/>
            <a:ext cx="4872160" cy="2031325"/>
          </a:xfrm>
          <a:prstGeom prst="rect">
            <a:avLst/>
          </a:prstGeom>
          <a:noFill/>
        </p:spPr>
        <p:txBody>
          <a:bodyPr wrap="square">
            <a:spAutoFit/>
          </a:bodyPr>
          <a:lstStyle/>
          <a:p>
            <a:pPr marL="342900" indent="-342900">
              <a:buFont typeface="Arial"/>
              <a:buChar char="•"/>
              <a:defRPr/>
            </a:pPr>
            <a:r>
              <a:rPr lang="en-US" sz="1800" b="1" i="1" dirty="0">
                <a:latin typeface="+mj-lt"/>
                <a:ea typeface="ヒラギノ角ゴ Pro W3" charset="0"/>
                <a:cs typeface="ヒラギノ角ゴ Pro W3" charset="0"/>
              </a:rPr>
              <a:t>“Master Blueprints” </a:t>
            </a:r>
            <a:r>
              <a:rPr lang="en-US" sz="1800" i="1" dirty="0">
                <a:latin typeface="+mj-lt"/>
                <a:ea typeface="ヒラギノ角ゴ Pro W3" charset="0"/>
                <a:cs typeface="ヒラギノ角ゴ Pro W3" charset="0"/>
              </a:rPr>
              <a:t>Inherit</a:t>
            </a:r>
            <a:r>
              <a:rPr lang="en-US" sz="1800" dirty="0">
                <a:latin typeface="+mj-lt"/>
                <a:ea typeface="ヒラギノ角ゴ Pro W3" charset="0"/>
                <a:cs typeface="ヒラギノ角ゴ Pro W3" charset="0"/>
              </a:rPr>
              <a:t> half of our DNA from each parent</a:t>
            </a:r>
          </a:p>
          <a:p>
            <a:pPr marL="342900" indent="-342900">
              <a:buFont typeface="Arial"/>
              <a:buChar char="•"/>
              <a:defRPr/>
            </a:pPr>
            <a:r>
              <a:rPr lang="en-US" sz="1800" dirty="0">
                <a:latin typeface="+mj-lt"/>
                <a:ea typeface="ヒラギノ角ゴ Pro W3" charset="0"/>
                <a:cs typeface="ヒラギノ角ゴ Pro W3" charset="0"/>
              </a:rPr>
              <a:t>Changes are in </a:t>
            </a:r>
            <a:r>
              <a:rPr lang="en-US" sz="1800" b="1" i="1" dirty="0">
                <a:latin typeface="+mj-lt"/>
                <a:ea typeface="ヒラギノ角ゴ Pro W3" charset="0"/>
                <a:cs typeface="ヒラギノ角ゴ Pro W3" charset="0"/>
              </a:rPr>
              <a:t>ALL</a:t>
            </a:r>
            <a:r>
              <a:rPr lang="en-US" sz="1800" dirty="0">
                <a:latin typeface="+mj-lt"/>
                <a:ea typeface="ヒラギノ角ゴ Pro W3" charset="0"/>
                <a:cs typeface="ヒラギノ角ゴ Pro W3" charset="0"/>
              </a:rPr>
              <a:t> healthy cells of the body</a:t>
            </a:r>
          </a:p>
          <a:p>
            <a:pPr marL="342900" indent="-342900">
              <a:buFont typeface="Arial"/>
              <a:buChar char="•"/>
              <a:defRPr/>
            </a:pPr>
            <a:r>
              <a:rPr lang="en-US" sz="1800" dirty="0">
                <a:latin typeface="+mj-lt"/>
                <a:ea typeface="ヒラギノ角ゴ Pro W3" charset="0"/>
                <a:cs typeface="ヒラギノ角ゴ Pro W3" charset="0"/>
              </a:rPr>
              <a:t>Some changes in genes (variants/mutations) are linked with higher risks of cancer</a:t>
            </a:r>
            <a:endParaRPr lang="en-US" sz="1100" dirty="0">
              <a:latin typeface="+mj-lt"/>
              <a:ea typeface="ヒラギノ角ゴ Pro W3" charset="0"/>
              <a:cs typeface="ヒラギノ角ゴ Pro W3" charset="0"/>
            </a:endParaRPr>
          </a:p>
          <a:p>
            <a:pPr marL="342900" indent="-342900">
              <a:buFont typeface="Arial"/>
              <a:buChar char="•"/>
              <a:defRPr/>
            </a:pPr>
            <a:r>
              <a:rPr lang="en-US" sz="1800" dirty="0">
                <a:latin typeface="+mj-lt"/>
                <a:ea typeface="ヒラギノ角ゴ Pro W3" charset="0"/>
                <a:cs typeface="ヒラギノ角ゴ Pro W3" charset="0"/>
              </a:rPr>
              <a:t>Typically </a:t>
            </a:r>
            <a:r>
              <a:rPr lang="en-US" sz="1800" b="1" i="1" dirty="0">
                <a:latin typeface="+mj-lt"/>
                <a:ea typeface="ヒラギノ角ゴ Pro W3" charset="0"/>
                <a:cs typeface="ヒラギノ角ゴ Pro W3" charset="0"/>
              </a:rPr>
              <a:t>blood or saliva</a:t>
            </a:r>
          </a:p>
          <a:p>
            <a:pPr marL="342900" indent="-342900">
              <a:buFont typeface="Arial"/>
              <a:buChar char="•"/>
              <a:defRPr/>
            </a:pPr>
            <a:r>
              <a:rPr lang="en-US" sz="1800" b="1" i="1" dirty="0">
                <a:latin typeface="+mj-lt"/>
                <a:ea typeface="ヒラギノ角ゴ Pro W3" charset="0"/>
                <a:cs typeface="ヒラギノ角ゴ Pro W3" charset="0"/>
              </a:rPr>
              <a:t>Healthy cell DNA doesn’t change over time</a:t>
            </a:r>
            <a:endParaRPr lang="en-US" sz="1400" i="1" dirty="0">
              <a:latin typeface="+mj-lt"/>
              <a:ea typeface="ヒラギノ角ゴ Pro W3" charset="0"/>
              <a:cs typeface="ヒラギノ角ゴ Pro W3" charset="0"/>
            </a:endParaRPr>
          </a:p>
        </p:txBody>
      </p:sp>
      <p:sp>
        <p:nvSpPr>
          <p:cNvPr id="4" name="Right Arrow 3">
            <a:extLst>
              <a:ext uri="{FF2B5EF4-FFF2-40B4-BE49-F238E27FC236}">
                <a16:creationId xmlns:a16="http://schemas.microsoft.com/office/drawing/2014/main" id="{46330F0A-9CA2-2F4D-1F64-F4ACBBD8B620}"/>
              </a:ext>
            </a:extLst>
          </p:cNvPr>
          <p:cNvSpPr/>
          <p:nvPr/>
        </p:nvSpPr>
        <p:spPr>
          <a:xfrm>
            <a:off x="1293256" y="1226683"/>
            <a:ext cx="761747" cy="477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C6D7CE-79D9-FA7D-461D-86936D5C6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51" y="1933217"/>
            <a:ext cx="1827283" cy="147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EE8D50C4-F72A-02C2-BCB4-4082DF6A0F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87" t="32703" b="1399"/>
          <a:stretch/>
        </p:blipFill>
        <p:spPr bwMode="auto">
          <a:xfrm>
            <a:off x="8586788" y="1994866"/>
            <a:ext cx="2179638" cy="166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F1105508-9E2A-46EE-182B-A53E049D7B5D}"/>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DC70432-15B4-42C7-7D66-0D73B92C6D23}"/>
              </a:ext>
            </a:extLst>
          </p:cNvPr>
          <p:cNvSpPr/>
          <p:nvPr/>
        </p:nvSpPr>
        <p:spPr>
          <a:xfrm>
            <a:off x="7616187" y="1551618"/>
            <a:ext cx="3388071" cy="3417846"/>
          </a:xfrm>
          <a:prstGeom prst="ellipse">
            <a:avLst/>
          </a:prstGeom>
          <a:solidFill>
            <a:srgbClr val="0070C0">
              <a:alpha val="81000"/>
            </a:srgb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6" name="Group 5">
            <a:extLst>
              <a:ext uri="{FF2B5EF4-FFF2-40B4-BE49-F238E27FC236}">
                <a16:creationId xmlns:a16="http://schemas.microsoft.com/office/drawing/2014/main" id="{572FA6EC-C193-38E9-F893-E1F4616487B1}"/>
              </a:ext>
            </a:extLst>
          </p:cNvPr>
          <p:cNvGrpSpPr>
            <a:grpSpLocks/>
          </p:cNvGrpSpPr>
          <p:nvPr/>
        </p:nvGrpSpPr>
        <p:grpSpPr bwMode="auto">
          <a:xfrm>
            <a:off x="5122688" y="1551618"/>
            <a:ext cx="5375112" cy="3503063"/>
            <a:chOff x="3240955" y="4029150"/>
            <a:chExt cx="5576584" cy="3648956"/>
          </a:xfrm>
        </p:grpSpPr>
        <p:sp>
          <p:nvSpPr>
            <p:cNvPr id="8" name="TextBox 7">
              <a:extLst>
                <a:ext uri="{FF2B5EF4-FFF2-40B4-BE49-F238E27FC236}">
                  <a16:creationId xmlns:a16="http://schemas.microsoft.com/office/drawing/2014/main" id="{1BA8C51A-EDFC-4045-4A05-DAEF3DCAA4CB}"/>
                </a:ext>
              </a:extLst>
            </p:cNvPr>
            <p:cNvSpPr txBox="1"/>
            <p:nvPr/>
          </p:nvSpPr>
          <p:spPr>
            <a:xfrm>
              <a:off x="7034372" y="4523239"/>
              <a:ext cx="1783167" cy="923459"/>
            </a:xfrm>
            <a:prstGeom prst="rect">
              <a:avLst/>
            </a:prstGeom>
            <a:noFill/>
            <a:ln>
              <a:noFill/>
            </a:ln>
          </p:spPr>
          <p:txBody>
            <a:bodyPr wrap="square">
              <a:spAutoFit/>
            </a:bodyPr>
            <a:lstStyle/>
            <a:p>
              <a:pPr>
                <a:defRPr/>
              </a:pPr>
              <a:r>
                <a:rPr lang="en-US" sz="1800" b="1" dirty="0">
                  <a:solidFill>
                    <a:schemeClr val="bg1"/>
                  </a:solidFill>
                </a:rPr>
                <a:t>(Genomic)</a:t>
              </a:r>
            </a:p>
            <a:p>
              <a:pPr>
                <a:defRPr/>
              </a:pPr>
              <a:r>
                <a:rPr lang="en-US" sz="1800" b="1" dirty="0">
                  <a:solidFill>
                    <a:schemeClr val="bg1"/>
                  </a:solidFill>
                </a:rPr>
                <a:t>TUMOR TESTING</a:t>
              </a:r>
            </a:p>
          </p:txBody>
        </p:sp>
        <p:sp>
          <p:nvSpPr>
            <p:cNvPr id="7" name="Oval 6">
              <a:extLst>
                <a:ext uri="{FF2B5EF4-FFF2-40B4-BE49-F238E27FC236}">
                  <a16:creationId xmlns:a16="http://schemas.microsoft.com/office/drawing/2014/main" id="{242C89A5-FCC6-CF5F-FA63-B8D026DE833C}"/>
                </a:ext>
              </a:extLst>
            </p:cNvPr>
            <p:cNvSpPr/>
            <p:nvPr/>
          </p:nvSpPr>
          <p:spPr>
            <a:xfrm>
              <a:off x="3240955" y="4029150"/>
              <a:ext cx="3696471" cy="3648956"/>
            </a:xfrm>
            <a:prstGeom prst="ellipse">
              <a:avLst/>
            </a:prstGeom>
            <a:solidFill>
              <a:srgbClr val="FF0000">
                <a:alpha val="51000"/>
              </a:srgbClr>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solidFill>
                  <a:schemeClr val="bg1"/>
                </a:solidFill>
              </a:endParaRPr>
            </a:p>
          </p:txBody>
        </p:sp>
      </p:grpSp>
      <p:grpSp>
        <p:nvGrpSpPr>
          <p:cNvPr id="10" name="Group 9">
            <a:extLst>
              <a:ext uri="{FF2B5EF4-FFF2-40B4-BE49-F238E27FC236}">
                <a16:creationId xmlns:a16="http://schemas.microsoft.com/office/drawing/2014/main" id="{C6714FA6-792A-B7DE-98FC-B03F10F08731}"/>
              </a:ext>
            </a:extLst>
          </p:cNvPr>
          <p:cNvGrpSpPr>
            <a:grpSpLocks/>
          </p:cNvGrpSpPr>
          <p:nvPr/>
        </p:nvGrpSpPr>
        <p:grpSpPr bwMode="auto">
          <a:xfrm>
            <a:off x="6479177" y="4150193"/>
            <a:ext cx="2766315" cy="2053139"/>
            <a:chOff x="4491053" y="4832379"/>
            <a:chExt cx="1492707" cy="1270420"/>
          </a:xfrm>
        </p:grpSpPr>
        <p:sp>
          <p:nvSpPr>
            <p:cNvPr id="11" name="Oval 10">
              <a:extLst>
                <a:ext uri="{FF2B5EF4-FFF2-40B4-BE49-F238E27FC236}">
                  <a16:creationId xmlns:a16="http://schemas.microsoft.com/office/drawing/2014/main" id="{FE4FD6B2-CAC6-BF71-93C4-35437CC49363}"/>
                </a:ext>
              </a:extLst>
            </p:cNvPr>
            <p:cNvSpPr/>
            <p:nvPr/>
          </p:nvSpPr>
          <p:spPr>
            <a:xfrm>
              <a:off x="4654968" y="4832379"/>
              <a:ext cx="1177150" cy="1270420"/>
            </a:xfrm>
            <a:prstGeom prst="ellipse">
              <a:avLst/>
            </a:prstGeom>
            <a:solidFill>
              <a:srgbClr val="008000">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TextBox 11">
              <a:extLst>
                <a:ext uri="{FF2B5EF4-FFF2-40B4-BE49-F238E27FC236}">
                  <a16:creationId xmlns:a16="http://schemas.microsoft.com/office/drawing/2014/main" id="{0A45D322-EA0B-A5F1-E8D8-3E49A0E564B7}"/>
                </a:ext>
              </a:extLst>
            </p:cNvPr>
            <p:cNvSpPr txBox="1"/>
            <p:nvPr/>
          </p:nvSpPr>
          <p:spPr>
            <a:xfrm>
              <a:off x="4491053" y="5063632"/>
              <a:ext cx="1492707" cy="888339"/>
            </a:xfrm>
            <a:prstGeom prst="rect">
              <a:avLst/>
            </a:prstGeom>
            <a:noFill/>
          </p:spPr>
          <p:txBody>
            <a:bodyPr>
              <a:spAutoFit/>
            </a:bodyPr>
            <a:lstStyle/>
            <a:p>
              <a:pPr algn="ctr">
                <a:defRPr/>
              </a:pPr>
              <a:r>
                <a:rPr lang="en-US" sz="1800" b="1" dirty="0">
                  <a:solidFill>
                    <a:schemeClr val="bg1"/>
                  </a:solidFill>
                </a:rPr>
                <a:t>Risk for </a:t>
              </a:r>
            </a:p>
            <a:p>
              <a:pPr algn="ctr">
                <a:defRPr/>
              </a:pPr>
              <a:r>
                <a:rPr lang="en-US" sz="1800" b="1" dirty="0">
                  <a:solidFill>
                    <a:schemeClr val="bg1"/>
                  </a:solidFill>
                </a:rPr>
                <a:t>other cancers</a:t>
              </a:r>
            </a:p>
            <a:p>
              <a:pPr algn="ctr">
                <a:defRPr/>
              </a:pPr>
              <a:endParaRPr lang="en-US" sz="1800" b="1" dirty="0">
                <a:solidFill>
                  <a:schemeClr val="bg1"/>
                </a:solidFill>
              </a:endParaRPr>
            </a:p>
            <a:p>
              <a:pPr algn="ctr">
                <a:defRPr/>
              </a:pPr>
              <a:r>
                <a:rPr lang="en-US" sz="1800" b="1" dirty="0">
                  <a:solidFill>
                    <a:schemeClr val="bg1"/>
                  </a:solidFill>
                </a:rPr>
                <a:t>Family </a:t>
              </a:r>
            </a:p>
            <a:p>
              <a:pPr algn="ctr">
                <a:defRPr/>
              </a:pPr>
              <a:r>
                <a:rPr lang="en-US" sz="1800" b="1" dirty="0">
                  <a:solidFill>
                    <a:schemeClr val="bg1"/>
                  </a:solidFill>
                </a:rPr>
                <a:t>cancer risk</a:t>
              </a:r>
            </a:p>
          </p:txBody>
        </p:sp>
      </p:grpSp>
      <p:sp>
        <p:nvSpPr>
          <p:cNvPr id="5" name="TextBox 4">
            <a:extLst>
              <a:ext uri="{FF2B5EF4-FFF2-40B4-BE49-F238E27FC236}">
                <a16:creationId xmlns:a16="http://schemas.microsoft.com/office/drawing/2014/main" id="{B263E3DB-BEDB-4759-C203-2C9D9E311A5A}"/>
              </a:ext>
            </a:extLst>
          </p:cNvPr>
          <p:cNvSpPr txBox="1"/>
          <p:nvPr/>
        </p:nvSpPr>
        <p:spPr>
          <a:xfrm>
            <a:off x="5970799" y="1971277"/>
            <a:ext cx="1940145" cy="1477328"/>
          </a:xfrm>
          <a:prstGeom prst="rect">
            <a:avLst/>
          </a:prstGeom>
          <a:noFill/>
        </p:spPr>
        <p:txBody>
          <a:bodyPr wrap="square">
            <a:spAutoFit/>
          </a:bodyPr>
          <a:lstStyle/>
          <a:p>
            <a:pPr>
              <a:defRPr/>
            </a:pPr>
            <a:r>
              <a:rPr lang="en-US" sz="1800" b="1" dirty="0">
                <a:solidFill>
                  <a:schemeClr val="bg1"/>
                </a:solidFill>
              </a:rPr>
              <a:t>(Germline)</a:t>
            </a:r>
          </a:p>
          <a:p>
            <a:pPr>
              <a:defRPr/>
            </a:pPr>
            <a:r>
              <a:rPr lang="en-US" sz="1800" b="1" dirty="0">
                <a:solidFill>
                  <a:schemeClr val="bg1"/>
                </a:solidFill>
              </a:rPr>
              <a:t>GENETIC TESTING</a:t>
            </a:r>
          </a:p>
          <a:p>
            <a:pPr>
              <a:defRPr/>
            </a:pPr>
            <a:r>
              <a:rPr lang="en-US" sz="1800" b="1" dirty="0">
                <a:solidFill>
                  <a:schemeClr val="bg1"/>
                </a:solidFill>
              </a:rPr>
              <a:t>for inherited cancer risk</a:t>
            </a:r>
          </a:p>
        </p:txBody>
      </p:sp>
      <p:sp>
        <p:nvSpPr>
          <p:cNvPr id="2" name="Title 1">
            <a:extLst>
              <a:ext uri="{FF2B5EF4-FFF2-40B4-BE49-F238E27FC236}">
                <a16:creationId xmlns:a16="http://schemas.microsoft.com/office/drawing/2014/main" id="{221950F1-7B99-B1F4-12EB-3E2CC35EE1DA}"/>
              </a:ext>
            </a:extLst>
          </p:cNvPr>
          <p:cNvSpPr txBox="1">
            <a:spLocks/>
          </p:cNvSpPr>
          <p:nvPr/>
        </p:nvSpPr>
        <p:spPr bwMode="auto">
          <a:xfrm>
            <a:off x="2116139" y="525463"/>
            <a:ext cx="8802687" cy="893762"/>
          </a:xfrm>
          <a:prstGeom prst="rect">
            <a:avLst/>
          </a:prstGeom>
          <a:noFill/>
          <a:ln>
            <a:noFill/>
          </a:ln>
        </p:spPr>
        <p:txBody>
          <a:bodyPr/>
          <a:lstStyle>
            <a:lvl1pPr defTabSz="457200">
              <a:lnSpc>
                <a:spcPts val="3600"/>
              </a:lnSpc>
              <a:spcBef>
                <a:spcPct val="20000"/>
              </a:spcBef>
              <a:buClr>
                <a:schemeClr val="bg1"/>
              </a:buClr>
              <a:defRPr sz="2800">
                <a:solidFill>
                  <a:srgbClr val="1C3B61"/>
                </a:solidFill>
                <a:latin typeface="Arial" panose="020B0604020202020204" pitchFamily="34" charset="0"/>
                <a:ea typeface="ヒラギノ角ゴ Pro W3" panose="020B0300000000000000" pitchFamily="34" charset="-128"/>
              </a:defRPr>
            </a:lvl1pPr>
            <a:lvl2pPr marL="742950" indent="-285750" defTabSz="457200">
              <a:spcBef>
                <a:spcPct val="20000"/>
              </a:spcBef>
              <a:buClr>
                <a:schemeClr val="bg1"/>
              </a:buClr>
              <a:buSzPct val="90000"/>
              <a:buFont typeface="Times New Roman" panose="02020603050405020304" pitchFamily="18" charset="0"/>
              <a:buChar char="–"/>
              <a:defRPr sz="2400">
                <a:solidFill>
                  <a:srgbClr val="1C3B61"/>
                </a:solidFill>
                <a:latin typeface="Arial" panose="020B0604020202020204" pitchFamily="34" charset="0"/>
                <a:ea typeface="ヒラギノ角ゴ Pro W3" panose="020B0300000000000000" pitchFamily="34" charset="-128"/>
              </a:defRPr>
            </a:lvl2pPr>
            <a:lvl3pPr marL="1143000" indent="-228600" defTabSz="457200">
              <a:spcBef>
                <a:spcPct val="20000"/>
              </a:spcBef>
              <a:buClr>
                <a:schemeClr val="bg1"/>
              </a:buClr>
              <a:buSzPct val="90000"/>
              <a:buChar char="•"/>
              <a:defRPr sz="2000">
                <a:solidFill>
                  <a:srgbClr val="1C3B61"/>
                </a:solidFill>
                <a:latin typeface="Arial" panose="020B0604020202020204" pitchFamily="34" charset="0"/>
                <a:ea typeface="ヒラギノ角ゴ Pro W3" panose="020B0300000000000000" pitchFamily="34" charset="-128"/>
              </a:defRPr>
            </a:lvl3pPr>
            <a:lvl4pPr marL="1600200" indent="-228600" defTabSz="457200">
              <a:spcBef>
                <a:spcPct val="20000"/>
              </a:spcBef>
              <a:buClr>
                <a:schemeClr val="bg1"/>
              </a:buClr>
              <a:buSzPct val="80000"/>
              <a:buFont typeface="Times New Roman" panose="02020603050405020304" pitchFamily="18" charset="0"/>
              <a:buChar char="–"/>
              <a:defRPr>
                <a:solidFill>
                  <a:srgbClr val="1C3B61"/>
                </a:solidFill>
                <a:latin typeface="Arial" panose="020B0604020202020204" pitchFamily="34" charset="0"/>
                <a:ea typeface="ヒラギノ角ゴ Pro W3" panose="020B0300000000000000" pitchFamily="34" charset="-128"/>
              </a:defRPr>
            </a:lvl4pPr>
            <a:lvl5pPr marL="2057400" indent="-228600" defTabSz="457200">
              <a:spcBef>
                <a:spcPct val="20000"/>
              </a:spcBef>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Clr>
                <a:schemeClr val="bg1"/>
              </a:buClr>
              <a:buSzPct val="70000"/>
              <a:buChar char="•"/>
              <a:defRPr>
                <a:solidFill>
                  <a:srgbClr val="1C3B61"/>
                </a:solidFill>
                <a:latin typeface="Arial" panose="020B0604020202020204" pitchFamily="34" charset="0"/>
                <a:ea typeface="ヒラギノ角ゴ Pro W3" panose="020B0300000000000000" pitchFamily="34" charset="-128"/>
              </a:defRPr>
            </a:lvl9pPr>
          </a:lstStyle>
          <a:p>
            <a:pPr eaLnBrk="1" hangingPunct="1">
              <a:lnSpc>
                <a:spcPct val="100000"/>
              </a:lnSpc>
              <a:spcBef>
                <a:spcPct val="0"/>
              </a:spcBef>
              <a:buClrTx/>
            </a:pPr>
            <a:r>
              <a:rPr lang="en-US" altLang="en-US" b="1" i="1" dirty="0">
                <a:solidFill>
                  <a:schemeClr val="tx1"/>
                </a:solidFill>
                <a:cs typeface="Arial" panose="020B0604020202020204" pitchFamily="34" charset="0"/>
              </a:rPr>
              <a:t>WHY Test for Inherited Cancer Risk: </a:t>
            </a:r>
          </a:p>
        </p:txBody>
      </p:sp>
      <p:sp>
        <p:nvSpPr>
          <p:cNvPr id="3" name="TextBox 2">
            <a:extLst>
              <a:ext uri="{FF2B5EF4-FFF2-40B4-BE49-F238E27FC236}">
                <a16:creationId xmlns:a16="http://schemas.microsoft.com/office/drawing/2014/main" id="{D4E0B498-2C42-6A8E-65E2-E91D19579BDB}"/>
              </a:ext>
            </a:extLst>
          </p:cNvPr>
          <p:cNvSpPr txBox="1"/>
          <p:nvPr/>
        </p:nvSpPr>
        <p:spPr>
          <a:xfrm>
            <a:off x="634866" y="1831694"/>
            <a:ext cx="4487822" cy="4093428"/>
          </a:xfrm>
          <a:prstGeom prst="rect">
            <a:avLst/>
          </a:prstGeom>
          <a:solidFill>
            <a:schemeClr val="bg1"/>
          </a:solidFill>
          <a:ln w="28575">
            <a:noFill/>
          </a:ln>
        </p:spPr>
        <p:txBody>
          <a:bodyPr wrap="square">
            <a:spAutoFit/>
          </a:bodyPr>
          <a:lstStyle/>
          <a:p>
            <a:pPr marL="457200" indent="-457200" eaLnBrk="1" hangingPunct="1">
              <a:buAutoNum type="arabicPeriod"/>
              <a:defRPr/>
            </a:pPr>
            <a:r>
              <a:rPr lang="en-US" sz="2000" b="1" i="1" dirty="0">
                <a:solidFill>
                  <a:srgbClr val="FF9300"/>
                </a:solidFill>
                <a:ea typeface="ヒラギノ角ゴ Pro W3" charset="0"/>
                <a:cs typeface="ヒラギノ角ゴ Pro W3" charset="0"/>
              </a:rPr>
              <a:t>IT MAY HELP YOU</a:t>
            </a:r>
            <a:r>
              <a:rPr lang="en-US" sz="2000" b="1" i="1" dirty="0">
                <a:ea typeface="ヒラギノ角ゴ Pro W3" charset="0"/>
                <a:cs typeface="ヒラギノ角ゴ Pro W3" charset="0"/>
              </a:rPr>
              <a:t>—understand the risk of prostate and other cancers and find earlier</a:t>
            </a:r>
          </a:p>
          <a:p>
            <a:pPr marL="457200" indent="-457200" eaLnBrk="1" hangingPunct="1">
              <a:buAutoNum type="arabicPeriod"/>
              <a:defRPr/>
            </a:pPr>
            <a:endParaRPr lang="en-US" sz="2000" b="1" i="1" dirty="0">
              <a:ea typeface="ヒラギノ角ゴ Pro W3" charset="0"/>
              <a:cs typeface="ヒラギノ角ゴ Pro W3" charset="0"/>
            </a:endParaRPr>
          </a:p>
          <a:p>
            <a:pPr marL="457200" indent="-457200" eaLnBrk="1" hangingPunct="1">
              <a:buAutoNum type="arabicPeriod"/>
              <a:defRPr/>
            </a:pPr>
            <a:r>
              <a:rPr lang="en-US" sz="2000" b="1" i="1" dirty="0">
                <a:solidFill>
                  <a:srgbClr val="FF9300"/>
                </a:solidFill>
                <a:ea typeface="ヒラギノ角ゴ Pro W3" charset="0"/>
                <a:cs typeface="ヒラギノ角ゴ Pro W3" charset="0"/>
              </a:rPr>
              <a:t>IT MAY HELP YOUR FAMILY</a:t>
            </a:r>
            <a:r>
              <a:rPr lang="en-US" sz="2000" b="1" i="1" dirty="0">
                <a:ea typeface="ヒラギノ角ゴ Pro W3" charset="0"/>
                <a:cs typeface="ヒラギノ角ゴ Pro W3" charset="0"/>
              </a:rPr>
              <a:t>—understand their cancer risks, and have potentially life-saving options</a:t>
            </a:r>
          </a:p>
          <a:p>
            <a:pPr marL="457200" indent="-457200" eaLnBrk="1" hangingPunct="1">
              <a:buAutoNum type="arabicPeriod"/>
              <a:defRPr/>
            </a:pPr>
            <a:endParaRPr lang="en-US" sz="2000" b="1" i="1" dirty="0">
              <a:solidFill>
                <a:srgbClr val="FF9300"/>
              </a:solidFill>
              <a:ea typeface="ヒラギノ角ゴ Pro W3" charset="0"/>
              <a:cs typeface="ヒラギノ角ゴ Pro W3" charset="0"/>
            </a:endParaRPr>
          </a:p>
          <a:p>
            <a:pPr marL="457200" indent="-457200" eaLnBrk="1" hangingPunct="1">
              <a:buAutoNum type="arabicPeriod"/>
              <a:defRPr/>
            </a:pPr>
            <a:r>
              <a:rPr lang="en-US" sz="2000" b="1" i="1" dirty="0">
                <a:solidFill>
                  <a:srgbClr val="FF9300"/>
                </a:solidFill>
                <a:ea typeface="ヒラギノ角ゴ Pro W3" charset="0"/>
                <a:cs typeface="ヒラギノ角ゴ Pro W3" charset="0"/>
              </a:rPr>
              <a:t>IT MAY HELP YOU</a:t>
            </a:r>
            <a:r>
              <a:rPr lang="en-US" sz="2000" b="1" i="1" dirty="0">
                <a:ea typeface="ヒラギノ角ゴ Pro W3" charset="0"/>
                <a:cs typeface="ヒラギノ角ゴ Pro W3" charset="0"/>
              </a:rPr>
              <a:t>—have additional targeted treatment options for your prostate cancer </a:t>
            </a:r>
          </a:p>
        </p:txBody>
      </p:sp>
      <p:pic>
        <p:nvPicPr>
          <p:cNvPr id="13" name="Picture 12">
            <a:extLst>
              <a:ext uri="{FF2B5EF4-FFF2-40B4-BE49-F238E27FC236}">
                <a16:creationId xmlns:a16="http://schemas.microsoft.com/office/drawing/2014/main" id="{7D437B16-CF32-B442-FB07-1547A6673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542" y="3439266"/>
            <a:ext cx="1433328" cy="115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2A8CECFB-5EBD-0111-86F9-023723EDA7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87" t="32703" b="1399"/>
          <a:stretch/>
        </p:blipFill>
        <p:spPr bwMode="auto">
          <a:xfrm>
            <a:off x="8925938" y="3028341"/>
            <a:ext cx="1579768" cy="120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a:extLst>
              <a:ext uri="{FF2B5EF4-FFF2-40B4-BE49-F238E27FC236}">
                <a16:creationId xmlns:a16="http://schemas.microsoft.com/office/drawing/2014/main" id="{129FBE13-0886-6D57-5DAA-EDFAE9771A99}"/>
              </a:ext>
            </a:extLst>
          </p:cNvPr>
          <p:cNvSpPr txBox="1">
            <a:spLocks/>
          </p:cNvSpPr>
          <p:nvPr/>
        </p:nvSpPr>
        <p:spPr>
          <a:xfrm>
            <a:off x="833431" y="6292386"/>
            <a:ext cx="9637296" cy="26670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000" b="1" i="0" kern="1200">
                <a:solidFill>
                  <a:srgbClr val="7F7F7F"/>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solidFill>
                  <a:schemeClr val="tx2"/>
                </a:solidFill>
              </a:rPr>
              <a:t>Heather H. Cheng, MD PhD</a:t>
            </a:r>
          </a:p>
        </p:txBody>
      </p:sp>
    </p:spTree>
  </p:cSld>
  <p:clrMapOvr>
    <a:masterClrMapping/>
  </p:clrMapOvr>
</p:sld>
</file>

<file path=ppt/theme/theme1.xml><?xml version="1.0" encoding="utf-8"?>
<a:theme xmlns:a="http://schemas.openxmlformats.org/drawingml/2006/main" name="FredHutch_2023">
  <a:themeElements>
    <a:clrScheme name="FredHutch_2023">
      <a:dk1>
        <a:srgbClr val="1B365D"/>
      </a:dk1>
      <a:lt1>
        <a:srgbClr val="FFFFFF"/>
      </a:lt1>
      <a:dk2>
        <a:srgbClr val="1B365D"/>
      </a:dk2>
      <a:lt2>
        <a:srgbClr val="FFFFFF"/>
      </a:lt2>
      <a:accent1>
        <a:srgbClr val="1B365D"/>
      </a:accent1>
      <a:accent2>
        <a:srgbClr val="FFB500"/>
      </a:accent2>
      <a:accent3>
        <a:srgbClr val="00C1D5"/>
      </a:accent3>
      <a:accent4>
        <a:srgbClr val="AA4AC4"/>
      </a:accent4>
      <a:accent5>
        <a:srgbClr val="0A799A"/>
      </a:accent5>
      <a:accent6>
        <a:srgbClr val="F4F4F4"/>
      </a:accent6>
      <a:hlink>
        <a:srgbClr val="0A799A"/>
      </a:hlink>
      <a:folHlink>
        <a:srgbClr val="AA4AC4"/>
      </a:folHlink>
    </a:clrScheme>
    <a:fontScheme name="FHCC_2022_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ct val="110000"/>
          </a:lnSpc>
          <a:spcBef>
            <a:spcPts val="1000"/>
          </a:spcBef>
          <a:defRPr sz="1600" dirty="0" err="1" smtClean="0"/>
        </a:defPPr>
      </a:lstStyle>
    </a:txDef>
  </a:objectDefaults>
  <a:extraClrSchemeLst/>
  <a:extLst>
    <a:ext uri="{05A4C25C-085E-4340-85A3-A5531E510DB2}">
      <thm15:themeFamily xmlns:thm15="http://schemas.microsoft.com/office/thememl/2012/main" name="FredHutch_2023" id="{7EE05441-FB19-4753-ADDC-C26D5D171C07}" vid="{240FB84A-9AB6-4B46-9752-D5BD72ADBD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29711</TotalTime>
  <Words>4430</Words>
  <Application>Microsoft Office PowerPoint</Application>
  <PresentationFormat>Widescreen</PresentationFormat>
  <Paragraphs>758</Paragraphs>
  <Slides>38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Bookman Old Style</vt:lpstr>
      <vt:lpstr>Calibri</vt:lpstr>
      <vt:lpstr>Encode Sans Normal Black</vt:lpstr>
      <vt:lpstr>Lucida Grande</vt:lpstr>
      <vt:lpstr>Times</vt:lpstr>
      <vt:lpstr>Times New Roman</vt:lpstr>
      <vt:lpstr>Tisa Offc Serif Pro Thin</vt:lpstr>
      <vt:lpstr>FredHutch_2023</vt:lpstr>
      <vt:lpstr>Identifying and Addressing Disparities  in Precision Medicine and Germline  Genetic Testing in Prostate Cancer</vt:lpstr>
      <vt:lpstr>Disclosures</vt:lpstr>
      <vt:lpstr>Raise your hand if…</vt:lpstr>
      <vt:lpstr>Outline</vt:lpstr>
      <vt:lpstr>Prostate Cancer Statistics in 2023</vt:lpstr>
      <vt:lpstr>Prostate Cancer Disease States</vt:lpstr>
      <vt:lpstr>Background</vt:lpstr>
      <vt:lpstr>PowerPoint Presentation</vt:lpstr>
      <vt:lpstr>PowerPoint Presentation</vt:lpstr>
      <vt:lpstr>Rapid changes in past few years</vt:lpstr>
      <vt:lpstr>10% of men with metastatic prostate cancer carries an inherited mutation in a DNA repair gene</vt:lpstr>
      <vt:lpstr>PowerPoint Presentation</vt:lpstr>
      <vt:lpstr>PowerPoint Presentation</vt:lpstr>
      <vt:lpstr>Clinical Actionability:  Precision Treatment</vt:lpstr>
      <vt:lpstr>10% of men with metastatic prostate cancer carries an inherited mutation in a DNA repair gene</vt:lpstr>
      <vt:lpstr>Treatment Toolbox for Advanced Prostate Cancer</vt:lpstr>
      <vt:lpstr>Prostate Cancer Disease States</vt:lpstr>
      <vt:lpstr>PowerPoint Presentation</vt:lpstr>
      <vt:lpstr>Care Delivery &amp; Implementation</vt:lpstr>
      <vt:lpstr>PowerPoint Presentation</vt:lpstr>
      <vt:lpstr>Prostate Cancer Genetics Clinic (c.2016)</vt:lpstr>
      <vt:lpstr>PowerPoint Presentation</vt:lpstr>
      <vt:lpstr>GENTleMEN results</vt:lpstr>
      <vt:lpstr>GENTleMEN…yes, we can…</vt:lpstr>
      <vt:lpstr>Using Cancer Registry to Learn Which  Patients May be Missed: GIFTS </vt:lpstr>
      <vt:lpstr>GIFTS Design </vt:lpstr>
      <vt:lpstr>GIFTS Results </vt:lpstr>
      <vt:lpstr>GIFTS Results</vt:lpstr>
      <vt:lpstr>GIFTS Results</vt:lpstr>
      <vt:lpstr>PowerPoint Presentation</vt:lpstr>
      <vt:lpstr>PowerPoint Presentation</vt:lpstr>
      <vt:lpstr>PowerPoint Presentation</vt:lpstr>
      <vt:lpstr>Moving towards tailored options at every step….</vt:lpstr>
      <vt:lpstr>PowerPoint Presentation</vt:lpstr>
      <vt:lpstr>Conclusions</vt:lpstr>
      <vt:lpstr>Future Directions (Welcome your ideas and partnership)</vt:lpstr>
      <vt:lpstr>PowerPoint Presentation</vt:lpstr>
      <vt:lpstr>Thank You! hhcheng@uw.edu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Veen</dc:creator>
  <cp:lastModifiedBy>Kestner, Shannon T</cp:lastModifiedBy>
  <cp:revision>179</cp:revision>
  <dcterms:created xsi:type="dcterms:W3CDTF">2022-10-12T17:00:44Z</dcterms:created>
  <dcterms:modified xsi:type="dcterms:W3CDTF">2023-11-02T04:35:19Z</dcterms:modified>
</cp:coreProperties>
</file>