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theme/theme11.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34" r:id="rId4"/>
    <p:sldMasterId id="2147483835" r:id="rId5"/>
    <p:sldMasterId id="2147483838" r:id="rId6"/>
    <p:sldMasterId id="2147483753" r:id="rId7"/>
    <p:sldMasterId id="2147483792" r:id="rId8"/>
    <p:sldMasterId id="2147483736" r:id="rId9"/>
    <p:sldMasterId id="2147483841" r:id="rId10"/>
    <p:sldMasterId id="2147483683" r:id="rId11"/>
    <p:sldMasterId id="2147483691" r:id="rId12"/>
    <p:sldMasterId id="2147483782" r:id="rId13"/>
    <p:sldMasterId id="2147483768" r:id="rId14"/>
    <p:sldMasterId id="2147483800" r:id="rId15"/>
    <p:sldMasterId id="2147483703" r:id="rId16"/>
    <p:sldMasterId id="2147483648" r:id="rId17"/>
  </p:sldMasterIdLst>
  <p:notesMasterIdLst>
    <p:notesMasterId r:id="rId51"/>
  </p:notesMasterIdLst>
  <p:sldIdLst>
    <p:sldId id="597" r:id="rId18"/>
    <p:sldId id="517" r:id="rId19"/>
    <p:sldId id="1156" r:id="rId20"/>
    <p:sldId id="1157" r:id="rId21"/>
    <p:sldId id="1158" r:id="rId22"/>
    <p:sldId id="1159" r:id="rId23"/>
    <p:sldId id="1160" r:id="rId24"/>
    <p:sldId id="1179" r:id="rId25"/>
    <p:sldId id="1161" r:id="rId26"/>
    <p:sldId id="1162" r:id="rId27"/>
    <p:sldId id="1163" r:id="rId28"/>
    <p:sldId id="1164" r:id="rId29"/>
    <p:sldId id="1165" r:id="rId30"/>
    <p:sldId id="1166" r:id="rId31"/>
    <p:sldId id="1155" r:id="rId32"/>
    <p:sldId id="598" r:id="rId33"/>
    <p:sldId id="599" r:id="rId34"/>
    <p:sldId id="1177" r:id="rId35"/>
    <p:sldId id="1178" r:id="rId36"/>
    <p:sldId id="1170" r:id="rId37"/>
    <p:sldId id="1169" r:id="rId38"/>
    <p:sldId id="324" r:id="rId39"/>
    <p:sldId id="2559" r:id="rId40"/>
    <p:sldId id="325" r:id="rId41"/>
    <p:sldId id="1171" r:id="rId42"/>
    <p:sldId id="1176" r:id="rId43"/>
    <p:sldId id="1173" r:id="rId44"/>
    <p:sldId id="1174" r:id="rId45"/>
    <p:sldId id="1175" r:id="rId46"/>
    <p:sldId id="593" r:id="rId47"/>
    <p:sldId id="591" r:id="rId48"/>
    <p:sldId id="1167" r:id="rId49"/>
    <p:sldId id="427"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Georgia" panose="02040502050405020303" pitchFamily="18" charset="0"/>
      <p:regular r:id="rId58"/>
      <p:bold r:id="rId59"/>
      <p:italic r:id="rId60"/>
      <p:boldItalic r:id="rId61"/>
    </p:embeddedFont>
    <p:embeddedFont>
      <p:font typeface="Open Sans" panose="020B0606030504020204" pitchFamily="34" charset="0"/>
      <p:regular r:id="rId62"/>
      <p:bold r:id="rId63"/>
      <p:italic r:id="rId64"/>
      <p:boldItalic r:id="rId65"/>
    </p:embeddedFont>
    <p:embeddedFont>
      <p:font typeface="Poppins" panose="00000500000000000000" pitchFamily="2" charset="0"/>
      <p:regular r:id="rId66"/>
      <p:bold r:id="rId67"/>
      <p:italic r:id="rId68"/>
      <p:boldItalic r:id="rId69"/>
    </p:embeddedFont>
    <p:embeddedFont>
      <p:font typeface="Poppins Light" panose="00000400000000000000" pitchFamily="2" charset="0"/>
      <p:regular r:id="rId70"/>
      <p:italic r:id="rId71"/>
    </p:embeddedFont>
    <p:embeddedFont>
      <p:font typeface="Poppins Medium" panose="00000600000000000000" pitchFamily="2" charset="0"/>
      <p:regular r:id="rId72"/>
      <p:italic r:id="rId73"/>
    </p:embeddedFont>
    <p:embeddedFont>
      <p:font typeface="Roboto" panose="02000000000000000000" pitchFamily="2" charset="0"/>
      <p:regular r:id="rId74"/>
      <p:bold r:id="rId75"/>
      <p:italic r:id="rId76"/>
      <p:boldItalic r:id="rId77"/>
    </p:embeddedFont>
    <p:embeddedFont>
      <p:font typeface="Source Sans Pro" panose="020B0503030403020204" pitchFamily="34" charset="0"/>
      <p:regular r:id="rId78"/>
      <p:bold r:id="rId79"/>
      <p:italic r:id="rId80"/>
      <p:boldItalic r:id="rId81"/>
    </p:embeddedFont>
    <p:embeddedFont>
      <p:font typeface="Source Sans Pro Light" panose="020B0403030403020204" pitchFamily="34" charset="0"/>
      <p:regular r:id="rId82"/>
      <p:italic r:id="rId8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2646F8"/>
    <a:srgbClr val="2746F8"/>
    <a:srgbClr val="63666A"/>
    <a:srgbClr val="A7A8A9"/>
    <a:srgbClr val="FFFFFF"/>
    <a:srgbClr val="012169"/>
    <a:srgbClr val="A0F0FF"/>
    <a:srgbClr val="B2F2FF"/>
    <a:srgbClr val="FFC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62" d="100"/>
          <a:sy n="62" d="100"/>
        </p:scale>
        <p:origin x="18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8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font" Target="fonts/font20.fntdata"/><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font" Target="fonts/font28.fntdata"/><Relationship Id="rId87"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0.fntdata"/><Relationship Id="rId82" Type="http://schemas.openxmlformats.org/officeDocument/2006/relationships/font" Target="fonts/font31.fntdata"/><Relationship Id="rId19"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Master" Target="slideMasters/slideMaster5.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font" Target="fonts/font29.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83" Type="http://schemas.openxmlformats.org/officeDocument/2006/relationships/font" Target="fonts/font3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font" Target="fonts/font6.fntdata"/><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font" Target="fonts/font30.fntdata"/><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United States</c:v>
                </c:pt>
                <c:pt idx="1">
                  <c:v>Switzerland</c:v>
                </c:pt>
                <c:pt idx="2">
                  <c:v>New Zealand</c:v>
                </c:pt>
                <c:pt idx="3">
                  <c:v>France</c:v>
                </c:pt>
                <c:pt idx="4">
                  <c:v>Canada</c:v>
                </c:pt>
                <c:pt idx="5">
                  <c:v>Norway</c:v>
                </c:pt>
                <c:pt idx="6">
                  <c:v>Netherlands</c:v>
                </c:pt>
                <c:pt idx="7">
                  <c:v>Sweden</c:v>
                </c:pt>
                <c:pt idx="8">
                  <c:v>Germany</c:v>
                </c:pt>
                <c:pt idx="9">
                  <c:v>England</c:v>
                </c:pt>
              </c:strCache>
            </c:strRef>
          </c:cat>
          <c:val>
            <c:numRef>
              <c:f>Sheet1!$B$2:$B$11</c:f>
              <c:numCache>
                <c:formatCode>General</c:formatCode>
                <c:ptCount val="10"/>
                <c:pt idx="0">
                  <c:v>33</c:v>
                </c:pt>
                <c:pt idx="1">
                  <c:v>22</c:v>
                </c:pt>
                <c:pt idx="2">
                  <c:v>18</c:v>
                </c:pt>
                <c:pt idx="3">
                  <c:v>17</c:v>
                </c:pt>
                <c:pt idx="4">
                  <c:v>16</c:v>
                </c:pt>
                <c:pt idx="5">
                  <c:v>10</c:v>
                </c:pt>
                <c:pt idx="6">
                  <c:v>8</c:v>
                </c:pt>
                <c:pt idx="7">
                  <c:v>8</c:v>
                </c:pt>
                <c:pt idx="8">
                  <c:v>7</c:v>
                </c:pt>
                <c:pt idx="9">
                  <c:v>7</c:v>
                </c:pt>
              </c:numCache>
            </c:numRef>
          </c:val>
          <c:extLst>
            <c:ext xmlns:c16="http://schemas.microsoft.com/office/drawing/2014/chart" uri="{C3380CC4-5D6E-409C-BE32-E72D297353CC}">
              <c16:uniqueId val="{00000000-E9BC-4FB1-B10B-75D32407929D}"/>
            </c:ext>
          </c:extLst>
        </c:ser>
        <c:dLbls>
          <c:showLegendKey val="0"/>
          <c:showVal val="0"/>
          <c:showCatName val="0"/>
          <c:showSerName val="0"/>
          <c:showPercent val="0"/>
          <c:showBubbleSize val="0"/>
        </c:dLbls>
        <c:gapWidth val="182"/>
        <c:axId val="1151577328"/>
        <c:axId val="1151582248"/>
      </c:barChart>
      <c:catAx>
        <c:axId val="1151577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151582248"/>
        <c:crosses val="autoZero"/>
        <c:auto val="1"/>
        <c:lblAlgn val="ctr"/>
        <c:lblOffset val="100"/>
        <c:noMultiLvlLbl val="0"/>
      </c:catAx>
      <c:valAx>
        <c:axId val="1151582248"/>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151577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Quintile 1 (low SES)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v>
                </c:pt>
              </c:strCache>
            </c:strRef>
          </c:cat>
          <c:val>
            <c:numRef>
              <c:f>Sheet1!$B$2</c:f>
              <c:numCache>
                <c:formatCode>General</c:formatCode>
                <c:ptCount val="1"/>
                <c:pt idx="0">
                  <c:v>50</c:v>
                </c:pt>
              </c:numCache>
            </c:numRef>
          </c:val>
          <c:extLst>
            <c:ext xmlns:c16="http://schemas.microsoft.com/office/drawing/2014/chart" uri="{C3380CC4-5D6E-409C-BE32-E72D297353CC}">
              <c16:uniqueId val="{00000000-E8CD-4F66-A62B-EE320532D43F}"/>
            </c:ext>
          </c:extLst>
        </c:ser>
        <c:ser>
          <c:idx val="1"/>
          <c:order val="1"/>
          <c:tx>
            <c:strRef>
              <c:f>Sheet1!$C$1</c:f>
              <c:strCache>
                <c:ptCount val="1"/>
                <c:pt idx="0">
                  <c:v>Quintile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v>
                </c:pt>
              </c:strCache>
            </c:strRef>
          </c:cat>
          <c:val>
            <c:numRef>
              <c:f>Sheet1!$C$2</c:f>
              <c:numCache>
                <c:formatCode>General</c:formatCode>
                <c:ptCount val="1"/>
                <c:pt idx="0">
                  <c:v>56</c:v>
                </c:pt>
              </c:numCache>
            </c:numRef>
          </c:val>
          <c:extLst>
            <c:ext xmlns:c16="http://schemas.microsoft.com/office/drawing/2014/chart" uri="{C3380CC4-5D6E-409C-BE32-E72D297353CC}">
              <c16:uniqueId val="{00000001-E8CD-4F66-A62B-EE320532D43F}"/>
            </c:ext>
          </c:extLst>
        </c:ser>
        <c:ser>
          <c:idx val="2"/>
          <c:order val="2"/>
          <c:tx>
            <c:strRef>
              <c:f>Sheet1!$D$1</c:f>
              <c:strCache>
                <c:ptCount val="1"/>
                <c:pt idx="0">
                  <c:v>Quintile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v>
                </c:pt>
              </c:strCache>
            </c:strRef>
          </c:cat>
          <c:val>
            <c:numRef>
              <c:f>Sheet1!$D$2</c:f>
              <c:numCache>
                <c:formatCode>General</c:formatCode>
                <c:ptCount val="1"/>
                <c:pt idx="0">
                  <c:v>59</c:v>
                </c:pt>
              </c:numCache>
            </c:numRef>
          </c:val>
          <c:extLst>
            <c:ext xmlns:c16="http://schemas.microsoft.com/office/drawing/2014/chart" uri="{C3380CC4-5D6E-409C-BE32-E72D297353CC}">
              <c16:uniqueId val="{00000002-E8CD-4F66-A62B-EE320532D43F}"/>
            </c:ext>
          </c:extLst>
        </c:ser>
        <c:ser>
          <c:idx val="3"/>
          <c:order val="3"/>
          <c:tx>
            <c:strRef>
              <c:f>Sheet1!$E$1</c:f>
              <c:strCache>
                <c:ptCount val="1"/>
                <c:pt idx="0">
                  <c:v>Quintile 4</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E8CD-4F66-A62B-EE320532D43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v>
                </c:pt>
              </c:strCache>
            </c:strRef>
          </c:cat>
          <c:val>
            <c:numRef>
              <c:f>Sheet1!$E$2</c:f>
              <c:numCache>
                <c:formatCode>General</c:formatCode>
                <c:ptCount val="1"/>
                <c:pt idx="0">
                  <c:v>61</c:v>
                </c:pt>
              </c:numCache>
            </c:numRef>
          </c:val>
          <c:extLst>
            <c:ext xmlns:c16="http://schemas.microsoft.com/office/drawing/2014/chart" uri="{C3380CC4-5D6E-409C-BE32-E72D297353CC}">
              <c16:uniqueId val="{00000004-E8CD-4F66-A62B-EE320532D43F}"/>
            </c:ext>
          </c:extLst>
        </c:ser>
        <c:ser>
          <c:idx val="4"/>
          <c:order val="4"/>
          <c:tx>
            <c:strRef>
              <c:f>Sheet1!$F$1</c:f>
              <c:strCache>
                <c:ptCount val="1"/>
                <c:pt idx="0">
                  <c:v>Quintile 5 (highest SES)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v>
                </c:pt>
              </c:strCache>
            </c:strRef>
          </c:cat>
          <c:val>
            <c:numRef>
              <c:f>Sheet1!$F$2</c:f>
              <c:numCache>
                <c:formatCode>General</c:formatCode>
                <c:ptCount val="1"/>
                <c:pt idx="0">
                  <c:v>66</c:v>
                </c:pt>
              </c:numCache>
            </c:numRef>
          </c:val>
          <c:extLst>
            <c:ext xmlns:c16="http://schemas.microsoft.com/office/drawing/2014/chart" uri="{C3380CC4-5D6E-409C-BE32-E72D297353CC}">
              <c16:uniqueId val="{00000005-E8CD-4F66-A62B-EE320532D43F}"/>
            </c:ext>
          </c:extLst>
        </c:ser>
        <c:dLbls>
          <c:showLegendKey val="0"/>
          <c:showVal val="0"/>
          <c:showCatName val="0"/>
          <c:showSerName val="0"/>
          <c:showPercent val="0"/>
          <c:showBubbleSize val="0"/>
        </c:dLbls>
        <c:gapWidth val="219"/>
        <c:overlap val="-27"/>
        <c:axId val="914061888"/>
        <c:axId val="914068448"/>
      </c:barChart>
      <c:catAx>
        <c:axId val="91406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4068448"/>
        <c:crosses val="autoZero"/>
        <c:auto val="1"/>
        <c:lblAlgn val="ctr"/>
        <c:lblOffset val="100"/>
        <c:noMultiLvlLbl val="0"/>
      </c:catAx>
      <c:valAx>
        <c:axId val="914068448"/>
        <c:scaling>
          <c:orientation val="minMax"/>
          <c:min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914061888"/>
        <c:crosses val="autoZero"/>
        <c:crossBetween val="between"/>
      </c:valAx>
      <c:spPr>
        <a:noFill/>
        <a:ln w="25400">
          <a:noFill/>
        </a:ln>
        <a:effectLst/>
      </c:spPr>
    </c:plotArea>
    <c:legend>
      <c:legendPos val="b"/>
      <c:legendEntry>
        <c:idx val="0"/>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82038474463887578"/>
          <c:w val="1"/>
          <c:h val="0.1515549287521793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967386021191799E-2"/>
          <c:y val="5.6085522572765167E-2"/>
          <c:w val="0.91905730533683294"/>
          <c:h val="0.67478214028705052"/>
        </c:manualLayout>
      </c:layout>
      <c:barChart>
        <c:barDir val="col"/>
        <c:grouping val="clustered"/>
        <c:varyColors val="0"/>
        <c:ser>
          <c:idx val="0"/>
          <c:order val="0"/>
          <c:tx>
            <c:strRef>
              <c:f>Sheet1!$B$1</c:f>
              <c:strCache>
                <c:ptCount val="1"/>
                <c:pt idx="0">
                  <c:v>Quintile 1 (low SES)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Non-Hispanic White</c:v>
                </c:pt>
                <c:pt idx="1">
                  <c:v>Non-Hispanic Black</c:v>
                </c:pt>
              </c:strCache>
            </c:strRef>
          </c:cat>
          <c:val>
            <c:numRef>
              <c:f>Sheet1!$B$2:$B$3</c:f>
              <c:numCache>
                <c:formatCode>General</c:formatCode>
                <c:ptCount val="2"/>
                <c:pt idx="0">
                  <c:v>51</c:v>
                </c:pt>
                <c:pt idx="1">
                  <c:v>46</c:v>
                </c:pt>
              </c:numCache>
            </c:numRef>
          </c:val>
          <c:extLst>
            <c:ext xmlns:c16="http://schemas.microsoft.com/office/drawing/2014/chart" uri="{C3380CC4-5D6E-409C-BE32-E72D297353CC}">
              <c16:uniqueId val="{00000000-E8CD-4F66-A62B-EE320532D43F}"/>
            </c:ext>
          </c:extLst>
        </c:ser>
        <c:ser>
          <c:idx val="1"/>
          <c:order val="1"/>
          <c:tx>
            <c:strRef>
              <c:f>Sheet1!$C$1</c:f>
              <c:strCache>
                <c:ptCount val="1"/>
                <c:pt idx="0">
                  <c:v>Quintile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Non-Hispanic White</c:v>
                </c:pt>
                <c:pt idx="1">
                  <c:v>Non-Hispanic Black</c:v>
                </c:pt>
              </c:strCache>
            </c:strRef>
          </c:cat>
          <c:val>
            <c:numRef>
              <c:f>Sheet1!$C$2:$C$3</c:f>
              <c:numCache>
                <c:formatCode>General</c:formatCode>
                <c:ptCount val="2"/>
                <c:pt idx="0">
                  <c:v>57</c:v>
                </c:pt>
                <c:pt idx="1">
                  <c:v>51</c:v>
                </c:pt>
              </c:numCache>
            </c:numRef>
          </c:val>
          <c:extLst>
            <c:ext xmlns:c16="http://schemas.microsoft.com/office/drawing/2014/chart" uri="{C3380CC4-5D6E-409C-BE32-E72D297353CC}">
              <c16:uniqueId val="{00000001-E8CD-4F66-A62B-EE320532D43F}"/>
            </c:ext>
          </c:extLst>
        </c:ser>
        <c:ser>
          <c:idx val="2"/>
          <c:order val="2"/>
          <c:tx>
            <c:strRef>
              <c:f>Sheet1!$D$1</c:f>
              <c:strCache>
                <c:ptCount val="1"/>
                <c:pt idx="0">
                  <c:v>Quintile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Non-Hispanic White</c:v>
                </c:pt>
                <c:pt idx="1">
                  <c:v>Non-Hispanic Black</c:v>
                </c:pt>
              </c:strCache>
            </c:strRef>
          </c:cat>
          <c:val>
            <c:numRef>
              <c:f>Sheet1!$D$2:$D$3</c:f>
              <c:numCache>
                <c:formatCode>General</c:formatCode>
                <c:ptCount val="2"/>
                <c:pt idx="0">
                  <c:v>60</c:v>
                </c:pt>
                <c:pt idx="1">
                  <c:v>54</c:v>
                </c:pt>
              </c:numCache>
            </c:numRef>
          </c:val>
          <c:extLst>
            <c:ext xmlns:c16="http://schemas.microsoft.com/office/drawing/2014/chart" uri="{C3380CC4-5D6E-409C-BE32-E72D297353CC}">
              <c16:uniqueId val="{00000002-E8CD-4F66-A62B-EE320532D43F}"/>
            </c:ext>
          </c:extLst>
        </c:ser>
        <c:ser>
          <c:idx val="3"/>
          <c:order val="3"/>
          <c:tx>
            <c:strRef>
              <c:f>Sheet1!$E$1</c:f>
              <c:strCache>
                <c:ptCount val="1"/>
                <c:pt idx="0">
                  <c:v>Quintile 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Non-Hispanic White</c:v>
                </c:pt>
                <c:pt idx="1">
                  <c:v>Non-Hispanic Black</c:v>
                </c:pt>
              </c:strCache>
            </c:strRef>
          </c:cat>
          <c:val>
            <c:numRef>
              <c:f>Sheet1!$E$2:$E$3</c:f>
              <c:numCache>
                <c:formatCode>General</c:formatCode>
                <c:ptCount val="2"/>
                <c:pt idx="0">
                  <c:v>62</c:v>
                </c:pt>
                <c:pt idx="1">
                  <c:v>59</c:v>
                </c:pt>
              </c:numCache>
            </c:numRef>
          </c:val>
          <c:extLst>
            <c:ext xmlns:c16="http://schemas.microsoft.com/office/drawing/2014/chart" uri="{C3380CC4-5D6E-409C-BE32-E72D297353CC}">
              <c16:uniqueId val="{00000004-E8CD-4F66-A62B-EE320532D43F}"/>
            </c:ext>
          </c:extLst>
        </c:ser>
        <c:ser>
          <c:idx val="4"/>
          <c:order val="4"/>
          <c:tx>
            <c:strRef>
              <c:f>Sheet1!$F$1</c:f>
              <c:strCache>
                <c:ptCount val="1"/>
                <c:pt idx="0">
                  <c:v>Quintile 5 (highest SES)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Non-Hispanic White</c:v>
                </c:pt>
                <c:pt idx="1">
                  <c:v>Non-Hispanic Black</c:v>
                </c:pt>
              </c:strCache>
            </c:strRef>
          </c:cat>
          <c:val>
            <c:numRef>
              <c:f>Sheet1!$F$2:$F$3</c:f>
              <c:numCache>
                <c:formatCode>General</c:formatCode>
                <c:ptCount val="2"/>
                <c:pt idx="0">
                  <c:v>66</c:v>
                </c:pt>
                <c:pt idx="1">
                  <c:v>61</c:v>
                </c:pt>
              </c:numCache>
            </c:numRef>
          </c:val>
          <c:extLst>
            <c:ext xmlns:c16="http://schemas.microsoft.com/office/drawing/2014/chart" uri="{C3380CC4-5D6E-409C-BE32-E72D297353CC}">
              <c16:uniqueId val="{00000005-E8CD-4F66-A62B-EE320532D43F}"/>
            </c:ext>
          </c:extLst>
        </c:ser>
        <c:dLbls>
          <c:showLegendKey val="0"/>
          <c:showVal val="0"/>
          <c:showCatName val="0"/>
          <c:showSerName val="0"/>
          <c:showPercent val="0"/>
          <c:showBubbleSize val="0"/>
        </c:dLbls>
        <c:gapWidth val="219"/>
        <c:overlap val="-27"/>
        <c:axId val="914061888"/>
        <c:axId val="914068448"/>
      </c:barChart>
      <c:catAx>
        <c:axId val="91406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914068448"/>
        <c:crosses val="autoZero"/>
        <c:auto val="1"/>
        <c:lblAlgn val="ctr"/>
        <c:lblOffset val="100"/>
        <c:noMultiLvlLbl val="0"/>
      </c:catAx>
      <c:valAx>
        <c:axId val="914068448"/>
        <c:scaling>
          <c:orientation val="minMax"/>
          <c:min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914061888"/>
        <c:crosses val="autoZero"/>
        <c:crossBetween val="between"/>
      </c:valAx>
      <c:spPr>
        <a:noFill/>
        <a:ln w="25400">
          <a:noFill/>
        </a:ln>
        <a:effectLst/>
      </c:spPr>
    </c:plotArea>
    <c:legend>
      <c:legendPos val="b"/>
      <c:legendEntry>
        <c:idx val="0"/>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82038474463887578"/>
          <c:w val="1"/>
          <c:h val="0.1515549287521793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Number of States</c:v>
                </c:pt>
              </c:strCache>
            </c:strRef>
          </c:tx>
          <c:spPr>
            <a:solidFill>
              <a:schemeClr val="accent1"/>
            </a:solidFill>
            <a:ln>
              <a:noFill/>
            </a:ln>
            <a:effectLst/>
          </c:spPr>
          <c:invertIfNegative val="0"/>
          <c:cat>
            <c:strRef>
              <c:f>Sheet1!$A$2:$A$8</c:f>
              <c:strCache>
                <c:ptCount val="7"/>
                <c:pt idx="0">
                  <c:v>Any</c:v>
                </c:pt>
                <c:pt idx="1">
                  <c:v>Encourage providers to use ICD-10 Z codes</c:v>
                </c:pt>
                <c:pt idx="2">
                  <c:v>Track outcomes of referrals</c:v>
                </c:pt>
                <c:pt idx="3">
                  <c:v>Employ community health workers</c:v>
                </c:pt>
                <c:pt idx="4">
                  <c:v>Partnerships</c:v>
                </c:pt>
                <c:pt idx="5">
                  <c:v>Referrals to social services</c:v>
                </c:pt>
                <c:pt idx="6">
                  <c:v>Screen for social needs</c:v>
                </c:pt>
              </c:strCache>
            </c:strRef>
          </c:cat>
          <c:val>
            <c:numRef>
              <c:f>Sheet1!$B$2:$B$8</c:f>
              <c:numCache>
                <c:formatCode>General</c:formatCode>
                <c:ptCount val="7"/>
                <c:pt idx="0">
                  <c:v>35</c:v>
                </c:pt>
                <c:pt idx="1">
                  <c:v>7</c:v>
                </c:pt>
                <c:pt idx="2">
                  <c:v>12</c:v>
                </c:pt>
                <c:pt idx="3">
                  <c:v>19</c:v>
                </c:pt>
                <c:pt idx="4">
                  <c:v>28</c:v>
                </c:pt>
                <c:pt idx="5">
                  <c:v>31</c:v>
                </c:pt>
                <c:pt idx="6">
                  <c:v>31</c:v>
                </c:pt>
              </c:numCache>
            </c:numRef>
          </c:val>
          <c:extLst>
            <c:ext xmlns:c16="http://schemas.microsoft.com/office/drawing/2014/chart" uri="{C3380CC4-5D6E-409C-BE32-E72D297353CC}">
              <c16:uniqueId val="{00000000-3FCB-4F6A-BEA7-7787A8CF2565}"/>
            </c:ext>
          </c:extLst>
        </c:ser>
        <c:dLbls>
          <c:showLegendKey val="0"/>
          <c:showVal val="0"/>
          <c:showCatName val="0"/>
          <c:showSerName val="0"/>
          <c:showPercent val="0"/>
          <c:showBubbleSize val="0"/>
        </c:dLbls>
        <c:gapWidth val="182"/>
        <c:axId val="543091496"/>
        <c:axId val="543098712"/>
      </c:barChart>
      <c:catAx>
        <c:axId val="543091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543098712"/>
        <c:crosses val="autoZero"/>
        <c:auto val="1"/>
        <c:lblAlgn val="ctr"/>
        <c:lblOffset val="100"/>
        <c:noMultiLvlLbl val="0"/>
      </c:catAx>
      <c:valAx>
        <c:axId val="5430987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543091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500" baseline="0">
          <a:latin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33CF86-AC63-4167-8F61-7CB1A4319393}" type="doc">
      <dgm:prSet loTypeId="urn:microsoft.com/office/officeart/2005/8/layout/process1" loCatId="process" qsTypeId="urn:microsoft.com/office/officeart/2005/8/quickstyle/simple1" qsCatId="simple" csTypeId="urn:microsoft.com/office/officeart/2005/8/colors/accent0_1" csCatId="mainScheme" phldr="1"/>
      <dgm:spPr/>
    </dgm:pt>
    <dgm:pt modelId="{CC64902B-42CB-4B5C-9BF6-D5EC383B03DB}">
      <dgm:prSet phldrT="[Text]" custT="1"/>
      <dgm:spPr>
        <a:noFill/>
      </dgm:spPr>
      <dgm:t>
        <a:bodyPr anchor="ctr" anchorCtr="0"/>
        <a:lstStyle/>
        <a:p>
          <a:pPr algn="ctr"/>
          <a:r>
            <a:rPr lang="en-US" sz="1600" b="1" dirty="0">
              <a:latin typeface="+mn-lt"/>
              <a:cs typeface="Arial" pitchFamily="34" charset="0"/>
            </a:rPr>
            <a:t>Risk Assessment and Prevention</a:t>
          </a:r>
        </a:p>
      </dgm:t>
    </dgm:pt>
    <dgm:pt modelId="{D02D783B-E8C6-492B-BB39-45714393B292}" type="parTrans" cxnId="{0C21B064-053B-432D-B614-09A30FD8F606}">
      <dgm:prSet/>
      <dgm:spPr/>
      <dgm:t>
        <a:bodyPr/>
        <a:lstStyle/>
        <a:p>
          <a:endParaRPr lang="en-US"/>
        </a:p>
      </dgm:t>
    </dgm:pt>
    <dgm:pt modelId="{28A1862C-7FE5-4D77-9EEA-D4F9E03E94F3}" type="sibTrans" cxnId="{0C21B064-053B-432D-B614-09A30FD8F606}">
      <dgm:prSet/>
      <dgm:spPr/>
      <dgm:t>
        <a:bodyPr anchor="t" anchorCtr="0"/>
        <a:lstStyle/>
        <a:p>
          <a:endParaRPr lang="en-US" dirty="0"/>
        </a:p>
      </dgm:t>
    </dgm:pt>
    <dgm:pt modelId="{1E523AEA-349B-4A5B-AC1E-66112BFCEEF6}">
      <dgm:prSet phldrT="[Text]" custT="1"/>
      <dgm:spPr>
        <a:noFill/>
      </dgm:spPr>
      <dgm:t>
        <a:bodyPr anchor="ctr" anchorCtr="0"/>
        <a:lstStyle/>
        <a:p>
          <a:pPr algn="ctr"/>
          <a:r>
            <a:rPr lang="en-US" sz="1600" b="1" dirty="0">
              <a:latin typeface="+mn-lt"/>
              <a:cs typeface="Arial" pitchFamily="34" charset="0"/>
            </a:rPr>
            <a:t>Screening and Detection</a:t>
          </a:r>
        </a:p>
      </dgm:t>
    </dgm:pt>
    <dgm:pt modelId="{7BB3F25F-E5FD-4C3D-80B2-BED4D44D05A5}" type="parTrans" cxnId="{274C3393-63FD-4D2A-AECA-AFF3CB5869D0}">
      <dgm:prSet/>
      <dgm:spPr/>
      <dgm:t>
        <a:bodyPr/>
        <a:lstStyle/>
        <a:p>
          <a:endParaRPr lang="en-US"/>
        </a:p>
      </dgm:t>
    </dgm:pt>
    <dgm:pt modelId="{96B37B92-36A2-4B9C-BD29-F905CA994AB9}" type="sibTrans" cxnId="{274C3393-63FD-4D2A-AECA-AFF3CB5869D0}">
      <dgm:prSet/>
      <dgm:spPr/>
      <dgm:t>
        <a:bodyPr anchor="t" anchorCtr="0"/>
        <a:lstStyle/>
        <a:p>
          <a:endParaRPr lang="en-US" dirty="0"/>
        </a:p>
      </dgm:t>
    </dgm:pt>
    <dgm:pt modelId="{C3FF22CB-A5DC-4BE7-96C3-30FB214C1473}">
      <dgm:prSet custT="1"/>
      <dgm:spPr>
        <a:noFill/>
      </dgm:spPr>
      <dgm:t>
        <a:bodyPr anchor="ctr" anchorCtr="0"/>
        <a:lstStyle/>
        <a:p>
          <a:pPr algn="ctr"/>
          <a:r>
            <a:rPr lang="en-US" sz="1600" b="1" dirty="0">
              <a:latin typeface="+mn-lt"/>
              <a:cs typeface="Arial" pitchFamily="34" charset="0"/>
            </a:rPr>
            <a:t>Diagnosis</a:t>
          </a:r>
        </a:p>
      </dgm:t>
    </dgm:pt>
    <dgm:pt modelId="{DBFE4B83-0724-424D-A8F1-E4CDBCD962A6}" type="parTrans" cxnId="{8201E437-52AC-4E19-A24D-74A3919D8823}">
      <dgm:prSet/>
      <dgm:spPr/>
      <dgm:t>
        <a:bodyPr/>
        <a:lstStyle/>
        <a:p>
          <a:endParaRPr lang="en-US"/>
        </a:p>
      </dgm:t>
    </dgm:pt>
    <dgm:pt modelId="{C99D61B8-77A2-442B-BBB6-AEA240542568}" type="sibTrans" cxnId="{8201E437-52AC-4E19-A24D-74A3919D8823}">
      <dgm:prSet/>
      <dgm:spPr/>
      <dgm:t>
        <a:bodyPr anchor="t" anchorCtr="0"/>
        <a:lstStyle/>
        <a:p>
          <a:endParaRPr lang="en-US" dirty="0"/>
        </a:p>
      </dgm:t>
    </dgm:pt>
    <dgm:pt modelId="{07267EE6-5CDA-469D-AD2D-3726DF808CF1}">
      <dgm:prSet custT="1"/>
      <dgm:spPr>
        <a:noFill/>
      </dgm:spPr>
      <dgm:t>
        <a:bodyPr anchor="ctr" anchorCtr="0"/>
        <a:lstStyle/>
        <a:p>
          <a:pPr algn="ctr"/>
          <a:r>
            <a:rPr lang="en-US" sz="1600" b="1" dirty="0">
              <a:latin typeface="+mn-lt"/>
              <a:cs typeface="Arial" pitchFamily="34" charset="0"/>
            </a:rPr>
            <a:t>Treatment</a:t>
          </a:r>
        </a:p>
      </dgm:t>
    </dgm:pt>
    <dgm:pt modelId="{AE00DBAA-FF5A-4BC3-B5AD-F0835018BB7F}" type="parTrans" cxnId="{641E297D-B85D-40F2-899B-EA31584DE4DA}">
      <dgm:prSet/>
      <dgm:spPr/>
      <dgm:t>
        <a:bodyPr/>
        <a:lstStyle/>
        <a:p>
          <a:endParaRPr lang="en-US"/>
        </a:p>
      </dgm:t>
    </dgm:pt>
    <dgm:pt modelId="{813C787A-E508-4AE4-96EF-381AC80923D1}" type="sibTrans" cxnId="{641E297D-B85D-40F2-899B-EA31584DE4DA}">
      <dgm:prSet/>
      <dgm:spPr/>
      <dgm:t>
        <a:bodyPr anchor="t" anchorCtr="0"/>
        <a:lstStyle/>
        <a:p>
          <a:endParaRPr lang="en-US" dirty="0"/>
        </a:p>
      </dgm:t>
    </dgm:pt>
    <dgm:pt modelId="{A23B44EA-D657-4058-8F56-345E0EFC8F9C}">
      <dgm:prSet custT="1"/>
      <dgm:spPr>
        <a:noFill/>
      </dgm:spPr>
      <dgm:t>
        <a:bodyPr anchor="ctr" anchorCtr="0"/>
        <a:lstStyle/>
        <a:p>
          <a:pPr algn="ctr"/>
          <a:r>
            <a:rPr lang="en-US" sz="1600" b="1" dirty="0">
              <a:latin typeface="+mn-lt"/>
              <a:cs typeface="Arial" pitchFamily="34" charset="0"/>
            </a:rPr>
            <a:t>Survivorship</a:t>
          </a:r>
        </a:p>
      </dgm:t>
    </dgm:pt>
    <dgm:pt modelId="{9EF7E752-408A-4559-86C0-DA17143D6E27}" type="parTrans" cxnId="{F07DE2BC-E3EC-4F6E-BDF8-8422A8EED122}">
      <dgm:prSet/>
      <dgm:spPr/>
      <dgm:t>
        <a:bodyPr/>
        <a:lstStyle/>
        <a:p>
          <a:endParaRPr lang="en-US"/>
        </a:p>
      </dgm:t>
    </dgm:pt>
    <dgm:pt modelId="{E79D5D5F-AFA8-45F8-B1E3-5F7D4F659402}" type="sibTrans" cxnId="{F07DE2BC-E3EC-4F6E-BDF8-8422A8EED122}">
      <dgm:prSet/>
      <dgm:spPr/>
      <dgm:t>
        <a:bodyPr anchor="t" anchorCtr="0"/>
        <a:lstStyle/>
        <a:p>
          <a:endParaRPr lang="en-US" dirty="0"/>
        </a:p>
      </dgm:t>
    </dgm:pt>
    <dgm:pt modelId="{D7A6A2D4-96DD-4B18-ABFF-BD7D7C952BFB}">
      <dgm:prSet custT="1"/>
      <dgm:spPr>
        <a:solidFill>
          <a:schemeClr val="bg1">
            <a:alpha val="0"/>
          </a:schemeClr>
        </a:solidFill>
      </dgm:spPr>
      <dgm:t>
        <a:bodyPr anchor="ctr" anchorCtr="0"/>
        <a:lstStyle/>
        <a:p>
          <a:pPr algn="ctr"/>
          <a:r>
            <a:rPr lang="en-US" sz="1600" b="1" baseline="0" dirty="0">
              <a:solidFill>
                <a:schemeClr val="tx1"/>
              </a:solidFill>
              <a:latin typeface="+mn-lt"/>
              <a:cs typeface="Arial" pitchFamily="34" charset="0"/>
            </a:rPr>
            <a:t>End-of-Life Care</a:t>
          </a:r>
        </a:p>
      </dgm:t>
    </dgm:pt>
    <dgm:pt modelId="{C822EDEB-7748-4E4E-B318-BBDDB6A7173C}" type="parTrans" cxnId="{6438C32C-E948-4C5B-B44C-ECE10F8662F9}">
      <dgm:prSet/>
      <dgm:spPr/>
      <dgm:t>
        <a:bodyPr/>
        <a:lstStyle/>
        <a:p>
          <a:endParaRPr lang="en-US"/>
        </a:p>
      </dgm:t>
    </dgm:pt>
    <dgm:pt modelId="{2FA148F5-7292-4AC6-A2A4-AF1C83D8FFBF}" type="sibTrans" cxnId="{6438C32C-E948-4C5B-B44C-ECE10F8662F9}">
      <dgm:prSet/>
      <dgm:spPr/>
      <dgm:t>
        <a:bodyPr anchor="t" anchorCtr="0"/>
        <a:lstStyle/>
        <a:p>
          <a:endParaRPr lang="en-US" dirty="0"/>
        </a:p>
      </dgm:t>
    </dgm:pt>
    <dgm:pt modelId="{97950964-0EEC-4EC0-99A3-C246F5137AB6}" type="pres">
      <dgm:prSet presAssocID="{F533CF86-AC63-4167-8F61-7CB1A4319393}" presName="Name0" presStyleCnt="0">
        <dgm:presLayoutVars>
          <dgm:dir/>
          <dgm:resizeHandles val="exact"/>
        </dgm:presLayoutVars>
      </dgm:prSet>
      <dgm:spPr/>
    </dgm:pt>
    <dgm:pt modelId="{8793DE65-A81A-4907-A1AA-14F57F66E80E}" type="pres">
      <dgm:prSet presAssocID="{CC64902B-42CB-4B5C-9BF6-D5EC383B03DB}" presName="node" presStyleLbl="node1" presStyleIdx="0" presStyleCnt="6" custScaleX="145445" custScaleY="127416" custLinFactNeighborX="41729" custLinFactNeighborY="0">
        <dgm:presLayoutVars>
          <dgm:bulletEnabled val="1"/>
        </dgm:presLayoutVars>
      </dgm:prSet>
      <dgm:spPr/>
    </dgm:pt>
    <dgm:pt modelId="{5444A782-AE91-408F-AEF9-6D8D62DEF1CF}" type="pres">
      <dgm:prSet presAssocID="{28A1862C-7FE5-4D77-9EEA-D4F9E03E94F3}" presName="sibTrans" presStyleLbl="sibTrans2D1" presStyleIdx="0" presStyleCnt="5" custScaleX="170864" custScaleY="96105" custLinFactNeighborX="5081"/>
      <dgm:spPr/>
    </dgm:pt>
    <dgm:pt modelId="{4B24728E-066F-444E-83AD-1C94D2F7AC4E}" type="pres">
      <dgm:prSet presAssocID="{28A1862C-7FE5-4D77-9EEA-D4F9E03E94F3}" presName="connectorText" presStyleLbl="sibTrans2D1" presStyleIdx="0" presStyleCnt="5"/>
      <dgm:spPr/>
    </dgm:pt>
    <dgm:pt modelId="{805337F3-4CAC-4069-AAC8-CD60D9B32D08}" type="pres">
      <dgm:prSet presAssocID="{1E523AEA-349B-4A5B-AC1E-66112BFCEEF6}" presName="node" presStyleLbl="node1" presStyleIdx="1" presStyleCnt="6" custScaleX="123161" custScaleY="127416" custLinFactNeighborX="21917">
        <dgm:presLayoutVars>
          <dgm:bulletEnabled val="1"/>
        </dgm:presLayoutVars>
      </dgm:prSet>
      <dgm:spPr/>
    </dgm:pt>
    <dgm:pt modelId="{41AAD889-AC78-442B-8AE0-988962C3245F}" type="pres">
      <dgm:prSet presAssocID="{96B37B92-36A2-4B9C-BD29-F905CA994AB9}" presName="sibTrans" presStyleLbl="sibTrans2D1" presStyleIdx="1" presStyleCnt="5" custScaleX="162776"/>
      <dgm:spPr/>
    </dgm:pt>
    <dgm:pt modelId="{284338BD-1C21-48DF-AC8C-603D5F0E8072}" type="pres">
      <dgm:prSet presAssocID="{96B37B92-36A2-4B9C-BD29-F905CA994AB9}" presName="connectorText" presStyleLbl="sibTrans2D1" presStyleIdx="1" presStyleCnt="5"/>
      <dgm:spPr/>
    </dgm:pt>
    <dgm:pt modelId="{C30DBF3C-9A22-4D9F-9605-0834385DF2FA}" type="pres">
      <dgm:prSet presAssocID="{C3FF22CB-A5DC-4BE7-96C3-30FB214C1473}" presName="node" presStyleLbl="node1" presStyleIdx="2" presStyleCnt="6" custScaleX="117988" custScaleY="127416" custLinFactNeighborX="282" custLinFactNeighborY="0">
        <dgm:presLayoutVars>
          <dgm:bulletEnabled val="1"/>
        </dgm:presLayoutVars>
      </dgm:prSet>
      <dgm:spPr/>
    </dgm:pt>
    <dgm:pt modelId="{A06A7C30-B0BA-4DC1-98F2-36984E003165}" type="pres">
      <dgm:prSet presAssocID="{C99D61B8-77A2-442B-BBB6-AEA240542568}" presName="sibTrans" presStyleLbl="sibTrans2D1" presStyleIdx="2" presStyleCnt="5" custScaleX="179030" custLinFactNeighborX="7988" custLinFactNeighborY="-7466"/>
      <dgm:spPr/>
    </dgm:pt>
    <dgm:pt modelId="{C67C225F-4BD5-470B-80D5-910D8D0BFFFC}" type="pres">
      <dgm:prSet presAssocID="{C99D61B8-77A2-442B-BBB6-AEA240542568}" presName="connectorText" presStyleLbl="sibTrans2D1" presStyleIdx="2" presStyleCnt="5"/>
      <dgm:spPr/>
    </dgm:pt>
    <dgm:pt modelId="{9C21BC78-D22B-4319-B8D5-E6290F765B89}" type="pres">
      <dgm:prSet presAssocID="{07267EE6-5CDA-469D-AD2D-3726DF808CF1}" presName="node" presStyleLbl="node1" presStyleIdx="3" presStyleCnt="6" custScaleX="122045" custScaleY="127416" custLinFactNeighborX="-10834">
        <dgm:presLayoutVars>
          <dgm:bulletEnabled val="1"/>
        </dgm:presLayoutVars>
      </dgm:prSet>
      <dgm:spPr/>
    </dgm:pt>
    <dgm:pt modelId="{6AEF06A6-3DF7-4737-BAAA-D61F492ECDEE}" type="pres">
      <dgm:prSet presAssocID="{813C787A-E508-4AE4-96EF-381AC80923D1}" presName="sibTrans" presStyleLbl="sibTrans2D1" presStyleIdx="3" presStyleCnt="5" custScaleX="174479" custLinFactNeighborX="9813" custLinFactNeighborY="-7340"/>
      <dgm:spPr/>
    </dgm:pt>
    <dgm:pt modelId="{EE3B8FE4-2217-4245-9824-AE238B2D883E}" type="pres">
      <dgm:prSet presAssocID="{813C787A-E508-4AE4-96EF-381AC80923D1}" presName="connectorText" presStyleLbl="sibTrans2D1" presStyleIdx="3" presStyleCnt="5"/>
      <dgm:spPr/>
    </dgm:pt>
    <dgm:pt modelId="{71345C36-29A2-408C-AA55-0DFF688A3FC0}" type="pres">
      <dgm:prSet presAssocID="{A23B44EA-D657-4058-8F56-345E0EFC8F9C}" presName="node" presStyleLbl="node1" presStyleIdx="4" presStyleCnt="6" custScaleX="148364" custScaleY="127416" custLinFactNeighborX="-49017">
        <dgm:presLayoutVars>
          <dgm:bulletEnabled val="1"/>
        </dgm:presLayoutVars>
      </dgm:prSet>
      <dgm:spPr/>
    </dgm:pt>
    <dgm:pt modelId="{30962F53-3201-46B6-992E-EF91E2DF6322}" type="pres">
      <dgm:prSet presAssocID="{E79D5D5F-AFA8-45F8-B1E3-5F7D4F659402}" presName="sibTrans" presStyleLbl="sibTrans2D1" presStyleIdx="4" presStyleCnt="5" custScaleX="177623" custLinFactNeighborX="8054" custLinFactNeighborY="-3280"/>
      <dgm:spPr/>
    </dgm:pt>
    <dgm:pt modelId="{1D82D138-6154-45FF-83EE-532FD9BB838A}" type="pres">
      <dgm:prSet presAssocID="{E79D5D5F-AFA8-45F8-B1E3-5F7D4F659402}" presName="connectorText" presStyleLbl="sibTrans2D1" presStyleIdx="4" presStyleCnt="5"/>
      <dgm:spPr/>
    </dgm:pt>
    <dgm:pt modelId="{C4326178-14C9-466C-8178-4D5AE5F8A083}" type="pres">
      <dgm:prSet presAssocID="{D7A6A2D4-96DD-4B18-ABFF-BD7D7C952BFB}" presName="node" presStyleLbl="node1" presStyleIdx="5" presStyleCnt="6" custScaleX="142361" custScaleY="127416" custLinFactNeighborX="-57880">
        <dgm:presLayoutVars>
          <dgm:bulletEnabled val="1"/>
        </dgm:presLayoutVars>
      </dgm:prSet>
      <dgm:spPr/>
    </dgm:pt>
  </dgm:ptLst>
  <dgm:cxnLst>
    <dgm:cxn modelId="{18712410-9302-4173-A72A-7552DA49A9E2}" type="presOf" srcId="{28A1862C-7FE5-4D77-9EEA-D4F9E03E94F3}" destId="{5444A782-AE91-408F-AEF9-6D8D62DEF1CF}" srcOrd="0" destOrd="0" presId="urn:microsoft.com/office/officeart/2005/8/layout/process1"/>
    <dgm:cxn modelId="{1BF23423-46E7-49F7-87CD-87D45879C943}" type="presOf" srcId="{96B37B92-36A2-4B9C-BD29-F905CA994AB9}" destId="{41AAD889-AC78-442B-8AE0-988962C3245F}" srcOrd="0" destOrd="0" presId="urn:microsoft.com/office/officeart/2005/8/layout/process1"/>
    <dgm:cxn modelId="{6438C32C-E948-4C5B-B44C-ECE10F8662F9}" srcId="{F533CF86-AC63-4167-8F61-7CB1A4319393}" destId="{D7A6A2D4-96DD-4B18-ABFF-BD7D7C952BFB}" srcOrd="5" destOrd="0" parTransId="{C822EDEB-7748-4E4E-B318-BBDDB6A7173C}" sibTransId="{2FA148F5-7292-4AC6-A2A4-AF1C83D8FFBF}"/>
    <dgm:cxn modelId="{8201E437-52AC-4E19-A24D-74A3919D8823}" srcId="{F533CF86-AC63-4167-8F61-7CB1A4319393}" destId="{C3FF22CB-A5DC-4BE7-96C3-30FB214C1473}" srcOrd="2" destOrd="0" parTransId="{DBFE4B83-0724-424D-A8F1-E4CDBCD962A6}" sibTransId="{C99D61B8-77A2-442B-BBB6-AEA240542568}"/>
    <dgm:cxn modelId="{65DEEB5C-82E2-4969-B00C-2788A93A9C92}" type="presOf" srcId="{A23B44EA-D657-4058-8F56-345E0EFC8F9C}" destId="{71345C36-29A2-408C-AA55-0DFF688A3FC0}" srcOrd="0" destOrd="0" presId="urn:microsoft.com/office/officeart/2005/8/layout/process1"/>
    <dgm:cxn modelId="{6536095F-FED8-4742-AE3A-8ACF3F591964}" type="presOf" srcId="{28A1862C-7FE5-4D77-9EEA-D4F9E03E94F3}" destId="{4B24728E-066F-444E-83AD-1C94D2F7AC4E}" srcOrd="1" destOrd="0" presId="urn:microsoft.com/office/officeart/2005/8/layout/process1"/>
    <dgm:cxn modelId="{5942BC5F-B466-4CA3-B7F9-18DBC2BC040D}" type="presOf" srcId="{1E523AEA-349B-4A5B-AC1E-66112BFCEEF6}" destId="{805337F3-4CAC-4069-AAC8-CD60D9B32D08}" srcOrd="0" destOrd="0" presId="urn:microsoft.com/office/officeart/2005/8/layout/process1"/>
    <dgm:cxn modelId="{0C21B064-053B-432D-B614-09A30FD8F606}" srcId="{F533CF86-AC63-4167-8F61-7CB1A4319393}" destId="{CC64902B-42CB-4B5C-9BF6-D5EC383B03DB}" srcOrd="0" destOrd="0" parTransId="{D02D783B-E8C6-492B-BB39-45714393B292}" sibTransId="{28A1862C-7FE5-4D77-9EEA-D4F9E03E94F3}"/>
    <dgm:cxn modelId="{BF8B444F-1734-4825-BDB2-EE4F84B76125}" type="presOf" srcId="{C3FF22CB-A5DC-4BE7-96C3-30FB214C1473}" destId="{C30DBF3C-9A22-4D9F-9605-0834385DF2FA}" srcOrd="0" destOrd="0" presId="urn:microsoft.com/office/officeart/2005/8/layout/process1"/>
    <dgm:cxn modelId="{B8B1E44F-5692-441B-87B6-E440E09B6BB1}" type="presOf" srcId="{C99D61B8-77A2-442B-BBB6-AEA240542568}" destId="{C67C225F-4BD5-470B-80D5-910D8D0BFFFC}" srcOrd="1" destOrd="0" presId="urn:microsoft.com/office/officeart/2005/8/layout/process1"/>
    <dgm:cxn modelId="{C52CA973-0B4A-4544-B7CF-2D1C02D253D7}" type="presOf" srcId="{E79D5D5F-AFA8-45F8-B1E3-5F7D4F659402}" destId="{30962F53-3201-46B6-992E-EF91E2DF6322}" srcOrd="0" destOrd="0" presId="urn:microsoft.com/office/officeart/2005/8/layout/process1"/>
    <dgm:cxn modelId="{BC6FE95A-DDF3-4348-BA9F-AEECEFC14432}" type="presOf" srcId="{CC64902B-42CB-4B5C-9BF6-D5EC383B03DB}" destId="{8793DE65-A81A-4907-A1AA-14F57F66E80E}" srcOrd="0" destOrd="0" presId="urn:microsoft.com/office/officeart/2005/8/layout/process1"/>
    <dgm:cxn modelId="{641E297D-B85D-40F2-899B-EA31584DE4DA}" srcId="{F533CF86-AC63-4167-8F61-7CB1A4319393}" destId="{07267EE6-5CDA-469D-AD2D-3726DF808CF1}" srcOrd="3" destOrd="0" parTransId="{AE00DBAA-FF5A-4BC3-B5AD-F0835018BB7F}" sibTransId="{813C787A-E508-4AE4-96EF-381AC80923D1}"/>
    <dgm:cxn modelId="{909AD780-2475-482C-8323-BE7D1AF042AF}" type="presOf" srcId="{96B37B92-36A2-4B9C-BD29-F905CA994AB9}" destId="{284338BD-1C21-48DF-AC8C-603D5F0E8072}" srcOrd="1" destOrd="0" presId="urn:microsoft.com/office/officeart/2005/8/layout/process1"/>
    <dgm:cxn modelId="{8C829C89-506C-4FF9-8322-0280F9CD21CB}" type="presOf" srcId="{813C787A-E508-4AE4-96EF-381AC80923D1}" destId="{6AEF06A6-3DF7-4737-BAAA-D61F492ECDEE}" srcOrd="0" destOrd="0" presId="urn:microsoft.com/office/officeart/2005/8/layout/process1"/>
    <dgm:cxn modelId="{F332A98D-B70B-4DD7-9C50-D4A7A03B4B77}" type="presOf" srcId="{813C787A-E508-4AE4-96EF-381AC80923D1}" destId="{EE3B8FE4-2217-4245-9824-AE238B2D883E}" srcOrd="1" destOrd="0" presId="urn:microsoft.com/office/officeart/2005/8/layout/process1"/>
    <dgm:cxn modelId="{274C3393-63FD-4D2A-AECA-AFF3CB5869D0}" srcId="{F533CF86-AC63-4167-8F61-7CB1A4319393}" destId="{1E523AEA-349B-4A5B-AC1E-66112BFCEEF6}" srcOrd="1" destOrd="0" parTransId="{7BB3F25F-E5FD-4C3D-80B2-BED4D44D05A5}" sibTransId="{96B37B92-36A2-4B9C-BD29-F905CA994AB9}"/>
    <dgm:cxn modelId="{2DF52399-D0CB-4DAA-8901-B28975F98366}" type="presOf" srcId="{F533CF86-AC63-4167-8F61-7CB1A4319393}" destId="{97950964-0EEC-4EC0-99A3-C246F5137AB6}" srcOrd="0" destOrd="0" presId="urn:microsoft.com/office/officeart/2005/8/layout/process1"/>
    <dgm:cxn modelId="{65BBC999-7D71-4806-92AB-8C6425580B69}" type="presOf" srcId="{E79D5D5F-AFA8-45F8-B1E3-5F7D4F659402}" destId="{1D82D138-6154-45FF-83EE-532FD9BB838A}" srcOrd="1" destOrd="0" presId="urn:microsoft.com/office/officeart/2005/8/layout/process1"/>
    <dgm:cxn modelId="{764FD7B7-5509-462A-97D9-0B03A63263BB}" type="presOf" srcId="{C99D61B8-77A2-442B-BBB6-AEA240542568}" destId="{A06A7C30-B0BA-4DC1-98F2-36984E003165}" srcOrd="0" destOrd="0" presId="urn:microsoft.com/office/officeart/2005/8/layout/process1"/>
    <dgm:cxn modelId="{F07DE2BC-E3EC-4F6E-BDF8-8422A8EED122}" srcId="{F533CF86-AC63-4167-8F61-7CB1A4319393}" destId="{A23B44EA-D657-4058-8F56-345E0EFC8F9C}" srcOrd="4" destOrd="0" parTransId="{9EF7E752-408A-4559-86C0-DA17143D6E27}" sibTransId="{E79D5D5F-AFA8-45F8-B1E3-5F7D4F659402}"/>
    <dgm:cxn modelId="{79D593C1-7342-495F-B7A9-ADECF9BD28E6}" type="presOf" srcId="{D7A6A2D4-96DD-4B18-ABFF-BD7D7C952BFB}" destId="{C4326178-14C9-466C-8178-4D5AE5F8A083}" srcOrd="0" destOrd="0" presId="urn:microsoft.com/office/officeart/2005/8/layout/process1"/>
    <dgm:cxn modelId="{9DC815FA-62EB-4009-B7A1-512117C060B0}" type="presOf" srcId="{07267EE6-5CDA-469D-AD2D-3726DF808CF1}" destId="{9C21BC78-D22B-4319-B8D5-E6290F765B89}" srcOrd="0" destOrd="0" presId="urn:microsoft.com/office/officeart/2005/8/layout/process1"/>
    <dgm:cxn modelId="{06B89745-E393-46B3-9280-277DE50904C4}" type="presParOf" srcId="{97950964-0EEC-4EC0-99A3-C246F5137AB6}" destId="{8793DE65-A81A-4907-A1AA-14F57F66E80E}" srcOrd="0" destOrd="0" presId="urn:microsoft.com/office/officeart/2005/8/layout/process1"/>
    <dgm:cxn modelId="{5B726867-8552-4904-8EA2-94A254C91A3D}" type="presParOf" srcId="{97950964-0EEC-4EC0-99A3-C246F5137AB6}" destId="{5444A782-AE91-408F-AEF9-6D8D62DEF1CF}" srcOrd="1" destOrd="0" presId="urn:microsoft.com/office/officeart/2005/8/layout/process1"/>
    <dgm:cxn modelId="{31AD9153-CE4F-4151-914E-134543325DDD}" type="presParOf" srcId="{5444A782-AE91-408F-AEF9-6D8D62DEF1CF}" destId="{4B24728E-066F-444E-83AD-1C94D2F7AC4E}" srcOrd="0" destOrd="0" presId="urn:microsoft.com/office/officeart/2005/8/layout/process1"/>
    <dgm:cxn modelId="{843395DC-8D17-4751-B55D-52D088D3D661}" type="presParOf" srcId="{97950964-0EEC-4EC0-99A3-C246F5137AB6}" destId="{805337F3-4CAC-4069-AAC8-CD60D9B32D08}" srcOrd="2" destOrd="0" presId="urn:microsoft.com/office/officeart/2005/8/layout/process1"/>
    <dgm:cxn modelId="{151C8704-0A2D-49F7-A852-F7FACCEE7EA8}" type="presParOf" srcId="{97950964-0EEC-4EC0-99A3-C246F5137AB6}" destId="{41AAD889-AC78-442B-8AE0-988962C3245F}" srcOrd="3" destOrd="0" presId="urn:microsoft.com/office/officeart/2005/8/layout/process1"/>
    <dgm:cxn modelId="{6EF72E1C-8BAF-47C5-8275-57CDE1FF6A81}" type="presParOf" srcId="{41AAD889-AC78-442B-8AE0-988962C3245F}" destId="{284338BD-1C21-48DF-AC8C-603D5F0E8072}" srcOrd="0" destOrd="0" presId="urn:microsoft.com/office/officeart/2005/8/layout/process1"/>
    <dgm:cxn modelId="{DBF5B10A-569F-4669-81EB-5A0D0C70BBDC}" type="presParOf" srcId="{97950964-0EEC-4EC0-99A3-C246F5137AB6}" destId="{C30DBF3C-9A22-4D9F-9605-0834385DF2FA}" srcOrd="4" destOrd="0" presId="urn:microsoft.com/office/officeart/2005/8/layout/process1"/>
    <dgm:cxn modelId="{7F851842-BD08-4269-B912-EED39CA2774D}" type="presParOf" srcId="{97950964-0EEC-4EC0-99A3-C246F5137AB6}" destId="{A06A7C30-B0BA-4DC1-98F2-36984E003165}" srcOrd="5" destOrd="0" presId="urn:microsoft.com/office/officeart/2005/8/layout/process1"/>
    <dgm:cxn modelId="{ED399DF1-29BE-40BA-9856-0A9875A4C5F8}" type="presParOf" srcId="{A06A7C30-B0BA-4DC1-98F2-36984E003165}" destId="{C67C225F-4BD5-470B-80D5-910D8D0BFFFC}" srcOrd="0" destOrd="0" presId="urn:microsoft.com/office/officeart/2005/8/layout/process1"/>
    <dgm:cxn modelId="{CAEEDFEF-1170-41CE-8F93-3B0A9A42B21C}" type="presParOf" srcId="{97950964-0EEC-4EC0-99A3-C246F5137AB6}" destId="{9C21BC78-D22B-4319-B8D5-E6290F765B89}" srcOrd="6" destOrd="0" presId="urn:microsoft.com/office/officeart/2005/8/layout/process1"/>
    <dgm:cxn modelId="{8BB94FC8-0F05-41A2-9A85-CB9D3004CA89}" type="presParOf" srcId="{97950964-0EEC-4EC0-99A3-C246F5137AB6}" destId="{6AEF06A6-3DF7-4737-BAAA-D61F492ECDEE}" srcOrd="7" destOrd="0" presId="urn:microsoft.com/office/officeart/2005/8/layout/process1"/>
    <dgm:cxn modelId="{59D1442E-3577-45EF-A2A5-1CB3ECF12EF6}" type="presParOf" srcId="{6AEF06A6-3DF7-4737-BAAA-D61F492ECDEE}" destId="{EE3B8FE4-2217-4245-9824-AE238B2D883E}" srcOrd="0" destOrd="0" presId="urn:microsoft.com/office/officeart/2005/8/layout/process1"/>
    <dgm:cxn modelId="{C310A105-B8CE-4EDF-8900-DF777FFC3D47}" type="presParOf" srcId="{97950964-0EEC-4EC0-99A3-C246F5137AB6}" destId="{71345C36-29A2-408C-AA55-0DFF688A3FC0}" srcOrd="8" destOrd="0" presId="urn:microsoft.com/office/officeart/2005/8/layout/process1"/>
    <dgm:cxn modelId="{EBD6D7CD-2204-4479-818D-304BB33225F0}" type="presParOf" srcId="{97950964-0EEC-4EC0-99A3-C246F5137AB6}" destId="{30962F53-3201-46B6-992E-EF91E2DF6322}" srcOrd="9" destOrd="0" presId="urn:microsoft.com/office/officeart/2005/8/layout/process1"/>
    <dgm:cxn modelId="{A569470E-1618-46A6-AA5E-EC7205FABE4D}" type="presParOf" srcId="{30962F53-3201-46B6-992E-EF91E2DF6322}" destId="{1D82D138-6154-45FF-83EE-532FD9BB838A}" srcOrd="0" destOrd="0" presId="urn:microsoft.com/office/officeart/2005/8/layout/process1"/>
    <dgm:cxn modelId="{F77DD558-F853-4881-8AC6-394E42E6A042}" type="presParOf" srcId="{97950964-0EEC-4EC0-99A3-C246F5137AB6}" destId="{C4326178-14C9-466C-8178-4D5AE5F8A083}"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33CF86-AC63-4167-8F61-7CB1A4319393}" type="doc">
      <dgm:prSet loTypeId="urn:microsoft.com/office/officeart/2005/8/layout/process1" loCatId="process" qsTypeId="urn:microsoft.com/office/officeart/2005/8/quickstyle/simple1" qsCatId="simple" csTypeId="urn:microsoft.com/office/officeart/2005/8/colors/accent0_1" csCatId="mainScheme" phldr="1"/>
      <dgm:spPr/>
    </dgm:pt>
    <dgm:pt modelId="{CC64902B-42CB-4B5C-9BF6-D5EC383B03DB}">
      <dgm:prSet phldrT="[Text]" custT="1"/>
      <dgm:spPr>
        <a:noFill/>
      </dgm:spPr>
      <dgm:t>
        <a:bodyPr anchor="ctr" anchorCtr="0"/>
        <a:lstStyle/>
        <a:p>
          <a:pPr algn="ctr"/>
          <a:r>
            <a:rPr lang="en-US" sz="1600" b="1" dirty="0">
              <a:latin typeface="+mn-lt"/>
              <a:cs typeface="Arial" pitchFamily="34" charset="0"/>
            </a:rPr>
            <a:t>Risk Assessment and Prevention</a:t>
          </a:r>
        </a:p>
      </dgm:t>
    </dgm:pt>
    <dgm:pt modelId="{D02D783B-E8C6-492B-BB39-45714393B292}" type="parTrans" cxnId="{0C21B064-053B-432D-B614-09A30FD8F606}">
      <dgm:prSet/>
      <dgm:spPr/>
      <dgm:t>
        <a:bodyPr/>
        <a:lstStyle/>
        <a:p>
          <a:endParaRPr lang="en-US"/>
        </a:p>
      </dgm:t>
    </dgm:pt>
    <dgm:pt modelId="{28A1862C-7FE5-4D77-9EEA-D4F9E03E94F3}" type="sibTrans" cxnId="{0C21B064-053B-432D-B614-09A30FD8F606}">
      <dgm:prSet/>
      <dgm:spPr/>
      <dgm:t>
        <a:bodyPr anchor="t" anchorCtr="0"/>
        <a:lstStyle/>
        <a:p>
          <a:endParaRPr lang="en-US" dirty="0"/>
        </a:p>
      </dgm:t>
    </dgm:pt>
    <dgm:pt modelId="{1E523AEA-349B-4A5B-AC1E-66112BFCEEF6}">
      <dgm:prSet phldrT="[Text]" custT="1"/>
      <dgm:spPr>
        <a:noFill/>
      </dgm:spPr>
      <dgm:t>
        <a:bodyPr anchor="ctr" anchorCtr="0"/>
        <a:lstStyle/>
        <a:p>
          <a:pPr algn="ctr"/>
          <a:r>
            <a:rPr lang="en-US" sz="1600" b="1" dirty="0">
              <a:latin typeface="+mn-lt"/>
              <a:cs typeface="Arial" pitchFamily="34" charset="0"/>
            </a:rPr>
            <a:t>Screening and Detection</a:t>
          </a:r>
        </a:p>
      </dgm:t>
    </dgm:pt>
    <dgm:pt modelId="{7BB3F25F-E5FD-4C3D-80B2-BED4D44D05A5}" type="parTrans" cxnId="{274C3393-63FD-4D2A-AECA-AFF3CB5869D0}">
      <dgm:prSet/>
      <dgm:spPr/>
      <dgm:t>
        <a:bodyPr/>
        <a:lstStyle/>
        <a:p>
          <a:endParaRPr lang="en-US"/>
        </a:p>
      </dgm:t>
    </dgm:pt>
    <dgm:pt modelId="{96B37B92-36A2-4B9C-BD29-F905CA994AB9}" type="sibTrans" cxnId="{274C3393-63FD-4D2A-AECA-AFF3CB5869D0}">
      <dgm:prSet/>
      <dgm:spPr/>
      <dgm:t>
        <a:bodyPr anchor="t" anchorCtr="0"/>
        <a:lstStyle/>
        <a:p>
          <a:endParaRPr lang="en-US" dirty="0"/>
        </a:p>
      </dgm:t>
    </dgm:pt>
    <dgm:pt modelId="{C3FF22CB-A5DC-4BE7-96C3-30FB214C1473}">
      <dgm:prSet custT="1"/>
      <dgm:spPr>
        <a:noFill/>
      </dgm:spPr>
      <dgm:t>
        <a:bodyPr anchor="ctr" anchorCtr="0"/>
        <a:lstStyle/>
        <a:p>
          <a:pPr algn="ctr"/>
          <a:r>
            <a:rPr lang="en-US" sz="1600" b="1" dirty="0">
              <a:latin typeface="+mn-lt"/>
              <a:cs typeface="Arial" pitchFamily="34" charset="0"/>
            </a:rPr>
            <a:t>Diagnosis</a:t>
          </a:r>
        </a:p>
      </dgm:t>
    </dgm:pt>
    <dgm:pt modelId="{DBFE4B83-0724-424D-A8F1-E4CDBCD962A6}" type="parTrans" cxnId="{8201E437-52AC-4E19-A24D-74A3919D8823}">
      <dgm:prSet/>
      <dgm:spPr/>
      <dgm:t>
        <a:bodyPr/>
        <a:lstStyle/>
        <a:p>
          <a:endParaRPr lang="en-US"/>
        </a:p>
      </dgm:t>
    </dgm:pt>
    <dgm:pt modelId="{C99D61B8-77A2-442B-BBB6-AEA240542568}" type="sibTrans" cxnId="{8201E437-52AC-4E19-A24D-74A3919D8823}">
      <dgm:prSet/>
      <dgm:spPr/>
      <dgm:t>
        <a:bodyPr anchor="t" anchorCtr="0"/>
        <a:lstStyle/>
        <a:p>
          <a:endParaRPr lang="en-US" dirty="0"/>
        </a:p>
      </dgm:t>
    </dgm:pt>
    <dgm:pt modelId="{07267EE6-5CDA-469D-AD2D-3726DF808CF1}">
      <dgm:prSet custT="1"/>
      <dgm:spPr>
        <a:noFill/>
      </dgm:spPr>
      <dgm:t>
        <a:bodyPr anchor="ctr" anchorCtr="0"/>
        <a:lstStyle/>
        <a:p>
          <a:pPr algn="ctr"/>
          <a:r>
            <a:rPr lang="en-US" sz="1600" b="1" dirty="0">
              <a:latin typeface="+mn-lt"/>
              <a:cs typeface="Arial" pitchFamily="34" charset="0"/>
            </a:rPr>
            <a:t>Treatment</a:t>
          </a:r>
        </a:p>
      </dgm:t>
    </dgm:pt>
    <dgm:pt modelId="{AE00DBAA-FF5A-4BC3-B5AD-F0835018BB7F}" type="parTrans" cxnId="{641E297D-B85D-40F2-899B-EA31584DE4DA}">
      <dgm:prSet/>
      <dgm:spPr/>
      <dgm:t>
        <a:bodyPr/>
        <a:lstStyle/>
        <a:p>
          <a:endParaRPr lang="en-US"/>
        </a:p>
      </dgm:t>
    </dgm:pt>
    <dgm:pt modelId="{813C787A-E508-4AE4-96EF-381AC80923D1}" type="sibTrans" cxnId="{641E297D-B85D-40F2-899B-EA31584DE4DA}">
      <dgm:prSet/>
      <dgm:spPr/>
      <dgm:t>
        <a:bodyPr anchor="t" anchorCtr="0"/>
        <a:lstStyle/>
        <a:p>
          <a:endParaRPr lang="en-US" dirty="0"/>
        </a:p>
      </dgm:t>
    </dgm:pt>
    <dgm:pt modelId="{A23B44EA-D657-4058-8F56-345E0EFC8F9C}">
      <dgm:prSet custT="1"/>
      <dgm:spPr>
        <a:noFill/>
      </dgm:spPr>
      <dgm:t>
        <a:bodyPr anchor="ctr" anchorCtr="0"/>
        <a:lstStyle/>
        <a:p>
          <a:pPr algn="ctr"/>
          <a:r>
            <a:rPr lang="en-US" sz="1600" b="1" dirty="0">
              <a:latin typeface="+mn-lt"/>
              <a:cs typeface="Arial" pitchFamily="34" charset="0"/>
            </a:rPr>
            <a:t>Survivorship</a:t>
          </a:r>
        </a:p>
      </dgm:t>
    </dgm:pt>
    <dgm:pt modelId="{9EF7E752-408A-4559-86C0-DA17143D6E27}" type="parTrans" cxnId="{F07DE2BC-E3EC-4F6E-BDF8-8422A8EED122}">
      <dgm:prSet/>
      <dgm:spPr/>
      <dgm:t>
        <a:bodyPr/>
        <a:lstStyle/>
        <a:p>
          <a:endParaRPr lang="en-US"/>
        </a:p>
      </dgm:t>
    </dgm:pt>
    <dgm:pt modelId="{E79D5D5F-AFA8-45F8-B1E3-5F7D4F659402}" type="sibTrans" cxnId="{F07DE2BC-E3EC-4F6E-BDF8-8422A8EED122}">
      <dgm:prSet/>
      <dgm:spPr/>
      <dgm:t>
        <a:bodyPr anchor="t" anchorCtr="0"/>
        <a:lstStyle/>
        <a:p>
          <a:endParaRPr lang="en-US" dirty="0"/>
        </a:p>
      </dgm:t>
    </dgm:pt>
    <dgm:pt modelId="{D7A6A2D4-96DD-4B18-ABFF-BD7D7C952BFB}">
      <dgm:prSet custT="1"/>
      <dgm:spPr>
        <a:solidFill>
          <a:schemeClr val="bg1">
            <a:alpha val="0"/>
          </a:schemeClr>
        </a:solidFill>
      </dgm:spPr>
      <dgm:t>
        <a:bodyPr anchor="ctr" anchorCtr="0"/>
        <a:lstStyle/>
        <a:p>
          <a:pPr algn="ctr"/>
          <a:r>
            <a:rPr lang="en-US" sz="1600" b="1" baseline="0" dirty="0">
              <a:solidFill>
                <a:schemeClr val="tx1"/>
              </a:solidFill>
              <a:latin typeface="+mn-lt"/>
              <a:cs typeface="Arial" pitchFamily="34" charset="0"/>
            </a:rPr>
            <a:t>End-of-Life Care</a:t>
          </a:r>
        </a:p>
      </dgm:t>
    </dgm:pt>
    <dgm:pt modelId="{C822EDEB-7748-4E4E-B318-BBDDB6A7173C}" type="parTrans" cxnId="{6438C32C-E948-4C5B-B44C-ECE10F8662F9}">
      <dgm:prSet/>
      <dgm:spPr/>
      <dgm:t>
        <a:bodyPr/>
        <a:lstStyle/>
        <a:p>
          <a:endParaRPr lang="en-US"/>
        </a:p>
      </dgm:t>
    </dgm:pt>
    <dgm:pt modelId="{2FA148F5-7292-4AC6-A2A4-AF1C83D8FFBF}" type="sibTrans" cxnId="{6438C32C-E948-4C5B-B44C-ECE10F8662F9}">
      <dgm:prSet/>
      <dgm:spPr/>
      <dgm:t>
        <a:bodyPr anchor="t" anchorCtr="0"/>
        <a:lstStyle/>
        <a:p>
          <a:endParaRPr lang="en-US" dirty="0"/>
        </a:p>
      </dgm:t>
    </dgm:pt>
    <dgm:pt modelId="{97950964-0EEC-4EC0-99A3-C246F5137AB6}" type="pres">
      <dgm:prSet presAssocID="{F533CF86-AC63-4167-8F61-7CB1A4319393}" presName="Name0" presStyleCnt="0">
        <dgm:presLayoutVars>
          <dgm:dir/>
          <dgm:resizeHandles val="exact"/>
        </dgm:presLayoutVars>
      </dgm:prSet>
      <dgm:spPr/>
    </dgm:pt>
    <dgm:pt modelId="{8793DE65-A81A-4907-A1AA-14F57F66E80E}" type="pres">
      <dgm:prSet presAssocID="{CC64902B-42CB-4B5C-9BF6-D5EC383B03DB}" presName="node" presStyleLbl="node1" presStyleIdx="0" presStyleCnt="6" custScaleX="145445" custScaleY="127416" custLinFactNeighborX="41729" custLinFactNeighborY="0">
        <dgm:presLayoutVars>
          <dgm:bulletEnabled val="1"/>
        </dgm:presLayoutVars>
      </dgm:prSet>
      <dgm:spPr/>
    </dgm:pt>
    <dgm:pt modelId="{5444A782-AE91-408F-AEF9-6D8D62DEF1CF}" type="pres">
      <dgm:prSet presAssocID="{28A1862C-7FE5-4D77-9EEA-D4F9E03E94F3}" presName="sibTrans" presStyleLbl="sibTrans2D1" presStyleIdx="0" presStyleCnt="5" custScaleX="170864" custScaleY="96105" custLinFactNeighborX="5081"/>
      <dgm:spPr/>
    </dgm:pt>
    <dgm:pt modelId="{4B24728E-066F-444E-83AD-1C94D2F7AC4E}" type="pres">
      <dgm:prSet presAssocID="{28A1862C-7FE5-4D77-9EEA-D4F9E03E94F3}" presName="connectorText" presStyleLbl="sibTrans2D1" presStyleIdx="0" presStyleCnt="5"/>
      <dgm:spPr/>
    </dgm:pt>
    <dgm:pt modelId="{805337F3-4CAC-4069-AAC8-CD60D9B32D08}" type="pres">
      <dgm:prSet presAssocID="{1E523AEA-349B-4A5B-AC1E-66112BFCEEF6}" presName="node" presStyleLbl="node1" presStyleIdx="1" presStyleCnt="6" custScaleX="123161" custScaleY="127416" custLinFactNeighborX="21917">
        <dgm:presLayoutVars>
          <dgm:bulletEnabled val="1"/>
        </dgm:presLayoutVars>
      </dgm:prSet>
      <dgm:spPr/>
    </dgm:pt>
    <dgm:pt modelId="{41AAD889-AC78-442B-8AE0-988962C3245F}" type="pres">
      <dgm:prSet presAssocID="{96B37B92-36A2-4B9C-BD29-F905CA994AB9}" presName="sibTrans" presStyleLbl="sibTrans2D1" presStyleIdx="1" presStyleCnt="5" custScaleX="162776"/>
      <dgm:spPr/>
    </dgm:pt>
    <dgm:pt modelId="{284338BD-1C21-48DF-AC8C-603D5F0E8072}" type="pres">
      <dgm:prSet presAssocID="{96B37B92-36A2-4B9C-BD29-F905CA994AB9}" presName="connectorText" presStyleLbl="sibTrans2D1" presStyleIdx="1" presStyleCnt="5"/>
      <dgm:spPr/>
    </dgm:pt>
    <dgm:pt modelId="{C30DBF3C-9A22-4D9F-9605-0834385DF2FA}" type="pres">
      <dgm:prSet presAssocID="{C3FF22CB-A5DC-4BE7-96C3-30FB214C1473}" presName="node" presStyleLbl="node1" presStyleIdx="2" presStyleCnt="6" custScaleX="117988" custScaleY="127416" custLinFactNeighborX="282" custLinFactNeighborY="0">
        <dgm:presLayoutVars>
          <dgm:bulletEnabled val="1"/>
        </dgm:presLayoutVars>
      </dgm:prSet>
      <dgm:spPr/>
    </dgm:pt>
    <dgm:pt modelId="{A06A7C30-B0BA-4DC1-98F2-36984E003165}" type="pres">
      <dgm:prSet presAssocID="{C99D61B8-77A2-442B-BBB6-AEA240542568}" presName="sibTrans" presStyleLbl="sibTrans2D1" presStyleIdx="2" presStyleCnt="5" custScaleX="179030" custLinFactNeighborX="7988" custLinFactNeighborY="-7466"/>
      <dgm:spPr/>
    </dgm:pt>
    <dgm:pt modelId="{C67C225F-4BD5-470B-80D5-910D8D0BFFFC}" type="pres">
      <dgm:prSet presAssocID="{C99D61B8-77A2-442B-BBB6-AEA240542568}" presName="connectorText" presStyleLbl="sibTrans2D1" presStyleIdx="2" presStyleCnt="5"/>
      <dgm:spPr/>
    </dgm:pt>
    <dgm:pt modelId="{9C21BC78-D22B-4319-B8D5-E6290F765B89}" type="pres">
      <dgm:prSet presAssocID="{07267EE6-5CDA-469D-AD2D-3726DF808CF1}" presName="node" presStyleLbl="node1" presStyleIdx="3" presStyleCnt="6" custScaleX="122045" custScaleY="127416" custLinFactNeighborX="-10834">
        <dgm:presLayoutVars>
          <dgm:bulletEnabled val="1"/>
        </dgm:presLayoutVars>
      </dgm:prSet>
      <dgm:spPr/>
    </dgm:pt>
    <dgm:pt modelId="{6AEF06A6-3DF7-4737-BAAA-D61F492ECDEE}" type="pres">
      <dgm:prSet presAssocID="{813C787A-E508-4AE4-96EF-381AC80923D1}" presName="sibTrans" presStyleLbl="sibTrans2D1" presStyleIdx="3" presStyleCnt="5" custScaleX="174479" custLinFactNeighborX="9813" custLinFactNeighborY="-7340"/>
      <dgm:spPr/>
    </dgm:pt>
    <dgm:pt modelId="{EE3B8FE4-2217-4245-9824-AE238B2D883E}" type="pres">
      <dgm:prSet presAssocID="{813C787A-E508-4AE4-96EF-381AC80923D1}" presName="connectorText" presStyleLbl="sibTrans2D1" presStyleIdx="3" presStyleCnt="5"/>
      <dgm:spPr/>
    </dgm:pt>
    <dgm:pt modelId="{71345C36-29A2-408C-AA55-0DFF688A3FC0}" type="pres">
      <dgm:prSet presAssocID="{A23B44EA-D657-4058-8F56-345E0EFC8F9C}" presName="node" presStyleLbl="node1" presStyleIdx="4" presStyleCnt="6" custScaleX="148364" custScaleY="127416" custLinFactNeighborX="-49017">
        <dgm:presLayoutVars>
          <dgm:bulletEnabled val="1"/>
        </dgm:presLayoutVars>
      </dgm:prSet>
      <dgm:spPr/>
    </dgm:pt>
    <dgm:pt modelId="{30962F53-3201-46B6-992E-EF91E2DF6322}" type="pres">
      <dgm:prSet presAssocID="{E79D5D5F-AFA8-45F8-B1E3-5F7D4F659402}" presName="sibTrans" presStyleLbl="sibTrans2D1" presStyleIdx="4" presStyleCnt="5" custScaleX="177623" custLinFactNeighborX="8054" custLinFactNeighborY="-3280"/>
      <dgm:spPr/>
    </dgm:pt>
    <dgm:pt modelId="{1D82D138-6154-45FF-83EE-532FD9BB838A}" type="pres">
      <dgm:prSet presAssocID="{E79D5D5F-AFA8-45F8-B1E3-5F7D4F659402}" presName="connectorText" presStyleLbl="sibTrans2D1" presStyleIdx="4" presStyleCnt="5"/>
      <dgm:spPr/>
    </dgm:pt>
    <dgm:pt modelId="{C4326178-14C9-466C-8178-4D5AE5F8A083}" type="pres">
      <dgm:prSet presAssocID="{D7A6A2D4-96DD-4B18-ABFF-BD7D7C952BFB}" presName="node" presStyleLbl="node1" presStyleIdx="5" presStyleCnt="6" custScaleX="142361" custScaleY="127416" custLinFactNeighborX="-57880">
        <dgm:presLayoutVars>
          <dgm:bulletEnabled val="1"/>
        </dgm:presLayoutVars>
      </dgm:prSet>
      <dgm:spPr/>
    </dgm:pt>
  </dgm:ptLst>
  <dgm:cxnLst>
    <dgm:cxn modelId="{18712410-9302-4173-A72A-7552DA49A9E2}" type="presOf" srcId="{28A1862C-7FE5-4D77-9EEA-D4F9E03E94F3}" destId="{5444A782-AE91-408F-AEF9-6D8D62DEF1CF}" srcOrd="0" destOrd="0" presId="urn:microsoft.com/office/officeart/2005/8/layout/process1"/>
    <dgm:cxn modelId="{1BF23423-46E7-49F7-87CD-87D45879C943}" type="presOf" srcId="{96B37B92-36A2-4B9C-BD29-F905CA994AB9}" destId="{41AAD889-AC78-442B-8AE0-988962C3245F}" srcOrd="0" destOrd="0" presId="urn:microsoft.com/office/officeart/2005/8/layout/process1"/>
    <dgm:cxn modelId="{6438C32C-E948-4C5B-B44C-ECE10F8662F9}" srcId="{F533CF86-AC63-4167-8F61-7CB1A4319393}" destId="{D7A6A2D4-96DD-4B18-ABFF-BD7D7C952BFB}" srcOrd="5" destOrd="0" parTransId="{C822EDEB-7748-4E4E-B318-BBDDB6A7173C}" sibTransId="{2FA148F5-7292-4AC6-A2A4-AF1C83D8FFBF}"/>
    <dgm:cxn modelId="{8201E437-52AC-4E19-A24D-74A3919D8823}" srcId="{F533CF86-AC63-4167-8F61-7CB1A4319393}" destId="{C3FF22CB-A5DC-4BE7-96C3-30FB214C1473}" srcOrd="2" destOrd="0" parTransId="{DBFE4B83-0724-424D-A8F1-E4CDBCD962A6}" sibTransId="{C99D61B8-77A2-442B-BBB6-AEA240542568}"/>
    <dgm:cxn modelId="{65DEEB5C-82E2-4969-B00C-2788A93A9C92}" type="presOf" srcId="{A23B44EA-D657-4058-8F56-345E0EFC8F9C}" destId="{71345C36-29A2-408C-AA55-0DFF688A3FC0}" srcOrd="0" destOrd="0" presId="urn:microsoft.com/office/officeart/2005/8/layout/process1"/>
    <dgm:cxn modelId="{6536095F-FED8-4742-AE3A-8ACF3F591964}" type="presOf" srcId="{28A1862C-7FE5-4D77-9EEA-D4F9E03E94F3}" destId="{4B24728E-066F-444E-83AD-1C94D2F7AC4E}" srcOrd="1" destOrd="0" presId="urn:microsoft.com/office/officeart/2005/8/layout/process1"/>
    <dgm:cxn modelId="{5942BC5F-B466-4CA3-B7F9-18DBC2BC040D}" type="presOf" srcId="{1E523AEA-349B-4A5B-AC1E-66112BFCEEF6}" destId="{805337F3-4CAC-4069-AAC8-CD60D9B32D08}" srcOrd="0" destOrd="0" presId="urn:microsoft.com/office/officeart/2005/8/layout/process1"/>
    <dgm:cxn modelId="{0C21B064-053B-432D-B614-09A30FD8F606}" srcId="{F533CF86-AC63-4167-8F61-7CB1A4319393}" destId="{CC64902B-42CB-4B5C-9BF6-D5EC383B03DB}" srcOrd="0" destOrd="0" parTransId="{D02D783B-E8C6-492B-BB39-45714393B292}" sibTransId="{28A1862C-7FE5-4D77-9EEA-D4F9E03E94F3}"/>
    <dgm:cxn modelId="{BF8B444F-1734-4825-BDB2-EE4F84B76125}" type="presOf" srcId="{C3FF22CB-A5DC-4BE7-96C3-30FB214C1473}" destId="{C30DBF3C-9A22-4D9F-9605-0834385DF2FA}" srcOrd="0" destOrd="0" presId="urn:microsoft.com/office/officeart/2005/8/layout/process1"/>
    <dgm:cxn modelId="{B8B1E44F-5692-441B-87B6-E440E09B6BB1}" type="presOf" srcId="{C99D61B8-77A2-442B-BBB6-AEA240542568}" destId="{C67C225F-4BD5-470B-80D5-910D8D0BFFFC}" srcOrd="1" destOrd="0" presId="urn:microsoft.com/office/officeart/2005/8/layout/process1"/>
    <dgm:cxn modelId="{C52CA973-0B4A-4544-B7CF-2D1C02D253D7}" type="presOf" srcId="{E79D5D5F-AFA8-45F8-B1E3-5F7D4F659402}" destId="{30962F53-3201-46B6-992E-EF91E2DF6322}" srcOrd="0" destOrd="0" presId="urn:microsoft.com/office/officeart/2005/8/layout/process1"/>
    <dgm:cxn modelId="{BC6FE95A-DDF3-4348-BA9F-AEECEFC14432}" type="presOf" srcId="{CC64902B-42CB-4B5C-9BF6-D5EC383B03DB}" destId="{8793DE65-A81A-4907-A1AA-14F57F66E80E}" srcOrd="0" destOrd="0" presId="urn:microsoft.com/office/officeart/2005/8/layout/process1"/>
    <dgm:cxn modelId="{641E297D-B85D-40F2-899B-EA31584DE4DA}" srcId="{F533CF86-AC63-4167-8F61-7CB1A4319393}" destId="{07267EE6-5CDA-469D-AD2D-3726DF808CF1}" srcOrd="3" destOrd="0" parTransId="{AE00DBAA-FF5A-4BC3-B5AD-F0835018BB7F}" sibTransId="{813C787A-E508-4AE4-96EF-381AC80923D1}"/>
    <dgm:cxn modelId="{909AD780-2475-482C-8323-BE7D1AF042AF}" type="presOf" srcId="{96B37B92-36A2-4B9C-BD29-F905CA994AB9}" destId="{284338BD-1C21-48DF-AC8C-603D5F0E8072}" srcOrd="1" destOrd="0" presId="urn:microsoft.com/office/officeart/2005/8/layout/process1"/>
    <dgm:cxn modelId="{8C829C89-506C-4FF9-8322-0280F9CD21CB}" type="presOf" srcId="{813C787A-E508-4AE4-96EF-381AC80923D1}" destId="{6AEF06A6-3DF7-4737-BAAA-D61F492ECDEE}" srcOrd="0" destOrd="0" presId="urn:microsoft.com/office/officeart/2005/8/layout/process1"/>
    <dgm:cxn modelId="{F332A98D-B70B-4DD7-9C50-D4A7A03B4B77}" type="presOf" srcId="{813C787A-E508-4AE4-96EF-381AC80923D1}" destId="{EE3B8FE4-2217-4245-9824-AE238B2D883E}" srcOrd="1" destOrd="0" presId="urn:microsoft.com/office/officeart/2005/8/layout/process1"/>
    <dgm:cxn modelId="{274C3393-63FD-4D2A-AECA-AFF3CB5869D0}" srcId="{F533CF86-AC63-4167-8F61-7CB1A4319393}" destId="{1E523AEA-349B-4A5B-AC1E-66112BFCEEF6}" srcOrd="1" destOrd="0" parTransId="{7BB3F25F-E5FD-4C3D-80B2-BED4D44D05A5}" sibTransId="{96B37B92-36A2-4B9C-BD29-F905CA994AB9}"/>
    <dgm:cxn modelId="{2DF52399-D0CB-4DAA-8901-B28975F98366}" type="presOf" srcId="{F533CF86-AC63-4167-8F61-7CB1A4319393}" destId="{97950964-0EEC-4EC0-99A3-C246F5137AB6}" srcOrd="0" destOrd="0" presId="urn:microsoft.com/office/officeart/2005/8/layout/process1"/>
    <dgm:cxn modelId="{65BBC999-7D71-4806-92AB-8C6425580B69}" type="presOf" srcId="{E79D5D5F-AFA8-45F8-B1E3-5F7D4F659402}" destId="{1D82D138-6154-45FF-83EE-532FD9BB838A}" srcOrd="1" destOrd="0" presId="urn:microsoft.com/office/officeart/2005/8/layout/process1"/>
    <dgm:cxn modelId="{764FD7B7-5509-462A-97D9-0B03A63263BB}" type="presOf" srcId="{C99D61B8-77A2-442B-BBB6-AEA240542568}" destId="{A06A7C30-B0BA-4DC1-98F2-36984E003165}" srcOrd="0" destOrd="0" presId="urn:microsoft.com/office/officeart/2005/8/layout/process1"/>
    <dgm:cxn modelId="{F07DE2BC-E3EC-4F6E-BDF8-8422A8EED122}" srcId="{F533CF86-AC63-4167-8F61-7CB1A4319393}" destId="{A23B44EA-D657-4058-8F56-345E0EFC8F9C}" srcOrd="4" destOrd="0" parTransId="{9EF7E752-408A-4559-86C0-DA17143D6E27}" sibTransId="{E79D5D5F-AFA8-45F8-B1E3-5F7D4F659402}"/>
    <dgm:cxn modelId="{79D593C1-7342-495F-B7A9-ADECF9BD28E6}" type="presOf" srcId="{D7A6A2D4-96DD-4B18-ABFF-BD7D7C952BFB}" destId="{C4326178-14C9-466C-8178-4D5AE5F8A083}" srcOrd="0" destOrd="0" presId="urn:microsoft.com/office/officeart/2005/8/layout/process1"/>
    <dgm:cxn modelId="{9DC815FA-62EB-4009-B7A1-512117C060B0}" type="presOf" srcId="{07267EE6-5CDA-469D-AD2D-3726DF808CF1}" destId="{9C21BC78-D22B-4319-B8D5-E6290F765B89}" srcOrd="0" destOrd="0" presId="urn:microsoft.com/office/officeart/2005/8/layout/process1"/>
    <dgm:cxn modelId="{06B89745-E393-46B3-9280-277DE50904C4}" type="presParOf" srcId="{97950964-0EEC-4EC0-99A3-C246F5137AB6}" destId="{8793DE65-A81A-4907-A1AA-14F57F66E80E}" srcOrd="0" destOrd="0" presId="urn:microsoft.com/office/officeart/2005/8/layout/process1"/>
    <dgm:cxn modelId="{5B726867-8552-4904-8EA2-94A254C91A3D}" type="presParOf" srcId="{97950964-0EEC-4EC0-99A3-C246F5137AB6}" destId="{5444A782-AE91-408F-AEF9-6D8D62DEF1CF}" srcOrd="1" destOrd="0" presId="urn:microsoft.com/office/officeart/2005/8/layout/process1"/>
    <dgm:cxn modelId="{31AD9153-CE4F-4151-914E-134543325DDD}" type="presParOf" srcId="{5444A782-AE91-408F-AEF9-6D8D62DEF1CF}" destId="{4B24728E-066F-444E-83AD-1C94D2F7AC4E}" srcOrd="0" destOrd="0" presId="urn:microsoft.com/office/officeart/2005/8/layout/process1"/>
    <dgm:cxn modelId="{843395DC-8D17-4751-B55D-52D088D3D661}" type="presParOf" srcId="{97950964-0EEC-4EC0-99A3-C246F5137AB6}" destId="{805337F3-4CAC-4069-AAC8-CD60D9B32D08}" srcOrd="2" destOrd="0" presId="urn:microsoft.com/office/officeart/2005/8/layout/process1"/>
    <dgm:cxn modelId="{151C8704-0A2D-49F7-A852-F7FACCEE7EA8}" type="presParOf" srcId="{97950964-0EEC-4EC0-99A3-C246F5137AB6}" destId="{41AAD889-AC78-442B-8AE0-988962C3245F}" srcOrd="3" destOrd="0" presId="urn:microsoft.com/office/officeart/2005/8/layout/process1"/>
    <dgm:cxn modelId="{6EF72E1C-8BAF-47C5-8275-57CDE1FF6A81}" type="presParOf" srcId="{41AAD889-AC78-442B-8AE0-988962C3245F}" destId="{284338BD-1C21-48DF-AC8C-603D5F0E8072}" srcOrd="0" destOrd="0" presId="urn:microsoft.com/office/officeart/2005/8/layout/process1"/>
    <dgm:cxn modelId="{DBF5B10A-569F-4669-81EB-5A0D0C70BBDC}" type="presParOf" srcId="{97950964-0EEC-4EC0-99A3-C246F5137AB6}" destId="{C30DBF3C-9A22-4D9F-9605-0834385DF2FA}" srcOrd="4" destOrd="0" presId="urn:microsoft.com/office/officeart/2005/8/layout/process1"/>
    <dgm:cxn modelId="{7F851842-BD08-4269-B912-EED39CA2774D}" type="presParOf" srcId="{97950964-0EEC-4EC0-99A3-C246F5137AB6}" destId="{A06A7C30-B0BA-4DC1-98F2-36984E003165}" srcOrd="5" destOrd="0" presId="urn:microsoft.com/office/officeart/2005/8/layout/process1"/>
    <dgm:cxn modelId="{ED399DF1-29BE-40BA-9856-0A9875A4C5F8}" type="presParOf" srcId="{A06A7C30-B0BA-4DC1-98F2-36984E003165}" destId="{C67C225F-4BD5-470B-80D5-910D8D0BFFFC}" srcOrd="0" destOrd="0" presId="urn:microsoft.com/office/officeart/2005/8/layout/process1"/>
    <dgm:cxn modelId="{CAEEDFEF-1170-41CE-8F93-3B0A9A42B21C}" type="presParOf" srcId="{97950964-0EEC-4EC0-99A3-C246F5137AB6}" destId="{9C21BC78-D22B-4319-B8D5-E6290F765B89}" srcOrd="6" destOrd="0" presId="urn:microsoft.com/office/officeart/2005/8/layout/process1"/>
    <dgm:cxn modelId="{8BB94FC8-0F05-41A2-9A85-CB9D3004CA89}" type="presParOf" srcId="{97950964-0EEC-4EC0-99A3-C246F5137AB6}" destId="{6AEF06A6-3DF7-4737-BAAA-D61F492ECDEE}" srcOrd="7" destOrd="0" presId="urn:microsoft.com/office/officeart/2005/8/layout/process1"/>
    <dgm:cxn modelId="{59D1442E-3577-45EF-A2A5-1CB3ECF12EF6}" type="presParOf" srcId="{6AEF06A6-3DF7-4737-BAAA-D61F492ECDEE}" destId="{EE3B8FE4-2217-4245-9824-AE238B2D883E}" srcOrd="0" destOrd="0" presId="urn:microsoft.com/office/officeart/2005/8/layout/process1"/>
    <dgm:cxn modelId="{C310A105-B8CE-4EDF-8900-DF777FFC3D47}" type="presParOf" srcId="{97950964-0EEC-4EC0-99A3-C246F5137AB6}" destId="{71345C36-29A2-408C-AA55-0DFF688A3FC0}" srcOrd="8" destOrd="0" presId="urn:microsoft.com/office/officeart/2005/8/layout/process1"/>
    <dgm:cxn modelId="{EBD6D7CD-2204-4479-818D-304BB33225F0}" type="presParOf" srcId="{97950964-0EEC-4EC0-99A3-C246F5137AB6}" destId="{30962F53-3201-46B6-992E-EF91E2DF6322}" srcOrd="9" destOrd="0" presId="urn:microsoft.com/office/officeart/2005/8/layout/process1"/>
    <dgm:cxn modelId="{A569470E-1618-46A6-AA5E-EC7205FABE4D}" type="presParOf" srcId="{30962F53-3201-46B6-992E-EF91E2DF6322}" destId="{1D82D138-6154-45FF-83EE-532FD9BB838A}" srcOrd="0" destOrd="0" presId="urn:microsoft.com/office/officeart/2005/8/layout/process1"/>
    <dgm:cxn modelId="{F77DD558-F853-4881-8AC6-394E42E6A042}" type="presParOf" srcId="{97950964-0EEC-4EC0-99A3-C246F5137AB6}" destId="{C4326178-14C9-466C-8178-4D5AE5F8A083}"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3DE65-A81A-4907-A1AA-14F57F66E80E}">
      <dsp:nvSpPr>
        <dsp:cNvPr id="0" name=""/>
        <dsp:cNvSpPr/>
      </dsp:nvSpPr>
      <dsp:spPr>
        <a:xfrm>
          <a:off x="95119" y="0"/>
          <a:ext cx="1293209" cy="1044703"/>
        </a:xfrm>
        <a:prstGeom prst="roundRect">
          <a:avLst>
            <a:gd name="adj" fmla="val 10000"/>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cs typeface="Arial" pitchFamily="34" charset="0"/>
            </a:rPr>
            <a:t>Risk Assessment and Prevention</a:t>
          </a:r>
        </a:p>
      </dsp:txBody>
      <dsp:txXfrm>
        <a:off x="125717" y="30598"/>
        <a:ext cx="1232013" cy="983507"/>
      </dsp:txXfrm>
    </dsp:sp>
    <dsp:sp modelId="{5444A782-AE91-408F-AEF9-6D8D62DEF1CF}">
      <dsp:nvSpPr>
        <dsp:cNvPr id="0" name=""/>
        <dsp:cNvSpPr/>
      </dsp:nvSpPr>
      <dsp:spPr>
        <a:xfrm>
          <a:off x="1416557" y="416392"/>
          <a:ext cx="286782" cy="21191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00050">
            <a:lnSpc>
              <a:spcPct val="90000"/>
            </a:lnSpc>
            <a:spcBef>
              <a:spcPct val="0"/>
            </a:spcBef>
            <a:spcAft>
              <a:spcPct val="35000"/>
            </a:spcAft>
            <a:buNone/>
          </a:pPr>
          <a:endParaRPr lang="en-US" sz="900" kern="1200" dirty="0"/>
        </a:p>
      </dsp:txBody>
      <dsp:txXfrm>
        <a:off x="1416557" y="458775"/>
        <a:ext cx="223207" cy="127151"/>
      </dsp:txXfrm>
    </dsp:sp>
    <dsp:sp modelId="{805337F3-4CAC-4069-AAC8-CD60D9B32D08}">
      <dsp:nvSpPr>
        <dsp:cNvPr id="0" name=""/>
        <dsp:cNvSpPr/>
      </dsp:nvSpPr>
      <dsp:spPr>
        <a:xfrm>
          <a:off x="1705012" y="0"/>
          <a:ext cx="1095073" cy="1044703"/>
        </a:xfrm>
        <a:prstGeom prst="roundRect">
          <a:avLst>
            <a:gd name="adj" fmla="val 10000"/>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cs typeface="Arial" pitchFamily="34" charset="0"/>
            </a:rPr>
            <a:t>Screening and Detection</a:t>
          </a:r>
        </a:p>
      </dsp:txBody>
      <dsp:txXfrm>
        <a:off x="1735610" y="30598"/>
        <a:ext cx="1033877" cy="983507"/>
      </dsp:txXfrm>
    </dsp:sp>
    <dsp:sp modelId="{41AAD889-AC78-442B-8AE0-988962C3245F}">
      <dsp:nvSpPr>
        <dsp:cNvPr id="0" name=""/>
        <dsp:cNvSpPr/>
      </dsp:nvSpPr>
      <dsp:spPr>
        <a:xfrm>
          <a:off x="2825875" y="412098"/>
          <a:ext cx="265999" cy="2205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00050">
            <a:lnSpc>
              <a:spcPct val="90000"/>
            </a:lnSpc>
            <a:spcBef>
              <a:spcPct val="0"/>
            </a:spcBef>
            <a:spcAft>
              <a:spcPct val="35000"/>
            </a:spcAft>
            <a:buNone/>
          </a:pPr>
          <a:endParaRPr lang="en-US" sz="900" kern="1200" dirty="0"/>
        </a:p>
      </dsp:txBody>
      <dsp:txXfrm>
        <a:off x="2825875" y="456199"/>
        <a:ext cx="199847" cy="132304"/>
      </dsp:txXfrm>
    </dsp:sp>
    <dsp:sp modelId="{C30DBF3C-9A22-4D9F-9605-0834385DF2FA}">
      <dsp:nvSpPr>
        <dsp:cNvPr id="0" name=""/>
        <dsp:cNvSpPr/>
      </dsp:nvSpPr>
      <dsp:spPr>
        <a:xfrm>
          <a:off x="3108414" y="0"/>
          <a:ext cx="1049078" cy="1044703"/>
        </a:xfrm>
        <a:prstGeom prst="roundRect">
          <a:avLst>
            <a:gd name="adj" fmla="val 10000"/>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cs typeface="Arial" pitchFamily="34" charset="0"/>
            </a:rPr>
            <a:t>Diagnosis</a:t>
          </a:r>
        </a:p>
      </dsp:txBody>
      <dsp:txXfrm>
        <a:off x="3139012" y="30598"/>
        <a:ext cx="987882" cy="983507"/>
      </dsp:txXfrm>
    </dsp:sp>
    <dsp:sp modelId="{A06A7C30-B0BA-4DC1-98F2-36984E003165}">
      <dsp:nvSpPr>
        <dsp:cNvPr id="0" name=""/>
        <dsp:cNvSpPr/>
      </dsp:nvSpPr>
      <dsp:spPr>
        <a:xfrm>
          <a:off x="4185101" y="395635"/>
          <a:ext cx="315981" cy="2205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00050">
            <a:lnSpc>
              <a:spcPct val="90000"/>
            </a:lnSpc>
            <a:spcBef>
              <a:spcPct val="0"/>
            </a:spcBef>
            <a:spcAft>
              <a:spcPct val="35000"/>
            </a:spcAft>
            <a:buNone/>
          </a:pPr>
          <a:endParaRPr lang="en-US" sz="900" kern="1200" dirty="0"/>
        </a:p>
      </dsp:txBody>
      <dsp:txXfrm>
        <a:off x="4185101" y="439736"/>
        <a:ext cx="249829" cy="132304"/>
      </dsp:txXfrm>
    </dsp:sp>
    <dsp:sp modelId="{9C21BC78-D22B-4319-B8D5-E6290F765B89}">
      <dsp:nvSpPr>
        <dsp:cNvPr id="0" name=""/>
        <dsp:cNvSpPr/>
      </dsp:nvSpPr>
      <dsp:spPr>
        <a:xfrm>
          <a:off x="4490504" y="0"/>
          <a:ext cx="1085150" cy="1044703"/>
        </a:xfrm>
        <a:prstGeom prst="roundRect">
          <a:avLst>
            <a:gd name="adj" fmla="val 10000"/>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cs typeface="Arial" pitchFamily="34" charset="0"/>
            </a:rPr>
            <a:t>Treatment</a:t>
          </a:r>
        </a:p>
      </dsp:txBody>
      <dsp:txXfrm>
        <a:off x="4521102" y="30598"/>
        <a:ext cx="1023954" cy="983507"/>
      </dsp:txXfrm>
    </dsp:sp>
    <dsp:sp modelId="{6AEF06A6-3DF7-4737-BAAA-D61F492ECDEE}">
      <dsp:nvSpPr>
        <dsp:cNvPr id="0" name=""/>
        <dsp:cNvSpPr/>
      </dsp:nvSpPr>
      <dsp:spPr>
        <a:xfrm>
          <a:off x="5604911" y="395912"/>
          <a:ext cx="258550" cy="2205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00050">
            <a:lnSpc>
              <a:spcPct val="90000"/>
            </a:lnSpc>
            <a:spcBef>
              <a:spcPct val="0"/>
            </a:spcBef>
            <a:spcAft>
              <a:spcPct val="35000"/>
            </a:spcAft>
            <a:buNone/>
          </a:pPr>
          <a:endParaRPr lang="en-US" sz="900" kern="1200" dirty="0"/>
        </a:p>
      </dsp:txBody>
      <dsp:txXfrm>
        <a:off x="5604911" y="440013"/>
        <a:ext cx="192398" cy="132304"/>
      </dsp:txXfrm>
    </dsp:sp>
    <dsp:sp modelId="{71345C36-29A2-408C-AA55-0DFF688A3FC0}">
      <dsp:nvSpPr>
        <dsp:cNvPr id="0" name=""/>
        <dsp:cNvSpPr/>
      </dsp:nvSpPr>
      <dsp:spPr>
        <a:xfrm>
          <a:off x="5855247" y="0"/>
          <a:ext cx="1319163" cy="1044703"/>
        </a:xfrm>
        <a:prstGeom prst="roundRect">
          <a:avLst>
            <a:gd name="adj" fmla="val 10000"/>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cs typeface="Arial" pitchFamily="34" charset="0"/>
            </a:rPr>
            <a:t>Survivorship</a:t>
          </a:r>
        </a:p>
      </dsp:txBody>
      <dsp:txXfrm>
        <a:off x="5885845" y="30598"/>
        <a:ext cx="1257967" cy="983507"/>
      </dsp:txXfrm>
    </dsp:sp>
    <dsp:sp modelId="{30962F53-3201-46B6-992E-EF91E2DF6322}">
      <dsp:nvSpPr>
        <dsp:cNvPr id="0" name=""/>
        <dsp:cNvSpPr/>
      </dsp:nvSpPr>
      <dsp:spPr>
        <a:xfrm>
          <a:off x="7203804" y="404865"/>
          <a:ext cx="318108" cy="2205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00050">
            <a:lnSpc>
              <a:spcPct val="90000"/>
            </a:lnSpc>
            <a:spcBef>
              <a:spcPct val="0"/>
            </a:spcBef>
            <a:spcAft>
              <a:spcPct val="35000"/>
            </a:spcAft>
            <a:buNone/>
          </a:pPr>
          <a:endParaRPr lang="en-US" sz="900" kern="1200" dirty="0"/>
        </a:p>
      </dsp:txBody>
      <dsp:txXfrm>
        <a:off x="7203804" y="448966"/>
        <a:ext cx="251956" cy="132304"/>
      </dsp:txXfrm>
    </dsp:sp>
    <dsp:sp modelId="{C4326178-14C9-466C-8178-4D5AE5F8A083}">
      <dsp:nvSpPr>
        <dsp:cNvPr id="0" name=""/>
        <dsp:cNvSpPr/>
      </dsp:nvSpPr>
      <dsp:spPr>
        <a:xfrm>
          <a:off x="7512320" y="0"/>
          <a:ext cx="1265788" cy="1044703"/>
        </a:xfrm>
        <a:prstGeom prst="roundRect">
          <a:avLst>
            <a:gd name="adj" fmla="val 10000"/>
          </a:avLst>
        </a:prstGeom>
        <a:solidFill>
          <a:schemeClr val="bg1">
            <a:alpha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solidFill>
                <a:schemeClr val="tx1"/>
              </a:solidFill>
              <a:latin typeface="+mn-lt"/>
              <a:cs typeface="Arial" pitchFamily="34" charset="0"/>
            </a:rPr>
            <a:t>End-of-Life Care</a:t>
          </a:r>
        </a:p>
      </dsp:txBody>
      <dsp:txXfrm>
        <a:off x="7542918" y="30598"/>
        <a:ext cx="1204592" cy="9835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3DE65-A81A-4907-A1AA-14F57F66E80E}">
      <dsp:nvSpPr>
        <dsp:cNvPr id="0" name=""/>
        <dsp:cNvSpPr/>
      </dsp:nvSpPr>
      <dsp:spPr>
        <a:xfrm>
          <a:off x="95119" y="0"/>
          <a:ext cx="1293209" cy="1044703"/>
        </a:xfrm>
        <a:prstGeom prst="roundRect">
          <a:avLst>
            <a:gd name="adj" fmla="val 10000"/>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cs typeface="Arial" pitchFamily="34" charset="0"/>
            </a:rPr>
            <a:t>Risk Assessment and Prevention</a:t>
          </a:r>
        </a:p>
      </dsp:txBody>
      <dsp:txXfrm>
        <a:off x="125717" y="30598"/>
        <a:ext cx="1232013" cy="983507"/>
      </dsp:txXfrm>
    </dsp:sp>
    <dsp:sp modelId="{5444A782-AE91-408F-AEF9-6D8D62DEF1CF}">
      <dsp:nvSpPr>
        <dsp:cNvPr id="0" name=""/>
        <dsp:cNvSpPr/>
      </dsp:nvSpPr>
      <dsp:spPr>
        <a:xfrm>
          <a:off x="1416557" y="416392"/>
          <a:ext cx="286782" cy="21191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00050">
            <a:lnSpc>
              <a:spcPct val="90000"/>
            </a:lnSpc>
            <a:spcBef>
              <a:spcPct val="0"/>
            </a:spcBef>
            <a:spcAft>
              <a:spcPct val="35000"/>
            </a:spcAft>
            <a:buNone/>
          </a:pPr>
          <a:endParaRPr lang="en-US" sz="900" kern="1200" dirty="0"/>
        </a:p>
      </dsp:txBody>
      <dsp:txXfrm>
        <a:off x="1416557" y="458775"/>
        <a:ext cx="223207" cy="127151"/>
      </dsp:txXfrm>
    </dsp:sp>
    <dsp:sp modelId="{805337F3-4CAC-4069-AAC8-CD60D9B32D08}">
      <dsp:nvSpPr>
        <dsp:cNvPr id="0" name=""/>
        <dsp:cNvSpPr/>
      </dsp:nvSpPr>
      <dsp:spPr>
        <a:xfrm>
          <a:off x="1705012" y="0"/>
          <a:ext cx="1095073" cy="1044703"/>
        </a:xfrm>
        <a:prstGeom prst="roundRect">
          <a:avLst>
            <a:gd name="adj" fmla="val 10000"/>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cs typeface="Arial" pitchFamily="34" charset="0"/>
            </a:rPr>
            <a:t>Screening and Detection</a:t>
          </a:r>
        </a:p>
      </dsp:txBody>
      <dsp:txXfrm>
        <a:off x="1735610" y="30598"/>
        <a:ext cx="1033877" cy="983507"/>
      </dsp:txXfrm>
    </dsp:sp>
    <dsp:sp modelId="{41AAD889-AC78-442B-8AE0-988962C3245F}">
      <dsp:nvSpPr>
        <dsp:cNvPr id="0" name=""/>
        <dsp:cNvSpPr/>
      </dsp:nvSpPr>
      <dsp:spPr>
        <a:xfrm>
          <a:off x="2825875" y="412098"/>
          <a:ext cx="265999" cy="2205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00050">
            <a:lnSpc>
              <a:spcPct val="90000"/>
            </a:lnSpc>
            <a:spcBef>
              <a:spcPct val="0"/>
            </a:spcBef>
            <a:spcAft>
              <a:spcPct val="35000"/>
            </a:spcAft>
            <a:buNone/>
          </a:pPr>
          <a:endParaRPr lang="en-US" sz="900" kern="1200" dirty="0"/>
        </a:p>
      </dsp:txBody>
      <dsp:txXfrm>
        <a:off x="2825875" y="456199"/>
        <a:ext cx="199847" cy="132304"/>
      </dsp:txXfrm>
    </dsp:sp>
    <dsp:sp modelId="{C30DBF3C-9A22-4D9F-9605-0834385DF2FA}">
      <dsp:nvSpPr>
        <dsp:cNvPr id="0" name=""/>
        <dsp:cNvSpPr/>
      </dsp:nvSpPr>
      <dsp:spPr>
        <a:xfrm>
          <a:off x="3108414" y="0"/>
          <a:ext cx="1049078" cy="1044703"/>
        </a:xfrm>
        <a:prstGeom prst="roundRect">
          <a:avLst>
            <a:gd name="adj" fmla="val 10000"/>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cs typeface="Arial" pitchFamily="34" charset="0"/>
            </a:rPr>
            <a:t>Diagnosis</a:t>
          </a:r>
        </a:p>
      </dsp:txBody>
      <dsp:txXfrm>
        <a:off x="3139012" y="30598"/>
        <a:ext cx="987882" cy="983507"/>
      </dsp:txXfrm>
    </dsp:sp>
    <dsp:sp modelId="{A06A7C30-B0BA-4DC1-98F2-36984E003165}">
      <dsp:nvSpPr>
        <dsp:cNvPr id="0" name=""/>
        <dsp:cNvSpPr/>
      </dsp:nvSpPr>
      <dsp:spPr>
        <a:xfrm>
          <a:off x="4185101" y="395635"/>
          <a:ext cx="315981" cy="2205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00050">
            <a:lnSpc>
              <a:spcPct val="90000"/>
            </a:lnSpc>
            <a:spcBef>
              <a:spcPct val="0"/>
            </a:spcBef>
            <a:spcAft>
              <a:spcPct val="35000"/>
            </a:spcAft>
            <a:buNone/>
          </a:pPr>
          <a:endParaRPr lang="en-US" sz="900" kern="1200" dirty="0"/>
        </a:p>
      </dsp:txBody>
      <dsp:txXfrm>
        <a:off x="4185101" y="439736"/>
        <a:ext cx="249829" cy="132304"/>
      </dsp:txXfrm>
    </dsp:sp>
    <dsp:sp modelId="{9C21BC78-D22B-4319-B8D5-E6290F765B89}">
      <dsp:nvSpPr>
        <dsp:cNvPr id="0" name=""/>
        <dsp:cNvSpPr/>
      </dsp:nvSpPr>
      <dsp:spPr>
        <a:xfrm>
          <a:off x="4490504" y="0"/>
          <a:ext cx="1085150" cy="1044703"/>
        </a:xfrm>
        <a:prstGeom prst="roundRect">
          <a:avLst>
            <a:gd name="adj" fmla="val 10000"/>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cs typeface="Arial" pitchFamily="34" charset="0"/>
            </a:rPr>
            <a:t>Treatment</a:t>
          </a:r>
        </a:p>
      </dsp:txBody>
      <dsp:txXfrm>
        <a:off x="4521102" y="30598"/>
        <a:ext cx="1023954" cy="983507"/>
      </dsp:txXfrm>
    </dsp:sp>
    <dsp:sp modelId="{6AEF06A6-3DF7-4737-BAAA-D61F492ECDEE}">
      <dsp:nvSpPr>
        <dsp:cNvPr id="0" name=""/>
        <dsp:cNvSpPr/>
      </dsp:nvSpPr>
      <dsp:spPr>
        <a:xfrm>
          <a:off x="5604911" y="395912"/>
          <a:ext cx="258550" cy="2205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00050">
            <a:lnSpc>
              <a:spcPct val="90000"/>
            </a:lnSpc>
            <a:spcBef>
              <a:spcPct val="0"/>
            </a:spcBef>
            <a:spcAft>
              <a:spcPct val="35000"/>
            </a:spcAft>
            <a:buNone/>
          </a:pPr>
          <a:endParaRPr lang="en-US" sz="900" kern="1200" dirty="0"/>
        </a:p>
      </dsp:txBody>
      <dsp:txXfrm>
        <a:off x="5604911" y="440013"/>
        <a:ext cx="192398" cy="132304"/>
      </dsp:txXfrm>
    </dsp:sp>
    <dsp:sp modelId="{71345C36-29A2-408C-AA55-0DFF688A3FC0}">
      <dsp:nvSpPr>
        <dsp:cNvPr id="0" name=""/>
        <dsp:cNvSpPr/>
      </dsp:nvSpPr>
      <dsp:spPr>
        <a:xfrm>
          <a:off x="5855247" y="0"/>
          <a:ext cx="1319163" cy="1044703"/>
        </a:xfrm>
        <a:prstGeom prst="roundRect">
          <a:avLst>
            <a:gd name="adj" fmla="val 10000"/>
          </a:avLst>
        </a:pr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cs typeface="Arial" pitchFamily="34" charset="0"/>
            </a:rPr>
            <a:t>Survivorship</a:t>
          </a:r>
        </a:p>
      </dsp:txBody>
      <dsp:txXfrm>
        <a:off x="5885845" y="30598"/>
        <a:ext cx="1257967" cy="983507"/>
      </dsp:txXfrm>
    </dsp:sp>
    <dsp:sp modelId="{30962F53-3201-46B6-992E-EF91E2DF6322}">
      <dsp:nvSpPr>
        <dsp:cNvPr id="0" name=""/>
        <dsp:cNvSpPr/>
      </dsp:nvSpPr>
      <dsp:spPr>
        <a:xfrm>
          <a:off x="7203804" y="404865"/>
          <a:ext cx="318108" cy="2205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marL="0" lvl="0" indent="0" algn="ctr" defTabSz="400050">
            <a:lnSpc>
              <a:spcPct val="90000"/>
            </a:lnSpc>
            <a:spcBef>
              <a:spcPct val="0"/>
            </a:spcBef>
            <a:spcAft>
              <a:spcPct val="35000"/>
            </a:spcAft>
            <a:buNone/>
          </a:pPr>
          <a:endParaRPr lang="en-US" sz="900" kern="1200" dirty="0"/>
        </a:p>
      </dsp:txBody>
      <dsp:txXfrm>
        <a:off x="7203804" y="448966"/>
        <a:ext cx="251956" cy="132304"/>
      </dsp:txXfrm>
    </dsp:sp>
    <dsp:sp modelId="{C4326178-14C9-466C-8178-4D5AE5F8A083}">
      <dsp:nvSpPr>
        <dsp:cNvPr id="0" name=""/>
        <dsp:cNvSpPr/>
      </dsp:nvSpPr>
      <dsp:spPr>
        <a:xfrm>
          <a:off x="7512320" y="0"/>
          <a:ext cx="1265788" cy="1044703"/>
        </a:xfrm>
        <a:prstGeom prst="roundRect">
          <a:avLst>
            <a:gd name="adj" fmla="val 10000"/>
          </a:avLst>
        </a:prstGeom>
        <a:solidFill>
          <a:schemeClr val="bg1">
            <a:alpha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solidFill>
                <a:schemeClr val="tx1"/>
              </a:solidFill>
              <a:latin typeface="+mn-lt"/>
              <a:cs typeface="Arial" pitchFamily="34" charset="0"/>
            </a:rPr>
            <a:t>End-of-Life Care</a:t>
          </a:r>
        </a:p>
      </dsp:txBody>
      <dsp:txXfrm>
        <a:off x="7542918" y="30598"/>
        <a:ext cx="1204592" cy="98350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urce Sans Pro" panose="020B0503030403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urce Sans Pro" panose="020B0503030403020204" pitchFamily="34" charset="0"/>
              </a:defRPr>
            </a:lvl1pPr>
          </a:lstStyle>
          <a:p>
            <a:fld id="{5C08D738-8366-954A-A454-968E837854FF}" type="datetimeFigureOut">
              <a:rPr lang="en-US" smtClean="0"/>
              <a:pPr/>
              <a:t>10/30/2023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urce Sans Pro" panose="020B0503030403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urce Sans Pro" panose="020B0503030403020204" pitchFamily="34" charset="0"/>
              </a:defRPr>
            </a:lvl1pPr>
          </a:lstStyle>
          <a:p>
            <a:fld id="{85E35197-6DA9-744D-98ED-310B7A3B435B}" type="slidenum">
              <a:rPr lang="en-US" smtClean="0"/>
              <a:pPr/>
              <a:t>‹#›</a:t>
            </a:fld>
            <a:endParaRPr lang="en-US" dirty="0"/>
          </a:p>
        </p:txBody>
      </p:sp>
    </p:spTree>
    <p:extLst>
      <p:ext uri="{BB962C8B-B14F-4D97-AF65-F5344CB8AC3E}">
        <p14:creationId xmlns:p14="http://schemas.microsoft.com/office/powerpoint/2010/main" val="55264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Sans Pro" panose="020B0503030403020204" pitchFamily="34" charset="0"/>
        <a:ea typeface="+mn-ea"/>
        <a:cs typeface="+mn-cs"/>
      </a:defRPr>
    </a:lvl1pPr>
    <a:lvl2pPr marL="457200" algn="l" defTabSz="914400" rtl="0" eaLnBrk="1" latinLnBrk="0" hangingPunct="1">
      <a:defRPr sz="1200" b="0" i="0" kern="1200">
        <a:solidFill>
          <a:schemeClr val="tx1"/>
        </a:solidFill>
        <a:latin typeface="Source Sans Pro" panose="020B0503030403020204" pitchFamily="34" charset="0"/>
        <a:ea typeface="+mn-ea"/>
        <a:cs typeface="+mn-cs"/>
      </a:defRPr>
    </a:lvl2pPr>
    <a:lvl3pPr marL="914400" algn="l" defTabSz="914400" rtl="0" eaLnBrk="1" latinLnBrk="0" hangingPunct="1">
      <a:defRPr sz="1200" b="0" i="0" kern="1200">
        <a:solidFill>
          <a:schemeClr val="tx1"/>
        </a:solidFill>
        <a:latin typeface="Source Sans Pro" panose="020B0503030403020204" pitchFamily="34" charset="0"/>
        <a:ea typeface="+mn-ea"/>
        <a:cs typeface="+mn-cs"/>
      </a:defRPr>
    </a:lvl3pPr>
    <a:lvl4pPr marL="1371600" algn="l" defTabSz="914400" rtl="0" eaLnBrk="1" latinLnBrk="0" hangingPunct="1">
      <a:defRPr sz="1200" b="0" i="0" kern="1200">
        <a:solidFill>
          <a:schemeClr val="tx1"/>
        </a:solidFill>
        <a:latin typeface="Source Sans Pro" panose="020B0503030403020204" pitchFamily="34" charset="0"/>
        <a:ea typeface="+mn-ea"/>
        <a:cs typeface="+mn-cs"/>
      </a:defRPr>
    </a:lvl4pPr>
    <a:lvl5pPr marL="1828800" algn="l" defTabSz="914400" rtl="0" eaLnBrk="1" latinLnBrk="0" hangingPunct="1">
      <a:defRPr sz="1200" b="0" i="0" kern="1200">
        <a:solidFill>
          <a:schemeClr val="tx1"/>
        </a:solidFill>
        <a:latin typeface="Source Sans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a:t>
            </a:r>
          </a:p>
          <a:p>
            <a:r>
              <a:rPr lang="en-US" dirty="0"/>
              <a:t>Share data</a:t>
            </a:r>
          </a:p>
          <a:p>
            <a:r>
              <a:rPr lang="en-US" dirty="0"/>
              <a:t>Describe how SDOH and HRSN underly many disparities in cancer care and outcomes</a:t>
            </a:r>
          </a:p>
          <a:p>
            <a:r>
              <a:rPr lang="en-US" dirty="0"/>
              <a:t>Highlight some efforts to address HRSN</a:t>
            </a:r>
          </a:p>
          <a:p>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pPr/>
              <a:t>2</a:t>
            </a:fld>
            <a:endParaRPr lang="en-US" dirty="0"/>
          </a:p>
        </p:txBody>
      </p:sp>
    </p:spTree>
    <p:extLst>
      <p:ext uri="{BB962C8B-B14F-4D97-AF65-F5344CB8AC3E}">
        <p14:creationId xmlns:p14="http://schemas.microsoft.com/office/powerpoint/2010/main" val="2491474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Some of the disparities of I shown you so far are related to variation in socioeconomic status.  This figure shows socioeconomic disparities in survival following cancer diagnosis –socioeconomic status was measured with the area deprivation index, which incudes indicators for education, occupation, wealth, income distribution, unemployment rate, poverty rate, and housing quality.  </a:t>
            </a:r>
          </a:p>
          <a:p>
            <a:r>
              <a:rPr lang="en-US" dirty="0"/>
              <a:t> In this graph, the lowest socioeconomic quintle is in blue and highest quintile is in orange.  You can see much lower survival in low SES quintiles–50% survived 5 years vs 66% survived 5 year.  Follows a dose-response pattern.</a:t>
            </a:r>
          </a:p>
        </p:txBody>
      </p:sp>
      <p:sp>
        <p:nvSpPr>
          <p:cNvPr id="4" name="Slide Number Placeholder 3"/>
          <p:cNvSpPr>
            <a:spLocks noGrp="1"/>
          </p:cNvSpPr>
          <p:nvPr>
            <p:ph type="sldNum" sz="quarter" idx="5"/>
          </p:nvPr>
        </p:nvSpPr>
        <p:spPr/>
        <p:txBody>
          <a:bodyPr/>
          <a:lstStyle/>
          <a:p>
            <a:pPr>
              <a:defRPr/>
            </a:pPr>
            <a:fld id="{01C44386-B2B7-492F-B52D-56B59FCE48C2}" type="slidenum">
              <a:rPr lang="en-US" smtClean="0"/>
              <a:pPr>
                <a:defRPr/>
              </a:pPr>
              <a:t>12</a:t>
            </a:fld>
            <a:endParaRPr lang="en-US" dirty="0"/>
          </a:p>
        </p:txBody>
      </p:sp>
    </p:spTree>
    <p:extLst>
      <p:ext uri="{BB962C8B-B14F-4D97-AF65-F5344CB8AC3E}">
        <p14:creationId xmlns:p14="http://schemas.microsoft.com/office/powerpoint/2010/main" val="30161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In this next figure, have stratified by race and ethnicity to show NH White and NH Black.  See the same pattern in both, but even within socioeconomic quintile, lower survival for Non-Hispanic black people with cancer than non-Hispanic white patients, within every quintile of SES.</a:t>
            </a:r>
          </a:p>
          <a:p>
            <a:endParaRPr lang="en-US" dirty="0"/>
          </a:p>
          <a:p>
            <a:r>
              <a:rPr lang="en-US" dirty="0"/>
              <a:t>For example, in the lowest income quintile shown in blue, 46% of people who were NH Black survived 5 years compared with 51% of people who where NH White.  The same is true for all other SES quintiles</a:t>
            </a:r>
          </a:p>
        </p:txBody>
      </p:sp>
      <p:sp>
        <p:nvSpPr>
          <p:cNvPr id="4" name="Slide Number Placeholder 3"/>
          <p:cNvSpPr>
            <a:spLocks noGrp="1"/>
          </p:cNvSpPr>
          <p:nvPr>
            <p:ph type="sldNum" sz="quarter" idx="5"/>
          </p:nvPr>
        </p:nvSpPr>
        <p:spPr/>
        <p:txBody>
          <a:bodyPr/>
          <a:lstStyle/>
          <a:p>
            <a:pPr>
              <a:defRPr/>
            </a:pPr>
            <a:fld id="{01C44386-B2B7-492F-B52D-56B59FCE48C2}" type="slidenum">
              <a:rPr lang="en-US" smtClean="0"/>
              <a:pPr>
                <a:defRPr/>
              </a:pPr>
              <a:t>13</a:t>
            </a:fld>
            <a:endParaRPr lang="en-US" dirty="0"/>
          </a:p>
        </p:txBody>
      </p:sp>
    </p:spTree>
    <p:extLst>
      <p:ext uri="{BB962C8B-B14F-4D97-AF65-F5344CB8AC3E}">
        <p14:creationId xmlns:p14="http://schemas.microsoft.com/office/powerpoint/2010/main" val="856055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SimSun" panose="02010600030101010101" pitchFamily="2" charset="-122"/>
                <a:cs typeface="Times New Roman" panose="02020603050405020304" pitchFamily="18" charset="0"/>
              </a:rPr>
              <a:t>: In the 1930s, the federally-sponsored Home Owners’ Loan Corporation (HOLC) created maps that directed mortgage financing based largely on a neighborhood’s racial composition.   American neighborhoods were subdivided into four risk-based rankings Neighborhoods with large Black populations were mapped in red and flagged as hazardous areas for mortgage financing. Redlining created a platform for systemic disinvestment in these neighborhoods leading to barriers in access to resources that persist today.  </a:t>
            </a:r>
          </a:p>
          <a:p>
            <a:pPr marL="0" marR="0">
              <a:spcBef>
                <a:spcPts val="0"/>
              </a:spcBef>
              <a:spcAft>
                <a:spcPts val="0"/>
              </a:spcAft>
            </a:pPr>
            <a:r>
              <a:rPr lang="en-US" sz="1800" dirty="0">
                <a:effectLst/>
                <a:latin typeface="Calibri" panose="020F0502020204030204" pitchFamily="34" charset="0"/>
                <a:ea typeface="SimSun" panose="02010600030101010101" pitchFamily="2" charset="-122"/>
                <a:cs typeface="Times New Roman" panose="02020603050405020304" pitchFamily="18" charset="0"/>
              </a:rPr>
              <a:t> Agree</a:t>
            </a:r>
          </a:p>
          <a:p>
            <a:endParaRPr lang="en-US" dirty="0"/>
          </a:p>
        </p:txBody>
      </p:sp>
      <p:sp>
        <p:nvSpPr>
          <p:cNvPr id="4" name="Slide Number Placeholder 3"/>
          <p:cNvSpPr>
            <a:spLocks noGrp="1"/>
          </p:cNvSpPr>
          <p:nvPr>
            <p:ph type="sldNum" sz="quarter" idx="5"/>
          </p:nvPr>
        </p:nvSpPr>
        <p:spPr/>
        <p:txBody>
          <a:bodyPr/>
          <a:lstStyle/>
          <a:p>
            <a:pPr>
              <a:defRPr/>
            </a:pPr>
            <a:fld id="{01C44386-B2B7-492F-B52D-56B59FCE48C2}" type="slidenum">
              <a:rPr lang="en-US" smtClean="0"/>
              <a:pPr>
                <a:defRPr/>
              </a:pPr>
              <a:t>14</a:t>
            </a:fld>
            <a:endParaRPr lang="en-US" dirty="0"/>
          </a:p>
        </p:txBody>
      </p:sp>
    </p:spTree>
    <p:extLst>
      <p:ext uri="{BB962C8B-B14F-4D97-AF65-F5344CB8AC3E}">
        <p14:creationId xmlns:p14="http://schemas.microsoft.com/office/powerpoint/2010/main" val="2753743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am going to describe disparities by health insurance coverage.  I am showing you national data on survival among patients newly diagnosed with colorectal cancer diagnosed between 2005 and 2009.  This graph shows 5-year survival following diagnosis on the x-axis and % surviving on the y-axis.  Data are stratified by stage of disease at diagnosis, which is generally the strongest predictor of survival.  </a:t>
            </a:r>
          </a:p>
          <a:p>
            <a:r>
              <a:rPr lang="en-US" dirty="0"/>
              <a:t>Here you can see that uninsured patients with stage II disease have the worse 5-year survival than uninsured patients with stage I disease.  This is not at all surprising and in fact it is expected – stage is strongly associated with prognosis.  What is especially striking is that patients with stage II disease with private insurance actually have better survival than patients with stage I disease without health insurance.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92FF1D-FD59-4285-A0C3-A37CABC5CD70}" type="slidenum">
              <a:rPr lang="en-US" smtClean="0"/>
              <a:t>15</a:t>
            </a:fld>
            <a:endParaRPr lang="en-US" dirty="0"/>
          </a:p>
        </p:txBody>
      </p:sp>
    </p:spTree>
    <p:extLst>
      <p:ext uri="{BB962C8B-B14F-4D97-AF65-F5344CB8AC3E}">
        <p14:creationId xmlns:p14="http://schemas.microsoft.com/office/powerpoint/2010/main" val="3633310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SDOH = structural factors where people live, work, play and age.  Root causes of underlying inequalities</a:t>
            </a:r>
          </a:p>
        </p:txBody>
      </p:sp>
      <p:sp>
        <p:nvSpPr>
          <p:cNvPr id="4" name="Slide Number Placeholder 3"/>
          <p:cNvSpPr>
            <a:spLocks noGrp="1"/>
          </p:cNvSpPr>
          <p:nvPr>
            <p:ph type="sldNum" sz="quarter" idx="5"/>
          </p:nvPr>
        </p:nvSpPr>
        <p:spPr/>
        <p:txBody>
          <a:bodyPr/>
          <a:lstStyle/>
          <a:p>
            <a:fld id="{85E35197-6DA9-744D-98ED-310B7A3B435B}" type="slidenum">
              <a:rPr lang="en-US" smtClean="0"/>
              <a:pPr/>
              <a:t>16</a:t>
            </a:fld>
            <a:endParaRPr lang="en-US" dirty="0"/>
          </a:p>
        </p:txBody>
      </p:sp>
    </p:spTree>
    <p:extLst>
      <p:ext uri="{BB962C8B-B14F-4D97-AF65-F5344CB8AC3E}">
        <p14:creationId xmlns:p14="http://schemas.microsoft.com/office/powerpoint/2010/main" val="3425911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Inter-related.  Having housing instability affects employment opportunities, </a:t>
            </a:r>
          </a:p>
        </p:txBody>
      </p:sp>
      <p:sp>
        <p:nvSpPr>
          <p:cNvPr id="4" name="Slide Number Placeholder 3"/>
          <p:cNvSpPr>
            <a:spLocks noGrp="1"/>
          </p:cNvSpPr>
          <p:nvPr>
            <p:ph type="sldNum" sz="quarter" idx="5"/>
          </p:nvPr>
        </p:nvSpPr>
        <p:spPr/>
        <p:txBody>
          <a:bodyPr/>
          <a:lstStyle/>
          <a:p>
            <a:fld id="{85E35197-6DA9-744D-98ED-310B7A3B435B}" type="slidenum">
              <a:rPr lang="en-US" smtClean="0"/>
              <a:pPr/>
              <a:t>17</a:t>
            </a:fld>
            <a:endParaRPr lang="en-US" dirty="0"/>
          </a:p>
        </p:txBody>
      </p:sp>
    </p:spTree>
    <p:extLst>
      <p:ext uri="{BB962C8B-B14F-4D97-AF65-F5344CB8AC3E}">
        <p14:creationId xmlns:p14="http://schemas.microsoft.com/office/powerpoint/2010/main" val="3069727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Worries about standard of living, monthly bills, housing costs; Food insecurity – worried about food running out, food not lasting or unable to afford balanced meals</a:t>
            </a:r>
          </a:p>
          <a:p>
            <a:r>
              <a:rPr lang="en-US" dirty="0"/>
              <a:t>Among survivors</a:t>
            </a:r>
          </a:p>
        </p:txBody>
      </p:sp>
      <p:sp>
        <p:nvSpPr>
          <p:cNvPr id="4" name="Slide Number Placeholder 3"/>
          <p:cNvSpPr>
            <a:spLocks noGrp="1"/>
          </p:cNvSpPr>
          <p:nvPr>
            <p:ph type="sldNum" sz="quarter" idx="5"/>
          </p:nvPr>
        </p:nvSpPr>
        <p:spPr/>
        <p:txBody>
          <a:bodyPr/>
          <a:lstStyle/>
          <a:p>
            <a:fld id="{85E35197-6DA9-744D-98ED-310B7A3B435B}" type="slidenum">
              <a:rPr lang="en-US" smtClean="0"/>
              <a:pPr/>
              <a:t>18</a:t>
            </a:fld>
            <a:endParaRPr lang="en-US" dirty="0"/>
          </a:p>
        </p:txBody>
      </p:sp>
    </p:spTree>
    <p:extLst>
      <p:ext uri="{BB962C8B-B14F-4D97-AF65-F5344CB8AC3E}">
        <p14:creationId xmlns:p14="http://schemas.microsoft.com/office/powerpoint/2010/main" val="3358819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Worries and food insecurity</a:t>
            </a:r>
          </a:p>
        </p:txBody>
      </p:sp>
      <p:sp>
        <p:nvSpPr>
          <p:cNvPr id="4" name="Slide Number Placeholder 3"/>
          <p:cNvSpPr>
            <a:spLocks noGrp="1"/>
          </p:cNvSpPr>
          <p:nvPr>
            <p:ph type="sldNum" sz="quarter" idx="5"/>
          </p:nvPr>
        </p:nvSpPr>
        <p:spPr/>
        <p:txBody>
          <a:bodyPr/>
          <a:lstStyle/>
          <a:p>
            <a:fld id="{85E35197-6DA9-744D-98ED-310B7A3B435B}" type="slidenum">
              <a:rPr lang="en-US" smtClean="0"/>
              <a:pPr/>
              <a:t>19</a:t>
            </a:fld>
            <a:endParaRPr lang="en-US" dirty="0"/>
          </a:p>
        </p:txBody>
      </p:sp>
    </p:spTree>
    <p:extLst>
      <p:ext uri="{BB962C8B-B14F-4D97-AF65-F5344CB8AC3E}">
        <p14:creationId xmlns:p14="http://schemas.microsoft.com/office/powerpoint/2010/main" val="2887454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 for practices in assessment and intervention, including connection with community resourses, guidelines, state and federal policy1. Social support and caregiver support 2. Utility assistance 3. Work support, including employer accommodations and paid sick leave 4. Neighborhood and community safety 5. Health insurance needs 6. Health literacy and health insurance literacy 7. Digital connectivity</a:t>
            </a:r>
          </a:p>
        </p:txBody>
      </p:sp>
      <p:sp>
        <p:nvSpPr>
          <p:cNvPr id="4" name="Slide Number Placeholder 3"/>
          <p:cNvSpPr>
            <a:spLocks noGrp="1"/>
          </p:cNvSpPr>
          <p:nvPr>
            <p:ph type="sldNum" sz="quarter" idx="5"/>
          </p:nvPr>
        </p:nvSpPr>
        <p:spPr/>
        <p:txBody>
          <a:bodyPr/>
          <a:lstStyle/>
          <a:p>
            <a:fld id="{85E35197-6DA9-744D-98ED-310B7A3B435B}" type="slidenum">
              <a:rPr lang="en-US" smtClean="0"/>
              <a:pPr/>
              <a:t>20</a:t>
            </a:fld>
            <a:endParaRPr lang="en-US" dirty="0"/>
          </a:p>
        </p:txBody>
      </p:sp>
    </p:spTree>
    <p:extLst>
      <p:ext uri="{BB962C8B-B14F-4D97-AF65-F5344CB8AC3E}">
        <p14:creationId xmlns:p14="http://schemas.microsoft.com/office/powerpoint/2010/main" val="186252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894C511-3965-4D1F-9BFF-D2AC4D319AE3}"/>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84FA813D-63D3-4BCD-994A-60176C82B0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887">
              <a:spcBef>
                <a:spcPct val="0"/>
              </a:spcBef>
            </a:pPr>
            <a:r>
              <a:rPr lang="en-US" altLang="en-US" dirty="0"/>
              <a:t>Consideration of multiple levels in identifying and understanding research gaps and financial hardship and intervention opportunities</a:t>
            </a:r>
          </a:p>
          <a:p>
            <a:pPr>
              <a:spcBef>
                <a:spcPct val="0"/>
              </a:spcBef>
            </a:pPr>
            <a:r>
              <a:rPr lang="en-US" altLang="en-US" dirty="0">
                <a:latin typeface="Arial" panose="020B0604020202020204" pitchFamily="34" charset="0"/>
              </a:rPr>
              <a:t>Add employer level because most health insurance coverage is employer-sponsored and employers can choose to offer or not and the generosity of coverage benefits.  Employers can also offer paid sick leave, extended leave, and other workplace accommodations that might be helpful for cancer survivors.</a:t>
            </a:r>
          </a:p>
        </p:txBody>
      </p:sp>
      <p:sp>
        <p:nvSpPr>
          <p:cNvPr id="55300" name="Slide Number Placeholder 3">
            <a:extLst>
              <a:ext uri="{FF2B5EF4-FFF2-40B4-BE49-F238E27FC236}">
                <a16:creationId xmlns:a16="http://schemas.microsoft.com/office/drawing/2014/main" id="{E047646D-334D-44DD-A9F4-BCB18C7DCA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0889" indent="-284709">
              <a:defRPr>
                <a:solidFill>
                  <a:schemeClr val="tx1"/>
                </a:solidFill>
                <a:latin typeface="Calibri" panose="020F0502020204030204" pitchFamily="34" charset="0"/>
              </a:defRPr>
            </a:lvl2pPr>
            <a:lvl3pPr marL="1140453" indent="-228091">
              <a:defRPr>
                <a:solidFill>
                  <a:schemeClr val="tx1"/>
                </a:solidFill>
                <a:latin typeface="Calibri" panose="020F0502020204030204" pitchFamily="34" charset="0"/>
              </a:defRPr>
            </a:lvl3pPr>
            <a:lvl4pPr marL="1596633" indent="-228091">
              <a:defRPr>
                <a:solidFill>
                  <a:schemeClr val="tx1"/>
                </a:solidFill>
                <a:latin typeface="Calibri" panose="020F0502020204030204" pitchFamily="34" charset="0"/>
              </a:defRPr>
            </a:lvl4pPr>
            <a:lvl5pPr marL="2052814" indent="-228091">
              <a:defRPr>
                <a:solidFill>
                  <a:schemeClr val="tx1"/>
                </a:solidFill>
                <a:latin typeface="Calibri" panose="020F0502020204030204" pitchFamily="34" charset="0"/>
              </a:defRPr>
            </a:lvl5pPr>
            <a:lvl6pPr marL="2518701" indent="-228091" defTabSz="465887" fontAlgn="base">
              <a:spcBef>
                <a:spcPct val="0"/>
              </a:spcBef>
              <a:spcAft>
                <a:spcPct val="0"/>
              </a:spcAft>
              <a:defRPr>
                <a:solidFill>
                  <a:schemeClr val="tx1"/>
                </a:solidFill>
                <a:latin typeface="Calibri" panose="020F0502020204030204" pitchFamily="34" charset="0"/>
              </a:defRPr>
            </a:lvl6pPr>
            <a:lvl7pPr marL="2984588" indent="-228091" defTabSz="465887" fontAlgn="base">
              <a:spcBef>
                <a:spcPct val="0"/>
              </a:spcBef>
              <a:spcAft>
                <a:spcPct val="0"/>
              </a:spcAft>
              <a:defRPr>
                <a:solidFill>
                  <a:schemeClr val="tx1"/>
                </a:solidFill>
                <a:latin typeface="Calibri" panose="020F0502020204030204" pitchFamily="34" charset="0"/>
              </a:defRPr>
            </a:lvl7pPr>
            <a:lvl8pPr marL="3450475" indent="-228091" defTabSz="465887" fontAlgn="base">
              <a:spcBef>
                <a:spcPct val="0"/>
              </a:spcBef>
              <a:spcAft>
                <a:spcPct val="0"/>
              </a:spcAft>
              <a:defRPr>
                <a:solidFill>
                  <a:schemeClr val="tx1"/>
                </a:solidFill>
                <a:latin typeface="Calibri" panose="020F0502020204030204" pitchFamily="34" charset="0"/>
              </a:defRPr>
            </a:lvl8pPr>
            <a:lvl9pPr marL="3916361" indent="-228091" defTabSz="46588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1193C08-73EC-4134-87E5-0C5877444589}" type="slidenum">
              <a:rPr lang="en-US" altLang="en-US">
                <a:latin typeface="Arial" panose="020B0604020202020204" pitchFamily="34" charset="0"/>
                <a:cs typeface="Arial" panose="020B0604020202020204" pitchFamily="34" charset="0"/>
              </a:rPr>
              <a:pPr fontAlgn="base">
                <a:spcBef>
                  <a:spcPct val="0"/>
                </a:spcBef>
                <a:spcAft>
                  <a:spcPct val="0"/>
                </a:spcAft>
              </a:pPr>
              <a:t>21</a:t>
            </a:fld>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3652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 start by defining health equity. RWJ defines as:  I really like the RWJ definition because it highlights structural aspects of Social Determinants of Health</a:t>
            </a:r>
          </a:p>
        </p:txBody>
      </p:sp>
      <p:sp>
        <p:nvSpPr>
          <p:cNvPr id="4" name="Slide Number Placeholder 3"/>
          <p:cNvSpPr>
            <a:spLocks noGrp="1"/>
          </p:cNvSpPr>
          <p:nvPr>
            <p:ph type="sldNum" sz="quarter" idx="5"/>
          </p:nvPr>
        </p:nvSpPr>
        <p:spPr/>
        <p:txBody>
          <a:bodyPr/>
          <a:lstStyle/>
          <a:p>
            <a:pPr>
              <a:defRPr/>
            </a:pPr>
            <a:fld id="{01C44386-B2B7-492F-B52D-56B59FCE48C2}" type="slidenum">
              <a:rPr lang="en-US" smtClean="0"/>
              <a:pPr>
                <a:defRPr/>
              </a:pPr>
              <a:t>3</a:t>
            </a:fld>
            <a:endParaRPr lang="en-US" dirty="0"/>
          </a:p>
        </p:txBody>
      </p:sp>
    </p:spTree>
    <p:extLst>
      <p:ext uri="{BB962C8B-B14F-4D97-AF65-F5344CB8AC3E}">
        <p14:creationId xmlns:p14="http://schemas.microsoft.com/office/powerpoint/2010/main" val="2895323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7900" y="525463"/>
            <a:ext cx="4673600" cy="2628900"/>
          </a:xfrm>
        </p:spPr>
      </p:sp>
      <p:sp>
        <p:nvSpPr>
          <p:cNvPr id="3" name="Notes Placeholder 2"/>
          <p:cNvSpPr>
            <a:spLocks noGrp="1"/>
          </p:cNvSpPr>
          <p:nvPr>
            <p:ph type="body" idx="1"/>
          </p:nvPr>
        </p:nvSpPr>
        <p:spPr/>
        <p:txBody>
          <a:bodyPr/>
          <a:lstStyle/>
          <a:p>
            <a:r>
              <a:rPr lang="en-US" dirty="0"/>
              <a:t>In thinking about state and federal policy, one of the biggest changes since the introduction of the Medicare and Medicaid programs is the passage of the Affordable Care Act.  Many people are familiar with the growing body of evidence of the benefits of Medicaid expansion in reducing disparities, including those for cancer care. </a:t>
            </a:r>
          </a:p>
          <a:p>
            <a:r>
              <a:rPr lang="en-US" b="0" i="0" dirty="0">
                <a:solidFill>
                  <a:srgbClr val="202124"/>
                </a:solidFill>
                <a:effectLst/>
                <a:latin typeface="Google Sans"/>
              </a:rPr>
              <a:t>identify ways to improve healthcare quality and reduce costs in the Medicare, Medicaid, and Children's Health Insurance Program (CHIP) programs.</a:t>
            </a:r>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In 2014, the majority of the ACA provisions were implemented, including the establishment of Marketplace for purchasing private health insurance, and expansion of Medicaid eligibility to everyone with family income up to 138% of Federal Poverty Level in states that opt in.  In states that did not opt in, eligibility is as low as 17% of the federal poverty level for parents.</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755B3C9B-5D89-489E-A284-8B03420FCE80}" type="slidenum">
              <a:rPr lang="en-US" smtClean="0"/>
              <a:t>22</a:t>
            </a:fld>
            <a:endParaRPr lang="en-US" dirty="0"/>
          </a:p>
        </p:txBody>
      </p:sp>
    </p:spTree>
    <p:extLst>
      <p:ext uri="{BB962C8B-B14F-4D97-AF65-F5344CB8AC3E}">
        <p14:creationId xmlns:p14="http://schemas.microsoft.com/office/powerpoint/2010/main" val="477864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Large body of research comparing cancer care and outcomes in Medicaid expansion states to care and outcomes in non-expansion states</a:t>
            </a:r>
          </a:p>
          <a:p>
            <a:endParaRPr lang="en-US" dirty="0"/>
          </a:p>
        </p:txBody>
      </p:sp>
      <p:sp>
        <p:nvSpPr>
          <p:cNvPr id="4" name="Slide Number Placeholder 3"/>
          <p:cNvSpPr>
            <a:spLocks noGrp="1"/>
          </p:cNvSpPr>
          <p:nvPr>
            <p:ph type="sldNum" sz="quarter" idx="5"/>
          </p:nvPr>
        </p:nvSpPr>
        <p:spPr/>
        <p:txBody>
          <a:bodyPr/>
          <a:lstStyle/>
          <a:p>
            <a:pPr>
              <a:defRPr/>
            </a:pPr>
            <a:fld id="{01C44386-B2B7-492F-B52D-56B59FCE48C2}" type="slidenum">
              <a:rPr lang="en-US" smtClean="0"/>
              <a:pPr>
                <a:defRPr/>
              </a:pPr>
              <a:t>23</a:t>
            </a:fld>
            <a:endParaRPr lang="en-US" dirty="0"/>
          </a:p>
        </p:txBody>
      </p:sp>
    </p:spTree>
    <p:extLst>
      <p:ext uri="{BB962C8B-B14F-4D97-AF65-F5344CB8AC3E}">
        <p14:creationId xmlns:p14="http://schemas.microsoft.com/office/powerpoint/2010/main" val="403241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is increasingly showing spillover effects of Medicaid expansion.  This graph is from a study that found greater reductions in food insecurity among populations with low-income living in Medicaid expansion states compared with non-expansion states..</a:t>
            </a:r>
          </a:p>
          <a:p>
            <a:endParaRPr lang="en-US" dirty="0"/>
          </a:p>
          <a:p>
            <a:r>
              <a:rPr lang="en-US" dirty="0"/>
              <a:t>Important introduction in thinking about how health insurance coverage can also help address social determinants of health.</a:t>
            </a:r>
          </a:p>
        </p:txBody>
      </p:sp>
      <p:sp>
        <p:nvSpPr>
          <p:cNvPr id="4" name="Slide Number Placeholder 3"/>
          <p:cNvSpPr>
            <a:spLocks noGrp="1"/>
          </p:cNvSpPr>
          <p:nvPr>
            <p:ph type="sldNum" sz="quarter" idx="5"/>
          </p:nvPr>
        </p:nvSpPr>
        <p:spPr/>
        <p:txBody>
          <a:bodyPr/>
          <a:lstStyle/>
          <a:p>
            <a:fld id="{F0558ACB-712F-5544-8463-67E52C6EC9EF}" type="slidenum">
              <a:rPr lang="en-US" smtClean="0"/>
              <a:t>24</a:t>
            </a:fld>
            <a:endParaRPr lang="en-US" dirty="0"/>
          </a:p>
        </p:txBody>
      </p:sp>
    </p:spTree>
    <p:extLst>
      <p:ext uri="{BB962C8B-B14F-4D97-AF65-F5344CB8AC3E}">
        <p14:creationId xmlns:p14="http://schemas.microsoft.com/office/powerpoint/2010/main" val="72247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Accountable Health Communities Model </a:t>
            </a:r>
          </a:p>
        </p:txBody>
      </p:sp>
      <p:sp>
        <p:nvSpPr>
          <p:cNvPr id="4" name="Slide Number Placeholder 3"/>
          <p:cNvSpPr>
            <a:spLocks noGrp="1"/>
          </p:cNvSpPr>
          <p:nvPr>
            <p:ph type="sldNum" sz="quarter" idx="5"/>
          </p:nvPr>
        </p:nvSpPr>
        <p:spPr/>
        <p:txBody>
          <a:bodyPr/>
          <a:lstStyle/>
          <a:p>
            <a:fld id="{F0558ACB-712F-5544-8463-67E52C6EC9EF}" type="slidenum">
              <a:rPr lang="en-US" smtClean="0"/>
              <a:t>25</a:t>
            </a:fld>
            <a:endParaRPr lang="en-US" dirty="0"/>
          </a:p>
        </p:txBody>
      </p:sp>
    </p:spTree>
    <p:extLst>
      <p:ext uri="{BB962C8B-B14F-4D97-AF65-F5344CB8AC3E}">
        <p14:creationId xmlns:p14="http://schemas.microsoft.com/office/powerpoint/2010/main" val="1874819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reasonable expectation of improving or maintaining the health or overall function of 4 the chronically ill enrollee</a:t>
            </a:r>
          </a:p>
          <a:p>
            <a:r>
              <a:rPr lang="en-US" dirty="0"/>
              <a:t>subsidies for rent or assisted living communities. Plans may also include subsidies for utilities such as gas, electric, and water as part of the benefit.</a:t>
            </a:r>
          </a:p>
        </p:txBody>
      </p:sp>
      <p:sp>
        <p:nvSpPr>
          <p:cNvPr id="4" name="Slide Number Placeholder 3"/>
          <p:cNvSpPr>
            <a:spLocks noGrp="1"/>
          </p:cNvSpPr>
          <p:nvPr>
            <p:ph type="sldNum" sz="quarter" idx="5"/>
          </p:nvPr>
        </p:nvSpPr>
        <p:spPr/>
        <p:txBody>
          <a:bodyPr/>
          <a:lstStyle/>
          <a:p>
            <a:fld id="{85E35197-6DA9-744D-98ED-310B7A3B435B}" type="slidenum">
              <a:rPr lang="en-US" smtClean="0"/>
              <a:pPr/>
              <a:t>26</a:t>
            </a:fld>
            <a:endParaRPr lang="en-US" dirty="0"/>
          </a:p>
        </p:txBody>
      </p:sp>
    </p:spTree>
    <p:extLst>
      <p:ext uri="{BB962C8B-B14F-4D97-AF65-F5344CB8AC3E}">
        <p14:creationId xmlns:p14="http://schemas.microsoft.com/office/powerpoint/2010/main" val="2244784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In January 2021, CMS sent guidance for states on flexibilities related to Medicaid programs.  Guidance for states, including waivers, Medicaid managed care flexibility to address a single issue (e.g., housing) or multiple social determinants of health</a:t>
            </a:r>
          </a:p>
          <a:p>
            <a:endParaRPr lang="en-US" dirty="0"/>
          </a:p>
          <a:p>
            <a:r>
              <a:rPr lang="en-US" dirty="0"/>
              <a:t>Currently more than 25 states have at least one program or intiative to address SDoH</a:t>
            </a:r>
          </a:p>
        </p:txBody>
      </p:sp>
      <p:sp>
        <p:nvSpPr>
          <p:cNvPr id="4" name="Slide Number Placeholder 3"/>
          <p:cNvSpPr>
            <a:spLocks noGrp="1"/>
          </p:cNvSpPr>
          <p:nvPr>
            <p:ph type="sldNum" sz="quarter" idx="5"/>
          </p:nvPr>
        </p:nvSpPr>
        <p:spPr/>
        <p:txBody>
          <a:bodyPr/>
          <a:lstStyle/>
          <a:p>
            <a:fld id="{F0558ACB-712F-5544-8463-67E52C6EC9EF}" type="slidenum">
              <a:rPr lang="en-US" smtClean="0"/>
              <a:t>27</a:t>
            </a:fld>
            <a:endParaRPr lang="en-US" dirty="0"/>
          </a:p>
        </p:txBody>
      </p:sp>
    </p:spTree>
    <p:extLst>
      <p:ext uri="{BB962C8B-B14F-4D97-AF65-F5344CB8AC3E}">
        <p14:creationId xmlns:p14="http://schemas.microsoft.com/office/powerpoint/2010/main" val="657852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35 States are leveraging Medicaid Managed care to address social determinates of health, including screening for social needs, referrals, partnership, community health workers</a:t>
            </a:r>
          </a:p>
        </p:txBody>
      </p:sp>
      <p:sp>
        <p:nvSpPr>
          <p:cNvPr id="4" name="Slide Number Placeholder 3"/>
          <p:cNvSpPr>
            <a:spLocks noGrp="1"/>
          </p:cNvSpPr>
          <p:nvPr>
            <p:ph type="sldNum" sz="quarter" idx="5"/>
          </p:nvPr>
        </p:nvSpPr>
        <p:spPr/>
        <p:txBody>
          <a:bodyPr/>
          <a:lstStyle/>
          <a:p>
            <a:fld id="{F0558ACB-712F-5544-8463-67E52C6EC9EF}" type="slidenum">
              <a:rPr lang="en-US" smtClean="0"/>
              <a:t>28</a:t>
            </a:fld>
            <a:endParaRPr lang="en-US" dirty="0"/>
          </a:p>
        </p:txBody>
      </p:sp>
    </p:spTree>
    <p:extLst>
      <p:ext uri="{BB962C8B-B14F-4D97-AF65-F5344CB8AC3E}">
        <p14:creationId xmlns:p14="http://schemas.microsoft.com/office/powerpoint/2010/main" val="1382728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i="0" dirty="0">
                <a:solidFill>
                  <a:srgbClr val="393D40"/>
                </a:solidFill>
                <a:effectLst/>
                <a:latin typeface="Open Sans" panose="020B0606030504020204" pitchFamily="34" charset="0"/>
              </a:rPr>
              <a:t>States can obtain approval for Section 1115 demonstration waivers that test broad changes in Medicaid eligibility, benefits and cost-sharing, and payment and delivery systems as long as the Secretary determines that the demonstration is furthering the objectives of the Medicaid program. </a:t>
            </a:r>
            <a:r>
              <a:rPr lang="en-US" dirty="0"/>
              <a:t>Example of Section 1115 Waiver: North Carolina</a:t>
            </a:r>
          </a:p>
        </p:txBody>
      </p:sp>
      <p:sp>
        <p:nvSpPr>
          <p:cNvPr id="4" name="Slide Number Placeholder 3"/>
          <p:cNvSpPr>
            <a:spLocks noGrp="1"/>
          </p:cNvSpPr>
          <p:nvPr>
            <p:ph type="sldNum" sz="quarter" idx="5"/>
          </p:nvPr>
        </p:nvSpPr>
        <p:spPr/>
        <p:txBody>
          <a:bodyPr/>
          <a:lstStyle/>
          <a:p>
            <a:fld id="{F0558ACB-712F-5544-8463-67E52C6EC9EF}" type="slidenum">
              <a:rPr lang="en-US" smtClean="0"/>
              <a:t>29</a:t>
            </a:fld>
            <a:endParaRPr lang="en-US" dirty="0"/>
          </a:p>
        </p:txBody>
      </p:sp>
    </p:spTree>
    <p:extLst>
      <p:ext uri="{BB962C8B-B14F-4D97-AF65-F5344CB8AC3E}">
        <p14:creationId xmlns:p14="http://schemas.microsoft.com/office/powerpoint/2010/main" val="19550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30</a:t>
            </a:fld>
            <a:endParaRPr lang="en-US" dirty="0"/>
          </a:p>
        </p:txBody>
      </p:sp>
    </p:spTree>
    <p:extLst>
      <p:ext uri="{BB962C8B-B14F-4D97-AF65-F5344CB8AC3E}">
        <p14:creationId xmlns:p14="http://schemas.microsoft.com/office/powerpoint/2010/main" val="2776242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31</a:t>
            </a:fld>
            <a:endParaRPr lang="en-US" dirty="0"/>
          </a:p>
        </p:txBody>
      </p:sp>
    </p:spTree>
    <p:extLst>
      <p:ext uri="{BB962C8B-B14F-4D97-AF65-F5344CB8AC3E}">
        <p14:creationId xmlns:p14="http://schemas.microsoft.com/office/powerpoint/2010/main" val="3919630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Distinguish between equality and equity</a:t>
            </a:r>
          </a:p>
        </p:txBody>
      </p:sp>
      <p:sp>
        <p:nvSpPr>
          <p:cNvPr id="4" name="Slide Number Placeholder 3"/>
          <p:cNvSpPr>
            <a:spLocks noGrp="1"/>
          </p:cNvSpPr>
          <p:nvPr>
            <p:ph type="sldNum" sz="quarter" idx="5"/>
          </p:nvPr>
        </p:nvSpPr>
        <p:spPr/>
        <p:txBody>
          <a:bodyPr/>
          <a:lstStyle/>
          <a:p>
            <a:pPr>
              <a:defRPr/>
            </a:pPr>
            <a:fld id="{01C44386-B2B7-492F-B52D-56B59FCE48C2}" type="slidenum">
              <a:rPr lang="en-US" smtClean="0"/>
              <a:pPr>
                <a:defRPr/>
              </a:pPr>
              <a:t>4</a:t>
            </a:fld>
            <a:endParaRPr lang="en-US" dirty="0"/>
          </a:p>
        </p:txBody>
      </p:sp>
    </p:spTree>
    <p:extLst>
      <p:ext uri="{BB962C8B-B14F-4D97-AF65-F5344CB8AC3E}">
        <p14:creationId xmlns:p14="http://schemas.microsoft.com/office/powerpoint/2010/main" val="3075315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63662D3-827E-4359-B45A-45B05C4CB064}"/>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6008B1BE-9C2B-4B28-A439-3BA5E60227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Disparities in cancer survival and mortality are a direct result of disparities in reciept of risk assessment and prevention, screening and detection, diagnosis, treatment, survivorship and end of life care.  </a:t>
            </a:r>
          </a:p>
          <a:p>
            <a:pPr>
              <a:spcBef>
                <a:spcPct val="0"/>
              </a:spcBef>
            </a:pPr>
            <a:endParaRPr lang="en-US" altLang="en-US" dirty="0"/>
          </a:p>
          <a:p>
            <a:pPr>
              <a:spcBef>
                <a:spcPct val="0"/>
              </a:spcBef>
            </a:pPr>
            <a:r>
              <a:rPr lang="en-US" altLang="en-US" dirty="0"/>
              <a:t>I am going to use this framework in the three illustrative examples I mentioned earlier.</a:t>
            </a:r>
          </a:p>
        </p:txBody>
      </p:sp>
      <p:sp>
        <p:nvSpPr>
          <p:cNvPr id="22532" name="Slide Number Placeholder 3">
            <a:extLst>
              <a:ext uri="{FF2B5EF4-FFF2-40B4-BE49-F238E27FC236}">
                <a16:creationId xmlns:a16="http://schemas.microsoft.com/office/drawing/2014/main" id="{31CD8766-CF0E-40DF-AAB9-6DF467BA4B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fontAlgn="base">
              <a:spcBef>
                <a:spcPct val="0"/>
              </a:spcBef>
              <a:spcAft>
                <a:spcPct val="0"/>
              </a:spcAft>
              <a:defRPr>
                <a:solidFill>
                  <a:schemeClr val="tx1"/>
                </a:solidFill>
                <a:latin typeface="Calibri" panose="020F0502020204030204" pitchFamily="34" charset="0"/>
              </a:defRPr>
            </a:lvl6pPr>
            <a:lvl7pPr marL="3028264" indent="-232943" defTabSz="465887" fontAlgn="base">
              <a:spcBef>
                <a:spcPct val="0"/>
              </a:spcBef>
              <a:spcAft>
                <a:spcPct val="0"/>
              </a:spcAft>
              <a:defRPr>
                <a:solidFill>
                  <a:schemeClr val="tx1"/>
                </a:solidFill>
                <a:latin typeface="Calibri" panose="020F0502020204030204" pitchFamily="34" charset="0"/>
              </a:defRPr>
            </a:lvl7pPr>
            <a:lvl8pPr marL="3494151" indent="-232943" defTabSz="465887" fontAlgn="base">
              <a:spcBef>
                <a:spcPct val="0"/>
              </a:spcBef>
              <a:spcAft>
                <a:spcPct val="0"/>
              </a:spcAft>
              <a:defRPr>
                <a:solidFill>
                  <a:schemeClr val="tx1"/>
                </a:solidFill>
                <a:latin typeface="Calibri" panose="020F0502020204030204" pitchFamily="34" charset="0"/>
              </a:defRPr>
            </a:lvl8pPr>
            <a:lvl9pPr marL="3960038" indent="-232943" defTabSz="46588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CBFDBCB-A3CC-446A-9F2A-6BDC361BB031}" type="slidenum">
              <a:rPr lang="en-US" altLang="en-US"/>
              <a:pPr fontAlgn="base">
                <a:spcBef>
                  <a:spcPct val="0"/>
                </a:spcBef>
                <a:spcAft>
                  <a:spcPct val="0"/>
                </a:spcAft>
              </a:pPr>
              <a:t>32</a:t>
            </a:fld>
            <a:endParaRPr lang="en-US" altLang="en-US" dirty="0"/>
          </a:p>
        </p:txBody>
      </p:sp>
    </p:spTree>
    <p:extLst>
      <p:ext uri="{BB962C8B-B14F-4D97-AF65-F5344CB8AC3E}">
        <p14:creationId xmlns:p14="http://schemas.microsoft.com/office/powerpoint/2010/main" val="2903910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E35197-6DA9-744D-98ED-310B7A3B435B}" type="slidenum">
              <a:rPr lang="en-US" smtClean="0"/>
              <a:t>33</a:t>
            </a:fld>
            <a:endParaRPr lang="en-US" dirty="0"/>
          </a:p>
        </p:txBody>
      </p:sp>
    </p:spTree>
    <p:extLst>
      <p:ext uri="{BB962C8B-B14F-4D97-AF65-F5344CB8AC3E}">
        <p14:creationId xmlns:p14="http://schemas.microsoft.com/office/powerpoint/2010/main" val="3826735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C44386-B2B7-492F-B52D-56B59FCE48C2}" type="slidenum">
              <a:rPr lang="en-US" smtClean="0"/>
              <a:pPr>
                <a:defRPr/>
              </a:pPr>
              <a:t>5</a:t>
            </a:fld>
            <a:endParaRPr lang="en-US" dirty="0"/>
          </a:p>
        </p:txBody>
      </p:sp>
    </p:spTree>
    <p:extLst>
      <p:ext uri="{BB962C8B-B14F-4D97-AF65-F5344CB8AC3E}">
        <p14:creationId xmlns:p14="http://schemas.microsoft.com/office/powerpoint/2010/main" val="2307478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Bef>
                <a:spcPct val="0"/>
              </a:spcBef>
            </a:pPr>
            <a:r>
              <a:rPr lang="en-US" sz="1200" dirty="0">
                <a:effectLst/>
                <a:latin typeface="Times New Roman" panose="02020603050405020304" pitchFamily="18" charset="0"/>
                <a:ea typeface="Arial" panose="020B0604020202020204" pitchFamily="34" charset="0"/>
              </a:rPr>
              <a:t>The United States leads the world in health care spending.  As shown in this recently published </a:t>
            </a:r>
            <a:r>
              <a:rPr lang="en-US" dirty="0">
                <a:latin typeface="Times New Roman" panose="02020603050405020304" pitchFamily="18" charset="0"/>
                <a:ea typeface="Arial" panose="020B0604020202020204" pitchFamily="34" charset="0"/>
              </a:rPr>
              <a:t>study examining cancer spending and mortality, w</a:t>
            </a:r>
            <a:r>
              <a:rPr lang="en-US" sz="1200" dirty="0">
                <a:effectLst/>
                <a:latin typeface="Times New Roman" panose="02020603050405020304" pitchFamily="18" charset="0"/>
                <a:ea typeface="Arial" panose="020B0604020202020204" pitchFamily="34" charset="0"/>
              </a:rPr>
              <a:t>hen we look at per capita cancer care spending along the x axis and cancer mortality rates along the y axis, we see that the </a:t>
            </a:r>
            <a:r>
              <a:rPr lang="en-US" dirty="0">
                <a:latin typeface="Times New Roman" panose="02020603050405020304" pitchFamily="18" charset="0"/>
                <a:ea typeface="Arial" panose="020B0604020202020204" pitchFamily="34" charset="0"/>
              </a:rPr>
              <a:t>per capita health care spending </a:t>
            </a:r>
            <a:r>
              <a:rPr lang="en-US" sz="1200" dirty="0">
                <a:effectLst/>
                <a:latin typeface="Times New Roman" panose="02020603050405020304" pitchFamily="18" charset="0"/>
                <a:ea typeface="Arial" panose="020B0604020202020204" pitchFamily="34" charset="0"/>
              </a:rPr>
              <a:t>is the highest among high-income countries.</a:t>
            </a:r>
          </a:p>
          <a:p>
            <a:pPr>
              <a:spcBef>
                <a:spcPct val="0"/>
              </a:spcBef>
            </a:pPr>
            <a:endParaRPr lang="en-US" sz="1200" baseline="30000" dirty="0">
              <a:effectLst/>
              <a:latin typeface="Times New Roman" panose="02020603050405020304" pitchFamily="18" charset="0"/>
              <a:ea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dirty="0"/>
              <a:t>Longstanding Disparities in cancer care and outcomes – by geography, race and ethnicity, socioeconomic status, and health insurance coverage</a:t>
            </a:r>
          </a:p>
          <a:p>
            <a:pPr>
              <a:spcBef>
                <a:spcPct val="0"/>
              </a:spcBef>
            </a:pPr>
            <a:endParaRPr lang="en-US" sz="1200" baseline="30000" dirty="0">
              <a:latin typeface="Times New Roman" panose="02020603050405020304" pitchFamily="18" charset="0"/>
              <a:ea typeface="Arial" panose="020B0604020202020204" pitchFamily="34" charset="0"/>
            </a:endParaRPr>
          </a:p>
          <a:p>
            <a:pPr>
              <a:spcBef>
                <a:spcPct val="0"/>
              </a:spcBef>
            </a:pPr>
            <a:endParaRPr lang="en-US" sz="1200" baseline="30000" dirty="0">
              <a:effectLst/>
              <a:latin typeface="Times New Roman" panose="02020603050405020304" pitchFamily="18" charset="0"/>
              <a:ea typeface="Arial" panose="020B0604020202020204" pitchFamily="34" charset="0"/>
            </a:endParaRPr>
          </a:p>
          <a:p>
            <a:pPr>
              <a:spcBef>
                <a:spcPct val="0"/>
              </a:spcBef>
            </a:pPr>
            <a:r>
              <a:rPr lang="en-US" sz="1200" dirty="0">
                <a:effectLst/>
                <a:latin typeface="Times New Roman" panose="02020603050405020304" pitchFamily="18" charset="0"/>
                <a:ea typeface="Arial" panose="020B0604020202020204" pitchFamily="34" charset="0"/>
              </a:rPr>
              <a:t>At the same time, cancer mortality rates in the US are higher than in other high income countries that spend far less per capita on cancer care.  </a:t>
            </a:r>
          </a:p>
          <a:p>
            <a:pPr>
              <a:spcBef>
                <a:spcPct val="0"/>
              </a:spcBef>
            </a:pPr>
            <a:endParaRPr lang="en-US" dirty="0">
              <a:latin typeface="Times New Roman" panose="02020603050405020304" pitchFamily="18" charset="0"/>
              <a:ea typeface="Arial" panose="020B0604020202020204" pitchFamily="34" charset="0"/>
            </a:endParaRPr>
          </a:p>
          <a:p>
            <a:pPr>
              <a:spcBef>
                <a:spcPct val="0"/>
              </a:spcBef>
            </a:pPr>
            <a:r>
              <a:rPr lang="en-US" sz="1200" dirty="0">
                <a:effectLst/>
                <a:latin typeface="Times New Roman" panose="02020603050405020304" pitchFamily="18" charset="0"/>
                <a:ea typeface="Arial" panose="020B0604020202020204" pitchFamily="34" charset="0"/>
              </a:rPr>
              <a:t>Suggests many opportunities to improve cancer care delivery in the United States, including through delivery of effective, but underutilized interventions.</a:t>
            </a:r>
            <a:endParaRPr lang="en-US" dirty="0"/>
          </a:p>
        </p:txBody>
      </p:sp>
      <p:sp>
        <p:nvSpPr>
          <p:cNvPr id="4" name="Slide Number Placeholder 3"/>
          <p:cNvSpPr>
            <a:spLocks noGrp="1"/>
          </p:cNvSpPr>
          <p:nvPr>
            <p:ph type="sldNum" sz="quarter" idx="5"/>
          </p:nvPr>
        </p:nvSpPr>
        <p:spPr/>
        <p:txBody>
          <a:bodyPr/>
          <a:lstStyle/>
          <a:p>
            <a:pPr>
              <a:defRPr/>
            </a:pPr>
            <a:fld id="{01C44386-B2B7-492F-B52D-56B59FCE48C2}" type="slidenum">
              <a:rPr lang="en-US" smtClean="0"/>
              <a:pPr>
                <a:defRPr/>
              </a:pPr>
              <a:t>6</a:t>
            </a:fld>
            <a:endParaRPr lang="en-US" dirty="0"/>
          </a:p>
        </p:txBody>
      </p:sp>
    </p:spTree>
    <p:extLst>
      <p:ext uri="{BB962C8B-B14F-4D97-AF65-F5344CB8AC3E}">
        <p14:creationId xmlns:p14="http://schemas.microsoft.com/office/powerpoint/2010/main" val="2607751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63662D3-827E-4359-B45A-45B05C4CB064}"/>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6008B1BE-9C2B-4B28-A439-3BA5E60227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Disparities in cancer survival and mortality are a direct result of disparities in reciept of risk assessment and prevention, screening and detection, diagnosis, treatment, survivorship and end of life care.  </a:t>
            </a:r>
          </a:p>
          <a:p>
            <a:pPr>
              <a:spcBef>
                <a:spcPct val="0"/>
              </a:spcBef>
            </a:pPr>
            <a:endParaRPr lang="en-US" altLang="en-US" dirty="0"/>
          </a:p>
          <a:p>
            <a:pPr>
              <a:spcBef>
                <a:spcPct val="0"/>
              </a:spcBef>
            </a:pPr>
            <a:r>
              <a:rPr lang="en-US" altLang="en-US" dirty="0"/>
              <a:t>I am going to use this framework in the three illustrative examples I mentioned earlier.</a:t>
            </a:r>
          </a:p>
        </p:txBody>
      </p:sp>
      <p:sp>
        <p:nvSpPr>
          <p:cNvPr id="22532" name="Slide Number Placeholder 3">
            <a:extLst>
              <a:ext uri="{FF2B5EF4-FFF2-40B4-BE49-F238E27FC236}">
                <a16:creationId xmlns:a16="http://schemas.microsoft.com/office/drawing/2014/main" id="{31CD8766-CF0E-40DF-AAB9-6DF467BA4B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fontAlgn="base">
              <a:spcBef>
                <a:spcPct val="0"/>
              </a:spcBef>
              <a:spcAft>
                <a:spcPct val="0"/>
              </a:spcAft>
              <a:defRPr>
                <a:solidFill>
                  <a:schemeClr val="tx1"/>
                </a:solidFill>
                <a:latin typeface="Calibri" panose="020F0502020204030204" pitchFamily="34" charset="0"/>
              </a:defRPr>
            </a:lvl6pPr>
            <a:lvl7pPr marL="3028264" indent="-232943" defTabSz="465887" fontAlgn="base">
              <a:spcBef>
                <a:spcPct val="0"/>
              </a:spcBef>
              <a:spcAft>
                <a:spcPct val="0"/>
              </a:spcAft>
              <a:defRPr>
                <a:solidFill>
                  <a:schemeClr val="tx1"/>
                </a:solidFill>
                <a:latin typeface="Calibri" panose="020F0502020204030204" pitchFamily="34" charset="0"/>
              </a:defRPr>
            </a:lvl7pPr>
            <a:lvl8pPr marL="3494151" indent="-232943" defTabSz="465887" fontAlgn="base">
              <a:spcBef>
                <a:spcPct val="0"/>
              </a:spcBef>
              <a:spcAft>
                <a:spcPct val="0"/>
              </a:spcAft>
              <a:defRPr>
                <a:solidFill>
                  <a:schemeClr val="tx1"/>
                </a:solidFill>
                <a:latin typeface="Calibri" panose="020F0502020204030204" pitchFamily="34" charset="0"/>
              </a:defRPr>
            </a:lvl8pPr>
            <a:lvl9pPr marL="3960038" indent="-232943" defTabSz="46588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CBFDBCB-A3CC-446A-9F2A-6BDC361BB031}" type="slidenum">
              <a:rPr lang="en-US" altLang="en-US"/>
              <a:pPr fontAlgn="base">
                <a:spcBef>
                  <a:spcPct val="0"/>
                </a:spcBef>
                <a:spcAft>
                  <a:spcPct val="0"/>
                </a:spcAft>
              </a:pPr>
              <a:t>8</a:t>
            </a:fld>
            <a:endParaRPr lang="en-US" altLang="en-US" dirty="0"/>
          </a:p>
        </p:txBody>
      </p:sp>
    </p:spTree>
    <p:extLst>
      <p:ext uri="{BB962C8B-B14F-4D97-AF65-F5344CB8AC3E}">
        <p14:creationId xmlns:p14="http://schemas.microsoft.com/office/powerpoint/2010/main" val="3516780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Geography between and within country as well as urban and rural </a:t>
            </a:r>
          </a:p>
          <a:p>
            <a:r>
              <a:rPr lang="en-US" dirty="0"/>
              <a:t>Health insurance coverage because it is modifiable and strongly associated with improved access to care and outcomes</a:t>
            </a:r>
          </a:p>
          <a:p>
            <a:r>
              <a:rPr lang="en-US" dirty="0"/>
              <a:t>SDoH – structural factors where people live, work, play and age.  Root causes of underlying inequalities</a:t>
            </a:r>
          </a:p>
        </p:txBody>
      </p:sp>
      <p:sp>
        <p:nvSpPr>
          <p:cNvPr id="4" name="Slide Number Placeholder 3"/>
          <p:cNvSpPr>
            <a:spLocks noGrp="1"/>
          </p:cNvSpPr>
          <p:nvPr>
            <p:ph type="sldNum" sz="quarter" idx="5"/>
          </p:nvPr>
        </p:nvSpPr>
        <p:spPr/>
        <p:txBody>
          <a:bodyPr/>
          <a:lstStyle/>
          <a:p>
            <a:pPr>
              <a:defRPr/>
            </a:pPr>
            <a:fld id="{01C44386-B2B7-492F-B52D-56B59FCE48C2}" type="slidenum">
              <a:rPr lang="en-US" smtClean="0"/>
              <a:pPr>
                <a:defRPr/>
              </a:pPr>
              <a:t>9</a:t>
            </a:fld>
            <a:endParaRPr lang="en-US" dirty="0"/>
          </a:p>
        </p:txBody>
      </p:sp>
    </p:spTree>
    <p:extLst>
      <p:ext uri="{BB962C8B-B14F-4D97-AF65-F5344CB8AC3E}">
        <p14:creationId xmlns:p14="http://schemas.microsoft.com/office/powerpoint/2010/main" val="262530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Geographic variation in cancer mortality among men – here highest mortality in dark red in southeastern portion of the US.  This map is by congressional district.</a:t>
            </a:r>
          </a:p>
          <a:p>
            <a:r>
              <a:rPr lang="en-US" sz="1800" dirty="0">
                <a:effectLst/>
                <a:latin typeface="Times New Roman" panose="02020603050405020304" pitchFamily="18" charset="0"/>
                <a:ea typeface="Arial" panose="020B0604020202020204" pitchFamily="34" charset="0"/>
              </a:rPr>
              <a:t>Notably, the cancer mortality rates in some states (Mississippi, West Virginia, Kentucky, and Oklahoma) are of similar magnitude or exceed some of the highest cancer mortality rates in the world.</a:t>
            </a:r>
            <a:endParaRPr lang="en-US" dirty="0"/>
          </a:p>
        </p:txBody>
      </p:sp>
      <p:sp>
        <p:nvSpPr>
          <p:cNvPr id="4" name="Slide Number Placeholder 3"/>
          <p:cNvSpPr>
            <a:spLocks noGrp="1"/>
          </p:cNvSpPr>
          <p:nvPr>
            <p:ph type="sldNum" sz="quarter" idx="5"/>
          </p:nvPr>
        </p:nvSpPr>
        <p:spPr/>
        <p:txBody>
          <a:bodyPr/>
          <a:lstStyle/>
          <a:p>
            <a:pPr>
              <a:defRPr/>
            </a:pPr>
            <a:fld id="{01C44386-B2B7-492F-B52D-56B59FCE48C2}" type="slidenum">
              <a:rPr lang="en-US" smtClean="0"/>
              <a:pPr>
                <a:defRPr/>
              </a:pPr>
              <a:t>10</a:t>
            </a:fld>
            <a:endParaRPr lang="en-US" dirty="0"/>
          </a:p>
        </p:txBody>
      </p:sp>
    </p:spTree>
    <p:extLst>
      <p:ext uri="{BB962C8B-B14F-4D97-AF65-F5344CB8AC3E}">
        <p14:creationId xmlns:p14="http://schemas.microsoft.com/office/powerpoint/2010/main" val="3728649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We also have striking disparities in cancer incidence by race and ethnicity.  Orient orange and red.</a:t>
            </a:r>
          </a:p>
          <a:p>
            <a:endParaRPr lang="en-US" dirty="0"/>
          </a:p>
          <a:p>
            <a:r>
              <a:rPr lang="en-US" dirty="0"/>
              <a:t>NH Black males have higher incidence rates than NH White males (x vs y) and also higher mortality rates.</a:t>
            </a:r>
          </a:p>
          <a:p>
            <a:endParaRPr lang="en-US" dirty="0"/>
          </a:p>
          <a:p>
            <a:r>
              <a:rPr lang="en-US" dirty="0"/>
              <a:t>The situation is different for females.  NH Black females have lower incidence rates than NH White females, but higher mortality rates.  </a:t>
            </a:r>
          </a:p>
          <a:p>
            <a:r>
              <a:rPr lang="en-US" dirty="0"/>
              <a:t>Say it another way.  Despite lower incidence rates, Black Females have higher mortality rates than white females.</a:t>
            </a:r>
          </a:p>
        </p:txBody>
      </p:sp>
      <p:sp>
        <p:nvSpPr>
          <p:cNvPr id="4" name="Slide Number Placeholder 3"/>
          <p:cNvSpPr>
            <a:spLocks noGrp="1"/>
          </p:cNvSpPr>
          <p:nvPr>
            <p:ph type="sldNum" sz="quarter" idx="5"/>
          </p:nvPr>
        </p:nvSpPr>
        <p:spPr/>
        <p:txBody>
          <a:bodyPr/>
          <a:lstStyle/>
          <a:p>
            <a:pPr>
              <a:defRPr/>
            </a:pPr>
            <a:fld id="{01C44386-B2B7-492F-B52D-56B59FCE48C2}" type="slidenum">
              <a:rPr lang="en-US" smtClean="0"/>
              <a:pPr>
                <a:defRPr/>
              </a:pPr>
              <a:t>11</a:t>
            </a:fld>
            <a:endParaRPr lang="en-US" dirty="0"/>
          </a:p>
        </p:txBody>
      </p:sp>
    </p:spTree>
    <p:extLst>
      <p:ext uri="{BB962C8B-B14F-4D97-AF65-F5344CB8AC3E}">
        <p14:creationId xmlns:p14="http://schemas.microsoft.com/office/powerpoint/2010/main" val="791028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711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Image Placeholder Blue Quot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7FE649-EA55-A4BF-E687-70A5DCD20EA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781"/>
          <a:stretch/>
        </p:blipFill>
        <p:spPr>
          <a:xfrm>
            <a:off x="0" y="0"/>
            <a:ext cx="4940389" cy="6858000"/>
          </a:xfrm>
          <a:prstGeom prst="rect">
            <a:avLst/>
          </a:prstGeom>
        </p:spPr>
      </p:pic>
      <p:sp>
        <p:nvSpPr>
          <p:cNvPr id="6" name="Picture Placeholder 5">
            <a:extLst>
              <a:ext uri="{FF2B5EF4-FFF2-40B4-BE49-F238E27FC236}">
                <a16:creationId xmlns:a16="http://schemas.microsoft.com/office/drawing/2014/main" id="{EBDEB1F9-572E-9CBF-F735-F9A05569B245}"/>
              </a:ext>
            </a:extLst>
          </p:cNvPr>
          <p:cNvSpPr>
            <a:spLocks noGrp="1"/>
          </p:cNvSpPr>
          <p:nvPr>
            <p:ph type="pic" sz="quarter" idx="11" hasCustomPrompt="1"/>
          </p:nvPr>
        </p:nvSpPr>
        <p:spPr>
          <a:xfrm>
            <a:off x="623523" y="1795640"/>
            <a:ext cx="2239963" cy="2803403"/>
          </a:xfrm>
        </p:spPr>
        <p:txBody>
          <a:bodyPr>
            <a:normAutofit/>
          </a:bodyPr>
          <a:lstStyle>
            <a:lvl1pPr>
              <a:defRPr sz="1600"/>
            </a:lvl1pPr>
          </a:lstStyle>
          <a:p>
            <a:r>
              <a:rPr lang="en-US" dirty="0"/>
              <a:t>Click icon to add profile picture</a:t>
            </a: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0" i="0" dirty="0">
              <a:latin typeface="Source Sans Pro" panose="020B0503030403020204" pitchFamily="34" charset="0"/>
            </a:endParaRPr>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dirty="0"/>
          </a:p>
        </p:txBody>
      </p:sp>
      <p:grpSp>
        <p:nvGrpSpPr>
          <p:cNvPr id="10" name="Group 9">
            <a:extLst>
              <a:ext uri="{FF2B5EF4-FFF2-40B4-BE49-F238E27FC236}">
                <a16:creationId xmlns:a16="http://schemas.microsoft.com/office/drawing/2014/main" id="{0ABBA79D-E781-A585-B120-E54CB1B70814}"/>
              </a:ext>
            </a:extLst>
          </p:cNvPr>
          <p:cNvGrpSpPr/>
          <p:nvPr userDrawn="1"/>
        </p:nvGrpSpPr>
        <p:grpSpPr>
          <a:xfrm>
            <a:off x="0" y="4865582"/>
            <a:ext cx="4224130" cy="1038262"/>
            <a:chOff x="0" y="4383792"/>
            <a:chExt cx="3702692" cy="675497"/>
          </a:xfrm>
        </p:grpSpPr>
        <p:sp>
          <p:nvSpPr>
            <p:cNvPr id="8" name="Rectangle 17">
              <a:extLst>
                <a:ext uri="{FF2B5EF4-FFF2-40B4-BE49-F238E27FC236}">
                  <a16:creationId xmlns:a16="http://schemas.microsoft.com/office/drawing/2014/main" id="{A4187CEB-50D5-9CBD-2EC5-A3921ADAB57F}"/>
                </a:ext>
              </a:extLst>
            </p:cNvPr>
            <p:cNvSpPr/>
            <p:nvPr/>
          </p:nvSpPr>
          <p:spPr>
            <a:xfrm>
              <a:off x="2808430" y="4383792"/>
              <a:ext cx="894262" cy="67549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Rectangle 8">
              <a:extLst>
                <a:ext uri="{FF2B5EF4-FFF2-40B4-BE49-F238E27FC236}">
                  <a16:creationId xmlns:a16="http://schemas.microsoft.com/office/drawing/2014/main" id="{09F0295A-7CFB-85CF-2E20-D8856066E3ED}"/>
                </a:ext>
              </a:extLst>
            </p:cNvPr>
            <p:cNvSpPr/>
            <p:nvPr/>
          </p:nvSpPr>
          <p:spPr>
            <a:xfrm>
              <a:off x="0" y="4383794"/>
              <a:ext cx="3359257" cy="6754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grpSp>
      <p:sp>
        <p:nvSpPr>
          <p:cNvPr id="22" name="Text Placeholder 21">
            <a:extLst>
              <a:ext uri="{FF2B5EF4-FFF2-40B4-BE49-F238E27FC236}">
                <a16:creationId xmlns:a16="http://schemas.microsoft.com/office/drawing/2014/main" id="{1444DC9D-E072-0E24-76BC-8AD86C356BC2}"/>
              </a:ext>
            </a:extLst>
          </p:cNvPr>
          <p:cNvSpPr>
            <a:spLocks noGrp="1"/>
          </p:cNvSpPr>
          <p:nvPr userDrawn="1">
            <p:ph type="body" sz="quarter" idx="13" hasCustomPrompt="1"/>
          </p:nvPr>
        </p:nvSpPr>
        <p:spPr>
          <a:xfrm>
            <a:off x="609133" y="5041707"/>
            <a:ext cx="3024083" cy="668337"/>
          </a:xfrm>
        </p:spPr>
        <p:txBody>
          <a:bodyPr lIns="0" tIns="0" rIns="0" bIns="0" anchor="ctr" anchorCtr="0">
            <a:noAutofit/>
          </a:bodyPr>
          <a:lstStyle>
            <a:lvl1pPr marL="0" indent="0">
              <a:lnSpc>
                <a:spcPct val="100000"/>
              </a:lnSpc>
              <a:buNone/>
              <a:defRPr sz="1600" b="0">
                <a:solidFill>
                  <a:schemeClr val="bg1"/>
                </a:solidFill>
                <a:latin typeface="Poppins" pitchFamily="2" charset="77"/>
                <a:cs typeface="Poppins" pitchFamily="2" charset="77"/>
              </a:defRPr>
            </a:lvl1pPr>
            <a:lvl2pPr marL="457200" indent="0">
              <a:buNone/>
              <a:defRPr sz="1600">
                <a:latin typeface="Poppins" pitchFamily="2" charset="77"/>
                <a:cs typeface="Poppins" pitchFamily="2" charset="77"/>
              </a:defRPr>
            </a:lvl2pPr>
            <a:lvl3pPr marL="914400" indent="0">
              <a:buNone/>
              <a:defRPr sz="1600">
                <a:latin typeface="Poppins" pitchFamily="2" charset="77"/>
                <a:cs typeface="Poppins" pitchFamily="2" charset="77"/>
              </a:defRPr>
            </a:lvl3pPr>
            <a:lvl4pPr marL="1371600" indent="0">
              <a:buNone/>
              <a:defRPr sz="1600">
                <a:latin typeface="Poppins" pitchFamily="2" charset="77"/>
                <a:cs typeface="Poppins" pitchFamily="2" charset="77"/>
              </a:defRPr>
            </a:lvl4pPr>
            <a:lvl5pPr marL="1828800" indent="0">
              <a:buNone/>
              <a:defRPr sz="1600">
                <a:latin typeface="Poppins" pitchFamily="2" charset="77"/>
                <a:cs typeface="Poppins" pitchFamily="2" charset="77"/>
              </a:defRPr>
            </a:lvl5pPr>
          </a:lstStyle>
          <a:p>
            <a:pPr lvl="0"/>
            <a:r>
              <a:rPr lang="en-US"/>
              <a:t>Name</a:t>
            </a:r>
            <a:br>
              <a:rPr lang="en-US"/>
            </a:br>
            <a:r>
              <a:rPr lang="en-US"/>
              <a:t>Title</a:t>
            </a:r>
          </a:p>
        </p:txBody>
      </p:sp>
      <p:sp>
        <p:nvSpPr>
          <p:cNvPr id="13" name="Text Placeholder 12">
            <a:extLst>
              <a:ext uri="{FF2B5EF4-FFF2-40B4-BE49-F238E27FC236}">
                <a16:creationId xmlns:a16="http://schemas.microsoft.com/office/drawing/2014/main" id="{B21B2DC6-003E-AF83-48A3-CA63A1502A44}"/>
              </a:ext>
            </a:extLst>
          </p:cNvPr>
          <p:cNvSpPr>
            <a:spLocks noGrp="1"/>
          </p:cNvSpPr>
          <p:nvPr>
            <p:ph type="body" sz="quarter" idx="14" hasCustomPrompt="1"/>
          </p:nvPr>
        </p:nvSpPr>
        <p:spPr>
          <a:xfrm>
            <a:off x="4693920" y="1880342"/>
            <a:ext cx="6799580" cy="3829702"/>
          </a:xfrm>
        </p:spPr>
        <p:txBody>
          <a:bodyPr anchor="ctr" anchorCtr="0"/>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“Quote copy.”</a:t>
            </a:r>
          </a:p>
        </p:txBody>
      </p:sp>
      <p:pic>
        <p:nvPicPr>
          <p:cNvPr id="3" name="Picture 2" descr="Logo, company name&#10;&#10;Description automatically generated">
            <a:extLst>
              <a:ext uri="{FF2B5EF4-FFF2-40B4-BE49-F238E27FC236}">
                <a16:creationId xmlns:a16="http://schemas.microsoft.com/office/drawing/2014/main" id="{E1BE7AFE-8F03-7048-573F-B4B903D1B21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1546" y="504496"/>
            <a:ext cx="1594760" cy="882869"/>
          </a:xfrm>
          <a:prstGeom prst="rect">
            <a:avLst/>
          </a:prstGeom>
        </p:spPr>
      </p:pic>
    </p:spTree>
    <p:extLst>
      <p:ext uri="{BB962C8B-B14F-4D97-AF65-F5344CB8AC3E}">
        <p14:creationId xmlns:p14="http://schemas.microsoft.com/office/powerpoint/2010/main" val="36074013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Image Placeholder Blue Quote">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7FE649-EA55-A4BF-E687-70A5DCD20EA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781"/>
          <a:stretch/>
        </p:blipFill>
        <p:spPr>
          <a:xfrm>
            <a:off x="0" y="0"/>
            <a:ext cx="4940389" cy="6858000"/>
          </a:xfrm>
          <a:prstGeom prst="rect">
            <a:avLst/>
          </a:prstGeom>
        </p:spPr>
      </p:pic>
      <p:sp>
        <p:nvSpPr>
          <p:cNvPr id="6" name="Picture Placeholder 5">
            <a:extLst>
              <a:ext uri="{FF2B5EF4-FFF2-40B4-BE49-F238E27FC236}">
                <a16:creationId xmlns:a16="http://schemas.microsoft.com/office/drawing/2014/main" id="{EBDEB1F9-572E-9CBF-F735-F9A05569B245}"/>
              </a:ext>
            </a:extLst>
          </p:cNvPr>
          <p:cNvSpPr>
            <a:spLocks noGrp="1"/>
          </p:cNvSpPr>
          <p:nvPr>
            <p:ph type="pic" sz="quarter" idx="11" hasCustomPrompt="1"/>
          </p:nvPr>
        </p:nvSpPr>
        <p:spPr>
          <a:xfrm>
            <a:off x="623523" y="1795640"/>
            <a:ext cx="2239963" cy="2803403"/>
          </a:xfrm>
        </p:spPr>
        <p:txBody>
          <a:bodyPr>
            <a:normAutofit/>
          </a:bodyPr>
          <a:lstStyle>
            <a:lvl1pPr>
              <a:defRPr sz="1600"/>
            </a:lvl1pPr>
          </a:lstStyle>
          <a:p>
            <a:r>
              <a:rPr lang="en-US" dirty="0"/>
              <a:t>Click icon to add profile picture</a:t>
            </a:r>
          </a:p>
        </p:txBody>
      </p:sp>
      <p:sp>
        <p:nvSpPr>
          <p:cNvPr id="11" name="Slide Number Placeholder 4">
            <a:extLst>
              <a:ext uri="{FF2B5EF4-FFF2-40B4-BE49-F238E27FC236}">
                <a16:creationId xmlns:a16="http://schemas.microsoft.com/office/drawing/2014/main" id="{DE270914-C170-630E-C556-680826B5BF0D}"/>
              </a:ext>
            </a:extLst>
          </p:cNvPr>
          <p:cNvSpPr txBox="1">
            <a:spLocks/>
          </p:cNvSpPr>
          <p:nvPr userDrawn="1"/>
        </p:nvSpPr>
        <p:spPr>
          <a:xfrm>
            <a:off x="11507724" y="6554428"/>
            <a:ext cx="531876"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0" i="0" dirty="0">
              <a:latin typeface="Source Sans Pro" panose="020B0503030403020204" pitchFamily="34" charset="0"/>
            </a:endParaRPr>
          </a:p>
        </p:txBody>
      </p:sp>
      <p:sp>
        <p:nvSpPr>
          <p:cNvPr id="19" name="Slide Number Placeholder 5">
            <a:extLst>
              <a:ext uri="{FF2B5EF4-FFF2-40B4-BE49-F238E27FC236}">
                <a16:creationId xmlns:a16="http://schemas.microsoft.com/office/drawing/2014/main" id="{3024D545-31C0-7371-1573-C3B5F640F5EC}"/>
              </a:ext>
            </a:extLst>
          </p:cNvPr>
          <p:cNvSpPr>
            <a:spLocks noGrp="1"/>
          </p:cNvSpPr>
          <p:nvPr>
            <p:ph type="sldNum" sz="quarter" idx="4"/>
          </p:nvPr>
        </p:nvSpPr>
        <p:spPr>
          <a:xfrm>
            <a:off x="11493869" y="655624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dirty="0"/>
          </a:p>
        </p:txBody>
      </p:sp>
      <p:grpSp>
        <p:nvGrpSpPr>
          <p:cNvPr id="10" name="Group 9">
            <a:extLst>
              <a:ext uri="{FF2B5EF4-FFF2-40B4-BE49-F238E27FC236}">
                <a16:creationId xmlns:a16="http://schemas.microsoft.com/office/drawing/2014/main" id="{0ABBA79D-E781-A585-B120-E54CB1B70814}"/>
              </a:ext>
            </a:extLst>
          </p:cNvPr>
          <p:cNvGrpSpPr/>
          <p:nvPr userDrawn="1"/>
        </p:nvGrpSpPr>
        <p:grpSpPr>
          <a:xfrm>
            <a:off x="0" y="4865582"/>
            <a:ext cx="4224130" cy="1038262"/>
            <a:chOff x="0" y="4383792"/>
            <a:chExt cx="3702692" cy="675497"/>
          </a:xfrm>
        </p:grpSpPr>
        <p:sp>
          <p:nvSpPr>
            <p:cNvPr id="8" name="Rectangle 17">
              <a:extLst>
                <a:ext uri="{FF2B5EF4-FFF2-40B4-BE49-F238E27FC236}">
                  <a16:creationId xmlns:a16="http://schemas.microsoft.com/office/drawing/2014/main" id="{A4187CEB-50D5-9CBD-2EC5-A3921ADAB57F}"/>
                </a:ext>
              </a:extLst>
            </p:cNvPr>
            <p:cNvSpPr/>
            <p:nvPr/>
          </p:nvSpPr>
          <p:spPr>
            <a:xfrm>
              <a:off x="2808430" y="4383792"/>
              <a:ext cx="894262" cy="675497"/>
            </a:xfrm>
            <a:custGeom>
              <a:avLst/>
              <a:gdLst>
                <a:gd name="connsiteX0" fmla="*/ 0 w 5700156"/>
                <a:gd name="connsiteY0" fmla="*/ 0 h 5911382"/>
                <a:gd name="connsiteX1" fmla="*/ 5700156 w 5700156"/>
                <a:gd name="connsiteY1" fmla="*/ 0 h 5911382"/>
                <a:gd name="connsiteX2" fmla="*/ 5700156 w 5700156"/>
                <a:gd name="connsiteY2" fmla="*/ 5911382 h 5911382"/>
                <a:gd name="connsiteX3" fmla="*/ 0 w 5700156"/>
                <a:gd name="connsiteY3" fmla="*/ 5911382 h 5911382"/>
                <a:gd name="connsiteX4" fmla="*/ 0 w 5700156"/>
                <a:gd name="connsiteY4" fmla="*/ 0 h 5911382"/>
                <a:gd name="connsiteX0" fmla="*/ 0 w 7825840"/>
                <a:gd name="connsiteY0" fmla="*/ 0 h 5911382"/>
                <a:gd name="connsiteX1" fmla="*/ 7825840 w 7825840"/>
                <a:gd name="connsiteY1" fmla="*/ 0 h 5911382"/>
                <a:gd name="connsiteX2" fmla="*/ 5700156 w 7825840"/>
                <a:gd name="connsiteY2" fmla="*/ 5911382 h 5911382"/>
                <a:gd name="connsiteX3" fmla="*/ 0 w 7825840"/>
                <a:gd name="connsiteY3" fmla="*/ 5911382 h 5911382"/>
                <a:gd name="connsiteX4" fmla="*/ 0 w 7825840"/>
                <a:gd name="connsiteY4" fmla="*/ 0 h 591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840" h="5911382">
                  <a:moveTo>
                    <a:pt x="0" y="0"/>
                  </a:moveTo>
                  <a:lnTo>
                    <a:pt x="7825840" y="0"/>
                  </a:lnTo>
                  <a:lnTo>
                    <a:pt x="5700156" y="5911382"/>
                  </a:lnTo>
                  <a:lnTo>
                    <a:pt x="0" y="5911382"/>
                  </a:ln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9" name="Rectangle 8">
              <a:extLst>
                <a:ext uri="{FF2B5EF4-FFF2-40B4-BE49-F238E27FC236}">
                  <a16:creationId xmlns:a16="http://schemas.microsoft.com/office/drawing/2014/main" id="{09F0295A-7CFB-85CF-2E20-D8856066E3ED}"/>
                </a:ext>
              </a:extLst>
            </p:cNvPr>
            <p:cNvSpPr/>
            <p:nvPr/>
          </p:nvSpPr>
          <p:spPr>
            <a:xfrm>
              <a:off x="0" y="4383794"/>
              <a:ext cx="3359257" cy="6754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grpSp>
      <p:sp>
        <p:nvSpPr>
          <p:cNvPr id="22" name="Text Placeholder 21">
            <a:extLst>
              <a:ext uri="{FF2B5EF4-FFF2-40B4-BE49-F238E27FC236}">
                <a16:creationId xmlns:a16="http://schemas.microsoft.com/office/drawing/2014/main" id="{1444DC9D-E072-0E24-76BC-8AD86C356BC2}"/>
              </a:ext>
            </a:extLst>
          </p:cNvPr>
          <p:cNvSpPr>
            <a:spLocks noGrp="1"/>
          </p:cNvSpPr>
          <p:nvPr userDrawn="1">
            <p:ph type="body" sz="quarter" idx="13" hasCustomPrompt="1"/>
          </p:nvPr>
        </p:nvSpPr>
        <p:spPr>
          <a:xfrm>
            <a:off x="609133" y="5041707"/>
            <a:ext cx="3024083" cy="668337"/>
          </a:xfrm>
        </p:spPr>
        <p:txBody>
          <a:bodyPr lIns="0" tIns="0" rIns="0" bIns="0" anchor="ctr" anchorCtr="0">
            <a:noAutofit/>
          </a:bodyPr>
          <a:lstStyle>
            <a:lvl1pPr marL="0" indent="0">
              <a:lnSpc>
                <a:spcPct val="100000"/>
              </a:lnSpc>
              <a:buNone/>
              <a:defRPr sz="1600" b="0">
                <a:solidFill>
                  <a:schemeClr val="bg1"/>
                </a:solidFill>
                <a:latin typeface="Poppins" pitchFamily="2" charset="77"/>
                <a:cs typeface="Poppins" pitchFamily="2" charset="77"/>
              </a:defRPr>
            </a:lvl1pPr>
            <a:lvl2pPr marL="457200" indent="0">
              <a:buNone/>
              <a:defRPr sz="1600">
                <a:latin typeface="Poppins" pitchFamily="2" charset="77"/>
                <a:cs typeface="Poppins" pitchFamily="2" charset="77"/>
              </a:defRPr>
            </a:lvl2pPr>
            <a:lvl3pPr marL="914400" indent="0">
              <a:buNone/>
              <a:defRPr sz="1600">
                <a:latin typeface="Poppins" pitchFamily="2" charset="77"/>
                <a:cs typeface="Poppins" pitchFamily="2" charset="77"/>
              </a:defRPr>
            </a:lvl3pPr>
            <a:lvl4pPr marL="1371600" indent="0">
              <a:buNone/>
              <a:defRPr sz="1600">
                <a:latin typeface="Poppins" pitchFamily="2" charset="77"/>
                <a:cs typeface="Poppins" pitchFamily="2" charset="77"/>
              </a:defRPr>
            </a:lvl4pPr>
            <a:lvl5pPr marL="1828800" indent="0">
              <a:buNone/>
              <a:defRPr sz="1600">
                <a:latin typeface="Poppins" pitchFamily="2" charset="77"/>
                <a:cs typeface="Poppins" pitchFamily="2" charset="77"/>
              </a:defRPr>
            </a:lvl5pPr>
          </a:lstStyle>
          <a:p>
            <a:pPr lvl="0"/>
            <a:r>
              <a:rPr lang="en-US"/>
              <a:t>Name</a:t>
            </a:r>
            <a:br>
              <a:rPr lang="en-US"/>
            </a:br>
            <a:r>
              <a:rPr lang="en-US"/>
              <a:t>Title</a:t>
            </a:r>
          </a:p>
        </p:txBody>
      </p:sp>
      <p:sp>
        <p:nvSpPr>
          <p:cNvPr id="13" name="Text Placeholder 12">
            <a:extLst>
              <a:ext uri="{FF2B5EF4-FFF2-40B4-BE49-F238E27FC236}">
                <a16:creationId xmlns:a16="http://schemas.microsoft.com/office/drawing/2014/main" id="{B21B2DC6-003E-AF83-48A3-CA63A1502A44}"/>
              </a:ext>
            </a:extLst>
          </p:cNvPr>
          <p:cNvSpPr>
            <a:spLocks noGrp="1"/>
          </p:cNvSpPr>
          <p:nvPr>
            <p:ph type="body" sz="quarter" idx="14" hasCustomPrompt="1"/>
          </p:nvPr>
        </p:nvSpPr>
        <p:spPr>
          <a:xfrm>
            <a:off x="4693920" y="1880342"/>
            <a:ext cx="6799580" cy="3829702"/>
          </a:xfrm>
        </p:spPr>
        <p:txBody>
          <a:bodyPr anchor="ctr" anchorCtr="0"/>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“Quote copy.”</a:t>
            </a:r>
          </a:p>
        </p:txBody>
      </p:sp>
      <p:pic>
        <p:nvPicPr>
          <p:cNvPr id="12" name="Picture 11">
            <a:extLst>
              <a:ext uri="{FF2B5EF4-FFF2-40B4-BE49-F238E27FC236}">
                <a16:creationId xmlns:a16="http://schemas.microsoft.com/office/drawing/2014/main" id="{F2826B05-704F-9154-19D8-F68D6BF8A15E}"/>
              </a:ext>
            </a:extLst>
          </p:cNvPr>
          <p:cNvPicPr>
            <a:picLocks noChangeAspect="1"/>
          </p:cNvPicPr>
          <p:nvPr userDrawn="1"/>
        </p:nvPicPr>
        <p:blipFill>
          <a:blip r:embed="rId4"/>
          <a:stretch>
            <a:fillRect/>
          </a:stretch>
        </p:blipFill>
        <p:spPr>
          <a:xfrm>
            <a:off x="9394612" y="268143"/>
            <a:ext cx="2638826" cy="1125635"/>
          </a:xfrm>
          <a:prstGeom prst="rect">
            <a:avLst/>
          </a:prstGeom>
        </p:spPr>
      </p:pic>
    </p:spTree>
    <p:extLst>
      <p:ext uri="{BB962C8B-B14F-4D97-AF65-F5344CB8AC3E}">
        <p14:creationId xmlns:p14="http://schemas.microsoft.com/office/powerpoint/2010/main" val="2891443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3124312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2930178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Red Backgroun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dirty="0"/>
          </a:p>
        </p:txBody>
      </p:sp>
      <p:sp>
        <p:nvSpPr>
          <p:cNvPr id="3" name="Title 1">
            <a:extLst>
              <a:ext uri="{FF2B5EF4-FFF2-40B4-BE49-F238E27FC236}">
                <a16:creationId xmlns:a16="http://schemas.microsoft.com/office/drawing/2014/main" id="{3AE79ABE-8B47-6073-AB9E-425991A48C7B}"/>
              </a:ext>
            </a:extLst>
          </p:cNvPr>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Tree>
    <p:extLst>
      <p:ext uri="{BB962C8B-B14F-4D97-AF65-F5344CB8AC3E}">
        <p14:creationId xmlns:p14="http://schemas.microsoft.com/office/powerpoint/2010/main" val="422644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dirty="0"/>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spTree>
    <p:extLst>
      <p:ext uri="{BB962C8B-B14F-4D97-AF65-F5344CB8AC3E}">
        <p14:creationId xmlns:p14="http://schemas.microsoft.com/office/powerpoint/2010/main" val="4190812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dirty="0"/>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spTree>
    <p:extLst>
      <p:ext uri="{BB962C8B-B14F-4D97-AF65-F5344CB8AC3E}">
        <p14:creationId xmlns:p14="http://schemas.microsoft.com/office/powerpoint/2010/main" val="747393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dirty="0"/>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pic>
        <p:nvPicPr>
          <p:cNvPr id="6" name="Picture 5">
            <a:extLst>
              <a:ext uri="{FF2B5EF4-FFF2-40B4-BE49-F238E27FC236}">
                <a16:creationId xmlns:a16="http://schemas.microsoft.com/office/drawing/2014/main" id="{5FD3B117-D1AE-976C-E797-8A118285CF7E}"/>
              </a:ext>
            </a:extLst>
          </p:cNvPr>
          <p:cNvPicPr>
            <a:picLocks noChangeAspect="1"/>
          </p:cNvPicPr>
          <p:nvPr userDrawn="1"/>
        </p:nvPicPr>
        <p:blipFill>
          <a:blip r:embed="rId2"/>
          <a:stretch>
            <a:fillRect/>
          </a:stretch>
        </p:blipFill>
        <p:spPr>
          <a:xfrm>
            <a:off x="9176919" y="2851688"/>
            <a:ext cx="2862681" cy="1221124"/>
          </a:xfrm>
          <a:prstGeom prst="rect">
            <a:avLst/>
          </a:prstGeom>
        </p:spPr>
      </p:pic>
    </p:spTree>
    <p:extLst>
      <p:ext uri="{BB962C8B-B14F-4D97-AF65-F5344CB8AC3E}">
        <p14:creationId xmlns:p14="http://schemas.microsoft.com/office/powerpoint/2010/main" val="32250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a:extLst>
              <a:ext uri="{FF2B5EF4-FFF2-40B4-BE49-F238E27FC236}">
                <a16:creationId xmlns:a16="http://schemas.microsoft.com/office/drawing/2014/main" id="{4867BA4F-DA96-3ABE-4BF2-217170BE10E4}"/>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10/30/2023</a:t>
            </a:fld>
            <a:endParaRPr lang="en-US" dirty="0"/>
          </a:p>
        </p:txBody>
      </p:sp>
      <p:sp>
        <p:nvSpPr>
          <p:cNvPr id="4" name="Date Placeholder 3">
            <a:extLst>
              <a:ext uri="{FF2B5EF4-FFF2-40B4-BE49-F238E27FC236}">
                <a16:creationId xmlns:a16="http://schemas.microsoft.com/office/drawing/2014/main" id="{CF5072A1-7430-CFDE-CD3D-4BEF079920FA}"/>
              </a:ext>
            </a:extLst>
          </p:cNvPr>
          <p:cNvSpPr txBox="1">
            <a:spLocks/>
          </p:cNvSpPr>
          <p:nvPr userDrawn="1"/>
        </p:nvSpPr>
        <p:spPr>
          <a:xfrm>
            <a:off x="340925" y="6442147"/>
            <a:ext cx="531877" cy="245764"/>
          </a:xfrm>
          <a:prstGeom prst="rect">
            <a:avLst/>
          </a:prstGeom>
        </p:spPr>
        <p:txBody>
          <a:bodyPr wrap="square" lIns="0" tIns="0" rIns="0" bIns="0" anchor="b" anchorCtr="0">
            <a:noAutofit/>
          </a:bodyPr>
          <a:lstStyle>
            <a:defPPr>
              <a:defRPr lang="en-US"/>
            </a:defPPr>
            <a:lvl1pPr marL="0" algn="l" defTabSz="457200" rtl="0" eaLnBrk="1" latinLnBrk="0" hangingPunct="1">
              <a:defRPr sz="800" kern="1200" baseline="0">
                <a:solidFill>
                  <a:schemeClr val="tx1"/>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7D23A7-7402-0843-A222-AAEABEA1D2C1}" type="datetime1">
              <a:rPr lang="en-US" smtClean="0"/>
              <a:pPr/>
              <a:t>10/30/2023</a:t>
            </a:fld>
            <a:endParaRPr lang="en-US" dirty="0"/>
          </a:p>
        </p:txBody>
      </p:sp>
      <p:sp>
        <p:nvSpPr>
          <p:cNvPr id="5" name="Footer Placeholder 4">
            <a:extLst>
              <a:ext uri="{FF2B5EF4-FFF2-40B4-BE49-F238E27FC236}">
                <a16:creationId xmlns:a16="http://schemas.microsoft.com/office/drawing/2014/main" id="{E80FEC61-668B-BEFC-7816-6F692C3F74FD}"/>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dirty="0"/>
          </a:p>
        </p:txBody>
      </p:sp>
      <p:sp>
        <p:nvSpPr>
          <p:cNvPr id="6" name="Slide Number Placeholder 5">
            <a:extLst>
              <a:ext uri="{FF2B5EF4-FFF2-40B4-BE49-F238E27FC236}">
                <a16:creationId xmlns:a16="http://schemas.microsoft.com/office/drawing/2014/main" id="{463C3998-6B48-F13B-1C6B-36E923152C70}"/>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3126000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2" y="520534"/>
            <a:ext cx="9917251" cy="517946"/>
          </a:xfrm>
          <a:prstGeom prst="rect">
            <a:avLst/>
          </a:prstGeom>
        </p:spPr>
        <p:txBody>
          <a:bodyPr>
            <a:noAutofit/>
          </a:bodyPr>
          <a:lstStyle>
            <a:lvl1pPr>
              <a:defRPr sz="3200"/>
            </a:lvl1pPr>
          </a:lstStyle>
          <a:p>
            <a:r>
              <a:rPr lang="en-US"/>
              <a:t>Click to edit Master title style</a:t>
            </a:r>
          </a:p>
        </p:txBody>
      </p:sp>
      <p:sp>
        <p:nvSpPr>
          <p:cNvPr id="3" name="Content Placeholder 2"/>
          <p:cNvSpPr>
            <a:spLocks noGrp="1"/>
          </p:cNvSpPr>
          <p:nvPr>
            <p:ph idx="1"/>
          </p:nvPr>
        </p:nvSpPr>
        <p:spPr>
          <a:xfrm>
            <a:off x="449262" y="1181892"/>
            <a:ext cx="10515600" cy="5174457"/>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77C23AB-5DEF-E2BF-8048-747F0264AF9D}"/>
              </a:ext>
            </a:extLst>
          </p:cNvPr>
          <p:cNvSpPr>
            <a:spLocks noGrp="1"/>
          </p:cNvSpPr>
          <p:nvPr>
            <p:ph type="body" sz="quarter" idx="13" hasCustomPrompt="1"/>
          </p:nvPr>
        </p:nvSpPr>
        <p:spPr>
          <a:xfrm>
            <a:off x="449262" y="233710"/>
            <a:ext cx="9917251" cy="251703"/>
          </a:xfrm>
          <a:prstGeom prst="rect">
            <a:avLst/>
          </a:prstGeom>
        </p:spPr>
        <p:txBody>
          <a:bodyPr anchor="ctr" anchorCtr="0">
            <a:normAutofit/>
          </a:bodyPr>
          <a:lstStyle>
            <a:lvl1pPr marL="0" indent="0">
              <a:buNone/>
              <a:defRPr sz="1200" b="1" cap="none" spc="0" baseline="0">
                <a:solidFill>
                  <a:srgbClr val="FF0000"/>
                </a:solidFill>
              </a:defRPr>
            </a:lvl1pPr>
          </a:lstStyle>
          <a:p>
            <a:pPr lvl="0"/>
            <a:r>
              <a:rPr lang="en-US"/>
              <a:t>Section title</a:t>
            </a:r>
          </a:p>
        </p:txBody>
      </p:sp>
      <p:sp>
        <p:nvSpPr>
          <p:cNvPr id="4" name="Date Placeholder 3">
            <a:extLst>
              <a:ext uri="{FF2B5EF4-FFF2-40B4-BE49-F238E27FC236}">
                <a16:creationId xmlns:a16="http://schemas.microsoft.com/office/drawing/2014/main" id="{B0F77E77-7F55-E0AD-418E-F5AE7A5BDEA2}"/>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10/30/2023</a:t>
            </a:fld>
            <a:endParaRPr lang="en-US" dirty="0"/>
          </a:p>
        </p:txBody>
      </p:sp>
      <p:sp>
        <p:nvSpPr>
          <p:cNvPr id="5" name="Footer Placeholder 4">
            <a:extLst>
              <a:ext uri="{FF2B5EF4-FFF2-40B4-BE49-F238E27FC236}">
                <a16:creationId xmlns:a16="http://schemas.microsoft.com/office/drawing/2014/main" id="{9D04F08D-F0A3-7C0B-6646-B61AC67063F1}"/>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dirty="0"/>
          </a:p>
        </p:txBody>
      </p:sp>
      <p:sp>
        <p:nvSpPr>
          <p:cNvPr id="8" name="Slide Number Placeholder 5">
            <a:extLst>
              <a:ext uri="{FF2B5EF4-FFF2-40B4-BE49-F238E27FC236}">
                <a16:creationId xmlns:a16="http://schemas.microsoft.com/office/drawing/2014/main" id="{8105C037-C732-348F-5FEB-7CAA718F2E87}"/>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35954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337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F382D47E-95D3-FDCE-44B7-97C29FEB877B}"/>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10/30/2023</a:t>
            </a:fld>
            <a:endParaRPr lang="en-US" dirty="0"/>
          </a:p>
        </p:txBody>
      </p:sp>
      <p:sp>
        <p:nvSpPr>
          <p:cNvPr id="8" name="Footer Placeholder 4">
            <a:extLst>
              <a:ext uri="{FF2B5EF4-FFF2-40B4-BE49-F238E27FC236}">
                <a16:creationId xmlns:a16="http://schemas.microsoft.com/office/drawing/2014/main" id="{C2207690-6C75-9A2A-F859-395D092B722E}"/>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dirty="0"/>
          </a:p>
        </p:txBody>
      </p:sp>
      <p:sp>
        <p:nvSpPr>
          <p:cNvPr id="9" name="Slide Number Placeholder 5">
            <a:extLst>
              <a:ext uri="{FF2B5EF4-FFF2-40B4-BE49-F238E27FC236}">
                <a16:creationId xmlns:a16="http://schemas.microsoft.com/office/drawing/2014/main" id="{3BC15E7C-B97F-E61B-7F5A-0A3E140D72A5}"/>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106125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8FE7CE25-74C9-201A-6392-0CA6C2958FA4}"/>
              </a:ext>
            </a:extLst>
          </p:cNvPr>
          <p:cNvSpPr>
            <a:spLocks noGrp="1"/>
          </p:cNvSpPr>
          <p:nvPr>
            <p:ph type="dt" sz="half" idx="10"/>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10/30/2023</a:t>
            </a:fld>
            <a:endParaRPr lang="en-US" dirty="0"/>
          </a:p>
        </p:txBody>
      </p:sp>
      <p:sp>
        <p:nvSpPr>
          <p:cNvPr id="9" name="Footer Placeholder 4">
            <a:extLst>
              <a:ext uri="{FF2B5EF4-FFF2-40B4-BE49-F238E27FC236}">
                <a16:creationId xmlns:a16="http://schemas.microsoft.com/office/drawing/2014/main" id="{6D572ACC-9D25-3E37-6FFB-314C997C530C}"/>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dirty="0"/>
          </a:p>
        </p:txBody>
      </p:sp>
      <p:sp>
        <p:nvSpPr>
          <p:cNvPr id="10" name="Slide Number Placeholder 5">
            <a:extLst>
              <a:ext uri="{FF2B5EF4-FFF2-40B4-BE49-F238E27FC236}">
                <a16:creationId xmlns:a16="http://schemas.microsoft.com/office/drawing/2014/main" id="{70B98D91-B106-4193-681B-1D762203C236}"/>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2551821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C1B1879A-D671-5B7C-5C68-D19470641060}"/>
              </a:ext>
            </a:extLst>
          </p:cNvPr>
          <p:cNvSpPr>
            <a:spLocks noGrp="1"/>
          </p:cNvSpPr>
          <p:nvPr>
            <p:ph type="dt" sz="half" idx="10"/>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10/30/2023</a:t>
            </a:fld>
            <a:endParaRPr lang="en-US" dirty="0"/>
          </a:p>
        </p:txBody>
      </p:sp>
      <p:sp>
        <p:nvSpPr>
          <p:cNvPr id="11" name="Footer Placeholder 4">
            <a:extLst>
              <a:ext uri="{FF2B5EF4-FFF2-40B4-BE49-F238E27FC236}">
                <a16:creationId xmlns:a16="http://schemas.microsoft.com/office/drawing/2014/main" id="{4DDE9C31-EDC9-CB69-9BA3-43C9D0A2F1B9}"/>
              </a:ext>
            </a:extLst>
          </p:cNvPr>
          <p:cNvSpPr>
            <a:spLocks noGrp="1"/>
          </p:cNvSpPr>
          <p:nvPr>
            <p:ph type="ftr" sz="quarter" idx="11"/>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dirty="0"/>
          </a:p>
        </p:txBody>
      </p:sp>
      <p:sp>
        <p:nvSpPr>
          <p:cNvPr id="12" name="Slide Number Placeholder 5">
            <a:extLst>
              <a:ext uri="{FF2B5EF4-FFF2-40B4-BE49-F238E27FC236}">
                <a16:creationId xmlns:a16="http://schemas.microsoft.com/office/drawing/2014/main" id="{3A24E6C5-BD43-A761-ED7A-C98AE1463C82}"/>
              </a:ext>
            </a:extLst>
          </p:cNvPr>
          <p:cNvSpPr>
            <a:spLocks noGrp="1"/>
          </p:cNvSpPr>
          <p:nvPr>
            <p:ph type="sldNum" sz="quarter" idx="12"/>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1921602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9262" y="285135"/>
            <a:ext cx="10515600" cy="674604"/>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1211C4B1-A3B8-9456-472A-9140FD9BC1F9}"/>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10/30/2023</a:t>
            </a:fld>
            <a:endParaRPr lang="en-US" dirty="0"/>
          </a:p>
        </p:txBody>
      </p:sp>
      <p:sp>
        <p:nvSpPr>
          <p:cNvPr id="4" name="Footer Placeholder 4">
            <a:extLst>
              <a:ext uri="{FF2B5EF4-FFF2-40B4-BE49-F238E27FC236}">
                <a16:creationId xmlns:a16="http://schemas.microsoft.com/office/drawing/2014/main" id="{F81DBAD7-D081-8C62-E9AF-23C583D0146F}"/>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dirty="0"/>
          </a:p>
        </p:txBody>
      </p:sp>
      <p:sp>
        <p:nvSpPr>
          <p:cNvPr id="6" name="Slide Number Placeholder 5">
            <a:extLst>
              <a:ext uri="{FF2B5EF4-FFF2-40B4-BE49-F238E27FC236}">
                <a16:creationId xmlns:a16="http://schemas.microsoft.com/office/drawing/2014/main" id="{C79A3358-8A45-96CB-B004-3449C30C57D8}"/>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348867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79FA3E8-B57C-DBEA-A2CF-D83F4D6BBB23}"/>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10/30/2023</a:t>
            </a:fld>
            <a:endParaRPr lang="en-US" dirty="0"/>
          </a:p>
        </p:txBody>
      </p:sp>
      <p:sp>
        <p:nvSpPr>
          <p:cNvPr id="6" name="Footer Placeholder 4">
            <a:extLst>
              <a:ext uri="{FF2B5EF4-FFF2-40B4-BE49-F238E27FC236}">
                <a16:creationId xmlns:a16="http://schemas.microsoft.com/office/drawing/2014/main" id="{D0E8FE62-83AB-498D-536A-5FB3B3029EFE}"/>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dirty="0"/>
          </a:p>
        </p:txBody>
      </p:sp>
      <p:sp>
        <p:nvSpPr>
          <p:cNvPr id="7" name="Slide Number Placeholder 5">
            <a:extLst>
              <a:ext uri="{FF2B5EF4-FFF2-40B4-BE49-F238E27FC236}">
                <a16:creationId xmlns:a16="http://schemas.microsoft.com/office/drawing/2014/main" id="{4656BEF1-A295-DF03-A208-09A0808C7165}"/>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2583203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C8697413-B616-6BD8-58F1-C795C1319AEF}"/>
              </a:ext>
            </a:extLst>
          </p:cNvPr>
          <p:cNvSpPr>
            <a:spLocks noGrp="1"/>
          </p:cNvSpPr>
          <p:nvPr>
            <p:ph type="dt" sz="half" idx="13"/>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10/30/2023</a:t>
            </a:fld>
            <a:endParaRPr lang="en-US" dirty="0"/>
          </a:p>
        </p:txBody>
      </p:sp>
      <p:sp>
        <p:nvSpPr>
          <p:cNvPr id="9" name="Footer Placeholder 4">
            <a:extLst>
              <a:ext uri="{FF2B5EF4-FFF2-40B4-BE49-F238E27FC236}">
                <a16:creationId xmlns:a16="http://schemas.microsoft.com/office/drawing/2014/main" id="{3A51CD68-50C8-3D1A-2D9D-BD2D36BCF6BC}"/>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dirty="0"/>
          </a:p>
        </p:txBody>
      </p:sp>
      <p:sp>
        <p:nvSpPr>
          <p:cNvPr id="10" name="Slide Number Placeholder 5">
            <a:extLst>
              <a:ext uri="{FF2B5EF4-FFF2-40B4-BE49-F238E27FC236}">
                <a16:creationId xmlns:a16="http://schemas.microsoft.com/office/drawing/2014/main" id="{33E85010-627D-719E-4B4A-767AC63AD575}"/>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851295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FDEAB0DA-654B-229E-60DC-AA9A1BA97A1C}"/>
              </a:ext>
            </a:extLst>
          </p:cNvPr>
          <p:cNvSpPr>
            <a:spLocks noGrp="1"/>
          </p:cNvSpPr>
          <p:nvPr>
            <p:ph type="dt" sz="half" idx="13"/>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10/30/2023</a:t>
            </a:fld>
            <a:endParaRPr lang="en-US" dirty="0"/>
          </a:p>
        </p:txBody>
      </p:sp>
      <p:sp>
        <p:nvSpPr>
          <p:cNvPr id="9" name="Footer Placeholder 4">
            <a:extLst>
              <a:ext uri="{FF2B5EF4-FFF2-40B4-BE49-F238E27FC236}">
                <a16:creationId xmlns:a16="http://schemas.microsoft.com/office/drawing/2014/main" id="{7CA2245D-81EB-239B-8B09-38D8C6D44964}"/>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dirty="0"/>
          </a:p>
        </p:txBody>
      </p:sp>
      <p:sp>
        <p:nvSpPr>
          <p:cNvPr id="10" name="Slide Number Placeholder 5">
            <a:extLst>
              <a:ext uri="{FF2B5EF4-FFF2-40B4-BE49-F238E27FC236}">
                <a16:creationId xmlns:a16="http://schemas.microsoft.com/office/drawing/2014/main" id="{DFBD8997-F3DD-47CB-9342-366983D032AD}"/>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3126674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13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53067" y="787400"/>
            <a:ext cx="9753600" cy="5029200"/>
          </a:xfrm>
        </p:spPr>
        <p:txBody>
          <a:bodyPr rtlCol="0">
            <a:normAutofit/>
          </a:bodyPr>
          <a:lstStyle/>
          <a:p>
            <a:pPr lvl="0"/>
            <a:endParaRPr lang="en-US" noProof="0" dirty="0"/>
          </a:p>
        </p:txBody>
      </p:sp>
    </p:spTree>
    <p:extLst>
      <p:ext uri="{BB962C8B-B14F-4D97-AF65-F5344CB8AC3E}">
        <p14:creationId xmlns:p14="http://schemas.microsoft.com/office/powerpoint/2010/main" val="582659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2512A9-B021-4138-809F-55606E3B1579}"/>
              </a:ext>
            </a:extLst>
          </p:cNvPr>
          <p:cNvSpPr>
            <a:spLocks noGrp="1" noChangeArrowheads="1"/>
          </p:cNvSpPr>
          <p:nvPr>
            <p:ph type="dt" sz="half" idx="10"/>
          </p:nvPr>
        </p:nvSpPr>
        <p:spPr/>
        <p:txBody>
          <a:bodyPr/>
          <a:lstStyle>
            <a:lvl1pPr>
              <a:defRPr>
                <a:solidFill>
                  <a:schemeClr val="tx1">
                    <a:tint val="75000"/>
                  </a:schemeClr>
                </a:solidFill>
                <a:cs typeface="+mn-cs"/>
              </a:defRPr>
            </a:lvl1pPr>
          </a:lstStyle>
          <a:p>
            <a:pPr>
              <a:defRPr/>
            </a:pPr>
            <a:endParaRPr lang="en-US" dirty="0"/>
          </a:p>
        </p:txBody>
      </p:sp>
      <p:sp>
        <p:nvSpPr>
          <p:cNvPr id="5" name="Rectangle 5">
            <a:extLst>
              <a:ext uri="{FF2B5EF4-FFF2-40B4-BE49-F238E27FC236}">
                <a16:creationId xmlns:a16="http://schemas.microsoft.com/office/drawing/2014/main" id="{458A0C93-286D-4A6A-9C28-E4C4E1BF73E9}"/>
              </a:ext>
            </a:extLst>
          </p:cNvPr>
          <p:cNvSpPr>
            <a:spLocks noGrp="1" noChangeArrowheads="1"/>
          </p:cNvSpPr>
          <p:nvPr>
            <p:ph type="ftr" sz="quarter" idx="11"/>
          </p:nvPr>
        </p:nvSpPr>
        <p:spPr/>
        <p:txBody>
          <a:bodyPr/>
          <a:lstStyle>
            <a:lvl1pPr>
              <a:defRPr>
                <a:solidFill>
                  <a:schemeClr val="tx1">
                    <a:tint val="75000"/>
                  </a:schemeClr>
                </a:solidFill>
                <a:cs typeface="+mn-cs"/>
              </a:defRPr>
            </a:lvl1pPr>
          </a:lstStyle>
          <a:p>
            <a:pPr>
              <a:defRPr/>
            </a:pPr>
            <a:endParaRPr lang="en-US" dirty="0"/>
          </a:p>
        </p:txBody>
      </p:sp>
      <p:sp>
        <p:nvSpPr>
          <p:cNvPr id="6" name="Rectangle 6">
            <a:extLst>
              <a:ext uri="{FF2B5EF4-FFF2-40B4-BE49-F238E27FC236}">
                <a16:creationId xmlns:a16="http://schemas.microsoft.com/office/drawing/2014/main" id="{A20AA689-8F1C-417A-AE08-D23B633F41F7}"/>
              </a:ext>
            </a:extLst>
          </p:cNvPr>
          <p:cNvSpPr>
            <a:spLocks noGrp="1" noChangeArrowheads="1"/>
          </p:cNvSpPr>
          <p:nvPr>
            <p:ph type="sldNum" sz="quarter" idx="12"/>
          </p:nvPr>
        </p:nvSpPr>
        <p:spPr/>
        <p:txBody>
          <a:bodyPr/>
          <a:lstStyle>
            <a:lvl1pPr>
              <a:defRPr/>
            </a:lvl1pPr>
          </a:lstStyle>
          <a:p>
            <a:pPr>
              <a:defRPr/>
            </a:pPr>
            <a:fld id="{31AF112B-91F2-444D-A5DC-A66B9459584C}" type="slidenum">
              <a:rPr lang="en-US" altLang="en-US"/>
              <a:pPr>
                <a:defRPr/>
              </a:pPr>
              <a:t>‹#›</a:t>
            </a:fld>
            <a:endParaRPr lang="en-US" altLang="en-US" dirty="0"/>
          </a:p>
        </p:txBody>
      </p:sp>
    </p:spTree>
    <p:extLst>
      <p:ext uri="{BB962C8B-B14F-4D97-AF65-F5344CB8AC3E}">
        <p14:creationId xmlns:p14="http://schemas.microsoft.com/office/powerpoint/2010/main" val="224441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727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Blank ">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94141" y="6306689"/>
            <a:ext cx="288259" cy="170313"/>
          </a:xfrm>
          <a:prstGeom prst="rect">
            <a:avLst/>
          </a:prstGeom>
        </p:spPr>
        <p:txBody>
          <a:bodyPr vert="horz" lIns="0" tIns="0" rIns="0" bIns="0" rtlCol="0" anchor="b"/>
          <a:lstStyle>
            <a:lvl1pPr algn="r">
              <a:lnSpc>
                <a:spcPct val="90000"/>
              </a:lnSpc>
              <a:defRPr sz="788">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7" name="Footer Placeholder 3"/>
          <p:cNvSpPr>
            <a:spLocks noGrp="1"/>
          </p:cNvSpPr>
          <p:nvPr>
            <p:ph type="ftr" sz="quarter" idx="3"/>
          </p:nvPr>
        </p:nvSpPr>
        <p:spPr>
          <a:xfrm>
            <a:off x="3352800" y="6307279"/>
            <a:ext cx="7827421" cy="169723"/>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dirty="0"/>
              <a:t>cancer.org</a:t>
            </a:r>
          </a:p>
        </p:txBody>
      </p:sp>
    </p:spTree>
    <p:extLst>
      <p:ext uri="{BB962C8B-B14F-4D97-AF65-F5344CB8AC3E}">
        <p14:creationId xmlns:p14="http://schemas.microsoft.com/office/powerpoint/2010/main" val="5491066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F1C6DD0-C9FA-47CA-89E7-97B0FA6225C2}"/>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FCC81E08-5D3D-4C22-B365-05661C161AC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5862E699-7786-4E7A-8EE8-965CD6808676}"/>
              </a:ext>
            </a:extLst>
          </p:cNvPr>
          <p:cNvSpPr>
            <a:spLocks noGrp="1"/>
          </p:cNvSpPr>
          <p:nvPr>
            <p:ph type="sldNum" sz="quarter" idx="12"/>
          </p:nvPr>
        </p:nvSpPr>
        <p:spPr/>
        <p:txBody>
          <a:bodyPr/>
          <a:lstStyle>
            <a:lvl1pPr>
              <a:defRPr/>
            </a:lvl1pPr>
          </a:lstStyle>
          <a:p>
            <a:pPr>
              <a:defRPr/>
            </a:pPr>
            <a:fld id="{E5AB7548-A029-40CB-93B2-2CB29DA05DB8}" type="slidenum">
              <a:rPr lang="en-US"/>
              <a:pPr>
                <a:defRPr/>
              </a:pPr>
              <a:t>‹#›</a:t>
            </a:fld>
            <a:endParaRPr lang="en-US" dirty="0"/>
          </a:p>
        </p:txBody>
      </p:sp>
    </p:spTree>
    <p:extLst>
      <p:ext uri="{BB962C8B-B14F-4D97-AF65-F5344CB8AC3E}">
        <p14:creationId xmlns:p14="http://schemas.microsoft.com/office/powerpoint/2010/main" val="1060494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4" name="Picture 6" descr="0049.57_Enterprise PPT Slides_Standard4.jpg">
            <a:extLst>
              <a:ext uri="{FF2B5EF4-FFF2-40B4-BE49-F238E27FC236}">
                <a16:creationId xmlns:a16="http://schemas.microsoft.com/office/drawing/2014/main" id="{D932C200-4E6E-4ACA-89D7-FD93253BD4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459759" y="513047"/>
            <a:ext cx="11280893" cy="933605"/>
          </a:xfrm>
        </p:spPr>
        <p:txBody>
          <a:bodyPr>
            <a:normAutofit/>
          </a:bodyPr>
          <a:lstStyle>
            <a:lvl1pPr algn="l">
              <a:defRPr sz="4000"/>
            </a:lvl1pPr>
          </a:lstStyle>
          <a:p>
            <a:r>
              <a:rPr lang="en-US" dirty="0"/>
              <a:t>Click to edit Master title style</a:t>
            </a:r>
          </a:p>
        </p:txBody>
      </p:sp>
      <p:sp>
        <p:nvSpPr>
          <p:cNvPr id="9" name="Subtitle 2"/>
          <p:cNvSpPr>
            <a:spLocks noGrp="1"/>
          </p:cNvSpPr>
          <p:nvPr>
            <p:ph type="subTitle" idx="1"/>
          </p:nvPr>
        </p:nvSpPr>
        <p:spPr>
          <a:xfrm>
            <a:off x="459759" y="1446652"/>
            <a:ext cx="11280893" cy="4836256"/>
          </a:xfrm>
        </p:spPr>
        <p:txBody>
          <a:bodyPr/>
          <a:lstStyle>
            <a:lvl1pPr marL="457200" indent="-457200" algn="l">
              <a:buFont typeface="Arial"/>
              <a:buChar char="•"/>
              <a:defRPr>
                <a:solidFill>
                  <a:schemeClr val="tx1"/>
                </a:solidFill>
              </a:defRPr>
            </a:lvl1pPr>
            <a:lvl2pPr marL="914400" indent="-457200" algn="l">
              <a:buFont typeface="Arial"/>
              <a:buChar char="•"/>
              <a:defRPr>
                <a:solidFill>
                  <a:schemeClr val="tx1"/>
                </a:solidFill>
              </a:defRPr>
            </a:lvl2pPr>
            <a:lvl3pPr marL="1257300" indent="-342900" algn="l">
              <a:buFont typeface="Arial"/>
              <a:buChar char="•"/>
              <a:defRPr>
                <a:solidFill>
                  <a:schemeClr val="tx1"/>
                </a:solidFill>
              </a:defRPr>
            </a:lvl3pPr>
            <a:lvl4pPr marL="1714500" indent="-342900" algn="l">
              <a:buFont typeface="Arial"/>
              <a:buChar char="•"/>
              <a:defRPr>
                <a:solidFill>
                  <a:schemeClr val="tx1"/>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Slide Number Placeholder 5">
            <a:extLst>
              <a:ext uri="{FF2B5EF4-FFF2-40B4-BE49-F238E27FC236}">
                <a16:creationId xmlns:a16="http://schemas.microsoft.com/office/drawing/2014/main" id="{4513261E-2867-421A-A290-47D4BED7D69C}"/>
              </a:ext>
            </a:extLst>
          </p:cNvPr>
          <p:cNvSpPr>
            <a:spLocks noGrp="1"/>
          </p:cNvSpPr>
          <p:nvPr>
            <p:ph type="sldNum" sz="quarter" idx="10"/>
          </p:nvPr>
        </p:nvSpPr>
        <p:spPr>
          <a:xfrm>
            <a:off x="8737601" y="6491289"/>
            <a:ext cx="3003551" cy="365125"/>
          </a:xfrm>
        </p:spPr>
        <p:txBody>
          <a:bodyPr/>
          <a:lstStyle>
            <a:lvl1pPr>
              <a:defRPr/>
            </a:lvl1pPr>
          </a:lstStyle>
          <a:p>
            <a:pPr>
              <a:defRPr/>
            </a:pPr>
            <a:fld id="{84C13AB9-8251-4EFA-BD36-3B39249D0E6D}" type="slidenum">
              <a:rPr lang="en-US"/>
              <a:pPr>
                <a:defRPr/>
              </a:pPr>
              <a:t>‹#›</a:t>
            </a:fld>
            <a:endParaRPr lang="en-US" dirty="0"/>
          </a:p>
        </p:txBody>
      </p:sp>
    </p:spTree>
    <p:extLst>
      <p:ext uri="{BB962C8B-B14F-4D97-AF65-F5344CB8AC3E}">
        <p14:creationId xmlns:p14="http://schemas.microsoft.com/office/powerpoint/2010/main" val="1024975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C46DCF-9857-6E46-B2FC-55206D4C3681}" type="slidenum">
              <a:rPr lang="en-US" smtClean="0"/>
              <a:t>‹#›</a:t>
            </a:fld>
            <a:endParaRPr lang="en-US" dirty="0"/>
          </a:p>
        </p:txBody>
      </p:sp>
    </p:spTree>
    <p:extLst>
      <p:ext uri="{BB962C8B-B14F-4D97-AF65-F5344CB8AC3E}">
        <p14:creationId xmlns:p14="http://schemas.microsoft.com/office/powerpoint/2010/main" val="3110217443"/>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39E756-BE26-4547-A34C-EA4905F3000A}"/>
              </a:ext>
            </a:extLst>
          </p:cNvPr>
          <p:cNvSpPr>
            <a:spLocks noGrp="1" noChangeArrowheads="1"/>
          </p:cNvSpPr>
          <p:nvPr>
            <p:ph type="dt" sz="half" idx="10"/>
          </p:nvPr>
        </p:nvSpPr>
        <p:spPr/>
        <p:txBody>
          <a:bodyPr/>
          <a:lstStyle>
            <a:lvl1pPr>
              <a:defRPr>
                <a:solidFill>
                  <a:schemeClr val="tx1">
                    <a:tint val="75000"/>
                  </a:schemeClr>
                </a:solidFill>
                <a:cs typeface="+mn-cs"/>
              </a:defRPr>
            </a:lvl1pPr>
          </a:lstStyle>
          <a:p>
            <a:pPr>
              <a:defRPr/>
            </a:pPr>
            <a:endParaRPr lang="en-US" dirty="0"/>
          </a:p>
        </p:txBody>
      </p:sp>
      <p:sp>
        <p:nvSpPr>
          <p:cNvPr id="5" name="Rectangle 5">
            <a:extLst>
              <a:ext uri="{FF2B5EF4-FFF2-40B4-BE49-F238E27FC236}">
                <a16:creationId xmlns:a16="http://schemas.microsoft.com/office/drawing/2014/main" id="{FBE1531D-541B-47EA-80F8-476CEB604644}"/>
              </a:ext>
            </a:extLst>
          </p:cNvPr>
          <p:cNvSpPr>
            <a:spLocks noGrp="1" noChangeArrowheads="1"/>
          </p:cNvSpPr>
          <p:nvPr>
            <p:ph type="ftr" sz="quarter" idx="11"/>
          </p:nvPr>
        </p:nvSpPr>
        <p:spPr/>
        <p:txBody>
          <a:bodyPr/>
          <a:lstStyle>
            <a:lvl1pPr>
              <a:defRPr>
                <a:solidFill>
                  <a:schemeClr val="tx1">
                    <a:tint val="75000"/>
                  </a:schemeClr>
                </a:solidFill>
                <a:cs typeface="+mn-cs"/>
              </a:defRPr>
            </a:lvl1pPr>
          </a:lstStyle>
          <a:p>
            <a:pPr>
              <a:defRPr/>
            </a:pPr>
            <a:endParaRPr lang="en-US" dirty="0"/>
          </a:p>
        </p:txBody>
      </p:sp>
      <p:sp>
        <p:nvSpPr>
          <p:cNvPr id="6" name="Rectangle 6">
            <a:extLst>
              <a:ext uri="{FF2B5EF4-FFF2-40B4-BE49-F238E27FC236}">
                <a16:creationId xmlns:a16="http://schemas.microsoft.com/office/drawing/2014/main" id="{08E18582-AC05-4BE0-9C4C-75431580A694}"/>
              </a:ext>
            </a:extLst>
          </p:cNvPr>
          <p:cNvSpPr>
            <a:spLocks noGrp="1" noChangeArrowheads="1"/>
          </p:cNvSpPr>
          <p:nvPr>
            <p:ph type="sldNum" sz="quarter" idx="12"/>
          </p:nvPr>
        </p:nvSpPr>
        <p:spPr/>
        <p:txBody>
          <a:bodyPr/>
          <a:lstStyle>
            <a:lvl1pPr>
              <a:defRPr smtClean="0"/>
            </a:lvl1pPr>
          </a:lstStyle>
          <a:p>
            <a:pPr>
              <a:defRPr/>
            </a:pPr>
            <a:fld id="{6154753C-C3CE-4341-A871-F0E9590D3614}" type="slidenum">
              <a:rPr lang="en-US" altLang="en-US"/>
              <a:pPr>
                <a:defRPr/>
              </a:pPr>
              <a:t>‹#›</a:t>
            </a:fld>
            <a:endParaRPr lang="en-US" altLang="en-US" dirty="0"/>
          </a:p>
        </p:txBody>
      </p:sp>
    </p:spTree>
    <p:extLst>
      <p:ext uri="{BB962C8B-B14F-4D97-AF65-F5344CB8AC3E}">
        <p14:creationId xmlns:p14="http://schemas.microsoft.com/office/powerpoint/2010/main" val="3883283864"/>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6" name="Text Placeholder 3"/>
          <p:cNvSpPr>
            <a:spLocks noGrp="1"/>
          </p:cNvSpPr>
          <p:nvPr>
            <p:ph type="body" sz="quarter" idx="18" hasCustomPrompt="1"/>
          </p:nvPr>
        </p:nvSpPr>
        <p:spPr>
          <a:xfrm>
            <a:off x="611717" y="536787"/>
            <a:ext cx="10970683" cy="1143000"/>
          </a:xfrm>
        </p:spPr>
        <p:txBody>
          <a:bodyPr/>
          <a:lstStyle>
            <a:lvl1pPr>
              <a:lnSpc>
                <a:spcPct val="80000"/>
              </a:lnSpc>
              <a:spcBef>
                <a:spcPts val="0"/>
              </a:spcBef>
              <a:spcAft>
                <a:spcPts val="400"/>
              </a:spcAft>
              <a:defRPr sz="3000" b="1" i="0" kern="2000" spc="75"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18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3175" indent="0">
              <a:lnSpc>
                <a:spcPct val="90000"/>
              </a:lnSpc>
              <a:spcBef>
                <a:spcPts val="0"/>
              </a:spcBef>
              <a:spcAft>
                <a:spcPts val="0"/>
              </a:spcAft>
              <a:buNone/>
              <a:defRPr sz="1600" b="0" spc="0">
                <a:solidFill>
                  <a:schemeClr val="accent2"/>
                </a:solidFill>
              </a:defRPr>
            </a:lvl3pPr>
          </a:lstStyle>
          <a:p>
            <a:pPr lvl="0"/>
            <a:r>
              <a:rPr lang="en-US" dirty="0"/>
              <a:t>SLIDE TITLE HERE</a:t>
            </a:r>
          </a:p>
          <a:p>
            <a:pPr lvl="1"/>
            <a:r>
              <a:rPr lang="en-US" dirty="0"/>
              <a:t>Subtitle here</a:t>
            </a:r>
          </a:p>
        </p:txBody>
      </p:sp>
      <p:sp>
        <p:nvSpPr>
          <p:cNvPr id="17" name="Slide Number Placeholder 5"/>
          <p:cNvSpPr>
            <a:spLocks noGrp="1"/>
          </p:cNvSpPr>
          <p:nvPr>
            <p:ph type="sldNum" sz="quarter" idx="4"/>
          </p:nvPr>
        </p:nvSpPr>
        <p:spPr>
          <a:xfrm>
            <a:off x="11294141" y="6306689"/>
            <a:ext cx="288259" cy="170313"/>
          </a:xfrm>
          <a:prstGeom prst="rect">
            <a:avLst/>
          </a:prstGeom>
        </p:spPr>
        <p:txBody>
          <a:bodyPr vert="horz" lIns="0" tIns="0" rIns="0" bIns="0" rtlCol="0" anchor="b"/>
          <a:lstStyle>
            <a:lvl1pPr algn="r">
              <a:lnSpc>
                <a:spcPct val="90000"/>
              </a:lnSpc>
              <a:defRPr sz="788">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8" name="Footer Placeholder 3"/>
          <p:cNvSpPr>
            <a:spLocks noGrp="1"/>
          </p:cNvSpPr>
          <p:nvPr>
            <p:ph type="ftr" sz="quarter" idx="3"/>
          </p:nvPr>
        </p:nvSpPr>
        <p:spPr>
          <a:xfrm>
            <a:off x="3352800" y="6307279"/>
            <a:ext cx="7827421" cy="169723"/>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dirty="0"/>
              <a:t>cancer.org</a:t>
            </a:r>
          </a:p>
        </p:txBody>
      </p:sp>
    </p:spTree>
    <p:extLst>
      <p:ext uri="{BB962C8B-B14F-4D97-AF65-F5344CB8AC3E}">
        <p14:creationId xmlns:p14="http://schemas.microsoft.com/office/powerpoint/2010/main" val="109278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88">
          <p15:clr>
            <a:srgbClr val="FBAE40"/>
          </p15:clr>
        </p15:guide>
        <p15:guide id="2" pos="7296">
          <p15:clr>
            <a:srgbClr val="FBAE40"/>
          </p15:clr>
        </p15:guide>
        <p15:guide id="3" orient="horz" pos="3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Blank ">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94141" y="6306689"/>
            <a:ext cx="288259" cy="170313"/>
          </a:xfrm>
          <a:prstGeom prst="rect">
            <a:avLst/>
          </a:prstGeom>
        </p:spPr>
        <p:txBody>
          <a:bodyPr vert="horz" lIns="0" tIns="0" rIns="0" bIns="0" rtlCol="0" anchor="b"/>
          <a:lstStyle>
            <a:lvl1pPr algn="r">
              <a:lnSpc>
                <a:spcPct val="90000"/>
              </a:lnSpc>
              <a:defRPr sz="788">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7" name="Footer Placeholder 3"/>
          <p:cNvSpPr>
            <a:spLocks noGrp="1"/>
          </p:cNvSpPr>
          <p:nvPr>
            <p:ph type="ftr" sz="quarter" idx="3"/>
          </p:nvPr>
        </p:nvSpPr>
        <p:spPr>
          <a:xfrm>
            <a:off x="3352800" y="6307279"/>
            <a:ext cx="7827421" cy="169723"/>
          </a:xfrm>
          <a:prstGeom prst="rect">
            <a:avLst/>
          </a:prstGeom>
        </p:spPr>
        <p:txBody>
          <a:bodyPr vert="horz" lIns="0" tIns="0" rIns="0" bIns="0" rtlCol="0" anchor="b"/>
          <a:lstStyle>
            <a:lvl1pPr algn="r">
              <a:defRPr sz="788" b="0" i="0">
                <a:solidFill>
                  <a:schemeClr val="tx1"/>
                </a:solidFill>
                <a:latin typeface="Source Sans Pro Light" charset="0"/>
                <a:ea typeface="Source Sans Pro Light" charset="0"/>
                <a:cs typeface="Source Sans Pro Light" charset="0"/>
              </a:defRPr>
            </a:lvl1pPr>
          </a:lstStyle>
          <a:p>
            <a:r>
              <a:rPr lang="en-US" dirty="0"/>
              <a:t>cancer.org</a:t>
            </a:r>
          </a:p>
        </p:txBody>
      </p:sp>
    </p:spTree>
    <p:extLst>
      <p:ext uri="{BB962C8B-B14F-4D97-AF65-F5344CB8AC3E}">
        <p14:creationId xmlns:p14="http://schemas.microsoft.com/office/powerpoint/2010/main" val="293497188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2512A9-B021-4138-809F-55606E3B1579}"/>
              </a:ext>
            </a:extLst>
          </p:cNvPr>
          <p:cNvSpPr>
            <a:spLocks noGrp="1" noChangeArrowheads="1"/>
          </p:cNvSpPr>
          <p:nvPr>
            <p:ph type="dt" sz="half" idx="10"/>
          </p:nvPr>
        </p:nvSpPr>
        <p:spPr/>
        <p:txBody>
          <a:bodyPr/>
          <a:lstStyle>
            <a:lvl1pPr>
              <a:defRPr>
                <a:solidFill>
                  <a:schemeClr val="tx1">
                    <a:tint val="75000"/>
                  </a:schemeClr>
                </a:solidFill>
                <a:cs typeface="+mn-cs"/>
              </a:defRPr>
            </a:lvl1pPr>
          </a:lstStyle>
          <a:p>
            <a:pPr>
              <a:defRPr/>
            </a:pPr>
            <a:endParaRPr lang="en-US" dirty="0"/>
          </a:p>
        </p:txBody>
      </p:sp>
      <p:sp>
        <p:nvSpPr>
          <p:cNvPr id="5" name="Rectangle 5">
            <a:extLst>
              <a:ext uri="{FF2B5EF4-FFF2-40B4-BE49-F238E27FC236}">
                <a16:creationId xmlns:a16="http://schemas.microsoft.com/office/drawing/2014/main" id="{458A0C93-286D-4A6A-9C28-E4C4E1BF73E9}"/>
              </a:ext>
            </a:extLst>
          </p:cNvPr>
          <p:cNvSpPr>
            <a:spLocks noGrp="1" noChangeArrowheads="1"/>
          </p:cNvSpPr>
          <p:nvPr>
            <p:ph type="ftr" sz="quarter" idx="11"/>
          </p:nvPr>
        </p:nvSpPr>
        <p:spPr/>
        <p:txBody>
          <a:bodyPr/>
          <a:lstStyle>
            <a:lvl1pPr>
              <a:defRPr>
                <a:solidFill>
                  <a:schemeClr val="tx1">
                    <a:tint val="75000"/>
                  </a:schemeClr>
                </a:solidFill>
                <a:cs typeface="+mn-cs"/>
              </a:defRPr>
            </a:lvl1pPr>
          </a:lstStyle>
          <a:p>
            <a:pPr>
              <a:defRPr/>
            </a:pPr>
            <a:endParaRPr lang="en-US" dirty="0"/>
          </a:p>
        </p:txBody>
      </p:sp>
      <p:sp>
        <p:nvSpPr>
          <p:cNvPr id="6" name="Rectangle 6">
            <a:extLst>
              <a:ext uri="{FF2B5EF4-FFF2-40B4-BE49-F238E27FC236}">
                <a16:creationId xmlns:a16="http://schemas.microsoft.com/office/drawing/2014/main" id="{A20AA689-8F1C-417A-AE08-D23B633F41F7}"/>
              </a:ext>
            </a:extLst>
          </p:cNvPr>
          <p:cNvSpPr>
            <a:spLocks noGrp="1" noChangeArrowheads="1"/>
          </p:cNvSpPr>
          <p:nvPr>
            <p:ph type="sldNum" sz="quarter" idx="12"/>
          </p:nvPr>
        </p:nvSpPr>
        <p:spPr/>
        <p:txBody>
          <a:bodyPr/>
          <a:lstStyle>
            <a:lvl1pPr>
              <a:defRPr/>
            </a:lvl1pPr>
          </a:lstStyle>
          <a:p>
            <a:pPr>
              <a:defRPr/>
            </a:pPr>
            <a:fld id="{31AF112B-91F2-444D-A5DC-A66B9459584C}" type="slidenum">
              <a:rPr lang="en-US" altLang="en-US"/>
              <a:pPr>
                <a:defRPr/>
              </a:pPr>
              <a:t>‹#›</a:t>
            </a:fld>
            <a:endParaRPr lang="en-US" altLang="en-US" dirty="0"/>
          </a:p>
        </p:txBody>
      </p:sp>
    </p:spTree>
    <p:extLst>
      <p:ext uri="{BB962C8B-B14F-4D97-AF65-F5344CB8AC3E}">
        <p14:creationId xmlns:p14="http://schemas.microsoft.com/office/powerpoint/2010/main" val="476466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Blue Trapezo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7512" y="4028302"/>
            <a:ext cx="9061704" cy="2377440"/>
          </a:xfrm>
          <a:prstGeom prst="rect">
            <a:avLst/>
          </a:prstGeom>
        </p:spPr>
        <p:txBody>
          <a:bodyPr lIns="0" tIns="0" rIns="0" bIns="0" anchor="t" anchorCtr="0">
            <a:normAutofit/>
          </a:bodyPr>
          <a:lstStyle/>
          <a:p>
            <a:r>
              <a:rPr lang="en-US"/>
              <a:t>Topic</a:t>
            </a:r>
          </a:p>
        </p:txBody>
      </p:sp>
      <p:sp>
        <p:nvSpPr>
          <p:cNvPr id="3" name="Content Placeholder 2"/>
          <p:cNvSpPr>
            <a:spLocks noGrp="1"/>
          </p:cNvSpPr>
          <p:nvPr>
            <p:ph idx="1" hasCustomPrompt="1"/>
          </p:nvPr>
        </p:nvSpPr>
        <p:spPr>
          <a:xfrm>
            <a:off x="667512" y="3429000"/>
            <a:ext cx="9961085" cy="406567"/>
          </a:xfrm>
          <a:prstGeom prst="rect">
            <a:avLst/>
          </a:prstGeom>
        </p:spPr>
        <p:txBody>
          <a:bodyPr lIns="0" tIns="0" rIns="0" bIns="0" anchor="b" anchorCtr="0"/>
          <a:lstStyle>
            <a:lvl1pPr>
              <a:defRPr b="0"/>
            </a:lvl1pPr>
          </a:lstStyle>
          <a:p>
            <a:pPr lvl="0"/>
            <a:r>
              <a:rPr lang="en-US"/>
              <a:t>Subhead</a:t>
            </a:r>
          </a:p>
        </p:txBody>
      </p:sp>
      <p:sp>
        <p:nvSpPr>
          <p:cNvPr id="18" name="Slide Number Placeholder 5">
            <a:extLst>
              <a:ext uri="{FF2B5EF4-FFF2-40B4-BE49-F238E27FC236}">
                <a16:creationId xmlns:a16="http://schemas.microsoft.com/office/drawing/2014/main" id="{3C0BEFA7-FBE0-1806-1EEE-9962E131CAD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pic>
        <p:nvPicPr>
          <p:cNvPr id="4" name="Picture 3" descr="Logo, company name&#10;&#10;Description automatically generated">
            <a:extLst>
              <a:ext uri="{FF2B5EF4-FFF2-40B4-BE49-F238E27FC236}">
                <a16:creationId xmlns:a16="http://schemas.microsoft.com/office/drawing/2014/main" id="{9D70746D-8C27-485B-9445-F5E047CC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1546" y="504496"/>
            <a:ext cx="1594760" cy="882869"/>
          </a:xfrm>
          <a:prstGeom prst="rect">
            <a:avLst/>
          </a:prstGeom>
        </p:spPr>
      </p:pic>
    </p:spTree>
    <p:extLst>
      <p:ext uri="{BB962C8B-B14F-4D97-AF65-F5344CB8AC3E}">
        <p14:creationId xmlns:p14="http://schemas.microsoft.com/office/powerpoint/2010/main" val="1217800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Blue Trapezo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7512" y="4028302"/>
            <a:ext cx="9061704" cy="2377440"/>
          </a:xfrm>
          <a:prstGeom prst="rect">
            <a:avLst/>
          </a:prstGeom>
        </p:spPr>
        <p:txBody>
          <a:bodyPr lIns="0" tIns="0" rIns="0" bIns="0" anchor="t" anchorCtr="0">
            <a:normAutofit/>
          </a:bodyPr>
          <a:lstStyle/>
          <a:p>
            <a:r>
              <a:rPr lang="en-US"/>
              <a:t>Topic</a:t>
            </a:r>
          </a:p>
        </p:txBody>
      </p:sp>
      <p:sp>
        <p:nvSpPr>
          <p:cNvPr id="3" name="Content Placeholder 2"/>
          <p:cNvSpPr>
            <a:spLocks noGrp="1"/>
          </p:cNvSpPr>
          <p:nvPr>
            <p:ph idx="1" hasCustomPrompt="1"/>
          </p:nvPr>
        </p:nvSpPr>
        <p:spPr>
          <a:xfrm>
            <a:off x="667512" y="3429000"/>
            <a:ext cx="9961085" cy="406567"/>
          </a:xfrm>
          <a:prstGeom prst="rect">
            <a:avLst/>
          </a:prstGeom>
        </p:spPr>
        <p:txBody>
          <a:bodyPr lIns="0" tIns="0" rIns="0" bIns="0" anchor="b" anchorCtr="0"/>
          <a:lstStyle>
            <a:lvl1pPr>
              <a:defRPr b="0"/>
            </a:lvl1pPr>
          </a:lstStyle>
          <a:p>
            <a:pPr lvl="0"/>
            <a:r>
              <a:rPr lang="en-US"/>
              <a:t>Subhead</a:t>
            </a:r>
          </a:p>
        </p:txBody>
      </p:sp>
      <p:sp>
        <p:nvSpPr>
          <p:cNvPr id="18" name="Slide Number Placeholder 5">
            <a:extLst>
              <a:ext uri="{FF2B5EF4-FFF2-40B4-BE49-F238E27FC236}">
                <a16:creationId xmlns:a16="http://schemas.microsoft.com/office/drawing/2014/main" id="{3C0BEFA7-FBE0-1806-1EEE-9962E131CAD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pic>
        <p:nvPicPr>
          <p:cNvPr id="6" name="Picture 5" descr="A blue text on a black background&#10;&#10;Description automatically generated">
            <a:extLst>
              <a:ext uri="{FF2B5EF4-FFF2-40B4-BE49-F238E27FC236}">
                <a16:creationId xmlns:a16="http://schemas.microsoft.com/office/drawing/2014/main" id="{87624229-2F20-D90F-55CC-C908E4910423}"/>
              </a:ext>
            </a:extLst>
          </p:cNvPr>
          <p:cNvPicPr>
            <a:picLocks noChangeAspect="1"/>
          </p:cNvPicPr>
          <p:nvPr userDrawn="1"/>
        </p:nvPicPr>
        <p:blipFill>
          <a:blip r:embed="rId2"/>
          <a:stretch>
            <a:fillRect/>
          </a:stretch>
        </p:blipFill>
        <p:spPr>
          <a:xfrm>
            <a:off x="9909446" y="314099"/>
            <a:ext cx="1683130" cy="1183801"/>
          </a:xfrm>
          <a:prstGeom prst="rect">
            <a:avLst/>
          </a:prstGeom>
        </p:spPr>
      </p:pic>
    </p:spTree>
    <p:extLst>
      <p:ext uri="{BB962C8B-B14F-4D97-AF65-F5344CB8AC3E}">
        <p14:creationId xmlns:p14="http://schemas.microsoft.com/office/powerpoint/2010/main" val="2315117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Blue Trapezo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7512" y="4028303"/>
            <a:ext cx="9061704" cy="2377440"/>
          </a:xfrm>
          <a:prstGeom prst="rect">
            <a:avLst/>
          </a:prstGeom>
        </p:spPr>
        <p:txBody>
          <a:bodyPr lIns="0" tIns="0" rIns="0" bIns="0" anchor="t" anchorCtr="0">
            <a:normAutofit/>
          </a:bodyPr>
          <a:lstStyle/>
          <a:p>
            <a:r>
              <a:rPr lang="en-US"/>
              <a:t>Topic</a:t>
            </a:r>
          </a:p>
        </p:txBody>
      </p:sp>
      <p:sp>
        <p:nvSpPr>
          <p:cNvPr id="3" name="Content Placeholder 2"/>
          <p:cNvSpPr>
            <a:spLocks noGrp="1"/>
          </p:cNvSpPr>
          <p:nvPr>
            <p:ph idx="1" hasCustomPrompt="1"/>
          </p:nvPr>
        </p:nvSpPr>
        <p:spPr>
          <a:xfrm>
            <a:off x="667512" y="3429000"/>
            <a:ext cx="9961085" cy="406567"/>
          </a:xfrm>
          <a:prstGeom prst="rect">
            <a:avLst/>
          </a:prstGeom>
        </p:spPr>
        <p:txBody>
          <a:bodyPr lIns="0" tIns="0" rIns="0" bIns="0" anchor="b" anchorCtr="0"/>
          <a:lstStyle>
            <a:lvl1pPr>
              <a:defRPr b="0"/>
            </a:lvl1pPr>
          </a:lstStyle>
          <a:p>
            <a:pPr lvl="0"/>
            <a:r>
              <a:rPr lang="en-US"/>
              <a:t>Subhead</a:t>
            </a:r>
          </a:p>
        </p:txBody>
      </p:sp>
      <p:sp>
        <p:nvSpPr>
          <p:cNvPr id="18" name="Slide Number Placeholder 5">
            <a:extLst>
              <a:ext uri="{FF2B5EF4-FFF2-40B4-BE49-F238E27FC236}">
                <a16:creationId xmlns:a16="http://schemas.microsoft.com/office/drawing/2014/main" id="{3C0BEFA7-FBE0-1806-1EEE-9962E131CAD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pic>
        <p:nvPicPr>
          <p:cNvPr id="5" name="Picture 4">
            <a:extLst>
              <a:ext uri="{FF2B5EF4-FFF2-40B4-BE49-F238E27FC236}">
                <a16:creationId xmlns:a16="http://schemas.microsoft.com/office/drawing/2014/main" id="{68C32EA5-3C32-21B0-0D75-209E2CEF0AF5}"/>
              </a:ext>
            </a:extLst>
          </p:cNvPr>
          <p:cNvPicPr>
            <a:picLocks noChangeAspect="1"/>
          </p:cNvPicPr>
          <p:nvPr userDrawn="1"/>
        </p:nvPicPr>
        <p:blipFill>
          <a:blip r:embed="rId2"/>
          <a:stretch>
            <a:fillRect/>
          </a:stretch>
        </p:blipFill>
        <p:spPr>
          <a:xfrm>
            <a:off x="8236917" y="192793"/>
            <a:ext cx="3466352" cy="1478630"/>
          </a:xfrm>
          <a:prstGeom prst="rect">
            <a:avLst/>
          </a:prstGeom>
        </p:spPr>
      </p:pic>
    </p:spTree>
    <p:extLst>
      <p:ext uri="{BB962C8B-B14F-4D97-AF65-F5344CB8AC3E}">
        <p14:creationId xmlns:p14="http://schemas.microsoft.com/office/powerpoint/2010/main" val="3313041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10.xml"/><Relationship Id="rId1" Type="http://schemas.openxmlformats.org/officeDocument/2006/relationships/slideLayout" Target="../slideLayouts/slideLayout16.xml"/><Relationship Id="rId5" Type="http://schemas.openxmlformats.org/officeDocument/2006/relationships/image" Target="../media/image8.emf"/><Relationship Id="rId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11.xml"/><Relationship Id="rId1" Type="http://schemas.openxmlformats.org/officeDocument/2006/relationships/slideLayout" Target="../slideLayouts/slideLayout17.xml"/><Relationship Id="rId4" Type="http://schemas.openxmlformats.org/officeDocument/2006/relationships/image" Target="../media/image8.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10.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1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1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9.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F31C1FC3-FF75-5152-DFCB-49328D8EEF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84553" y="340143"/>
            <a:ext cx="779588" cy="431585"/>
          </a:xfrm>
          <a:prstGeom prst="rect">
            <a:avLst/>
          </a:prstGeom>
        </p:spPr>
      </p:pic>
    </p:spTree>
    <p:extLst>
      <p:ext uri="{BB962C8B-B14F-4D97-AF65-F5344CB8AC3E}">
        <p14:creationId xmlns:p14="http://schemas.microsoft.com/office/powerpoint/2010/main" val="2711044619"/>
      </p:ext>
    </p:extLst>
  </p:cSld>
  <p:clrMap bg1="lt1" tx1="dk1" bg2="lt2" tx2="dk2" accent1="accent1" accent2="accent2" accent3="accent3" accent4="accent4" accent5="accent5" accent6="accent6" hlink="hlink" folHlink="folHlink"/>
  <p:sldLayoutIdLst>
    <p:sldLayoutId id="214748384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E5E3A3-6002-961E-CB68-A8504C562332}"/>
              </a:ext>
            </a:extLst>
          </p:cNvPr>
          <p:cNvSpPr/>
          <p:nvPr userDrawn="1"/>
        </p:nvSpPr>
        <p:spPr>
          <a:xfrm>
            <a:off x="0" y="7328"/>
            <a:ext cx="12191999" cy="6901760"/>
          </a:xfrm>
          <a:prstGeom prst="rect">
            <a:avLst/>
          </a:prstGeom>
          <a:solidFill>
            <a:srgbClr val="274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7" name="Picture 6">
            <a:extLst>
              <a:ext uri="{FF2B5EF4-FFF2-40B4-BE49-F238E27FC236}">
                <a16:creationId xmlns:a16="http://schemas.microsoft.com/office/drawing/2014/main" id="{062A1D9C-B515-9781-AB3E-7FCBB99C11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3741"/>
          <a:stretch/>
        </p:blipFill>
        <p:spPr>
          <a:xfrm>
            <a:off x="7728113" y="0"/>
            <a:ext cx="4463887" cy="6924911"/>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CA6E4E9F-C3E1-0C93-2081-7A5E1A28C258}"/>
              </a:ext>
            </a:extLst>
          </p:cNvPr>
          <p:cNvPicPr>
            <a:picLocks noChangeAspect="1"/>
          </p:cNvPicPr>
          <p:nvPr userDrawn="1"/>
        </p:nvPicPr>
        <p:blipFill>
          <a:blip r:embed="rId4"/>
          <a:stretch>
            <a:fillRect/>
          </a:stretch>
        </p:blipFill>
        <p:spPr>
          <a:xfrm>
            <a:off x="9628270" y="2856368"/>
            <a:ext cx="2184922" cy="1536728"/>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0"/>
              </a:defRPr>
            </a:lvl1pPr>
          </a:lstStyle>
          <a:p>
            <a:fld id="{C115859F-205F-C242-911F-CC938AC200CB}" type="datetime1">
              <a:rPr lang="en-US" smtClean="0"/>
              <a:pPr/>
              <a:t>10/30/2023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Sans Pro" panose="020B0503030403020204" pitchFamily="34" charset="0"/>
              </a:defRPr>
            </a:lvl1pPr>
          </a:lstStyle>
          <a:p>
            <a:fld id="{9091AC62-753B-3240-A76B-ED140B7F97AA}" type="slidenum">
              <a:rPr lang="en-US" smtClean="0"/>
              <a:pPr/>
              <a:t>‹#›</a:t>
            </a:fld>
            <a:endParaRPr lang="en-US" dirty="0"/>
          </a:p>
        </p:txBody>
      </p:sp>
      <p:pic>
        <p:nvPicPr>
          <p:cNvPr id="8" name="Picture 7">
            <a:extLst>
              <a:ext uri="{FF2B5EF4-FFF2-40B4-BE49-F238E27FC236}">
                <a16:creationId xmlns:a16="http://schemas.microsoft.com/office/drawing/2014/main" id="{8F1A5137-0C23-D927-BDE3-6E12581C486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0386"/>
          <a:stretch/>
        </p:blipFill>
        <p:spPr>
          <a:xfrm rot="10800000">
            <a:off x="6944810" y="5410707"/>
            <a:ext cx="5247189" cy="959827"/>
          </a:xfrm>
          <a:prstGeom prst="rect">
            <a:avLst/>
          </a:prstGeom>
        </p:spPr>
      </p:pic>
    </p:spTree>
    <p:extLst>
      <p:ext uri="{BB962C8B-B14F-4D97-AF65-F5344CB8AC3E}">
        <p14:creationId xmlns:p14="http://schemas.microsoft.com/office/powerpoint/2010/main" val="921409249"/>
      </p:ext>
    </p:extLst>
  </p:cSld>
  <p:clrMap bg1="lt1" tx1="dk1" bg2="lt2" tx2="dk2" accent1="accent1" accent2="accent2" accent3="accent3" accent4="accent4" accent5="accent5" accent6="accent6" hlink="hlink" folHlink="folHlink"/>
  <p:sldLayoutIdLst>
    <p:sldLayoutId id="2147483783"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0"/>
              </a:defRPr>
            </a:lvl1pPr>
          </a:lstStyle>
          <a:p>
            <a:fld id="{C115859F-205F-C242-911F-CC938AC200CB}" type="datetime1">
              <a:rPr lang="en-US" smtClean="0"/>
              <a:pPr/>
              <a:t>10/30/2023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Sans Pro" panose="020B0503030403020204" pitchFamily="34" charset="0"/>
              </a:defRPr>
            </a:lvl1pPr>
          </a:lstStyle>
          <a:p>
            <a:fld id="{9091AC62-753B-3240-A76B-ED140B7F97AA}" type="slidenum">
              <a:rPr lang="en-US" smtClean="0"/>
              <a:pPr/>
              <a:t>‹#›</a:t>
            </a:fld>
            <a:endParaRPr lang="en-US" dirty="0"/>
          </a:p>
        </p:txBody>
      </p:sp>
      <p:sp>
        <p:nvSpPr>
          <p:cNvPr id="3" name="Rectangle 2">
            <a:extLst>
              <a:ext uri="{FF2B5EF4-FFF2-40B4-BE49-F238E27FC236}">
                <a16:creationId xmlns:a16="http://schemas.microsoft.com/office/drawing/2014/main" id="{92E5E3A3-6002-961E-CB68-A8504C562332}"/>
              </a:ext>
            </a:extLst>
          </p:cNvPr>
          <p:cNvSpPr/>
          <p:nvPr userDrawn="1"/>
        </p:nvSpPr>
        <p:spPr>
          <a:xfrm>
            <a:off x="0" y="0"/>
            <a:ext cx="12191999" cy="6901760"/>
          </a:xfrm>
          <a:prstGeom prst="rect">
            <a:avLst/>
          </a:prstGeom>
          <a:solidFill>
            <a:srgbClr val="274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7" name="Picture 6">
            <a:extLst>
              <a:ext uri="{FF2B5EF4-FFF2-40B4-BE49-F238E27FC236}">
                <a16:creationId xmlns:a16="http://schemas.microsoft.com/office/drawing/2014/main" id="{062A1D9C-B515-9781-AB3E-7FCBB99C11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3741"/>
          <a:stretch/>
        </p:blipFill>
        <p:spPr>
          <a:xfrm>
            <a:off x="7728112" y="0"/>
            <a:ext cx="4463887" cy="6924911"/>
          </a:xfrm>
          <a:prstGeom prst="rect">
            <a:avLst/>
          </a:prstGeom>
        </p:spPr>
      </p:pic>
      <p:pic>
        <p:nvPicPr>
          <p:cNvPr id="8" name="Picture 7">
            <a:extLst>
              <a:ext uri="{FF2B5EF4-FFF2-40B4-BE49-F238E27FC236}">
                <a16:creationId xmlns:a16="http://schemas.microsoft.com/office/drawing/2014/main" id="{8F1A5137-0C23-D927-BDE3-6E12581C486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0386"/>
          <a:stretch/>
        </p:blipFill>
        <p:spPr>
          <a:xfrm rot="10800000">
            <a:off x="6944810" y="5410707"/>
            <a:ext cx="5247189" cy="959827"/>
          </a:xfrm>
          <a:prstGeom prst="rect">
            <a:avLst/>
          </a:prstGeom>
        </p:spPr>
      </p:pic>
    </p:spTree>
    <p:extLst>
      <p:ext uri="{BB962C8B-B14F-4D97-AF65-F5344CB8AC3E}">
        <p14:creationId xmlns:p14="http://schemas.microsoft.com/office/powerpoint/2010/main" val="3587617781"/>
      </p:ext>
    </p:extLst>
  </p:cSld>
  <p:clrMap bg1="lt1" tx1="dk1" bg2="lt2" tx2="dk2" accent1="accent1" accent2="accent2" accent3="accent3" accent4="accent4" accent5="accent5" accent6="accent6" hlink="hlink" folHlink="folHlink"/>
  <p:sldLayoutIdLst>
    <p:sldLayoutId id="2147483769"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9262" y="378361"/>
            <a:ext cx="10515600" cy="67460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49262" y="1102660"/>
            <a:ext cx="10515600" cy="54517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DDD206C3-883E-C743-9F2B-0580515B3881}"/>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pic>
        <p:nvPicPr>
          <p:cNvPr id="10" name="Picture 9" descr="Logo, company name&#10;&#10;Description automatically generated">
            <a:extLst>
              <a:ext uri="{FF2B5EF4-FFF2-40B4-BE49-F238E27FC236}">
                <a16:creationId xmlns:a16="http://schemas.microsoft.com/office/drawing/2014/main" id="{87DB7C8E-6B11-EDDA-374C-1A69972E3109}"/>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720813" y="180461"/>
            <a:ext cx="1218562" cy="674603"/>
          </a:xfrm>
          <a:prstGeom prst="rect">
            <a:avLst/>
          </a:prstGeom>
        </p:spPr>
      </p:pic>
    </p:spTree>
    <p:extLst>
      <p:ext uri="{BB962C8B-B14F-4D97-AF65-F5344CB8AC3E}">
        <p14:creationId xmlns:p14="http://schemas.microsoft.com/office/powerpoint/2010/main" val="244275463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3" r:id="rId10"/>
  </p:sldLayoutIdLst>
  <p:txStyles>
    <p:titleStyle>
      <a:lvl1pPr algn="l" defTabSz="914400" rtl="0" eaLnBrk="1" latinLnBrk="0" hangingPunct="1">
        <a:lnSpc>
          <a:spcPct val="90000"/>
        </a:lnSpc>
        <a:spcBef>
          <a:spcPct val="0"/>
        </a:spcBef>
        <a:buNone/>
        <a:defRPr sz="3600" b="1" kern="1200">
          <a:solidFill>
            <a:srgbClr val="2746F8"/>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31FD5C0-9F61-436A-B853-E866C7C6328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E513FC0-EB17-4163-87B8-BCD80AE2366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964B71E-00DB-468A-B375-0D4D094644CC}"/>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5" name="Footer Placeholder 4">
            <a:extLst>
              <a:ext uri="{FF2B5EF4-FFF2-40B4-BE49-F238E27FC236}">
                <a16:creationId xmlns:a16="http://schemas.microsoft.com/office/drawing/2014/main" id="{7C721A3C-A6B1-4775-995E-91650138FF4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FD4BB580-E05E-431C-A7E7-96915833EB89}"/>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442F8E9-C60E-4384-A93E-B87A1DCC096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6" r:id="rId1"/>
    <p:sldLayoutId id="2147483695" r:id="rId2"/>
    <p:sldLayoutId id="2147483701" r:id="rId3"/>
    <p:sldLayoutId id="2147483681" r:id="rId4"/>
    <p:sldLayoutId id="2147483688" r:id="rId5"/>
  </p:sldLayoutIdLst>
  <p:hf hdr="0" ftr="0" dt="0"/>
  <p:txStyles>
    <p:titleStyle>
      <a:lvl1pPr algn="ctr" defTabSz="457200" rtl="0" fontAlgn="base">
        <a:spcBef>
          <a:spcPct val="0"/>
        </a:spcBef>
        <a:spcAft>
          <a:spcPct val="0"/>
        </a:spcAft>
        <a:defRPr sz="4800" kern="1200">
          <a:solidFill>
            <a:schemeClr val="tx1"/>
          </a:solidFill>
          <a:latin typeface="+mj-lt"/>
          <a:ea typeface="+mj-ea"/>
          <a:cs typeface="+mj-cs"/>
        </a:defRPr>
      </a:lvl1pPr>
      <a:lvl2pPr algn="ctr" defTabSz="457200" rtl="0" fontAlgn="base">
        <a:spcBef>
          <a:spcPct val="0"/>
        </a:spcBef>
        <a:spcAft>
          <a:spcPct val="0"/>
        </a:spcAft>
        <a:defRPr sz="4800">
          <a:solidFill>
            <a:schemeClr val="tx1"/>
          </a:solidFill>
          <a:latin typeface="Calibri" panose="020F0502020204030204" pitchFamily="34" charset="0"/>
        </a:defRPr>
      </a:lvl2pPr>
      <a:lvl3pPr algn="ctr" defTabSz="457200" rtl="0" fontAlgn="base">
        <a:spcBef>
          <a:spcPct val="0"/>
        </a:spcBef>
        <a:spcAft>
          <a:spcPct val="0"/>
        </a:spcAft>
        <a:defRPr sz="4800">
          <a:solidFill>
            <a:schemeClr val="tx1"/>
          </a:solidFill>
          <a:latin typeface="Calibri" panose="020F0502020204030204" pitchFamily="34" charset="0"/>
        </a:defRPr>
      </a:lvl3pPr>
      <a:lvl4pPr algn="ctr" defTabSz="457200" rtl="0" fontAlgn="base">
        <a:spcBef>
          <a:spcPct val="0"/>
        </a:spcBef>
        <a:spcAft>
          <a:spcPct val="0"/>
        </a:spcAft>
        <a:defRPr sz="4800">
          <a:solidFill>
            <a:schemeClr val="tx1"/>
          </a:solidFill>
          <a:latin typeface="Calibri" panose="020F0502020204030204" pitchFamily="34" charset="0"/>
        </a:defRPr>
      </a:lvl4pPr>
      <a:lvl5pPr algn="ctr" defTabSz="457200" rtl="0" fontAlgn="base">
        <a:spcBef>
          <a:spcPct val="0"/>
        </a:spcBef>
        <a:spcAft>
          <a:spcPct val="0"/>
        </a:spcAft>
        <a:defRPr sz="4800">
          <a:solidFill>
            <a:schemeClr val="tx1"/>
          </a:solidFill>
          <a:latin typeface="Calibri" panose="020F0502020204030204" pitchFamily="34" charset="0"/>
        </a:defRPr>
      </a:lvl5pPr>
      <a:lvl6pPr marL="457200" algn="ctr" defTabSz="457200" rtl="0" fontAlgn="base">
        <a:spcBef>
          <a:spcPct val="0"/>
        </a:spcBef>
        <a:spcAft>
          <a:spcPct val="0"/>
        </a:spcAft>
        <a:defRPr sz="4800">
          <a:solidFill>
            <a:schemeClr val="tx1"/>
          </a:solidFill>
          <a:latin typeface="Calibri" panose="020F0502020204030204" pitchFamily="34" charset="0"/>
        </a:defRPr>
      </a:lvl6pPr>
      <a:lvl7pPr marL="914400" algn="ctr" defTabSz="457200" rtl="0" fontAlgn="base">
        <a:spcBef>
          <a:spcPct val="0"/>
        </a:spcBef>
        <a:spcAft>
          <a:spcPct val="0"/>
        </a:spcAft>
        <a:defRPr sz="4800">
          <a:solidFill>
            <a:schemeClr val="tx1"/>
          </a:solidFill>
          <a:latin typeface="Calibri" panose="020F0502020204030204" pitchFamily="34" charset="0"/>
        </a:defRPr>
      </a:lvl7pPr>
      <a:lvl8pPr marL="1371600" algn="ctr" defTabSz="457200" rtl="0" fontAlgn="base">
        <a:spcBef>
          <a:spcPct val="0"/>
        </a:spcBef>
        <a:spcAft>
          <a:spcPct val="0"/>
        </a:spcAft>
        <a:defRPr sz="4800">
          <a:solidFill>
            <a:schemeClr val="tx1"/>
          </a:solidFill>
          <a:latin typeface="Calibri" panose="020F0502020204030204" pitchFamily="34" charset="0"/>
        </a:defRPr>
      </a:lvl8pPr>
      <a:lvl9pPr marL="1828800" algn="ctr" defTabSz="457200" rtl="0" fontAlgn="base">
        <a:spcBef>
          <a:spcPct val="0"/>
        </a:spcBef>
        <a:spcAft>
          <a:spcPct val="0"/>
        </a:spcAft>
        <a:defRPr sz="48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46DCF-9857-6E46-B2FC-55206D4C3681}" type="slidenum">
              <a:rPr lang="en-US" smtClean="0"/>
              <a:t>‹#›</a:t>
            </a:fld>
            <a:endParaRPr lang="en-US" dirty="0"/>
          </a:p>
        </p:txBody>
      </p:sp>
    </p:spTree>
    <p:extLst>
      <p:ext uri="{BB962C8B-B14F-4D97-AF65-F5344CB8AC3E}">
        <p14:creationId xmlns:p14="http://schemas.microsoft.com/office/powerpoint/2010/main" val="640243925"/>
      </p:ext>
    </p:extLst>
  </p:cSld>
  <p:clrMap bg1="lt1" tx1="dk1" bg2="lt2" tx2="dk2" accent1="accent1" accent2="accent2" accent3="accent3" accent4="accent4" accent5="accent5" accent6="accent6" hlink="hlink" folHlink="folHlink"/>
  <p:sldLayoutIdLst>
    <p:sldLayoutId id="2147483657" r:id="rId1"/>
    <p:sldLayoutId id="2147483664" r:id="rId2"/>
  </p:sldLayoutIdLst>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hf hdr="0" ftr="0" dt="0"/>
  <p:txStyles>
    <p:titleStyle>
      <a:lvl1pPr algn="ctr" defTabSz="457200" rtl="0" eaLnBrk="1" latinLnBrk="0" hangingPunct="1">
        <a:spcBef>
          <a:spcPct val="0"/>
        </a:spcBef>
        <a:buNone/>
        <a:defRPr sz="48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9D6D9B-C4BD-9B7D-7D05-B204F5310D08}"/>
              </a:ext>
            </a:extLst>
          </p:cNvPr>
          <p:cNvPicPr>
            <a:picLocks noChangeAspect="1"/>
          </p:cNvPicPr>
          <p:nvPr userDrawn="1"/>
        </p:nvPicPr>
        <p:blipFill>
          <a:blip r:embed="rId3"/>
          <a:stretch>
            <a:fillRect/>
          </a:stretch>
        </p:blipFill>
        <p:spPr>
          <a:xfrm>
            <a:off x="10327168" y="203114"/>
            <a:ext cx="1601823" cy="683284"/>
          </a:xfrm>
          <a:prstGeom prst="rect">
            <a:avLst/>
          </a:prstGeom>
        </p:spPr>
      </p:pic>
    </p:spTree>
    <p:extLst>
      <p:ext uri="{BB962C8B-B14F-4D97-AF65-F5344CB8AC3E}">
        <p14:creationId xmlns:p14="http://schemas.microsoft.com/office/powerpoint/2010/main" val="1157805604"/>
      </p:ext>
    </p:extLst>
  </p:cSld>
  <p:clrMap bg1="lt1" tx1="dk1" bg2="lt2" tx2="dk2" accent1="accent1" accent2="accent2" accent3="accent3" accent4="accent4" accent5="accent5" accent6="accent6" hlink="hlink" folHlink="folHlink"/>
  <p:sldLayoutIdLst>
    <p:sldLayoutId id="21474838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196523"/>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3" r:id="rId3"/>
    <p:sldLayoutId id="214748384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1FD3FA-CC17-DA76-51A6-81D8556C29F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5505" b="26667"/>
          <a:stretch/>
        </p:blipFill>
        <p:spPr>
          <a:xfrm>
            <a:off x="0" y="1828800"/>
            <a:ext cx="11520758" cy="5029200"/>
          </a:xfrm>
          <a:prstGeom prst="rect">
            <a:avLst/>
          </a:prstGeom>
        </p:spPr>
      </p:pic>
    </p:spTree>
    <p:extLst>
      <p:ext uri="{BB962C8B-B14F-4D97-AF65-F5344CB8AC3E}">
        <p14:creationId xmlns:p14="http://schemas.microsoft.com/office/powerpoint/2010/main" val="1134419688"/>
      </p:ext>
    </p:extLst>
  </p:cSld>
  <p:clrMap bg1="lt1" tx1="dk1" bg2="lt2" tx2="dk2" accent1="accent1" accent2="accent2" accent3="accent3" accent4="accent4" accent5="accent5" accent6="accent6" hlink="hlink" folHlink="folHlink"/>
  <p:sldLayoutIdLst>
    <p:sldLayoutId id="2147483780" r:id="rId1"/>
    <p:sldLayoutId id="2147483829" r:id="rId2"/>
    <p:sldLayoutId id="2147483832" r:id="rId3"/>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8292FB-6584-D197-9782-D62EE45BED21}"/>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10/30/2023</a:t>
            </a:fld>
            <a:endParaRPr lang="en-US" dirty="0"/>
          </a:p>
        </p:txBody>
      </p:sp>
      <p:sp>
        <p:nvSpPr>
          <p:cNvPr id="8" name="Footer Placeholder 4">
            <a:extLst>
              <a:ext uri="{FF2B5EF4-FFF2-40B4-BE49-F238E27FC236}">
                <a16:creationId xmlns:a16="http://schemas.microsoft.com/office/drawing/2014/main" id="{ECF04CBB-966F-C440-61EC-C02783C33E94}"/>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dirty="0"/>
          </a:p>
        </p:txBody>
      </p:sp>
      <p:sp>
        <p:nvSpPr>
          <p:cNvPr id="9" name="Slide Number Placeholder 5">
            <a:extLst>
              <a:ext uri="{FF2B5EF4-FFF2-40B4-BE49-F238E27FC236}">
                <a16:creationId xmlns:a16="http://schemas.microsoft.com/office/drawing/2014/main" id="{90D7B1CF-5A5C-29AB-2626-F41210031FA1}"/>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749337093"/>
      </p:ext>
    </p:extLst>
  </p:cSld>
  <p:clrMap bg1="lt1" tx1="dk1" bg2="lt2" tx2="dk2" accent1="accent1" accent2="accent2" accent3="accent3" accent4="accent4" accent5="accent5" accent6="accent6" hlink="hlink" folHlink="folHlink"/>
  <p:sldLayoutIdLst>
    <p:sldLayoutId id="2147483796" r:id="rId1"/>
    <p:sldLayoutId id="2147483798" r:id="rId2"/>
  </p:sldLayoutIdLst>
  <p:txStyles>
    <p:titleStyle>
      <a:lvl1pPr algn="l" defTabSz="914400" rtl="0" eaLnBrk="1" latinLnBrk="0" hangingPunct="1">
        <a:lnSpc>
          <a:spcPct val="90000"/>
        </a:lnSpc>
        <a:spcBef>
          <a:spcPct val="0"/>
        </a:spcBef>
        <a:buNone/>
        <a:defRPr sz="4400" b="1" kern="1200">
          <a:solidFill>
            <a:srgbClr val="2746F8"/>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746F8"/>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2746F8"/>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746F8"/>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746F8"/>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746F8"/>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2746F8"/>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0"/>
              </a:defRPr>
            </a:lvl1pPr>
          </a:lstStyle>
          <a:p>
            <a:fld id="{C115859F-205F-C242-911F-CC938AC200CB}" type="datetime1">
              <a:rPr lang="en-US" smtClean="0"/>
              <a:pPr/>
              <a:t>10/30/2023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Sans Pro" panose="020B0503030403020204" pitchFamily="34" charset="0"/>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3058017559"/>
      </p:ext>
    </p:extLst>
  </p:cSld>
  <p:clrMap bg1="lt1" tx1="dk1" bg2="lt2" tx2="dk2" accent1="accent1" accent2="accent2" accent3="accent3" accent4="accent4" accent5="accent5" accent6="accent6" hlink="hlink" folHlink="folHlink"/>
  <p:sldLayoutIdLst>
    <p:sldLayoutId id="2147483737"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1216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0"/>
              </a:defRPr>
            </a:lvl1pPr>
          </a:lstStyle>
          <a:p>
            <a:fld id="{C115859F-205F-C242-911F-CC938AC200CB}" type="datetime1">
              <a:rPr lang="en-US" smtClean="0"/>
              <a:pPr/>
              <a:t>10/30/2023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Sans Pro" panose="020B0503030403020204" pitchFamily="34" charset="0"/>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2157423098"/>
      </p:ext>
    </p:extLst>
  </p:cSld>
  <p:clrMap bg1="lt1" tx1="dk1" bg2="lt2" tx2="dk2" accent1="accent1" accent2="accent2" accent3="accent3" accent4="accent4" accent5="accent5" accent6="accent6" hlink="hlink" folHlink="folHlink"/>
  <p:sldLayoutIdLst>
    <p:sldLayoutId id="2147483682"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0000"/>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0"/>
              </a:defRPr>
            </a:lvl1pPr>
          </a:lstStyle>
          <a:p>
            <a:fld id="{C115859F-205F-C242-911F-CC938AC200CB}" type="datetime1">
              <a:rPr lang="en-US" smtClean="0"/>
              <a:pPr/>
              <a:t>10/30/2023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Sans Pro" panose="020B0503030403020204" pitchFamily="34" charset="0"/>
              </a:defRPr>
            </a:lvl1pPr>
          </a:lstStyle>
          <a:p>
            <a:fld id="{9091AC62-753B-3240-A76B-ED140B7F97AA}" type="slidenum">
              <a:rPr lang="en-US" smtClean="0"/>
              <a:pPr/>
              <a:t>‹#›</a:t>
            </a:fld>
            <a:endParaRPr lang="en-US" dirty="0"/>
          </a:p>
        </p:txBody>
      </p:sp>
    </p:spTree>
    <p:extLst>
      <p:ext uri="{BB962C8B-B14F-4D97-AF65-F5344CB8AC3E}">
        <p14:creationId xmlns:p14="http://schemas.microsoft.com/office/powerpoint/2010/main" val="23612012"/>
      </p:ext>
    </p:extLst>
  </p:cSld>
  <p:clrMap bg1="lt1" tx1="dk1" bg2="lt2" tx2="dk2" accent1="accent1" accent2="accent2" accent3="accent3" accent4="accent4" accent5="accent5" accent6="accent6" hlink="hlink" folHlink="folHlink"/>
  <p:sldLayoutIdLst>
    <p:sldLayoutId id="2147483684"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0"/>
              </a:defRPr>
            </a:lvl1pPr>
          </a:lstStyle>
          <a:p>
            <a:fld id="{C115859F-205F-C242-911F-CC938AC200CB}" type="datetime1">
              <a:rPr lang="en-US" smtClean="0"/>
              <a:pPr/>
              <a:t>10/30/2023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Sans Pro" panose="020B0503030403020204" pitchFamily="34" charset="0"/>
              </a:defRPr>
            </a:lvl1pPr>
          </a:lstStyle>
          <a:p>
            <a:fld id="{9091AC62-753B-3240-A76B-ED140B7F97AA}" type="slidenum">
              <a:rPr lang="en-US" smtClean="0"/>
              <a:pPr/>
              <a:t>‹#›</a:t>
            </a:fld>
            <a:endParaRPr lang="en-US" dirty="0"/>
          </a:p>
        </p:txBody>
      </p:sp>
      <p:sp>
        <p:nvSpPr>
          <p:cNvPr id="3" name="Rectangle 2">
            <a:extLst>
              <a:ext uri="{FF2B5EF4-FFF2-40B4-BE49-F238E27FC236}">
                <a16:creationId xmlns:a16="http://schemas.microsoft.com/office/drawing/2014/main" id="{92E5E3A3-6002-961E-CB68-A8504C562332}"/>
              </a:ext>
            </a:extLst>
          </p:cNvPr>
          <p:cNvSpPr/>
          <p:nvPr userDrawn="1"/>
        </p:nvSpPr>
        <p:spPr>
          <a:xfrm>
            <a:off x="0" y="0"/>
            <a:ext cx="12191999" cy="6901760"/>
          </a:xfrm>
          <a:prstGeom prst="rect">
            <a:avLst/>
          </a:prstGeom>
          <a:solidFill>
            <a:srgbClr val="274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7" name="Picture 6">
            <a:extLst>
              <a:ext uri="{FF2B5EF4-FFF2-40B4-BE49-F238E27FC236}">
                <a16:creationId xmlns:a16="http://schemas.microsoft.com/office/drawing/2014/main" id="{062A1D9C-B515-9781-AB3E-7FCBB99C11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3741"/>
          <a:stretch/>
        </p:blipFill>
        <p:spPr>
          <a:xfrm>
            <a:off x="7728112" y="0"/>
            <a:ext cx="4463887" cy="6924911"/>
          </a:xfrm>
          <a:prstGeom prst="rect">
            <a:avLst/>
          </a:prstGeom>
        </p:spPr>
      </p:pic>
      <p:pic>
        <p:nvPicPr>
          <p:cNvPr id="8" name="Picture 7">
            <a:extLst>
              <a:ext uri="{FF2B5EF4-FFF2-40B4-BE49-F238E27FC236}">
                <a16:creationId xmlns:a16="http://schemas.microsoft.com/office/drawing/2014/main" id="{8F1A5137-0C23-D927-BDE3-6E12581C486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0386"/>
          <a:stretch/>
        </p:blipFill>
        <p:spPr>
          <a:xfrm rot="10800000">
            <a:off x="6944810" y="5410707"/>
            <a:ext cx="5247189" cy="959827"/>
          </a:xfrm>
          <a:prstGeom prst="rect">
            <a:avLst/>
          </a:prstGeom>
        </p:spPr>
      </p:pic>
      <p:pic>
        <p:nvPicPr>
          <p:cNvPr id="9" name="Picture 8">
            <a:extLst>
              <a:ext uri="{FF2B5EF4-FFF2-40B4-BE49-F238E27FC236}">
                <a16:creationId xmlns:a16="http://schemas.microsoft.com/office/drawing/2014/main" id="{9DD34CCB-D151-C632-571E-FC8BBFF7AE6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41840" y="2851939"/>
            <a:ext cx="2084733" cy="1154120"/>
          </a:xfrm>
          <a:prstGeom prst="rect">
            <a:avLst/>
          </a:prstGeom>
        </p:spPr>
      </p:pic>
    </p:spTree>
    <p:extLst>
      <p:ext uri="{BB962C8B-B14F-4D97-AF65-F5344CB8AC3E}">
        <p14:creationId xmlns:p14="http://schemas.microsoft.com/office/powerpoint/2010/main" val="2792262636"/>
      </p:ext>
    </p:extLst>
  </p:cSld>
  <p:clrMap bg1="lt1" tx1="dk1" bg2="lt2" tx2="dk2" accent1="accent1" accent2="accent2" accent3="accent3" accent4="accent4" accent5="accent5" accent6="accent6" hlink="hlink" folHlink="folHlink"/>
  <p:sldLayoutIdLst>
    <p:sldLayoutId id="2147483692"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www.commonwealthfund.org/publications/2020/jan/chronic-care-act-prompts-some-medicare-advantage-plans-incorporate-socia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5.jpg"/><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hyperlink" Target="https://www.kff.org/medicaid/issue-brief/medicaid-authorities" TargetMode="Externa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hyperlink" Target="https://www.kff.org/medicaid/issue-brief/medicaid-authoritie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0.xml"/><Relationship Id="rId7" Type="http://schemas.openxmlformats.org/officeDocument/2006/relationships/diagramColors" Target="../diagrams/colors2.xml"/><Relationship Id="rId2" Type="http://schemas.openxmlformats.org/officeDocument/2006/relationships/slideLayout" Target="../slideLayouts/slideLayout27.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27.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3232-09A9-7C42-DBA2-5AB94595D99C}"/>
              </a:ext>
            </a:extLst>
          </p:cNvPr>
          <p:cNvSpPr>
            <a:spLocks noGrp="1"/>
          </p:cNvSpPr>
          <p:nvPr>
            <p:ph type="title"/>
          </p:nvPr>
        </p:nvSpPr>
        <p:spPr>
          <a:xfrm>
            <a:off x="658368" y="2189579"/>
            <a:ext cx="7314378" cy="2545342"/>
          </a:xfrm>
        </p:spPr>
        <p:txBody>
          <a:bodyPr/>
          <a:lstStyle/>
          <a:p>
            <a:r>
              <a:rPr lang="en-US" sz="5400" dirty="0"/>
              <a:t>Health-Related Social Needs:  Impact on Cancer Care and Outcomes</a:t>
            </a:r>
            <a:br>
              <a:rPr lang="en-US" sz="5400" dirty="0"/>
            </a:br>
            <a:br>
              <a:rPr lang="en-US" sz="1800" dirty="0"/>
            </a:br>
            <a:r>
              <a:rPr lang="en-US" sz="1800" dirty="0"/>
              <a:t>Robin Yabroff, PhD</a:t>
            </a:r>
          </a:p>
        </p:txBody>
      </p:sp>
      <p:sp>
        <p:nvSpPr>
          <p:cNvPr id="3" name="Slide Number Placeholder 2">
            <a:extLst>
              <a:ext uri="{FF2B5EF4-FFF2-40B4-BE49-F238E27FC236}">
                <a16:creationId xmlns:a16="http://schemas.microsoft.com/office/drawing/2014/main" id="{082F1928-2EFE-0A32-A858-869FE0E7D1D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white"/>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dirty="0">
              <a:ln>
                <a:noFill/>
              </a:ln>
              <a:solidFill>
                <a:prstClr val="white"/>
              </a:solidFill>
              <a:effectLst/>
              <a:uLnTx/>
              <a:uFillTx/>
              <a:latin typeface="Poppins" pitchFamily="2" charset="77"/>
              <a:ea typeface="+mn-ea"/>
              <a:cs typeface="+mn-cs"/>
            </a:endParaRPr>
          </a:p>
        </p:txBody>
      </p:sp>
      <p:sp>
        <p:nvSpPr>
          <p:cNvPr id="4" name="Text Placeholder 3">
            <a:extLst>
              <a:ext uri="{FF2B5EF4-FFF2-40B4-BE49-F238E27FC236}">
                <a16:creationId xmlns:a16="http://schemas.microsoft.com/office/drawing/2014/main" id="{36160087-F31A-2543-AE99-DABB0EED61E0}"/>
              </a:ext>
            </a:extLst>
          </p:cNvPr>
          <p:cNvSpPr>
            <a:spLocks noGrp="1"/>
          </p:cNvSpPr>
          <p:nvPr>
            <p:ph type="body" sz="quarter" idx="14"/>
          </p:nvPr>
        </p:nvSpPr>
        <p:spPr>
          <a:xfrm>
            <a:off x="7524531" y="5449404"/>
            <a:ext cx="4346042" cy="932516"/>
          </a:xfrm>
        </p:spPr>
        <p:txBody>
          <a:bodyPr lIns="91440" tIns="45720" rIns="91440" bIns="45720" anchor="ctr" anchorCtr="0"/>
          <a:lstStyle/>
          <a:p>
            <a:pPr algn="r">
              <a:lnSpc>
                <a:spcPts val="2080"/>
              </a:lnSpc>
            </a:pPr>
            <a:r>
              <a:rPr lang="en-US" sz="2400" b="1" dirty="0">
                <a:solidFill>
                  <a:schemeClr val="bg1"/>
                </a:solidFill>
                <a:latin typeface="Poppins"/>
                <a:cs typeface="Poppins"/>
              </a:rPr>
              <a:t>November 2, 2023</a:t>
            </a:r>
            <a:endParaRPr lang="en-US" dirty="0"/>
          </a:p>
        </p:txBody>
      </p:sp>
    </p:spTree>
    <p:extLst>
      <p:ext uri="{BB962C8B-B14F-4D97-AF65-F5344CB8AC3E}">
        <p14:creationId xmlns:p14="http://schemas.microsoft.com/office/powerpoint/2010/main" val="704737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F7A7A-F2C5-40B9-891A-400D6B12EE62}"/>
              </a:ext>
            </a:extLst>
          </p:cNvPr>
          <p:cNvSpPr txBox="1"/>
          <p:nvPr/>
        </p:nvSpPr>
        <p:spPr>
          <a:xfrm>
            <a:off x="3042082" y="585926"/>
            <a:ext cx="914400" cy="914400"/>
          </a:xfrm>
          <a:prstGeom prst="rect">
            <a:avLst/>
          </a:prstGeom>
        </p:spPr>
        <p:txBody>
          <a:bodyPr vert="horz" wrap="none" lIns="91440" tIns="45720" rIns="91440" bIns="45720" rtlCol="0" anchor="ctr">
            <a:noAutofit/>
          </a:bodyPr>
          <a:lstStyle/>
          <a:p>
            <a:endParaRPr lang="en-US" sz="3200" b="1" dirty="0"/>
          </a:p>
        </p:txBody>
      </p:sp>
      <p:sp>
        <p:nvSpPr>
          <p:cNvPr id="5" name="Rectangle 4">
            <a:extLst>
              <a:ext uri="{FF2B5EF4-FFF2-40B4-BE49-F238E27FC236}">
                <a16:creationId xmlns:a16="http://schemas.microsoft.com/office/drawing/2014/main" id="{765A885E-4BBF-432E-8E3C-5AD14D61DD3C}"/>
              </a:ext>
            </a:extLst>
          </p:cNvPr>
          <p:cNvSpPr/>
          <p:nvPr/>
        </p:nvSpPr>
        <p:spPr>
          <a:xfrm>
            <a:off x="1754864" y="244519"/>
            <a:ext cx="8858339" cy="1200329"/>
          </a:xfrm>
          <a:prstGeom prst="rect">
            <a:avLst/>
          </a:prstGeom>
        </p:spPr>
        <p:txBody>
          <a:bodyPr wrap="square">
            <a:spAutoFit/>
          </a:bodyPr>
          <a:lstStyle/>
          <a:p>
            <a:r>
              <a:rPr lang="en-US" sz="3600" b="1" dirty="0">
                <a:solidFill>
                  <a:schemeClr val="tx2"/>
                </a:solidFill>
                <a:latin typeface="+mj-lt"/>
              </a:rPr>
              <a:t>Geographic Disparities in Cancer Mortality </a:t>
            </a:r>
          </a:p>
          <a:p>
            <a:r>
              <a:rPr lang="en-US" sz="3600" b="1" dirty="0">
                <a:solidFill>
                  <a:schemeClr val="tx2"/>
                </a:solidFill>
                <a:latin typeface="+mj-lt"/>
              </a:rPr>
              <a:t>Rates in the United States, Males 2014-2018</a:t>
            </a:r>
          </a:p>
        </p:txBody>
      </p:sp>
      <p:pic>
        <p:nvPicPr>
          <p:cNvPr id="8" name="Picture 7">
            <a:extLst>
              <a:ext uri="{FF2B5EF4-FFF2-40B4-BE49-F238E27FC236}">
                <a16:creationId xmlns:a16="http://schemas.microsoft.com/office/drawing/2014/main" id="{6BCA9F4D-D69C-45D1-8F78-98EB0CB33B06}"/>
              </a:ext>
            </a:extLst>
          </p:cNvPr>
          <p:cNvPicPr>
            <a:picLocks noChangeAspect="1"/>
          </p:cNvPicPr>
          <p:nvPr/>
        </p:nvPicPr>
        <p:blipFill>
          <a:blip r:embed="rId3"/>
          <a:stretch>
            <a:fillRect/>
          </a:stretch>
        </p:blipFill>
        <p:spPr>
          <a:xfrm>
            <a:off x="2266120" y="1500326"/>
            <a:ext cx="7418070" cy="4587018"/>
          </a:xfrm>
          <a:prstGeom prst="rect">
            <a:avLst/>
          </a:prstGeom>
        </p:spPr>
      </p:pic>
      <p:sp>
        <p:nvSpPr>
          <p:cNvPr id="10" name="TextBox 9">
            <a:extLst>
              <a:ext uri="{FF2B5EF4-FFF2-40B4-BE49-F238E27FC236}">
                <a16:creationId xmlns:a16="http://schemas.microsoft.com/office/drawing/2014/main" id="{22A680B8-6BC9-408F-8CFD-69DEC77566D2}"/>
              </a:ext>
            </a:extLst>
          </p:cNvPr>
          <p:cNvSpPr txBox="1"/>
          <p:nvPr/>
        </p:nvSpPr>
        <p:spPr>
          <a:xfrm>
            <a:off x="1935480" y="6272075"/>
            <a:ext cx="8321040" cy="461665"/>
          </a:xfrm>
          <a:prstGeom prst="rect">
            <a:avLst/>
          </a:prstGeom>
          <a:noFill/>
        </p:spPr>
        <p:txBody>
          <a:bodyPr wrap="square">
            <a:spAutoFit/>
          </a:bodyPr>
          <a:lstStyle/>
          <a:p>
            <a:r>
              <a:rPr lang="en-US" sz="1200" b="0" dirty="0"/>
              <a:t>Source: </a:t>
            </a:r>
            <a:r>
              <a:rPr lang="en-US" sz="1200" b="0" i="0" dirty="0">
                <a:solidFill>
                  <a:srgbClr val="212121"/>
                </a:solidFill>
                <a:effectLst/>
                <a:latin typeface="BlinkMacSystemFont"/>
              </a:rPr>
              <a:t>Islami F, Guerra CE, Minihan A, et al. American Cancer Society's report on the status of cancer disparities in the United States, 2021. CA Cancer J Clin. 2021. Epub ahead of print. PMID: 34878180.</a:t>
            </a:r>
            <a:endParaRPr lang="en-US" sz="1200" b="0" dirty="0"/>
          </a:p>
        </p:txBody>
      </p:sp>
    </p:spTree>
    <p:extLst>
      <p:ext uri="{BB962C8B-B14F-4D97-AF65-F5344CB8AC3E}">
        <p14:creationId xmlns:p14="http://schemas.microsoft.com/office/powerpoint/2010/main" val="2632274212"/>
      </p:ext>
    </p:extLst>
  </p:cSld>
  <p:clrMapOvr>
    <a:masterClrMapping/>
  </p:clrMapOvr>
  <mc:AlternateContent xmlns:mc="http://schemas.openxmlformats.org/markup-compatibility/2006">
    <mc:Choice xmlns:p14="http://schemas.microsoft.com/office/powerpoint/2010/main" Requires="p14">
      <p:transition spd="slow" p14:dur="2000" advTm="56224"/>
    </mc:Choice>
    <mc:Fallback>
      <p:transition spd="slow" advTm="5622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3A0F47-CEE8-4E85-8BEF-5B3FA5743D50}"/>
              </a:ext>
            </a:extLst>
          </p:cNvPr>
          <p:cNvPicPr>
            <a:picLocks noChangeAspect="1"/>
          </p:cNvPicPr>
          <p:nvPr/>
        </p:nvPicPr>
        <p:blipFill>
          <a:blip r:embed="rId3"/>
          <a:stretch>
            <a:fillRect/>
          </a:stretch>
        </p:blipFill>
        <p:spPr>
          <a:xfrm>
            <a:off x="2309419" y="1355339"/>
            <a:ext cx="7337501" cy="4705815"/>
          </a:xfrm>
          <a:prstGeom prst="rect">
            <a:avLst/>
          </a:prstGeom>
        </p:spPr>
      </p:pic>
      <p:sp>
        <p:nvSpPr>
          <p:cNvPr id="5" name="TextBox 4">
            <a:extLst>
              <a:ext uri="{FF2B5EF4-FFF2-40B4-BE49-F238E27FC236}">
                <a16:creationId xmlns:a16="http://schemas.microsoft.com/office/drawing/2014/main" id="{E98F4521-7277-4787-905F-C89AB3680294}"/>
              </a:ext>
            </a:extLst>
          </p:cNvPr>
          <p:cNvSpPr txBox="1"/>
          <p:nvPr/>
        </p:nvSpPr>
        <p:spPr>
          <a:xfrm>
            <a:off x="5549590" y="3100039"/>
            <a:ext cx="914400" cy="914400"/>
          </a:xfrm>
          <a:prstGeom prst="rect">
            <a:avLst/>
          </a:prstGeom>
        </p:spPr>
        <p:txBody>
          <a:bodyPr vert="horz" wrap="none" lIns="91440" tIns="45720" rIns="91440" bIns="45720" rtlCol="0" anchor="ctr">
            <a:noAutofit/>
          </a:bodyPr>
          <a:lstStyle/>
          <a:p>
            <a:endParaRPr lang="en-US" sz="3200" b="0" dirty="0"/>
          </a:p>
        </p:txBody>
      </p:sp>
      <p:sp>
        <p:nvSpPr>
          <p:cNvPr id="6" name="TextBox 5">
            <a:extLst>
              <a:ext uri="{FF2B5EF4-FFF2-40B4-BE49-F238E27FC236}">
                <a16:creationId xmlns:a16="http://schemas.microsoft.com/office/drawing/2014/main" id="{A5B99605-4542-4934-8130-4317B87D5B1D}"/>
              </a:ext>
            </a:extLst>
          </p:cNvPr>
          <p:cNvSpPr txBox="1"/>
          <p:nvPr/>
        </p:nvSpPr>
        <p:spPr>
          <a:xfrm>
            <a:off x="1651534" y="392708"/>
            <a:ext cx="8118088" cy="914400"/>
          </a:xfrm>
          <a:prstGeom prst="rect">
            <a:avLst/>
          </a:prstGeom>
        </p:spPr>
        <p:txBody>
          <a:bodyPr vert="horz" wrap="none" lIns="91440" tIns="45720" rIns="91440" bIns="45720" rtlCol="0" anchor="ctr">
            <a:noAutofit/>
          </a:bodyPr>
          <a:lstStyle/>
          <a:p>
            <a:r>
              <a:rPr lang="en-US" sz="3200" b="1" dirty="0">
                <a:solidFill>
                  <a:schemeClr val="tx2"/>
                </a:solidFill>
              </a:rPr>
              <a:t>Racial and Ethnic Disparities in Cancer Incidence and </a:t>
            </a:r>
          </a:p>
          <a:p>
            <a:r>
              <a:rPr lang="en-US" sz="3200" b="1" dirty="0">
                <a:solidFill>
                  <a:schemeClr val="tx2"/>
                </a:solidFill>
              </a:rPr>
              <a:t>Mortality Rates in the United States, 2015-2019</a:t>
            </a:r>
          </a:p>
        </p:txBody>
      </p:sp>
      <p:sp>
        <p:nvSpPr>
          <p:cNvPr id="7" name="TextBox 6">
            <a:extLst>
              <a:ext uri="{FF2B5EF4-FFF2-40B4-BE49-F238E27FC236}">
                <a16:creationId xmlns:a16="http://schemas.microsoft.com/office/drawing/2014/main" id="{2931B6EE-A243-432D-AEED-A18E46E41CD1}"/>
              </a:ext>
            </a:extLst>
          </p:cNvPr>
          <p:cNvSpPr txBox="1"/>
          <p:nvPr/>
        </p:nvSpPr>
        <p:spPr>
          <a:xfrm>
            <a:off x="1605535" y="5924483"/>
            <a:ext cx="821714" cy="914400"/>
          </a:xfrm>
          <a:prstGeom prst="rect">
            <a:avLst/>
          </a:prstGeom>
        </p:spPr>
        <p:txBody>
          <a:bodyPr vert="horz" wrap="none" lIns="91440" tIns="45720" rIns="91440" bIns="45720" rtlCol="0" anchor="ctr">
            <a:noAutofit/>
          </a:bodyPr>
          <a:lstStyle/>
          <a:p>
            <a:r>
              <a:rPr lang="en-US" sz="1200" b="0" dirty="0"/>
              <a:t>Source: </a:t>
            </a:r>
            <a:r>
              <a:rPr lang="en-US" sz="1200" b="0" i="0" dirty="0">
                <a:solidFill>
                  <a:srgbClr val="212121"/>
                </a:solidFill>
                <a:effectLst/>
                <a:latin typeface="BlinkMacSystemFont"/>
              </a:rPr>
              <a:t>Islami F, Guerra CE, Minihan A, et al. American Cancer Society's report on the status of cancer disparities in the United States, 2021. </a:t>
            </a:r>
          </a:p>
          <a:p>
            <a:r>
              <a:rPr lang="en-US" sz="1200" b="0" i="0" dirty="0">
                <a:solidFill>
                  <a:srgbClr val="212121"/>
                </a:solidFill>
                <a:effectLst/>
                <a:latin typeface="BlinkMacSystemFont"/>
              </a:rPr>
              <a:t>CA Cancer J Clin. 2021. Epub ahead of print. PMID: 34878180.</a:t>
            </a:r>
            <a:endParaRPr lang="en-US" sz="1200" b="0" dirty="0"/>
          </a:p>
        </p:txBody>
      </p:sp>
      <p:sp>
        <p:nvSpPr>
          <p:cNvPr id="2" name="Rectangle 1">
            <a:extLst>
              <a:ext uri="{FF2B5EF4-FFF2-40B4-BE49-F238E27FC236}">
                <a16:creationId xmlns:a16="http://schemas.microsoft.com/office/drawing/2014/main" id="{134445FA-DE7D-4FEE-964A-E2909CE50D8E}"/>
              </a:ext>
            </a:extLst>
          </p:cNvPr>
          <p:cNvSpPr/>
          <p:nvPr/>
        </p:nvSpPr>
        <p:spPr>
          <a:xfrm>
            <a:off x="2579649" y="3866871"/>
            <a:ext cx="7817841" cy="914400"/>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0D2917A-6235-4FBA-ACE1-53FF164F0B9C}"/>
              </a:ext>
            </a:extLst>
          </p:cNvPr>
          <p:cNvSpPr/>
          <p:nvPr/>
        </p:nvSpPr>
        <p:spPr>
          <a:xfrm>
            <a:off x="2579650" y="1672590"/>
            <a:ext cx="7817841" cy="914400"/>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344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ED21F-1AF7-4F42-B5B3-44CEA29E3C4E}"/>
              </a:ext>
            </a:extLst>
          </p:cNvPr>
          <p:cNvSpPr>
            <a:spLocks noGrp="1"/>
          </p:cNvSpPr>
          <p:nvPr>
            <p:ph type="title"/>
          </p:nvPr>
        </p:nvSpPr>
        <p:spPr>
          <a:xfrm>
            <a:off x="1705099" y="338446"/>
            <a:ext cx="8781803" cy="1143000"/>
          </a:xfrm>
        </p:spPr>
        <p:txBody>
          <a:bodyPr/>
          <a:lstStyle/>
          <a:p>
            <a:r>
              <a:rPr lang="en-US" sz="3600" b="1" dirty="0">
                <a:solidFill>
                  <a:schemeClr val="tx2"/>
                </a:solidFill>
              </a:rPr>
              <a:t>Socioeconomic Disparities in 5-year Survival Following Cancer Diagnosis in United States</a:t>
            </a:r>
          </a:p>
        </p:txBody>
      </p:sp>
      <p:graphicFrame>
        <p:nvGraphicFramePr>
          <p:cNvPr id="7" name="Content Placeholder 6">
            <a:extLst>
              <a:ext uri="{FF2B5EF4-FFF2-40B4-BE49-F238E27FC236}">
                <a16:creationId xmlns:a16="http://schemas.microsoft.com/office/drawing/2014/main" id="{6D8E2734-26B5-4D6D-BD0C-AAC25922828C}"/>
              </a:ext>
            </a:extLst>
          </p:cNvPr>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8C1EF8E-8603-4984-BCAA-E4AF36B6E771}"/>
              </a:ext>
            </a:extLst>
          </p:cNvPr>
          <p:cNvSpPr txBox="1"/>
          <p:nvPr/>
        </p:nvSpPr>
        <p:spPr>
          <a:xfrm>
            <a:off x="1573576" y="5921256"/>
            <a:ext cx="9094424" cy="861774"/>
          </a:xfrm>
          <a:prstGeom prst="rect">
            <a:avLst/>
          </a:prstGeom>
          <a:noFill/>
        </p:spPr>
        <p:txBody>
          <a:bodyPr wrap="square" lIns="0" tIns="0" rIns="0" bIns="0" rtlCol="0">
            <a:spAutoFit/>
          </a:bodyPr>
          <a:lstStyle/>
          <a:p>
            <a:pPr>
              <a:spcAft>
                <a:spcPts val="1200"/>
              </a:spcAft>
            </a:pPr>
            <a:r>
              <a:rPr lang="en-US" sz="1400" dirty="0"/>
              <a:t>SES measured with area deprivation index, with indicators of education, occupation, wealth, income distribution, unemployment rate, poverty rate, and housing quality linked to SEER data.  SOURCE: Singh GK, Jemal A. Socioeconomic and Racial/Ethnic Disparities in Cancer Mortality, Incidence, and Survival  in the United States, 1950-2014: Over Six Decades of Changing Patterns and Widening Inequalities. J Environ Public Health. 2017</a:t>
            </a:r>
          </a:p>
        </p:txBody>
      </p:sp>
    </p:spTree>
    <p:extLst>
      <p:ext uri="{BB962C8B-B14F-4D97-AF65-F5344CB8AC3E}">
        <p14:creationId xmlns:p14="http://schemas.microsoft.com/office/powerpoint/2010/main" val="2938669089"/>
      </p:ext>
    </p:extLst>
  </p:cSld>
  <p:clrMapOvr>
    <a:masterClrMapping/>
  </p:clrMapOvr>
  <mc:AlternateContent xmlns:mc="http://schemas.openxmlformats.org/markup-compatibility/2006">
    <mc:Choice xmlns:p14="http://schemas.microsoft.com/office/powerpoint/2010/main" Requires="p14">
      <p:transition spd="slow" p14:dur="2000" advTm="70621"/>
    </mc:Choice>
    <mc:Fallback>
      <p:transition spd="slow" advTm="7062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ED21F-1AF7-4F42-B5B3-44CEA29E3C4E}"/>
              </a:ext>
            </a:extLst>
          </p:cNvPr>
          <p:cNvSpPr>
            <a:spLocks noGrp="1"/>
          </p:cNvSpPr>
          <p:nvPr>
            <p:ph type="title"/>
          </p:nvPr>
        </p:nvSpPr>
        <p:spPr>
          <a:xfrm>
            <a:off x="1524000" y="233184"/>
            <a:ext cx="9255758" cy="1143000"/>
          </a:xfrm>
        </p:spPr>
        <p:txBody>
          <a:bodyPr/>
          <a:lstStyle/>
          <a:p>
            <a:r>
              <a:rPr lang="en-US" sz="3600" b="1" dirty="0">
                <a:solidFill>
                  <a:srgbClr val="002060"/>
                </a:solidFill>
              </a:rPr>
              <a:t>Socioeconomic Disparities in Survival Following Cancer Diagnosis, by Race and Ethnicity</a:t>
            </a:r>
          </a:p>
        </p:txBody>
      </p:sp>
      <p:graphicFrame>
        <p:nvGraphicFramePr>
          <p:cNvPr id="7" name="Content Placeholder 6">
            <a:extLst>
              <a:ext uri="{FF2B5EF4-FFF2-40B4-BE49-F238E27FC236}">
                <a16:creationId xmlns:a16="http://schemas.microsoft.com/office/drawing/2014/main" id="{6D8E2734-26B5-4D6D-BD0C-AAC25922828C}"/>
              </a:ext>
            </a:extLst>
          </p:cNvPr>
          <p:cNvGraphicFramePr>
            <a:graphicFrameLocks noGrp="1"/>
          </p:cNvGraphicFramePr>
          <p:nvPr>
            <p:ph idx="1"/>
            <p:extLst>
              <p:ext uri="{D42A27DB-BD31-4B8C-83A1-F6EECF244321}">
                <p14:modId xmlns:p14="http://schemas.microsoft.com/office/powerpoint/2010/main" val="2313772182"/>
              </p:ext>
            </p:extLst>
          </p:nvPr>
        </p:nvGraphicFramePr>
        <p:xfrm>
          <a:off x="1981200" y="176718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65EF2BAB-206D-4BD4-9995-FD0911E0B502}"/>
              </a:ext>
            </a:extLst>
          </p:cNvPr>
          <p:cNvSpPr txBox="1"/>
          <p:nvPr/>
        </p:nvSpPr>
        <p:spPr>
          <a:xfrm>
            <a:off x="1573576" y="5996226"/>
            <a:ext cx="8911544" cy="861774"/>
          </a:xfrm>
          <a:prstGeom prst="rect">
            <a:avLst/>
          </a:prstGeom>
          <a:noFill/>
        </p:spPr>
        <p:txBody>
          <a:bodyPr wrap="square" lIns="0" tIns="0" rIns="0" bIns="0" rtlCol="0">
            <a:spAutoFit/>
          </a:bodyPr>
          <a:lstStyle/>
          <a:p>
            <a:pPr>
              <a:spcAft>
                <a:spcPts val="1200"/>
              </a:spcAft>
            </a:pPr>
            <a:r>
              <a:rPr lang="en-US" sz="1400" dirty="0"/>
              <a:t>SES measured with area deprivation index, with indicators of education, occupation, wealth, income distribution, unemployment rate, poverty rate, and housing quality linked to SEER data.  SOURCE: Singh GK, Jemal A. Socioeconomic and Racial/Ethnic Disparities in Cancer Mortality, Incidence, and Survival  in the United States, 1950-2014: Over Six Decades of Changing Patterns and Widening Inequalities. J Environ Public Health. 2017</a:t>
            </a:r>
          </a:p>
        </p:txBody>
      </p:sp>
      <p:sp>
        <p:nvSpPr>
          <p:cNvPr id="3" name="Rectangle 2">
            <a:extLst>
              <a:ext uri="{FF2B5EF4-FFF2-40B4-BE49-F238E27FC236}">
                <a16:creationId xmlns:a16="http://schemas.microsoft.com/office/drawing/2014/main" id="{3A046E17-22A7-2310-A8D2-46E1FCBA15C8}"/>
              </a:ext>
            </a:extLst>
          </p:cNvPr>
          <p:cNvSpPr/>
          <p:nvPr/>
        </p:nvSpPr>
        <p:spPr>
          <a:xfrm>
            <a:off x="5209953" y="1491836"/>
            <a:ext cx="886047" cy="4113393"/>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9014435-3886-8C9D-B293-C1EC93B89C18}"/>
              </a:ext>
            </a:extLst>
          </p:cNvPr>
          <p:cNvSpPr/>
          <p:nvPr/>
        </p:nvSpPr>
        <p:spPr>
          <a:xfrm>
            <a:off x="9018890" y="1491836"/>
            <a:ext cx="886047" cy="4113393"/>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78224"/>
      </p:ext>
    </p:extLst>
  </p:cSld>
  <p:clrMapOvr>
    <a:masterClrMapping/>
  </p:clrMapOvr>
  <mc:AlternateContent xmlns:mc="http://schemas.openxmlformats.org/markup-compatibility/2006">
    <mc:Choice xmlns:p14="http://schemas.microsoft.com/office/powerpoint/2010/main" Requires="p14">
      <p:transition spd="slow" p14:dur="2000" advTm="56016"/>
    </mc:Choice>
    <mc:Fallback>
      <p:transition spd="slow" advTm="560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C6A65C-F9C2-7A66-9A3B-3FB199BFD728}"/>
              </a:ext>
            </a:extLst>
          </p:cNvPr>
          <p:cNvSpPr>
            <a:spLocks noGrp="1"/>
          </p:cNvSpPr>
          <p:nvPr>
            <p:ph type="title"/>
          </p:nvPr>
        </p:nvSpPr>
        <p:spPr/>
        <p:txBody>
          <a:bodyPr/>
          <a:lstStyle/>
          <a:p>
            <a:r>
              <a:rPr lang="en-US" sz="4000" b="1" dirty="0"/>
              <a:t>Structural Racism: Historic Redlining</a:t>
            </a:r>
          </a:p>
        </p:txBody>
      </p:sp>
      <p:pic>
        <p:nvPicPr>
          <p:cNvPr id="6" name="Content Placeholder 5">
            <a:extLst>
              <a:ext uri="{FF2B5EF4-FFF2-40B4-BE49-F238E27FC236}">
                <a16:creationId xmlns:a16="http://schemas.microsoft.com/office/drawing/2014/main" id="{B2F87C41-F6DD-DAED-5392-C764547602F5}"/>
              </a:ext>
            </a:extLst>
          </p:cNvPr>
          <p:cNvPicPr>
            <a:picLocks noGrp="1" noChangeAspect="1"/>
          </p:cNvPicPr>
          <p:nvPr>
            <p:ph idx="1"/>
          </p:nvPr>
        </p:nvPicPr>
        <p:blipFill>
          <a:blip r:embed="rId3"/>
          <a:stretch>
            <a:fillRect/>
          </a:stretch>
        </p:blipFill>
        <p:spPr>
          <a:xfrm>
            <a:off x="2061211" y="1725930"/>
            <a:ext cx="5017770" cy="4446270"/>
          </a:xfrm>
          <a:prstGeom prst="rect">
            <a:avLst/>
          </a:prstGeom>
          <a:noFill/>
        </p:spPr>
      </p:pic>
      <p:sp>
        <p:nvSpPr>
          <p:cNvPr id="7" name="TextBox 6">
            <a:extLst>
              <a:ext uri="{FF2B5EF4-FFF2-40B4-BE49-F238E27FC236}">
                <a16:creationId xmlns:a16="http://schemas.microsoft.com/office/drawing/2014/main" id="{53BBC5F4-4E6D-29CC-CE31-EF09AB4190E4}"/>
              </a:ext>
            </a:extLst>
          </p:cNvPr>
          <p:cNvSpPr txBox="1"/>
          <p:nvPr/>
        </p:nvSpPr>
        <p:spPr>
          <a:xfrm>
            <a:off x="7162800" y="1771650"/>
            <a:ext cx="3386447" cy="2942854"/>
          </a:xfrm>
          <a:prstGeom prst="rect">
            <a:avLst/>
          </a:prstGeom>
        </p:spPr>
        <p:txBody>
          <a:bodyPr vert="horz" wrap="none" lIns="91440" tIns="45720" rIns="91440" bIns="45720" rtlCol="0" anchor="ctr">
            <a:noAutofit/>
          </a:bodyPr>
          <a:lstStyle/>
          <a:p>
            <a:r>
              <a:rPr lang="en-US" sz="2400" b="0" dirty="0"/>
              <a:t>Growing evidence </a:t>
            </a:r>
          </a:p>
          <a:p>
            <a:r>
              <a:rPr lang="en-US" sz="2400" b="0" dirty="0"/>
              <a:t>that residence in </a:t>
            </a:r>
          </a:p>
          <a:p>
            <a:r>
              <a:rPr lang="en-US" sz="2400" b="0" dirty="0"/>
              <a:t>redlined areas associated </a:t>
            </a:r>
          </a:p>
          <a:p>
            <a:r>
              <a:rPr lang="en-US" sz="2400" b="0" dirty="0"/>
              <a:t>with worse cancer survival </a:t>
            </a:r>
          </a:p>
          <a:p>
            <a:r>
              <a:rPr lang="en-US" sz="2400" b="0" dirty="0"/>
              <a:t>and higher mortality rates </a:t>
            </a:r>
          </a:p>
        </p:txBody>
      </p:sp>
    </p:spTree>
    <p:extLst>
      <p:ext uri="{BB962C8B-B14F-4D97-AF65-F5344CB8AC3E}">
        <p14:creationId xmlns:p14="http://schemas.microsoft.com/office/powerpoint/2010/main" val="15191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544632F-3294-4644-A2C2-8A92FCC66091}"/>
              </a:ext>
            </a:extLst>
          </p:cNvPr>
          <p:cNvSpPr txBox="1">
            <a:spLocks/>
          </p:cNvSpPr>
          <p:nvPr/>
        </p:nvSpPr>
        <p:spPr>
          <a:xfrm>
            <a:off x="1858527" y="409535"/>
            <a:ext cx="9144000" cy="700088"/>
          </a:xfrm>
          <a:prstGeom prst="rect">
            <a:avLst/>
          </a:prstGeom>
        </p:spPr>
        <p:txBody>
          <a:bodyPr vert="horz" lIns="0" tIns="0" rIns="0" bIns="0" rtlCol="0" anchor="t">
            <a:noAutofit/>
          </a:bodyPr>
          <a:lstStyle>
            <a:lvl1pPr algn="l" defTabSz="609585" rtl="0" eaLnBrk="1" latinLnBrk="0" hangingPunct="1">
              <a:lnSpc>
                <a:spcPct val="80000"/>
              </a:lnSpc>
              <a:spcBef>
                <a:spcPct val="0"/>
              </a:spcBef>
              <a:spcAft>
                <a:spcPts val="533"/>
              </a:spcAft>
              <a:buNone/>
              <a:defRPr sz="4000" b="1" i="0" kern="2800" spc="100" baseline="0">
                <a:solidFill>
                  <a:schemeClr val="accent1"/>
                </a:solidFill>
                <a:latin typeface="Calibri" panose="020F0502020204030204" pitchFamily="34" charset="0"/>
                <a:ea typeface="Source Sans Pro" charset="0"/>
                <a:cs typeface="Calibri" panose="020F0502020204030204" pitchFamily="34" charset="0"/>
              </a:defRPr>
            </a:lvl1pPr>
          </a:lstStyle>
          <a:p>
            <a:pPr>
              <a:spcBef>
                <a:spcPts val="0"/>
              </a:spcBef>
            </a:pPr>
            <a:r>
              <a:rPr lang="en-US" sz="3600" dirty="0">
                <a:solidFill>
                  <a:srgbClr val="002060"/>
                </a:solidFill>
              </a:rPr>
              <a:t>Disparities in Survival by Health Insurance Coverage among </a:t>
            </a:r>
            <a:r>
              <a:rPr lang="en-US" sz="3600" kern="2000" dirty="0">
                <a:solidFill>
                  <a:srgbClr val="002060"/>
                </a:solidFill>
              </a:rPr>
              <a:t>Colorectal Cancer Patients Aged &lt;65 years in the United States</a:t>
            </a:r>
          </a:p>
          <a:p>
            <a:pPr>
              <a:spcBef>
                <a:spcPts val="0"/>
              </a:spcBef>
            </a:pPr>
            <a:endParaRPr lang="en-US" sz="3600" kern="2000" dirty="0">
              <a:solidFill>
                <a:srgbClr val="002060"/>
              </a:solidFill>
            </a:endParaRPr>
          </a:p>
        </p:txBody>
      </p:sp>
      <p:sp>
        <p:nvSpPr>
          <p:cNvPr id="5" name="TextBox 4">
            <a:extLst>
              <a:ext uri="{FF2B5EF4-FFF2-40B4-BE49-F238E27FC236}">
                <a16:creationId xmlns:a16="http://schemas.microsoft.com/office/drawing/2014/main" id="{72857620-3782-460D-BD6D-D2F2337716E5}"/>
              </a:ext>
            </a:extLst>
          </p:cNvPr>
          <p:cNvSpPr txBox="1"/>
          <p:nvPr/>
        </p:nvSpPr>
        <p:spPr>
          <a:xfrm>
            <a:off x="1782178" y="5905501"/>
            <a:ext cx="914400" cy="914400"/>
          </a:xfrm>
          <a:prstGeom prst="rect">
            <a:avLst/>
          </a:prstGeom>
        </p:spPr>
        <p:txBody>
          <a:bodyPr vert="horz" wrap="none" lIns="91440" tIns="45720" rIns="91440" bIns="45720" rtlCol="0" anchor="ctr">
            <a:noAutofit/>
          </a:bodyPr>
          <a:lstStyle/>
          <a:p>
            <a:r>
              <a:rPr lang="en-US" sz="1400" dirty="0">
                <a:solidFill>
                  <a:srgbClr val="212121"/>
                </a:solidFill>
                <a:latin typeface="BlinkMacSystemFont"/>
              </a:rPr>
              <a:t>Source: Miller KD, Nogueira L, Devasia T, Mariotto AB, Yabroff KR, Jemal A, Kramer J, Siegel RL. Cancer treatment and </a:t>
            </a:r>
          </a:p>
          <a:p>
            <a:r>
              <a:rPr lang="en-US" sz="1400" dirty="0">
                <a:solidFill>
                  <a:srgbClr val="212121"/>
                </a:solidFill>
                <a:latin typeface="BlinkMacSystemFont"/>
              </a:rPr>
              <a:t>survivorship statistics, 2022. CA Cancer J Clin. 2022 doi: 10.3322/caac.21731. </a:t>
            </a:r>
            <a:r>
              <a:rPr lang="en-US" sz="1400" dirty="0"/>
              <a:t>Data from the National Cancer Database</a:t>
            </a:r>
          </a:p>
        </p:txBody>
      </p:sp>
      <p:pic>
        <p:nvPicPr>
          <p:cNvPr id="4" name="Picture 3">
            <a:extLst>
              <a:ext uri="{FF2B5EF4-FFF2-40B4-BE49-F238E27FC236}">
                <a16:creationId xmlns:a16="http://schemas.microsoft.com/office/drawing/2014/main" id="{1A8486C1-B47C-DB0D-6291-9FDF2341A584}"/>
              </a:ext>
            </a:extLst>
          </p:cNvPr>
          <p:cNvPicPr>
            <a:picLocks noChangeAspect="1"/>
          </p:cNvPicPr>
          <p:nvPr/>
        </p:nvPicPr>
        <p:blipFill>
          <a:blip r:embed="rId3"/>
          <a:stretch>
            <a:fillRect/>
          </a:stretch>
        </p:blipFill>
        <p:spPr>
          <a:xfrm>
            <a:off x="1954679" y="2066323"/>
            <a:ext cx="6949440" cy="3953478"/>
          </a:xfrm>
          <a:prstGeom prst="rect">
            <a:avLst/>
          </a:prstGeom>
        </p:spPr>
      </p:pic>
      <p:sp>
        <p:nvSpPr>
          <p:cNvPr id="6" name="Rectangle 5">
            <a:extLst>
              <a:ext uri="{FF2B5EF4-FFF2-40B4-BE49-F238E27FC236}">
                <a16:creationId xmlns:a16="http://schemas.microsoft.com/office/drawing/2014/main" id="{DEE4C6EE-3830-423E-8A88-7CC81E89724B}"/>
              </a:ext>
            </a:extLst>
          </p:cNvPr>
          <p:cNvSpPr/>
          <p:nvPr/>
        </p:nvSpPr>
        <p:spPr>
          <a:xfrm>
            <a:off x="6611400" y="2679168"/>
            <a:ext cx="2640330" cy="914400"/>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0161945"/>
      </p:ext>
    </p:extLst>
  </p:cSld>
  <p:clrMapOvr>
    <a:masterClrMapping/>
  </p:clrMapOvr>
  <mc:AlternateContent xmlns:mc="http://schemas.openxmlformats.org/markup-compatibility/2006" xmlns:p14="http://schemas.microsoft.com/office/powerpoint/2010/main">
    <mc:Choice Requires="p14">
      <p:transition spd="med" p14:dur="700" advTm="75823">
        <p:fade/>
      </p:transition>
    </mc:Choice>
    <mc:Fallback xmlns="">
      <p:transition spd="med" advTm="758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erson with different symbols">
            <a:extLst>
              <a:ext uri="{FF2B5EF4-FFF2-40B4-BE49-F238E27FC236}">
                <a16:creationId xmlns:a16="http://schemas.microsoft.com/office/drawing/2014/main" id="{26A8E7B0-BD68-509B-9537-28762D6E115F}"/>
              </a:ext>
            </a:extLst>
          </p:cNvPr>
          <p:cNvPicPr>
            <a:picLocks noChangeAspect="1"/>
          </p:cNvPicPr>
          <p:nvPr/>
        </p:nvPicPr>
        <p:blipFill>
          <a:blip r:embed="rId3"/>
          <a:stretch>
            <a:fillRect/>
          </a:stretch>
        </p:blipFill>
        <p:spPr>
          <a:xfrm>
            <a:off x="2785729" y="0"/>
            <a:ext cx="6794205" cy="6858000"/>
          </a:xfrm>
          <a:prstGeom prst="rect">
            <a:avLst/>
          </a:prstGeom>
        </p:spPr>
      </p:pic>
      <p:sp>
        <p:nvSpPr>
          <p:cNvPr id="4" name="TextBox 3">
            <a:extLst>
              <a:ext uri="{FF2B5EF4-FFF2-40B4-BE49-F238E27FC236}">
                <a16:creationId xmlns:a16="http://schemas.microsoft.com/office/drawing/2014/main" id="{184CC36A-942D-6F00-3870-62CAD120799C}"/>
              </a:ext>
            </a:extLst>
          </p:cNvPr>
          <p:cNvSpPr txBox="1"/>
          <p:nvPr/>
        </p:nvSpPr>
        <p:spPr>
          <a:xfrm>
            <a:off x="8897421" y="3503760"/>
            <a:ext cx="3062057" cy="954107"/>
          </a:xfrm>
          <a:prstGeom prst="rect">
            <a:avLst/>
          </a:prstGeom>
          <a:noFill/>
        </p:spPr>
        <p:txBody>
          <a:bodyPr wrap="none" rtlCol="0">
            <a:spAutoFit/>
          </a:bodyPr>
          <a:lstStyle/>
          <a:p>
            <a:r>
              <a:rPr lang="en-US" sz="2800" b="1" dirty="0"/>
              <a:t>Neighborhood and </a:t>
            </a:r>
          </a:p>
          <a:p>
            <a:r>
              <a:rPr lang="en-US" sz="2800" b="1" dirty="0"/>
              <a:t>Built Environment</a:t>
            </a:r>
          </a:p>
        </p:txBody>
      </p:sp>
      <p:sp>
        <p:nvSpPr>
          <p:cNvPr id="5" name="TextBox 4">
            <a:extLst>
              <a:ext uri="{FF2B5EF4-FFF2-40B4-BE49-F238E27FC236}">
                <a16:creationId xmlns:a16="http://schemas.microsoft.com/office/drawing/2014/main" id="{86E875EB-2EA2-5C49-6F68-04E70B77FB4C}"/>
              </a:ext>
            </a:extLst>
          </p:cNvPr>
          <p:cNvSpPr txBox="1"/>
          <p:nvPr/>
        </p:nvSpPr>
        <p:spPr>
          <a:xfrm>
            <a:off x="3898565" y="5711476"/>
            <a:ext cx="4752711" cy="523220"/>
          </a:xfrm>
          <a:prstGeom prst="rect">
            <a:avLst/>
          </a:prstGeom>
          <a:noFill/>
        </p:spPr>
        <p:txBody>
          <a:bodyPr wrap="none" rtlCol="0">
            <a:spAutoFit/>
          </a:bodyPr>
          <a:lstStyle/>
          <a:p>
            <a:r>
              <a:rPr lang="en-US" sz="2800" b="1" dirty="0"/>
              <a:t>Social and Community Context</a:t>
            </a:r>
          </a:p>
        </p:txBody>
      </p:sp>
      <p:sp>
        <p:nvSpPr>
          <p:cNvPr id="6" name="TextBox 5">
            <a:extLst>
              <a:ext uri="{FF2B5EF4-FFF2-40B4-BE49-F238E27FC236}">
                <a16:creationId xmlns:a16="http://schemas.microsoft.com/office/drawing/2014/main" id="{3636898E-F61B-E308-DDB9-0C4D5E1F27DD}"/>
              </a:ext>
            </a:extLst>
          </p:cNvPr>
          <p:cNvSpPr txBox="1"/>
          <p:nvPr/>
        </p:nvSpPr>
        <p:spPr>
          <a:xfrm>
            <a:off x="1682920" y="3674959"/>
            <a:ext cx="1611660" cy="954107"/>
          </a:xfrm>
          <a:prstGeom prst="rect">
            <a:avLst/>
          </a:prstGeom>
          <a:noFill/>
        </p:spPr>
        <p:txBody>
          <a:bodyPr wrap="none" rtlCol="0">
            <a:spAutoFit/>
          </a:bodyPr>
          <a:lstStyle/>
          <a:p>
            <a:r>
              <a:rPr lang="en-US" sz="2800" b="1" dirty="0"/>
              <a:t>Economic</a:t>
            </a:r>
          </a:p>
          <a:p>
            <a:r>
              <a:rPr lang="en-US" sz="2800" b="1" dirty="0"/>
              <a:t> Security</a:t>
            </a:r>
          </a:p>
        </p:txBody>
      </p:sp>
      <p:sp>
        <p:nvSpPr>
          <p:cNvPr id="7" name="TextBox 6">
            <a:extLst>
              <a:ext uri="{FF2B5EF4-FFF2-40B4-BE49-F238E27FC236}">
                <a16:creationId xmlns:a16="http://schemas.microsoft.com/office/drawing/2014/main" id="{9C781748-87F1-1DCC-F24E-B4916E3D7EEB}"/>
              </a:ext>
            </a:extLst>
          </p:cNvPr>
          <p:cNvSpPr txBox="1"/>
          <p:nvPr/>
        </p:nvSpPr>
        <p:spPr>
          <a:xfrm>
            <a:off x="1377065" y="1374695"/>
            <a:ext cx="2809295" cy="954107"/>
          </a:xfrm>
          <a:prstGeom prst="rect">
            <a:avLst/>
          </a:prstGeom>
          <a:noFill/>
        </p:spPr>
        <p:txBody>
          <a:bodyPr wrap="none" rtlCol="0">
            <a:spAutoFit/>
          </a:bodyPr>
          <a:lstStyle/>
          <a:p>
            <a:r>
              <a:rPr lang="en-US" sz="2800" b="1" dirty="0"/>
              <a:t>Education Access </a:t>
            </a:r>
          </a:p>
          <a:p>
            <a:r>
              <a:rPr lang="en-US" sz="2800" b="1" dirty="0"/>
              <a:t>and Quality</a:t>
            </a:r>
          </a:p>
        </p:txBody>
      </p:sp>
      <p:sp>
        <p:nvSpPr>
          <p:cNvPr id="8" name="TextBox 7">
            <a:extLst>
              <a:ext uri="{FF2B5EF4-FFF2-40B4-BE49-F238E27FC236}">
                <a16:creationId xmlns:a16="http://schemas.microsoft.com/office/drawing/2014/main" id="{ABD4C9D1-4BFE-EFF4-011D-42EECC11705F}"/>
              </a:ext>
            </a:extLst>
          </p:cNvPr>
          <p:cNvSpPr txBox="1"/>
          <p:nvPr/>
        </p:nvSpPr>
        <p:spPr>
          <a:xfrm>
            <a:off x="8396285" y="1446027"/>
            <a:ext cx="2956515" cy="954107"/>
          </a:xfrm>
          <a:prstGeom prst="rect">
            <a:avLst/>
          </a:prstGeom>
          <a:noFill/>
        </p:spPr>
        <p:txBody>
          <a:bodyPr wrap="none" rtlCol="0">
            <a:spAutoFit/>
          </a:bodyPr>
          <a:lstStyle/>
          <a:p>
            <a:r>
              <a:rPr lang="en-US" sz="2800" b="1" dirty="0"/>
              <a:t>Healthcare Access </a:t>
            </a:r>
          </a:p>
          <a:p>
            <a:r>
              <a:rPr lang="en-US" sz="2800" b="1" dirty="0"/>
              <a:t>And Quality</a:t>
            </a:r>
          </a:p>
        </p:txBody>
      </p:sp>
    </p:spTree>
    <p:extLst>
      <p:ext uri="{BB962C8B-B14F-4D97-AF65-F5344CB8AC3E}">
        <p14:creationId xmlns:p14="http://schemas.microsoft.com/office/powerpoint/2010/main" val="17065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E22250-CF57-0912-9CA3-8FB42FB0B89D}"/>
              </a:ext>
            </a:extLst>
          </p:cNvPr>
          <p:cNvSpPr>
            <a:spLocks noGrp="1"/>
          </p:cNvSpPr>
          <p:nvPr>
            <p:ph type="body" sz="quarter" idx="18"/>
          </p:nvPr>
        </p:nvSpPr>
        <p:spPr>
          <a:xfrm>
            <a:off x="2773759" y="332065"/>
            <a:ext cx="8789017" cy="1143000"/>
          </a:xfrm>
        </p:spPr>
        <p:txBody>
          <a:bodyPr/>
          <a:lstStyle/>
          <a:p>
            <a:pPr marL="0" indent="0">
              <a:buNone/>
            </a:pPr>
            <a:r>
              <a:rPr lang="en-US" sz="4000" dirty="0">
                <a:solidFill>
                  <a:srgbClr val="002060"/>
                </a:solidFill>
              </a:rPr>
              <a:t>Health-Related Social Needs</a:t>
            </a:r>
          </a:p>
        </p:txBody>
      </p:sp>
      <p:pic>
        <p:nvPicPr>
          <p:cNvPr id="4" name="Picture 3">
            <a:extLst>
              <a:ext uri="{FF2B5EF4-FFF2-40B4-BE49-F238E27FC236}">
                <a16:creationId xmlns:a16="http://schemas.microsoft.com/office/drawing/2014/main" id="{3262C43E-65C3-769C-DB5E-83BA4E09E3F4}"/>
              </a:ext>
            </a:extLst>
          </p:cNvPr>
          <p:cNvPicPr>
            <a:picLocks noChangeAspect="1"/>
          </p:cNvPicPr>
          <p:nvPr/>
        </p:nvPicPr>
        <p:blipFill>
          <a:blip r:embed="rId3"/>
          <a:stretch>
            <a:fillRect/>
          </a:stretch>
        </p:blipFill>
        <p:spPr>
          <a:xfrm>
            <a:off x="3733622" y="1599704"/>
            <a:ext cx="4392168" cy="4164098"/>
          </a:xfrm>
          <a:prstGeom prst="rect">
            <a:avLst/>
          </a:prstGeom>
        </p:spPr>
      </p:pic>
      <p:sp>
        <p:nvSpPr>
          <p:cNvPr id="6" name="TextBox 5">
            <a:extLst>
              <a:ext uri="{FF2B5EF4-FFF2-40B4-BE49-F238E27FC236}">
                <a16:creationId xmlns:a16="http://schemas.microsoft.com/office/drawing/2014/main" id="{607E8E8A-0A48-64F0-8BF2-5AEAD5B35506}"/>
              </a:ext>
            </a:extLst>
          </p:cNvPr>
          <p:cNvSpPr txBox="1"/>
          <p:nvPr/>
        </p:nvSpPr>
        <p:spPr>
          <a:xfrm>
            <a:off x="8458379" y="1518407"/>
            <a:ext cx="3480192" cy="1384995"/>
          </a:xfrm>
          <a:prstGeom prst="rect">
            <a:avLst/>
          </a:prstGeom>
          <a:noFill/>
        </p:spPr>
        <p:txBody>
          <a:bodyPr wrap="square">
            <a:spAutoFit/>
          </a:bodyPr>
          <a:lstStyle/>
          <a:p>
            <a:r>
              <a:rPr lang="en-US" sz="2800" b="1" dirty="0"/>
              <a:t>Lack of health insurance coverage, transportation to care</a:t>
            </a:r>
          </a:p>
        </p:txBody>
      </p:sp>
      <p:sp>
        <p:nvSpPr>
          <p:cNvPr id="7" name="TextBox 6">
            <a:extLst>
              <a:ext uri="{FF2B5EF4-FFF2-40B4-BE49-F238E27FC236}">
                <a16:creationId xmlns:a16="http://schemas.microsoft.com/office/drawing/2014/main" id="{89F07B5F-BBA7-1DB8-9D7D-3AD35C747F23}"/>
              </a:ext>
            </a:extLst>
          </p:cNvPr>
          <p:cNvSpPr txBox="1"/>
          <p:nvPr/>
        </p:nvSpPr>
        <p:spPr>
          <a:xfrm>
            <a:off x="8689547" y="3869973"/>
            <a:ext cx="1956391" cy="954107"/>
          </a:xfrm>
          <a:prstGeom prst="rect">
            <a:avLst/>
          </a:prstGeom>
          <a:noFill/>
        </p:spPr>
        <p:txBody>
          <a:bodyPr wrap="square">
            <a:spAutoFit/>
          </a:bodyPr>
          <a:lstStyle/>
          <a:p>
            <a:r>
              <a:rPr lang="en-US" sz="2800" b="1" dirty="0"/>
              <a:t>Housing Instability</a:t>
            </a:r>
          </a:p>
        </p:txBody>
      </p:sp>
      <p:sp>
        <p:nvSpPr>
          <p:cNvPr id="9" name="TextBox 8">
            <a:extLst>
              <a:ext uri="{FF2B5EF4-FFF2-40B4-BE49-F238E27FC236}">
                <a16:creationId xmlns:a16="http://schemas.microsoft.com/office/drawing/2014/main" id="{279B96FF-5A9A-E24A-109E-98D4F0512CAE}"/>
              </a:ext>
            </a:extLst>
          </p:cNvPr>
          <p:cNvSpPr txBox="1"/>
          <p:nvPr/>
        </p:nvSpPr>
        <p:spPr>
          <a:xfrm>
            <a:off x="1524021" y="1428677"/>
            <a:ext cx="2499476" cy="954107"/>
          </a:xfrm>
          <a:prstGeom prst="rect">
            <a:avLst/>
          </a:prstGeom>
          <a:noFill/>
        </p:spPr>
        <p:txBody>
          <a:bodyPr wrap="square">
            <a:spAutoFit/>
          </a:bodyPr>
          <a:lstStyle/>
          <a:p>
            <a:r>
              <a:rPr lang="en-US" sz="2800" b="1" dirty="0"/>
              <a:t>Limited health literacy</a:t>
            </a:r>
          </a:p>
        </p:txBody>
      </p:sp>
      <p:sp>
        <p:nvSpPr>
          <p:cNvPr id="11" name="TextBox 10">
            <a:extLst>
              <a:ext uri="{FF2B5EF4-FFF2-40B4-BE49-F238E27FC236}">
                <a16:creationId xmlns:a16="http://schemas.microsoft.com/office/drawing/2014/main" id="{D5065323-BA89-F3B8-03CD-0E0195B4A544}"/>
              </a:ext>
            </a:extLst>
          </p:cNvPr>
          <p:cNvSpPr txBox="1"/>
          <p:nvPr/>
        </p:nvSpPr>
        <p:spPr>
          <a:xfrm>
            <a:off x="345303" y="3020315"/>
            <a:ext cx="3388319" cy="1384995"/>
          </a:xfrm>
          <a:prstGeom prst="rect">
            <a:avLst/>
          </a:prstGeom>
          <a:noFill/>
        </p:spPr>
        <p:txBody>
          <a:bodyPr wrap="square">
            <a:spAutoFit/>
          </a:bodyPr>
          <a:lstStyle/>
          <a:p>
            <a:r>
              <a:rPr lang="en-US" sz="2800" b="1" dirty="0"/>
              <a:t>Financial insecurity,</a:t>
            </a:r>
          </a:p>
          <a:p>
            <a:r>
              <a:rPr lang="en-US" sz="2800" b="1" dirty="0"/>
              <a:t>unemployment,</a:t>
            </a:r>
          </a:p>
          <a:p>
            <a:r>
              <a:rPr lang="en-US" sz="2800" b="1" dirty="0"/>
              <a:t>food insecurity</a:t>
            </a:r>
          </a:p>
        </p:txBody>
      </p:sp>
      <p:sp>
        <p:nvSpPr>
          <p:cNvPr id="13" name="TextBox 12">
            <a:extLst>
              <a:ext uri="{FF2B5EF4-FFF2-40B4-BE49-F238E27FC236}">
                <a16:creationId xmlns:a16="http://schemas.microsoft.com/office/drawing/2014/main" id="{EBFD4A4D-DD83-51B0-759C-5324DDF43900}"/>
              </a:ext>
            </a:extLst>
          </p:cNvPr>
          <p:cNvSpPr txBox="1"/>
          <p:nvPr/>
        </p:nvSpPr>
        <p:spPr>
          <a:xfrm>
            <a:off x="3864201" y="5807144"/>
            <a:ext cx="5157627" cy="523220"/>
          </a:xfrm>
          <a:prstGeom prst="rect">
            <a:avLst/>
          </a:prstGeom>
          <a:noFill/>
        </p:spPr>
        <p:txBody>
          <a:bodyPr wrap="square">
            <a:spAutoFit/>
          </a:bodyPr>
          <a:lstStyle/>
          <a:p>
            <a:r>
              <a:rPr lang="en-US" sz="2800" b="1" dirty="0"/>
              <a:t>Lack of informal caregivers</a:t>
            </a:r>
          </a:p>
        </p:txBody>
      </p:sp>
    </p:spTree>
    <p:extLst>
      <p:ext uri="{BB962C8B-B14F-4D97-AF65-F5344CB8AC3E}">
        <p14:creationId xmlns:p14="http://schemas.microsoft.com/office/powerpoint/2010/main" val="32780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7A7A1-4EF9-CA25-843C-1FCD0ECF71A2}"/>
              </a:ext>
            </a:extLst>
          </p:cNvPr>
          <p:cNvPicPr>
            <a:picLocks noChangeAspect="1"/>
          </p:cNvPicPr>
          <p:nvPr/>
        </p:nvPicPr>
        <p:blipFill>
          <a:blip r:embed="rId3"/>
          <a:stretch>
            <a:fillRect/>
          </a:stretch>
        </p:blipFill>
        <p:spPr>
          <a:xfrm>
            <a:off x="857694" y="1264438"/>
            <a:ext cx="10313581" cy="5253320"/>
          </a:xfrm>
          <a:prstGeom prst="rect">
            <a:avLst/>
          </a:prstGeom>
        </p:spPr>
      </p:pic>
      <p:sp>
        <p:nvSpPr>
          <p:cNvPr id="5" name="TextBox 4">
            <a:extLst>
              <a:ext uri="{FF2B5EF4-FFF2-40B4-BE49-F238E27FC236}">
                <a16:creationId xmlns:a16="http://schemas.microsoft.com/office/drawing/2014/main" id="{D6A2BDF4-3366-8C85-16F9-73C51A01FBF9}"/>
              </a:ext>
            </a:extLst>
          </p:cNvPr>
          <p:cNvSpPr txBox="1"/>
          <p:nvPr/>
        </p:nvSpPr>
        <p:spPr>
          <a:xfrm>
            <a:off x="1765005" y="170121"/>
            <a:ext cx="8173199" cy="1200329"/>
          </a:xfrm>
          <a:prstGeom prst="rect">
            <a:avLst/>
          </a:prstGeom>
          <a:noFill/>
        </p:spPr>
        <p:txBody>
          <a:bodyPr wrap="none" rtlCol="0">
            <a:spAutoFit/>
          </a:bodyPr>
          <a:lstStyle/>
          <a:p>
            <a:r>
              <a:rPr lang="en-US" sz="3600" b="1" dirty="0"/>
              <a:t>Financial Worries and Food insecurity </a:t>
            </a:r>
          </a:p>
          <a:p>
            <a:r>
              <a:rPr lang="en-US" sz="3600" b="1" dirty="0"/>
              <a:t>among Cancer Survivors Aged 40-64 years</a:t>
            </a:r>
          </a:p>
        </p:txBody>
      </p:sp>
      <p:sp>
        <p:nvSpPr>
          <p:cNvPr id="6" name="Rectangle 5">
            <a:extLst>
              <a:ext uri="{FF2B5EF4-FFF2-40B4-BE49-F238E27FC236}">
                <a16:creationId xmlns:a16="http://schemas.microsoft.com/office/drawing/2014/main" id="{4DED669D-E4F0-AD4F-9446-31CCECD555D9}"/>
              </a:ext>
            </a:extLst>
          </p:cNvPr>
          <p:cNvSpPr/>
          <p:nvPr/>
        </p:nvSpPr>
        <p:spPr>
          <a:xfrm>
            <a:off x="1810772" y="1162227"/>
            <a:ext cx="886047" cy="4113393"/>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ED10273-6A4F-62AF-19CF-A43F9236B81F}"/>
              </a:ext>
            </a:extLst>
          </p:cNvPr>
          <p:cNvSpPr/>
          <p:nvPr/>
        </p:nvSpPr>
        <p:spPr>
          <a:xfrm>
            <a:off x="6177516" y="1162226"/>
            <a:ext cx="886047" cy="4113393"/>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107E60B-75F1-EDCE-98FC-E7FA16E136D2}"/>
              </a:ext>
            </a:extLst>
          </p:cNvPr>
          <p:cNvSpPr txBox="1"/>
          <p:nvPr/>
        </p:nvSpPr>
        <p:spPr>
          <a:xfrm>
            <a:off x="755748" y="6386953"/>
            <a:ext cx="11062644" cy="600164"/>
          </a:xfrm>
          <a:prstGeom prst="rect">
            <a:avLst/>
          </a:prstGeom>
          <a:noFill/>
        </p:spPr>
        <p:txBody>
          <a:bodyPr wrap="none" rtlCol="0">
            <a:spAutoFit/>
          </a:bodyPr>
          <a:lstStyle/>
          <a:p>
            <a:r>
              <a:rPr lang="en-US" sz="1100" dirty="0"/>
              <a:t>Source: </a:t>
            </a:r>
            <a:r>
              <a:rPr lang="en-US" sz="1100" b="0" i="0" dirty="0">
                <a:solidFill>
                  <a:srgbClr val="212121"/>
                </a:solidFill>
                <a:effectLst/>
                <a:latin typeface="BlinkMacSystemFont"/>
              </a:rPr>
              <a:t>Zheng Z, Jemal A, Tucker-Seeley R, Banegas MP, Han X, Rai A, Zhao J, Yabroff KR. Worry About Daily Financial Needs and Food Insecurity Among Cancer Survivors in the United States. </a:t>
            </a:r>
          </a:p>
          <a:p>
            <a:r>
              <a:rPr lang="en-US" sz="1100" b="0" i="0" dirty="0">
                <a:solidFill>
                  <a:srgbClr val="212121"/>
                </a:solidFill>
                <a:effectLst/>
                <a:latin typeface="BlinkMacSystemFont"/>
              </a:rPr>
              <a:t> Natl Compr Canc Netw. 2020 Mar;18(3):315-327. </a:t>
            </a:r>
            <a:endParaRPr lang="en-US" sz="1100" dirty="0"/>
          </a:p>
          <a:p>
            <a:endParaRPr lang="en-US" sz="1100" dirty="0"/>
          </a:p>
        </p:txBody>
      </p:sp>
    </p:spTree>
    <p:extLst>
      <p:ext uri="{BB962C8B-B14F-4D97-AF65-F5344CB8AC3E}">
        <p14:creationId xmlns:p14="http://schemas.microsoft.com/office/powerpoint/2010/main" val="92109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6403A-9891-0B62-728B-082F7E8206B1}"/>
              </a:ext>
            </a:extLst>
          </p:cNvPr>
          <p:cNvPicPr>
            <a:picLocks noChangeAspect="1"/>
          </p:cNvPicPr>
          <p:nvPr/>
        </p:nvPicPr>
        <p:blipFill>
          <a:blip r:embed="rId3"/>
          <a:stretch>
            <a:fillRect/>
          </a:stretch>
        </p:blipFill>
        <p:spPr>
          <a:xfrm>
            <a:off x="101674" y="215459"/>
            <a:ext cx="6979610" cy="5645889"/>
          </a:xfrm>
          <a:prstGeom prst="rect">
            <a:avLst/>
          </a:prstGeom>
        </p:spPr>
      </p:pic>
      <p:sp>
        <p:nvSpPr>
          <p:cNvPr id="4" name="TextBox 3">
            <a:extLst>
              <a:ext uri="{FF2B5EF4-FFF2-40B4-BE49-F238E27FC236}">
                <a16:creationId xmlns:a16="http://schemas.microsoft.com/office/drawing/2014/main" id="{ECE292D7-2978-1528-5575-5D4409D28F16}"/>
              </a:ext>
            </a:extLst>
          </p:cNvPr>
          <p:cNvSpPr txBox="1"/>
          <p:nvPr/>
        </p:nvSpPr>
        <p:spPr>
          <a:xfrm>
            <a:off x="101674" y="5861348"/>
            <a:ext cx="11817915" cy="1015663"/>
          </a:xfrm>
          <a:prstGeom prst="rect">
            <a:avLst/>
          </a:prstGeom>
          <a:noFill/>
        </p:spPr>
        <p:txBody>
          <a:bodyPr wrap="none" rtlCol="0">
            <a:spAutoFit/>
          </a:bodyPr>
          <a:lstStyle/>
          <a:p>
            <a:r>
              <a:rPr lang="en-US" sz="1200" dirty="0"/>
              <a:t>Sources: The Commonwealth Fund </a:t>
            </a:r>
            <a:r>
              <a:rPr lang="en-US" sz="1200" dirty="0">
                <a:hlinkClick r:id="rId4"/>
              </a:rPr>
              <a:t>https://www.commonwealthfund.org/publications/2020/jan/chronic-care-act-prompts-some-medicare-advantage-plans-incorporate-social</a:t>
            </a:r>
            <a:endParaRPr lang="en-US" sz="1200" dirty="0"/>
          </a:p>
          <a:p>
            <a:r>
              <a:rPr lang="en-US" sz="1200" b="0" i="0" dirty="0">
                <a:solidFill>
                  <a:srgbClr val="212121"/>
                </a:solidFill>
                <a:effectLst/>
                <a:latin typeface="BlinkMacSystemFont"/>
              </a:rPr>
              <a:t>Zheng Z, Han X, Zhao J, Banegas MP, Tucker-Seeley R, Rai A, Fedewa SA, Song W, Jemal A, Yabroff KR. Financial Hardship, Healthcare Utilization, and Health Among U.S. Cancer Survivors. </a:t>
            </a:r>
          </a:p>
          <a:p>
            <a:r>
              <a:rPr lang="en-US" sz="1200" b="0" i="0" dirty="0">
                <a:solidFill>
                  <a:srgbClr val="212121"/>
                </a:solidFill>
                <a:effectLst/>
                <a:latin typeface="BlinkMacSystemFont"/>
              </a:rPr>
              <a:t>Am J Prev Med. 2020 Jul;59(1):68-78.  Zheng Z, </a:t>
            </a:r>
            <a:r>
              <a:rPr lang="en-US" sz="1200" b="0" i="0" dirty="0">
                <a:solidFill>
                  <a:srgbClr val="4D4D4D"/>
                </a:solidFill>
                <a:effectLst/>
                <a:latin typeface="Roboto" panose="02000000000000000000" pitchFamily="2" charset="0"/>
              </a:rPr>
              <a:t>Zhao J, Shi KS, Hu X, Han X, Banegas MP, Yabroff KR&gt;  </a:t>
            </a:r>
            <a:r>
              <a:rPr lang="en-US" sz="1200" i="0" dirty="0">
                <a:solidFill>
                  <a:srgbClr val="2B3341"/>
                </a:solidFill>
                <a:effectLst/>
                <a:latin typeface="Inter"/>
              </a:rPr>
              <a:t>Associations of cancer history, food insecurity, and nonmedical financial worry </a:t>
            </a:r>
          </a:p>
          <a:p>
            <a:r>
              <a:rPr lang="en-US" sz="1200" i="0" dirty="0">
                <a:solidFill>
                  <a:srgbClr val="2B3341"/>
                </a:solidFill>
                <a:effectLst/>
                <a:latin typeface="Inter"/>
              </a:rPr>
              <a:t>and mortality risk in the US. </a:t>
            </a:r>
            <a:r>
              <a:rPr lang="en-US" sz="1100" b="0" i="0" dirty="0">
                <a:solidFill>
                  <a:srgbClr val="4D4D4D"/>
                </a:solidFill>
                <a:effectLst/>
              </a:rPr>
              <a:t>J Clin Oncol 41, 2023 (suppl 16; abstr 6537)</a:t>
            </a:r>
            <a:endParaRPr lang="en-US" sz="1100" i="0" dirty="0">
              <a:solidFill>
                <a:srgbClr val="2B3341"/>
              </a:solidFill>
              <a:effectLst/>
            </a:endParaRPr>
          </a:p>
          <a:p>
            <a:endParaRPr lang="en-US" sz="1200" b="0" i="0" dirty="0">
              <a:solidFill>
                <a:srgbClr val="212121"/>
              </a:solidFill>
              <a:effectLst/>
              <a:latin typeface="BlinkMacSystemFont"/>
            </a:endParaRPr>
          </a:p>
        </p:txBody>
      </p:sp>
      <p:sp>
        <p:nvSpPr>
          <p:cNvPr id="5" name="TextBox 4">
            <a:extLst>
              <a:ext uri="{FF2B5EF4-FFF2-40B4-BE49-F238E27FC236}">
                <a16:creationId xmlns:a16="http://schemas.microsoft.com/office/drawing/2014/main" id="{BACE5268-7D96-247F-1120-029BD6F7EC0C}"/>
              </a:ext>
            </a:extLst>
          </p:cNvPr>
          <p:cNvSpPr txBox="1"/>
          <p:nvPr/>
        </p:nvSpPr>
        <p:spPr>
          <a:xfrm>
            <a:off x="6900531" y="1796901"/>
            <a:ext cx="5382756" cy="1815882"/>
          </a:xfrm>
          <a:prstGeom prst="rect">
            <a:avLst/>
          </a:prstGeom>
          <a:noFill/>
        </p:spPr>
        <p:txBody>
          <a:bodyPr wrap="none" rtlCol="0">
            <a:spAutoFit/>
          </a:bodyPr>
          <a:lstStyle/>
          <a:p>
            <a:r>
              <a:rPr lang="en-US" sz="2800" dirty="0"/>
              <a:t>Among cancer survivors:</a:t>
            </a:r>
          </a:p>
          <a:p>
            <a:pPr marL="457200" indent="-457200">
              <a:buFont typeface="Arial" panose="020B0604020202020204" pitchFamily="34" charset="0"/>
              <a:buChar char="•"/>
            </a:pPr>
            <a:r>
              <a:rPr lang="en-US" sz="2800" dirty="0"/>
              <a:t>Increased ED visits</a:t>
            </a:r>
          </a:p>
          <a:p>
            <a:pPr marL="457200" indent="-457200">
              <a:buFont typeface="Arial" panose="020B0604020202020204" pitchFamily="34" charset="0"/>
              <a:buChar char="•"/>
            </a:pPr>
            <a:r>
              <a:rPr lang="en-US" sz="2800" dirty="0"/>
              <a:t>Lower use of preventive services</a:t>
            </a:r>
          </a:p>
          <a:p>
            <a:pPr marL="457200" indent="-457200">
              <a:buFont typeface="Arial" panose="020B0604020202020204" pitchFamily="34" charset="0"/>
              <a:buChar char="•"/>
            </a:pPr>
            <a:r>
              <a:rPr lang="en-US" sz="2800" dirty="0"/>
              <a:t>Increased mortality risk</a:t>
            </a:r>
          </a:p>
        </p:txBody>
      </p:sp>
    </p:spTree>
    <p:extLst>
      <p:ext uri="{BB962C8B-B14F-4D97-AF65-F5344CB8AC3E}">
        <p14:creationId xmlns:p14="http://schemas.microsoft.com/office/powerpoint/2010/main" val="376582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DAD19DC4-65EB-851E-F149-D1C51AFA70B9}"/>
              </a:ext>
            </a:extLst>
          </p:cNvPr>
          <p:cNvSpPr txBox="1">
            <a:spLocks/>
          </p:cNvSpPr>
          <p:nvPr/>
        </p:nvSpPr>
        <p:spPr>
          <a:xfrm>
            <a:off x="11507724" y="6554428"/>
            <a:ext cx="531876" cy="123111"/>
          </a:xfrm>
          <a:prstGeom prst="rect">
            <a:avLst/>
          </a:prstGeom>
        </p:spPr>
        <p:txBody>
          <a:bodyPr wrap="square" lIns="0" tIns="0" rIns="0" bIns="0">
            <a:spAutoFit/>
          </a:bodyPr>
          <a:lstStyle>
            <a:defPPr>
              <a:defRPr lang="en-US"/>
            </a:defPPr>
            <a:lvl1pPr marL="0" algn="r" defTabSz="457200" rtl="0" eaLnBrk="1" latinLnBrk="0" hangingPunct="1">
              <a:defRPr sz="800" kern="1200" baseline="0">
                <a:solidFill>
                  <a:schemeClr val="tx1"/>
                </a:solidFill>
                <a:latin typeface="Poppins"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black"/>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prstClr val="black"/>
              </a:solidFill>
              <a:effectLst/>
              <a:uLnTx/>
              <a:uFillTx/>
              <a:latin typeface="Poppins" pitchFamily="2" charset="77"/>
              <a:ea typeface="+mn-ea"/>
              <a:cs typeface="+mn-cs"/>
            </a:endParaRPr>
          </a:p>
        </p:txBody>
      </p:sp>
      <p:sp>
        <p:nvSpPr>
          <p:cNvPr id="4" name="TextBox 3">
            <a:extLst>
              <a:ext uri="{FF2B5EF4-FFF2-40B4-BE49-F238E27FC236}">
                <a16:creationId xmlns:a16="http://schemas.microsoft.com/office/drawing/2014/main" id="{5E412245-4E8B-B4E5-FC24-1123656C0F90}"/>
              </a:ext>
            </a:extLst>
          </p:cNvPr>
          <p:cNvSpPr txBox="1"/>
          <p:nvPr/>
        </p:nvSpPr>
        <p:spPr>
          <a:xfrm>
            <a:off x="3242100" y="1669186"/>
            <a:ext cx="6931061" cy="461665"/>
          </a:xfrm>
          <a:prstGeom prst="rect">
            <a:avLst/>
          </a:prstGeom>
          <a:noFill/>
        </p:spPr>
        <p:txBody>
          <a:bodyPr wrap="square" rtlCol="0">
            <a:spAutoFit/>
          </a:bodyPr>
          <a:lstStyle/>
          <a:p>
            <a:r>
              <a:rPr lang="en-US" sz="2400" b="1" dirty="0">
                <a:solidFill>
                  <a:srgbClr val="FF0000"/>
                </a:solidFill>
                <a:ea typeface="Source Sans Pro" panose="020B0503030403020204" pitchFamily="34" charset="0"/>
                <a:cs typeface="Poppins" pitchFamily="2" charset="77"/>
              </a:rPr>
              <a:t>Health Equity</a:t>
            </a:r>
            <a:endParaRPr lang="en-US" sz="2400" dirty="0">
              <a:ea typeface="Source Sans Pro" panose="020B0503030403020204" pitchFamily="34" charset="0"/>
              <a:cs typeface="Poppins" pitchFamily="2" charset="77"/>
            </a:endParaRPr>
          </a:p>
        </p:txBody>
      </p:sp>
      <p:sp>
        <p:nvSpPr>
          <p:cNvPr id="8" name="TextBox 7">
            <a:extLst>
              <a:ext uri="{FF2B5EF4-FFF2-40B4-BE49-F238E27FC236}">
                <a16:creationId xmlns:a16="http://schemas.microsoft.com/office/drawing/2014/main" id="{CF72DA4F-E7D8-F1B4-288C-73796A11A521}"/>
              </a:ext>
            </a:extLst>
          </p:cNvPr>
          <p:cNvSpPr txBox="1"/>
          <p:nvPr/>
        </p:nvSpPr>
        <p:spPr>
          <a:xfrm>
            <a:off x="2725924" y="1569959"/>
            <a:ext cx="516174" cy="646331"/>
          </a:xfrm>
          <a:prstGeom prst="rect">
            <a:avLst/>
          </a:prstGeom>
          <a:noFill/>
        </p:spPr>
        <p:txBody>
          <a:bodyPr wrap="square" rtlCol="0">
            <a:spAutoFit/>
          </a:bodyPr>
          <a:lstStyle/>
          <a:p>
            <a:r>
              <a:rPr lang="en-US" sz="3600" b="1" dirty="0">
                <a:solidFill>
                  <a:srgbClr val="2746F8"/>
                </a:solidFill>
                <a:latin typeface="Poppins Light" pitchFamily="2" charset="77"/>
                <a:cs typeface="Poppins Light" pitchFamily="2" charset="77"/>
              </a:rPr>
              <a:t>1</a:t>
            </a:r>
          </a:p>
        </p:txBody>
      </p:sp>
      <p:sp>
        <p:nvSpPr>
          <p:cNvPr id="9" name="TextBox 8">
            <a:extLst>
              <a:ext uri="{FF2B5EF4-FFF2-40B4-BE49-F238E27FC236}">
                <a16:creationId xmlns:a16="http://schemas.microsoft.com/office/drawing/2014/main" id="{F0906148-A5AD-50C9-5F00-BD917E6D5048}"/>
              </a:ext>
            </a:extLst>
          </p:cNvPr>
          <p:cNvSpPr txBox="1"/>
          <p:nvPr/>
        </p:nvSpPr>
        <p:spPr>
          <a:xfrm>
            <a:off x="2725924" y="2443352"/>
            <a:ext cx="516174" cy="646331"/>
          </a:xfrm>
          <a:prstGeom prst="rect">
            <a:avLst/>
          </a:prstGeom>
          <a:noFill/>
        </p:spPr>
        <p:txBody>
          <a:bodyPr wrap="square" rtlCol="0">
            <a:spAutoFit/>
          </a:bodyPr>
          <a:lstStyle/>
          <a:p>
            <a:r>
              <a:rPr lang="en-US" sz="3600" b="1" dirty="0">
                <a:solidFill>
                  <a:srgbClr val="2746F8"/>
                </a:solidFill>
                <a:latin typeface="Poppins Light" pitchFamily="2" charset="77"/>
                <a:cs typeface="Poppins Light" pitchFamily="2" charset="77"/>
              </a:rPr>
              <a:t>2</a:t>
            </a:r>
          </a:p>
        </p:txBody>
      </p:sp>
      <p:sp>
        <p:nvSpPr>
          <p:cNvPr id="10" name="TextBox 9">
            <a:extLst>
              <a:ext uri="{FF2B5EF4-FFF2-40B4-BE49-F238E27FC236}">
                <a16:creationId xmlns:a16="http://schemas.microsoft.com/office/drawing/2014/main" id="{300276D0-0EE5-4109-320D-BADE8CB3F49E}"/>
              </a:ext>
            </a:extLst>
          </p:cNvPr>
          <p:cNvSpPr txBox="1"/>
          <p:nvPr/>
        </p:nvSpPr>
        <p:spPr>
          <a:xfrm>
            <a:off x="2725924" y="3354265"/>
            <a:ext cx="516174" cy="646331"/>
          </a:xfrm>
          <a:prstGeom prst="rect">
            <a:avLst/>
          </a:prstGeom>
          <a:noFill/>
        </p:spPr>
        <p:txBody>
          <a:bodyPr wrap="square" rtlCol="0">
            <a:spAutoFit/>
          </a:bodyPr>
          <a:lstStyle/>
          <a:p>
            <a:r>
              <a:rPr lang="en-US" sz="3600" b="1" dirty="0">
                <a:solidFill>
                  <a:srgbClr val="2746F8"/>
                </a:solidFill>
                <a:latin typeface="Poppins Light" pitchFamily="2" charset="77"/>
                <a:cs typeface="Poppins Light" pitchFamily="2" charset="77"/>
              </a:rPr>
              <a:t>3</a:t>
            </a:r>
          </a:p>
        </p:txBody>
      </p:sp>
      <p:sp>
        <p:nvSpPr>
          <p:cNvPr id="11" name="TextBox 10">
            <a:extLst>
              <a:ext uri="{FF2B5EF4-FFF2-40B4-BE49-F238E27FC236}">
                <a16:creationId xmlns:a16="http://schemas.microsoft.com/office/drawing/2014/main" id="{5B0B2DCC-7F95-4917-5710-08D8C21841F5}"/>
              </a:ext>
            </a:extLst>
          </p:cNvPr>
          <p:cNvSpPr txBox="1"/>
          <p:nvPr/>
        </p:nvSpPr>
        <p:spPr>
          <a:xfrm>
            <a:off x="2725924" y="4437004"/>
            <a:ext cx="516174" cy="646331"/>
          </a:xfrm>
          <a:prstGeom prst="rect">
            <a:avLst/>
          </a:prstGeom>
          <a:noFill/>
        </p:spPr>
        <p:txBody>
          <a:bodyPr wrap="square" rtlCol="0">
            <a:spAutoFit/>
          </a:bodyPr>
          <a:lstStyle/>
          <a:p>
            <a:r>
              <a:rPr lang="en-US" sz="3600" b="1" dirty="0">
                <a:solidFill>
                  <a:srgbClr val="2746F8"/>
                </a:solidFill>
                <a:latin typeface="Poppins Light" pitchFamily="2" charset="77"/>
                <a:cs typeface="Poppins Light" pitchFamily="2" charset="77"/>
              </a:rPr>
              <a:t>4</a:t>
            </a:r>
          </a:p>
        </p:txBody>
      </p:sp>
      <p:sp>
        <p:nvSpPr>
          <p:cNvPr id="14" name="TextBox 13">
            <a:extLst>
              <a:ext uri="{FF2B5EF4-FFF2-40B4-BE49-F238E27FC236}">
                <a16:creationId xmlns:a16="http://schemas.microsoft.com/office/drawing/2014/main" id="{77CA1F7C-F702-3FA8-51B5-48C1A3D22E20}"/>
              </a:ext>
            </a:extLst>
          </p:cNvPr>
          <p:cNvSpPr txBox="1"/>
          <p:nvPr/>
        </p:nvSpPr>
        <p:spPr>
          <a:xfrm>
            <a:off x="1198156" y="646848"/>
            <a:ext cx="8325144" cy="469359"/>
          </a:xfrm>
          <a:prstGeom prst="rect">
            <a:avLst/>
          </a:prstGeom>
          <a:noFill/>
        </p:spPr>
        <p:txBody>
          <a:bodyPr wrap="square" lIns="0" tIns="0" rIns="0" bIns="0" rtlCol="0" anchor="t">
            <a:spAutoFit/>
          </a:bodyPr>
          <a:lstStyle/>
          <a:p>
            <a:pPr>
              <a:lnSpc>
                <a:spcPts val="3600"/>
              </a:lnSpc>
            </a:pPr>
            <a:r>
              <a:rPr lang="en-US" sz="3200" b="1" dirty="0">
                <a:solidFill>
                  <a:srgbClr val="2746F8"/>
                </a:solidFill>
                <a:latin typeface="Poppins" pitchFamily="2" charset="77"/>
                <a:cs typeface="Poppins" pitchFamily="2" charset="77"/>
              </a:rPr>
              <a:t>Overview</a:t>
            </a:r>
          </a:p>
        </p:txBody>
      </p:sp>
      <p:sp>
        <p:nvSpPr>
          <p:cNvPr id="3" name="TextBox 2">
            <a:extLst>
              <a:ext uri="{FF2B5EF4-FFF2-40B4-BE49-F238E27FC236}">
                <a16:creationId xmlns:a16="http://schemas.microsoft.com/office/drawing/2014/main" id="{C2A0E181-7761-0210-C35E-E7D3370D3262}"/>
              </a:ext>
            </a:extLst>
          </p:cNvPr>
          <p:cNvSpPr txBox="1"/>
          <p:nvPr/>
        </p:nvSpPr>
        <p:spPr>
          <a:xfrm>
            <a:off x="3242099" y="2457450"/>
            <a:ext cx="6931061" cy="461665"/>
          </a:xfrm>
          <a:prstGeom prst="rect">
            <a:avLst/>
          </a:prstGeom>
          <a:noFill/>
        </p:spPr>
        <p:txBody>
          <a:bodyPr wrap="square" rtlCol="0">
            <a:spAutoFit/>
          </a:bodyPr>
          <a:lstStyle/>
          <a:p>
            <a:r>
              <a:rPr lang="en-US" sz="2400" b="1" dirty="0">
                <a:solidFill>
                  <a:srgbClr val="FF0000"/>
                </a:solidFill>
                <a:ea typeface="Source Sans Pro" panose="020B0503030403020204" pitchFamily="34" charset="0"/>
                <a:cs typeface="Poppins" pitchFamily="2" charset="77"/>
              </a:rPr>
              <a:t>Cancer Care and Outcomes in the United States</a:t>
            </a:r>
            <a:endParaRPr lang="en-US" sz="2400" dirty="0">
              <a:ea typeface="Source Sans Pro" panose="020B0503030403020204" pitchFamily="34" charset="0"/>
              <a:cs typeface="Poppins" pitchFamily="2" charset="77"/>
            </a:endParaRPr>
          </a:p>
        </p:txBody>
      </p:sp>
      <p:sp>
        <p:nvSpPr>
          <p:cNvPr id="15" name="TextBox 14">
            <a:extLst>
              <a:ext uri="{FF2B5EF4-FFF2-40B4-BE49-F238E27FC236}">
                <a16:creationId xmlns:a16="http://schemas.microsoft.com/office/drawing/2014/main" id="{BE01DF37-FE84-4225-051E-18E0995886F1}"/>
              </a:ext>
            </a:extLst>
          </p:cNvPr>
          <p:cNvSpPr txBox="1"/>
          <p:nvPr/>
        </p:nvSpPr>
        <p:spPr>
          <a:xfrm>
            <a:off x="3242098" y="3308728"/>
            <a:ext cx="6931061" cy="830997"/>
          </a:xfrm>
          <a:prstGeom prst="rect">
            <a:avLst/>
          </a:prstGeom>
          <a:noFill/>
        </p:spPr>
        <p:txBody>
          <a:bodyPr wrap="square" rtlCol="0">
            <a:spAutoFit/>
          </a:bodyPr>
          <a:lstStyle/>
          <a:p>
            <a:r>
              <a:rPr lang="en-US" sz="2400" b="1" dirty="0">
                <a:solidFill>
                  <a:srgbClr val="FF0000"/>
                </a:solidFill>
                <a:ea typeface="Source Sans Pro" panose="020B0503030403020204" pitchFamily="34" charset="0"/>
                <a:cs typeface="Poppins" pitchFamily="2" charset="77"/>
              </a:rPr>
              <a:t>Social Determinants of Health and Health-Related Social Needs</a:t>
            </a:r>
            <a:endParaRPr lang="en-US" sz="2400" dirty="0">
              <a:ea typeface="Source Sans Pro" panose="020B0503030403020204" pitchFamily="34" charset="0"/>
              <a:cs typeface="Poppins" pitchFamily="2" charset="77"/>
            </a:endParaRPr>
          </a:p>
        </p:txBody>
      </p:sp>
      <p:sp>
        <p:nvSpPr>
          <p:cNvPr id="17" name="TextBox 16">
            <a:extLst>
              <a:ext uri="{FF2B5EF4-FFF2-40B4-BE49-F238E27FC236}">
                <a16:creationId xmlns:a16="http://schemas.microsoft.com/office/drawing/2014/main" id="{A9319333-2C78-4F49-FCAD-047D11A726D1}"/>
              </a:ext>
            </a:extLst>
          </p:cNvPr>
          <p:cNvSpPr txBox="1"/>
          <p:nvPr/>
        </p:nvSpPr>
        <p:spPr>
          <a:xfrm>
            <a:off x="3242098" y="4529338"/>
            <a:ext cx="6093994" cy="461665"/>
          </a:xfrm>
          <a:prstGeom prst="rect">
            <a:avLst/>
          </a:prstGeom>
          <a:noFill/>
        </p:spPr>
        <p:txBody>
          <a:bodyPr wrap="square">
            <a:spAutoFit/>
          </a:bodyPr>
          <a:lstStyle/>
          <a:p>
            <a:r>
              <a:rPr lang="en-US" sz="2400" b="1" dirty="0">
                <a:solidFill>
                  <a:srgbClr val="FF0000"/>
                </a:solidFill>
                <a:ea typeface="Source Sans Pro" panose="020B0503030403020204" pitchFamily="34" charset="0"/>
                <a:cs typeface="Poppins" pitchFamily="2" charset="77"/>
              </a:rPr>
              <a:t>Efforts to Address Health-Related Social Needs</a:t>
            </a:r>
            <a:endParaRPr lang="en-US" sz="2400" dirty="0">
              <a:ea typeface="Source Sans Pro" panose="020B0503030403020204" pitchFamily="34" charset="0"/>
              <a:cs typeface="Poppins" pitchFamily="2" charset="77"/>
            </a:endParaRPr>
          </a:p>
        </p:txBody>
      </p:sp>
      <p:sp>
        <p:nvSpPr>
          <p:cNvPr id="18" name="TextBox 17">
            <a:extLst>
              <a:ext uri="{FF2B5EF4-FFF2-40B4-BE49-F238E27FC236}">
                <a16:creationId xmlns:a16="http://schemas.microsoft.com/office/drawing/2014/main" id="{57BBEFDE-25E7-C8A3-63ED-BA75AA65A528}"/>
              </a:ext>
            </a:extLst>
          </p:cNvPr>
          <p:cNvSpPr txBox="1"/>
          <p:nvPr/>
        </p:nvSpPr>
        <p:spPr>
          <a:xfrm>
            <a:off x="3242098" y="5503700"/>
            <a:ext cx="6093994" cy="461665"/>
          </a:xfrm>
          <a:prstGeom prst="rect">
            <a:avLst/>
          </a:prstGeom>
          <a:noFill/>
        </p:spPr>
        <p:txBody>
          <a:bodyPr wrap="square">
            <a:spAutoFit/>
          </a:bodyPr>
          <a:lstStyle/>
          <a:p>
            <a:r>
              <a:rPr lang="en-US" sz="2400" b="1" dirty="0">
                <a:solidFill>
                  <a:srgbClr val="FF0000"/>
                </a:solidFill>
                <a:ea typeface="Source Sans Pro" panose="020B0503030403020204" pitchFamily="34" charset="0"/>
                <a:cs typeface="Poppins" pitchFamily="2" charset="77"/>
              </a:rPr>
              <a:t>American Cancer Society Activities </a:t>
            </a:r>
            <a:endParaRPr lang="en-US" sz="2400" dirty="0">
              <a:ea typeface="Source Sans Pro" panose="020B0503030403020204" pitchFamily="34" charset="0"/>
              <a:cs typeface="Poppins" pitchFamily="2" charset="77"/>
            </a:endParaRPr>
          </a:p>
        </p:txBody>
      </p:sp>
      <p:sp>
        <p:nvSpPr>
          <p:cNvPr id="20" name="TextBox 19">
            <a:extLst>
              <a:ext uri="{FF2B5EF4-FFF2-40B4-BE49-F238E27FC236}">
                <a16:creationId xmlns:a16="http://schemas.microsoft.com/office/drawing/2014/main" id="{2E5CCDAA-4110-8209-1D93-6D5370611B65}"/>
              </a:ext>
            </a:extLst>
          </p:cNvPr>
          <p:cNvSpPr txBox="1"/>
          <p:nvPr/>
        </p:nvSpPr>
        <p:spPr>
          <a:xfrm>
            <a:off x="2725924" y="5411368"/>
            <a:ext cx="516174" cy="646331"/>
          </a:xfrm>
          <a:prstGeom prst="rect">
            <a:avLst/>
          </a:prstGeom>
          <a:noFill/>
        </p:spPr>
        <p:txBody>
          <a:bodyPr wrap="square">
            <a:spAutoFit/>
          </a:bodyPr>
          <a:lstStyle/>
          <a:p>
            <a:r>
              <a:rPr lang="en-US" sz="3600" b="1" dirty="0">
                <a:solidFill>
                  <a:srgbClr val="2746F8"/>
                </a:solidFill>
                <a:latin typeface="Poppins Light" pitchFamily="2" charset="77"/>
                <a:cs typeface="Poppins Light" pitchFamily="2" charset="77"/>
              </a:rPr>
              <a:t>5</a:t>
            </a:r>
          </a:p>
        </p:txBody>
      </p:sp>
    </p:spTree>
    <p:extLst>
      <p:ext uri="{BB962C8B-B14F-4D97-AF65-F5344CB8AC3E}">
        <p14:creationId xmlns:p14="http://schemas.microsoft.com/office/powerpoint/2010/main" val="271749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BA64E-86D2-9D07-B456-39C45345330A}"/>
              </a:ext>
            </a:extLst>
          </p:cNvPr>
          <p:cNvPicPr>
            <a:picLocks noChangeAspect="1"/>
          </p:cNvPicPr>
          <p:nvPr/>
        </p:nvPicPr>
        <p:blipFill>
          <a:blip r:embed="rId3"/>
          <a:stretch>
            <a:fillRect/>
          </a:stretch>
        </p:blipFill>
        <p:spPr>
          <a:xfrm>
            <a:off x="397724" y="524669"/>
            <a:ext cx="5100708" cy="5153025"/>
          </a:xfrm>
          <a:prstGeom prst="rect">
            <a:avLst/>
          </a:prstGeom>
        </p:spPr>
      </p:pic>
      <p:sp>
        <p:nvSpPr>
          <p:cNvPr id="4" name="TextBox 3">
            <a:extLst>
              <a:ext uri="{FF2B5EF4-FFF2-40B4-BE49-F238E27FC236}">
                <a16:creationId xmlns:a16="http://schemas.microsoft.com/office/drawing/2014/main" id="{A82E5E8B-6787-8396-5B9E-4F58E624F447}"/>
              </a:ext>
            </a:extLst>
          </p:cNvPr>
          <p:cNvSpPr txBox="1"/>
          <p:nvPr/>
        </p:nvSpPr>
        <p:spPr>
          <a:xfrm>
            <a:off x="574158" y="6347637"/>
            <a:ext cx="10761408" cy="369332"/>
          </a:xfrm>
          <a:prstGeom prst="rect">
            <a:avLst/>
          </a:prstGeom>
          <a:noFill/>
        </p:spPr>
        <p:txBody>
          <a:bodyPr wrap="none" rtlCol="0">
            <a:spAutoFit/>
          </a:bodyPr>
          <a:lstStyle/>
          <a:p>
            <a:r>
              <a:rPr lang="en-US" dirty="0"/>
              <a:t>SOURCE: https://www.nccn.org/docs/default-source/oncology-policy-program/HRSN-WG-Recommendations.pdf</a:t>
            </a:r>
          </a:p>
        </p:txBody>
      </p:sp>
      <p:sp>
        <p:nvSpPr>
          <p:cNvPr id="5" name="TextBox 4">
            <a:extLst>
              <a:ext uri="{FF2B5EF4-FFF2-40B4-BE49-F238E27FC236}">
                <a16:creationId xmlns:a16="http://schemas.microsoft.com/office/drawing/2014/main" id="{3B85312E-C306-7585-2FAE-7A41590AA209}"/>
              </a:ext>
            </a:extLst>
          </p:cNvPr>
          <p:cNvSpPr txBox="1"/>
          <p:nvPr/>
        </p:nvSpPr>
        <p:spPr>
          <a:xfrm>
            <a:off x="5791834" y="576040"/>
            <a:ext cx="4842159" cy="3108543"/>
          </a:xfrm>
          <a:prstGeom prst="rect">
            <a:avLst/>
          </a:prstGeom>
          <a:noFill/>
        </p:spPr>
        <p:txBody>
          <a:bodyPr wrap="none" rtlCol="0">
            <a:spAutoFit/>
          </a:bodyPr>
          <a:lstStyle/>
          <a:p>
            <a:r>
              <a:rPr lang="en-US" sz="2800" b="1" dirty="0"/>
              <a:t>Core Measures for Assessment </a:t>
            </a:r>
          </a:p>
          <a:p>
            <a:r>
              <a:rPr lang="en-US" sz="2800" b="1" dirty="0"/>
              <a:t>and Intervention:</a:t>
            </a:r>
          </a:p>
          <a:p>
            <a:endParaRPr lang="en-US" sz="2800" b="1" dirty="0"/>
          </a:p>
          <a:p>
            <a:pPr marL="457200" indent="-457200">
              <a:buFont typeface="Arial" panose="020B0604020202020204" pitchFamily="34" charset="0"/>
              <a:buChar char="•"/>
            </a:pPr>
            <a:r>
              <a:rPr lang="en-US" sz="2800" dirty="0"/>
              <a:t>Transportation Access</a:t>
            </a:r>
          </a:p>
          <a:p>
            <a:pPr marL="457200" indent="-457200">
              <a:buFont typeface="Arial" panose="020B0604020202020204" pitchFamily="34" charset="0"/>
              <a:buChar char="•"/>
            </a:pPr>
            <a:r>
              <a:rPr lang="en-US" sz="2800" dirty="0"/>
              <a:t>Housing Security</a:t>
            </a:r>
          </a:p>
          <a:p>
            <a:pPr marL="457200" indent="-457200">
              <a:buFont typeface="Arial" panose="020B0604020202020204" pitchFamily="34" charset="0"/>
              <a:buChar char="•"/>
            </a:pPr>
            <a:r>
              <a:rPr lang="en-US" sz="2800" dirty="0"/>
              <a:t>Access to Healthy Food</a:t>
            </a:r>
          </a:p>
          <a:p>
            <a:pPr marL="457200" indent="-457200">
              <a:buFont typeface="Arial" panose="020B0604020202020204" pitchFamily="34" charset="0"/>
              <a:buChar char="•"/>
            </a:pPr>
            <a:r>
              <a:rPr lang="en-US" sz="2800" dirty="0"/>
              <a:t>Financial Security</a:t>
            </a:r>
          </a:p>
        </p:txBody>
      </p:sp>
      <p:sp>
        <p:nvSpPr>
          <p:cNvPr id="7" name="TextBox 6">
            <a:extLst>
              <a:ext uri="{FF2B5EF4-FFF2-40B4-BE49-F238E27FC236}">
                <a16:creationId xmlns:a16="http://schemas.microsoft.com/office/drawing/2014/main" id="{235391F2-25BB-F1B6-85FF-6838962238F3}"/>
              </a:ext>
            </a:extLst>
          </p:cNvPr>
          <p:cNvSpPr txBox="1"/>
          <p:nvPr/>
        </p:nvSpPr>
        <p:spPr>
          <a:xfrm>
            <a:off x="5570715" y="3892725"/>
            <a:ext cx="5284395" cy="2246769"/>
          </a:xfrm>
          <a:prstGeom prst="rect">
            <a:avLst/>
          </a:prstGeom>
          <a:noFill/>
        </p:spPr>
        <p:txBody>
          <a:bodyPr wrap="none" rtlCol="0">
            <a:spAutoFit/>
          </a:bodyPr>
          <a:lstStyle/>
          <a:p>
            <a:r>
              <a:rPr lang="en-US" sz="2800" b="1" dirty="0"/>
              <a:t>Recommendations for integration </a:t>
            </a:r>
          </a:p>
          <a:p>
            <a:r>
              <a:rPr lang="en-US" sz="2800" b="1" dirty="0"/>
              <a:t>in high-quality care:</a:t>
            </a:r>
          </a:p>
          <a:p>
            <a:pPr marL="457200" indent="-457200">
              <a:buFont typeface="Arial" panose="020B0604020202020204" pitchFamily="34" charset="0"/>
              <a:buChar char="•"/>
            </a:pPr>
            <a:r>
              <a:rPr lang="en-US" sz="2800" dirty="0"/>
              <a:t>Practices and Health Systems</a:t>
            </a:r>
          </a:p>
          <a:p>
            <a:pPr marL="457200" indent="-457200">
              <a:buFont typeface="Arial" panose="020B0604020202020204" pitchFamily="34" charset="0"/>
              <a:buChar char="•"/>
            </a:pPr>
            <a:r>
              <a:rPr lang="en-US" sz="2800" dirty="0"/>
              <a:t>Policies</a:t>
            </a:r>
          </a:p>
          <a:p>
            <a:pPr marL="457200" indent="-457200">
              <a:buFont typeface="Arial" panose="020B0604020202020204" pitchFamily="34" charset="0"/>
              <a:buChar char="•"/>
            </a:pPr>
            <a:r>
              <a:rPr lang="en-US" sz="2800" dirty="0"/>
              <a:t>Professional Society Guidelines</a:t>
            </a:r>
          </a:p>
        </p:txBody>
      </p:sp>
    </p:spTree>
    <p:extLst>
      <p:ext uri="{BB962C8B-B14F-4D97-AF65-F5344CB8AC3E}">
        <p14:creationId xmlns:p14="http://schemas.microsoft.com/office/powerpoint/2010/main" val="248076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42">
            <a:extLst>
              <a:ext uri="{FF2B5EF4-FFF2-40B4-BE49-F238E27FC236}">
                <a16:creationId xmlns:a16="http://schemas.microsoft.com/office/drawing/2014/main" id="{C6651F3C-93B7-4F8E-9856-0C94FB89E7DF}"/>
              </a:ext>
            </a:extLst>
          </p:cNvPr>
          <p:cNvGrpSpPr>
            <a:grpSpLocks/>
          </p:cNvGrpSpPr>
          <p:nvPr/>
        </p:nvGrpSpPr>
        <p:grpSpPr bwMode="auto">
          <a:xfrm>
            <a:off x="1708920" y="188982"/>
            <a:ext cx="8101135" cy="5583730"/>
            <a:chOff x="698611" y="-258192"/>
            <a:chExt cx="7884144" cy="5487363"/>
          </a:xfrm>
        </p:grpSpPr>
        <p:sp>
          <p:nvSpPr>
            <p:cNvPr id="54277" name="Oval 6">
              <a:extLst>
                <a:ext uri="{FF2B5EF4-FFF2-40B4-BE49-F238E27FC236}">
                  <a16:creationId xmlns:a16="http://schemas.microsoft.com/office/drawing/2014/main" id="{F9B62F91-EE7C-4DE4-AFB8-25186D9AC736}"/>
                </a:ext>
              </a:extLst>
            </p:cNvPr>
            <p:cNvSpPr>
              <a:spLocks noChangeAspect="1" noChangeArrowheads="1"/>
            </p:cNvSpPr>
            <p:nvPr/>
          </p:nvSpPr>
          <p:spPr bwMode="auto">
            <a:xfrm>
              <a:off x="2426292" y="903727"/>
              <a:ext cx="4343400" cy="4322369"/>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200" dirty="0">
                <a:latin typeface="Arial" panose="020B0604020202020204" pitchFamily="34" charset="0"/>
              </a:endParaRPr>
            </a:p>
          </p:txBody>
        </p:sp>
        <p:sp>
          <p:nvSpPr>
            <p:cNvPr id="54278" name="Oval 8">
              <a:extLst>
                <a:ext uri="{FF2B5EF4-FFF2-40B4-BE49-F238E27FC236}">
                  <a16:creationId xmlns:a16="http://schemas.microsoft.com/office/drawing/2014/main" id="{AC5BA586-0310-44B0-93CF-C1F200059BBD}"/>
                </a:ext>
              </a:extLst>
            </p:cNvPr>
            <p:cNvSpPr>
              <a:spLocks noChangeAspect="1" noChangeArrowheads="1"/>
            </p:cNvSpPr>
            <p:nvPr/>
          </p:nvSpPr>
          <p:spPr bwMode="auto">
            <a:xfrm>
              <a:off x="2706450" y="1425060"/>
              <a:ext cx="3656366" cy="3804111"/>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200" dirty="0">
                <a:latin typeface="Arial" panose="020B0604020202020204" pitchFamily="34" charset="0"/>
              </a:endParaRPr>
            </a:p>
          </p:txBody>
        </p:sp>
        <p:sp>
          <p:nvSpPr>
            <p:cNvPr id="54279" name="Text Box 13">
              <a:extLst>
                <a:ext uri="{FF2B5EF4-FFF2-40B4-BE49-F238E27FC236}">
                  <a16:creationId xmlns:a16="http://schemas.microsoft.com/office/drawing/2014/main" id="{176279D0-4919-460D-AC5A-8A3A8EC4AB82}"/>
                </a:ext>
              </a:extLst>
            </p:cNvPr>
            <p:cNvSpPr txBox="1">
              <a:spLocks noChangeArrowheads="1"/>
            </p:cNvSpPr>
            <p:nvPr/>
          </p:nvSpPr>
          <p:spPr bwMode="auto">
            <a:xfrm>
              <a:off x="3789003" y="1503367"/>
              <a:ext cx="1491258" cy="63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b="1" dirty="0">
                  <a:latin typeface="Arial" panose="020B0604020202020204" pitchFamily="34" charset="0"/>
                </a:rPr>
                <a:t>State Health Policy Environment </a:t>
              </a:r>
            </a:p>
          </p:txBody>
        </p:sp>
        <p:sp>
          <p:nvSpPr>
            <p:cNvPr id="54280" name="Text Box 14">
              <a:extLst>
                <a:ext uri="{FF2B5EF4-FFF2-40B4-BE49-F238E27FC236}">
                  <a16:creationId xmlns:a16="http://schemas.microsoft.com/office/drawing/2014/main" id="{2A682FCE-074A-426F-BE66-4CBEF15DC8FD}"/>
                </a:ext>
              </a:extLst>
            </p:cNvPr>
            <p:cNvSpPr txBox="1">
              <a:spLocks noChangeArrowheads="1"/>
            </p:cNvSpPr>
            <p:nvPr/>
          </p:nvSpPr>
          <p:spPr bwMode="auto">
            <a:xfrm>
              <a:off x="3726013" y="987351"/>
              <a:ext cx="16172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b="1" dirty="0">
                  <a:latin typeface="Arial" panose="020B0604020202020204" pitchFamily="34" charset="0"/>
                </a:rPr>
                <a:t>National Health Policy Environment </a:t>
              </a:r>
            </a:p>
          </p:txBody>
        </p:sp>
        <p:sp>
          <p:nvSpPr>
            <p:cNvPr id="54281" name="Oval 7">
              <a:extLst>
                <a:ext uri="{FF2B5EF4-FFF2-40B4-BE49-F238E27FC236}">
                  <a16:creationId xmlns:a16="http://schemas.microsoft.com/office/drawing/2014/main" id="{7217689D-EDB0-46F7-ABC6-AE2823A4EF9B}"/>
                </a:ext>
              </a:extLst>
            </p:cNvPr>
            <p:cNvSpPr>
              <a:spLocks noChangeAspect="1" noChangeArrowheads="1"/>
            </p:cNvSpPr>
            <p:nvPr/>
          </p:nvSpPr>
          <p:spPr bwMode="auto">
            <a:xfrm>
              <a:off x="2987709" y="2081622"/>
              <a:ext cx="3093848" cy="3136909"/>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200" dirty="0">
                <a:latin typeface="Arial" panose="020B0604020202020204" pitchFamily="34" charset="0"/>
              </a:endParaRPr>
            </a:p>
          </p:txBody>
        </p:sp>
        <p:sp>
          <p:nvSpPr>
            <p:cNvPr id="54282" name="Text Box 12">
              <a:extLst>
                <a:ext uri="{FF2B5EF4-FFF2-40B4-BE49-F238E27FC236}">
                  <a16:creationId xmlns:a16="http://schemas.microsoft.com/office/drawing/2014/main" id="{A1AB1207-8B71-4673-A163-0FA3627B5829}"/>
                </a:ext>
              </a:extLst>
            </p:cNvPr>
            <p:cNvSpPr txBox="1">
              <a:spLocks noChangeArrowheads="1"/>
            </p:cNvSpPr>
            <p:nvPr/>
          </p:nvSpPr>
          <p:spPr bwMode="auto">
            <a:xfrm>
              <a:off x="3789003" y="2154573"/>
              <a:ext cx="14912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b="1" dirty="0">
                  <a:latin typeface="Arial" panose="020B0604020202020204" pitchFamily="34" charset="0"/>
                </a:rPr>
                <a:t>Local Community Environment </a:t>
              </a:r>
            </a:p>
          </p:txBody>
        </p:sp>
        <p:sp>
          <p:nvSpPr>
            <p:cNvPr id="16400" name="Freeform 27">
              <a:extLst>
                <a:ext uri="{FF2B5EF4-FFF2-40B4-BE49-F238E27FC236}">
                  <a16:creationId xmlns:a16="http://schemas.microsoft.com/office/drawing/2014/main" id="{783794F6-368E-4E82-B51E-7118F6858D2C}"/>
                </a:ext>
              </a:extLst>
            </p:cNvPr>
            <p:cNvSpPr>
              <a:spLocks/>
            </p:cNvSpPr>
            <p:nvPr/>
          </p:nvSpPr>
          <p:spPr bwMode="auto">
            <a:xfrm>
              <a:off x="3116196" y="2600399"/>
              <a:ext cx="2835339" cy="2599130"/>
            </a:xfrm>
            <a:custGeom>
              <a:avLst/>
              <a:gdLst>
                <a:gd name="T0" fmla="*/ 1377950 w 1935"/>
                <a:gd name="T1" fmla="*/ 4762 h 1711"/>
                <a:gd name="T2" fmla="*/ 1150937 w 1935"/>
                <a:gd name="T3" fmla="*/ 44450 h 1711"/>
                <a:gd name="T4" fmla="*/ 939800 w 1935"/>
                <a:gd name="T5" fmla="*/ 106362 h 1711"/>
                <a:gd name="T6" fmla="*/ 741362 w 1935"/>
                <a:gd name="T7" fmla="*/ 198437 h 1711"/>
                <a:gd name="T8" fmla="*/ 558800 w 1935"/>
                <a:gd name="T9" fmla="*/ 309562 h 1711"/>
                <a:gd name="T10" fmla="*/ 400050 w 1935"/>
                <a:gd name="T11" fmla="*/ 444500 h 1711"/>
                <a:gd name="T12" fmla="*/ 260350 w 1935"/>
                <a:gd name="T13" fmla="*/ 598487 h 1711"/>
                <a:gd name="T14" fmla="*/ 149225 w 1935"/>
                <a:gd name="T15" fmla="*/ 766762 h 1711"/>
                <a:gd name="T16" fmla="*/ 68262 w 1935"/>
                <a:gd name="T17" fmla="*/ 955675 h 1711"/>
                <a:gd name="T18" fmla="*/ 20637 w 1935"/>
                <a:gd name="T19" fmla="*/ 1149350 h 1711"/>
                <a:gd name="T20" fmla="*/ 0 w 1935"/>
                <a:gd name="T21" fmla="*/ 1355725 h 1711"/>
                <a:gd name="T22" fmla="*/ 20637 w 1935"/>
                <a:gd name="T23" fmla="*/ 1563687 h 1711"/>
                <a:gd name="T24" fmla="*/ 68262 w 1935"/>
                <a:gd name="T25" fmla="*/ 1762125 h 1711"/>
                <a:gd name="T26" fmla="*/ 149225 w 1935"/>
                <a:gd name="T27" fmla="*/ 1944687 h 1711"/>
                <a:gd name="T28" fmla="*/ 260350 w 1935"/>
                <a:gd name="T29" fmla="*/ 2117725 h 1711"/>
                <a:gd name="T30" fmla="*/ 400050 w 1935"/>
                <a:gd name="T31" fmla="*/ 2268537 h 1711"/>
                <a:gd name="T32" fmla="*/ 558800 w 1935"/>
                <a:gd name="T33" fmla="*/ 2403475 h 1711"/>
                <a:gd name="T34" fmla="*/ 741362 w 1935"/>
                <a:gd name="T35" fmla="*/ 2519362 h 1711"/>
                <a:gd name="T36" fmla="*/ 939800 w 1935"/>
                <a:gd name="T37" fmla="*/ 2605087 h 1711"/>
                <a:gd name="T38" fmla="*/ 1150937 w 1935"/>
                <a:gd name="T39" fmla="*/ 2673350 h 1711"/>
                <a:gd name="T40" fmla="*/ 1377950 w 1935"/>
                <a:gd name="T41" fmla="*/ 2706687 h 1711"/>
                <a:gd name="T42" fmla="*/ 1612900 w 1935"/>
                <a:gd name="T43" fmla="*/ 2711450 h 1711"/>
                <a:gd name="T44" fmla="*/ 1844675 w 1935"/>
                <a:gd name="T45" fmla="*/ 2687637 h 1711"/>
                <a:gd name="T46" fmla="*/ 2060575 w 1935"/>
                <a:gd name="T47" fmla="*/ 2630487 h 1711"/>
                <a:gd name="T48" fmla="*/ 2268537 w 1935"/>
                <a:gd name="T49" fmla="*/ 2552700 h 1711"/>
                <a:gd name="T50" fmla="*/ 2455862 w 1935"/>
                <a:gd name="T51" fmla="*/ 2446337 h 1711"/>
                <a:gd name="T52" fmla="*/ 2619375 w 1935"/>
                <a:gd name="T53" fmla="*/ 2316162 h 1711"/>
                <a:gd name="T54" fmla="*/ 2763837 w 1935"/>
                <a:gd name="T55" fmla="*/ 2171700 h 1711"/>
                <a:gd name="T56" fmla="*/ 2884487 w 1935"/>
                <a:gd name="T57" fmla="*/ 2001837 h 1711"/>
                <a:gd name="T58" fmla="*/ 2976562 w 1935"/>
                <a:gd name="T59" fmla="*/ 1824037 h 1711"/>
                <a:gd name="T60" fmla="*/ 3038475 w 1935"/>
                <a:gd name="T61" fmla="*/ 1630363 h 1711"/>
                <a:gd name="T62" fmla="*/ 3067050 w 1935"/>
                <a:gd name="T63" fmla="*/ 1428750 h 1711"/>
                <a:gd name="T64" fmla="*/ 3062287 w 1935"/>
                <a:gd name="T65" fmla="*/ 1220787 h 1711"/>
                <a:gd name="T66" fmla="*/ 3019425 w 1935"/>
                <a:gd name="T67" fmla="*/ 1019175 h 1711"/>
                <a:gd name="T68" fmla="*/ 2946400 w 1935"/>
                <a:gd name="T69" fmla="*/ 830262 h 1711"/>
                <a:gd name="T70" fmla="*/ 2846387 w 1935"/>
                <a:gd name="T71" fmla="*/ 652462 h 1711"/>
                <a:gd name="T72" fmla="*/ 2720975 w 1935"/>
                <a:gd name="T73" fmla="*/ 492125 h 1711"/>
                <a:gd name="T74" fmla="*/ 2566987 w 1935"/>
                <a:gd name="T75" fmla="*/ 352425 h 1711"/>
                <a:gd name="T76" fmla="*/ 2393950 w 1935"/>
                <a:gd name="T77" fmla="*/ 231775 h 1711"/>
                <a:gd name="T78" fmla="*/ 2200275 w 1935"/>
                <a:gd name="T79" fmla="*/ 134937 h 1711"/>
                <a:gd name="T80" fmla="*/ 1993900 w 1935"/>
                <a:gd name="T81" fmla="*/ 63500 h 1711"/>
                <a:gd name="T82" fmla="*/ 1766888 w 1935"/>
                <a:gd name="T83" fmla="*/ 14287 h 1711"/>
                <a:gd name="T84" fmla="*/ 1536700 w 1935"/>
                <a:gd name="T85" fmla="*/ 0 h 17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35"/>
                <a:gd name="T130" fmla="*/ 0 h 1711"/>
                <a:gd name="T131" fmla="*/ 1935 w 1935"/>
                <a:gd name="T132" fmla="*/ 1711 h 17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35" h="1711">
                  <a:moveTo>
                    <a:pt x="968" y="0"/>
                  </a:moveTo>
                  <a:lnTo>
                    <a:pt x="916" y="0"/>
                  </a:lnTo>
                  <a:lnTo>
                    <a:pt x="868" y="3"/>
                  </a:lnTo>
                  <a:lnTo>
                    <a:pt x="819" y="9"/>
                  </a:lnTo>
                  <a:lnTo>
                    <a:pt x="774" y="19"/>
                  </a:lnTo>
                  <a:lnTo>
                    <a:pt x="725" y="28"/>
                  </a:lnTo>
                  <a:lnTo>
                    <a:pt x="680" y="40"/>
                  </a:lnTo>
                  <a:lnTo>
                    <a:pt x="634" y="52"/>
                  </a:lnTo>
                  <a:lnTo>
                    <a:pt x="592" y="67"/>
                  </a:lnTo>
                  <a:lnTo>
                    <a:pt x="549" y="85"/>
                  </a:lnTo>
                  <a:lnTo>
                    <a:pt x="507" y="104"/>
                  </a:lnTo>
                  <a:lnTo>
                    <a:pt x="467" y="125"/>
                  </a:lnTo>
                  <a:lnTo>
                    <a:pt x="428" y="146"/>
                  </a:lnTo>
                  <a:lnTo>
                    <a:pt x="389" y="170"/>
                  </a:lnTo>
                  <a:lnTo>
                    <a:pt x="352" y="195"/>
                  </a:lnTo>
                  <a:lnTo>
                    <a:pt x="316" y="222"/>
                  </a:lnTo>
                  <a:lnTo>
                    <a:pt x="282" y="250"/>
                  </a:lnTo>
                  <a:lnTo>
                    <a:pt x="252" y="280"/>
                  </a:lnTo>
                  <a:lnTo>
                    <a:pt x="222" y="310"/>
                  </a:lnTo>
                  <a:lnTo>
                    <a:pt x="192" y="344"/>
                  </a:lnTo>
                  <a:lnTo>
                    <a:pt x="164" y="377"/>
                  </a:lnTo>
                  <a:lnTo>
                    <a:pt x="140" y="411"/>
                  </a:lnTo>
                  <a:lnTo>
                    <a:pt x="119" y="447"/>
                  </a:lnTo>
                  <a:lnTo>
                    <a:pt x="94" y="483"/>
                  </a:lnTo>
                  <a:lnTo>
                    <a:pt x="76" y="523"/>
                  </a:lnTo>
                  <a:lnTo>
                    <a:pt x="58" y="563"/>
                  </a:lnTo>
                  <a:lnTo>
                    <a:pt x="43" y="602"/>
                  </a:lnTo>
                  <a:lnTo>
                    <a:pt x="31" y="642"/>
                  </a:lnTo>
                  <a:lnTo>
                    <a:pt x="19" y="684"/>
                  </a:lnTo>
                  <a:lnTo>
                    <a:pt x="13" y="724"/>
                  </a:lnTo>
                  <a:lnTo>
                    <a:pt x="7" y="769"/>
                  </a:lnTo>
                  <a:lnTo>
                    <a:pt x="0" y="812"/>
                  </a:lnTo>
                  <a:lnTo>
                    <a:pt x="0" y="854"/>
                  </a:lnTo>
                  <a:lnTo>
                    <a:pt x="0" y="900"/>
                  </a:lnTo>
                  <a:lnTo>
                    <a:pt x="7" y="942"/>
                  </a:lnTo>
                  <a:lnTo>
                    <a:pt x="13" y="985"/>
                  </a:lnTo>
                  <a:lnTo>
                    <a:pt x="19" y="1027"/>
                  </a:lnTo>
                  <a:lnTo>
                    <a:pt x="31" y="1070"/>
                  </a:lnTo>
                  <a:lnTo>
                    <a:pt x="43" y="1110"/>
                  </a:lnTo>
                  <a:lnTo>
                    <a:pt x="58" y="1149"/>
                  </a:lnTo>
                  <a:lnTo>
                    <a:pt x="76" y="1189"/>
                  </a:lnTo>
                  <a:lnTo>
                    <a:pt x="94" y="1225"/>
                  </a:lnTo>
                  <a:lnTo>
                    <a:pt x="119" y="1261"/>
                  </a:lnTo>
                  <a:lnTo>
                    <a:pt x="140" y="1298"/>
                  </a:lnTo>
                  <a:lnTo>
                    <a:pt x="164" y="1334"/>
                  </a:lnTo>
                  <a:lnTo>
                    <a:pt x="192" y="1368"/>
                  </a:lnTo>
                  <a:lnTo>
                    <a:pt x="222" y="1398"/>
                  </a:lnTo>
                  <a:lnTo>
                    <a:pt x="252" y="1429"/>
                  </a:lnTo>
                  <a:lnTo>
                    <a:pt x="282" y="1459"/>
                  </a:lnTo>
                  <a:lnTo>
                    <a:pt x="316" y="1486"/>
                  </a:lnTo>
                  <a:lnTo>
                    <a:pt x="352" y="1514"/>
                  </a:lnTo>
                  <a:lnTo>
                    <a:pt x="389" y="1541"/>
                  </a:lnTo>
                  <a:lnTo>
                    <a:pt x="428" y="1562"/>
                  </a:lnTo>
                  <a:lnTo>
                    <a:pt x="467" y="1587"/>
                  </a:lnTo>
                  <a:lnTo>
                    <a:pt x="507" y="1608"/>
                  </a:lnTo>
                  <a:lnTo>
                    <a:pt x="549" y="1626"/>
                  </a:lnTo>
                  <a:lnTo>
                    <a:pt x="592" y="1641"/>
                  </a:lnTo>
                  <a:lnTo>
                    <a:pt x="634" y="1657"/>
                  </a:lnTo>
                  <a:lnTo>
                    <a:pt x="680" y="1672"/>
                  </a:lnTo>
                  <a:lnTo>
                    <a:pt x="725" y="1684"/>
                  </a:lnTo>
                  <a:lnTo>
                    <a:pt x="774" y="1693"/>
                  </a:lnTo>
                  <a:lnTo>
                    <a:pt x="819" y="1699"/>
                  </a:lnTo>
                  <a:lnTo>
                    <a:pt x="868" y="1705"/>
                  </a:lnTo>
                  <a:lnTo>
                    <a:pt x="916" y="1708"/>
                  </a:lnTo>
                  <a:lnTo>
                    <a:pt x="968" y="1711"/>
                  </a:lnTo>
                  <a:lnTo>
                    <a:pt x="1016" y="1708"/>
                  </a:lnTo>
                  <a:lnTo>
                    <a:pt x="1065" y="1705"/>
                  </a:lnTo>
                  <a:lnTo>
                    <a:pt x="1113" y="1699"/>
                  </a:lnTo>
                  <a:lnTo>
                    <a:pt x="1162" y="1693"/>
                  </a:lnTo>
                  <a:lnTo>
                    <a:pt x="1207" y="1684"/>
                  </a:lnTo>
                  <a:lnTo>
                    <a:pt x="1256" y="1672"/>
                  </a:lnTo>
                  <a:lnTo>
                    <a:pt x="1298" y="1657"/>
                  </a:lnTo>
                  <a:lnTo>
                    <a:pt x="1344" y="1641"/>
                  </a:lnTo>
                  <a:lnTo>
                    <a:pt x="1386" y="1626"/>
                  </a:lnTo>
                  <a:lnTo>
                    <a:pt x="1429" y="1608"/>
                  </a:lnTo>
                  <a:lnTo>
                    <a:pt x="1468" y="1587"/>
                  </a:lnTo>
                  <a:lnTo>
                    <a:pt x="1508" y="1562"/>
                  </a:lnTo>
                  <a:lnTo>
                    <a:pt x="1547" y="1541"/>
                  </a:lnTo>
                  <a:lnTo>
                    <a:pt x="1583" y="1514"/>
                  </a:lnTo>
                  <a:lnTo>
                    <a:pt x="1617" y="1486"/>
                  </a:lnTo>
                  <a:lnTo>
                    <a:pt x="1650" y="1459"/>
                  </a:lnTo>
                  <a:lnTo>
                    <a:pt x="1684" y="1429"/>
                  </a:lnTo>
                  <a:lnTo>
                    <a:pt x="1714" y="1398"/>
                  </a:lnTo>
                  <a:lnTo>
                    <a:pt x="1741" y="1368"/>
                  </a:lnTo>
                  <a:lnTo>
                    <a:pt x="1768" y="1334"/>
                  </a:lnTo>
                  <a:lnTo>
                    <a:pt x="1793" y="1298"/>
                  </a:lnTo>
                  <a:lnTo>
                    <a:pt x="1817" y="1261"/>
                  </a:lnTo>
                  <a:lnTo>
                    <a:pt x="1838" y="1225"/>
                  </a:lnTo>
                  <a:lnTo>
                    <a:pt x="1856" y="1189"/>
                  </a:lnTo>
                  <a:lnTo>
                    <a:pt x="1875" y="1149"/>
                  </a:lnTo>
                  <a:lnTo>
                    <a:pt x="1890" y="1110"/>
                  </a:lnTo>
                  <a:lnTo>
                    <a:pt x="1902" y="1070"/>
                  </a:lnTo>
                  <a:lnTo>
                    <a:pt x="1914" y="1027"/>
                  </a:lnTo>
                  <a:lnTo>
                    <a:pt x="1923" y="985"/>
                  </a:lnTo>
                  <a:lnTo>
                    <a:pt x="1929" y="942"/>
                  </a:lnTo>
                  <a:lnTo>
                    <a:pt x="1932" y="900"/>
                  </a:lnTo>
                  <a:lnTo>
                    <a:pt x="1935" y="854"/>
                  </a:lnTo>
                  <a:lnTo>
                    <a:pt x="1932" y="812"/>
                  </a:lnTo>
                  <a:lnTo>
                    <a:pt x="1929" y="769"/>
                  </a:lnTo>
                  <a:lnTo>
                    <a:pt x="1923" y="724"/>
                  </a:lnTo>
                  <a:lnTo>
                    <a:pt x="1914" y="684"/>
                  </a:lnTo>
                  <a:lnTo>
                    <a:pt x="1902" y="642"/>
                  </a:lnTo>
                  <a:lnTo>
                    <a:pt x="1890" y="602"/>
                  </a:lnTo>
                  <a:lnTo>
                    <a:pt x="1875" y="563"/>
                  </a:lnTo>
                  <a:lnTo>
                    <a:pt x="1856" y="523"/>
                  </a:lnTo>
                  <a:lnTo>
                    <a:pt x="1838" y="483"/>
                  </a:lnTo>
                  <a:lnTo>
                    <a:pt x="1817" y="447"/>
                  </a:lnTo>
                  <a:lnTo>
                    <a:pt x="1793" y="411"/>
                  </a:lnTo>
                  <a:lnTo>
                    <a:pt x="1768" y="377"/>
                  </a:lnTo>
                  <a:lnTo>
                    <a:pt x="1741" y="344"/>
                  </a:lnTo>
                  <a:lnTo>
                    <a:pt x="1714" y="310"/>
                  </a:lnTo>
                  <a:lnTo>
                    <a:pt x="1684" y="280"/>
                  </a:lnTo>
                  <a:lnTo>
                    <a:pt x="1650" y="250"/>
                  </a:lnTo>
                  <a:lnTo>
                    <a:pt x="1617" y="222"/>
                  </a:lnTo>
                  <a:lnTo>
                    <a:pt x="1583" y="195"/>
                  </a:lnTo>
                  <a:lnTo>
                    <a:pt x="1547" y="170"/>
                  </a:lnTo>
                  <a:lnTo>
                    <a:pt x="1508" y="146"/>
                  </a:lnTo>
                  <a:lnTo>
                    <a:pt x="1468" y="125"/>
                  </a:lnTo>
                  <a:lnTo>
                    <a:pt x="1429" y="104"/>
                  </a:lnTo>
                  <a:lnTo>
                    <a:pt x="1386" y="85"/>
                  </a:lnTo>
                  <a:lnTo>
                    <a:pt x="1344" y="67"/>
                  </a:lnTo>
                  <a:lnTo>
                    <a:pt x="1298" y="52"/>
                  </a:lnTo>
                  <a:lnTo>
                    <a:pt x="1256" y="40"/>
                  </a:lnTo>
                  <a:lnTo>
                    <a:pt x="1207" y="28"/>
                  </a:lnTo>
                  <a:lnTo>
                    <a:pt x="1162" y="19"/>
                  </a:lnTo>
                  <a:lnTo>
                    <a:pt x="1113" y="9"/>
                  </a:lnTo>
                  <a:lnTo>
                    <a:pt x="1065" y="3"/>
                  </a:lnTo>
                  <a:lnTo>
                    <a:pt x="1016" y="0"/>
                  </a:lnTo>
                  <a:lnTo>
                    <a:pt x="968" y="0"/>
                  </a:lnTo>
                </a:path>
              </a:pathLst>
            </a:custGeom>
            <a:solidFill>
              <a:schemeClr val="bg1">
                <a:lumMod val="85000"/>
                <a:alpha val="70979"/>
              </a:schemeClr>
            </a:solidFill>
            <a:ln w="19050">
              <a:solidFill>
                <a:schemeClr val="tx1"/>
              </a:solidFill>
              <a:round/>
              <a:headEnd/>
              <a:tailEnd/>
            </a:ln>
          </p:spPr>
          <p:txBody>
            <a:bodyPr/>
            <a:lstStyle/>
            <a:p>
              <a:pPr eaLnBrk="1" fontAlgn="auto" hangingPunct="1">
                <a:spcBef>
                  <a:spcPts val="0"/>
                </a:spcBef>
                <a:spcAft>
                  <a:spcPts val="0"/>
                </a:spcAft>
                <a:defRPr/>
              </a:pPr>
              <a:endParaRPr lang="en-US" dirty="0">
                <a:latin typeface="+mn-lt"/>
              </a:endParaRPr>
            </a:p>
          </p:txBody>
        </p:sp>
        <p:sp>
          <p:nvSpPr>
            <p:cNvPr id="54284" name="Rectangle 28">
              <a:extLst>
                <a:ext uri="{FF2B5EF4-FFF2-40B4-BE49-F238E27FC236}">
                  <a16:creationId xmlns:a16="http://schemas.microsoft.com/office/drawing/2014/main" id="{AC5BF217-B2AF-4FD3-8BE8-7A94624EEDC3}"/>
                </a:ext>
              </a:extLst>
            </p:cNvPr>
            <p:cNvSpPr>
              <a:spLocks noChangeArrowheads="1"/>
            </p:cNvSpPr>
            <p:nvPr/>
          </p:nvSpPr>
          <p:spPr bwMode="auto">
            <a:xfrm>
              <a:off x="3841739" y="2754903"/>
              <a:ext cx="1460222" cy="18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dirty="0">
                  <a:latin typeface="Arial" panose="020B0604020202020204" pitchFamily="34" charset="0"/>
                </a:rPr>
                <a:t>Organization and/or </a:t>
              </a:r>
            </a:p>
          </p:txBody>
        </p:sp>
        <p:sp>
          <p:nvSpPr>
            <p:cNvPr id="54285" name="Rectangle 29">
              <a:extLst>
                <a:ext uri="{FF2B5EF4-FFF2-40B4-BE49-F238E27FC236}">
                  <a16:creationId xmlns:a16="http://schemas.microsoft.com/office/drawing/2014/main" id="{845C75CB-B74F-44F0-AD3D-58AAD61ADE12}"/>
                </a:ext>
              </a:extLst>
            </p:cNvPr>
            <p:cNvSpPr>
              <a:spLocks noChangeArrowheads="1"/>
            </p:cNvSpPr>
            <p:nvPr/>
          </p:nvSpPr>
          <p:spPr bwMode="auto">
            <a:xfrm>
              <a:off x="3999947" y="2957039"/>
              <a:ext cx="1131049" cy="18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dirty="0">
                  <a:latin typeface="Arial" panose="020B0604020202020204" pitchFamily="34" charset="0"/>
                </a:rPr>
                <a:t>Practice Setting</a:t>
              </a:r>
            </a:p>
          </p:txBody>
        </p:sp>
        <p:sp>
          <p:nvSpPr>
            <p:cNvPr id="16403" name="Freeform 27">
              <a:extLst>
                <a:ext uri="{FF2B5EF4-FFF2-40B4-BE49-F238E27FC236}">
                  <a16:creationId xmlns:a16="http://schemas.microsoft.com/office/drawing/2014/main" id="{CD4043DE-5484-4905-B789-21156E88FF7D}"/>
                </a:ext>
              </a:extLst>
            </p:cNvPr>
            <p:cNvSpPr>
              <a:spLocks noChangeAspect="1"/>
            </p:cNvSpPr>
            <p:nvPr/>
          </p:nvSpPr>
          <p:spPr bwMode="auto">
            <a:xfrm>
              <a:off x="3413065" y="3162036"/>
              <a:ext cx="2243189" cy="2059335"/>
            </a:xfrm>
            <a:custGeom>
              <a:avLst/>
              <a:gdLst>
                <a:gd name="T0" fmla="*/ 1090966 w 1935"/>
                <a:gd name="T1" fmla="*/ 3772 h 1711"/>
                <a:gd name="T2" fmla="*/ 911233 w 1935"/>
                <a:gd name="T3" fmla="*/ 35201 h 1711"/>
                <a:gd name="T4" fmla="*/ 744069 w 1935"/>
                <a:gd name="T5" fmla="*/ 84232 h 1711"/>
                <a:gd name="T6" fmla="*/ 586960 w 1935"/>
                <a:gd name="T7" fmla="*/ 157149 h 1711"/>
                <a:gd name="T8" fmla="*/ 442419 w 1935"/>
                <a:gd name="T9" fmla="*/ 245153 h 1711"/>
                <a:gd name="T10" fmla="*/ 316732 w 1935"/>
                <a:gd name="T11" fmla="*/ 352015 h 1711"/>
                <a:gd name="T12" fmla="*/ 206127 w 1935"/>
                <a:gd name="T13" fmla="*/ 473963 h 1711"/>
                <a:gd name="T14" fmla="*/ 118146 w 1935"/>
                <a:gd name="T15" fmla="*/ 607226 h 1711"/>
                <a:gd name="T16" fmla="*/ 54046 w 1935"/>
                <a:gd name="T17" fmla="*/ 756832 h 1711"/>
                <a:gd name="T18" fmla="*/ 16339 w 1935"/>
                <a:gd name="T19" fmla="*/ 910210 h 1711"/>
                <a:gd name="T20" fmla="*/ 0 w 1935"/>
                <a:gd name="T21" fmla="*/ 1073645 h 1711"/>
                <a:gd name="T22" fmla="*/ 16339 w 1935"/>
                <a:gd name="T23" fmla="*/ 1238338 h 1711"/>
                <a:gd name="T24" fmla="*/ 54046 w 1935"/>
                <a:gd name="T25" fmla="*/ 1395488 h 1711"/>
                <a:gd name="T26" fmla="*/ 118146 w 1935"/>
                <a:gd name="T27" fmla="*/ 1540065 h 1711"/>
                <a:gd name="T28" fmla="*/ 206127 w 1935"/>
                <a:gd name="T29" fmla="*/ 1677099 h 1711"/>
                <a:gd name="T30" fmla="*/ 316732 w 1935"/>
                <a:gd name="T31" fmla="*/ 1796533 h 1711"/>
                <a:gd name="T32" fmla="*/ 442419 w 1935"/>
                <a:gd name="T33" fmla="*/ 1903394 h 1711"/>
                <a:gd name="T34" fmla="*/ 586960 w 1935"/>
                <a:gd name="T35" fmla="*/ 1995170 h 1711"/>
                <a:gd name="T36" fmla="*/ 744069 w 1935"/>
                <a:gd name="T37" fmla="*/ 2063058 h 1711"/>
                <a:gd name="T38" fmla="*/ 911233 w 1935"/>
                <a:gd name="T39" fmla="*/ 2117118 h 1711"/>
                <a:gd name="T40" fmla="*/ 1090966 w 1935"/>
                <a:gd name="T41" fmla="*/ 2143519 h 1711"/>
                <a:gd name="T42" fmla="*/ 1276983 w 1935"/>
                <a:gd name="T43" fmla="*/ 2147290 h 1711"/>
                <a:gd name="T44" fmla="*/ 1460487 w 1935"/>
                <a:gd name="T45" fmla="*/ 2128432 h 1711"/>
                <a:gd name="T46" fmla="*/ 1631422 w 1935"/>
                <a:gd name="T47" fmla="*/ 2083173 h 1711"/>
                <a:gd name="T48" fmla="*/ 1796072 w 1935"/>
                <a:gd name="T49" fmla="*/ 2021571 h 1711"/>
                <a:gd name="T50" fmla="*/ 1944383 w 1935"/>
                <a:gd name="T51" fmla="*/ 1937339 h 1711"/>
                <a:gd name="T52" fmla="*/ 2073841 w 1935"/>
                <a:gd name="T53" fmla="*/ 1834249 h 1711"/>
                <a:gd name="T54" fmla="*/ 2188217 w 1935"/>
                <a:gd name="T55" fmla="*/ 1719844 h 1711"/>
                <a:gd name="T56" fmla="*/ 2283739 w 1935"/>
                <a:gd name="T57" fmla="*/ 1585324 h 1711"/>
                <a:gd name="T58" fmla="*/ 2356638 w 1935"/>
                <a:gd name="T59" fmla="*/ 1444518 h 1711"/>
                <a:gd name="T60" fmla="*/ 2405656 w 1935"/>
                <a:gd name="T61" fmla="*/ 1291140 h 1711"/>
                <a:gd name="T62" fmla="*/ 2428279 w 1935"/>
                <a:gd name="T63" fmla="*/ 1131476 h 1711"/>
                <a:gd name="T64" fmla="*/ 2424509 w 1935"/>
                <a:gd name="T65" fmla="*/ 966784 h 1711"/>
                <a:gd name="T66" fmla="*/ 2390573 w 1935"/>
                <a:gd name="T67" fmla="*/ 807120 h 1711"/>
                <a:gd name="T68" fmla="*/ 2332757 w 1935"/>
                <a:gd name="T69" fmla="*/ 657514 h 1711"/>
                <a:gd name="T70" fmla="*/ 2253574 w 1935"/>
                <a:gd name="T71" fmla="*/ 516707 h 1711"/>
                <a:gd name="T72" fmla="*/ 2154281 w 1935"/>
                <a:gd name="T73" fmla="*/ 389731 h 1711"/>
                <a:gd name="T74" fmla="*/ 2032364 w 1935"/>
                <a:gd name="T75" fmla="*/ 279097 h 1711"/>
                <a:gd name="T76" fmla="*/ 1895365 w 1935"/>
                <a:gd name="T77" fmla="*/ 183551 h 1711"/>
                <a:gd name="T78" fmla="*/ 1742027 w 1935"/>
                <a:gd name="T79" fmla="*/ 106862 h 1711"/>
                <a:gd name="T80" fmla="*/ 1578633 w 1935"/>
                <a:gd name="T81" fmla="*/ 50288 h 1711"/>
                <a:gd name="T82" fmla="*/ 1398900 w 1935"/>
                <a:gd name="T83" fmla="*/ 11315 h 1711"/>
                <a:gd name="T84" fmla="*/ 1216653 w 1935"/>
                <a:gd name="T85" fmla="*/ 0 h 17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35"/>
                <a:gd name="T130" fmla="*/ 0 h 1711"/>
                <a:gd name="T131" fmla="*/ 1935 w 1935"/>
                <a:gd name="T132" fmla="*/ 1711 h 17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35" h="1711">
                  <a:moveTo>
                    <a:pt x="968" y="0"/>
                  </a:moveTo>
                  <a:lnTo>
                    <a:pt x="916" y="0"/>
                  </a:lnTo>
                  <a:lnTo>
                    <a:pt x="868" y="3"/>
                  </a:lnTo>
                  <a:lnTo>
                    <a:pt x="819" y="9"/>
                  </a:lnTo>
                  <a:lnTo>
                    <a:pt x="774" y="19"/>
                  </a:lnTo>
                  <a:lnTo>
                    <a:pt x="725" y="28"/>
                  </a:lnTo>
                  <a:lnTo>
                    <a:pt x="680" y="40"/>
                  </a:lnTo>
                  <a:lnTo>
                    <a:pt x="634" y="52"/>
                  </a:lnTo>
                  <a:lnTo>
                    <a:pt x="592" y="67"/>
                  </a:lnTo>
                  <a:lnTo>
                    <a:pt x="549" y="85"/>
                  </a:lnTo>
                  <a:lnTo>
                    <a:pt x="507" y="104"/>
                  </a:lnTo>
                  <a:lnTo>
                    <a:pt x="467" y="125"/>
                  </a:lnTo>
                  <a:lnTo>
                    <a:pt x="428" y="146"/>
                  </a:lnTo>
                  <a:lnTo>
                    <a:pt x="389" y="170"/>
                  </a:lnTo>
                  <a:lnTo>
                    <a:pt x="352" y="195"/>
                  </a:lnTo>
                  <a:lnTo>
                    <a:pt x="316" y="222"/>
                  </a:lnTo>
                  <a:lnTo>
                    <a:pt x="282" y="250"/>
                  </a:lnTo>
                  <a:lnTo>
                    <a:pt x="252" y="280"/>
                  </a:lnTo>
                  <a:lnTo>
                    <a:pt x="222" y="310"/>
                  </a:lnTo>
                  <a:lnTo>
                    <a:pt x="192" y="344"/>
                  </a:lnTo>
                  <a:lnTo>
                    <a:pt x="164" y="377"/>
                  </a:lnTo>
                  <a:lnTo>
                    <a:pt x="140" y="411"/>
                  </a:lnTo>
                  <a:lnTo>
                    <a:pt x="119" y="447"/>
                  </a:lnTo>
                  <a:lnTo>
                    <a:pt x="94" y="483"/>
                  </a:lnTo>
                  <a:lnTo>
                    <a:pt x="76" y="523"/>
                  </a:lnTo>
                  <a:lnTo>
                    <a:pt x="58" y="563"/>
                  </a:lnTo>
                  <a:lnTo>
                    <a:pt x="43" y="602"/>
                  </a:lnTo>
                  <a:lnTo>
                    <a:pt x="31" y="642"/>
                  </a:lnTo>
                  <a:lnTo>
                    <a:pt x="19" y="684"/>
                  </a:lnTo>
                  <a:lnTo>
                    <a:pt x="13" y="724"/>
                  </a:lnTo>
                  <a:lnTo>
                    <a:pt x="7" y="769"/>
                  </a:lnTo>
                  <a:lnTo>
                    <a:pt x="0" y="812"/>
                  </a:lnTo>
                  <a:lnTo>
                    <a:pt x="0" y="854"/>
                  </a:lnTo>
                  <a:lnTo>
                    <a:pt x="0" y="900"/>
                  </a:lnTo>
                  <a:lnTo>
                    <a:pt x="7" y="942"/>
                  </a:lnTo>
                  <a:lnTo>
                    <a:pt x="13" y="985"/>
                  </a:lnTo>
                  <a:lnTo>
                    <a:pt x="19" y="1027"/>
                  </a:lnTo>
                  <a:lnTo>
                    <a:pt x="31" y="1070"/>
                  </a:lnTo>
                  <a:lnTo>
                    <a:pt x="43" y="1110"/>
                  </a:lnTo>
                  <a:lnTo>
                    <a:pt x="58" y="1149"/>
                  </a:lnTo>
                  <a:lnTo>
                    <a:pt x="76" y="1189"/>
                  </a:lnTo>
                  <a:lnTo>
                    <a:pt x="94" y="1225"/>
                  </a:lnTo>
                  <a:lnTo>
                    <a:pt x="119" y="1261"/>
                  </a:lnTo>
                  <a:lnTo>
                    <a:pt x="140" y="1298"/>
                  </a:lnTo>
                  <a:lnTo>
                    <a:pt x="164" y="1334"/>
                  </a:lnTo>
                  <a:lnTo>
                    <a:pt x="192" y="1368"/>
                  </a:lnTo>
                  <a:lnTo>
                    <a:pt x="222" y="1398"/>
                  </a:lnTo>
                  <a:lnTo>
                    <a:pt x="252" y="1429"/>
                  </a:lnTo>
                  <a:lnTo>
                    <a:pt x="282" y="1459"/>
                  </a:lnTo>
                  <a:lnTo>
                    <a:pt x="316" y="1486"/>
                  </a:lnTo>
                  <a:lnTo>
                    <a:pt x="352" y="1514"/>
                  </a:lnTo>
                  <a:lnTo>
                    <a:pt x="389" y="1541"/>
                  </a:lnTo>
                  <a:lnTo>
                    <a:pt x="428" y="1562"/>
                  </a:lnTo>
                  <a:lnTo>
                    <a:pt x="467" y="1587"/>
                  </a:lnTo>
                  <a:lnTo>
                    <a:pt x="507" y="1608"/>
                  </a:lnTo>
                  <a:lnTo>
                    <a:pt x="549" y="1626"/>
                  </a:lnTo>
                  <a:lnTo>
                    <a:pt x="592" y="1641"/>
                  </a:lnTo>
                  <a:lnTo>
                    <a:pt x="634" y="1657"/>
                  </a:lnTo>
                  <a:lnTo>
                    <a:pt x="680" y="1672"/>
                  </a:lnTo>
                  <a:lnTo>
                    <a:pt x="725" y="1684"/>
                  </a:lnTo>
                  <a:lnTo>
                    <a:pt x="774" y="1693"/>
                  </a:lnTo>
                  <a:lnTo>
                    <a:pt x="819" y="1699"/>
                  </a:lnTo>
                  <a:lnTo>
                    <a:pt x="868" y="1705"/>
                  </a:lnTo>
                  <a:lnTo>
                    <a:pt x="916" y="1708"/>
                  </a:lnTo>
                  <a:lnTo>
                    <a:pt x="968" y="1711"/>
                  </a:lnTo>
                  <a:lnTo>
                    <a:pt x="1016" y="1708"/>
                  </a:lnTo>
                  <a:lnTo>
                    <a:pt x="1065" y="1705"/>
                  </a:lnTo>
                  <a:lnTo>
                    <a:pt x="1113" y="1699"/>
                  </a:lnTo>
                  <a:lnTo>
                    <a:pt x="1162" y="1693"/>
                  </a:lnTo>
                  <a:lnTo>
                    <a:pt x="1207" y="1684"/>
                  </a:lnTo>
                  <a:lnTo>
                    <a:pt x="1256" y="1672"/>
                  </a:lnTo>
                  <a:lnTo>
                    <a:pt x="1298" y="1657"/>
                  </a:lnTo>
                  <a:lnTo>
                    <a:pt x="1344" y="1641"/>
                  </a:lnTo>
                  <a:lnTo>
                    <a:pt x="1386" y="1626"/>
                  </a:lnTo>
                  <a:lnTo>
                    <a:pt x="1429" y="1608"/>
                  </a:lnTo>
                  <a:lnTo>
                    <a:pt x="1468" y="1587"/>
                  </a:lnTo>
                  <a:lnTo>
                    <a:pt x="1508" y="1562"/>
                  </a:lnTo>
                  <a:lnTo>
                    <a:pt x="1547" y="1541"/>
                  </a:lnTo>
                  <a:lnTo>
                    <a:pt x="1583" y="1514"/>
                  </a:lnTo>
                  <a:lnTo>
                    <a:pt x="1617" y="1486"/>
                  </a:lnTo>
                  <a:lnTo>
                    <a:pt x="1650" y="1459"/>
                  </a:lnTo>
                  <a:lnTo>
                    <a:pt x="1684" y="1429"/>
                  </a:lnTo>
                  <a:lnTo>
                    <a:pt x="1714" y="1398"/>
                  </a:lnTo>
                  <a:lnTo>
                    <a:pt x="1741" y="1368"/>
                  </a:lnTo>
                  <a:lnTo>
                    <a:pt x="1768" y="1334"/>
                  </a:lnTo>
                  <a:lnTo>
                    <a:pt x="1793" y="1298"/>
                  </a:lnTo>
                  <a:lnTo>
                    <a:pt x="1817" y="1261"/>
                  </a:lnTo>
                  <a:lnTo>
                    <a:pt x="1838" y="1225"/>
                  </a:lnTo>
                  <a:lnTo>
                    <a:pt x="1856" y="1189"/>
                  </a:lnTo>
                  <a:lnTo>
                    <a:pt x="1875" y="1149"/>
                  </a:lnTo>
                  <a:lnTo>
                    <a:pt x="1890" y="1110"/>
                  </a:lnTo>
                  <a:lnTo>
                    <a:pt x="1902" y="1070"/>
                  </a:lnTo>
                  <a:lnTo>
                    <a:pt x="1914" y="1027"/>
                  </a:lnTo>
                  <a:lnTo>
                    <a:pt x="1923" y="985"/>
                  </a:lnTo>
                  <a:lnTo>
                    <a:pt x="1929" y="942"/>
                  </a:lnTo>
                  <a:lnTo>
                    <a:pt x="1932" y="900"/>
                  </a:lnTo>
                  <a:lnTo>
                    <a:pt x="1935" y="854"/>
                  </a:lnTo>
                  <a:lnTo>
                    <a:pt x="1932" y="812"/>
                  </a:lnTo>
                  <a:lnTo>
                    <a:pt x="1929" y="769"/>
                  </a:lnTo>
                  <a:lnTo>
                    <a:pt x="1923" y="724"/>
                  </a:lnTo>
                  <a:lnTo>
                    <a:pt x="1914" y="684"/>
                  </a:lnTo>
                  <a:lnTo>
                    <a:pt x="1902" y="642"/>
                  </a:lnTo>
                  <a:lnTo>
                    <a:pt x="1890" y="602"/>
                  </a:lnTo>
                  <a:lnTo>
                    <a:pt x="1875" y="563"/>
                  </a:lnTo>
                  <a:lnTo>
                    <a:pt x="1856" y="523"/>
                  </a:lnTo>
                  <a:lnTo>
                    <a:pt x="1838" y="483"/>
                  </a:lnTo>
                  <a:lnTo>
                    <a:pt x="1817" y="447"/>
                  </a:lnTo>
                  <a:lnTo>
                    <a:pt x="1793" y="411"/>
                  </a:lnTo>
                  <a:lnTo>
                    <a:pt x="1768" y="377"/>
                  </a:lnTo>
                  <a:lnTo>
                    <a:pt x="1741" y="344"/>
                  </a:lnTo>
                  <a:lnTo>
                    <a:pt x="1714" y="310"/>
                  </a:lnTo>
                  <a:lnTo>
                    <a:pt x="1684" y="280"/>
                  </a:lnTo>
                  <a:lnTo>
                    <a:pt x="1650" y="250"/>
                  </a:lnTo>
                  <a:lnTo>
                    <a:pt x="1617" y="222"/>
                  </a:lnTo>
                  <a:lnTo>
                    <a:pt x="1583" y="195"/>
                  </a:lnTo>
                  <a:lnTo>
                    <a:pt x="1547" y="170"/>
                  </a:lnTo>
                  <a:lnTo>
                    <a:pt x="1508" y="146"/>
                  </a:lnTo>
                  <a:lnTo>
                    <a:pt x="1468" y="125"/>
                  </a:lnTo>
                  <a:lnTo>
                    <a:pt x="1429" y="104"/>
                  </a:lnTo>
                  <a:lnTo>
                    <a:pt x="1386" y="85"/>
                  </a:lnTo>
                  <a:lnTo>
                    <a:pt x="1344" y="67"/>
                  </a:lnTo>
                  <a:lnTo>
                    <a:pt x="1298" y="52"/>
                  </a:lnTo>
                  <a:lnTo>
                    <a:pt x="1256" y="40"/>
                  </a:lnTo>
                  <a:lnTo>
                    <a:pt x="1207" y="28"/>
                  </a:lnTo>
                  <a:lnTo>
                    <a:pt x="1162" y="19"/>
                  </a:lnTo>
                  <a:lnTo>
                    <a:pt x="1113" y="9"/>
                  </a:lnTo>
                  <a:lnTo>
                    <a:pt x="1065" y="3"/>
                  </a:lnTo>
                  <a:lnTo>
                    <a:pt x="1016" y="0"/>
                  </a:lnTo>
                  <a:lnTo>
                    <a:pt x="968" y="0"/>
                  </a:lnTo>
                </a:path>
              </a:pathLst>
            </a:custGeom>
            <a:solidFill>
              <a:schemeClr val="bg1">
                <a:lumMod val="75000"/>
              </a:schemeClr>
            </a:solidFill>
            <a:ln w="19050">
              <a:solidFill>
                <a:schemeClr val="tx1"/>
              </a:solidFill>
              <a:round/>
              <a:headEnd/>
              <a:tailEnd/>
            </a:ln>
          </p:spPr>
          <p:txBody>
            <a:bodyPr/>
            <a:lstStyle/>
            <a:p>
              <a:pPr eaLnBrk="1" fontAlgn="auto" hangingPunct="1">
                <a:spcBef>
                  <a:spcPts val="0"/>
                </a:spcBef>
                <a:spcAft>
                  <a:spcPts val="0"/>
                </a:spcAft>
                <a:defRPr/>
              </a:pPr>
              <a:endParaRPr lang="en-US" dirty="0">
                <a:latin typeface="+mn-lt"/>
              </a:endParaRPr>
            </a:p>
          </p:txBody>
        </p:sp>
        <p:sp>
          <p:nvSpPr>
            <p:cNvPr id="54287" name="Rectangle 32">
              <a:extLst>
                <a:ext uri="{FF2B5EF4-FFF2-40B4-BE49-F238E27FC236}">
                  <a16:creationId xmlns:a16="http://schemas.microsoft.com/office/drawing/2014/main" id="{CE64FE20-3A56-491F-B335-818319DF7EB2}"/>
                </a:ext>
              </a:extLst>
            </p:cNvPr>
            <p:cNvSpPr>
              <a:spLocks noChangeArrowheads="1"/>
            </p:cNvSpPr>
            <p:nvPr/>
          </p:nvSpPr>
          <p:spPr bwMode="auto">
            <a:xfrm>
              <a:off x="4011666" y="3329395"/>
              <a:ext cx="1070018" cy="18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dirty="0">
                  <a:latin typeface="Arial" panose="020B0604020202020204" pitchFamily="34" charset="0"/>
                </a:rPr>
                <a:t>Provider/Team </a:t>
              </a:r>
            </a:p>
          </p:txBody>
        </p:sp>
        <p:sp>
          <p:nvSpPr>
            <p:cNvPr id="16405" name="Freeform 35">
              <a:extLst>
                <a:ext uri="{FF2B5EF4-FFF2-40B4-BE49-F238E27FC236}">
                  <a16:creationId xmlns:a16="http://schemas.microsoft.com/office/drawing/2014/main" id="{7EDED24B-9536-4FDC-B279-551C1EB2A08B}"/>
                </a:ext>
              </a:extLst>
            </p:cNvPr>
            <p:cNvSpPr>
              <a:spLocks/>
            </p:cNvSpPr>
            <p:nvPr/>
          </p:nvSpPr>
          <p:spPr bwMode="auto">
            <a:xfrm>
              <a:off x="3619445" y="3661269"/>
              <a:ext cx="1830429" cy="1560102"/>
            </a:xfrm>
            <a:custGeom>
              <a:avLst/>
              <a:gdLst>
                <a:gd name="T0" fmla="*/ 890588 w 1250"/>
                <a:gd name="T1" fmla="*/ 4762 h 1027"/>
                <a:gd name="T2" fmla="*/ 741362 w 1250"/>
                <a:gd name="T3" fmla="*/ 23812 h 1027"/>
                <a:gd name="T4" fmla="*/ 606425 w 1250"/>
                <a:gd name="T5" fmla="*/ 63500 h 1027"/>
                <a:gd name="T6" fmla="*/ 476250 w 1250"/>
                <a:gd name="T7" fmla="*/ 115887 h 1027"/>
                <a:gd name="T8" fmla="*/ 361950 w 1250"/>
                <a:gd name="T9" fmla="*/ 188912 h 1027"/>
                <a:gd name="T10" fmla="*/ 255587 w 1250"/>
                <a:gd name="T11" fmla="*/ 265112 h 1027"/>
                <a:gd name="T12" fmla="*/ 168275 w 1250"/>
                <a:gd name="T13" fmla="*/ 357187 h 1027"/>
                <a:gd name="T14" fmla="*/ 96837 w 1250"/>
                <a:gd name="T15" fmla="*/ 463550 h 1027"/>
                <a:gd name="T16" fmla="*/ 42862 w 1250"/>
                <a:gd name="T17" fmla="*/ 574675 h 1027"/>
                <a:gd name="T18" fmla="*/ 9525 w 1250"/>
                <a:gd name="T19" fmla="*/ 690562 h 1027"/>
                <a:gd name="T20" fmla="*/ 0 w 1250"/>
                <a:gd name="T21" fmla="*/ 815975 h 1027"/>
                <a:gd name="T22" fmla="*/ 9525 w 1250"/>
                <a:gd name="T23" fmla="*/ 936625 h 1027"/>
                <a:gd name="T24" fmla="*/ 42862 w 1250"/>
                <a:gd name="T25" fmla="*/ 1057275 h 1027"/>
                <a:gd name="T26" fmla="*/ 96837 w 1250"/>
                <a:gd name="T27" fmla="*/ 1166812 h 1027"/>
                <a:gd name="T28" fmla="*/ 168275 w 1250"/>
                <a:gd name="T29" fmla="*/ 1268412 h 1027"/>
                <a:gd name="T30" fmla="*/ 255587 w 1250"/>
                <a:gd name="T31" fmla="*/ 1360487 h 1027"/>
                <a:gd name="T32" fmla="*/ 361950 w 1250"/>
                <a:gd name="T33" fmla="*/ 1443037 h 1027"/>
                <a:gd name="T34" fmla="*/ 476250 w 1250"/>
                <a:gd name="T35" fmla="*/ 1509712 h 1027"/>
                <a:gd name="T36" fmla="*/ 601662 w 1250"/>
                <a:gd name="T37" fmla="*/ 1563687 h 1027"/>
                <a:gd name="T38" fmla="*/ 741362 w 1250"/>
                <a:gd name="T39" fmla="*/ 1601787 h 1027"/>
                <a:gd name="T40" fmla="*/ 890588 w 1250"/>
                <a:gd name="T41" fmla="*/ 1625600 h 1027"/>
                <a:gd name="T42" fmla="*/ 1039812 w 1250"/>
                <a:gd name="T43" fmla="*/ 1625600 h 1027"/>
                <a:gd name="T44" fmla="*/ 1189037 w 1250"/>
                <a:gd name="T45" fmla="*/ 1611312 h 1027"/>
                <a:gd name="T46" fmla="*/ 1333500 w 1250"/>
                <a:gd name="T47" fmla="*/ 1577974 h 1027"/>
                <a:gd name="T48" fmla="*/ 1463675 w 1250"/>
                <a:gd name="T49" fmla="*/ 1528762 h 1027"/>
                <a:gd name="T50" fmla="*/ 1584325 w 1250"/>
                <a:gd name="T51" fmla="*/ 1466849 h 1027"/>
                <a:gd name="T52" fmla="*/ 1695450 w 1250"/>
                <a:gd name="T53" fmla="*/ 1389062 h 1027"/>
                <a:gd name="T54" fmla="*/ 1785938 w 1250"/>
                <a:gd name="T55" fmla="*/ 1303337 h 1027"/>
                <a:gd name="T56" fmla="*/ 1863725 w 1250"/>
                <a:gd name="T57" fmla="*/ 1201737 h 1027"/>
                <a:gd name="T58" fmla="*/ 1925638 w 1250"/>
                <a:gd name="T59" fmla="*/ 1095375 h 1027"/>
                <a:gd name="T60" fmla="*/ 1963738 w 1250"/>
                <a:gd name="T61" fmla="*/ 979487 h 1027"/>
                <a:gd name="T62" fmla="*/ 1984375 w 1250"/>
                <a:gd name="T63" fmla="*/ 854075 h 1027"/>
                <a:gd name="T64" fmla="*/ 1979613 w 1250"/>
                <a:gd name="T65" fmla="*/ 733425 h 1027"/>
                <a:gd name="T66" fmla="*/ 1954213 w 1250"/>
                <a:gd name="T67" fmla="*/ 612775 h 1027"/>
                <a:gd name="T68" fmla="*/ 1906588 w 1250"/>
                <a:gd name="T69" fmla="*/ 496887 h 1027"/>
                <a:gd name="T70" fmla="*/ 1839913 w 1250"/>
                <a:gd name="T71" fmla="*/ 390525 h 1027"/>
                <a:gd name="T72" fmla="*/ 1757363 w 1250"/>
                <a:gd name="T73" fmla="*/ 293687 h 1027"/>
                <a:gd name="T74" fmla="*/ 1655763 w 1250"/>
                <a:gd name="T75" fmla="*/ 212725 h 1027"/>
                <a:gd name="T76" fmla="*/ 1546225 w 1250"/>
                <a:gd name="T77" fmla="*/ 139700 h 1027"/>
                <a:gd name="T78" fmla="*/ 1420812 w 1250"/>
                <a:gd name="T79" fmla="*/ 82550 h 1027"/>
                <a:gd name="T80" fmla="*/ 1285875 w 1250"/>
                <a:gd name="T81" fmla="*/ 38100 h 1027"/>
                <a:gd name="T82" fmla="*/ 1141412 w 1250"/>
                <a:gd name="T83" fmla="*/ 9525 h 1027"/>
                <a:gd name="T84" fmla="*/ 992188 w 1250"/>
                <a:gd name="T85" fmla="*/ 0 h 10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50"/>
                <a:gd name="T130" fmla="*/ 0 h 1027"/>
                <a:gd name="T131" fmla="*/ 1250 w 1250"/>
                <a:gd name="T132" fmla="*/ 1027 h 10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50" h="1027">
                  <a:moveTo>
                    <a:pt x="625" y="0"/>
                  </a:moveTo>
                  <a:lnTo>
                    <a:pt x="591" y="0"/>
                  </a:lnTo>
                  <a:lnTo>
                    <a:pt x="561" y="3"/>
                  </a:lnTo>
                  <a:lnTo>
                    <a:pt x="528" y="6"/>
                  </a:lnTo>
                  <a:lnTo>
                    <a:pt x="497" y="9"/>
                  </a:lnTo>
                  <a:lnTo>
                    <a:pt x="467" y="15"/>
                  </a:lnTo>
                  <a:lnTo>
                    <a:pt x="437" y="24"/>
                  </a:lnTo>
                  <a:lnTo>
                    <a:pt x="410" y="30"/>
                  </a:lnTo>
                  <a:lnTo>
                    <a:pt x="382" y="40"/>
                  </a:lnTo>
                  <a:lnTo>
                    <a:pt x="352" y="52"/>
                  </a:lnTo>
                  <a:lnTo>
                    <a:pt x="325" y="61"/>
                  </a:lnTo>
                  <a:lnTo>
                    <a:pt x="300" y="73"/>
                  </a:lnTo>
                  <a:lnTo>
                    <a:pt x="273" y="88"/>
                  </a:lnTo>
                  <a:lnTo>
                    <a:pt x="249" y="103"/>
                  </a:lnTo>
                  <a:lnTo>
                    <a:pt x="228" y="119"/>
                  </a:lnTo>
                  <a:lnTo>
                    <a:pt x="203" y="134"/>
                  </a:lnTo>
                  <a:lnTo>
                    <a:pt x="182" y="149"/>
                  </a:lnTo>
                  <a:lnTo>
                    <a:pt x="161" y="167"/>
                  </a:lnTo>
                  <a:lnTo>
                    <a:pt x="143" y="185"/>
                  </a:lnTo>
                  <a:lnTo>
                    <a:pt x="124" y="207"/>
                  </a:lnTo>
                  <a:lnTo>
                    <a:pt x="106" y="225"/>
                  </a:lnTo>
                  <a:lnTo>
                    <a:pt x="88" y="246"/>
                  </a:lnTo>
                  <a:lnTo>
                    <a:pt x="73" y="267"/>
                  </a:lnTo>
                  <a:lnTo>
                    <a:pt x="61" y="292"/>
                  </a:lnTo>
                  <a:lnTo>
                    <a:pt x="49" y="313"/>
                  </a:lnTo>
                  <a:lnTo>
                    <a:pt x="37" y="337"/>
                  </a:lnTo>
                  <a:lnTo>
                    <a:pt x="27" y="362"/>
                  </a:lnTo>
                  <a:lnTo>
                    <a:pt x="18" y="386"/>
                  </a:lnTo>
                  <a:lnTo>
                    <a:pt x="12" y="410"/>
                  </a:lnTo>
                  <a:lnTo>
                    <a:pt x="6" y="435"/>
                  </a:lnTo>
                  <a:lnTo>
                    <a:pt x="3" y="462"/>
                  </a:lnTo>
                  <a:lnTo>
                    <a:pt x="0" y="486"/>
                  </a:lnTo>
                  <a:lnTo>
                    <a:pt x="0" y="514"/>
                  </a:lnTo>
                  <a:lnTo>
                    <a:pt x="0" y="538"/>
                  </a:lnTo>
                  <a:lnTo>
                    <a:pt x="3" y="565"/>
                  </a:lnTo>
                  <a:lnTo>
                    <a:pt x="6" y="590"/>
                  </a:lnTo>
                  <a:lnTo>
                    <a:pt x="12" y="617"/>
                  </a:lnTo>
                  <a:lnTo>
                    <a:pt x="18" y="641"/>
                  </a:lnTo>
                  <a:lnTo>
                    <a:pt x="27" y="666"/>
                  </a:lnTo>
                  <a:lnTo>
                    <a:pt x="37" y="690"/>
                  </a:lnTo>
                  <a:lnTo>
                    <a:pt x="49" y="711"/>
                  </a:lnTo>
                  <a:lnTo>
                    <a:pt x="61" y="735"/>
                  </a:lnTo>
                  <a:lnTo>
                    <a:pt x="73" y="757"/>
                  </a:lnTo>
                  <a:lnTo>
                    <a:pt x="88" y="778"/>
                  </a:lnTo>
                  <a:lnTo>
                    <a:pt x="106" y="799"/>
                  </a:lnTo>
                  <a:lnTo>
                    <a:pt x="124" y="821"/>
                  </a:lnTo>
                  <a:lnTo>
                    <a:pt x="143" y="839"/>
                  </a:lnTo>
                  <a:lnTo>
                    <a:pt x="161" y="857"/>
                  </a:lnTo>
                  <a:lnTo>
                    <a:pt x="182" y="875"/>
                  </a:lnTo>
                  <a:lnTo>
                    <a:pt x="203" y="894"/>
                  </a:lnTo>
                  <a:lnTo>
                    <a:pt x="228" y="909"/>
                  </a:lnTo>
                  <a:lnTo>
                    <a:pt x="249" y="924"/>
                  </a:lnTo>
                  <a:lnTo>
                    <a:pt x="273" y="939"/>
                  </a:lnTo>
                  <a:lnTo>
                    <a:pt x="300" y="951"/>
                  </a:lnTo>
                  <a:lnTo>
                    <a:pt x="325" y="963"/>
                  </a:lnTo>
                  <a:lnTo>
                    <a:pt x="352" y="976"/>
                  </a:lnTo>
                  <a:lnTo>
                    <a:pt x="379" y="985"/>
                  </a:lnTo>
                  <a:lnTo>
                    <a:pt x="410" y="994"/>
                  </a:lnTo>
                  <a:lnTo>
                    <a:pt x="437" y="1003"/>
                  </a:lnTo>
                  <a:lnTo>
                    <a:pt x="467" y="1009"/>
                  </a:lnTo>
                  <a:lnTo>
                    <a:pt x="497" y="1015"/>
                  </a:lnTo>
                  <a:lnTo>
                    <a:pt x="528" y="1021"/>
                  </a:lnTo>
                  <a:lnTo>
                    <a:pt x="561" y="1024"/>
                  </a:lnTo>
                  <a:lnTo>
                    <a:pt x="591" y="1024"/>
                  </a:lnTo>
                  <a:lnTo>
                    <a:pt x="625" y="1027"/>
                  </a:lnTo>
                  <a:lnTo>
                    <a:pt x="655" y="1024"/>
                  </a:lnTo>
                  <a:lnTo>
                    <a:pt x="689" y="1024"/>
                  </a:lnTo>
                  <a:lnTo>
                    <a:pt x="719" y="1021"/>
                  </a:lnTo>
                  <a:lnTo>
                    <a:pt x="749" y="1015"/>
                  </a:lnTo>
                  <a:lnTo>
                    <a:pt x="780" y="1009"/>
                  </a:lnTo>
                  <a:lnTo>
                    <a:pt x="810" y="1003"/>
                  </a:lnTo>
                  <a:lnTo>
                    <a:pt x="840" y="994"/>
                  </a:lnTo>
                  <a:lnTo>
                    <a:pt x="867" y="985"/>
                  </a:lnTo>
                  <a:lnTo>
                    <a:pt x="895" y="976"/>
                  </a:lnTo>
                  <a:lnTo>
                    <a:pt x="922" y="963"/>
                  </a:lnTo>
                  <a:lnTo>
                    <a:pt x="949" y="951"/>
                  </a:lnTo>
                  <a:lnTo>
                    <a:pt x="974" y="939"/>
                  </a:lnTo>
                  <a:lnTo>
                    <a:pt x="998" y="924"/>
                  </a:lnTo>
                  <a:lnTo>
                    <a:pt x="1022" y="909"/>
                  </a:lnTo>
                  <a:lnTo>
                    <a:pt x="1043" y="894"/>
                  </a:lnTo>
                  <a:lnTo>
                    <a:pt x="1068" y="875"/>
                  </a:lnTo>
                  <a:lnTo>
                    <a:pt x="1086" y="857"/>
                  </a:lnTo>
                  <a:lnTo>
                    <a:pt x="1107" y="839"/>
                  </a:lnTo>
                  <a:lnTo>
                    <a:pt x="1125" y="821"/>
                  </a:lnTo>
                  <a:lnTo>
                    <a:pt x="1143" y="799"/>
                  </a:lnTo>
                  <a:lnTo>
                    <a:pt x="1159" y="778"/>
                  </a:lnTo>
                  <a:lnTo>
                    <a:pt x="1174" y="757"/>
                  </a:lnTo>
                  <a:lnTo>
                    <a:pt x="1189" y="735"/>
                  </a:lnTo>
                  <a:lnTo>
                    <a:pt x="1201" y="711"/>
                  </a:lnTo>
                  <a:lnTo>
                    <a:pt x="1213" y="690"/>
                  </a:lnTo>
                  <a:lnTo>
                    <a:pt x="1222" y="666"/>
                  </a:lnTo>
                  <a:lnTo>
                    <a:pt x="1231" y="641"/>
                  </a:lnTo>
                  <a:lnTo>
                    <a:pt x="1237" y="617"/>
                  </a:lnTo>
                  <a:lnTo>
                    <a:pt x="1244" y="590"/>
                  </a:lnTo>
                  <a:lnTo>
                    <a:pt x="1247" y="565"/>
                  </a:lnTo>
                  <a:lnTo>
                    <a:pt x="1250" y="538"/>
                  </a:lnTo>
                  <a:lnTo>
                    <a:pt x="1250" y="514"/>
                  </a:lnTo>
                  <a:lnTo>
                    <a:pt x="1250" y="486"/>
                  </a:lnTo>
                  <a:lnTo>
                    <a:pt x="1247" y="462"/>
                  </a:lnTo>
                  <a:lnTo>
                    <a:pt x="1244" y="435"/>
                  </a:lnTo>
                  <a:lnTo>
                    <a:pt x="1237" y="410"/>
                  </a:lnTo>
                  <a:lnTo>
                    <a:pt x="1231" y="386"/>
                  </a:lnTo>
                  <a:lnTo>
                    <a:pt x="1222" y="362"/>
                  </a:lnTo>
                  <a:lnTo>
                    <a:pt x="1213" y="337"/>
                  </a:lnTo>
                  <a:lnTo>
                    <a:pt x="1201" y="313"/>
                  </a:lnTo>
                  <a:lnTo>
                    <a:pt x="1189" y="292"/>
                  </a:lnTo>
                  <a:lnTo>
                    <a:pt x="1174" y="267"/>
                  </a:lnTo>
                  <a:lnTo>
                    <a:pt x="1159" y="246"/>
                  </a:lnTo>
                  <a:lnTo>
                    <a:pt x="1143" y="225"/>
                  </a:lnTo>
                  <a:lnTo>
                    <a:pt x="1125" y="207"/>
                  </a:lnTo>
                  <a:lnTo>
                    <a:pt x="1107" y="185"/>
                  </a:lnTo>
                  <a:lnTo>
                    <a:pt x="1086" y="167"/>
                  </a:lnTo>
                  <a:lnTo>
                    <a:pt x="1068" y="149"/>
                  </a:lnTo>
                  <a:lnTo>
                    <a:pt x="1043" y="134"/>
                  </a:lnTo>
                  <a:lnTo>
                    <a:pt x="1022" y="119"/>
                  </a:lnTo>
                  <a:lnTo>
                    <a:pt x="998" y="103"/>
                  </a:lnTo>
                  <a:lnTo>
                    <a:pt x="974" y="88"/>
                  </a:lnTo>
                  <a:lnTo>
                    <a:pt x="949" y="73"/>
                  </a:lnTo>
                  <a:lnTo>
                    <a:pt x="922" y="61"/>
                  </a:lnTo>
                  <a:lnTo>
                    <a:pt x="895" y="52"/>
                  </a:lnTo>
                  <a:lnTo>
                    <a:pt x="867" y="40"/>
                  </a:lnTo>
                  <a:lnTo>
                    <a:pt x="840" y="30"/>
                  </a:lnTo>
                  <a:lnTo>
                    <a:pt x="810" y="24"/>
                  </a:lnTo>
                  <a:lnTo>
                    <a:pt x="780" y="15"/>
                  </a:lnTo>
                  <a:lnTo>
                    <a:pt x="749" y="9"/>
                  </a:lnTo>
                  <a:lnTo>
                    <a:pt x="719" y="6"/>
                  </a:lnTo>
                  <a:lnTo>
                    <a:pt x="689" y="3"/>
                  </a:lnTo>
                  <a:lnTo>
                    <a:pt x="655" y="0"/>
                  </a:lnTo>
                  <a:lnTo>
                    <a:pt x="625" y="0"/>
                  </a:lnTo>
                </a:path>
              </a:pathLst>
            </a:custGeom>
            <a:solidFill>
              <a:schemeClr val="bg1">
                <a:lumMod val="65000"/>
              </a:schemeClr>
            </a:solidFill>
            <a:ln w="19050">
              <a:solidFill>
                <a:schemeClr val="tx1"/>
              </a:solidFill>
              <a:round/>
              <a:headEnd/>
              <a:tailEnd/>
            </a:ln>
          </p:spPr>
          <p:txBody>
            <a:bodyPr/>
            <a:lstStyle/>
            <a:p>
              <a:pPr eaLnBrk="1" fontAlgn="auto" hangingPunct="1">
                <a:spcBef>
                  <a:spcPts val="0"/>
                </a:spcBef>
                <a:spcAft>
                  <a:spcPts val="0"/>
                </a:spcAft>
                <a:defRPr/>
              </a:pPr>
              <a:endParaRPr lang="en-US" dirty="0">
                <a:latin typeface="+mn-lt"/>
              </a:endParaRPr>
            </a:p>
          </p:txBody>
        </p:sp>
        <p:sp>
          <p:nvSpPr>
            <p:cNvPr id="54289" name="Rectangle 36">
              <a:extLst>
                <a:ext uri="{FF2B5EF4-FFF2-40B4-BE49-F238E27FC236}">
                  <a16:creationId xmlns:a16="http://schemas.microsoft.com/office/drawing/2014/main" id="{2C23FE95-31DF-4DF7-A44A-F23656127843}"/>
                </a:ext>
              </a:extLst>
            </p:cNvPr>
            <p:cNvSpPr>
              <a:spLocks noChangeArrowheads="1"/>
            </p:cNvSpPr>
            <p:nvPr/>
          </p:nvSpPr>
          <p:spPr bwMode="auto">
            <a:xfrm>
              <a:off x="3979439" y="4413026"/>
              <a:ext cx="1110387" cy="62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Arial" panose="020B0604020202020204" pitchFamily="34" charset="0"/>
              </a:endParaRPr>
            </a:p>
          </p:txBody>
        </p:sp>
        <p:sp>
          <p:nvSpPr>
            <p:cNvPr id="54290" name="Rectangle 122">
              <a:extLst>
                <a:ext uri="{FF2B5EF4-FFF2-40B4-BE49-F238E27FC236}">
                  <a16:creationId xmlns:a16="http://schemas.microsoft.com/office/drawing/2014/main" id="{04A38A66-A515-4140-8512-594A50439DB5}"/>
                </a:ext>
              </a:extLst>
            </p:cNvPr>
            <p:cNvSpPr>
              <a:spLocks noChangeArrowheads="1"/>
            </p:cNvSpPr>
            <p:nvPr/>
          </p:nvSpPr>
          <p:spPr bwMode="auto">
            <a:xfrm>
              <a:off x="3962401" y="4343245"/>
              <a:ext cx="1271182" cy="18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dirty="0">
                  <a:latin typeface="Arial" panose="020B0604020202020204" pitchFamily="34" charset="0"/>
                </a:rPr>
                <a:t>Patient</a:t>
              </a:r>
              <a:r>
                <a:rPr lang="en-US" altLang="en-US" sz="1200" dirty="0">
                  <a:latin typeface="Arial" panose="020B0604020202020204" pitchFamily="34" charset="0"/>
                </a:rPr>
                <a:t> and Family</a:t>
              </a:r>
            </a:p>
          </p:txBody>
        </p:sp>
        <p:sp>
          <p:nvSpPr>
            <p:cNvPr id="64531" name="TextBox 40">
              <a:extLst>
                <a:ext uri="{FF2B5EF4-FFF2-40B4-BE49-F238E27FC236}">
                  <a16:creationId xmlns:a16="http://schemas.microsoft.com/office/drawing/2014/main" id="{40878828-9FE9-45A1-9D65-B14B8CD22FF0}"/>
                </a:ext>
              </a:extLst>
            </p:cNvPr>
            <p:cNvSpPr txBox="1">
              <a:spLocks noChangeArrowheads="1"/>
            </p:cNvSpPr>
            <p:nvPr/>
          </p:nvSpPr>
          <p:spPr bwMode="auto">
            <a:xfrm>
              <a:off x="698611" y="-258192"/>
              <a:ext cx="7884144" cy="105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0000"/>
                </a:lnSpc>
                <a:spcBef>
                  <a:spcPts val="1800"/>
                </a:spcBef>
                <a:buClr>
                  <a:srgbClr val="C00000"/>
                </a:buClr>
                <a:buFont typeface="Arial" panose="020B0604020202020204" pitchFamily="34" charset="0"/>
                <a:buChar char="•"/>
                <a:defRPr sz="3200">
                  <a:solidFill>
                    <a:schemeClr val="tx1"/>
                  </a:solidFill>
                  <a:latin typeface="Calibri" panose="020F0502020204030204" pitchFamily="34" charset="0"/>
                </a:defRPr>
              </a:lvl1pPr>
              <a:lvl2pPr marL="742950" indent="-285750">
                <a:lnSpc>
                  <a:spcPct val="80000"/>
                </a:lnSpc>
                <a:buClr>
                  <a:srgbClr val="C00000"/>
                </a:buClr>
                <a:buFont typeface="Arial" panose="020B0604020202020204" pitchFamily="34" charset="0"/>
                <a:buChar char="–"/>
                <a:defRPr sz="2800">
                  <a:solidFill>
                    <a:schemeClr val="tx1"/>
                  </a:solidFill>
                  <a:latin typeface="Calibri" panose="020F0502020204030204" pitchFamily="34" charset="0"/>
                </a:defRPr>
              </a:lvl2pPr>
              <a:lvl3pPr marL="1143000" indent="-228600">
                <a:lnSpc>
                  <a:spcPct val="80000"/>
                </a:lnSpc>
                <a:buClr>
                  <a:srgbClr val="C00000"/>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C00000"/>
                </a:buClr>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Clr>
                  <a:srgbClr val="C00000"/>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00000"/>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00000"/>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00000"/>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00000"/>
                </a:buClr>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ClrTx/>
                <a:buFontTx/>
                <a:buNone/>
                <a:defRPr/>
              </a:pPr>
              <a:r>
                <a:rPr lang="en-US" altLang="en-US" sz="3200" b="1" dirty="0">
                  <a:solidFill>
                    <a:srgbClr val="002060"/>
                  </a:solidFill>
                  <a:latin typeface="+mj-lt"/>
                </a:rPr>
                <a:t>Factors at Multiple Levels Affect Equity in Cancer Care and Outcomes</a:t>
              </a:r>
              <a:endParaRPr lang="en-US" altLang="en-US" sz="3200" b="1" dirty="0">
                <a:solidFill>
                  <a:srgbClr val="002060"/>
                </a:solidFill>
                <a:latin typeface="+mj-lt"/>
                <a:cs typeface="Times New Roman" panose="02020603050405020304" pitchFamily="18" charset="0"/>
              </a:endParaRPr>
            </a:p>
          </p:txBody>
        </p:sp>
      </p:grpSp>
      <p:sp>
        <p:nvSpPr>
          <p:cNvPr id="24" name="Down Arrow 23">
            <a:extLst>
              <a:ext uri="{FF2B5EF4-FFF2-40B4-BE49-F238E27FC236}">
                <a16:creationId xmlns:a16="http://schemas.microsoft.com/office/drawing/2014/main" id="{97974F04-A10B-4CE7-9CBA-B30235F7D621}"/>
              </a:ext>
            </a:extLst>
          </p:cNvPr>
          <p:cNvSpPr/>
          <p:nvPr/>
        </p:nvSpPr>
        <p:spPr>
          <a:xfrm>
            <a:off x="5158519" y="5697942"/>
            <a:ext cx="838200" cy="6096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4276" name="TextBox 24">
            <a:extLst>
              <a:ext uri="{FF2B5EF4-FFF2-40B4-BE49-F238E27FC236}">
                <a16:creationId xmlns:a16="http://schemas.microsoft.com/office/drawing/2014/main" id="{5594CE8F-77D7-48A2-857E-C48C99C0033A}"/>
              </a:ext>
            </a:extLst>
          </p:cNvPr>
          <p:cNvSpPr txBox="1">
            <a:spLocks noChangeArrowheads="1"/>
          </p:cNvSpPr>
          <p:nvPr/>
        </p:nvSpPr>
        <p:spPr bwMode="auto">
          <a:xfrm>
            <a:off x="2787688" y="6251716"/>
            <a:ext cx="5943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latin typeface="Arial" panose="020B0604020202020204" pitchFamily="34" charset="0"/>
              </a:rPr>
              <a:t>Cancer Prevention, Screening, Treatment, Survivorship, End of Life Care</a:t>
            </a:r>
          </a:p>
        </p:txBody>
      </p:sp>
      <p:sp>
        <p:nvSpPr>
          <p:cNvPr id="2" name="Oval 1">
            <a:extLst>
              <a:ext uri="{FF2B5EF4-FFF2-40B4-BE49-F238E27FC236}">
                <a16:creationId xmlns:a16="http://schemas.microsoft.com/office/drawing/2014/main" id="{93B6E7D5-2EF7-3388-9E06-DCC6E2C950BC}"/>
              </a:ext>
            </a:extLst>
          </p:cNvPr>
          <p:cNvSpPr/>
          <p:nvPr/>
        </p:nvSpPr>
        <p:spPr>
          <a:xfrm>
            <a:off x="1892964" y="4199850"/>
            <a:ext cx="7578481" cy="1484769"/>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2910395-E101-FEF2-91C2-28225B763BDF}"/>
              </a:ext>
            </a:extLst>
          </p:cNvPr>
          <p:cNvSpPr txBox="1"/>
          <p:nvPr/>
        </p:nvSpPr>
        <p:spPr>
          <a:xfrm>
            <a:off x="7563748" y="4444898"/>
            <a:ext cx="914400" cy="914400"/>
          </a:xfrm>
          <a:prstGeom prst="rect">
            <a:avLst/>
          </a:prstGeom>
        </p:spPr>
        <p:txBody>
          <a:bodyPr vert="horz" wrap="none" lIns="91440" tIns="45720" rIns="91440" bIns="45720" rtlCol="0" anchor="ctr">
            <a:noAutofit/>
          </a:bodyPr>
          <a:lstStyle/>
          <a:p>
            <a:r>
              <a:rPr lang="en-US" sz="2000" b="0" dirty="0"/>
              <a:t>Employer</a:t>
            </a:r>
          </a:p>
        </p:txBody>
      </p:sp>
    </p:spTree>
    <p:extLst>
      <p:ext uri="{BB962C8B-B14F-4D97-AF65-F5344CB8AC3E}">
        <p14:creationId xmlns:p14="http://schemas.microsoft.com/office/powerpoint/2010/main" val="2558596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2130" y="463719"/>
            <a:ext cx="7083846" cy="551622"/>
          </a:xfrm>
          <a:prstGeom prst="rect">
            <a:avLst/>
          </a:prstGeom>
        </p:spPr>
        <p:txBody>
          <a:bodyPr vert="horz" lIns="68580" tIns="34290" rIns="68580" bIns="34290" rtlCol="0" anchor="t" anchorCtr="0">
            <a:noAutofit/>
          </a:bodyPr>
          <a:lstStyle>
            <a:lvl1pPr algn="l" defTabSz="457200" rtl="0" eaLnBrk="1" latinLnBrk="0" hangingPunct="1">
              <a:spcBef>
                <a:spcPct val="0"/>
              </a:spcBef>
              <a:buNone/>
              <a:defRPr sz="4000" kern="1200">
                <a:solidFill>
                  <a:schemeClr val="tx1"/>
                </a:solidFill>
                <a:latin typeface="+mj-lt"/>
                <a:ea typeface="+mj-ea"/>
                <a:cs typeface="+mj-cs"/>
              </a:defRPr>
            </a:lvl1pPr>
          </a:lstStyle>
          <a:p>
            <a:pPr algn="ctr">
              <a:defRPr/>
            </a:pPr>
            <a:r>
              <a:rPr lang="en-US" sz="4800" b="1" kern="2000" spc="75" dirty="0">
                <a:solidFill>
                  <a:schemeClr val="accent1"/>
                </a:solidFill>
                <a:cs typeface="Calibri" panose="020F0502020204030204" pitchFamily="34" charset="0"/>
              </a:rPr>
              <a:t>Affordable Care Act</a:t>
            </a:r>
          </a:p>
        </p:txBody>
      </p:sp>
      <p:sp>
        <p:nvSpPr>
          <p:cNvPr id="16" name="AutoShape 2" descr="http://kaiserfamilyfoundation.files.wordpress.com/2013/11/2010-obama-signs-aca.png"/>
          <p:cNvSpPr>
            <a:spLocks noChangeAspect="1" noChangeArrowheads="1"/>
          </p:cNvSpPr>
          <p:nvPr/>
        </p:nvSpPr>
        <p:spPr bwMode="auto">
          <a:xfrm>
            <a:off x="2714625"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227" y="2044747"/>
            <a:ext cx="2259131" cy="1269955"/>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9780" y="1991976"/>
            <a:ext cx="2871905" cy="1269894"/>
          </a:xfrm>
          <a:prstGeom prst="rect">
            <a:avLst/>
          </a:prstGeom>
          <a:effectLst>
            <a:glow rad="127000">
              <a:schemeClr val="accent1">
                <a:alpha val="0"/>
              </a:schemeClr>
            </a:glow>
            <a:softEdge rad="482600"/>
          </a:effectLst>
        </p:spPr>
      </p:pic>
      <p:grpSp>
        <p:nvGrpSpPr>
          <p:cNvPr id="2" name="Group 1"/>
          <p:cNvGrpSpPr/>
          <p:nvPr/>
        </p:nvGrpSpPr>
        <p:grpSpPr>
          <a:xfrm>
            <a:off x="2152650" y="3429002"/>
            <a:ext cx="7600950" cy="815975"/>
            <a:chOff x="1600200" y="3352800"/>
            <a:chExt cx="6705600" cy="1087967"/>
          </a:xfrm>
        </p:grpSpPr>
        <p:cxnSp>
          <p:nvCxnSpPr>
            <p:cNvPr id="3" name="Straight Arrow Connector 2"/>
            <p:cNvCxnSpPr/>
            <p:nvPr/>
          </p:nvCxnSpPr>
          <p:spPr>
            <a:xfrm>
              <a:off x="1600200" y="3429000"/>
              <a:ext cx="6705600" cy="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276600" y="3352800"/>
              <a:ext cx="0" cy="152400"/>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210300" y="3352800"/>
              <a:ext cx="0" cy="152400"/>
            </a:xfrm>
            <a:prstGeom prst="line">
              <a:avLst/>
            </a:prstGeom>
            <a:ln w="50800"/>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067050" y="3527107"/>
              <a:ext cx="419100" cy="366515"/>
            </a:xfrm>
            <a:prstGeom prst="rect">
              <a:avLst/>
            </a:prstGeom>
          </p:spPr>
          <p:txBody>
            <a:bodyPr vert="horz" wrap="square" lIns="68580" tIns="34290" rIns="68580" bIns="34290" rtlCol="0" anchor="ctr">
              <a:noAutofit/>
            </a:bodyPr>
            <a:lstStyle/>
            <a:p>
              <a:r>
                <a:rPr lang="en-US" sz="1050" b="1" dirty="0">
                  <a:solidFill>
                    <a:schemeClr val="accent1"/>
                  </a:solidFill>
                </a:rPr>
                <a:t>2010</a:t>
              </a:r>
            </a:p>
          </p:txBody>
        </p:sp>
        <p:sp>
          <p:nvSpPr>
            <p:cNvPr id="14" name="TextBox 13"/>
            <p:cNvSpPr txBox="1"/>
            <p:nvPr/>
          </p:nvSpPr>
          <p:spPr>
            <a:xfrm>
              <a:off x="6002611" y="3490716"/>
              <a:ext cx="685800" cy="381000"/>
            </a:xfrm>
            <a:prstGeom prst="rect">
              <a:avLst/>
            </a:prstGeom>
          </p:spPr>
          <p:txBody>
            <a:bodyPr vert="horz" wrap="square" lIns="68580" tIns="34290" rIns="68580" bIns="34290" rtlCol="0" anchor="ctr">
              <a:noAutofit/>
            </a:bodyPr>
            <a:lstStyle/>
            <a:p>
              <a:r>
                <a:rPr lang="en-US" sz="1050" b="1" dirty="0">
                  <a:solidFill>
                    <a:schemeClr val="accent1"/>
                  </a:solidFill>
                </a:rPr>
                <a:t>2014</a:t>
              </a:r>
            </a:p>
          </p:txBody>
        </p:sp>
        <p:sp>
          <p:nvSpPr>
            <p:cNvPr id="15" name="TextBox 14"/>
            <p:cNvSpPr txBox="1"/>
            <p:nvPr/>
          </p:nvSpPr>
          <p:spPr>
            <a:xfrm>
              <a:off x="2654671" y="3888344"/>
              <a:ext cx="1706880" cy="533400"/>
            </a:xfrm>
            <a:prstGeom prst="rect">
              <a:avLst/>
            </a:prstGeom>
          </p:spPr>
          <p:txBody>
            <a:bodyPr vert="horz" wrap="square" lIns="68580" tIns="34290" rIns="68580" bIns="34290" rtlCol="0" anchor="ctr">
              <a:noAutofit/>
            </a:bodyPr>
            <a:lstStyle/>
            <a:p>
              <a:r>
                <a:rPr lang="en-US" sz="1200" b="1" dirty="0">
                  <a:solidFill>
                    <a:schemeClr val="accent1"/>
                  </a:solidFill>
                </a:rPr>
                <a:t>Signed into law</a:t>
              </a:r>
            </a:p>
          </p:txBody>
        </p:sp>
        <p:sp>
          <p:nvSpPr>
            <p:cNvPr id="18" name="TextBox 17"/>
            <p:cNvSpPr txBox="1"/>
            <p:nvPr/>
          </p:nvSpPr>
          <p:spPr>
            <a:xfrm>
              <a:off x="5190658" y="3907367"/>
              <a:ext cx="2516892" cy="533400"/>
            </a:xfrm>
            <a:prstGeom prst="rect">
              <a:avLst/>
            </a:prstGeom>
          </p:spPr>
          <p:txBody>
            <a:bodyPr vert="horz" wrap="square" lIns="68580" tIns="34290" rIns="68580" bIns="34290" rtlCol="0" anchor="ctr">
              <a:noAutofit/>
            </a:bodyPr>
            <a:lstStyle/>
            <a:p>
              <a:r>
                <a:rPr lang="en-US" sz="1200" b="1" dirty="0">
                  <a:solidFill>
                    <a:schemeClr val="accent1"/>
                  </a:solidFill>
                </a:rPr>
                <a:t>Majority of provisions implemented</a:t>
              </a:r>
            </a:p>
          </p:txBody>
        </p:sp>
        <p:cxnSp>
          <p:nvCxnSpPr>
            <p:cNvPr id="4" name="Straight Connector 3"/>
            <p:cNvCxnSpPr/>
            <p:nvPr/>
          </p:nvCxnSpPr>
          <p:spPr>
            <a:xfrm>
              <a:off x="3657600" y="3352800"/>
              <a:ext cx="0" cy="15240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394624" y="3435282"/>
              <a:ext cx="2607987" cy="585517"/>
            </a:xfrm>
            <a:prstGeom prst="rect">
              <a:avLst/>
            </a:prstGeom>
          </p:spPr>
          <p:txBody>
            <a:bodyPr vert="horz" wrap="square" lIns="68580" tIns="34290" rIns="68580" bIns="34290" rtlCol="0" anchor="ctr">
              <a:noAutofit/>
            </a:bodyPr>
            <a:lstStyle/>
            <a:p>
              <a:r>
                <a:rPr lang="en-US" sz="900" b="1" dirty="0">
                  <a:solidFill>
                    <a:schemeClr val="accent1"/>
                  </a:solidFill>
                </a:rPr>
                <a:t>Dependent coverage expansion</a:t>
              </a:r>
            </a:p>
            <a:p>
              <a:r>
                <a:rPr lang="en-US" sz="900" b="1" dirty="0">
                  <a:solidFill>
                    <a:schemeClr val="accent1"/>
                  </a:solidFill>
                </a:rPr>
                <a:t>Elimination of cost-sharing for preventive services</a:t>
              </a:r>
            </a:p>
          </p:txBody>
        </p:sp>
      </p:grpSp>
      <p:sp>
        <p:nvSpPr>
          <p:cNvPr id="5" name="TextBox 4">
            <a:extLst>
              <a:ext uri="{FF2B5EF4-FFF2-40B4-BE49-F238E27FC236}">
                <a16:creationId xmlns:a16="http://schemas.microsoft.com/office/drawing/2014/main" id="{6AD0F6E8-7F94-43A9-B491-EF6B99DA9A00}"/>
              </a:ext>
            </a:extLst>
          </p:cNvPr>
          <p:cNvSpPr txBox="1"/>
          <p:nvPr/>
        </p:nvSpPr>
        <p:spPr>
          <a:xfrm>
            <a:off x="6168191" y="2839296"/>
            <a:ext cx="2871905" cy="528237"/>
          </a:xfrm>
          <a:prstGeom prst="rect">
            <a:avLst/>
          </a:prstGeom>
        </p:spPr>
        <p:txBody>
          <a:bodyPr vert="horz" wrap="square" lIns="68580" tIns="34290" rIns="68580" bIns="34290" rtlCol="0" anchor="ctr">
            <a:noAutofit/>
          </a:bodyPr>
          <a:lstStyle/>
          <a:p>
            <a:r>
              <a:rPr lang="en-US" sz="900" b="1" dirty="0">
                <a:solidFill>
                  <a:schemeClr val="accent1"/>
                </a:solidFill>
              </a:rPr>
              <a:t>Essential health benefit standards</a:t>
            </a:r>
          </a:p>
          <a:p>
            <a:r>
              <a:rPr lang="en-US" sz="900" b="1" dirty="0">
                <a:solidFill>
                  <a:schemeClr val="accent1"/>
                </a:solidFill>
              </a:rPr>
              <a:t>Elimination of pre-existing condition exclusions</a:t>
            </a:r>
          </a:p>
          <a:p>
            <a:r>
              <a:rPr lang="en-US" sz="900" b="1" dirty="0">
                <a:solidFill>
                  <a:schemeClr val="accent1"/>
                </a:solidFill>
              </a:rPr>
              <a:t>Elimination of life-time and annual coverage limits</a:t>
            </a:r>
          </a:p>
        </p:txBody>
      </p:sp>
      <p:sp>
        <p:nvSpPr>
          <p:cNvPr id="7" name="Slide Number Placeholder 6">
            <a:extLst>
              <a:ext uri="{FF2B5EF4-FFF2-40B4-BE49-F238E27FC236}">
                <a16:creationId xmlns:a16="http://schemas.microsoft.com/office/drawing/2014/main" id="{AEA5DB8B-DE34-4D74-87D5-80E0640F718B}"/>
              </a:ext>
            </a:extLst>
          </p:cNvPr>
          <p:cNvSpPr>
            <a:spLocks noGrp="1"/>
          </p:cNvSpPr>
          <p:nvPr>
            <p:ph type="sldNum" sz="quarter" idx="4"/>
          </p:nvPr>
        </p:nvSpPr>
        <p:spPr/>
        <p:txBody>
          <a:bodyPr/>
          <a:lstStyle/>
          <a:p>
            <a:fld id="{B2F212C6-8907-2442-9AB7-0A38B63F180E}" type="slidenum">
              <a:rPr lang="en-US" smtClean="0"/>
              <a:pPr/>
              <a:t>22</a:t>
            </a:fld>
            <a:endParaRPr lang="en-US" dirty="0"/>
          </a:p>
        </p:txBody>
      </p:sp>
      <p:pic>
        <p:nvPicPr>
          <p:cNvPr id="22" name="Picture 21">
            <a:extLst>
              <a:ext uri="{FF2B5EF4-FFF2-40B4-BE49-F238E27FC236}">
                <a16:creationId xmlns:a16="http://schemas.microsoft.com/office/drawing/2014/main" id="{F8FF1082-1A05-46FF-84A4-9E92DF2B0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5349" y="4200175"/>
            <a:ext cx="2457584" cy="1642485"/>
          </a:xfrm>
          <a:prstGeom prst="rect">
            <a:avLst/>
          </a:prstGeom>
        </p:spPr>
      </p:pic>
      <p:sp>
        <p:nvSpPr>
          <p:cNvPr id="8" name="TextBox 7">
            <a:extLst>
              <a:ext uri="{FF2B5EF4-FFF2-40B4-BE49-F238E27FC236}">
                <a16:creationId xmlns:a16="http://schemas.microsoft.com/office/drawing/2014/main" id="{96187B21-9650-2491-5863-E44F38E8E027}"/>
              </a:ext>
            </a:extLst>
          </p:cNvPr>
          <p:cNvSpPr txBox="1"/>
          <p:nvPr/>
        </p:nvSpPr>
        <p:spPr>
          <a:xfrm>
            <a:off x="3039001" y="4269798"/>
            <a:ext cx="3066865" cy="923330"/>
          </a:xfrm>
          <a:prstGeom prst="rect">
            <a:avLst/>
          </a:prstGeom>
          <a:noFill/>
        </p:spPr>
        <p:txBody>
          <a:bodyPr wrap="none" rtlCol="0">
            <a:spAutoFit/>
          </a:bodyPr>
          <a:lstStyle/>
          <a:p>
            <a:r>
              <a:rPr lang="en-US" b="1" dirty="0"/>
              <a:t>Creation of Centers for </a:t>
            </a:r>
          </a:p>
          <a:p>
            <a:r>
              <a:rPr lang="en-US" b="1" dirty="0"/>
              <a:t>Medicare &amp; Medicaid Services</a:t>
            </a:r>
          </a:p>
          <a:p>
            <a:r>
              <a:rPr lang="en-US" b="1" dirty="0"/>
              <a:t>Innovation Center</a:t>
            </a:r>
          </a:p>
        </p:txBody>
      </p:sp>
    </p:spTree>
    <p:extLst>
      <p:ext uri="{BB962C8B-B14F-4D97-AF65-F5344CB8AC3E}">
        <p14:creationId xmlns:p14="http://schemas.microsoft.com/office/powerpoint/2010/main" val="307216215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F970-8CA5-405A-8919-F1B6BDF5CA07}"/>
              </a:ext>
            </a:extLst>
          </p:cNvPr>
          <p:cNvSpPr>
            <a:spLocks noGrp="1"/>
          </p:cNvSpPr>
          <p:nvPr>
            <p:ph type="title"/>
          </p:nvPr>
        </p:nvSpPr>
        <p:spPr>
          <a:xfrm>
            <a:off x="1901190" y="548007"/>
            <a:ext cx="8686800" cy="1325563"/>
          </a:xfrm>
        </p:spPr>
        <p:txBody>
          <a:bodyPr>
            <a:noAutofit/>
          </a:bodyPr>
          <a:lstStyle/>
          <a:p>
            <a:r>
              <a:rPr lang="en-US" sz="3600" b="1" dirty="0">
                <a:latin typeface="Calibri" panose="020F0502020204030204" pitchFamily="34" charset="0"/>
                <a:cs typeface="Calibri" panose="020F0502020204030204" pitchFamily="34" charset="0"/>
              </a:rPr>
              <a:t>Expansion of Medicaid Income Eligibility and Cancer Care and Outcomes</a:t>
            </a:r>
          </a:p>
        </p:txBody>
      </p:sp>
      <p:sp>
        <p:nvSpPr>
          <p:cNvPr id="3" name="Content Placeholder 2">
            <a:extLst>
              <a:ext uri="{FF2B5EF4-FFF2-40B4-BE49-F238E27FC236}">
                <a16:creationId xmlns:a16="http://schemas.microsoft.com/office/drawing/2014/main" id="{77E6A5E2-90B9-484C-8ED3-58D2E625AA0A}"/>
              </a:ext>
            </a:extLst>
          </p:cNvPr>
          <p:cNvSpPr>
            <a:spLocks noGrp="1"/>
          </p:cNvSpPr>
          <p:nvPr>
            <p:ph idx="1"/>
          </p:nvPr>
        </p:nvSpPr>
        <p:spPr>
          <a:xfrm>
            <a:off x="1809750" y="2182423"/>
            <a:ext cx="8572500" cy="3692683"/>
          </a:xfrm>
        </p:spPr>
        <p:txBody>
          <a:bodyPr>
            <a:normAutofit/>
          </a:bodyPr>
          <a:lstStyle/>
          <a:p>
            <a:r>
              <a:rPr lang="en-US" sz="3200" dirty="0"/>
              <a:t>Medicaid expansion associated with better</a:t>
            </a:r>
          </a:p>
          <a:p>
            <a:pPr lvl="1"/>
            <a:r>
              <a:rPr lang="en-US" sz="3200" dirty="0"/>
              <a:t>Access to care</a:t>
            </a:r>
          </a:p>
          <a:p>
            <a:pPr lvl="1"/>
            <a:r>
              <a:rPr lang="en-US" sz="3200" dirty="0"/>
              <a:t>Earlier stage cancer diagnosis</a:t>
            </a:r>
          </a:p>
          <a:p>
            <a:pPr lvl="1"/>
            <a:r>
              <a:rPr lang="en-US" sz="3200" dirty="0"/>
              <a:t>Improved survival following cancer diagnosis</a:t>
            </a:r>
          </a:p>
          <a:p>
            <a:pPr lvl="1"/>
            <a:r>
              <a:rPr lang="en-US" sz="3200" dirty="0"/>
              <a:t>Reduced disparities in care and outcomes</a:t>
            </a:r>
          </a:p>
          <a:p>
            <a:r>
              <a:rPr lang="en-US" sz="3200" dirty="0"/>
              <a:t>As of 2023, 10 states yet to expand Medicaid eligibility</a:t>
            </a:r>
          </a:p>
          <a:p>
            <a:pPr lvl="1"/>
            <a:endParaRPr lang="en-US" dirty="0"/>
          </a:p>
        </p:txBody>
      </p:sp>
      <p:sp>
        <p:nvSpPr>
          <p:cNvPr id="4" name="TextBox 3">
            <a:extLst>
              <a:ext uri="{FF2B5EF4-FFF2-40B4-BE49-F238E27FC236}">
                <a16:creationId xmlns:a16="http://schemas.microsoft.com/office/drawing/2014/main" id="{80DF6587-B552-4E3C-BAAD-83993D0C7257}"/>
              </a:ext>
            </a:extLst>
          </p:cNvPr>
          <p:cNvSpPr txBox="1"/>
          <p:nvPr/>
        </p:nvSpPr>
        <p:spPr>
          <a:xfrm>
            <a:off x="1696570" y="5832941"/>
            <a:ext cx="8971430" cy="954107"/>
          </a:xfrm>
          <a:prstGeom prst="rect">
            <a:avLst/>
          </a:prstGeom>
          <a:noFill/>
        </p:spPr>
        <p:txBody>
          <a:bodyPr wrap="none" rtlCol="0">
            <a:spAutoFit/>
          </a:bodyPr>
          <a:lstStyle/>
          <a:p>
            <a:r>
              <a:rPr lang="en-US" sz="1400" dirty="0"/>
              <a:t>Sources: </a:t>
            </a:r>
            <a:r>
              <a:rPr lang="en-US" sz="1400" dirty="0">
                <a:solidFill>
                  <a:srgbClr val="212121"/>
                </a:solidFill>
                <a:latin typeface="BlinkMacSystemFont"/>
              </a:rPr>
              <a:t>Han X, Zhao J, Yabroff KR, Johnson CJ, Jemal A. Association Between Medicaid Expansion Under the Affordable</a:t>
            </a:r>
          </a:p>
          <a:p>
            <a:r>
              <a:rPr lang="en-US" sz="1400" dirty="0">
                <a:solidFill>
                  <a:srgbClr val="212121"/>
                </a:solidFill>
                <a:latin typeface="BlinkMacSystemFont"/>
              </a:rPr>
              <a:t> Care Act and Survival Among Newly Diagnosed Cancer Patients. J Natl Cancer Inst. 2022 May 18:djac077. Zhao J, Mao Z,</a:t>
            </a:r>
          </a:p>
          <a:p>
            <a:r>
              <a:rPr lang="en-US" sz="1400" dirty="0">
                <a:solidFill>
                  <a:srgbClr val="212121"/>
                </a:solidFill>
                <a:latin typeface="BlinkMacSystemFont"/>
              </a:rPr>
              <a:t> Fedewa SA, Nogueira L, Yabroff KR, Jemal A, Han X. The Affordable Care Act and access to care across the cancer control </a:t>
            </a:r>
          </a:p>
          <a:p>
            <a:r>
              <a:rPr lang="en-US" sz="1400" dirty="0">
                <a:solidFill>
                  <a:srgbClr val="212121"/>
                </a:solidFill>
                <a:latin typeface="BlinkMacSystemFont"/>
              </a:rPr>
              <a:t>continuum: A review at 10 years. CA Cancer J Clin. 2020 May;70(3):165-181. </a:t>
            </a:r>
            <a:endParaRPr lang="en-US" sz="1400" dirty="0"/>
          </a:p>
        </p:txBody>
      </p:sp>
    </p:spTree>
    <p:extLst>
      <p:ext uri="{BB962C8B-B14F-4D97-AF65-F5344CB8AC3E}">
        <p14:creationId xmlns:p14="http://schemas.microsoft.com/office/powerpoint/2010/main" val="118136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FB55D1-37E5-475E-9D1C-BBC906463CC3}"/>
              </a:ext>
            </a:extLst>
          </p:cNvPr>
          <p:cNvSpPr>
            <a:spLocks noGrp="1"/>
          </p:cNvSpPr>
          <p:nvPr>
            <p:ph type="sldNum" sz="quarter" idx="4"/>
          </p:nvPr>
        </p:nvSpPr>
        <p:spPr/>
        <p:txBody>
          <a:bodyPr/>
          <a:lstStyle/>
          <a:p>
            <a:fld id="{B2F212C6-8907-2442-9AB7-0A38B63F180E}" type="slidenum">
              <a:rPr lang="en-US" smtClean="0"/>
              <a:pPr/>
              <a:t>24</a:t>
            </a:fld>
            <a:endParaRPr lang="en-US" dirty="0"/>
          </a:p>
        </p:txBody>
      </p:sp>
      <p:pic>
        <p:nvPicPr>
          <p:cNvPr id="4" name="Picture 3">
            <a:extLst>
              <a:ext uri="{FF2B5EF4-FFF2-40B4-BE49-F238E27FC236}">
                <a16:creationId xmlns:a16="http://schemas.microsoft.com/office/drawing/2014/main" id="{DCA09DE6-5144-406E-B861-4345DAD4FF0F}"/>
              </a:ext>
            </a:extLst>
          </p:cNvPr>
          <p:cNvPicPr>
            <a:picLocks noChangeAspect="1"/>
          </p:cNvPicPr>
          <p:nvPr/>
        </p:nvPicPr>
        <p:blipFill>
          <a:blip r:embed="rId3"/>
          <a:stretch>
            <a:fillRect/>
          </a:stretch>
        </p:blipFill>
        <p:spPr>
          <a:xfrm>
            <a:off x="2713821" y="1437233"/>
            <a:ext cx="6544020" cy="4467809"/>
          </a:xfrm>
          <a:prstGeom prst="rect">
            <a:avLst/>
          </a:prstGeom>
        </p:spPr>
      </p:pic>
      <p:sp>
        <p:nvSpPr>
          <p:cNvPr id="5" name="TextBox 4">
            <a:extLst>
              <a:ext uri="{FF2B5EF4-FFF2-40B4-BE49-F238E27FC236}">
                <a16:creationId xmlns:a16="http://schemas.microsoft.com/office/drawing/2014/main" id="{29ADE60A-7490-4DB5-95C9-A99380492855}"/>
              </a:ext>
            </a:extLst>
          </p:cNvPr>
          <p:cNvSpPr txBox="1"/>
          <p:nvPr/>
        </p:nvSpPr>
        <p:spPr>
          <a:xfrm>
            <a:off x="2800227" y="397558"/>
            <a:ext cx="5607369" cy="1015663"/>
          </a:xfrm>
          <a:prstGeom prst="rect">
            <a:avLst/>
          </a:prstGeom>
          <a:noFill/>
        </p:spPr>
        <p:txBody>
          <a:bodyPr wrap="none" lIns="0" tIns="0" rIns="0" bIns="0" rtlCol="0">
            <a:spAutoFit/>
          </a:bodyPr>
          <a:lstStyle/>
          <a:p>
            <a:pPr>
              <a:spcAft>
                <a:spcPts val="1200"/>
              </a:spcAft>
            </a:pPr>
            <a:r>
              <a:rPr lang="en-US" sz="2800" b="1" dirty="0"/>
              <a:t>Medicaid Expansion Spillover Effects: </a:t>
            </a:r>
          </a:p>
          <a:p>
            <a:pPr>
              <a:spcAft>
                <a:spcPts val="1200"/>
              </a:spcAft>
            </a:pPr>
            <a:r>
              <a:rPr lang="en-US" sz="2800" b="1" dirty="0"/>
              <a:t>Reduction in Very Low Food Security</a:t>
            </a:r>
          </a:p>
        </p:txBody>
      </p:sp>
      <p:sp>
        <p:nvSpPr>
          <p:cNvPr id="6" name="TextBox 5">
            <a:extLst>
              <a:ext uri="{FF2B5EF4-FFF2-40B4-BE49-F238E27FC236}">
                <a16:creationId xmlns:a16="http://schemas.microsoft.com/office/drawing/2014/main" id="{6272F7B4-A5EE-49AB-8623-A400460F9AAF}"/>
              </a:ext>
            </a:extLst>
          </p:cNvPr>
          <p:cNvSpPr txBox="1"/>
          <p:nvPr/>
        </p:nvSpPr>
        <p:spPr>
          <a:xfrm>
            <a:off x="1821123" y="6326530"/>
            <a:ext cx="8531182" cy="492443"/>
          </a:xfrm>
          <a:prstGeom prst="rect">
            <a:avLst/>
          </a:prstGeom>
          <a:noFill/>
        </p:spPr>
        <p:txBody>
          <a:bodyPr wrap="none" lIns="0" tIns="0" rIns="0" bIns="0" rtlCol="0">
            <a:spAutoFit/>
          </a:bodyPr>
          <a:lstStyle/>
          <a:p>
            <a:pPr>
              <a:spcAft>
                <a:spcPts val="1200"/>
              </a:spcAft>
            </a:pPr>
            <a:r>
              <a:rPr lang="en-US" sz="1100" dirty="0"/>
              <a:t>Source: </a:t>
            </a:r>
            <a:r>
              <a:rPr lang="en-US" sz="1100" dirty="0">
                <a:solidFill>
                  <a:srgbClr val="303030"/>
                </a:solidFill>
                <a:latin typeface="arial" panose="020B0604020202020204" pitchFamily="34" charset="0"/>
              </a:rPr>
              <a:t>Himmelstein G. Effect of the Affordable Care Act's Medicaid Expansions on Food Security, 2010-2016.Am J Public Health. 2019;</a:t>
            </a:r>
          </a:p>
          <a:p>
            <a:pPr>
              <a:spcAft>
                <a:spcPts val="1200"/>
              </a:spcAft>
            </a:pPr>
            <a:r>
              <a:rPr lang="en-US" sz="1100" dirty="0">
                <a:solidFill>
                  <a:srgbClr val="303030"/>
                </a:solidFill>
                <a:latin typeface="arial" panose="020B0604020202020204" pitchFamily="34" charset="0"/>
              </a:rPr>
              <a:t>109(9):1243-1248. </a:t>
            </a:r>
            <a:endParaRPr lang="en-US" sz="1100" dirty="0"/>
          </a:p>
        </p:txBody>
      </p:sp>
    </p:spTree>
    <p:extLst>
      <p:ext uri="{BB962C8B-B14F-4D97-AF65-F5344CB8AC3E}">
        <p14:creationId xmlns:p14="http://schemas.microsoft.com/office/powerpoint/2010/main" val="55452661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0C85C728-72E4-4AE5-B511-FFA772E724BE}"/>
              </a:ext>
            </a:extLst>
          </p:cNvPr>
          <p:cNvSpPr>
            <a:spLocks noGrp="1"/>
          </p:cNvSpPr>
          <p:nvPr>
            <p:ph idx="1"/>
          </p:nvPr>
        </p:nvSpPr>
        <p:spPr>
          <a:xfrm>
            <a:off x="512262" y="2439836"/>
            <a:ext cx="7501582" cy="4525963"/>
          </a:xfrm>
        </p:spPr>
        <p:txBody>
          <a:bodyPr>
            <a:normAutofit fontScale="92500" lnSpcReduction="20000"/>
          </a:bodyPr>
          <a:lstStyle/>
          <a:p>
            <a:pPr>
              <a:spcBef>
                <a:spcPts val="960"/>
              </a:spcBef>
              <a:spcAft>
                <a:spcPts val="0"/>
              </a:spcAft>
              <a:buFont typeface="Courier New" panose="02070309020205020404" pitchFamily="49" charset="0"/>
              <a:buChar char="o"/>
            </a:pPr>
            <a:r>
              <a:rPr lang="en-US" sz="4000" dirty="0"/>
              <a:t>Launched in 2017</a:t>
            </a:r>
          </a:p>
          <a:p>
            <a:pPr>
              <a:spcBef>
                <a:spcPts val="960"/>
              </a:spcBef>
              <a:spcAft>
                <a:spcPts val="0"/>
              </a:spcAft>
              <a:buFont typeface="Courier New" panose="02070309020205020404" pitchFamily="49" charset="0"/>
              <a:buChar char="o"/>
            </a:pPr>
            <a:r>
              <a:rPr lang="en-US" sz="4000" b="1" dirty="0">
                <a:solidFill>
                  <a:srgbClr val="0070C0"/>
                </a:solidFill>
              </a:rPr>
              <a:t>28 organizations </a:t>
            </a:r>
            <a:r>
              <a:rPr lang="en-US" sz="4000" dirty="0"/>
              <a:t>participating</a:t>
            </a:r>
          </a:p>
          <a:p>
            <a:pPr>
              <a:spcBef>
                <a:spcPts val="960"/>
              </a:spcBef>
              <a:spcAft>
                <a:spcPts val="0"/>
              </a:spcAft>
              <a:buFont typeface="Courier New" panose="02070309020205020404" pitchFamily="49" charset="0"/>
              <a:buChar char="o"/>
            </a:pPr>
            <a:r>
              <a:rPr lang="en-US" sz="4000" dirty="0"/>
              <a:t>Connects </a:t>
            </a:r>
            <a:r>
              <a:rPr lang="en-US" sz="4000" b="1" dirty="0">
                <a:solidFill>
                  <a:srgbClr val="0070C0"/>
                </a:solidFill>
              </a:rPr>
              <a:t>Medicare and Medicaid </a:t>
            </a:r>
            <a:r>
              <a:rPr lang="en-US" sz="4000" dirty="0"/>
              <a:t>beneficiaries with community services to address health-related social needs</a:t>
            </a:r>
          </a:p>
          <a:p>
            <a:pPr>
              <a:spcBef>
                <a:spcPts val="960"/>
              </a:spcBef>
              <a:spcAft>
                <a:spcPts val="0"/>
              </a:spcAft>
              <a:buFont typeface="Courier New" panose="02070309020205020404" pitchFamily="49" charset="0"/>
              <a:buChar char="o"/>
            </a:pPr>
            <a:r>
              <a:rPr lang="en-US" sz="4000" dirty="0"/>
              <a:t>Screening, referral and navigation services </a:t>
            </a:r>
          </a:p>
          <a:p>
            <a:pPr marL="457200" lvl="1" indent="0">
              <a:buNone/>
            </a:pPr>
            <a:endParaRPr lang="en-US" sz="4000" dirty="0"/>
          </a:p>
        </p:txBody>
      </p:sp>
      <p:sp>
        <p:nvSpPr>
          <p:cNvPr id="2" name="Slide Number Placeholder 1">
            <a:extLst>
              <a:ext uri="{FF2B5EF4-FFF2-40B4-BE49-F238E27FC236}">
                <a16:creationId xmlns:a16="http://schemas.microsoft.com/office/drawing/2014/main" id="{766EA934-552C-4A17-8FD5-EC65B31DBAFC}"/>
              </a:ext>
            </a:extLst>
          </p:cNvPr>
          <p:cNvSpPr>
            <a:spLocks noGrp="1"/>
          </p:cNvSpPr>
          <p:nvPr>
            <p:ph type="sldNum" sz="quarter" idx="12"/>
          </p:nvPr>
        </p:nvSpPr>
        <p:spPr/>
        <p:txBody>
          <a:bodyPr/>
          <a:lstStyle/>
          <a:p>
            <a:fld id="{A8C46DCF-9857-6E46-B2FC-55206D4C3681}" type="slidenum">
              <a:rPr lang="en-US" smtClean="0"/>
              <a:t>25</a:t>
            </a:fld>
            <a:endParaRPr lang="en-US" dirty="0"/>
          </a:p>
        </p:txBody>
      </p:sp>
      <p:pic>
        <p:nvPicPr>
          <p:cNvPr id="5" name="Picture 4">
            <a:extLst>
              <a:ext uri="{FF2B5EF4-FFF2-40B4-BE49-F238E27FC236}">
                <a16:creationId xmlns:a16="http://schemas.microsoft.com/office/drawing/2014/main" id="{48B31443-A27F-4311-B466-2AE2D6F894DB}"/>
              </a:ext>
            </a:extLst>
          </p:cNvPr>
          <p:cNvPicPr>
            <a:picLocks noChangeAspect="1"/>
          </p:cNvPicPr>
          <p:nvPr/>
        </p:nvPicPr>
        <p:blipFill>
          <a:blip r:embed="rId3"/>
          <a:stretch>
            <a:fillRect/>
          </a:stretch>
        </p:blipFill>
        <p:spPr>
          <a:xfrm>
            <a:off x="332199" y="0"/>
            <a:ext cx="3339923" cy="2197342"/>
          </a:xfrm>
          <a:prstGeom prst="rect">
            <a:avLst/>
          </a:prstGeom>
        </p:spPr>
      </p:pic>
      <p:sp>
        <p:nvSpPr>
          <p:cNvPr id="7" name="Title 2">
            <a:extLst>
              <a:ext uri="{FF2B5EF4-FFF2-40B4-BE49-F238E27FC236}">
                <a16:creationId xmlns:a16="http://schemas.microsoft.com/office/drawing/2014/main" id="{AE3FEDC7-0039-4F21-B786-6CEA39381B3E}"/>
              </a:ext>
            </a:extLst>
          </p:cNvPr>
          <p:cNvSpPr txBox="1">
            <a:spLocks/>
          </p:cNvSpPr>
          <p:nvPr/>
        </p:nvSpPr>
        <p:spPr>
          <a:xfrm>
            <a:off x="3001962" y="624889"/>
            <a:ext cx="8580438" cy="1414826"/>
          </a:xfrm>
          <a:prstGeom prst="rect">
            <a:avLst/>
          </a:prstGeom>
        </p:spPr>
        <p:txBody>
          <a:bodyPr vert="horz" lIns="91440" tIns="45720" rIns="91440" bIns="45720" rtlCol="0" anchor="ctr">
            <a:normAutofit fontScale="37500" lnSpcReduction="20000"/>
          </a:bodyPr>
          <a:lstStyle>
            <a:lvl1pPr algn="ctr" defTabSz="457200" rtl="0" eaLnBrk="1" latinLnBrk="0" hangingPunct="1">
              <a:spcBef>
                <a:spcPct val="0"/>
              </a:spcBef>
              <a:buNone/>
              <a:defRPr sz="4800" kern="1200">
                <a:solidFill>
                  <a:schemeClr val="tx1"/>
                </a:solidFill>
                <a:latin typeface="+mj-lt"/>
                <a:ea typeface="+mj-ea"/>
                <a:cs typeface="+mj-cs"/>
              </a:defRPr>
            </a:lvl1pPr>
          </a:lstStyle>
          <a:p>
            <a:r>
              <a:rPr lang="en-US" sz="11700" b="1" dirty="0">
                <a:solidFill>
                  <a:schemeClr val="tx1">
                    <a:lumMod val="50000"/>
                  </a:schemeClr>
                </a:solidFill>
              </a:rPr>
              <a:t>Accountable Health </a:t>
            </a:r>
          </a:p>
          <a:p>
            <a:r>
              <a:rPr lang="en-US" sz="11700" b="1" dirty="0">
                <a:solidFill>
                  <a:schemeClr val="tx1">
                    <a:lumMod val="50000"/>
                  </a:schemeClr>
                </a:solidFill>
              </a:rPr>
              <a:t>Communities Model</a:t>
            </a:r>
            <a:br>
              <a:rPr lang="en-US" sz="4800" dirty="0">
                <a:solidFill>
                  <a:srgbClr val="05508F"/>
                </a:solidFill>
                <a:latin typeface="Georgia" panose="02040502050405020303" pitchFamily="18" charset="0"/>
              </a:rPr>
            </a:br>
            <a:endParaRPr lang="en-US" sz="4800" dirty="0"/>
          </a:p>
        </p:txBody>
      </p:sp>
      <p:pic>
        <p:nvPicPr>
          <p:cNvPr id="3" name="Picture 2">
            <a:extLst>
              <a:ext uri="{FF2B5EF4-FFF2-40B4-BE49-F238E27FC236}">
                <a16:creationId xmlns:a16="http://schemas.microsoft.com/office/drawing/2014/main" id="{B088104F-E31E-D9C4-B2B5-4E56683670BA}"/>
              </a:ext>
            </a:extLst>
          </p:cNvPr>
          <p:cNvPicPr>
            <a:picLocks noChangeAspect="1"/>
          </p:cNvPicPr>
          <p:nvPr/>
        </p:nvPicPr>
        <p:blipFill>
          <a:blip r:embed="rId4"/>
          <a:stretch>
            <a:fillRect/>
          </a:stretch>
        </p:blipFill>
        <p:spPr>
          <a:xfrm>
            <a:off x="7695344" y="2522601"/>
            <a:ext cx="4355128" cy="3591721"/>
          </a:xfrm>
          <a:prstGeom prst="rect">
            <a:avLst/>
          </a:prstGeom>
        </p:spPr>
      </p:pic>
    </p:spTree>
    <p:extLst>
      <p:ext uri="{BB962C8B-B14F-4D97-AF65-F5344CB8AC3E}">
        <p14:creationId xmlns:p14="http://schemas.microsoft.com/office/powerpoint/2010/main" val="3025083240"/>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5A992-D69C-8CB0-F38A-B7BBF1215391}"/>
              </a:ext>
            </a:extLst>
          </p:cNvPr>
          <p:cNvPicPr>
            <a:picLocks noChangeAspect="1"/>
          </p:cNvPicPr>
          <p:nvPr/>
        </p:nvPicPr>
        <p:blipFill>
          <a:blip r:embed="rId3"/>
          <a:stretch>
            <a:fillRect/>
          </a:stretch>
        </p:blipFill>
        <p:spPr>
          <a:xfrm>
            <a:off x="28282" y="141645"/>
            <a:ext cx="10286971" cy="1615236"/>
          </a:xfrm>
          <a:prstGeom prst="rect">
            <a:avLst/>
          </a:prstGeom>
        </p:spPr>
      </p:pic>
      <p:sp>
        <p:nvSpPr>
          <p:cNvPr id="5" name="TextBox 4">
            <a:extLst>
              <a:ext uri="{FF2B5EF4-FFF2-40B4-BE49-F238E27FC236}">
                <a16:creationId xmlns:a16="http://schemas.microsoft.com/office/drawing/2014/main" id="{7CED0828-9A9E-5CE5-656A-6AD15897C513}"/>
              </a:ext>
            </a:extLst>
          </p:cNvPr>
          <p:cNvSpPr txBox="1"/>
          <p:nvPr/>
        </p:nvSpPr>
        <p:spPr>
          <a:xfrm>
            <a:off x="834745" y="1841242"/>
            <a:ext cx="10990810" cy="2923877"/>
          </a:xfrm>
          <a:prstGeom prst="rect">
            <a:avLst/>
          </a:prstGeom>
          <a:noFill/>
        </p:spPr>
        <p:txBody>
          <a:bodyPr wrap="square">
            <a:spAutoFit/>
          </a:bodyPr>
          <a:lstStyle/>
          <a:p>
            <a:r>
              <a:rPr lang="en-US" sz="4000" b="1" dirty="0"/>
              <a:t>Medicare Managed Care Flexibilities</a:t>
            </a:r>
          </a:p>
          <a:p>
            <a:r>
              <a:rPr lang="en-US" sz="3600" i="1" dirty="0"/>
              <a:t>Creating High-Quality Results and Outcomes Necessary to Improve Chronic Care (CHRONIC) Act </a:t>
            </a:r>
          </a:p>
          <a:p>
            <a:r>
              <a:rPr lang="en-US" sz="3600" dirty="0"/>
              <a:t>Plans can offer nonmedical supplemental benefits to address health-related social needs:</a:t>
            </a:r>
            <a:endParaRPr lang="en-US" sz="3600" b="1" dirty="0"/>
          </a:p>
        </p:txBody>
      </p:sp>
      <p:sp>
        <p:nvSpPr>
          <p:cNvPr id="7" name="TextBox 6">
            <a:extLst>
              <a:ext uri="{FF2B5EF4-FFF2-40B4-BE49-F238E27FC236}">
                <a16:creationId xmlns:a16="http://schemas.microsoft.com/office/drawing/2014/main" id="{A53BB4DB-EB77-5CC4-AC33-97F51BEB8465}"/>
              </a:ext>
            </a:extLst>
          </p:cNvPr>
          <p:cNvSpPr txBox="1"/>
          <p:nvPr/>
        </p:nvSpPr>
        <p:spPr>
          <a:xfrm>
            <a:off x="1374167" y="4900473"/>
            <a:ext cx="10451388" cy="1815882"/>
          </a:xfrm>
          <a:prstGeom prst="rect">
            <a:avLst/>
          </a:prstGeom>
          <a:noFill/>
        </p:spPr>
        <p:txBody>
          <a:bodyPr wrap="square">
            <a:spAutoFit/>
          </a:bodyPr>
          <a:lstStyle/>
          <a:p>
            <a:r>
              <a:rPr lang="en-US" sz="2800" dirty="0"/>
              <a:t>• Meals </a:t>
            </a:r>
          </a:p>
          <a:p>
            <a:r>
              <a:rPr lang="en-US" sz="2800" dirty="0"/>
              <a:t>• Transportation</a:t>
            </a:r>
          </a:p>
          <a:p>
            <a:r>
              <a:rPr lang="en-US" sz="2800" dirty="0"/>
              <a:t>• Services Supporting Self-Direction (e.g., health literacy education)</a:t>
            </a:r>
          </a:p>
          <a:p>
            <a:r>
              <a:rPr lang="en-US" sz="2800" dirty="0"/>
              <a:t>• General Supports for Living (e.g., rent subsidies)</a:t>
            </a:r>
          </a:p>
        </p:txBody>
      </p:sp>
    </p:spTree>
    <p:extLst>
      <p:ext uri="{BB962C8B-B14F-4D97-AF65-F5344CB8AC3E}">
        <p14:creationId xmlns:p14="http://schemas.microsoft.com/office/powerpoint/2010/main" val="2012381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46369E-A5BF-4D50-B44D-7B107981A8D1}"/>
              </a:ext>
            </a:extLst>
          </p:cNvPr>
          <p:cNvSpPr>
            <a:spLocks noGrp="1"/>
          </p:cNvSpPr>
          <p:nvPr>
            <p:ph type="sldNum" sz="quarter" idx="12"/>
          </p:nvPr>
        </p:nvSpPr>
        <p:spPr/>
        <p:txBody>
          <a:bodyPr/>
          <a:lstStyle/>
          <a:p>
            <a:fld id="{A8C46DCF-9857-6E46-B2FC-55206D4C3681}" type="slidenum">
              <a:rPr lang="en-US" smtClean="0"/>
              <a:t>27</a:t>
            </a:fld>
            <a:endParaRPr lang="en-US" dirty="0"/>
          </a:p>
        </p:txBody>
      </p:sp>
      <p:pic>
        <p:nvPicPr>
          <p:cNvPr id="11" name="Picture 10">
            <a:extLst>
              <a:ext uri="{FF2B5EF4-FFF2-40B4-BE49-F238E27FC236}">
                <a16:creationId xmlns:a16="http://schemas.microsoft.com/office/drawing/2014/main" id="{EDB43AD2-21C7-4012-93DE-F2D74B2183C4}"/>
              </a:ext>
            </a:extLst>
          </p:cNvPr>
          <p:cNvPicPr>
            <a:picLocks noChangeAspect="1"/>
          </p:cNvPicPr>
          <p:nvPr/>
        </p:nvPicPr>
        <p:blipFill>
          <a:blip r:embed="rId3"/>
          <a:stretch>
            <a:fillRect/>
          </a:stretch>
        </p:blipFill>
        <p:spPr>
          <a:xfrm>
            <a:off x="699112" y="1818230"/>
            <a:ext cx="4128571" cy="4125369"/>
          </a:xfrm>
          <a:prstGeom prst="rect">
            <a:avLst/>
          </a:prstGeom>
        </p:spPr>
      </p:pic>
      <p:sp>
        <p:nvSpPr>
          <p:cNvPr id="12" name="Subtitle 3">
            <a:extLst>
              <a:ext uri="{FF2B5EF4-FFF2-40B4-BE49-F238E27FC236}">
                <a16:creationId xmlns:a16="http://schemas.microsoft.com/office/drawing/2014/main" id="{F3B14F18-F71B-4993-BFD3-2E586D69B1D6}"/>
              </a:ext>
            </a:extLst>
          </p:cNvPr>
          <p:cNvSpPr txBox="1">
            <a:spLocks/>
          </p:cNvSpPr>
          <p:nvPr/>
        </p:nvSpPr>
        <p:spPr>
          <a:xfrm>
            <a:off x="4490291" y="2332037"/>
            <a:ext cx="6103345" cy="45259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lvl="1"/>
            <a:endParaRPr lang="en-US" sz="4000" dirty="0"/>
          </a:p>
          <a:p>
            <a:pPr lvl="2">
              <a:buFontTx/>
              <a:buChar char="-"/>
            </a:pPr>
            <a:r>
              <a:rPr lang="en-US" sz="3600" dirty="0"/>
              <a:t>Health home models</a:t>
            </a:r>
          </a:p>
          <a:p>
            <a:pPr lvl="2">
              <a:buFontTx/>
              <a:buChar char="-"/>
            </a:pPr>
            <a:r>
              <a:rPr lang="en-US" sz="4000" dirty="0"/>
              <a:t>Managed care</a:t>
            </a:r>
          </a:p>
          <a:p>
            <a:pPr lvl="2">
              <a:buFontTx/>
              <a:buChar char="-"/>
            </a:pPr>
            <a:r>
              <a:rPr lang="en-US" sz="3600" dirty="0"/>
              <a:t>Section </a:t>
            </a:r>
            <a:r>
              <a:rPr lang="en-US" sz="4000" dirty="0"/>
              <a:t>1115 waivers</a:t>
            </a:r>
          </a:p>
        </p:txBody>
      </p:sp>
      <p:sp>
        <p:nvSpPr>
          <p:cNvPr id="13" name="TextBox 12">
            <a:extLst>
              <a:ext uri="{FF2B5EF4-FFF2-40B4-BE49-F238E27FC236}">
                <a16:creationId xmlns:a16="http://schemas.microsoft.com/office/drawing/2014/main" id="{D58520AC-24AB-4F7E-AF00-3FF7F18FA53F}"/>
              </a:ext>
            </a:extLst>
          </p:cNvPr>
          <p:cNvSpPr txBox="1"/>
          <p:nvPr/>
        </p:nvSpPr>
        <p:spPr>
          <a:xfrm>
            <a:off x="2306198" y="595434"/>
            <a:ext cx="914400" cy="914400"/>
          </a:xfrm>
          <a:prstGeom prst="rect">
            <a:avLst/>
          </a:prstGeom>
        </p:spPr>
        <p:txBody>
          <a:bodyPr vert="horz" wrap="none" lIns="91440" tIns="45720" rIns="91440" bIns="45720" rtlCol="0" anchor="ctr">
            <a:noAutofit/>
          </a:bodyPr>
          <a:lstStyle/>
          <a:p>
            <a:r>
              <a:rPr lang="en-US" sz="4000" b="1" dirty="0"/>
              <a:t>Medicaid Authorities and Flexibilities</a:t>
            </a:r>
          </a:p>
        </p:txBody>
      </p:sp>
      <p:sp>
        <p:nvSpPr>
          <p:cNvPr id="14" name="TextBox 13">
            <a:extLst>
              <a:ext uri="{FF2B5EF4-FFF2-40B4-BE49-F238E27FC236}">
                <a16:creationId xmlns:a16="http://schemas.microsoft.com/office/drawing/2014/main" id="{4332F108-0C69-4F49-AF00-4804426906DA}"/>
              </a:ext>
            </a:extLst>
          </p:cNvPr>
          <p:cNvSpPr txBox="1"/>
          <p:nvPr/>
        </p:nvSpPr>
        <p:spPr>
          <a:xfrm>
            <a:off x="1598364" y="6070294"/>
            <a:ext cx="8725359" cy="914400"/>
          </a:xfrm>
          <a:prstGeom prst="rect">
            <a:avLst/>
          </a:prstGeom>
        </p:spPr>
        <p:txBody>
          <a:bodyPr vert="horz" wrap="none" lIns="91440" tIns="45720" rIns="91440" bIns="45720" rtlCol="0" anchor="ctr">
            <a:noAutofit/>
          </a:bodyPr>
          <a:lstStyle/>
          <a:p>
            <a:r>
              <a:rPr lang="en-US" sz="1600" b="0" dirty="0"/>
              <a:t>SOURCE: Kaiser Family Foundation.  </a:t>
            </a:r>
            <a:r>
              <a:rPr lang="en-US" sz="1600" b="0" dirty="0">
                <a:hlinkClick r:id="rId4"/>
              </a:rPr>
              <a:t>https://www.kff.org/medicaid/issue-brief/medicaid-authorities</a:t>
            </a:r>
            <a:endParaRPr lang="en-US" sz="1600" b="0" dirty="0"/>
          </a:p>
          <a:p>
            <a:r>
              <a:rPr lang="en-US" sz="1600" b="0" dirty="0"/>
              <a:t>-and-options-to-address-social-determinants-of-health-sdoh/</a:t>
            </a:r>
          </a:p>
        </p:txBody>
      </p:sp>
    </p:spTree>
    <p:extLst>
      <p:ext uri="{BB962C8B-B14F-4D97-AF65-F5344CB8AC3E}">
        <p14:creationId xmlns:p14="http://schemas.microsoft.com/office/powerpoint/2010/main" val="3880863280"/>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6AA94-1932-4FCE-8597-EB0E590F8299}"/>
              </a:ext>
            </a:extLst>
          </p:cNvPr>
          <p:cNvSpPr>
            <a:spLocks noGrp="1"/>
          </p:cNvSpPr>
          <p:nvPr>
            <p:ph type="title"/>
          </p:nvPr>
        </p:nvSpPr>
        <p:spPr>
          <a:xfrm>
            <a:off x="1524001" y="456416"/>
            <a:ext cx="8774935" cy="1143000"/>
          </a:xfrm>
        </p:spPr>
        <p:txBody>
          <a:bodyPr>
            <a:noAutofit/>
          </a:bodyPr>
          <a:lstStyle/>
          <a:p>
            <a:r>
              <a:rPr lang="en-US" sz="3600" b="1" i="0" dirty="0">
                <a:solidFill>
                  <a:srgbClr val="393D40"/>
                </a:solidFill>
                <a:effectLst/>
                <a:latin typeface="Open Sans" panose="020B0606030504020204" pitchFamily="34" charset="0"/>
              </a:rPr>
              <a:t>35 States </a:t>
            </a:r>
            <a:r>
              <a:rPr lang="en-US" sz="3600" b="1" dirty="0">
                <a:solidFill>
                  <a:srgbClr val="393D40"/>
                </a:solidFill>
                <a:latin typeface="Open Sans" panose="020B0606030504020204" pitchFamily="34" charset="0"/>
              </a:rPr>
              <a:t>R</a:t>
            </a:r>
            <a:r>
              <a:rPr lang="en-US" sz="3600" b="1" i="0" dirty="0">
                <a:solidFill>
                  <a:srgbClr val="393D40"/>
                </a:solidFill>
                <a:effectLst/>
                <a:latin typeface="Open Sans" panose="020B0606030504020204" pitchFamily="34" charset="0"/>
              </a:rPr>
              <a:t>eported </a:t>
            </a:r>
            <a:r>
              <a:rPr lang="en-US" sz="3600" b="1" dirty="0">
                <a:solidFill>
                  <a:srgbClr val="393D40"/>
                </a:solidFill>
                <a:latin typeface="Open Sans" panose="020B0606030504020204" pitchFamily="34" charset="0"/>
              </a:rPr>
              <a:t>L</a:t>
            </a:r>
            <a:r>
              <a:rPr lang="en-US" sz="3600" b="1" i="0" dirty="0">
                <a:solidFill>
                  <a:srgbClr val="393D40"/>
                </a:solidFill>
                <a:effectLst/>
                <a:latin typeface="Open Sans" panose="020B0606030504020204" pitchFamily="34" charset="0"/>
              </a:rPr>
              <a:t>everaging Medicaid Managed Care to Address Social Determinants of Health in 2020</a:t>
            </a:r>
            <a:endParaRPr lang="en-US" sz="3600" b="1" dirty="0"/>
          </a:p>
        </p:txBody>
      </p:sp>
      <p:graphicFrame>
        <p:nvGraphicFramePr>
          <p:cNvPr id="7" name="Content Placeholder 6">
            <a:extLst>
              <a:ext uri="{FF2B5EF4-FFF2-40B4-BE49-F238E27FC236}">
                <a16:creationId xmlns:a16="http://schemas.microsoft.com/office/drawing/2014/main" id="{ADA97DD5-753C-4387-947B-0A4242CB38BE}"/>
              </a:ext>
            </a:extLst>
          </p:cNvPr>
          <p:cNvGraphicFramePr>
            <a:graphicFrameLocks noGrp="1"/>
          </p:cNvGraphicFramePr>
          <p:nvPr>
            <p:ph idx="1"/>
          </p:nvPr>
        </p:nvGraphicFramePr>
        <p:xfrm>
          <a:off x="1981200" y="2269476"/>
          <a:ext cx="8229600" cy="379058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0BAB9F31-75D3-40D0-AFE1-C7D5FFCDA4D7}"/>
              </a:ext>
            </a:extLst>
          </p:cNvPr>
          <p:cNvSpPr>
            <a:spLocks noGrp="1"/>
          </p:cNvSpPr>
          <p:nvPr>
            <p:ph type="sldNum" sz="quarter" idx="12"/>
          </p:nvPr>
        </p:nvSpPr>
        <p:spPr/>
        <p:txBody>
          <a:bodyPr/>
          <a:lstStyle/>
          <a:p>
            <a:pPr>
              <a:defRPr/>
            </a:pPr>
            <a:fld id="{6154753C-C3CE-4341-A871-F0E9590D3614}" type="slidenum">
              <a:rPr lang="en-US" altLang="en-US" smtClean="0"/>
              <a:pPr>
                <a:defRPr/>
              </a:pPr>
              <a:t>28</a:t>
            </a:fld>
            <a:endParaRPr lang="en-US" altLang="en-US" dirty="0"/>
          </a:p>
        </p:txBody>
      </p:sp>
      <p:sp>
        <p:nvSpPr>
          <p:cNvPr id="9" name="TextBox 8">
            <a:extLst>
              <a:ext uri="{FF2B5EF4-FFF2-40B4-BE49-F238E27FC236}">
                <a16:creationId xmlns:a16="http://schemas.microsoft.com/office/drawing/2014/main" id="{1DF8401F-F842-4D1B-A26E-3D6137F55C70}"/>
              </a:ext>
            </a:extLst>
          </p:cNvPr>
          <p:cNvSpPr txBox="1"/>
          <p:nvPr/>
        </p:nvSpPr>
        <p:spPr>
          <a:xfrm>
            <a:off x="1871032" y="6139974"/>
            <a:ext cx="8675782" cy="523220"/>
          </a:xfrm>
          <a:prstGeom prst="rect">
            <a:avLst/>
          </a:prstGeom>
          <a:noFill/>
        </p:spPr>
        <p:txBody>
          <a:bodyPr wrap="square">
            <a:spAutoFit/>
          </a:bodyPr>
          <a:lstStyle/>
          <a:p>
            <a:r>
              <a:rPr lang="en-US" sz="1400" b="0" dirty="0"/>
              <a:t>SOURCE: Kaiser Family Foundation.  </a:t>
            </a:r>
            <a:r>
              <a:rPr lang="en-US" sz="1400" b="0" dirty="0">
                <a:hlinkClick r:id="rId4"/>
              </a:rPr>
              <a:t>https://www.kff.org/medicaid/issue-brief/medicaid-authorities</a:t>
            </a:r>
            <a:endParaRPr lang="en-US" sz="1400" b="0" dirty="0"/>
          </a:p>
          <a:p>
            <a:r>
              <a:rPr lang="en-US" sz="1400" b="0" dirty="0"/>
              <a:t>-and-options-to-address-social-determinants-of-health-sdoh/</a:t>
            </a:r>
          </a:p>
        </p:txBody>
      </p:sp>
    </p:spTree>
    <p:extLst>
      <p:ext uri="{BB962C8B-B14F-4D97-AF65-F5344CB8AC3E}">
        <p14:creationId xmlns:p14="http://schemas.microsoft.com/office/powerpoint/2010/main" val="825178360"/>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E53DAD49-EDA9-4CFE-99AC-2600D5634666}"/>
              </a:ext>
            </a:extLst>
          </p:cNvPr>
          <p:cNvSpPr>
            <a:spLocks noGrp="1"/>
          </p:cNvSpPr>
          <p:nvPr>
            <p:ph type="body" sz="half" idx="2"/>
          </p:nvPr>
        </p:nvSpPr>
        <p:spPr>
          <a:xfrm>
            <a:off x="1218989" y="729744"/>
            <a:ext cx="5020231" cy="5042970"/>
          </a:xfrm>
        </p:spPr>
        <p:txBody>
          <a:bodyPr>
            <a:noAutofit/>
          </a:bodyPr>
          <a:lstStyle/>
          <a:p>
            <a:r>
              <a:rPr lang="en-US" sz="4000" b="1" dirty="0"/>
              <a:t>Section 1115 waivers</a:t>
            </a:r>
          </a:p>
          <a:p>
            <a:pPr marL="0" indent="0">
              <a:buNone/>
            </a:pPr>
            <a:r>
              <a:rPr lang="en-US" sz="3200" b="0" i="0" dirty="0">
                <a:solidFill>
                  <a:srgbClr val="1A1A1A"/>
                </a:solidFill>
                <a:effectLst/>
              </a:rPr>
              <a:t>Medicaid value-based </a:t>
            </a:r>
          </a:p>
          <a:p>
            <a:pPr marL="0" indent="0">
              <a:buNone/>
            </a:pPr>
            <a:r>
              <a:rPr lang="en-US" sz="3200" b="0" i="0" dirty="0">
                <a:solidFill>
                  <a:srgbClr val="1A1A1A"/>
                </a:solidFill>
                <a:effectLst/>
              </a:rPr>
              <a:t>payments to cover </a:t>
            </a:r>
          </a:p>
          <a:p>
            <a:pPr marL="0" indent="0">
              <a:buNone/>
            </a:pPr>
            <a:r>
              <a:rPr lang="en-US" sz="3200" b="0" i="0" dirty="0">
                <a:solidFill>
                  <a:srgbClr val="1A1A1A"/>
                </a:solidFill>
                <a:effectLst/>
              </a:rPr>
              <a:t>health-related </a:t>
            </a:r>
          </a:p>
          <a:p>
            <a:pPr marL="0" indent="0">
              <a:buNone/>
            </a:pPr>
            <a:r>
              <a:rPr lang="en-US" sz="3200" b="0" i="0" dirty="0">
                <a:solidFill>
                  <a:srgbClr val="1A1A1A"/>
                </a:solidFill>
                <a:effectLst/>
              </a:rPr>
              <a:t>social needs:  </a:t>
            </a:r>
          </a:p>
          <a:p>
            <a:pPr marL="571500" indent="-571500">
              <a:buFont typeface="Courier New" panose="02070309020205020404" pitchFamily="49" charset="0"/>
              <a:buChar char="o"/>
            </a:pPr>
            <a:r>
              <a:rPr lang="en-US" sz="3200" dirty="0">
                <a:solidFill>
                  <a:srgbClr val="1A1A1A"/>
                </a:solidFill>
              </a:rPr>
              <a:t> </a:t>
            </a:r>
            <a:r>
              <a:rPr lang="en-US" sz="3200" b="0" i="0" dirty="0">
                <a:solidFill>
                  <a:srgbClr val="1A1A1A"/>
                </a:solidFill>
                <a:effectLst/>
              </a:rPr>
              <a:t> Housing  </a:t>
            </a:r>
          </a:p>
          <a:p>
            <a:pPr marL="571500" indent="-571500">
              <a:buFont typeface="Courier New" panose="02070309020205020404" pitchFamily="49" charset="0"/>
              <a:buChar char="o"/>
            </a:pPr>
            <a:r>
              <a:rPr lang="en-US" sz="3200" dirty="0">
                <a:solidFill>
                  <a:srgbClr val="1A1A1A"/>
                </a:solidFill>
              </a:rPr>
              <a:t> </a:t>
            </a:r>
            <a:r>
              <a:rPr lang="en-US" sz="3200" b="0" i="0" dirty="0">
                <a:solidFill>
                  <a:srgbClr val="1A1A1A"/>
                </a:solidFill>
                <a:effectLst/>
              </a:rPr>
              <a:t> Interpersonal</a:t>
            </a:r>
            <a:r>
              <a:rPr lang="en-US" sz="3200" dirty="0">
                <a:solidFill>
                  <a:srgbClr val="1A1A1A"/>
                </a:solidFill>
              </a:rPr>
              <a:t> </a:t>
            </a:r>
            <a:r>
              <a:rPr lang="en-US" sz="3200" b="0" i="0" dirty="0">
                <a:solidFill>
                  <a:srgbClr val="1A1A1A"/>
                </a:solidFill>
                <a:effectLst/>
              </a:rPr>
              <a:t>violence </a:t>
            </a:r>
          </a:p>
          <a:p>
            <a:pPr marL="571500" indent="-571500">
              <a:buFont typeface="Courier New" panose="02070309020205020404" pitchFamily="49" charset="0"/>
              <a:buChar char="o"/>
            </a:pPr>
            <a:r>
              <a:rPr lang="en-US" sz="3200" b="0" i="0" dirty="0">
                <a:solidFill>
                  <a:srgbClr val="1A1A1A"/>
                </a:solidFill>
                <a:effectLst/>
              </a:rPr>
              <a:t>  Food</a:t>
            </a:r>
          </a:p>
          <a:p>
            <a:pPr marL="571500" indent="-571500">
              <a:buFont typeface="Courier New" panose="02070309020205020404" pitchFamily="49" charset="0"/>
              <a:buChar char="o"/>
            </a:pPr>
            <a:r>
              <a:rPr lang="en-US" sz="3200" dirty="0">
                <a:solidFill>
                  <a:srgbClr val="1A1A1A"/>
                </a:solidFill>
              </a:rPr>
              <a:t>  T</a:t>
            </a:r>
            <a:r>
              <a:rPr lang="en-US" sz="3200" b="0" i="0" dirty="0">
                <a:solidFill>
                  <a:srgbClr val="1A1A1A"/>
                </a:solidFill>
                <a:effectLst/>
              </a:rPr>
              <a:t>ransportation</a:t>
            </a:r>
            <a:endParaRPr lang="en-US" sz="3200" dirty="0"/>
          </a:p>
        </p:txBody>
      </p:sp>
      <p:pic>
        <p:nvPicPr>
          <p:cNvPr id="1026" name="Picture 2" descr="North Carolina for Better Medicaid - Home | Facebook">
            <a:extLst>
              <a:ext uri="{FF2B5EF4-FFF2-40B4-BE49-F238E27FC236}">
                <a16:creationId xmlns:a16="http://schemas.microsoft.com/office/drawing/2014/main" id="{1D8690FB-BA58-4289-A174-B6048B462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220" y="2080342"/>
            <a:ext cx="4050746" cy="234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655541"/>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CD7DA3-F7CE-4A27-A2FC-739866627C24}"/>
              </a:ext>
            </a:extLst>
          </p:cNvPr>
          <p:cNvSpPr>
            <a:spLocks noGrp="1"/>
          </p:cNvSpPr>
          <p:nvPr>
            <p:ph type="ctrTitle" idx="4294967295"/>
          </p:nvPr>
        </p:nvSpPr>
        <p:spPr>
          <a:xfrm>
            <a:off x="1900053" y="600724"/>
            <a:ext cx="11280775" cy="933450"/>
          </a:xfrm>
          <a:prstGeom prst="rect">
            <a:avLst/>
          </a:prstGeom>
        </p:spPr>
        <p:txBody>
          <a:bodyPr>
            <a:normAutofit/>
          </a:bodyPr>
          <a:lstStyle/>
          <a:p>
            <a:r>
              <a:rPr lang="en-US" sz="4400" b="1" dirty="0">
                <a:solidFill>
                  <a:srgbClr val="002060"/>
                </a:solidFill>
              </a:rPr>
              <a:t>What is Health Equity?</a:t>
            </a:r>
          </a:p>
        </p:txBody>
      </p:sp>
      <p:sp>
        <p:nvSpPr>
          <p:cNvPr id="4" name="TextBox 3">
            <a:extLst>
              <a:ext uri="{FF2B5EF4-FFF2-40B4-BE49-F238E27FC236}">
                <a16:creationId xmlns:a16="http://schemas.microsoft.com/office/drawing/2014/main" id="{581757FB-8B5C-41AE-B7DA-717E8A91C786}"/>
              </a:ext>
            </a:extLst>
          </p:cNvPr>
          <p:cNvSpPr txBox="1"/>
          <p:nvPr/>
        </p:nvSpPr>
        <p:spPr>
          <a:xfrm>
            <a:off x="2159620" y="1534174"/>
            <a:ext cx="8302641" cy="4524315"/>
          </a:xfrm>
          <a:prstGeom prst="rect">
            <a:avLst/>
          </a:prstGeom>
          <a:noFill/>
        </p:spPr>
        <p:txBody>
          <a:bodyPr wrap="square">
            <a:spAutoFit/>
          </a:bodyPr>
          <a:lstStyle/>
          <a:p>
            <a:r>
              <a:rPr lang="en-US" sz="3200" b="0" i="0" dirty="0">
                <a:solidFill>
                  <a:srgbClr val="443B3B"/>
                </a:solidFill>
                <a:effectLst/>
                <a:latin typeface="+mn-lt"/>
              </a:rPr>
              <a:t>“Health equity means that everyone has a fair and just opportunity to be as healthy as possible. </a:t>
            </a:r>
          </a:p>
          <a:p>
            <a:endParaRPr lang="en-US" sz="3200" b="0" i="0" dirty="0">
              <a:solidFill>
                <a:srgbClr val="443B3B"/>
              </a:solidFill>
              <a:effectLst/>
              <a:latin typeface="+mn-lt"/>
            </a:endParaRPr>
          </a:p>
          <a:p>
            <a:r>
              <a:rPr lang="en-US" sz="3200" b="0" i="0" dirty="0">
                <a:solidFill>
                  <a:srgbClr val="443B3B"/>
                </a:solidFill>
                <a:effectLst/>
                <a:latin typeface="+mn-lt"/>
              </a:rPr>
              <a:t>This requires removing obstacles to health such as poverty, discrimination, and their consequences, including powerlessness and lack of access to good jobs with fair pay, quality education and housing, safe environments, and health care.”</a:t>
            </a:r>
            <a:endParaRPr lang="en-US" sz="3200" dirty="0">
              <a:latin typeface="+mn-lt"/>
            </a:endParaRPr>
          </a:p>
        </p:txBody>
      </p:sp>
      <p:sp>
        <p:nvSpPr>
          <p:cNvPr id="9" name="TextBox 8">
            <a:extLst>
              <a:ext uri="{FF2B5EF4-FFF2-40B4-BE49-F238E27FC236}">
                <a16:creationId xmlns:a16="http://schemas.microsoft.com/office/drawing/2014/main" id="{76291817-7600-4C15-9B5C-1F3D457A9ACE}"/>
              </a:ext>
            </a:extLst>
          </p:cNvPr>
          <p:cNvSpPr txBox="1"/>
          <p:nvPr/>
        </p:nvSpPr>
        <p:spPr>
          <a:xfrm>
            <a:off x="2248829" y="6010507"/>
            <a:ext cx="914400" cy="914400"/>
          </a:xfrm>
          <a:prstGeom prst="rect">
            <a:avLst/>
          </a:prstGeom>
        </p:spPr>
        <p:txBody>
          <a:bodyPr vert="horz" wrap="none" lIns="91440" tIns="45720" rIns="91440" bIns="45720" rtlCol="0" anchor="ctr">
            <a:noAutofit/>
          </a:bodyPr>
          <a:lstStyle/>
          <a:p>
            <a:r>
              <a:rPr lang="en-US" sz="2400" b="0" dirty="0"/>
              <a:t>Source: Robert Wood Johnson Foundation</a:t>
            </a:r>
          </a:p>
        </p:txBody>
      </p:sp>
    </p:spTree>
    <p:extLst>
      <p:ext uri="{BB962C8B-B14F-4D97-AF65-F5344CB8AC3E}">
        <p14:creationId xmlns:p14="http://schemas.microsoft.com/office/powerpoint/2010/main" val="905832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raphic 2">
            <a:extLst>
              <a:ext uri="{FF2B5EF4-FFF2-40B4-BE49-F238E27FC236}">
                <a16:creationId xmlns:a16="http://schemas.microsoft.com/office/drawing/2014/main" id="{4DA4D7B3-5181-A39F-3B92-67E43D53FA9A}"/>
              </a:ext>
            </a:extLst>
          </p:cNvPr>
          <p:cNvSpPr/>
          <p:nvPr/>
        </p:nvSpPr>
        <p:spPr>
          <a:xfrm>
            <a:off x="484942" y="1829236"/>
            <a:ext cx="4254828" cy="469910"/>
          </a:xfrm>
          <a:custGeom>
            <a:avLst/>
            <a:gdLst>
              <a:gd name="connsiteX0" fmla="*/ 0 w 4804687"/>
              <a:gd name="connsiteY0" fmla="*/ 530638 h 530637"/>
              <a:gd name="connsiteX1" fmla="*/ 0 w 4804687"/>
              <a:gd name="connsiteY1" fmla="*/ 0 h 530637"/>
              <a:gd name="connsiteX2" fmla="*/ 4804688 w 4804687"/>
              <a:gd name="connsiteY2" fmla="*/ 0 h 530637"/>
              <a:gd name="connsiteX3" fmla="*/ 4611903 w 4804687"/>
              <a:gd name="connsiteY3" fmla="*/ 530638 h 530637"/>
            </a:gdLst>
            <a:ahLst/>
            <a:cxnLst>
              <a:cxn ang="0">
                <a:pos x="connsiteX0" y="connsiteY0"/>
              </a:cxn>
              <a:cxn ang="0">
                <a:pos x="connsiteX1" y="connsiteY1"/>
              </a:cxn>
              <a:cxn ang="0">
                <a:pos x="connsiteX2" y="connsiteY2"/>
              </a:cxn>
              <a:cxn ang="0">
                <a:pos x="connsiteX3" y="connsiteY3"/>
              </a:cxn>
            </a:cxnLst>
            <a:rect l="l" t="t" r="r" b="b"/>
            <a:pathLst>
              <a:path w="4804687" h="530637">
                <a:moveTo>
                  <a:pt x="0" y="530638"/>
                </a:moveTo>
                <a:lnTo>
                  <a:pt x="0" y="0"/>
                </a:lnTo>
                <a:lnTo>
                  <a:pt x="4804688" y="0"/>
                </a:lnTo>
                <a:lnTo>
                  <a:pt x="4611903" y="530638"/>
                </a:lnTo>
                <a:close/>
              </a:path>
            </a:pathLst>
          </a:custGeom>
          <a:solidFill>
            <a:srgbClr val="2746F8"/>
          </a:solidFill>
          <a:ln w="9506" cap="flat">
            <a:noFill/>
            <a:prstDash val="solid"/>
            <a:miter/>
          </a:ln>
        </p:spPr>
        <p:txBody>
          <a:bodyPr rtlCol="0" anchor="ctr"/>
          <a:lstStyle/>
          <a:p>
            <a:endParaRPr lang="en-US" dirty="0">
              <a:latin typeface="Source Sans Pro" panose="020B0503030403020204" pitchFamily="34" charset="0"/>
            </a:endParaRPr>
          </a:p>
        </p:txBody>
      </p:sp>
      <p:sp>
        <p:nvSpPr>
          <p:cNvPr id="9" name="TextBox 8">
            <a:extLst>
              <a:ext uri="{FF2B5EF4-FFF2-40B4-BE49-F238E27FC236}">
                <a16:creationId xmlns:a16="http://schemas.microsoft.com/office/drawing/2014/main" id="{12D913C7-567C-D9F7-FFE5-02CA0664244E}"/>
              </a:ext>
            </a:extLst>
          </p:cNvPr>
          <p:cNvSpPr txBox="1"/>
          <p:nvPr/>
        </p:nvSpPr>
        <p:spPr>
          <a:xfrm>
            <a:off x="543840" y="1901237"/>
            <a:ext cx="1367682" cy="369332"/>
          </a:xfrm>
          <a:prstGeom prst="rect">
            <a:avLst/>
          </a:prstGeom>
          <a:noFill/>
        </p:spPr>
        <p:txBody>
          <a:bodyPr wrap="none" rtlCol="0">
            <a:spAutoFit/>
          </a:bodyPr>
          <a:lstStyle/>
          <a:p>
            <a:r>
              <a:rPr lang="en-US" b="1" dirty="0">
                <a:solidFill>
                  <a:srgbClr val="FFFFFF"/>
                </a:solidFill>
                <a:latin typeface="Poppins" pitchFamily="2" charset="77"/>
                <a:cs typeface="Poppins" pitchFamily="2" charset="77"/>
              </a:rPr>
              <a:t>Discovery</a:t>
            </a:r>
          </a:p>
        </p:txBody>
      </p:sp>
      <p:sp>
        <p:nvSpPr>
          <p:cNvPr id="15" name="TextBox 14">
            <a:extLst>
              <a:ext uri="{FF2B5EF4-FFF2-40B4-BE49-F238E27FC236}">
                <a16:creationId xmlns:a16="http://schemas.microsoft.com/office/drawing/2014/main" id="{1A07E99E-7676-FB92-CA67-37B580043DEE}"/>
              </a:ext>
            </a:extLst>
          </p:cNvPr>
          <p:cNvSpPr txBox="1"/>
          <p:nvPr/>
        </p:nvSpPr>
        <p:spPr>
          <a:xfrm>
            <a:off x="449262" y="3992200"/>
            <a:ext cx="1494320" cy="430887"/>
          </a:xfrm>
          <a:prstGeom prst="rect">
            <a:avLst/>
          </a:prstGeom>
          <a:noFill/>
        </p:spPr>
        <p:txBody>
          <a:bodyPr wrap="none" rtlCol="0">
            <a:spAutoFit/>
          </a:bodyPr>
          <a:lstStyle/>
          <a:p>
            <a:r>
              <a:rPr lang="en-US" sz="2200" dirty="0">
                <a:solidFill>
                  <a:srgbClr val="FF0000"/>
                </a:solidFill>
                <a:effectLst/>
                <a:latin typeface="Poppins Medium" pitchFamily="2" charset="77"/>
                <a:cs typeface="Poppins Medium" pitchFamily="2" charset="77"/>
              </a:rPr>
              <a:t>50 states</a:t>
            </a:r>
            <a:endParaRPr lang="en-US" sz="2200" dirty="0">
              <a:solidFill>
                <a:srgbClr val="FF0000"/>
              </a:solidFill>
              <a:latin typeface="Poppins Medium" pitchFamily="2" charset="77"/>
              <a:cs typeface="Poppins Medium" pitchFamily="2" charset="77"/>
            </a:endParaRPr>
          </a:p>
        </p:txBody>
      </p:sp>
      <p:sp>
        <p:nvSpPr>
          <p:cNvPr id="16" name="TextBox 15">
            <a:extLst>
              <a:ext uri="{FF2B5EF4-FFF2-40B4-BE49-F238E27FC236}">
                <a16:creationId xmlns:a16="http://schemas.microsoft.com/office/drawing/2014/main" id="{A37281B6-7786-812B-0D7E-EBF8C60FB9EA}"/>
              </a:ext>
            </a:extLst>
          </p:cNvPr>
          <p:cNvSpPr txBox="1"/>
          <p:nvPr/>
        </p:nvSpPr>
        <p:spPr>
          <a:xfrm>
            <a:off x="2028825" y="4041965"/>
            <a:ext cx="2571750" cy="461665"/>
          </a:xfrm>
          <a:prstGeom prst="rect">
            <a:avLst/>
          </a:prstGeom>
          <a:noFill/>
        </p:spPr>
        <p:txBody>
          <a:bodyPr wrap="square" rtlCol="0">
            <a:spAutoFit/>
          </a:bodyPr>
          <a:lstStyle/>
          <a:p>
            <a:r>
              <a:rPr lang="en-US" sz="1200" b="0" i="0" dirty="0">
                <a:solidFill>
                  <a:srgbClr val="323338"/>
                </a:solidFill>
                <a:effectLst/>
                <a:latin typeface="Source Sans Pro" panose="020B0503030403020204" pitchFamily="34" charset="77"/>
              </a:rPr>
              <a:t>Advocacy presence at every level of government</a:t>
            </a:r>
            <a:endParaRPr lang="en-US" sz="1200" dirty="0">
              <a:solidFill>
                <a:srgbClr val="323338"/>
              </a:solidFill>
              <a:effectLst/>
              <a:latin typeface="Source Sans Pro" panose="020B0503030403020204" pitchFamily="34" charset="77"/>
            </a:endParaRPr>
          </a:p>
        </p:txBody>
      </p:sp>
      <p:sp>
        <p:nvSpPr>
          <p:cNvPr id="17" name="TextBox 16">
            <a:extLst>
              <a:ext uri="{FF2B5EF4-FFF2-40B4-BE49-F238E27FC236}">
                <a16:creationId xmlns:a16="http://schemas.microsoft.com/office/drawing/2014/main" id="{D3A4CD43-41C5-2A78-FCC3-0C18C37F6EF1}"/>
              </a:ext>
            </a:extLst>
          </p:cNvPr>
          <p:cNvSpPr txBox="1"/>
          <p:nvPr/>
        </p:nvSpPr>
        <p:spPr>
          <a:xfrm>
            <a:off x="479242" y="4277313"/>
            <a:ext cx="1452642" cy="338554"/>
          </a:xfrm>
          <a:prstGeom prst="rect">
            <a:avLst/>
          </a:prstGeom>
          <a:noFill/>
        </p:spPr>
        <p:txBody>
          <a:bodyPr wrap="none" rtlCol="0">
            <a:spAutoFit/>
          </a:bodyPr>
          <a:lstStyle/>
          <a:p>
            <a:r>
              <a:rPr lang="en-US" sz="800" dirty="0">
                <a:solidFill>
                  <a:srgbClr val="FF0000"/>
                </a:solidFill>
                <a:latin typeface="Poppins Medium" pitchFamily="2" charset="77"/>
                <a:cs typeface="Poppins Medium" pitchFamily="2" charset="77"/>
              </a:rPr>
              <a:t>the District of Columbia, </a:t>
            </a:r>
          </a:p>
          <a:p>
            <a:r>
              <a:rPr lang="en-US" sz="800" dirty="0">
                <a:solidFill>
                  <a:srgbClr val="FF0000"/>
                </a:solidFill>
                <a:effectLst/>
                <a:latin typeface="Poppins Medium" pitchFamily="2" charset="77"/>
                <a:cs typeface="Poppins Medium" pitchFamily="2" charset="77"/>
              </a:rPr>
              <a:t>Puerto Rico &amp; Guam </a:t>
            </a:r>
            <a:endParaRPr lang="en-US" sz="800" dirty="0">
              <a:solidFill>
                <a:srgbClr val="FF0000"/>
              </a:solidFill>
              <a:latin typeface="Poppins Medium" pitchFamily="2" charset="77"/>
              <a:cs typeface="Poppins Medium" pitchFamily="2" charset="77"/>
            </a:endParaRPr>
          </a:p>
        </p:txBody>
      </p:sp>
      <p:sp>
        <p:nvSpPr>
          <p:cNvPr id="18" name="Graphic 2">
            <a:extLst>
              <a:ext uri="{FF2B5EF4-FFF2-40B4-BE49-F238E27FC236}">
                <a16:creationId xmlns:a16="http://schemas.microsoft.com/office/drawing/2014/main" id="{AC3A0ACC-469F-1B9E-1754-D08887D39384}"/>
              </a:ext>
            </a:extLst>
          </p:cNvPr>
          <p:cNvSpPr/>
          <p:nvPr/>
        </p:nvSpPr>
        <p:spPr>
          <a:xfrm>
            <a:off x="484942" y="3400859"/>
            <a:ext cx="4254828" cy="469910"/>
          </a:xfrm>
          <a:custGeom>
            <a:avLst/>
            <a:gdLst>
              <a:gd name="connsiteX0" fmla="*/ 0 w 4804687"/>
              <a:gd name="connsiteY0" fmla="*/ 530638 h 530637"/>
              <a:gd name="connsiteX1" fmla="*/ 0 w 4804687"/>
              <a:gd name="connsiteY1" fmla="*/ 0 h 530637"/>
              <a:gd name="connsiteX2" fmla="*/ 4804688 w 4804687"/>
              <a:gd name="connsiteY2" fmla="*/ 0 h 530637"/>
              <a:gd name="connsiteX3" fmla="*/ 4611903 w 4804687"/>
              <a:gd name="connsiteY3" fmla="*/ 530638 h 530637"/>
            </a:gdLst>
            <a:ahLst/>
            <a:cxnLst>
              <a:cxn ang="0">
                <a:pos x="connsiteX0" y="connsiteY0"/>
              </a:cxn>
              <a:cxn ang="0">
                <a:pos x="connsiteX1" y="connsiteY1"/>
              </a:cxn>
              <a:cxn ang="0">
                <a:pos x="connsiteX2" y="connsiteY2"/>
              </a:cxn>
              <a:cxn ang="0">
                <a:pos x="connsiteX3" y="connsiteY3"/>
              </a:cxn>
            </a:cxnLst>
            <a:rect l="l" t="t" r="r" b="b"/>
            <a:pathLst>
              <a:path w="4804687" h="530637">
                <a:moveTo>
                  <a:pt x="0" y="530638"/>
                </a:moveTo>
                <a:lnTo>
                  <a:pt x="0" y="0"/>
                </a:lnTo>
                <a:lnTo>
                  <a:pt x="4804688" y="0"/>
                </a:lnTo>
                <a:lnTo>
                  <a:pt x="4611903" y="530638"/>
                </a:lnTo>
                <a:close/>
              </a:path>
            </a:pathLst>
          </a:custGeom>
          <a:solidFill>
            <a:srgbClr val="FF0000"/>
          </a:solidFill>
          <a:ln w="9506" cap="flat">
            <a:noFill/>
            <a:prstDash val="solid"/>
            <a:miter/>
          </a:ln>
        </p:spPr>
        <p:txBody>
          <a:bodyPr rtlCol="0" anchor="ctr"/>
          <a:lstStyle/>
          <a:p>
            <a:endParaRPr lang="en-US" dirty="0">
              <a:latin typeface="Source Sans Pro" panose="020B0503030403020204" pitchFamily="34" charset="0"/>
            </a:endParaRPr>
          </a:p>
        </p:txBody>
      </p:sp>
      <p:sp>
        <p:nvSpPr>
          <p:cNvPr id="19" name="TextBox 18">
            <a:extLst>
              <a:ext uri="{FF2B5EF4-FFF2-40B4-BE49-F238E27FC236}">
                <a16:creationId xmlns:a16="http://schemas.microsoft.com/office/drawing/2014/main" id="{841BCE7C-5CE8-6048-A5D2-DDD440636DBB}"/>
              </a:ext>
            </a:extLst>
          </p:cNvPr>
          <p:cNvSpPr txBox="1"/>
          <p:nvPr/>
        </p:nvSpPr>
        <p:spPr>
          <a:xfrm>
            <a:off x="543840" y="3458572"/>
            <a:ext cx="1385316" cy="369332"/>
          </a:xfrm>
          <a:prstGeom prst="rect">
            <a:avLst/>
          </a:prstGeom>
          <a:noFill/>
        </p:spPr>
        <p:txBody>
          <a:bodyPr wrap="none" rtlCol="0">
            <a:spAutoFit/>
          </a:bodyPr>
          <a:lstStyle/>
          <a:p>
            <a:r>
              <a:rPr lang="en-US" b="1" dirty="0">
                <a:solidFill>
                  <a:srgbClr val="FFFFFF"/>
                </a:solidFill>
                <a:latin typeface="Poppins" pitchFamily="2" charset="77"/>
                <a:cs typeface="Poppins" pitchFamily="2" charset="77"/>
              </a:rPr>
              <a:t>Advocacy</a:t>
            </a:r>
          </a:p>
        </p:txBody>
      </p:sp>
      <p:sp>
        <p:nvSpPr>
          <p:cNvPr id="13" name="TextBox 12">
            <a:extLst>
              <a:ext uri="{FF2B5EF4-FFF2-40B4-BE49-F238E27FC236}">
                <a16:creationId xmlns:a16="http://schemas.microsoft.com/office/drawing/2014/main" id="{F0814F16-43E1-999F-6767-1B47840AC9AD}"/>
              </a:ext>
            </a:extLst>
          </p:cNvPr>
          <p:cNvSpPr txBox="1"/>
          <p:nvPr/>
        </p:nvSpPr>
        <p:spPr>
          <a:xfrm>
            <a:off x="2028825" y="5367074"/>
            <a:ext cx="1367682" cy="369332"/>
          </a:xfrm>
          <a:prstGeom prst="rect">
            <a:avLst/>
          </a:prstGeom>
          <a:noFill/>
        </p:spPr>
        <p:txBody>
          <a:bodyPr wrap="none" rtlCol="0">
            <a:spAutoFit/>
          </a:bodyPr>
          <a:lstStyle/>
          <a:p>
            <a:r>
              <a:rPr lang="en-US" b="1" dirty="0">
                <a:solidFill>
                  <a:srgbClr val="FFFFFF"/>
                </a:solidFill>
                <a:latin typeface="Poppins" pitchFamily="2" charset="77"/>
                <a:cs typeface="Poppins" pitchFamily="2" charset="77"/>
              </a:rPr>
              <a:t>Discovery</a:t>
            </a:r>
          </a:p>
        </p:txBody>
      </p:sp>
      <p:sp>
        <p:nvSpPr>
          <p:cNvPr id="14" name="TextBox 13">
            <a:extLst>
              <a:ext uri="{FF2B5EF4-FFF2-40B4-BE49-F238E27FC236}">
                <a16:creationId xmlns:a16="http://schemas.microsoft.com/office/drawing/2014/main" id="{95B2349D-51FF-C87E-4692-F7A63102FB08}"/>
              </a:ext>
            </a:extLst>
          </p:cNvPr>
          <p:cNvSpPr txBox="1"/>
          <p:nvPr/>
        </p:nvSpPr>
        <p:spPr>
          <a:xfrm>
            <a:off x="449262" y="5520962"/>
            <a:ext cx="1651414" cy="523220"/>
          </a:xfrm>
          <a:prstGeom prst="rect">
            <a:avLst/>
          </a:prstGeom>
          <a:noFill/>
        </p:spPr>
        <p:txBody>
          <a:bodyPr wrap="none" lIns="91440" tIns="45720" rIns="91440" bIns="45720" rtlCol="0" anchor="t">
            <a:spAutoFit/>
          </a:bodyPr>
          <a:lstStyle/>
          <a:p>
            <a:r>
              <a:rPr lang="en-US" sz="2800" dirty="0">
                <a:solidFill>
                  <a:srgbClr val="012169"/>
                </a:solidFill>
                <a:latin typeface="Poppins Medium"/>
                <a:cs typeface="Poppins Medium"/>
              </a:rPr>
              <a:t>20,000</a:t>
            </a:r>
            <a:r>
              <a:rPr lang="en-US" sz="2800" dirty="0">
                <a:solidFill>
                  <a:srgbClr val="012169"/>
                </a:solidFill>
                <a:effectLst/>
                <a:latin typeface="Poppins Medium"/>
                <a:cs typeface="Poppins Medium"/>
              </a:rPr>
              <a:t>+</a:t>
            </a:r>
            <a:endParaRPr lang="en-US" sz="2800" dirty="0">
              <a:solidFill>
                <a:srgbClr val="012169"/>
              </a:solidFill>
              <a:latin typeface="Poppins Medium"/>
              <a:cs typeface="Poppins Medium"/>
            </a:endParaRPr>
          </a:p>
        </p:txBody>
      </p:sp>
      <p:sp>
        <p:nvSpPr>
          <p:cNvPr id="21" name="TextBox 20">
            <a:extLst>
              <a:ext uri="{FF2B5EF4-FFF2-40B4-BE49-F238E27FC236}">
                <a16:creationId xmlns:a16="http://schemas.microsoft.com/office/drawing/2014/main" id="{A0A04446-D254-EB72-DACB-34F9DAAC58E7}"/>
              </a:ext>
            </a:extLst>
          </p:cNvPr>
          <p:cNvSpPr txBox="1"/>
          <p:nvPr/>
        </p:nvSpPr>
        <p:spPr>
          <a:xfrm>
            <a:off x="2028825" y="5470519"/>
            <a:ext cx="2571750" cy="646331"/>
          </a:xfrm>
          <a:prstGeom prst="rect">
            <a:avLst/>
          </a:prstGeom>
          <a:noFill/>
        </p:spPr>
        <p:txBody>
          <a:bodyPr wrap="square" lIns="91440" tIns="45720" rIns="91440" bIns="45720" rtlCol="0" anchor="t">
            <a:spAutoFit/>
          </a:bodyPr>
          <a:lstStyle/>
          <a:p>
            <a:r>
              <a:rPr lang="en-US" sz="1200" b="0" i="0" dirty="0">
                <a:solidFill>
                  <a:srgbClr val="323338"/>
                </a:solidFill>
                <a:effectLst/>
                <a:latin typeface="Source Sans Pro"/>
                <a:ea typeface="Source Sans Pro"/>
              </a:rPr>
              <a:t>Direct patient support in prevention, screening, lodging, transportation, navigation, survivorship, education</a:t>
            </a:r>
            <a:endParaRPr lang="en-US" sz="1200" dirty="0">
              <a:solidFill>
                <a:srgbClr val="323338"/>
              </a:solidFill>
              <a:effectLst/>
              <a:latin typeface="Source Sans Pro"/>
              <a:ea typeface="Source Sans Pro"/>
            </a:endParaRPr>
          </a:p>
        </p:txBody>
      </p:sp>
      <p:sp>
        <p:nvSpPr>
          <p:cNvPr id="22" name="TextBox 21">
            <a:extLst>
              <a:ext uri="{FF2B5EF4-FFF2-40B4-BE49-F238E27FC236}">
                <a16:creationId xmlns:a16="http://schemas.microsoft.com/office/drawing/2014/main" id="{71ED4763-FF90-65EA-887B-F3C3AFB18C55}"/>
              </a:ext>
            </a:extLst>
          </p:cNvPr>
          <p:cNvSpPr txBox="1"/>
          <p:nvPr/>
        </p:nvSpPr>
        <p:spPr>
          <a:xfrm>
            <a:off x="449262" y="5864631"/>
            <a:ext cx="1471878" cy="307777"/>
          </a:xfrm>
          <a:prstGeom prst="rect">
            <a:avLst/>
          </a:prstGeom>
          <a:noFill/>
        </p:spPr>
        <p:txBody>
          <a:bodyPr wrap="none" rtlCol="0">
            <a:spAutoFit/>
          </a:bodyPr>
          <a:lstStyle/>
          <a:p>
            <a:r>
              <a:rPr lang="en-US" sz="1400" dirty="0">
                <a:solidFill>
                  <a:srgbClr val="012169"/>
                </a:solidFill>
                <a:latin typeface="Poppins Medium" pitchFamily="2" charset="77"/>
                <a:cs typeface="Poppins Medium" pitchFamily="2" charset="77"/>
              </a:rPr>
              <a:t>c</a:t>
            </a:r>
            <a:r>
              <a:rPr lang="en-US" sz="1400" dirty="0">
                <a:solidFill>
                  <a:srgbClr val="012169"/>
                </a:solidFill>
                <a:effectLst/>
                <a:latin typeface="Poppins Medium" pitchFamily="2" charset="77"/>
                <a:cs typeface="Poppins Medium" pitchFamily="2" charset="77"/>
              </a:rPr>
              <a:t>ommunities*</a:t>
            </a:r>
            <a:endParaRPr lang="en-US" sz="1400" dirty="0">
              <a:solidFill>
                <a:srgbClr val="012169"/>
              </a:solidFill>
              <a:latin typeface="Poppins Medium" pitchFamily="2" charset="77"/>
              <a:cs typeface="Poppins Medium" pitchFamily="2" charset="77"/>
            </a:endParaRPr>
          </a:p>
        </p:txBody>
      </p:sp>
      <p:sp>
        <p:nvSpPr>
          <p:cNvPr id="23" name="Graphic 2">
            <a:extLst>
              <a:ext uri="{FF2B5EF4-FFF2-40B4-BE49-F238E27FC236}">
                <a16:creationId xmlns:a16="http://schemas.microsoft.com/office/drawing/2014/main" id="{48F2AC6F-F905-5252-A5F5-64D89595C9CF}"/>
              </a:ext>
            </a:extLst>
          </p:cNvPr>
          <p:cNvSpPr/>
          <p:nvPr/>
        </p:nvSpPr>
        <p:spPr>
          <a:xfrm>
            <a:off x="484942" y="4929621"/>
            <a:ext cx="4254828" cy="469910"/>
          </a:xfrm>
          <a:custGeom>
            <a:avLst/>
            <a:gdLst>
              <a:gd name="connsiteX0" fmla="*/ 0 w 4804687"/>
              <a:gd name="connsiteY0" fmla="*/ 530638 h 530637"/>
              <a:gd name="connsiteX1" fmla="*/ 0 w 4804687"/>
              <a:gd name="connsiteY1" fmla="*/ 0 h 530637"/>
              <a:gd name="connsiteX2" fmla="*/ 4804688 w 4804687"/>
              <a:gd name="connsiteY2" fmla="*/ 0 h 530637"/>
              <a:gd name="connsiteX3" fmla="*/ 4611903 w 4804687"/>
              <a:gd name="connsiteY3" fmla="*/ 530638 h 530637"/>
            </a:gdLst>
            <a:ahLst/>
            <a:cxnLst>
              <a:cxn ang="0">
                <a:pos x="connsiteX0" y="connsiteY0"/>
              </a:cxn>
              <a:cxn ang="0">
                <a:pos x="connsiteX1" y="connsiteY1"/>
              </a:cxn>
              <a:cxn ang="0">
                <a:pos x="connsiteX2" y="connsiteY2"/>
              </a:cxn>
              <a:cxn ang="0">
                <a:pos x="connsiteX3" y="connsiteY3"/>
              </a:cxn>
            </a:cxnLst>
            <a:rect l="l" t="t" r="r" b="b"/>
            <a:pathLst>
              <a:path w="4804687" h="530637">
                <a:moveTo>
                  <a:pt x="0" y="530638"/>
                </a:moveTo>
                <a:lnTo>
                  <a:pt x="0" y="0"/>
                </a:lnTo>
                <a:lnTo>
                  <a:pt x="4804688" y="0"/>
                </a:lnTo>
                <a:lnTo>
                  <a:pt x="4611903" y="530638"/>
                </a:lnTo>
                <a:close/>
              </a:path>
            </a:pathLst>
          </a:custGeom>
          <a:solidFill>
            <a:srgbClr val="012169"/>
          </a:solidFill>
          <a:ln w="9506" cap="flat">
            <a:noFill/>
            <a:prstDash val="solid"/>
            <a:miter/>
          </a:ln>
        </p:spPr>
        <p:txBody>
          <a:bodyPr rtlCol="0" anchor="ctr"/>
          <a:lstStyle/>
          <a:p>
            <a:endParaRPr lang="en-US" dirty="0">
              <a:latin typeface="Source Sans Pro" panose="020B0503030403020204" pitchFamily="34" charset="0"/>
            </a:endParaRPr>
          </a:p>
        </p:txBody>
      </p:sp>
      <p:sp>
        <p:nvSpPr>
          <p:cNvPr id="24" name="TextBox 23">
            <a:extLst>
              <a:ext uri="{FF2B5EF4-FFF2-40B4-BE49-F238E27FC236}">
                <a16:creationId xmlns:a16="http://schemas.microsoft.com/office/drawing/2014/main" id="{0B799600-1FBA-11DB-E43A-5CFEBD6CEA2B}"/>
              </a:ext>
            </a:extLst>
          </p:cNvPr>
          <p:cNvSpPr txBox="1"/>
          <p:nvPr/>
        </p:nvSpPr>
        <p:spPr>
          <a:xfrm>
            <a:off x="543840" y="4987334"/>
            <a:ext cx="2039341" cy="369332"/>
          </a:xfrm>
          <a:prstGeom prst="rect">
            <a:avLst/>
          </a:prstGeom>
          <a:noFill/>
        </p:spPr>
        <p:txBody>
          <a:bodyPr wrap="none" rtlCol="0">
            <a:spAutoFit/>
          </a:bodyPr>
          <a:lstStyle/>
          <a:p>
            <a:r>
              <a:rPr lang="en-US" b="1" dirty="0">
                <a:solidFill>
                  <a:srgbClr val="FFFFFF"/>
                </a:solidFill>
                <a:latin typeface="Poppins" pitchFamily="2" charset="77"/>
                <a:cs typeface="Poppins" pitchFamily="2" charset="77"/>
              </a:rPr>
              <a:t>Patient Support</a:t>
            </a: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20534"/>
            <a:ext cx="6747185" cy="517946"/>
          </a:xfrm>
        </p:spPr>
        <p:txBody>
          <a:bodyPr/>
          <a:lstStyle/>
          <a:p>
            <a:r>
              <a:rPr lang="en-US" dirty="0"/>
              <a:t>ACS Integrated Approach</a:t>
            </a:r>
          </a:p>
        </p:txBody>
      </p:sp>
      <p:sp>
        <p:nvSpPr>
          <p:cNvPr id="2" name="TextBox 1">
            <a:extLst>
              <a:ext uri="{FF2B5EF4-FFF2-40B4-BE49-F238E27FC236}">
                <a16:creationId xmlns:a16="http://schemas.microsoft.com/office/drawing/2014/main" id="{8B719926-67E6-C9F3-10F5-C7A0F4ADF072}"/>
              </a:ext>
            </a:extLst>
          </p:cNvPr>
          <p:cNvSpPr txBox="1"/>
          <p:nvPr/>
        </p:nvSpPr>
        <p:spPr>
          <a:xfrm>
            <a:off x="430974" y="962391"/>
            <a:ext cx="6099048" cy="523220"/>
          </a:xfrm>
          <a:prstGeom prst="rect">
            <a:avLst/>
          </a:prstGeom>
          <a:noFill/>
        </p:spPr>
        <p:txBody>
          <a:bodyPr wrap="square">
            <a:spAutoFit/>
          </a:bodyPr>
          <a:lstStyle/>
          <a:p>
            <a:pPr marL="0" indent="0" algn="l" fontAlgn="base">
              <a:buNone/>
            </a:pPr>
            <a:r>
              <a:rPr lang="en-US" sz="1400" dirty="0">
                <a:solidFill>
                  <a:srgbClr val="323338"/>
                </a:solidFill>
                <a:effectLst/>
                <a:latin typeface="Poppins" pitchFamily="2" charset="77"/>
                <a:cs typeface="Poppins" pitchFamily="2" charset="77"/>
              </a:rPr>
              <a:t>Combating cancer through advocacy, research and patient support to impact </a:t>
            </a:r>
            <a:r>
              <a:rPr lang="en-US" sz="1400" b="1" dirty="0">
                <a:solidFill>
                  <a:srgbClr val="323338"/>
                </a:solidFill>
                <a:effectLst/>
                <a:latin typeface="Poppins" pitchFamily="2" charset="77"/>
                <a:cs typeface="Poppins" pitchFamily="2" charset="77"/>
              </a:rPr>
              <a:t>55 million lives </a:t>
            </a:r>
            <a:r>
              <a:rPr lang="en-US" sz="1400" dirty="0">
                <a:solidFill>
                  <a:srgbClr val="323338"/>
                </a:solidFill>
                <a:effectLst/>
                <a:latin typeface="Poppins" pitchFamily="2" charset="77"/>
                <a:cs typeface="Poppins" pitchFamily="2" charset="77"/>
              </a:rPr>
              <a:t>annually</a:t>
            </a:r>
          </a:p>
        </p:txBody>
      </p:sp>
      <p:sp>
        <p:nvSpPr>
          <p:cNvPr id="3" name="TextBox 2">
            <a:extLst>
              <a:ext uri="{FF2B5EF4-FFF2-40B4-BE49-F238E27FC236}">
                <a16:creationId xmlns:a16="http://schemas.microsoft.com/office/drawing/2014/main" id="{FDB6F894-2385-D9A6-47EC-28128EB7FC2F}"/>
              </a:ext>
            </a:extLst>
          </p:cNvPr>
          <p:cNvSpPr txBox="1"/>
          <p:nvPr/>
        </p:nvSpPr>
        <p:spPr>
          <a:xfrm>
            <a:off x="449262" y="2393382"/>
            <a:ext cx="1351652" cy="523220"/>
          </a:xfrm>
          <a:prstGeom prst="rect">
            <a:avLst/>
          </a:prstGeom>
          <a:noFill/>
        </p:spPr>
        <p:txBody>
          <a:bodyPr wrap="none" lIns="91440" tIns="45720" rIns="91440" bIns="45720" rtlCol="0" anchor="t">
            <a:spAutoFit/>
          </a:bodyPr>
          <a:lstStyle/>
          <a:p>
            <a:r>
              <a:rPr lang="en-US" sz="2800" baseline="30000" dirty="0">
                <a:solidFill>
                  <a:srgbClr val="2746F8"/>
                </a:solidFill>
                <a:effectLst/>
                <a:latin typeface="Poppins Medium"/>
                <a:cs typeface="Poppins Medium"/>
              </a:rPr>
              <a:t>$</a:t>
            </a:r>
            <a:r>
              <a:rPr lang="en-US" sz="2800" dirty="0">
                <a:solidFill>
                  <a:srgbClr val="2746F8"/>
                </a:solidFill>
                <a:latin typeface="Poppins Medium"/>
                <a:cs typeface="Poppins Medium"/>
              </a:rPr>
              <a:t>430M</a:t>
            </a:r>
            <a:endParaRPr lang="en-US" sz="2800" dirty="0">
              <a:solidFill>
                <a:srgbClr val="2746F8"/>
              </a:solidFill>
              <a:latin typeface="Poppins Medium" pitchFamily="2" charset="77"/>
              <a:cs typeface="Poppins Medium" pitchFamily="2" charset="77"/>
            </a:endParaRPr>
          </a:p>
        </p:txBody>
      </p:sp>
      <p:sp>
        <p:nvSpPr>
          <p:cNvPr id="4" name="TextBox 3">
            <a:extLst>
              <a:ext uri="{FF2B5EF4-FFF2-40B4-BE49-F238E27FC236}">
                <a16:creationId xmlns:a16="http://schemas.microsoft.com/office/drawing/2014/main" id="{16BD1061-30F9-D601-A4EB-8A58F752106E}"/>
              </a:ext>
            </a:extLst>
          </p:cNvPr>
          <p:cNvSpPr txBox="1"/>
          <p:nvPr/>
        </p:nvSpPr>
        <p:spPr>
          <a:xfrm>
            <a:off x="1990846" y="2506322"/>
            <a:ext cx="2709742" cy="461665"/>
          </a:xfrm>
          <a:prstGeom prst="rect">
            <a:avLst/>
          </a:prstGeom>
          <a:noFill/>
        </p:spPr>
        <p:txBody>
          <a:bodyPr wrap="square" rtlCol="0">
            <a:spAutoFit/>
          </a:bodyPr>
          <a:lstStyle/>
          <a:p>
            <a:r>
              <a:rPr lang="en-US" sz="1200" b="0" i="0" dirty="0">
                <a:solidFill>
                  <a:srgbClr val="323338"/>
                </a:solidFill>
                <a:effectLst/>
                <a:latin typeface="Source Sans Pro" panose="020B0503030403020204" pitchFamily="34" charset="77"/>
              </a:rPr>
              <a:t>Largest private, non-profit funder of cancer research in the US</a:t>
            </a:r>
            <a:endParaRPr lang="en-US" sz="1200" dirty="0">
              <a:solidFill>
                <a:srgbClr val="323338"/>
              </a:solidFill>
              <a:effectLst/>
              <a:latin typeface="Source Sans Pro" panose="020B0503030403020204" pitchFamily="34" charset="77"/>
            </a:endParaRPr>
          </a:p>
        </p:txBody>
      </p:sp>
      <p:sp>
        <p:nvSpPr>
          <p:cNvPr id="5" name="TextBox 4">
            <a:extLst>
              <a:ext uri="{FF2B5EF4-FFF2-40B4-BE49-F238E27FC236}">
                <a16:creationId xmlns:a16="http://schemas.microsoft.com/office/drawing/2014/main" id="{12A762CC-F602-D8D7-D2D8-689EA0A4642E}"/>
              </a:ext>
            </a:extLst>
          </p:cNvPr>
          <p:cNvSpPr txBox="1"/>
          <p:nvPr/>
        </p:nvSpPr>
        <p:spPr>
          <a:xfrm>
            <a:off x="627846" y="2717543"/>
            <a:ext cx="1157689" cy="353943"/>
          </a:xfrm>
          <a:prstGeom prst="rect">
            <a:avLst/>
          </a:prstGeom>
          <a:noFill/>
        </p:spPr>
        <p:txBody>
          <a:bodyPr wrap="none" lIns="91440" tIns="45720" rIns="91440" bIns="45720" rtlCol="0" anchor="t">
            <a:spAutoFit/>
          </a:bodyPr>
          <a:lstStyle/>
          <a:p>
            <a:pPr algn="ctr"/>
            <a:r>
              <a:rPr lang="en-US" sz="1700" dirty="0">
                <a:solidFill>
                  <a:srgbClr val="2746F8"/>
                </a:solidFill>
                <a:latin typeface="Poppins Medium"/>
                <a:cs typeface="Poppins Medium"/>
              </a:rPr>
              <a:t>i</a:t>
            </a:r>
            <a:r>
              <a:rPr lang="en-US" sz="1700" dirty="0">
                <a:solidFill>
                  <a:srgbClr val="2746F8"/>
                </a:solidFill>
                <a:effectLst/>
                <a:latin typeface="Poppins Medium"/>
                <a:cs typeface="Poppins Medium"/>
              </a:rPr>
              <a:t>n grants</a:t>
            </a:r>
            <a:endParaRPr lang="en-US" sz="1700" dirty="0">
              <a:solidFill>
                <a:srgbClr val="2746F8"/>
              </a:solidFill>
              <a:latin typeface="Poppins Medium"/>
              <a:cs typeface="Poppins Medium"/>
            </a:endParaRPr>
          </a:p>
        </p:txBody>
      </p:sp>
      <p:sp>
        <p:nvSpPr>
          <p:cNvPr id="7" name="TextBox 6">
            <a:extLst>
              <a:ext uri="{FF2B5EF4-FFF2-40B4-BE49-F238E27FC236}">
                <a16:creationId xmlns:a16="http://schemas.microsoft.com/office/drawing/2014/main" id="{E5DBC57D-20F5-A6C2-D5B9-D979512E63E7}"/>
              </a:ext>
            </a:extLst>
          </p:cNvPr>
          <p:cNvSpPr txBox="1"/>
          <p:nvPr/>
        </p:nvSpPr>
        <p:spPr>
          <a:xfrm>
            <a:off x="2028257" y="6200809"/>
            <a:ext cx="2518645" cy="338554"/>
          </a:xfrm>
          <a:prstGeom prst="rect">
            <a:avLst/>
          </a:prstGeom>
          <a:noFill/>
        </p:spPr>
        <p:txBody>
          <a:bodyPr wrap="square" lIns="91440" tIns="45720" rIns="91440" bIns="45720" rtlCol="0" anchor="t">
            <a:spAutoFit/>
          </a:bodyPr>
          <a:lstStyle/>
          <a:p>
            <a:r>
              <a:rPr lang="en-US" sz="800" dirty="0">
                <a:solidFill>
                  <a:srgbClr val="012169"/>
                </a:solidFill>
                <a:latin typeface="Source Sans Pro" panose="020B0503030403020204" pitchFamily="34" charset="0"/>
                <a:ea typeface="+mn-lt"/>
                <a:cs typeface="+mn-lt"/>
              </a:rPr>
              <a:t>*Reflects </a:t>
            </a:r>
            <a:r>
              <a:rPr lang="en-US" sz="800" dirty="0">
                <a:solidFill>
                  <a:srgbClr val="012169"/>
                </a:solidFill>
                <a:latin typeface="Source Sans Pro"/>
                <a:ea typeface="Source Sans Pro"/>
                <a:cs typeface="+mn-lt"/>
              </a:rPr>
              <a:t>zip codes touched by patient support programs &amp; services </a:t>
            </a:r>
            <a:r>
              <a:rPr lang="en-US" sz="800" dirty="0">
                <a:solidFill>
                  <a:srgbClr val="012169"/>
                </a:solidFill>
                <a:latin typeface="Source Sans Pro" panose="020B0503030403020204" pitchFamily="34" charset="0"/>
                <a:ea typeface="Source Sans Pro"/>
                <a:cs typeface="+mn-lt"/>
              </a:rPr>
              <a:t>within</a:t>
            </a:r>
            <a:r>
              <a:rPr lang="en-US" sz="800" dirty="0">
                <a:solidFill>
                  <a:srgbClr val="012169"/>
                </a:solidFill>
                <a:latin typeface="Source Sans Pro" panose="020B0503030403020204" pitchFamily="34" charset="0"/>
                <a:ea typeface="+mn-lt"/>
                <a:cs typeface="+mn-lt"/>
              </a:rPr>
              <a:t> the U.S. and its territories</a:t>
            </a:r>
            <a:endParaRPr lang="en-US" sz="800" dirty="0">
              <a:solidFill>
                <a:srgbClr val="012169"/>
              </a:solidFill>
              <a:latin typeface="Source Sans Pro" panose="020B0503030403020204" pitchFamily="34" charset="0"/>
              <a:cs typeface="Calibri"/>
            </a:endParaRPr>
          </a:p>
        </p:txBody>
      </p:sp>
      <p:pic>
        <p:nvPicPr>
          <p:cNvPr id="10" name="Picture 9" descr="A diagram of a triangle with text&#10;&#10;Description automatically generated">
            <a:extLst>
              <a:ext uri="{FF2B5EF4-FFF2-40B4-BE49-F238E27FC236}">
                <a16:creationId xmlns:a16="http://schemas.microsoft.com/office/drawing/2014/main" id="{2A4C5ADD-8B18-5BA3-B730-521A02FE3CC6}"/>
              </a:ext>
            </a:extLst>
          </p:cNvPr>
          <p:cNvPicPr>
            <a:picLocks noChangeAspect="1"/>
          </p:cNvPicPr>
          <p:nvPr/>
        </p:nvPicPr>
        <p:blipFill>
          <a:blip r:embed="rId3"/>
          <a:stretch>
            <a:fillRect/>
          </a:stretch>
        </p:blipFill>
        <p:spPr>
          <a:xfrm>
            <a:off x="5233919" y="732428"/>
            <a:ext cx="6575407" cy="5694167"/>
          </a:xfrm>
          <a:prstGeom prst="rect">
            <a:avLst/>
          </a:prstGeom>
        </p:spPr>
      </p:pic>
    </p:spTree>
    <p:extLst>
      <p:ext uri="{BB962C8B-B14F-4D97-AF65-F5344CB8AC3E}">
        <p14:creationId xmlns:p14="http://schemas.microsoft.com/office/powerpoint/2010/main" val="174386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P spid="19" grpId="0"/>
      <p:bldP spid="14" grpId="0"/>
      <p:bldP spid="21" grpId="0"/>
      <p:bldP spid="22" grpId="0"/>
      <p:bldP spid="23" grpId="0" animBg="1"/>
      <p:bldP spid="24"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20F668-92D6-D131-6C77-16AF7748EFFD}"/>
              </a:ext>
            </a:extLst>
          </p:cNvPr>
          <p:cNvPicPr>
            <a:picLocks noChangeAspect="1"/>
          </p:cNvPicPr>
          <p:nvPr/>
        </p:nvPicPr>
        <p:blipFill>
          <a:blip r:embed="rId3"/>
          <a:srcRect/>
          <a:stretch/>
        </p:blipFill>
        <p:spPr>
          <a:xfrm>
            <a:off x="5239907" y="778981"/>
            <a:ext cx="6521116" cy="5647152"/>
          </a:xfrm>
          <a:prstGeom prst="rect">
            <a:avLst/>
          </a:prstGeom>
        </p:spPr>
      </p:pic>
      <p:sp>
        <p:nvSpPr>
          <p:cNvPr id="4" name="Title 3">
            <a:extLst>
              <a:ext uri="{FF2B5EF4-FFF2-40B4-BE49-F238E27FC236}">
                <a16:creationId xmlns:a16="http://schemas.microsoft.com/office/drawing/2014/main" id="{E9F57D3E-9E42-722F-4BB6-7CD287B98FC4}"/>
              </a:ext>
            </a:extLst>
          </p:cNvPr>
          <p:cNvSpPr>
            <a:spLocks noGrp="1"/>
          </p:cNvSpPr>
          <p:nvPr>
            <p:ph type="title"/>
          </p:nvPr>
        </p:nvSpPr>
        <p:spPr>
          <a:xfrm>
            <a:off x="281282" y="261035"/>
            <a:ext cx="9917251" cy="517946"/>
          </a:xfrm>
        </p:spPr>
        <p:txBody>
          <a:bodyPr/>
          <a:lstStyle/>
          <a:p>
            <a:r>
              <a:rPr lang="en-US" dirty="0">
                <a:latin typeface="Poppins"/>
                <a:cs typeface="Poppins"/>
              </a:rPr>
              <a:t>Addressing Health-Related Social Needs</a:t>
            </a:r>
          </a:p>
        </p:txBody>
      </p:sp>
      <p:sp>
        <p:nvSpPr>
          <p:cNvPr id="5" name="Content Placeholder 4">
            <a:extLst>
              <a:ext uri="{FF2B5EF4-FFF2-40B4-BE49-F238E27FC236}">
                <a16:creationId xmlns:a16="http://schemas.microsoft.com/office/drawing/2014/main" id="{D2D121E0-FE75-0BD2-8C00-CED4603266FB}"/>
              </a:ext>
            </a:extLst>
          </p:cNvPr>
          <p:cNvSpPr>
            <a:spLocks noGrp="1"/>
          </p:cNvSpPr>
          <p:nvPr>
            <p:ph idx="1"/>
          </p:nvPr>
        </p:nvSpPr>
        <p:spPr>
          <a:xfrm>
            <a:off x="281282" y="1181892"/>
            <a:ext cx="5024075" cy="2082303"/>
          </a:xfrm>
        </p:spPr>
        <p:txBody>
          <a:bodyPr vert="horz" lIns="91440" tIns="45720" rIns="91440" bIns="45720" rtlCol="0" anchor="t">
            <a:normAutofit/>
          </a:bodyPr>
          <a:lstStyle/>
          <a:p>
            <a:pPr fontAlgn="base"/>
            <a:endParaRPr lang="en-US" sz="1800" dirty="0">
              <a:solidFill>
                <a:srgbClr val="323338"/>
              </a:solidFill>
              <a:latin typeface="Source Sans Pro"/>
              <a:ea typeface="Source Sans Pro"/>
              <a:cs typeface="Poppins"/>
            </a:endParaRPr>
          </a:p>
          <a:p>
            <a:pPr fontAlgn="base"/>
            <a:endParaRPr lang="en-US" sz="1800" dirty="0">
              <a:solidFill>
                <a:srgbClr val="323338"/>
              </a:solidFill>
              <a:latin typeface="Source Sans Pro"/>
              <a:ea typeface="Source Sans Pro"/>
              <a:cs typeface="Poppins"/>
            </a:endParaRPr>
          </a:p>
          <a:p>
            <a:pPr marL="0" indent="0" fontAlgn="base">
              <a:buNone/>
            </a:pPr>
            <a:r>
              <a:rPr lang="en-US" sz="1800" dirty="0">
                <a:solidFill>
                  <a:srgbClr val="323338"/>
                </a:solidFill>
                <a:latin typeface="Source Sans Pro"/>
                <a:ea typeface="Source Sans Pro"/>
                <a:cs typeface="Poppins"/>
              </a:rPr>
              <a:t>Large portfolio of practice- and policy-relevant research addressing health insurance coverage and benefit design, housing insecurity, transportation barriers to care, food insecurity, and financial insecurity/hardship.</a:t>
            </a:r>
          </a:p>
          <a:p>
            <a:endParaRPr lang="en-US" sz="1800" dirty="0">
              <a:solidFill>
                <a:srgbClr val="323338"/>
              </a:solidFill>
              <a:latin typeface="Source Sans Pro"/>
              <a:ea typeface="Source Sans Pro"/>
              <a:cs typeface="Poppins"/>
            </a:endParaRPr>
          </a:p>
          <a:p>
            <a:endParaRPr lang="en-US" sz="1800" dirty="0">
              <a:solidFill>
                <a:srgbClr val="323338"/>
              </a:solidFill>
              <a:latin typeface="Source Sans Pro"/>
              <a:ea typeface="Source Sans Pro"/>
              <a:cs typeface="Poppins"/>
            </a:endParaRPr>
          </a:p>
          <a:p>
            <a:endParaRPr lang="en-US" sz="1800" dirty="0">
              <a:solidFill>
                <a:srgbClr val="323338"/>
              </a:solidFill>
              <a:latin typeface="Source Sans Pro"/>
              <a:ea typeface="Source Sans Pro"/>
              <a:cs typeface="Poppins"/>
            </a:endParaRPr>
          </a:p>
          <a:p>
            <a:endParaRPr lang="en-US" dirty="0">
              <a:solidFill>
                <a:srgbClr val="000000"/>
              </a:solidFill>
              <a:ea typeface="Source Sans Pro"/>
            </a:endParaRPr>
          </a:p>
        </p:txBody>
      </p:sp>
      <p:sp>
        <p:nvSpPr>
          <p:cNvPr id="3" name="Graphic 2">
            <a:extLst>
              <a:ext uri="{FF2B5EF4-FFF2-40B4-BE49-F238E27FC236}">
                <a16:creationId xmlns:a16="http://schemas.microsoft.com/office/drawing/2014/main" id="{1734FD5B-3534-AD6A-46C2-DAFC7E405B96}"/>
              </a:ext>
            </a:extLst>
          </p:cNvPr>
          <p:cNvSpPr/>
          <p:nvPr/>
        </p:nvSpPr>
        <p:spPr>
          <a:xfrm>
            <a:off x="378009" y="1385323"/>
            <a:ext cx="4254828" cy="469910"/>
          </a:xfrm>
          <a:custGeom>
            <a:avLst/>
            <a:gdLst>
              <a:gd name="connsiteX0" fmla="*/ 0 w 4804687"/>
              <a:gd name="connsiteY0" fmla="*/ 530638 h 530637"/>
              <a:gd name="connsiteX1" fmla="*/ 0 w 4804687"/>
              <a:gd name="connsiteY1" fmla="*/ 0 h 530637"/>
              <a:gd name="connsiteX2" fmla="*/ 4804688 w 4804687"/>
              <a:gd name="connsiteY2" fmla="*/ 0 h 530637"/>
              <a:gd name="connsiteX3" fmla="*/ 4611903 w 4804687"/>
              <a:gd name="connsiteY3" fmla="*/ 530638 h 530637"/>
            </a:gdLst>
            <a:ahLst/>
            <a:cxnLst>
              <a:cxn ang="0">
                <a:pos x="connsiteX0" y="connsiteY0"/>
              </a:cxn>
              <a:cxn ang="0">
                <a:pos x="connsiteX1" y="connsiteY1"/>
              </a:cxn>
              <a:cxn ang="0">
                <a:pos x="connsiteX2" y="connsiteY2"/>
              </a:cxn>
              <a:cxn ang="0">
                <a:pos x="connsiteX3" y="connsiteY3"/>
              </a:cxn>
            </a:cxnLst>
            <a:rect l="l" t="t" r="r" b="b"/>
            <a:pathLst>
              <a:path w="4804687" h="530637">
                <a:moveTo>
                  <a:pt x="0" y="530638"/>
                </a:moveTo>
                <a:lnTo>
                  <a:pt x="0" y="0"/>
                </a:lnTo>
                <a:lnTo>
                  <a:pt x="4804688" y="0"/>
                </a:lnTo>
                <a:lnTo>
                  <a:pt x="4611903" y="530638"/>
                </a:lnTo>
                <a:close/>
              </a:path>
            </a:pathLst>
          </a:custGeom>
          <a:solidFill>
            <a:srgbClr val="2746F8"/>
          </a:solidFill>
          <a:ln w="9506" cap="flat">
            <a:noFill/>
            <a:prstDash val="solid"/>
            <a:miter/>
          </a:ln>
        </p:spPr>
        <p:txBody>
          <a:bodyPr rtlCol="0" anchor="ctr"/>
          <a:lstStyle/>
          <a:p>
            <a:endParaRPr lang="en-US" dirty="0">
              <a:latin typeface="Source Sans Pro" panose="020B0503030403020204" pitchFamily="34" charset="0"/>
            </a:endParaRPr>
          </a:p>
        </p:txBody>
      </p:sp>
      <p:sp>
        <p:nvSpPr>
          <p:cNvPr id="7" name="TextBox 6">
            <a:extLst>
              <a:ext uri="{FF2B5EF4-FFF2-40B4-BE49-F238E27FC236}">
                <a16:creationId xmlns:a16="http://schemas.microsoft.com/office/drawing/2014/main" id="{B2C65BC9-913B-D4DE-B2EB-9B010EFD36EF}"/>
              </a:ext>
            </a:extLst>
          </p:cNvPr>
          <p:cNvSpPr txBox="1"/>
          <p:nvPr/>
        </p:nvSpPr>
        <p:spPr>
          <a:xfrm>
            <a:off x="592329" y="1435612"/>
            <a:ext cx="1367682" cy="369332"/>
          </a:xfrm>
          <a:prstGeom prst="rect">
            <a:avLst/>
          </a:prstGeom>
          <a:noFill/>
        </p:spPr>
        <p:txBody>
          <a:bodyPr wrap="none" rtlCol="0">
            <a:spAutoFit/>
          </a:bodyPr>
          <a:lstStyle/>
          <a:p>
            <a:r>
              <a:rPr lang="en-US" b="1" dirty="0">
                <a:solidFill>
                  <a:srgbClr val="FFFFFF"/>
                </a:solidFill>
                <a:latin typeface="Poppins" pitchFamily="2" charset="77"/>
                <a:cs typeface="Poppins" pitchFamily="2" charset="77"/>
              </a:rPr>
              <a:t>Discovery</a:t>
            </a:r>
          </a:p>
        </p:txBody>
      </p:sp>
      <p:sp>
        <p:nvSpPr>
          <p:cNvPr id="8" name="Graphic 2">
            <a:extLst>
              <a:ext uri="{FF2B5EF4-FFF2-40B4-BE49-F238E27FC236}">
                <a16:creationId xmlns:a16="http://schemas.microsoft.com/office/drawing/2014/main" id="{29F6E668-A1EF-F99E-7ACE-06C0E301154E}"/>
              </a:ext>
            </a:extLst>
          </p:cNvPr>
          <p:cNvSpPr/>
          <p:nvPr/>
        </p:nvSpPr>
        <p:spPr>
          <a:xfrm>
            <a:off x="378009" y="3467626"/>
            <a:ext cx="4254828" cy="469910"/>
          </a:xfrm>
          <a:custGeom>
            <a:avLst/>
            <a:gdLst>
              <a:gd name="connsiteX0" fmla="*/ 0 w 4804687"/>
              <a:gd name="connsiteY0" fmla="*/ 530638 h 530637"/>
              <a:gd name="connsiteX1" fmla="*/ 0 w 4804687"/>
              <a:gd name="connsiteY1" fmla="*/ 0 h 530637"/>
              <a:gd name="connsiteX2" fmla="*/ 4804688 w 4804687"/>
              <a:gd name="connsiteY2" fmla="*/ 0 h 530637"/>
              <a:gd name="connsiteX3" fmla="*/ 4611903 w 4804687"/>
              <a:gd name="connsiteY3" fmla="*/ 530638 h 530637"/>
            </a:gdLst>
            <a:ahLst/>
            <a:cxnLst>
              <a:cxn ang="0">
                <a:pos x="connsiteX0" y="connsiteY0"/>
              </a:cxn>
              <a:cxn ang="0">
                <a:pos x="connsiteX1" y="connsiteY1"/>
              </a:cxn>
              <a:cxn ang="0">
                <a:pos x="connsiteX2" y="connsiteY2"/>
              </a:cxn>
              <a:cxn ang="0">
                <a:pos x="connsiteX3" y="connsiteY3"/>
              </a:cxn>
            </a:cxnLst>
            <a:rect l="l" t="t" r="r" b="b"/>
            <a:pathLst>
              <a:path w="4804687" h="530637">
                <a:moveTo>
                  <a:pt x="0" y="530638"/>
                </a:moveTo>
                <a:lnTo>
                  <a:pt x="0" y="0"/>
                </a:lnTo>
                <a:lnTo>
                  <a:pt x="4804688" y="0"/>
                </a:lnTo>
                <a:lnTo>
                  <a:pt x="4611903" y="530638"/>
                </a:lnTo>
                <a:close/>
              </a:path>
            </a:pathLst>
          </a:custGeom>
          <a:solidFill>
            <a:srgbClr val="FF0000"/>
          </a:solidFill>
          <a:ln w="9506" cap="flat">
            <a:noFill/>
            <a:prstDash val="solid"/>
            <a:miter/>
          </a:ln>
        </p:spPr>
        <p:txBody>
          <a:bodyPr rtlCol="0" anchor="ctr"/>
          <a:lstStyle/>
          <a:p>
            <a:endParaRPr lang="en-US" dirty="0">
              <a:latin typeface="Source Sans Pro" panose="020B0503030403020204" pitchFamily="34" charset="0"/>
            </a:endParaRPr>
          </a:p>
        </p:txBody>
      </p:sp>
      <p:sp>
        <p:nvSpPr>
          <p:cNvPr id="9" name="TextBox 8">
            <a:extLst>
              <a:ext uri="{FF2B5EF4-FFF2-40B4-BE49-F238E27FC236}">
                <a16:creationId xmlns:a16="http://schemas.microsoft.com/office/drawing/2014/main" id="{6E533798-D96E-B271-2BB5-FB3949C5AC8C}"/>
              </a:ext>
            </a:extLst>
          </p:cNvPr>
          <p:cNvSpPr txBox="1"/>
          <p:nvPr/>
        </p:nvSpPr>
        <p:spPr>
          <a:xfrm>
            <a:off x="574695" y="3498732"/>
            <a:ext cx="1385316" cy="369332"/>
          </a:xfrm>
          <a:prstGeom prst="rect">
            <a:avLst/>
          </a:prstGeom>
          <a:noFill/>
        </p:spPr>
        <p:txBody>
          <a:bodyPr wrap="none" rtlCol="0">
            <a:spAutoFit/>
          </a:bodyPr>
          <a:lstStyle/>
          <a:p>
            <a:r>
              <a:rPr lang="en-US" b="1" dirty="0">
                <a:solidFill>
                  <a:srgbClr val="FFFFFF"/>
                </a:solidFill>
                <a:latin typeface="Poppins" pitchFamily="2" charset="77"/>
                <a:cs typeface="Poppins" pitchFamily="2" charset="77"/>
              </a:rPr>
              <a:t>Advocacy</a:t>
            </a:r>
          </a:p>
        </p:txBody>
      </p:sp>
      <p:sp>
        <p:nvSpPr>
          <p:cNvPr id="10" name="Graphic 2">
            <a:extLst>
              <a:ext uri="{FF2B5EF4-FFF2-40B4-BE49-F238E27FC236}">
                <a16:creationId xmlns:a16="http://schemas.microsoft.com/office/drawing/2014/main" id="{45CCF75F-BF71-7DF3-53E2-58100B3CAB55}"/>
              </a:ext>
            </a:extLst>
          </p:cNvPr>
          <p:cNvSpPr/>
          <p:nvPr/>
        </p:nvSpPr>
        <p:spPr>
          <a:xfrm>
            <a:off x="378009" y="4907285"/>
            <a:ext cx="4254828" cy="469910"/>
          </a:xfrm>
          <a:custGeom>
            <a:avLst/>
            <a:gdLst>
              <a:gd name="connsiteX0" fmla="*/ 0 w 4804687"/>
              <a:gd name="connsiteY0" fmla="*/ 530638 h 530637"/>
              <a:gd name="connsiteX1" fmla="*/ 0 w 4804687"/>
              <a:gd name="connsiteY1" fmla="*/ 0 h 530637"/>
              <a:gd name="connsiteX2" fmla="*/ 4804688 w 4804687"/>
              <a:gd name="connsiteY2" fmla="*/ 0 h 530637"/>
              <a:gd name="connsiteX3" fmla="*/ 4611903 w 4804687"/>
              <a:gd name="connsiteY3" fmla="*/ 530638 h 530637"/>
            </a:gdLst>
            <a:ahLst/>
            <a:cxnLst>
              <a:cxn ang="0">
                <a:pos x="connsiteX0" y="connsiteY0"/>
              </a:cxn>
              <a:cxn ang="0">
                <a:pos x="connsiteX1" y="connsiteY1"/>
              </a:cxn>
              <a:cxn ang="0">
                <a:pos x="connsiteX2" y="connsiteY2"/>
              </a:cxn>
              <a:cxn ang="0">
                <a:pos x="connsiteX3" y="connsiteY3"/>
              </a:cxn>
            </a:cxnLst>
            <a:rect l="l" t="t" r="r" b="b"/>
            <a:pathLst>
              <a:path w="4804687" h="530637">
                <a:moveTo>
                  <a:pt x="0" y="530638"/>
                </a:moveTo>
                <a:lnTo>
                  <a:pt x="0" y="0"/>
                </a:lnTo>
                <a:lnTo>
                  <a:pt x="4804688" y="0"/>
                </a:lnTo>
                <a:lnTo>
                  <a:pt x="4611903" y="530638"/>
                </a:lnTo>
                <a:close/>
              </a:path>
            </a:pathLst>
          </a:custGeom>
          <a:solidFill>
            <a:srgbClr val="012169"/>
          </a:solidFill>
          <a:ln w="9506" cap="flat">
            <a:noFill/>
            <a:prstDash val="solid"/>
            <a:miter/>
          </a:ln>
        </p:spPr>
        <p:txBody>
          <a:bodyPr rtlCol="0" anchor="ctr"/>
          <a:lstStyle/>
          <a:p>
            <a:r>
              <a:rPr lang="en-US" b="1" dirty="0">
                <a:solidFill>
                  <a:srgbClr val="FFFFFF"/>
                </a:solidFill>
                <a:latin typeface="Poppins" pitchFamily="2" charset="77"/>
                <a:cs typeface="Poppins" pitchFamily="2" charset="77"/>
              </a:rPr>
              <a:t>Patient Support</a:t>
            </a:r>
          </a:p>
        </p:txBody>
      </p:sp>
      <p:sp>
        <p:nvSpPr>
          <p:cNvPr id="11" name="TextBox 10">
            <a:extLst>
              <a:ext uri="{FF2B5EF4-FFF2-40B4-BE49-F238E27FC236}">
                <a16:creationId xmlns:a16="http://schemas.microsoft.com/office/drawing/2014/main" id="{30FCEC4E-00F2-BF92-1F16-B67DC352C1FE}"/>
              </a:ext>
            </a:extLst>
          </p:cNvPr>
          <p:cNvSpPr txBox="1"/>
          <p:nvPr/>
        </p:nvSpPr>
        <p:spPr>
          <a:xfrm>
            <a:off x="6937231" y="6462630"/>
            <a:ext cx="2509533" cy="369332"/>
          </a:xfrm>
          <a:prstGeom prst="rect">
            <a:avLst/>
          </a:prstGeom>
          <a:noFill/>
        </p:spPr>
        <p:txBody>
          <a:bodyPr wrap="none" rtlCol="0">
            <a:spAutoFit/>
          </a:bodyPr>
          <a:lstStyle/>
          <a:p>
            <a:r>
              <a:rPr lang="en-US" dirty="0"/>
              <a:t>https://www.cancer.org/</a:t>
            </a:r>
          </a:p>
        </p:txBody>
      </p:sp>
      <p:sp>
        <p:nvSpPr>
          <p:cNvPr id="12" name="TextBox 11">
            <a:extLst>
              <a:ext uri="{FF2B5EF4-FFF2-40B4-BE49-F238E27FC236}">
                <a16:creationId xmlns:a16="http://schemas.microsoft.com/office/drawing/2014/main" id="{FB45DAF3-099F-6FEF-0F4E-69DEB9A3F3C7}"/>
              </a:ext>
            </a:extLst>
          </p:cNvPr>
          <p:cNvSpPr txBox="1"/>
          <p:nvPr/>
        </p:nvSpPr>
        <p:spPr>
          <a:xfrm>
            <a:off x="314916" y="3983955"/>
            <a:ext cx="4956806" cy="923330"/>
          </a:xfrm>
          <a:prstGeom prst="rect">
            <a:avLst/>
          </a:prstGeom>
          <a:noFill/>
        </p:spPr>
        <p:txBody>
          <a:bodyPr wrap="none" rtlCol="0">
            <a:spAutoFit/>
          </a:bodyPr>
          <a:lstStyle/>
          <a:p>
            <a:r>
              <a:rPr lang="en-US" sz="1800" dirty="0">
                <a:solidFill>
                  <a:srgbClr val="323338"/>
                </a:solidFill>
                <a:latin typeface="Source Sans Pro"/>
                <a:ea typeface="Source Sans Pro"/>
                <a:cs typeface="Poppins"/>
              </a:rPr>
              <a:t>Local, state, and federal efforts to improve access</a:t>
            </a:r>
          </a:p>
          <a:p>
            <a:r>
              <a:rPr lang="en-US" sz="1800" dirty="0">
                <a:solidFill>
                  <a:srgbClr val="323338"/>
                </a:solidFill>
                <a:latin typeface="Source Sans Pro"/>
                <a:ea typeface="Source Sans Pro"/>
                <a:cs typeface="Poppins"/>
              </a:rPr>
              <a:t> to care and affordability</a:t>
            </a:r>
          </a:p>
          <a:p>
            <a:endParaRPr lang="en-US" dirty="0"/>
          </a:p>
        </p:txBody>
      </p:sp>
      <p:sp>
        <p:nvSpPr>
          <p:cNvPr id="13" name="TextBox 12">
            <a:extLst>
              <a:ext uri="{FF2B5EF4-FFF2-40B4-BE49-F238E27FC236}">
                <a16:creationId xmlns:a16="http://schemas.microsoft.com/office/drawing/2014/main" id="{2C1C1E9A-4946-8AF3-E680-98B800630E48}"/>
              </a:ext>
            </a:extLst>
          </p:cNvPr>
          <p:cNvSpPr txBox="1"/>
          <p:nvPr/>
        </p:nvSpPr>
        <p:spPr>
          <a:xfrm>
            <a:off x="281282" y="5422388"/>
            <a:ext cx="5155579" cy="1200329"/>
          </a:xfrm>
          <a:prstGeom prst="rect">
            <a:avLst/>
          </a:prstGeom>
          <a:noFill/>
        </p:spPr>
        <p:txBody>
          <a:bodyPr wrap="none" rtlCol="0">
            <a:spAutoFit/>
          </a:bodyPr>
          <a:lstStyle/>
          <a:p>
            <a:r>
              <a:rPr lang="en-US" sz="1800" dirty="0">
                <a:solidFill>
                  <a:srgbClr val="323338"/>
                </a:solidFill>
                <a:latin typeface="Source Sans Pro"/>
                <a:ea typeface="Source Sans Pro"/>
                <a:cs typeface="Poppins"/>
              </a:rPr>
              <a:t>Resources including Hope Lodge, Ride to Recovery, </a:t>
            </a:r>
          </a:p>
          <a:p>
            <a:r>
              <a:rPr lang="en-US" sz="1800" dirty="0">
                <a:solidFill>
                  <a:srgbClr val="323338"/>
                </a:solidFill>
                <a:latin typeface="Source Sans Pro"/>
                <a:ea typeface="Source Sans Pro"/>
                <a:cs typeface="Poppins"/>
              </a:rPr>
              <a:t>Patient, Provider, Caregiver education, </a:t>
            </a:r>
          </a:p>
          <a:p>
            <a:r>
              <a:rPr lang="en-US" sz="1800" dirty="0">
                <a:solidFill>
                  <a:srgbClr val="323338"/>
                </a:solidFill>
                <a:latin typeface="Source Sans Pro"/>
                <a:ea typeface="Source Sans Pro"/>
                <a:cs typeface="Poppins"/>
              </a:rPr>
              <a:t>24/7 Call Center</a:t>
            </a:r>
          </a:p>
          <a:p>
            <a:endParaRPr lang="en-US" dirty="0"/>
          </a:p>
        </p:txBody>
      </p:sp>
    </p:spTree>
    <p:extLst>
      <p:ext uri="{BB962C8B-B14F-4D97-AF65-F5344CB8AC3E}">
        <p14:creationId xmlns:p14="http://schemas.microsoft.com/office/powerpoint/2010/main" val="281590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2B31676-C1F9-4606-BC01-02E5E64D8C60}"/>
              </a:ext>
            </a:extLst>
          </p:cNvPr>
          <p:cNvSpPr>
            <a:spLocks noGrp="1" noChangeArrowheads="1"/>
          </p:cNvSpPr>
          <p:nvPr>
            <p:ph type="ctrTitle" idx="4294967295"/>
          </p:nvPr>
        </p:nvSpPr>
        <p:spPr>
          <a:xfrm>
            <a:off x="2038350" y="1304755"/>
            <a:ext cx="8115300" cy="933450"/>
          </a:xfrm>
        </p:spPr>
        <p:txBody>
          <a:bodyPr>
            <a:normAutofit fontScale="90000"/>
          </a:bodyPr>
          <a:lstStyle/>
          <a:p>
            <a:r>
              <a:rPr lang="en-US" altLang="en-US" b="1" dirty="0">
                <a:solidFill>
                  <a:srgbClr val="002060"/>
                </a:solidFill>
                <a:cs typeface="Arial" panose="020B0604020202020204" pitchFamily="34" charset="0"/>
              </a:rPr>
              <a:t>Reducing Inequities in Care Across the Cancer Control Continuum </a:t>
            </a:r>
            <a:endParaRPr lang="en-US" altLang="en-US" b="1" dirty="0"/>
          </a:p>
        </p:txBody>
      </p:sp>
      <p:sp>
        <p:nvSpPr>
          <p:cNvPr id="21507" name="Subtitle 2">
            <a:extLst>
              <a:ext uri="{FF2B5EF4-FFF2-40B4-BE49-F238E27FC236}">
                <a16:creationId xmlns:a16="http://schemas.microsoft.com/office/drawing/2014/main" id="{D90A6A24-B31C-491C-A5B7-B54C9484C65B}"/>
              </a:ext>
            </a:extLst>
          </p:cNvPr>
          <p:cNvSpPr>
            <a:spLocks noGrp="1" noChangeArrowheads="1"/>
          </p:cNvSpPr>
          <p:nvPr>
            <p:ph type="subTitle" idx="4294967295"/>
          </p:nvPr>
        </p:nvSpPr>
        <p:spPr>
          <a:xfrm>
            <a:off x="0" y="2286000"/>
            <a:ext cx="9070975" cy="3154363"/>
          </a:xfrm>
        </p:spPr>
        <p:txBody>
          <a:bodyPr/>
          <a:lstStyle/>
          <a:p>
            <a:pPr marL="0" indent="0">
              <a:buNone/>
            </a:pPr>
            <a:endParaRPr lang="en-US" altLang="en-US" sz="2800" dirty="0">
              <a:cs typeface="Arial" panose="020B0604020202020204" pitchFamily="34" charset="0"/>
            </a:endParaRPr>
          </a:p>
          <a:p>
            <a:pPr>
              <a:buFont typeface="Arial" panose="020B0604020202020204" pitchFamily="34" charset="0"/>
              <a:buChar char="•"/>
            </a:pPr>
            <a:endParaRPr lang="en-US" altLang="en-US" sz="2800" dirty="0">
              <a:cs typeface="Arial" panose="020B0604020202020204" pitchFamily="34" charset="0"/>
            </a:endParaRPr>
          </a:p>
          <a:p>
            <a:pPr>
              <a:buFont typeface="Arial" panose="020B0604020202020204" pitchFamily="34" charset="0"/>
              <a:buChar char="•"/>
            </a:pPr>
            <a:endParaRPr lang="en-US" altLang="en-US" sz="2800" dirty="0">
              <a:cs typeface="Arial" panose="020B0604020202020204" pitchFamily="34" charset="0"/>
            </a:endParaRPr>
          </a:p>
          <a:p>
            <a:pPr marL="0" indent="0">
              <a:buNone/>
            </a:pPr>
            <a:endParaRPr lang="en-US" altLang="en-US" sz="2800" dirty="0">
              <a:cs typeface="Arial" panose="020B0604020202020204" pitchFamily="34" charset="0"/>
            </a:endParaRPr>
          </a:p>
          <a:p>
            <a:pPr marL="0" lvl="0" indent="0" defTabSz="914400" eaLnBrk="0" hangingPunct="0">
              <a:spcBef>
                <a:spcPct val="0"/>
              </a:spcBef>
              <a:buNone/>
            </a:pPr>
            <a:endParaRPr lang="en-US" altLang="en-US" sz="1050" dirty="0"/>
          </a:p>
        </p:txBody>
      </p:sp>
      <p:graphicFrame>
        <p:nvGraphicFramePr>
          <p:cNvPr id="4" name="Diagram 3">
            <a:extLst>
              <a:ext uri="{FF2B5EF4-FFF2-40B4-BE49-F238E27FC236}">
                <a16:creationId xmlns:a16="http://schemas.microsoft.com/office/drawing/2014/main" id="{D447BF88-AC03-4D9C-BD3A-A6104291B6DB}"/>
              </a:ext>
            </a:extLst>
          </p:cNvPr>
          <p:cNvGraphicFramePr/>
          <p:nvPr/>
        </p:nvGraphicFramePr>
        <p:xfrm>
          <a:off x="1754308" y="3200789"/>
          <a:ext cx="8902262" cy="10447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1DDBEDAE-4F11-A364-DB0F-E11A814DB0AB}"/>
              </a:ext>
            </a:extLst>
          </p:cNvPr>
          <p:cNvSpPr txBox="1"/>
          <p:nvPr/>
        </p:nvSpPr>
        <p:spPr>
          <a:xfrm>
            <a:off x="1754308" y="5208076"/>
            <a:ext cx="8383234" cy="914400"/>
          </a:xfrm>
          <a:prstGeom prst="rect">
            <a:avLst/>
          </a:prstGeom>
        </p:spPr>
        <p:txBody>
          <a:bodyPr vert="horz" wrap="none" lIns="91440" tIns="45720" rIns="91440" bIns="45720" rtlCol="0" anchor="ctr">
            <a:noAutofit/>
          </a:bodyPr>
          <a:lstStyle/>
          <a:p>
            <a:r>
              <a:rPr lang="en-US" sz="3200" dirty="0"/>
              <a:t>E</a:t>
            </a:r>
            <a:r>
              <a:rPr lang="en-US" sz="3200" b="0" dirty="0"/>
              <a:t>nsuring everyone has a fair and equitable opportunity </a:t>
            </a:r>
          </a:p>
          <a:p>
            <a:r>
              <a:rPr lang="en-US" sz="3200" b="0" dirty="0"/>
              <a:t>to prevent, detect, treat, and survive cancer</a:t>
            </a:r>
          </a:p>
        </p:txBody>
      </p:sp>
    </p:spTree>
    <p:custDataLst>
      <p:tags r:id="rId1"/>
    </p:custDataLst>
    <p:extLst>
      <p:ext uri="{BB962C8B-B14F-4D97-AF65-F5344CB8AC3E}">
        <p14:creationId xmlns:p14="http://schemas.microsoft.com/office/powerpoint/2010/main" val="3581114187"/>
      </p:ext>
    </p:extLst>
  </p:cSld>
  <p:clrMapOvr>
    <a:masterClrMapping/>
  </p:clrMapOvr>
  <mc:AlternateContent xmlns:mc="http://schemas.openxmlformats.org/markup-compatibility/2006">
    <mc:Choice xmlns:p14="http://schemas.microsoft.com/office/powerpoint/2010/main" Requires="p14">
      <p:transition spd="slow" p14:dur="2000" advTm="38067"/>
    </mc:Choice>
    <mc:Fallback>
      <p:transition spd="slow" advTm="380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6711-1FD9-623C-6FD3-2459597B9851}"/>
              </a:ext>
            </a:extLst>
          </p:cNvPr>
          <p:cNvSpPr>
            <a:spLocks noGrp="1"/>
          </p:cNvSpPr>
          <p:nvPr>
            <p:ph type="title"/>
          </p:nvPr>
        </p:nvSpPr>
        <p:spPr/>
        <p:txBody>
          <a:bodyPr lIns="0" tIns="0" rIns="0" bIns="0" anchor="ctr">
            <a:noAutofit/>
          </a:bodyPr>
          <a:lstStyle/>
          <a:p>
            <a:pPr algn="l">
              <a:lnSpc>
                <a:spcPct val="100000"/>
              </a:lnSpc>
            </a:pPr>
            <a:r>
              <a:rPr lang="en-US" sz="13800" b="1" dirty="0">
                <a:solidFill>
                  <a:schemeClr val="bg1"/>
                </a:solidFill>
                <a:latin typeface="Poppins" pitchFamily="2" charset="77"/>
                <a:cs typeface="Poppins" pitchFamily="2" charset="77"/>
              </a:rPr>
              <a:t>Thank You!</a:t>
            </a:r>
          </a:p>
        </p:txBody>
      </p:sp>
      <p:sp>
        <p:nvSpPr>
          <p:cNvPr id="3" name="Slide Number Placeholder 2">
            <a:extLst>
              <a:ext uri="{FF2B5EF4-FFF2-40B4-BE49-F238E27FC236}">
                <a16:creationId xmlns:a16="http://schemas.microsoft.com/office/drawing/2014/main" id="{F550D420-DF99-0CDD-D2C8-FD5C129A2702}"/>
              </a:ext>
            </a:extLst>
          </p:cNvPr>
          <p:cNvSpPr>
            <a:spLocks noGrp="1"/>
          </p:cNvSpPr>
          <p:nvPr>
            <p:ph type="sldNum" sz="quarter" idx="4"/>
          </p:nvPr>
        </p:nvSpPr>
        <p:spPr/>
        <p:txBody>
          <a:bodyPr/>
          <a:lstStyle/>
          <a:p>
            <a:fld id="{9091AC62-753B-3240-A76B-ED140B7F97AA}" type="slidenum">
              <a:rPr lang="en-US" smtClean="0">
                <a:solidFill>
                  <a:srgbClr val="FFFFFF"/>
                </a:solidFill>
              </a:rPr>
              <a:pPr/>
              <a:t>33</a:t>
            </a:fld>
            <a:endParaRPr lang="en-US" dirty="0">
              <a:solidFill>
                <a:srgbClr val="FFFFFF"/>
              </a:solidFill>
            </a:endParaRPr>
          </a:p>
        </p:txBody>
      </p:sp>
      <p:sp>
        <p:nvSpPr>
          <p:cNvPr id="5" name="TextBox 4">
            <a:extLst>
              <a:ext uri="{FF2B5EF4-FFF2-40B4-BE49-F238E27FC236}">
                <a16:creationId xmlns:a16="http://schemas.microsoft.com/office/drawing/2014/main" id="{23C88C8A-9D94-DE7E-A413-C72EEB05158B}"/>
              </a:ext>
            </a:extLst>
          </p:cNvPr>
          <p:cNvSpPr txBox="1"/>
          <p:nvPr/>
        </p:nvSpPr>
        <p:spPr>
          <a:xfrm>
            <a:off x="152400" y="6508261"/>
            <a:ext cx="3827417" cy="215444"/>
          </a:xfrm>
          <a:prstGeom prst="rect">
            <a:avLst/>
          </a:prstGeom>
          <a:noFill/>
        </p:spPr>
        <p:txBody>
          <a:bodyPr wrap="square" rtlCol="0">
            <a:spAutoFit/>
          </a:bodyPr>
          <a:lstStyle/>
          <a:p>
            <a:r>
              <a:rPr lang="en-US" sz="800" dirty="0">
                <a:solidFill>
                  <a:srgbClr val="FFFFFF"/>
                </a:solidFill>
                <a:latin typeface="Source Sans Pro" panose="020B0503030403020204" pitchFamily="34" charset="77"/>
              </a:rPr>
              <a:t>©2023, American Cancer Society, Inc.</a:t>
            </a:r>
          </a:p>
        </p:txBody>
      </p:sp>
      <p:pic>
        <p:nvPicPr>
          <p:cNvPr id="6" name="Picture 5">
            <a:extLst>
              <a:ext uri="{FF2B5EF4-FFF2-40B4-BE49-F238E27FC236}">
                <a16:creationId xmlns:a16="http://schemas.microsoft.com/office/drawing/2014/main" id="{346AA75C-8997-3AF4-2B5D-A25E12F552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47766" y="247759"/>
            <a:ext cx="3066468" cy="1366400"/>
          </a:xfrm>
          <a:prstGeom prst="rect">
            <a:avLst/>
          </a:prstGeom>
        </p:spPr>
      </p:pic>
    </p:spTree>
    <p:extLst>
      <p:ext uri="{BB962C8B-B14F-4D97-AF65-F5344CB8AC3E}">
        <p14:creationId xmlns:p14="http://schemas.microsoft.com/office/powerpoint/2010/main" val="1264449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A6776121-5B91-4414-8B24-D049E903FCCD}"/>
              </a:ext>
            </a:extLst>
          </p:cNvPr>
          <p:cNvPicPr>
            <a:picLocks noChangeAspect="1"/>
          </p:cNvPicPr>
          <p:nvPr/>
        </p:nvPicPr>
        <p:blipFill rotWithShape="1">
          <a:blip r:embed="rId3"/>
          <a:srcRect r="25000"/>
          <a:stretch/>
        </p:blipFill>
        <p:spPr>
          <a:xfrm>
            <a:off x="1524020" y="10"/>
            <a:ext cx="9143980" cy="6857990"/>
          </a:xfrm>
          <a:prstGeom prst="rect">
            <a:avLst/>
          </a:prstGeom>
          <a:noFill/>
        </p:spPr>
      </p:pic>
      <p:sp>
        <p:nvSpPr>
          <p:cNvPr id="2" name="Slide Number Placeholder 1" hidden="1">
            <a:extLst>
              <a:ext uri="{FF2B5EF4-FFF2-40B4-BE49-F238E27FC236}">
                <a16:creationId xmlns:a16="http://schemas.microsoft.com/office/drawing/2014/main" id="{89498251-5430-F870-C50E-C424E48232F7}"/>
              </a:ext>
            </a:extLst>
          </p:cNvPr>
          <p:cNvSpPr>
            <a:spLocks noGrp="1"/>
          </p:cNvSpPr>
          <p:nvPr>
            <p:ph type="sldNum" sz="quarter" idx="4294967295"/>
          </p:nvPr>
        </p:nvSpPr>
        <p:spPr>
          <a:xfrm>
            <a:off x="9994606" y="6306689"/>
            <a:ext cx="216194" cy="170313"/>
          </a:xfrm>
        </p:spPr>
        <p:txBody>
          <a:bodyPr/>
          <a:lstStyle/>
          <a:p>
            <a:pPr>
              <a:spcAft>
                <a:spcPts val="600"/>
              </a:spcAft>
            </a:pPr>
            <a:fld id="{B2F212C6-8907-2442-9AB7-0A38B63F180E}" type="slidenum">
              <a:rPr lang="en-US" smtClean="0"/>
              <a:pPr>
                <a:spcAft>
                  <a:spcPts val="600"/>
                </a:spcAft>
              </a:pPr>
              <a:t>4</a:t>
            </a:fld>
            <a:endParaRPr lang="en-US" dirty="0"/>
          </a:p>
        </p:txBody>
      </p:sp>
    </p:spTree>
    <p:extLst>
      <p:ext uri="{BB962C8B-B14F-4D97-AF65-F5344CB8AC3E}">
        <p14:creationId xmlns:p14="http://schemas.microsoft.com/office/powerpoint/2010/main" val="3508774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1497-E0F2-4AF5-BEE3-1A62633C0DD9}"/>
              </a:ext>
            </a:extLst>
          </p:cNvPr>
          <p:cNvSpPr>
            <a:spLocks noGrp="1"/>
          </p:cNvSpPr>
          <p:nvPr>
            <p:ph type="ctrTitle" idx="4294967295"/>
          </p:nvPr>
        </p:nvSpPr>
        <p:spPr>
          <a:xfrm>
            <a:off x="1433992" y="1498452"/>
            <a:ext cx="9964110" cy="933450"/>
          </a:xfrm>
          <a:prstGeom prst="rect">
            <a:avLst/>
          </a:prstGeom>
        </p:spPr>
        <p:txBody>
          <a:bodyPr>
            <a:noAutofit/>
          </a:bodyPr>
          <a:lstStyle/>
          <a:p>
            <a:r>
              <a:rPr lang="en-US" sz="4800" b="1" dirty="0">
                <a:solidFill>
                  <a:srgbClr val="002060"/>
                </a:solidFill>
              </a:rPr>
              <a:t>Health Equity through the Cancer Lens</a:t>
            </a:r>
          </a:p>
        </p:txBody>
      </p:sp>
      <p:sp>
        <p:nvSpPr>
          <p:cNvPr id="7" name="Subtitle 6">
            <a:extLst>
              <a:ext uri="{FF2B5EF4-FFF2-40B4-BE49-F238E27FC236}">
                <a16:creationId xmlns:a16="http://schemas.microsoft.com/office/drawing/2014/main" id="{778E2694-FBF7-49D3-B037-09315948C1EB}"/>
              </a:ext>
            </a:extLst>
          </p:cNvPr>
          <p:cNvSpPr>
            <a:spLocks noGrp="1"/>
          </p:cNvSpPr>
          <p:nvPr>
            <p:ph type="subTitle" idx="4294967295"/>
          </p:nvPr>
        </p:nvSpPr>
        <p:spPr>
          <a:xfrm>
            <a:off x="1865312" y="2431903"/>
            <a:ext cx="8461375" cy="3745614"/>
          </a:xfrm>
          <a:prstGeom prst="rect">
            <a:avLst/>
          </a:prstGeom>
        </p:spPr>
        <p:txBody>
          <a:bodyPr/>
          <a:lstStyle/>
          <a:p>
            <a:pPr marL="0" indent="0">
              <a:buNone/>
            </a:pPr>
            <a:endParaRPr lang="en-US" dirty="0"/>
          </a:p>
          <a:p>
            <a:pPr marL="0" indent="0">
              <a:buNone/>
            </a:pPr>
            <a:r>
              <a:rPr lang="en-US" dirty="0"/>
              <a:t>Health equity means that everyone has a fair and just opportunity to prevent, detect, treat, and survive cancer.</a:t>
            </a:r>
          </a:p>
          <a:p>
            <a:pPr marL="0" indent="0">
              <a:buNone/>
            </a:pPr>
            <a:endParaRPr lang="en-US" dirty="0"/>
          </a:p>
          <a:p>
            <a:pPr marL="0" indent="0">
              <a:buNone/>
            </a:pPr>
            <a:r>
              <a:rPr lang="en-US" dirty="0">
                <a:solidFill>
                  <a:srgbClr val="1E1E23"/>
                </a:solidFill>
                <a:latin typeface="Source Sans Pro" panose="020B0503030403020204" pitchFamily="34" charset="0"/>
              </a:rPr>
              <a:t>Cancer is a disease that can affect anyone, but it doesn’t affect everyone equally.</a:t>
            </a:r>
          </a:p>
          <a:p>
            <a:pPr marL="0" indent="0">
              <a:buNone/>
            </a:pPr>
            <a:endParaRPr lang="en-US" dirty="0"/>
          </a:p>
        </p:txBody>
      </p:sp>
    </p:spTree>
    <p:extLst>
      <p:ext uri="{BB962C8B-B14F-4D97-AF65-F5344CB8AC3E}">
        <p14:creationId xmlns:p14="http://schemas.microsoft.com/office/powerpoint/2010/main" val="311084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9CD576-5CED-4BFB-87FC-5BCE85D7C82C}"/>
              </a:ext>
            </a:extLst>
          </p:cNvPr>
          <p:cNvSpPr>
            <a:spLocks noGrp="1"/>
          </p:cNvSpPr>
          <p:nvPr>
            <p:ph type="sldNum" sz="quarter" idx="4"/>
          </p:nvPr>
        </p:nvSpPr>
        <p:spPr/>
        <p:txBody>
          <a:bodyPr/>
          <a:lstStyle/>
          <a:p>
            <a:fld id="{B2F212C6-8907-2442-9AB7-0A38B63F180E}" type="slidenum">
              <a:rPr lang="en-US" smtClean="0"/>
              <a:pPr/>
              <a:t>6</a:t>
            </a:fld>
            <a:endParaRPr lang="en-US" dirty="0"/>
          </a:p>
        </p:txBody>
      </p:sp>
      <p:pic>
        <p:nvPicPr>
          <p:cNvPr id="6" name="Picture 5">
            <a:extLst>
              <a:ext uri="{FF2B5EF4-FFF2-40B4-BE49-F238E27FC236}">
                <a16:creationId xmlns:a16="http://schemas.microsoft.com/office/drawing/2014/main" id="{2C290381-D3EC-4D93-AC41-63FB6C6D3043}"/>
              </a:ext>
            </a:extLst>
          </p:cNvPr>
          <p:cNvPicPr>
            <a:picLocks noChangeAspect="1"/>
          </p:cNvPicPr>
          <p:nvPr/>
        </p:nvPicPr>
        <p:blipFill>
          <a:blip r:embed="rId3"/>
          <a:stretch>
            <a:fillRect/>
          </a:stretch>
        </p:blipFill>
        <p:spPr>
          <a:xfrm>
            <a:off x="1695450" y="1783529"/>
            <a:ext cx="8149590" cy="4267230"/>
          </a:xfrm>
          <a:prstGeom prst="rect">
            <a:avLst/>
          </a:prstGeom>
        </p:spPr>
      </p:pic>
      <p:sp>
        <p:nvSpPr>
          <p:cNvPr id="7" name="TextBox 6">
            <a:extLst>
              <a:ext uri="{FF2B5EF4-FFF2-40B4-BE49-F238E27FC236}">
                <a16:creationId xmlns:a16="http://schemas.microsoft.com/office/drawing/2014/main" id="{026F8EEF-9FC8-45AB-B606-35950CEFB684}"/>
              </a:ext>
            </a:extLst>
          </p:cNvPr>
          <p:cNvSpPr txBox="1"/>
          <p:nvPr/>
        </p:nvSpPr>
        <p:spPr>
          <a:xfrm>
            <a:off x="1695450" y="5849488"/>
            <a:ext cx="914400" cy="914400"/>
          </a:xfrm>
          <a:prstGeom prst="rect">
            <a:avLst/>
          </a:prstGeom>
        </p:spPr>
        <p:txBody>
          <a:bodyPr vert="horz" wrap="none" lIns="91440" tIns="45720" rIns="91440" bIns="45720" rtlCol="0" anchor="ctr">
            <a:noAutofit/>
          </a:bodyPr>
          <a:lstStyle/>
          <a:p>
            <a:r>
              <a:rPr lang="en-US" sz="1600" b="0" i="0" dirty="0">
                <a:solidFill>
                  <a:srgbClr val="333333"/>
                </a:solidFill>
                <a:effectLst/>
                <a:latin typeface="Guardian TextSans Web"/>
              </a:rPr>
              <a:t>Chow RD, Bradley EH, Gross CP. Comparison of Cancer-Related Spending and Mortality Rates in the US</a:t>
            </a:r>
          </a:p>
          <a:p>
            <a:r>
              <a:rPr lang="en-US" sz="1600" b="0" i="0" dirty="0">
                <a:solidFill>
                  <a:srgbClr val="333333"/>
                </a:solidFill>
                <a:effectLst/>
                <a:latin typeface="Guardian TextSans Web"/>
              </a:rPr>
              <a:t> vs 21 High-Income Countries. </a:t>
            </a:r>
            <a:r>
              <a:rPr lang="en-US" sz="1600" b="0" i="1" dirty="0">
                <a:solidFill>
                  <a:srgbClr val="333333"/>
                </a:solidFill>
                <a:effectLst/>
                <a:latin typeface="Guardian TextSans Web"/>
              </a:rPr>
              <a:t>JAMA Health Forum.</a:t>
            </a:r>
            <a:r>
              <a:rPr lang="en-US" sz="1600" b="0" i="0" dirty="0">
                <a:solidFill>
                  <a:srgbClr val="333333"/>
                </a:solidFill>
                <a:effectLst/>
                <a:latin typeface="Guardian TextSans Web"/>
              </a:rPr>
              <a:t> 2022;3(5):e221229.</a:t>
            </a:r>
            <a:endParaRPr lang="en-US" sz="1600" b="0" dirty="0"/>
          </a:p>
        </p:txBody>
      </p:sp>
      <p:sp>
        <p:nvSpPr>
          <p:cNvPr id="9" name="TextBox 8">
            <a:extLst>
              <a:ext uri="{FF2B5EF4-FFF2-40B4-BE49-F238E27FC236}">
                <a16:creationId xmlns:a16="http://schemas.microsoft.com/office/drawing/2014/main" id="{56B7FF61-6ECF-4225-872A-F61B6ADB9D70}"/>
              </a:ext>
            </a:extLst>
          </p:cNvPr>
          <p:cNvSpPr txBox="1"/>
          <p:nvPr/>
        </p:nvSpPr>
        <p:spPr>
          <a:xfrm>
            <a:off x="1946910" y="118140"/>
            <a:ext cx="8047696" cy="1569660"/>
          </a:xfrm>
          <a:prstGeom prst="rect">
            <a:avLst/>
          </a:prstGeom>
          <a:noFill/>
        </p:spPr>
        <p:txBody>
          <a:bodyPr wrap="square">
            <a:spAutoFit/>
          </a:bodyPr>
          <a:lstStyle/>
          <a:p>
            <a:r>
              <a:rPr lang="en-US" sz="3200" b="1" i="0" dirty="0">
                <a:solidFill>
                  <a:schemeClr val="tx2"/>
                </a:solidFill>
                <a:effectLst/>
                <a:latin typeface="+mj-lt"/>
              </a:rPr>
              <a:t>Cancer-Related Spending and Mortality Rates in the United States Compared with other High-Income Countries</a:t>
            </a:r>
            <a:endParaRPr lang="en-US" sz="3200" b="1" dirty="0">
              <a:solidFill>
                <a:schemeClr val="tx2"/>
              </a:solidFill>
              <a:latin typeface="+mj-lt"/>
            </a:endParaRPr>
          </a:p>
        </p:txBody>
      </p:sp>
      <p:sp>
        <p:nvSpPr>
          <p:cNvPr id="10" name="Freeform: Shape 9">
            <a:extLst>
              <a:ext uri="{FF2B5EF4-FFF2-40B4-BE49-F238E27FC236}">
                <a16:creationId xmlns:a16="http://schemas.microsoft.com/office/drawing/2014/main" id="{7BC178B6-6F93-49A8-94B9-7E1A843464AE}"/>
              </a:ext>
            </a:extLst>
          </p:cNvPr>
          <p:cNvSpPr/>
          <p:nvPr/>
        </p:nvSpPr>
        <p:spPr>
          <a:xfrm>
            <a:off x="8731906" y="3917145"/>
            <a:ext cx="598784" cy="457291"/>
          </a:xfrm>
          <a:custGeom>
            <a:avLst/>
            <a:gdLst>
              <a:gd name="connsiteX0" fmla="*/ 0 w 1293209"/>
              <a:gd name="connsiteY0" fmla="*/ 104470 h 1044703"/>
              <a:gd name="connsiteX1" fmla="*/ 104470 w 1293209"/>
              <a:gd name="connsiteY1" fmla="*/ 0 h 1044703"/>
              <a:gd name="connsiteX2" fmla="*/ 1188739 w 1293209"/>
              <a:gd name="connsiteY2" fmla="*/ 0 h 1044703"/>
              <a:gd name="connsiteX3" fmla="*/ 1293209 w 1293209"/>
              <a:gd name="connsiteY3" fmla="*/ 104470 h 1044703"/>
              <a:gd name="connsiteX4" fmla="*/ 1293209 w 1293209"/>
              <a:gd name="connsiteY4" fmla="*/ 940233 h 1044703"/>
              <a:gd name="connsiteX5" fmla="*/ 1188739 w 1293209"/>
              <a:gd name="connsiteY5" fmla="*/ 1044703 h 1044703"/>
              <a:gd name="connsiteX6" fmla="*/ 104470 w 1293209"/>
              <a:gd name="connsiteY6" fmla="*/ 1044703 h 1044703"/>
              <a:gd name="connsiteX7" fmla="*/ 0 w 1293209"/>
              <a:gd name="connsiteY7" fmla="*/ 940233 h 1044703"/>
              <a:gd name="connsiteX8" fmla="*/ 0 w 1293209"/>
              <a:gd name="connsiteY8" fmla="*/ 104470 h 104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209" h="1044703">
                <a:moveTo>
                  <a:pt x="0" y="104470"/>
                </a:moveTo>
                <a:cubicBezTo>
                  <a:pt x="0" y="46773"/>
                  <a:pt x="46773" y="0"/>
                  <a:pt x="104470" y="0"/>
                </a:cubicBezTo>
                <a:lnTo>
                  <a:pt x="1188739" y="0"/>
                </a:lnTo>
                <a:cubicBezTo>
                  <a:pt x="1246436" y="0"/>
                  <a:pt x="1293209" y="46773"/>
                  <a:pt x="1293209" y="104470"/>
                </a:cubicBezTo>
                <a:lnTo>
                  <a:pt x="1293209" y="940233"/>
                </a:lnTo>
                <a:cubicBezTo>
                  <a:pt x="1293209" y="997930"/>
                  <a:pt x="1246436" y="1044703"/>
                  <a:pt x="1188739" y="1044703"/>
                </a:cubicBezTo>
                <a:lnTo>
                  <a:pt x="104470" y="1044703"/>
                </a:lnTo>
                <a:cubicBezTo>
                  <a:pt x="46773" y="1044703"/>
                  <a:pt x="0" y="997930"/>
                  <a:pt x="0" y="940233"/>
                </a:cubicBezTo>
                <a:lnTo>
                  <a:pt x="0" y="104470"/>
                </a:lnTo>
                <a:close/>
              </a:path>
            </a:pathLst>
          </a:custGeom>
          <a:noFill/>
          <a:ln w="76200">
            <a:solidFill>
              <a:srgbClr val="C00000"/>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558" tIns="91558" rIns="91558" bIns="91558" numCol="1" spcCol="1270" anchor="ctr" anchorCtr="0">
            <a:noAutofit/>
          </a:bodyPr>
          <a:lstStyle/>
          <a:p>
            <a:pPr marL="0" lvl="0" indent="0" algn="ctr" defTabSz="711200">
              <a:lnSpc>
                <a:spcPct val="90000"/>
              </a:lnSpc>
              <a:spcBef>
                <a:spcPct val="0"/>
              </a:spcBef>
              <a:spcAft>
                <a:spcPct val="35000"/>
              </a:spcAft>
              <a:buNone/>
            </a:pPr>
            <a:endParaRPr lang="en-US" sz="1600" b="1" kern="1200" dirty="0">
              <a:latin typeface="+mn-lt"/>
              <a:cs typeface="Arial" pitchFamily="34" charset="0"/>
            </a:endParaRPr>
          </a:p>
        </p:txBody>
      </p:sp>
    </p:spTree>
    <p:extLst>
      <p:ext uri="{BB962C8B-B14F-4D97-AF65-F5344CB8AC3E}">
        <p14:creationId xmlns:p14="http://schemas.microsoft.com/office/powerpoint/2010/main" val="4123903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3390-5CAE-7C18-8DC6-0FF1FC81034E}"/>
              </a:ext>
            </a:extLst>
          </p:cNvPr>
          <p:cNvSpPr>
            <a:spLocks noGrp="1"/>
          </p:cNvSpPr>
          <p:nvPr>
            <p:ph type="title"/>
          </p:nvPr>
        </p:nvSpPr>
        <p:spPr/>
        <p:txBody>
          <a:bodyPr/>
          <a:lstStyle/>
          <a:p>
            <a:r>
              <a:rPr lang="en-US" sz="4000" b="1" dirty="0"/>
              <a:t>Access Barrier to Care Because of Cost in Past 12 Months, Selected Countries</a:t>
            </a:r>
          </a:p>
        </p:txBody>
      </p:sp>
      <p:graphicFrame>
        <p:nvGraphicFramePr>
          <p:cNvPr id="7" name="Content Placeholder 6">
            <a:extLst>
              <a:ext uri="{FF2B5EF4-FFF2-40B4-BE49-F238E27FC236}">
                <a16:creationId xmlns:a16="http://schemas.microsoft.com/office/drawing/2014/main" id="{72ACF88C-5239-B90B-2B33-32ACF19BE5E9}"/>
              </a:ext>
            </a:extLst>
          </p:cNvPr>
          <p:cNvGraphicFramePr>
            <a:graphicFrameLocks noGrp="1"/>
          </p:cNvGraphicFramePr>
          <p:nvPr>
            <p:ph idx="1"/>
          </p:nvPr>
        </p:nvGraphicFramePr>
        <p:xfrm>
          <a:off x="1981200" y="1977708"/>
          <a:ext cx="8229600" cy="39433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0BD01D97-AE64-699C-9A49-493140222FC5}"/>
              </a:ext>
            </a:extLst>
          </p:cNvPr>
          <p:cNvSpPr txBox="1"/>
          <p:nvPr/>
        </p:nvSpPr>
        <p:spPr>
          <a:xfrm>
            <a:off x="5490210" y="5589590"/>
            <a:ext cx="914400" cy="914400"/>
          </a:xfrm>
          <a:prstGeom prst="rect">
            <a:avLst/>
          </a:prstGeom>
        </p:spPr>
        <p:txBody>
          <a:bodyPr vert="horz" wrap="none" lIns="91440" tIns="45720" rIns="91440" bIns="45720" rtlCol="0" anchor="ctr">
            <a:noAutofit/>
          </a:bodyPr>
          <a:lstStyle/>
          <a:p>
            <a:r>
              <a:rPr lang="en-US" sz="2400" dirty="0"/>
              <a:t>Percentage</a:t>
            </a:r>
          </a:p>
        </p:txBody>
      </p:sp>
      <p:sp>
        <p:nvSpPr>
          <p:cNvPr id="9" name="TextBox 8">
            <a:extLst>
              <a:ext uri="{FF2B5EF4-FFF2-40B4-BE49-F238E27FC236}">
                <a16:creationId xmlns:a16="http://schemas.microsoft.com/office/drawing/2014/main" id="{FA6B3FAD-691D-D38F-6F78-8E6A5DD78540}"/>
              </a:ext>
            </a:extLst>
          </p:cNvPr>
          <p:cNvSpPr txBox="1"/>
          <p:nvPr/>
        </p:nvSpPr>
        <p:spPr>
          <a:xfrm>
            <a:off x="1684020" y="5966460"/>
            <a:ext cx="914400" cy="914400"/>
          </a:xfrm>
          <a:prstGeom prst="rect">
            <a:avLst/>
          </a:prstGeom>
        </p:spPr>
        <p:txBody>
          <a:bodyPr vert="horz" wrap="none" lIns="91440" tIns="45720" rIns="91440" bIns="45720" rtlCol="0" anchor="ctr">
            <a:noAutofit/>
          </a:bodyPr>
          <a:lstStyle/>
          <a:p>
            <a:r>
              <a:rPr lang="en-US" sz="1600" b="0" dirty="0"/>
              <a:t>Source: </a:t>
            </a:r>
            <a:r>
              <a:rPr lang="en-US" sz="1600" b="0" i="0" dirty="0">
                <a:solidFill>
                  <a:srgbClr val="1A1A1A"/>
                </a:solidFill>
                <a:effectLst/>
                <a:latin typeface="Berlingske Serif Text"/>
              </a:rPr>
              <a:t>Commonwealth Fund International Health Policy Survey</a:t>
            </a:r>
          </a:p>
        </p:txBody>
      </p:sp>
      <p:sp>
        <p:nvSpPr>
          <p:cNvPr id="10" name="Freeform: Shape 9">
            <a:extLst>
              <a:ext uri="{FF2B5EF4-FFF2-40B4-BE49-F238E27FC236}">
                <a16:creationId xmlns:a16="http://schemas.microsoft.com/office/drawing/2014/main" id="{61F9C7F6-3593-90F2-D4E4-7381D176E35E}"/>
              </a:ext>
            </a:extLst>
          </p:cNvPr>
          <p:cNvSpPr/>
          <p:nvPr/>
        </p:nvSpPr>
        <p:spPr>
          <a:xfrm>
            <a:off x="1841828" y="4980135"/>
            <a:ext cx="7043092" cy="457291"/>
          </a:xfrm>
          <a:custGeom>
            <a:avLst/>
            <a:gdLst>
              <a:gd name="connsiteX0" fmla="*/ 0 w 1293209"/>
              <a:gd name="connsiteY0" fmla="*/ 104470 h 1044703"/>
              <a:gd name="connsiteX1" fmla="*/ 104470 w 1293209"/>
              <a:gd name="connsiteY1" fmla="*/ 0 h 1044703"/>
              <a:gd name="connsiteX2" fmla="*/ 1188739 w 1293209"/>
              <a:gd name="connsiteY2" fmla="*/ 0 h 1044703"/>
              <a:gd name="connsiteX3" fmla="*/ 1293209 w 1293209"/>
              <a:gd name="connsiteY3" fmla="*/ 104470 h 1044703"/>
              <a:gd name="connsiteX4" fmla="*/ 1293209 w 1293209"/>
              <a:gd name="connsiteY4" fmla="*/ 940233 h 1044703"/>
              <a:gd name="connsiteX5" fmla="*/ 1188739 w 1293209"/>
              <a:gd name="connsiteY5" fmla="*/ 1044703 h 1044703"/>
              <a:gd name="connsiteX6" fmla="*/ 104470 w 1293209"/>
              <a:gd name="connsiteY6" fmla="*/ 1044703 h 1044703"/>
              <a:gd name="connsiteX7" fmla="*/ 0 w 1293209"/>
              <a:gd name="connsiteY7" fmla="*/ 940233 h 1044703"/>
              <a:gd name="connsiteX8" fmla="*/ 0 w 1293209"/>
              <a:gd name="connsiteY8" fmla="*/ 104470 h 104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209" h="1044703">
                <a:moveTo>
                  <a:pt x="0" y="104470"/>
                </a:moveTo>
                <a:cubicBezTo>
                  <a:pt x="0" y="46773"/>
                  <a:pt x="46773" y="0"/>
                  <a:pt x="104470" y="0"/>
                </a:cubicBezTo>
                <a:lnTo>
                  <a:pt x="1188739" y="0"/>
                </a:lnTo>
                <a:cubicBezTo>
                  <a:pt x="1246436" y="0"/>
                  <a:pt x="1293209" y="46773"/>
                  <a:pt x="1293209" y="104470"/>
                </a:cubicBezTo>
                <a:lnTo>
                  <a:pt x="1293209" y="940233"/>
                </a:lnTo>
                <a:cubicBezTo>
                  <a:pt x="1293209" y="997930"/>
                  <a:pt x="1246436" y="1044703"/>
                  <a:pt x="1188739" y="1044703"/>
                </a:cubicBezTo>
                <a:lnTo>
                  <a:pt x="104470" y="1044703"/>
                </a:lnTo>
                <a:cubicBezTo>
                  <a:pt x="46773" y="1044703"/>
                  <a:pt x="0" y="997930"/>
                  <a:pt x="0" y="940233"/>
                </a:cubicBezTo>
                <a:lnTo>
                  <a:pt x="0" y="104470"/>
                </a:lnTo>
                <a:close/>
              </a:path>
            </a:pathLst>
          </a:custGeom>
          <a:noFill/>
          <a:ln w="76200">
            <a:solidFill>
              <a:srgbClr val="C00000"/>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558" tIns="91558" rIns="91558" bIns="91558" numCol="1" spcCol="1270" anchor="ctr" anchorCtr="0">
            <a:noAutofit/>
          </a:bodyPr>
          <a:lstStyle/>
          <a:p>
            <a:pPr marL="0" lvl="0" indent="0" algn="ctr" defTabSz="711200">
              <a:lnSpc>
                <a:spcPct val="90000"/>
              </a:lnSpc>
              <a:spcBef>
                <a:spcPct val="0"/>
              </a:spcBef>
              <a:spcAft>
                <a:spcPct val="35000"/>
              </a:spcAft>
              <a:buNone/>
            </a:pPr>
            <a:endParaRPr lang="en-US" sz="1600" b="1" kern="1200" dirty="0">
              <a:latin typeface="+mn-lt"/>
              <a:cs typeface="Arial" pitchFamily="34" charset="0"/>
            </a:endParaRPr>
          </a:p>
        </p:txBody>
      </p:sp>
    </p:spTree>
    <p:extLst>
      <p:ext uri="{BB962C8B-B14F-4D97-AF65-F5344CB8AC3E}">
        <p14:creationId xmlns:p14="http://schemas.microsoft.com/office/powerpoint/2010/main" val="417661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12B31676-C1F9-4606-BC01-02E5E64D8C60}"/>
              </a:ext>
            </a:extLst>
          </p:cNvPr>
          <p:cNvSpPr>
            <a:spLocks noGrp="1" noChangeArrowheads="1"/>
          </p:cNvSpPr>
          <p:nvPr>
            <p:ph type="ctrTitle" idx="4294967295"/>
          </p:nvPr>
        </p:nvSpPr>
        <p:spPr>
          <a:xfrm>
            <a:off x="2038350" y="1304755"/>
            <a:ext cx="8115300" cy="933450"/>
          </a:xfrm>
        </p:spPr>
        <p:txBody>
          <a:bodyPr>
            <a:normAutofit fontScale="90000"/>
          </a:bodyPr>
          <a:lstStyle/>
          <a:p>
            <a:r>
              <a:rPr lang="en-US" altLang="en-US" b="1" dirty="0">
                <a:solidFill>
                  <a:srgbClr val="002060"/>
                </a:solidFill>
                <a:cs typeface="Arial" panose="020B0604020202020204" pitchFamily="34" charset="0"/>
              </a:rPr>
              <a:t>Disparities in Care Across the Cancer Control Continuum </a:t>
            </a:r>
            <a:endParaRPr lang="en-US" altLang="en-US" b="1" dirty="0"/>
          </a:p>
        </p:txBody>
      </p:sp>
      <p:sp>
        <p:nvSpPr>
          <p:cNvPr id="21507" name="Subtitle 2">
            <a:extLst>
              <a:ext uri="{FF2B5EF4-FFF2-40B4-BE49-F238E27FC236}">
                <a16:creationId xmlns:a16="http://schemas.microsoft.com/office/drawing/2014/main" id="{D90A6A24-B31C-491C-A5B7-B54C9484C65B}"/>
              </a:ext>
            </a:extLst>
          </p:cNvPr>
          <p:cNvSpPr>
            <a:spLocks noGrp="1" noChangeArrowheads="1"/>
          </p:cNvSpPr>
          <p:nvPr>
            <p:ph type="subTitle" idx="4294967295"/>
          </p:nvPr>
        </p:nvSpPr>
        <p:spPr>
          <a:xfrm>
            <a:off x="0" y="2286000"/>
            <a:ext cx="9070975" cy="3154363"/>
          </a:xfrm>
        </p:spPr>
        <p:txBody>
          <a:bodyPr/>
          <a:lstStyle/>
          <a:p>
            <a:pPr marL="0" indent="0">
              <a:buNone/>
            </a:pPr>
            <a:endParaRPr lang="en-US" altLang="en-US" sz="2800" dirty="0">
              <a:cs typeface="Arial" panose="020B0604020202020204" pitchFamily="34" charset="0"/>
            </a:endParaRPr>
          </a:p>
          <a:p>
            <a:pPr>
              <a:buFont typeface="Arial" panose="020B0604020202020204" pitchFamily="34" charset="0"/>
              <a:buChar char="•"/>
            </a:pPr>
            <a:endParaRPr lang="en-US" altLang="en-US" sz="2800" dirty="0">
              <a:cs typeface="Arial" panose="020B0604020202020204" pitchFamily="34" charset="0"/>
            </a:endParaRPr>
          </a:p>
          <a:p>
            <a:pPr>
              <a:buFont typeface="Arial" panose="020B0604020202020204" pitchFamily="34" charset="0"/>
              <a:buChar char="•"/>
            </a:pPr>
            <a:endParaRPr lang="en-US" altLang="en-US" sz="2800" dirty="0">
              <a:cs typeface="Arial" panose="020B0604020202020204" pitchFamily="34" charset="0"/>
            </a:endParaRPr>
          </a:p>
          <a:p>
            <a:pPr marL="0" indent="0">
              <a:buNone/>
            </a:pPr>
            <a:endParaRPr lang="en-US" altLang="en-US" sz="2800" dirty="0">
              <a:cs typeface="Arial" panose="020B0604020202020204" pitchFamily="34" charset="0"/>
            </a:endParaRPr>
          </a:p>
          <a:p>
            <a:pPr marL="0" lvl="0" indent="0" defTabSz="914400" eaLnBrk="0" hangingPunct="0">
              <a:spcBef>
                <a:spcPct val="0"/>
              </a:spcBef>
              <a:buNone/>
            </a:pPr>
            <a:endParaRPr lang="en-US" altLang="en-US" sz="1050" dirty="0"/>
          </a:p>
        </p:txBody>
      </p:sp>
      <p:graphicFrame>
        <p:nvGraphicFramePr>
          <p:cNvPr id="4" name="Diagram 3">
            <a:extLst>
              <a:ext uri="{FF2B5EF4-FFF2-40B4-BE49-F238E27FC236}">
                <a16:creationId xmlns:a16="http://schemas.microsoft.com/office/drawing/2014/main" id="{D447BF88-AC03-4D9C-BD3A-A6104291B6DB}"/>
              </a:ext>
            </a:extLst>
          </p:cNvPr>
          <p:cNvGraphicFramePr/>
          <p:nvPr/>
        </p:nvGraphicFramePr>
        <p:xfrm>
          <a:off x="1754308" y="3200789"/>
          <a:ext cx="8902262" cy="10447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90834543"/>
      </p:ext>
    </p:extLst>
  </p:cSld>
  <p:clrMapOvr>
    <a:masterClrMapping/>
  </p:clrMapOvr>
  <mc:AlternateContent xmlns:mc="http://schemas.openxmlformats.org/markup-compatibility/2006">
    <mc:Choice xmlns:p14="http://schemas.microsoft.com/office/powerpoint/2010/main" Requires="p14">
      <p:transition spd="slow" p14:dur="2000" advTm="38067"/>
    </mc:Choice>
    <mc:Fallback>
      <p:transition spd="slow" advTm="3806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E076-C93D-46AD-9ACB-4F2CB739ABF4}"/>
              </a:ext>
            </a:extLst>
          </p:cNvPr>
          <p:cNvSpPr>
            <a:spLocks noGrp="1"/>
          </p:cNvSpPr>
          <p:nvPr>
            <p:ph type="ctrTitle" idx="4294967295"/>
          </p:nvPr>
        </p:nvSpPr>
        <p:spPr>
          <a:xfrm>
            <a:off x="0" y="1025525"/>
            <a:ext cx="10813312" cy="933450"/>
          </a:xfrm>
        </p:spPr>
        <p:txBody>
          <a:bodyPr>
            <a:noAutofit/>
          </a:bodyPr>
          <a:lstStyle/>
          <a:p>
            <a:r>
              <a:rPr lang="en-US" b="1" dirty="0">
                <a:solidFill>
                  <a:srgbClr val="002060"/>
                </a:solidFill>
              </a:rPr>
              <a:t>Longstanding Disparities in Cancer Care and Outcomes in the United States</a:t>
            </a:r>
          </a:p>
        </p:txBody>
      </p:sp>
      <p:sp>
        <p:nvSpPr>
          <p:cNvPr id="3" name="Subtitle 2">
            <a:extLst>
              <a:ext uri="{FF2B5EF4-FFF2-40B4-BE49-F238E27FC236}">
                <a16:creationId xmlns:a16="http://schemas.microsoft.com/office/drawing/2014/main" id="{AC60CD8D-87AC-4CB3-9A9A-2D4EC2C336D8}"/>
              </a:ext>
            </a:extLst>
          </p:cNvPr>
          <p:cNvSpPr>
            <a:spLocks noGrp="1"/>
          </p:cNvSpPr>
          <p:nvPr>
            <p:ph type="subTitle" idx="4294967295"/>
          </p:nvPr>
        </p:nvSpPr>
        <p:spPr>
          <a:xfrm>
            <a:off x="1611370" y="2612947"/>
            <a:ext cx="8459788" cy="3467100"/>
          </a:xfrm>
        </p:spPr>
        <p:txBody>
          <a:bodyPr/>
          <a:lstStyle/>
          <a:p>
            <a:pPr lvl="1"/>
            <a:r>
              <a:rPr lang="en-US" sz="3200" dirty="0"/>
              <a:t>Geography</a:t>
            </a:r>
          </a:p>
          <a:p>
            <a:pPr lvl="1"/>
            <a:r>
              <a:rPr lang="en-US" sz="3200" dirty="0"/>
              <a:t>Socioeconomic status</a:t>
            </a:r>
          </a:p>
          <a:p>
            <a:pPr lvl="1"/>
            <a:r>
              <a:rPr lang="en-US" sz="3200" dirty="0"/>
              <a:t>Race and ethnicity</a:t>
            </a:r>
          </a:p>
          <a:p>
            <a:pPr lvl="1"/>
            <a:r>
              <a:rPr lang="en-US" sz="3200" dirty="0"/>
              <a:t>Health insurance coverage</a:t>
            </a:r>
          </a:p>
          <a:p>
            <a:pPr lvl="1"/>
            <a:endParaRPr lang="en-US" sz="3200" dirty="0"/>
          </a:p>
          <a:p>
            <a:pPr lvl="1"/>
            <a:r>
              <a:rPr lang="en-US" sz="3200" dirty="0"/>
              <a:t>Social determinants of health and health-related social needs</a:t>
            </a:r>
          </a:p>
        </p:txBody>
      </p:sp>
    </p:spTree>
    <p:extLst>
      <p:ext uri="{BB962C8B-B14F-4D97-AF65-F5344CB8AC3E}">
        <p14:creationId xmlns:p14="http://schemas.microsoft.com/office/powerpoint/2010/main" val="1877763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
</p:tagLst>
</file>

<file path=ppt/tags/tag2.xml><?xml version="1.0" encoding="utf-8"?>
<p:tagLst xmlns:a="http://schemas.openxmlformats.org/drawingml/2006/main" xmlns:r="http://schemas.openxmlformats.org/officeDocument/2006/relationships" xmlns:p="http://schemas.openxmlformats.org/presentationml/2006/main">
  <p:tag name="TIMING" val="|31"/>
</p:tagLst>
</file>

<file path=ppt/theme/theme1.xml><?xml version="1.0" encoding="utf-8"?>
<a:theme xmlns:a="http://schemas.openxmlformats.org/drawingml/2006/main" name="ACS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Blue Trapezoid with Red Bar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Blue Trapezoid with Red Bar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3200" b="0" dirty="0" smtClean="0"/>
        </a:defPPr>
      </a:lstStyle>
    </a:txDef>
  </a:objectDefaults>
  <a:extraClrSchemeLst/>
  <a:extLst>
    <a:ext uri="{05A4C25C-085E-4340-85A3-A5531E510DB2}">
      <thm15:themeFamily xmlns:thm15="http://schemas.microsoft.com/office/thememl/2012/main" name="ASCO financial hardship template" id="{B53FA9DD-1A72-4922-9B4C-88E5F7A92971}" vid="{3CEB3279-C1D2-444E-93B1-F1B10679FF1E}"/>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3200" b="0" dirty="0" smtClean="0"/>
        </a:defPPr>
      </a:lstStyle>
    </a:txDef>
  </a:objectDefaults>
  <a:extraClrSchemeLst/>
  <a:extLst>
    <a:ext uri="{05A4C25C-085E-4340-85A3-A5531E510DB2}">
      <thm15:themeFamily xmlns:thm15="http://schemas.microsoft.com/office/thememl/2012/main" name="Figure (onion) (002)" id="{685EF139-7773-497B-8D13-67E5C5265589}" vid="{A6122EE6-F254-4538-AB09-4EC7FC5DEEBB}"/>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CS ACS CAN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lue Trapezoid with Log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Red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lue Trapezoid with Red Bar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479B47D-C4AD-1F49-9E7F-3FCB57612028}">
  <we:reference id="wa200000729" version="3.19.222.0" store="en-US" storeType="OMEX"/>
  <we:alternateReferences>
    <we:reference id="WA200000729" version="3.19.222.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92d728e-33c4-4fd8-b9e7-48d59adc46c1" xsi:nil="true"/>
    <lcf76f155ced4ddcb4097134ff3c332f xmlns="989763b0-46e9-4dcd-b481-2c78b97ec33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2AE75C0BD3064FA41D9A2CDF4F1A41" ma:contentTypeVersion="14" ma:contentTypeDescription="Create a new document." ma:contentTypeScope="" ma:versionID="0dee0d9edb3bde1867d91bb6f7d4c90a">
  <xsd:schema xmlns:xsd="http://www.w3.org/2001/XMLSchema" xmlns:xs="http://www.w3.org/2001/XMLSchema" xmlns:p="http://schemas.microsoft.com/office/2006/metadata/properties" xmlns:ns2="989763b0-46e9-4dcd-b481-2c78b97ec336" xmlns:ns3="192d728e-33c4-4fd8-b9e7-48d59adc46c1" targetNamespace="http://schemas.microsoft.com/office/2006/metadata/properties" ma:root="true" ma:fieldsID="6d52549cd894d27a8fe542fd47620922" ns2:_="" ns3:_="">
    <xsd:import namespace="989763b0-46e9-4dcd-b481-2c78b97ec336"/>
    <xsd:import namespace="192d728e-33c4-4fd8-b9e7-48d59adc46c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DateTaken"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763b0-46e9-4dcd-b481-2c78b97ec3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a09e083-f52d-4221-b916-d53bc4fb30bc"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2d728e-33c4-4fd8-b9e7-48d59adc46c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09af654-ab96-478b-870b-3a58b7adbfc6}" ma:internalName="TaxCatchAll" ma:showField="CatchAllData" ma:web="192d728e-33c4-4fd8-b9e7-48d59adc46c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08050B-46F4-4C4A-BE8B-4F0AC35DDDAB}">
  <ds:schemaRefs>
    <ds:schemaRef ds:uri="http://schemas.microsoft.com/sharepoint/v3/contenttype/forms"/>
  </ds:schemaRefs>
</ds:datastoreItem>
</file>

<file path=customXml/itemProps2.xml><?xml version="1.0" encoding="utf-8"?>
<ds:datastoreItem xmlns:ds="http://schemas.openxmlformats.org/officeDocument/2006/customXml" ds:itemID="{6482E900-FB36-4042-9E3F-249C6ED8ED11}">
  <ds:schemaRefs>
    <ds:schemaRef ds:uri="192d728e-33c4-4fd8-b9e7-48d59adc46c1"/>
    <ds:schemaRef ds:uri="989763b0-46e9-4dcd-b481-2c78b97ec3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F50BFE2-AC36-4F2C-B523-89560EE14806}">
  <ds:schemaRefs>
    <ds:schemaRef ds:uri="192d728e-33c4-4fd8-b9e7-48d59adc46c1"/>
    <ds:schemaRef ds:uri="989763b0-46e9-4dcd-b481-2c78b97ec3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4171</TotalTime>
  <Words>3248</Words>
  <Application>Microsoft Office PowerPoint</Application>
  <PresentationFormat>Widescreen</PresentationFormat>
  <Paragraphs>331</Paragraphs>
  <Slides>33</Slides>
  <Notes>31</Notes>
  <HiddenSlides>0</HiddenSlides>
  <MMClips>0</MMClips>
  <ScaleCrop>false</ScaleCrop>
  <HeadingPairs>
    <vt:vector size="6" baseType="variant">
      <vt:variant>
        <vt:lpstr>Fonts Used</vt:lpstr>
      </vt:variant>
      <vt:variant>
        <vt:i4>19</vt:i4>
      </vt:variant>
      <vt:variant>
        <vt:lpstr>Theme</vt:lpstr>
      </vt:variant>
      <vt:variant>
        <vt:i4>14</vt:i4>
      </vt:variant>
      <vt:variant>
        <vt:lpstr>Slide Titles</vt:lpstr>
      </vt:variant>
      <vt:variant>
        <vt:i4>33</vt:i4>
      </vt:variant>
    </vt:vector>
  </HeadingPairs>
  <TitlesOfParts>
    <vt:vector size="66" baseType="lpstr">
      <vt:lpstr>BlinkMacSystemFont</vt:lpstr>
      <vt:lpstr>Courier New</vt:lpstr>
      <vt:lpstr>Times New Roman</vt:lpstr>
      <vt:lpstr>Poppins Light</vt:lpstr>
      <vt:lpstr>Calibri Light</vt:lpstr>
      <vt:lpstr>Berlingske Serif Text</vt:lpstr>
      <vt:lpstr>Poppins Medium</vt:lpstr>
      <vt:lpstr>Google Sans</vt:lpstr>
      <vt:lpstr>Roboto</vt:lpstr>
      <vt:lpstr>Open Sans</vt:lpstr>
      <vt:lpstr>Arial</vt:lpstr>
      <vt:lpstr>Calibri</vt:lpstr>
      <vt:lpstr>Poppins</vt:lpstr>
      <vt:lpstr>Source Sans Pro</vt:lpstr>
      <vt:lpstr>Georgia</vt:lpstr>
      <vt:lpstr>Arial</vt:lpstr>
      <vt:lpstr>Guardian TextSans Web</vt:lpstr>
      <vt:lpstr>Inter</vt:lpstr>
      <vt:lpstr>Source Sans Pro Light</vt:lpstr>
      <vt:lpstr>ACS Content</vt:lpstr>
      <vt:lpstr>ACS ACS CAN Content</vt:lpstr>
      <vt:lpstr>blank</vt:lpstr>
      <vt:lpstr>1_Blue Trapezoid with Logo</vt:lpstr>
      <vt:lpstr>2_Office Theme</vt:lpstr>
      <vt:lpstr>1_Dark Blue Background Main</vt:lpstr>
      <vt:lpstr>Dark Blue Background Main</vt:lpstr>
      <vt:lpstr>Red Background Main</vt:lpstr>
      <vt:lpstr>Blue Trapezoid with Red Bar Main</vt:lpstr>
      <vt:lpstr>2_Blue Trapezoid with Red Bar Main</vt:lpstr>
      <vt:lpstr>1_Blue Trapezoid with Red Bar Main</vt:lpstr>
      <vt:lpstr>3_Office Theme</vt:lpstr>
      <vt:lpstr>Office Theme</vt:lpstr>
      <vt:lpstr>Office Theme</vt:lpstr>
      <vt:lpstr>Health-Related Social Needs:  Impact on Cancer Care and Outcomes  Robin Yabroff, PhD</vt:lpstr>
      <vt:lpstr>PowerPoint Presentation</vt:lpstr>
      <vt:lpstr>What is Health Equity?</vt:lpstr>
      <vt:lpstr>PowerPoint Presentation</vt:lpstr>
      <vt:lpstr>Health Equity through the Cancer Lens</vt:lpstr>
      <vt:lpstr>PowerPoint Presentation</vt:lpstr>
      <vt:lpstr>Access Barrier to Care Because of Cost in Past 12 Months, Selected Countries</vt:lpstr>
      <vt:lpstr>Disparities in Care Across the Cancer Control Continuum </vt:lpstr>
      <vt:lpstr>Longstanding Disparities in Cancer Care and Outcomes in the United States</vt:lpstr>
      <vt:lpstr>PowerPoint Presentation</vt:lpstr>
      <vt:lpstr>PowerPoint Presentation</vt:lpstr>
      <vt:lpstr>Socioeconomic Disparities in 5-year Survival Following Cancer Diagnosis in United States</vt:lpstr>
      <vt:lpstr>Socioeconomic Disparities in Survival Following Cancer Diagnosis, by Race and Ethnicity</vt:lpstr>
      <vt:lpstr>Structural Racism: Historic Redlining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Expansion of Medicaid Income Eligibility and Cancer Care and Outcomes</vt:lpstr>
      <vt:lpstr>PowerPoint Presentation</vt:lpstr>
      <vt:lpstr>PowerPoint Presentation</vt:lpstr>
      <vt:lpstr>PowerPoint Presentation</vt:lpstr>
      <vt:lpstr>PowerPoint Presentation</vt:lpstr>
      <vt:lpstr>35 States Reported Leveraging Medicaid Managed Care to Address Social Determinants of Health in 2020</vt:lpstr>
      <vt:lpstr>PowerPoint Presentation</vt:lpstr>
      <vt:lpstr>ACS Integrated Approach</vt:lpstr>
      <vt:lpstr>Addressing Health-Related Social Needs</vt:lpstr>
      <vt:lpstr>Reducing Inequities in Care Across the Cancer Control Continuum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Malcolm Montgomery</dc:creator>
  <cp:lastModifiedBy>Robin Yabroff</cp:lastModifiedBy>
  <cp:revision>8</cp:revision>
  <dcterms:created xsi:type="dcterms:W3CDTF">2022-08-10T13:55:04Z</dcterms:created>
  <dcterms:modified xsi:type="dcterms:W3CDTF">2023-11-02T13:54:22Z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0x010100FE2AE75C0BD3064FA41D9A2CDF4F1A41</vt:lpwstr>
  </property>
  <property fmtid="{D5CDD505-2E9C-101B-9397-08002B2CF9AE}" pid="3" name="MediaServiceImageTags">
    <vt:lpwstr/>
  </property>
</Properties>
</file>