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398" r:id="rId2"/>
    <p:sldId id="1378" r:id="rId3"/>
    <p:sldId id="436" r:id="rId4"/>
    <p:sldId id="437" r:id="rId5"/>
    <p:sldId id="432" r:id="rId6"/>
    <p:sldId id="435" r:id="rId7"/>
    <p:sldId id="438" r:id="rId8"/>
    <p:sldId id="1379" r:id="rId9"/>
    <p:sldId id="1380" r:id="rId10"/>
    <p:sldId id="1389" r:id="rId11"/>
    <p:sldId id="1381" r:id="rId12"/>
    <p:sldId id="1388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E577"/>
    <a:srgbClr val="22AD0E"/>
    <a:srgbClr val="F4904D"/>
    <a:srgbClr val="C04F15"/>
    <a:srgbClr val="FF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0"/>
    <p:restoredTop sz="90548"/>
  </p:normalViewPr>
  <p:slideViewPr>
    <p:cSldViewPr snapToGrid="0">
      <p:cViewPr varScale="1">
        <p:scale>
          <a:sx n="95" d="100"/>
          <a:sy n="95" d="100"/>
        </p:scale>
        <p:origin x="1493" y="7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18" d="100"/>
          <a:sy n="118" d="100"/>
        </p:scale>
        <p:origin x="3304" y="-3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siobhannorman\Desktop\emily%20and%20siobhan\YesRx%20Data%20_%20Cumulative%20Data%20(2023-2026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 b="1" dirty="0"/>
              <a:t>YesRx </a:t>
            </a:r>
            <a:r>
              <a:rPr lang="en-US" sz="1600" b="1" baseline="0" dirty="0"/>
              <a:t>Network </a:t>
            </a:r>
            <a:r>
              <a:rPr lang="en-US" sz="1600" b="1" dirty="0"/>
              <a:t>Outcomes </a:t>
            </a:r>
          </a:p>
        </c:rich>
      </c:tx>
      <c:layout>
        <c:manualLayout>
          <c:xMode val="edge"/>
          <c:yMode val="edge"/>
          <c:x val="0.34870514760573496"/>
          <c:y val="4.29447852760736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635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cat>
            <c:numRef>
              <c:f>'Rate of Growth'!$P$7:$P$10</c:f>
              <c:numCache>
                <c:formatCode>General</c:formatCode>
                <c:ptCount val="4"/>
                <c:pt idx="0">
                  <c:v>5</c:v>
                </c:pt>
                <c:pt idx="1">
                  <c:v>17</c:v>
                </c:pt>
                <c:pt idx="2">
                  <c:v>29</c:v>
                </c:pt>
                <c:pt idx="3">
                  <c:v>36</c:v>
                </c:pt>
              </c:numCache>
            </c:numRef>
          </c:cat>
          <c:val>
            <c:numRef>
              <c:f>'Rate of Growth'!$Q$7:$Q$10</c:f>
              <c:numCache>
                <c:formatCode>_("$"* #,##0_);_("$"* \(#,##0\);_("$"* "-"??_);_(@_)</c:formatCode>
                <c:ptCount val="4"/>
                <c:pt idx="0">
                  <c:v>1554910.2541666664</c:v>
                </c:pt>
                <c:pt idx="1">
                  <c:v>7703277.6410058532</c:v>
                </c:pt>
                <c:pt idx="2">
                  <c:v>23097279.32706118</c:v>
                </c:pt>
                <c:pt idx="3">
                  <c:v>35000000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AF-814D-859B-158FBCC481B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'Rate of Growth'!$P$7:$P$10</c:f>
              <c:numCache>
                <c:formatCode>General</c:formatCode>
                <c:ptCount val="4"/>
                <c:pt idx="0">
                  <c:v>5</c:v>
                </c:pt>
                <c:pt idx="1">
                  <c:v>17</c:v>
                </c:pt>
                <c:pt idx="2">
                  <c:v>29</c:v>
                </c:pt>
                <c:pt idx="3">
                  <c:v>36</c:v>
                </c:pt>
              </c:numCache>
            </c:numRef>
          </c:cat>
          <c:val>
            <c:numRef>
              <c:f>'Rate of Growth'!$R$7:$R$10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AF-814D-859B-158FBCC481B6}"/>
            </c:ext>
          </c:extLst>
        </c:ser>
        <c:ser>
          <c:idx val="2"/>
          <c:order val="2"/>
          <c:spPr>
            <a:ln w="635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cat>
            <c:numRef>
              <c:f>'Rate of Growth'!$P$7:$P$10</c:f>
              <c:numCache>
                <c:formatCode>General</c:formatCode>
                <c:ptCount val="4"/>
                <c:pt idx="0">
                  <c:v>5</c:v>
                </c:pt>
                <c:pt idx="1">
                  <c:v>17</c:v>
                </c:pt>
                <c:pt idx="2">
                  <c:v>29</c:v>
                </c:pt>
                <c:pt idx="3">
                  <c:v>36</c:v>
                </c:pt>
              </c:numCache>
            </c:numRef>
          </c:cat>
          <c:val>
            <c:numRef>
              <c:f>'Rate of Growth'!$S$7:$S$10</c:f>
              <c:numCache>
                <c:formatCode>_("$"* #,##0_);_("$"* \(#,##0\);_("$"* "-"??_);_(@_)</c:formatCode>
                <c:ptCount val="4"/>
                <c:pt idx="0">
                  <c:v>2171891.689999999</c:v>
                </c:pt>
                <c:pt idx="1">
                  <c:v>12712297.819000002</c:v>
                </c:pt>
                <c:pt idx="2">
                  <c:v>36418948.187107146</c:v>
                </c:pt>
                <c:pt idx="3">
                  <c:v>50000000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AF-814D-859B-158FBCC48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67209583"/>
        <c:axId val="852870735"/>
      </c:lineChart>
      <c:catAx>
        <c:axId val="14672095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n-US" b="1" dirty="0"/>
                  <a:t>Months of Network Operations</a:t>
                </a:r>
              </a:p>
            </c:rich>
          </c:tx>
          <c:layout>
            <c:manualLayout>
              <c:xMode val="edge"/>
              <c:yMode val="edge"/>
              <c:x val="0.42915842394906978"/>
              <c:y val="0.930352637159181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852870735"/>
        <c:crosses val="autoZero"/>
        <c:auto val="1"/>
        <c:lblAlgn val="ctr"/>
        <c:lblOffset val="100"/>
        <c:noMultiLvlLbl val="0"/>
      </c:catAx>
      <c:valAx>
        <c:axId val="852870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r>
                  <a:rPr lang="en-US" b="1"/>
                  <a:t>Value of Cancer Medication</a:t>
                </a:r>
              </a:p>
            </c:rich>
          </c:tx>
          <c:layout>
            <c:manualLayout>
              <c:xMode val="edge"/>
              <c:yMode val="edge"/>
              <c:x val="1.6286644951140065E-2"/>
              <c:y val="0.220230423651031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467209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1200" b="0" i="0">
          <a:solidFill>
            <a:schemeClr val="tx1"/>
          </a:solidFill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56631-8BD3-D245-9E9F-504B3E0EF6B6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8E6BE-CBD7-5E46-93A5-14406CB71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33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2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4821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34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44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99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Century Gothic" panose="020B0502020202020204" pitchFamily="34" charset="0"/>
            </a:endParaRPr>
          </a:p>
          <a:p>
            <a:endParaRPr lang="en-US" sz="1200" dirty="0">
              <a:latin typeface="Century Gothic" panose="020B0502020202020204" pitchFamily="34" charset="0"/>
            </a:endParaRPr>
          </a:p>
          <a:p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79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06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27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60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78E6BE-CBD7-5E46-93A5-14406CB713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1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97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8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4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0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1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3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5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5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8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0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9720DC-7676-EF48-BCC7-5D981F309D8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A20DEC-5CE3-C642-BD62-1134C5AC7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9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B8143FAA-C71B-465E-C5A1-2B0E180E3310}"/>
              </a:ext>
            </a:extLst>
          </p:cNvPr>
          <p:cNvSpPr txBox="1"/>
          <p:nvPr/>
        </p:nvSpPr>
        <p:spPr>
          <a:xfrm>
            <a:off x="3004458" y="4686300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6792CBB-1DD5-4C74-1A6A-B79019844D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45" t="34449" r="19022" b="1325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A542D46-936C-3024-CD68-2A8BDB7F14B6}"/>
              </a:ext>
            </a:extLst>
          </p:cNvPr>
          <p:cNvSpPr/>
          <p:nvPr/>
        </p:nvSpPr>
        <p:spPr>
          <a:xfrm>
            <a:off x="0" y="3462528"/>
            <a:ext cx="9144000" cy="1680972"/>
          </a:xfrm>
          <a:prstGeom prst="rect">
            <a:avLst/>
          </a:prstGeom>
          <a:solidFill>
            <a:schemeClr val="bg1">
              <a:alpha val="708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oogle Shape;127;p3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CD977D4E-8B23-4207-9DA9-6FD2C55A44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55137" y="3623405"/>
            <a:ext cx="1633727" cy="87271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A1104DE-01B2-3A4A-7D6F-191E50E4AA9C}"/>
              </a:ext>
            </a:extLst>
          </p:cNvPr>
          <p:cNvSpPr txBox="1"/>
          <p:nvPr/>
        </p:nvSpPr>
        <p:spPr>
          <a:xfrm>
            <a:off x="0" y="4588123"/>
            <a:ext cx="9144000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 Patient Should Have to Fight </a:t>
            </a:r>
            <a:r>
              <a:rPr lang="en-US" sz="2200" dirty="0">
                <a:solidFill>
                  <a:schemeClr val="bg1"/>
                </a:solidFill>
                <a:latin typeface="Century Gothic" panose="020B0502020202020204" pitchFamily="34" charset="0"/>
              </a:rPr>
              <a:t>for Cancer Treatment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B2DEF123-C995-F649-7ECE-B40C0BF297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939"/>
          <a:stretch>
            <a:fillRect/>
          </a:stretch>
        </p:blipFill>
        <p:spPr>
          <a:xfrm>
            <a:off x="4280729" y="0"/>
            <a:ext cx="4863272" cy="51435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FECC303-557F-C435-FB80-CB0DCAAD28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30312" r="19866"/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325F8A6-9AA3-735B-C1D5-C0E546023DFA}"/>
              </a:ext>
            </a:extLst>
          </p:cNvPr>
          <p:cNvSpPr/>
          <p:nvPr/>
        </p:nvSpPr>
        <p:spPr>
          <a:xfrm>
            <a:off x="741684" y="3733793"/>
            <a:ext cx="2797360" cy="782119"/>
          </a:xfrm>
          <a:prstGeom prst="roundRect">
            <a:avLst/>
          </a:prstGeom>
          <a:solidFill>
            <a:schemeClr val="bg1">
              <a:alpha val="69362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3 out of 4 patients worry about paying for their cancer treatment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63078B-D3DF-479B-F242-A8C1CBBDB32F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82243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entury Gothic" panose="020B0502020202020204" pitchFamily="34" charset="0"/>
              </a:rPr>
              <a:t>Long-Standing Problems in Cancer Care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54602B72-4B8B-C384-1AE6-2B4A600E60C4}"/>
              </a:ext>
            </a:extLst>
          </p:cNvPr>
          <p:cNvSpPr/>
          <p:nvPr/>
        </p:nvSpPr>
        <p:spPr>
          <a:xfrm>
            <a:off x="5489392" y="3733793"/>
            <a:ext cx="2797360" cy="782119"/>
          </a:xfrm>
          <a:prstGeom prst="roundRect">
            <a:avLst/>
          </a:prstGeom>
          <a:solidFill>
            <a:schemeClr val="bg1">
              <a:alpha val="69362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$3 billion in cancer medication is thrown away annually in the U.S.</a:t>
            </a:r>
          </a:p>
        </p:txBody>
      </p:sp>
    </p:spTree>
    <p:extLst>
      <p:ext uri="{BB962C8B-B14F-4D97-AF65-F5344CB8AC3E}">
        <p14:creationId xmlns:p14="http://schemas.microsoft.com/office/powerpoint/2010/main" val="320565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990117-8B4F-E18D-FBDF-837005224D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09" b="11233"/>
          <a:stretch>
            <a:fillRect/>
          </a:stretch>
        </p:blipFill>
        <p:spPr>
          <a:xfrm>
            <a:off x="0" y="-1523"/>
            <a:ext cx="4423954" cy="5145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AF3619-AB50-64D9-5F61-19E927513A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974" t="2201" r="14267" b="-2201"/>
          <a:stretch>
            <a:fillRect/>
          </a:stretch>
        </p:blipFill>
        <p:spPr>
          <a:xfrm>
            <a:off x="4423954" y="0"/>
            <a:ext cx="4720046" cy="52614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A88706-8358-CFBF-BE86-E2DFAD3C1729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82243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entury Gothic" panose="020B0502020202020204" pitchFamily="34" charset="0"/>
              </a:rPr>
              <a:t>Advances in Cancer Treatment</a:t>
            </a:r>
          </a:p>
        </p:txBody>
      </p:sp>
    </p:spTree>
    <p:extLst>
      <p:ext uri="{BB962C8B-B14F-4D97-AF65-F5344CB8AC3E}">
        <p14:creationId xmlns:p14="http://schemas.microsoft.com/office/powerpoint/2010/main" val="401587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55F481-1631-5B5C-EE1D-FBFF3406A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86" y="0"/>
            <a:ext cx="9145376" cy="5143499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C19CDD5-341A-A2C9-879E-42681F96CC9C}"/>
              </a:ext>
            </a:extLst>
          </p:cNvPr>
          <p:cNvSpPr/>
          <p:nvPr/>
        </p:nvSpPr>
        <p:spPr>
          <a:xfrm>
            <a:off x="257213" y="1288008"/>
            <a:ext cx="4384456" cy="2238963"/>
          </a:xfrm>
          <a:prstGeom prst="roundRect">
            <a:avLst/>
          </a:prstGeom>
          <a:solidFill>
            <a:schemeClr val="bg1">
              <a:alpha val="48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60 days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worth of Ellen’s prescribed cancer medication ships to her home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After 7 days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, the side effects cause her doctor to change her medication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$50,000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worth of life-saving treatment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is left unused in Ellen’s home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17CCB-0528-4889-2341-74F6C1AB39F7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74809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entury Gothic" panose="020B0502020202020204" pitchFamily="34" charset="0"/>
              </a:rPr>
              <a:t>Life-Saving Medication Thrown Away </a:t>
            </a:r>
          </a:p>
        </p:txBody>
      </p:sp>
    </p:spTree>
    <p:extLst>
      <p:ext uri="{BB962C8B-B14F-4D97-AF65-F5344CB8AC3E}">
        <p14:creationId xmlns:p14="http://schemas.microsoft.com/office/powerpoint/2010/main" val="204541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381E27A4-8B6C-4CDF-9CAC-BE7FD7A0803F}"/>
              </a:ext>
            </a:extLst>
          </p:cNvPr>
          <p:cNvSpPr/>
          <p:nvPr/>
        </p:nvSpPr>
        <p:spPr>
          <a:xfrm>
            <a:off x="7040901" y="2722595"/>
            <a:ext cx="1459446" cy="1482219"/>
          </a:xfrm>
          <a:prstGeom prst="ellipse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7F8CCA6-E4FE-73CB-9DDC-3D2CDBC3C8FE}"/>
              </a:ext>
            </a:extLst>
          </p:cNvPr>
          <p:cNvSpPr/>
          <p:nvPr/>
        </p:nvSpPr>
        <p:spPr>
          <a:xfrm>
            <a:off x="7206690" y="2912731"/>
            <a:ext cx="1127867" cy="112786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D750E24-9147-43B6-F09E-01A59C5C4E80}"/>
              </a:ext>
            </a:extLst>
          </p:cNvPr>
          <p:cNvCxnSpPr>
            <a:cxnSpLocks/>
          </p:cNvCxnSpPr>
          <p:nvPr/>
        </p:nvCxnSpPr>
        <p:spPr>
          <a:xfrm flipV="1">
            <a:off x="780174" y="3455509"/>
            <a:ext cx="7958073" cy="211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B3E835-B3A4-FB63-EFAD-EEF8E886CFB0}"/>
              </a:ext>
            </a:extLst>
          </p:cNvPr>
          <p:cNvGrpSpPr/>
          <p:nvPr/>
        </p:nvGrpSpPr>
        <p:grpSpPr>
          <a:xfrm>
            <a:off x="5631055" y="2494604"/>
            <a:ext cx="1503697" cy="1493911"/>
            <a:chOff x="3385313" y="4066853"/>
            <a:chExt cx="1053141" cy="1046287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5BB45B3-DDCA-2A21-2283-201CDCEC80F2}"/>
                </a:ext>
              </a:extLst>
            </p:cNvPr>
            <p:cNvSpPr/>
            <p:nvPr/>
          </p:nvSpPr>
          <p:spPr>
            <a:xfrm>
              <a:off x="3385313" y="4066853"/>
              <a:ext cx="1053141" cy="10462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47B6E5F-D416-5A86-3E8E-7A2305610CF6}"/>
                </a:ext>
              </a:extLst>
            </p:cNvPr>
            <p:cNvSpPr/>
            <p:nvPr/>
          </p:nvSpPr>
          <p:spPr>
            <a:xfrm>
              <a:off x="3385313" y="4066853"/>
              <a:ext cx="1053141" cy="1046287"/>
            </a:xfrm>
            <a:prstGeom prst="ellipse">
              <a:avLst/>
            </a:prstGeom>
            <a:solidFill>
              <a:srgbClr val="22AD0E">
                <a:alpha val="500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761E0A8B-80C6-EC81-8770-6D0EA53C7AF3}"/>
              </a:ext>
            </a:extLst>
          </p:cNvPr>
          <p:cNvSpPr/>
          <p:nvPr/>
        </p:nvSpPr>
        <p:spPr>
          <a:xfrm>
            <a:off x="6451381" y="2884538"/>
            <a:ext cx="1141942" cy="11419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4EC302-27A9-D213-9040-56B75492EBA4}"/>
              </a:ext>
            </a:extLst>
          </p:cNvPr>
          <p:cNvSpPr txBox="1"/>
          <p:nvPr/>
        </p:nvSpPr>
        <p:spPr>
          <a:xfrm>
            <a:off x="0" y="259452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entury Gothic" panose="020B0502020202020204" pitchFamily="34" charset="0"/>
              </a:rPr>
              <a:t>Repositories Address Waste and Access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0390B4-E743-A43A-A4B9-827587D3A4AD}"/>
              </a:ext>
            </a:extLst>
          </p:cNvPr>
          <p:cNvSpPr txBox="1"/>
          <p:nvPr/>
        </p:nvSpPr>
        <p:spPr>
          <a:xfrm>
            <a:off x="0" y="117341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Created to reduce cancer medication waste and improve access for vulnerable patients</a:t>
            </a: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29E8D4D7-C853-F9EF-6544-909D4D861895}"/>
              </a:ext>
            </a:extLst>
          </p:cNvPr>
          <p:cNvSpPr/>
          <p:nvPr/>
        </p:nvSpPr>
        <p:spPr>
          <a:xfrm>
            <a:off x="662221" y="3196062"/>
            <a:ext cx="2095381" cy="5466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AA263F-3D8F-6721-BE65-374646CA2DEB}"/>
              </a:ext>
            </a:extLst>
          </p:cNvPr>
          <p:cNvSpPr txBox="1"/>
          <p:nvPr/>
        </p:nvSpPr>
        <p:spPr>
          <a:xfrm>
            <a:off x="566057" y="3307758"/>
            <a:ext cx="2205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Legislation Created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048639-1C17-7EFD-75FF-9114BC972B72}"/>
              </a:ext>
            </a:extLst>
          </p:cNvPr>
          <p:cNvSpPr txBox="1"/>
          <p:nvPr/>
        </p:nvSpPr>
        <p:spPr>
          <a:xfrm>
            <a:off x="0" y="2270809"/>
            <a:ext cx="35761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>
                <a:latin typeface="Century Gothic" panose="020B0502020202020204" pitchFamily="34" charset="0"/>
              </a:rPr>
              <a:t>State Governing Bodies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Board of Pharmacy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Health Department</a:t>
            </a:r>
          </a:p>
          <a:p>
            <a:pPr algn="ctr"/>
            <a:r>
              <a:rPr lang="en-US" sz="1400" dirty="0">
                <a:latin typeface="Century Gothic" panose="020B0502020202020204" pitchFamily="34" charset="0"/>
              </a:rPr>
              <a:t>Licensing and Regulatory Affairs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80BAA88-5731-C12C-6448-CD0802B3FCAF}"/>
              </a:ext>
            </a:extLst>
          </p:cNvPr>
          <p:cNvSpPr/>
          <p:nvPr/>
        </p:nvSpPr>
        <p:spPr>
          <a:xfrm>
            <a:off x="6452016" y="2885024"/>
            <a:ext cx="1141942" cy="1141942"/>
          </a:xfrm>
          <a:prstGeom prst="ellipse">
            <a:avLst/>
          </a:prstGeom>
          <a:solidFill>
            <a:srgbClr val="F4904D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8BED9FE-F70F-4EC4-51AC-F43E68DDC781}"/>
              </a:ext>
            </a:extLst>
          </p:cNvPr>
          <p:cNvSpPr/>
          <p:nvPr/>
        </p:nvSpPr>
        <p:spPr>
          <a:xfrm>
            <a:off x="6581369" y="3023203"/>
            <a:ext cx="864612" cy="864612"/>
          </a:xfrm>
          <a:prstGeom prst="ellipse">
            <a:avLst/>
          </a:prstGeom>
          <a:solidFill>
            <a:srgbClr val="F490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92277C-9BFF-835F-5726-9709C6369B93}"/>
              </a:ext>
            </a:extLst>
          </p:cNvPr>
          <p:cNvSpPr/>
          <p:nvPr/>
        </p:nvSpPr>
        <p:spPr>
          <a:xfrm>
            <a:off x="5815509" y="2634259"/>
            <a:ext cx="1181314" cy="1181314"/>
          </a:xfrm>
          <a:prstGeom prst="ellipse">
            <a:avLst/>
          </a:prstGeom>
          <a:solidFill>
            <a:srgbClr val="22AD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696B01-B78C-1876-A2B9-B9E1F2A94604}"/>
              </a:ext>
            </a:extLst>
          </p:cNvPr>
          <p:cNvSpPr txBox="1"/>
          <p:nvPr/>
        </p:nvSpPr>
        <p:spPr>
          <a:xfrm>
            <a:off x="6558451" y="1877096"/>
            <a:ext cx="711733" cy="400110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0" tIns="0" rIns="0" bIns="0" rtlCol="0">
            <a:spAutoFit/>
          </a:bodyPr>
          <a:lstStyle/>
          <a:p>
            <a:r>
              <a:rPr lang="en-US" sz="2600" dirty="0"/>
              <a:t>2026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C54C18-C589-9325-1FB2-204166F42B30}"/>
              </a:ext>
            </a:extLst>
          </p:cNvPr>
          <p:cNvSpPr txBox="1"/>
          <p:nvPr/>
        </p:nvSpPr>
        <p:spPr>
          <a:xfrm>
            <a:off x="1432232" y="1880136"/>
            <a:ext cx="711733" cy="400110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0" tIns="0" rIns="0" bIns="0" rtlCol="0">
            <a:spAutoFit/>
          </a:bodyPr>
          <a:lstStyle/>
          <a:p>
            <a:r>
              <a:rPr lang="en-US" sz="2600" dirty="0"/>
              <a:t>2000</a:t>
            </a:r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78F588C8-0D1B-291F-4EDE-9C3059338DAD}"/>
              </a:ext>
            </a:extLst>
          </p:cNvPr>
          <p:cNvSpPr/>
          <p:nvPr/>
        </p:nvSpPr>
        <p:spPr>
          <a:xfrm>
            <a:off x="6094638" y="3182432"/>
            <a:ext cx="1960790" cy="54669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B65353-4570-F88D-3622-5031972BCDC5}"/>
              </a:ext>
            </a:extLst>
          </p:cNvPr>
          <p:cNvSpPr txBox="1"/>
          <p:nvPr/>
        </p:nvSpPr>
        <p:spPr>
          <a:xfrm>
            <a:off x="5960047" y="3294128"/>
            <a:ext cx="2095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Reaches People</a:t>
            </a:r>
          </a:p>
        </p:txBody>
      </p:sp>
    </p:spTree>
    <p:extLst>
      <p:ext uri="{BB962C8B-B14F-4D97-AF65-F5344CB8AC3E}">
        <p14:creationId xmlns:p14="http://schemas.microsoft.com/office/powerpoint/2010/main" val="308390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A20473-1DE9-E676-F9CA-EDFB3693E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114"/>
          <a:stretch>
            <a:fillRect/>
          </a:stretch>
        </p:blipFill>
        <p:spPr>
          <a:xfrm>
            <a:off x="557553" y="493282"/>
            <a:ext cx="7772400" cy="45758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ED720D-6CF6-CC1D-6E2F-8936AFD0B81B}"/>
              </a:ext>
            </a:extLst>
          </p:cNvPr>
          <p:cNvSpPr txBox="1"/>
          <p:nvPr/>
        </p:nvSpPr>
        <p:spPr>
          <a:xfrm>
            <a:off x="0" y="161499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entury Gothic" panose="020B0502020202020204" pitchFamily="34" charset="0"/>
              </a:rPr>
              <a:t>States with Repository Programs for Patients with Cancer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64FE57-8D63-6774-EFC8-065D9EAD4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733" y="3605349"/>
            <a:ext cx="2479172" cy="146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4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50779-9576-24F8-9A2C-07C31FB7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865011-FB24-D667-3DA7-26466021A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877707"/>
              </p:ext>
            </p:extLst>
          </p:nvPr>
        </p:nvGraphicFramePr>
        <p:xfrm>
          <a:off x="724391" y="1082538"/>
          <a:ext cx="7695217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228">
                  <a:extLst>
                    <a:ext uri="{9D8B030D-6E8A-4147-A177-3AD203B41FA5}">
                      <a16:colId xmlns:a16="http://schemas.microsoft.com/office/drawing/2014/main" val="2563262582"/>
                    </a:ext>
                  </a:extLst>
                </a:gridCol>
                <a:gridCol w="3751989">
                  <a:extLst>
                    <a:ext uri="{9D8B030D-6E8A-4147-A177-3AD203B41FA5}">
                      <a16:colId xmlns:a16="http://schemas.microsoft.com/office/drawing/2014/main" val="35102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CLOSED PROGRAM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04D">
                        <a:alpha val="849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OPEN PROGRAM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AD0E">
                        <a:alpha val="8492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04482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b="1" i="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Providers or institutions</a:t>
                      </a:r>
                      <a:r>
                        <a:rPr lang="en-US" b="1" i="0" u="none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can donate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unused cancer medication to repository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u="sng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Individuals</a:t>
                      </a:r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can donate 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unused cancer medication to repository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51965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Limits Donations</a:t>
                      </a:r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eliminates medication dispensed to patients</a:t>
                      </a:r>
                      <a:endParaRPr lang="en-US" b="1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Increases Donations </a:t>
                      </a:r>
                      <a:endParaRPr lang="en-US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allows for medication taken at home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59187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Reduces Inventory Availability 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fewer patients can be helped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Enables Inventory Growth </a:t>
                      </a:r>
                      <a:endParaRPr lang="en-US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able to help more vulnerable patients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6366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Relies on Businesses to Donate 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Including long term care, pharmacies, clinics, manufacturers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Supports Motivated Donors 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who want to donate medication </a:t>
                      </a:r>
                    </a:p>
                    <a:p>
                      <a:pPr algn="ctr"/>
                      <a:r>
                        <a:rPr lang="en-US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and support patients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8492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19783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50E2200-D80D-BA7A-F97C-860EA1C1B21C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82243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entury Gothic" panose="020B0502020202020204" pitchFamily="34" charset="0"/>
              </a:rPr>
              <a:t>Each State’s Program Type Helps Reach More Patients</a:t>
            </a:r>
          </a:p>
        </p:txBody>
      </p:sp>
    </p:spTree>
    <p:extLst>
      <p:ext uri="{BB962C8B-B14F-4D97-AF65-F5344CB8AC3E}">
        <p14:creationId xmlns:p14="http://schemas.microsoft.com/office/powerpoint/2010/main" val="243914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p of michigan with yellow dots&#10;&#10;Description automatically generated">
            <a:extLst>
              <a:ext uri="{FF2B5EF4-FFF2-40B4-BE49-F238E27FC236}">
                <a16:creationId xmlns:a16="http://schemas.microsoft.com/office/drawing/2014/main" id="{A92B1E28-775F-605F-58E1-976EEEEF62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097"/>
          <a:stretch/>
        </p:blipFill>
        <p:spPr>
          <a:xfrm>
            <a:off x="2006458" y="-461516"/>
            <a:ext cx="6227148" cy="55318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D02162-BBB4-4DCA-DB0F-279A4734A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367" y="1751135"/>
            <a:ext cx="1003214" cy="553268"/>
          </a:xfrm>
          <a:prstGeom prst="rect">
            <a:avLst/>
          </a:prstGeom>
        </p:spPr>
      </p:pic>
      <p:sp>
        <p:nvSpPr>
          <p:cNvPr id="5" name="Google Shape;124;p3">
            <a:extLst>
              <a:ext uri="{FF2B5EF4-FFF2-40B4-BE49-F238E27FC236}">
                <a16:creationId xmlns:a16="http://schemas.microsoft.com/office/drawing/2014/main" id="{06D7B2C6-0DE1-84C4-C326-97CDAA07EA18}"/>
              </a:ext>
            </a:extLst>
          </p:cNvPr>
          <p:cNvSpPr txBox="1"/>
          <p:nvPr/>
        </p:nvSpPr>
        <p:spPr>
          <a:xfrm>
            <a:off x="211204" y="1965067"/>
            <a:ext cx="3977540" cy="30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>
              <a:lnSpc>
                <a:spcPct val="150000"/>
              </a:lnSpc>
            </a:pPr>
            <a:endParaRPr lang="en-US" sz="15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-US" sz="1500" b="1" dirty="0">
                <a:latin typeface="Century Gothic"/>
                <a:ea typeface="Century Gothic"/>
                <a:cs typeface="Century Gothic"/>
                <a:sym typeface="Century Gothic"/>
              </a:rPr>
              <a:t>Statewide Service Organization </a:t>
            </a:r>
          </a:p>
          <a:p>
            <a:pPr algn="ctr">
              <a:spcAft>
                <a:spcPts val="1200"/>
              </a:spcAft>
            </a:pPr>
            <a:r>
              <a:rPr lang="en-US" sz="1500" b="1" dirty="0">
                <a:latin typeface="Century Gothic"/>
                <a:ea typeface="Century Gothic"/>
                <a:cs typeface="Century Gothic"/>
                <a:sym typeface="Century Gothic"/>
              </a:rPr>
              <a:t>Established June 2023</a:t>
            </a:r>
          </a:p>
          <a:p>
            <a:pPr marL="174625" indent="-174625"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Free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 support for patients, providers, and communities </a:t>
            </a:r>
          </a:p>
          <a:p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74625" indent="-174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Easy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 ways to safely donate medication</a:t>
            </a:r>
          </a:p>
          <a:p>
            <a:endParaRPr lang="en-US" sz="14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74625" indent="-174625"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Equitable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 access to medication inventory for patients in need</a:t>
            </a:r>
          </a:p>
          <a:p>
            <a:pPr>
              <a:lnSpc>
                <a:spcPct val="150000"/>
              </a:lnSpc>
            </a:pPr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2510F3C-421D-7953-77AA-701D8615F707}"/>
              </a:ext>
            </a:extLst>
          </p:cNvPr>
          <p:cNvSpPr/>
          <p:nvPr/>
        </p:nvSpPr>
        <p:spPr>
          <a:xfrm>
            <a:off x="7566405" y="2651831"/>
            <a:ext cx="131627" cy="131627"/>
          </a:xfrm>
          <a:prstGeom prst="ellipse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BD10AA-12E7-679D-3E60-0906A2EE39FE}"/>
              </a:ext>
            </a:extLst>
          </p:cNvPr>
          <p:cNvSpPr/>
          <p:nvPr/>
        </p:nvSpPr>
        <p:spPr>
          <a:xfrm>
            <a:off x="7587443" y="2919247"/>
            <a:ext cx="115328" cy="10925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23D72C-D7B2-5CE2-3CD0-C9387B145DAD}"/>
              </a:ext>
            </a:extLst>
          </p:cNvPr>
          <p:cNvSpPr txBox="1"/>
          <p:nvPr/>
        </p:nvSpPr>
        <p:spPr>
          <a:xfrm>
            <a:off x="7671337" y="2571750"/>
            <a:ext cx="1472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Member Site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4DE748-178C-22EF-31B0-826D14706291}"/>
              </a:ext>
            </a:extLst>
          </p:cNvPr>
          <p:cNvSpPr txBox="1"/>
          <p:nvPr/>
        </p:nvSpPr>
        <p:spPr>
          <a:xfrm>
            <a:off x="7671337" y="2836461"/>
            <a:ext cx="2707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County Served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B5C0E-A1F2-1503-1DB6-831B71F47D02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82243"/>
            </a:schemeClr>
          </a:solidFill>
        </p:spPr>
        <p:txBody>
          <a:bodyPr wrap="square" rtlCol="0">
            <a:spAutoFit/>
          </a:bodyPr>
          <a:lstStyle/>
          <a:p>
            <a:pPr marL="228600" lvl="1" algn="ctr">
              <a:buClr>
                <a:schemeClr val="dk1"/>
              </a:buClr>
              <a:buSzPts val="1800"/>
            </a:pPr>
            <a:r>
              <a:rPr lang="en-US" sz="2200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Created the First of It’s Kind Statewide Network</a:t>
            </a:r>
          </a:p>
        </p:txBody>
      </p:sp>
    </p:spTree>
    <p:extLst>
      <p:ext uri="{BB962C8B-B14F-4D97-AF65-F5344CB8AC3E}">
        <p14:creationId xmlns:p14="http://schemas.microsoft.com/office/powerpoint/2010/main" val="38412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E9F84C-B054-8BB1-2AC6-3BCAB43BD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04" b="8063"/>
          <a:stretch>
            <a:fillRect/>
          </a:stretch>
        </p:blipFill>
        <p:spPr>
          <a:xfrm>
            <a:off x="2256005" y="452846"/>
            <a:ext cx="5867086" cy="46561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DF9431-6FA9-18CC-D0DF-D05BCCC4D4FC}"/>
              </a:ext>
            </a:extLst>
          </p:cNvPr>
          <p:cNvSpPr/>
          <p:nvPr/>
        </p:nvSpPr>
        <p:spPr>
          <a:xfrm>
            <a:off x="3892730" y="3731655"/>
            <a:ext cx="1043065" cy="761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9BEA0D-E0B4-5E38-60DC-19415F1D010B}"/>
              </a:ext>
            </a:extLst>
          </p:cNvPr>
          <p:cNvSpPr/>
          <p:nvPr/>
        </p:nvSpPr>
        <p:spPr>
          <a:xfrm>
            <a:off x="1722467" y="3529780"/>
            <a:ext cx="2485739" cy="1417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AFE55-39CC-2DFC-7830-F29617524567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28600" lvl="1" algn="ctr">
              <a:buClr>
                <a:schemeClr val="dk1"/>
              </a:buClr>
              <a:buSzPts val="1800"/>
            </a:pPr>
            <a:r>
              <a:rPr lang="en-US" sz="2200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Built the Nation’s Largest Cancer Drug Repository</a:t>
            </a:r>
          </a:p>
        </p:txBody>
      </p:sp>
      <p:sp>
        <p:nvSpPr>
          <p:cNvPr id="7" name="Google Shape;124;p3">
            <a:extLst>
              <a:ext uri="{FF2B5EF4-FFF2-40B4-BE49-F238E27FC236}">
                <a16:creationId xmlns:a16="http://schemas.microsoft.com/office/drawing/2014/main" id="{7CB775E7-4F29-EDDE-D4C3-B0B308392E46}"/>
              </a:ext>
            </a:extLst>
          </p:cNvPr>
          <p:cNvSpPr txBox="1"/>
          <p:nvPr/>
        </p:nvSpPr>
        <p:spPr>
          <a:xfrm>
            <a:off x="73552" y="1500417"/>
            <a:ext cx="4498448" cy="3608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>
              <a:lnSpc>
                <a:spcPct val="150000"/>
              </a:lnSpc>
            </a:pPr>
            <a:endParaRPr lang="en-US" sz="15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endParaRPr lang="en-US" sz="15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74625" indent="-174625"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Interconnected network 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brings together over 150 sites across Michigan</a:t>
            </a:r>
          </a:p>
          <a:p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74625" indent="-174625"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Equitable access for 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rural and tribal clinics, community clinics, large health systems</a:t>
            </a:r>
          </a:p>
          <a:p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74625" indent="-174625"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Centralized repository pharmacy 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supports medication donation from over 10 states</a:t>
            </a:r>
          </a:p>
          <a:p>
            <a:pPr marL="174625" indent="-174625">
              <a:buFont typeface="Wingdings" pitchFamily="2" charset="2"/>
              <a:buChar char="§"/>
            </a:pPr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74625" indent="-174625">
              <a:buFont typeface="Wingdings" pitchFamily="2" charset="2"/>
              <a:buChar char="§"/>
            </a:pPr>
            <a:r>
              <a:rPr lang="en-US" sz="1400" b="1" dirty="0">
                <a:latin typeface="Century Gothic"/>
                <a:ea typeface="Century Gothic"/>
                <a:cs typeface="Century Gothic"/>
                <a:sym typeface="Century Gothic"/>
              </a:rPr>
              <a:t>Provider partnerships help put</a:t>
            </a:r>
            <a:r>
              <a:rPr lang="en-US" sz="1400" dirty="0">
                <a:latin typeface="Century Gothic"/>
                <a:ea typeface="Century Gothic"/>
                <a:cs typeface="Century Gothic"/>
                <a:sym typeface="Century Gothic"/>
              </a:rPr>
              <a:t> free medication in the hands of thousands annually</a:t>
            </a:r>
          </a:p>
          <a:p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6843CDE-DD28-CF91-3E82-31171241D3D9}"/>
              </a:ext>
            </a:extLst>
          </p:cNvPr>
          <p:cNvSpPr/>
          <p:nvPr/>
        </p:nvSpPr>
        <p:spPr>
          <a:xfrm>
            <a:off x="7566405" y="2503499"/>
            <a:ext cx="131627" cy="131627"/>
          </a:xfrm>
          <a:prstGeom prst="ellipse">
            <a:avLst/>
          </a:prstGeom>
          <a:solidFill>
            <a:srgbClr val="FFE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DE50E6-8ED4-90A0-0E5D-C18BD57132EA}"/>
              </a:ext>
            </a:extLst>
          </p:cNvPr>
          <p:cNvSpPr/>
          <p:nvPr/>
        </p:nvSpPr>
        <p:spPr>
          <a:xfrm>
            <a:off x="7587443" y="2770915"/>
            <a:ext cx="115328" cy="10925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1D9E15-5A30-3922-C57F-D756E11EA113}"/>
              </a:ext>
            </a:extLst>
          </p:cNvPr>
          <p:cNvSpPr txBox="1"/>
          <p:nvPr/>
        </p:nvSpPr>
        <p:spPr>
          <a:xfrm>
            <a:off x="7671337" y="2433250"/>
            <a:ext cx="1472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Member Site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9AD236-6E7D-F6DC-B683-1EEF6A7F604C}"/>
              </a:ext>
            </a:extLst>
          </p:cNvPr>
          <p:cNvSpPr txBox="1"/>
          <p:nvPr/>
        </p:nvSpPr>
        <p:spPr>
          <a:xfrm>
            <a:off x="7671337" y="2688129"/>
            <a:ext cx="2707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County Served</a:t>
            </a:r>
          </a:p>
        </p:txBody>
      </p:sp>
    </p:spTree>
    <p:extLst>
      <p:ext uri="{BB962C8B-B14F-4D97-AF65-F5344CB8AC3E}">
        <p14:creationId xmlns:p14="http://schemas.microsoft.com/office/powerpoint/2010/main" val="4155804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9C4C573-D455-6459-5D4B-CC0100C52B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809620"/>
              </p:ext>
            </p:extLst>
          </p:nvPr>
        </p:nvGraphicFramePr>
        <p:xfrm>
          <a:off x="725170" y="740144"/>
          <a:ext cx="7693660" cy="4084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B1EEA59-1C10-127A-9BC0-A6D9A2C9D4DB}"/>
              </a:ext>
            </a:extLst>
          </p:cNvPr>
          <p:cNvSpPr/>
          <p:nvPr/>
        </p:nvSpPr>
        <p:spPr>
          <a:xfrm>
            <a:off x="3369210" y="1491974"/>
            <a:ext cx="2326176" cy="390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674E2D-1C8E-49D3-0235-05D8123F64D3}"/>
              </a:ext>
            </a:extLst>
          </p:cNvPr>
          <p:cNvSpPr txBox="1"/>
          <p:nvPr/>
        </p:nvSpPr>
        <p:spPr>
          <a:xfrm>
            <a:off x="3861589" y="1413973"/>
            <a:ext cx="1833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Medication Donated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6CB607-B71A-37E5-12B7-D831FF097CA4}"/>
              </a:ext>
            </a:extLst>
          </p:cNvPr>
          <p:cNvGrpSpPr/>
          <p:nvPr/>
        </p:nvGrpSpPr>
        <p:grpSpPr>
          <a:xfrm>
            <a:off x="3485257" y="1780459"/>
            <a:ext cx="369651" cy="99357"/>
            <a:chOff x="3774332" y="2510920"/>
            <a:chExt cx="369651" cy="9935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F1F1AD3-8301-718F-22CC-9BD4EF696684}"/>
                </a:ext>
              </a:extLst>
            </p:cNvPr>
            <p:cNvCxnSpPr>
              <a:cxnSpLocks/>
            </p:cNvCxnSpPr>
            <p:nvPr/>
          </p:nvCxnSpPr>
          <p:spPr>
            <a:xfrm>
              <a:off x="3774332" y="2563105"/>
              <a:ext cx="369651" cy="0"/>
            </a:xfrm>
            <a:prstGeom prst="line">
              <a:avLst/>
            </a:prstGeom>
            <a:ln w="635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130CFC9-F4B3-E3DF-6CC3-973D4CC82327}"/>
                </a:ext>
              </a:extLst>
            </p:cNvPr>
            <p:cNvSpPr/>
            <p:nvPr/>
          </p:nvSpPr>
          <p:spPr>
            <a:xfrm>
              <a:off x="3902800" y="2510920"/>
              <a:ext cx="99357" cy="99357"/>
            </a:xfrm>
            <a:prstGeom prst="ellipse">
              <a:avLst/>
            </a:prstGeom>
            <a:solidFill>
              <a:schemeClr val="accent6"/>
            </a:solidFill>
            <a:ln w="63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D52A65F-81A7-E2B1-FCCE-A58DE815C09B}"/>
              </a:ext>
            </a:extLst>
          </p:cNvPr>
          <p:cNvSpPr txBox="1"/>
          <p:nvPr/>
        </p:nvSpPr>
        <p:spPr>
          <a:xfrm>
            <a:off x="3861589" y="1700597"/>
            <a:ext cx="1958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Medication Dispensed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14A2AA6-7701-F9A5-2A6E-E98AB6BA75E1}"/>
              </a:ext>
            </a:extLst>
          </p:cNvPr>
          <p:cNvGrpSpPr/>
          <p:nvPr/>
        </p:nvGrpSpPr>
        <p:grpSpPr>
          <a:xfrm>
            <a:off x="3485257" y="1502216"/>
            <a:ext cx="369651" cy="99357"/>
            <a:chOff x="3774332" y="2510920"/>
            <a:chExt cx="369651" cy="9935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AD5EABF-E2C6-D651-4537-3AC6A150DB11}"/>
                </a:ext>
              </a:extLst>
            </p:cNvPr>
            <p:cNvCxnSpPr>
              <a:cxnSpLocks/>
            </p:cNvCxnSpPr>
            <p:nvPr/>
          </p:nvCxnSpPr>
          <p:spPr>
            <a:xfrm>
              <a:off x="3774332" y="2563105"/>
              <a:ext cx="369651" cy="0"/>
            </a:xfrm>
            <a:prstGeom prst="line">
              <a:avLst/>
            </a:prstGeom>
            <a:ln w="63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0A5108C-4541-A0FC-8432-674F04FA6E79}"/>
                </a:ext>
              </a:extLst>
            </p:cNvPr>
            <p:cNvSpPr/>
            <p:nvPr/>
          </p:nvSpPr>
          <p:spPr>
            <a:xfrm>
              <a:off x="3902800" y="2510920"/>
              <a:ext cx="99357" cy="99357"/>
            </a:xfrm>
            <a:prstGeom prst="ellipse">
              <a:avLst/>
            </a:prstGeom>
            <a:solidFill>
              <a:srgbClr val="00B0F0"/>
            </a:solidFill>
            <a:ln w="63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9365C84-710D-C8DE-5418-68F170A8B01A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28600" lvl="1" algn="ctr">
              <a:buClr>
                <a:schemeClr val="dk1"/>
              </a:buClr>
              <a:buSzPts val="1800"/>
            </a:pPr>
            <a:r>
              <a:rPr lang="en-US" sz="2200" b="1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$53 Million </a:t>
            </a:r>
            <a:r>
              <a:rPr lang="en-US" sz="2200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in Cancer Medication Donated</a:t>
            </a:r>
          </a:p>
        </p:txBody>
      </p:sp>
    </p:spTree>
    <p:extLst>
      <p:ext uri="{BB962C8B-B14F-4D97-AF65-F5344CB8AC3E}">
        <p14:creationId xmlns:p14="http://schemas.microsoft.com/office/powerpoint/2010/main" val="2319145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ody of water with trees and blue sky&#10;&#10;AI-generated content may be incorrect.">
            <a:extLst>
              <a:ext uri="{FF2B5EF4-FFF2-40B4-BE49-F238E27FC236}">
                <a16:creationId xmlns:a16="http://schemas.microsoft.com/office/drawing/2014/main" id="{BD4913EF-372A-89E6-2F45-F9BDE4B7A2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381" t="3646" r="4839" b="9422"/>
          <a:stretch>
            <a:fillRect/>
          </a:stretch>
        </p:blipFill>
        <p:spPr>
          <a:xfrm>
            <a:off x="-1" y="0"/>
            <a:ext cx="9144001" cy="7180041"/>
          </a:xfrm>
          <a:prstGeom prst="rect">
            <a:avLst/>
          </a:prstGeom>
          <a:ln w="1270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F2E4F4-AB5B-5509-5CB2-0A7C91BFD2F5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28600" lvl="1" algn="ctr">
              <a:buClr>
                <a:schemeClr val="dk1"/>
              </a:buClr>
              <a:buSzPts val="1800"/>
            </a:pPr>
            <a:r>
              <a:rPr lang="en-US" sz="2200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Delivering Treatment, Preventing Waste, and Protecting Lives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2FFC61D-69E1-C044-D29E-359E96461267}"/>
              </a:ext>
            </a:extLst>
          </p:cNvPr>
          <p:cNvSpPr/>
          <p:nvPr/>
        </p:nvSpPr>
        <p:spPr>
          <a:xfrm>
            <a:off x="2892777" y="2571750"/>
            <a:ext cx="3220716" cy="782119"/>
          </a:xfrm>
          <a:prstGeom prst="roundRect">
            <a:avLst/>
          </a:prstGeom>
          <a:solidFill>
            <a:schemeClr val="bg1">
              <a:alpha val="69362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100,000s of Pills Prevented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from entering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land and waterways</a:t>
            </a:r>
          </a:p>
        </p:txBody>
      </p:sp>
    </p:spTree>
    <p:extLst>
      <p:ext uri="{BB962C8B-B14F-4D97-AF65-F5344CB8AC3E}">
        <p14:creationId xmlns:p14="http://schemas.microsoft.com/office/powerpoint/2010/main" val="3712871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C206B6-9837-7E94-3275-EE43722F7A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182" t="5773" r="3636" b="19228"/>
          <a:stretch>
            <a:fillRect/>
          </a:stretch>
        </p:blipFill>
        <p:spPr>
          <a:xfrm>
            <a:off x="0" y="0"/>
            <a:ext cx="6691745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DF7D98-B3E4-BAC1-F434-CA886D05AC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755" t="12264" r="31378" b="31904"/>
          <a:stretch>
            <a:fillRect/>
          </a:stretch>
        </p:blipFill>
        <p:spPr>
          <a:xfrm>
            <a:off x="4738255" y="0"/>
            <a:ext cx="4405745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B4FFE8-F6DE-43C9-7855-0AFED20CB767}"/>
              </a:ext>
            </a:extLst>
          </p:cNvPr>
          <p:cNvSpPr txBox="1"/>
          <p:nvPr/>
        </p:nvSpPr>
        <p:spPr>
          <a:xfrm>
            <a:off x="0" y="196040"/>
            <a:ext cx="9144000" cy="430887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28600" lvl="1" algn="ctr">
              <a:buClr>
                <a:schemeClr val="dk1"/>
              </a:buClr>
              <a:buSzPts val="1800"/>
            </a:pPr>
            <a:r>
              <a:rPr lang="en-US" sz="2200" b="1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$37 Million </a:t>
            </a:r>
            <a:r>
              <a:rPr lang="en-US" sz="2200" dirty="0">
                <a:solidFill>
                  <a:schemeClr val="dk1"/>
                </a:solidFill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in Cancer Medication Put In Patient’s Hands for Free</a:t>
            </a:r>
          </a:p>
        </p:txBody>
      </p:sp>
    </p:spTree>
    <p:extLst>
      <p:ext uri="{BB962C8B-B14F-4D97-AF65-F5344CB8AC3E}">
        <p14:creationId xmlns:p14="http://schemas.microsoft.com/office/powerpoint/2010/main" val="4223251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17362</TotalTime>
  <Words>380</Words>
  <Application>Microsoft Office PowerPoint</Application>
  <PresentationFormat>On-screen Show (16:9)</PresentationFormat>
  <Paragraphs>90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Siobhan Norman</dc:creator>
  <cp:lastModifiedBy>Kestner, Shannon T</cp:lastModifiedBy>
  <cp:revision>50</cp:revision>
  <dcterms:created xsi:type="dcterms:W3CDTF">2026-09-19T17:10:54Z</dcterms:created>
  <dcterms:modified xsi:type="dcterms:W3CDTF">2026-10-27T02:24:07Z</dcterms:modified>
</cp:coreProperties>
</file>