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4"/>
  </p:sldMasterIdLst>
  <p:notesMasterIdLst>
    <p:notesMasterId r:id="rId13"/>
  </p:notesMasterIdLst>
  <p:handoutMasterIdLst>
    <p:handoutMasterId r:id="rId14"/>
  </p:handoutMasterIdLst>
  <p:sldIdLst>
    <p:sldId id="1519" r:id="rId5"/>
    <p:sldId id="1520" r:id="rId6"/>
    <p:sldId id="1525" r:id="rId7"/>
    <p:sldId id="1524" r:id="rId8"/>
    <p:sldId id="1512" r:id="rId9"/>
    <p:sldId id="1517" r:id="rId10"/>
    <p:sldId id="1526" r:id="rId11"/>
    <p:sldId id="152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30674-A324-4EAD-ADBD-32DADA9D233A}" v="7" dt="2026-10-19T23:38:11.553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8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e, Maisha" userId="86c6cfbd-ebb2-4a4c-8057-3fd227b4100a" providerId="ADAL" clId="{D92975A2-F16E-4046-AABA-59DF58CFC709}"/>
    <pc:docChg chg="undo custSel addSld modSld">
      <pc:chgData name="Cole, Maisha" userId="86c6cfbd-ebb2-4a4c-8057-3fd227b4100a" providerId="ADAL" clId="{D92975A2-F16E-4046-AABA-59DF58CFC709}" dt="2026-10-19T23:40:52.279" v="457" actId="1076"/>
      <pc:docMkLst>
        <pc:docMk/>
      </pc:docMkLst>
      <pc:sldChg chg="modSp mod">
        <pc:chgData name="Cole, Maisha" userId="86c6cfbd-ebb2-4a4c-8057-3fd227b4100a" providerId="ADAL" clId="{D92975A2-F16E-4046-AABA-59DF58CFC709}" dt="2026-10-14T16:47:52.877" v="334" actId="20577"/>
        <pc:sldMkLst>
          <pc:docMk/>
          <pc:sldMk cId="834862053" sldId="1522"/>
        </pc:sldMkLst>
        <pc:spChg chg="mod">
          <ac:chgData name="Cole, Maisha" userId="86c6cfbd-ebb2-4a4c-8057-3fd227b4100a" providerId="ADAL" clId="{D92975A2-F16E-4046-AABA-59DF58CFC709}" dt="2026-10-14T16:47:52.877" v="334" actId="20577"/>
          <ac:spMkLst>
            <pc:docMk/>
            <pc:sldMk cId="834862053" sldId="1522"/>
            <ac:spMk id="6" creationId="{669A73B6-83C4-E41A-937A-14978F8858B5}"/>
          </ac:spMkLst>
        </pc:spChg>
      </pc:sldChg>
      <pc:sldChg chg="modSp add mod">
        <pc:chgData name="Cole, Maisha" userId="86c6cfbd-ebb2-4a4c-8057-3fd227b4100a" providerId="ADAL" clId="{D92975A2-F16E-4046-AABA-59DF58CFC709}" dt="2026-10-14T16:44:48.410" v="321" actId="14100"/>
        <pc:sldMkLst>
          <pc:docMk/>
          <pc:sldMk cId="2887322373" sldId="1525"/>
        </pc:sldMkLst>
        <pc:spChg chg="mod">
          <ac:chgData name="Cole, Maisha" userId="86c6cfbd-ebb2-4a4c-8057-3fd227b4100a" providerId="ADAL" clId="{D92975A2-F16E-4046-AABA-59DF58CFC709}" dt="2026-10-14T16:39:14.394" v="25" actId="207"/>
          <ac:spMkLst>
            <pc:docMk/>
            <pc:sldMk cId="2887322373" sldId="1525"/>
            <ac:spMk id="2" creationId="{685186A9-E4C2-3FE6-A85F-C00A9E50AC89}"/>
          </ac:spMkLst>
        </pc:spChg>
        <pc:spChg chg="mod">
          <ac:chgData name="Cole, Maisha" userId="86c6cfbd-ebb2-4a4c-8057-3fd227b4100a" providerId="ADAL" clId="{D92975A2-F16E-4046-AABA-59DF58CFC709}" dt="2026-10-14T16:44:48.410" v="321" actId="14100"/>
          <ac:spMkLst>
            <pc:docMk/>
            <pc:sldMk cId="2887322373" sldId="1525"/>
            <ac:spMk id="3" creationId="{1A48BE7D-5755-8941-EAB9-A7394F0404C8}"/>
          </ac:spMkLst>
        </pc:spChg>
        <pc:picChg chg="mod">
          <ac:chgData name="Cole, Maisha" userId="86c6cfbd-ebb2-4a4c-8057-3fd227b4100a" providerId="ADAL" clId="{D92975A2-F16E-4046-AABA-59DF58CFC709}" dt="2026-10-14T16:40:21.254" v="26" actId="14826"/>
          <ac:picMkLst>
            <pc:docMk/>
            <pc:sldMk cId="2887322373" sldId="1525"/>
            <ac:picMk id="7" creationId="{B923FB87-C4D5-CF41-BB7C-B61A86C57125}"/>
          </ac:picMkLst>
        </pc:picChg>
      </pc:sldChg>
      <pc:sldChg chg="addSp modSp new mod">
        <pc:chgData name="Cole, Maisha" userId="86c6cfbd-ebb2-4a4c-8057-3fd227b4100a" providerId="ADAL" clId="{D92975A2-F16E-4046-AABA-59DF58CFC709}" dt="2026-10-19T23:40:52.279" v="457" actId="1076"/>
        <pc:sldMkLst>
          <pc:docMk/>
          <pc:sldMk cId="725590213" sldId="1526"/>
        </pc:sldMkLst>
        <pc:spChg chg="mod">
          <ac:chgData name="Cole, Maisha" userId="86c6cfbd-ebb2-4a4c-8057-3fd227b4100a" providerId="ADAL" clId="{D92975A2-F16E-4046-AABA-59DF58CFC709}" dt="2026-10-19T23:40:47.998" v="456" actId="1076"/>
          <ac:spMkLst>
            <pc:docMk/>
            <pc:sldMk cId="725590213" sldId="1526"/>
            <ac:spMk id="2" creationId="{A7CBE880-D080-6BC4-4F38-0E91EA87C3F7}"/>
          </ac:spMkLst>
        </pc:spChg>
        <pc:spChg chg="mod">
          <ac:chgData name="Cole, Maisha" userId="86c6cfbd-ebb2-4a4c-8057-3fd227b4100a" providerId="ADAL" clId="{D92975A2-F16E-4046-AABA-59DF58CFC709}" dt="2026-10-19T23:40:43.953" v="455" actId="1076"/>
          <ac:spMkLst>
            <pc:docMk/>
            <pc:sldMk cId="725590213" sldId="1526"/>
            <ac:spMk id="3" creationId="{0C9557A9-A3EF-B223-C7FD-7F275B4506CB}"/>
          </ac:spMkLst>
        </pc:spChg>
        <pc:picChg chg="add mod">
          <ac:chgData name="Cole, Maisha" userId="86c6cfbd-ebb2-4a4c-8057-3fd227b4100a" providerId="ADAL" clId="{D92975A2-F16E-4046-AABA-59DF58CFC709}" dt="2026-10-19T23:40:52.279" v="457" actId="1076"/>
          <ac:picMkLst>
            <pc:docMk/>
            <pc:sldMk cId="725590213" sldId="1526"/>
            <ac:picMk id="5" creationId="{77AC2A23-0B70-75B2-804F-CE87A700C5D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490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3F94A-3946-F6EF-EDDA-AC05F384B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FC7D9B-CA1A-F84B-ECDA-E7EC97C0F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80285-6B79-E21C-6D2C-3B4863A35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FDF1D-491A-F5BE-E51C-E782D852C1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2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5109526"/>
            <a:ext cx="10923936" cy="641279"/>
          </a:xfrm>
        </p:spPr>
        <p:txBody>
          <a:bodyPr anchor="b">
            <a:noAutofit/>
          </a:bodyPr>
          <a:lstStyle>
            <a:lvl1pPr algn="l">
              <a:defRPr sz="5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CDE85611-F29A-5B31-8523-08B6A1185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9" y="5811724"/>
            <a:ext cx="10923936" cy="40929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 t="-40" b="-40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00589" y="6212217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7524BB-F0A6-4140-A8AB-1C8A7E34AB0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09325" y="6221013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80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/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/>
          <a:p>
            <a:fld id="{7E574385-C0BA-734A-92FC-17834D8EB70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4096" y="1016954"/>
            <a:ext cx="4306487" cy="3345811"/>
          </a:xfrm>
        </p:spPr>
        <p:txBody>
          <a:bodyPr anchor="b">
            <a:noAutofit/>
          </a:bodyPr>
          <a:lstStyle>
            <a:lvl1pPr algn="l"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4095" y="4743765"/>
            <a:ext cx="4333869" cy="147923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 l="-32" r="-3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4097" y="0"/>
            <a:ext cx="244791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5846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6C3E8657-ED4F-2349-80D5-3F1287888601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53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001715"/>
            <a:ext cx="4714880" cy="3360095"/>
          </a:xfrm>
        </p:spPr>
        <p:txBody>
          <a:bodyPr anchor="t">
            <a:noAutofit/>
          </a:bodyPr>
          <a:lstStyle>
            <a:lvl1pPr algn="l">
              <a:defRPr sz="6000" u="sng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728526"/>
            <a:ext cx="4714880" cy="14944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4030" y="3586"/>
            <a:ext cx="315476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845379" y="3586"/>
            <a:ext cx="89831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AA7185-3F7E-9249-BB9E-706C38E229B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00270" y="3586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76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011936"/>
            <a:ext cx="7538425" cy="3172503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6000" u="sng" cap="all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7" y="4728525"/>
            <a:ext cx="7538425" cy="1494475"/>
          </a:xfrm>
        </p:spPr>
        <p:txBody>
          <a:bodyPr anchor="b">
            <a:norm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fld id="{99A48728-1D9C-2F4B-9F0A-BC2AEDF455B4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latin typeface="+mj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7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1011936"/>
            <a:ext cx="8095016" cy="3335590"/>
          </a:xfrm>
        </p:spPr>
        <p:txBody>
          <a:bodyPr anchor="b">
            <a:normAutofit/>
          </a:bodyPr>
          <a:lstStyle>
            <a:lvl1pPr algn="l">
              <a:defRPr sz="6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29" y="4728526"/>
            <a:ext cx="8095015" cy="1117538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5FDA9-B56F-3D40-BA5C-830FD973E5D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58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2" y="1011936"/>
            <a:ext cx="7924802" cy="3350830"/>
          </a:xfrm>
        </p:spPr>
        <p:txBody>
          <a:bodyPr anchor="b">
            <a:normAutofit/>
          </a:bodyPr>
          <a:lstStyle>
            <a:lvl1pPr algn="ctr">
              <a:defRPr sz="6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2" y="4728526"/>
            <a:ext cx="7924801" cy="111753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04B425-AD26-2748-9379-4D52F1178C82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56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AC2E79-609C-0D1A-9B21-608288E7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7152035" cy="5588001"/>
          </a:xfrm>
        </p:spPr>
        <p:txBody>
          <a:bodyPr anchor="b">
            <a:normAutofit/>
          </a:bodyPr>
          <a:lstStyle>
            <a:lvl1pPr algn="l">
              <a:defRPr sz="75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03C4BE1-6BC7-07DF-D465-C3B7FD2F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2448" y="634999"/>
            <a:ext cx="3385516" cy="1494477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b="1" i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0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2AC2E79-609C-0D1A-9B21-608288E7C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7152035" cy="5588001"/>
          </a:xfrm>
        </p:spPr>
        <p:txBody>
          <a:bodyPr anchor="b">
            <a:normAutofit/>
          </a:bodyPr>
          <a:lstStyle>
            <a:lvl1pPr algn="l">
              <a:defRPr sz="75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03C4BE1-6BC7-07DF-D465-C3B7FD2F9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2448" y="634999"/>
            <a:ext cx="3385516" cy="1494477"/>
          </a:xfrm>
        </p:spPr>
        <p:txBody>
          <a:bodyPr anchor="t">
            <a:normAutofit/>
          </a:bodyPr>
          <a:lstStyle>
            <a:lvl1pPr marL="0" indent="0" algn="r">
              <a:buNone/>
              <a:defRPr sz="2000" b="1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67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748474"/>
            <a:ext cx="7538425" cy="4474526"/>
          </a:xfrm>
        </p:spPr>
        <p:txBody>
          <a:bodyPr anchor="b">
            <a:normAutofit/>
          </a:bodyPr>
          <a:lstStyle>
            <a:lvl1pPr algn="l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505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8" y="1748474"/>
            <a:ext cx="7538425" cy="4474526"/>
          </a:xfrm>
        </p:spPr>
        <p:txBody>
          <a:bodyPr anchor="b">
            <a:normAutofit/>
          </a:bodyPr>
          <a:lstStyle>
            <a:lvl1pPr algn="l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758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lco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5652464" cy="2613336"/>
          </a:xfrm>
        </p:spPr>
        <p:txBody>
          <a:bodyPr anchor="b">
            <a:noAutofit/>
          </a:bodyPr>
          <a:lstStyle>
            <a:lvl1pPr>
              <a:defRPr sz="6000" u="sng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F2758A-C3D6-E84B-B3E9-757EFEF52D55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29" y="3996050"/>
            <a:ext cx="5652464" cy="22269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spcAft>
                <a:spcPts val="0"/>
              </a:spcAft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DEE8CE2C-7AFC-E265-19EB-F76884D599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43095" y="630936"/>
            <a:ext cx="4714870" cy="5592064"/>
          </a:xfrm>
          <a:blipFill dpi="0" rotWithShape="1">
            <a:blip r:embed="rId2">
              <a:alphaModFix amt="60000"/>
            </a:blip>
            <a:srcRect/>
            <a:stretch>
              <a:fillRect l="-40" r="-40"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910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001715"/>
            <a:ext cx="4663440" cy="2241233"/>
          </a:xfrm>
        </p:spPr>
        <p:txBody>
          <a:bodyPr anchor="t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3095" y="0"/>
            <a:ext cx="282891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7112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EEECD8D-53A7-3A4F-8909-5ECB0FEF37FB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3623950"/>
            <a:ext cx="4663440" cy="253910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243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2129475"/>
            <a:ext cx="4719430" cy="2599051"/>
          </a:xfrm>
        </p:spPr>
        <p:txBody>
          <a:bodyPr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7E3B5C-D099-9543-A57D-129299D311F4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3095" y="2129475"/>
            <a:ext cx="4158283" cy="259905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9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748474"/>
            <a:ext cx="4328498" cy="3726812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DDB5BF-28B0-5C4D-A64A-E611B8C77204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748473"/>
            <a:ext cx="6209053" cy="37268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7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1381759"/>
            <a:ext cx="4347849" cy="4841241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82B860-5E2A-1340-A6D3-E276E55F2222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381759"/>
            <a:ext cx="6209054" cy="484124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88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1001715"/>
            <a:ext cx="4347850" cy="4855526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676C7A-4B29-7743-AB3A-5EEF28262A7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1001715"/>
            <a:ext cx="6209053" cy="48555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74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2" y="1001715"/>
            <a:ext cx="3385529" cy="5221285"/>
          </a:xfrm>
        </p:spPr>
        <p:txBody>
          <a:bodyPr>
            <a:norm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826AE1-158D-A74A-A5C8-25E57C484C69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5935" y="1001715"/>
            <a:ext cx="7152029" cy="522128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173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10923935" cy="1127760"/>
          </a:xfrm>
        </p:spPr>
        <p:txBody>
          <a:bodyPr>
            <a:noAutofit/>
          </a:bodyPr>
          <a:lstStyle>
            <a:lvl1pPr>
              <a:defRPr sz="6000" u="sng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432849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72014" y="0"/>
            <a:ext cx="9429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A1EC562-4E50-D34B-8F39-5DD0D018EB66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3" y="0"/>
            <a:ext cx="556592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29" y="2495234"/>
            <a:ext cx="10923935" cy="37277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785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11936"/>
            <a:ext cx="8481400" cy="1484254"/>
          </a:xfrm>
        </p:spPr>
        <p:txBody>
          <a:bodyPr anchor="t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DD5DD5-92AA-6440-87DE-277C532BE8A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9" y="2877190"/>
            <a:ext cx="8481400" cy="334581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>
                <a:solidFill>
                  <a:schemeClr val="tx1"/>
                </a:solidFill>
              </a:defRPr>
            </a:lvl1pPr>
            <a:lvl2pPr marL="685800" indent="-457200">
              <a:buFont typeface="+mj-lt"/>
              <a:buAutoNum type="arabicPeriod"/>
              <a:defRPr sz="20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4pPr>
            <a:lvl5pPr marL="12573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27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11" y="1001714"/>
            <a:ext cx="6209053" cy="1122374"/>
          </a:xfrm>
        </p:spPr>
        <p:txBody>
          <a:bodyPr anchor="t"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3096" y="0"/>
            <a:ext cx="2828918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00589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C78A78-9BD4-2540-9BAB-27AD9352B454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90490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8911" y="2496189"/>
            <a:ext cx="6209053" cy="37268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85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4"/>
            <a:ext cx="6209066" cy="1121419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4028" y="0"/>
            <a:ext cx="318134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859766" y="0"/>
            <a:ext cx="896113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5BCBD1-B884-5B4C-ACE8-81AA2A39E888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800270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495234"/>
            <a:ext cx="6209066" cy="37277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2823" y="0"/>
            <a:ext cx="492917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717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936" y="1001714"/>
            <a:ext cx="7152028" cy="1122374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1954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71664" y="0"/>
            <a:ext cx="2800349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700589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61CBF7-6530-194B-9FC2-12E7E7738880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5936" y="2496189"/>
            <a:ext cx="7152028" cy="37268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63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4"/>
            <a:ext cx="6587506" cy="1112519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495234"/>
            <a:ext cx="6595451" cy="37277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34028" y="0"/>
            <a:ext cx="3177059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848478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A5E271-D672-F147-B371-ABF5E56F00E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800269" y="0"/>
            <a:ext cx="548641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72454" y="0"/>
            <a:ext cx="401954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57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095" y="1019803"/>
            <a:ext cx="4714869" cy="1109672"/>
          </a:xfrm>
        </p:spPr>
        <p:txBody>
          <a:bodyPr anchor="t"/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3095" y="0"/>
            <a:ext cx="2828918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0581" y="0"/>
            <a:ext cx="914407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CC79DE5A-E0D1-2647-9D82-FBDAE5DFB807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43095" y="2514279"/>
            <a:ext cx="4714869" cy="37087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04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5"/>
            <a:ext cx="4714881" cy="1108746"/>
          </a:xfrm>
        </p:spPr>
        <p:txBody>
          <a:bodyPr anchor="t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515204"/>
            <a:ext cx="4714881" cy="37077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80540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30190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E69D102-A2FD-8743-85DB-14F8D0C32AC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270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33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095" y="1011935"/>
            <a:ext cx="4714869" cy="1112153"/>
          </a:xfrm>
        </p:spPr>
        <p:txBody>
          <a:bodyPr anchor="b"/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3237" y="0"/>
            <a:ext cx="283687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87910" y="0"/>
            <a:ext cx="92708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A9F1854-4AF0-ED49-AE83-182A816927B5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630936"/>
            <a:ext cx="5652469" cy="5592063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61021" y="2496190"/>
            <a:ext cx="4696943" cy="3726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9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01714"/>
            <a:ext cx="4714880" cy="1121417"/>
          </a:xfrm>
        </p:spPr>
        <p:txBody>
          <a:bodyPr anchor="t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80540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48478" y="0"/>
            <a:ext cx="91440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8F57D1-DD5E-4E44-98C5-7D5639D55A57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0269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2495233"/>
            <a:ext cx="4736136" cy="37277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2" y="0"/>
            <a:ext cx="628649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64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4" y="992921"/>
            <a:ext cx="3385510" cy="1117539"/>
          </a:xfrm>
        </p:spPr>
        <p:txBody>
          <a:bodyPr anchor="t">
            <a:no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172454" y="0"/>
            <a:ext cx="1735843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911643" y="0"/>
            <a:ext cx="700007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DB83C81-A524-F840-ABC9-B6BB50E4A13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3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4" y="2515204"/>
            <a:ext cx="3385510" cy="37077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650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01715"/>
            <a:ext cx="3380187" cy="1108746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8" y="0"/>
            <a:ext cx="2083775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3140" y="0"/>
            <a:ext cx="716293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A8DA53-5E6D-4942-B673-3E50E3C9DB9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65575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491461"/>
            <a:ext cx="3380313" cy="37315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90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54" y="994222"/>
            <a:ext cx="3385510" cy="1882967"/>
          </a:xfrm>
        </p:spPr>
        <p:txBody>
          <a:bodyPr anchor="b"/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2455" y="0"/>
            <a:ext cx="1735844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16244" y="0"/>
            <a:ext cx="695406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A35C60-A52E-0F44-95C1-79561B62B391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34" name="Slide Number Placeholder 9">
            <a:extLst>
              <a:ext uri="{FF2B5EF4-FFF2-40B4-BE49-F238E27FC236}">
                <a16:creationId xmlns:a16="http://schemas.microsoft.com/office/drawing/2014/main" id="{64F22B5B-7B07-4638-1ED2-E13EDE05C19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2454" y="3251766"/>
            <a:ext cx="3385510" cy="297123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228600" indent="0"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 sz="1200">
                <a:solidFill>
                  <a:schemeClr val="tx1"/>
                </a:solidFill>
              </a:defRPr>
            </a:lvl3pPr>
            <a:lvl4pPr marL="685800" indent="0">
              <a:buNone/>
              <a:defRPr sz="1100">
                <a:solidFill>
                  <a:schemeClr val="tx1"/>
                </a:solidFill>
              </a:defRPr>
            </a:lvl4pPr>
            <a:lvl5pPr marL="914400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74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5100628"/>
            <a:ext cx="4328498" cy="1122373"/>
          </a:xfrm>
        </p:spPr>
        <p:txBody>
          <a:bodyPr anchor="t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72852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100627"/>
            <a:ext cx="6208724" cy="112237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100">
                <a:solidFill>
                  <a:schemeClr val="bg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6211605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5E8027-836D-F64B-BBF7-A246E67FE0A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6211605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498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4353866"/>
            <a:ext cx="2828932" cy="1869134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4353866"/>
            <a:ext cx="7538412" cy="1869134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857250" indent="-17145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4pPr>
            <a:lvl5pPr marL="108585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6211605"/>
            <a:ext cx="36576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6211605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D38C6B-BFF0-FA48-8F70-77BDD72A014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6211605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20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27443"/>
            <a:ext cx="2828926" cy="1826790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634999"/>
            <a:ext cx="7538412" cy="1861191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3pPr>
            <a:lvl4pPr marL="857250" indent="-17145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4pPr>
            <a:lvl5pPr marL="1085850" indent="-171450"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4029" y="0"/>
            <a:ext cx="2805405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08540" y="0"/>
            <a:ext cx="91440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0AF01B-D893-9C4D-8AB8-7E6079CED5E9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9324" y="0"/>
            <a:ext cx="548640" cy="630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258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1011936"/>
            <a:ext cx="10945318" cy="745437"/>
          </a:xfrm>
        </p:spPr>
        <p:txBody>
          <a:bodyPr anchor="t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4623E1-10D5-C048-8991-E2228A964ED1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2129474"/>
            <a:ext cx="6230450" cy="40935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4097" y="2129474"/>
            <a:ext cx="4333867" cy="41281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9039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5"/>
            <a:ext cx="4714881" cy="1121418"/>
          </a:xfrm>
        </p:spPr>
        <p:txBody>
          <a:bodyPr>
            <a:normAutofit/>
          </a:bodyPr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DB6E09-373C-2841-960E-B24A18A7C55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8" y="2495234"/>
            <a:ext cx="4706938" cy="372776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86499" y="1001715"/>
            <a:ext cx="5292853" cy="522128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53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996695"/>
            <a:ext cx="3771907" cy="1126438"/>
          </a:xfrm>
        </p:spPr>
        <p:txBody>
          <a:bodyPr anchor="t">
            <a:normAutofit/>
          </a:bodyPr>
          <a:lstStyle>
            <a:lvl1pPr>
              <a:defRPr sz="3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CB72DF-080D-4042-863C-D2B08AB5E1E8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2495234"/>
            <a:ext cx="3717934" cy="372776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2" y="1005779"/>
            <a:ext cx="6615116" cy="53029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185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6" y="4531056"/>
            <a:ext cx="6209067" cy="1691943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C5D9B6A-47DB-D845-97C7-9775E46E650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7" y="630937"/>
            <a:ext cx="6209067" cy="350433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9479" y="630937"/>
            <a:ext cx="4328485" cy="5592064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20000"/>
              </a:lnSpc>
              <a:spcAft>
                <a:spcPts val="0"/>
              </a:spcAft>
              <a:defRPr sz="1600"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082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15" y="5109526"/>
            <a:ext cx="6209079" cy="1113474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2" y="1011935"/>
            <a:ext cx="10923942" cy="37165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56780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3" y="5109526"/>
            <a:ext cx="7916856" cy="1113474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5"/>
            <a:ext cx="10923935" cy="3716591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8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3748766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3" y="5109526"/>
            <a:ext cx="7916856" cy="1245554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6"/>
            <a:ext cx="10923935" cy="3665730"/>
          </a:xfrm>
        </p:spPr>
        <p:txBody>
          <a:bodyPr anchor="t">
            <a:noAutofit/>
          </a:bodyPr>
          <a:lstStyle>
            <a:lvl1pPr marL="0" indent="0" algn="ctr">
              <a:lnSpc>
                <a:spcPct val="90000"/>
              </a:lnSpc>
              <a:buNone/>
              <a:defRPr sz="28000" b="0" i="0" u="sng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33540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508" y="1001715"/>
            <a:ext cx="3393455" cy="5221285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2000" b="1" i="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40964"/>
            <a:ext cx="7144095" cy="5846064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8000" b="0" i="0" u="sng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14781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508" y="1001715"/>
            <a:ext cx="3393455" cy="5221285"/>
          </a:xfrm>
        </p:spPr>
        <p:txBody>
          <a:bodyPr anchor="b">
            <a:normAutofit/>
          </a:bodyPr>
          <a:lstStyle>
            <a:lvl1pPr algn="l">
              <a:lnSpc>
                <a:spcPct val="110000"/>
              </a:lnSpc>
              <a:defRPr sz="2000" b="1" i="0" u="none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40964"/>
            <a:ext cx="7144095" cy="5846064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8000" b="0" i="0" u="sng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672661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795663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2AD571-8A42-FC4D-8DD1-0DD76ABF057B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001715"/>
            <a:ext cx="8502777" cy="522128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 u="sng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800" b="1" u="sng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400" b="1" u="sng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4000" b="1" u="sng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600" b="1" u="sng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8987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7007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F588B4-CB59-614E-93AB-9F331D0D8D8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764792"/>
            <a:ext cx="8481400" cy="44582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95408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8912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8851A9-1959-C54C-A050-24BB5C598FE4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1011936"/>
            <a:ext cx="8481400" cy="52110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>
                <a:solidFill>
                  <a:schemeClr val="bg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850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891284"/>
            <a:ext cx="11579352" cy="1133856"/>
          </a:xfrm>
        </p:spPr>
        <p:txBody>
          <a:bodyPr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32BBD40-9FB7-E148-AC1B-3919D230BEB1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8" y="1011936"/>
            <a:ext cx="9074511" cy="521106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6000" b="1" i="0" u="sng">
                <a:solidFill>
                  <a:schemeClr val="accent1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400" b="1" i="0">
                <a:solidFill>
                  <a:schemeClr val="accent1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000" b="1" i="0">
                <a:solidFill>
                  <a:schemeClr val="accent1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solidFill>
                  <a:schemeClr val="accent1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200" b="1" i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0430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05" y="5475284"/>
            <a:ext cx="9037984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7B831F-0525-DF47-A6D2-509FE238C6D0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77004" y="1005779"/>
            <a:ext cx="9037985" cy="4103745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069037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9066" y="5475285"/>
            <a:ext cx="9045923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43EBDBC-CFAC-9946-A2F3-D6402690E4D2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9066" y="1001715"/>
            <a:ext cx="9053874" cy="4107810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633403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28" y="5475285"/>
            <a:ext cx="9074512" cy="747715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42C378-8FD2-C449-B7AA-6F7022066293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8" y="1011936"/>
            <a:ext cx="9037985" cy="371659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8158825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640203"/>
            <a:ext cx="10923934" cy="1099006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AA9746-49E3-1D49-A044-597FC2272B5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2120209"/>
            <a:ext cx="10923935" cy="410279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647606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1001715"/>
            <a:ext cx="10923934" cy="747715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000" u="none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5AA9746-49E3-1D49-A044-597FC2272B5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2120209"/>
            <a:ext cx="10923935" cy="410279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60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587229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4" y="1010613"/>
            <a:ext cx="10945189" cy="746759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7BE2A0-CBC1-A842-B334-0B3B571BCC28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129474"/>
            <a:ext cx="5271473" cy="4093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3941" y="2129475"/>
            <a:ext cx="5274021" cy="4093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42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1010614"/>
            <a:ext cx="10923934" cy="74676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54D687F-3261-A345-B9E7-76DD0579BB9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28" y="2120575"/>
            <a:ext cx="5271474" cy="375613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3940" y="2120575"/>
            <a:ext cx="5274023" cy="37561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28" y="2877190"/>
            <a:ext cx="5266092" cy="3345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0" y="2877190"/>
            <a:ext cx="5271464" cy="33458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46233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11936"/>
            <a:ext cx="10923935" cy="186525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C9DF99-DDC2-894B-B2EC-BE93B405C6CB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81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7E1AAE6-D11F-2F46-A437-EC693200CDD7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307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996695"/>
            <a:ext cx="3763961" cy="1314426"/>
          </a:xfrm>
        </p:spPr>
        <p:txBody>
          <a:bodyPr anchor="t">
            <a:normAutofit/>
          </a:bodyPr>
          <a:lstStyle>
            <a:lvl1pPr>
              <a:defRPr sz="28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D95903C-EDC1-ED4F-958F-696903391605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8" y="2495234"/>
            <a:ext cx="3763961" cy="3727766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474" y="1005779"/>
            <a:ext cx="6604492" cy="521722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5055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30936"/>
            <a:ext cx="3793283" cy="2246253"/>
          </a:xfrm>
        </p:spPr>
        <p:txBody>
          <a:bodyPr anchor="t">
            <a:normAutofit/>
          </a:bodyPr>
          <a:lstStyle>
            <a:lvl1pPr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DC713B-25C9-B74A-9BBC-A695A5E98312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1" y="3242949"/>
            <a:ext cx="3763969" cy="3017826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2523" y="630937"/>
            <a:ext cx="6616830" cy="559206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980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8" y="982085"/>
            <a:ext cx="7538425" cy="1895105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D5279E-0E3B-B54D-9B59-E121D9B3AFDB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8" y="3242949"/>
            <a:ext cx="10923935" cy="2980051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94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60"/>
            <a:ext cx="8481400" cy="1852292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9E747C-1B1C-1345-96BA-B9E64C23A7BC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3614097"/>
            <a:ext cx="8481400" cy="1861187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28600" indent="0"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buNone/>
              <a:defRPr sz="1800">
                <a:solidFill>
                  <a:schemeClr val="tx1"/>
                </a:solidFill>
              </a:defRPr>
            </a:lvl3pPr>
            <a:lvl4pPr marL="685800" indent="0">
              <a:buNone/>
              <a:defRPr sz="1600">
                <a:solidFill>
                  <a:schemeClr val="tx1"/>
                </a:solidFill>
              </a:defRPr>
            </a:lvl4pPr>
            <a:lvl5pPr marL="9144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22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60"/>
            <a:ext cx="7731038" cy="3346766"/>
          </a:xfrm>
        </p:spPr>
        <p:txBody>
          <a:bodyPr anchor="b">
            <a:no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DA23C4-A9FB-DB4A-B7DD-A0A5161EF3E0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5109526"/>
            <a:ext cx="6595450" cy="1113474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1pPr>
            <a:lvl2pPr marL="2286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2pPr>
            <a:lvl3pPr marL="4572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3pPr>
            <a:lvl4pPr marL="6858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4pPr>
            <a:lvl5pPr marL="914400" indent="0">
              <a:buNone/>
              <a:defRPr sz="2000" b="1" i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27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10923935" cy="14944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08540" y="0"/>
            <a:ext cx="91440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+mj-lt"/>
              </a:defRPr>
            </a:lvl1pPr>
          </a:lstStyle>
          <a:p>
            <a:fld id="{D90E5A07-4FDA-D34C-BE60-17876FEEBAA5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4029" y="0"/>
            <a:ext cx="365760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9324" y="0"/>
            <a:ext cx="548640" cy="6309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bg1"/>
                </a:solidFill>
                <a:latin typeface="+mj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29" y="2877190"/>
            <a:ext cx="10923935" cy="3345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97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9" r:id="rId5"/>
    <p:sldLayoutId id="2147483780" r:id="rId6"/>
    <p:sldLayoutId id="2147483781" r:id="rId7"/>
    <p:sldLayoutId id="2147483782" r:id="rId8"/>
    <p:sldLayoutId id="2147483832" r:id="rId9"/>
    <p:sldLayoutId id="2147483783" r:id="rId10"/>
    <p:sldLayoutId id="214748383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814" r:id="rId42"/>
    <p:sldLayoutId id="2147483834" r:id="rId43"/>
    <p:sldLayoutId id="2147483815" r:id="rId44"/>
    <p:sldLayoutId id="2147483816" r:id="rId45"/>
    <p:sldLayoutId id="2147483817" r:id="rId46"/>
    <p:sldLayoutId id="2147483818" r:id="rId47"/>
    <p:sldLayoutId id="2147483819" r:id="rId48"/>
    <p:sldLayoutId id="2147483820" r:id="rId49"/>
    <p:sldLayoutId id="2147483821" r:id="rId50"/>
    <p:sldLayoutId id="2147483822" r:id="rId51"/>
    <p:sldLayoutId id="2147483835" r:id="rId52"/>
    <p:sldLayoutId id="2147483823" r:id="rId53"/>
    <p:sldLayoutId id="2147483824" r:id="rId54"/>
    <p:sldLayoutId id="2147483825" r:id="rId55"/>
    <p:sldLayoutId id="2147483826" r:id="rId56"/>
    <p:sldLayoutId id="2147483827" r:id="rId57"/>
    <p:sldLayoutId id="2147483828" r:id="rId58"/>
    <p:sldLayoutId id="2147483829" r:id="rId59"/>
    <p:sldLayoutId id="2147483830" r:id="rId60"/>
    <p:sldLayoutId id="2147483831" r:id="rId6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u="sng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haschl/qxag059" TargetMode="External"/><Relationship Id="rId2" Type="http://schemas.openxmlformats.org/officeDocument/2006/relationships/hyperlink" Target="https://lawfilesext.leg.wa.gov/biennium/2025-26/Pdf/Bills/Session%20Laws/Senate/5395-S2.SL.pdf#page=1" TargetMode="Externa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doi.org/10.1001/jamanetworkopen.2025.35707" TargetMode="External"/><Relationship Id="rId5" Type="http://schemas.openxmlformats.org/officeDocument/2006/relationships/hyperlink" Target="https://www.asco.org/about-asco/press-center/news-releases/prior-authorization-often-places-burden-patients-with-cancer-delays-care" TargetMode="External"/><Relationship Id="rId4" Type="http://schemas.openxmlformats.org/officeDocument/2006/relationships/hyperlink" Target="https://www.health.harvard.edu/healthy-aging-and-longevity/prior-authorization-what-is-it-when-might-you-need-it-and-how-do-you-get-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608C23-AAC7-24F5-F2C0-159F3F981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29" y="634999"/>
            <a:ext cx="10805115" cy="5588001"/>
          </a:xfrm>
        </p:spPr>
        <p:txBody>
          <a:bodyPr>
            <a:normAutofit/>
          </a:bodyPr>
          <a:lstStyle/>
          <a:p>
            <a:r>
              <a:rPr lang="en-US" sz="7200" u="none" dirty="0"/>
              <a:t>Washington State </a:t>
            </a:r>
            <a:r>
              <a:rPr lang="en-US" sz="7200" u="non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Prior Authorization </a:t>
            </a:r>
            <a:r>
              <a:rPr lang="en-US" sz="7200" u="none" dirty="0"/>
              <a:t>Policy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DE37C8C-B9EB-77D8-9402-9E66A29BE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848" y="634999"/>
            <a:ext cx="4773116" cy="1494477"/>
          </a:xfrm>
        </p:spPr>
        <p:txBody>
          <a:bodyPr/>
          <a:lstStyle/>
          <a:p>
            <a:r>
              <a:rPr lang="en-US" dirty="0"/>
              <a:t>Presented by Senator Tina Orwall, MSW</a:t>
            </a:r>
          </a:p>
        </p:txBody>
      </p:sp>
    </p:spTree>
    <p:extLst>
      <p:ext uri="{BB962C8B-B14F-4D97-AF65-F5344CB8AC3E}">
        <p14:creationId xmlns:p14="http://schemas.microsoft.com/office/powerpoint/2010/main" val="39691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9519-237E-F154-0775-DC5A3CDF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12" y="448056"/>
            <a:ext cx="6095955" cy="1905122"/>
          </a:xfrm>
        </p:spPr>
        <p:txBody>
          <a:bodyPr/>
          <a:lstStyle/>
          <a:p>
            <a:r>
              <a:rPr lang="en-US" u="none" dirty="0"/>
              <a:t>Prior Authorization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ACC6B-C7FD-0935-2022-57CCC9D64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12" y="2673036"/>
            <a:ext cx="6095955" cy="3663574"/>
          </a:xfrm>
        </p:spPr>
        <p:txBody>
          <a:bodyPr>
            <a:noAutofit/>
          </a:bodyPr>
          <a:lstStyle/>
          <a:p>
            <a:pPr marL="320040">
              <a:lnSpc>
                <a:spcPct val="100000"/>
              </a:lnSpc>
            </a:pPr>
            <a:r>
              <a:rPr lang="en-US" sz="2800" dirty="0"/>
              <a:t>Prior authorization is an increasing administrative burden on patients </a:t>
            </a:r>
          </a:p>
          <a:p>
            <a:pPr marL="320040">
              <a:lnSpc>
                <a:spcPct val="100000"/>
              </a:lnSpc>
            </a:pPr>
            <a:r>
              <a:rPr lang="en-US" sz="2800" dirty="0"/>
              <a:t>Prior authorization can lead to delays in treatment </a:t>
            </a:r>
          </a:p>
          <a:p>
            <a:pPr marL="320040">
              <a:lnSpc>
                <a:spcPct val="100000"/>
              </a:lnSpc>
            </a:pPr>
            <a:r>
              <a:rPr lang="en-US" sz="2800" dirty="0"/>
              <a:t>Providers and staff spend </a:t>
            </a: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12 hours </a:t>
            </a:r>
            <a:r>
              <a:rPr lang="en-US" sz="2800" dirty="0"/>
              <a:t>a week on administrative tasks associated with prior authorization</a:t>
            </a:r>
          </a:p>
        </p:txBody>
      </p:sp>
      <p:pic>
        <p:nvPicPr>
          <p:cNvPr id="7" name="Picture Placeholder 6" descr="Healthcare colleagues meeting">
            <a:extLst>
              <a:ext uri="{FF2B5EF4-FFF2-40B4-BE49-F238E27FC236}">
                <a16:creationId xmlns:a16="http://schemas.microsoft.com/office/drawing/2014/main" id="{5585703F-49CE-3F64-7940-AA28775240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4" r="25624"/>
          <a:stretch>
            <a:fillRect/>
          </a:stretch>
        </p:blipFill>
        <p:spPr>
          <a:xfrm>
            <a:off x="6903719" y="630936"/>
            <a:ext cx="4654245" cy="5592064"/>
          </a:xfrm>
        </p:spPr>
      </p:pic>
    </p:spTree>
    <p:extLst>
      <p:ext uri="{BB962C8B-B14F-4D97-AF65-F5344CB8AC3E}">
        <p14:creationId xmlns:p14="http://schemas.microsoft.com/office/powerpoint/2010/main" val="3664579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8D694-4F44-C657-336D-94509EE5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186A9-E4C2-3FE6-A85F-C00A9E50A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84" y="91440"/>
            <a:ext cx="6626307" cy="1905122"/>
          </a:xfrm>
        </p:spPr>
        <p:txBody>
          <a:bodyPr/>
          <a:lstStyle/>
          <a:p>
            <a:r>
              <a:rPr lang="en-US" sz="4400" u="none" dirty="0"/>
              <a:t>Prior Authorization In </a:t>
            </a:r>
            <a:r>
              <a:rPr lang="en-US" sz="4400" u="non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Cancer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8BE7D-5755-8941-EAB9-A7394F040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12" y="2130552"/>
            <a:ext cx="6095955" cy="4206058"/>
          </a:xfrm>
        </p:spPr>
        <p:txBody>
          <a:bodyPr>
            <a:noAutofit/>
          </a:bodyPr>
          <a:lstStyle/>
          <a:p>
            <a:pPr marL="320040">
              <a:lnSpc>
                <a:spcPct val="100000"/>
              </a:lnSpc>
            </a:pPr>
            <a:r>
              <a:rPr lang="en-US" sz="2800" dirty="0"/>
              <a:t>Patients with cancer are more likely to have to navigate prior authorization on their own </a:t>
            </a:r>
          </a:p>
          <a:p>
            <a:pPr marL="320040">
              <a:lnSpc>
                <a:spcPct val="100000"/>
              </a:lnSpc>
            </a:pPr>
            <a:r>
              <a:rPr lang="en-US" sz="2800" dirty="0"/>
              <a:t>The time and emotional burden can compound an already difficult time in a patient’s life</a:t>
            </a:r>
          </a:p>
          <a:p>
            <a:pPr marL="320040">
              <a:lnSpc>
                <a:spcPct val="100000"/>
              </a:lnSpc>
            </a:pPr>
            <a:r>
              <a:rPr lang="en-US" sz="2800" dirty="0"/>
              <a:t>90% of radiation oncologists reported delays in treatment due to prior authorization</a:t>
            </a:r>
          </a:p>
        </p:txBody>
      </p:sp>
      <p:pic>
        <p:nvPicPr>
          <p:cNvPr id="7" name="Picture Placeholder 6" descr="Doctor and patient in exam room">
            <a:extLst>
              <a:ext uri="{FF2B5EF4-FFF2-40B4-BE49-F238E27FC236}">
                <a16:creationId xmlns:a16="http://schemas.microsoft.com/office/drawing/2014/main" id="{B923FB87-C4D5-CF41-BB7C-B61A86C5712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7" r="22257"/>
          <a:stretch/>
        </p:blipFill>
        <p:spPr>
          <a:xfrm>
            <a:off x="6903719" y="630936"/>
            <a:ext cx="4654245" cy="5592064"/>
          </a:xfrm>
        </p:spPr>
      </p:pic>
    </p:spTree>
    <p:extLst>
      <p:ext uri="{BB962C8B-B14F-4D97-AF65-F5344CB8AC3E}">
        <p14:creationId xmlns:p14="http://schemas.microsoft.com/office/powerpoint/2010/main" val="2887322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5B29-4E45-6F70-804F-B315516D2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91" y="4531056"/>
            <a:ext cx="6209067" cy="1691943"/>
          </a:xfrm>
        </p:spPr>
        <p:txBody>
          <a:bodyPr/>
          <a:lstStyle/>
          <a:p>
            <a:r>
              <a:rPr lang="en-US" u="none" dirty="0">
                <a:effectLst/>
              </a:rPr>
              <a:t>Artificial Intelligence</a:t>
            </a:r>
            <a:endParaRPr lang="en-US" u="none" dirty="0"/>
          </a:p>
        </p:txBody>
      </p:sp>
      <p:pic>
        <p:nvPicPr>
          <p:cNvPr id="10" name="Picture Placeholder 9" descr="Female doctor and patient">
            <a:extLst>
              <a:ext uri="{FF2B5EF4-FFF2-40B4-BE49-F238E27FC236}">
                <a16:creationId xmlns:a16="http://schemas.microsoft.com/office/drawing/2014/main" id="{2728C7FB-BD32-E694-D054-B3FD652D14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1" b="7671"/>
          <a:stretch/>
        </p:blipFill>
        <p:spPr>
          <a:xfrm>
            <a:off x="405291" y="635001"/>
            <a:ext cx="5244394" cy="295988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EDC57-B250-944C-B430-81AE4BA042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76104" y="0"/>
            <a:ext cx="6209067" cy="6858000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1200" dirty="0"/>
              <a:t>Artificial intelligence (AI) is being increasingly used by carriers to make and/or support decision making regarding medical necessity and treatment requiring prior authorization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1200" dirty="0"/>
              <a:t>"Artificial intelligence" is defined as the use of machine learning and related technologies that use data to train statistical models for the purpose of </a:t>
            </a:r>
            <a:r>
              <a:rPr lang="en-US" sz="11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enabling computer systems to perform tasks normally associated with human intelligence or perception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89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61DF94A-DA27-1E29-408E-F5360E814FB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3233" y="2212848"/>
            <a:ext cx="10616494" cy="4138167"/>
          </a:xfrm>
        </p:spPr>
        <p:txBody>
          <a:bodyPr>
            <a:normAutofit/>
          </a:bodyPr>
          <a:lstStyle/>
          <a:p>
            <a:r>
              <a:rPr lang="en-US" sz="2800" dirty="0"/>
              <a:t>Require a licensed medical professional to sign off on the carrier’s denial of coverage</a:t>
            </a:r>
          </a:p>
          <a:p>
            <a:r>
              <a:rPr lang="en-US" sz="2800" dirty="0"/>
              <a:t>AI can not be the sole decision maker to deny, delay or modify health care services </a:t>
            </a:r>
          </a:p>
          <a:p>
            <a:r>
              <a:rPr lang="en-US" sz="2800" dirty="0"/>
              <a:t>Set parameters on how AI can be used by carrier’s</a:t>
            </a:r>
          </a:p>
          <a:p>
            <a:r>
              <a:rPr lang="en-US" sz="2800" dirty="0"/>
              <a:t>Increase transparency between carrier’s, providers, and patients</a:t>
            </a:r>
          </a:p>
          <a:p>
            <a:r>
              <a:rPr lang="en-US" sz="2800" dirty="0"/>
              <a:t>The carrier must provide the name and credentials of the provider who had "clinical oversight" on the decision</a:t>
            </a:r>
            <a:endParaRPr lang="en-US" sz="2800" b="1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FC1DB893-782D-A6DD-B895-FA3E9931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33" y="740664"/>
            <a:ext cx="7220775" cy="1069848"/>
          </a:xfrm>
        </p:spPr>
        <p:txBody>
          <a:bodyPr/>
          <a:lstStyle/>
          <a:p>
            <a:r>
              <a:rPr lang="en-US" u="none" dirty="0"/>
              <a:t>Intent of </a:t>
            </a:r>
            <a:r>
              <a:rPr lang="en-US" u="non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SB 5395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66960-6EB7-5543-D7E2-21C56C33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001714"/>
            <a:ext cx="10923935" cy="1127760"/>
          </a:xfrm>
        </p:spPr>
        <p:txBody>
          <a:bodyPr/>
          <a:lstStyle/>
          <a:p>
            <a:pPr algn="ctr"/>
            <a:r>
              <a:rPr lang="en-US" sz="4800" u="none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Community</a:t>
            </a:r>
            <a:r>
              <a:rPr lang="en-US" sz="4800" u="none" dirty="0"/>
              <a:t> Partners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AE162C-58C4-75CF-228E-941F36570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Association of Washington Healthcare Plans</a:t>
            </a:r>
          </a:p>
          <a:p>
            <a:pPr lvl="0" fontAlgn="ctr"/>
            <a:r>
              <a:rPr lang="en-US" sz="2800" dirty="0"/>
              <a:t>Northwest Health Law Advocates</a:t>
            </a:r>
          </a:p>
          <a:p>
            <a:pPr lvl="0" fontAlgn="ctr"/>
            <a:r>
              <a:rPr lang="en-US" sz="2800" dirty="0"/>
              <a:t>Patient Coalition of Washington</a:t>
            </a:r>
          </a:p>
          <a:p>
            <a:r>
              <a:rPr lang="en-US" sz="2800" dirty="0"/>
              <a:t>Washington Academy of Family Physicians</a:t>
            </a:r>
          </a:p>
          <a:p>
            <a:r>
              <a:rPr lang="en-US" sz="2800" dirty="0"/>
              <a:t>Washington State Medical Association</a:t>
            </a:r>
          </a:p>
          <a:p>
            <a:r>
              <a:rPr lang="en-US" sz="2800" dirty="0"/>
              <a:t>Washington State Hospital Association</a:t>
            </a:r>
          </a:p>
          <a:p>
            <a:r>
              <a:rPr lang="en-US" sz="2800" dirty="0"/>
              <a:t>Ambulatory Surgical Facilities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2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557A9-A3EF-B223-C7FD-7F275B450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539" y="3913632"/>
            <a:ext cx="10160501" cy="27425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latin typeface="Aptos Black" panose="020F0502020204030204" pitchFamily="34" charset="0"/>
              </a:rPr>
              <a:t>Contact Senator Orwall:</a:t>
            </a:r>
          </a:p>
          <a:p>
            <a:pPr marL="0" indent="0">
              <a:buNone/>
            </a:pPr>
            <a:r>
              <a:rPr lang="en-US" sz="3200" b="1" dirty="0"/>
              <a:t>Email: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tina.orwall@leg.wa.gov </a:t>
            </a:r>
          </a:p>
          <a:p>
            <a:pPr marL="0" indent="0">
              <a:buNone/>
            </a:pPr>
            <a:r>
              <a:rPr lang="en-US" sz="3200" b="1" dirty="0"/>
              <a:t>Office: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360.786.7664</a:t>
            </a:r>
            <a:endParaRPr lang="en-US" sz="3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C2A23-0B70-75B2-804F-CE87A700C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540" y="537865"/>
            <a:ext cx="9646920" cy="301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90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14DB0-1E7A-61A1-4F95-45F4A3D3EA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403" y="122936"/>
            <a:ext cx="10923935" cy="1001776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References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9A73B6-83C4-E41A-937A-14978F8858B5}"/>
              </a:ext>
            </a:extLst>
          </p:cNvPr>
          <p:cNvSpPr txBox="1"/>
          <p:nvPr/>
        </p:nvSpPr>
        <p:spPr>
          <a:xfrm>
            <a:off x="302490" y="1408176"/>
            <a:ext cx="1158702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/>
            <a:r>
              <a:rPr lang="en-US" sz="1600" dirty="0"/>
              <a:t>Health Carriers – Prior Authorization Determinations, SB 5395, 69</a:t>
            </a:r>
            <a:r>
              <a:rPr lang="en-US" sz="1600" baseline="30000" dirty="0"/>
              <a:t>th</a:t>
            </a:r>
            <a:r>
              <a:rPr lang="en-US" sz="1600" dirty="0"/>
              <a:t> Leg. (2026). </a:t>
            </a:r>
            <a:r>
              <a:rPr lang="en-US" sz="1600" dirty="0">
                <a:hlinkClick r:id="rId2"/>
              </a:rPr>
              <a:t>https://lawfilesext.leg.wa.gov/biennium/2025-26/Pdf/Bills/Session%20Laws/Senate/5395-S2.SL.pdf#page=1</a:t>
            </a:r>
            <a:r>
              <a:rPr lang="en-US" sz="1600" dirty="0"/>
              <a:t> </a:t>
            </a:r>
          </a:p>
          <a:p>
            <a:pPr lvl="1" indent="-457200"/>
            <a:endParaRPr lang="en-US" sz="1600" dirty="0"/>
          </a:p>
          <a:p>
            <a:pPr lvl="1" indent="-457200"/>
            <a:r>
              <a:rPr lang="en-US" sz="1600" dirty="0"/>
              <a:t>Kyle, M. A., Fang, K. Y., Wade, C. G., &amp; </a:t>
            </a:r>
            <a:r>
              <a:rPr lang="en-US" sz="1600" dirty="0" err="1"/>
              <a:t>Yaver</a:t>
            </a:r>
            <a:r>
              <a:rPr lang="en-US" sz="1600" dirty="0"/>
              <a:t>, M. (2025). </a:t>
            </a:r>
            <a:r>
              <a:rPr lang="en-US" sz="1600" i="1" dirty="0"/>
              <a:t>Patient administrative burden: A scoping review</a:t>
            </a:r>
            <a:r>
              <a:rPr lang="en-US" sz="1600" dirty="0"/>
              <a:t>. Health Affairs Scholar. </a:t>
            </a:r>
          </a:p>
          <a:p>
            <a:pPr lvl="1" indent="-457200"/>
            <a:endParaRPr lang="en-US" sz="1600" dirty="0"/>
          </a:p>
          <a:p>
            <a:pPr lvl="1" indent="-457200"/>
            <a:r>
              <a:rPr lang="en-US" sz="1600" dirty="0"/>
              <a:t>Kyle, M. A., Kakani, P., Burn, S. L., &amp; Maini, L. (2026). Trends in prescription drug coverage restrictions in Medicare, Medicaid, and Commercial Insurance Plans, 2011-2019. </a:t>
            </a:r>
            <a:r>
              <a:rPr lang="en-US" sz="1600" i="1" dirty="0"/>
              <a:t>Health Affairs Scholar</a:t>
            </a:r>
            <a:r>
              <a:rPr lang="en-US" sz="1600" dirty="0"/>
              <a:t>, </a:t>
            </a:r>
            <a:r>
              <a:rPr lang="en-US" sz="1600" i="1" dirty="0"/>
              <a:t>4</a:t>
            </a:r>
            <a:r>
              <a:rPr lang="en-US" sz="1600" dirty="0"/>
              <a:t>(3). </a:t>
            </a:r>
            <a:r>
              <a:rPr lang="en-US" sz="1600" dirty="0">
                <a:hlinkClick r:id="rId3"/>
              </a:rPr>
              <a:t>https://doi.org/10.1093/haschl/qxag059</a:t>
            </a:r>
            <a:r>
              <a:rPr lang="en-US" sz="1600" dirty="0"/>
              <a:t> </a:t>
            </a:r>
          </a:p>
          <a:p>
            <a:pPr lvl="1" indent="-457200"/>
            <a:endParaRPr lang="en-US" sz="1600" dirty="0"/>
          </a:p>
          <a:p>
            <a:pPr lvl="1" indent="-457200"/>
            <a:r>
              <a:rPr lang="en-US" sz="1600" dirty="0"/>
              <a:t>Levine, H. (2024, August 5). </a:t>
            </a:r>
            <a:r>
              <a:rPr lang="en-US" sz="1600" i="1" dirty="0"/>
              <a:t>Prior authorization: What is it, when might you need it, and how do you get it?</a:t>
            </a:r>
            <a:r>
              <a:rPr lang="en-US" sz="1600" dirty="0"/>
              <a:t>. Harvard Health. </a:t>
            </a:r>
            <a:r>
              <a:rPr lang="en-US" sz="1600" dirty="0">
                <a:hlinkClick r:id="rId4"/>
              </a:rPr>
              <a:t>https://www.health.harvard.edu/healthy-aging-and-longevity/</a:t>
            </a:r>
            <a:r>
              <a:rPr lang="en-US" sz="1600">
                <a:hlinkClick r:id="rId4"/>
              </a:rPr>
              <a:t>prior-authorization-what-is-it-when-might-you-need-it-and-how-do-you-get-it</a:t>
            </a:r>
            <a:r>
              <a:rPr lang="en-US" sz="1600"/>
              <a:t> </a:t>
            </a:r>
          </a:p>
          <a:p>
            <a:pPr lvl="1" indent="-457200"/>
            <a:endParaRPr lang="en-US" sz="1600" dirty="0"/>
          </a:p>
          <a:p>
            <a:pPr lvl="1" indent="-457200"/>
            <a:r>
              <a:rPr lang="en-US" sz="1600" i="1" dirty="0"/>
              <a:t>Prior authorization often places burden on patients with cancer, delays care - </a:t>
            </a:r>
            <a:r>
              <a:rPr lang="en-US" sz="1600" i="1" dirty="0" err="1"/>
              <a:t>asco</a:t>
            </a:r>
            <a:r>
              <a:rPr lang="en-US" sz="1600" dirty="0"/>
              <a:t>. American Society of Clinical Oncology. (2025, October 6). </a:t>
            </a:r>
            <a:r>
              <a:rPr lang="en-US" sz="1600" dirty="0">
                <a:hlinkClick r:id="rId5"/>
              </a:rPr>
              <a:t>https://www.asco.org/about-asco/press-center/news-releases/prior-authorization-often-places-burden-patients-with-cancer-delays-care</a:t>
            </a:r>
            <a:r>
              <a:rPr lang="en-US" sz="1600" dirty="0"/>
              <a:t> </a:t>
            </a:r>
          </a:p>
          <a:p>
            <a:pPr lvl="1" indent="-457200"/>
            <a:endParaRPr lang="en-US" sz="1600" dirty="0"/>
          </a:p>
          <a:p>
            <a:pPr lvl="1" indent="-457200"/>
            <a:r>
              <a:rPr lang="en-US" sz="1600" dirty="0"/>
              <a:t>Vu, K., Gupta, A., Chino, F., Barnes, J., Thom, B., &amp; Kyle, M. A. (2025). Prior authorization, quantity limits, and step therapy for patient-administered antiemetics. </a:t>
            </a:r>
            <a:r>
              <a:rPr lang="en-US" sz="1600" i="1" dirty="0"/>
              <a:t>JAMA Network Open</a:t>
            </a:r>
            <a:r>
              <a:rPr lang="en-US" sz="1600" dirty="0"/>
              <a:t>, </a:t>
            </a:r>
            <a:r>
              <a:rPr lang="en-US" sz="1600" i="1" dirty="0"/>
              <a:t>8</a:t>
            </a:r>
            <a:r>
              <a:rPr lang="en-US" sz="1600" dirty="0"/>
              <a:t>(10). </a:t>
            </a:r>
            <a:r>
              <a:rPr lang="en-US" sz="1600" dirty="0">
                <a:hlinkClick r:id="rId6"/>
              </a:rPr>
              <a:t>https://doi.org/10.1001/jamanetworkopen.2025.35707</a:t>
            </a:r>
            <a:r>
              <a:rPr lang="en-US" sz="1600" dirty="0"/>
              <a:t> </a:t>
            </a:r>
          </a:p>
          <a:p>
            <a:pPr lvl="1" indent="-457200"/>
            <a:endParaRPr lang="en-US" sz="1600" dirty="0"/>
          </a:p>
          <a:p>
            <a:pPr lvl="1" indent="-457200"/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62053"/>
      </p:ext>
    </p:extLst>
  </p:cSld>
  <p:clrMapOvr>
    <a:masterClrMapping/>
  </p:clrMapOvr>
</p:sld>
</file>

<file path=ppt/theme/theme1.xml><?xml version="1.0" encoding="utf-8"?>
<a:theme xmlns:a="http://schemas.openxmlformats.org/drawingml/2006/main" name="BoldUnderlinesKeynote">
  <a:themeElements>
    <a:clrScheme name="NB - Keynote">
      <a:dk1>
        <a:srgbClr val="000000"/>
      </a:dk1>
      <a:lt1>
        <a:srgbClr val="FFFFFF"/>
      </a:lt1>
      <a:dk2>
        <a:srgbClr val="2C3932"/>
      </a:dk2>
      <a:lt2>
        <a:srgbClr val="FDF6EA"/>
      </a:lt2>
      <a:accent1>
        <a:srgbClr val="003A41"/>
      </a:accent1>
      <a:accent2>
        <a:srgbClr val="ECEBE3"/>
      </a:accent2>
      <a:accent3>
        <a:srgbClr val="400023"/>
      </a:accent3>
      <a:accent4>
        <a:srgbClr val="68989E"/>
      </a:accent4>
      <a:accent5>
        <a:srgbClr val="BFB360"/>
      </a:accent5>
      <a:accent6>
        <a:srgbClr val="BF6093"/>
      </a:accent6>
      <a:hlink>
        <a:srgbClr val="169C9A"/>
      </a:hlink>
      <a:folHlink>
        <a:srgbClr val="E15C3D"/>
      </a:folHlink>
    </a:clrScheme>
    <a:fontScheme name="Custom 9">
      <a:majorFont>
        <a:latin typeface="Aptos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ld underlines keynote presentation _win32_DN_v2" id="{E18D5B16-117C-46FD-8B97-39D77F728B32}" vid="{93298573-99F9-4CB3-90C8-DB41313B57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9fff72b-22a0-4c16-a14f-fc51e0c7920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E8B63691E642429495950F20F0D964" ma:contentTypeVersion="5" ma:contentTypeDescription="Create a new document." ma:contentTypeScope="" ma:versionID="3622a44ca7e1477c1bab29576a6300ba">
  <xsd:schema xmlns:xsd="http://www.w3.org/2001/XMLSchema" xmlns:xs="http://www.w3.org/2001/XMLSchema" xmlns:p="http://schemas.microsoft.com/office/2006/metadata/properties" xmlns:ns3="69fff72b-22a0-4c16-a14f-fc51e0c79205" targetNamespace="http://schemas.microsoft.com/office/2006/metadata/properties" ma:root="true" ma:fieldsID="c7b9217dd938bea22e212e35f38c678f" ns3:_="">
    <xsd:import namespace="69fff72b-22a0-4c16-a14f-fc51e0c7920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fff72b-22a0-4c16-a14f-fc51e0c7920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782DA7-86C0-4A84-A860-11A1E6E3FB6B}">
  <ds:schemaRefs>
    <ds:schemaRef ds:uri="69fff72b-22a0-4c16-a14f-fc51e0c79205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518473-7FDC-4202-9FBA-54A7885B06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fff72b-22a0-4c16-a14f-fc51e0c792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{A66F9011-E424-41BB-8A8F-13C04CA76D6C}e68b7f07-47f1-4c94-a1ca-e7d736a42cf8-TF86f18fb6-1448-4a46-9973-da86b5b4a1df94418399_win32</Template>
  <TotalTime>279</TotalTime>
  <Words>583</Words>
  <Application>Microsoft Office PowerPoint</Application>
  <PresentationFormat>Widescreen</PresentationFormat>
  <Paragraphs>46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Black</vt:lpstr>
      <vt:lpstr>Aptos Light</vt:lpstr>
      <vt:lpstr>Arial</vt:lpstr>
      <vt:lpstr>BoldUnderlinesKeynote</vt:lpstr>
      <vt:lpstr>Washington State Prior Authorization Policy</vt:lpstr>
      <vt:lpstr>Prior Authorization</vt:lpstr>
      <vt:lpstr>Prior Authorization In Cancer Treatment</vt:lpstr>
      <vt:lpstr>Artificial Intelligence</vt:lpstr>
      <vt:lpstr>Intent of SB 5395</vt:lpstr>
      <vt:lpstr>Community Partners</vt:lpstr>
      <vt:lpstr>PowerPoint Presentation</vt:lpstr>
      <vt:lpstr>PowerPoint Presentation</vt:lpstr>
    </vt:vector>
  </TitlesOfParts>
  <Company>Washington State Legislature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Cole, Maisha</dc:creator>
  <cp:lastModifiedBy>Kestner, Shannon T</cp:lastModifiedBy>
  <cp:revision>2</cp:revision>
  <dcterms:created xsi:type="dcterms:W3CDTF">2026-10-13T19:03:10Z</dcterms:created>
  <dcterms:modified xsi:type="dcterms:W3CDTF">2026-10-20T18:25:18Z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0x01010061E8B63691E642429495950F20F0D964</vt:lpwstr>
  </property>
  <property fmtid="{D5CDD505-2E9C-101B-9397-08002B2CF9AE}" pid="3" name="MediaServiceImageTags">
    <vt:lpwstr/>
  </property>
</Properties>
</file>