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ngesInfos/changesInfo1.xml" ContentType="application/vnd.ms-powerpoint.changesinfo+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936" r:id="rId2"/>
    <p:sldMasterId id="2147483948" r:id="rId3"/>
  </p:sldMasterIdLst>
  <p:notesMasterIdLst>
    <p:notesMasterId r:id="rId50"/>
  </p:notesMasterIdLst>
  <p:handoutMasterIdLst>
    <p:handoutMasterId r:id="rId51"/>
  </p:handoutMasterIdLst>
  <p:sldIdLst>
    <p:sldId id="860" r:id="rId4"/>
    <p:sldId id="1313" r:id="rId5"/>
    <p:sldId id="1222" r:id="rId7"/>
    <p:sldId id="1212" r:id="rId8"/>
    <p:sldId id="1214" r:id="rId9"/>
    <p:sldId id="266" r:id="rId14"/>
    <p:sldId id="1356" r:id="rId73"/>
    <p:sldId id="1101" r:id="rId11"/>
    <p:sldId id="1157" r:id="rId17"/>
    <p:sldId id="1158" r:id="rId18"/>
    <p:sldId id="1314" r:id="rId19"/>
    <p:sldId id="1344" r:id="rId61"/>
    <p:sldId id="1311" r:id="rId21"/>
    <p:sldId id="1318" r:id="rId23"/>
    <p:sldId id="1357" r:id="rId74"/>
    <p:sldId id="1234" r:id="rId26"/>
    <p:sldId id="1345" r:id="rId62"/>
    <p:sldId id="1346" r:id="rId63"/>
    <p:sldId id="1347" r:id="rId64"/>
    <p:sldId id="1348" r:id="rId65"/>
    <p:sldId id="1326" r:id="rId32"/>
    <p:sldId id="1349" r:id="rId66"/>
    <p:sldId id="1358" r:id="rId75"/>
    <p:sldId id="1331" r:id="rId36"/>
    <p:sldId id="1350" r:id="rId67"/>
    <p:sldId id="1334" r:id="rId39"/>
    <p:sldId id="1335" r:id="rId40"/>
    <p:sldId id="1352" r:id="rId69"/>
    <p:sldId id="1332" r:id="rId42"/>
    <p:sldId id="1351" r:id="rId68"/>
    <p:sldId id="1338" r:id="rId43"/>
    <p:sldId id="1359" r:id="rId76"/>
    <p:sldId id="1341" r:id="rId46"/>
    <p:sldId id="1354" r:id="rId71"/>
    <p:sldId id="1219" r:id="rId47"/>
    <p:sldId id="1342" r:id="rId48"/>
    <p:sldId id="1079" r:id="rId49"/>
    <p:sldId id="1355" r:id="rId72"/>
    <p:sldId id="1159" r:id="rId15"/>
    <p:sldId id="1163" r:id="rId16"/>
    <p:sldId id="1164" r:id="rId20"/>
    <p:sldId id="1139" r:id="rId22"/>
    <p:sldId id="1235" r:id="rId24"/>
    <p:sldId id="1169" r:id="rId27"/>
    <p:sldId id="1233" r:id="rId28"/>
    <p:sldId id="1320" r:id="rId29"/>
    <p:sldId id="1324" r:id="rId30"/>
    <p:sldId id="1325" r:id="rId31"/>
    <p:sldId id="1327" r:id="rId33"/>
    <p:sldId id="1328" r:id="rId34"/>
    <p:sldId id="1329" r:id="rId37"/>
    <p:sldId id="1307" r:id="rId38"/>
    <p:sldId id="1333" r:id="rId41"/>
    <p:sldId id="1340" r:id="rId45"/>
  </p:sldIdLst>
  <p:sldSz cx="12192000" cy="6858000"/>
  <p:notesSz cx="7077075" cy="9363075"/>
  <p:defaultTextStyle>
    <a:defPPr>
      <a:defRPr lang="en-US"/>
    </a:defPPr>
    <a:lvl1pPr algn="l" rtl="0" eaLnBrk="0" fontAlgn="base" hangingPunct="0">
      <a:spcBef>
        <a:spcPct val="0"/>
      </a:spcBef>
      <a:spcAft>
        <a:spcPct val="0"/>
      </a:spcAft>
      <a:defRPr sz="1400" kern="1200">
        <a:solidFill>
          <a:schemeClr val="tx2"/>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2"/>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2"/>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2"/>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2"/>
        </a:solidFill>
        <a:latin typeface="Arial" panose="020B0604020202020204" pitchFamily="34" charset="0"/>
        <a:ea typeface="+mn-ea"/>
        <a:cs typeface="+mn-cs"/>
      </a:defRPr>
    </a:lvl5pPr>
    <a:lvl6pPr marL="2286000" algn="l" defTabSz="914400" rtl="0" eaLnBrk="1" latinLnBrk="0" hangingPunct="1">
      <a:defRPr sz="1400" kern="1200">
        <a:solidFill>
          <a:schemeClr val="tx2"/>
        </a:solidFill>
        <a:latin typeface="Arial" panose="020B0604020202020204" pitchFamily="34" charset="0"/>
        <a:ea typeface="+mn-ea"/>
        <a:cs typeface="+mn-cs"/>
      </a:defRPr>
    </a:lvl6pPr>
    <a:lvl7pPr marL="2743200" algn="l" defTabSz="914400" rtl="0" eaLnBrk="1" latinLnBrk="0" hangingPunct="1">
      <a:defRPr sz="1400" kern="1200">
        <a:solidFill>
          <a:schemeClr val="tx2"/>
        </a:solidFill>
        <a:latin typeface="Arial" panose="020B0604020202020204" pitchFamily="34" charset="0"/>
        <a:ea typeface="+mn-ea"/>
        <a:cs typeface="+mn-cs"/>
      </a:defRPr>
    </a:lvl7pPr>
    <a:lvl8pPr marL="3200400" algn="l" defTabSz="914400" rtl="0" eaLnBrk="1" latinLnBrk="0" hangingPunct="1">
      <a:defRPr sz="1400" kern="1200">
        <a:solidFill>
          <a:schemeClr val="tx2"/>
        </a:solidFill>
        <a:latin typeface="Arial" panose="020B0604020202020204" pitchFamily="34" charset="0"/>
        <a:ea typeface="+mn-ea"/>
        <a:cs typeface="+mn-cs"/>
      </a:defRPr>
    </a:lvl8pPr>
    <a:lvl9pPr marL="3657600" algn="l" defTabSz="914400" rtl="0" eaLnBrk="1" latinLnBrk="0" hangingPunct="1">
      <a:defRPr sz="1400"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50">
          <p15:clr>
            <a:srgbClr val="A4A3A4"/>
          </p15:clr>
        </p15:guide>
        <p15:guide id="2" pos="222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517876-3E8E-F0C4-866A-22FBD0AA130A}" name="Patel, Manali I." initials="MP" userId="S::Manali.Patel2@va.gov::4d0f7630-c2ba-44ca-82a6-ebb685b813fd" providerId="AD"/>
  <p188:author id="{28E1CBDD-0A67-37B4-6E54-C453ACFE952F}" name="Parikh, Ravi Bharat" initials="RP" userId="S::RBPARIK@emory.edu::6b24af97-004b-495f-bb83-16df4db84ac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ulsen, Alissa" initials="" lastIdx="1" clrIdx="0"/>
  <p:cmAuthor id="2" name="O'connor, Nina" initials="" lastIdx="1" clrIdx="1"/>
  <p:cmAuthor id="3" name="C M" initials="" lastIdx="1" clrIdx="2"/>
  <p:cmAuthor id="4" name="Ravi Parikh" initials="RP" lastIdx="2" clrIdx="3"/>
  <p:cmAuthor id="5" name="Parikh, Ravi B" initials="PRB" lastIdx="1" clrIdx="4"/>
  <p:cmAuthor id="6" name="O'connor, Nina" initials="ON" lastIdx="3" clrIdx="5">
    <p:extLst>
      <p:ext uri="{19B8F6BF-5375-455C-9EA6-DF929625EA0E}">
        <p15:presenceInfo xmlns:p15="http://schemas.microsoft.com/office/powerpoint/2012/main" userId="S-1-5-21-1757981266-1417001333-60340875-1326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30A36"/>
    <a:srgbClr val="D8EEF3"/>
    <a:srgbClr val="CCFF99"/>
    <a:srgbClr val="CC99FF"/>
    <a:srgbClr val="FFFFCC"/>
    <a:srgbClr val="004081"/>
    <a:srgbClr val="00274E"/>
    <a:srgbClr val="002448"/>
    <a:srgbClr val="C0C0C0"/>
    <a:srgbClr val="0032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84F10B-F0C0-418E-902D-BF00DE6B8403}" v="35" dt="2026-10-06T04:19:02.457"/>
  </p1510:revLst>
</p1510:revInfo>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80216" autoAdjust="0"/>
  </p:normalViewPr>
  <p:slideViewPr>
    <p:cSldViewPr snapToGrid="0">
      <p:cViewPr varScale="1">
        <p:scale>
          <a:sx n="59" d="100"/>
          <a:sy n="59" d="100"/>
        </p:scale>
        <p:origin x="1056" y="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7" d="100"/>
          <a:sy n="77" d="100"/>
        </p:scale>
        <p:origin x="-2058" y="-84"/>
      </p:cViewPr>
      <p:guideLst>
        <p:guide orient="horz" pos="2950"/>
        <p:guide pos="2229"/>
      </p:guideLst>
    </p:cSldViewPr>
  </p:notesViewPr>
  <p:gridSpacing cx="45720" cy="4572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1" Type="http://schemas.openxmlformats.org/officeDocument/2006/relationships/slide" Target="slides/slide8.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commentAuthors" Target="commentAuthors.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57" Type="http://schemas.microsoft.com/office/2016/11/relationships/changesInfo" Target="changesInfos/changesInfo1.xml"/><Relationship Id="rId58" Type="http://schemas.microsoft.com/office/2015/10/relationships/revisionInfo" Target="revisionInfo.xml"/><Relationship Id="rId59" Type="http://schemas.microsoft.com/office/2018/10/relationships/authors" Target="authors.xml"/><Relationship Id="rId61" Type="http://schemas.openxmlformats.org/officeDocument/2006/relationships/slide" Target="slides/slide48.xml"/><Relationship Id="rId62" Type="http://schemas.openxmlformats.org/officeDocument/2006/relationships/slide" Target="slides/slide49.xml"/><Relationship Id="rId63" Type="http://schemas.openxmlformats.org/officeDocument/2006/relationships/slide" Target="slides/slide50.xml"/><Relationship Id="rId64" Type="http://schemas.openxmlformats.org/officeDocument/2006/relationships/slide" Target="slides/slide51.xml"/><Relationship Id="rId65" Type="http://schemas.openxmlformats.org/officeDocument/2006/relationships/slide" Target="slides/slide52.xml"/><Relationship Id="rId66" Type="http://schemas.openxmlformats.org/officeDocument/2006/relationships/slide" Target="slides/slide53.xml"/><Relationship Id="rId67" Type="http://schemas.openxmlformats.org/officeDocument/2006/relationships/slide" Target="slides/slide54.xml"/><Relationship Id="rId68" Type="http://schemas.openxmlformats.org/officeDocument/2006/relationships/slide" Target="slides/slide55.xml"/><Relationship Id="rId69" Type="http://schemas.openxmlformats.org/officeDocument/2006/relationships/slide" Target="slides/slide56.xml"/><Relationship Id="rId71" Type="http://schemas.openxmlformats.org/officeDocument/2006/relationships/slide" Target="slides/slide58.xml"/><Relationship Id="rId72" Type="http://schemas.openxmlformats.org/officeDocument/2006/relationships/slide" Target="slides/slide59.xml"/><Relationship Id="rId73" Type="http://schemas.openxmlformats.org/officeDocument/2006/relationships/slide" Target="slides/slide60.xml"/><Relationship Id="rId74" Type="http://schemas.openxmlformats.org/officeDocument/2006/relationships/slide" Target="slides/slide61.xml"/><Relationship Id="rId75" Type="http://schemas.openxmlformats.org/officeDocument/2006/relationships/slide" Target="slides/slide62.xml"/><Relationship Id="rId76"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rikh, Ravi Bharat" userId="6b24af97-004b-495f-bb83-16df4db84ac5" providerId="ADAL" clId="{D211F09E-934F-494A-B264-1B3F7903014A}"/>
    <pc:docChg chg="undo custSel addSld delSld modSld sldOrd delMainMaster">
      <pc:chgData name="Parikh, Ravi Bharat" userId="6b24af97-004b-495f-bb83-16df4db84ac5" providerId="ADAL" clId="{D211F09E-934F-494A-B264-1B3F7903014A}" dt="2026-10-06T04:20:10.864" v="706" actId="47"/>
      <pc:docMkLst>
        <pc:docMk/>
      </pc:docMkLst>
      <pc:sldChg chg="modSp add del mod">
        <pc:chgData name="Parikh, Ravi Bharat" userId="6b24af97-004b-495f-bb83-16df4db84ac5" providerId="ADAL" clId="{D211F09E-934F-494A-B264-1B3F7903014A}" dt="2026-10-06T04:20:09.944" v="705" actId="47"/>
        <pc:sldMkLst>
          <pc:docMk/>
          <pc:sldMk cId="0" sldId="265"/>
        </pc:sldMkLst>
        <pc:spChg chg="mod">
          <ac:chgData name="Parikh, Ravi Bharat" userId="6b24af97-004b-495f-bb83-16df4db84ac5" providerId="ADAL" clId="{D211F09E-934F-494A-B264-1B3F7903014A}" dt="2026-10-06T03:12:24.585" v="186" actId="1076"/>
          <ac:spMkLst>
            <pc:docMk/>
            <pc:sldMk cId="0" sldId="265"/>
            <ac:spMk id="9" creationId="{00000000-0000-0000-0000-000000000000}"/>
          </ac:spMkLst>
        </pc:spChg>
      </pc:sldChg>
      <pc:sldChg chg="add del">
        <pc:chgData name="Parikh, Ravi Bharat" userId="6b24af97-004b-495f-bb83-16df4db84ac5" providerId="ADAL" clId="{D211F09E-934F-494A-B264-1B3F7903014A}" dt="2026-10-06T03:03:19.032" v="90"/>
        <pc:sldMkLst>
          <pc:docMk/>
          <pc:sldMk cId="1740563294" sldId="326"/>
        </pc:sldMkLst>
      </pc:sldChg>
      <pc:sldChg chg="modSp mod">
        <pc:chgData name="Parikh, Ravi Bharat" userId="6b24af97-004b-495f-bb83-16df4db84ac5" providerId="ADAL" clId="{D211F09E-934F-494A-B264-1B3F7903014A}" dt="2026-10-06T04:20:05.496" v="704" actId="1076"/>
        <pc:sldMkLst>
          <pc:docMk/>
          <pc:sldMk cId="4290031183" sldId="860"/>
        </pc:sldMkLst>
        <pc:spChg chg="mod">
          <ac:chgData name="Parikh, Ravi Bharat" userId="6b24af97-004b-495f-bb83-16df4db84ac5" providerId="ADAL" clId="{D211F09E-934F-494A-B264-1B3F7903014A}" dt="2026-10-06T04:20:05.496" v="704" actId="1076"/>
          <ac:spMkLst>
            <pc:docMk/>
            <pc:sldMk cId="4290031183" sldId="860"/>
            <ac:spMk id="2" creationId="{00000000-0000-0000-0000-000000000000}"/>
          </ac:spMkLst>
        </pc:spChg>
      </pc:sldChg>
      <pc:sldChg chg="add">
        <pc:chgData name="Parikh, Ravi Bharat" userId="6b24af97-004b-495f-bb83-16df4db84ac5" providerId="ADAL" clId="{D211F09E-934F-494A-B264-1B3F7903014A}" dt="2026-10-06T03:02:17.918" v="82"/>
        <pc:sldMkLst>
          <pc:docMk/>
          <pc:sldMk cId="3805579705" sldId="1101"/>
        </pc:sldMkLst>
      </pc:sldChg>
      <pc:sldChg chg="add">
        <pc:chgData name="Parikh, Ravi Bharat" userId="6b24af97-004b-495f-bb83-16df4db84ac5" providerId="ADAL" clId="{D211F09E-934F-494A-B264-1B3F7903014A}" dt="2026-10-06T03:16:13.624" v="222"/>
        <pc:sldMkLst>
          <pc:docMk/>
          <pc:sldMk cId="2404353246" sldId="1139"/>
        </pc:sldMkLst>
      </pc:sldChg>
      <pc:sldChg chg="modSp mod">
        <pc:chgData name="Parikh, Ravi Bharat" userId="6b24af97-004b-495f-bb83-16df4db84ac5" providerId="ADAL" clId="{D211F09E-934F-494A-B264-1B3F7903014A}" dt="2026-10-06T03:13:47.750" v="221" actId="20577"/>
        <pc:sldMkLst>
          <pc:docMk/>
          <pc:sldMk cId="1544561645" sldId="1158"/>
        </pc:sldMkLst>
        <pc:spChg chg="mod">
          <ac:chgData name="Parikh, Ravi Bharat" userId="6b24af97-004b-495f-bb83-16df4db84ac5" providerId="ADAL" clId="{D211F09E-934F-494A-B264-1B3F7903014A}" dt="2026-10-06T03:13:47.750" v="221" actId="20577"/>
          <ac:spMkLst>
            <pc:docMk/>
            <pc:sldMk cId="1544561645" sldId="1158"/>
            <ac:spMk id="11" creationId="{9BD318D2-210F-4EAD-9955-46C49DD9C2DF}"/>
          </ac:spMkLst>
        </pc:spChg>
      </pc:sldChg>
      <pc:sldChg chg="add">
        <pc:chgData name="Parikh, Ravi Bharat" userId="6b24af97-004b-495f-bb83-16df4db84ac5" providerId="ADAL" clId="{D211F09E-934F-494A-B264-1B3F7903014A}" dt="2026-10-06T03:16:13.624" v="222"/>
        <pc:sldMkLst>
          <pc:docMk/>
          <pc:sldMk cId="3168111799" sldId="1164"/>
        </pc:sldMkLst>
      </pc:sldChg>
      <pc:sldChg chg="add del ord">
        <pc:chgData name="Parikh, Ravi Bharat" userId="6b24af97-004b-495f-bb83-16df4db84ac5" providerId="ADAL" clId="{D211F09E-934F-494A-B264-1B3F7903014A}" dt="2026-10-06T04:19:30.489" v="703" actId="47"/>
        <pc:sldMkLst>
          <pc:docMk/>
          <pc:sldMk cId="1381534780" sldId="1199"/>
        </pc:sldMkLst>
      </pc:sldChg>
      <pc:sldChg chg="modSp add del mod">
        <pc:chgData name="Parikh, Ravi Bharat" userId="6b24af97-004b-495f-bb83-16df4db84ac5" providerId="ADAL" clId="{D211F09E-934F-494A-B264-1B3F7903014A}" dt="2026-10-06T03:00:21.586" v="81" actId="113"/>
        <pc:sldMkLst>
          <pc:docMk/>
          <pc:sldMk cId="71532578" sldId="1215"/>
        </pc:sldMkLst>
        <pc:spChg chg="mod">
          <ac:chgData name="Parikh, Ravi Bharat" userId="6b24af97-004b-495f-bb83-16df4db84ac5" providerId="ADAL" clId="{D211F09E-934F-494A-B264-1B3F7903014A}" dt="2026-10-06T03:00:21.586" v="81" actId="113"/>
          <ac:spMkLst>
            <pc:docMk/>
            <pc:sldMk cId="71532578" sldId="1215"/>
            <ac:spMk id="2" creationId="{917E4102-08FF-99F7-2E4F-6879FCF355FB}"/>
          </ac:spMkLst>
        </pc:spChg>
      </pc:sldChg>
      <pc:sldChg chg="del">
        <pc:chgData name="Parikh, Ravi Bharat" userId="6b24af97-004b-495f-bb83-16df4db84ac5" providerId="ADAL" clId="{D211F09E-934F-494A-B264-1B3F7903014A}" dt="2026-10-06T03:19:50.375" v="289" actId="47"/>
        <pc:sldMkLst>
          <pc:docMk/>
          <pc:sldMk cId="1374903896" sldId="1216"/>
        </pc:sldMkLst>
      </pc:sldChg>
      <pc:sldChg chg="add del">
        <pc:chgData name="Parikh, Ravi Bharat" userId="6b24af97-004b-495f-bb83-16df4db84ac5" providerId="ADAL" clId="{D211F09E-934F-494A-B264-1B3F7903014A}" dt="2026-10-06T04:19:02.424" v="689"/>
        <pc:sldMkLst>
          <pc:docMk/>
          <pc:sldMk cId="780513527" sldId="1219"/>
        </pc:sldMkLst>
      </pc:sldChg>
      <pc:sldChg chg="modSp add mod">
        <pc:chgData name="Parikh, Ravi Bharat" userId="6b24af97-004b-495f-bb83-16df4db84ac5" providerId="ADAL" clId="{D211F09E-934F-494A-B264-1B3F7903014A}" dt="2026-10-06T02:59:17.764" v="77" actId="20577"/>
        <pc:sldMkLst>
          <pc:docMk/>
          <pc:sldMk cId="3833605665" sldId="1221"/>
        </pc:sldMkLst>
        <pc:spChg chg="mod">
          <ac:chgData name="Parikh, Ravi Bharat" userId="6b24af97-004b-495f-bb83-16df4db84ac5" providerId="ADAL" clId="{D211F09E-934F-494A-B264-1B3F7903014A}" dt="2026-10-06T02:59:17.764" v="77" actId="20577"/>
          <ac:spMkLst>
            <pc:docMk/>
            <pc:sldMk cId="3833605665" sldId="1221"/>
            <ac:spMk id="3" creationId="{55EE26D4-8EEE-0CF0-461B-2C32CAE76846}"/>
          </ac:spMkLst>
        </pc:spChg>
      </pc:sldChg>
      <pc:sldChg chg="modSp add mod">
        <pc:chgData name="Parikh, Ravi Bharat" userId="6b24af97-004b-495f-bb83-16df4db84ac5" providerId="ADAL" clId="{D211F09E-934F-494A-B264-1B3F7903014A}" dt="2026-10-06T02:58:59.840" v="34" actId="20577"/>
        <pc:sldMkLst>
          <pc:docMk/>
          <pc:sldMk cId="1349667309" sldId="1222"/>
        </pc:sldMkLst>
        <pc:spChg chg="mod">
          <ac:chgData name="Parikh, Ravi Bharat" userId="6b24af97-004b-495f-bb83-16df4db84ac5" providerId="ADAL" clId="{D211F09E-934F-494A-B264-1B3F7903014A}" dt="2026-10-06T02:58:59.840" v="34" actId="20577"/>
          <ac:spMkLst>
            <pc:docMk/>
            <pc:sldMk cId="1349667309" sldId="1222"/>
            <ac:spMk id="3" creationId="{1F9EBA85-AA6C-8724-7BD9-7013B12FECDD}"/>
          </ac:spMkLst>
        </pc:spChg>
      </pc:sldChg>
      <pc:sldChg chg="modSp mod">
        <pc:chgData name="Parikh, Ravi Bharat" userId="6b24af97-004b-495f-bb83-16df4db84ac5" providerId="ADAL" clId="{D211F09E-934F-494A-B264-1B3F7903014A}" dt="2026-10-06T03:21:24.257" v="318" actId="692"/>
        <pc:sldMkLst>
          <pc:docMk/>
          <pc:sldMk cId="1800009908" sldId="1234"/>
        </pc:sldMkLst>
        <pc:cxnChg chg="mod">
          <ac:chgData name="Parikh, Ravi Bharat" userId="6b24af97-004b-495f-bb83-16df4db84ac5" providerId="ADAL" clId="{D211F09E-934F-494A-B264-1B3F7903014A}" dt="2026-10-06T03:21:24.257" v="318" actId="692"/>
          <ac:cxnSpMkLst>
            <pc:docMk/>
            <pc:sldMk cId="1800009908" sldId="1234"/>
            <ac:cxnSpMk id="14" creationId="{CAB2945B-1CB4-160B-0EA9-87A8C4F130C0}"/>
          </ac:cxnSpMkLst>
        </pc:cxnChg>
      </pc:sldChg>
      <pc:sldChg chg="delSp modSp add mod">
        <pc:chgData name="Parikh, Ravi Bharat" userId="6b24af97-004b-495f-bb83-16df4db84ac5" providerId="ADAL" clId="{D211F09E-934F-494A-B264-1B3F7903014A}" dt="2026-10-06T03:19:16.264" v="288" actId="20577"/>
        <pc:sldMkLst>
          <pc:docMk/>
          <pc:sldMk cId="1378363798" sldId="1235"/>
        </pc:sldMkLst>
        <pc:spChg chg="mod">
          <ac:chgData name="Parikh, Ravi Bharat" userId="6b24af97-004b-495f-bb83-16df4db84ac5" providerId="ADAL" clId="{D211F09E-934F-494A-B264-1B3F7903014A}" dt="2026-10-06T03:19:16.264" v="288" actId="20577"/>
          <ac:spMkLst>
            <pc:docMk/>
            <pc:sldMk cId="1378363798" sldId="1235"/>
            <ac:spMk id="2" creationId="{D3EFE8C1-8FC9-5242-B7E4-B4950AA12DD7}"/>
          </ac:spMkLst>
        </pc:spChg>
        <pc:spChg chg="del">
          <ac:chgData name="Parikh, Ravi Bharat" userId="6b24af97-004b-495f-bb83-16df4db84ac5" providerId="ADAL" clId="{D211F09E-934F-494A-B264-1B3F7903014A}" dt="2026-10-06T03:18:46.304" v="226" actId="478"/>
          <ac:spMkLst>
            <pc:docMk/>
            <pc:sldMk cId="1378363798" sldId="1235"/>
            <ac:spMk id="6" creationId="{A96DF71E-8BB6-535A-1A25-B9815914CF2D}"/>
          </ac:spMkLst>
        </pc:spChg>
        <pc:spChg chg="mod">
          <ac:chgData name="Parikh, Ravi Bharat" userId="6b24af97-004b-495f-bb83-16df4db84ac5" providerId="ADAL" clId="{D211F09E-934F-494A-B264-1B3F7903014A}" dt="2026-10-06T03:18:56.895" v="228" actId="1076"/>
          <ac:spMkLst>
            <pc:docMk/>
            <pc:sldMk cId="1378363798" sldId="1235"/>
            <ac:spMk id="7" creationId="{86C581CA-22A6-A17B-471D-26F2F14E38C8}"/>
          </ac:spMkLst>
        </pc:spChg>
        <pc:picChg chg="del">
          <ac:chgData name="Parikh, Ravi Bharat" userId="6b24af97-004b-495f-bb83-16df4db84ac5" providerId="ADAL" clId="{D211F09E-934F-494A-B264-1B3F7903014A}" dt="2026-10-06T03:18:43.875" v="225" actId="478"/>
          <ac:picMkLst>
            <pc:docMk/>
            <pc:sldMk cId="1378363798" sldId="1235"/>
            <ac:picMk id="4" creationId="{F4D3FA52-2249-8432-64E2-CDDBC2B71013}"/>
          </ac:picMkLst>
        </pc:picChg>
        <pc:picChg chg="mod">
          <ac:chgData name="Parikh, Ravi Bharat" userId="6b24af97-004b-495f-bb83-16df4db84ac5" providerId="ADAL" clId="{D211F09E-934F-494A-B264-1B3F7903014A}" dt="2026-10-06T03:19:02.047" v="230" actId="1076"/>
          <ac:picMkLst>
            <pc:docMk/>
            <pc:sldMk cId="1378363798" sldId="1235"/>
            <ac:picMk id="5" creationId="{A729A4C4-F8B2-F671-3ACD-ABBFD56A1929}"/>
          </ac:picMkLst>
        </pc:picChg>
      </pc:sldChg>
      <pc:sldChg chg="modSp add del mod">
        <pc:chgData name="Parikh, Ravi Bharat" userId="6b24af97-004b-495f-bb83-16df4db84ac5" providerId="ADAL" clId="{D211F09E-934F-494A-B264-1B3F7903014A}" dt="2026-10-06T04:20:10.864" v="706" actId="47"/>
        <pc:sldMkLst>
          <pc:docMk/>
          <pc:sldMk cId="3636378488" sldId="1306"/>
        </pc:sldMkLst>
        <pc:spChg chg="mod">
          <ac:chgData name="Parikh, Ravi Bharat" userId="6b24af97-004b-495f-bb83-16df4db84ac5" providerId="ADAL" clId="{D211F09E-934F-494A-B264-1B3F7903014A}" dt="2026-10-06T03:12:30.253" v="187" actId="1076"/>
          <ac:spMkLst>
            <pc:docMk/>
            <pc:sldMk cId="3636378488" sldId="1306"/>
            <ac:spMk id="9" creationId="{D3BDAEE3-083A-8FDE-E39A-E806DCCDFE27}"/>
          </ac:spMkLst>
        </pc:spChg>
      </pc:sldChg>
      <pc:sldChg chg="modSp add mod">
        <pc:chgData name="Parikh, Ravi Bharat" userId="6b24af97-004b-495f-bb83-16df4db84ac5" providerId="ADAL" clId="{D211F09E-934F-494A-B264-1B3F7903014A}" dt="2026-10-06T04:04:19.885" v="454" actId="20577"/>
        <pc:sldMkLst>
          <pc:docMk/>
          <pc:sldMk cId="1659138579" sldId="1307"/>
        </pc:sldMkLst>
        <pc:spChg chg="mod">
          <ac:chgData name="Parikh, Ravi Bharat" userId="6b24af97-004b-495f-bb83-16df4db84ac5" providerId="ADAL" clId="{D211F09E-934F-494A-B264-1B3F7903014A}" dt="2026-10-06T04:04:19.885" v="454" actId="20577"/>
          <ac:spMkLst>
            <pc:docMk/>
            <pc:sldMk cId="1659138579" sldId="1307"/>
            <ac:spMk id="9" creationId="{A5F8BC80-1D19-ADD9-CC20-F73AF2C8889C}"/>
          </ac:spMkLst>
        </pc:spChg>
      </pc:sldChg>
      <pc:sldChg chg="add del">
        <pc:chgData name="Parikh, Ravi Bharat" userId="6b24af97-004b-495f-bb83-16df4db84ac5" providerId="ADAL" clId="{D211F09E-934F-494A-B264-1B3F7903014A}" dt="2026-10-06T04:03:55.606" v="450" actId="47"/>
        <pc:sldMkLst>
          <pc:docMk/>
          <pc:sldMk cId="1010534072" sldId="1308"/>
        </pc:sldMkLst>
      </pc:sldChg>
      <pc:sldChg chg="add">
        <pc:chgData name="Parikh, Ravi Bharat" userId="6b24af97-004b-495f-bb83-16df4db84ac5" providerId="ADAL" clId="{D211F09E-934F-494A-B264-1B3F7903014A}" dt="2026-10-06T03:16:13.624" v="222"/>
        <pc:sldMkLst>
          <pc:docMk/>
          <pc:sldMk cId="2681370708" sldId="1311"/>
        </pc:sldMkLst>
      </pc:sldChg>
      <pc:sldChg chg="del">
        <pc:chgData name="Parikh, Ravi Bharat" userId="6b24af97-004b-495f-bb83-16df4db84ac5" providerId="ADAL" clId="{D211F09E-934F-494A-B264-1B3F7903014A}" dt="2026-10-06T03:21:06.767" v="304" actId="47"/>
        <pc:sldMkLst>
          <pc:docMk/>
          <pc:sldMk cId="2642701217" sldId="1312"/>
        </pc:sldMkLst>
      </pc:sldChg>
      <pc:sldChg chg="modSp mod">
        <pc:chgData name="Parikh, Ravi Bharat" userId="6b24af97-004b-495f-bb83-16df4db84ac5" providerId="ADAL" clId="{D211F09E-934F-494A-B264-1B3F7903014A}" dt="2026-10-06T02:57:47.614" v="2" actId="404"/>
        <pc:sldMkLst>
          <pc:docMk/>
          <pc:sldMk cId="3598355147" sldId="1313"/>
        </pc:sldMkLst>
        <pc:spChg chg="mod">
          <ac:chgData name="Parikh, Ravi Bharat" userId="6b24af97-004b-495f-bb83-16df4db84ac5" providerId="ADAL" clId="{D211F09E-934F-494A-B264-1B3F7903014A}" dt="2026-10-06T02:57:47.614" v="2" actId="404"/>
          <ac:spMkLst>
            <pc:docMk/>
            <pc:sldMk cId="3598355147" sldId="1313"/>
            <ac:spMk id="3" creationId="{6F9F0E3D-90E0-57BA-680D-BAEAA2212BC5}"/>
          </ac:spMkLst>
        </pc:spChg>
      </pc:sldChg>
      <pc:sldChg chg="addSp modSp new mod">
        <pc:chgData name="Parikh, Ravi Bharat" userId="6b24af97-004b-495f-bb83-16df4db84ac5" providerId="ADAL" clId="{D211F09E-934F-494A-B264-1B3F7903014A}" dt="2026-10-06T03:03:58.672" v="118" actId="20577"/>
        <pc:sldMkLst>
          <pc:docMk/>
          <pc:sldMk cId="2813432089" sldId="1314"/>
        </pc:sldMkLst>
        <pc:spChg chg="mod">
          <ac:chgData name="Parikh, Ravi Bharat" userId="6b24af97-004b-495f-bb83-16df4db84ac5" providerId="ADAL" clId="{D211F09E-934F-494A-B264-1B3F7903014A}" dt="2026-10-06T03:03:58.672" v="118" actId="20577"/>
          <ac:spMkLst>
            <pc:docMk/>
            <pc:sldMk cId="2813432089" sldId="1314"/>
            <ac:spMk id="2" creationId="{15628395-07EB-5CF2-75D6-AB4927D20E72}"/>
          </ac:spMkLst>
        </pc:spChg>
        <pc:spChg chg="add mod">
          <ac:chgData name="Parikh, Ravi Bharat" userId="6b24af97-004b-495f-bb83-16df4db84ac5" providerId="ADAL" clId="{D211F09E-934F-494A-B264-1B3F7903014A}" dt="2026-10-06T03:03:50.637" v="92"/>
          <ac:spMkLst>
            <pc:docMk/>
            <pc:sldMk cId="2813432089" sldId="1314"/>
            <ac:spMk id="4" creationId="{47B1112A-A1A2-BE99-A77E-F52D4246A8EC}"/>
          </ac:spMkLst>
        </pc:spChg>
        <pc:spChg chg="add mod">
          <ac:chgData name="Parikh, Ravi Bharat" userId="6b24af97-004b-495f-bb83-16df4db84ac5" providerId="ADAL" clId="{D211F09E-934F-494A-B264-1B3F7903014A}" dt="2026-10-06T03:03:50.637" v="92"/>
          <ac:spMkLst>
            <pc:docMk/>
            <pc:sldMk cId="2813432089" sldId="1314"/>
            <ac:spMk id="6" creationId="{09A0414C-CA63-E167-6770-65DD17A0577C}"/>
          </ac:spMkLst>
        </pc:spChg>
        <pc:graphicFrameChg chg="add mod">
          <ac:chgData name="Parikh, Ravi Bharat" userId="6b24af97-004b-495f-bb83-16df4db84ac5" providerId="ADAL" clId="{D211F09E-934F-494A-B264-1B3F7903014A}" dt="2026-10-06T03:03:50.637" v="92"/>
          <ac:graphicFrameMkLst>
            <pc:docMk/>
            <pc:sldMk cId="2813432089" sldId="1314"/>
            <ac:graphicFrameMk id="5" creationId="{5C32F59B-C09D-4B3B-E895-CB11D396F48D}"/>
          </ac:graphicFrameMkLst>
        </pc:graphicFrameChg>
      </pc:sldChg>
      <pc:sldChg chg="modSp add mod ord">
        <pc:chgData name="Parikh, Ravi Bharat" userId="6b24af97-004b-495f-bb83-16df4db84ac5" providerId="ADAL" clId="{D211F09E-934F-494A-B264-1B3F7903014A}" dt="2026-10-06T03:05:30.759" v="179"/>
        <pc:sldMkLst>
          <pc:docMk/>
          <pc:sldMk cId="0" sldId="1316"/>
        </pc:sldMkLst>
        <pc:spChg chg="mod">
          <ac:chgData name="Parikh, Ravi Bharat" userId="6b24af97-004b-495f-bb83-16df4db84ac5" providerId="ADAL" clId="{D211F09E-934F-494A-B264-1B3F7903014A}" dt="2026-10-06T03:05:22.677" v="177" actId="20577"/>
          <ac:spMkLst>
            <pc:docMk/>
            <pc:sldMk cId="0" sldId="1316"/>
            <ac:spMk id="2" creationId="{00000000-0000-0000-0000-000000000000}"/>
          </ac:spMkLst>
        </pc:spChg>
        <pc:spChg chg="mod">
          <ac:chgData name="Parikh, Ravi Bharat" userId="6b24af97-004b-495f-bb83-16df4db84ac5" providerId="ADAL" clId="{D211F09E-934F-494A-B264-1B3F7903014A}" dt="2026-10-06T03:05:17.403" v="161" actId="20577"/>
          <ac:spMkLst>
            <pc:docMk/>
            <pc:sldMk cId="0" sldId="1316"/>
            <ac:spMk id="4" creationId="{00000000-0000-0000-0000-000000000000}"/>
          </ac:spMkLst>
        </pc:spChg>
        <pc:spChg chg="mod">
          <ac:chgData name="Parikh, Ravi Bharat" userId="6b24af97-004b-495f-bb83-16df4db84ac5" providerId="ADAL" clId="{D211F09E-934F-494A-B264-1B3F7903014A}" dt="2026-10-06T03:05:07.116" v="148" actId="20577"/>
          <ac:spMkLst>
            <pc:docMk/>
            <pc:sldMk cId="0" sldId="1316"/>
            <ac:spMk id="11" creationId="{00000000-0000-0000-0000-000000000000}"/>
          </ac:spMkLst>
        </pc:spChg>
      </pc:sldChg>
      <pc:sldChg chg="modSp add mod">
        <pc:chgData name="Parikh, Ravi Bharat" userId="6b24af97-004b-495f-bb83-16df4db84ac5" providerId="ADAL" clId="{D211F09E-934F-494A-B264-1B3F7903014A}" dt="2026-10-06T03:20:37.854" v="300" actId="20577"/>
        <pc:sldMkLst>
          <pc:docMk/>
          <pc:sldMk cId="3518924004" sldId="1317"/>
        </pc:sldMkLst>
        <pc:spChg chg="mod">
          <ac:chgData name="Parikh, Ravi Bharat" userId="6b24af97-004b-495f-bb83-16df4db84ac5" providerId="ADAL" clId="{D211F09E-934F-494A-B264-1B3F7903014A}" dt="2026-10-06T03:20:37.854" v="300" actId="20577"/>
          <ac:spMkLst>
            <pc:docMk/>
            <pc:sldMk cId="3518924004" sldId="1317"/>
            <ac:spMk id="3" creationId="{0AB47863-5F81-E4E0-26B2-1AB04144CEFF}"/>
          </ac:spMkLst>
        </pc:spChg>
      </pc:sldChg>
      <pc:sldChg chg="add">
        <pc:chgData name="Parikh, Ravi Bharat" userId="6b24af97-004b-495f-bb83-16df4db84ac5" providerId="ADAL" clId="{D211F09E-934F-494A-B264-1B3F7903014A}" dt="2026-10-06T03:17:15.105" v="223"/>
        <pc:sldMkLst>
          <pc:docMk/>
          <pc:sldMk cId="843849026" sldId="1318"/>
        </pc:sldMkLst>
      </pc:sldChg>
      <pc:sldChg chg="modSp add mod">
        <pc:chgData name="Parikh, Ravi Bharat" userId="6b24af97-004b-495f-bb83-16df4db84ac5" providerId="ADAL" clId="{D211F09E-934F-494A-B264-1B3F7903014A}" dt="2026-10-06T03:20:57.013" v="303" actId="20577"/>
        <pc:sldMkLst>
          <pc:docMk/>
          <pc:sldMk cId="722739393" sldId="1319"/>
        </pc:sldMkLst>
        <pc:spChg chg="mod">
          <ac:chgData name="Parikh, Ravi Bharat" userId="6b24af97-004b-495f-bb83-16df4db84ac5" providerId="ADAL" clId="{D211F09E-934F-494A-B264-1B3F7903014A}" dt="2026-10-06T03:20:57.013" v="303" actId="20577"/>
          <ac:spMkLst>
            <pc:docMk/>
            <pc:sldMk cId="722739393" sldId="1319"/>
            <ac:spMk id="3" creationId="{3B23EB5F-CCA7-0C1E-8EE3-445B0AE3B327}"/>
          </ac:spMkLst>
        </pc:spChg>
      </pc:sldChg>
      <pc:sldChg chg="addSp modSp new mod">
        <pc:chgData name="Parikh, Ravi Bharat" userId="6b24af97-004b-495f-bb83-16df4db84ac5" providerId="ADAL" clId="{D211F09E-934F-494A-B264-1B3F7903014A}" dt="2026-10-06T03:24:56.024" v="361" actId="1076"/>
        <pc:sldMkLst>
          <pc:docMk/>
          <pc:sldMk cId="3288864342" sldId="1320"/>
        </pc:sldMkLst>
        <pc:spChg chg="mod">
          <ac:chgData name="Parikh, Ravi Bharat" userId="6b24af97-004b-495f-bb83-16df4db84ac5" providerId="ADAL" clId="{D211F09E-934F-494A-B264-1B3F7903014A}" dt="2026-10-06T03:22:03.928" v="351" actId="20577"/>
          <ac:spMkLst>
            <pc:docMk/>
            <pc:sldMk cId="3288864342" sldId="1320"/>
            <ac:spMk id="2" creationId="{5BE65FFE-C49C-DF86-7BF6-4E4E5CD53E76}"/>
          </ac:spMkLst>
        </pc:spChg>
        <pc:spChg chg="add">
          <ac:chgData name="Parikh, Ravi Bharat" userId="6b24af97-004b-495f-bb83-16df4db84ac5" providerId="ADAL" clId="{D211F09E-934F-494A-B264-1B3F7903014A}" dt="2026-10-06T03:22:34.821" v="352" actId="22"/>
          <ac:spMkLst>
            <pc:docMk/>
            <pc:sldMk cId="3288864342" sldId="1320"/>
            <ac:spMk id="5" creationId="{9672DA21-661A-FAAD-FF7B-DEDB945FFFAD}"/>
          </ac:spMkLst>
        </pc:spChg>
        <pc:picChg chg="add mod modCrop">
          <ac:chgData name="Parikh, Ravi Bharat" userId="6b24af97-004b-495f-bb83-16df4db84ac5" providerId="ADAL" clId="{D211F09E-934F-494A-B264-1B3F7903014A}" dt="2026-10-06T03:24:56.024" v="361" actId="1076"/>
          <ac:picMkLst>
            <pc:docMk/>
            <pc:sldMk cId="3288864342" sldId="1320"/>
            <ac:picMk id="6" creationId="{8B362FFA-2782-949C-F356-EC4492DFE3AB}"/>
          </ac:picMkLst>
        </pc:picChg>
      </pc:sldChg>
      <pc:sldChg chg="addSp delSp modSp add mod">
        <pc:chgData name="Parikh, Ravi Bharat" userId="6b24af97-004b-495f-bb83-16df4db84ac5" providerId="ADAL" clId="{D211F09E-934F-494A-B264-1B3F7903014A}" dt="2026-10-06T03:51:13.731" v="392" actId="1076"/>
        <pc:sldMkLst>
          <pc:docMk/>
          <pc:sldMk cId="0" sldId="1324"/>
        </pc:sldMkLst>
        <pc:spChg chg="mod">
          <ac:chgData name="Parikh, Ravi Bharat" userId="6b24af97-004b-495f-bb83-16df4db84ac5" providerId="ADAL" clId="{D211F09E-934F-494A-B264-1B3F7903014A}" dt="2026-10-06T03:48:31.824" v="372" actId="20577"/>
          <ac:spMkLst>
            <pc:docMk/>
            <pc:sldMk cId="0" sldId="1324"/>
            <ac:spMk id="2" creationId="{00000000-0000-0000-0000-000000000000}"/>
          </ac:spMkLst>
        </pc:spChg>
        <pc:spChg chg="del">
          <ac:chgData name="Parikh, Ravi Bharat" userId="6b24af97-004b-495f-bb83-16df4db84ac5" providerId="ADAL" clId="{D211F09E-934F-494A-B264-1B3F7903014A}" dt="2026-10-06T03:50:44.576" v="382" actId="478"/>
          <ac:spMkLst>
            <pc:docMk/>
            <pc:sldMk cId="0" sldId="1324"/>
            <ac:spMk id="3" creationId="{00000000-0000-0000-0000-000000000000}"/>
          </ac:spMkLst>
        </pc:spChg>
        <pc:spChg chg="del">
          <ac:chgData name="Parikh, Ravi Bharat" userId="6b24af97-004b-495f-bb83-16df4db84ac5" providerId="ADAL" clId="{D211F09E-934F-494A-B264-1B3F7903014A}" dt="2026-10-06T03:50:49.171" v="383" actId="478"/>
          <ac:spMkLst>
            <pc:docMk/>
            <pc:sldMk cId="0" sldId="1324"/>
            <ac:spMk id="4" creationId="{00000000-0000-0000-0000-000000000000}"/>
          </ac:spMkLst>
        </pc:spChg>
        <pc:spChg chg="del">
          <ac:chgData name="Parikh, Ravi Bharat" userId="6b24af97-004b-495f-bb83-16df4db84ac5" providerId="ADAL" clId="{D211F09E-934F-494A-B264-1B3F7903014A}" dt="2026-10-06T03:50:44.576" v="382" actId="478"/>
          <ac:spMkLst>
            <pc:docMk/>
            <pc:sldMk cId="0" sldId="1324"/>
            <ac:spMk id="5" creationId="{00000000-0000-0000-0000-000000000000}"/>
          </ac:spMkLst>
        </pc:spChg>
        <pc:spChg chg="del">
          <ac:chgData name="Parikh, Ravi Bharat" userId="6b24af97-004b-495f-bb83-16df4db84ac5" providerId="ADAL" clId="{D211F09E-934F-494A-B264-1B3F7903014A}" dt="2026-10-06T03:50:51.070" v="384" actId="478"/>
          <ac:spMkLst>
            <pc:docMk/>
            <pc:sldMk cId="0" sldId="1324"/>
            <ac:spMk id="6" creationId="{00000000-0000-0000-0000-000000000000}"/>
          </ac:spMkLst>
        </pc:spChg>
        <pc:spChg chg="del">
          <ac:chgData name="Parikh, Ravi Bharat" userId="6b24af97-004b-495f-bb83-16df4db84ac5" providerId="ADAL" clId="{D211F09E-934F-494A-B264-1B3F7903014A}" dt="2026-10-06T03:50:44.576" v="382" actId="478"/>
          <ac:spMkLst>
            <pc:docMk/>
            <pc:sldMk cId="0" sldId="1324"/>
            <ac:spMk id="7" creationId="{00000000-0000-0000-0000-000000000000}"/>
          </ac:spMkLst>
        </pc:spChg>
        <pc:spChg chg="del">
          <ac:chgData name="Parikh, Ravi Bharat" userId="6b24af97-004b-495f-bb83-16df4db84ac5" providerId="ADAL" clId="{D211F09E-934F-494A-B264-1B3F7903014A}" dt="2026-10-06T03:50:52.076" v="385" actId="478"/>
          <ac:spMkLst>
            <pc:docMk/>
            <pc:sldMk cId="0" sldId="1324"/>
            <ac:spMk id="8" creationId="{00000000-0000-0000-0000-000000000000}"/>
          </ac:spMkLst>
        </pc:spChg>
        <pc:spChg chg="del">
          <ac:chgData name="Parikh, Ravi Bharat" userId="6b24af97-004b-495f-bb83-16df4db84ac5" providerId="ADAL" clId="{D211F09E-934F-494A-B264-1B3F7903014A}" dt="2026-10-06T03:50:44.576" v="382" actId="478"/>
          <ac:spMkLst>
            <pc:docMk/>
            <pc:sldMk cId="0" sldId="1324"/>
            <ac:spMk id="9" creationId="{00000000-0000-0000-0000-000000000000}"/>
          </ac:spMkLst>
        </pc:spChg>
        <pc:spChg chg="del">
          <ac:chgData name="Parikh, Ravi Bharat" userId="6b24af97-004b-495f-bb83-16df4db84ac5" providerId="ADAL" clId="{D211F09E-934F-494A-B264-1B3F7903014A}" dt="2026-10-06T03:50:53.174" v="386" actId="478"/>
          <ac:spMkLst>
            <pc:docMk/>
            <pc:sldMk cId="0" sldId="1324"/>
            <ac:spMk id="10" creationId="{00000000-0000-0000-0000-000000000000}"/>
          </ac:spMkLst>
        </pc:spChg>
        <pc:spChg chg="del">
          <ac:chgData name="Parikh, Ravi Bharat" userId="6b24af97-004b-495f-bb83-16df4db84ac5" providerId="ADAL" clId="{D211F09E-934F-494A-B264-1B3F7903014A}" dt="2026-10-06T03:50:42.631" v="381" actId="478"/>
          <ac:spMkLst>
            <pc:docMk/>
            <pc:sldMk cId="0" sldId="1324"/>
            <ac:spMk id="11" creationId="{00000000-0000-0000-0000-000000000000}"/>
          </ac:spMkLst>
        </pc:spChg>
        <pc:spChg chg="del">
          <ac:chgData name="Parikh, Ravi Bharat" userId="6b24af97-004b-495f-bb83-16df4db84ac5" providerId="ADAL" clId="{D211F09E-934F-494A-B264-1B3F7903014A}" dt="2026-10-06T03:49:51.618" v="374" actId="478"/>
          <ac:spMkLst>
            <pc:docMk/>
            <pc:sldMk cId="0" sldId="1324"/>
            <ac:spMk id="12" creationId="{00000000-0000-0000-0000-000000000000}"/>
          </ac:spMkLst>
        </pc:spChg>
        <pc:picChg chg="add mod">
          <ac:chgData name="Parikh, Ravi Bharat" userId="6b24af97-004b-495f-bb83-16df4db84ac5" providerId="ADAL" clId="{D211F09E-934F-494A-B264-1B3F7903014A}" dt="2026-10-06T03:50:10.756" v="380" actId="1076"/>
          <ac:picMkLst>
            <pc:docMk/>
            <pc:sldMk cId="0" sldId="1324"/>
            <ac:picMk id="14" creationId="{B497ACAA-23EB-D8A6-5F0D-4D50BEE32EEB}"/>
          </ac:picMkLst>
        </pc:picChg>
        <pc:picChg chg="add mod">
          <ac:chgData name="Parikh, Ravi Bharat" userId="6b24af97-004b-495f-bb83-16df4db84ac5" providerId="ADAL" clId="{D211F09E-934F-494A-B264-1B3F7903014A}" dt="2026-10-06T03:51:13.731" v="392" actId="1076"/>
          <ac:picMkLst>
            <pc:docMk/>
            <pc:sldMk cId="0" sldId="1324"/>
            <ac:picMk id="15" creationId="{5FD51BD2-FB71-10F6-982F-D3231CCD76F3}"/>
          </ac:picMkLst>
        </pc:picChg>
      </pc:sldChg>
      <pc:sldChg chg="addSp delSp modSp add mod">
        <pc:chgData name="Parikh, Ravi Bharat" userId="6b24af97-004b-495f-bb83-16df4db84ac5" providerId="ADAL" clId="{D211F09E-934F-494A-B264-1B3F7903014A}" dt="2026-10-06T03:53:52.780" v="432" actId="14100"/>
        <pc:sldMkLst>
          <pc:docMk/>
          <pc:sldMk cId="0" sldId="1325"/>
        </pc:sldMkLst>
        <pc:spChg chg="del">
          <ac:chgData name="Parikh, Ravi Bharat" userId="6b24af97-004b-495f-bb83-16df4db84ac5" providerId="ADAL" clId="{D211F09E-934F-494A-B264-1B3F7903014A}" dt="2026-10-06T03:52:59.319" v="393" actId="478"/>
          <ac:spMkLst>
            <pc:docMk/>
            <pc:sldMk cId="0" sldId="1325"/>
            <ac:spMk id="3" creationId="{00000000-0000-0000-0000-000000000000}"/>
          </ac:spMkLst>
        </pc:spChg>
        <pc:spChg chg="mod">
          <ac:chgData name="Parikh, Ravi Bharat" userId="6b24af97-004b-495f-bb83-16df4db84ac5" providerId="ADAL" clId="{D211F09E-934F-494A-B264-1B3F7903014A}" dt="2026-10-06T03:53:37.218" v="427" actId="1076"/>
          <ac:spMkLst>
            <pc:docMk/>
            <pc:sldMk cId="0" sldId="1325"/>
            <ac:spMk id="4" creationId="{00000000-0000-0000-0000-000000000000}"/>
          </ac:spMkLst>
        </pc:spChg>
        <pc:spChg chg="mod">
          <ac:chgData name="Parikh, Ravi Bharat" userId="6b24af97-004b-495f-bb83-16df4db84ac5" providerId="ADAL" clId="{D211F09E-934F-494A-B264-1B3F7903014A}" dt="2026-10-06T03:53:43.634" v="430" actId="1076"/>
          <ac:spMkLst>
            <pc:docMk/>
            <pc:sldMk cId="0" sldId="1325"/>
            <ac:spMk id="5" creationId="{00000000-0000-0000-0000-000000000000}"/>
          </ac:spMkLst>
        </pc:spChg>
        <pc:spChg chg="mod">
          <ac:chgData name="Parikh, Ravi Bharat" userId="6b24af97-004b-495f-bb83-16df4db84ac5" providerId="ADAL" clId="{D211F09E-934F-494A-B264-1B3F7903014A}" dt="2026-10-06T03:53:21.181" v="424" actId="1076"/>
          <ac:spMkLst>
            <pc:docMk/>
            <pc:sldMk cId="0" sldId="1325"/>
            <ac:spMk id="6" creationId="{00000000-0000-0000-0000-000000000000}"/>
          </ac:spMkLst>
        </pc:spChg>
        <pc:spChg chg="mod">
          <ac:chgData name="Parikh, Ravi Bharat" userId="6b24af97-004b-495f-bb83-16df4db84ac5" providerId="ADAL" clId="{D211F09E-934F-494A-B264-1B3F7903014A}" dt="2026-10-06T03:53:40.162" v="429" actId="1076"/>
          <ac:spMkLst>
            <pc:docMk/>
            <pc:sldMk cId="0" sldId="1325"/>
            <ac:spMk id="7" creationId="{00000000-0000-0000-0000-000000000000}"/>
          </ac:spMkLst>
        </pc:spChg>
        <pc:picChg chg="add mod">
          <ac:chgData name="Parikh, Ravi Bharat" userId="6b24af97-004b-495f-bb83-16df4db84ac5" providerId="ADAL" clId="{D211F09E-934F-494A-B264-1B3F7903014A}" dt="2026-10-06T03:53:52.780" v="432" actId="14100"/>
          <ac:picMkLst>
            <pc:docMk/>
            <pc:sldMk cId="0" sldId="1325"/>
            <ac:picMk id="8" creationId="{88F7F6F5-473C-147C-94C9-27647EB3E2D7}"/>
          </ac:picMkLst>
        </pc:picChg>
      </pc:sldChg>
      <pc:sldChg chg="addSp delSp modSp add mod">
        <pc:chgData name="Parikh, Ravi Bharat" userId="6b24af97-004b-495f-bb83-16df4db84ac5" providerId="ADAL" clId="{D211F09E-934F-494A-B264-1B3F7903014A}" dt="2026-10-06T03:58:31.783" v="438" actId="122"/>
        <pc:sldMkLst>
          <pc:docMk/>
          <pc:sldMk cId="0" sldId="1326"/>
        </pc:sldMkLst>
        <pc:spChg chg="del mod">
          <ac:chgData name="Parikh, Ravi Bharat" userId="6b24af97-004b-495f-bb83-16df4db84ac5" providerId="ADAL" clId="{D211F09E-934F-494A-B264-1B3F7903014A}" dt="2026-10-06T03:58:22.151" v="434" actId="478"/>
          <ac:spMkLst>
            <pc:docMk/>
            <pc:sldMk cId="0" sldId="1326"/>
            <ac:spMk id="3" creationId="{00000000-0000-0000-0000-000000000000}"/>
          </ac:spMkLst>
        </pc:spChg>
        <pc:spChg chg="mod">
          <ac:chgData name="Parikh, Ravi Bharat" userId="6b24af97-004b-495f-bb83-16df4db84ac5" providerId="ADAL" clId="{D211F09E-934F-494A-B264-1B3F7903014A}" dt="2026-10-06T03:58:31.783" v="438" actId="122"/>
          <ac:spMkLst>
            <pc:docMk/>
            <pc:sldMk cId="0" sldId="1326"/>
            <ac:spMk id="4" creationId="{00000000-0000-0000-0000-000000000000}"/>
          </ac:spMkLst>
        </pc:spChg>
        <pc:picChg chg="add mod">
          <ac:chgData name="Parikh, Ravi Bharat" userId="6b24af97-004b-495f-bb83-16df4db84ac5" providerId="ADAL" clId="{D211F09E-934F-494A-B264-1B3F7903014A}" dt="2026-10-06T03:58:28.056" v="437" actId="1076"/>
          <ac:picMkLst>
            <pc:docMk/>
            <pc:sldMk cId="0" sldId="1326"/>
            <ac:picMk id="8" creationId="{55D88298-EB6A-EEBE-8EB8-2408D0343D16}"/>
          </ac:picMkLst>
        </pc:picChg>
      </pc:sldChg>
      <pc:sldChg chg="addSp delSp modSp add mod">
        <pc:chgData name="Parikh, Ravi Bharat" userId="6b24af97-004b-495f-bb83-16df4db84ac5" providerId="ADAL" clId="{D211F09E-934F-494A-B264-1B3F7903014A}" dt="2026-10-06T04:00:57.663" v="448" actId="1076"/>
        <pc:sldMkLst>
          <pc:docMk/>
          <pc:sldMk cId="0" sldId="1327"/>
        </pc:sldMkLst>
        <pc:spChg chg="mod">
          <ac:chgData name="Parikh, Ravi Bharat" userId="6b24af97-004b-495f-bb83-16df4db84ac5" providerId="ADAL" clId="{D211F09E-934F-494A-B264-1B3F7903014A}" dt="2026-10-06T04:00:46.107" v="445" actId="1076"/>
          <ac:spMkLst>
            <pc:docMk/>
            <pc:sldMk cId="0" sldId="1327"/>
            <ac:spMk id="3" creationId="{00000000-0000-0000-0000-000000000000}"/>
          </ac:spMkLst>
        </pc:spChg>
        <pc:spChg chg="del">
          <ac:chgData name="Parikh, Ravi Bharat" userId="6b24af97-004b-495f-bb83-16df4db84ac5" providerId="ADAL" clId="{D211F09E-934F-494A-B264-1B3F7903014A}" dt="2026-10-06T04:00:26.783" v="440" actId="478"/>
          <ac:spMkLst>
            <pc:docMk/>
            <pc:sldMk cId="0" sldId="1327"/>
            <ac:spMk id="4" creationId="{00000000-0000-0000-0000-000000000000}"/>
          </ac:spMkLst>
        </pc:spChg>
        <pc:spChg chg="del">
          <ac:chgData name="Parikh, Ravi Bharat" userId="6b24af97-004b-495f-bb83-16df4db84ac5" providerId="ADAL" clId="{D211F09E-934F-494A-B264-1B3F7903014A}" dt="2026-10-06T04:00:27.940" v="441" actId="478"/>
          <ac:spMkLst>
            <pc:docMk/>
            <pc:sldMk cId="0" sldId="1327"/>
            <ac:spMk id="5" creationId="{00000000-0000-0000-0000-000000000000}"/>
          </ac:spMkLst>
        </pc:spChg>
        <pc:spChg chg="mod">
          <ac:chgData name="Parikh, Ravi Bharat" userId="6b24af97-004b-495f-bb83-16df4db84ac5" providerId="ADAL" clId="{D211F09E-934F-494A-B264-1B3F7903014A}" dt="2026-10-06T03:58:51.333" v="439" actId="1076"/>
          <ac:spMkLst>
            <pc:docMk/>
            <pc:sldMk cId="0" sldId="1327"/>
            <ac:spMk id="6" creationId="{00000000-0000-0000-0000-000000000000}"/>
          </ac:spMkLst>
        </pc:spChg>
        <pc:picChg chg="add mod">
          <ac:chgData name="Parikh, Ravi Bharat" userId="6b24af97-004b-495f-bb83-16df4db84ac5" providerId="ADAL" clId="{D211F09E-934F-494A-B264-1B3F7903014A}" dt="2026-10-06T04:00:57.663" v="448" actId="1076"/>
          <ac:picMkLst>
            <pc:docMk/>
            <pc:sldMk cId="0" sldId="1327"/>
            <ac:picMk id="8" creationId="{5C203C8B-3C13-E9BF-49AA-A7F84BEBE271}"/>
          </ac:picMkLst>
        </pc:picChg>
      </pc:sldChg>
      <pc:sldChg chg="add">
        <pc:chgData name="Parikh, Ravi Bharat" userId="6b24af97-004b-495f-bb83-16df4db84ac5" providerId="ADAL" clId="{D211F09E-934F-494A-B264-1B3F7903014A}" dt="2026-10-06T03:47:54.946" v="362"/>
        <pc:sldMkLst>
          <pc:docMk/>
          <pc:sldMk cId="0" sldId="1328"/>
        </pc:sldMkLst>
      </pc:sldChg>
      <pc:sldChg chg="modSp add mod">
        <pc:chgData name="Parikh, Ravi Bharat" userId="6b24af97-004b-495f-bb83-16df4db84ac5" providerId="ADAL" clId="{D211F09E-934F-494A-B264-1B3F7903014A}" dt="2026-10-06T04:07:01.835" v="463" actId="1036"/>
        <pc:sldMkLst>
          <pc:docMk/>
          <pc:sldMk cId="0" sldId="1329"/>
        </pc:sldMkLst>
        <pc:spChg chg="mod">
          <ac:chgData name="Parikh, Ravi Bharat" userId="6b24af97-004b-495f-bb83-16df4db84ac5" providerId="ADAL" clId="{D211F09E-934F-494A-B264-1B3F7903014A}" dt="2026-10-06T04:06:59.124" v="461" actId="1076"/>
          <ac:spMkLst>
            <pc:docMk/>
            <pc:sldMk cId="0" sldId="1329"/>
            <ac:spMk id="9" creationId="{00000000-0000-0000-0000-000000000000}"/>
          </ac:spMkLst>
        </pc:spChg>
        <pc:picChg chg="mod">
          <ac:chgData name="Parikh, Ravi Bharat" userId="6b24af97-004b-495f-bb83-16df4db84ac5" providerId="ADAL" clId="{D211F09E-934F-494A-B264-1B3F7903014A}" dt="2026-10-06T04:06:55.549" v="460" actId="1076"/>
          <ac:picMkLst>
            <pc:docMk/>
            <pc:sldMk cId="0" sldId="1329"/>
            <ac:picMk id="2" creationId="{00000000-0000-0000-0000-000000000000}"/>
          </ac:picMkLst>
        </pc:picChg>
        <pc:picChg chg="mod">
          <ac:chgData name="Parikh, Ravi Bharat" userId="6b24af97-004b-495f-bb83-16df4db84ac5" providerId="ADAL" clId="{D211F09E-934F-494A-B264-1B3F7903014A}" dt="2026-10-06T04:07:01.835" v="463" actId="1036"/>
          <ac:picMkLst>
            <pc:docMk/>
            <pc:sldMk cId="0" sldId="1329"/>
            <ac:picMk id="21" creationId="{6C7374F0-37FE-0FD2-6E29-92705C608B8F}"/>
          </ac:picMkLst>
        </pc:picChg>
      </pc:sldChg>
      <pc:sldChg chg="modSp add mod">
        <pc:chgData name="Parikh, Ravi Bharat" userId="6b24af97-004b-495f-bb83-16df4db84ac5" providerId="ADAL" clId="{D211F09E-934F-494A-B264-1B3F7903014A}" dt="2026-10-06T04:18:56.277" v="688" actId="20577"/>
        <pc:sldMkLst>
          <pc:docMk/>
          <pc:sldMk cId="0" sldId="1330"/>
        </pc:sldMkLst>
        <pc:spChg chg="mod">
          <ac:chgData name="Parikh, Ravi Bharat" userId="6b24af97-004b-495f-bb83-16df4db84ac5" providerId="ADAL" clId="{D211F09E-934F-494A-B264-1B3F7903014A}" dt="2026-10-06T04:18:56.277" v="688" actId="20577"/>
          <ac:spMkLst>
            <pc:docMk/>
            <pc:sldMk cId="0" sldId="1330"/>
            <ac:spMk id="3" creationId="{00000000-0000-0000-0000-000000000000}"/>
          </ac:spMkLst>
        </pc:spChg>
      </pc:sldChg>
      <pc:sldChg chg="add">
        <pc:chgData name="Parikh, Ravi Bharat" userId="6b24af97-004b-495f-bb83-16df4db84ac5" providerId="ADAL" clId="{D211F09E-934F-494A-B264-1B3F7903014A}" dt="2026-10-06T04:06:34.310" v="455"/>
        <pc:sldMkLst>
          <pc:docMk/>
          <pc:sldMk cId="0" sldId="1331"/>
        </pc:sldMkLst>
      </pc:sldChg>
      <pc:sldChg chg="add">
        <pc:chgData name="Parikh, Ravi Bharat" userId="6b24af97-004b-495f-bb83-16df4db84ac5" providerId="ADAL" clId="{D211F09E-934F-494A-B264-1B3F7903014A}" dt="2026-10-06T04:14:44.247" v="589"/>
        <pc:sldMkLst>
          <pc:docMk/>
          <pc:sldMk cId="3657911060" sldId="1332"/>
        </pc:sldMkLst>
      </pc:sldChg>
      <pc:sldChg chg="addSp delSp modSp add mod">
        <pc:chgData name="Parikh, Ravi Bharat" userId="6b24af97-004b-495f-bb83-16df4db84ac5" providerId="ADAL" clId="{D211F09E-934F-494A-B264-1B3F7903014A}" dt="2026-10-06T04:15:22.723" v="635" actId="478"/>
        <pc:sldMkLst>
          <pc:docMk/>
          <pc:sldMk cId="2491478372" sldId="1333"/>
        </pc:sldMkLst>
        <pc:spChg chg="mod">
          <ac:chgData name="Parikh, Ravi Bharat" userId="6b24af97-004b-495f-bb83-16df4db84ac5" providerId="ADAL" clId="{D211F09E-934F-494A-B264-1B3F7903014A}" dt="2026-10-06T04:15:05.198" v="633" actId="20577"/>
          <ac:spMkLst>
            <pc:docMk/>
            <pc:sldMk cId="2491478372" sldId="1333"/>
            <ac:spMk id="2" creationId="{A8336E66-41B2-FECD-A55C-90D840F208FC}"/>
          </ac:spMkLst>
        </pc:spChg>
        <pc:spChg chg="add del">
          <ac:chgData name="Parikh, Ravi Bharat" userId="6b24af97-004b-495f-bb83-16df4db84ac5" providerId="ADAL" clId="{D211F09E-934F-494A-B264-1B3F7903014A}" dt="2026-10-06T04:15:22.723" v="635" actId="478"/>
          <ac:spMkLst>
            <pc:docMk/>
            <pc:sldMk cId="2491478372" sldId="1333"/>
            <ac:spMk id="4" creationId="{3393978F-8E27-00A7-560F-DD009AECA862}"/>
          </ac:spMkLst>
        </pc:spChg>
      </pc:sldChg>
      <pc:sldChg chg="addSp delSp modSp add mod">
        <pc:chgData name="Parikh, Ravi Bharat" userId="6b24af97-004b-495f-bb83-16df4db84ac5" providerId="ADAL" clId="{D211F09E-934F-494A-B264-1B3F7903014A}" dt="2026-10-06T04:11:45.661" v="558" actId="404"/>
        <pc:sldMkLst>
          <pc:docMk/>
          <pc:sldMk cId="0" sldId="1334"/>
        </pc:sldMkLst>
        <pc:spChg chg="mod">
          <ac:chgData name="Parikh, Ravi Bharat" userId="6b24af97-004b-495f-bb83-16df4db84ac5" providerId="ADAL" clId="{D211F09E-934F-494A-B264-1B3F7903014A}" dt="2026-10-06T04:11:45.661" v="558" actId="404"/>
          <ac:spMkLst>
            <pc:docMk/>
            <pc:sldMk cId="0" sldId="1334"/>
            <ac:spMk id="2" creationId="{00000000-0000-0000-0000-000000000000}"/>
          </ac:spMkLst>
        </pc:spChg>
        <pc:spChg chg="del">
          <ac:chgData name="Parikh, Ravi Bharat" userId="6b24af97-004b-495f-bb83-16df4db84ac5" providerId="ADAL" clId="{D211F09E-934F-494A-B264-1B3F7903014A}" dt="2026-10-06T04:10:02.572" v="468" actId="478"/>
          <ac:spMkLst>
            <pc:docMk/>
            <pc:sldMk cId="0" sldId="1334"/>
            <ac:spMk id="3" creationId="{00000000-0000-0000-0000-000000000000}"/>
          </ac:spMkLst>
        </pc:spChg>
        <pc:spChg chg="mod">
          <ac:chgData name="Parikh, Ravi Bharat" userId="6b24af97-004b-495f-bb83-16df4db84ac5" providerId="ADAL" clId="{D211F09E-934F-494A-B264-1B3F7903014A}" dt="2026-10-06T04:11:15.926" v="490" actId="403"/>
          <ac:spMkLst>
            <pc:docMk/>
            <pc:sldMk cId="0" sldId="1334"/>
            <ac:spMk id="4" creationId="{00000000-0000-0000-0000-000000000000}"/>
          </ac:spMkLst>
        </pc:spChg>
        <pc:spChg chg="mod">
          <ac:chgData name="Parikh, Ravi Bharat" userId="6b24af97-004b-495f-bb83-16df4db84ac5" providerId="ADAL" clId="{D211F09E-934F-494A-B264-1B3F7903014A}" dt="2026-10-06T04:11:07.280" v="489" actId="14100"/>
          <ac:spMkLst>
            <pc:docMk/>
            <pc:sldMk cId="0" sldId="1334"/>
            <ac:spMk id="5" creationId="{00000000-0000-0000-0000-000000000000}"/>
          </ac:spMkLst>
        </pc:spChg>
        <pc:spChg chg="mod">
          <ac:chgData name="Parikh, Ravi Bharat" userId="6b24af97-004b-495f-bb83-16df4db84ac5" providerId="ADAL" clId="{D211F09E-934F-494A-B264-1B3F7903014A}" dt="2026-10-06T04:08:33.787" v="467" actId="1076"/>
          <ac:spMkLst>
            <pc:docMk/>
            <pc:sldMk cId="0" sldId="1334"/>
            <ac:spMk id="6" creationId="{00000000-0000-0000-0000-000000000000}"/>
          </ac:spMkLst>
        </pc:spChg>
        <pc:picChg chg="add mod">
          <ac:chgData name="Parikh, Ravi Bharat" userId="6b24af97-004b-495f-bb83-16df4db84ac5" providerId="ADAL" clId="{D211F09E-934F-494A-B264-1B3F7903014A}" dt="2026-10-06T04:10:51.120" v="484" actId="1076"/>
          <ac:picMkLst>
            <pc:docMk/>
            <pc:sldMk cId="0" sldId="1334"/>
            <ac:picMk id="8" creationId="{26F669C6-F11A-1559-FC44-089DF485D5DA}"/>
          </ac:picMkLst>
        </pc:picChg>
      </pc:sldChg>
      <pc:sldChg chg="modSp add mod">
        <pc:chgData name="Parikh, Ravi Bharat" userId="6b24af97-004b-495f-bb83-16df4db84ac5" providerId="ADAL" clId="{D211F09E-934F-494A-B264-1B3F7903014A}" dt="2026-10-06T04:14:04.995" v="588" actId="1076"/>
        <pc:sldMkLst>
          <pc:docMk/>
          <pc:sldMk cId="0" sldId="1335"/>
        </pc:sldMkLst>
        <pc:spChg chg="mod">
          <ac:chgData name="Parikh, Ravi Bharat" userId="6b24af97-004b-495f-bb83-16df4db84ac5" providerId="ADAL" clId="{D211F09E-934F-494A-B264-1B3F7903014A}" dt="2026-10-06T04:12:07.619" v="586" actId="20577"/>
          <ac:spMkLst>
            <pc:docMk/>
            <pc:sldMk cId="0" sldId="1335"/>
            <ac:spMk id="2" creationId="{00000000-0000-0000-0000-000000000000}"/>
          </ac:spMkLst>
        </pc:spChg>
        <pc:spChg chg="mod">
          <ac:chgData name="Parikh, Ravi Bharat" userId="6b24af97-004b-495f-bb83-16df4db84ac5" providerId="ADAL" clId="{D211F09E-934F-494A-B264-1B3F7903014A}" dt="2026-10-06T04:14:04.995" v="588" actId="1076"/>
          <ac:spMkLst>
            <pc:docMk/>
            <pc:sldMk cId="0" sldId="1335"/>
            <ac:spMk id="5" creationId="{00000000-0000-0000-0000-000000000000}"/>
          </ac:spMkLst>
        </pc:spChg>
      </pc:sldChg>
      <pc:sldChg chg="delSp modSp add mod">
        <pc:chgData name="Parikh, Ravi Bharat" userId="6b24af97-004b-495f-bb83-16df4db84ac5" providerId="ADAL" clId="{D211F09E-934F-494A-B264-1B3F7903014A}" dt="2026-10-06T04:17:55.974" v="675" actId="1076"/>
        <pc:sldMkLst>
          <pc:docMk/>
          <pc:sldMk cId="0" sldId="1338"/>
        </pc:sldMkLst>
        <pc:spChg chg="mod">
          <ac:chgData name="Parikh, Ravi Bharat" userId="6b24af97-004b-495f-bb83-16df4db84ac5" providerId="ADAL" clId="{D211F09E-934F-494A-B264-1B3F7903014A}" dt="2026-10-06T04:17:33.286" v="641" actId="1076"/>
          <ac:spMkLst>
            <pc:docMk/>
            <pc:sldMk cId="0" sldId="1338"/>
            <ac:spMk id="3" creationId="{00000000-0000-0000-0000-000000000000}"/>
          </ac:spMkLst>
        </pc:spChg>
        <pc:spChg chg="mod">
          <ac:chgData name="Parikh, Ravi Bharat" userId="6b24af97-004b-495f-bb83-16df4db84ac5" providerId="ADAL" clId="{D211F09E-934F-494A-B264-1B3F7903014A}" dt="2026-10-06T04:17:27.862" v="640" actId="1076"/>
          <ac:spMkLst>
            <pc:docMk/>
            <pc:sldMk cId="0" sldId="1338"/>
            <ac:spMk id="4" creationId="{00000000-0000-0000-0000-000000000000}"/>
          </ac:spMkLst>
        </pc:spChg>
        <pc:spChg chg="mod">
          <ac:chgData name="Parikh, Ravi Bharat" userId="6b24af97-004b-495f-bb83-16df4db84ac5" providerId="ADAL" clId="{D211F09E-934F-494A-B264-1B3F7903014A}" dt="2026-10-06T04:17:27.862" v="640" actId="1076"/>
          <ac:spMkLst>
            <pc:docMk/>
            <pc:sldMk cId="0" sldId="1338"/>
            <ac:spMk id="5" creationId="{00000000-0000-0000-0000-000000000000}"/>
          </ac:spMkLst>
        </pc:spChg>
        <pc:spChg chg="mod">
          <ac:chgData name="Parikh, Ravi Bharat" userId="6b24af97-004b-495f-bb83-16df4db84ac5" providerId="ADAL" clId="{D211F09E-934F-494A-B264-1B3F7903014A}" dt="2026-10-06T04:17:27.862" v="640" actId="1076"/>
          <ac:spMkLst>
            <pc:docMk/>
            <pc:sldMk cId="0" sldId="1338"/>
            <ac:spMk id="6" creationId="{00000000-0000-0000-0000-000000000000}"/>
          </ac:spMkLst>
        </pc:spChg>
        <pc:spChg chg="mod">
          <ac:chgData name="Parikh, Ravi Bharat" userId="6b24af97-004b-495f-bb83-16df4db84ac5" providerId="ADAL" clId="{D211F09E-934F-494A-B264-1B3F7903014A}" dt="2026-10-06T04:17:27.862" v="640" actId="1076"/>
          <ac:spMkLst>
            <pc:docMk/>
            <pc:sldMk cId="0" sldId="1338"/>
            <ac:spMk id="11" creationId="{00000000-0000-0000-0000-000000000000}"/>
          </ac:spMkLst>
        </pc:spChg>
        <pc:spChg chg="mod">
          <ac:chgData name="Parikh, Ravi Bharat" userId="6b24af97-004b-495f-bb83-16df4db84ac5" providerId="ADAL" clId="{D211F09E-934F-494A-B264-1B3F7903014A}" dt="2026-10-06T04:17:27.862" v="640" actId="1076"/>
          <ac:spMkLst>
            <pc:docMk/>
            <pc:sldMk cId="0" sldId="1338"/>
            <ac:spMk id="12" creationId="{00000000-0000-0000-0000-000000000000}"/>
          </ac:spMkLst>
        </pc:spChg>
        <pc:spChg chg="del">
          <ac:chgData name="Parikh, Ravi Bharat" userId="6b24af97-004b-495f-bb83-16df4db84ac5" providerId="ADAL" clId="{D211F09E-934F-494A-B264-1B3F7903014A}" dt="2026-10-06T04:17:17.140" v="639" actId="478"/>
          <ac:spMkLst>
            <pc:docMk/>
            <pc:sldMk cId="0" sldId="1338"/>
            <ac:spMk id="13" creationId="{00000000-0000-0000-0000-000000000000}"/>
          </ac:spMkLst>
        </pc:spChg>
        <pc:spChg chg="mod">
          <ac:chgData name="Parikh, Ravi Bharat" userId="6b24af97-004b-495f-bb83-16df4db84ac5" providerId="ADAL" clId="{D211F09E-934F-494A-B264-1B3F7903014A}" dt="2026-10-06T04:17:55.974" v="675" actId="1076"/>
          <ac:spMkLst>
            <pc:docMk/>
            <pc:sldMk cId="0" sldId="1338"/>
            <ac:spMk id="14" creationId="{00000000-0000-0000-0000-000000000000}"/>
          </ac:spMkLst>
        </pc:spChg>
        <pc:spChg chg="del">
          <ac:chgData name="Parikh, Ravi Bharat" userId="6b24af97-004b-495f-bb83-16df4db84ac5" providerId="ADAL" clId="{D211F09E-934F-494A-B264-1B3F7903014A}" dt="2026-10-06T04:17:11.497" v="637" actId="478"/>
          <ac:spMkLst>
            <pc:docMk/>
            <pc:sldMk cId="0" sldId="1338"/>
            <ac:spMk id="15" creationId="{00000000-0000-0000-0000-000000000000}"/>
          </ac:spMkLst>
        </pc:spChg>
        <pc:cxnChg chg="mod">
          <ac:chgData name="Parikh, Ravi Bharat" userId="6b24af97-004b-495f-bb83-16df4db84ac5" providerId="ADAL" clId="{D211F09E-934F-494A-B264-1B3F7903014A}" dt="2026-10-06T04:17:27.862" v="640" actId="1076"/>
          <ac:cxnSpMkLst>
            <pc:docMk/>
            <pc:sldMk cId="0" sldId="1338"/>
            <ac:cxnSpMk id="7" creationId="{00000000-0000-0000-0000-000000000000}"/>
          </ac:cxnSpMkLst>
        </pc:cxnChg>
        <pc:cxnChg chg="mod">
          <ac:chgData name="Parikh, Ravi Bharat" userId="6b24af97-004b-495f-bb83-16df4db84ac5" providerId="ADAL" clId="{D211F09E-934F-494A-B264-1B3F7903014A}" dt="2026-10-06T04:17:27.862" v="640" actId="1076"/>
          <ac:cxnSpMkLst>
            <pc:docMk/>
            <pc:sldMk cId="0" sldId="1338"/>
            <ac:cxnSpMk id="8" creationId="{00000000-0000-0000-0000-000000000000}"/>
          </ac:cxnSpMkLst>
        </pc:cxnChg>
        <pc:cxnChg chg="mod">
          <ac:chgData name="Parikh, Ravi Bharat" userId="6b24af97-004b-495f-bb83-16df4db84ac5" providerId="ADAL" clId="{D211F09E-934F-494A-B264-1B3F7903014A}" dt="2026-10-06T04:17:27.862" v="640" actId="1076"/>
          <ac:cxnSpMkLst>
            <pc:docMk/>
            <pc:sldMk cId="0" sldId="1338"/>
            <ac:cxnSpMk id="9" creationId="{00000000-0000-0000-0000-000000000000}"/>
          </ac:cxnSpMkLst>
        </pc:cxnChg>
        <pc:cxnChg chg="mod">
          <ac:chgData name="Parikh, Ravi Bharat" userId="6b24af97-004b-495f-bb83-16df4db84ac5" providerId="ADAL" clId="{D211F09E-934F-494A-B264-1B3F7903014A}" dt="2026-10-06T04:17:27.862" v="640" actId="1076"/>
          <ac:cxnSpMkLst>
            <pc:docMk/>
            <pc:sldMk cId="0" sldId="1338"/>
            <ac:cxnSpMk id="10" creationId="{00000000-0000-0000-0000-000000000000}"/>
          </ac:cxnSpMkLst>
        </pc:cxnChg>
      </pc:sldChg>
      <pc:sldChg chg="addSp delSp modSp add mod">
        <pc:chgData name="Parikh, Ravi Bharat" userId="6b24af97-004b-495f-bb83-16df4db84ac5" providerId="ADAL" clId="{D211F09E-934F-494A-B264-1B3F7903014A}" dt="2026-10-06T04:19:11.466" v="702" actId="20577"/>
        <pc:sldMkLst>
          <pc:docMk/>
          <pc:sldMk cId="0" sldId="1339"/>
        </pc:sldMkLst>
        <pc:spChg chg="mod">
          <ac:chgData name="Parikh, Ravi Bharat" userId="6b24af97-004b-495f-bb83-16df4db84ac5" providerId="ADAL" clId="{D211F09E-934F-494A-B264-1B3F7903014A}" dt="2026-10-06T04:19:11.466" v="702" actId="20577"/>
          <ac:spMkLst>
            <pc:docMk/>
            <pc:sldMk cId="0" sldId="1339"/>
            <ac:spMk id="2" creationId="{00000000-0000-0000-0000-000000000000}"/>
          </ac:spMkLst>
        </pc:spChg>
        <pc:spChg chg="del">
          <ac:chgData name="Parikh, Ravi Bharat" userId="6b24af97-004b-495f-bb83-16df4db84ac5" providerId="ADAL" clId="{D211F09E-934F-494A-B264-1B3F7903014A}" dt="2026-10-06T04:19:07.361" v="690" actId="478"/>
          <ac:spMkLst>
            <pc:docMk/>
            <pc:sldMk cId="0" sldId="1339"/>
            <ac:spMk id="3" creationId="{00000000-0000-0000-0000-000000000000}"/>
          </ac:spMkLst>
        </pc:spChg>
        <pc:spChg chg="add mod">
          <ac:chgData name="Parikh, Ravi Bharat" userId="6b24af97-004b-495f-bb83-16df4db84ac5" providerId="ADAL" clId="{D211F09E-934F-494A-B264-1B3F7903014A}" dt="2026-10-06T04:19:07.361" v="690" actId="478"/>
          <ac:spMkLst>
            <pc:docMk/>
            <pc:sldMk cId="0" sldId="1339"/>
            <ac:spMk id="5" creationId="{A18EB0D6-8451-066D-E365-BB52B25E247C}"/>
          </ac:spMkLst>
        </pc:spChg>
      </pc:sldChg>
      <pc:sldChg chg="add">
        <pc:chgData name="Parikh, Ravi Bharat" userId="6b24af97-004b-495f-bb83-16df4db84ac5" providerId="ADAL" clId="{D211F09E-934F-494A-B264-1B3F7903014A}" dt="2026-10-06T04:19:02.424" v="689"/>
        <pc:sldMkLst>
          <pc:docMk/>
          <pc:sldMk cId="0" sldId="1340"/>
        </pc:sldMkLst>
      </pc:sldChg>
      <pc:sldChg chg="add">
        <pc:chgData name="Parikh, Ravi Bharat" userId="6b24af97-004b-495f-bb83-16df4db84ac5" providerId="ADAL" clId="{D211F09E-934F-494A-B264-1B3F7903014A}" dt="2026-10-06T04:19:02.424" v="689"/>
        <pc:sldMkLst>
          <pc:docMk/>
          <pc:sldMk cId="0" sldId="1341"/>
        </pc:sldMkLst>
      </pc:sldChg>
      <pc:sldChg chg="add">
        <pc:chgData name="Parikh, Ravi Bharat" userId="6b24af97-004b-495f-bb83-16df4db84ac5" providerId="ADAL" clId="{D211F09E-934F-494A-B264-1B3F7903014A}" dt="2026-10-06T04:19:02.424" v="689"/>
        <pc:sldMkLst>
          <pc:docMk/>
          <pc:sldMk cId="2692291733" sldId="1342"/>
        </pc:sldMkLst>
      </pc:sldChg>
      <pc:sldMasterChg chg="del delSldLayout">
        <pc:chgData name="Parikh, Ravi Bharat" userId="6b24af97-004b-495f-bb83-16df4db84ac5" providerId="ADAL" clId="{D211F09E-934F-494A-B264-1B3F7903014A}" dt="2026-10-06T04:18:48.309" v="677" actId="47"/>
        <pc:sldMasterMkLst>
          <pc:docMk/>
          <pc:sldMasterMk cId="1613269227" sldId="2147483978"/>
        </pc:sldMasterMkLst>
        <pc:sldLayoutChg chg="del">
          <pc:chgData name="Parikh, Ravi Bharat" userId="6b24af97-004b-495f-bb83-16df4db84ac5" providerId="ADAL" clId="{D211F09E-934F-494A-B264-1B3F7903014A}" dt="2026-10-06T04:18:48.309" v="677" actId="47"/>
          <pc:sldLayoutMkLst>
            <pc:docMk/>
            <pc:sldMasterMk cId="1613269227" sldId="2147483978"/>
            <pc:sldLayoutMk cId="175632131" sldId="2147483979"/>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3843217728" sldId="2147483980"/>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2663454196" sldId="2147483981"/>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3191382392" sldId="2147483982"/>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2657255833" sldId="2147483983"/>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4268096627" sldId="2147483984"/>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4055726849" sldId="2147483985"/>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527864409" sldId="2147483986"/>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16408581" sldId="2147483987"/>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4076860285" sldId="2147483988"/>
          </pc:sldLayoutMkLst>
        </pc:sldLayoutChg>
        <pc:sldLayoutChg chg="del">
          <pc:chgData name="Parikh, Ravi Bharat" userId="6b24af97-004b-495f-bb83-16df4db84ac5" providerId="ADAL" clId="{D211F09E-934F-494A-B264-1B3F7903014A}" dt="2026-10-06T04:18:48.309" v="677" actId="47"/>
          <pc:sldLayoutMkLst>
            <pc:docMk/>
            <pc:sldMasterMk cId="1613269227" sldId="2147483978"/>
            <pc:sldLayoutMk cId="2397796902" sldId="2147483989"/>
          </pc:sldLayoutMkLst>
        </pc:sldLayoutChg>
      </pc:sldMasterChg>
    </pc:docChg>
  </pc:docChgLst>
</pc:chgInfo>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about:blank"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4357376403979"/>
          <c:y val="0.13487272727272728"/>
          <c:w val="0.83713178857704329"/>
          <c:h val="0.69643406986389855"/>
        </c:manualLayout>
      </c:layout>
      <c:lineChart>
        <c:grouping val="stacked"/>
        <c:varyColors val="0"/>
        <c:ser>
          <c:idx val="1"/>
          <c:order val="0"/>
          <c:tx>
            <c:strRef>
              <c:f>Sheet1!$B$53</c:f>
              <c:strCache>
                <c:ptCount val="1"/>
                <c:pt idx="0">
                  <c:v>High-risk</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Sheet1!$B$54:$B$64</c:f>
              <c:numCache>
                <c:formatCode>0.00%</c:formatCode>
                <c:ptCount val="11"/>
                <c:pt idx="0">
                  <c:v>2.5999999999999999E-2</c:v>
                </c:pt>
                <c:pt idx="1">
                  <c:v>5.5E-2</c:v>
                </c:pt>
                <c:pt idx="2">
                  <c:v>7.9000000000000001E-2</c:v>
                </c:pt>
                <c:pt idx="3">
                  <c:v>0.10299999999999999</c:v>
                </c:pt>
                <c:pt idx="4">
                  <c:v>0.14199999999999999</c:v>
                </c:pt>
                <c:pt idx="5">
                  <c:v>0.13</c:v>
                </c:pt>
                <c:pt idx="6">
                  <c:v>0.127</c:v>
                </c:pt>
                <c:pt idx="7">
                  <c:v>9.7000000000000003E-2</c:v>
                </c:pt>
                <c:pt idx="8">
                  <c:v>8.5999999999999993E-2</c:v>
                </c:pt>
                <c:pt idx="9">
                  <c:v>0.107</c:v>
                </c:pt>
                <c:pt idx="10">
                  <c:v>9.7000000000000003E-2</c:v>
                </c:pt>
              </c:numCache>
            </c:numRef>
          </c:val>
          <c:smooth val="0"/>
          <c:extLst>
            <c:ext xmlns:c16="http://schemas.microsoft.com/office/drawing/2014/chart" uri="{C3380CC4-5D6E-409C-BE32-E72D297353CC}">
              <c16:uniqueId val="{00000001-3880-45CC-9B58-F725ADE7371A}"/>
            </c:ext>
          </c:extLst>
        </c:ser>
        <c:dLbls>
          <c:showLegendKey val="0"/>
          <c:showVal val="0"/>
          <c:showCatName val="0"/>
          <c:showSerName val="0"/>
          <c:showPercent val="0"/>
          <c:showBubbleSize val="0"/>
        </c:dLbls>
        <c:marker val="1"/>
        <c:smooth val="0"/>
        <c:axId val="731761199"/>
        <c:axId val="731757871"/>
      </c:lineChart>
      <c:catAx>
        <c:axId val="731761199"/>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Month</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31757871"/>
        <c:crosses val="autoZero"/>
        <c:auto val="1"/>
        <c:lblAlgn val="ctr"/>
        <c:lblOffset val="100"/>
        <c:noMultiLvlLbl val="0"/>
      </c:catAx>
      <c:valAx>
        <c:axId val="7317578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r>
                  <a:t>Conversation rate</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31761199"/>
        <c:crosses val="autoZero"/>
        <c:crossBetween val="between"/>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588"/>
            <a:ext cx="3065463" cy="465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t" anchorCtr="0" compatLnSpc="1">
            <a:prstTxWarp prst="textNoShape">
              <a:avLst/>
            </a:prstTxWarp>
          </a:bodyPr>
          <a:lstStyle>
            <a:lvl1pPr defTabSz="944624" eaLnBrk="0" hangingPunct="0">
              <a:defRPr sz="1000" i="1">
                <a:solidFill>
                  <a:schemeClr val="tx1"/>
                </a:solidFill>
              </a:defRPr>
            </a:lvl1pPr>
          </a:lstStyle>
          <a:p>
            <a:pPr>
              <a:defRPr/>
            </a:pPr>
            <a:endParaRPr lang="en-US" altLang="en-US"/>
          </a:p>
        </p:txBody>
      </p:sp>
      <p:sp>
        <p:nvSpPr>
          <p:cNvPr id="4099" name="Rectangle 3"/>
          <p:cNvSpPr>
            <a:spLocks noGrp="1" noChangeArrowheads="1"/>
          </p:cNvSpPr>
          <p:nvPr>
            <p:ph type="dt" sz="quarter" idx="1"/>
          </p:nvPr>
        </p:nvSpPr>
        <p:spPr bwMode="auto">
          <a:xfrm>
            <a:off x="4011613" y="1588"/>
            <a:ext cx="3065462" cy="465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t" anchorCtr="0" compatLnSpc="1">
            <a:prstTxWarp prst="textNoShape">
              <a:avLst/>
            </a:prstTxWarp>
          </a:bodyPr>
          <a:lstStyle>
            <a:lvl1pPr algn="r" defTabSz="944624" eaLnBrk="0" hangingPunct="0">
              <a:defRPr sz="1000" i="1">
                <a:solidFill>
                  <a:schemeClr val="tx1"/>
                </a:solidFill>
              </a:defRPr>
            </a:lvl1pPr>
          </a:lstStyle>
          <a:p>
            <a:pPr>
              <a:defRPr/>
            </a:pPr>
            <a:endParaRPr lang="en-US" altLang="en-US"/>
          </a:p>
        </p:txBody>
      </p:sp>
      <p:sp>
        <p:nvSpPr>
          <p:cNvPr id="4100" name="Rectangle 4"/>
          <p:cNvSpPr>
            <a:spLocks noGrp="1" noChangeArrowheads="1"/>
          </p:cNvSpPr>
          <p:nvPr>
            <p:ph type="ftr" sz="quarter" idx="2"/>
          </p:nvPr>
        </p:nvSpPr>
        <p:spPr bwMode="auto">
          <a:xfrm>
            <a:off x="0" y="8896350"/>
            <a:ext cx="3065463"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b" anchorCtr="0" compatLnSpc="1">
            <a:prstTxWarp prst="textNoShape">
              <a:avLst/>
            </a:prstTxWarp>
          </a:bodyPr>
          <a:lstStyle>
            <a:lvl1pPr defTabSz="944624" eaLnBrk="0" hangingPunct="0">
              <a:defRPr sz="1000" i="1">
                <a:solidFill>
                  <a:schemeClr val="tx1"/>
                </a:solidFill>
              </a:defRPr>
            </a:lvl1pPr>
          </a:lstStyle>
          <a:p>
            <a:pPr>
              <a:defRPr/>
            </a:pPr>
            <a:endParaRPr lang="en-US" altLang="en-US"/>
          </a:p>
        </p:txBody>
      </p:sp>
      <p:sp>
        <p:nvSpPr>
          <p:cNvPr id="4101" name="Rectangle 5"/>
          <p:cNvSpPr>
            <a:spLocks noGrp="1" noChangeArrowheads="1"/>
          </p:cNvSpPr>
          <p:nvPr>
            <p:ph type="sldNum" sz="quarter" idx="3"/>
          </p:nvPr>
        </p:nvSpPr>
        <p:spPr bwMode="auto">
          <a:xfrm>
            <a:off x="4011613" y="8896350"/>
            <a:ext cx="3065462"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b" anchorCtr="0" compatLnSpc="1">
            <a:prstTxWarp prst="textNoShape">
              <a:avLst/>
            </a:prstTxWarp>
          </a:bodyPr>
          <a:lstStyle>
            <a:lvl1pPr algn="r" defTabSz="942975">
              <a:defRPr sz="1000" i="1">
                <a:solidFill>
                  <a:schemeClr val="tx1"/>
                </a:solidFill>
              </a:defRPr>
            </a:lvl1pPr>
          </a:lstStyle>
          <a:p>
            <a:pPr>
              <a:defRPr/>
            </a:pPr>
            <a:fld id="{388465DC-6120-4BC7-9763-E50AACC380A7}" type="slidenum">
              <a:rPr lang="en-US" altLang="en-US"/>
              <a:pPr>
                <a:defRPr/>
              </a:pPr>
              <a:t>‹#›</a:t>
            </a:fld>
            <a:endParaRPr lang="en-US" altLang="en-US"/>
          </a:p>
        </p:txBody>
      </p:sp>
      <p:sp>
        <p:nvSpPr>
          <p:cNvPr id="8198" name="Rectangle 6"/>
          <p:cNvSpPr>
            <a:spLocks noChangeArrowheads="1"/>
          </p:cNvSpPr>
          <p:nvPr/>
        </p:nvSpPr>
        <p:spPr bwMode="auto">
          <a:xfrm>
            <a:off x="3144838" y="8915400"/>
            <a:ext cx="781050" cy="261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751" tIns="47161" rIns="92751" bIns="47161">
            <a:spAutoFit/>
          </a:bodyPr>
          <a:lstStyle>
            <a:lvl1pPr defTabSz="979488">
              <a:defRPr sz="1400">
                <a:solidFill>
                  <a:schemeClr val="tx2"/>
                </a:solidFill>
                <a:latin typeface="Arial" panose="020B0604020202020204" pitchFamily="34" charset="0"/>
              </a:defRPr>
            </a:lvl1pPr>
            <a:lvl2pPr marL="742950" indent="-285750" defTabSz="979488">
              <a:defRPr sz="1400">
                <a:solidFill>
                  <a:schemeClr val="tx2"/>
                </a:solidFill>
                <a:latin typeface="Arial" panose="020B0604020202020204" pitchFamily="34" charset="0"/>
              </a:defRPr>
            </a:lvl2pPr>
            <a:lvl3pPr marL="1143000" indent="-228600" defTabSz="979488">
              <a:defRPr sz="1400">
                <a:solidFill>
                  <a:schemeClr val="tx2"/>
                </a:solidFill>
                <a:latin typeface="Arial" panose="020B0604020202020204" pitchFamily="34" charset="0"/>
              </a:defRPr>
            </a:lvl3pPr>
            <a:lvl4pPr marL="1600200" indent="-228600" defTabSz="979488">
              <a:defRPr sz="1400">
                <a:solidFill>
                  <a:schemeClr val="tx2"/>
                </a:solidFill>
                <a:latin typeface="Arial" panose="020B0604020202020204" pitchFamily="34" charset="0"/>
              </a:defRPr>
            </a:lvl4pPr>
            <a:lvl5pPr marL="2057400" indent="-228600" defTabSz="979488">
              <a:defRPr sz="1400">
                <a:solidFill>
                  <a:schemeClr val="tx2"/>
                </a:solidFill>
                <a:latin typeface="Arial" panose="020B0604020202020204" pitchFamily="34" charset="0"/>
              </a:defRPr>
            </a:lvl5pPr>
            <a:lvl6pPr marL="2514600" indent="-228600" defTabSz="979488" eaLnBrk="0" fontAlgn="base" hangingPunct="0">
              <a:spcBef>
                <a:spcPct val="0"/>
              </a:spcBef>
              <a:spcAft>
                <a:spcPct val="0"/>
              </a:spcAft>
              <a:defRPr sz="1400">
                <a:solidFill>
                  <a:schemeClr val="tx2"/>
                </a:solidFill>
                <a:latin typeface="Arial" panose="020B0604020202020204" pitchFamily="34" charset="0"/>
              </a:defRPr>
            </a:lvl6pPr>
            <a:lvl7pPr marL="2971800" indent="-228600" defTabSz="979488" eaLnBrk="0" fontAlgn="base" hangingPunct="0">
              <a:spcBef>
                <a:spcPct val="0"/>
              </a:spcBef>
              <a:spcAft>
                <a:spcPct val="0"/>
              </a:spcAft>
              <a:defRPr sz="1400">
                <a:solidFill>
                  <a:schemeClr val="tx2"/>
                </a:solidFill>
                <a:latin typeface="Arial" panose="020B0604020202020204" pitchFamily="34" charset="0"/>
              </a:defRPr>
            </a:lvl7pPr>
            <a:lvl8pPr marL="3429000" indent="-228600" defTabSz="979488" eaLnBrk="0" fontAlgn="base" hangingPunct="0">
              <a:spcBef>
                <a:spcPct val="0"/>
              </a:spcBef>
              <a:spcAft>
                <a:spcPct val="0"/>
              </a:spcAft>
              <a:defRPr sz="1400">
                <a:solidFill>
                  <a:schemeClr val="tx2"/>
                </a:solidFill>
                <a:latin typeface="Arial" panose="020B0604020202020204" pitchFamily="34" charset="0"/>
              </a:defRPr>
            </a:lvl8pPr>
            <a:lvl9pPr marL="3886200" indent="-228600" defTabSz="979488" eaLnBrk="0" fontAlgn="base" hangingPunct="0">
              <a:spcBef>
                <a:spcPct val="0"/>
              </a:spcBef>
              <a:spcAft>
                <a:spcPct val="0"/>
              </a:spcAft>
              <a:defRPr sz="1400">
                <a:solidFill>
                  <a:schemeClr val="tx2"/>
                </a:solidFill>
                <a:latin typeface="Arial" panose="020B0604020202020204" pitchFamily="34" charset="0"/>
              </a:defRPr>
            </a:lvl9pPr>
          </a:lstStyle>
          <a:p>
            <a:pPr algn="ctr">
              <a:lnSpc>
                <a:spcPct val="90000"/>
              </a:lnSpc>
              <a:defRPr/>
            </a:pPr>
            <a:r>
              <a:rPr lang="en-US" altLang="en-US" sz="1200">
                <a:solidFill>
                  <a:schemeClr val="tx1"/>
                </a:solidFill>
              </a:rPr>
              <a:t>Page </a:t>
            </a:r>
            <a:fld id="{D685BBE6-BA50-4F42-9F77-08BA1AE32783}" type="slidenum">
              <a:rPr lang="en-US" altLang="en-US" sz="1200" smtClean="0">
                <a:solidFill>
                  <a:schemeClr val="tx1"/>
                </a:solidFill>
              </a:rPr>
              <a:pPr algn="ctr">
                <a:lnSpc>
                  <a:spcPct val="90000"/>
                </a:lnSpc>
                <a:defRPr/>
              </a:pPr>
              <a:t>‹#›</a:t>
            </a:fld>
            <a:endParaRPr lang="en-US" altLang="en-US" sz="1200">
              <a:solidFill>
                <a:schemeClr val="tx1"/>
              </a:solidFill>
            </a:endParaRPr>
          </a:p>
        </p:txBody>
      </p:sp>
    </p:spTree>
    <p:extLst>
      <p:ext uri="{BB962C8B-B14F-4D97-AF65-F5344CB8AC3E}">
        <p14:creationId xmlns:p14="http://schemas.microsoft.com/office/powerpoint/2010/main" val="608991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588"/>
            <a:ext cx="3065463" cy="465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t" anchorCtr="0" compatLnSpc="1">
            <a:prstTxWarp prst="textNoShape">
              <a:avLst/>
            </a:prstTxWarp>
          </a:bodyPr>
          <a:lstStyle>
            <a:lvl1pPr defTabSz="944624" eaLnBrk="0" hangingPunct="0">
              <a:defRPr sz="1000" i="1">
                <a:solidFill>
                  <a:schemeClr val="tx1"/>
                </a:solidFill>
              </a:defRPr>
            </a:lvl1pPr>
          </a:lstStyle>
          <a:p>
            <a:pPr>
              <a:defRPr/>
            </a:pPr>
            <a:endParaRPr lang="en-US" altLang="en-US"/>
          </a:p>
        </p:txBody>
      </p:sp>
      <p:sp>
        <p:nvSpPr>
          <p:cNvPr id="3075" name="Rectangle 3"/>
          <p:cNvSpPr>
            <a:spLocks noGrp="1" noChangeArrowheads="1"/>
          </p:cNvSpPr>
          <p:nvPr>
            <p:ph type="dt" idx="1"/>
          </p:nvPr>
        </p:nvSpPr>
        <p:spPr bwMode="auto">
          <a:xfrm>
            <a:off x="4011613" y="1588"/>
            <a:ext cx="3065462" cy="465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t" anchorCtr="0" compatLnSpc="1">
            <a:prstTxWarp prst="textNoShape">
              <a:avLst/>
            </a:prstTxWarp>
          </a:bodyPr>
          <a:lstStyle>
            <a:lvl1pPr algn="r" defTabSz="944624" eaLnBrk="0" hangingPunct="0">
              <a:defRPr sz="1000" i="1">
                <a:solidFill>
                  <a:schemeClr val="tx1"/>
                </a:solidFill>
              </a:defRPr>
            </a:lvl1pPr>
          </a:lstStyle>
          <a:p>
            <a:pPr>
              <a:defRPr/>
            </a:pPr>
            <a:endParaRPr lang="en-US" altLang="en-US"/>
          </a:p>
        </p:txBody>
      </p:sp>
      <p:sp>
        <p:nvSpPr>
          <p:cNvPr id="3076" name="Rectangle 4"/>
          <p:cNvSpPr>
            <a:spLocks noGrp="1" noChangeArrowheads="1"/>
          </p:cNvSpPr>
          <p:nvPr>
            <p:ph type="ftr" sz="quarter" idx="4"/>
          </p:nvPr>
        </p:nvSpPr>
        <p:spPr bwMode="auto">
          <a:xfrm>
            <a:off x="0" y="8896350"/>
            <a:ext cx="3065463"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b" anchorCtr="0" compatLnSpc="1">
            <a:prstTxWarp prst="textNoShape">
              <a:avLst/>
            </a:prstTxWarp>
          </a:bodyPr>
          <a:lstStyle>
            <a:lvl1pPr defTabSz="944624" eaLnBrk="0" hangingPunct="0">
              <a:defRPr sz="1000" i="1">
                <a:solidFill>
                  <a:schemeClr val="tx1"/>
                </a:solidFill>
              </a:defRPr>
            </a:lvl1pPr>
          </a:lstStyle>
          <a:p>
            <a:pPr>
              <a:defRPr/>
            </a:pPr>
            <a:endParaRPr lang="en-US" altLang="en-US"/>
          </a:p>
        </p:txBody>
      </p:sp>
      <p:sp>
        <p:nvSpPr>
          <p:cNvPr id="3077" name="Rectangle 5"/>
          <p:cNvSpPr>
            <a:spLocks noGrp="1" noChangeArrowheads="1"/>
          </p:cNvSpPr>
          <p:nvPr>
            <p:ph type="sldNum" sz="quarter" idx="5"/>
          </p:nvPr>
        </p:nvSpPr>
        <p:spPr bwMode="auto">
          <a:xfrm>
            <a:off x="4011613" y="8896350"/>
            <a:ext cx="3065462"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18864" tIns="0" rIns="18864" bIns="0" numCol="1" anchor="b" anchorCtr="0" compatLnSpc="1">
            <a:prstTxWarp prst="textNoShape">
              <a:avLst/>
            </a:prstTxWarp>
          </a:bodyPr>
          <a:lstStyle>
            <a:lvl1pPr algn="r" defTabSz="942975">
              <a:defRPr sz="1000" i="1">
                <a:solidFill>
                  <a:schemeClr val="tx1"/>
                </a:solidFill>
              </a:defRPr>
            </a:lvl1pPr>
          </a:lstStyle>
          <a:p>
            <a:pPr>
              <a:defRPr/>
            </a:pPr>
            <a:fld id="{4817DDE7-14D7-4C71-89AE-A8EA79FA20F7}" type="slidenum">
              <a:rPr lang="en-US" altLang="en-US"/>
              <a:pPr>
                <a:defRPr/>
              </a:pPr>
              <a:t>‹#›</a:t>
            </a:fld>
            <a:endParaRPr lang="en-US" altLang="en-US"/>
          </a:p>
        </p:txBody>
      </p:sp>
      <p:sp>
        <p:nvSpPr>
          <p:cNvPr id="6150" name="Rectangle 6"/>
          <p:cNvSpPr>
            <a:spLocks noChangeArrowheads="1"/>
          </p:cNvSpPr>
          <p:nvPr/>
        </p:nvSpPr>
        <p:spPr bwMode="auto">
          <a:xfrm>
            <a:off x="3144838" y="8915400"/>
            <a:ext cx="781050" cy="261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751" tIns="47161" rIns="92751" bIns="47161">
            <a:spAutoFit/>
          </a:bodyPr>
          <a:lstStyle>
            <a:lvl1pPr defTabSz="979488">
              <a:defRPr sz="1400">
                <a:solidFill>
                  <a:schemeClr val="tx2"/>
                </a:solidFill>
                <a:latin typeface="Arial" panose="020B0604020202020204" pitchFamily="34" charset="0"/>
              </a:defRPr>
            </a:lvl1pPr>
            <a:lvl2pPr marL="742950" indent="-285750" defTabSz="979488">
              <a:defRPr sz="1400">
                <a:solidFill>
                  <a:schemeClr val="tx2"/>
                </a:solidFill>
                <a:latin typeface="Arial" panose="020B0604020202020204" pitchFamily="34" charset="0"/>
              </a:defRPr>
            </a:lvl2pPr>
            <a:lvl3pPr marL="1143000" indent="-228600" defTabSz="979488">
              <a:defRPr sz="1400">
                <a:solidFill>
                  <a:schemeClr val="tx2"/>
                </a:solidFill>
                <a:latin typeface="Arial" panose="020B0604020202020204" pitchFamily="34" charset="0"/>
              </a:defRPr>
            </a:lvl3pPr>
            <a:lvl4pPr marL="1600200" indent="-228600" defTabSz="979488">
              <a:defRPr sz="1400">
                <a:solidFill>
                  <a:schemeClr val="tx2"/>
                </a:solidFill>
                <a:latin typeface="Arial" panose="020B0604020202020204" pitchFamily="34" charset="0"/>
              </a:defRPr>
            </a:lvl4pPr>
            <a:lvl5pPr marL="2057400" indent="-228600" defTabSz="979488">
              <a:defRPr sz="1400">
                <a:solidFill>
                  <a:schemeClr val="tx2"/>
                </a:solidFill>
                <a:latin typeface="Arial" panose="020B0604020202020204" pitchFamily="34" charset="0"/>
              </a:defRPr>
            </a:lvl5pPr>
            <a:lvl6pPr marL="2514600" indent="-228600" defTabSz="979488" eaLnBrk="0" fontAlgn="base" hangingPunct="0">
              <a:spcBef>
                <a:spcPct val="0"/>
              </a:spcBef>
              <a:spcAft>
                <a:spcPct val="0"/>
              </a:spcAft>
              <a:defRPr sz="1400">
                <a:solidFill>
                  <a:schemeClr val="tx2"/>
                </a:solidFill>
                <a:latin typeface="Arial" panose="020B0604020202020204" pitchFamily="34" charset="0"/>
              </a:defRPr>
            </a:lvl6pPr>
            <a:lvl7pPr marL="2971800" indent="-228600" defTabSz="979488" eaLnBrk="0" fontAlgn="base" hangingPunct="0">
              <a:spcBef>
                <a:spcPct val="0"/>
              </a:spcBef>
              <a:spcAft>
                <a:spcPct val="0"/>
              </a:spcAft>
              <a:defRPr sz="1400">
                <a:solidFill>
                  <a:schemeClr val="tx2"/>
                </a:solidFill>
                <a:latin typeface="Arial" panose="020B0604020202020204" pitchFamily="34" charset="0"/>
              </a:defRPr>
            </a:lvl7pPr>
            <a:lvl8pPr marL="3429000" indent="-228600" defTabSz="979488" eaLnBrk="0" fontAlgn="base" hangingPunct="0">
              <a:spcBef>
                <a:spcPct val="0"/>
              </a:spcBef>
              <a:spcAft>
                <a:spcPct val="0"/>
              </a:spcAft>
              <a:defRPr sz="1400">
                <a:solidFill>
                  <a:schemeClr val="tx2"/>
                </a:solidFill>
                <a:latin typeface="Arial" panose="020B0604020202020204" pitchFamily="34" charset="0"/>
              </a:defRPr>
            </a:lvl8pPr>
            <a:lvl9pPr marL="3886200" indent="-228600" defTabSz="979488" eaLnBrk="0" fontAlgn="base" hangingPunct="0">
              <a:spcBef>
                <a:spcPct val="0"/>
              </a:spcBef>
              <a:spcAft>
                <a:spcPct val="0"/>
              </a:spcAft>
              <a:defRPr sz="1400">
                <a:solidFill>
                  <a:schemeClr val="tx2"/>
                </a:solidFill>
                <a:latin typeface="Arial" panose="020B0604020202020204" pitchFamily="34" charset="0"/>
              </a:defRPr>
            </a:lvl9pPr>
          </a:lstStyle>
          <a:p>
            <a:pPr algn="ctr">
              <a:lnSpc>
                <a:spcPct val="90000"/>
              </a:lnSpc>
              <a:defRPr/>
            </a:pPr>
            <a:r>
              <a:rPr lang="en-US" altLang="en-US" sz="1200">
                <a:solidFill>
                  <a:schemeClr val="tx1"/>
                </a:solidFill>
              </a:rPr>
              <a:t>Page </a:t>
            </a:r>
            <a:fld id="{7CCA13B7-CF1C-4CCD-8CE0-41FB06A8FF4A}" type="slidenum">
              <a:rPr lang="en-US" altLang="en-US" sz="1200" smtClean="0">
                <a:solidFill>
                  <a:schemeClr val="tx1"/>
                </a:solidFill>
              </a:rPr>
              <a:pPr algn="ctr">
                <a:lnSpc>
                  <a:spcPct val="90000"/>
                </a:lnSpc>
                <a:defRPr/>
              </a:pPr>
              <a:t>‹#›</a:t>
            </a:fld>
            <a:endParaRPr lang="en-US" altLang="en-US" sz="1200">
              <a:solidFill>
                <a:schemeClr val="tx1"/>
              </a:solidFill>
            </a:endParaRPr>
          </a:p>
        </p:txBody>
      </p:sp>
      <p:sp>
        <p:nvSpPr>
          <p:cNvPr id="3079" name="Rectangle 7"/>
          <p:cNvSpPr>
            <a:spLocks noGrp="1" noRot="1" noChangeAspect="1" noChangeArrowheads="1" noTextEdit="1"/>
          </p:cNvSpPr>
          <p:nvPr>
            <p:ph type="sldImg" idx="2"/>
          </p:nvPr>
        </p:nvSpPr>
        <p:spPr bwMode="auto">
          <a:xfrm>
            <a:off x="627063" y="5162550"/>
            <a:ext cx="5802312" cy="3265488"/>
          </a:xfrm>
          <a:prstGeom prst="rect">
            <a:avLst/>
          </a:prstGeom>
          <a:noFill/>
          <a:ln w="12700">
            <a:solidFill>
              <a:schemeClr val="tx1"/>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3080" name="Rectangle 8"/>
          <p:cNvSpPr>
            <a:spLocks noGrp="1" noChangeArrowheads="1"/>
          </p:cNvSpPr>
          <p:nvPr>
            <p:ph type="body" sz="quarter" idx="3"/>
          </p:nvPr>
        </p:nvSpPr>
        <p:spPr bwMode="auto">
          <a:xfrm>
            <a:off x="981075" y="476250"/>
            <a:ext cx="5180013" cy="42116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7467" tIns="51878" rIns="97467" bIns="51878" numCol="1" anchor="t" anchorCtr="0" compatLnSpc="1">
            <a:prstTxWarp prst="textNoShape">
              <a:avLst/>
            </a:prstTxWarp>
          </a:bodyPr>
          <a:lstStyle/>
          <a:p>
            <a:pPr lvl="0"/>
            <a:r>
              <a:rPr lang="en-US" altLang="en-US" noProof="0"/>
              <a:t>Body Text</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Tree>
    <p:extLst>
      <p:ext uri="{BB962C8B-B14F-4D97-AF65-F5344CB8AC3E}">
        <p14:creationId xmlns:p14="http://schemas.microsoft.com/office/powerpoint/2010/main" val="3738238735"/>
      </p:ext>
    </p:extLst>
  </p:cSld>
  <p:clrMap bg1="lt1" tx1="dk1" bg2="lt2" tx2="dk2" accent1="accent1" accent2="accent2" accent3="accent3" accent4="accent4" accent5="accent5" accent6="accent6" hlink="hlink" folHlink="folHlink"/>
  <p:notesStyle>
    <a:lvl1pPr algn="l" defTabSz="1030288" rtl="0" eaLnBrk="0" fontAlgn="base" hangingPunct="0">
      <a:lnSpc>
        <a:spcPct val="87000"/>
      </a:lnSpc>
      <a:spcBef>
        <a:spcPct val="40000"/>
      </a:spcBef>
      <a:spcAft>
        <a:spcPct val="0"/>
      </a:spcAft>
      <a:defRPr sz="1600" kern="1200">
        <a:solidFill>
          <a:schemeClr val="tx1"/>
        </a:solidFill>
        <a:latin typeface="Arial" panose="020B0604020202020204" pitchFamily="34" charset="0"/>
        <a:ea typeface="+mn-ea"/>
        <a:cs typeface="+mn-cs"/>
      </a:defRPr>
    </a:lvl1pPr>
    <a:lvl2pPr marL="484188" algn="l" defTabSz="1030288" rtl="0" eaLnBrk="0" fontAlgn="base" hangingPunct="0">
      <a:lnSpc>
        <a:spcPct val="87000"/>
      </a:lnSpc>
      <a:spcBef>
        <a:spcPct val="40000"/>
      </a:spcBef>
      <a:spcAft>
        <a:spcPct val="0"/>
      </a:spcAft>
      <a:defRPr sz="1200" kern="1200">
        <a:solidFill>
          <a:schemeClr val="tx1"/>
        </a:solidFill>
        <a:latin typeface="Arial" panose="020B0604020202020204" pitchFamily="34" charset="0"/>
        <a:ea typeface="+mn-ea"/>
        <a:cs typeface="+mn-cs"/>
      </a:defRPr>
    </a:lvl2pPr>
    <a:lvl3pPr marL="971550" algn="l" defTabSz="1030288" rtl="0" eaLnBrk="0" fontAlgn="base" hangingPunct="0">
      <a:lnSpc>
        <a:spcPct val="87000"/>
      </a:lnSpc>
      <a:spcBef>
        <a:spcPct val="40000"/>
      </a:spcBef>
      <a:spcAft>
        <a:spcPct val="0"/>
      </a:spcAft>
      <a:defRPr sz="1200" kern="1200">
        <a:solidFill>
          <a:schemeClr val="tx1"/>
        </a:solidFill>
        <a:latin typeface="Arial" panose="020B0604020202020204" pitchFamily="34" charset="0"/>
        <a:ea typeface="+mn-ea"/>
        <a:cs typeface="+mn-cs"/>
      </a:defRPr>
    </a:lvl3pPr>
    <a:lvl4pPr marL="1457325" algn="l" defTabSz="1030288" rtl="0" eaLnBrk="0" fontAlgn="base" hangingPunct="0">
      <a:lnSpc>
        <a:spcPct val="87000"/>
      </a:lnSpc>
      <a:spcBef>
        <a:spcPct val="40000"/>
      </a:spcBef>
      <a:spcAft>
        <a:spcPct val="0"/>
      </a:spcAft>
      <a:defRPr sz="1200" kern="1200">
        <a:solidFill>
          <a:schemeClr val="tx1"/>
        </a:solidFill>
        <a:latin typeface="Arial" panose="020B0604020202020204" pitchFamily="34" charset="0"/>
        <a:ea typeface="+mn-ea"/>
        <a:cs typeface="+mn-cs"/>
      </a:defRPr>
    </a:lvl4pPr>
    <a:lvl5pPr marL="1944688" algn="l" defTabSz="1030288" rtl="0" eaLnBrk="0" fontAlgn="base" hangingPunct="0">
      <a:lnSpc>
        <a:spcPct val="87000"/>
      </a:lnSpc>
      <a:spcBef>
        <a:spcPct val="4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817DDE7-14D7-4C71-89AE-A8EA79FA20F7}" type="slidenum">
              <a:rPr lang="en-US" altLang="en-US" smtClean="0"/>
              <a:pPr>
                <a:defRPr/>
              </a:pPr>
              <a:t>1</a:t>
            </a:fld>
            <a:endParaRPr lang="en-US" altLang="en-US"/>
          </a:p>
        </p:txBody>
      </p:sp>
    </p:spTree>
    <p:extLst>
      <p:ext uri="{BB962C8B-B14F-4D97-AF65-F5344CB8AC3E}">
        <p14:creationId xmlns:p14="http://schemas.microsoft.com/office/powerpoint/2010/main" val="3620476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https://mathshistory.st-andrews.ac.uk/Biographies/De_Moivre/#:~:text=De%20Moivre%2C%20like%20Cardan%2C%20is,He%20was%20right!</a:t>
            </a:r>
          </a:p>
        </p:txBody>
      </p:sp>
      <p:sp>
        <p:nvSpPr>
          <p:cNvPr id="4" name="Slide Number Placeholder 3"/>
          <p:cNvSpPr>
            <a:spLocks noGrp="1"/>
          </p:cNvSpPr>
          <p:nvPr>
            <p:ph type="sldNum" sz="quarter" idx="5"/>
          </p:nvPr>
        </p:nvSpPr>
        <p:spPr/>
        <p:txBody>
          <a:bodyPr/>
          <a:lstStyle/>
          <a:p>
            <a:pPr>
              <a:defRPr/>
            </a:pPr>
            <a:fld id="{4817DDE7-14D7-4C71-89AE-A8EA79FA20F7}" type="slidenum">
              <a:rPr lang="en-US" altLang="en-US" smtClean="0"/>
              <a:pPr>
                <a:defRPr/>
              </a:pPr>
              <a:t>5</a:t>
            </a:fld>
            <a:endParaRPr lang="en-US" altLang="en-US"/>
          </a:p>
        </p:txBody>
      </p:sp>
    </p:spTree>
    <p:extLst>
      <p:ext uri="{BB962C8B-B14F-4D97-AF65-F5344CB8AC3E}">
        <p14:creationId xmlns:p14="http://schemas.microsoft.com/office/powerpoint/2010/main" val="4232216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Stop 1: the clinic. Conversations about goals and wishes are the goal for every patient with serious cancer; fewer than 1 in 10 have one documented.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4A4026B-6FFE-B943-A363-CCC5DCC4DB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7953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Cognitive biases lead to underestimated mortality risk</a:t>
            </a:r>
          </a:p>
          <a:p>
            <a:pPr lvl="1"/>
            <a:r>
              <a:rPr lang="en-US" sz="2000" dirty="0">
                <a:latin typeface="Arial" charset="0"/>
              </a:rPr>
              <a:t>Optimism, avoidance, incentives, </a:t>
            </a:r>
            <a:r>
              <a:rPr lang="is-IS" sz="2000" dirty="0">
                <a:latin typeface="Arial" charset="0"/>
              </a:rPr>
              <a:t>…</a:t>
            </a:r>
            <a:endParaRPr lang="en-US" sz="2200" b="1" dirty="0"/>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Design</a:t>
            </a:r>
            <a:r>
              <a:rPr lang="en-US" sz="1200" b="0" i="0" kern="1200" dirty="0">
                <a:solidFill>
                  <a:schemeClr val="tx1"/>
                </a:solidFill>
                <a:effectLst/>
                <a:latin typeface="+mn-lt"/>
                <a:ea typeface="+mn-ea"/>
                <a:cs typeface="+mn-cs"/>
              </a:rPr>
              <a:t> Prospective cohort study. </a:t>
            </a:r>
            <a:r>
              <a:rPr lang="en-US" sz="1200" b="1" i="0" kern="1200" dirty="0">
                <a:solidFill>
                  <a:schemeClr val="tx1"/>
                </a:solidFill>
                <a:effectLst/>
                <a:latin typeface="+mn-lt"/>
                <a:ea typeface="+mn-ea"/>
                <a:cs typeface="+mn-cs"/>
              </a:rPr>
              <a:t>Setting</a:t>
            </a:r>
            <a:r>
              <a:rPr lang="en-US" sz="1200" b="0" i="0" kern="1200" dirty="0">
                <a:solidFill>
                  <a:schemeClr val="tx1"/>
                </a:solidFill>
                <a:effectLst/>
                <a:latin typeface="+mn-lt"/>
                <a:ea typeface="+mn-ea"/>
                <a:cs typeface="+mn-cs"/>
              </a:rPr>
              <a:t> Five outpatient hospice programs in Chicago. </a:t>
            </a:r>
            <a:r>
              <a:rPr lang="en-US" sz="1200" b="1" i="0" kern="1200" dirty="0">
                <a:solidFill>
                  <a:schemeClr val="tx1"/>
                </a:solidFill>
                <a:effectLst/>
                <a:latin typeface="+mn-lt"/>
                <a:ea typeface="+mn-ea"/>
                <a:cs typeface="+mn-cs"/>
              </a:rPr>
              <a:t>Participants</a:t>
            </a:r>
            <a:r>
              <a:rPr lang="en-US" sz="1200" b="0" i="0" kern="1200" dirty="0">
                <a:solidFill>
                  <a:schemeClr val="tx1"/>
                </a:solidFill>
                <a:effectLst/>
                <a:latin typeface="+mn-lt"/>
                <a:ea typeface="+mn-ea"/>
                <a:cs typeface="+mn-cs"/>
              </a:rPr>
              <a:t> A total of 343 physicians provided survival estimates for 468 terminally ill patients at the time of hospice referral. </a:t>
            </a:r>
          </a:p>
          <a:p>
            <a:endParaRPr lang="en-US"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key factor underlying these trends is the difficulty of accurately predicting the risk of serious adverse events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when initiating chemotherapy.</a:t>
            </a:r>
            <a:endParaRPr lang="en-US" dirty="0"/>
          </a:p>
          <a:p>
            <a:endParaRPr lang="en-US" dirty="0"/>
          </a:p>
          <a:p>
            <a:r>
              <a:rPr lang="en-US" sz="1200" kern="1200" dirty="0">
                <a:solidFill>
                  <a:schemeClr val="tx1"/>
                </a:solidFill>
                <a:effectLst/>
                <a:latin typeface="+mn-lt"/>
                <a:ea typeface="+mn-ea"/>
                <a:cs typeface="+mn-cs"/>
              </a:rPr>
              <a:t>[1] Side effects of chemotherapy are variable, and influenced by genetics</a:t>
            </a:r>
            <a:r>
              <a:rPr lang="en-US" sz="1200" kern="1200" baseline="0" dirty="0">
                <a:solidFill>
                  <a:schemeClr val="tx1"/>
                </a:solidFill>
                <a:effectLst/>
                <a:latin typeface="+mn-lt"/>
                <a:ea typeface="+mn-ea"/>
                <a:cs typeface="+mn-cs"/>
              </a:rPr>
              <a:t> as well as </a:t>
            </a:r>
            <a:r>
              <a:rPr lang="en-US" sz="1200" kern="1200" dirty="0">
                <a:solidFill>
                  <a:schemeClr val="tx1"/>
                </a:solidFill>
                <a:effectLst/>
                <a:latin typeface="+mn-lt"/>
                <a:ea typeface="+mn-ea"/>
                <a:cs typeface="+mn-cs"/>
              </a:rPr>
              <a:t>patient-specific comorbidities.</a:t>
            </a:r>
            <a:endParaRPr lang="en-US" dirty="0"/>
          </a:p>
          <a:p>
            <a:endParaRPr lang="en-US" dirty="0"/>
          </a:p>
          <a:p>
            <a:r>
              <a:rPr lang="en-US" sz="1200" kern="1200" dirty="0">
                <a:solidFill>
                  <a:schemeClr val="tx1"/>
                </a:solidFill>
                <a:effectLst/>
                <a:latin typeface="+mn-lt"/>
                <a:ea typeface="+mn-ea"/>
                <a:cs typeface="+mn-cs"/>
              </a:rPr>
              <a:t>[2] In addition, cognitive biases on</a:t>
            </a:r>
            <a:r>
              <a:rPr lang="en-US" sz="1200" kern="1200" baseline="0" dirty="0">
                <a:solidFill>
                  <a:schemeClr val="tx1"/>
                </a:solidFill>
                <a:effectLst/>
                <a:latin typeface="+mn-lt"/>
                <a:ea typeface="+mn-ea"/>
                <a:cs typeface="+mn-cs"/>
              </a:rPr>
              <a:t> part of both physicians and patients </a:t>
            </a:r>
            <a:r>
              <a:rPr lang="en-US" sz="1200" kern="1200" dirty="0">
                <a:solidFill>
                  <a:schemeClr val="tx1"/>
                </a:solidFill>
                <a:effectLst/>
                <a:latin typeface="+mn-lt"/>
                <a:ea typeface="+mn-ea"/>
                <a:cs typeface="+mn-cs"/>
              </a:rPr>
              <a:t>lead to underestimated mortality</a:t>
            </a:r>
            <a:r>
              <a:rPr lang="en-US" sz="1200" kern="1200" baseline="0" dirty="0">
                <a:solidFill>
                  <a:schemeClr val="tx1"/>
                </a:solidFill>
                <a:effectLst/>
                <a:latin typeface="+mn-lt"/>
                <a:ea typeface="+mn-ea"/>
                <a:cs typeface="+mn-cs"/>
              </a:rPr>
              <a:t> risk. Patients may erroneously believe that their cancer is curable,</a:t>
            </a:r>
            <a:r>
              <a:rPr lang="en-US" sz="1200" kern="1200" baseline="30000" dirty="0">
                <a:solidFill>
                  <a:schemeClr val="tx1"/>
                </a:solidFill>
                <a:effectLst/>
                <a:latin typeface="+mn-lt"/>
                <a:ea typeface="+mn-ea"/>
                <a:cs typeface="+mn-cs"/>
              </a:rPr>
              <a:t>19,20</a:t>
            </a:r>
            <a:r>
              <a:rPr lang="en-US" sz="1200" kern="1200" baseline="0" dirty="0">
                <a:solidFill>
                  <a:schemeClr val="tx1"/>
                </a:solidFill>
                <a:effectLst/>
                <a:latin typeface="+mn-lt"/>
                <a:ea typeface="+mn-ea"/>
                <a:cs typeface="+mn-cs"/>
              </a:rPr>
              <a:t> and p</a:t>
            </a:r>
            <a:r>
              <a:rPr lang="en-US" sz="1200" kern="1200" dirty="0">
                <a:solidFill>
                  <a:schemeClr val="tx1"/>
                </a:solidFill>
                <a:effectLst/>
                <a:latin typeface="+mn-lt"/>
                <a:ea typeface="+mn-ea"/>
                <a:cs typeface="+mn-cs"/>
              </a:rPr>
              <a:t>hysicians are notoriously bad at estimating prognosis in patients with cancer</a:t>
            </a:r>
            <a:r>
              <a:rPr lang="en-US" sz="1200" kern="1200" baseline="30000" dirty="0">
                <a:solidFill>
                  <a:schemeClr val="tx1"/>
                </a:solidFill>
                <a:effectLst/>
                <a:latin typeface="+mn-lt"/>
                <a:ea typeface="+mn-ea"/>
                <a:cs typeface="+mn-cs"/>
              </a:rPr>
              <a:t>23,24</a:t>
            </a:r>
            <a:r>
              <a:rPr lang="en-US" sz="1200" kern="1200" dirty="0">
                <a:solidFill>
                  <a:schemeClr val="tx1"/>
                </a:solidFill>
                <a:effectLst/>
                <a:latin typeface="+mn-lt"/>
                <a:ea typeface="+mn-ea"/>
                <a:cs typeface="+mn-cs"/>
              </a:rPr>
              <a:t>. We also know that overly optimistic estimates can influence patients’ chemotherapy decisions.</a:t>
            </a:r>
            <a:r>
              <a:rPr lang="en-US" sz="1200" kern="1200" baseline="30000" dirty="0">
                <a:solidFill>
                  <a:schemeClr val="tx1"/>
                </a:solidFill>
                <a:effectLst/>
                <a:latin typeface="+mn-lt"/>
                <a:ea typeface="+mn-ea"/>
                <a:cs typeface="+mn-cs"/>
              </a:rPr>
              <a:t>26-31</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Currently, physicians use randomized trial data to estimate mortality for individual regimens, or online tools based on Surveillance, Epidemiology, and End Results (SEER) data to obtain mortality risk by age, sex, and primary cancer.</a:t>
            </a:r>
            <a:r>
              <a:rPr lang="en-US" sz="1200" kern="1200" baseline="30000" dirty="0">
                <a:solidFill>
                  <a:schemeClr val="tx1"/>
                </a:solidFill>
                <a:effectLst/>
                <a:latin typeface="+mn-lt"/>
                <a:ea typeface="+mn-ea"/>
                <a:cs typeface="+mn-cs"/>
              </a:rPr>
              <a:t>17,35</a:t>
            </a:r>
            <a:r>
              <a:rPr lang="en-US" dirty="0">
                <a:effectLst/>
              </a:rPr>
              <a:t> </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informative, these sources provide estimates for broad populations of patients, and </a:t>
            </a:r>
            <a:r>
              <a:rPr lang="en-US" dirty="0"/>
              <a:t>may not offer enough granularity to estimate an individual’s mortality risk</a:t>
            </a:r>
            <a:r>
              <a:rPr lang="en-US" sz="1200" kern="120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10"/>
          </p:nvPr>
        </p:nvSpPr>
        <p:spPr/>
        <p:txBody>
          <a:bodyPr/>
          <a:lstStyle/>
          <a:p>
            <a:fld id="{51B96BDE-FA89-49FA-8742-042EDE2F3C18}" type="slidenum">
              <a:rPr lang="en-US" smtClean="0"/>
              <a:t>11</a:t>
            </a:fld>
            <a:endParaRPr lang="en-US"/>
          </a:p>
        </p:txBody>
      </p:sp>
    </p:spTree>
    <p:extLst>
      <p:ext uri="{BB962C8B-B14F-4D97-AF65-F5344CB8AC3E}">
        <p14:creationId xmlns:p14="http://schemas.microsoft.com/office/powerpoint/2010/main" val="860175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07B3F-4C09-095B-E1E3-0C7AC8AC1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A770B-8072-966D-CD2D-1B380D3ACA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114E2-CEF3-C972-9FE8-35C30FBE52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C602CE-B452-09B6-C9C1-09EEFAB75098}"/>
              </a:ext>
            </a:extLst>
          </p:cNvPr>
          <p:cNvSpPr>
            <a:spLocks noGrp="1"/>
          </p:cNvSpPr>
          <p:nvPr>
            <p:ph type="sldNum" sz="quarter" idx="5"/>
          </p:nvPr>
        </p:nvSpPr>
        <p:spPr/>
        <p:txBody>
          <a:bodyPr/>
          <a:lstStyle/>
          <a:p>
            <a:pPr>
              <a:defRPr/>
            </a:pPr>
            <a:fld id="{4817DDE7-14D7-4C71-89AE-A8EA79FA20F7}" type="slidenum">
              <a:rPr lang="en-US" altLang="en-US" smtClean="0"/>
              <a:pPr>
                <a:defRPr/>
              </a:pPr>
              <a:t>25</a:t>
            </a:fld>
            <a:endParaRPr lang="en-US" altLang="en-US"/>
          </a:p>
        </p:txBody>
      </p:sp>
    </p:spTree>
    <p:extLst>
      <p:ext uri="{BB962C8B-B14F-4D97-AF65-F5344CB8AC3E}">
        <p14:creationId xmlns:p14="http://schemas.microsoft.com/office/powerpoint/2010/main" val="1778974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PROStep paired patient-reported symptoms with passive step counts and put both in front of the oncology team before each visit. One arm also nudged patients to bring up worsening symptoms.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Secondary analysis of PROStep. Step counts drifted down for weeks before a hospitalization or death, and symptoms (pain, low activity, dyspnea, sadness) were independently associated with these events. Wearables can see trouble coming before the next visit.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ECOG is subjective and often inaccurate. A simple accelerometer threshold, derived in a phase 1 trial population in Spain and externally validated in PROStep, was strongly prognostic. Potential use: trial eligibility and treatment decisions.</a:t>
            </a:r>
          </a:p>
          <a:p>
            <a:r>
              <a:t>Performance status is usually a subjective clinician rating. A simple step threshold, derived in Spain and validated in PROStep, separated survival sharply: about 7-fold higher risk of death.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Honest null. PROStep did not change patients' perception of how well their team understood their symptoms; ratings were already high in both arms (ceiling effect). Patients found it low-burden, but adherence waned. The lesson mirrors Part 1: data needs a workflow attached.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Where this is going: patient-generated data embedded in a care pathway with automatic, guideline-based actions, in community practices. Guardrails matter for payers and policymakers: access, burden, data ownership, and who pays for monitoring.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Post-lunch energy reset, and a callback to enthusiasts vs. skeptics. Ask again at the end of this section.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3F47C-15CD-E23D-D791-030FDE740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EDC21-178F-1EAF-464E-46A57B9A0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1AC92-A08D-7FC2-8B38-6082F60CD4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0CF361-BB51-8C2A-2535-1BEBF2262FC8}"/>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866628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The scribe is only as good as what it hears. Speech recognition underlying ambient tools has nearly double the error rate for Black speakers, and interpreted visits are often excluded.</a:t>
            </a:r>
          </a:p>
          <a:p>
            <a:r>
              <a:t>Speech recognition underlying ambient tools misrecognized about 1 in 3 words for Black speakers vs. 1 in 5 for White speakers, across all five vendors. Early scribe rollouts also tend to focus on English-language, non-interpreted visits.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Ambient AI drafts notes modeled on the notes we already write. Those notes carry stigmatizing language unevenly by race. A scribe can reproduce that language in polished prose, or flatten what the patient actually said.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This closes the loop back to Part 1. The algorithms we celebrated were trained on human-written notes. The next generation will be trained on AI-written notes. Bias enters at the scribe; tails disappear at retraining; and even good models drift once deployed.</a:t>
            </a:r>
          </a:p>
          <a:p>
            <a:r>
              <a:t>Today's notes train tomorrow's models. Bias can enter at the scribe; rare cases are lost at retraining. As AI-generated text spreads, data from real patients become more valuable, not less.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Four practical guardrails any health system can adopt now.</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5"/>
          </p:nvPr>
        </p:nvSpPr>
        <p:spPr/>
      </p:sp>
      <p:sp>
        <p:nvSpPr>
          <p:cNvPr id="3" name="Slide Image Placeholder 2"/>
          <p:cNvSpPr>
            <a:spLocks noGrp="1" noRot="1" noChangeAspect="1"/>
          </p:cNvSpPr>
          <p:nvPr>
            <p:ph type="sldImg" idx="2"/>
          </p:nvPr>
        </p:nvSpPr>
        <p:spPr/>
      </p:sp>
      <p:sp>
        <p:nvSpPr>
          <p:cNvPr id="4" name="Notes Placeholder 3"/>
          <p:cNvSpPr>
            <a:spLocks noGrp="1"/>
          </p:cNvSpPr>
          <p:nvPr>
            <p:ph type="body" sz="quarter" idx="3"/>
          </p:nvPr>
        </p:nvSpPr>
        <p:spPr/>
        <p:txBody>
          <a:bodyPr/>
          <a:lstStyle/>
          <a:p>
            <a:r>
              <a:t>One ask for each stakeholder in the room. Hand off to the prior authorization session: AI is already on both sides of prior auth, and the same principles apply.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29D7B-7452-7BA2-33A6-097E6AE38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1873E-E168-C1A3-B219-52CC4D00E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F6A63-D201-D282-EB91-7237A74EC2C9}"/>
              </a:ext>
            </a:extLst>
          </p:cNvPr>
          <p:cNvSpPr>
            <a:spLocks noGrp="1"/>
          </p:cNvSpPr>
          <p:nvPr>
            <p:ph type="body" idx="1"/>
          </p:nvPr>
        </p:nvSpPr>
        <p:spPr/>
        <p:txBody>
          <a:bodyPr/>
          <a:lstStyle/>
          <a:p>
            <a:r>
              <a:rPr lang="en-US" dirty="0"/>
              <a:t>https://mathshistory.st-andrews.ac.uk/Biographies/De_Moivre/#:~:text=De%20Moivre%2C%20like%20Cardan%2C%20is,He%20was%20right!</a:t>
            </a:r>
          </a:p>
        </p:txBody>
      </p:sp>
      <p:sp>
        <p:nvSpPr>
          <p:cNvPr id="4" name="Slide Number Placeholder 3">
            <a:extLst>
              <a:ext uri="{FF2B5EF4-FFF2-40B4-BE49-F238E27FC236}">
                <a16:creationId xmlns:a16="http://schemas.microsoft.com/office/drawing/2014/main" id="{3CA4B120-D8A7-35BF-E26A-D0E923BE5285}"/>
              </a:ext>
            </a:extLst>
          </p:cNvPr>
          <p:cNvSpPr>
            <a:spLocks noGrp="1"/>
          </p:cNvSpPr>
          <p:nvPr>
            <p:ph type="sldNum" sz="quarter" idx="5"/>
          </p:nvPr>
        </p:nvSpPr>
        <p:spPr/>
        <p:txBody>
          <a:bodyPr/>
          <a:lstStyle/>
          <a:p>
            <a:pPr>
              <a:defRPr/>
            </a:pPr>
            <a:fld id="{4817DDE7-14D7-4C71-89AE-A8EA79FA20F7}" type="slidenum">
              <a:rPr lang="en-US" altLang="en-US" smtClean="0"/>
              <a:pPr>
                <a:defRPr/>
              </a:pPr>
              <a:t>44</a:t>
            </a:fld>
            <a:endParaRPr lang="en-US" altLang="en-US"/>
          </a:p>
        </p:txBody>
      </p:sp>
    </p:spTree>
    <p:extLst>
      <p:ext uri="{BB962C8B-B14F-4D97-AF65-F5344CB8AC3E}">
        <p14:creationId xmlns:p14="http://schemas.microsoft.com/office/powerpoint/2010/main" val="2187897434"/>
      </p:ext>
    </p:extLst>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Mr. J and his wife will travel with us through the talk. The EHR already has an answer to her question: a 55% chance of death within 12 months.</a:t>
            </a:r>
          </a:p>
        </p:txBody>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De Moivre, a founder of probability theory, tracked his own sleep and used it to predict the date of his death. In effect, an early wearable: patient-generated data making a prediction. We return to him at the end.</a:t>
            </a:r>
          </a:p>
        </p:txBody>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Conversation Connect paired a machine learning mortality prediction with behavioral nudges to oncologists: a weekly list of high-risk patients, peer comparison, and default reminders.</a:t>
            </a:r>
          </a:p>
        </p:txBody>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Conversation Connect paired a machine learning mortality prediction with behavioral nudges to oncologists: a weekly list of high-risk patients, peer comparison, performance reports, pre-commitment, and default text-message reminders.</a:t>
            </a:r>
          </a:p>
        </p:txBody>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Conversation rates rose as the intervention rolled out. Long-term: less chemotherapy near death and lower spending, driven by systemic therapy and outpatient care.</a:t>
            </a:r>
          </a:p>
        </p:txBody>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Rates rose in every group; the largest absolute increases were among Black and other-race patients, who had the lowest baseline rates.</a:t>
            </a:r>
          </a:p>
        </p:txBody>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Clinicians disagree about whether and how algorithm predictions should reach patients, and worry that a number could change their own treatment recommendations.</a:t>
            </a:r>
          </a:p>
        </p:txBody>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Factorial trial of clinician and patient nudges. Only the combination increased conversations. In a separate vignette study, showing oncologists an ML survival estimate made them more accurate but did not change their recommendations. A prediction helps only when someone acts on it.</a:t>
            </a:r>
          </a:p>
        </p:txBody>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Bridge: the algorithm only knew what the chart knew. A mortality prediction also misses people who are suffering now, which leads to Stop 2.</a:t>
            </a:r>
          </a:p>
        </p:txBody>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Close the bookend. The prediction mattered less than how he spent the time he had left.</a:t>
            </a:r>
          </a:p>
        </p:txBody>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Cluster randomized trial in a community oncology network. EHR defaults with opt-out increased completed palliative care visits and reduced systemic therapy near death, without new staff.</a:t>
            </a:r>
          </a:p>
        </p:txBody>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Patient-generated data do more than improve accuracy. They change what we predict, what the model sees, and give us an independent way to check the record.</a:t>
            </a:r>
          </a:p>
        </p:txBody>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Two examples. Adding high symptom burden to the prediction target identified far more patients who need supportive care, especially Black patients. In knee osteoarthritis, training on patients' own pain reports reduced racial disparities that radiologist grades missed.</a:t>
            </a:r>
          </a:p>
        </p:txBody>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12,350 patients. Adding patient-reported symptoms to EHR data improved prediction of 6-month mortality in both academic and community practices. Fewer than half completed the surveys, so equitable collection matters.</a:t>
            </a:r>
          </a:p>
        </p:txBody>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PROStep: weekly text-message symptom surveys and a wrist step counter. Symptom scores rose and steps fell in the weeks before hospitalization or death, information that is not in the chart between visits.</a:t>
            </a:r>
          </a:p>
        </p:txBody>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Two roles for patient-generated data: a better signal for prediction, and a safeguard against bias in what we choose to predict. Lesson 1 still applies: in PROStep, a symptom dashboard alone did not change patients' sense of being understood. The data need a response.</a:t>
            </a:r>
          </a:p>
        </p:txBody>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Patients reported more attention and less screen time. Two randomized trials found reduced burnout and modest time savings; inaccuracies occurred occasionally. No trial has yet measured patient communication outcomes directly.</a:t>
            </a:r>
          </a:p>
        </p:txBody>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A design idea, not yet tested: use structured patient reports as an independent check on AI-drafted notes. A testable research question for health systems and vendors.</a:t>
            </a:r>
          </a:p>
        </p:txBody>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When models are trained on model-generated data, the tails of the distribution disappear first. In medicine, the tails are patients with uncommon presentations or poorly documented care.</a:t>
            </a:r>
          </a:p>
        </p:txBody>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Return to Mr. J and his wife's question. Each stop, done well, returns time to the people in the room.</a:t>
            </a:r>
          </a:p>
        </p:txBody>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The three lessons up front. We will follow Mr. J through three stops in his care, and each stop answers one question. Thesis: AI earns its place in cancer care when it prompts a human response, listens to patients, and keeps an honest record of who they are.</a:t>
            </a:r>
          </a:p>
        </p:txBody>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Stop 2. The algorithm in Stop 1 only knew what the chart knew.</a:t>
            </a:r>
          </a:p>
        </p:txBody>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Stop 3. What happens when AI listens to the visit and writes the record?</a:t>
            </a:r>
          </a:p>
        </p:txBody>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Number Placeholder 1"/>
          <p:cNvSpPr>
            <a:spLocks noGrp="1"/>
          </p:cNvSpPr>
          <p:nvPr>
            <p:ph type="sldNum" idx="5" sz="quarter"/>
          </p:nvPr>
        </p:nvSpPr>
        <p:spPr/>
      </p:sp>
      <p:sp>
        <p:nvSpPr>
          <p:cNvPr id="3" name="Slide Image Placeholder 2"/>
          <p:cNvSpPr>
            <a:spLocks noGrp="1"/>
          </p:cNvSpPr>
          <p:nvPr>
            <p:ph type="sldImg" idx="2"/>
          </p:nvPr>
        </p:nvSpPr>
        <p:spPr/>
      </p:sp>
      <p:sp>
        <p:nvSpPr>
          <p:cNvPr id="4" name="Notes Placeholder 3"/>
          <p:cNvSpPr>
            <a:spLocks noGrp="1"/>
          </p:cNvSpPr>
          <p:nvPr>
            <p:ph type="body" idx="3" sz="quarter"/>
          </p:nvPr>
        </p:nvSpPr>
        <p:spPr/>
        <p:txBody>
          <a:bodyPr/>
          <a:lstStyle/>
          <a:p>
            <a:r>
              <a:t>Recap of the three lessons.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e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3689351" y="6564313"/>
            <a:ext cx="3350683" cy="387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algn="ctr">
              <a:spcBef>
                <a:spcPct val="50000"/>
              </a:spcBef>
              <a:defRPr/>
            </a:pPr>
            <a:endParaRPr lang="en-US" altLang="en-US" sz="1900"/>
          </a:p>
        </p:txBody>
      </p:sp>
      <p:grpSp>
        <p:nvGrpSpPr>
          <p:cNvPr id="5" name="Group 98"/>
          <p:cNvGrpSpPr>
            <a:grpSpLocks/>
          </p:cNvGrpSpPr>
          <p:nvPr userDrawn="1"/>
        </p:nvGrpSpPr>
        <p:grpSpPr bwMode="auto">
          <a:xfrm>
            <a:off x="0" y="0"/>
            <a:ext cx="11353800" cy="6858000"/>
            <a:chOff x="0" y="0"/>
            <a:chExt cx="5364" cy="4320"/>
          </a:xfrm>
        </p:grpSpPr>
        <p:sp>
          <p:nvSpPr>
            <p:cNvPr id="7" name="Line 92"/>
            <p:cNvSpPr>
              <a:spLocks noChangeShapeType="1"/>
            </p:cNvSpPr>
            <p:nvPr userDrawn="1"/>
          </p:nvSpPr>
          <p:spPr bwMode="auto">
            <a:xfrm>
              <a:off x="463" y="1553"/>
              <a:ext cx="4901" cy="0"/>
            </a:xfrm>
            <a:prstGeom prst="line">
              <a:avLst/>
            </a:prstGeom>
            <a:noFill/>
            <a:ln w="25400">
              <a:solidFill>
                <a:srgbClr val="003264"/>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400"/>
            </a:p>
          </p:txBody>
        </p:sp>
        <p:pic>
          <p:nvPicPr>
            <p:cNvPr id="8" name="Picture 97" descr="blue-gradie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64" cy="4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050" name="Rectangle 2"/>
          <p:cNvSpPr>
            <a:spLocks noGrp="1" noChangeArrowheads="1"/>
          </p:cNvSpPr>
          <p:nvPr>
            <p:ph type="subTitle" sz="quarter" idx="1"/>
          </p:nvPr>
        </p:nvSpPr>
        <p:spPr>
          <a:xfrm>
            <a:off x="980019" y="2508250"/>
            <a:ext cx="10068983" cy="547688"/>
          </a:xfrm>
        </p:spPr>
        <p:txBody>
          <a:bodyPr/>
          <a:lstStyle>
            <a:lvl1pPr marL="228600" indent="0">
              <a:buFont typeface="Wingdings" panose="05000000000000000000" pitchFamily="2" charset="2"/>
              <a:buNone/>
              <a:defRPr sz="2300">
                <a:solidFill>
                  <a:schemeClr val="tx1"/>
                </a:solidFill>
              </a:defRPr>
            </a:lvl1pPr>
          </a:lstStyle>
          <a:p>
            <a:pPr lvl="0"/>
            <a:r>
              <a:rPr lang="en-US" altLang="en-US" noProof="0"/>
              <a:t>Click to edit Master subtitle style</a:t>
            </a:r>
          </a:p>
        </p:txBody>
      </p:sp>
      <p:sp>
        <p:nvSpPr>
          <p:cNvPr id="2051" name="Rectangle 3"/>
          <p:cNvSpPr>
            <a:spLocks noGrp="1" noChangeArrowheads="1"/>
          </p:cNvSpPr>
          <p:nvPr>
            <p:ph type="ctrTitle" sz="quarter"/>
          </p:nvPr>
        </p:nvSpPr>
        <p:spPr>
          <a:xfrm>
            <a:off x="980019" y="1890716"/>
            <a:ext cx="10068983" cy="542925"/>
          </a:xfrm>
        </p:spPr>
        <p:txBody>
          <a:bodyPr anchor="ctr"/>
          <a:lstStyle>
            <a:lvl1pPr>
              <a:defRPr/>
            </a:lvl1pPr>
          </a:lstStyle>
          <a:p>
            <a:pPr lvl="0"/>
            <a:r>
              <a:rPr lang="en-US" altLang="en-US" noProof="0"/>
              <a:t>Click to edit Master title style</a:t>
            </a:r>
          </a:p>
        </p:txBody>
      </p:sp>
    </p:spTree>
    <p:extLst>
      <p:ext uri="{BB962C8B-B14F-4D97-AF65-F5344CB8AC3E}">
        <p14:creationId xmlns:p14="http://schemas.microsoft.com/office/powerpoint/2010/main" val="259117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blue text on a white background&#10;&#10;Description automatically generated">
            <a:extLst>
              <a:ext uri="{FF2B5EF4-FFF2-40B4-BE49-F238E27FC236}">
                <a16:creationId xmlns:a16="http://schemas.microsoft.com/office/drawing/2014/main" id="{96916FB7-9ED5-4E94-21D7-BDE268BABF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644120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31851" y="4589466"/>
            <a:ext cx="10515600" cy="566535"/>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pic>
        <p:nvPicPr>
          <p:cNvPr id="4" name="Picture 2" descr="Image result for twitter&quot;">
            <a:extLst>
              <a:ext uri="{FF2B5EF4-FFF2-40B4-BE49-F238E27FC236}">
                <a16:creationId xmlns:a16="http://schemas.microsoft.com/office/drawing/2014/main" id="{7C5C0B92-598E-0BFF-7FF4-63EF4EC0438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400"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6A33F20-C345-CADC-9750-42FD6A29E81D}"/>
              </a:ext>
            </a:extLst>
          </p:cNvPr>
          <p:cNvSpPr txBox="1"/>
          <p:nvPr userDrawn="1"/>
        </p:nvSpPr>
        <p:spPr>
          <a:xfrm>
            <a:off x="499437" y="6495794"/>
            <a:ext cx="2231572" cy="307777"/>
          </a:xfrm>
          <a:prstGeom prst="rect">
            <a:avLst/>
          </a:prstGeom>
          <a:noFill/>
        </p:spPr>
        <p:txBody>
          <a:bodyPr wrap="square" rtlCol="0">
            <a:spAutoFit/>
          </a:bodyPr>
          <a:lstStyle/>
          <a:p>
            <a:r>
              <a:rPr lang="en-US" dirty="0"/>
              <a:t>@ravi_b_parikh</a:t>
            </a:r>
          </a:p>
        </p:txBody>
      </p:sp>
      <p:pic>
        <p:nvPicPr>
          <p:cNvPr id="6" name="Picture 5" descr="A blue text on a white background&#10;&#10;Description automatically generated">
            <a:extLst>
              <a:ext uri="{FF2B5EF4-FFF2-40B4-BE49-F238E27FC236}">
                <a16:creationId xmlns:a16="http://schemas.microsoft.com/office/drawing/2014/main" id="{27E65D24-51FA-1791-BF77-2465A644793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157955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825503"/>
            <a:ext cx="5115984" cy="1743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05553" y="825503"/>
            <a:ext cx="5115983" cy="1743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653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9" y="1938542"/>
            <a:ext cx="5158316" cy="5665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9" y="2505075"/>
            <a:ext cx="5158316" cy="17566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938542"/>
            <a:ext cx="5183717" cy="5665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17566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ue text on a white background&#10;&#10;Description automatically generated">
            <a:extLst>
              <a:ext uri="{FF2B5EF4-FFF2-40B4-BE49-F238E27FC236}">
                <a16:creationId xmlns:a16="http://schemas.microsoft.com/office/drawing/2014/main" id="{38549AAF-B35B-BE2A-473D-1DE31260DD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956265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descr="Image result for twitter&quot;">
            <a:extLst>
              <a:ext uri="{FF2B5EF4-FFF2-40B4-BE49-F238E27FC236}">
                <a16:creationId xmlns:a16="http://schemas.microsoft.com/office/drawing/2014/main" id="{305F9354-0774-0FBB-9723-D09DE84479D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EBE96AE-84ED-4434-29B1-E86BF45F63E3}"/>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5" name="Picture 4" descr="A blue text on a white background&#10;&#10;Description automatically generated">
            <a:extLst>
              <a:ext uri="{FF2B5EF4-FFF2-40B4-BE49-F238E27FC236}">
                <a16:creationId xmlns:a16="http://schemas.microsoft.com/office/drawing/2014/main" id="{3980ED03-FF15-3FB3-6215-8D6B50C334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931790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descr="Image result for twitter&quot;">
            <a:extLst>
              <a:ext uri="{FF2B5EF4-FFF2-40B4-BE49-F238E27FC236}">
                <a16:creationId xmlns:a16="http://schemas.microsoft.com/office/drawing/2014/main" id="{3ABFF8FA-253B-ABA2-5731-D00F2D95892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59015D2-1E53-8B40-5332-6FC1B31163BC}"/>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2" name="Picture 1" descr="A blue text on a white background&#10;&#10;Description automatically generated">
            <a:extLst>
              <a:ext uri="{FF2B5EF4-FFF2-40B4-BE49-F238E27FC236}">
                <a16:creationId xmlns:a16="http://schemas.microsoft.com/office/drawing/2014/main" id="{6AA17DC9-4939-8021-4B94-9B7BA3351C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78284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2310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9" y="2057400"/>
            <a:ext cx="3932767" cy="443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7" name="Picture 6" descr="Image result for twitter&quot;">
            <a:extLst>
              <a:ext uri="{FF2B5EF4-FFF2-40B4-BE49-F238E27FC236}">
                <a16:creationId xmlns:a16="http://schemas.microsoft.com/office/drawing/2014/main" id="{6089DE66-194E-D149-3D82-DE987813321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22C1C30-5857-013C-CACF-760C0AE801EA}"/>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5" name="Picture 4" descr="A blue text on a white background&#10;&#10;Description automatically generated">
            <a:extLst>
              <a:ext uri="{FF2B5EF4-FFF2-40B4-BE49-F238E27FC236}">
                <a16:creationId xmlns:a16="http://schemas.microsoft.com/office/drawing/2014/main" id="{6D432139-8C40-97B3-1403-FFDF7497D99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2985068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6896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9" y="2057400"/>
            <a:ext cx="3932767" cy="443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7" name="Picture 6" descr="Image result for twitter&quot;">
            <a:extLst>
              <a:ext uri="{FF2B5EF4-FFF2-40B4-BE49-F238E27FC236}">
                <a16:creationId xmlns:a16="http://schemas.microsoft.com/office/drawing/2014/main" id="{EA7ED746-5A50-636B-5D80-4E82D32C59F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C93BAF3-0003-C5C3-CE9D-1494AEF28BFE}"/>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5" name="Picture 4" descr="A blue text on a white background&#10;&#10;Description automatically generated">
            <a:extLst>
              <a:ext uri="{FF2B5EF4-FFF2-40B4-BE49-F238E27FC236}">
                <a16:creationId xmlns:a16="http://schemas.microsoft.com/office/drawing/2014/main" id="{25DCEF89-60C3-9EF4-EDAE-99E33E01B8D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432479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460381" y="825503"/>
            <a:ext cx="7961154" cy="1743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Image result for twitter&quot;">
            <a:extLst>
              <a:ext uri="{FF2B5EF4-FFF2-40B4-BE49-F238E27FC236}">
                <a16:creationId xmlns:a16="http://schemas.microsoft.com/office/drawing/2014/main" id="{A0EADEF0-489D-0D60-C8E5-D07D5A24C2F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E44BAF0-6FE7-276A-A043-DEEAB6443AF8}"/>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4" name="Picture 3" descr="A blue text on a white background&#10;&#10;Description automatically generated">
            <a:extLst>
              <a:ext uri="{FF2B5EF4-FFF2-40B4-BE49-F238E27FC236}">
                <a16:creationId xmlns:a16="http://schemas.microsoft.com/office/drawing/2014/main" id="{8BF88458-8703-F28C-F8F0-D08F7CDF60B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2021537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68" y="90491"/>
            <a:ext cx="2838451" cy="2478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64247" y="90491"/>
            <a:ext cx="2359620" cy="24780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Image result for twitter&quot;">
            <a:extLst>
              <a:ext uri="{FF2B5EF4-FFF2-40B4-BE49-F238E27FC236}">
                <a16:creationId xmlns:a16="http://schemas.microsoft.com/office/drawing/2014/main" id="{C2781F08-C17C-175D-340B-359ECC3848E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8F64FE1-9CAD-65ED-03B7-B4F7E7166F4C}"/>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4" name="Picture 3" descr="A blue text on a white background&#10;&#10;Description automatically generated">
            <a:extLst>
              <a:ext uri="{FF2B5EF4-FFF2-40B4-BE49-F238E27FC236}">
                <a16:creationId xmlns:a16="http://schemas.microsoft.com/office/drawing/2014/main" id="{7F57FCD2-369F-ED59-8900-02B089EF30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5535" y="6520575"/>
            <a:ext cx="1115998" cy="308016"/>
          </a:xfrm>
          <a:prstGeom prst="rect">
            <a:avLst/>
          </a:prstGeom>
        </p:spPr>
      </p:pic>
    </p:spTree>
    <p:extLst>
      <p:ext uri="{BB962C8B-B14F-4D97-AF65-F5344CB8AC3E}">
        <p14:creationId xmlns:p14="http://schemas.microsoft.com/office/powerpoint/2010/main" val="1193689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0201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3689351" y="6564313"/>
            <a:ext cx="3350683" cy="387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marL="0" marR="0" lvl="0" indent="0" algn="ctr" defTabSz="969963" rtl="0" eaLnBrk="0" fontAlgn="base" latinLnBrk="0" hangingPunct="0">
              <a:lnSpc>
                <a:spcPct val="100000"/>
              </a:lnSpc>
              <a:spcBef>
                <a:spcPct val="50000"/>
              </a:spcBef>
              <a:spcAft>
                <a:spcPct val="0"/>
              </a:spcAft>
              <a:buClrTx/>
              <a:buSzTx/>
              <a:buFontTx/>
              <a:buNone/>
              <a:tabLst/>
              <a:defRPr/>
            </a:pPr>
            <a:endParaRPr kumimoji="0" lang="en-US" altLang="en-US" sz="1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5" name="Group 98"/>
          <p:cNvGrpSpPr>
            <a:grpSpLocks/>
          </p:cNvGrpSpPr>
          <p:nvPr userDrawn="1"/>
        </p:nvGrpSpPr>
        <p:grpSpPr bwMode="auto">
          <a:xfrm>
            <a:off x="0" y="0"/>
            <a:ext cx="11353800" cy="6858000"/>
            <a:chOff x="0" y="0"/>
            <a:chExt cx="5364" cy="4320"/>
          </a:xfrm>
        </p:grpSpPr>
        <p:sp>
          <p:nvSpPr>
            <p:cNvPr id="7" name="Line 92"/>
            <p:cNvSpPr>
              <a:spLocks noChangeShapeType="1"/>
            </p:cNvSpPr>
            <p:nvPr userDrawn="1"/>
          </p:nvSpPr>
          <p:spPr bwMode="auto">
            <a:xfrm>
              <a:off x="463" y="1553"/>
              <a:ext cx="4901" cy="0"/>
            </a:xfrm>
            <a:prstGeom prst="line">
              <a:avLst/>
            </a:prstGeom>
            <a:noFill/>
            <a:ln w="25400">
              <a:solidFill>
                <a:srgbClr val="003264"/>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n-ea"/>
                <a:cs typeface="+mn-cs"/>
              </a:endParaRPr>
            </a:p>
          </p:txBody>
        </p:sp>
        <p:pic>
          <p:nvPicPr>
            <p:cNvPr id="8" name="Picture 97" descr="blue-gradie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64" cy="4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050" name="Rectangle 2"/>
          <p:cNvSpPr>
            <a:spLocks noGrp="1" noChangeArrowheads="1"/>
          </p:cNvSpPr>
          <p:nvPr>
            <p:ph type="subTitle" sz="quarter" idx="1"/>
          </p:nvPr>
        </p:nvSpPr>
        <p:spPr>
          <a:xfrm>
            <a:off x="980019" y="2508250"/>
            <a:ext cx="10068983" cy="547688"/>
          </a:xfrm>
        </p:spPr>
        <p:txBody>
          <a:bodyPr/>
          <a:lstStyle>
            <a:lvl1pPr marL="228600" indent="0">
              <a:buFont typeface="Wingdings" panose="05000000000000000000" pitchFamily="2" charset="2"/>
              <a:buNone/>
              <a:defRPr sz="2300">
                <a:solidFill>
                  <a:schemeClr val="tx1"/>
                </a:solidFill>
              </a:defRPr>
            </a:lvl1pPr>
          </a:lstStyle>
          <a:p>
            <a:pPr lvl="0"/>
            <a:r>
              <a:rPr lang="en-US" altLang="en-US" noProof="0"/>
              <a:t>Click to edit Master subtitle style</a:t>
            </a:r>
          </a:p>
        </p:txBody>
      </p:sp>
      <p:sp>
        <p:nvSpPr>
          <p:cNvPr id="2051" name="Rectangle 3"/>
          <p:cNvSpPr>
            <a:spLocks noGrp="1" noChangeArrowheads="1"/>
          </p:cNvSpPr>
          <p:nvPr>
            <p:ph type="ctrTitle" sz="quarter"/>
          </p:nvPr>
        </p:nvSpPr>
        <p:spPr>
          <a:xfrm>
            <a:off x="980019" y="1890716"/>
            <a:ext cx="10068983" cy="542925"/>
          </a:xfrm>
        </p:spPr>
        <p:txBody>
          <a:bodyPr anchor="ctr"/>
          <a:lstStyle>
            <a:lvl1pPr>
              <a:defRPr/>
            </a:lvl1pPr>
          </a:lstStyle>
          <a:p>
            <a:pPr lvl="0"/>
            <a:r>
              <a:rPr lang="en-US" altLang="en-US" noProof="0"/>
              <a:t>Click to edit Master title style</a:t>
            </a:r>
          </a:p>
        </p:txBody>
      </p:sp>
    </p:spTree>
    <p:extLst>
      <p:ext uri="{BB962C8B-B14F-4D97-AF65-F5344CB8AC3E}">
        <p14:creationId xmlns:p14="http://schemas.microsoft.com/office/powerpoint/2010/main" val="2747797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text on a white background&#10;&#10;Description automatically generated">
            <a:extLst>
              <a:ext uri="{FF2B5EF4-FFF2-40B4-BE49-F238E27FC236}">
                <a16:creationId xmlns:a16="http://schemas.microsoft.com/office/drawing/2014/main" id="{687AF9A5-CAFE-9B5D-EAA8-85BCBD9858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704648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31851" y="4589466"/>
            <a:ext cx="10515600" cy="566535"/>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pic>
        <p:nvPicPr>
          <p:cNvPr id="4" name="Picture 3" descr="A blue text on a white background&#10;&#10;Description automatically generated">
            <a:extLst>
              <a:ext uri="{FF2B5EF4-FFF2-40B4-BE49-F238E27FC236}">
                <a16:creationId xmlns:a16="http://schemas.microsoft.com/office/drawing/2014/main" id="{2B456FAC-922D-B057-D939-11FE7040E4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45289"/>
            <a:ext cx="1115998" cy="308016"/>
          </a:xfrm>
          <a:prstGeom prst="rect">
            <a:avLst/>
          </a:prstGeom>
        </p:spPr>
      </p:pic>
    </p:spTree>
    <p:extLst>
      <p:ext uri="{BB962C8B-B14F-4D97-AF65-F5344CB8AC3E}">
        <p14:creationId xmlns:p14="http://schemas.microsoft.com/office/powerpoint/2010/main" val="3417466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825503"/>
            <a:ext cx="5115984" cy="1743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05553" y="825503"/>
            <a:ext cx="5115983" cy="1743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ue text on a white background&#10;&#10;Description automatically generated">
            <a:extLst>
              <a:ext uri="{FF2B5EF4-FFF2-40B4-BE49-F238E27FC236}">
                <a16:creationId xmlns:a16="http://schemas.microsoft.com/office/drawing/2014/main" id="{567B6444-7A5B-F09B-A6CE-6D03DE4C0E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429376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9" y="1938542"/>
            <a:ext cx="5158316" cy="5665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9" y="2505075"/>
            <a:ext cx="5158316" cy="17566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938542"/>
            <a:ext cx="5183717" cy="5665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17566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ue text on a white background&#10;&#10;Description automatically generated">
            <a:extLst>
              <a:ext uri="{FF2B5EF4-FFF2-40B4-BE49-F238E27FC236}">
                <a16:creationId xmlns:a16="http://schemas.microsoft.com/office/drawing/2014/main" id="{0316F6BE-3243-526D-F96F-FCD515CE05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57646"/>
            <a:ext cx="1115998" cy="308016"/>
          </a:xfrm>
          <a:prstGeom prst="rect">
            <a:avLst/>
          </a:prstGeom>
        </p:spPr>
      </p:pic>
    </p:spTree>
    <p:extLst>
      <p:ext uri="{BB962C8B-B14F-4D97-AF65-F5344CB8AC3E}">
        <p14:creationId xmlns:p14="http://schemas.microsoft.com/office/powerpoint/2010/main" val="1760647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descr="A blue text on a white background&#10;&#10;Description automatically generated">
            <a:extLst>
              <a:ext uri="{FF2B5EF4-FFF2-40B4-BE49-F238E27FC236}">
                <a16:creationId xmlns:a16="http://schemas.microsoft.com/office/drawing/2014/main" id="{F6337455-22C5-B4B3-6BC7-4548BBDA58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45289"/>
            <a:ext cx="1115998" cy="308016"/>
          </a:xfrm>
          <a:prstGeom prst="rect">
            <a:avLst/>
          </a:prstGeom>
        </p:spPr>
      </p:pic>
      <p:pic>
        <p:nvPicPr>
          <p:cNvPr id="4" name="Picture 3" descr="A blue text on a white background&#10;&#10;Description automatically generated">
            <a:extLst>
              <a:ext uri="{FF2B5EF4-FFF2-40B4-BE49-F238E27FC236}">
                <a16:creationId xmlns:a16="http://schemas.microsoft.com/office/drawing/2014/main" id="{0550845F-70B5-0C1A-3D18-4DF1FD5FF3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918499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A blue text on a white background&#10;&#10;Description automatically generated">
            <a:extLst>
              <a:ext uri="{FF2B5EF4-FFF2-40B4-BE49-F238E27FC236}">
                <a16:creationId xmlns:a16="http://schemas.microsoft.com/office/drawing/2014/main" id="{C460F007-91AA-3E30-2B7C-841ECB7AFA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40377685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2310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9" y="2057400"/>
            <a:ext cx="3932767" cy="443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5" name="Picture 4" descr="A blue text on a white background&#10;&#10;Description automatically generated">
            <a:extLst>
              <a:ext uri="{FF2B5EF4-FFF2-40B4-BE49-F238E27FC236}">
                <a16:creationId xmlns:a16="http://schemas.microsoft.com/office/drawing/2014/main" id="{9A36DE1A-C3BE-3643-287D-B9268495EA1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2291625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6896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9" y="2057400"/>
            <a:ext cx="3932767" cy="443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5" name="Picture 4" descr="A blue text on a white background&#10;&#10;Description automatically generated">
            <a:extLst>
              <a:ext uri="{FF2B5EF4-FFF2-40B4-BE49-F238E27FC236}">
                <a16:creationId xmlns:a16="http://schemas.microsoft.com/office/drawing/2014/main" id="{FF0287F8-7928-2C98-0EFA-FF334D63FF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837850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460381" y="825503"/>
            <a:ext cx="7961154" cy="1743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text on a white background&#10;&#10;Description automatically generated">
            <a:extLst>
              <a:ext uri="{FF2B5EF4-FFF2-40B4-BE49-F238E27FC236}">
                <a16:creationId xmlns:a16="http://schemas.microsoft.com/office/drawing/2014/main" id="{CF7AC7E3-AF70-E95A-EA76-10F0DAC538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16058415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68" y="90491"/>
            <a:ext cx="2838451" cy="2478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64247" y="90491"/>
            <a:ext cx="2359620" cy="24780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text on a white background&#10;&#10;Description automatically generated">
            <a:extLst>
              <a:ext uri="{FF2B5EF4-FFF2-40B4-BE49-F238E27FC236}">
                <a16:creationId xmlns:a16="http://schemas.microsoft.com/office/drawing/2014/main" id="{C5455FF1-661D-292A-F6F4-6F60118420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4094857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a:off x="3689351" y="6564313"/>
            <a:ext cx="3350683" cy="387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algn="ctr">
              <a:spcBef>
                <a:spcPct val="50000"/>
              </a:spcBef>
              <a:defRPr/>
            </a:pPr>
            <a:endParaRPr lang="en-US" altLang="en-US" sz="1900"/>
          </a:p>
        </p:txBody>
      </p:sp>
      <p:grpSp>
        <p:nvGrpSpPr>
          <p:cNvPr id="5" name="Group 98"/>
          <p:cNvGrpSpPr>
            <a:grpSpLocks/>
          </p:cNvGrpSpPr>
          <p:nvPr userDrawn="1"/>
        </p:nvGrpSpPr>
        <p:grpSpPr bwMode="auto">
          <a:xfrm>
            <a:off x="0" y="0"/>
            <a:ext cx="11353800" cy="6858000"/>
            <a:chOff x="0" y="0"/>
            <a:chExt cx="5364" cy="4320"/>
          </a:xfrm>
        </p:grpSpPr>
        <p:sp>
          <p:nvSpPr>
            <p:cNvPr id="7" name="Line 92"/>
            <p:cNvSpPr>
              <a:spLocks noChangeShapeType="1"/>
            </p:cNvSpPr>
            <p:nvPr userDrawn="1"/>
          </p:nvSpPr>
          <p:spPr bwMode="auto">
            <a:xfrm>
              <a:off x="463" y="1553"/>
              <a:ext cx="4901" cy="0"/>
            </a:xfrm>
            <a:prstGeom prst="line">
              <a:avLst/>
            </a:prstGeom>
            <a:noFill/>
            <a:ln w="25400">
              <a:solidFill>
                <a:srgbClr val="003264"/>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400"/>
            </a:p>
          </p:txBody>
        </p:sp>
        <p:pic>
          <p:nvPicPr>
            <p:cNvPr id="8" name="Picture 97" descr="blue-gradient"/>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364" cy="4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050" name="Rectangle 2"/>
          <p:cNvSpPr>
            <a:spLocks noGrp="1" noChangeArrowheads="1"/>
          </p:cNvSpPr>
          <p:nvPr>
            <p:ph type="subTitle" sz="quarter" idx="1"/>
          </p:nvPr>
        </p:nvSpPr>
        <p:spPr>
          <a:xfrm>
            <a:off x="980019" y="2508250"/>
            <a:ext cx="10068983" cy="547688"/>
          </a:xfrm>
        </p:spPr>
        <p:txBody>
          <a:bodyPr/>
          <a:lstStyle>
            <a:lvl1pPr marL="228600" indent="0">
              <a:buFont typeface="Wingdings" panose="05000000000000000000" pitchFamily="2" charset="2"/>
              <a:buNone/>
              <a:defRPr sz="2300">
                <a:solidFill>
                  <a:schemeClr val="tx1"/>
                </a:solidFill>
              </a:defRPr>
            </a:lvl1pPr>
          </a:lstStyle>
          <a:p>
            <a:pPr lvl="0"/>
            <a:r>
              <a:rPr lang="en-US" altLang="en-US" noProof="0"/>
              <a:t>Click to edit Master subtitle style</a:t>
            </a:r>
          </a:p>
        </p:txBody>
      </p:sp>
      <p:sp>
        <p:nvSpPr>
          <p:cNvPr id="2051" name="Rectangle 3"/>
          <p:cNvSpPr>
            <a:spLocks noGrp="1" noChangeArrowheads="1"/>
          </p:cNvSpPr>
          <p:nvPr>
            <p:ph type="ctrTitle" sz="quarter"/>
          </p:nvPr>
        </p:nvSpPr>
        <p:spPr>
          <a:xfrm>
            <a:off x="980019" y="1890716"/>
            <a:ext cx="10068983" cy="542925"/>
          </a:xfrm>
        </p:spPr>
        <p:txBody>
          <a:bodyPr anchor="ctr"/>
          <a:lstStyle>
            <a:lvl1pPr>
              <a:defRPr/>
            </a:lvl1pPr>
          </a:lstStyle>
          <a:p>
            <a:pPr lvl="0"/>
            <a:r>
              <a:rPr lang="en-US" altLang="en-US" noProof="0"/>
              <a:t>Click to edit Master title style</a:t>
            </a:r>
          </a:p>
        </p:txBody>
      </p:sp>
    </p:spTree>
    <p:extLst>
      <p:ext uri="{BB962C8B-B14F-4D97-AF65-F5344CB8AC3E}">
        <p14:creationId xmlns:p14="http://schemas.microsoft.com/office/powerpoint/2010/main" val="26816815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blue text on a white background&#10;&#10;Description automatically generated">
            <a:extLst>
              <a:ext uri="{FF2B5EF4-FFF2-40B4-BE49-F238E27FC236}">
                <a16:creationId xmlns:a16="http://schemas.microsoft.com/office/drawing/2014/main" id="{4B920C27-EB5A-2F28-C1EB-9CD73743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4161760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831851" y="4589466"/>
            <a:ext cx="10515600" cy="566535"/>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val="1601616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825503"/>
            <a:ext cx="5115984" cy="1743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05553" y="825503"/>
            <a:ext cx="5115983" cy="1743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41984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9" y="1938542"/>
            <a:ext cx="5158316" cy="5665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9" y="2505075"/>
            <a:ext cx="5158316" cy="17566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938542"/>
            <a:ext cx="5183717" cy="5665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17566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78986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743122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6490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23106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9" y="2057400"/>
            <a:ext cx="3932767" cy="443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4054284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6896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9" y="2057400"/>
            <a:ext cx="3932767" cy="443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6277404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460381" y="825503"/>
            <a:ext cx="7961154" cy="17430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71270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68" y="90491"/>
            <a:ext cx="2838451" cy="24780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64247" y="90491"/>
            <a:ext cx="2359620" cy="247808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523633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theme" Target="../theme/theme3.xml"/><Relationship Id="rId13" Type="http://schemas.openxmlformats.org/officeDocument/2006/relationships/image" Target="../media/image1.png"/><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986367" y="825501"/>
            <a:ext cx="10435167" cy="1743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97648" rIns="0" bIns="97648" numCol="1" anchor="t" anchorCtr="0" compatLnSpc="1">
            <a:prstTxWarp prst="textNoShape">
              <a:avLst/>
            </a:prstTxWarp>
            <a:spAutoFit/>
          </a:bodyPr>
          <a:lstStyle/>
          <a:p>
            <a:pPr lvl="0"/>
            <a:r>
              <a:rPr lang="en-US" altLang="en-US"/>
              <a:t>Level 1</a:t>
            </a:r>
          </a:p>
          <a:p>
            <a:pPr lvl="1"/>
            <a:r>
              <a:rPr lang="en-US" altLang="en-US"/>
              <a:t>Level two</a:t>
            </a:r>
          </a:p>
          <a:p>
            <a:pPr lvl="2"/>
            <a:r>
              <a:rPr lang="en-US" altLang="en-US"/>
              <a:t>Level three</a:t>
            </a:r>
          </a:p>
          <a:p>
            <a:pPr lvl="3"/>
            <a:r>
              <a:rPr lang="en-US" altLang="en-US"/>
              <a:t>Level four</a:t>
            </a:r>
          </a:p>
          <a:p>
            <a:pPr lvl="4"/>
            <a:r>
              <a:rPr lang="en-US" altLang="en-US"/>
              <a:t>Level five</a:t>
            </a:r>
          </a:p>
        </p:txBody>
      </p:sp>
      <p:sp>
        <p:nvSpPr>
          <p:cNvPr id="1027" name="Rectangle 4"/>
          <p:cNvSpPr>
            <a:spLocks noChangeArrowheads="1"/>
          </p:cNvSpPr>
          <p:nvPr/>
        </p:nvSpPr>
        <p:spPr bwMode="auto">
          <a:xfrm>
            <a:off x="11908030" y="6588712"/>
            <a:ext cx="144270" cy="1692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defTabSz="901700">
              <a:defRPr sz="1400">
                <a:solidFill>
                  <a:schemeClr val="tx2"/>
                </a:solidFill>
                <a:latin typeface="Arial" panose="020B0604020202020204" pitchFamily="34" charset="0"/>
              </a:defRPr>
            </a:lvl1pPr>
            <a:lvl2pPr marL="742950" indent="-285750" defTabSz="901700">
              <a:defRPr sz="1400">
                <a:solidFill>
                  <a:schemeClr val="tx2"/>
                </a:solidFill>
                <a:latin typeface="Arial" panose="020B0604020202020204" pitchFamily="34" charset="0"/>
              </a:defRPr>
            </a:lvl2pPr>
            <a:lvl3pPr marL="1143000" indent="-228600" defTabSz="901700">
              <a:defRPr sz="1400">
                <a:solidFill>
                  <a:schemeClr val="tx2"/>
                </a:solidFill>
                <a:latin typeface="Arial" panose="020B0604020202020204" pitchFamily="34" charset="0"/>
              </a:defRPr>
            </a:lvl3pPr>
            <a:lvl4pPr marL="1600200" indent="-228600" defTabSz="901700">
              <a:defRPr sz="1400">
                <a:solidFill>
                  <a:schemeClr val="tx2"/>
                </a:solidFill>
                <a:latin typeface="Arial" panose="020B0604020202020204" pitchFamily="34" charset="0"/>
              </a:defRPr>
            </a:lvl4pPr>
            <a:lvl5pPr marL="2057400" indent="-228600" defTabSz="901700">
              <a:defRPr sz="1400">
                <a:solidFill>
                  <a:schemeClr val="tx2"/>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2"/>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2"/>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2"/>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2"/>
                </a:solidFill>
                <a:latin typeface="Arial" panose="020B0604020202020204" pitchFamily="34" charset="0"/>
              </a:defRPr>
            </a:lvl9pPr>
          </a:lstStyle>
          <a:p>
            <a:pPr algn="r">
              <a:defRPr/>
            </a:pPr>
            <a:fld id="{7F8A0049-9DE5-4B3A-8C10-96675CDC9D0C}" type="slidenum">
              <a:rPr lang="en-US" altLang="en-US" sz="1100" b="1" smtClean="0">
                <a:solidFill>
                  <a:srgbClr val="14397F"/>
                </a:solidFill>
                <a:latin typeface="Franklin Gothic Book" panose="020B0503020102020204" pitchFamily="34" charset="0"/>
              </a:rPr>
              <a:pPr algn="r">
                <a:defRPr/>
              </a:pPr>
              <a:t>‹#›</a:t>
            </a:fld>
            <a:endParaRPr lang="en-US" altLang="en-US" sz="1100" b="1">
              <a:solidFill>
                <a:srgbClr val="14397F"/>
              </a:solidFill>
              <a:latin typeface="Franklin Gothic Book" panose="020B0503020102020204" pitchFamily="34" charset="0"/>
            </a:endParaRPr>
          </a:p>
        </p:txBody>
      </p:sp>
      <p:sp>
        <p:nvSpPr>
          <p:cNvPr id="1028" name="Rectangle 6"/>
          <p:cNvSpPr>
            <a:spLocks noGrp="1" noChangeArrowheads="1"/>
          </p:cNvSpPr>
          <p:nvPr>
            <p:ph type="title"/>
          </p:nvPr>
        </p:nvSpPr>
        <p:spPr bwMode="auto">
          <a:xfrm>
            <a:off x="605367" y="90488"/>
            <a:ext cx="11360151" cy="55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32" name="Rectangle 8"/>
          <p:cNvSpPr>
            <a:spLocks noChangeArrowheads="1"/>
          </p:cNvSpPr>
          <p:nvPr/>
        </p:nvSpPr>
        <p:spPr bwMode="auto">
          <a:xfrm>
            <a:off x="3689351" y="6564313"/>
            <a:ext cx="3350683" cy="387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algn="ctr">
              <a:spcBef>
                <a:spcPct val="50000"/>
              </a:spcBef>
              <a:defRPr/>
            </a:pPr>
            <a:endParaRPr lang="en-US" altLang="en-US" sz="1900"/>
          </a:p>
        </p:txBody>
      </p:sp>
      <p:grpSp>
        <p:nvGrpSpPr>
          <p:cNvPr id="1030" name="Group 29"/>
          <p:cNvGrpSpPr>
            <a:grpSpLocks/>
          </p:cNvGrpSpPr>
          <p:nvPr userDrawn="1"/>
        </p:nvGrpSpPr>
        <p:grpSpPr bwMode="auto">
          <a:xfrm>
            <a:off x="0" y="673100"/>
            <a:ext cx="12192000" cy="5824538"/>
            <a:chOff x="0" y="424"/>
            <a:chExt cx="5760" cy="3669"/>
          </a:xfrm>
        </p:grpSpPr>
        <p:sp>
          <p:nvSpPr>
            <p:cNvPr id="2" name="Line 9"/>
            <p:cNvSpPr>
              <a:spLocks noChangeShapeType="1"/>
            </p:cNvSpPr>
            <p:nvPr userDrawn="1"/>
          </p:nvSpPr>
          <p:spPr bwMode="auto">
            <a:xfrm>
              <a:off x="0" y="4093"/>
              <a:ext cx="5760" cy="0"/>
            </a:xfrm>
            <a:prstGeom prst="line">
              <a:avLst/>
            </a:prstGeom>
            <a:noFill/>
            <a:ln w="12700">
              <a:solidFill>
                <a:srgbClr val="969696"/>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400"/>
            </a:p>
          </p:txBody>
        </p:sp>
        <p:sp>
          <p:nvSpPr>
            <p:cNvPr id="1033" name="Line 13"/>
            <p:cNvSpPr>
              <a:spLocks noChangeShapeType="1"/>
            </p:cNvSpPr>
            <p:nvPr userDrawn="1"/>
          </p:nvSpPr>
          <p:spPr bwMode="auto">
            <a:xfrm>
              <a:off x="0" y="424"/>
              <a:ext cx="5760" cy="0"/>
            </a:xfrm>
            <a:prstGeom prst="line">
              <a:avLst/>
            </a:prstGeom>
            <a:noFill/>
            <a:ln w="12700">
              <a:solidFill>
                <a:srgbClr val="969696"/>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400"/>
            </a:p>
          </p:txBody>
        </p:sp>
      </p:grpSp>
      <p:pic>
        <p:nvPicPr>
          <p:cNvPr id="3" name="Picture 2" descr="Image result for twitter&quot;">
            <a:extLst>
              <a:ext uri="{FF2B5EF4-FFF2-40B4-BE49-F238E27FC236}">
                <a16:creationId xmlns:a16="http://schemas.microsoft.com/office/drawing/2014/main" id="{9483F718-3351-084B-8FC6-E152296962E9}"/>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4FD2DFF-4615-B214-EC55-C4EC82EC060F}"/>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spTree>
  </p:cSld>
  <p:clrMap bg1="lt1" tx1="dk1" bg2="lt2" tx2="dk2" accent1="accent1" accent2="accent2" accent3="accent3" accent4="accent4" accent5="accent5" accent6="accent6" hlink="hlink" folHlink="folHlink"/>
  <p:sldLayoutIdLst>
    <p:sldLayoutId id="2147483923"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 id="2147483990" r:id="rId12"/>
  </p:sldLayoutIdLst>
  <p:txStyles>
    <p:titleStyle>
      <a:lvl1pPr algn="l" defTabSz="969963" rtl="0" eaLnBrk="0" fontAlgn="base" hangingPunct="0">
        <a:spcBef>
          <a:spcPct val="0"/>
        </a:spcBef>
        <a:spcAft>
          <a:spcPct val="0"/>
        </a:spcAft>
        <a:defRPr sz="3200" b="1" kern="1200">
          <a:solidFill>
            <a:srgbClr val="AA2B3E"/>
          </a:solidFill>
          <a:latin typeface="+mj-lt"/>
          <a:ea typeface="+mj-ea"/>
          <a:cs typeface="+mj-cs"/>
        </a:defRPr>
      </a:lvl1pPr>
      <a:lvl2pPr algn="l" defTabSz="969963" rtl="0" eaLnBrk="0" fontAlgn="base" hangingPunct="0">
        <a:spcBef>
          <a:spcPct val="0"/>
        </a:spcBef>
        <a:spcAft>
          <a:spcPct val="0"/>
        </a:spcAft>
        <a:defRPr sz="3200" b="1">
          <a:solidFill>
            <a:srgbClr val="AA2B3E"/>
          </a:solidFill>
          <a:latin typeface="Arial" panose="020B0604020202020204" pitchFamily="34" charset="0"/>
        </a:defRPr>
      </a:lvl2pPr>
      <a:lvl3pPr algn="l" defTabSz="969963" rtl="0" eaLnBrk="0" fontAlgn="base" hangingPunct="0">
        <a:spcBef>
          <a:spcPct val="0"/>
        </a:spcBef>
        <a:spcAft>
          <a:spcPct val="0"/>
        </a:spcAft>
        <a:defRPr sz="3200" b="1">
          <a:solidFill>
            <a:srgbClr val="AA2B3E"/>
          </a:solidFill>
          <a:latin typeface="Arial" panose="020B0604020202020204" pitchFamily="34" charset="0"/>
        </a:defRPr>
      </a:lvl3pPr>
      <a:lvl4pPr algn="l" defTabSz="969963" rtl="0" eaLnBrk="0" fontAlgn="base" hangingPunct="0">
        <a:spcBef>
          <a:spcPct val="0"/>
        </a:spcBef>
        <a:spcAft>
          <a:spcPct val="0"/>
        </a:spcAft>
        <a:defRPr sz="3200" b="1">
          <a:solidFill>
            <a:srgbClr val="AA2B3E"/>
          </a:solidFill>
          <a:latin typeface="Arial" panose="020B0604020202020204" pitchFamily="34" charset="0"/>
        </a:defRPr>
      </a:lvl4pPr>
      <a:lvl5pPr algn="l" defTabSz="969963" rtl="0" eaLnBrk="0" fontAlgn="base" hangingPunct="0">
        <a:spcBef>
          <a:spcPct val="0"/>
        </a:spcBef>
        <a:spcAft>
          <a:spcPct val="0"/>
        </a:spcAft>
        <a:defRPr sz="3200" b="1">
          <a:solidFill>
            <a:srgbClr val="AA2B3E"/>
          </a:solidFill>
          <a:latin typeface="Arial" panose="020B0604020202020204" pitchFamily="34" charset="0"/>
        </a:defRPr>
      </a:lvl5pPr>
      <a:lvl6pPr marL="457200" algn="l" defTabSz="969963" rtl="0" eaLnBrk="0" fontAlgn="base" hangingPunct="0">
        <a:spcBef>
          <a:spcPct val="0"/>
        </a:spcBef>
        <a:spcAft>
          <a:spcPct val="0"/>
        </a:spcAft>
        <a:defRPr sz="3200" b="1">
          <a:solidFill>
            <a:srgbClr val="AA2B3E"/>
          </a:solidFill>
          <a:latin typeface="Arial" panose="020B0604020202020204" pitchFamily="34" charset="0"/>
        </a:defRPr>
      </a:lvl6pPr>
      <a:lvl7pPr marL="914400" algn="l" defTabSz="969963" rtl="0" eaLnBrk="0" fontAlgn="base" hangingPunct="0">
        <a:spcBef>
          <a:spcPct val="0"/>
        </a:spcBef>
        <a:spcAft>
          <a:spcPct val="0"/>
        </a:spcAft>
        <a:defRPr sz="3200" b="1">
          <a:solidFill>
            <a:srgbClr val="AA2B3E"/>
          </a:solidFill>
          <a:latin typeface="Arial" panose="020B0604020202020204" pitchFamily="34" charset="0"/>
        </a:defRPr>
      </a:lvl7pPr>
      <a:lvl8pPr marL="1371600" algn="l" defTabSz="969963" rtl="0" eaLnBrk="0" fontAlgn="base" hangingPunct="0">
        <a:spcBef>
          <a:spcPct val="0"/>
        </a:spcBef>
        <a:spcAft>
          <a:spcPct val="0"/>
        </a:spcAft>
        <a:defRPr sz="3200" b="1">
          <a:solidFill>
            <a:srgbClr val="AA2B3E"/>
          </a:solidFill>
          <a:latin typeface="Arial" panose="020B0604020202020204" pitchFamily="34" charset="0"/>
        </a:defRPr>
      </a:lvl8pPr>
      <a:lvl9pPr marL="1828800" algn="l" defTabSz="969963" rtl="0" eaLnBrk="0" fontAlgn="base" hangingPunct="0">
        <a:spcBef>
          <a:spcPct val="0"/>
        </a:spcBef>
        <a:spcAft>
          <a:spcPct val="0"/>
        </a:spcAft>
        <a:defRPr sz="3200" b="1">
          <a:solidFill>
            <a:srgbClr val="AA2B3E"/>
          </a:solidFill>
          <a:latin typeface="Arial" panose="020B0604020202020204" pitchFamily="34" charset="0"/>
        </a:defRPr>
      </a:lvl9pPr>
    </p:titleStyle>
    <p:bodyStyle>
      <a:lvl1pPr marL="242888" indent="-242888" algn="l" defTabSz="901700" rtl="0" eaLnBrk="0" fontAlgn="base" hangingPunct="0">
        <a:spcBef>
          <a:spcPts val="400"/>
        </a:spcBef>
        <a:spcAft>
          <a:spcPts val="200"/>
        </a:spcAft>
        <a:buClr>
          <a:schemeClr val="tx2"/>
        </a:buClr>
        <a:buFont typeface="Wingdings" panose="05000000000000000000" pitchFamily="2" charset="2"/>
        <a:buChar char="w"/>
        <a:defRPr sz="2000" b="1" kern="1200">
          <a:solidFill>
            <a:srgbClr val="000000"/>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kern="1200">
          <a:solidFill>
            <a:srgbClr val="000000"/>
          </a:solidFill>
          <a:latin typeface="+mn-lt"/>
          <a:ea typeface="+mn-ea"/>
          <a:cs typeface="+mn-cs"/>
        </a:defRPr>
      </a:lvl2pPr>
      <a:lvl3pPr marL="1077913" indent="-303213" algn="l" defTabSz="901700" rtl="0" eaLnBrk="0" fontAlgn="base" hangingPunct="0">
        <a:spcBef>
          <a:spcPts val="200"/>
        </a:spcBef>
        <a:spcAft>
          <a:spcPts val="200"/>
        </a:spcAft>
        <a:buClr>
          <a:schemeClr val="tx2"/>
        </a:buClr>
        <a:buFont typeface="Arial" panose="020B0604020202020204" pitchFamily="34" charset="0"/>
        <a:buChar char="–"/>
        <a:defRPr kern="1200">
          <a:solidFill>
            <a:srgbClr val="000000"/>
          </a:solidFill>
          <a:latin typeface="+mn-lt"/>
          <a:ea typeface="+mn-ea"/>
          <a:cs typeface="+mn-cs"/>
        </a:defRPr>
      </a:lvl3pPr>
      <a:lvl4pPr marL="1438275" indent="-246063"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4pPr>
      <a:lvl5pPr marL="1795463" indent="-242888"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986367" y="825501"/>
            <a:ext cx="10435167" cy="1743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97648" rIns="0" bIns="97648" numCol="1" anchor="t" anchorCtr="0" compatLnSpc="1">
            <a:prstTxWarp prst="textNoShape">
              <a:avLst/>
            </a:prstTxWarp>
            <a:spAutoFit/>
          </a:bodyPr>
          <a:lstStyle/>
          <a:p>
            <a:pPr lvl="0"/>
            <a:r>
              <a:rPr lang="en-US" altLang="en-US"/>
              <a:t>Level 1</a:t>
            </a:r>
          </a:p>
          <a:p>
            <a:pPr lvl="1"/>
            <a:r>
              <a:rPr lang="en-US" altLang="en-US"/>
              <a:t>Level two</a:t>
            </a:r>
          </a:p>
          <a:p>
            <a:pPr lvl="2"/>
            <a:r>
              <a:rPr lang="en-US" altLang="en-US"/>
              <a:t>Level three</a:t>
            </a:r>
          </a:p>
          <a:p>
            <a:pPr lvl="3"/>
            <a:r>
              <a:rPr lang="en-US" altLang="en-US"/>
              <a:t>Level four</a:t>
            </a:r>
          </a:p>
          <a:p>
            <a:pPr lvl="4"/>
            <a:r>
              <a:rPr lang="en-US" altLang="en-US"/>
              <a:t>Level five</a:t>
            </a:r>
          </a:p>
        </p:txBody>
      </p:sp>
      <p:sp>
        <p:nvSpPr>
          <p:cNvPr id="1027" name="Rectangle 4"/>
          <p:cNvSpPr>
            <a:spLocks noChangeArrowheads="1"/>
          </p:cNvSpPr>
          <p:nvPr/>
        </p:nvSpPr>
        <p:spPr bwMode="auto">
          <a:xfrm>
            <a:off x="11908030" y="6588712"/>
            <a:ext cx="144270" cy="1692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0" anchor="b">
            <a:spAutoFit/>
          </a:bodyPr>
          <a:lstStyle>
            <a:lvl1pPr defTabSz="901700">
              <a:defRPr sz="1400">
                <a:solidFill>
                  <a:schemeClr val="tx2"/>
                </a:solidFill>
                <a:latin typeface="Arial" panose="020B0604020202020204" pitchFamily="34" charset="0"/>
              </a:defRPr>
            </a:lvl1pPr>
            <a:lvl2pPr marL="742950" indent="-285750" defTabSz="901700">
              <a:defRPr sz="1400">
                <a:solidFill>
                  <a:schemeClr val="tx2"/>
                </a:solidFill>
                <a:latin typeface="Arial" panose="020B0604020202020204" pitchFamily="34" charset="0"/>
              </a:defRPr>
            </a:lvl2pPr>
            <a:lvl3pPr marL="1143000" indent="-228600" defTabSz="901700">
              <a:defRPr sz="1400">
                <a:solidFill>
                  <a:schemeClr val="tx2"/>
                </a:solidFill>
                <a:latin typeface="Arial" panose="020B0604020202020204" pitchFamily="34" charset="0"/>
              </a:defRPr>
            </a:lvl3pPr>
            <a:lvl4pPr marL="1600200" indent="-228600" defTabSz="901700">
              <a:defRPr sz="1400">
                <a:solidFill>
                  <a:schemeClr val="tx2"/>
                </a:solidFill>
                <a:latin typeface="Arial" panose="020B0604020202020204" pitchFamily="34" charset="0"/>
              </a:defRPr>
            </a:lvl4pPr>
            <a:lvl5pPr marL="2057400" indent="-228600" defTabSz="901700">
              <a:defRPr sz="1400">
                <a:solidFill>
                  <a:schemeClr val="tx2"/>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2"/>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2"/>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2"/>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2"/>
                </a:solidFill>
                <a:latin typeface="Arial" panose="020B0604020202020204" pitchFamily="34"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7F8A0049-9DE5-4B3A-8C10-96675CDC9D0C}" type="slidenum">
              <a:rPr kumimoji="0" lang="en-US" altLang="en-US" sz="1100" b="1" i="0" u="none" strike="noStrike" kern="1200" cap="none" spc="0" normalizeH="0" baseline="0" noProof="0" smtClean="0">
                <a:ln>
                  <a:noFill/>
                </a:ln>
                <a:solidFill>
                  <a:srgbClr val="14397F"/>
                </a:solidFill>
                <a:effectLst/>
                <a:uLnTx/>
                <a:uFillTx/>
                <a:latin typeface="Franklin Gothic Book" panose="020B0503020102020204" pitchFamily="34" charset="0"/>
                <a:ea typeface="+mn-ea"/>
                <a:cs typeface="+mn-cs"/>
              </a:rPr>
              <a:pPr marL="0" marR="0" lvl="0" indent="0" algn="r" defTabSz="901700" rtl="0" eaLnBrk="0" fontAlgn="base" latinLnBrk="0" hangingPunct="0">
                <a:lnSpc>
                  <a:spcPct val="100000"/>
                </a:lnSpc>
                <a:spcBef>
                  <a:spcPct val="0"/>
                </a:spcBef>
                <a:spcAft>
                  <a:spcPct val="0"/>
                </a:spcAft>
                <a:buClrTx/>
                <a:buSzTx/>
                <a:buFontTx/>
                <a:buNone/>
                <a:tabLst/>
                <a:defRPr/>
              </a:pPr>
              <a:t>‹#›</a:t>
            </a:fld>
            <a:endParaRPr kumimoji="0" lang="en-US" altLang="en-US" sz="1100" b="1" i="0" u="none" strike="noStrike" kern="1200" cap="none" spc="0" normalizeH="0" baseline="0" noProof="0">
              <a:ln>
                <a:noFill/>
              </a:ln>
              <a:solidFill>
                <a:srgbClr val="14397F"/>
              </a:solidFill>
              <a:effectLst/>
              <a:uLnTx/>
              <a:uFillTx/>
              <a:latin typeface="Franklin Gothic Book" panose="020B0503020102020204" pitchFamily="34" charset="0"/>
              <a:ea typeface="+mn-ea"/>
              <a:cs typeface="+mn-cs"/>
            </a:endParaRPr>
          </a:p>
        </p:txBody>
      </p:sp>
      <p:sp>
        <p:nvSpPr>
          <p:cNvPr id="1028" name="Rectangle 6"/>
          <p:cNvSpPr>
            <a:spLocks noGrp="1" noChangeArrowheads="1"/>
          </p:cNvSpPr>
          <p:nvPr>
            <p:ph type="title"/>
          </p:nvPr>
        </p:nvSpPr>
        <p:spPr bwMode="auto">
          <a:xfrm>
            <a:off x="605367" y="90488"/>
            <a:ext cx="11360151" cy="55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32" name="Rectangle 8"/>
          <p:cNvSpPr>
            <a:spLocks noChangeArrowheads="1"/>
          </p:cNvSpPr>
          <p:nvPr/>
        </p:nvSpPr>
        <p:spPr bwMode="auto">
          <a:xfrm>
            <a:off x="3689351" y="6564313"/>
            <a:ext cx="3350683" cy="387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marL="0" marR="0" lvl="0" indent="0" algn="ctr" defTabSz="969963" rtl="0" eaLnBrk="0" fontAlgn="base" latinLnBrk="0" hangingPunct="0">
              <a:lnSpc>
                <a:spcPct val="100000"/>
              </a:lnSpc>
              <a:spcBef>
                <a:spcPct val="50000"/>
              </a:spcBef>
              <a:spcAft>
                <a:spcPct val="0"/>
              </a:spcAft>
              <a:buClrTx/>
              <a:buSzTx/>
              <a:buFontTx/>
              <a:buNone/>
              <a:tabLst/>
              <a:defRPr/>
            </a:pPr>
            <a:endParaRPr kumimoji="0" lang="en-US" altLang="en-US" sz="1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nvGrpSpPr>
          <p:cNvPr id="1030" name="Group 29"/>
          <p:cNvGrpSpPr>
            <a:grpSpLocks/>
          </p:cNvGrpSpPr>
          <p:nvPr userDrawn="1"/>
        </p:nvGrpSpPr>
        <p:grpSpPr bwMode="auto">
          <a:xfrm>
            <a:off x="0" y="673100"/>
            <a:ext cx="12192000" cy="5824538"/>
            <a:chOff x="0" y="424"/>
            <a:chExt cx="5760" cy="3669"/>
          </a:xfrm>
        </p:grpSpPr>
        <p:sp>
          <p:nvSpPr>
            <p:cNvPr id="2" name="Line 9"/>
            <p:cNvSpPr>
              <a:spLocks noChangeShapeType="1"/>
            </p:cNvSpPr>
            <p:nvPr userDrawn="1"/>
          </p:nvSpPr>
          <p:spPr bwMode="auto">
            <a:xfrm>
              <a:off x="0" y="4093"/>
              <a:ext cx="5760" cy="0"/>
            </a:xfrm>
            <a:prstGeom prst="line">
              <a:avLst/>
            </a:prstGeom>
            <a:noFill/>
            <a:ln w="12700">
              <a:solidFill>
                <a:srgbClr val="969696"/>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n-ea"/>
                <a:cs typeface="+mn-cs"/>
              </a:endParaRPr>
            </a:p>
          </p:txBody>
        </p:sp>
        <p:sp>
          <p:nvSpPr>
            <p:cNvPr id="1033" name="Line 13"/>
            <p:cNvSpPr>
              <a:spLocks noChangeShapeType="1"/>
            </p:cNvSpPr>
            <p:nvPr userDrawn="1"/>
          </p:nvSpPr>
          <p:spPr bwMode="auto">
            <a:xfrm>
              <a:off x="0" y="424"/>
              <a:ext cx="5760" cy="0"/>
            </a:xfrm>
            <a:prstGeom prst="line">
              <a:avLst/>
            </a:prstGeom>
            <a:noFill/>
            <a:ln w="12700">
              <a:solidFill>
                <a:srgbClr val="969696"/>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800000"/>
                </a:solidFill>
                <a:effectLst/>
                <a:uLnTx/>
                <a:uFillTx/>
                <a:latin typeface="Arial" panose="020B0604020202020204" pitchFamily="34" charset="0"/>
                <a:ea typeface="+mn-ea"/>
                <a:cs typeface="+mn-cs"/>
              </a:endParaRPr>
            </a:p>
          </p:txBody>
        </p:sp>
      </p:grpSp>
      <p:pic>
        <p:nvPicPr>
          <p:cNvPr id="5" name="Picture 4" descr="Image result for twitter&quot;">
            <a:extLst>
              <a:ext uri="{FF2B5EF4-FFF2-40B4-BE49-F238E27FC236}">
                <a16:creationId xmlns:a16="http://schemas.microsoft.com/office/drawing/2014/main" id="{A4E9D428-92E6-DB50-8ECC-08179DA854BC}"/>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5AEA40F-D43B-E240-519E-A409E8134EA1}"/>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spTree>
    <p:extLst>
      <p:ext uri="{BB962C8B-B14F-4D97-AF65-F5344CB8AC3E}">
        <p14:creationId xmlns:p14="http://schemas.microsoft.com/office/powerpoint/2010/main" val="3638427678"/>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defTabSz="969963" rtl="0" eaLnBrk="0" fontAlgn="base" hangingPunct="0">
        <a:spcBef>
          <a:spcPct val="0"/>
        </a:spcBef>
        <a:spcAft>
          <a:spcPct val="0"/>
        </a:spcAft>
        <a:defRPr sz="3200" b="1" kern="1200">
          <a:solidFill>
            <a:srgbClr val="AA2B3E"/>
          </a:solidFill>
          <a:latin typeface="+mj-lt"/>
          <a:ea typeface="+mj-ea"/>
          <a:cs typeface="+mj-cs"/>
        </a:defRPr>
      </a:lvl1pPr>
      <a:lvl2pPr algn="l" defTabSz="969963" rtl="0" eaLnBrk="0" fontAlgn="base" hangingPunct="0">
        <a:spcBef>
          <a:spcPct val="0"/>
        </a:spcBef>
        <a:spcAft>
          <a:spcPct val="0"/>
        </a:spcAft>
        <a:defRPr sz="3200" b="1">
          <a:solidFill>
            <a:srgbClr val="AA2B3E"/>
          </a:solidFill>
          <a:latin typeface="Arial" panose="020B0604020202020204" pitchFamily="34" charset="0"/>
        </a:defRPr>
      </a:lvl2pPr>
      <a:lvl3pPr algn="l" defTabSz="969963" rtl="0" eaLnBrk="0" fontAlgn="base" hangingPunct="0">
        <a:spcBef>
          <a:spcPct val="0"/>
        </a:spcBef>
        <a:spcAft>
          <a:spcPct val="0"/>
        </a:spcAft>
        <a:defRPr sz="3200" b="1">
          <a:solidFill>
            <a:srgbClr val="AA2B3E"/>
          </a:solidFill>
          <a:latin typeface="Arial" panose="020B0604020202020204" pitchFamily="34" charset="0"/>
        </a:defRPr>
      </a:lvl3pPr>
      <a:lvl4pPr algn="l" defTabSz="969963" rtl="0" eaLnBrk="0" fontAlgn="base" hangingPunct="0">
        <a:spcBef>
          <a:spcPct val="0"/>
        </a:spcBef>
        <a:spcAft>
          <a:spcPct val="0"/>
        </a:spcAft>
        <a:defRPr sz="3200" b="1">
          <a:solidFill>
            <a:srgbClr val="AA2B3E"/>
          </a:solidFill>
          <a:latin typeface="Arial" panose="020B0604020202020204" pitchFamily="34" charset="0"/>
        </a:defRPr>
      </a:lvl4pPr>
      <a:lvl5pPr algn="l" defTabSz="969963" rtl="0" eaLnBrk="0" fontAlgn="base" hangingPunct="0">
        <a:spcBef>
          <a:spcPct val="0"/>
        </a:spcBef>
        <a:spcAft>
          <a:spcPct val="0"/>
        </a:spcAft>
        <a:defRPr sz="3200" b="1">
          <a:solidFill>
            <a:srgbClr val="AA2B3E"/>
          </a:solidFill>
          <a:latin typeface="Arial" panose="020B0604020202020204" pitchFamily="34" charset="0"/>
        </a:defRPr>
      </a:lvl5pPr>
      <a:lvl6pPr marL="457200" algn="l" defTabSz="969963" rtl="0" eaLnBrk="0" fontAlgn="base" hangingPunct="0">
        <a:spcBef>
          <a:spcPct val="0"/>
        </a:spcBef>
        <a:spcAft>
          <a:spcPct val="0"/>
        </a:spcAft>
        <a:defRPr sz="3200" b="1">
          <a:solidFill>
            <a:srgbClr val="AA2B3E"/>
          </a:solidFill>
          <a:latin typeface="Arial" panose="020B0604020202020204" pitchFamily="34" charset="0"/>
        </a:defRPr>
      </a:lvl6pPr>
      <a:lvl7pPr marL="914400" algn="l" defTabSz="969963" rtl="0" eaLnBrk="0" fontAlgn="base" hangingPunct="0">
        <a:spcBef>
          <a:spcPct val="0"/>
        </a:spcBef>
        <a:spcAft>
          <a:spcPct val="0"/>
        </a:spcAft>
        <a:defRPr sz="3200" b="1">
          <a:solidFill>
            <a:srgbClr val="AA2B3E"/>
          </a:solidFill>
          <a:latin typeface="Arial" panose="020B0604020202020204" pitchFamily="34" charset="0"/>
        </a:defRPr>
      </a:lvl7pPr>
      <a:lvl8pPr marL="1371600" algn="l" defTabSz="969963" rtl="0" eaLnBrk="0" fontAlgn="base" hangingPunct="0">
        <a:spcBef>
          <a:spcPct val="0"/>
        </a:spcBef>
        <a:spcAft>
          <a:spcPct val="0"/>
        </a:spcAft>
        <a:defRPr sz="3200" b="1">
          <a:solidFill>
            <a:srgbClr val="AA2B3E"/>
          </a:solidFill>
          <a:latin typeface="Arial" panose="020B0604020202020204" pitchFamily="34" charset="0"/>
        </a:defRPr>
      </a:lvl8pPr>
      <a:lvl9pPr marL="1828800" algn="l" defTabSz="969963" rtl="0" eaLnBrk="0" fontAlgn="base" hangingPunct="0">
        <a:spcBef>
          <a:spcPct val="0"/>
        </a:spcBef>
        <a:spcAft>
          <a:spcPct val="0"/>
        </a:spcAft>
        <a:defRPr sz="3200" b="1">
          <a:solidFill>
            <a:srgbClr val="AA2B3E"/>
          </a:solidFill>
          <a:latin typeface="Arial" panose="020B0604020202020204" pitchFamily="34" charset="0"/>
        </a:defRPr>
      </a:lvl9pPr>
    </p:titleStyle>
    <p:bodyStyle>
      <a:lvl1pPr marL="242888" indent="-242888" algn="l" defTabSz="901700" rtl="0" eaLnBrk="0" fontAlgn="base" hangingPunct="0">
        <a:spcBef>
          <a:spcPts val="400"/>
        </a:spcBef>
        <a:spcAft>
          <a:spcPts val="200"/>
        </a:spcAft>
        <a:buClr>
          <a:schemeClr val="tx2"/>
        </a:buClr>
        <a:buFont typeface="Wingdings" panose="05000000000000000000" pitchFamily="2" charset="2"/>
        <a:buChar char="w"/>
        <a:defRPr sz="2000" b="1" kern="1200">
          <a:solidFill>
            <a:srgbClr val="000000"/>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kern="1200">
          <a:solidFill>
            <a:srgbClr val="000000"/>
          </a:solidFill>
          <a:latin typeface="+mn-lt"/>
          <a:ea typeface="+mn-ea"/>
          <a:cs typeface="+mn-cs"/>
        </a:defRPr>
      </a:lvl2pPr>
      <a:lvl3pPr marL="1077913" indent="-303213" algn="l" defTabSz="901700" rtl="0" eaLnBrk="0" fontAlgn="base" hangingPunct="0">
        <a:spcBef>
          <a:spcPts val="200"/>
        </a:spcBef>
        <a:spcAft>
          <a:spcPts val="200"/>
        </a:spcAft>
        <a:buClr>
          <a:schemeClr val="tx2"/>
        </a:buClr>
        <a:buFont typeface="Arial" panose="020B0604020202020204" pitchFamily="34" charset="0"/>
        <a:buChar char="–"/>
        <a:defRPr kern="1200">
          <a:solidFill>
            <a:srgbClr val="000000"/>
          </a:solidFill>
          <a:latin typeface="+mn-lt"/>
          <a:ea typeface="+mn-ea"/>
          <a:cs typeface="+mn-cs"/>
        </a:defRPr>
      </a:lvl3pPr>
      <a:lvl4pPr marL="1438275" indent="-246063"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4pPr>
      <a:lvl5pPr marL="1795463" indent="-242888"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986367" y="825501"/>
            <a:ext cx="10435167" cy="174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97648" rIns="0" bIns="97648" numCol="1" anchor="t" anchorCtr="0" compatLnSpc="1">
            <a:prstTxWarp prst="textNoShape">
              <a:avLst/>
            </a:prstTxWarp>
            <a:spAutoFit/>
          </a:bodyPr>
          <a:lstStyle/>
          <a:p>
            <a:pPr lvl="0"/>
            <a:r>
              <a:rPr lang="en-US" altLang="en-US"/>
              <a:t>Level 1</a:t>
            </a:r>
          </a:p>
          <a:p>
            <a:pPr lvl="1"/>
            <a:r>
              <a:rPr lang="en-US" altLang="en-US"/>
              <a:t>Level two</a:t>
            </a:r>
          </a:p>
          <a:p>
            <a:pPr lvl="2"/>
            <a:r>
              <a:rPr lang="en-US" altLang="en-US"/>
              <a:t>Level three</a:t>
            </a:r>
          </a:p>
          <a:p>
            <a:pPr lvl="3"/>
            <a:r>
              <a:rPr lang="en-US" altLang="en-US"/>
              <a:t>Level four</a:t>
            </a:r>
          </a:p>
          <a:p>
            <a:pPr lvl="4"/>
            <a:r>
              <a:rPr lang="en-US" altLang="en-US"/>
              <a:t>Level five</a:t>
            </a:r>
          </a:p>
        </p:txBody>
      </p:sp>
      <p:sp>
        <p:nvSpPr>
          <p:cNvPr id="1027" name="Rectangle 4"/>
          <p:cNvSpPr>
            <a:spLocks noChangeArrowheads="1"/>
          </p:cNvSpPr>
          <p:nvPr/>
        </p:nvSpPr>
        <p:spPr bwMode="auto">
          <a:xfrm>
            <a:off x="11908030" y="6588712"/>
            <a:ext cx="144270" cy="1692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nchor="b">
            <a:spAutoFit/>
          </a:bodyPr>
          <a:lstStyle>
            <a:lvl1pPr defTabSz="901700">
              <a:defRPr sz="1400">
                <a:solidFill>
                  <a:schemeClr val="tx2"/>
                </a:solidFill>
                <a:latin typeface="Arial" panose="020B0604020202020204" pitchFamily="34" charset="0"/>
              </a:defRPr>
            </a:lvl1pPr>
            <a:lvl2pPr marL="742950" indent="-285750" defTabSz="901700">
              <a:defRPr sz="1400">
                <a:solidFill>
                  <a:schemeClr val="tx2"/>
                </a:solidFill>
                <a:latin typeface="Arial" panose="020B0604020202020204" pitchFamily="34" charset="0"/>
              </a:defRPr>
            </a:lvl2pPr>
            <a:lvl3pPr marL="1143000" indent="-228600" defTabSz="901700">
              <a:defRPr sz="1400">
                <a:solidFill>
                  <a:schemeClr val="tx2"/>
                </a:solidFill>
                <a:latin typeface="Arial" panose="020B0604020202020204" pitchFamily="34" charset="0"/>
              </a:defRPr>
            </a:lvl3pPr>
            <a:lvl4pPr marL="1600200" indent="-228600" defTabSz="901700">
              <a:defRPr sz="1400">
                <a:solidFill>
                  <a:schemeClr val="tx2"/>
                </a:solidFill>
                <a:latin typeface="Arial" panose="020B0604020202020204" pitchFamily="34" charset="0"/>
              </a:defRPr>
            </a:lvl4pPr>
            <a:lvl5pPr marL="2057400" indent="-228600" defTabSz="901700">
              <a:defRPr sz="1400">
                <a:solidFill>
                  <a:schemeClr val="tx2"/>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2"/>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2"/>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2"/>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2"/>
                </a:solidFill>
                <a:latin typeface="Arial" panose="020B0604020202020204" pitchFamily="34" charset="0"/>
              </a:defRPr>
            </a:lvl9pPr>
          </a:lstStyle>
          <a:p>
            <a:pPr algn="r">
              <a:defRPr/>
            </a:pPr>
            <a:fld id="{7F8A0049-9DE5-4B3A-8C10-96675CDC9D0C}" type="slidenum">
              <a:rPr lang="en-US" altLang="en-US" sz="1100" b="1" smtClean="0">
                <a:solidFill>
                  <a:srgbClr val="14397F"/>
                </a:solidFill>
                <a:latin typeface="Franklin Gothic Book" panose="020B0503020102020204" pitchFamily="34" charset="0"/>
              </a:rPr>
              <a:pPr algn="r">
                <a:defRPr/>
              </a:pPr>
              <a:t>‹#›</a:t>
            </a:fld>
            <a:endParaRPr lang="en-US" altLang="en-US" sz="1100" b="1">
              <a:solidFill>
                <a:srgbClr val="14397F"/>
              </a:solidFill>
              <a:latin typeface="Franklin Gothic Book" panose="020B0503020102020204" pitchFamily="34" charset="0"/>
            </a:endParaRPr>
          </a:p>
        </p:txBody>
      </p:sp>
      <p:sp>
        <p:nvSpPr>
          <p:cNvPr id="1028" name="Rectangle 6"/>
          <p:cNvSpPr>
            <a:spLocks noGrp="1" noChangeArrowheads="1"/>
          </p:cNvSpPr>
          <p:nvPr>
            <p:ph type="title"/>
          </p:nvPr>
        </p:nvSpPr>
        <p:spPr bwMode="auto">
          <a:xfrm>
            <a:off x="605367" y="90488"/>
            <a:ext cx="11360151" cy="55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32" name="Rectangle 8"/>
          <p:cNvSpPr>
            <a:spLocks noChangeArrowheads="1"/>
          </p:cNvSpPr>
          <p:nvPr/>
        </p:nvSpPr>
        <p:spPr bwMode="auto">
          <a:xfrm>
            <a:off x="3689351" y="6564313"/>
            <a:ext cx="3350683" cy="387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algn="ctr">
              <a:spcBef>
                <a:spcPct val="50000"/>
              </a:spcBef>
              <a:defRPr/>
            </a:pPr>
            <a:endParaRPr lang="en-US" altLang="en-US" sz="1900"/>
          </a:p>
        </p:txBody>
      </p:sp>
      <p:grpSp>
        <p:nvGrpSpPr>
          <p:cNvPr id="1030" name="Group 29"/>
          <p:cNvGrpSpPr>
            <a:grpSpLocks/>
          </p:cNvGrpSpPr>
          <p:nvPr userDrawn="1"/>
        </p:nvGrpSpPr>
        <p:grpSpPr bwMode="auto">
          <a:xfrm>
            <a:off x="0" y="673100"/>
            <a:ext cx="12192000" cy="5824538"/>
            <a:chOff x="0" y="424"/>
            <a:chExt cx="5760" cy="3669"/>
          </a:xfrm>
        </p:grpSpPr>
        <p:sp>
          <p:nvSpPr>
            <p:cNvPr id="2" name="Line 9"/>
            <p:cNvSpPr>
              <a:spLocks noChangeShapeType="1"/>
            </p:cNvSpPr>
            <p:nvPr userDrawn="1"/>
          </p:nvSpPr>
          <p:spPr bwMode="auto">
            <a:xfrm>
              <a:off x="0" y="4093"/>
              <a:ext cx="5760" cy="0"/>
            </a:xfrm>
            <a:prstGeom prst="line">
              <a:avLst/>
            </a:prstGeom>
            <a:noFill/>
            <a:ln w="12700">
              <a:solidFill>
                <a:srgbClr val="969696"/>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400"/>
            </a:p>
          </p:txBody>
        </p:sp>
        <p:sp>
          <p:nvSpPr>
            <p:cNvPr id="1033" name="Line 13"/>
            <p:cNvSpPr>
              <a:spLocks noChangeShapeType="1"/>
            </p:cNvSpPr>
            <p:nvPr userDrawn="1"/>
          </p:nvSpPr>
          <p:spPr bwMode="auto">
            <a:xfrm>
              <a:off x="0" y="424"/>
              <a:ext cx="5760" cy="0"/>
            </a:xfrm>
            <a:prstGeom prst="line">
              <a:avLst/>
            </a:prstGeom>
            <a:noFill/>
            <a:ln w="12700">
              <a:solidFill>
                <a:srgbClr val="969696"/>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400"/>
            </a:p>
          </p:txBody>
        </p:sp>
      </p:grpSp>
      <p:pic>
        <p:nvPicPr>
          <p:cNvPr id="3" name="Picture 2" descr="Image result for twitter&quot;">
            <a:extLst>
              <a:ext uri="{FF2B5EF4-FFF2-40B4-BE49-F238E27FC236}">
                <a16:creationId xmlns:a16="http://schemas.microsoft.com/office/drawing/2014/main" id="{1AC2C687-82BE-F34F-977E-9E2DF2B7E80D}"/>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99544" y="6418955"/>
            <a:ext cx="439045" cy="43904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D6DC538-87CF-1147-E2BA-5A9918DF5994}"/>
              </a:ext>
            </a:extLst>
          </p:cNvPr>
          <p:cNvSpPr txBox="1"/>
          <p:nvPr userDrawn="1"/>
        </p:nvSpPr>
        <p:spPr>
          <a:xfrm>
            <a:off x="508581" y="6495794"/>
            <a:ext cx="2231572" cy="307777"/>
          </a:xfrm>
          <a:prstGeom prst="rect">
            <a:avLst/>
          </a:prstGeom>
          <a:noFill/>
        </p:spPr>
        <p:txBody>
          <a:bodyPr wrap="square" rtlCol="0">
            <a:spAutoFit/>
          </a:bodyPr>
          <a:lstStyle/>
          <a:p>
            <a:r>
              <a:rPr lang="en-US" dirty="0"/>
              <a:t>@ravi_b_parikh</a:t>
            </a:r>
          </a:p>
        </p:txBody>
      </p:sp>
      <p:pic>
        <p:nvPicPr>
          <p:cNvPr id="5" name="Picture 4" descr="A blue text on a white background&#10;&#10;Description automatically generated">
            <a:extLst>
              <a:ext uri="{FF2B5EF4-FFF2-40B4-BE49-F238E27FC236}">
                <a16:creationId xmlns:a16="http://schemas.microsoft.com/office/drawing/2014/main" id="{18935C5F-FF66-617C-81CB-6719D75DF40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05535" y="6532932"/>
            <a:ext cx="1115998" cy="308016"/>
          </a:xfrm>
          <a:prstGeom prst="rect">
            <a:avLst/>
          </a:prstGeom>
        </p:spPr>
      </p:pic>
    </p:spTree>
    <p:extLst>
      <p:ext uri="{BB962C8B-B14F-4D97-AF65-F5344CB8AC3E}">
        <p14:creationId xmlns:p14="http://schemas.microsoft.com/office/powerpoint/2010/main" val="2309333728"/>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69963" rtl="0" eaLnBrk="0" fontAlgn="base" hangingPunct="0">
        <a:spcBef>
          <a:spcPct val="0"/>
        </a:spcBef>
        <a:spcAft>
          <a:spcPct val="0"/>
        </a:spcAft>
        <a:defRPr sz="3200" b="1" kern="1200">
          <a:solidFill>
            <a:srgbClr val="AA2B3E"/>
          </a:solidFill>
          <a:latin typeface="+mj-lt"/>
          <a:ea typeface="+mj-ea"/>
          <a:cs typeface="+mj-cs"/>
        </a:defRPr>
      </a:lvl1pPr>
      <a:lvl2pPr algn="l" defTabSz="969963" rtl="0" eaLnBrk="0" fontAlgn="base" hangingPunct="0">
        <a:spcBef>
          <a:spcPct val="0"/>
        </a:spcBef>
        <a:spcAft>
          <a:spcPct val="0"/>
        </a:spcAft>
        <a:defRPr sz="3200" b="1">
          <a:solidFill>
            <a:srgbClr val="AA2B3E"/>
          </a:solidFill>
          <a:latin typeface="Arial" panose="020B0604020202020204" pitchFamily="34" charset="0"/>
        </a:defRPr>
      </a:lvl2pPr>
      <a:lvl3pPr algn="l" defTabSz="969963" rtl="0" eaLnBrk="0" fontAlgn="base" hangingPunct="0">
        <a:spcBef>
          <a:spcPct val="0"/>
        </a:spcBef>
        <a:spcAft>
          <a:spcPct val="0"/>
        </a:spcAft>
        <a:defRPr sz="3200" b="1">
          <a:solidFill>
            <a:srgbClr val="AA2B3E"/>
          </a:solidFill>
          <a:latin typeface="Arial" panose="020B0604020202020204" pitchFamily="34" charset="0"/>
        </a:defRPr>
      </a:lvl3pPr>
      <a:lvl4pPr algn="l" defTabSz="969963" rtl="0" eaLnBrk="0" fontAlgn="base" hangingPunct="0">
        <a:spcBef>
          <a:spcPct val="0"/>
        </a:spcBef>
        <a:spcAft>
          <a:spcPct val="0"/>
        </a:spcAft>
        <a:defRPr sz="3200" b="1">
          <a:solidFill>
            <a:srgbClr val="AA2B3E"/>
          </a:solidFill>
          <a:latin typeface="Arial" panose="020B0604020202020204" pitchFamily="34" charset="0"/>
        </a:defRPr>
      </a:lvl4pPr>
      <a:lvl5pPr algn="l" defTabSz="969963" rtl="0" eaLnBrk="0" fontAlgn="base" hangingPunct="0">
        <a:spcBef>
          <a:spcPct val="0"/>
        </a:spcBef>
        <a:spcAft>
          <a:spcPct val="0"/>
        </a:spcAft>
        <a:defRPr sz="3200" b="1">
          <a:solidFill>
            <a:srgbClr val="AA2B3E"/>
          </a:solidFill>
          <a:latin typeface="Arial" panose="020B0604020202020204" pitchFamily="34" charset="0"/>
        </a:defRPr>
      </a:lvl5pPr>
      <a:lvl6pPr marL="457200" algn="l" defTabSz="969963" rtl="0" eaLnBrk="0" fontAlgn="base" hangingPunct="0">
        <a:spcBef>
          <a:spcPct val="0"/>
        </a:spcBef>
        <a:spcAft>
          <a:spcPct val="0"/>
        </a:spcAft>
        <a:defRPr sz="3200" b="1">
          <a:solidFill>
            <a:srgbClr val="AA2B3E"/>
          </a:solidFill>
          <a:latin typeface="Arial" panose="020B0604020202020204" pitchFamily="34" charset="0"/>
        </a:defRPr>
      </a:lvl6pPr>
      <a:lvl7pPr marL="914400" algn="l" defTabSz="969963" rtl="0" eaLnBrk="0" fontAlgn="base" hangingPunct="0">
        <a:spcBef>
          <a:spcPct val="0"/>
        </a:spcBef>
        <a:spcAft>
          <a:spcPct val="0"/>
        </a:spcAft>
        <a:defRPr sz="3200" b="1">
          <a:solidFill>
            <a:srgbClr val="AA2B3E"/>
          </a:solidFill>
          <a:latin typeface="Arial" panose="020B0604020202020204" pitchFamily="34" charset="0"/>
        </a:defRPr>
      </a:lvl7pPr>
      <a:lvl8pPr marL="1371600" algn="l" defTabSz="969963" rtl="0" eaLnBrk="0" fontAlgn="base" hangingPunct="0">
        <a:spcBef>
          <a:spcPct val="0"/>
        </a:spcBef>
        <a:spcAft>
          <a:spcPct val="0"/>
        </a:spcAft>
        <a:defRPr sz="3200" b="1">
          <a:solidFill>
            <a:srgbClr val="AA2B3E"/>
          </a:solidFill>
          <a:latin typeface="Arial" panose="020B0604020202020204" pitchFamily="34" charset="0"/>
        </a:defRPr>
      </a:lvl8pPr>
      <a:lvl9pPr marL="1828800" algn="l" defTabSz="969963" rtl="0" eaLnBrk="0" fontAlgn="base" hangingPunct="0">
        <a:spcBef>
          <a:spcPct val="0"/>
        </a:spcBef>
        <a:spcAft>
          <a:spcPct val="0"/>
        </a:spcAft>
        <a:defRPr sz="3200" b="1">
          <a:solidFill>
            <a:srgbClr val="AA2B3E"/>
          </a:solidFill>
          <a:latin typeface="Arial" panose="020B0604020202020204" pitchFamily="34" charset="0"/>
        </a:defRPr>
      </a:lvl9pPr>
    </p:titleStyle>
    <p:bodyStyle>
      <a:lvl1pPr marL="242888" indent="-242888" algn="l" defTabSz="901700" rtl="0" eaLnBrk="0" fontAlgn="base" hangingPunct="0">
        <a:spcBef>
          <a:spcPts val="400"/>
        </a:spcBef>
        <a:spcAft>
          <a:spcPts val="200"/>
        </a:spcAft>
        <a:buClr>
          <a:schemeClr val="tx2"/>
        </a:buClr>
        <a:buFont typeface="Wingdings" panose="05000000000000000000" pitchFamily="2" charset="2"/>
        <a:buChar char="w"/>
        <a:defRPr sz="2000" b="1" kern="1200">
          <a:solidFill>
            <a:srgbClr val="000000"/>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kern="1200">
          <a:solidFill>
            <a:srgbClr val="000000"/>
          </a:solidFill>
          <a:latin typeface="+mn-lt"/>
          <a:ea typeface="+mn-ea"/>
          <a:cs typeface="+mn-cs"/>
        </a:defRPr>
      </a:lvl2pPr>
      <a:lvl3pPr marL="1077913" indent="-303213" algn="l" defTabSz="901700" rtl="0" eaLnBrk="0" fontAlgn="base" hangingPunct="0">
        <a:spcBef>
          <a:spcPts val="200"/>
        </a:spcBef>
        <a:spcAft>
          <a:spcPts val="200"/>
        </a:spcAft>
        <a:buClr>
          <a:schemeClr val="tx2"/>
        </a:buClr>
        <a:buFont typeface="Arial" panose="020B0604020202020204" pitchFamily="34" charset="0"/>
        <a:buChar char="–"/>
        <a:defRPr kern="1200">
          <a:solidFill>
            <a:srgbClr val="000000"/>
          </a:solidFill>
          <a:latin typeface="+mn-lt"/>
          <a:ea typeface="+mn-ea"/>
          <a:cs typeface="+mn-cs"/>
        </a:defRPr>
      </a:lvl3pPr>
      <a:lvl4pPr marL="1438275" indent="-246063"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4pPr>
      <a:lvl5pPr marL="1795463" indent="-242888"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Ravi.bharat.parikh@emory.edu" TargetMode="External"/><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tiff"/><Relationship Id="rId4" Type="http://schemas.openxmlformats.org/officeDocument/2006/relationships/image" Target="../media/image15.svg"/><Relationship Id="rId5" Type="http://schemas.openxmlformats.org/officeDocument/2006/relationships/image" Target="../media/image1.png"/><Relationship Id="rId6" Type="http://schemas.openxmlformats.org/officeDocument/2006/relationships/notesSlide" Target="../notesSlides/notesSlide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image" Target="../media/image1.png"/><Relationship Id="rId4" Type="http://schemas.openxmlformats.org/officeDocument/2006/relationships/notesSlide" Target="../notesSlides/notesSlide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jpeg"/><Relationship Id="rId4" Type="http://schemas.openxmlformats.org/officeDocument/2006/relationships/notesSlide" Target="../notesSlides/notesSlide29.xml"/></Relationships>
</file>

<file path=ppt/slides/_rels/slide2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notesSlide" Target="../notesSlides/notesSlide3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3.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7.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Ravi.bharat.parikh@pennmedicine.upenn.edu" TargetMode="External"/><Relationship Id="rId3" Type="http://schemas.openxmlformats.org/officeDocument/2006/relationships/hyperlink" Target="http://www.haclab.org/" TargetMode="Externa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notesSlide" Target="../notesSlides/notesSlide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notesSlide" Target="../notesSlides/notesSlide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notesSlide" Target="../notesSlides/notesSlide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notesSlide" Target="../notesSlides/notesSlide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notesSlide" Target="../notesSlides/notesSlide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1092323" y="1423131"/>
            <a:ext cx="10039868" cy="969360"/>
          </a:xfrm>
        </p:spPr>
        <p:txBody>
          <a:bodyPr>
            <a:noAutofit/>
          </a:bodyPr>
          <a:lstStyle/>
          <a:p>
            <a:r>
              <a:rPr lang="en-US" sz="4000" b="0" i="0" u="none" strike="noStrike" baseline="0" dirty="0">
                <a:latin typeface="ArialMT"/>
              </a:rPr>
              <a:t>Human-Centered Cancer Care in the AI Era</a:t>
            </a:r>
            <a:endParaRPr lang="en-US" sz="4000" dirty="0"/>
          </a:p>
        </p:txBody>
      </p:sp>
      <p:sp>
        <p:nvSpPr>
          <p:cNvPr id="6" name="Subtitle 2"/>
          <p:cNvSpPr txBox="1">
            <a:spLocks/>
          </p:cNvSpPr>
          <p:nvPr/>
        </p:nvSpPr>
        <p:spPr bwMode="auto">
          <a:xfrm>
            <a:off x="975497" y="2508251"/>
            <a:ext cx="10341716" cy="18438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97648" rIns="0" bIns="97648" numCol="1" anchor="t" anchorCtr="0" compatLnSpc="1">
            <a:prstTxWarp prst="textNoShape">
              <a:avLst/>
            </a:prstTxWarp>
            <a:spAutoFit/>
          </a:bodyPr>
          <a:lstStyle>
            <a:lvl1pPr marL="228600" indent="0" algn="l" defTabSz="901700" rtl="0" eaLnBrk="0" fontAlgn="base" hangingPunct="0">
              <a:spcBef>
                <a:spcPts val="400"/>
              </a:spcBef>
              <a:spcAft>
                <a:spcPts val="200"/>
              </a:spcAft>
              <a:buClr>
                <a:schemeClr val="tx2"/>
              </a:buClr>
              <a:buFont typeface="Wingdings" panose="05000000000000000000" pitchFamily="2" charset="2"/>
              <a:buNone/>
              <a:defRPr sz="2300" b="1" kern="1200">
                <a:solidFill>
                  <a:schemeClr val="tx1"/>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kern="1200">
                <a:solidFill>
                  <a:srgbClr val="000000"/>
                </a:solidFill>
                <a:latin typeface="+mn-lt"/>
                <a:ea typeface="+mn-ea"/>
                <a:cs typeface="+mn-cs"/>
              </a:defRPr>
            </a:lvl2pPr>
            <a:lvl3pPr marL="1077913" indent="-303213" algn="l" defTabSz="901700" rtl="0" eaLnBrk="0" fontAlgn="base" hangingPunct="0">
              <a:spcBef>
                <a:spcPts val="200"/>
              </a:spcBef>
              <a:spcAft>
                <a:spcPts val="200"/>
              </a:spcAft>
              <a:buClr>
                <a:schemeClr val="tx2"/>
              </a:buClr>
              <a:buFont typeface="Arial" panose="020B0604020202020204" pitchFamily="34" charset="0"/>
              <a:buChar char="–"/>
              <a:defRPr kern="1200">
                <a:solidFill>
                  <a:srgbClr val="000000"/>
                </a:solidFill>
                <a:latin typeface="+mn-lt"/>
                <a:ea typeface="+mn-ea"/>
                <a:cs typeface="+mn-cs"/>
              </a:defRPr>
            </a:lvl3pPr>
            <a:lvl4pPr marL="1438275" indent="-246063"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4pPr>
            <a:lvl5pPr marL="1795463" indent="-242888"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r>
              <a:rPr lang="en-US" b="0" dirty="0"/>
              <a:t>Ravi B. Parikh, MD, MPP</a:t>
            </a:r>
          </a:p>
          <a:p>
            <a:r>
              <a:rPr lang="en-US" b="0" dirty="0">
                <a:hlinkClick r:id="rId3"/>
              </a:rPr>
              <a:t>Ravi.bharat.parikh@emory.edu</a:t>
            </a:r>
            <a:endParaRPr lang="en-US" b="0" dirty="0"/>
          </a:p>
          <a:p>
            <a:r>
              <a:rPr lang="en-US" b="0" dirty="0"/>
              <a:t>	@</a:t>
            </a:r>
            <a:r>
              <a:rPr lang="en-US" b="0" dirty="0" err="1"/>
              <a:t>ravi_b_parikh</a:t>
            </a:r>
            <a:endParaRPr lang="en-US" b="0" dirty="0"/>
          </a:p>
        </p:txBody>
      </p:sp>
      <p:pic>
        <p:nvPicPr>
          <p:cNvPr id="9218" name="Picture 2" descr="Image result for twitter&quo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2323" y="3709131"/>
            <a:ext cx="735857" cy="73585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con&#10;&#10;Description automatically generated">
            <a:extLst>
              <a:ext uri="{FF2B5EF4-FFF2-40B4-BE49-F238E27FC236}">
                <a16:creationId xmlns:a16="http://schemas.microsoft.com/office/drawing/2014/main" id="{EF8A08A4-A6F3-076C-153F-208F858F4B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1856" y="4122616"/>
            <a:ext cx="1744967" cy="2081164"/>
          </a:xfrm>
          <a:prstGeom prst="rect">
            <a:avLst/>
          </a:prstGeom>
        </p:spPr>
      </p:pic>
      <p:pic>
        <p:nvPicPr>
          <p:cNvPr id="4" name="Picture 2" descr="Where Science Becomes Hope® | Winship Cancer Institute of Emory University">
            <a:extLst>
              <a:ext uri="{FF2B5EF4-FFF2-40B4-BE49-F238E27FC236}">
                <a16:creationId xmlns:a16="http://schemas.microsoft.com/office/drawing/2014/main" id="{FFCA0AD0-50AB-0ACE-A8BC-B2FFF53F57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5022" r="10588"/>
          <a:stretch/>
        </p:blipFill>
        <p:spPr bwMode="auto">
          <a:xfrm>
            <a:off x="9144000" y="3877572"/>
            <a:ext cx="2948334" cy="2642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031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22241-FD65-C107-32AB-1B892BB6CE70}"/>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6F9F0E3D-90E0-57BA-680D-BAEAA2212BC5}"/>
              </a:ext>
            </a:extLst>
          </p:cNvPr>
          <p:cNvSpPr>
            <a:spLocks noGrp="1"/>
          </p:cNvSpPr>
          <p:nvPr>
            <p:ph idx="1"/>
          </p:nvPr>
        </p:nvSpPr>
        <p:spPr>
          <a:xfrm>
            <a:off x="986367" y="825501"/>
            <a:ext cx="10435167" cy="4936962"/>
          </a:xfrm>
        </p:spPr>
        <p:txBody>
          <a:bodyPr/>
          <a:lstStyle/>
          <a:p>
            <a:r>
              <a:rPr lang="en-US" altLang="ja-JP" sz="2400" u="sng" dirty="0"/>
              <a:t>Consultancy/advisory role for</a:t>
            </a:r>
            <a:r>
              <a:rPr lang="en-US" altLang="ja-JP" sz="2400" dirty="0"/>
              <a:t>: </a:t>
            </a:r>
            <a:r>
              <a:rPr lang="en-US" sz="2400" dirty="0">
                <a:ea typeface="Calibri" panose="020F0502020204030204" pitchFamily="34" charset="0"/>
                <a:cs typeface="Times New Roman" panose="02020603050405020304" pitchFamily="18" charset="0"/>
              </a:rPr>
              <a:t>GNS Healthcare, Thyme Care, Main Street Health, and Onc.AI; personal fees from </a:t>
            </a:r>
            <a:r>
              <a:rPr lang="en-US" sz="2400" dirty="0" err="1">
                <a:ea typeface="Calibri" panose="020F0502020204030204" pitchFamily="34" charset="0"/>
                <a:cs typeface="Times New Roman" panose="02020603050405020304" pitchFamily="18" charset="0"/>
              </a:rPr>
              <a:t>ConcertAI</a:t>
            </a:r>
            <a:r>
              <a:rPr lang="en-US" sz="2400" dirty="0">
                <a:ea typeface="Calibri" panose="020F0502020204030204" pitchFamily="34" charset="0"/>
                <a:cs typeface="Times New Roman" panose="02020603050405020304" pitchFamily="18" charset="0"/>
              </a:rPr>
              <a:t>, Cancer Study Group, Mendel.ai, </a:t>
            </a:r>
            <a:r>
              <a:rPr lang="en-US" sz="2400" dirty="0" err="1">
                <a:ea typeface="Calibri" panose="020F0502020204030204" pitchFamily="34" charset="0"/>
                <a:cs typeface="Times New Roman" panose="02020603050405020304" pitchFamily="18" charset="0"/>
              </a:rPr>
              <a:t>Optinosis</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Biofourmis</a:t>
            </a:r>
            <a:r>
              <a:rPr lang="en-US" sz="2400" dirty="0">
                <a:ea typeface="Calibri" panose="020F0502020204030204" pitchFamily="34" charset="0"/>
                <a:cs typeface="Times New Roman" panose="02020603050405020304" pitchFamily="18" charset="0"/>
              </a:rPr>
              <a:t>, Archetype Therapeutics, </a:t>
            </a:r>
            <a:r>
              <a:rPr lang="en-US" sz="2400" dirty="0" err="1">
                <a:ea typeface="Calibri" panose="020F0502020204030204" pitchFamily="34" charset="0"/>
                <a:cs typeface="Times New Roman" panose="02020603050405020304" pitchFamily="18" charset="0"/>
              </a:rPr>
              <a:t>CreditSuisse</a:t>
            </a:r>
            <a:r>
              <a:rPr lang="en-US" sz="2400" dirty="0">
                <a:ea typeface="Calibri" panose="020F0502020204030204" pitchFamily="34" charset="0"/>
                <a:cs typeface="Times New Roman" panose="02020603050405020304" pitchFamily="18" charset="0"/>
              </a:rPr>
              <a:t>, G1 Therapeutics, Humana, and </a:t>
            </a:r>
            <a:r>
              <a:rPr lang="en-US" sz="2400" dirty="0" err="1">
                <a:ea typeface="Calibri" panose="020F0502020204030204" pitchFamily="34" charset="0"/>
                <a:cs typeface="Times New Roman" panose="02020603050405020304" pitchFamily="18" charset="0"/>
              </a:rPr>
              <a:t>Nanology</a:t>
            </a:r>
            <a:r>
              <a:rPr lang="en-US" altLang="ja-JP" sz="2400" dirty="0"/>
              <a:t>.</a:t>
            </a:r>
          </a:p>
          <a:p>
            <a:r>
              <a:rPr lang="en-US" altLang="ja-JP" sz="2400" u="sng" dirty="0"/>
              <a:t>Honoraria from</a:t>
            </a:r>
            <a:r>
              <a:rPr lang="en-US" altLang="ja-JP" sz="2400" dirty="0"/>
              <a:t>: </a:t>
            </a:r>
            <a:r>
              <a:rPr lang="en-US" sz="2400" dirty="0">
                <a:ea typeface="Aptos" panose="020B0004020202020204" pitchFamily="34" charset="0"/>
                <a:cs typeface="Aptos" panose="020B0004020202020204" pitchFamily="34" charset="0"/>
              </a:rPr>
              <a:t>Georgia Society of Clinical Oncology (GASCO), Nebraska Oncology Society, Flatiron Health</a:t>
            </a:r>
            <a:endParaRPr lang="en-US" altLang="ja-JP" sz="2400" dirty="0"/>
          </a:p>
          <a:p>
            <a:r>
              <a:rPr lang="en-US" altLang="ja-JP" sz="2400" u="sng" dirty="0"/>
              <a:t>Grant/Research funding from</a:t>
            </a:r>
            <a:r>
              <a:rPr lang="en-US" altLang="ja-JP" sz="2400" dirty="0"/>
              <a:t>: </a:t>
            </a:r>
            <a:r>
              <a:rPr lang="en-US" sz="2400" dirty="0">
                <a:ea typeface="Calibri" panose="020F0502020204030204" pitchFamily="34" charset="0"/>
                <a:cs typeface="Times New Roman" panose="02020603050405020304" pitchFamily="18" charset="0"/>
              </a:rPr>
              <a:t>National Institutes of Health, Department of Defense, Prostate Cancer Foundation, NCCN Foundation, Humana, Emerson Collective, Schmidt Futures, Arnold Ventures, Mendel.ai, and Veterans Health Administration</a:t>
            </a:r>
          </a:p>
          <a:p>
            <a:r>
              <a:rPr lang="en-US" altLang="ja-JP" sz="2400" u="sng" dirty="0"/>
              <a:t>Employee of</a:t>
            </a:r>
            <a:r>
              <a:rPr lang="en-US" altLang="ja-JP" sz="2400" dirty="0"/>
              <a:t>: Emory Healthcare, Veterans Health Administration</a:t>
            </a:r>
          </a:p>
          <a:p>
            <a:r>
              <a:rPr lang="en-US" altLang="ja-JP" sz="2400" u="sng" dirty="0"/>
              <a:t>Other remuneration from</a:t>
            </a:r>
            <a:r>
              <a:rPr lang="en-US" altLang="ja-JP" sz="2400" dirty="0"/>
              <a:t>: Journal of Clinical Oncology</a:t>
            </a:r>
          </a:p>
        </p:txBody>
      </p:sp>
    </p:spTree>
    <p:extLst>
      <p:ext uri="{BB962C8B-B14F-4D97-AF65-F5344CB8AC3E}">
        <p14:creationId xmlns:p14="http://schemas.microsoft.com/office/powerpoint/2010/main" val="359835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E98DF-1BF9-BABA-B78A-6871CFE721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A8C26-B927-79B8-27FE-AFF09ECE27CF}"/>
              </a:ext>
            </a:extLst>
          </p:cNvPr>
          <p:cNvSpPr>
            <a:spLocks noGrp="1"/>
          </p:cNvSpPr>
          <p:nvPr>
            <p:ph type="title"/>
          </p:nvPr>
        </p:nvSpPr>
        <p:spPr/>
        <p:txBody>
          <a:bodyPr/>
          <a:lstStyle/>
          <a:p>
            <a:r>
              <a:t>A case: Mr. J</a:t>
            </a:r>
          </a:p>
        </p:txBody>
      </p:sp>
      <p:sp>
        <p:nvSpPr>
          <p:cNvPr id="3" name="Content Placeholder 2">
            <a:extLst>
              <a:ext uri="{FF2B5EF4-FFF2-40B4-BE49-F238E27FC236}">
                <a16:creationId xmlns:a16="http://schemas.microsoft.com/office/drawing/2014/main" id="{1F9EBA85-AA6C-8724-7BD9-7013B12FECDD}"/>
              </a:ext>
            </a:extLst>
          </p:cNvPr>
          <p:cNvSpPr>
            <a:spLocks noGrp="1"/>
          </p:cNvSpPr>
          <p:nvPr>
            <p:ph idx="1"/>
          </p:nvPr>
        </p:nvSpPr>
        <p:spPr>
          <a:xfrm>
            <a:off x="986367" y="825501"/>
            <a:ext cx="10435167" cy="3567357"/>
          </a:xfrm>
        </p:spPr>
        <p:txBody>
          <a:bodyPr/>
          <a:lstStyle/>
          <a:p>
            <a:r>
              <a:rPr lang="en-US" dirty="0"/>
              <a:t>78 </a:t>
            </a:r>
            <a:r>
              <a:rPr lang="en-US" dirty="0" err="1"/>
              <a:t>yo</a:t>
            </a:r>
            <a:r>
              <a:rPr lang="en-US" dirty="0"/>
              <a:t> male, metastatic non-small cell lung cancer</a:t>
            </a:r>
          </a:p>
          <a:p>
            <a:r>
              <a:rPr lang="en-US" dirty="0"/>
              <a:t>Cancer is progressing on first-line systemic therapy</a:t>
            </a:r>
          </a:p>
          <a:p>
            <a:r>
              <a:rPr lang="en-US" dirty="0"/>
              <a:t>Major symptoms are fatigue, some bone pain</a:t>
            </a:r>
          </a:p>
          <a:p>
            <a:r>
              <a:rPr lang="en-US" dirty="0"/>
              <a:t>First visit after progression; his wife asks:</a:t>
            </a:r>
          </a:p>
          <a:p>
            <a:endParaRPr lang="en-US" dirty="0"/>
          </a:p>
          <a:p>
            <a:pPr marL="0" indent="0" algn="ctr">
              <a:buNone/>
            </a:pPr>
            <a:r>
              <a:rPr lang="en-US" sz="2400" i="1" dirty="0"/>
              <a:t>Doc, give it to us straight. How long does he have left?</a:t>
            </a:r>
          </a:p>
          <a:p>
            <a:pPr marL="0" indent="0" algn="ctr">
              <a:buNone/>
            </a:pPr>
            <a:endParaRPr lang="en-US" sz="2400" i="1" dirty="0"/>
          </a:p>
          <a:p>
            <a:pPr marL="0" indent="0" algn="ctr">
              <a:buNone/>
            </a:pPr>
            <a:r>
              <a:rPr lang="en-US" sz="2400" b="0" dirty="0"/>
              <a:t>Epic End of Life Index: </a:t>
            </a:r>
            <a:r>
              <a:rPr lang="en-US" sz="3600" dirty="0"/>
              <a:t>55% </a:t>
            </a:r>
            <a:r>
              <a:rPr lang="en-US" sz="2400" b="0" dirty="0"/>
              <a:t>chance of mortality within 12 months</a:t>
            </a:r>
          </a:p>
        </p:txBody>
      </p:sp>
    </p:spTree>
    <p:extLst>
      <p:ext uri="{BB962C8B-B14F-4D97-AF65-F5344CB8AC3E}">
        <p14:creationId xmlns:p14="http://schemas.microsoft.com/office/powerpoint/2010/main" val="1349667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8369F-9460-3374-C7E7-F781F1EBF9BF}"/>
              </a:ext>
            </a:extLst>
          </p:cNvPr>
          <p:cNvSpPr>
            <a:spLocks noGrp="1"/>
          </p:cNvSpPr>
          <p:nvPr>
            <p:ph type="title"/>
          </p:nvPr>
        </p:nvSpPr>
        <p:spPr>
          <a:xfrm>
            <a:off x="605367" y="90488"/>
            <a:ext cx="11360151" cy="558800"/>
          </a:xfrm>
        </p:spPr>
        <p:txBody>
          <a:bodyPr wrap="square" anchor="b">
            <a:normAutofit/>
          </a:bodyPr>
          <a:lstStyle/>
          <a:p>
            <a:r>
              <a:rPr lang="en-US" b="1" i="0">
                <a:effectLst/>
              </a:rPr>
              <a:t>Abraham de Moivre</a:t>
            </a:r>
            <a:endParaRPr lang="en-US"/>
          </a:p>
        </p:txBody>
      </p:sp>
      <p:pic>
        <p:nvPicPr>
          <p:cNvPr id="1026" name="Picture 2" descr="Picture of Abraham de Moivre&#10;  ">
            <a:extLst>
              <a:ext uri="{FF2B5EF4-FFF2-40B4-BE49-F238E27FC236}">
                <a16:creationId xmlns:a16="http://schemas.microsoft.com/office/drawing/2014/main" id="{E9449CBB-351D-2DA5-8DDA-4FB40A832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27066"/>
          <a:stretch/>
        </p:blipFill>
        <p:spPr bwMode="auto">
          <a:xfrm>
            <a:off x="985838" y="825500"/>
            <a:ext cx="5116512" cy="4660900"/>
          </a:xfrm>
          <a:prstGeom prst="rect">
            <a:avLst/>
          </a:prstGeom>
          <a:solidFill>
            <a:srgbClr val="FFFFFF"/>
          </a:solidFill>
        </p:spPr>
      </p:pic>
      <p:sp>
        <p:nvSpPr>
          <p:cNvPr id="4" name="Content Placeholder 3">
            <a:extLst>
              <a:ext uri="{FF2B5EF4-FFF2-40B4-BE49-F238E27FC236}">
                <a16:creationId xmlns:a16="http://schemas.microsoft.com/office/drawing/2014/main" id="{ABAEA685-8920-2B31-40E6-733BC332E9A3}"/>
              </a:ext>
            </a:extLst>
          </p:cNvPr>
          <p:cNvSpPr>
            <a:spLocks noGrp="1" noChangeArrowheads="1"/>
          </p:cNvSpPr>
          <p:nvPr>
            <p:ph sz="half" idx="2"/>
          </p:nvPr>
        </p:nvSpPr>
        <p:spPr bwMode="auto">
          <a:xfrm>
            <a:off x="6305549" y="1632455"/>
            <a:ext cx="5116511" cy="30469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1A1A1A"/>
                </a:solidFill>
                <a:effectLst/>
                <a:latin typeface="+mj-lt"/>
                <a:cs typeface="Times New Roman" panose="02020603050405020304" pitchFamily="18" charset="0"/>
              </a:rPr>
              <a:t>Born</a:t>
            </a: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A1A1A"/>
                </a:solidFill>
                <a:effectLst/>
                <a:latin typeface="+mj-lt"/>
                <a:cs typeface="Times New Roman" panose="02020603050405020304" pitchFamily="18" charset="0"/>
              </a:rPr>
              <a:t>26 May 1667</a:t>
            </a:r>
          </a:p>
          <a:p>
            <a:pPr marL="457200" marR="0" lvl="1" indent="-45720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rgbClr val="1A1A1A"/>
              </a:solidFill>
              <a:effectLst/>
              <a:latin typeface="+mj-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1A1A1A"/>
                </a:solidFill>
                <a:effectLst/>
                <a:latin typeface="+mj-lt"/>
                <a:cs typeface="Times New Roman" panose="02020603050405020304" pitchFamily="18" charset="0"/>
              </a:rPr>
              <a:t>Died</a:t>
            </a: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A1A1A"/>
                </a:solidFill>
                <a:effectLst/>
                <a:latin typeface="+mj-lt"/>
                <a:cs typeface="Times New Roman" panose="02020603050405020304" pitchFamily="18" charset="0"/>
              </a:rPr>
              <a:t>27 November 1754</a:t>
            </a:r>
            <a:br>
              <a:rPr kumimoji="0" lang="en-US" altLang="en-US" sz="3200" b="0" i="0" u="none" strike="noStrike" cap="none" normalizeH="0" baseline="0" dirty="0">
                <a:ln>
                  <a:noFill/>
                </a:ln>
                <a:solidFill>
                  <a:srgbClr val="1A1A1A"/>
                </a:solidFill>
                <a:effectLst/>
                <a:latin typeface="+mj-lt"/>
                <a:cs typeface="Times New Roman" panose="02020603050405020304" pitchFamily="18" charset="0"/>
              </a:rPr>
            </a:br>
            <a:endParaRPr kumimoji="0" lang="en-US" altLang="en-US" sz="32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546337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BD982-19FC-C5BE-59E5-C86FD7CC3966}"/>
              </a:ext>
            </a:extLst>
          </p:cNvPr>
          <p:cNvSpPr>
            <a:spLocks noGrp="1"/>
          </p:cNvSpPr>
          <p:nvPr>
            <p:ph type="title"/>
          </p:nvPr>
        </p:nvSpPr>
        <p:spPr>
          <a:xfrm>
            <a:off x="838200" y="2267302"/>
            <a:ext cx="10515600" cy="2852737"/>
          </a:xfrm>
        </p:spPr>
        <p:txBody>
          <a:bodyPr/>
          <a:lstStyle/>
          <a:p>
            <a:r>
              <a:rPr lang="en-US" sz="4400" b="0" i="1" dirty="0">
                <a:solidFill>
                  <a:srgbClr val="3B4045"/>
                </a:solidFill>
                <a:effectLst/>
              </a:rPr>
              <a:t>It is often related that De Moivre, always interested in number series, had foretold that each day he should need </a:t>
            </a:r>
            <a:r>
              <a:rPr lang="en-US" sz="4400" i="1" dirty="0">
                <a:solidFill>
                  <a:srgbClr val="3B4045"/>
                </a:solidFill>
                <a:effectLst/>
              </a:rPr>
              <a:t>15 minutes </a:t>
            </a:r>
            <a:r>
              <a:rPr lang="en-US" sz="4400" b="0" i="1" dirty="0">
                <a:solidFill>
                  <a:srgbClr val="3B4045"/>
                </a:solidFill>
                <a:effectLst/>
              </a:rPr>
              <a:t>more sleep than on the preceding day, and that his death would occur when the total reached </a:t>
            </a:r>
            <a:r>
              <a:rPr lang="en-US" sz="4400" i="1" dirty="0">
                <a:solidFill>
                  <a:srgbClr val="3B4045"/>
                </a:solidFill>
                <a:effectLst/>
              </a:rPr>
              <a:t>24 hours</a:t>
            </a:r>
            <a:r>
              <a:rPr lang="en-US" sz="4400" b="0" i="1" dirty="0">
                <a:solidFill>
                  <a:srgbClr val="3B4045"/>
                </a:solidFill>
                <a:effectLst/>
              </a:rPr>
              <a:t>. </a:t>
            </a:r>
            <a:endParaRPr lang="en-US" sz="4400" i="1" dirty="0"/>
          </a:p>
        </p:txBody>
      </p:sp>
      <p:sp>
        <p:nvSpPr>
          <p:cNvPr id="3" name="TextBox 2"/>
          <p:cNvSpPr txBox="1"/>
          <p:nvPr/>
        </p:nvSpPr>
        <p:spPr>
          <a:xfrm>
            <a:off x="777240" y="5257800"/>
            <a:ext cx="9601200" cy="548640"/>
          </a:xfrm>
          <a:prstGeom prst="rect">
            <a:avLst/>
          </a:prstGeom>
          <a:noFill/>
        </p:spPr>
        <p:txBody>
          <a:bodyPr wrap="square" anchor="t" lIns="54864" rIns="54864" tIns="54864" bIns="54864">
            <a:noAutofit/>
          </a:bodyPr>
          <a:lstStyle/>
          <a:p>
            <a:pPr algn="l">
              <a:spcAft>
                <a:spcPts val="600"/>
              </a:spcAft>
            </a:pPr>
            <a:r>
              <a:rPr sz="2000" b="1" i="0">
                <a:solidFill>
                  <a:srgbClr val="AA2B3E"/>
                </a:solidFill>
              </a:rPr>
              <a:t>He predicted his own death from data he tracked himself.</a:t>
            </a:r>
          </a:p>
        </p:txBody>
      </p:sp>
    </p:spTree>
    <p:extLst>
      <p:ext uri="{BB962C8B-B14F-4D97-AF65-F5344CB8AC3E}">
        <p14:creationId xmlns:p14="http://schemas.microsoft.com/office/powerpoint/2010/main" val="383102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12192000" cy="6858000"/>
          </a:xfrm>
          <a:prstGeom prst="rect">
            <a:avLst/>
          </a:prstGeom>
          <a:solidFill>
            <a:schemeClr val="accent1">
              <a:lumMod val="60000"/>
              <a:lumOff val="40000"/>
            </a:schemeClr>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C2824FA0-EA60-E74A-9DFA-3B9EBA4125A4}"/>
              </a:ext>
            </a:extLst>
          </p:cNvPr>
          <p:cNvSpPr txBox="1"/>
          <p:nvPr/>
        </p:nvSpPr>
        <p:spPr>
          <a:xfrm>
            <a:off x="633847" y="2141407"/>
            <a:ext cx="5263847" cy="2708434"/>
          </a:xfrm>
          <a:prstGeom prst="rect">
            <a:avLst/>
          </a:prstGeom>
          <a:noFill/>
        </p:spPr>
        <p:txBody>
          <a:bodyPr wrap="square" rtlCol="0">
            <a:spAutoFit/>
          </a:bodyPr>
          <a:lstStyle/>
          <a:p>
            <a:pPr algn="ctr" defTabSz="457200" eaLnBrk="1" fontAlgn="auto" hangingPunct="1">
              <a:spcBef>
                <a:spcPts val="0"/>
              </a:spcBef>
              <a:spcAft>
                <a:spcPts val="0"/>
              </a:spcAft>
              <a:defRPr/>
            </a:pPr>
            <a:r>
              <a:rPr lang="en-US" sz="8000" b="1" dirty="0">
                <a:solidFill>
                  <a:srgbClr val="4BACC6">
                    <a:lumMod val="50000"/>
                  </a:srgbClr>
                </a:solidFill>
                <a:latin typeface="Calibri"/>
              </a:rPr>
              <a:t>100%</a:t>
            </a:r>
          </a:p>
          <a:p>
            <a:pPr algn="ctr" defTabSz="457200" eaLnBrk="1" fontAlgn="auto" hangingPunct="1">
              <a:spcBef>
                <a:spcPts val="0"/>
              </a:spcBef>
              <a:spcAft>
                <a:spcPts val="0"/>
              </a:spcAft>
              <a:defRPr/>
            </a:pPr>
            <a:r>
              <a:rPr lang="en-US" sz="3000" b="1" dirty="0">
                <a:solidFill>
                  <a:srgbClr val="4BACC6">
                    <a:lumMod val="50000"/>
                  </a:srgbClr>
                </a:solidFill>
                <a:latin typeface="Calibri"/>
              </a:rPr>
              <a:t>of patients with cancer</a:t>
            </a:r>
          </a:p>
          <a:p>
            <a:pPr algn="ctr" defTabSz="457200" eaLnBrk="1" fontAlgn="auto" hangingPunct="1">
              <a:spcBef>
                <a:spcPts val="0"/>
              </a:spcBef>
              <a:spcAft>
                <a:spcPts val="0"/>
              </a:spcAft>
              <a:defRPr/>
            </a:pPr>
            <a:r>
              <a:rPr lang="en-US" sz="3000" b="1" dirty="0">
                <a:solidFill>
                  <a:prstClr val="white"/>
                </a:solidFill>
                <a:latin typeface="Calibri"/>
              </a:rPr>
              <a:t>have a documented conversation about their goals, values, and priorities</a:t>
            </a:r>
            <a:endParaRPr lang="en-US" sz="3000" dirty="0">
              <a:solidFill>
                <a:prstClr val="white"/>
              </a:solidFill>
              <a:latin typeface="Calibri"/>
            </a:endParaRPr>
          </a:p>
        </p:txBody>
      </p:sp>
      <p:sp>
        <p:nvSpPr>
          <p:cNvPr id="4" name="TextBox 3">
            <a:extLst>
              <a:ext uri="{FF2B5EF4-FFF2-40B4-BE49-F238E27FC236}">
                <a16:creationId xmlns:a16="http://schemas.microsoft.com/office/drawing/2014/main" id="{C2824FA0-EA60-E74A-9DFA-3B9EBA4125A4}"/>
              </a:ext>
            </a:extLst>
          </p:cNvPr>
          <p:cNvSpPr txBox="1"/>
          <p:nvPr/>
        </p:nvSpPr>
        <p:spPr>
          <a:xfrm>
            <a:off x="6313770" y="2141406"/>
            <a:ext cx="5263847" cy="3170099"/>
          </a:xfrm>
          <a:prstGeom prst="rect">
            <a:avLst/>
          </a:prstGeom>
          <a:noFill/>
        </p:spPr>
        <p:txBody>
          <a:bodyPr wrap="square" rtlCol="0">
            <a:spAutoFit/>
          </a:bodyPr>
          <a:lstStyle/>
          <a:p>
            <a:pPr algn="ctr" defTabSz="457200" eaLnBrk="1" fontAlgn="auto" hangingPunct="1">
              <a:spcBef>
                <a:spcPts val="0"/>
              </a:spcBef>
              <a:spcAft>
                <a:spcPts val="0"/>
              </a:spcAft>
              <a:defRPr/>
            </a:pPr>
            <a:r>
              <a:rPr lang="en-US" sz="8000" b="1" dirty="0">
                <a:solidFill>
                  <a:srgbClr val="4BACC6">
                    <a:lumMod val="50000"/>
                  </a:srgbClr>
                </a:solidFill>
                <a:latin typeface="Calibri"/>
              </a:rPr>
              <a:t>&lt; 10%</a:t>
            </a:r>
          </a:p>
          <a:p>
            <a:pPr algn="ctr" defTabSz="457200" eaLnBrk="1" fontAlgn="auto" hangingPunct="1">
              <a:spcBef>
                <a:spcPts val="0"/>
              </a:spcBef>
              <a:spcAft>
                <a:spcPts val="0"/>
              </a:spcAft>
              <a:defRPr/>
            </a:pPr>
            <a:r>
              <a:rPr lang="en-US" sz="3000" b="1" dirty="0">
                <a:solidFill>
                  <a:srgbClr val="4BACC6">
                    <a:lumMod val="50000"/>
                  </a:srgbClr>
                </a:solidFill>
                <a:latin typeface="Calibri"/>
              </a:rPr>
              <a:t>of patients with cancer</a:t>
            </a:r>
          </a:p>
          <a:p>
            <a:pPr algn="ctr" defTabSz="457200" eaLnBrk="1" fontAlgn="auto" hangingPunct="1">
              <a:spcBef>
                <a:spcPts val="0"/>
              </a:spcBef>
              <a:spcAft>
                <a:spcPts val="0"/>
              </a:spcAft>
              <a:defRPr/>
            </a:pPr>
            <a:r>
              <a:rPr lang="en-US" sz="3000" b="1" dirty="0">
                <a:solidFill>
                  <a:prstClr val="white"/>
                </a:solidFill>
                <a:latin typeface="Calibri"/>
              </a:rPr>
              <a:t>have a documented conversation about their goals, values, and priorities</a:t>
            </a:r>
            <a:endParaRPr lang="en-US" sz="3000" dirty="0">
              <a:solidFill>
                <a:prstClr val="white"/>
              </a:solidFill>
              <a:latin typeface="Calibri"/>
            </a:endParaRPr>
          </a:p>
        </p:txBody>
      </p:sp>
      <p:sp>
        <p:nvSpPr>
          <p:cNvPr id="3" name="TextBox 2"/>
          <p:cNvSpPr txBox="1"/>
          <p:nvPr/>
        </p:nvSpPr>
        <p:spPr>
          <a:xfrm>
            <a:off x="756885" y="914677"/>
            <a:ext cx="5017770" cy="1200329"/>
          </a:xfrm>
          <a:prstGeom prst="rect">
            <a:avLst/>
          </a:prstGeom>
          <a:noFill/>
        </p:spPr>
        <p:txBody>
          <a:bodyPr wrap="square" rtlCol="0">
            <a:spAutoFit/>
          </a:bodyPr>
          <a:lstStyle/>
          <a:p>
            <a:pPr algn="ctr" defTabSz="457200" eaLnBrk="1" fontAlgn="auto" hangingPunct="1">
              <a:spcBef>
                <a:spcPts val="0"/>
              </a:spcBef>
              <a:spcAft>
                <a:spcPts val="0"/>
              </a:spcAft>
              <a:defRPr/>
            </a:pPr>
            <a:r>
              <a:rPr lang="en-US" sz="7200" b="1" dirty="0">
                <a:solidFill>
                  <a:srgbClr val="CCFF99"/>
                </a:solidFill>
                <a:latin typeface="Calibri"/>
              </a:rPr>
              <a:t>Goal</a:t>
            </a:r>
          </a:p>
        </p:txBody>
      </p:sp>
      <p:sp>
        <p:nvSpPr>
          <p:cNvPr id="6" name="TextBox 5"/>
          <p:cNvSpPr txBox="1"/>
          <p:nvPr/>
        </p:nvSpPr>
        <p:spPr>
          <a:xfrm>
            <a:off x="6313770" y="941077"/>
            <a:ext cx="5017770" cy="1200329"/>
          </a:xfrm>
          <a:prstGeom prst="rect">
            <a:avLst/>
          </a:prstGeom>
          <a:noFill/>
        </p:spPr>
        <p:txBody>
          <a:bodyPr wrap="square" rtlCol="0">
            <a:spAutoFit/>
          </a:bodyPr>
          <a:lstStyle/>
          <a:p>
            <a:pPr algn="ctr" defTabSz="457200" eaLnBrk="1" fontAlgn="auto" hangingPunct="1">
              <a:spcBef>
                <a:spcPts val="0"/>
              </a:spcBef>
              <a:spcAft>
                <a:spcPts val="0"/>
              </a:spcAft>
              <a:defRPr/>
            </a:pPr>
            <a:r>
              <a:rPr lang="en-US" sz="7200" b="1" dirty="0">
                <a:solidFill>
                  <a:schemeClr val="tx2">
                    <a:lumMod val="60000"/>
                    <a:lumOff val="40000"/>
                  </a:schemeClr>
                </a:solidFill>
                <a:latin typeface="Calibri"/>
              </a:rPr>
              <a:t>Reality</a:t>
            </a:r>
          </a:p>
        </p:txBody>
      </p:sp>
      <p:sp>
        <p:nvSpPr>
          <p:cNvPr id="10" name="TextBox 9"/>
          <p:cNvSpPr txBox="1"/>
          <p:nvPr/>
        </p:nvSpPr>
        <p:spPr>
          <a:xfrm>
            <a:off x="640080" y="320040"/>
            <a:ext cx="7315200" cy="365760"/>
          </a:xfrm>
          <a:prstGeom prst="rect">
            <a:avLst/>
          </a:prstGeom>
          <a:noFill/>
        </p:spPr>
        <p:txBody>
          <a:bodyPr wrap="square" anchor="t" lIns="54864" rIns="54864" tIns="54864" bIns="54864">
            <a:noAutofit/>
          </a:bodyPr>
          <a:lstStyle/>
          <a:p>
            <a:pPr algn="l">
              <a:spcAft>
                <a:spcPts val="600"/>
              </a:spcAft>
            </a:pPr>
            <a:r>
              <a:rPr sz="1400" b="1" i="0">
                <a:solidFill>
                  <a:srgbClr val="FFFFFF"/>
                </a:solidFill>
              </a:rPr>
              <a:t>STOP 1  |  IN THE CLINIC</a:t>
            </a:r>
          </a:p>
        </p:txBody>
      </p:sp>
    </p:spTree>
    <p:extLst>
      <p:ext uri="{BB962C8B-B14F-4D97-AF65-F5344CB8AC3E}">
        <p14:creationId xmlns:p14="http://schemas.microsoft.com/office/powerpoint/2010/main" val="3805579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Prognoses are predictions, and </a:t>
            </a:r>
            <a:r>
              <a:rPr lang="en-US" b="1" dirty="0"/>
              <a:t>predictions are hard</a:t>
            </a:r>
          </a:p>
        </p:txBody>
      </p:sp>
      <p:sp>
        <p:nvSpPr>
          <p:cNvPr id="6" name="Content Placeholder 5"/>
          <p:cNvSpPr>
            <a:spLocks noGrp="1"/>
          </p:cNvSpPr>
          <p:nvPr>
            <p:ph idx="1"/>
          </p:nvPr>
        </p:nvSpPr>
        <p:spPr>
          <a:xfrm>
            <a:off x="7241444" y="1344833"/>
            <a:ext cx="4112356" cy="4351338"/>
          </a:xfrm>
        </p:spPr>
        <p:txBody>
          <a:bodyPr>
            <a:normAutofit/>
          </a:bodyPr>
          <a:lstStyle/>
          <a:p>
            <a:pPr marL="0" indent="0" algn="ctr">
              <a:buNone/>
            </a:pPr>
            <a:endParaRPr lang="en-US" dirty="0"/>
          </a:p>
          <a:p>
            <a:pPr marL="0" indent="0" algn="ctr">
              <a:buNone/>
            </a:pPr>
            <a:r>
              <a:rPr lang="en-US" dirty="0"/>
              <a:t>Correlation between predicted and actual survival:</a:t>
            </a:r>
          </a:p>
          <a:p>
            <a:pPr marL="0" indent="0" algn="ctr">
              <a:buNone/>
            </a:pPr>
            <a:r>
              <a:rPr lang="en-US" sz="3600" dirty="0"/>
              <a:t>0.28</a:t>
            </a:r>
          </a:p>
          <a:p>
            <a:pPr marL="0" indent="0" algn="ctr">
              <a:buNone/>
            </a:pPr>
            <a:endParaRPr lang="en-US" sz="3600" dirty="0"/>
          </a:p>
          <a:p>
            <a:pPr marL="0" indent="0" algn="ctr">
              <a:buNone/>
            </a:pPr>
            <a:r>
              <a:rPr lang="en-US" sz="3600" dirty="0"/>
              <a:t>Only ~30%</a:t>
            </a:r>
            <a:r>
              <a:rPr lang="en-US" dirty="0"/>
              <a:t> of predictions were within half to double the actual survival</a:t>
            </a:r>
          </a:p>
        </p:txBody>
      </p:sp>
      <p:pic>
        <p:nvPicPr>
          <p:cNvPr id="7170" name="Picture 2" descr="An external file that holds a picture, illustration, etc.&#10;Object name is 21f1_T4OT.jpg"/>
          <p:cNvPicPr>
            <a:picLocks noChangeAspect="1" noChangeArrowheads="1"/>
          </p:cNvPicPr>
          <p:nvPr/>
        </p:nvPicPr>
        <p:blipFill rotWithShape="1">
          <a:blip r:embed="rId3">
            <a:extLst>
              <a:ext uri="{28A0092B-C50C-407E-A947-70E740481C1C}">
                <a14:useLocalDpi xmlns:a14="http://schemas.microsoft.com/office/drawing/2010/main" val="0"/>
              </a:ext>
            </a:extLst>
          </a:blip>
          <a:srcRect t="2041"/>
          <a:stretch/>
        </p:blipFill>
        <p:spPr bwMode="auto">
          <a:xfrm>
            <a:off x="128369" y="981308"/>
            <a:ext cx="6992907" cy="50841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334658" y="6550223"/>
            <a:ext cx="4630860" cy="307777"/>
          </a:xfrm>
          <a:prstGeom prst="rect">
            <a:avLst/>
          </a:prstGeom>
          <a:noFill/>
        </p:spPr>
        <p:txBody>
          <a:bodyPr wrap="square" rtlCol="0">
            <a:spAutoFit/>
          </a:bodyPr>
          <a:lstStyle/>
          <a:p>
            <a:r>
              <a:rPr lang="en-US" dirty="0"/>
              <a:t>Christakis and Lamont, BMJ, 2003</a:t>
            </a:r>
          </a:p>
        </p:txBody>
      </p:sp>
    </p:spTree>
    <p:extLst>
      <p:ext uri="{BB962C8B-B14F-4D97-AF65-F5344CB8AC3E}">
        <p14:creationId xmlns:p14="http://schemas.microsoft.com/office/powerpoint/2010/main" val="355464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89113-208C-416F-B176-05468E5610F9}"/>
              </a:ext>
            </a:extLst>
          </p:cNvPr>
          <p:cNvSpPr>
            <a:spLocks noGrp="1"/>
          </p:cNvSpPr>
          <p:nvPr>
            <p:ph type="title"/>
          </p:nvPr>
        </p:nvSpPr>
        <p:spPr>
          <a:xfrm>
            <a:off x="667460" y="685967"/>
            <a:ext cx="4975694" cy="1956841"/>
          </a:xfrm>
        </p:spPr>
        <p:txBody>
          <a:bodyPr anchor="b">
            <a:normAutofit/>
          </a:bodyPr>
          <a:lstStyle/>
          <a:p>
            <a:pPr>
              <a:lnSpc>
                <a:spcPct val="90000"/>
              </a:lnSpc>
            </a:pPr>
            <a:r>
              <a:rPr lang="en-US" sz="4200" dirty="0"/>
              <a:t>Conversation Connect</a:t>
            </a:r>
          </a:p>
        </p:txBody>
      </p:sp>
      <p:sp>
        <p:nvSpPr>
          <p:cNvPr id="3" name="Content Placeholder 2">
            <a:extLst>
              <a:ext uri="{FF2B5EF4-FFF2-40B4-BE49-F238E27FC236}">
                <a16:creationId xmlns:a16="http://schemas.microsoft.com/office/drawing/2014/main" id="{28BD2F4E-50FF-439F-8739-14DC39CB6C50}"/>
              </a:ext>
            </a:extLst>
          </p:cNvPr>
          <p:cNvSpPr>
            <a:spLocks noGrp="1"/>
          </p:cNvSpPr>
          <p:nvPr>
            <p:ph idx="1"/>
          </p:nvPr>
        </p:nvSpPr>
        <p:spPr>
          <a:xfrm>
            <a:off x="640080" y="2872899"/>
            <a:ext cx="4243589" cy="3320668"/>
          </a:xfrm>
        </p:spPr>
        <p:txBody>
          <a:bodyPr>
            <a:normAutofit/>
          </a:bodyPr>
          <a:lstStyle/>
          <a:p>
            <a:r>
              <a:rPr lang="en-US" sz="2000" dirty="0"/>
              <a:t>An algorithm flags patients at high risk of death within 6 months</a:t>
            </a:r>
          </a:p>
          <a:p>
            <a:r>
              <a:rPr lang="en-US" sz="2000" dirty="0"/>
              <a:t>Oncologists receive the list, peer comparisons, and reminders</a:t>
            </a:r>
          </a:p>
          <a:p>
            <a:r>
              <a:rPr lang="en-US" sz="2000" dirty="0"/>
              <a:t>Goal: earlier conversations about goals and wishes</a:t>
            </a:r>
          </a:p>
        </p:txBody>
      </p:sp>
      <p:pic>
        <p:nvPicPr>
          <p:cNvPr id="4" name="Picture 3">
            <a:extLst>
              <a:ext uri="{FF2B5EF4-FFF2-40B4-BE49-F238E27FC236}">
                <a16:creationId xmlns:a16="http://schemas.microsoft.com/office/drawing/2014/main" id="{B2839A2B-3A96-4D06-AAAD-098F869B63A3}"/>
              </a:ext>
            </a:extLst>
          </p:cNvPr>
          <p:cNvPicPr>
            <a:picLocks noChangeAspect="1"/>
          </p:cNvPicPr>
          <p:nvPr/>
        </p:nvPicPr>
        <p:blipFill rotWithShape="1">
          <a:blip r:embed="rId2"/>
          <a:srcRect r="3104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8" name="Picture 2" descr="Image result for twitter&quot;">
            <a:extLst>
              <a:ext uri="{FF2B5EF4-FFF2-40B4-BE49-F238E27FC236}">
                <a16:creationId xmlns:a16="http://schemas.microsoft.com/office/drawing/2014/main" id="{13E4DC16-60FE-4A6C-8727-4212414501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12" y="6423658"/>
            <a:ext cx="541548" cy="54154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40080" y="5715000"/>
            <a:ext cx="4114800" cy="320040"/>
          </a:xfrm>
          <a:prstGeom prst="rect">
            <a:avLst/>
          </a:prstGeom>
          <a:noFill/>
        </p:spPr>
        <p:txBody>
          <a:bodyPr wrap="square" anchor="t" lIns="54864" rIns="54864" tIns="54864" bIns="54864">
            <a:noAutofit/>
          </a:bodyPr>
          <a:lstStyle/>
          <a:p>
            <a:pPr algn="l">
              <a:spcAft>
                <a:spcPts val="600"/>
              </a:spcAft>
            </a:pPr>
            <a:r>
              <a:rPr sz="1200" b="0" i="0">
                <a:solidFill>
                  <a:srgbClr val="6E6E6E"/>
                </a:solidFill>
              </a:rPr>
              <a:t>Manz et al, JAMA Oncol, 2020</a:t>
            </a:r>
          </a:p>
        </p:txBody>
      </p:sp>
    </p:spTree>
    <p:extLst>
      <p:ext uri="{BB962C8B-B14F-4D97-AF65-F5344CB8AC3E}">
        <p14:creationId xmlns:p14="http://schemas.microsoft.com/office/powerpoint/2010/main" val="4107797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685" y="-4761"/>
            <a:ext cx="11194423" cy="830262"/>
          </a:xfrm>
        </p:spPr>
        <p:txBody>
          <a:bodyPr anchor="ctr">
            <a:normAutofit/>
          </a:bodyPr>
          <a:lstStyle/>
          <a:p>
            <a:pPr>
              <a:lnSpc>
                <a:spcPct val="90000"/>
              </a:lnSpc>
            </a:pPr>
            <a:r>
              <a:rPr lang="en-US" sz="3400" dirty="0"/>
              <a:t>Algorithm development and validation</a:t>
            </a:r>
          </a:p>
        </p:txBody>
      </p:sp>
      <p:pic>
        <p:nvPicPr>
          <p:cNvPr id="10" name="Picture 9">
            <a:extLst>
              <a:ext uri="{FF2B5EF4-FFF2-40B4-BE49-F238E27FC236}">
                <a16:creationId xmlns:a16="http://schemas.microsoft.com/office/drawing/2014/main" id="{2BD3451C-876C-43A4-9365-0F074632323F}"/>
              </a:ext>
            </a:extLst>
          </p:cNvPr>
          <p:cNvPicPr>
            <a:picLocks noChangeAspect="1"/>
          </p:cNvPicPr>
          <p:nvPr/>
        </p:nvPicPr>
        <p:blipFill>
          <a:blip r:embed="rId2"/>
          <a:stretch>
            <a:fillRect/>
          </a:stretch>
        </p:blipFill>
        <p:spPr>
          <a:xfrm>
            <a:off x="-84083" y="1124494"/>
            <a:ext cx="5135219" cy="4609011"/>
          </a:xfrm>
          <a:prstGeom prst="rect">
            <a:avLst/>
          </a:prstGeom>
        </p:spPr>
      </p:pic>
      <p:graphicFrame>
        <p:nvGraphicFramePr>
          <p:cNvPr id="7" name="Table 6"/>
          <p:cNvGraphicFramePr>
            <a:graphicFrameLocks noGrp="1"/>
          </p:cNvGraphicFramePr>
          <p:nvPr/>
        </p:nvGraphicFramePr>
        <p:xfrm>
          <a:off x="5229189" y="2999142"/>
          <a:ext cx="5468113" cy="3139934"/>
        </p:xfrm>
        <a:graphic>
          <a:graphicData uri="http://schemas.openxmlformats.org/drawingml/2006/table">
            <a:tbl>
              <a:tblPr firstRow="1" bandRow="1">
                <a:tableStyleId>{9D7B26C5-4107-4FEC-AEDC-1716B250A1EF}</a:tableStyleId>
              </a:tblPr>
              <a:tblGrid>
                <a:gridCol w="1822212">
                  <a:extLst>
                    <a:ext uri="{9D8B030D-6E8A-4147-A177-3AD203B41FA5}">
                      <a16:colId xmlns:a16="http://schemas.microsoft.com/office/drawing/2014/main" val="1179272360"/>
                    </a:ext>
                  </a:extLst>
                </a:gridCol>
                <a:gridCol w="1875355">
                  <a:extLst>
                    <a:ext uri="{9D8B030D-6E8A-4147-A177-3AD203B41FA5}">
                      <a16:colId xmlns:a16="http://schemas.microsoft.com/office/drawing/2014/main" val="438163397"/>
                    </a:ext>
                  </a:extLst>
                </a:gridCol>
                <a:gridCol w="1770546">
                  <a:extLst>
                    <a:ext uri="{9D8B030D-6E8A-4147-A177-3AD203B41FA5}">
                      <a16:colId xmlns:a16="http://schemas.microsoft.com/office/drawing/2014/main" val="481279557"/>
                    </a:ext>
                  </a:extLst>
                </a:gridCol>
              </a:tblGrid>
              <a:tr h="402470">
                <a:tc>
                  <a:txBody>
                    <a:bodyPr/>
                    <a:lstStyle/>
                    <a:p>
                      <a:r>
                        <a:rPr lang="en-US" sz="1900"/>
                        <a:t>Variables</a:t>
                      </a:r>
                      <a:endParaRPr lang="en-US" sz="1900">
                        <a:latin typeface="Arial" panose="020B0604020202020204" pitchFamily="34" charset="0"/>
                        <a:cs typeface="Arial" panose="020B0604020202020204" pitchFamily="34" charset="0"/>
                      </a:endParaRPr>
                    </a:p>
                  </a:txBody>
                  <a:tcPr marL="85029" marR="85029" marT="42514" marB="42514">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1900"/>
                        <a:t>Examples</a:t>
                      </a:r>
                      <a:endParaRPr lang="en-US" sz="1900">
                        <a:latin typeface="Arial" panose="020B0604020202020204" pitchFamily="34" charset="0"/>
                        <a:cs typeface="Arial" panose="020B0604020202020204" pitchFamily="34" charset="0"/>
                      </a:endParaRPr>
                    </a:p>
                  </a:txBody>
                  <a:tcPr marL="85029" marR="85029" marT="42514" marB="42514">
                    <a:lnT w="12700" cap="flat" cmpd="sng" algn="ctr">
                      <a:solidFill>
                        <a:schemeClr val="tx1"/>
                      </a:solidFill>
                      <a:prstDash val="solid"/>
                      <a:round/>
                      <a:headEnd type="none" w="med" len="med"/>
                      <a:tailEnd type="none" w="med" len="med"/>
                    </a:lnT>
                  </a:tcPr>
                </a:tc>
                <a:tc>
                  <a:txBody>
                    <a:bodyPr/>
                    <a:lstStyle/>
                    <a:p>
                      <a:r>
                        <a:rPr lang="en-US" sz="1900"/>
                        <a:t>Features</a:t>
                      </a:r>
                      <a:endParaRPr lang="en-US" sz="1900">
                        <a:latin typeface="Arial" panose="020B0604020202020204" pitchFamily="34" charset="0"/>
                        <a:cs typeface="Arial" panose="020B0604020202020204" pitchFamily="34" charset="0"/>
                      </a:endParaRPr>
                    </a:p>
                  </a:txBody>
                  <a:tcPr marL="85029" marR="85029" marT="42514" marB="42514">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07956229"/>
                  </a:ext>
                </a:extLst>
              </a:tr>
              <a:tr h="402470">
                <a:tc>
                  <a:txBody>
                    <a:bodyPr/>
                    <a:lstStyle/>
                    <a:p>
                      <a:pPr lvl="0"/>
                      <a:r>
                        <a:rPr lang="en-US" sz="1900"/>
                        <a:t>Demographics</a:t>
                      </a:r>
                      <a:endParaRPr lang="en-US" sz="1900">
                        <a:latin typeface="Arial" panose="020B0604020202020204" pitchFamily="34" charset="0"/>
                        <a:cs typeface="Arial" panose="020B0604020202020204" pitchFamily="34" charset="0"/>
                      </a:endParaRPr>
                    </a:p>
                  </a:txBody>
                  <a:tcPr marL="85029" marR="85029" marT="42514" marB="42514">
                    <a:lnL w="12700" cap="flat" cmpd="sng" algn="ctr">
                      <a:solidFill>
                        <a:schemeClr val="tx1"/>
                      </a:solidFill>
                      <a:prstDash val="solid"/>
                      <a:round/>
                      <a:headEnd type="none" w="med" len="med"/>
                      <a:tailEnd type="none" w="med" len="med"/>
                    </a:lnL>
                  </a:tcPr>
                </a:tc>
                <a:tc>
                  <a:txBody>
                    <a:bodyPr/>
                    <a:lstStyle/>
                    <a:p>
                      <a:pPr lvl="0"/>
                      <a:r>
                        <a:rPr lang="en-US" sz="1700"/>
                        <a:t>Age, Gender</a:t>
                      </a:r>
                      <a:endParaRPr lang="en-US" sz="1700">
                        <a:latin typeface="Arial" panose="020B0604020202020204" pitchFamily="34" charset="0"/>
                        <a:cs typeface="Arial" panose="020B0604020202020204" pitchFamily="34" charset="0"/>
                      </a:endParaRPr>
                    </a:p>
                  </a:txBody>
                  <a:tcPr marL="85029" marR="85029" marT="42514" marB="42514"/>
                </a:tc>
                <a:tc>
                  <a:txBody>
                    <a:bodyPr/>
                    <a:lstStyle/>
                    <a:p>
                      <a:endParaRPr lang="en-US" sz="1900">
                        <a:latin typeface="Arial" panose="020B0604020202020204" pitchFamily="34" charset="0"/>
                        <a:cs typeface="Arial" panose="020B0604020202020204" pitchFamily="34" charset="0"/>
                      </a:endParaRPr>
                    </a:p>
                  </a:txBody>
                  <a:tcPr marL="85029" marR="85029" marT="42514" marB="42514">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85424698"/>
                  </a:ext>
                </a:extLst>
              </a:tr>
              <a:tr h="629213">
                <a:tc>
                  <a:txBody>
                    <a:bodyPr/>
                    <a:lstStyle/>
                    <a:p>
                      <a:r>
                        <a:rPr lang="en-US" sz="1900"/>
                        <a:t>Comorbidities</a:t>
                      </a:r>
                      <a:endParaRPr lang="en-US" sz="1900">
                        <a:latin typeface="Arial" panose="020B0604020202020204" pitchFamily="34" charset="0"/>
                        <a:cs typeface="Arial" panose="020B0604020202020204" pitchFamily="34" charset="0"/>
                      </a:endParaRPr>
                    </a:p>
                  </a:txBody>
                  <a:tcPr marL="85029" marR="85029" marT="42514" marB="42514">
                    <a:lnL w="12700" cap="flat" cmpd="sng" algn="ctr">
                      <a:solidFill>
                        <a:schemeClr val="tx1"/>
                      </a:solidFill>
                      <a:prstDash val="solid"/>
                      <a:round/>
                      <a:headEnd type="none" w="med" len="med"/>
                      <a:tailEnd type="none" w="med" len="med"/>
                    </a:lnL>
                  </a:tcPr>
                </a:tc>
                <a:tc>
                  <a:txBody>
                    <a:bodyPr/>
                    <a:lstStyle/>
                    <a:p>
                      <a:r>
                        <a:rPr lang="en-US" sz="1700"/>
                        <a:t>33 Elixhauser comorbidities</a:t>
                      </a:r>
                      <a:endParaRPr lang="en-US" sz="1700">
                        <a:latin typeface="Arial" panose="020B0604020202020204" pitchFamily="34" charset="0"/>
                        <a:cs typeface="Arial" panose="020B0604020202020204" pitchFamily="34" charset="0"/>
                      </a:endParaRPr>
                    </a:p>
                  </a:txBody>
                  <a:tcPr marL="85029" marR="85029" marT="42514" marB="42514"/>
                </a:tc>
                <a:tc>
                  <a:txBody>
                    <a:bodyPr/>
                    <a:lstStyle/>
                    <a:p>
                      <a:pPr marL="285750" indent="-285750">
                        <a:buFont typeface="Arial" panose="020B0604020202020204" pitchFamily="34" charset="0"/>
                        <a:buChar char="•"/>
                      </a:pPr>
                      <a:r>
                        <a:rPr lang="en-US" sz="1500"/>
                        <a:t>Total count</a:t>
                      </a:r>
                    </a:p>
                    <a:p>
                      <a:pPr marL="285750" indent="-285750">
                        <a:buFont typeface="Arial" panose="020B0604020202020204" pitchFamily="34" charset="0"/>
                        <a:buChar char="•"/>
                      </a:pPr>
                      <a:r>
                        <a:rPr lang="en-US" sz="1500"/>
                        <a:t>Recent*</a:t>
                      </a:r>
                      <a:endParaRPr lang="en-US" sz="1500">
                        <a:latin typeface="Arial" panose="020B0604020202020204" pitchFamily="34" charset="0"/>
                        <a:cs typeface="Arial" panose="020B0604020202020204" pitchFamily="34" charset="0"/>
                      </a:endParaRPr>
                    </a:p>
                  </a:txBody>
                  <a:tcPr marL="85029" marR="85029" marT="42514" marB="42514">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9734423"/>
                  </a:ext>
                </a:extLst>
              </a:tr>
              <a:tr h="629213">
                <a:tc>
                  <a:txBody>
                    <a:bodyPr/>
                    <a:lstStyle/>
                    <a:p>
                      <a:r>
                        <a:rPr lang="en-US" sz="1900" dirty="0"/>
                        <a:t>Cancer-specific </a:t>
                      </a:r>
                      <a:endParaRPr lang="en-US" sz="1900" dirty="0">
                        <a:latin typeface="Arial" panose="020B0604020202020204" pitchFamily="34" charset="0"/>
                        <a:cs typeface="Arial" panose="020B0604020202020204" pitchFamily="34" charset="0"/>
                      </a:endParaRPr>
                    </a:p>
                  </a:txBody>
                  <a:tcPr marL="85029" marR="85029" marT="42514" marB="42514">
                    <a:lnL w="12700" cap="flat" cmpd="sng" algn="ctr">
                      <a:solidFill>
                        <a:schemeClr val="tx1"/>
                      </a:solidFill>
                      <a:prstDash val="solid"/>
                      <a:round/>
                      <a:headEnd type="none" w="med" len="med"/>
                      <a:tailEnd type="none" w="med" len="med"/>
                    </a:lnL>
                  </a:tcPr>
                </a:tc>
                <a:tc>
                  <a:txBody>
                    <a:bodyPr/>
                    <a:lstStyle/>
                    <a:p>
                      <a:r>
                        <a:rPr lang="en-US" sz="1700" dirty="0"/>
                        <a:t>Stage, tumor markers</a:t>
                      </a:r>
                      <a:endParaRPr lang="en-US" sz="1700" dirty="0">
                        <a:latin typeface="Arial" panose="020B0604020202020204" pitchFamily="34" charset="0"/>
                        <a:cs typeface="Arial" panose="020B0604020202020204" pitchFamily="34" charset="0"/>
                      </a:endParaRPr>
                    </a:p>
                  </a:txBody>
                  <a:tcPr marL="85029" marR="85029" marT="42514" marB="42514"/>
                </a:tc>
                <a:tc rowSpan="3">
                  <a:txBody>
                    <a:bodyPr/>
                    <a:lstStyle/>
                    <a:p>
                      <a:pPr marL="285750" indent="-285750">
                        <a:buFont typeface="Arial" panose="020B0604020202020204" pitchFamily="34" charset="0"/>
                        <a:buChar char="•"/>
                      </a:pPr>
                      <a:r>
                        <a:rPr lang="en-US" sz="1500"/>
                        <a:t>Total</a:t>
                      </a:r>
                      <a:r>
                        <a:rPr lang="en-US" sz="1500" baseline="0"/>
                        <a:t> count</a:t>
                      </a:r>
                    </a:p>
                    <a:p>
                      <a:pPr marL="285750" indent="-285750">
                        <a:buFont typeface="Arial" panose="020B0604020202020204" pitchFamily="34" charset="0"/>
                        <a:buChar char="•"/>
                      </a:pPr>
                      <a:r>
                        <a:rPr lang="en-US" sz="1500" baseline="0"/>
                        <a:t>First/last value</a:t>
                      </a:r>
                    </a:p>
                    <a:p>
                      <a:pPr marL="285750" indent="-285750">
                        <a:buFont typeface="Arial" panose="020B0604020202020204" pitchFamily="34" charset="0"/>
                        <a:buChar char="•"/>
                      </a:pPr>
                      <a:r>
                        <a:rPr lang="en-US" sz="1500"/>
                        <a:t>Min/Max</a:t>
                      </a:r>
                    </a:p>
                    <a:p>
                      <a:pPr marL="285750" indent="-285750">
                        <a:buFont typeface="Arial" panose="020B0604020202020204" pitchFamily="34" charset="0"/>
                        <a:buChar char="•"/>
                      </a:pPr>
                      <a:r>
                        <a:rPr lang="en-US" sz="1500"/>
                        <a:t>Proportion</a:t>
                      </a:r>
                      <a:r>
                        <a:rPr lang="en-US" sz="1500" baseline="0"/>
                        <a:t> ordered STAT</a:t>
                      </a:r>
                      <a:endParaRPr lang="en-US" sz="1500">
                        <a:latin typeface="Arial" panose="020B0604020202020204" pitchFamily="34" charset="0"/>
                        <a:cs typeface="Arial" panose="020B0604020202020204" pitchFamily="34" charset="0"/>
                      </a:endParaRPr>
                    </a:p>
                  </a:txBody>
                  <a:tcPr marL="85029" marR="85029" marT="42514" marB="42514">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4033394"/>
                  </a:ext>
                </a:extLst>
              </a:tr>
              <a:tr h="118131">
                <a:tc>
                  <a:txBody>
                    <a:bodyPr/>
                    <a:lstStyle/>
                    <a:p>
                      <a:r>
                        <a:rPr lang="en-US" sz="1900"/>
                        <a:t>Laboratories</a:t>
                      </a:r>
                      <a:endParaRPr lang="en-US" sz="1900">
                        <a:latin typeface="Arial" panose="020B0604020202020204" pitchFamily="34" charset="0"/>
                        <a:cs typeface="Arial" panose="020B0604020202020204" pitchFamily="34" charset="0"/>
                      </a:endParaRPr>
                    </a:p>
                  </a:txBody>
                  <a:tcPr marL="85029" marR="85029" marT="42514" marB="42514">
                    <a:lnL w="12700" cap="flat" cmpd="sng" algn="ctr">
                      <a:solidFill>
                        <a:schemeClr val="tx1"/>
                      </a:solidFill>
                      <a:prstDash val="solid"/>
                      <a:round/>
                      <a:headEnd type="none" w="med" len="med"/>
                      <a:tailEnd type="none" w="med" len="med"/>
                    </a:lnL>
                  </a:tcPr>
                </a:tc>
                <a:tc>
                  <a:txBody>
                    <a:bodyPr/>
                    <a:lstStyle/>
                    <a:p>
                      <a:r>
                        <a:rPr lang="en-US" sz="1700"/>
                        <a:t>CMP,</a:t>
                      </a:r>
                      <a:r>
                        <a:rPr lang="en-US" sz="1700" baseline="0"/>
                        <a:t> CBC, LDH</a:t>
                      </a:r>
                      <a:endParaRPr lang="en-US" sz="1700">
                        <a:latin typeface="Arial" panose="020B0604020202020204" pitchFamily="34" charset="0"/>
                        <a:cs typeface="Arial" panose="020B0604020202020204" pitchFamily="34" charset="0"/>
                      </a:endParaRPr>
                    </a:p>
                  </a:txBody>
                  <a:tcPr marL="85029" marR="85029" marT="42514" marB="42514"/>
                </a:tc>
                <a:tc vMerge="1">
                  <a:txBody>
                    <a:bodyPr/>
                    <a:lstStyle/>
                    <a:p>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49408058"/>
                  </a:ext>
                </a:extLst>
              </a:tr>
              <a:tr h="667045">
                <a:tc>
                  <a:txBody>
                    <a:bodyPr/>
                    <a:lstStyle/>
                    <a:p>
                      <a:r>
                        <a:rPr lang="en-US" sz="1900" dirty="0"/>
                        <a:t>Recent utilization</a:t>
                      </a:r>
                      <a:endParaRPr lang="en-US" sz="1900" dirty="0">
                        <a:latin typeface="Arial" panose="020B0604020202020204" pitchFamily="34" charset="0"/>
                        <a:cs typeface="Arial" panose="020B0604020202020204" pitchFamily="34" charset="0"/>
                      </a:endParaRPr>
                    </a:p>
                  </a:txBody>
                  <a:tcPr marL="85029" marR="85029" marT="42514" marB="42514">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700" dirty="0"/>
                        <a:t>Outpatient visit number</a:t>
                      </a:r>
                      <a:endParaRPr lang="en-US" sz="1700" dirty="0">
                        <a:latin typeface="Arial" panose="020B0604020202020204" pitchFamily="34" charset="0"/>
                        <a:cs typeface="Arial" panose="020B0604020202020204" pitchFamily="34" charset="0"/>
                      </a:endParaRPr>
                    </a:p>
                  </a:txBody>
                  <a:tcPr marL="85029" marR="85029" marT="42514" marB="42514">
                    <a:lnB w="12700" cap="flat" cmpd="sng" algn="ctr">
                      <a:solidFill>
                        <a:schemeClr val="tx1"/>
                      </a:solidFill>
                      <a:prstDash val="solid"/>
                      <a:round/>
                      <a:headEnd type="none" w="med" len="med"/>
                      <a:tailEnd type="none" w="med" len="med"/>
                    </a:lnB>
                  </a:tcPr>
                </a:tc>
                <a:tc vMerge="1">
                  <a:txBody>
                    <a:bodyPr/>
                    <a:lstStyle/>
                    <a:p>
                      <a:pPr marL="285750" indent="-2857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7723188"/>
                  </a:ext>
                </a:extLst>
              </a:tr>
            </a:tbl>
          </a:graphicData>
        </a:graphic>
      </p:graphicFrame>
      <p:pic>
        <p:nvPicPr>
          <p:cNvPr id="8" name="Picture 2" descr="Image result for twitter&quot;">
            <a:extLst>
              <a:ext uri="{FF2B5EF4-FFF2-40B4-BE49-F238E27FC236}">
                <a16:creationId xmlns:a16="http://schemas.microsoft.com/office/drawing/2014/main" id="{B7548248-3829-46C9-926D-1E0EE95CFF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12" y="6423658"/>
            <a:ext cx="541548" cy="541548"/>
          </a:xfrm>
          <a:prstGeom prst="rect">
            <a:avLst/>
          </a:prstGeom>
          <a:noFill/>
          <a:extLst>
            <a:ext uri="{909E8E84-426E-40DD-AFC4-6F175D3DCCD1}">
              <a14:hiddenFill xmlns:a14="http://schemas.microsoft.com/office/drawing/2010/main">
                <a:solidFill>
                  <a:srgbClr val="FFFFFF"/>
                </a:solidFill>
              </a14:hiddenFill>
            </a:ext>
          </a:extLst>
        </p:spPr>
      </p:pic>
      <p:pic>
        <p:nvPicPr>
          <p:cNvPr id="13" name="Content Placeholder 12">
            <a:extLst>
              <a:ext uri="{FF2B5EF4-FFF2-40B4-BE49-F238E27FC236}">
                <a16:creationId xmlns:a16="http://schemas.microsoft.com/office/drawing/2014/main" id="{9E771F91-1746-4933-B79B-DE0D8214E6C2}"/>
              </a:ext>
            </a:extLst>
          </p:cNvPr>
          <p:cNvPicPr>
            <a:picLocks noGrp="1" noChangeAspect="1"/>
          </p:cNvPicPr>
          <p:nvPr>
            <p:ph idx="1"/>
          </p:nvPr>
        </p:nvPicPr>
        <p:blipFill rotWithShape="1">
          <a:blip r:embed="rId4"/>
          <a:srcRect l="1058" t="7846" r="7878" b="58236"/>
          <a:stretch/>
        </p:blipFill>
        <p:spPr>
          <a:xfrm>
            <a:off x="5229189" y="783082"/>
            <a:ext cx="6876268" cy="513666"/>
          </a:xfrm>
          <a:ln>
            <a:solidFill>
              <a:schemeClr val="tx1"/>
            </a:solidFill>
          </a:ln>
        </p:spPr>
      </p:pic>
      <p:pic>
        <p:nvPicPr>
          <p:cNvPr id="11" name="Picture 10">
            <a:extLst>
              <a:ext uri="{FF2B5EF4-FFF2-40B4-BE49-F238E27FC236}">
                <a16:creationId xmlns:a16="http://schemas.microsoft.com/office/drawing/2014/main" id="{6964B26C-EE6C-4988-AE4E-882CB2E46DF5}"/>
              </a:ext>
            </a:extLst>
          </p:cNvPr>
          <p:cNvPicPr>
            <a:picLocks noChangeAspect="1"/>
          </p:cNvPicPr>
          <p:nvPr/>
        </p:nvPicPr>
        <p:blipFill rotWithShape="1">
          <a:blip r:embed="rId5"/>
          <a:srcRect l="1392"/>
          <a:stretch/>
        </p:blipFill>
        <p:spPr>
          <a:xfrm>
            <a:off x="5229189" y="2142614"/>
            <a:ext cx="6654866" cy="731513"/>
          </a:xfrm>
          <a:prstGeom prst="rect">
            <a:avLst/>
          </a:prstGeom>
          <a:ln>
            <a:solidFill>
              <a:schemeClr val="tx1"/>
            </a:solidFill>
          </a:ln>
        </p:spPr>
      </p:pic>
      <p:pic>
        <p:nvPicPr>
          <p:cNvPr id="15" name="Picture 14">
            <a:extLst>
              <a:ext uri="{FF2B5EF4-FFF2-40B4-BE49-F238E27FC236}">
                <a16:creationId xmlns:a16="http://schemas.microsoft.com/office/drawing/2014/main" id="{89E67C9E-F793-4330-AEE4-24DE87C78DF9}"/>
              </a:ext>
            </a:extLst>
          </p:cNvPr>
          <p:cNvPicPr>
            <a:picLocks noChangeAspect="1"/>
          </p:cNvPicPr>
          <p:nvPr/>
        </p:nvPicPr>
        <p:blipFill rotWithShape="1">
          <a:blip r:embed="rId6"/>
          <a:srcRect t="45644"/>
          <a:stretch/>
        </p:blipFill>
        <p:spPr>
          <a:xfrm>
            <a:off x="5229189" y="1393240"/>
            <a:ext cx="5206521" cy="632489"/>
          </a:xfrm>
          <a:prstGeom prst="rect">
            <a:avLst/>
          </a:prstGeom>
          <a:ln>
            <a:solidFill>
              <a:schemeClr val="tx1"/>
            </a:solidFill>
          </a:ln>
        </p:spPr>
      </p:pic>
    </p:spTree>
    <p:extLst>
      <p:ext uri="{BB962C8B-B14F-4D97-AF65-F5344CB8AC3E}">
        <p14:creationId xmlns:p14="http://schemas.microsoft.com/office/powerpoint/2010/main" val="1655318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8BC1D-7036-478F-AA2F-26DD68484962}"/>
              </a:ext>
            </a:extLst>
          </p:cNvPr>
          <p:cNvSpPr>
            <a:spLocks noGrp="1"/>
          </p:cNvSpPr>
          <p:nvPr>
            <p:ph type="title"/>
          </p:nvPr>
        </p:nvSpPr>
        <p:spPr>
          <a:xfrm>
            <a:off x="226423" y="63189"/>
            <a:ext cx="11360151" cy="558800"/>
          </a:xfrm>
        </p:spPr>
        <p:txBody>
          <a:bodyPr/>
          <a:lstStyle/>
          <a:p>
            <a:r>
              <a:t>Conversation Connect: a prediction paired with nudges</a:t>
            </a:r>
          </a:p>
        </p:txBody>
      </p:sp>
      <p:sp>
        <p:nvSpPr>
          <p:cNvPr id="3" name="Content Placeholder 2">
            <a:extLst>
              <a:ext uri="{FF2B5EF4-FFF2-40B4-BE49-F238E27FC236}">
                <a16:creationId xmlns:a16="http://schemas.microsoft.com/office/drawing/2014/main" id="{EF5CADBD-9CB0-4BDD-921A-E400E44743C2}"/>
              </a:ext>
            </a:extLst>
          </p:cNvPr>
          <p:cNvSpPr>
            <a:spLocks noGrp="1"/>
          </p:cNvSpPr>
          <p:nvPr>
            <p:ph idx="1"/>
          </p:nvPr>
        </p:nvSpPr>
        <p:spPr>
          <a:xfrm>
            <a:off x="989855" y="596511"/>
            <a:ext cx="10435167" cy="504980"/>
          </a:xfrm>
        </p:spPr>
        <p:txBody>
          <a:bodyPr/>
          <a:lstStyle/>
          <a:p>
            <a:pPr marL="0" indent="0" algn="ctr">
              <a:buNone/>
            </a:pPr>
            <a:r>
              <a:rPr lang="en-US" u="none" dirty="0"/>
              <a:t>An algorithm flags high-risk patients; nudges prompt the conversation</a:t>
            </a:r>
          </a:p>
        </p:txBody>
      </p:sp>
      <p:pic>
        <p:nvPicPr>
          <p:cNvPr id="4" name="Picture 3">
            <a:extLst>
              <a:ext uri="{FF2B5EF4-FFF2-40B4-BE49-F238E27FC236}">
                <a16:creationId xmlns:a16="http://schemas.microsoft.com/office/drawing/2014/main" id="{728A252C-E9EB-48C0-90E8-5C88827EA88E}"/>
              </a:ext>
            </a:extLst>
          </p:cNvPr>
          <p:cNvPicPr>
            <a:picLocks noChangeAspect="1"/>
          </p:cNvPicPr>
          <p:nvPr/>
        </p:nvPicPr>
        <p:blipFill>
          <a:blip r:embed="rId2"/>
          <a:stretch>
            <a:fillRect/>
          </a:stretch>
        </p:blipFill>
        <p:spPr>
          <a:xfrm>
            <a:off x="149498" y="1393299"/>
            <a:ext cx="6009157" cy="3727978"/>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61420789-9EA3-4BF2-9D64-A66D38F4D7CE}"/>
              </a:ext>
            </a:extLst>
          </p:cNvPr>
          <p:cNvPicPr/>
          <p:nvPr/>
        </p:nvPicPr>
        <p:blipFill>
          <a:blip r:embed="rId3"/>
          <a:stretch>
            <a:fillRect/>
          </a:stretch>
        </p:blipFill>
        <p:spPr>
          <a:xfrm>
            <a:off x="6256221" y="1401559"/>
            <a:ext cx="5835229" cy="3719718"/>
          </a:xfrm>
          <a:prstGeom prst="rect">
            <a:avLst/>
          </a:prstGeom>
        </p:spPr>
      </p:pic>
      <p:sp>
        <p:nvSpPr>
          <p:cNvPr id="6" name="TextBox 5">
            <a:extLst>
              <a:ext uri="{FF2B5EF4-FFF2-40B4-BE49-F238E27FC236}">
                <a16:creationId xmlns:a16="http://schemas.microsoft.com/office/drawing/2014/main" id="{37FEA719-B9A9-4411-9661-63D6954BA4C1}"/>
              </a:ext>
            </a:extLst>
          </p:cNvPr>
          <p:cNvSpPr txBox="1"/>
          <p:nvPr/>
        </p:nvSpPr>
        <p:spPr>
          <a:xfrm>
            <a:off x="226423" y="5347063"/>
            <a:ext cx="2464526"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sz="2000" dirty="0"/>
              <a:t>Peer Comparison</a:t>
            </a:r>
          </a:p>
        </p:txBody>
      </p:sp>
      <p:sp>
        <p:nvSpPr>
          <p:cNvPr id="7" name="TextBox 6">
            <a:extLst>
              <a:ext uri="{FF2B5EF4-FFF2-40B4-BE49-F238E27FC236}">
                <a16:creationId xmlns:a16="http://schemas.microsoft.com/office/drawing/2014/main" id="{F5DFAF55-A03F-4FF5-934B-74BD054E3883}"/>
              </a:ext>
            </a:extLst>
          </p:cNvPr>
          <p:cNvSpPr txBox="1"/>
          <p:nvPr/>
        </p:nvSpPr>
        <p:spPr>
          <a:xfrm>
            <a:off x="2749731" y="5347063"/>
            <a:ext cx="2464526" cy="7078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2000" dirty="0"/>
              <a:t>Performance Report</a:t>
            </a:r>
          </a:p>
        </p:txBody>
      </p:sp>
      <p:sp>
        <p:nvSpPr>
          <p:cNvPr id="8" name="TextBox 7">
            <a:extLst>
              <a:ext uri="{FF2B5EF4-FFF2-40B4-BE49-F238E27FC236}">
                <a16:creationId xmlns:a16="http://schemas.microsoft.com/office/drawing/2014/main" id="{AFF3E1AD-5730-4804-8C92-7F9E8A450A02}"/>
              </a:ext>
            </a:extLst>
          </p:cNvPr>
          <p:cNvSpPr txBox="1"/>
          <p:nvPr/>
        </p:nvSpPr>
        <p:spPr>
          <a:xfrm>
            <a:off x="5279573" y="5347063"/>
            <a:ext cx="2464526" cy="40011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000" dirty="0"/>
              <a:t>High-risk patient list</a:t>
            </a:r>
          </a:p>
        </p:txBody>
      </p:sp>
      <p:sp>
        <p:nvSpPr>
          <p:cNvPr id="9" name="TextBox 8">
            <a:extLst>
              <a:ext uri="{FF2B5EF4-FFF2-40B4-BE49-F238E27FC236}">
                <a16:creationId xmlns:a16="http://schemas.microsoft.com/office/drawing/2014/main" id="{2495CBD8-126A-473A-ABE9-49089DCB0C46}"/>
              </a:ext>
            </a:extLst>
          </p:cNvPr>
          <p:cNvSpPr txBox="1"/>
          <p:nvPr/>
        </p:nvSpPr>
        <p:spPr>
          <a:xfrm>
            <a:off x="7806148" y="5338355"/>
            <a:ext cx="2216329" cy="40011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000" dirty="0"/>
              <a:t>Pre-commitment</a:t>
            </a:r>
          </a:p>
        </p:txBody>
      </p:sp>
      <p:sp>
        <p:nvSpPr>
          <p:cNvPr id="10" name="TextBox 9">
            <a:extLst>
              <a:ext uri="{FF2B5EF4-FFF2-40B4-BE49-F238E27FC236}">
                <a16:creationId xmlns:a16="http://schemas.microsoft.com/office/drawing/2014/main" id="{3CC66E28-FF1D-4C51-999C-5A4FF56589E3}"/>
              </a:ext>
            </a:extLst>
          </p:cNvPr>
          <p:cNvSpPr txBox="1"/>
          <p:nvPr/>
        </p:nvSpPr>
        <p:spPr>
          <a:xfrm>
            <a:off x="10084527" y="5347063"/>
            <a:ext cx="2006924" cy="70788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000" dirty="0"/>
              <a:t>Default Text Message</a:t>
            </a:r>
          </a:p>
        </p:txBody>
      </p:sp>
      <p:cxnSp>
        <p:nvCxnSpPr>
          <p:cNvPr id="11" name="Straight Arrow Connector 10">
            <a:extLst>
              <a:ext uri="{FF2B5EF4-FFF2-40B4-BE49-F238E27FC236}">
                <a16:creationId xmlns:a16="http://schemas.microsoft.com/office/drawing/2014/main" id="{7DD472D6-DF0A-4D8B-8285-9D8DA8E2FED9}"/>
              </a:ext>
            </a:extLst>
          </p:cNvPr>
          <p:cNvCxnSpPr>
            <a:cxnSpLocks/>
            <a:stCxn id="6" idx="0"/>
          </p:cNvCxnSpPr>
          <p:nvPr/>
        </p:nvCxnSpPr>
        <p:spPr>
          <a:xfrm flipH="1" flipV="1">
            <a:off x="409304" y="4077733"/>
            <a:ext cx="1049382" cy="1269330"/>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0BAD121-B76E-4329-8541-76C0BD160C4B}"/>
              </a:ext>
            </a:extLst>
          </p:cNvPr>
          <p:cNvCxnSpPr>
            <a:cxnSpLocks/>
          </p:cNvCxnSpPr>
          <p:nvPr/>
        </p:nvCxnSpPr>
        <p:spPr>
          <a:xfrm flipH="1" flipV="1">
            <a:off x="2557800" y="3749040"/>
            <a:ext cx="1399058" cy="1554480"/>
          </a:xfrm>
          <a:prstGeom prst="straightConnector1">
            <a:avLst/>
          </a:prstGeom>
          <a:ln w="41275">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6E581B2-7AD1-4487-A048-E81887F5B2F9}"/>
              </a:ext>
            </a:extLst>
          </p:cNvPr>
          <p:cNvCxnSpPr>
            <a:cxnSpLocks/>
          </p:cNvCxnSpPr>
          <p:nvPr/>
        </p:nvCxnSpPr>
        <p:spPr>
          <a:xfrm flipV="1">
            <a:off x="6629330" y="4712397"/>
            <a:ext cx="13233" cy="668048"/>
          </a:xfrm>
          <a:prstGeom prst="straightConnector1">
            <a:avLst/>
          </a:prstGeom>
          <a:ln w="412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2A75494-D265-4381-89E0-15F552E9DA0B}"/>
              </a:ext>
            </a:extLst>
          </p:cNvPr>
          <p:cNvCxnSpPr>
            <a:cxnSpLocks/>
          </p:cNvCxnSpPr>
          <p:nvPr/>
        </p:nvCxnSpPr>
        <p:spPr>
          <a:xfrm flipV="1">
            <a:off x="9024398" y="3586480"/>
            <a:ext cx="2385282" cy="1784728"/>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B912CE8-1725-4D55-9311-6C11F2652473}"/>
              </a:ext>
            </a:extLst>
          </p:cNvPr>
          <p:cNvCxnSpPr>
            <a:cxnSpLocks/>
          </p:cNvCxnSpPr>
          <p:nvPr/>
        </p:nvCxnSpPr>
        <p:spPr>
          <a:xfrm flipV="1">
            <a:off x="11172829" y="4548052"/>
            <a:ext cx="236851" cy="787848"/>
          </a:xfrm>
          <a:prstGeom prst="straightConnector1">
            <a:avLst/>
          </a:prstGeom>
          <a:ln w="41275">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16" name="Graphic 15" descr="Checkmark with solid fill">
            <a:extLst>
              <a:ext uri="{FF2B5EF4-FFF2-40B4-BE49-F238E27FC236}">
                <a16:creationId xmlns:a16="http://schemas.microsoft.com/office/drawing/2014/main" id="{69AB0D05-84D5-4BAD-97B9-97C0DE573EA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76605" y="2314256"/>
            <a:ext cx="288404" cy="288404"/>
          </a:xfrm>
          <a:prstGeom prst="rect">
            <a:avLst/>
          </a:prstGeom>
        </p:spPr>
      </p:pic>
      <p:pic>
        <p:nvPicPr>
          <p:cNvPr id="17" name="Graphic 16" descr="Checkmark with solid fill">
            <a:extLst>
              <a:ext uri="{FF2B5EF4-FFF2-40B4-BE49-F238E27FC236}">
                <a16:creationId xmlns:a16="http://schemas.microsoft.com/office/drawing/2014/main" id="{4A3E595C-76FF-45E1-9AD7-A9D16CA14D1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00849" y="3334770"/>
            <a:ext cx="288404" cy="288404"/>
          </a:xfrm>
          <a:prstGeom prst="rect">
            <a:avLst/>
          </a:prstGeom>
        </p:spPr>
      </p:pic>
      <p:pic>
        <p:nvPicPr>
          <p:cNvPr id="18" name="Graphic 17" descr="Checkmark with solid fill">
            <a:extLst>
              <a:ext uri="{FF2B5EF4-FFF2-40B4-BE49-F238E27FC236}">
                <a16:creationId xmlns:a16="http://schemas.microsoft.com/office/drawing/2014/main" id="{D7A799A7-7A8A-4DF7-A45C-2E4EA763484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376605" y="4259648"/>
            <a:ext cx="288404" cy="288404"/>
          </a:xfrm>
          <a:prstGeom prst="rect">
            <a:avLst/>
          </a:prstGeom>
        </p:spPr>
      </p:pic>
      <p:sp>
        <p:nvSpPr>
          <p:cNvPr id="19" name="TextBox 18">
            <a:extLst>
              <a:ext uri="{FF2B5EF4-FFF2-40B4-BE49-F238E27FC236}">
                <a16:creationId xmlns:a16="http://schemas.microsoft.com/office/drawing/2014/main" id="{E8FB6FE3-2A4F-48E7-8821-3EF828EACDF3}"/>
              </a:ext>
            </a:extLst>
          </p:cNvPr>
          <p:cNvSpPr txBox="1"/>
          <p:nvPr/>
        </p:nvSpPr>
        <p:spPr>
          <a:xfrm>
            <a:off x="3900000" y="6544010"/>
            <a:ext cx="6300000" cy="307777"/>
          </a:xfrm>
          <a:prstGeom prst="rect">
            <a:avLst/>
          </a:prstGeom>
          <a:noFill/>
        </p:spPr>
        <p:txBody>
          <a:bodyPr wrap="square" rtlCol="0">
            <a:spAutoFit/>
          </a:bodyPr>
          <a:lstStyle/>
          <a:p>
            <a:pPr algn="r"/>
            <a:r>
              <a:rPr lang="en-US" dirty="0" sz="1200">
                <a:solidFill>
                  <a:srgbClr val="6E6E6E"/>
                </a:solidFill>
              </a:rPr>
              <a:t>Manz et al, JAMA Oncol, 2020</a:t>
            </a:r>
            <a:r>
              <a:rPr lang="en-US" dirty="0" err="1"/>
              <a:t/>
            </a:r>
            <a:r>
              <a:rPr lang="en-US" dirty="0"/>
              <a:t/>
            </a:r>
          </a:p>
        </p:txBody>
      </p:sp>
      <p:pic>
        <p:nvPicPr>
          <p:cNvPr id="20" name="Picture 2" descr="Image result for twitter&quot;">
            <a:extLst>
              <a:ext uri="{FF2B5EF4-FFF2-40B4-BE49-F238E27FC236}">
                <a16:creationId xmlns:a16="http://schemas.microsoft.com/office/drawing/2014/main" id="{AB1E3AAC-66F4-4F7A-B1FC-EEDD0CF407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912" y="6423658"/>
            <a:ext cx="541548" cy="541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09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8F015-1009-4654-B57F-0ACD68C81F5C}"/>
              </a:ext>
            </a:extLst>
          </p:cNvPr>
          <p:cNvSpPr>
            <a:spLocks noGrp="1"/>
          </p:cNvSpPr>
          <p:nvPr>
            <p:ph type="title"/>
          </p:nvPr>
        </p:nvSpPr>
        <p:spPr/>
        <p:txBody>
          <a:bodyPr/>
          <a:lstStyle/>
          <a:p>
            <a:r>
              <a:t>Conversation Connect: effects on end-of-life care</a:t>
            </a:r>
          </a:p>
        </p:txBody>
      </p:sp>
      <p:graphicFrame>
        <p:nvGraphicFramePr>
          <p:cNvPr id="4" name="Chart 3">
            <a:extLst>
              <a:ext uri="{FF2B5EF4-FFF2-40B4-BE49-F238E27FC236}">
                <a16:creationId xmlns:a16="http://schemas.microsoft.com/office/drawing/2014/main" id="{A9DB3551-346C-4AE4-942B-509FBE34BF67}"/>
              </a:ext>
            </a:extLst>
          </p:cNvPr>
          <p:cNvGraphicFramePr/>
          <p:nvPr>
            <p:extLst>
              <p:ext uri="{D42A27DB-BD31-4B8C-83A1-F6EECF244321}">
                <p14:modId xmlns:p14="http://schemas.microsoft.com/office/powerpoint/2010/main" val="2884253084"/>
              </p:ext>
            </p:extLst>
          </p:nvPr>
        </p:nvGraphicFramePr>
        <p:xfrm>
          <a:off x="0" y="649287"/>
          <a:ext cx="7027948" cy="5774370"/>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a:extLst>
              <a:ext uri="{FF2B5EF4-FFF2-40B4-BE49-F238E27FC236}">
                <a16:creationId xmlns:a16="http://schemas.microsoft.com/office/drawing/2014/main" id="{995A89A2-0557-46B5-B4D5-80F3603BA797}"/>
              </a:ext>
            </a:extLst>
          </p:cNvPr>
          <p:cNvCxnSpPr>
            <a:cxnSpLocks/>
          </p:cNvCxnSpPr>
          <p:nvPr/>
        </p:nvCxnSpPr>
        <p:spPr bwMode="auto">
          <a:xfrm>
            <a:off x="1197033" y="1413164"/>
            <a:ext cx="0" cy="4041705"/>
          </a:xfrm>
          <a:prstGeom prst="line">
            <a:avLst/>
          </a:prstGeom>
          <a:noFill/>
          <a:ln w="41275" cap="flat" cmpd="sng" algn="ctr">
            <a:solidFill>
              <a:schemeClr val="tx2">
                <a:lumMod val="40000"/>
                <a:lumOff val="60000"/>
              </a:schemeClr>
            </a:solidFill>
            <a:prstDash val="dash"/>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7" name="Straight Connector 6">
            <a:extLst>
              <a:ext uri="{FF2B5EF4-FFF2-40B4-BE49-F238E27FC236}">
                <a16:creationId xmlns:a16="http://schemas.microsoft.com/office/drawing/2014/main" id="{590295BD-5D9C-48DC-A867-7B85F267BED3}"/>
              </a:ext>
            </a:extLst>
          </p:cNvPr>
          <p:cNvCxnSpPr>
            <a:cxnSpLocks/>
          </p:cNvCxnSpPr>
          <p:nvPr/>
        </p:nvCxnSpPr>
        <p:spPr bwMode="auto">
          <a:xfrm>
            <a:off x="3330633" y="1413164"/>
            <a:ext cx="0" cy="4115277"/>
          </a:xfrm>
          <a:prstGeom prst="line">
            <a:avLst/>
          </a:prstGeom>
          <a:noFill/>
          <a:ln w="41275" cap="flat" cmpd="sng" algn="ctr">
            <a:solidFill>
              <a:srgbClr val="00B050"/>
            </a:solidFill>
            <a:prstDash val="dash"/>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A6F20C56-6072-4D75-86F9-3D877A7E0B04}"/>
              </a:ext>
            </a:extLst>
          </p:cNvPr>
          <p:cNvSpPr txBox="1"/>
          <p:nvPr/>
        </p:nvSpPr>
        <p:spPr>
          <a:xfrm>
            <a:off x="1300480" y="1413164"/>
            <a:ext cx="1686560" cy="584775"/>
          </a:xfrm>
          <a:prstGeom prst="rect">
            <a:avLst/>
          </a:prstGeom>
          <a:noFill/>
        </p:spPr>
        <p:txBody>
          <a:bodyPr wrap="square" rtlCol="0">
            <a:spAutoFit/>
          </a:bodyPr>
          <a:lstStyle/>
          <a:p>
            <a:r>
              <a:rPr lang="en-US" sz="1600" dirty="0">
                <a:solidFill>
                  <a:schemeClr val="tx2">
                    <a:lumMod val="60000"/>
                    <a:lumOff val="40000"/>
                  </a:schemeClr>
                </a:solidFill>
              </a:rPr>
              <a:t>Intervention</a:t>
            </a:r>
          </a:p>
          <a:p>
            <a:r>
              <a:rPr lang="en-US" sz="1600" dirty="0">
                <a:solidFill>
                  <a:schemeClr val="tx2">
                    <a:lumMod val="60000"/>
                    <a:lumOff val="40000"/>
                  </a:schemeClr>
                </a:solidFill>
              </a:rPr>
              <a:t>Roll-out Begins</a:t>
            </a:r>
          </a:p>
        </p:txBody>
      </p:sp>
      <p:sp>
        <p:nvSpPr>
          <p:cNvPr id="9" name="TextBox 8">
            <a:extLst>
              <a:ext uri="{FF2B5EF4-FFF2-40B4-BE49-F238E27FC236}">
                <a16:creationId xmlns:a16="http://schemas.microsoft.com/office/drawing/2014/main" id="{BE348037-DDCC-4B2A-86A4-DB0603E9BF29}"/>
              </a:ext>
            </a:extLst>
          </p:cNvPr>
          <p:cNvSpPr txBox="1"/>
          <p:nvPr/>
        </p:nvSpPr>
        <p:spPr>
          <a:xfrm>
            <a:off x="3330632" y="2483179"/>
            <a:ext cx="1718887" cy="830997"/>
          </a:xfrm>
          <a:prstGeom prst="rect">
            <a:avLst/>
          </a:prstGeom>
          <a:noFill/>
        </p:spPr>
        <p:txBody>
          <a:bodyPr wrap="square" rtlCol="0">
            <a:spAutoFit/>
          </a:bodyPr>
          <a:lstStyle/>
          <a:p>
            <a:r>
              <a:rPr lang="en-US" sz="1600" dirty="0">
                <a:solidFill>
                  <a:srgbClr val="00B050"/>
                </a:solidFill>
              </a:rPr>
              <a:t>All Practices Receive Intervention </a:t>
            </a:r>
          </a:p>
        </p:txBody>
      </p:sp>
      <p:sp>
        <p:nvSpPr>
          <p:cNvPr id="11" name="TextBox 10">
            <a:extLst>
              <a:ext uri="{FF2B5EF4-FFF2-40B4-BE49-F238E27FC236}">
                <a16:creationId xmlns:a16="http://schemas.microsoft.com/office/drawing/2014/main" id="{9BD318D2-210F-4EAD-9955-46C49DD9C2DF}"/>
              </a:ext>
            </a:extLst>
          </p:cNvPr>
          <p:cNvSpPr txBox="1"/>
          <p:nvPr/>
        </p:nvSpPr>
        <p:spPr>
          <a:xfrm>
            <a:off x="3900000" y="6544010"/>
            <a:ext cx="6300000" cy="307777"/>
          </a:xfrm>
          <a:prstGeom prst="rect">
            <a:avLst/>
          </a:prstGeom>
          <a:noFill/>
        </p:spPr>
        <p:txBody>
          <a:bodyPr wrap="square" rtlCol="0">
            <a:spAutoFit/>
          </a:bodyPr>
          <a:lstStyle/>
          <a:p>
            <a:pPr algn="r"/>
            <a:r>
              <a:rPr lang="en-US" dirty="0" sz="1200">
                <a:solidFill>
                  <a:srgbClr val="6E6E6E"/>
                </a:solidFill>
              </a:rPr>
              <a:t>Manz et al, JAMA Oncol, 2020, 2023;  Patel et al, NEJM AI, 2024</a:t>
            </a:r>
            <a:r>
              <a:rPr lang="en-US" dirty="0" err="1"/>
              <a:t/>
            </a:r>
            <a:r>
              <a:rPr lang="en-US" dirty="0"/>
              <a:t/>
            </a:r>
          </a:p>
        </p:txBody>
      </p:sp>
      <p:pic>
        <p:nvPicPr>
          <p:cNvPr id="12" name="Picture 2" descr="Image result for twitter&quot;">
            <a:extLst>
              <a:ext uri="{FF2B5EF4-FFF2-40B4-BE49-F238E27FC236}">
                <a16:creationId xmlns:a16="http://schemas.microsoft.com/office/drawing/2014/main" id="{29A6CFFE-B173-478A-A5FA-B3A96EE44C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12" y="6423658"/>
            <a:ext cx="541548" cy="541548"/>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7086600" y="914400"/>
            <a:ext cx="4462272" cy="1417320"/>
          </a:xfrm>
          <a:prstGeom prst="roundRect">
            <a:avLst>
              <a:gd name="adj" fmla="val 6000"/>
            </a:avLst>
          </a:prstGeom>
          <a:solidFill>
            <a:srgbClr val="F8E9EB"/>
          </a:solidFill>
          <a:ln>
            <a:noFill/>
          </a:ln>
        </p:spPr>
        <p:txBody>
          <a:bodyPr rtlCol="0" anchor="ctr" wrap="square" lIns="228600" rIns="228600" tIns="228600" bIns="228600">
            <a:noAutofit/>
          </a:bodyPr>
          <a:lstStyle/>
          <a:p>
            <a:pPr algn="l">
              <a:spcAft>
                <a:spcPts val="200"/>
              </a:spcAft>
            </a:pPr>
            <a:r>
              <a:rPr sz="2600" b="1" i="0">
                <a:solidFill>
                  <a:srgbClr val="AA2B3E"/>
                </a:solidFill>
              </a:rPr>
              <a:t>3.6% vs. 15.2%</a:t>
            </a:r>
          </a:p>
          <a:p>
            <a:pPr algn="l">
              <a:spcAft>
                <a:spcPts val="200"/>
              </a:spcAft>
            </a:pPr>
            <a:r>
              <a:rPr sz="1600" b="0" i="0">
                <a:solidFill>
                  <a:srgbClr val="262626"/>
                </a:solidFill>
              </a:rPr>
              <a:t>conversations about goals and wishes, high-risk patients</a:t>
            </a:r>
          </a:p>
        </p:txBody>
      </p:sp>
      <p:sp>
        <p:nvSpPr>
          <p:cNvPr id="14" name="Rounded Rectangle 13"/>
          <p:cNvSpPr/>
          <p:nvPr/>
        </p:nvSpPr>
        <p:spPr>
          <a:xfrm>
            <a:off x="7086600" y="2487168"/>
            <a:ext cx="4462272" cy="1417320"/>
          </a:xfrm>
          <a:prstGeom prst="roundRect">
            <a:avLst>
              <a:gd name="adj" fmla="val 6000"/>
            </a:avLst>
          </a:prstGeom>
          <a:solidFill>
            <a:srgbClr val="F2F2F2"/>
          </a:solidFill>
          <a:ln>
            <a:noFill/>
          </a:ln>
        </p:spPr>
        <p:txBody>
          <a:bodyPr rtlCol="0" anchor="ctr" wrap="square" lIns="228600" rIns="228600" tIns="228600" bIns="228600">
            <a:noAutofit/>
          </a:bodyPr>
          <a:lstStyle/>
          <a:p>
            <a:pPr algn="l">
              <a:spcAft>
                <a:spcPts val="200"/>
              </a:spcAft>
            </a:pPr>
            <a:r>
              <a:rPr sz="2600" b="1" i="0">
                <a:solidFill>
                  <a:srgbClr val="AA2B3E"/>
                </a:solidFill>
              </a:rPr>
              <a:t>10.4% vs. 7.5%</a:t>
            </a:r>
          </a:p>
          <a:p>
            <a:pPr algn="l">
              <a:spcAft>
                <a:spcPts val="200"/>
              </a:spcAft>
            </a:pPr>
            <a:r>
              <a:rPr sz="1600" b="0" i="0">
                <a:solidFill>
                  <a:srgbClr val="262626"/>
                </a:solidFill>
              </a:rPr>
              <a:t>chemotherapy in the last 14 days of life</a:t>
            </a:r>
          </a:p>
        </p:txBody>
      </p:sp>
      <p:sp>
        <p:nvSpPr>
          <p:cNvPr id="15" name="Rounded Rectangle 14"/>
          <p:cNvSpPr/>
          <p:nvPr/>
        </p:nvSpPr>
        <p:spPr>
          <a:xfrm>
            <a:off x="7086600" y="4059935"/>
            <a:ext cx="4462272" cy="1417320"/>
          </a:xfrm>
          <a:prstGeom prst="roundRect">
            <a:avLst>
              <a:gd name="adj" fmla="val 6000"/>
            </a:avLst>
          </a:prstGeom>
          <a:solidFill>
            <a:srgbClr val="F2F2F2"/>
          </a:solidFill>
          <a:ln>
            <a:noFill/>
          </a:ln>
        </p:spPr>
        <p:txBody>
          <a:bodyPr rtlCol="0" anchor="ctr" wrap="square" lIns="228600" rIns="228600" tIns="228600" bIns="228600">
            <a:noAutofit/>
          </a:bodyPr>
          <a:lstStyle/>
          <a:p>
            <a:pPr algn="l">
              <a:spcAft>
                <a:spcPts val="200"/>
              </a:spcAft>
            </a:pPr>
            <a:r>
              <a:rPr sz="2600" b="1" i="0">
                <a:solidFill>
                  <a:srgbClr val="AA2B3E"/>
                </a:solidFill>
              </a:rPr>
              <a:t>$13,747 lower</a:t>
            </a:r>
          </a:p>
          <a:p>
            <a:pPr algn="l">
              <a:spcAft>
                <a:spcPts val="200"/>
              </a:spcAft>
            </a:pPr>
            <a:r>
              <a:rPr sz="1600" b="0" i="0">
                <a:solidFill>
                  <a:srgbClr val="262626"/>
                </a:solidFill>
              </a:rPr>
              <a:t>spending per decedent, last 6 months of life</a:t>
            </a:r>
          </a:p>
        </p:txBody>
      </p:sp>
      <p:sp>
        <p:nvSpPr>
          <p:cNvPr id="16" name="TextBox 15"/>
          <p:cNvSpPr txBox="1"/>
          <p:nvPr/>
        </p:nvSpPr>
        <p:spPr>
          <a:xfrm>
            <a:off x="7086600" y="5623560"/>
            <a:ext cx="4462272" cy="320040"/>
          </a:xfrm>
          <a:prstGeom prst="rect">
            <a:avLst/>
          </a:prstGeom>
          <a:noFill/>
        </p:spPr>
        <p:txBody>
          <a:bodyPr wrap="square" anchor="t" lIns="54864" rIns="54864" tIns="54864" bIns="54864">
            <a:noAutofit/>
          </a:bodyPr>
          <a:lstStyle/>
          <a:p>
            <a:pPr algn="l">
              <a:spcAft>
                <a:spcPts val="600"/>
              </a:spcAft>
            </a:pPr>
            <a:r>
              <a:rPr sz="1200" b="0" i="1">
                <a:solidFill>
                  <a:srgbClr val="6E6E6E"/>
                </a:solidFill>
              </a:rPr>
              <a:t>Usual care vs. intervention</a:t>
            </a:r>
          </a:p>
        </p:txBody>
      </p:sp>
    </p:spTree>
    <p:extLst>
      <p:ext uri="{BB962C8B-B14F-4D97-AF65-F5344CB8AC3E}">
        <p14:creationId xmlns:p14="http://schemas.microsoft.com/office/powerpoint/2010/main" val="1544561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28395-07EB-5CF2-75D6-AB4927D20E72}"/>
              </a:ext>
            </a:extLst>
          </p:cNvPr>
          <p:cNvSpPr>
            <a:spLocks noGrp="1"/>
          </p:cNvSpPr>
          <p:nvPr>
            <p:ph type="title"/>
          </p:nvPr>
        </p:nvSpPr>
        <p:spPr/>
        <p:txBody>
          <a:bodyPr/>
          <a:lstStyle/>
          <a:p>
            <a:r>
              <a:t>Larger gains where baseline rates were lowest</a:t>
            </a:r>
          </a:p>
        </p:txBody>
      </p:sp>
      <p:sp>
        <p:nvSpPr>
          <p:cNvPr id="3" name="Content Placeholder 2">
            <a:extLst>
              <a:ext uri="{FF2B5EF4-FFF2-40B4-BE49-F238E27FC236}">
                <a16:creationId xmlns:a16="http://schemas.microsoft.com/office/drawing/2014/main" id="{36FB2420-D916-070E-6F05-445BBE50457C}"/>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47B1112A-A1A2-BE99-A77E-F52D4246A8EC}"/>
              </a:ext>
            </a:extLst>
          </p:cNvPr>
          <p:cNvSpPr txBox="1">
            <a:spLocks/>
          </p:cNvSpPr>
          <p:nvPr/>
        </p:nvSpPr>
        <p:spPr bwMode="auto">
          <a:xfrm>
            <a:off x="3900000" y="6544010"/>
            <a:ext cx="6300000"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97648" rIns="0" bIns="97648" numCol="1" anchor="t" anchorCtr="0" compatLnSpc="1">
            <a:prstTxWarp prst="textNoShape">
              <a:avLst/>
            </a:prstTxWarp>
            <a:noAutofit/>
          </a:bodyPr>
          <a:lstStyle>
            <a:lvl1pPr marL="242888" indent="-242888" algn="l" defTabSz="901700" rtl="0" eaLnBrk="0" fontAlgn="base" hangingPunct="0">
              <a:spcBef>
                <a:spcPts val="400"/>
              </a:spcBef>
              <a:spcAft>
                <a:spcPts val="200"/>
              </a:spcAft>
              <a:buClr>
                <a:schemeClr val="tx2"/>
              </a:buClr>
              <a:buFont typeface="Wingdings" panose="05000000000000000000" pitchFamily="2" charset="2"/>
              <a:buChar char="w"/>
              <a:defRPr sz="2000" b="1" kern="1200">
                <a:solidFill>
                  <a:srgbClr val="000000"/>
                </a:solidFill>
                <a:latin typeface="+mn-lt"/>
                <a:ea typeface="+mn-ea"/>
                <a:cs typeface="+mn-cs"/>
              </a:defRPr>
            </a:lvl1pPr>
            <a:lvl2pPr marL="660400" indent="-303213" algn="l" defTabSz="901700" rtl="0" eaLnBrk="0" fontAlgn="base" hangingPunct="0">
              <a:spcBef>
                <a:spcPts val="200"/>
              </a:spcBef>
              <a:spcAft>
                <a:spcPts val="200"/>
              </a:spcAft>
              <a:buClr>
                <a:schemeClr val="tx2"/>
              </a:buClr>
              <a:buChar char="•"/>
              <a:defRPr kern="1200">
                <a:solidFill>
                  <a:srgbClr val="000000"/>
                </a:solidFill>
                <a:latin typeface="+mn-lt"/>
                <a:ea typeface="+mn-ea"/>
                <a:cs typeface="+mn-cs"/>
              </a:defRPr>
            </a:lvl2pPr>
            <a:lvl3pPr marL="1077913" indent="-303213" algn="l" defTabSz="901700" rtl="0" eaLnBrk="0" fontAlgn="base" hangingPunct="0">
              <a:spcBef>
                <a:spcPts val="200"/>
              </a:spcBef>
              <a:spcAft>
                <a:spcPts val="200"/>
              </a:spcAft>
              <a:buClr>
                <a:schemeClr val="tx2"/>
              </a:buClr>
              <a:buFont typeface="Arial" panose="020B0604020202020204" pitchFamily="34" charset="0"/>
              <a:buChar char="–"/>
              <a:defRPr kern="1200">
                <a:solidFill>
                  <a:srgbClr val="000000"/>
                </a:solidFill>
                <a:latin typeface="+mn-lt"/>
                <a:ea typeface="+mn-ea"/>
                <a:cs typeface="+mn-cs"/>
              </a:defRPr>
            </a:lvl3pPr>
            <a:lvl4pPr marL="1438275" indent="-246063"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4pPr>
            <a:lvl5pPr marL="1795463" indent="-242888" algn="l" defTabSz="901700" rtl="0" eaLnBrk="0" fontAlgn="base" hangingPunct="0">
              <a:spcBef>
                <a:spcPts val="200"/>
              </a:spcBef>
              <a:spcAft>
                <a:spcPts val="200"/>
              </a:spcAft>
              <a:buClr>
                <a:schemeClr val="tx2"/>
              </a:buClr>
              <a:buFont typeface="Franklin Gothic Book" panose="020B0503020102020204" pitchFamily="34" charset="0"/>
              <a:buChar char="–"/>
              <a:defRPr sz="16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marL="0" indent="0">
              <a:buNone/>
            </a:pPr>
            <a:r>
              <a:rPr lang="en-US" sz="1200">
                <a:solidFill>
                  <a:srgbClr val="6E6E6E"/>
                </a:solidFill>
              </a:rPr>
              <a:t>Manz et al, JAMA Oncol, 2023</a:t>
            </a:r>
          </a:p>
          <a:p>
            <a:pPr algn="r" marL="0" indent="0">
              <a:buNone/>
            </a:pPr>
            <a:endParaRPr lang="en-US" sz="1000" dirty="0"/>
          </a:p>
        </p:txBody>
      </p:sp>
      <p:graphicFrame>
        <p:nvGraphicFramePr>
          <p:cNvPr id="5" name="Content Placeholder 3">
            <a:extLst>
              <a:ext uri="{FF2B5EF4-FFF2-40B4-BE49-F238E27FC236}">
                <a16:creationId xmlns:a16="http://schemas.microsoft.com/office/drawing/2014/main" id="{5C32F59B-C09D-4B3B-E895-CB11D396F48D}"/>
              </a:ext>
            </a:extLst>
          </p:cNvPr>
          <p:cNvGraphicFramePr>
            <a:graphicFrameLocks/>
          </p:cNvGraphicFramePr>
          <p:nvPr/>
        </p:nvGraphicFramePr>
        <p:xfrm>
          <a:off x="1132753" y="1396494"/>
          <a:ext cx="9926493" cy="2049193"/>
        </p:xfrm>
        <a:graphic>
          <a:graphicData uri="http://schemas.openxmlformats.org/drawingml/2006/table">
            <a:tbl>
              <a:tblPr firstRow="1" firstCol="1" bandRow="1">
                <a:tableStyleId>{5C22544A-7EE6-4342-B048-85BDC9FD1C3A}</a:tableStyleId>
              </a:tblPr>
              <a:tblGrid>
                <a:gridCol w="2473661">
                  <a:extLst>
                    <a:ext uri="{9D8B030D-6E8A-4147-A177-3AD203B41FA5}">
                      <a16:colId xmlns:a16="http://schemas.microsoft.com/office/drawing/2014/main" val="1126635656"/>
                    </a:ext>
                  </a:extLst>
                </a:gridCol>
                <a:gridCol w="2633971">
                  <a:extLst>
                    <a:ext uri="{9D8B030D-6E8A-4147-A177-3AD203B41FA5}">
                      <a16:colId xmlns:a16="http://schemas.microsoft.com/office/drawing/2014/main" val="1989143699"/>
                    </a:ext>
                  </a:extLst>
                </a:gridCol>
                <a:gridCol w="2633971">
                  <a:extLst>
                    <a:ext uri="{9D8B030D-6E8A-4147-A177-3AD203B41FA5}">
                      <a16:colId xmlns:a16="http://schemas.microsoft.com/office/drawing/2014/main" val="1662533495"/>
                    </a:ext>
                  </a:extLst>
                </a:gridCol>
                <a:gridCol w="2184890">
                  <a:extLst>
                    <a:ext uri="{9D8B030D-6E8A-4147-A177-3AD203B41FA5}">
                      <a16:colId xmlns:a16="http://schemas.microsoft.com/office/drawing/2014/main" val="2600080809"/>
                    </a:ext>
                  </a:extLst>
                </a:gridCol>
              </a:tblGrid>
              <a:tr h="548640">
                <a:tc>
                  <a:txBody>
                    <a:bodyPr/>
                    <a:lstStyle/>
                    <a:p>
                      <a:pPr marL="0" marR="0">
                        <a:lnSpc>
                          <a:spcPct val="107000"/>
                        </a:lnSpc>
                        <a:spcBef>
                          <a:spcPts val="0"/>
                        </a:spcBef>
                        <a:spcAft>
                          <a:spcPts val="0"/>
                        </a:spcAft>
                      </a:pPr>
                      <a:r>
                        <a:rPr lang="en-US" sz="20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a:effectLst/>
                        </a:rPr>
                        <a:t>Before,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a:effectLst/>
                        </a:rPr>
                        <a:t>After,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Change, points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37371709"/>
                  </a:ext>
                </a:extLst>
              </a:tr>
              <a:tr h="558358">
                <a:tc>
                  <a:txBody>
                    <a:bodyPr/>
                    <a:lstStyle/>
                    <a:p>
                      <a:pPr marL="0" marR="0">
                        <a:lnSpc>
                          <a:spcPct val="107000"/>
                        </a:lnSpc>
                        <a:spcBef>
                          <a:spcPts val="0"/>
                        </a:spcBef>
                        <a:spcAft>
                          <a:spcPts val="0"/>
                        </a:spcAft>
                      </a:pPr>
                      <a:r>
                        <a:rPr lang="en-US" sz="2000">
                          <a:effectLst/>
                        </a:rPr>
                        <a:t>Non-Hispanic White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3.9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14.2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3200" b="1">
                          <a:effectLst/>
                        </a:rPr>
                        <a:t>10.3</a:t>
                      </a:r>
                      <a:endParaRPr lang="en-US" sz="32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36032589"/>
                  </a:ext>
                </a:extLst>
              </a:tr>
              <a:tr h="558358">
                <a:tc>
                  <a:txBody>
                    <a:bodyPr/>
                    <a:lstStyle/>
                    <a:p>
                      <a:pPr marL="0" marR="0">
                        <a:lnSpc>
                          <a:spcPct val="107000"/>
                        </a:lnSpc>
                        <a:spcBef>
                          <a:spcPts val="0"/>
                        </a:spcBef>
                        <a:spcAft>
                          <a:spcPts val="0"/>
                        </a:spcAft>
                      </a:pPr>
                      <a:r>
                        <a:rPr lang="en-US" sz="2000">
                          <a:effectLst/>
                        </a:rPr>
                        <a:t>Non-Hispanic Black</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a:effectLst/>
                        </a:rPr>
                        <a:t>3.6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a:effectLst/>
                        </a:rPr>
                        <a:t>16.9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3200" b="1" dirty="0">
                          <a:effectLst/>
                        </a:rPr>
                        <a:t>13.3</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15278999"/>
                  </a:ext>
                </a:extLst>
              </a:tr>
              <a:tr h="383837">
                <a:tc>
                  <a:txBody>
                    <a:bodyPr/>
                    <a:lstStyle/>
                    <a:p>
                      <a:pPr marL="0" marR="0">
                        <a:lnSpc>
                          <a:spcPct val="107000"/>
                        </a:lnSpc>
                        <a:spcBef>
                          <a:spcPts val="0"/>
                        </a:spcBef>
                        <a:spcAft>
                          <a:spcPts val="0"/>
                        </a:spcAft>
                      </a:pPr>
                      <a:r>
                        <a:rPr lang="en-US" sz="2000">
                          <a:effectLst/>
                        </a:rPr>
                        <a:t>Other*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dirty="0">
                          <a:effectLst/>
                        </a:rPr>
                        <a:t>1.2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2000">
                          <a:effectLst/>
                        </a:rPr>
                        <a:t>19.5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nSpc>
                          <a:spcPct val="107000"/>
                        </a:lnSpc>
                        <a:spcBef>
                          <a:spcPts val="0"/>
                        </a:spcBef>
                        <a:spcAft>
                          <a:spcPts val="0"/>
                        </a:spcAft>
                      </a:pPr>
                      <a:r>
                        <a:rPr lang="en-US" sz="3200" b="1" dirty="0">
                          <a:effectLst/>
                        </a:rPr>
                        <a:t>18.3</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69794009"/>
                  </a:ext>
                </a:extLst>
              </a:tr>
            </a:tbl>
          </a:graphicData>
        </a:graphic>
      </p:graphicFrame>
      <p:sp>
        <p:nvSpPr>
          <p:cNvPr id="6" name="Rectangle 5">
            <a:extLst>
              <a:ext uri="{FF2B5EF4-FFF2-40B4-BE49-F238E27FC236}">
                <a16:creationId xmlns:a16="http://schemas.microsoft.com/office/drawing/2014/main" id="{09A0414C-CA63-E167-6770-65DD17A0577C}"/>
              </a:ext>
            </a:extLst>
          </p:cNvPr>
          <p:cNvSpPr/>
          <p:nvPr/>
        </p:nvSpPr>
        <p:spPr>
          <a:xfrm>
            <a:off x="1107938" y="3977639"/>
            <a:ext cx="9926493"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US" sz="2400" dirty="0">
                <a:ea typeface="Calibri" panose="020F0502020204030204" pitchFamily="34" charset="0"/>
              </a:rPr>
              <a:t>Larger increases among Black and other-race patients</a:t>
            </a:r>
            <a:endParaRPr lang="en-US" sz="2400" dirty="0"/>
          </a:p>
        </p:txBody>
      </p:sp>
      <p:sp>
        <p:nvSpPr>
          <p:cNvPr id="7" name="TextBox 6"/>
          <p:cNvSpPr txBox="1"/>
          <p:nvPr/>
        </p:nvSpPr>
        <p:spPr>
          <a:xfrm>
            <a:off x="1133856" y="868680"/>
            <a:ext cx="9875520" cy="457200"/>
          </a:xfrm>
          <a:prstGeom prst="rect">
            <a:avLst/>
          </a:prstGeom>
          <a:noFill/>
        </p:spPr>
        <p:txBody>
          <a:bodyPr wrap="square" anchor="t" lIns="54864" rIns="54864" tIns="54864" bIns="54864">
            <a:noAutofit/>
          </a:bodyPr>
          <a:lstStyle/>
          <a:p>
            <a:pPr algn="l">
              <a:spcAft>
                <a:spcPts val="600"/>
              </a:spcAft>
            </a:pPr>
            <a:r>
              <a:rPr sz="1600" b="0" i="0">
                <a:solidFill>
                  <a:srgbClr val="6E6E6E"/>
                </a:solidFill>
              </a:rPr>
              <a:t>Documented conversations about goals and wishes, before vs. after the intervention</a:t>
            </a:r>
          </a:p>
        </p:txBody>
      </p:sp>
    </p:spTree>
    <p:extLst>
      <p:ext uri="{BB962C8B-B14F-4D97-AF65-F5344CB8AC3E}">
        <p14:creationId xmlns:p14="http://schemas.microsoft.com/office/powerpoint/2010/main" val="2813432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Clinicians don’t respond to AI in the same way</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71968" y="951230"/>
            <a:ext cx="7634922" cy="5453516"/>
          </a:xfrm>
        </p:spPr>
      </p:pic>
      <p:sp>
        <p:nvSpPr>
          <p:cNvPr id="7" name="TextBox 6"/>
          <p:cNvSpPr txBox="1"/>
          <p:nvPr/>
        </p:nvSpPr>
        <p:spPr>
          <a:xfrm>
            <a:off x="9509760" y="3166110"/>
            <a:ext cx="2057400" cy="307777"/>
          </a:xfrm>
          <a:prstGeom prst="rect">
            <a:avLst/>
          </a:prstGeom>
          <a:noFill/>
        </p:spPr>
        <p:txBody>
          <a:bodyPr wrap="square" rtlCol="0">
            <a:spAutoFit/>
          </a:bodyPr>
          <a:lstStyle/>
          <a:p>
            <a:r>
              <a:rPr lang="en-US" dirty="0">
                <a:solidFill>
                  <a:schemeClr val="tx2">
                    <a:lumMod val="60000"/>
                    <a:lumOff val="40000"/>
                  </a:schemeClr>
                </a:solidFill>
              </a:rPr>
              <a:t>High-volume specialists</a:t>
            </a:r>
          </a:p>
        </p:txBody>
      </p:sp>
      <p:sp>
        <p:nvSpPr>
          <p:cNvPr id="8" name="TextBox 7"/>
          <p:cNvSpPr txBox="1"/>
          <p:nvPr/>
        </p:nvSpPr>
        <p:spPr>
          <a:xfrm>
            <a:off x="9509760" y="3442574"/>
            <a:ext cx="2331720" cy="307777"/>
          </a:xfrm>
          <a:prstGeom prst="rect">
            <a:avLst/>
          </a:prstGeom>
          <a:noFill/>
        </p:spPr>
        <p:txBody>
          <a:bodyPr wrap="square" rtlCol="0">
            <a:spAutoFit/>
          </a:bodyPr>
          <a:lstStyle/>
          <a:p>
            <a:r>
              <a:rPr lang="en-US" dirty="0">
                <a:solidFill>
                  <a:srgbClr val="00B050"/>
                </a:solidFill>
              </a:rPr>
              <a:t>High-bandwidth specialists</a:t>
            </a:r>
          </a:p>
        </p:txBody>
      </p:sp>
      <p:sp>
        <p:nvSpPr>
          <p:cNvPr id="9" name="TextBox 8"/>
          <p:cNvSpPr txBox="1"/>
          <p:nvPr/>
        </p:nvSpPr>
        <p:spPr>
          <a:xfrm>
            <a:off x="9509760" y="3719720"/>
            <a:ext cx="2331720" cy="307777"/>
          </a:xfrm>
          <a:prstGeom prst="rect">
            <a:avLst/>
          </a:prstGeom>
          <a:noFill/>
        </p:spPr>
        <p:txBody>
          <a:bodyPr wrap="square" rtlCol="0">
            <a:spAutoFit/>
          </a:bodyPr>
          <a:lstStyle/>
          <a:p>
            <a:r>
              <a:rPr lang="en-US" dirty="0">
                <a:solidFill>
                  <a:schemeClr val="accent1"/>
                </a:solidFill>
              </a:rPr>
              <a:t>High-volume generalists</a:t>
            </a:r>
          </a:p>
        </p:txBody>
      </p:sp>
      <p:sp>
        <p:nvSpPr>
          <p:cNvPr id="10" name="TextBox 9"/>
          <p:cNvSpPr txBox="1"/>
          <p:nvPr/>
        </p:nvSpPr>
        <p:spPr>
          <a:xfrm>
            <a:off x="9406890" y="6544011"/>
            <a:ext cx="2558628" cy="307777"/>
          </a:xfrm>
          <a:prstGeom prst="rect">
            <a:avLst/>
          </a:prstGeom>
          <a:noFill/>
        </p:spPr>
        <p:txBody>
          <a:bodyPr wrap="square" rtlCol="0">
            <a:spAutoFit/>
          </a:bodyPr>
          <a:lstStyle/>
          <a:p>
            <a:r>
              <a:rPr lang="en-US" dirty="0"/>
              <a:t>Li et al, PLOS One, 2022</a:t>
            </a:r>
          </a:p>
        </p:txBody>
      </p:sp>
      <p:sp>
        <p:nvSpPr>
          <p:cNvPr id="11" name="TextBox 10"/>
          <p:cNvSpPr txBox="1"/>
          <p:nvPr/>
        </p:nvSpPr>
        <p:spPr>
          <a:xfrm>
            <a:off x="131445" y="1718497"/>
            <a:ext cx="11929110" cy="3170099"/>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4000" dirty="0"/>
              <a:t>Lower-volume oncologists are more likely to respond to a machine learning nudge</a:t>
            </a:r>
          </a:p>
          <a:p>
            <a:pPr algn="ctr"/>
            <a:endParaRPr lang="en-US" sz="4000" dirty="0"/>
          </a:p>
          <a:p>
            <a:pPr algn="ctr"/>
            <a:r>
              <a:rPr lang="en-US" sz="4000" dirty="0"/>
              <a:t>Phenotyping clinicians can help refine AI interventions</a:t>
            </a:r>
          </a:p>
        </p:txBody>
      </p:sp>
      <p:pic>
        <p:nvPicPr>
          <p:cNvPr id="12" name="Picture 2" descr="Image result for twitter&quot;">
            <a:extLst>
              <a:ext uri="{FF2B5EF4-FFF2-40B4-BE49-F238E27FC236}">
                <a16:creationId xmlns:a16="http://schemas.microsoft.com/office/drawing/2014/main" id="{134F1B3C-2257-41BE-BAF6-E27C72209E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12" y="6423658"/>
            <a:ext cx="541548" cy="54154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AD9B889-E102-493B-83D8-21E0BB150EA9}"/>
              </a:ext>
            </a:extLst>
          </p:cNvPr>
          <p:cNvSpPr txBox="1"/>
          <p:nvPr/>
        </p:nvSpPr>
        <p:spPr>
          <a:xfrm>
            <a:off x="583314" y="6540543"/>
            <a:ext cx="6101442" cy="307777"/>
          </a:xfrm>
          <a:prstGeom prst="rect">
            <a:avLst/>
          </a:prstGeom>
          <a:noFill/>
        </p:spPr>
        <p:txBody>
          <a:bodyPr wrap="square">
            <a:spAutoFit/>
          </a:bodyPr>
          <a:lstStyle/>
          <a:p>
            <a:r>
              <a:rPr lang="en-US" b="0" dirty="0"/>
              <a:t>@ravi_b_parikh</a:t>
            </a:r>
            <a:endParaRPr lang="en-US" dirty="0"/>
          </a:p>
        </p:txBody>
      </p:sp>
    </p:spTree>
    <p:extLst>
      <p:ext uri="{BB962C8B-B14F-4D97-AF65-F5344CB8AC3E}">
        <p14:creationId xmlns:p14="http://schemas.microsoft.com/office/powerpoint/2010/main" val="316811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BE9D-1E88-F75F-90D5-EC77DA31E094}"/>
              </a:ext>
            </a:extLst>
          </p:cNvPr>
          <p:cNvSpPr>
            <a:spLocks noGrp="1"/>
          </p:cNvSpPr>
          <p:nvPr>
            <p:ph type="title"/>
          </p:nvPr>
        </p:nvSpPr>
        <p:spPr/>
        <p:txBody>
          <a:bodyPr/>
          <a:lstStyle/>
          <a:p>
            <a:r>
              <a:t>Clinicians are divided on disclosing predictions</a:t>
            </a:r>
          </a:p>
        </p:txBody>
      </p:sp>
      <p:sp>
        <p:nvSpPr>
          <p:cNvPr id="3" name="Content Placeholder 2">
            <a:extLst>
              <a:ext uri="{FF2B5EF4-FFF2-40B4-BE49-F238E27FC236}">
                <a16:creationId xmlns:a16="http://schemas.microsoft.com/office/drawing/2014/main" id="{3794947E-D053-DF4E-4098-A8B857193EDD}"/>
              </a:ext>
            </a:extLst>
          </p:cNvPr>
          <p:cNvSpPr>
            <a:spLocks noGrp="1"/>
          </p:cNvSpPr>
          <p:nvPr>
            <p:ph idx="1"/>
          </p:nvPr>
        </p:nvSpPr>
        <p:spPr>
          <a:xfrm>
            <a:off x="986367" y="825501"/>
            <a:ext cx="10435167" cy="5737181"/>
          </a:xfrm>
        </p:spPr>
        <p:txBody>
          <a:bodyPr/>
          <a:lstStyle/>
          <a:p>
            <a:pPr marL="0" indent="0" algn="ctr">
              <a:buNone/>
            </a:pPr>
            <a:r>
              <a:rPr lang="en-US" sz="2800" b="0" dirty="0"/>
              <a:t>“…</a:t>
            </a:r>
            <a:r>
              <a:rPr lang="en-US" sz="2800" dirty="0"/>
              <a:t>we’d have an obligation to disclose it to patients.</a:t>
            </a:r>
            <a:r>
              <a:rPr lang="en-US" sz="2800" b="0" dirty="0"/>
              <a:t> … </a:t>
            </a:r>
            <a:r>
              <a:rPr lang="en-US" sz="2800" dirty="0"/>
              <a:t>Can the disclosure cause harm to the patient? Especially mental harm.”</a:t>
            </a:r>
            <a:endParaRPr lang="en-US" dirty="0"/>
          </a:p>
          <a:p>
            <a:pPr marL="0" indent="0" algn="ctr">
              <a:buNone/>
            </a:pPr>
            <a:r>
              <a:rPr lang="en-US" b="0" i="1" dirty="0"/>
              <a:t>(MD2, age 58, male, 26 years practicing, no exposure)</a:t>
            </a:r>
          </a:p>
          <a:p>
            <a:pPr marL="0" indent="0">
              <a:buNone/>
            </a:pPr>
            <a:endParaRPr lang="en-US" dirty="0"/>
          </a:p>
          <a:p>
            <a:pPr marL="0" indent="0" algn="ctr">
              <a:buNone/>
            </a:pPr>
            <a:r>
              <a:rPr lang="en-US" sz="2800" dirty="0"/>
              <a:t>“…</a:t>
            </a:r>
            <a:r>
              <a:rPr lang="en-US" sz="2800" b="0" dirty="0"/>
              <a:t/>
            </a:r>
            <a:r>
              <a:rPr lang="en-US" sz="2800" dirty="0"/>
              <a:t>I wonder if that 75% chance of dying would dissuade me from offering therapy that might help people live longer</a:t>
            </a:r>
            <a:r>
              <a:rPr lang="en-US" sz="2800" b="0" dirty="0"/>
              <a:t>.”</a:t>
            </a:r>
          </a:p>
          <a:p>
            <a:pPr marL="0" indent="0" algn="ctr">
              <a:buNone/>
            </a:pPr>
            <a:r>
              <a:rPr lang="en-US" b="0" i="1" dirty="0"/>
              <a:t>(MD9, age 36, male, 4 years practicing, no exposure)</a:t>
            </a:r>
          </a:p>
        </p:txBody>
      </p:sp>
      <p:sp>
        <p:nvSpPr>
          <p:cNvPr id="4" name="TextBox 3"/>
          <p:cNvSpPr txBox="1"/>
          <p:nvPr/>
        </p:nvSpPr>
        <p:spPr>
          <a:xfrm>
            <a:off x="3900000" y="6544010"/>
            <a:ext cx="6300000" cy="307777"/>
          </a:xfrm>
          <a:prstGeom prst="rect">
            <a:avLst/>
          </a:prstGeom>
          <a:noFill/>
        </p:spPr>
        <p:txBody>
          <a:bodyPr wrap="square" anchor="t" lIns="36576" rIns="36576" tIns="36576" bIns="36576">
            <a:noAutofit/>
          </a:bodyPr>
          <a:lstStyle/>
          <a:p>
            <a:pPr algn="r">
              <a:spcAft>
                <a:spcPts val="600"/>
              </a:spcAft>
            </a:pPr>
            <a:r>
              <a:rPr sz="1200" b="0" i="0">
                <a:solidFill>
                  <a:srgbClr val="6E6E6E"/>
                </a:solidFill>
              </a:rPr>
              <a:t>[Add citation: clinician qualitative study]</a:t>
            </a:r>
          </a:p>
        </p:txBody>
      </p:sp>
    </p:spTree>
    <p:extLst>
      <p:ext uri="{BB962C8B-B14F-4D97-AF65-F5344CB8AC3E}">
        <p14:creationId xmlns:p14="http://schemas.microsoft.com/office/powerpoint/2010/main" val="2681370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4B0C4-E59C-49BB-A770-C38A3AFB642D}"/>
              </a:ext>
            </a:extLst>
          </p:cNvPr>
          <p:cNvSpPr>
            <a:spLocks noGrp="1"/>
          </p:cNvSpPr>
          <p:nvPr>
            <p:ph type="title"/>
          </p:nvPr>
        </p:nvSpPr>
        <p:spPr/>
        <p:txBody>
          <a:bodyPr/>
          <a:lstStyle/>
          <a:p>
            <a:r>
              <a:rPr lang="en-US" dirty="0"/>
              <a:t>Nudges did not impact quality of conversations</a:t>
            </a:r>
          </a:p>
        </p:txBody>
      </p:sp>
      <p:sp>
        <p:nvSpPr>
          <p:cNvPr id="3" name="Content Placeholder 2">
            <a:extLst>
              <a:ext uri="{FF2B5EF4-FFF2-40B4-BE49-F238E27FC236}">
                <a16:creationId xmlns:a16="http://schemas.microsoft.com/office/drawing/2014/main" id="{03FFAE65-C3D7-4622-855E-7EABD031555A}"/>
              </a:ext>
            </a:extLst>
          </p:cNvPr>
          <p:cNvSpPr>
            <a:spLocks noGrp="1"/>
          </p:cNvSpPr>
          <p:nvPr>
            <p:ph idx="1"/>
          </p:nvPr>
        </p:nvSpPr>
        <p:spPr/>
        <p:txBody>
          <a:bodyPr/>
          <a:lstStyle/>
          <a:p>
            <a:endParaRPr lang="en-US"/>
          </a:p>
        </p:txBody>
      </p:sp>
      <p:pic>
        <p:nvPicPr>
          <p:cNvPr id="4" name="Main graphic">
            <a:extLst>
              <a:ext uri="{FF2B5EF4-FFF2-40B4-BE49-F238E27FC236}">
                <a16:creationId xmlns:a16="http://schemas.microsoft.com/office/drawing/2014/main" id="{93E4A308-87F9-4AFB-9EF3-8962D2A45533}"/>
              </a:ext>
            </a:extLst>
          </p:cNvPr>
          <p:cNvPicPr/>
          <p:nvPr/>
        </p:nvPicPr>
        <p:blipFill>
          <a:blip r:embed="rId2"/>
          <a:stretch/>
        </p:blipFill>
        <p:spPr>
          <a:xfrm>
            <a:off x="605367" y="825501"/>
            <a:ext cx="5358683" cy="5468973"/>
          </a:xfrm>
          <a:prstGeom prst="rect">
            <a:avLst/>
          </a:prstGeom>
          <a:ln>
            <a:noFill/>
          </a:ln>
        </p:spPr>
      </p:pic>
      <p:pic>
        <p:nvPicPr>
          <p:cNvPr id="5" name="Main graphic">
            <a:extLst>
              <a:ext uri="{FF2B5EF4-FFF2-40B4-BE49-F238E27FC236}">
                <a16:creationId xmlns:a16="http://schemas.microsoft.com/office/drawing/2014/main" id="{2A4DA77A-D8E4-4C62-A316-ED200DC708C2}"/>
              </a:ext>
            </a:extLst>
          </p:cNvPr>
          <p:cNvPicPr/>
          <p:nvPr/>
        </p:nvPicPr>
        <p:blipFill>
          <a:blip r:embed="rId3"/>
          <a:stretch/>
        </p:blipFill>
        <p:spPr>
          <a:xfrm>
            <a:off x="6797151" y="825501"/>
            <a:ext cx="4789482" cy="5554034"/>
          </a:xfrm>
          <a:prstGeom prst="rect">
            <a:avLst/>
          </a:prstGeom>
          <a:ln>
            <a:noFill/>
          </a:ln>
        </p:spPr>
      </p:pic>
    </p:spTree>
    <p:extLst>
      <p:ext uri="{BB962C8B-B14F-4D97-AF65-F5344CB8AC3E}">
        <p14:creationId xmlns:p14="http://schemas.microsoft.com/office/powerpoint/2010/main" val="2404353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142EE-6AF0-E348-8314-F0E6F4625A3D}"/>
              </a:ext>
            </a:extLst>
          </p:cNvPr>
          <p:cNvSpPr>
            <a:spLocks noGrp="1"/>
          </p:cNvSpPr>
          <p:nvPr>
            <p:ph type="title"/>
          </p:nvPr>
        </p:nvSpPr>
        <p:spPr/>
        <p:txBody>
          <a:bodyPr/>
          <a:lstStyle/>
          <a:p>
            <a:r>
              <a:t>Lesson 1: A prediction needs a response</a:t>
            </a:r>
          </a:p>
        </p:txBody>
      </p:sp>
      <p:sp>
        <p:nvSpPr>
          <p:cNvPr id="3" name="Content Placeholder 2">
            <a:extLst>
              <a:ext uri="{FF2B5EF4-FFF2-40B4-BE49-F238E27FC236}">
                <a16:creationId xmlns:a16="http://schemas.microsoft.com/office/drawing/2014/main" id="{7408FB33-97F0-4DD0-E04C-3A38512B414C}"/>
              </a:ext>
            </a:extLst>
          </p:cNvPr>
          <p:cNvSpPr>
            <a:spLocks noGrp="1"/>
          </p:cNvSpPr>
          <p:nvPr>
            <p:ph idx="1"/>
          </p:nvPr>
        </p:nvSpPr>
        <p:spPr/>
        <p:txBody>
          <a:bodyPr/>
          <a:lstStyle/>
          <a:p>
            <a:endParaRPr lang="en-US"/>
          </a:p>
        </p:txBody>
      </p:sp>
      <p:pic>
        <p:nvPicPr>
          <p:cNvPr id="7170" name="Picture 2">
            <a:extLst>
              <a:ext uri="{FF2B5EF4-FFF2-40B4-BE49-F238E27FC236}">
                <a16:creationId xmlns:a16="http://schemas.microsoft.com/office/drawing/2014/main" id="{653652F1-E972-F885-C23F-703C735797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3480" y="1051560"/>
            <a:ext cx="6309360" cy="33254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DA7BAEA-293A-7552-1904-7AD02534806E}"/>
              </a:ext>
            </a:extLst>
          </p:cNvPr>
          <p:cNvSpPr txBox="1"/>
          <p:nvPr/>
        </p:nvSpPr>
        <p:spPr>
          <a:xfrm>
            <a:off x="6953250" y="6531292"/>
            <a:ext cx="3610806" cy="307777"/>
          </a:xfrm>
          <a:prstGeom prst="rect">
            <a:avLst/>
          </a:prstGeom>
          <a:noFill/>
        </p:spPr>
        <p:txBody>
          <a:bodyPr wrap="square" rtlCol="0">
            <a:spAutoFit/>
          </a:bodyPr>
          <a:lstStyle/>
          <a:p>
            <a:r>
              <a:rPr lang="en-US" dirty="0"/>
              <a:t>Takvorian  et al, </a:t>
            </a:r>
            <a:r>
              <a:rPr lang="en-US" i="1" dirty="0"/>
              <a:t>JAMA </a:t>
            </a:r>
            <a:r>
              <a:rPr lang="en-US" i="1" dirty="0" err="1"/>
              <a:t>Netw</a:t>
            </a:r>
            <a:r>
              <a:rPr lang="en-US" i="1" dirty="0"/>
              <a:t> Open, 2024</a:t>
            </a:r>
          </a:p>
        </p:txBody>
      </p:sp>
      <p:pic>
        <p:nvPicPr>
          <p:cNvPr id="7" name="Picture 4">
            <a:extLst>
              <a:ext uri="{FF2B5EF4-FFF2-40B4-BE49-F238E27FC236}">
                <a16:creationId xmlns:a16="http://schemas.microsoft.com/office/drawing/2014/main" id="{D9B008F0-A906-4EAF-86B8-0D3372F285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152"/>
          <a:stretch/>
        </p:blipFill>
        <p:spPr bwMode="auto">
          <a:xfrm>
            <a:off x="442383" y="931025"/>
            <a:ext cx="4440237" cy="4995949"/>
          </a:xfrm>
          <a:prstGeom prst="rect">
            <a:avLst/>
          </a:prstGeom>
          <a:noFill/>
          <a:extLst>
            <a:ext uri="{909E8E84-426E-40DD-AFC4-6F175D3DCCD1}">
              <a14:hiddenFill xmlns:a14="http://schemas.microsoft.com/office/drawing/2010/main">
                <a:solidFill>
                  <a:srgbClr val="FFFFFF"/>
                </a:solidFill>
              </a14:hiddenFill>
            </a:ext>
          </a:extLst>
        </p:spPr>
      </p:pic>
      <p:sp>
        <p:nvSpPr>
          <p:cNvPr id="7171" name="Rounded Rectangle 7170"/>
          <p:cNvSpPr/>
          <p:nvPr/>
        </p:nvSpPr>
        <p:spPr>
          <a:xfrm>
            <a:off x="4983480" y="4572000"/>
            <a:ext cx="6309360" cy="1143000"/>
          </a:xfrm>
          <a:prstGeom prst="roundRect">
            <a:avLst>
              <a:gd name="adj" fmla="val 6000"/>
            </a:avLst>
          </a:prstGeom>
          <a:solidFill>
            <a:srgbClr val="F8E9EB"/>
          </a:solidFill>
          <a:ln>
            <a:noFill/>
          </a:ln>
        </p:spPr>
        <p:txBody>
          <a:bodyPr rtlCol="0" anchor="ctr" wrap="square" lIns="182880" rIns="182880" tIns="182880" bIns="182880">
            <a:noAutofit/>
          </a:bodyPr>
          <a:lstStyle/>
          <a:p>
            <a:pPr algn="l">
              <a:spcAft>
                <a:spcPts val="400"/>
              </a:spcAft>
            </a:pPr>
            <a:r>
              <a:rPr sz="1700" b="1" i="0">
                <a:solidFill>
                  <a:srgbClr val="262626"/>
                </a:solidFill>
              </a:rPr>
              <a:t>Clinician + patient nudges together: 14.1% vs. 11.2% with usual care</a:t>
            </a:r>
          </a:p>
          <a:p>
            <a:pPr algn="l">
              <a:spcAft>
                <a:spcPts val="400"/>
              </a:spcAft>
            </a:pPr>
            <a:r>
              <a:rPr sz="1600" b="0" i="0">
                <a:solidFill>
                  <a:srgbClr val="262626"/>
                </a:solidFill>
              </a:rPr>
              <a:t>Neither nudge alone differed significantly from usual care</a:t>
            </a:r>
          </a:p>
        </p:txBody>
      </p:sp>
    </p:spTree>
    <p:extLst>
      <p:ext uri="{BB962C8B-B14F-4D97-AF65-F5344CB8AC3E}">
        <p14:creationId xmlns:p14="http://schemas.microsoft.com/office/powerpoint/2010/main" val="843849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E8C1-8FC9-5242-B7E4-B4950AA12DD7}"/>
              </a:ext>
            </a:extLst>
          </p:cNvPr>
          <p:cNvSpPr>
            <a:spLocks noGrp="1"/>
          </p:cNvSpPr>
          <p:nvPr>
            <p:ph type="title"/>
          </p:nvPr>
        </p:nvSpPr>
        <p:spPr/>
        <p:txBody>
          <a:bodyPr/>
          <a:lstStyle/>
          <a:p>
            <a:r>
              <a:rPr lang="en-US" dirty="0"/>
              <a:t>Do we need clinicians in the loop?</a:t>
            </a:r>
          </a:p>
        </p:txBody>
      </p:sp>
      <p:sp>
        <p:nvSpPr>
          <p:cNvPr id="3" name="Content Placeholder 2">
            <a:extLst>
              <a:ext uri="{FF2B5EF4-FFF2-40B4-BE49-F238E27FC236}">
                <a16:creationId xmlns:a16="http://schemas.microsoft.com/office/drawing/2014/main" id="{9D160D32-AE7D-3A16-4A73-CC8101B748D4}"/>
              </a:ext>
            </a:extLst>
          </p:cNvPr>
          <p:cNvSpPr>
            <a:spLocks noGrp="1"/>
          </p:cNvSpPr>
          <p:nvPr>
            <p:ph idx="1"/>
          </p:nvPr>
        </p:nvSpPr>
        <p:spPr/>
        <p:txBody>
          <a:bodyPr/>
          <a:lstStyle/>
          <a:p>
            <a:endParaRPr lang="en-US" dirty="0"/>
          </a:p>
        </p:txBody>
      </p:sp>
      <p:pic>
        <p:nvPicPr>
          <p:cNvPr id="5" name="New picture">
            <a:extLst>
              <a:ext uri="{FF2B5EF4-FFF2-40B4-BE49-F238E27FC236}">
                <a16:creationId xmlns:a16="http://schemas.microsoft.com/office/drawing/2014/main" id="{A729A4C4-F8B2-F671-3ACD-ABBFD56A1929}"/>
              </a:ext>
            </a:extLst>
          </p:cNvPr>
          <p:cNvPicPr>
            <a:picLocks noChangeAspect="1" noChangeArrowheads="1"/>
          </p:cNvPicPr>
          <p:nvPr>
            <p:custDataLst>
              <p:tags r:id="rId1"/>
            </p:custDataLst>
          </p:nvPr>
        </p:nvPicPr>
        <p:blipFill rotWithShape="1">
          <a:blip r:embed="rId3">
            <a:extLst>
              <a:ext uri="{28A0092B-C50C-407E-A947-70E740481C1C}">
                <a14:useLocalDpi xmlns:a14="http://schemas.microsoft.com/office/drawing/2010/main" val="0"/>
              </a:ext>
            </a:extLst>
          </a:blip>
          <a:srcRect t="-1" r="33297" b="37561"/>
          <a:stretch/>
        </p:blipFill>
        <p:spPr bwMode="auto">
          <a:xfrm>
            <a:off x="1234561" y="942048"/>
            <a:ext cx="10101762" cy="531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
        <p:nvSpPr>
          <p:cNvPr id="7" name="TextBox 6">
            <a:extLst>
              <a:ext uri="{FF2B5EF4-FFF2-40B4-BE49-F238E27FC236}">
                <a16:creationId xmlns:a16="http://schemas.microsoft.com/office/drawing/2014/main" id="{86C581CA-22A6-A17B-471D-26F2F14E38C8}"/>
              </a:ext>
            </a:extLst>
          </p:cNvPr>
          <p:cNvSpPr txBox="1"/>
          <p:nvPr/>
        </p:nvSpPr>
        <p:spPr>
          <a:xfrm>
            <a:off x="7346427" y="6550223"/>
            <a:ext cx="4209586" cy="307777"/>
          </a:xfrm>
          <a:prstGeom prst="rect">
            <a:avLst/>
          </a:prstGeom>
          <a:noFill/>
        </p:spPr>
        <p:txBody>
          <a:bodyPr wrap="square" rtlCol="0">
            <a:spAutoFit/>
          </a:bodyPr>
          <a:lstStyle/>
          <a:p>
            <a:r>
              <a:rPr lang="en-US" dirty="0"/>
              <a:t>Parikh et al, JAMA NO, 2025</a:t>
            </a:r>
          </a:p>
        </p:txBody>
      </p:sp>
    </p:spTree>
    <p:extLst>
      <p:ext uri="{BB962C8B-B14F-4D97-AF65-F5344CB8AC3E}">
        <p14:creationId xmlns:p14="http://schemas.microsoft.com/office/powerpoint/2010/main" val="137836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2D837-01BB-21D8-CBE1-B3BFBC65BA78}"/>
              </a:ext>
            </a:extLst>
          </p:cNvPr>
          <p:cNvSpPr>
            <a:spLocks noGrp="1"/>
          </p:cNvSpPr>
          <p:nvPr>
            <p:ph type="title"/>
          </p:nvPr>
        </p:nvSpPr>
        <p:spPr/>
        <p:txBody>
          <a:bodyPr/>
          <a:lstStyle/>
          <a:p>
            <a:r>
              <a:rPr lang="en-US" dirty="0"/>
              <a:t>Should we only rely on prognostic models?</a:t>
            </a:r>
          </a:p>
        </p:txBody>
      </p:sp>
      <p:pic>
        <p:nvPicPr>
          <p:cNvPr id="6" name="Content Placeholder 5">
            <a:extLst>
              <a:ext uri="{FF2B5EF4-FFF2-40B4-BE49-F238E27FC236}">
                <a16:creationId xmlns:a16="http://schemas.microsoft.com/office/drawing/2014/main" id="{C3D4AB09-E1FD-DE6B-B912-2452E2B799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126" y="1299271"/>
            <a:ext cx="6177687" cy="4097919"/>
          </a:xfrm>
        </p:spPr>
      </p:pic>
      <p:cxnSp>
        <p:nvCxnSpPr>
          <p:cNvPr id="8" name="Straight Connector 7">
            <a:extLst>
              <a:ext uri="{FF2B5EF4-FFF2-40B4-BE49-F238E27FC236}">
                <a16:creationId xmlns:a16="http://schemas.microsoft.com/office/drawing/2014/main" id="{0EB23836-F00E-3F1E-257D-50610B483568}"/>
              </a:ext>
            </a:extLst>
          </p:cNvPr>
          <p:cNvCxnSpPr/>
          <p:nvPr/>
        </p:nvCxnSpPr>
        <p:spPr bwMode="auto">
          <a:xfrm>
            <a:off x="7850459" y="1299271"/>
            <a:ext cx="0" cy="3874895"/>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66D94BC9-82D4-1C26-2925-A4D339B47503}"/>
              </a:ext>
            </a:extLst>
          </p:cNvPr>
          <p:cNvCxnSpPr/>
          <p:nvPr/>
        </p:nvCxnSpPr>
        <p:spPr bwMode="auto">
          <a:xfrm>
            <a:off x="7850459" y="5185317"/>
            <a:ext cx="411505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 name="TextBox 10">
            <a:extLst>
              <a:ext uri="{FF2B5EF4-FFF2-40B4-BE49-F238E27FC236}">
                <a16:creationId xmlns:a16="http://schemas.microsoft.com/office/drawing/2014/main" id="{B233DD20-23CD-A953-3AD1-36BD866E1578}"/>
              </a:ext>
            </a:extLst>
          </p:cNvPr>
          <p:cNvSpPr txBox="1"/>
          <p:nvPr/>
        </p:nvSpPr>
        <p:spPr>
          <a:xfrm>
            <a:off x="6969512" y="1299271"/>
            <a:ext cx="615553" cy="3874895"/>
          </a:xfrm>
          <a:prstGeom prst="rect">
            <a:avLst/>
          </a:prstGeom>
          <a:noFill/>
        </p:spPr>
        <p:txBody>
          <a:bodyPr vert="vert270" wrap="square" rtlCol="0">
            <a:spAutoFit/>
          </a:bodyPr>
          <a:lstStyle/>
          <a:p>
            <a:pPr algn="ctr"/>
            <a:r>
              <a:rPr lang="en-US" sz="2800" dirty="0"/>
              <a:t>Mortality</a:t>
            </a:r>
          </a:p>
        </p:txBody>
      </p:sp>
      <p:sp>
        <p:nvSpPr>
          <p:cNvPr id="12" name="TextBox 11">
            <a:extLst>
              <a:ext uri="{FF2B5EF4-FFF2-40B4-BE49-F238E27FC236}">
                <a16:creationId xmlns:a16="http://schemas.microsoft.com/office/drawing/2014/main" id="{272EB3E3-899C-F594-B37B-2A4F636CB9C9}"/>
              </a:ext>
            </a:extLst>
          </p:cNvPr>
          <p:cNvSpPr txBox="1"/>
          <p:nvPr/>
        </p:nvSpPr>
        <p:spPr>
          <a:xfrm>
            <a:off x="8034519" y="5293964"/>
            <a:ext cx="3930999" cy="523220"/>
          </a:xfrm>
          <a:prstGeom prst="rect">
            <a:avLst/>
          </a:prstGeom>
          <a:noFill/>
        </p:spPr>
        <p:txBody>
          <a:bodyPr vert="horz" wrap="square" rtlCol="0">
            <a:spAutoFit/>
          </a:bodyPr>
          <a:lstStyle/>
          <a:p>
            <a:pPr algn="ctr"/>
            <a:r>
              <a:rPr lang="en-US" sz="2800" dirty="0"/>
              <a:t>Time from identification</a:t>
            </a:r>
          </a:p>
        </p:txBody>
      </p:sp>
      <p:cxnSp>
        <p:nvCxnSpPr>
          <p:cNvPr id="14" name="Straight Arrow Connector 13">
            <a:extLst>
              <a:ext uri="{FF2B5EF4-FFF2-40B4-BE49-F238E27FC236}">
                <a16:creationId xmlns:a16="http://schemas.microsoft.com/office/drawing/2014/main" id="{CAB2945B-1CB4-160B-0EA9-87A8C4F130C0}"/>
              </a:ext>
            </a:extLst>
          </p:cNvPr>
          <p:cNvCxnSpPr/>
          <p:nvPr/>
        </p:nvCxnSpPr>
        <p:spPr bwMode="auto">
          <a:xfrm>
            <a:off x="8184995" y="1605776"/>
            <a:ext cx="3579542" cy="3189248"/>
          </a:xfrm>
          <a:prstGeom prst="straightConnector1">
            <a:avLst/>
          </a:prstGeom>
          <a:ln w="63500" cap="flat" cmpd="sng" algn="ctr">
            <a:solidFill>
              <a:schemeClr val="accent1"/>
            </a:solidFill>
            <a:prstDash val="solid"/>
            <a:round/>
            <a:headEnd type="none" w="med" len="med"/>
            <a:tailEnd type="arrow" w="med" len="med"/>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800009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416F2-41E2-4AA7-BC45-EAA60A02FDC4}"/>
              </a:ext>
            </a:extLst>
          </p:cNvPr>
          <p:cNvSpPr>
            <a:spLocks noGrp="1"/>
          </p:cNvSpPr>
          <p:nvPr>
            <p:ph type="title"/>
          </p:nvPr>
        </p:nvSpPr>
        <p:spPr/>
        <p:txBody>
          <a:bodyPr/>
          <a:lstStyle/>
          <a:p>
            <a:r>
              <a:rPr lang="en-US" b="0" dirty="0"/>
              <a:t>Bias Mitigation in Pain Assessment</a:t>
            </a:r>
          </a:p>
        </p:txBody>
      </p:sp>
      <p:sp>
        <p:nvSpPr>
          <p:cNvPr id="3" name="Content Placeholder 2">
            <a:extLst>
              <a:ext uri="{FF2B5EF4-FFF2-40B4-BE49-F238E27FC236}">
                <a16:creationId xmlns:a16="http://schemas.microsoft.com/office/drawing/2014/main" id="{52FEE6A0-6BD3-490A-902C-C295270F5BEB}"/>
              </a:ext>
            </a:extLst>
          </p:cNvPr>
          <p:cNvSpPr>
            <a:spLocks noGrp="1"/>
          </p:cNvSpPr>
          <p:nvPr>
            <p:ph idx="1"/>
          </p:nvPr>
        </p:nvSpPr>
        <p:spPr/>
        <p:txBody>
          <a:bodyPr/>
          <a:lstStyle/>
          <a:p>
            <a:endParaRPr lang="en-US"/>
          </a:p>
        </p:txBody>
      </p:sp>
      <p:pic>
        <p:nvPicPr>
          <p:cNvPr id="11" name="Picture 10">
            <a:extLst>
              <a:ext uri="{FF2B5EF4-FFF2-40B4-BE49-F238E27FC236}">
                <a16:creationId xmlns:a16="http://schemas.microsoft.com/office/drawing/2014/main" id="{2FF50E50-BA05-DB6F-94E0-9F609B7840A5}"/>
              </a:ext>
            </a:extLst>
          </p:cNvPr>
          <p:cNvPicPr>
            <a:picLocks noChangeAspect="1"/>
          </p:cNvPicPr>
          <p:nvPr/>
        </p:nvPicPr>
        <p:blipFill>
          <a:blip r:embed="rId3"/>
          <a:stretch>
            <a:fillRect/>
          </a:stretch>
        </p:blipFill>
        <p:spPr>
          <a:xfrm>
            <a:off x="125912" y="825501"/>
            <a:ext cx="5448300" cy="1085850"/>
          </a:xfrm>
          <a:prstGeom prst="rect">
            <a:avLst/>
          </a:prstGeom>
        </p:spPr>
      </p:pic>
      <p:pic>
        <p:nvPicPr>
          <p:cNvPr id="13" name="Picture 12">
            <a:extLst>
              <a:ext uri="{FF2B5EF4-FFF2-40B4-BE49-F238E27FC236}">
                <a16:creationId xmlns:a16="http://schemas.microsoft.com/office/drawing/2014/main" id="{C16BBB21-C8E1-E1B3-E65D-5DB2C2890126}"/>
              </a:ext>
            </a:extLst>
          </p:cNvPr>
          <p:cNvPicPr>
            <a:picLocks noChangeAspect="1"/>
          </p:cNvPicPr>
          <p:nvPr/>
        </p:nvPicPr>
        <p:blipFill>
          <a:blip r:embed="rId4"/>
          <a:stretch>
            <a:fillRect/>
          </a:stretch>
        </p:blipFill>
        <p:spPr>
          <a:xfrm>
            <a:off x="770466" y="2028236"/>
            <a:ext cx="4125846" cy="4202535"/>
          </a:xfrm>
          <a:prstGeom prst="rect">
            <a:avLst/>
          </a:prstGeom>
        </p:spPr>
      </p:pic>
      <p:sp>
        <p:nvSpPr>
          <p:cNvPr id="14" name="TextBox 13">
            <a:extLst>
              <a:ext uri="{FF2B5EF4-FFF2-40B4-BE49-F238E27FC236}">
                <a16:creationId xmlns:a16="http://schemas.microsoft.com/office/drawing/2014/main" id="{7138C1D8-69A1-43F9-BF53-284D34DE8820}"/>
              </a:ext>
            </a:extLst>
          </p:cNvPr>
          <p:cNvSpPr txBox="1"/>
          <p:nvPr/>
        </p:nvSpPr>
        <p:spPr>
          <a:xfrm>
            <a:off x="3900000" y="6544010"/>
            <a:ext cx="6300000" cy="307777"/>
          </a:xfrm>
          <a:prstGeom prst="rect">
            <a:avLst/>
          </a:prstGeom>
          <a:noFill/>
        </p:spPr>
        <p:txBody>
          <a:bodyPr wrap="square" rtlCol="0">
            <a:spAutoFit/>
          </a:bodyPr>
          <a:lstStyle/>
          <a:p>
            <a:pPr algn="r"/>
            <a:r>
              <a:rPr lang="en-US" dirty="0" sz="1200">
                <a:solidFill>
                  <a:srgbClr val="6E6E6E"/>
                </a:solidFill>
              </a:rPr>
              <a:t>Pierson et al, Nat Med, 2021</a:t>
            </a:r>
            <a:r>
              <a:rPr lang="en-US" dirty="0" err="1"/>
              <a:t/>
            </a:r>
            <a:r>
              <a:rPr lang="en-US" dirty="0"/>
              <a:t/>
            </a:r>
          </a:p>
        </p:txBody>
      </p:sp>
      <p:sp>
        <p:nvSpPr>
          <p:cNvPr id="15" name="TextBox 14">
            <a:extLst>
              <a:ext uri="{FF2B5EF4-FFF2-40B4-BE49-F238E27FC236}">
                <a16:creationId xmlns:a16="http://schemas.microsoft.com/office/drawing/2014/main" id="{4F4200F2-C371-5D6F-6253-81971F0FB03B}"/>
              </a:ext>
            </a:extLst>
          </p:cNvPr>
          <p:cNvSpPr txBox="1"/>
          <p:nvPr/>
        </p:nvSpPr>
        <p:spPr>
          <a:xfrm>
            <a:off x="6285441" y="1459774"/>
            <a:ext cx="5351993" cy="35394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3200" dirty="0"/>
              <a:t>Using AI based on patient-reported pain rather than clinical or radiologist criteria would </a:t>
            </a:r>
            <a:r>
              <a:rPr lang="en-US" sz="3200" b="1" i="1" u="sng" dirty="0"/>
              <a:t>double</a:t>
            </a:r>
            <a:r>
              <a:rPr lang="en-US" sz="3200" dirty="0"/>
              <a:t> the percentage of Black individuals who qualify for knee surgery (11% </a:t>
            </a:r>
            <a:r>
              <a:rPr lang="en-US" sz="3200" dirty="0">
                <a:sym typeface="Wingdings" panose="05000000000000000000" pitchFamily="2" charset="2"/>
              </a:rPr>
              <a:t> 22%)</a:t>
            </a:r>
            <a:endParaRPr lang="en-US" sz="3200" dirty="0"/>
          </a:p>
        </p:txBody>
      </p:sp>
    </p:spTree>
    <p:extLst>
      <p:ext uri="{BB962C8B-B14F-4D97-AF65-F5344CB8AC3E}">
        <p14:creationId xmlns:p14="http://schemas.microsoft.com/office/powerpoint/2010/main" val="3016699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D94CB-6253-3CC2-8332-A7FE1C1EF5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88D52-9AEA-976D-965A-472EEB98C419}"/>
              </a:ext>
            </a:extLst>
          </p:cNvPr>
          <p:cNvSpPr>
            <a:spLocks noGrp="1"/>
          </p:cNvSpPr>
          <p:nvPr>
            <p:ph type="title"/>
          </p:nvPr>
        </p:nvSpPr>
        <p:spPr/>
        <p:txBody>
          <a:bodyPr/>
          <a:lstStyle/>
          <a:p>
            <a:r>
              <a:rPr lang="en-US" dirty="0"/>
              <a:t>What if we used the right outcomes?</a:t>
            </a:r>
          </a:p>
        </p:txBody>
      </p:sp>
      <p:sp>
        <p:nvSpPr>
          <p:cNvPr id="3" name="Content Placeholder 2">
            <a:extLst>
              <a:ext uri="{FF2B5EF4-FFF2-40B4-BE49-F238E27FC236}">
                <a16:creationId xmlns:a16="http://schemas.microsoft.com/office/drawing/2014/main" id="{5B9F91F2-EC1F-69D1-E0C8-2685CF90E8EB}"/>
              </a:ext>
            </a:extLst>
          </p:cNvPr>
          <p:cNvSpPr>
            <a:spLocks noGrp="1"/>
          </p:cNvSpPr>
          <p:nvPr>
            <p:ph idx="1"/>
          </p:nvPr>
        </p:nvSpPr>
        <p:spPr/>
        <p:txBody>
          <a:bodyPr/>
          <a:lstStyle/>
          <a:p>
            <a:endParaRPr lang="en-US" dirty="0"/>
          </a:p>
        </p:txBody>
      </p:sp>
      <p:graphicFrame>
        <p:nvGraphicFramePr>
          <p:cNvPr id="4" name="Table 8">
            <a:extLst>
              <a:ext uri="{FF2B5EF4-FFF2-40B4-BE49-F238E27FC236}">
                <a16:creationId xmlns:a16="http://schemas.microsoft.com/office/drawing/2014/main" id="{7C55E058-AEC1-4784-F2C5-E640A7C77160}"/>
              </a:ext>
            </a:extLst>
          </p:cNvPr>
          <p:cNvGraphicFramePr>
            <a:graphicFrameLocks noGrp="1"/>
          </p:cNvGraphicFramePr>
          <p:nvPr/>
        </p:nvGraphicFramePr>
        <p:xfrm>
          <a:off x="4732256" y="1428561"/>
          <a:ext cx="7046952" cy="4517214"/>
        </p:xfrm>
        <a:graphic>
          <a:graphicData uri="http://schemas.openxmlformats.org/drawingml/2006/table">
            <a:tbl>
              <a:tblPr firstRow="1" bandRow="1">
                <a:tableStyleId>{5C22544A-7EE6-4342-B048-85BDC9FD1C3A}</a:tableStyleId>
              </a:tblPr>
              <a:tblGrid>
                <a:gridCol w="2348984">
                  <a:extLst>
                    <a:ext uri="{9D8B030D-6E8A-4147-A177-3AD203B41FA5}">
                      <a16:colId xmlns:a16="http://schemas.microsoft.com/office/drawing/2014/main" val="3366071948"/>
                    </a:ext>
                  </a:extLst>
                </a:gridCol>
                <a:gridCol w="2348984">
                  <a:extLst>
                    <a:ext uri="{9D8B030D-6E8A-4147-A177-3AD203B41FA5}">
                      <a16:colId xmlns:a16="http://schemas.microsoft.com/office/drawing/2014/main" val="3924439749"/>
                    </a:ext>
                  </a:extLst>
                </a:gridCol>
                <a:gridCol w="2348984">
                  <a:extLst>
                    <a:ext uri="{9D8B030D-6E8A-4147-A177-3AD203B41FA5}">
                      <a16:colId xmlns:a16="http://schemas.microsoft.com/office/drawing/2014/main" val="2813925546"/>
                    </a:ext>
                  </a:extLst>
                </a:gridCol>
              </a:tblGrid>
              <a:tr h="1408254">
                <a:tc>
                  <a:txBody>
                    <a:bodyPr/>
                    <a:lstStyle/>
                    <a:p>
                      <a:pPr algn="ctr"/>
                      <a:endParaRPr lang="en-US"/>
                    </a:p>
                  </a:txBody>
                  <a:tcPr anchor="ctr"/>
                </a:tc>
                <a:tc>
                  <a:txBody>
                    <a:bodyPr/>
                    <a:lstStyle/>
                    <a:p>
                      <a:pPr algn="ctr"/>
                      <a:r>
                        <a:rPr lang="en-US" sz="2400" dirty="0"/>
                        <a:t>Predicting Mortality Alone</a:t>
                      </a:r>
                    </a:p>
                  </a:txBody>
                  <a:tcPr anchor="ctr"/>
                </a:tc>
                <a:tc>
                  <a:txBody>
                    <a:bodyPr/>
                    <a:lstStyle/>
                    <a:p>
                      <a:pPr algn="ctr"/>
                      <a:r>
                        <a:rPr lang="en-US" sz="2400" dirty="0"/>
                        <a:t>Predicting Mortality OR High Symptom Burden</a:t>
                      </a:r>
                    </a:p>
                  </a:txBody>
                  <a:tcPr anchor="ctr"/>
                </a:tc>
                <a:extLst>
                  <a:ext uri="{0D108BD9-81ED-4DB2-BD59-A6C34878D82A}">
                    <a16:rowId xmlns:a16="http://schemas.microsoft.com/office/drawing/2014/main" val="1590584614"/>
                  </a:ext>
                </a:extLst>
              </a:tr>
              <a:tr h="1408254">
                <a:tc>
                  <a:txBody>
                    <a:bodyPr/>
                    <a:lstStyle/>
                    <a:p>
                      <a:pPr algn="ctr"/>
                      <a:r>
                        <a:rPr lang="en-US" sz="2400" dirty="0"/>
                        <a:t>% Patients Correctly Identified</a:t>
                      </a:r>
                    </a:p>
                  </a:txBody>
                  <a:tcPr anchor="ctr"/>
                </a:tc>
                <a:tc>
                  <a:txBody>
                    <a:bodyPr/>
                    <a:lstStyle/>
                    <a:p>
                      <a:pPr algn="ctr"/>
                      <a:r>
                        <a:rPr lang="en-US" sz="3600" dirty="0"/>
                        <a:t>11.5%</a:t>
                      </a:r>
                    </a:p>
                  </a:txBody>
                  <a:tcPr anchor="ctr"/>
                </a:tc>
                <a:tc>
                  <a:txBody>
                    <a:bodyPr/>
                    <a:lstStyle/>
                    <a:p>
                      <a:pPr algn="ctr"/>
                      <a:r>
                        <a:rPr lang="en-US" sz="3600" dirty="0"/>
                        <a:t>55.2%</a:t>
                      </a:r>
                    </a:p>
                  </a:txBody>
                  <a:tcPr anchor="ctr"/>
                </a:tc>
                <a:extLst>
                  <a:ext uri="{0D108BD9-81ED-4DB2-BD59-A6C34878D82A}">
                    <a16:rowId xmlns:a16="http://schemas.microsoft.com/office/drawing/2014/main" val="4176103881"/>
                  </a:ext>
                </a:extLst>
              </a:tr>
              <a:tr h="1408254">
                <a:tc>
                  <a:txBody>
                    <a:bodyPr/>
                    <a:lstStyle/>
                    <a:p>
                      <a:pPr algn="ctr"/>
                      <a:r>
                        <a:rPr lang="en-US" sz="2400" dirty="0"/>
                        <a:t>% Black Patients Correctly Identified</a:t>
                      </a:r>
                    </a:p>
                  </a:txBody>
                  <a:tcPr anchor="ctr"/>
                </a:tc>
                <a:tc>
                  <a:txBody>
                    <a:bodyPr/>
                    <a:lstStyle/>
                    <a:p>
                      <a:pPr algn="ctr"/>
                      <a:r>
                        <a:rPr lang="en-US" sz="3600" dirty="0"/>
                        <a:t>17.2%</a:t>
                      </a:r>
                    </a:p>
                  </a:txBody>
                  <a:tcPr anchor="ctr"/>
                </a:tc>
                <a:tc>
                  <a:txBody>
                    <a:bodyPr/>
                    <a:lstStyle/>
                    <a:p>
                      <a:pPr algn="ctr"/>
                      <a:r>
                        <a:rPr lang="en-US" sz="3600" dirty="0"/>
                        <a:t>67.2%</a:t>
                      </a:r>
                    </a:p>
                  </a:txBody>
                  <a:tcPr anchor="ctr"/>
                </a:tc>
                <a:extLst>
                  <a:ext uri="{0D108BD9-81ED-4DB2-BD59-A6C34878D82A}">
                    <a16:rowId xmlns:a16="http://schemas.microsoft.com/office/drawing/2014/main" val="3565901338"/>
                  </a:ext>
                </a:extLst>
              </a:tr>
            </a:tbl>
          </a:graphicData>
        </a:graphic>
      </p:graphicFrame>
      <p:pic>
        <p:nvPicPr>
          <p:cNvPr id="6" name="Picture 2" descr="CTCAE and PRO-CTCAE item structures: mucositis (CTCAE) and mouth/throat...  | Download Scientific Diagram">
            <a:extLst>
              <a:ext uri="{FF2B5EF4-FFF2-40B4-BE49-F238E27FC236}">
                <a16:creationId xmlns:a16="http://schemas.microsoft.com/office/drawing/2014/main" id="{9B33E2C6-26B9-D84A-7322-5C994EC7C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630" y="2135172"/>
            <a:ext cx="4316648" cy="2986105"/>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652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65FFE-C49C-DF86-7BF6-4E4E5CD53E76}"/>
              </a:ext>
            </a:extLst>
          </p:cNvPr>
          <p:cNvSpPr>
            <a:spLocks noGrp="1"/>
          </p:cNvSpPr>
          <p:nvPr>
            <p:ph type="title"/>
          </p:nvPr>
        </p:nvSpPr>
        <p:spPr/>
        <p:txBody>
          <a:bodyPr/>
          <a:lstStyle/>
          <a:p>
            <a:r>
              <a:rPr lang="en-US" dirty="0"/>
              <a:t>PROs add what the EHR misses</a:t>
            </a:r>
          </a:p>
        </p:txBody>
      </p:sp>
      <p:sp>
        <p:nvSpPr>
          <p:cNvPr id="3" name="Content Placeholder 2">
            <a:extLst>
              <a:ext uri="{FF2B5EF4-FFF2-40B4-BE49-F238E27FC236}">
                <a16:creationId xmlns:a16="http://schemas.microsoft.com/office/drawing/2014/main" id="{421D8783-989E-BFBA-4BBA-A91C76528828}"/>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9672DA21-661A-FAAD-FF7B-DEDB945FFFAD}"/>
              </a:ext>
            </a:extLst>
          </p:cNvPr>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dirty="0">
                <a:solidFill>
                  <a:srgbClr val="6E6E6E"/>
                </a:solidFill>
              </a:rPr>
              <a:t>Parikh et al, JCO Clin Cancer Inform, 2022</a:t>
            </a:r>
          </a:p>
        </p:txBody>
      </p:sp>
      <p:pic>
        <p:nvPicPr>
          <p:cNvPr id="6" name="Picture 5" descr="FIG 3.">
            <a:extLst>
              <a:ext uri="{FF2B5EF4-FFF2-40B4-BE49-F238E27FC236}">
                <a16:creationId xmlns:a16="http://schemas.microsoft.com/office/drawing/2014/main" id="{8B362FFA-2782-949C-F356-EC4492DFE3AB}"/>
              </a:ext>
            </a:extLst>
          </p:cNvPr>
          <p:cNvPicPr>
            <a:picLocks noChangeAspect="1"/>
          </p:cNvPicPr>
          <p:nvPr/>
        </p:nvPicPr>
        <p:blipFill>
          <a:blip r:embed="rId2"/>
          <a:srcRect l="3971" t="1917" r="50107" b="50939"/>
          <a:stretch>
            <a:fillRect/>
          </a:stretch>
        </p:blipFill>
        <p:spPr>
          <a:xfrm>
            <a:off x="3900000" y="838164"/>
            <a:ext cx="5310130" cy="5609562"/>
          </a:xfrm>
          <a:prstGeom prst="rect">
            <a:avLst/>
          </a:prstGeom>
        </p:spPr>
      </p:pic>
    </p:spTree>
    <p:extLst>
      <p:ext uri="{BB962C8B-B14F-4D97-AF65-F5344CB8AC3E}">
        <p14:creationId xmlns:p14="http://schemas.microsoft.com/office/powerpoint/2010/main" val="3288864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PROStep</a:t>
            </a:r>
            <a:r>
              <a:rPr dirty="0"/>
              <a:t>: </a:t>
            </a:r>
            <a:r>
              <a:rPr lang="en-US" dirty="0"/>
              <a:t>Capturing </a:t>
            </a:r>
            <a:r>
              <a:rPr dirty="0"/>
              <a:t>symptoms and steps between visits</a:t>
            </a:r>
          </a:p>
        </p:txBody>
      </p:sp>
      <p:sp>
        <p:nvSpPr>
          <p:cNvPr id="13" name="TextBox 12"/>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Parikh et al, BMJ Open, 2022</a:t>
            </a:r>
          </a:p>
        </p:txBody>
      </p:sp>
      <p:pic>
        <p:nvPicPr>
          <p:cNvPr id="14" name="Picture 13" descr="Figure 2">
            <a:extLst>
              <a:ext uri="{FF2B5EF4-FFF2-40B4-BE49-F238E27FC236}">
                <a16:creationId xmlns:a16="http://schemas.microsoft.com/office/drawing/2014/main" id="{B497ACAA-23EB-D8A6-5F0D-4D50BEE32EEB}"/>
              </a:ext>
            </a:extLst>
          </p:cNvPr>
          <p:cNvPicPr>
            <a:picLocks noChangeAspect="1"/>
          </p:cNvPicPr>
          <p:nvPr/>
        </p:nvPicPr>
        <p:blipFill>
          <a:blip r:embed="rId3"/>
          <a:stretch>
            <a:fillRect/>
          </a:stretch>
        </p:blipFill>
        <p:spPr>
          <a:xfrm>
            <a:off x="7217229" y="819404"/>
            <a:ext cx="3842657" cy="5585831"/>
          </a:xfrm>
          <a:prstGeom prst="rect">
            <a:avLst/>
          </a:prstGeom>
        </p:spPr>
      </p:pic>
      <p:pic>
        <p:nvPicPr>
          <p:cNvPr id="15" name="Picture 14" descr="Figure 3">
            <a:extLst>
              <a:ext uri="{FF2B5EF4-FFF2-40B4-BE49-F238E27FC236}">
                <a16:creationId xmlns:a16="http://schemas.microsoft.com/office/drawing/2014/main" id="{5FD51BD2-FB71-10F6-982F-D3231CCD76F3}"/>
              </a:ext>
            </a:extLst>
          </p:cNvPr>
          <p:cNvPicPr>
            <a:picLocks noChangeAspect="1"/>
          </p:cNvPicPr>
          <p:nvPr/>
        </p:nvPicPr>
        <p:blipFill>
          <a:blip r:embed="rId4"/>
          <a:stretch>
            <a:fillRect/>
          </a:stretch>
        </p:blipFill>
        <p:spPr>
          <a:xfrm>
            <a:off x="990601" y="1551702"/>
            <a:ext cx="5366657" cy="406656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Steps are a vital sign</a:t>
            </a:r>
          </a:p>
        </p:txBody>
      </p:sp>
      <p:sp>
        <p:nvSpPr>
          <p:cNvPr id="4" name="Rounded Rectangle 3"/>
          <p:cNvSpPr/>
          <p:nvPr/>
        </p:nvSpPr>
        <p:spPr>
          <a:xfrm>
            <a:off x="193172" y="5016962"/>
            <a:ext cx="3959352" cy="1371600"/>
          </a:xfrm>
          <a:prstGeom prst="roundRect">
            <a:avLst>
              <a:gd name="adj" fmla="val 6000"/>
            </a:avLst>
          </a:prstGeom>
          <a:solidFill>
            <a:srgbClr val="F8E9EB"/>
          </a:solidFill>
          <a:ln>
            <a:noFill/>
          </a:ln>
        </p:spPr>
        <p:txBody>
          <a:bodyPr wrap="square" lIns="228600" tIns="228600" rIns="228600" bIns="228600" rtlCol="0" anchor="ctr">
            <a:noAutofit/>
          </a:bodyPr>
          <a:lstStyle/>
          <a:p>
            <a:pPr algn="l">
              <a:spcAft>
                <a:spcPts val="200"/>
              </a:spcAft>
            </a:pPr>
            <a:r>
              <a:rPr sz="3600" b="1" i="0" dirty="0">
                <a:solidFill>
                  <a:srgbClr val="AA2B3E"/>
                </a:solidFill>
              </a:rPr>
              <a:t>−16%</a:t>
            </a:r>
          </a:p>
          <a:p>
            <a:pPr algn="l">
              <a:spcAft>
                <a:spcPts val="200"/>
              </a:spcAft>
            </a:pPr>
            <a:r>
              <a:rPr sz="1600" b="0" i="0" dirty="0">
                <a:solidFill>
                  <a:srgbClr val="262626"/>
                </a:solidFill>
              </a:rPr>
              <a:t>daily steps in the week before hospitalization or death</a:t>
            </a:r>
          </a:p>
        </p:txBody>
      </p:sp>
      <p:sp>
        <p:nvSpPr>
          <p:cNvPr id="5" name="Rounded Rectangle 4"/>
          <p:cNvSpPr/>
          <p:nvPr/>
        </p:nvSpPr>
        <p:spPr>
          <a:xfrm>
            <a:off x="4080124" y="5015610"/>
            <a:ext cx="3959352" cy="1371600"/>
          </a:xfrm>
          <a:prstGeom prst="roundRect">
            <a:avLst>
              <a:gd name="adj" fmla="val 6000"/>
            </a:avLst>
          </a:prstGeom>
          <a:solidFill>
            <a:srgbClr val="F2F2F2"/>
          </a:solidFill>
          <a:ln>
            <a:noFill/>
          </a:ln>
        </p:spPr>
        <p:txBody>
          <a:bodyPr wrap="square" lIns="228600" tIns="228600" rIns="228600" bIns="228600" rtlCol="0" anchor="ctr">
            <a:noAutofit/>
          </a:bodyPr>
          <a:lstStyle/>
          <a:p>
            <a:pPr algn="l">
              <a:spcAft>
                <a:spcPts val="200"/>
              </a:spcAft>
            </a:pPr>
            <a:r>
              <a:rPr sz="3600" b="1" i="0" dirty="0">
                <a:solidFill>
                  <a:srgbClr val="AA2B3E"/>
                </a:solidFill>
              </a:rPr>
              <a:t>+16%</a:t>
            </a:r>
          </a:p>
          <a:p>
            <a:pPr algn="l">
              <a:spcAft>
                <a:spcPts val="200"/>
              </a:spcAft>
            </a:pPr>
            <a:r>
              <a:rPr sz="1600" b="0" i="0" dirty="0">
                <a:solidFill>
                  <a:srgbClr val="262626"/>
                </a:solidFill>
              </a:rPr>
              <a:t>odds of hospitalization or death per 1,000-step drop</a:t>
            </a:r>
          </a:p>
        </p:txBody>
      </p:sp>
      <p:sp>
        <p:nvSpPr>
          <p:cNvPr id="6" name="Rounded Rectangle 5"/>
          <p:cNvSpPr/>
          <p:nvPr/>
        </p:nvSpPr>
        <p:spPr>
          <a:xfrm>
            <a:off x="8039476" y="5016962"/>
            <a:ext cx="3959352" cy="1371600"/>
          </a:xfrm>
          <a:prstGeom prst="roundRect">
            <a:avLst>
              <a:gd name="adj" fmla="val 6000"/>
            </a:avLst>
          </a:prstGeom>
          <a:solidFill>
            <a:srgbClr val="F2F2F2"/>
          </a:solidFill>
          <a:ln>
            <a:noFill/>
          </a:ln>
        </p:spPr>
        <p:txBody>
          <a:bodyPr wrap="square" lIns="228600" tIns="228600" rIns="228600" bIns="228600" rtlCol="0" anchor="ctr">
            <a:noAutofit/>
          </a:bodyPr>
          <a:lstStyle/>
          <a:p>
            <a:pPr algn="l">
              <a:spcAft>
                <a:spcPts val="200"/>
              </a:spcAft>
            </a:pPr>
            <a:r>
              <a:rPr sz="3600" b="1" i="0" dirty="0">
                <a:solidFill>
                  <a:srgbClr val="AA2B3E"/>
                </a:solidFill>
              </a:rPr>
              <a:t>+20%</a:t>
            </a:r>
          </a:p>
          <a:p>
            <a:pPr algn="l">
              <a:spcAft>
                <a:spcPts val="200"/>
              </a:spcAft>
            </a:pPr>
            <a:r>
              <a:rPr lang="en-US" sz="1600" b="0" i="0" dirty="0">
                <a:solidFill>
                  <a:srgbClr val="262626"/>
                </a:solidFill>
              </a:rPr>
              <a:t>O</a:t>
            </a:r>
            <a:r>
              <a:rPr sz="1600" b="0" i="0" dirty="0">
                <a:solidFill>
                  <a:srgbClr val="262626"/>
                </a:solidFill>
              </a:rPr>
              <a:t>dds</a:t>
            </a:r>
            <a:r>
              <a:rPr lang="en-US" sz="1600" b="0" i="0" dirty="0">
                <a:solidFill>
                  <a:srgbClr val="262626"/>
                </a:solidFill>
              </a:rPr>
              <a:t> of hospitalization/death</a:t>
            </a:r>
            <a:r>
              <a:rPr sz="1600" b="0" i="0" dirty="0">
                <a:solidFill>
                  <a:srgbClr val="262626"/>
                </a:solidFill>
              </a:rPr>
              <a:t> per 1-point rise in weekly symptom score</a:t>
            </a:r>
          </a:p>
        </p:txBody>
      </p:sp>
      <p:sp>
        <p:nvSpPr>
          <p:cNvPr id="7" name="TextBox 6"/>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Manz et al, J Med Internet Res, 2024</a:t>
            </a:r>
          </a:p>
        </p:txBody>
      </p:sp>
      <p:pic>
        <p:nvPicPr>
          <p:cNvPr id="8" name="Picture 7">
            <a:extLst>
              <a:ext uri="{FF2B5EF4-FFF2-40B4-BE49-F238E27FC236}">
                <a16:creationId xmlns:a16="http://schemas.microsoft.com/office/drawing/2014/main" id="{88F7F6F5-473C-147C-94C9-27647EB3E2D7}"/>
              </a:ext>
            </a:extLst>
          </p:cNvPr>
          <p:cNvPicPr>
            <a:picLocks noChangeAspect="1"/>
          </p:cNvPicPr>
          <p:nvPr/>
        </p:nvPicPr>
        <p:blipFill>
          <a:blip r:embed="rId3"/>
          <a:stretch>
            <a:fillRect/>
          </a:stretch>
        </p:blipFill>
        <p:spPr>
          <a:xfrm>
            <a:off x="1970313" y="804737"/>
            <a:ext cx="8804763" cy="425563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status from the wrist</a:t>
            </a:r>
          </a:p>
        </p:txBody>
      </p:sp>
      <p:sp>
        <p:nvSpPr>
          <p:cNvPr id="4" name="TextBox 3"/>
          <p:cNvSpPr txBox="1"/>
          <p:nvPr/>
        </p:nvSpPr>
        <p:spPr>
          <a:xfrm>
            <a:off x="6949440" y="1051560"/>
            <a:ext cx="4599432" cy="1371600"/>
          </a:xfrm>
          <a:prstGeom prst="rect">
            <a:avLst/>
          </a:prstGeom>
          <a:noFill/>
        </p:spPr>
        <p:txBody>
          <a:bodyPr wrap="square" lIns="54864" tIns="54864" rIns="54864" bIns="54864" anchor="t">
            <a:noAutofit/>
          </a:bodyPr>
          <a:lstStyle/>
          <a:p>
            <a:pPr algn="ctr">
              <a:spcAft>
                <a:spcPts val="200"/>
              </a:spcAft>
            </a:pPr>
            <a:r>
              <a:rPr sz="4400" b="1" i="0" dirty="0">
                <a:solidFill>
                  <a:srgbClr val="AA2B3E"/>
                </a:solidFill>
              </a:rPr>
              <a:t>&lt; 1,200 m</a:t>
            </a:r>
          </a:p>
          <a:p>
            <a:pPr algn="ctr">
              <a:spcAft>
                <a:spcPts val="200"/>
              </a:spcAft>
            </a:pPr>
            <a:r>
              <a:rPr sz="1800" b="0" i="0" dirty="0">
                <a:solidFill>
                  <a:srgbClr val="262626"/>
                </a:solidFill>
              </a:rPr>
              <a:t>walked per day (about ¾ mile) = poor objective performance status</a:t>
            </a:r>
          </a:p>
        </p:txBody>
      </p:sp>
      <p:graphicFrame>
        <p:nvGraphicFramePr>
          <p:cNvPr id="5" name="Table 4"/>
          <p:cNvGraphicFramePr>
            <a:graphicFrameLocks noGrp="1"/>
          </p:cNvGraphicFramePr>
          <p:nvPr/>
        </p:nvGraphicFramePr>
        <p:xfrm>
          <a:off x="6949440" y="2651760"/>
          <a:ext cx="4599432" cy="1783080"/>
        </p:xfrm>
        <a:graphic>
          <a:graphicData uri="http://schemas.openxmlformats.org/drawingml/2006/table">
            <a:tbl>
              <a:tblPr firstRow="1" bandRow="1">
                <a:tableStyleId>{5C22544A-7EE6-4342-B048-85BDC9FD1C3A}</a:tableStyleId>
              </a:tblPr>
              <a:tblGrid>
                <a:gridCol w="2404872">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594360">
                <a:tc>
                  <a:txBody>
                    <a:bodyPr/>
                    <a:lstStyle/>
                    <a:p>
                      <a:pPr algn="l"/>
                      <a:r>
                        <a:rPr sz="1600" b="1">
                          <a:solidFill>
                            <a:srgbClr val="FFFFFF"/>
                          </a:solidFill>
                        </a:rPr>
                        <a:t>180-day mortality</a:t>
                      </a:r>
                    </a:p>
                  </a:txBody>
                  <a:tcPr anchor="ctr"/>
                </a:tc>
                <a:tc>
                  <a:txBody>
                    <a:bodyPr/>
                    <a:lstStyle/>
                    <a:p>
                      <a:pPr algn="ctr"/>
                      <a:r>
                        <a:rPr sz="1600" b="1">
                          <a:solidFill>
                            <a:srgbClr val="FFFFFF"/>
                          </a:solidFill>
                        </a:rPr>
                        <a:t>Poor</a:t>
                      </a:r>
                    </a:p>
                  </a:txBody>
                  <a:tcPr anchor="ctr"/>
                </a:tc>
                <a:tc>
                  <a:txBody>
                    <a:bodyPr/>
                    <a:lstStyle/>
                    <a:p>
                      <a:pPr algn="ctr"/>
                      <a:r>
                        <a:rPr sz="1600" b="1">
                          <a:solidFill>
                            <a:srgbClr val="FFFFFF"/>
                          </a:solidFill>
                        </a:rPr>
                        <a:t>Good</a:t>
                      </a:r>
                    </a:p>
                  </a:txBody>
                  <a:tcPr anchor="ctr"/>
                </a:tc>
                <a:extLst>
                  <a:ext uri="{0D108BD9-81ED-4DB2-BD59-A6C34878D82A}">
                    <a16:rowId xmlns:a16="http://schemas.microsoft.com/office/drawing/2014/main" val="10000"/>
                  </a:ext>
                </a:extLst>
              </a:tr>
              <a:tr h="594360">
                <a:tc>
                  <a:txBody>
                    <a:bodyPr/>
                    <a:lstStyle/>
                    <a:p>
                      <a:pPr algn="l"/>
                      <a:r>
                        <a:rPr sz="1800" b="1">
                          <a:solidFill>
                            <a:srgbClr val="262626"/>
                          </a:solidFill>
                        </a:rPr>
                        <a:t>Derivation (Spain)</a:t>
                      </a:r>
                    </a:p>
                  </a:txBody>
                  <a:tcPr anchor="ctr"/>
                </a:tc>
                <a:tc>
                  <a:txBody>
                    <a:bodyPr/>
                    <a:lstStyle/>
                    <a:p>
                      <a:pPr algn="ctr"/>
                      <a:r>
                        <a:rPr sz="1800" b="1">
                          <a:solidFill>
                            <a:srgbClr val="AA2B3E"/>
                          </a:solidFill>
                        </a:rPr>
                        <a:t>82%</a:t>
                      </a:r>
                    </a:p>
                  </a:txBody>
                  <a:tcPr anchor="ctr"/>
                </a:tc>
                <a:tc>
                  <a:txBody>
                    <a:bodyPr/>
                    <a:lstStyle/>
                    <a:p>
                      <a:pPr algn="ctr"/>
                      <a:r>
                        <a:rPr sz="1800" b="0">
                          <a:solidFill>
                            <a:srgbClr val="262626"/>
                          </a:solidFill>
                        </a:rPr>
                        <a:t>38%</a:t>
                      </a:r>
                    </a:p>
                  </a:txBody>
                  <a:tcPr anchor="ctr"/>
                </a:tc>
                <a:extLst>
                  <a:ext uri="{0D108BD9-81ED-4DB2-BD59-A6C34878D82A}">
                    <a16:rowId xmlns:a16="http://schemas.microsoft.com/office/drawing/2014/main" val="10001"/>
                  </a:ext>
                </a:extLst>
              </a:tr>
              <a:tr h="594360">
                <a:tc>
                  <a:txBody>
                    <a:bodyPr/>
                    <a:lstStyle/>
                    <a:p>
                      <a:pPr algn="l"/>
                      <a:r>
                        <a:rPr sz="1800" b="1">
                          <a:solidFill>
                            <a:srgbClr val="262626"/>
                          </a:solidFill>
                        </a:rPr>
                        <a:t>Validation (US)</a:t>
                      </a:r>
                    </a:p>
                  </a:txBody>
                  <a:tcPr anchor="ctr"/>
                </a:tc>
                <a:tc>
                  <a:txBody>
                    <a:bodyPr/>
                    <a:lstStyle/>
                    <a:p>
                      <a:pPr algn="ctr"/>
                      <a:r>
                        <a:rPr sz="1800" b="1">
                          <a:solidFill>
                            <a:srgbClr val="AA2B3E"/>
                          </a:solidFill>
                        </a:rPr>
                        <a:t>36%</a:t>
                      </a:r>
                    </a:p>
                  </a:txBody>
                  <a:tcPr anchor="ctr"/>
                </a:tc>
                <a:tc>
                  <a:txBody>
                    <a:bodyPr/>
                    <a:lstStyle/>
                    <a:p>
                      <a:pPr algn="ctr"/>
                      <a:r>
                        <a:rPr sz="1800" b="0">
                          <a:solidFill>
                            <a:srgbClr val="262626"/>
                          </a:solidFill>
                        </a:rPr>
                        <a:t>8%</a:t>
                      </a:r>
                    </a:p>
                  </a:txBody>
                  <a:tcPr anchor="ctr"/>
                </a:tc>
                <a:extLst>
                  <a:ext uri="{0D108BD9-81ED-4DB2-BD59-A6C34878D82A}">
                    <a16:rowId xmlns:a16="http://schemas.microsoft.com/office/drawing/2014/main" val="10002"/>
                  </a:ext>
                </a:extLst>
              </a:tr>
            </a:tbl>
          </a:graphicData>
        </a:graphic>
      </p:graphicFrame>
      <p:sp>
        <p:nvSpPr>
          <p:cNvPr id="6" name="TextBox 5"/>
          <p:cNvSpPr txBox="1"/>
          <p:nvPr/>
        </p:nvSpPr>
        <p:spPr>
          <a:xfrm>
            <a:off x="6949440" y="4663440"/>
            <a:ext cx="4599432" cy="548640"/>
          </a:xfrm>
          <a:prstGeom prst="rect">
            <a:avLst/>
          </a:prstGeom>
          <a:noFill/>
        </p:spPr>
        <p:txBody>
          <a:bodyPr wrap="square" lIns="54864" tIns="54864" rIns="54864" bIns="54864" anchor="t">
            <a:noAutofit/>
          </a:bodyPr>
          <a:lstStyle/>
          <a:p>
            <a:pPr algn="l">
              <a:spcAft>
                <a:spcPts val="600"/>
              </a:spcAft>
            </a:pPr>
            <a:r>
              <a:rPr sz="2000" b="1" i="0">
                <a:solidFill>
                  <a:srgbClr val="262626"/>
                </a:solidFill>
              </a:rPr>
              <a:t>Adjusted HR ≈ 7 in both cohorts</a:t>
            </a:r>
          </a:p>
        </p:txBody>
      </p:sp>
      <p:sp>
        <p:nvSpPr>
          <p:cNvPr id="7" name="TextBox 6"/>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Ruiz et al, JCO Oncol Pract, 2025</a:t>
            </a:r>
          </a:p>
        </p:txBody>
      </p:sp>
      <p:pic>
        <p:nvPicPr>
          <p:cNvPr id="8" name="Picture 7">
            <a:extLst>
              <a:ext uri="{FF2B5EF4-FFF2-40B4-BE49-F238E27FC236}">
                <a16:creationId xmlns:a16="http://schemas.microsoft.com/office/drawing/2014/main" id="{55D88298-EB6A-EEBE-8EB8-2408D0343D16}"/>
              </a:ext>
            </a:extLst>
          </p:cNvPr>
          <p:cNvPicPr>
            <a:picLocks noChangeAspect="1"/>
          </p:cNvPicPr>
          <p:nvPr/>
        </p:nvPicPr>
        <p:blipFill>
          <a:blip r:embed="rId3"/>
          <a:stretch>
            <a:fillRect/>
          </a:stretch>
        </p:blipFill>
        <p:spPr>
          <a:xfrm>
            <a:off x="643128" y="1036056"/>
            <a:ext cx="5985062" cy="5216979"/>
          </a:xfrm>
          <a:prstGeom prst="rect">
            <a:avLst/>
          </a:prstGeom>
        </p:spPr>
      </p:pic>
      <p:sp>
        <p:nvSpPr>
          <p:cNvPr id="9" name="TextBox 8"/>
          <p:cNvSpPr txBox="1"/>
          <p:nvPr/>
        </p:nvSpPr>
        <p:spPr>
          <a:xfrm>
            <a:off x="6949440" y="5257800"/>
            <a:ext cx="4599432" cy="731520"/>
          </a:xfrm>
          <a:prstGeom prst="rect">
            <a:avLst/>
          </a:prstGeom>
          <a:noFill/>
        </p:spPr>
        <p:txBody>
          <a:bodyPr wrap="square" anchor="t" lIns="54864" rIns="54864" tIns="54864" bIns="54864">
            <a:noAutofit/>
          </a:bodyPr>
          <a:lstStyle/>
          <a:p>
            <a:pPr algn="l">
              <a:spcAft>
                <a:spcPts val="600"/>
              </a:spcAft>
            </a:pPr>
            <a:r>
              <a:rPr sz="1300" b="0" i="1">
                <a:solidFill>
                  <a:srgbClr val="6E6E6E"/>
                </a:solidFill>
              </a:rPr>
              <a:t>Performance status: a clinician's rating of how well a patient manages daily activities; used to judge fitness for treatment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Data alone isn't communication</a:t>
            </a:r>
          </a:p>
        </p:txBody>
      </p:sp>
      <p:sp>
        <p:nvSpPr>
          <p:cNvPr id="3" name="Rounded Rectangle 2"/>
          <p:cNvSpPr/>
          <p:nvPr/>
        </p:nvSpPr>
        <p:spPr>
          <a:xfrm>
            <a:off x="425280" y="1461113"/>
            <a:ext cx="3474720" cy="3246120"/>
          </a:xfrm>
          <a:prstGeom prst="roundRect">
            <a:avLst>
              <a:gd name="adj" fmla="val 6000"/>
            </a:avLst>
          </a:prstGeom>
          <a:solidFill>
            <a:srgbClr val="F2F2F2"/>
          </a:solidFill>
          <a:ln>
            <a:noFill/>
          </a:ln>
        </p:spPr>
        <p:txBody>
          <a:bodyPr wrap="square" lIns="274320" tIns="274320" rIns="274320" bIns="274320" rtlCol="0" anchor="ctr">
            <a:noAutofit/>
          </a:bodyPr>
          <a:lstStyle/>
          <a:p>
            <a:pPr algn="ctr">
              <a:spcAft>
                <a:spcPts val="1000"/>
              </a:spcAft>
            </a:pPr>
            <a:r>
              <a:rPr sz="4000" b="1" i="0">
                <a:solidFill>
                  <a:srgbClr val="AA2B3E"/>
                </a:solidFill>
              </a:rPr>
              <a:t>4.5 vs 4.5</a:t>
            </a:r>
          </a:p>
          <a:p>
            <a:pPr algn="ctr">
              <a:spcAft>
                <a:spcPts val="1000"/>
              </a:spcAft>
            </a:pPr>
            <a:r>
              <a:rPr sz="1800" b="0" i="0">
                <a:solidFill>
                  <a:srgbClr val="262626"/>
                </a:solidFill>
              </a:rPr>
              <a:t>patient-rated team understanding of symptoms (1–5 scale)</a:t>
            </a:r>
          </a:p>
        </p:txBody>
      </p:sp>
      <p:sp>
        <p:nvSpPr>
          <p:cNvPr id="6" name="Rounded Rectangle 5"/>
          <p:cNvSpPr/>
          <p:nvPr/>
        </p:nvSpPr>
        <p:spPr>
          <a:xfrm>
            <a:off x="649224" y="5519058"/>
            <a:ext cx="10908792" cy="777240"/>
          </a:xfrm>
          <a:prstGeom prst="roundRect">
            <a:avLst>
              <a:gd name="adj" fmla="val 6000"/>
            </a:avLst>
          </a:prstGeom>
          <a:solidFill>
            <a:srgbClr val="AA2B3E"/>
          </a:solidFill>
          <a:ln>
            <a:noFill/>
          </a:ln>
        </p:spPr>
        <p:txBody>
          <a:bodyPr wrap="square" lIns="54864" tIns="54864" rIns="54864" bIns="54864" rtlCol="0" anchor="ctr">
            <a:noAutofit/>
          </a:bodyPr>
          <a:lstStyle/>
          <a:p>
            <a:pPr algn="ctr">
              <a:spcAft>
                <a:spcPts val="600"/>
              </a:spcAft>
            </a:pPr>
            <a:r>
              <a:rPr sz="2200" b="1" i="0" dirty="0">
                <a:solidFill>
                  <a:srgbClr val="FFFFFF"/>
                </a:solidFill>
              </a:rPr>
              <a:t>Patient-generated data must trigger action, not just fill a dashboard</a:t>
            </a:r>
          </a:p>
        </p:txBody>
      </p:sp>
      <p:sp>
        <p:nvSpPr>
          <p:cNvPr id="7" name="TextBox 6"/>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Parikh et al, JCO Oncol Pract, 2023</a:t>
            </a:r>
          </a:p>
        </p:txBody>
      </p:sp>
      <p:pic>
        <p:nvPicPr>
          <p:cNvPr id="8" name="Picture 7" descr="FIG 1.">
            <a:extLst>
              <a:ext uri="{FF2B5EF4-FFF2-40B4-BE49-F238E27FC236}">
                <a16:creationId xmlns:a16="http://schemas.microsoft.com/office/drawing/2014/main" id="{5C203C8B-3C13-E9BF-49AA-A7F84BEBE271}"/>
              </a:ext>
            </a:extLst>
          </p:cNvPr>
          <p:cNvPicPr>
            <a:picLocks noChangeAspect="1"/>
          </p:cNvPicPr>
          <p:nvPr/>
        </p:nvPicPr>
        <p:blipFill>
          <a:blip r:embed="rId3"/>
          <a:stretch>
            <a:fillRect/>
          </a:stretch>
        </p:blipFill>
        <p:spPr>
          <a:xfrm>
            <a:off x="4019097" y="1653811"/>
            <a:ext cx="8047717" cy="286375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Next: wearables inside the care pathway</a:t>
            </a:r>
          </a:p>
        </p:txBody>
      </p:sp>
      <p:sp>
        <p:nvSpPr>
          <p:cNvPr id="3" name="Rounded Rectangle 2"/>
          <p:cNvSpPr/>
          <p:nvPr/>
        </p:nvSpPr>
        <p:spPr>
          <a:xfrm>
            <a:off x="640080" y="1051560"/>
            <a:ext cx="6766560" cy="4526280"/>
          </a:xfrm>
          <a:prstGeom prst="roundRect">
            <a:avLst>
              <a:gd name="adj" fmla="val 6000"/>
            </a:avLst>
          </a:prstGeom>
          <a:solidFill>
            <a:srgbClr val="F2F2F2"/>
          </a:solidFill>
          <a:ln>
            <a:noFill/>
          </a:ln>
        </p:spPr>
        <p:txBody>
          <a:bodyPr rtlCol="0" anchor="ctr"/>
          <a:lstStyle/>
          <a:p>
            <a:pPr algn="ctr"/>
            <a:endParaRPr/>
          </a:p>
        </p:txBody>
      </p:sp>
      <p:sp>
        <p:nvSpPr>
          <p:cNvPr id="4" name="TextBox 3"/>
          <p:cNvSpPr txBox="1"/>
          <p:nvPr/>
        </p:nvSpPr>
        <p:spPr>
          <a:xfrm>
            <a:off x="868680" y="1188720"/>
            <a:ext cx="6400800" cy="548640"/>
          </a:xfrm>
          <a:prstGeom prst="rect">
            <a:avLst/>
          </a:prstGeom>
          <a:noFill/>
        </p:spPr>
        <p:txBody>
          <a:bodyPr wrap="square" lIns="54864" tIns="54864" rIns="54864" bIns="54864" anchor="t">
            <a:noAutofit/>
          </a:bodyPr>
          <a:lstStyle/>
          <a:p>
            <a:pPr algn="l">
              <a:spcAft>
                <a:spcPts val="600"/>
              </a:spcAft>
            </a:pPr>
            <a:r>
              <a:rPr sz="2600" b="1" i="0">
                <a:solidFill>
                  <a:srgbClr val="AA2B3E"/>
                </a:solidFill>
              </a:rPr>
              <a:t>PACE-70</a:t>
            </a:r>
          </a:p>
        </p:txBody>
      </p:sp>
      <p:sp>
        <p:nvSpPr>
          <p:cNvPr id="5" name="TextBox 4"/>
          <p:cNvSpPr txBox="1"/>
          <p:nvPr/>
        </p:nvSpPr>
        <p:spPr>
          <a:xfrm>
            <a:off x="868680" y="1737360"/>
            <a:ext cx="6400800" cy="457200"/>
          </a:xfrm>
          <a:prstGeom prst="rect">
            <a:avLst/>
          </a:prstGeom>
          <a:noFill/>
        </p:spPr>
        <p:txBody>
          <a:bodyPr wrap="square" lIns="54864" tIns="54864" rIns="54864" bIns="54864" anchor="t">
            <a:noAutofit/>
          </a:bodyPr>
          <a:lstStyle/>
          <a:p>
            <a:pPr algn="l">
              <a:spcAft>
                <a:spcPts val="600"/>
              </a:spcAft>
            </a:pPr>
            <a:r>
              <a:rPr sz="1600" b="0" i="0">
                <a:solidFill>
                  <a:srgbClr val="6E6E6E"/>
                </a:solidFill>
              </a:rPr>
              <a:t>Adults ≥70 starting palliative-intent therapy  |  3 community practices</a:t>
            </a:r>
          </a:p>
        </p:txBody>
      </p:sp>
      <p:sp>
        <p:nvSpPr>
          <p:cNvPr id="6" name="Rounded Rectangle 5"/>
          <p:cNvSpPr/>
          <p:nvPr/>
        </p:nvSpPr>
        <p:spPr>
          <a:xfrm>
            <a:off x="868680" y="2468880"/>
            <a:ext cx="2743200" cy="1051560"/>
          </a:xfrm>
          <a:prstGeom prst="roundRect">
            <a:avLst>
              <a:gd name="adj" fmla="val 6000"/>
            </a:avLst>
          </a:prstGeom>
          <a:solidFill>
            <a:srgbClr val="FFFFFF"/>
          </a:solidFill>
          <a:ln>
            <a:noFill/>
          </a:ln>
        </p:spPr>
        <p:txBody>
          <a:bodyPr wrap="square" lIns="109728" tIns="109728" rIns="109728" bIns="109728" rtlCol="0" anchor="ctr">
            <a:noAutofit/>
          </a:bodyPr>
          <a:lstStyle/>
          <a:p>
            <a:pPr algn="ctr">
              <a:spcAft>
                <a:spcPts val="600"/>
              </a:spcAft>
            </a:pPr>
            <a:r>
              <a:rPr sz="1700" b="1" i="0">
                <a:solidFill>
                  <a:srgbClr val="262626"/>
                </a:solidFill>
              </a:rPr>
              <a:t>Geriatric assessment in the EHR</a:t>
            </a:r>
          </a:p>
        </p:txBody>
      </p:sp>
      <p:cxnSp>
        <p:nvCxnSpPr>
          <p:cNvPr id="7" name="Connector 6"/>
          <p:cNvCxnSpPr/>
          <p:nvPr/>
        </p:nvCxnSpPr>
        <p:spPr>
          <a:xfrm>
            <a:off x="3657600" y="2994660"/>
            <a:ext cx="685800" cy="0"/>
          </a:xfrm>
          <a:prstGeom prst="line">
            <a:avLst/>
          </a:prstGeom>
          <a:ln w="31750">
            <a:solidFill>
              <a:srgbClr val="AA2B3E"/>
            </a:solidFill>
            <a:tailEnd type="triangle" w="med" len="med"/>
          </a:ln>
        </p:spPr>
      </p:cxnSp>
      <p:sp>
        <p:nvSpPr>
          <p:cNvPr id="8" name="Rounded Rectangle 7"/>
          <p:cNvSpPr/>
          <p:nvPr/>
        </p:nvSpPr>
        <p:spPr>
          <a:xfrm>
            <a:off x="4389120" y="2468880"/>
            <a:ext cx="2788920" cy="1051560"/>
          </a:xfrm>
          <a:prstGeom prst="roundRect">
            <a:avLst>
              <a:gd name="adj" fmla="val 6000"/>
            </a:avLst>
          </a:prstGeom>
          <a:solidFill>
            <a:srgbClr val="F8E9EB"/>
          </a:solidFill>
          <a:ln>
            <a:noFill/>
          </a:ln>
        </p:spPr>
        <p:txBody>
          <a:bodyPr wrap="square" lIns="109728" tIns="109728" rIns="109728" bIns="109728" rtlCol="0" anchor="ctr">
            <a:noAutofit/>
          </a:bodyPr>
          <a:lstStyle/>
          <a:p>
            <a:pPr algn="ctr">
              <a:spcAft>
                <a:spcPts val="600"/>
              </a:spcAft>
            </a:pPr>
            <a:r>
              <a:rPr sz="1700" b="0" i="0">
                <a:solidFill>
                  <a:srgbClr val="262626"/>
                </a:solidFill>
              </a:rPr>
              <a:t>Automated alert + guideline-based actions</a:t>
            </a:r>
          </a:p>
        </p:txBody>
      </p:sp>
      <p:sp>
        <p:nvSpPr>
          <p:cNvPr id="9" name="Rounded Rectangle 8"/>
          <p:cNvSpPr/>
          <p:nvPr/>
        </p:nvSpPr>
        <p:spPr>
          <a:xfrm>
            <a:off x="868680" y="3931920"/>
            <a:ext cx="2743200" cy="1051560"/>
          </a:xfrm>
          <a:prstGeom prst="roundRect">
            <a:avLst>
              <a:gd name="adj" fmla="val 6000"/>
            </a:avLst>
          </a:prstGeom>
          <a:solidFill>
            <a:srgbClr val="FFFFFF"/>
          </a:solidFill>
          <a:ln>
            <a:noFill/>
          </a:ln>
        </p:spPr>
        <p:txBody>
          <a:bodyPr wrap="square" lIns="109728" tIns="109728" rIns="109728" bIns="109728" rtlCol="0" anchor="ctr">
            <a:noAutofit/>
          </a:bodyPr>
          <a:lstStyle/>
          <a:p>
            <a:pPr algn="ctr">
              <a:spcAft>
                <a:spcPts val="600"/>
              </a:spcAft>
            </a:pPr>
            <a:r>
              <a:rPr sz="1700" b="1" i="0">
                <a:solidFill>
                  <a:srgbClr val="262626"/>
                </a:solidFill>
              </a:rPr>
              <a:t>Fitbit steps + CT body composition</a:t>
            </a:r>
          </a:p>
        </p:txBody>
      </p:sp>
      <p:cxnSp>
        <p:nvCxnSpPr>
          <p:cNvPr id="10" name="Connector 9"/>
          <p:cNvCxnSpPr/>
          <p:nvPr/>
        </p:nvCxnSpPr>
        <p:spPr>
          <a:xfrm>
            <a:off x="3657600" y="4457700"/>
            <a:ext cx="685800" cy="0"/>
          </a:xfrm>
          <a:prstGeom prst="line">
            <a:avLst/>
          </a:prstGeom>
          <a:ln w="31750">
            <a:solidFill>
              <a:srgbClr val="AA2B3E"/>
            </a:solidFill>
            <a:tailEnd type="triangle" w="med" len="med"/>
          </a:ln>
        </p:spPr>
      </p:cxnSp>
      <p:sp>
        <p:nvSpPr>
          <p:cNvPr id="11" name="Rounded Rectangle 10"/>
          <p:cNvSpPr/>
          <p:nvPr/>
        </p:nvSpPr>
        <p:spPr>
          <a:xfrm>
            <a:off x="4389120" y="3931920"/>
            <a:ext cx="2788920" cy="1051560"/>
          </a:xfrm>
          <a:prstGeom prst="roundRect">
            <a:avLst>
              <a:gd name="adj" fmla="val 6000"/>
            </a:avLst>
          </a:prstGeom>
          <a:solidFill>
            <a:srgbClr val="F8E9EB"/>
          </a:solidFill>
          <a:ln>
            <a:noFill/>
          </a:ln>
        </p:spPr>
        <p:txBody>
          <a:bodyPr wrap="square" lIns="109728" tIns="109728" rIns="109728" bIns="109728" rtlCol="0" anchor="ctr">
            <a:noAutofit/>
          </a:bodyPr>
          <a:lstStyle/>
          <a:p>
            <a:pPr algn="ctr">
              <a:spcAft>
                <a:spcPts val="600"/>
              </a:spcAft>
            </a:pPr>
            <a:r>
              <a:rPr sz="1700" b="0" i="0">
                <a:solidFill>
                  <a:srgbClr val="262626"/>
                </a:solidFill>
              </a:rPr>
              <a:t>Predict toxicity, falls, hospitalization</a:t>
            </a:r>
          </a:p>
        </p:txBody>
      </p:sp>
      <p:sp>
        <p:nvSpPr>
          <p:cNvPr id="12" name="Rounded Rectangle 11"/>
          <p:cNvSpPr/>
          <p:nvPr/>
        </p:nvSpPr>
        <p:spPr>
          <a:xfrm>
            <a:off x="7772400" y="1051560"/>
            <a:ext cx="3776472" cy="4526280"/>
          </a:xfrm>
          <a:prstGeom prst="roundRect">
            <a:avLst>
              <a:gd name="adj" fmla="val 6000"/>
            </a:avLst>
          </a:prstGeom>
          <a:solidFill>
            <a:srgbClr val="E3F3FC"/>
          </a:solidFill>
          <a:ln>
            <a:noFill/>
          </a:ln>
        </p:spPr>
        <p:txBody>
          <a:bodyPr wrap="square" lIns="320040" tIns="320040" rIns="320040" bIns="320040" rtlCol="0" anchor="t">
            <a:noAutofit/>
          </a:bodyPr>
          <a:lstStyle/>
          <a:p>
            <a:pPr algn="l">
              <a:spcAft>
                <a:spcPts val="1400"/>
              </a:spcAft>
            </a:pPr>
            <a:r>
              <a:rPr sz="2400" b="1" i="0">
                <a:solidFill>
                  <a:srgbClr val="262626"/>
                </a:solidFill>
              </a:rPr>
              <a:t>Guardrails</a:t>
            </a:r>
          </a:p>
          <a:p>
            <a:pPr algn="l">
              <a:spcAft>
                <a:spcPts val="1400"/>
              </a:spcAft>
            </a:pPr>
            <a:r>
              <a:rPr sz="1800" b="0" i="0">
                <a:solidFill>
                  <a:srgbClr val="262626"/>
                </a:solidFill>
              </a:rPr>
              <a:t>Device and broadband access</a:t>
            </a:r>
          </a:p>
          <a:p>
            <a:pPr algn="l">
              <a:spcAft>
                <a:spcPts val="1400"/>
              </a:spcAft>
            </a:pPr>
            <a:r>
              <a:rPr sz="1800" b="0" i="0">
                <a:solidFill>
                  <a:srgbClr val="262626"/>
                </a:solidFill>
              </a:rPr>
              <a:t>Patient burden</a:t>
            </a:r>
          </a:p>
          <a:p>
            <a:pPr algn="l">
              <a:spcAft>
                <a:spcPts val="1400"/>
              </a:spcAft>
            </a:pPr>
            <a:r>
              <a:rPr sz="1800" b="0" i="0">
                <a:solidFill>
                  <a:srgbClr val="262626"/>
                </a:solidFill>
              </a:rPr>
              <a:t>Data ownership and privacy</a:t>
            </a:r>
          </a:p>
          <a:p>
            <a:pPr algn="l">
              <a:spcAft>
                <a:spcPts val="1400"/>
              </a:spcAft>
            </a:pPr>
            <a:r>
              <a:rPr sz="1800" b="0" i="0">
                <a:solidFill>
                  <a:srgbClr val="262626"/>
                </a:solidFill>
              </a:rPr>
              <a:t>Who pays for monitoring?</a:t>
            </a:r>
          </a:p>
        </p:txBody>
      </p:sp>
      <p:sp>
        <p:nvSpPr>
          <p:cNvPr id="13" name="TextBox 12"/>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Aleixo et al, J Geriatr Oncol, 2026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Show of hands</a:t>
            </a:r>
          </a:p>
        </p:txBody>
      </p:sp>
      <p:sp>
        <p:nvSpPr>
          <p:cNvPr id="3" name="TextBox 2"/>
          <p:cNvSpPr txBox="1"/>
          <p:nvPr/>
        </p:nvSpPr>
        <p:spPr>
          <a:xfrm>
            <a:off x="640080" y="1554480"/>
            <a:ext cx="10908792" cy="1645920"/>
          </a:xfrm>
          <a:prstGeom prst="rect">
            <a:avLst/>
          </a:prstGeom>
          <a:noFill/>
        </p:spPr>
        <p:txBody>
          <a:bodyPr wrap="square" lIns="54864" tIns="54864" rIns="54864" bIns="54864" anchor="ctr">
            <a:noAutofit/>
          </a:bodyPr>
          <a:lstStyle/>
          <a:p>
            <a:pPr algn="ctr">
              <a:spcAft>
                <a:spcPts val="600"/>
              </a:spcAft>
            </a:pPr>
            <a:r>
              <a:rPr sz="4000" b="1" i="0">
                <a:solidFill>
                  <a:srgbClr val="262626"/>
                </a:solidFill>
              </a:rPr>
              <a:t>Would you want your oncologist to use an AI scribe?</a:t>
            </a:r>
          </a:p>
        </p:txBody>
      </p:sp>
      <p:sp>
        <p:nvSpPr>
          <p:cNvPr id="4" name="Rounded Rectangle 3"/>
          <p:cNvSpPr/>
          <p:nvPr/>
        </p:nvSpPr>
        <p:spPr>
          <a:xfrm>
            <a:off x="1600200" y="3657600"/>
            <a:ext cx="2560320" cy="914400"/>
          </a:xfrm>
          <a:prstGeom prst="roundRect">
            <a:avLst>
              <a:gd name="adj" fmla="val 50000"/>
            </a:avLst>
          </a:prstGeom>
          <a:solidFill>
            <a:srgbClr val="0099E6"/>
          </a:solidFill>
          <a:ln>
            <a:noFill/>
          </a:ln>
        </p:spPr>
        <p:txBody>
          <a:bodyPr wrap="square" lIns="54864" tIns="54864" rIns="54864" bIns="54864" rtlCol="0" anchor="ctr">
            <a:noAutofit/>
          </a:bodyPr>
          <a:lstStyle/>
          <a:p>
            <a:pPr algn="ctr">
              <a:spcAft>
                <a:spcPts val="600"/>
              </a:spcAft>
            </a:pPr>
            <a:r>
              <a:rPr sz="2600" b="1" i="0">
                <a:solidFill>
                  <a:srgbClr val="FFFFFF"/>
                </a:solidFill>
              </a:rPr>
              <a:t>Yes</a:t>
            </a:r>
          </a:p>
        </p:txBody>
      </p:sp>
      <p:sp>
        <p:nvSpPr>
          <p:cNvPr id="5" name="Rounded Rectangle 4"/>
          <p:cNvSpPr/>
          <p:nvPr/>
        </p:nvSpPr>
        <p:spPr>
          <a:xfrm>
            <a:off x="4818888" y="3657600"/>
            <a:ext cx="2560320" cy="914400"/>
          </a:xfrm>
          <a:prstGeom prst="roundRect">
            <a:avLst>
              <a:gd name="adj" fmla="val 50000"/>
            </a:avLst>
          </a:prstGeom>
          <a:solidFill>
            <a:srgbClr val="AA2B3E"/>
          </a:solidFill>
          <a:ln>
            <a:noFill/>
          </a:ln>
        </p:spPr>
        <p:txBody>
          <a:bodyPr wrap="square" lIns="54864" tIns="54864" rIns="54864" bIns="54864" rtlCol="0" anchor="ctr">
            <a:noAutofit/>
          </a:bodyPr>
          <a:lstStyle/>
          <a:p>
            <a:pPr algn="ctr">
              <a:spcAft>
                <a:spcPts val="600"/>
              </a:spcAft>
            </a:pPr>
            <a:r>
              <a:rPr sz="2600" b="1" i="0">
                <a:solidFill>
                  <a:srgbClr val="FFFFFF"/>
                </a:solidFill>
              </a:rPr>
              <a:t>No</a:t>
            </a:r>
          </a:p>
        </p:txBody>
      </p:sp>
      <p:sp>
        <p:nvSpPr>
          <p:cNvPr id="6" name="Rounded Rectangle 5"/>
          <p:cNvSpPr/>
          <p:nvPr/>
        </p:nvSpPr>
        <p:spPr>
          <a:xfrm>
            <a:off x="8037575" y="3657600"/>
            <a:ext cx="2560320" cy="914400"/>
          </a:xfrm>
          <a:prstGeom prst="roundRect">
            <a:avLst>
              <a:gd name="adj" fmla="val 50000"/>
            </a:avLst>
          </a:prstGeom>
          <a:solidFill>
            <a:srgbClr val="6E6E6E"/>
          </a:solidFill>
          <a:ln>
            <a:noFill/>
          </a:ln>
        </p:spPr>
        <p:txBody>
          <a:bodyPr wrap="square" lIns="54864" tIns="54864" rIns="54864" bIns="54864" rtlCol="0" anchor="ctr">
            <a:noAutofit/>
          </a:bodyPr>
          <a:lstStyle/>
          <a:p>
            <a:pPr algn="ctr">
              <a:spcAft>
                <a:spcPts val="600"/>
              </a:spcAft>
            </a:pPr>
            <a:r>
              <a:rPr sz="2600" b="1" i="0">
                <a:solidFill>
                  <a:srgbClr val="FFFFFF"/>
                </a:solidFill>
              </a:rPr>
              <a:t>It depends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assets/winship_helix_bg.png"/>
          <p:cNvPicPr>
            <a:picLocks noChangeAspect="1"/>
          </p:cNvPicPr>
          <p:nvPr/>
        </p:nvPicPr>
        <p:blipFill>
          <a:blip r:embed="rId3">
            <a:alphaModFix amt="25000"/>
          </a:blip>
          <a:srcRect/>
          <a:stretch/>
        </p:blipFill>
        <p:spPr>
          <a:xfrm>
            <a:off x="-1" y="-258978"/>
            <a:ext cx="12191695" cy="6858000"/>
          </a:xfrm>
          <a:prstGeom prst="rect">
            <a:avLst/>
          </a:prstGeom>
        </p:spPr>
      </p:pic>
      <p:sp>
        <p:nvSpPr>
          <p:cNvPr id="3" name="Shape 0"/>
          <p:cNvSpPr/>
          <p:nvPr/>
        </p:nvSpPr>
        <p:spPr>
          <a:xfrm>
            <a:off x="0" y="6373368"/>
            <a:ext cx="12191695" cy="45720"/>
          </a:xfrm>
          <a:prstGeom prst="rect">
            <a:avLst/>
          </a:prstGeom>
          <a:solidFill>
            <a:srgbClr val="F2A900"/>
          </a:solidFill>
          <a:ln w="12700">
            <a:solidFill>
              <a:srgbClr val="F2A900"/>
            </a:solidFill>
            <a:prstDash val="solid"/>
          </a:ln>
        </p:spPr>
        <p:txBody>
          <a:bodyPr/>
          <a:lstStyle/>
          <a:p>
            <a:endParaRPr lang="en-US"/>
          </a:p>
        </p:txBody>
      </p:sp>
      <p:sp>
        <p:nvSpPr>
          <p:cNvPr id="4" name="Shape 1"/>
          <p:cNvSpPr/>
          <p:nvPr/>
        </p:nvSpPr>
        <p:spPr>
          <a:xfrm>
            <a:off x="0" y="6431890"/>
            <a:ext cx="12191695" cy="427025"/>
          </a:xfrm>
          <a:prstGeom prst="rect">
            <a:avLst/>
          </a:prstGeom>
          <a:solidFill>
            <a:srgbClr val="002B5C"/>
          </a:solidFill>
          <a:ln w="12700">
            <a:solidFill>
              <a:srgbClr val="002B5C"/>
            </a:solidFill>
            <a:prstDash val="solid"/>
          </a:ln>
        </p:spPr>
        <p:txBody>
          <a:bodyPr/>
          <a:lstStyle/>
          <a:p>
            <a:endParaRPr lang="en-US"/>
          </a:p>
        </p:txBody>
      </p:sp>
      <p:sp>
        <p:nvSpPr>
          <p:cNvPr id="5" name="Text 2"/>
          <p:cNvSpPr/>
          <p:nvPr/>
        </p:nvSpPr>
        <p:spPr>
          <a:xfrm>
            <a:off x="274320" y="6431890"/>
            <a:ext cx="5029200" cy="427025"/>
          </a:xfrm>
          <a:prstGeom prst="rect">
            <a:avLst/>
          </a:prstGeom>
          <a:noFill/>
          <a:ln/>
        </p:spPr>
        <p:txBody>
          <a:bodyPr wrap="square" lIns="0" tIns="0" rIns="0" bIns="0"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WINSHIP CANCER INSTITUTE OF EMORY UNIVERSITY</a:t>
            </a:r>
            <a:endParaRPr lang="en-US" sz="1000" dirty="0"/>
          </a:p>
        </p:txBody>
      </p:sp>
      <p:sp>
        <p:nvSpPr>
          <p:cNvPr id="6" name="Text 3"/>
          <p:cNvSpPr/>
          <p:nvPr/>
        </p:nvSpPr>
        <p:spPr>
          <a:xfrm>
            <a:off x="4998568" y="6431890"/>
            <a:ext cx="2194560" cy="427025"/>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@ravi_b_parikh</a:t>
            </a:r>
            <a:endParaRPr lang="en-US" sz="1100" dirty="0"/>
          </a:p>
        </p:txBody>
      </p:sp>
      <p:sp>
        <p:nvSpPr>
          <p:cNvPr id="7" name="Text 4"/>
          <p:cNvSpPr/>
          <p:nvPr/>
        </p:nvSpPr>
        <p:spPr>
          <a:xfrm>
            <a:off x="7162495" y="6431890"/>
            <a:ext cx="4754880" cy="427025"/>
          </a:xfrm>
          <a:prstGeom prst="rect">
            <a:avLst/>
          </a:prstGeom>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NCI Designated Comprehensive Cancer Center</a:t>
            </a:r>
            <a:endParaRPr lang="en-US" sz="1000" dirty="0"/>
          </a:p>
        </p:txBody>
      </p:sp>
      <p:sp>
        <p:nvSpPr>
          <p:cNvPr id="8" name="Shape 5"/>
          <p:cNvSpPr/>
          <p:nvPr/>
        </p:nvSpPr>
        <p:spPr>
          <a:xfrm>
            <a:off x="0" y="228600"/>
            <a:ext cx="118872" cy="685800"/>
          </a:xfrm>
          <a:prstGeom prst="rect">
            <a:avLst/>
          </a:prstGeom>
          <a:solidFill>
            <a:srgbClr val="F2A900"/>
          </a:solidFill>
          <a:ln w="12700">
            <a:solidFill>
              <a:srgbClr val="F2A900"/>
            </a:solidFill>
            <a:prstDash val="solid"/>
          </a:ln>
        </p:spPr>
        <p:txBody>
          <a:bodyPr/>
          <a:lstStyle/>
          <a:p>
            <a:endParaRPr lang="en-US"/>
          </a:p>
        </p:txBody>
      </p:sp>
      <p:sp>
        <p:nvSpPr>
          <p:cNvPr id="9" name="Text 6"/>
          <p:cNvSpPr/>
          <p:nvPr/>
        </p:nvSpPr>
        <p:spPr>
          <a:xfrm>
            <a:off x="320038" y="73152"/>
            <a:ext cx="11551615" cy="777240"/>
          </a:xfrm>
          <a:prstGeom prst="rect">
            <a:avLst/>
          </a:prstGeom>
          <a:noFill/>
          <a:ln/>
        </p:spPr>
        <p:txBody>
          <a:bodyPr wrap="square" lIns="0" tIns="0" rIns="0" bIns="0" rtlCol="0" anchor="ctr"/>
          <a:lstStyle/>
          <a:p>
            <a:pPr marL="0" indent="0">
              <a:buNone/>
            </a:pPr>
            <a:r>
              <a:rPr lang="en-US" sz="2800" b="1" dirty="0">
                <a:solidFill>
                  <a:srgbClr val="002B5C"/>
                </a:solidFill>
                <a:latin typeface="Calibri" pitchFamily="34" charset="0"/>
                <a:ea typeface="Calibri" pitchFamily="34" charset="-122"/>
                <a:cs typeface="Calibri" pitchFamily="34" charset="-120"/>
              </a:rPr>
              <a:t>AMBIENT AI SCRIBING</a:t>
            </a:r>
            <a:endParaRPr lang="en-US" sz="2800" dirty="0"/>
          </a:p>
        </p:txBody>
      </p:sp>
      <p:pic>
        <p:nvPicPr>
          <p:cNvPr id="10" name="Image 1" descr="assets/atl_scribe1.png"/>
          <p:cNvPicPr>
            <a:picLocks noChangeAspect="1"/>
          </p:cNvPicPr>
          <p:nvPr/>
        </p:nvPicPr>
        <p:blipFill>
          <a:blip r:embed="rId4"/>
          <a:srcRect/>
          <a:stretch/>
        </p:blipFill>
        <p:spPr>
          <a:xfrm>
            <a:off x="457200" y="1188720"/>
            <a:ext cx="5943600" cy="4754880"/>
          </a:xfrm>
          <a:prstGeom prst="rect">
            <a:avLst/>
          </a:prstGeom>
        </p:spPr>
      </p:pic>
      <p:sp>
        <p:nvSpPr>
          <p:cNvPr id="11" name="Text 7"/>
          <p:cNvSpPr/>
          <p:nvPr/>
        </p:nvSpPr>
        <p:spPr>
          <a:xfrm>
            <a:off x="6858000" y="1280160"/>
            <a:ext cx="4754880" cy="365760"/>
          </a:xfrm>
          <a:prstGeom prst="rect">
            <a:avLst/>
          </a:prstGeom>
          <a:noFill/>
          <a:ln/>
        </p:spPr>
        <p:txBody>
          <a:bodyPr wrap="square" lIns="0" tIns="0" rIns="0" bIns="0" rtlCol="0" anchor="ctr"/>
          <a:lstStyle/>
          <a:p>
            <a:pPr marL="0" indent="0">
              <a:buNone/>
            </a:pPr>
            <a:r>
              <a:rPr lang="en-US" sz="1400" i="1" dirty="0">
                <a:solidFill>
                  <a:srgbClr val="64748B"/>
                </a:solidFill>
                <a:latin typeface="Calibri" pitchFamily="34" charset="0"/>
                <a:ea typeface="Calibri" pitchFamily="34" charset="-122"/>
                <a:cs typeface="Calibri" pitchFamily="34" charset="-120"/>
              </a:rPr>
              <a:t>Permanente Medical Group, Oct to Dec 2023</a:t>
            </a:r>
            <a:endParaRPr lang="en-US" sz="1400" dirty="0"/>
          </a:p>
        </p:txBody>
      </p:sp>
      <p:sp>
        <p:nvSpPr>
          <p:cNvPr id="12" name="Shape 8"/>
          <p:cNvSpPr/>
          <p:nvPr/>
        </p:nvSpPr>
        <p:spPr>
          <a:xfrm>
            <a:off x="6858000" y="1828800"/>
            <a:ext cx="4754880" cy="1371600"/>
          </a:xfrm>
          <a:prstGeom prst="rect">
            <a:avLst/>
          </a:prstGeom>
          <a:solidFill>
            <a:srgbClr val="002B5C"/>
          </a:solidFill>
          <a:ln w="12700">
            <a:solidFill>
              <a:srgbClr val="002B5C"/>
            </a:solidFill>
            <a:prstDash val="solid"/>
          </a:ln>
        </p:spPr>
        <p:txBody>
          <a:bodyPr/>
          <a:lstStyle/>
          <a:p>
            <a:endParaRPr lang="en-US"/>
          </a:p>
        </p:txBody>
      </p:sp>
      <p:sp>
        <p:nvSpPr>
          <p:cNvPr id="13" name="Text 9"/>
          <p:cNvSpPr/>
          <p:nvPr/>
        </p:nvSpPr>
        <p:spPr>
          <a:xfrm>
            <a:off x="6858000" y="1920240"/>
            <a:ext cx="4754880" cy="822960"/>
          </a:xfrm>
          <a:prstGeom prst="rect">
            <a:avLst/>
          </a:prstGeom>
          <a:noFill/>
          <a:ln/>
        </p:spPr>
        <p:txBody>
          <a:bodyPr wrap="square" lIns="0" tIns="0" rIns="0" bIns="0" rtlCol="0" anchor="ctr"/>
          <a:lstStyle/>
          <a:p>
            <a:pPr marL="0" indent="0" algn="ctr">
              <a:buNone/>
            </a:pPr>
            <a:r>
              <a:rPr lang="en-US" sz="5400" b="1" dirty="0">
                <a:solidFill>
                  <a:srgbClr val="F2A900"/>
                </a:solidFill>
                <a:latin typeface="Calibri" pitchFamily="34" charset="0"/>
                <a:ea typeface="Calibri" pitchFamily="34" charset="-122"/>
                <a:cs typeface="Calibri" pitchFamily="34" charset="-120"/>
              </a:rPr>
              <a:t>3,442</a:t>
            </a:r>
            <a:endParaRPr lang="en-US" sz="5400" dirty="0"/>
          </a:p>
        </p:txBody>
      </p:sp>
      <p:sp>
        <p:nvSpPr>
          <p:cNvPr id="14" name="Text 10"/>
          <p:cNvSpPr/>
          <p:nvPr/>
        </p:nvSpPr>
        <p:spPr>
          <a:xfrm>
            <a:off x="6858000" y="2651760"/>
            <a:ext cx="4754880" cy="457200"/>
          </a:xfrm>
          <a:prstGeom prst="rect">
            <a:avLst/>
          </a:prstGeom>
          <a:noFill/>
          <a:ln/>
        </p:spPr>
        <p:txBody>
          <a:bodyPr wrap="square" lIns="0" tIns="0" rIns="0" bIns="0" rtlCol="0" anchor="ctr"/>
          <a:lstStyle/>
          <a:p>
            <a:pPr marL="0" indent="0" algn="ctr">
              <a:buNone/>
            </a:pPr>
            <a:r>
              <a:rPr lang="en-US" sz="1400" dirty="0">
                <a:solidFill>
                  <a:srgbClr val="FFFFFF"/>
                </a:solidFill>
                <a:latin typeface="Calibri" pitchFamily="34" charset="0"/>
                <a:ea typeface="Calibri" pitchFamily="34" charset="-122"/>
                <a:cs typeface="Calibri" pitchFamily="34" charset="-120"/>
              </a:rPr>
              <a:t>unique physician users in 10 weeks</a:t>
            </a:r>
            <a:endParaRPr lang="en-US" sz="1400" dirty="0"/>
          </a:p>
        </p:txBody>
      </p:sp>
      <p:sp>
        <p:nvSpPr>
          <p:cNvPr id="15" name="Shape 11"/>
          <p:cNvSpPr/>
          <p:nvPr/>
        </p:nvSpPr>
        <p:spPr>
          <a:xfrm>
            <a:off x="6858000" y="3383280"/>
            <a:ext cx="4754880" cy="1371600"/>
          </a:xfrm>
          <a:prstGeom prst="rect">
            <a:avLst/>
          </a:prstGeom>
          <a:solidFill>
            <a:srgbClr val="002B5C"/>
          </a:solidFill>
          <a:ln w="12700">
            <a:solidFill>
              <a:srgbClr val="002B5C"/>
            </a:solidFill>
            <a:prstDash val="solid"/>
          </a:ln>
        </p:spPr>
        <p:txBody>
          <a:bodyPr/>
          <a:lstStyle/>
          <a:p>
            <a:endParaRPr lang="en-US"/>
          </a:p>
        </p:txBody>
      </p:sp>
      <p:sp>
        <p:nvSpPr>
          <p:cNvPr id="16" name="Text 12"/>
          <p:cNvSpPr/>
          <p:nvPr/>
        </p:nvSpPr>
        <p:spPr>
          <a:xfrm>
            <a:off x="6858000" y="3474720"/>
            <a:ext cx="4754880" cy="822960"/>
          </a:xfrm>
          <a:prstGeom prst="rect">
            <a:avLst/>
          </a:prstGeom>
          <a:noFill/>
          <a:ln/>
        </p:spPr>
        <p:txBody>
          <a:bodyPr wrap="square" lIns="0" tIns="0" rIns="0" bIns="0" rtlCol="0" anchor="ctr"/>
          <a:lstStyle/>
          <a:p>
            <a:pPr marL="0" indent="0" algn="ctr">
              <a:buNone/>
            </a:pPr>
            <a:r>
              <a:rPr lang="en-US" sz="4800" b="1" dirty="0">
                <a:solidFill>
                  <a:srgbClr val="F2A900"/>
                </a:solidFill>
                <a:latin typeface="Calibri" pitchFamily="34" charset="0"/>
                <a:ea typeface="Calibri" pitchFamily="34" charset="-122"/>
                <a:cs typeface="Calibri" pitchFamily="34" charset="-120"/>
              </a:rPr>
              <a:t>303,266</a:t>
            </a:r>
            <a:endParaRPr lang="en-US" sz="4800" dirty="0"/>
          </a:p>
        </p:txBody>
      </p:sp>
      <p:sp>
        <p:nvSpPr>
          <p:cNvPr id="17" name="Text 13"/>
          <p:cNvSpPr/>
          <p:nvPr/>
        </p:nvSpPr>
        <p:spPr>
          <a:xfrm>
            <a:off x="6858000" y="4206240"/>
            <a:ext cx="4754880" cy="457200"/>
          </a:xfrm>
          <a:prstGeom prst="rect">
            <a:avLst/>
          </a:prstGeom>
          <a:noFill/>
          <a:ln/>
        </p:spPr>
        <p:txBody>
          <a:bodyPr wrap="square" lIns="0" tIns="0" rIns="0" bIns="0" rtlCol="0" anchor="ctr"/>
          <a:lstStyle/>
          <a:p>
            <a:pPr marL="0" indent="0" algn="ctr">
              <a:buNone/>
            </a:pPr>
            <a:r>
              <a:rPr lang="en-US" sz="1400" dirty="0">
                <a:solidFill>
                  <a:srgbClr val="FFFFFF"/>
                </a:solidFill>
                <a:latin typeface="Calibri" pitchFamily="34" charset="0"/>
                <a:ea typeface="Calibri" pitchFamily="34" charset="-122"/>
                <a:cs typeface="Calibri" pitchFamily="34" charset="-120"/>
              </a:rPr>
              <a:t>patient encounters using AI scribe</a:t>
            </a:r>
            <a:endParaRPr lang="en-US" sz="1400" dirty="0"/>
          </a:p>
        </p:txBody>
      </p:sp>
      <p:sp>
        <p:nvSpPr>
          <p:cNvPr id="18" name="Shape 14"/>
          <p:cNvSpPr/>
          <p:nvPr/>
        </p:nvSpPr>
        <p:spPr>
          <a:xfrm>
            <a:off x="6858000" y="4937760"/>
            <a:ext cx="4754880" cy="1005840"/>
          </a:xfrm>
          <a:prstGeom prst="rect">
            <a:avLst/>
          </a:prstGeom>
          <a:solidFill>
            <a:srgbClr val="DEEAF6"/>
          </a:solidFill>
          <a:ln w="12700">
            <a:solidFill>
              <a:srgbClr val="002B5C"/>
            </a:solidFill>
            <a:prstDash val="solid"/>
          </a:ln>
        </p:spPr>
        <p:txBody>
          <a:bodyPr/>
          <a:lstStyle/>
          <a:p>
            <a:endParaRPr lang="en-US"/>
          </a:p>
        </p:txBody>
      </p:sp>
      <p:sp>
        <p:nvSpPr>
          <p:cNvPr id="19" name="Text 15"/>
          <p:cNvSpPr/>
          <p:nvPr/>
        </p:nvSpPr>
        <p:spPr>
          <a:xfrm>
            <a:off x="6995160" y="4937760"/>
            <a:ext cx="4480560" cy="1005840"/>
          </a:xfrm>
          <a:prstGeom prst="rect">
            <a:avLst/>
          </a:prstGeom>
          <a:noFill/>
          <a:ln/>
        </p:spPr>
        <p:txBody>
          <a:bodyPr wrap="square" lIns="0" tIns="0" rIns="0" bIns="0" rtlCol="0" anchor="ctr"/>
          <a:lstStyle/>
          <a:p>
            <a:pPr marL="0" indent="0" algn="ctr">
              <a:buNone/>
            </a:pPr>
            <a:r>
              <a:rPr lang="en-US" sz="2800" b="1" i="1" dirty="0">
                <a:solidFill>
                  <a:srgbClr val="002B5C"/>
                </a:solidFill>
                <a:latin typeface="Calibri" pitchFamily="34" charset="0"/>
                <a:ea typeface="Calibri" pitchFamily="34" charset="-122"/>
                <a:cs typeface="Calibri" pitchFamily="34" charset="-120"/>
              </a:rPr>
              <a:t>Trust + low-stakes use case = rapid clinical adoption</a:t>
            </a:r>
            <a:endParaRPr lang="en-US" sz="2800" dirty="0"/>
          </a:p>
        </p:txBody>
      </p:sp>
      <p:sp>
        <p:nvSpPr>
          <p:cNvPr id="20" name="Text 16"/>
          <p:cNvSpPr/>
          <p:nvPr/>
        </p:nvSpPr>
        <p:spPr>
          <a:xfrm>
            <a:off x="457200" y="6080760"/>
            <a:ext cx="11277295" cy="274320"/>
          </a:xfrm>
          <a:prstGeom prst="rect">
            <a:avLst/>
          </a:prstGeom>
          <a:noFill/>
          <a:ln/>
        </p:spPr>
        <p:txBody>
          <a:bodyPr wrap="square" lIns="0" tIns="0" rIns="0" bIns="0" rtlCol="0" anchor="ctr"/>
          <a:lstStyle/>
          <a:p>
            <a:pPr marL="0" indent="0">
              <a:buNone/>
            </a:pPr>
            <a:r>
              <a:rPr lang="en-US" sz="1000" i="1" dirty="0">
                <a:solidFill>
                  <a:srgbClr val="64748B"/>
                </a:solidFill>
                <a:latin typeface="Calibri" pitchFamily="34" charset="0"/>
                <a:ea typeface="Calibri" pitchFamily="34" charset="-122"/>
                <a:cs typeface="Calibri" pitchFamily="34" charset="-120"/>
              </a:rPr>
              <a:t>Tierney et al, NEJM Catalyst, 2025</a:t>
            </a:r>
            <a:endParaRPr lang="en-US" sz="1000" dirty="0"/>
          </a:p>
        </p:txBody>
      </p:sp>
      <p:pic>
        <p:nvPicPr>
          <p:cNvPr id="21" name="Picture 6">
            <a:extLst>
              <a:ext uri="{FF2B5EF4-FFF2-40B4-BE49-F238E27FC236}">
                <a16:creationId xmlns:a16="http://schemas.microsoft.com/office/drawing/2014/main" id="{6C7374F0-37FE-0FD2-6E29-92705C608B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563" y="-158124"/>
            <a:ext cx="5678719" cy="64524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CD4B5-57B0-FC01-FB17-DAFA27004D59}"/>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4FD87C34-AC2E-8DA8-8CA4-23E6687CD889}"/>
              </a:ext>
            </a:extLst>
          </p:cNvPr>
          <p:cNvSpPr/>
          <p:nvPr/>
        </p:nvSpPr>
        <p:spPr>
          <a:xfrm>
            <a:off x="0" y="6373368"/>
            <a:ext cx="12191695" cy="45720"/>
          </a:xfrm>
          <a:prstGeom prst="rect">
            <a:avLst/>
          </a:prstGeom>
          <a:solidFill>
            <a:srgbClr val="F2A900"/>
          </a:solidFill>
          <a:ln w="12700">
            <a:solidFill>
              <a:srgbClr val="F2A900"/>
            </a:solidFill>
            <a:prstDash val="solid"/>
          </a:ln>
        </p:spPr>
        <p:txBody>
          <a:bodyPr/>
          <a:lstStyle/>
          <a:p>
            <a:endParaRPr lang="en-US"/>
          </a:p>
        </p:txBody>
      </p:sp>
      <p:sp>
        <p:nvSpPr>
          <p:cNvPr id="4" name="Shape 1">
            <a:extLst>
              <a:ext uri="{FF2B5EF4-FFF2-40B4-BE49-F238E27FC236}">
                <a16:creationId xmlns:a16="http://schemas.microsoft.com/office/drawing/2014/main" id="{1129BCB9-6E43-9CB8-D602-9EDF56D06623}"/>
              </a:ext>
            </a:extLst>
          </p:cNvPr>
          <p:cNvSpPr/>
          <p:nvPr/>
        </p:nvSpPr>
        <p:spPr>
          <a:xfrm>
            <a:off x="0" y="6431890"/>
            <a:ext cx="12191695" cy="427025"/>
          </a:xfrm>
          <a:prstGeom prst="rect">
            <a:avLst/>
          </a:prstGeom>
          <a:solidFill>
            <a:srgbClr val="002B5C"/>
          </a:solidFill>
          <a:ln w="12700">
            <a:solidFill>
              <a:srgbClr val="002B5C"/>
            </a:solidFill>
            <a:prstDash val="solid"/>
          </a:ln>
        </p:spPr>
        <p:txBody>
          <a:bodyPr/>
          <a:lstStyle/>
          <a:p>
            <a:endParaRPr lang="en-US"/>
          </a:p>
        </p:txBody>
      </p:sp>
      <p:sp>
        <p:nvSpPr>
          <p:cNvPr id="5" name="Text 2">
            <a:extLst>
              <a:ext uri="{FF2B5EF4-FFF2-40B4-BE49-F238E27FC236}">
                <a16:creationId xmlns:a16="http://schemas.microsoft.com/office/drawing/2014/main" id="{8DCCE9D7-9572-B50F-DE4B-8DD2FE2039B5}"/>
              </a:ext>
            </a:extLst>
          </p:cNvPr>
          <p:cNvSpPr/>
          <p:nvPr/>
        </p:nvSpPr>
        <p:spPr>
          <a:xfrm>
            <a:off x="274320" y="6431890"/>
            <a:ext cx="5029200" cy="427025"/>
          </a:xfrm>
          <a:prstGeom prst="rect">
            <a:avLst/>
          </a:prstGeom>
          <a:noFill/>
          <a:ln/>
        </p:spPr>
        <p:txBody>
          <a:bodyPr wrap="square" lIns="0" tIns="0" rIns="0" bIns="0"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WINSHIP CANCER INSTITUTE OF EMORY UNIVERSITY</a:t>
            </a:r>
            <a:endParaRPr lang="en-US" sz="1000" dirty="0"/>
          </a:p>
        </p:txBody>
      </p:sp>
      <p:sp>
        <p:nvSpPr>
          <p:cNvPr id="6" name="Text 3">
            <a:extLst>
              <a:ext uri="{FF2B5EF4-FFF2-40B4-BE49-F238E27FC236}">
                <a16:creationId xmlns:a16="http://schemas.microsoft.com/office/drawing/2014/main" id="{76173DD1-F642-E361-5D0D-7DB5405DC77A}"/>
              </a:ext>
            </a:extLst>
          </p:cNvPr>
          <p:cNvSpPr/>
          <p:nvPr/>
        </p:nvSpPr>
        <p:spPr>
          <a:xfrm>
            <a:off x="4998568" y="6431890"/>
            <a:ext cx="2194560" cy="427025"/>
          </a:xfrm>
          <a:prstGeom prst="rect">
            <a:avLst/>
          </a:prstGeom>
          <a:noFill/>
          <a:ln/>
        </p:spPr>
        <p:txBody>
          <a:bodyPr wrap="square" lIns="0" tIns="0" rIns="0" bIns="0" rtlCol="0" anchor="ctr"/>
          <a:lstStyle/>
          <a:p>
            <a:pPr marL="0" indent="0" algn="ctr">
              <a:buNone/>
            </a:pPr>
            <a:r>
              <a:rPr lang="en-US" sz="1100" dirty="0">
                <a:solidFill>
                  <a:srgbClr val="FFFFFF"/>
                </a:solidFill>
                <a:latin typeface="Calibri" pitchFamily="34" charset="0"/>
                <a:ea typeface="Calibri" pitchFamily="34" charset="-122"/>
                <a:cs typeface="Calibri" pitchFamily="34" charset="-120"/>
              </a:rPr>
              <a:t>@ravi_b_parikh</a:t>
            </a:r>
            <a:endParaRPr lang="en-US" sz="1100" dirty="0"/>
          </a:p>
        </p:txBody>
      </p:sp>
      <p:sp>
        <p:nvSpPr>
          <p:cNvPr id="7" name="Text 4">
            <a:extLst>
              <a:ext uri="{FF2B5EF4-FFF2-40B4-BE49-F238E27FC236}">
                <a16:creationId xmlns:a16="http://schemas.microsoft.com/office/drawing/2014/main" id="{8C1D5AD2-CC3F-3073-461D-4B4B766208FD}"/>
              </a:ext>
            </a:extLst>
          </p:cNvPr>
          <p:cNvSpPr/>
          <p:nvPr/>
        </p:nvSpPr>
        <p:spPr>
          <a:xfrm>
            <a:off x="7162495" y="6431890"/>
            <a:ext cx="4754880" cy="427025"/>
          </a:xfrm>
          <a:prstGeom prst="rect">
            <a:avLst/>
          </a:prstGeom>
          <a:noFill/>
          <a:ln/>
        </p:spPr>
        <p:txBody>
          <a:bodyPr wrap="square" lIns="0" tIns="0" rIns="0" bIns="0" rtlCol="0" anchor="ctr"/>
          <a:lstStyle/>
          <a:p>
            <a:pPr marL="0" indent="0" algn="r">
              <a:buNone/>
            </a:pPr>
            <a:r>
              <a:rPr lang="en-US" sz="1000" dirty="0">
                <a:solidFill>
                  <a:srgbClr val="FFFFFF"/>
                </a:solidFill>
                <a:latin typeface="Calibri" pitchFamily="34" charset="0"/>
                <a:ea typeface="Calibri" pitchFamily="34" charset="-122"/>
                <a:cs typeface="Calibri" pitchFamily="34" charset="-120"/>
              </a:rPr>
              <a:t>NCI Designated Comprehensive Cancer Center</a:t>
            </a:r>
            <a:endParaRPr lang="en-US" sz="1000" dirty="0"/>
          </a:p>
        </p:txBody>
      </p:sp>
      <p:sp>
        <p:nvSpPr>
          <p:cNvPr id="8" name="Shape 5">
            <a:extLst>
              <a:ext uri="{FF2B5EF4-FFF2-40B4-BE49-F238E27FC236}">
                <a16:creationId xmlns:a16="http://schemas.microsoft.com/office/drawing/2014/main" id="{C7C47101-FCB3-76E5-90A7-3D1B811AE5CC}"/>
              </a:ext>
            </a:extLst>
          </p:cNvPr>
          <p:cNvSpPr/>
          <p:nvPr/>
        </p:nvSpPr>
        <p:spPr>
          <a:xfrm>
            <a:off x="0" y="228600"/>
            <a:ext cx="118872" cy="685800"/>
          </a:xfrm>
          <a:prstGeom prst="rect">
            <a:avLst/>
          </a:prstGeom>
          <a:solidFill>
            <a:srgbClr val="F2A900"/>
          </a:solidFill>
          <a:ln w="12700">
            <a:solidFill>
              <a:srgbClr val="F2A900"/>
            </a:solidFill>
            <a:prstDash val="solid"/>
          </a:ln>
        </p:spPr>
        <p:txBody>
          <a:bodyPr/>
          <a:lstStyle/>
          <a:p>
            <a:endParaRPr lang="en-US"/>
          </a:p>
        </p:txBody>
      </p:sp>
      <p:sp>
        <p:nvSpPr>
          <p:cNvPr id="9" name="Text 6">
            <a:extLst>
              <a:ext uri="{FF2B5EF4-FFF2-40B4-BE49-F238E27FC236}">
                <a16:creationId xmlns:a16="http://schemas.microsoft.com/office/drawing/2014/main" id="{A5F8BC80-1D19-ADD9-CC20-F73AF2C8889C}"/>
              </a:ext>
            </a:extLst>
          </p:cNvPr>
          <p:cNvSpPr/>
          <p:nvPr/>
        </p:nvSpPr>
        <p:spPr>
          <a:xfrm>
            <a:off x="320040" y="182880"/>
            <a:ext cx="11551615" cy="777240"/>
          </a:xfrm>
          <a:prstGeom prst="rect">
            <a:avLst/>
          </a:prstGeom>
          <a:noFill/>
          <a:ln/>
        </p:spPr>
        <p:txBody>
          <a:bodyPr wrap="square" lIns="0" tIns="0" rIns="0" bIns="0" rtlCol="0" anchor="ctr"/>
          <a:lstStyle/>
          <a:p>
            <a:pPr marL="0" indent="0">
              <a:buNone/>
            </a:pPr>
            <a:r>
              <a:rPr lang="en-US" sz="2800" b="1" dirty="0">
                <a:solidFill>
                  <a:srgbClr val="002B5C"/>
                </a:solidFill>
                <a:latin typeface="Calibri" pitchFamily="34" charset="0"/>
                <a:ea typeface="Calibri" pitchFamily="34" charset="-122"/>
                <a:cs typeface="Calibri" pitchFamily="34" charset="-120"/>
              </a:rPr>
              <a:t>PHYSICIAN AUTO-REPLY</a:t>
            </a:r>
            <a:endParaRPr lang="en-US" sz="2800" dirty="0"/>
          </a:p>
        </p:txBody>
      </p:sp>
      <p:sp>
        <p:nvSpPr>
          <p:cNvPr id="13" name="Content Placeholder 2">
            <a:extLst>
              <a:ext uri="{FF2B5EF4-FFF2-40B4-BE49-F238E27FC236}">
                <a16:creationId xmlns:a16="http://schemas.microsoft.com/office/drawing/2014/main" id="{9068C57F-18AE-CCA4-FC5E-DB2E0E9D5425}"/>
              </a:ext>
            </a:extLst>
          </p:cNvPr>
          <p:cNvSpPr txBox="1">
            <a:spLocks/>
          </p:cNvSpPr>
          <p:nvPr/>
        </p:nvSpPr>
        <p:spPr>
          <a:xfrm>
            <a:off x="8875059" y="2071705"/>
            <a:ext cx="3123908" cy="2714589"/>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800" i="1"/>
              <a:t>Greater length of reply – whether from AI or physician – is associated with greater patient satisfaction</a:t>
            </a:r>
            <a:endParaRPr lang="en-US" sz="2800" i="1" dirty="0"/>
          </a:p>
        </p:txBody>
      </p:sp>
      <p:pic>
        <p:nvPicPr>
          <p:cNvPr id="14" name="Picture 2">
            <a:extLst>
              <a:ext uri="{FF2B5EF4-FFF2-40B4-BE49-F238E27FC236}">
                <a16:creationId xmlns:a16="http://schemas.microsoft.com/office/drawing/2014/main" id="{675B6445-AF7F-1FEA-840A-46B300EF4D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33" y="1153609"/>
            <a:ext cx="8419916" cy="4736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138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scribe does not hear everyone equally</a:t>
            </a:r>
          </a:p>
        </p:txBody>
      </p:sp>
      <p:sp>
        <p:nvSpPr>
          <p:cNvPr id="4" name="Rounded Rectangle 3"/>
          <p:cNvSpPr/>
          <p:nvPr/>
        </p:nvSpPr>
        <p:spPr>
          <a:xfrm>
            <a:off x="250372" y="1934029"/>
            <a:ext cx="2163128" cy="1262742"/>
          </a:xfrm>
          <a:prstGeom prst="roundRect">
            <a:avLst>
              <a:gd name="adj" fmla="val 6000"/>
            </a:avLst>
          </a:prstGeom>
          <a:solidFill>
            <a:srgbClr val="F8E9EB"/>
          </a:solidFill>
          <a:ln>
            <a:noFill/>
          </a:ln>
        </p:spPr>
        <p:txBody>
          <a:bodyPr wrap="square" lIns="54864" tIns="54864" rIns="54864" bIns="54864" rtlCol="0" anchor="ctr">
            <a:noAutofit/>
          </a:bodyPr>
          <a:lstStyle/>
          <a:p>
            <a:pPr algn="ctr">
              <a:spcAft>
                <a:spcPts val="0"/>
              </a:spcAft>
            </a:pPr>
            <a:r>
              <a:rPr sz="6000" b="1" i="0" dirty="0">
                <a:solidFill>
                  <a:srgbClr val="AA2B3E"/>
                </a:solidFill>
              </a:rPr>
              <a:t>35%</a:t>
            </a:r>
          </a:p>
          <a:p>
            <a:pPr algn="ctr">
              <a:spcAft>
                <a:spcPts val="0"/>
              </a:spcAft>
            </a:pPr>
            <a:r>
              <a:rPr sz="1800" b="1" i="0" dirty="0">
                <a:solidFill>
                  <a:srgbClr val="262626"/>
                </a:solidFill>
              </a:rPr>
              <a:t>Black speakers</a:t>
            </a:r>
          </a:p>
        </p:txBody>
      </p:sp>
      <p:sp>
        <p:nvSpPr>
          <p:cNvPr id="5" name="Rounded Rectangle 4"/>
          <p:cNvSpPr/>
          <p:nvPr/>
        </p:nvSpPr>
        <p:spPr>
          <a:xfrm>
            <a:off x="250372" y="3661230"/>
            <a:ext cx="2163128" cy="1367970"/>
          </a:xfrm>
          <a:prstGeom prst="roundRect">
            <a:avLst>
              <a:gd name="adj" fmla="val 6000"/>
            </a:avLst>
          </a:prstGeom>
          <a:solidFill>
            <a:srgbClr val="F2F2F2"/>
          </a:solidFill>
          <a:ln>
            <a:noFill/>
          </a:ln>
        </p:spPr>
        <p:txBody>
          <a:bodyPr wrap="square" lIns="54864" tIns="54864" rIns="54864" bIns="54864" rtlCol="0" anchor="ctr">
            <a:noAutofit/>
          </a:bodyPr>
          <a:lstStyle/>
          <a:p>
            <a:pPr algn="ctr">
              <a:spcAft>
                <a:spcPts val="0"/>
              </a:spcAft>
            </a:pPr>
            <a:r>
              <a:rPr sz="6000" b="1" i="0" dirty="0">
                <a:solidFill>
                  <a:srgbClr val="6E6E6E"/>
                </a:solidFill>
              </a:rPr>
              <a:t>19%</a:t>
            </a:r>
          </a:p>
          <a:p>
            <a:pPr algn="ctr">
              <a:spcAft>
                <a:spcPts val="0"/>
              </a:spcAft>
            </a:pPr>
            <a:r>
              <a:rPr sz="1800" b="1" i="0" dirty="0">
                <a:solidFill>
                  <a:srgbClr val="262626"/>
                </a:solidFill>
              </a:rPr>
              <a:t>White speakers</a:t>
            </a:r>
          </a:p>
        </p:txBody>
      </p:sp>
      <p:sp>
        <p:nvSpPr>
          <p:cNvPr id="6" name="TextBox 5"/>
          <p:cNvSpPr txBox="1"/>
          <p:nvPr/>
        </p:nvSpPr>
        <p:spPr>
          <a:xfrm>
            <a:off x="831046" y="5858692"/>
            <a:ext cx="10908792" cy="548640"/>
          </a:xfrm>
          <a:prstGeom prst="rect">
            <a:avLst/>
          </a:prstGeom>
          <a:noFill/>
        </p:spPr>
        <p:txBody>
          <a:bodyPr wrap="square" lIns="54864" tIns="54864" rIns="54864" bIns="54864" anchor="t">
            <a:noAutofit/>
          </a:bodyPr>
          <a:lstStyle/>
          <a:p>
            <a:pPr algn="ctr">
              <a:spcAft>
                <a:spcPts val="600"/>
              </a:spcAft>
            </a:pPr>
            <a:r>
              <a:rPr sz="2000" b="0" i="0" dirty="0">
                <a:solidFill>
                  <a:srgbClr val="262626"/>
                </a:solidFill>
              </a:rPr>
              <a:t>Word error rate: share of words transcribed incorrectly, across 5 commercial systems</a:t>
            </a:r>
          </a:p>
        </p:txBody>
      </p:sp>
      <p:sp>
        <p:nvSpPr>
          <p:cNvPr id="7" name="TextBox 6"/>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dirty="0">
                <a:solidFill>
                  <a:srgbClr val="6E6E6E"/>
                </a:solidFill>
              </a:rPr>
              <a:t>Koenecke et al, PNAS, 2020;  Wolfe &amp; Welsh, </a:t>
            </a:r>
            <a:r>
              <a:rPr sz="1200" b="0" i="0" dirty="0" err="1">
                <a:solidFill>
                  <a:srgbClr val="6E6E6E"/>
                </a:solidFill>
              </a:rPr>
              <a:t>Cureus</a:t>
            </a:r>
            <a:r>
              <a:rPr sz="1200" b="0" i="0" dirty="0">
                <a:solidFill>
                  <a:srgbClr val="6E6E6E"/>
                </a:solidFill>
              </a:rPr>
              <a:t>, 2026</a:t>
            </a:r>
          </a:p>
        </p:txBody>
      </p:sp>
      <p:pic>
        <p:nvPicPr>
          <p:cNvPr id="8" name="Picture 7">
            <a:extLst>
              <a:ext uri="{FF2B5EF4-FFF2-40B4-BE49-F238E27FC236}">
                <a16:creationId xmlns:a16="http://schemas.microsoft.com/office/drawing/2014/main" id="{26F669C6-F11A-1559-FC44-089DF485D5DA}"/>
              </a:ext>
            </a:extLst>
          </p:cNvPr>
          <p:cNvPicPr>
            <a:picLocks noChangeAspect="1"/>
          </p:cNvPicPr>
          <p:nvPr/>
        </p:nvPicPr>
        <p:blipFill>
          <a:blip r:embed="rId3"/>
          <a:stretch>
            <a:fillRect/>
          </a:stretch>
        </p:blipFill>
        <p:spPr>
          <a:xfrm>
            <a:off x="2789463" y="1119694"/>
            <a:ext cx="9152165" cy="438302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record is already biased</a:t>
            </a:r>
          </a:p>
        </p:txBody>
      </p:sp>
      <p:sp>
        <p:nvSpPr>
          <p:cNvPr id="3" name="Rounded Rectangle 2"/>
          <p:cNvSpPr/>
          <p:nvPr/>
        </p:nvSpPr>
        <p:spPr>
          <a:xfrm>
            <a:off x="640080" y="1051560"/>
            <a:ext cx="4754880" cy="3474720"/>
          </a:xfrm>
          <a:prstGeom prst="roundRect">
            <a:avLst>
              <a:gd name="adj" fmla="val 6000"/>
            </a:avLst>
          </a:prstGeom>
          <a:solidFill>
            <a:srgbClr val="F8E9EB"/>
          </a:solidFill>
          <a:ln>
            <a:noFill/>
          </a:ln>
        </p:spPr>
        <p:txBody>
          <a:bodyPr wrap="square" lIns="274320" tIns="274320" rIns="274320" bIns="274320" rtlCol="0" anchor="ctr">
            <a:noAutofit/>
          </a:bodyPr>
          <a:lstStyle/>
          <a:p>
            <a:pPr algn="ctr">
              <a:spcAft>
                <a:spcPts val="600"/>
              </a:spcAft>
            </a:pPr>
            <a:r>
              <a:rPr sz="6600" b="1" i="0">
                <a:solidFill>
                  <a:srgbClr val="AA2B3E"/>
                </a:solidFill>
              </a:rPr>
              <a:t>2.54×</a:t>
            </a:r>
          </a:p>
          <a:p>
            <a:pPr algn="ctr">
              <a:spcAft>
                <a:spcPts val="600"/>
              </a:spcAft>
            </a:pPr>
            <a:r>
              <a:rPr sz="1700" b="0" i="0">
                <a:solidFill>
                  <a:srgbClr val="262626"/>
                </a:solidFill>
              </a:rPr>
              <a:t>odds of a negative descriptor (“noncompliant,” “resistant”) in notes about Black vs. White patients</a:t>
            </a:r>
          </a:p>
        </p:txBody>
      </p:sp>
      <p:sp>
        <p:nvSpPr>
          <p:cNvPr id="4" name="Rounded Rectangle 3"/>
          <p:cNvSpPr/>
          <p:nvPr/>
        </p:nvSpPr>
        <p:spPr>
          <a:xfrm>
            <a:off x="5760720" y="1051560"/>
            <a:ext cx="5788152" cy="3474720"/>
          </a:xfrm>
          <a:prstGeom prst="roundRect">
            <a:avLst>
              <a:gd name="adj" fmla="val 6000"/>
            </a:avLst>
          </a:prstGeom>
          <a:solidFill>
            <a:srgbClr val="F2F2F2"/>
          </a:solidFill>
          <a:ln>
            <a:noFill/>
          </a:ln>
        </p:spPr>
        <p:txBody>
          <a:bodyPr wrap="square" lIns="320040" tIns="320040" rIns="320040" bIns="320040" rtlCol="0" anchor="t">
            <a:noAutofit/>
          </a:bodyPr>
          <a:lstStyle/>
          <a:p>
            <a:pPr algn="l">
              <a:spcAft>
                <a:spcPts val="1400"/>
              </a:spcAft>
            </a:pPr>
            <a:r>
              <a:rPr sz="2200" b="1" i="0">
                <a:solidFill>
                  <a:srgbClr val="262626"/>
                </a:solidFill>
              </a:rPr>
              <a:t>How bias shows up in notes</a:t>
            </a:r>
          </a:p>
          <a:p>
            <a:pPr algn="l">
              <a:spcAft>
                <a:spcPts val="1400"/>
              </a:spcAft>
            </a:pPr>
            <a:r>
              <a:rPr sz="1900" b="0" i="0">
                <a:solidFill>
                  <a:srgbClr val="262626"/>
                </a:solidFill>
              </a:rPr>
              <a:t>Questioning patient credibility</a:t>
            </a:r>
          </a:p>
          <a:p>
            <a:pPr algn="l">
              <a:spcAft>
                <a:spcPts val="1400"/>
              </a:spcAft>
            </a:pPr>
            <a:r>
              <a:rPr sz="1900" b="0" i="0">
                <a:solidFill>
                  <a:srgbClr val="262626"/>
                </a:solidFill>
              </a:rPr>
              <a:t>Disapproving of reasoning or self-care</a:t>
            </a:r>
          </a:p>
          <a:p>
            <a:pPr algn="l">
              <a:spcAft>
                <a:spcPts val="1400"/>
              </a:spcAft>
            </a:pPr>
            <a:r>
              <a:rPr sz="1900" b="0" i="0">
                <a:solidFill>
                  <a:srgbClr val="262626"/>
                </a:solidFill>
              </a:rPr>
              <a:t>Portraying the patient as difficult</a:t>
            </a:r>
          </a:p>
        </p:txBody>
      </p:sp>
      <p:sp>
        <p:nvSpPr>
          <p:cNvPr id="5" name="Rounded Rectangle 4"/>
          <p:cNvSpPr/>
          <p:nvPr/>
        </p:nvSpPr>
        <p:spPr>
          <a:xfrm>
            <a:off x="641604" y="5029200"/>
            <a:ext cx="10908792" cy="777240"/>
          </a:xfrm>
          <a:prstGeom prst="roundRect">
            <a:avLst>
              <a:gd name="adj" fmla="val 6000"/>
            </a:avLst>
          </a:prstGeom>
          <a:solidFill>
            <a:srgbClr val="AA2B3E"/>
          </a:solidFill>
          <a:ln>
            <a:noFill/>
          </a:ln>
        </p:spPr>
        <p:txBody>
          <a:bodyPr wrap="square" lIns="54864" tIns="54864" rIns="54864" bIns="54864" rtlCol="0" anchor="ctr">
            <a:noAutofit/>
          </a:bodyPr>
          <a:lstStyle/>
          <a:p>
            <a:pPr algn="ctr">
              <a:spcAft>
                <a:spcPts val="600"/>
              </a:spcAft>
            </a:pPr>
            <a:r>
              <a:rPr sz="2200" b="1" i="0">
                <a:solidFill>
                  <a:srgbClr val="FFFFFF"/>
                </a:solidFill>
              </a:rPr>
              <a:t>AI drafts can reproduce this language, and add occasional errors, in fluent text</a:t>
            </a:r>
          </a:p>
        </p:txBody>
      </p:sp>
      <p:sp>
        <p:nvSpPr>
          <p:cNvPr id="6" name="TextBox 5"/>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Sun et al, Health Aff, 2022;  Park et al, JAMA Netw Open, 2021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6E66-41B2-FECD-A55C-90D840F208FC}"/>
              </a:ext>
            </a:extLst>
          </p:cNvPr>
          <p:cNvSpPr>
            <a:spLocks noGrp="1"/>
          </p:cNvSpPr>
          <p:nvPr>
            <p:ph type="title"/>
          </p:nvPr>
        </p:nvSpPr>
        <p:spPr/>
        <p:txBody>
          <a:bodyPr/>
          <a:lstStyle/>
          <a:p>
            <a:r>
              <a:rPr lang="en-US" sz="2800" dirty="0"/>
              <a:t>Peril 3: LLMs are a setup for Model Collapse</a:t>
            </a:r>
          </a:p>
        </p:txBody>
      </p:sp>
      <p:sp>
        <p:nvSpPr>
          <p:cNvPr id="5" name="TextBox 4">
            <a:extLst>
              <a:ext uri="{FF2B5EF4-FFF2-40B4-BE49-F238E27FC236}">
                <a16:creationId xmlns:a16="http://schemas.microsoft.com/office/drawing/2014/main" id="{07691A10-1ADA-4CB1-933D-B61C210497AC}"/>
              </a:ext>
            </a:extLst>
          </p:cNvPr>
          <p:cNvSpPr txBox="1"/>
          <p:nvPr/>
        </p:nvSpPr>
        <p:spPr>
          <a:xfrm>
            <a:off x="986366" y="903115"/>
            <a:ext cx="10435167" cy="1261884"/>
          </a:xfrm>
          <a:prstGeom prst="rect">
            <a:avLst/>
          </a:prstGeom>
          <a:noFill/>
        </p:spPr>
        <p:txBody>
          <a:bodyPr wrap="square">
            <a:spAutoFit/>
          </a:bodyPr>
          <a:lstStyle/>
          <a:p>
            <a:pPr algn="ctr"/>
            <a:r>
              <a:rPr lang="en-US" sz="2800" b="1" i="1" dirty="0">
                <a:solidFill>
                  <a:srgbClr val="222222"/>
                </a:solidFill>
                <a:effectLst/>
                <a:latin typeface="+mj-lt"/>
              </a:rPr>
              <a:t>Model collapse </a:t>
            </a:r>
            <a:r>
              <a:rPr lang="en-US" sz="2400" b="0" i="0" dirty="0">
                <a:solidFill>
                  <a:srgbClr val="222222"/>
                </a:solidFill>
                <a:effectLst/>
                <a:latin typeface="+mj-lt"/>
              </a:rPr>
              <a:t>is a degenerative process affecting generations of learned generative models, in which the data they generate end up polluting the training set of the next generation. </a:t>
            </a:r>
            <a:endParaRPr lang="en-US" sz="2400" dirty="0">
              <a:latin typeface="+mj-lt"/>
            </a:endParaRPr>
          </a:p>
        </p:txBody>
      </p:sp>
      <p:sp>
        <p:nvSpPr>
          <p:cNvPr id="9" name="Content Placeholder 8">
            <a:extLst>
              <a:ext uri="{FF2B5EF4-FFF2-40B4-BE49-F238E27FC236}">
                <a16:creationId xmlns:a16="http://schemas.microsoft.com/office/drawing/2014/main" id="{6D9A3D14-01C7-2294-AA61-B0A85B31B9D1}"/>
              </a:ext>
            </a:extLst>
          </p:cNvPr>
          <p:cNvSpPr>
            <a:spLocks noGrp="1"/>
          </p:cNvSpPr>
          <p:nvPr>
            <p:ph idx="1"/>
          </p:nvPr>
        </p:nvSpPr>
        <p:spPr/>
        <p:txBody>
          <a:bodyPr/>
          <a:lstStyle/>
          <a:p>
            <a:endParaRPr lang="en-US"/>
          </a:p>
        </p:txBody>
      </p:sp>
      <p:pic>
        <p:nvPicPr>
          <p:cNvPr id="1028" name="Picture 4" descr="Fig. 1">
            <a:extLst>
              <a:ext uri="{FF2B5EF4-FFF2-40B4-BE49-F238E27FC236}">
                <a16:creationId xmlns:a16="http://schemas.microsoft.com/office/drawing/2014/main" id="{BB029DCA-36B1-029A-3CFC-1432362673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6970"/>
          <a:stretch/>
        </p:blipFill>
        <p:spPr bwMode="auto">
          <a:xfrm>
            <a:off x="88038" y="2495614"/>
            <a:ext cx="12015923" cy="298421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4067536-D5AD-48DE-D821-4EBE5F6671FB}"/>
              </a:ext>
            </a:extLst>
          </p:cNvPr>
          <p:cNvSpPr txBox="1"/>
          <p:nvPr/>
        </p:nvSpPr>
        <p:spPr>
          <a:xfrm>
            <a:off x="4097327" y="6550223"/>
            <a:ext cx="9551296" cy="307777"/>
          </a:xfrm>
          <a:prstGeom prst="rect">
            <a:avLst/>
          </a:prstGeom>
          <a:noFill/>
        </p:spPr>
        <p:txBody>
          <a:bodyPr wrap="square" rtlCol="0">
            <a:spAutoFit/>
          </a:bodyPr>
          <a:lstStyle/>
          <a:p>
            <a:pPr algn="ctr"/>
            <a:r>
              <a:rPr lang="en-US" dirty="0" err="1"/>
              <a:t>Shumailov</a:t>
            </a:r>
            <a:r>
              <a:rPr lang="en-US" dirty="0"/>
              <a:t> et al, Nature, 2024</a:t>
            </a:r>
          </a:p>
        </p:txBody>
      </p:sp>
    </p:spTree>
    <p:extLst>
      <p:ext uri="{BB962C8B-B14F-4D97-AF65-F5344CB8AC3E}">
        <p14:creationId xmlns:p14="http://schemas.microsoft.com/office/powerpoint/2010/main" val="2491478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1C0DF-3871-F6EB-A0B1-0FF6F619823F}"/>
              </a:ext>
            </a:extLst>
          </p:cNvPr>
          <p:cNvSpPr>
            <a:spLocks noGrp="1"/>
          </p:cNvSpPr>
          <p:nvPr>
            <p:ph type="title"/>
          </p:nvPr>
        </p:nvSpPr>
        <p:spPr/>
        <p:txBody>
          <a:bodyPr/>
          <a:lstStyle/>
          <a:p>
            <a:r>
              <a:rPr lang="en-US" dirty="0"/>
              <a:t>Electronic health records are a set-up for model collapse</a:t>
            </a:r>
          </a:p>
        </p:txBody>
      </p:sp>
      <p:sp>
        <p:nvSpPr>
          <p:cNvPr id="3" name="Content Placeholder 2">
            <a:extLst>
              <a:ext uri="{FF2B5EF4-FFF2-40B4-BE49-F238E27FC236}">
                <a16:creationId xmlns:a16="http://schemas.microsoft.com/office/drawing/2014/main" id="{0773C7C3-FD2F-10A1-DE3E-808F70C51790}"/>
              </a:ext>
            </a:extLst>
          </p:cNvPr>
          <p:cNvSpPr>
            <a:spLocks noGrp="1"/>
          </p:cNvSpPr>
          <p:nvPr>
            <p:ph idx="1"/>
          </p:nvPr>
        </p:nvSpPr>
        <p:spPr>
          <a:xfrm>
            <a:off x="986367" y="825501"/>
            <a:ext cx="4660539" cy="5321683"/>
          </a:xfrm>
        </p:spPr>
        <p:txBody>
          <a:bodyPr/>
          <a:lstStyle/>
          <a:p>
            <a:r>
              <a:rPr lang="en-US" sz="2800" dirty="0"/>
              <a:t>Highly templated notes</a:t>
            </a:r>
          </a:p>
          <a:p>
            <a:r>
              <a:rPr lang="en-US" sz="2800" dirty="0"/>
              <a:t>Low information density</a:t>
            </a:r>
          </a:p>
          <a:p>
            <a:r>
              <a:rPr lang="en-US" sz="2800" dirty="0"/>
              <a:t>Routine use of biased and </a:t>
            </a:r>
            <a:r>
              <a:rPr lang="en-US" sz="2800" dirty="0" err="1"/>
              <a:t>perjorative</a:t>
            </a:r>
            <a:r>
              <a:rPr lang="en-US" sz="2800" dirty="0"/>
              <a:t> language (</a:t>
            </a:r>
            <a:r>
              <a:rPr lang="en-US" sz="2800" i="1" dirty="0"/>
              <a:t>disheveled, noncompliant, complaining, etc.)</a:t>
            </a:r>
          </a:p>
          <a:p>
            <a:r>
              <a:rPr lang="en-US" sz="2800" dirty="0"/>
              <a:t>High use of copy/paste</a:t>
            </a:r>
          </a:p>
          <a:p>
            <a:r>
              <a:rPr lang="en-US" sz="2800" dirty="0"/>
              <a:t>Low prevalence of rare cases</a:t>
            </a:r>
          </a:p>
          <a:p>
            <a:endParaRPr lang="en-US" sz="2800" dirty="0"/>
          </a:p>
        </p:txBody>
      </p:sp>
      <p:pic>
        <p:nvPicPr>
          <p:cNvPr id="3074" name="Picture 2" descr="EPIC EMR: tricks and tips for hospitalists - Hospitalist X">
            <a:extLst>
              <a:ext uri="{FF2B5EF4-FFF2-40B4-BE49-F238E27FC236}">
                <a16:creationId xmlns:a16="http://schemas.microsoft.com/office/drawing/2014/main" id="{86C14595-F2DD-3441-A3DC-F03172511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969434"/>
            <a:ext cx="4660539" cy="5306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C2CD8C3-9FF8-27A3-5142-3BF7BB7D9191}"/>
              </a:ext>
            </a:extLst>
          </p:cNvPr>
          <p:cNvSpPr txBox="1"/>
          <p:nvPr/>
        </p:nvSpPr>
        <p:spPr>
          <a:xfrm>
            <a:off x="4097327" y="6550223"/>
            <a:ext cx="9551296" cy="307777"/>
          </a:xfrm>
          <a:prstGeom prst="rect">
            <a:avLst/>
          </a:prstGeom>
          <a:noFill/>
        </p:spPr>
        <p:txBody>
          <a:bodyPr wrap="square" rtlCol="0">
            <a:spAutoFit/>
          </a:bodyPr>
          <a:lstStyle/>
          <a:p>
            <a:pPr algn="ctr"/>
            <a:r>
              <a:rPr lang="en-US" dirty="0"/>
              <a:t>McCoy et al, NEJM, 2024</a:t>
            </a:r>
          </a:p>
        </p:txBody>
      </p:sp>
    </p:spTree>
    <p:extLst>
      <p:ext uri="{BB962C8B-B14F-4D97-AF65-F5344CB8AC3E}">
        <p14:creationId xmlns:p14="http://schemas.microsoft.com/office/powerpoint/2010/main" val="36579110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Lesson 3: Keep the original</a:t>
            </a:r>
          </a:p>
        </p:txBody>
      </p:sp>
      <p:sp>
        <p:nvSpPr>
          <p:cNvPr id="3" name="Rounded Rectangle 2"/>
          <p:cNvSpPr/>
          <p:nvPr/>
        </p:nvSpPr>
        <p:spPr>
          <a:xfrm>
            <a:off x="4582885" y="957122"/>
            <a:ext cx="3017520" cy="868680"/>
          </a:xfrm>
          <a:prstGeom prst="roundRect">
            <a:avLst>
              <a:gd name="adj" fmla="val 6000"/>
            </a:avLst>
          </a:prstGeom>
          <a:solidFill>
            <a:srgbClr val="F2F2F2"/>
          </a:solidFill>
          <a:ln>
            <a:noFill/>
          </a:ln>
        </p:spPr>
        <p:txBody>
          <a:bodyPr wrap="square" lIns="54864" tIns="54864" rIns="54864" bIns="54864" rtlCol="0" anchor="ctr">
            <a:noAutofit/>
          </a:bodyPr>
          <a:lstStyle/>
          <a:p>
            <a:pPr algn="ctr">
              <a:spcAft>
                <a:spcPts val="600"/>
              </a:spcAft>
            </a:pPr>
            <a:r>
              <a:rPr sz="2000" b="1" i="0" dirty="0">
                <a:solidFill>
                  <a:srgbClr val="262626"/>
                </a:solidFill>
              </a:rPr>
              <a:t>Conversation</a:t>
            </a:r>
          </a:p>
        </p:txBody>
      </p:sp>
      <p:sp>
        <p:nvSpPr>
          <p:cNvPr id="4" name="Rounded Rectangle 3"/>
          <p:cNvSpPr/>
          <p:nvPr/>
        </p:nvSpPr>
        <p:spPr>
          <a:xfrm>
            <a:off x="6457405" y="2849898"/>
            <a:ext cx="2834640" cy="868680"/>
          </a:xfrm>
          <a:prstGeom prst="roundRect">
            <a:avLst>
              <a:gd name="adj" fmla="val 6000"/>
            </a:avLst>
          </a:prstGeom>
          <a:solidFill>
            <a:srgbClr val="F8E9EB"/>
          </a:solidFill>
          <a:ln>
            <a:noFill/>
          </a:ln>
        </p:spPr>
        <p:txBody>
          <a:bodyPr wrap="square" lIns="54864" tIns="54864" rIns="54864" bIns="54864" rtlCol="0" anchor="ctr">
            <a:noAutofit/>
          </a:bodyPr>
          <a:lstStyle/>
          <a:p>
            <a:pPr algn="ctr">
              <a:spcAft>
                <a:spcPts val="600"/>
              </a:spcAft>
            </a:pPr>
            <a:r>
              <a:rPr sz="2000" b="1" i="0">
                <a:solidFill>
                  <a:srgbClr val="262626"/>
                </a:solidFill>
              </a:rPr>
              <a:t>AI-drafted note</a:t>
            </a:r>
          </a:p>
        </p:txBody>
      </p:sp>
      <p:sp>
        <p:nvSpPr>
          <p:cNvPr id="5" name="Rounded Rectangle 4"/>
          <p:cNvSpPr/>
          <p:nvPr/>
        </p:nvSpPr>
        <p:spPr>
          <a:xfrm>
            <a:off x="4628605" y="4221498"/>
            <a:ext cx="3017520" cy="868680"/>
          </a:xfrm>
          <a:prstGeom prst="roundRect">
            <a:avLst>
              <a:gd name="adj" fmla="val 6000"/>
            </a:avLst>
          </a:prstGeom>
          <a:solidFill>
            <a:srgbClr val="F2F2F2"/>
          </a:solidFill>
          <a:ln>
            <a:noFill/>
          </a:ln>
        </p:spPr>
        <p:txBody>
          <a:bodyPr wrap="square" lIns="54864" tIns="54864" rIns="54864" bIns="54864" rtlCol="0" anchor="ctr">
            <a:noAutofit/>
          </a:bodyPr>
          <a:lstStyle/>
          <a:p>
            <a:pPr algn="ctr">
              <a:spcAft>
                <a:spcPts val="600"/>
              </a:spcAft>
            </a:pPr>
            <a:r>
              <a:rPr sz="2000" b="1" i="0">
                <a:solidFill>
                  <a:srgbClr val="262626"/>
                </a:solidFill>
              </a:rPr>
              <a:t>EHR</a:t>
            </a:r>
          </a:p>
        </p:txBody>
      </p:sp>
      <p:sp>
        <p:nvSpPr>
          <p:cNvPr id="6" name="Rounded Rectangle 5"/>
          <p:cNvSpPr/>
          <p:nvPr/>
        </p:nvSpPr>
        <p:spPr>
          <a:xfrm>
            <a:off x="2754085" y="2849898"/>
            <a:ext cx="2834640" cy="868680"/>
          </a:xfrm>
          <a:prstGeom prst="roundRect">
            <a:avLst>
              <a:gd name="adj" fmla="val 6000"/>
            </a:avLst>
          </a:prstGeom>
          <a:solidFill>
            <a:srgbClr val="F8E9EB"/>
          </a:solidFill>
          <a:ln>
            <a:noFill/>
          </a:ln>
        </p:spPr>
        <p:txBody>
          <a:bodyPr wrap="square" lIns="54864" tIns="54864" rIns="54864" bIns="54864" rtlCol="0" anchor="ctr">
            <a:noAutofit/>
          </a:bodyPr>
          <a:lstStyle/>
          <a:p>
            <a:pPr algn="ctr">
              <a:spcAft>
                <a:spcPts val="600"/>
              </a:spcAft>
            </a:pPr>
            <a:r>
              <a:rPr sz="2000" b="1" i="0">
                <a:solidFill>
                  <a:srgbClr val="262626"/>
                </a:solidFill>
              </a:rPr>
              <a:t>Next model</a:t>
            </a:r>
          </a:p>
        </p:txBody>
      </p:sp>
      <p:cxnSp>
        <p:nvCxnSpPr>
          <p:cNvPr id="7" name="Connector 6"/>
          <p:cNvCxnSpPr/>
          <p:nvPr/>
        </p:nvCxnSpPr>
        <p:spPr>
          <a:xfrm>
            <a:off x="7646125" y="1908066"/>
            <a:ext cx="228600" cy="896112"/>
          </a:xfrm>
          <a:prstGeom prst="line">
            <a:avLst/>
          </a:prstGeom>
          <a:ln w="31750">
            <a:solidFill>
              <a:srgbClr val="AA2B3E"/>
            </a:solidFill>
            <a:tailEnd type="triangle" w="med" len="med"/>
          </a:ln>
        </p:spPr>
      </p:cxnSp>
      <p:cxnSp>
        <p:nvCxnSpPr>
          <p:cNvPr id="8" name="Connector 7"/>
          <p:cNvCxnSpPr/>
          <p:nvPr/>
        </p:nvCxnSpPr>
        <p:spPr>
          <a:xfrm flipH="1">
            <a:off x="7646125" y="3718578"/>
            <a:ext cx="228600" cy="914400"/>
          </a:xfrm>
          <a:prstGeom prst="line">
            <a:avLst/>
          </a:prstGeom>
          <a:ln w="31750">
            <a:solidFill>
              <a:srgbClr val="AA2B3E"/>
            </a:solidFill>
            <a:tailEnd type="triangle" w="med" len="med"/>
          </a:ln>
        </p:spPr>
      </p:cxnSp>
      <p:cxnSp>
        <p:nvCxnSpPr>
          <p:cNvPr id="9" name="Connector 8"/>
          <p:cNvCxnSpPr/>
          <p:nvPr/>
        </p:nvCxnSpPr>
        <p:spPr>
          <a:xfrm flipH="1" flipV="1">
            <a:off x="4171404" y="3764298"/>
            <a:ext cx="457201" cy="868680"/>
          </a:xfrm>
          <a:prstGeom prst="line">
            <a:avLst/>
          </a:prstGeom>
          <a:ln w="31750">
            <a:solidFill>
              <a:srgbClr val="AA2B3E"/>
            </a:solidFill>
            <a:tailEnd type="triangle" w="med" len="med"/>
          </a:ln>
        </p:spPr>
      </p:cxnSp>
      <p:cxnSp>
        <p:nvCxnSpPr>
          <p:cNvPr id="10" name="Connector 9"/>
          <p:cNvCxnSpPr/>
          <p:nvPr/>
        </p:nvCxnSpPr>
        <p:spPr>
          <a:xfrm flipV="1">
            <a:off x="4171404" y="1908066"/>
            <a:ext cx="457201" cy="896112"/>
          </a:xfrm>
          <a:prstGeom prst="line">
            <a:avLst/>
          </a:prstGeom>
          <a:ln w="31750">
            <a:solidFill>
              <a:srgbClr val="AA2B3E"/>
            </a:solidFill>
            <a:tailEnd type="triangle" w="med" len="med"/>
          </a:ln>
        </p:spPr>
      </p:cxnSp>
      <p:sp>
        <p:nvSpPr>
          <p:cNvPr id="11" name="TextBox 10"/>
          <p:cNvSpPr txBox="1"/>
          <p:nvPr/>
        </p:nvSpPr>
        <p:spPr>
          <a:xfrm>
            <a:off x="7966165" y="1752618"/>
            <a:ext cx="1645920" cy="457200"/>
          </a:xfrm>
          <a:prstGeom prst="rect">
            <a:avLst/>
          </a:prstGeom>
          <a:noFill/>
        </p:spPr>
        <p:txBody>
          <a:bodyPr wrap="square" lIns="54864" tIns="54864" rIns="54864" bIns="54864" anchor="t">
            <a:noAutofit/>
          </a:bodyPr>
          <a:lstStyle/>
          <a:p>
            <a:pPr algn="l">
              <a:spcAft>
                <a:spcPts val="600"/>
              </a:spcAft>
            </a:pPr>
            <a:r>
              <a:rPr sz="1500" b="1" i="1">
                <a:solidFill>
                  <a:srgbClr val="AA2B3E"/>
                </a:solidFill>
              </a:rPr>
              <a:t>Bias enters</a:t>
            </a:r>
          </a:p>
        </p:txBody>
      </p:sp>
      <p:sp>
        <p:nvSpPr>
          <p:cNvPr id="12" name="TextBox 11"/>
          <p:cNvSpPr txBox="1"/>
          <p:nvPr/>
        </p:nvSpPr>
        <p:spPr>
          <a:xfrm>
            <a:off x="2754085" y="4404377"/>
            <a:ext cx="1828800" cy="457200"/>
          </a:xfrm>
          <a:prstGeom prst="rect">
            <a:avLst/>
          </a:prstGeom>
          <a:noFill/>
        </p:spPr>
        <p:txBody>
          <a:bodyPr wrap="square" lIns="54864" tIns="54864" rIns="54864" bIns="54864" anchor="t">
            <a:noAutofit/>
          </a:bodyPr>
          <a:lstStyle/>
          <a:p>
            <a:pPr algn="l">
              <a:spcAft>
                <a:spcPts val="600"/>
              </a:spcAft>
            </a:pPr>
            <a:r>
              <a:rPr sz="1500" b="1" i="1">
                <a:solidFill>
                  <a:srgbClr val="AA2B3E"/>
                </a:solidFill>
              </a:rPr>
              <a:t>Rare cases lost</a:t>
            </a:r>
          </a:p>
        </p:txBody>
      </p:sp>
      <p:sp>
        <p:nvSpPr>
          <p:cNvPr id="14" name="TextBox 13"/>
          <p:cNvSpPr txBox="1"/>
          <p:nvPr/>
        </p:nvSpPr>
        <p:spPr>
          <a:xfrm>
            <a:off x="777329" y="4983480"/>
            <a:ext cx="11360151" cy="2377440"/>
          </a:xfrm>
          <a:prstGeom prst="rect">
            <a:avLst/>
          </a:prstGeom>
          <a:noFill/>
        </p:spPr>
        <p:txBody>
          <a:bodyPr wrap="square" lIns="54864" tIns="54864" rIns="54864" bIns="54864" anchor="t">
            <a:noAutofit/>
          </a:bodyPr>
          <a:lstStyle/>
          <a:p>
            <a:pPr algn="ctr">
              <a:spcAft>
                <a:spcPts val="600"/>
              </a:spcAft>
            </a:pPr>
            <a:r>
              <a:rPr sz="2000" b="1" i="0" dirty="0">
                <a:solidFill>
                  <a:srgbClr val="AA2B3E"/>
                </a:solidFill>
              </a:rPr>
              <a:t>Those most likely to be erased are those the record already disadvantages</a:t>
            </a:r>
            <a:endParaRPr sz="2400" b="1" i="0" dirty="0">
              <a:solidFill>
                <a:srgbClr val="AA2B3E"/>
              </a:solidFill>
            </a:endParaRPr>
          </a:p>
          <a:p>
            <a:pPr algn="ctr"/>
            <a:r>
              <a:rPr sz="1800" b="0">
                <a:solidFill>
                  <a:srgbClr val="262626"/>
                </a:solidFill>
              </a:rPr>
              <a:t>Patient-reported and sensor data are original data, not copies</a:t>
            </a:r>
          </a:p>
        </p:txBody>
      </p:sp>
      <p:sp>
        <p:nvSpPr>
          <p:cNvPr id="16" name="TextBox 15"/>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Shumailov et al, Nature, 2024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Guardrails for the record</a:t>
            </a:r>
          </a:p>
        </p:txBody>
      </p:sp>
      <p:sp>
        <p:nvSpPr>
          <p:cNvPr id="3" name="Rounded Rectangle 2"/>
          <p:cNvSpPr/>
          <p:nvPr/>
        </p:nvSpPr>
        <p:spPr>
          <a:xfrm>
            <a:off x="640080" y="1097280"/>
            <a:ext cx="5212080" cy="2011680"/>
          </a:xfrm>
          <a:prstGeom prst="roundRect">
            <a:avLst>
              <a:gd name="adj" fmla="val 6000"/>
            </a:avLst>
          </a:prstGeom>
          <a:solidFill>
            <a:srgbClr val="F2F2F2"/>
          </a:solidFill>
          <a:ln>
            <a:noFill/>
          </a:ln>
        </p:spPr>
        <p:txBody>
          <a:bodyPr rtlCol="0" anchor="ctr"/>
          <a:lstStyle/>
          <a:p>
            <a:pPr algn="ctr"/>
            <a:endParaRPr/>
          </a:p>
        </p:txBody>
      </p:sp>
      <p:sp>
        <p:nvSpPr>
          <p:cNvPr id="4" name="Oval 3"/>
          <p:cNvSpPr/>
          <p:nvPr/>
        </p:nvSpPr>
        <p:spPr>
          <a:xfrm>
            <a:off x="914400" y="1783080"/>
            <a:ext cx="640080" cy="640080"/>
          </a:xfrm>
          <a:prstGeom prst="ellipse">
            <a:avLst/>
          </a:prstGeom>
          <a:solidFill>
            <a:srgbClr val="AA2B3E"/>
          </a:solidFill>
          <a:ln>
            <a:noFill/>
          </a:ln>
        </p:spPr>
        <p:txBody>
          <a:bodyPr wrap="square" lIns="0" tIns="0" rIns="0" bIns="0" rtlCol="0" anchor="ctr">
            <a:noAutofit/>
          </a:bodyPr>
          <a:lstStyle/>
          <a:p>
            <a:pPr algn="ctr">
              <a:spcAft>
                <a:spcPts val="600"/>
              </a:spcAft>
            </a:pPr>
            <a:r>
              <a:rPr sz="2200" b="1" i="0">
                <a:solidFill>
                  <a:srgbClr val="FFFFFF"/>
                </a:solidFill>
              </a:rPr>
              <a:t>1</a:t>
            </a:r>
          </a:p>
        </p:txBody>
      </p:sp>
      <p:sp>
        <p:nvSpPr>
          <p:cNvPr id="5" name="TextBox 4"/>
          <p:cNvSpPr txBox="1"/>
          <p:nvPr/>
        </p:nvSpPr>
        <p:spPr>
          <a:xfrm>
            <a:off x="1783080" y="1417319"/>
            <a:ext cx="3931920" cy="1463040"/>
          </a:xfrm>
          <a:prstGeom prst="rect">
            <a:avLst/>
          </a:prstGeom>
          <a:noFill/>
        </p:spPr>
        <p:txBody>
          <a:bodyPr wrap="square" lIns="54864" tIns="54864" rIns="54864" bIns="54864" anchor="ctr">
            <a:noAutofit/>
          </a:bodyPr>
          <a:lstStyle/>
          <a:p>
            <a:pPr algn="l">
              <a:spcAft>
                <a:spcPts val="600"/>
              </a:spcAft>
            </a:pPr>
            <a:r>
              <a:rPr sz="2400" b="1" i="0">
                <a:solidFill>
                  <a:srgbClr val="262626"/>
                </a:solidFill>
              </a:rPr>
              <a:t>Label AI-authored text</a:t>
            </a:r>
          </a:p>
          <a:p>
            <a:pPr algn="l">
              <a:spcAft>
                <a:spcPts val="600"/>
              </a:spcAft>
            </a:pPr>
            <a:r>
              <a:rPr sz="1800" b="0" i="0">
                <a:solidFill>
                  <a:srgbClr val="6E6E6E"/>
                </a:solidFill>
              </a:rPr>
              <a:t>Provenance on every note</a:t>
            </a:r>
          </a:p>
        </p:txBody>
      </p:sp>
      <p:sp>
        <p:nvSpPr>
          <p:cNvPr id="6" name="Rounded Rectangle 5"/>
          <p:cNvSpPr/>
          <p:nvPr/>
        </p:nvSpPr>
        <p:spPr>
          <a:xfrm>
            <a:off x="6336792" y="1097280"/>
            <a:ext cx="5212080" cy="2011680"/>
          </a:xfrm>
          <a:prstGeom prst="roundRect">
            <a:avLst>
              <a:gd name="adj" fmla="val 6000"/>
            </a:avLst>
          </a:prstGeom>
          <a:solidFill>
            <a:srgbClr val="F2F2F2"/>
          </a:solidFill>
          <a:ln>
            <a:noFill/>
          </a:ln>
        </p:spPr>
        <p:txBody>
          <a:bodyPr rtlCol="0" anchor="ctr"/>
          <a:lstStyle/>
          <a:p>
            <a:pPr algn="ctr"/>
            <a:endParaRPr/>
          </a:p>
        </p:txBody>
      </p:sp>
      <p:sp>
        <p:nvSpPr>
          <p:cNvPr id="7" name="Oval 6"/>
          <p:cNvSpPr/>
          <p:nvPr/>
        </p:nvSpPr>
        <p:spPr>
          <a:xfrm>
            <a:off x="6611112" y="1783080"/>
            <a:ext cx="640080" cy="640080"/>
          </a:xfrm>
          <a:prstGeom prst="ellipse">
            <a:avLst/>
          </a:prstGeom>
          <a:solidFill>
            <a:srgbClr val="AA2B3E"/>
          </a:solidFill>
          <a:ln>
            <a:noFill/>
          </a:ln>
        </p:spPr>
        <p:txBody>
          <a:bodyPr wrap="square" lIns="0" tIns="0" rIns="0" bIns="0" rtlCol="0" anchor="ctr">
            <a:noAutofit/>
          </a:bodyPr>
          <a:lstStyle/>
          <a:p>
            <a:pPr algn="ctr">
              <a:spcAft>
                <a:spcPts val="600"/>
              </a:spcAft>
            </a:pPr>
            <a:r>
              <a:rPr sz="2200" b="1" i="0">
                <a:solidFill>
                  <a:srgbClr val="FFFFFF"/>
                </a:solidFill>
              </a:rPr>
              <a:t>2</a:t>
            </a:r>
          </a:p>
        </p:txBody>
      </p:sp>
      <p:sp>
        <p:nvSpPr>
          <p:cNvPr id="8" name="TextBox 7"/>
          <p:cNvSpPr txBox="1"/>
          <p:nvPr/>
        </p:nvSpPr>
        <p:spPr>
          <a:xfrm>
            <a:off x="7479792" y="1417319"/>
            <a:ext cx="3931920" cy="1463040"/>
          </a:xfrm>
          <a:prstGeom prst="rect">
            <a:avLst/>
          </a:prstGeom>
          <a:noFill/>
        </p:spPr>
        <p:txBody>
          <a:bodyPr wrap="square" lIns="54864" tIns="54864" rIns="54864" bIns="54864" anchor="ctr">
            <a:noAutofit/>
          </a:bodyPr>
          <a:lstStyle/>
          <a:p>
            <a:pPr algn="l">
              <a:spcAft>
                <a:spcPts val="600"/>
              </a:spcAft>
            </a:pPr>
            <a:r>
              <a:rPr sz="2400" b="1" i="0">
                <a:solidFill>
                  <a:srgbClr val="262626"/>
                </a:solidFill>
              </a:rPr>
              <a:t>Keep human anchors</a:t>
            </a:r>
          </a:p>
          <a:p>
            <a:pPr algn="l">
              <a:spcAft>
                <a:spcPts val="600"/>
              </a:spcAft>
            </a:pPr>
            <a:r>
              <a:rPr sz="1800" b="0" i="0">
                <a:solidFill>
                  <a:srgbClr val="6E6E6E"/>
                </a:solidFill>
              </a:rPr>
              <a:t>PROs, wearables, and source audio as ground truth</a:t>
            </a:r>
          </a:p>
        </p:txBody>
      </p:sp>
      <p:sp>
        <p:nvSpPr>
          <p:cNvPr id="9" name="Rounded Rectangle 8"/>
          <p:cNvSpPr/>
          <p:nvPr/>
        </p:nvSpPr>
        <p:spPr>
          <a:xfrm>
            <a:off x="640080" y="3383280"/>
            <a:ext cx="5212080" cy="2011680"/>
          </a:xfrm>
          <a:prstGeom prst="roundRect">
            <a:avLst>
              <a:gd name="adj" fmla="val 6000"/>
            </a:avLst>
          </a:prstGeom>
          <a:solidFill>
            <a:srgbClr val="F2F2F2"/>
          </a:solidFill>
          <a:ln>
            <a:noFill/>
          </a:ln>
        </p:spPr>
        <p:txBody>
          <a:bodyPr rtlCol="0" anchor="ctr"/>
          <a:lstStyle/>
          <a:p>
            <a:pPr algn="ctr"/>
            <a:endParaRPr/>
          </a:p>
        </p:txBody>
      </p:sp>
      <p:sp>
        <p:nvSpPr>
          <p:cNvPr id="10" name="Oval 9"/>
          <p:cNvSpPr/>
          <p:nvPr/>
        </p:nvSpPr>
        <p:spPr>
          <a:xfrm>
            <a:off x="914400" y="4069080"/>
            <a:ext cx="640080" cy="640080"/>
          </a:xfrm>
          <a:prstGeom prst="ellipse">
            <a:avLst/>
          </a:prstGeom>
          <a:solidFill>
            <a:srgbClr val="AA2B3E"/>
          </a:solidFill>
          <a:ln>
            <a:noFill/>
          </a:ln>
        </p:spPr>
        <p:txBody>
          <a:bodyPr wrap="square" lIns="0" tIns="0" rIns="0" bIns="0" rtlCol="0" anchor="ctr">
            <a:noAutofit/>
          </a:bodyPr>
          <a:lstStyle/>
          <a:p>
            <a:pPr algn="ctr">
              <a:spcAft>
                <a:spcPts val="600"/>
              </a:spcAft>
            </a:pPr>
            <a:r>
              <a:rPr sz="2200" b="1" i="0">
                <a:solidFill>
                  <a:srgbClr val="FFFFFF"/>
                </a:solidFill>
              </a:rPr>
              <a:t>3</a:t>
            </a:r>
          </a:p>
        </p:txBody>
      </p:sp>
      <p:sp>
        <p:nvSpPr>
          <p:cNvPr id="11" name="TextBox 10"/>
          <p:cNvSpPr txBox="1"/>
          <p:nvPr/>
        </p:nvSpPr>
        <p:spPr>
          <a:xfrm>
            <a:off x="1783080" y="3703320"/>
            <a:ext cx="3931920" cy="1463040"/>
          </a:xfrm>
          <a:prstGeom prst="rect">
            <a:avLst/>
          </a:prstGeom>
          <a:noFill/>
        </p:spPr>
        <p:txBody>
          <a:bodyPr wrap="square" lIns="54864" tIns="54864" rIns="54864" bIns="54864" anchor="ctr">
            <a:noAutofit/>
          </a:bodyPr>
          <a:lstStyle/>
          <a:p>
            <a:pPr algn="l">
              <a:spcAft>
                <a:spcPts val="600"/>
              </a:spcAft>
            </a:pPr>
            <a:r>
              <a:rPr sz="2400" b="1" i="0">
                <a:solidFill>
                  <a:srgbClr val="262626"/>
                </a:solidFill>
              </a:rPr>
              <a:t>Audit the scribe</a:t>
            </a:r>
          </a:p>
          <a:p>
            <a:pPr algn="l">
              <a:spcAft>
                <a:spcPts val="600"/>
              </a:spcAft>
            </a:pPr>
            <a:r>
              <a:rPr sz="1800" b="0" i="0">
                <a:solidFill>
                  <a:srgbClr val="6E6E6E"/>
                </a:solidFill>
              </a:rPr>
              <a:t>Accuracy by race, language, and dialect</a:t>
            </a:r>
          </a:p>
        </p:txBody>
      </p:sp>
      <p:sp>
        <p:nvSpPr>
          <p:cNvPr id="12" name="Rounded Rectangle 11"/>
          <p:cNvSpPr/>
          <p:nvPr/>
        </p:nvSpPr>
        <p:spPr>
          <a:xfrm>
            <a:off x="6336792" y="3383280"/>
            <a:ext cx="5212080" cy="2011680"/>
          </a:xfrm>
          <a:prstGeom prst="roundRect">
            <a:avLst>
              <a:gd name="adj" fmla="val 6000"/>
            </a:avLst>
          </a:prstGeom>
          <a:solidFill>
            <a:srgbClr val="F2F2F2"/>
          </a:solidFill>
          <a:ln>
            <a:noFill/>
          </a:ln>
        </p:spPr>
        <p:txBody>
          <a:bodyPr rtlCol="0" anchor="ctr"/>
          <a:lstStyle/>
          <a:p>
            <a:pPr algn="ctr"/>
            <a:endParaRPr/>
          </a:p>
        </p:txBody>
      </p:sp>
      <p:sp>
        <p:nvSpPr>
          <p:cNvPr id="13" name="Oval 12"/>
          <p:cNvSpPr/>
          <p:nvPr/>
        </p:nvSpPr>
        <p:spPr>
          <a:xfrm>
            <a:off x="6611112" y="4069080"/>
            <a:ext cx="640080" cy="640080"/>
          </a:xfrm>
          <a:prstGeom prst="ellipse">
            <a:avLst/>
          </a:prstGeom>
          <a:solidFill>
            <a:srgbClr val="AA2B3E"/>
          </a:solidFill>
          <a:ln>
            <a:noFill/>
          </a:ln>
        </p:spPr>
        <p:txBody>
          <a:bodyPr wrap="square" lIns="0" tIns="0" rIns="0" bIns="0" rtlCol="0" anchor="ctr">
            <a:noAutofit/>
          </a:bodyPr>
          <a:lstStyle/>
          <a:p>
            <a:pPr algn="ctr">
              <a:spcAft>
                <a:spcPts val="600"/>
              </a:spcAft>
            </a:pPr>
            <a:r>
              <a:rPr sz="2200" b="1" i="0">
                <a:solidFill>
                  <a:srgbClr val="FFFFFF"/>
                </a:solidFill>
              </a:rPr>
              <a:t>4</a:t>
            </a:r>
          </a:p>
        </p:txBody>
      </p:sp>
      <p:sp>
        <p:nvSpPr>
          <p:cNvPr id="14" name="TextBox 13"/>
          <p:cNvSpPr txBox="1"/>
          <p:nvPr/>
        </p:nvSpPr>
        <p:spPr>
          <a:xfrm>
            <a:off x="7479792" y="3703320"/>
            <a:ext cx="3931920" cy="1463040"/>
          </a:xfrm>
          <a:prstGeom prst="rect">
            <a:avLst/>
          </a:prstGeom>
          <a:noFill/>
        </p:spPr>
        <p:txBody>
          <a:bodyPr wrap="square" lIns="54864" tIns="54864" rIns="54864" bIns="54864" anchor="ctr">
            <a:noAutofit/>
          </a:bodyPr>
          <a:lstStyle/>
          <a:p>
            <a:pPr algn="l">
              <a:spcAft>
                <a:spcPts val="600"/>
              </a:spcAft>
            </a:pPr>
            <a:r>
              <a:rPr sz="2400" b="1" i="0">
                <a:solidFill>
                  <a:srgbClr val="262626"/>
                </a:solidFill>
              </a:rPr>
              <a:t>Monitor deployed models</a:t>
            </a:r>
          </a:p>
          <a:p>
            <a:pPr algn="l">
              <a:spcAft>
                <a:spcPts val="600"/>
              </a:spcAft>
            </a:pPr>
            <a:r>
              <a:rPr sz="1800" b="0" i="0">
                <a:solidFill>
                  <a:srgbClr val="6E6E6E"/>
                </a:solidFill>
              </a:rPr>
              <a:t>Drift, errors, and equity, continuously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Hope in action: shared responsibilities</a:t>
            </a:r>
          </a:p>
        </p:txBody>
      </p:sp>
      <p:sp>
        <p:nvSpPr>
          <p:cNvPr id="3" name="Rounded Rectangle 2"/>
          <p:cNvSpPr/>
          <p:nvPr/>
        </p:nvSpPr>
        <p:spPr>
          <a:xfrm>
            <a:off x="640080" y="1051560"/>
            <a:ext cx="2606040" cy="3840480"/>
          </a:xfrm>
          <a:prstGeom prst="roundRect">
            <a:avLst>
              <a:gd name="adj" fmla="val 6000"/>
            </a:avLst>
          </a:prstGeom>
          <a:solidFill>
            <a:srgbClr val="F8E9EB"/>
          </a:solidFill>
          <a:ln>
            <a:noFill/>
          </a:ln>
        </p:spPr>
        <p:txBody>
          <a:bodyPr wrap="square" lIns="228600" tIns="228600" rIns="228600" bIns="228600" rtlCol="0" anchor="t">
            <a:noAutofit/>
          </a:bodyPr>
          <a:lstStyle/>
          <a:p>
            <a:pPr algn="l">
              <a:spcAft>
                <a:spcPts val="1400"/>
              </a:spcAft>
            </a:pPr>
            <a:r>
              <a:rPr sz="2000" b="1" i="0">
                <a:solidFill>
                  <a:srgbClr val="AA2B3E"/>
                </a:solidFill>
              </a:rPr>
              <a:t>Clinicians &amp; health systems</a:t>
            </a:r>
          </a:p>
          <a:p>
            <a:pPr algn="l">
              <a:spcAft>
                <a:spcPts val="1400"/>
              </a:spcAft>
            </a:pPr>
            <a:r>
              <a:rPr sz="1700" b="0" i="0">
                <a:solidFill>
                  <a:srgbClr val="262626"/>
                </a:solidFill>
              </a:rPr>
              <a:t>Pair each prediction with a defined response</a:t>
            </a:r>
          </a:p>
          <a:p>
            <a:pPr algn="l">
              <a:spcAft>
                <a:spcPts val="1400"/>
              </a:spcAft>
            </a:pPr>
            <a:r>
              <a:rPr sz="1700" b="0" i="0">
                <a:solidFill>
                  <a:srgbClr val="262626"/>
                </a:solidFill>
              </a:rPr>
              <a:t>Check AI drafts against patient reports</a:t>
            </a:r>
          </a:p>
        </p:txBody>
      </p:sp>
      <p:sp>
        <p:nvSpPr>
          <p:cNvPr id="4" name="Rounded Rectangle 3"/>
          <p:cNvSpPr/>
          <p:nvPr/>
        </p:nvSpPr>
        <p:spPr>
          <a:xfrm>
            <a:off x="3419856" y="1051560"/>
            <a:ext cx="2606040" cy="3840480"/>
          </a:xfrm>
          <a:prstGeom prst="roundRect">
            <a:avLst>
              <a:gd name="adj" fmla="val 6000"/>
            </a:avLst>
          </a:prstGeom>
          <a:solidFill>
            <a:srgbClr val="F2F2F2"/>
          </a:solidFill>
          <a:ln>
            <a:noFill/>
          </a:ln>
        </p:spPr>
        <p:txBody>
          <a:bodyPr wrap="square" lIns="228600" tIns="228600" rIns="228600" bIns="228600" rtlCol="0" anchor="t">
            <a:noAutofit/>
          </a:bodyPr>
          <a:lstStyle/>
          <a:p>
            <a:pPr algn="l">
              <a:spcAft>
                <a:spcPts val="1400"/>
              </a:spcAft>
            </a:pPr>
            <a:r>
              <a:rPr sz="2000" b="1" i="0">
                <a:solidFill>
                  <a:srgbClr val="AA2B3E"/>
                </a:solidFill>
              </a:rPr>
              <a:t>Patients &amp; advocates</a:t>
            </a:r>
          </a:p>
          <a:p>
            <a:pPr algn="l">
              <a:spcAft>
                <a:spcPts val="1400"/>
              </a:spcAft>
            </a:pPr>
            <a:r>
              <a:rPr sz="1700" b="0" i="0">
                <a:solidFill>
                  <a:srgbClr val="262626"/>
                </a:solidFill>
              </a:rPr>
              <a:t>Ask how AI is used in your care</a:t>
            </a:r>
          </a:p>
          <a:p>
            <a:pPr algn="l">
              <a:spcAft>
                <a:spcPts val="1400"/>
              </a:spcAft>
            </a:pPr>
            <a:r>
              <a:rPr sz="1700" b="0" i="0">
                <a:solidFill>
                  <a:srgbClr val="262626"/>
                </a:solidFill>
              </a:rPr>
              <a:t>Expect informed consent before recording</a:t>
            </a:r>
          </a:p>
        </p:txBody>
      </p:sp>
      <p:sp>
        <p:nvSpPr>
          <p:cNvPr id="5" name="Rounded Rectangle 4"/>
          <p:cNvSpPr/>
          <p:nvPr/>
        </p:nvSpPr>
        <p:spPr>
          <a:xfrm>
            <a:off x="6199632" y="1051560"/>
            <a:ext cx="2606040" cy="3840480"/>
          </a:xfrm>
          <a:prstGeom prst="roundRect">
            <a:avLst>
              <a:gd name="adj" fmla="val 6000"/>
            </a:avLst>
          </a:prstGeom>
          <a:solidFill>
            <a:srgbClr val="F8E9EB"/>
          </a:solidFill>
          <a:ln>
            <a:noFill/>
          </a:ln>
        </p:spPr>
        <p:txBody>
          <a:bodyPr wrap="square" lIns="228600" tIns="228600" rIns="228600" bIns="228600" rtlCol="0" anchor="t">
            <a:noAutofit/>
          </a:bodyPr>
          <a:lstStyle/>
          <a:p>
            <a:pPr algn="l">
              <a:spcAft>
                <a:spcPts val="1400"/>
              </a:spcAft>
            </a:pPr>
            <a:r>
              <a:rPr sz="2000" b="1" i="0">
                <a:solidFill>
                  <a:srgbClr val="AA2B3E"/>
                </a:solidFill>
              </a:rPr>
              <a:t>Payers</a:t>
            </a:r>
          </a:p>
          <a:p>
            <a:pPr algn="l">
              <a:spcAft>
                <a:spcPts val="1400"/>
              </a:spcAft>
            </a:pPr>
            <a:r>
              <a:rPr sz="1700" b="0" i="0">
                <a:solidFill>
                  <a:srgbClr val="262626"/>
                </a:solidFill>
              </a:rPr>
              <a:t>Pay for outcomes, not AI use</a:t>
            </a:r>
          </a:p>
          <a:p>
            <a:pPr algn="l">
              <a:spcAft>
                <a:spcPts val="1400"/>
              </a:spcAft>
            </a:pPr>
            <a:r>
              <a:rPr sz="1700" b="0" i="0">
                <a:solidFill>
                  <a:srgbClr val="262626"/>
                </a:solidFill>
              </a:rPr>
              <a:t>Support collection of patient-reported data</a:t>
            </a:r>
          </a:p>
        </p:txBody>
      </p:sp>
      <p:sp>
        <p:nvSpPr>
          <p:cNvPr id="6" name="Rounded Rectangle 5"/>
          <p:cNvSpPr/>
          <p:nvPr/>
        </p:nvSpPr>
        <p:spPr>
          <a:xfrm>
            <a:off x="8979408" y="1051560"/>
            <a:ext cx="2606040" cy="3840480"/>
          </a:xfrm>
          <a:prstGeom prst="roundRect">
            <a:avLst>
              <a:gd name="adj" fmla="val 6000"/>
            </a:avLst>
          </a:prstGeom>
          <a:solidFill>
            <a:srgbClr val="F2F2F2"/>
          </a:solidFill>
          <a:ln>
            <a:noFill/>
          </a:ln>
        </p:spPr>
        <p:txBody>
          <a:bodyPr wrap="square" lIns="228600" tIns="228600" rIns="228600" bIns="228600" rtlCol="0" anchor="t">
            <a:noAutofit/>
          </a:bodyPr>
          <a:lstStyle/>
          <a:p>
            <a:pPr algn="l">
              <a:spcAft>
                <a:spcPts val="1400"/>
              </a:spcAft>
            </a:pPr>
            <a:r>
              <a:rPr sz="2000" b="1" i="0">
                <a:solidFill>
                  <a:srgbClr val="AA2B3E"/>
                </a:solidFill>
              </a:rPr>
              <a:t>Policymakers</a:t>
            </a:r>
          </a:p>
          <a:p>
            <a:pPr algn="l">
              <a:spcAft>
                <a:spcPts val="1400"/>
              </a:spcAft>
            </a:pPr>
            <a:r>
              <a:rPr sz="1700" b="0" i="0">
                <a:solidFill>
                  <a:srgbClr val="262626"/>
                </a:solidFill>
              </a:rPr>
              <a:t>Require labeling of AI-generated text</a:t>
            </a:r>
          </a:p>
          <a:p>
            <a:pPr algn="l">
              <a:spcAft>
                <a:spcPts val="1400"/>
              </a:spcAft>
            </a:pPr>
            <a:r>
              <a:rPr sz="1700" b="0" i="0">
                <a:solidFill>
                  <a:srgbClr val="262626"/>
                </a:solidFill>
              </a:rPr>
              <a:t>Require post-market monitoring (1.6% of FDA-cleared AI devices reported RCT data)</a:t>
            </a:r>
          </a:p>
        </p:txBody>
      </p:sp>
      <p:sp>
        <p:nvSpPr>
          <p:cNvPr id="8" name="TextBox 7"/>
          <p:cNvSpPr txBox="1"/>
          <p:nvPr/>
        </p:nvSpPr>
        <p:spPr>
          <a:xfrm>
            <a:off x="3900000" y="6544010"/>
            <a:ext cx="6300000" cy="307777"/>
          </a:xfrm>
          <a:prstGeom prst="rect">
            <a:avLst/>
          </a:prstGeom>
          <a:noFill/>
        </p:spPr>
        <p:txBody>
          <a:bodyPr wrap="square" lIns="36576" tIns="36576" rIns="36576" bIns="36576" anchor="t">
            <a:noAutofit/>
          </a:bodyPr>
          <a:lstStyle/>
          <a:p>
            <a:pPr algn="r">
              <a:spcAft>
                <a:spcPts val="600"/>
              </a:spcAft>
            </a:pPr>
            <a:r>
              <a:rPr sz="1200" b="0" i="0">
                <a:solidFill>
                  <a:srgbClr val="6E6E6E"/>
                </a:solidFill>
              </a:rPr>
              <a:t>Parikh &amp; Helmchen, NPJ Digit Med, 2022;  Lin et al, JAMA Health Forum, 2025</a:t>
            </a:r>
          </a:p>
        </p:txBody>
      </p:sp>
      <p:sp>
        <p:nvSpPr>
          <p:cNvPr id="9" name="TextBox 8"/>
          <p:cNvSpPr txBox="1"/>
          <p:nvPr/>
        </p:nvSpPr>
        <p:spPr>
          <a:xfrm>
            <a:off x="640080" y="5074920"/>
            <a:ext cx="10908792" cy="457200"/>
          </a:xfrm>
          <a:prstGeom prst="rect">
            <a:avLst/>
          </a:prstGeom>
          <a:noFill/>
        </p:spPr>
        <p:txBody>
          <a:bodyPr wrap="square" anchor="t" lIns="54864" rIns="54864" tIns="54864" bIns="54864">
            <a:noAutofit/>
          </a:bodyPr>
          <a:lstStyle/>
          <a:p>
            <a:pPr algn="ctr">
              <a:spcAft>
                <a:spcPts val="600"/>
              </a:spcAft>
            </a:pPr>
            <a:r>
              <a:rPr sz="1800" b="0" i="1">
                <a:solidFill>
                  <a:srgbClr val="6E6E6E"/>
                </a:solidFill>
              </a:rPr>
              <a:t>Next session: the same principles apply to AI in prior authorization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AD4E3-4343-3D9C-E024-8ABFC74EB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32467-B279-1518-2A3C-6C9C26F8B4A9}"/>
              </a:ext>
            </a:extLst>
          </p:cNvPr>
          <p:cNvSpPr>
            <a:spLocks noGrp="1"/>
          </p:cNvSpPr>
          <p:nvPr>
            <p:ph type="title"/>
          </p:nvPr>
        </p:nvSpPr>
        <p:spPr>
          <a:xfrm>
            <a:off x="605367" y="90488"/>
            <a:ext cx="11360151" cy="558800"/>
          </a:xfrm>
        </p:spPr>
        <p:txBody>
          <a:bodyPr wrap="square" anchor="b">
            <a:normAutofit/>
          </a:bodyPr>
          <a:lstStyle/>
          <a:p>
            <a:r>
              <a:rPr lang="en-US" b="1" i="0">
                <a:effectLst/>
              </a:rPr>
              <a:t>Abraham de Moivre</a:t>
            </a:r>
            <a:endParaRPr lang="en-US"/>
          </a:p>
        </p:txBody>
      </p:sp>
      <p:pic>
        <p:nvPicPr>
          <p:cNvPr id="1026" name="Picture 2" descr="Picture of Abraham de Moivre&#10;  ">
            <a:extLst>
              <a:ext uri="{FF2B5EF4-FFF2-40B4-BE49-F238E27FC236}">
                <a16:creationId xmlns:a16="http://schemas.microsoft.com/office/drawing/2014/main" id="{7D0599BB-2A49-D978-EB62-66A154512F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27066"/>
          <a:stretch/>
        </p:blipFill>
        <p:spPr bwMode="auto">
          <a:xfrm>
            <a:off x="985838" y="825500"/>
            <a:ext cx="5116512" cy="4660900"/>
          </a:xfrm>
          <a:prstGeom prst="rect">
            <a:avLst/>
          </a:prstGeom>
          <a:solidFill>
            <a:srgbClr val="FFFFFF"/>
          </a:solidFill>
        </p:spPr>
      </p:pic>
      <p:sp>
        <p:nvSpPr>
          <p:cNvPr id="4" name="Content Placeholder 3">
            <a:extLst>
              <a:ext uri="{FF2B5EF4-FFF2-40B4-BE49-F238E27FC236}">
                <a16:creationId xmlns:a16="http://schemas.microsoft.com/office/drawing/2014/main" id="{DFBAAB67-1C93-8E69-1203-D1F298789CF8}"/>
              </a:ext>
            </a:extLst>
          </p:cNvPr>
          <p:cNvSpPr>
            <a:spLocks noGrp="1" noChangeArrowheads="1"/>
          </p:cNvSpPr>
          <p:nvPr>
            <p:ph sz="half" idx="2"/>
          </p:nvPr>
        </p:nvSpPr>
        <p:spPr bwMode="auto">
          <a:xfrm>
            <a:off x="6305549" y="1632455"/>
            <a:ext cx="5116511" cy="30469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1A1A1A"/>
                </a:solidFill>
                <a:effectLst/>
                <a:latin typeface="+mj-lt"/>
                <a:cs typeface="Times New Roman" panose="02020603050405020304" pitchFamily="18" charset="0"/>
              </a:rPr>
              <a:t>Born</a:t>
            </a: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A1A1A"/>
                </a:solidFill>
                <a:effectLst/>
                <a:latin typeface="+mj-lt"/>
                <a:cs typeface="Times New Roman" panose="02020603050405020304" pitchFamily="18" charset="0"/>
              </a:rPr>
              <a:t>26 May 1667</a:t>
            </a:r>
          </a:p>
          <a:p>
            <a:pPr marL="457200" marR="0" lvl="1" indent="-45720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rgbClr val="1A1A1A"/>
              </a:solidFill>
              <a:effectLst/>
              <a:latin typeface="+mj-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rgbClr val="1A1A1A"/>
                </a:solidFill>
                <a:effectLst/>
                <a:latin typeface="+mj-lt"/>
                <a:cs typeface="Times New Roman" panose="02020603050405020304" pitchFamily="18" charset="0"/>
              </a:rPr>
              <a:t>Died</a:t>
            </a:r>
          </a:p>
          <a:p>
            <a:pPr marL="457200" marR="0" lvl="1" indent="-45720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A1A1A"/>
                </a:solidFill>
                <a:effectLst/>
                <a:latin typeface="+mj-lt"/>
                <a:cs typeface="Times New Roman" panose="02020603050405020304" pitchFamily="18" charset="0"/>
              </a:rPr>
              <a:t>27 November 1754</a:t>
            </a:r>
            <a:br>
              <a:rPr kumimoji="0" lang="en-US" altLang="en-US" sz="3200" b="0" i="0" u="none" strike="noStrike" cap="none" normalizeH="0" baseline="0" dirty="0">
                <a:ln>
                  <a:noFill/>
                </a:ln>
                <a:solidFill>
                  <a:srgbClr val="1A1A1A"/>
                </a:solidFill>
                <a:effectLst/>
                <a:latin typeface="+mj-lt"/>
                <a:cs typeface="Times New Roman" panose="02020603050405020304" pitchFamily="18" charset="0"/>
              </a:rPr>
            </a:br>
            <a:endParaRPr kumimoji="0" lang="en-US" altLang="en-US" sz="3200" b="0" i="0" u="none" strike="noStrike" cap="none" normalizeH="0" baseline="0" dirty="0">
              <a:ln>
                <a:noFill/>
              </a:ln>
              <a:solidFill>
                <a:schemeClr val="tx1"/>
              </a:solidFill>
              <a:effectLst/>
              <a:latin typeface="+mj-lt"/>
            </a:endParaRPr>
          </a:p>
        </p:txBody>
      </p:sp>
    </p:spTree>
    <p:extLst>
      <p:ext uri="{BB962C8B-B14F-4D97-AF65-F5344CB8AC3E}">
        <p14:creationId xmlns:p14="http://schemas.microsoft.com/office/powerpoint/2010/main" val="780513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3BA61-4B68-3AE6-F60B-4AE7E7586D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7E4102-08FF-99F7-2E4F-6879FCF355FB}"/>
              </a:ext>
            </a:extLst>
          </p:cNvPr>
          <p:cNvSpPr>
            <a:spLocks noGrp="1"/>
          </p:cNvSpPr>
          <p:nvPr>
            <p:ph type="title"/>
          </p:nvPr>
        </p:nvSpPr>
        <p:spPr>
          <a:xfrm>
            <a:off x="838200" y="868680"/>
            <a:ext cx="10515600" cy="411480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1" u="none" strike="noStrike" cap="none" normalizeH="0" baseline="0" dirty="0">
                <a:ln>
                  <a:noFill/>
                </a:ln>
                <a:solidFill>
                  <a:schemeClr val="tx1"/>
                </a:solidFill>
                <a:effectLst/>
              </a:rPr>
              <a:t>He suffered partial loss of sight and hearing; his body required more rest and his mind, greater respite. Although he came to need </a:t>
            </a:r>
            <a:r>
              <a:rPr kumimoji="0" lang="en-US" altLang="en-US" sz="3200" i="1" u="none" strike="noStrike" cap="none" normalizeH="0" baseline="0" dirty="0">
                <a:ln>
                  <a:noFill/>
                </a:ln>
                <a:solidFill>
                  <a:schemeClr val="tx1"/>
                </a:solidFill>
                <a:effectLst/>
              </a:rPr>
              <a:t>twenty hours sleep</a:t>
            </a:r>
            <a:r>
              <a:rPr kumimoji="0" lang="en-US" altLang="en-US" sz="3200" b="0" i="1" u="none" strike="noStrike" cap="none" normalizeH="0" baseline="0" dirty="0">
                <a:ln>
                  <a:noFill/>
                </a:ln>
                <a:solidFill>
                  <a:schemeClr val="tx1"/>
                </a:solidFill>
                <a:effectLst/>
              </a:rPr>
              <a:t>, he spent the remaining three or four hours taking his </a:t>
            </a:r>
            <a:r>
              <a:rPr kumimoji="0" lang="en-US" altLang="en-US" sz="3200" i="1" u="none" strike="noStrike" cap="none" normalizeH="0" baseline="0" dirty="0">
                <a:ln>
                  <a:noFill/>
                </a:ln>
                <a:solidFill>
                  <a:schemeClr val="tx1"/>
                </a:solidFill>
                <a:effectLst/>
              </a:rPr>
              <a:t>only meal of the day </a:t>
            </a:r>
            <a:r>
              <a:rPr kumimoji="0" lang="en-US" altLang="en-US" sz="3200" b="0" i="1" u="none" strike="noStrike" cap="none" normalizeH="0" baseline="0" dirty="0">
                <a:ln>
                  <a:noFill/>
                </a:ln>
                <a:solidFill>
                  <a:schemeClr val="tx1"/>
                </a:solidFill>
                <a:effectLst/>
              </a:rPr>
              <a:t>and talking with his friends.</a:t>
            </a:r>
            <a:endParaRPr kumimoji="0" lang="en-US" altLang="en-US" sz="2800" b="0" i="1" u="none" strike="noStrike" cap="none" normalizeH="0" baseline="0" dirty="0">
              <a:ln>
                <a:noFill/>
              </a:ln>
              <a:solidFill>
                <a:schemeClr val="tx1"/>
              </a:solidFill>
              <a:effectLst/>
            </a:endParaRPr>
          </a:p>
        </p:txBody>
      </p:sp>
      <p:sp>
        <p:nvSpPr>
          <p:cNvPr id="3" name="Rectangle 1">
            <a:extLst>
              <a:ext uri="{FF2B5EF4-FFF2-40B4-BE49-F238E27FC236}">
                <a16:creationId xmlns:a16="http://schemas.microsoft.com/office/drawing/2014/main" id="{ABFDF78E-1507-5F06-6847-C5EDC0D8E333}"/>
              </a:ext>
            </a:extLst>
          </p:cNvPr>
          <p:cNvSpPr>
            <a:spLocks noChangeArrowheads="1"/>
          </p:cNvSpPr>
          <p:nvPr/>
        </p:nvSpPr>
        <p:spPr bwMode="auto">
          <a:xfrm>
            <a:off x="0" y="-945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3"/>
          <p:cNvSpPr txBox="1"/>
          <p:nvPr/>
        </p:nvSpPr>
        <p:spPr>
          <a:xfrm>
            <a:off x="777240" y="5120640"/>
            <a:ext cx="9601200" cy="548640"/>
          </a:xfrm>
          <a:prstGeom prst="rect">
            <a:avLst/>
          </a:prstGeom>
          <a:noFill/>
        </p:spPr>
        <p:txBody>
          <a:bodyPr wrap="square" anchor="t" lIns="54864" rIns="54864" tIns="54864" bIns="54864">
            <a:noAutofit/>
          </a:bodyPr>
          <a:lstStyle/>
          <a:p>
            <a:pPr algn="l">
              <a:spcAft>
                <a:spcPts val="600"/>
              </a:spcAft>
            </a:pPr>
            <a:r>
              <a:rPr sz="2000" b="1" i="0">
                <a:solidFill>
                  <a:srgbClr val="AA2B3E"/>
                </a:solidFill>
              </a:rPr>
              <a:t>Even the man who predicted his own death spent his last hours talking with friends.</a:t>
            </a:r>
          </a:p>
        </p:txBody>
      </p:sp>
    </p:spTree>
    <p:extLst>
      <p:ext uri="{BB962C8B-B14F-4D97-AF65-F5344CB8AC3E}">
        <p14:creationId xmlns:p14="http://schemas.microsoft.com/office/powerpoint/2010/main" val="2692291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4" name="Content Placeholder 3"/>
          <p:cNvSpPr txBox="1">
            <a:spLocks noGrp="1"/>
          </p:cNvSpPr>
          <p:nvPr>
            <p:ph idx="1"/>
          </p:nvPr>
        </p:nvSpPr>
        <p:spPr>
          <a:xfrm>
            <a:off x="605368" y="772903"/>
            <a:ext cx="10202179" cy="4003373"/>
          </a:xfrm>
          <a:prstGeom prst="rect">
            <a:avLst/>
          </a:prstGeom>
          <a:noFill/>
        </p:spPr>
        <p:txBody>
          <a:bodyPr wrap="square" rtlCol="0">
            <a:spAutoFit/>
          </a:bodyPr>
          <a:lstStyle/>
          <a:p>
            <a:pPr marL="417512" lvl="1" indent="0" algn="ctr">
              <a:buNone/>
            </a:pPr>
            <a:r>
              <a:rPr lang="en-US" sz="2800" b="0" dirty="0"/>
              <a:t>	</a:t>
            </a:r>
            <a:r>
              <a:rPr lang="en-US" sz="2800" b="0" dirty="0">
                <a:hlinkClick r:id="rId2"/>
              </a:rPr>
              <a:t>Ravi</a:t>
            </a:r>
            <a:r>
              <a:rPr lang="en-US" sz="2800" dirty="0">
                <a:hlinkClick r:id="rId2"/>
              </a:rPr>
              <a:t>.bharat.</a:t>
            </a:r>
            <a:r>
              <a:rPr lang="en-US" sz="2800" b="0" dirty="0">
                <a:hlinkClick r:id="rId2"/>
              </a:rPr>
              <a:t>parikh@emory.edu</a:t>
            </a:r>
            <a:endParaRPr lang="en-US" sz="2800" b="0" dirty="0"/>
          </a:p>
          <a:p>
            <a:pPr marL="417512" lvl="1" indent="0" algn="ctr">
              <a:buNone/>
            </a:pPr>
            <a:endParaRPr lang="en-US" sz="2800" dirty="0"/>
          </a:p>
          <a:p>
            <a:pPr marL="417512" lvl="1" indent="0" algn="ctr">
              <a:buNone/>
            </a:pPr>
            <a:r>
              <a:rPr lang="en-US" sz="2800" dirty="0">
                <a:hlinkClick r:id="rId3"/>
              </a:rPr>
              <a:t>www.haclab.org</a:t>
            </a:r>
            <a:endParaRPr lang="en-US" sz="2800" dirty="0"/>
          </a:p>
          <a:p>
            <a:pPr marL="417512" lvl="1" indent="0" algn="ctr">
              <a:buNone/>
            </a:pPr>
            <a:endParaRPr lang="en-US" sz="2800" dirty="0"/>
          </a:p>
          <a:p>
            <a:pPr marL="417512" lvl="1" indent="0" algn="ctr">
              <a:buNone/>
            </a:pPr>
            <a:r>
              <a:rPr lang="en-US" sz="2800" b="0" dirty="0"/>
              <a:t> @ravi_b_parikh</a:t>
            </a:r>
            <a:endParaRPr lang="en-US" sz="2800" dirty="0"/>
          </a:p>
          <a:p>
            <a:pPr marL="417512" lvl="1" indent="0" algn="ctr">
              <a:buNone/>
            </a:pPr>
            <a:endParaRPr lang="en-US" sz="2800" b="0" dirty="0"/>
          </a:p>
          <a:p>
            <a:pPr marL="417512" lvl="1" indent="0" algn="ctr">
              <a:buNone/>
            </a:pPr>
            <a:endParaRPr lang="en-US" sz="2800" b="0" dirty="0"/>
          </a:p>
          <a:p>
            <a:pPr marL="417512" lvl="1" indent="0" algn="ctr">
              <a:buNone/>
            </a:pPr>
            <a:endParaRPr lang="en-US" sz="2800" dirty="0"/>
          </a:p>
        </p:txBody>
      </p:sp>
      <p:pic>
        <p:nvPicPr>
          <p:cNvPr id="3" name="Picture 2" descr="Image result for twitter&quot;">
            <a:extLst>
              <a:ext uri="{FF2B5EF4-FFF2-40B4-BE49-F238E27FC236}">
                <a16:creationId xmlns:a16="http://schemas.microsoft.com/office/drawing/2014/main" id="{9F3E23D1-00A1-B84C-B81E-ADEFF137DB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304" y="2693143"/>
            <a:ext cx="735857" cy="73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570419"/>
      </p:ext>
    </p:extLst>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Default referrals in community oncology</a:t>
            </a:r>
          </a:p>
        </p:txBody>
      </p:sp>
      <p:sp>
        <p:nvSpPr>
          <p:cNvPr id="3" name="TextBox 2"/>
          <p:cNvSpPr txBox="1"/>
          <p:nvPr/>
        </p:nvSpPr>
        <p:spPr>
          <a:xfrm>
            <a:off x="640080" y="868680"/>
            <a:ext cx="10908792" cy="548640"/>
          </a:xfrm>
          <a:prstGeom prst="rect">
            <a:avLst/>
          </a:prstGeom>
          <a:noFill/>
        </p:spPr>
        <p:txBody>
          <a:bodyPr wrap="square" anchor="t" lIns="54864" rIns="54864" tIns="54864" bIns="54864">
            <a:noAutofit/>
          </a:bodyPr>
          <a:lstStyle/>
          <a:p>
            <a:pPr algn="l">
              <a:spcAft>
                <a:spcPts val="600"/>
              </a:spcAft>
            </a:pPr>
            <a:r>
              <a:rPr sz="1700" b="0" i="0">
                <a:solidFill>
                  <a:srgbClr val="6E6E6E"/>
                </a:solidFill>
              </a:rPr>
              <a:t>Tennessee Oncology  |  15 urban and rural clinics  |  algorithm-triggered, opt-out palliative care referral</a:t>
            </a:r>
          </a:p>
        </p:txBody>
      </p:sp>
      <p:sp>
        <p:nvSpPr>
          <p:cNvPr id="4" name="Rounded Rectangle 3"/>
          <p:cNvSpPr/>
          <p:nvPr/>
        </p:nvSpPr>
        <p:spPr>
          <a:xfrm>
            <a:off x="640080" y="1600200"/>
            <a:ext cx="5212080" cy="3383280"/>
          </a:xfrm>
          <a:prstGeom prst="roundRect">
            <a:avLst>
              <a:gd name="adj" fmla="val 6000"/>
            </a:avLst>
          </a:prstGeom>
          <a:solidFill>
            <a:srgbClr val="F2F2F2"/>
          </a:solidFill>
          <a:ln>
            <a:noFill/>
          </a:ln>
        </p:spPr>
        <p:txBody>
          <a:bodyPr rtlCol="0" anchor="ctr"/>
          <a:lstStyle/>
          <a:p>
            <a:pPr algn="ctr"/>
          </a:p>
        </p:txBody>
      </p:sp>
      <p:sp>
        <p:nvSpPr>
          <p:cNvPr id="5" name="TextBox 4"/>
          <p:cNvSpPr txBox="1"/>
          <p:nvPr/>
        </p:nvSpPr>
        <p:spPr>
          <a:xfrm>
            <a:off x="640080" y="1737360"/>
            <a:ext cx="5212080" cy="548640"/>
          </a:xfrm>
          <a:prstGeom prst="rect">
            <a:avLst/>
          </a:prstGeom>
          <a:noFill/>
        </p:spPr>
        <p:txBody>
          <a:bodyPr wrap="square" anchor="t" lIns="54864" rIns="54864" tIns="54864" bIns="54864">
            <a:noAutofit/>
          </a:bodyPr>
          <a:lstStyle/>
          <a:p>
            <a:pPr algn="ctr">
              <a:spcAft>
                <a:spcPts val="600"/>
              </a:spcAft>
            </a:pPr>
            <a:r>
              <a:rPr sz="2000" b="1" i="0">
                <a:solidFill>
                  <a:srgbClr val="262626"/>
                </a:solidFill>
              </a:rPr>
              <a:t>Completed palliative care visit</a:t>
            </a:r>
          </a:p>
        </p:txBody>
      </p:sp>
      <p:sp>
        <p:nvSpPr>
          <p:cNvPr id="6" name="TextBox 5"/>
          <p:cNvSpPr txBox="1"/>
          <p:nvPr/>
        </p:nvSpPr>
        <p:spPr>
          <a:xfrm>
            <a:off x="822959" y="2514600"/>
            <a:ext cx="2423160" cy="2103120"/>
          </a:xfrm>
          <a:prstGeom prst="rect">
            <a:avLst/>
          </a:prstGeom>
          <a:noFill/>
        </p:spPr>
        <p:txBody>
          <a:bodyPr wrap="square" anchor="t" lIns="54864" rIns="54864" tIns="54864" bIns="54864">
            <a:noAutofit/>
          </a:bodyPr>
          <a:lstStyle/>
          <a:p>
            <a:pPr algn="ctr">
              <a:spcAft>
                <a:spcPts val="600"/>
              </a:spcAft>
            </a:pPr>
            <a:r>
              <a:rPr sz="5000" b="1" i="0">
                <a:solidFill>
                  <a:srgbClr val="AA2B3E"/>
                </a:solidFill>
              </a:rPr>
              <a:t>43.9%</a:t>
            </a:r>
          </a:p>
          <a:p>
            <a:pPr algn="ctr">
              <a:spcAft>
                <a:spcPts val="600"/>
              </a:spcAft>
            </a:pPr>
            <a:r>
              <a:rPr sz="1800" b="0" i="0">
                <a:solidFill>
                  <a:srgbClr val="262626"/>
                </a:solidFill>
              </a:rPr>
              <a:t>Default referral</a:t>
            </a:r>
          </a:p>
        </p:txBody>
      </p:sp>
      <p:sp>
        <p:nvSpPr>
          <p:cNvPr id="7" name="TextBox 6"/>
          <p:cNvSpPr txBox="1"/>
          <p:nvPr/>
        </p:nvSpPr>
        <p:spPr>
          <a:xfrm>
            <a:off x="3246120" y="2514600"/>
            <a:ext cx="2423160" cy="2103120"/>
          </a:xfrm>
          <a:prstGeom prst="rect">
            <a:avLst/>
          </a:prstGeom>
          <a:noFill/>
        </p:spPr>
        <p:txBody>
          <a:bodyPr wrap="square" anchor="t" lIns="54864" rIns="54864" tIns="54864" bIns="54864">
            <a:noAutofit/>
          </a:bodyPr>
          <a:lstStyle/>
          <a:p>
            <a:pPr algn="ctr">
              <a:spcAft>
                <a:spcPts val="600"/>
              </a:spcAft>
            </a:pPr>
            <a:r>
              <a:rPr sz="5000" b="1" i="0">
                <a:solidFill>
                  <a:srgbClr val="6E6E6E"/>
                </a:solidFill>
              </a:rPr>
              <a:t>8.3%</a:t>
            </a:r>
          </a:p>
          <a:p>
            <a:pPr algn="ctr">
              <a:spcAft>
                <a:spcPts val="600"/>
              </a:spcAft>
            </a:pPr>
            <a:r>
              <a:rPr sz="1800" b="0" i="0">
                <a:solidFill>
                  <a:srgbClr val="262626"/>
                </a:solidFill>
              </a:rPr>
              <a:t>Usual care</a:t>
            </a:r>
          </a:p>
        </p:txBody>
      </p:sp>
      <p:sp>
        <p:nvSpPr>
          <p:cNvPr id="8" name="Rounded Rectangle 7"/>
          <p:cNvSpPr/>
          <p:nvPr/>
        </p:nvSpPr>
        <p:spPr>
          <a:xfrm>
            <a:off x="6336792" y="1600200"/>
            <a:ext cx="5212080" cy="3383280"/>
          </a:xfrm>
          <a:prstGeom prst="roundRect">
            <a:avLst>
              <a:gd name="adj" fmla="val 6000"/>
            </a:avLst>
          </a:prstGeom>
          <a:solidFill>
            <a:srgbClr val="F2F2F2"/>
          </a:solidFill>
          <a:ln>
            <a:noFill/>
          </a:ln>
        </p:spPr>
        <p:txBody>
          <a:bodyPr rtlCol="0" anchor="ctr"/>
          <a:lstStyle/>
          <a:p>
            <a:pPr algn="ctr"/>
          </a:p>
        </p:txBody>
      </p:sp>
      <p:sp>
        <p:nvSpPr>
          <p:cNvPr id="9" name="TextBox 8"/>
          <p:cNvSpPr txBox="1"/>
          <p:nvPr/>
        </p:nvSpPr>
        <p:spPr>
          <a:xfrm>
            <a:off x="6336792" y="1737360"/>
            <a:ext cx="5212080" cy="548640"/>
          </a:xfrm>
          <a:prstGeom prst="rect">
            <a:avLst/>
          </a:prstGeom>
          <a:noFill/>
        </p:spPr>
        <p:txBody>
          <a:bodyPr wrap="square" anchor="t" lIns="54864" rIns="54864" tIns="54864" bIns="54864">
            <a:noAutofit/>
          </a:bodyPr>
          <a:lstStyle/>
          <a:p>
            <a:pPr algn="ctr">
              <a:spcAft>
                <a:spcPts val="600"/>
              </a:spcAft>
            </a:pPr>
            <a:r>
              <a:rPr sz="2000" b="1" i="0">
                <a:solidFill>
                  <a:srgbClr val="262626"/>
                </a:solidFill>
              </a:rPr>
              <a:t>Systemic therapy in last 14 days of life</a:t>
            </a:r>
          </a:p>
        </p:txBody>
      </p:sp>
      <p:sp>
        <p:nvSpPr>
          <p:cNvPr id="10" name="TextBox 9"/>
          <p:cNvSpPr txBox="1"/>
          <p:nvPr/>
        </p:nvSpPr>
        <p:spPr>
          <a:xfrm>
            <a:off x="6519672" y="2514600"/>
            <a:ext cx="2423160" cy="2103120"/>
          </a:xfrm>
          <a:prstGeom prst="rect">
            <a:avLst/>
          </a:prstGeom>
          <a:noFill/>
        </p:spPr>
        <p:txBody>
          <a:bodyPr wrap="square" anchor="t" lIns="54864" rIns="54864" tIns="54864" bIns="54864">
            <a:noAutofit/>
          </a:bodyPr>
          <a:lstStyle/>
          <a:p>
            <a:pPr algn="ctr">
              <a:spcAft>
                <a:spcPts val="600"/>
              </a:spcAft>
            </a:pPr>
            <a:r>
              <a:rPr sz="5000" b="1" i="0">
                <a:solidFill>
                  <a:srgbClr val="AA2B3E"/>
                </a:solidFill>
              </a:rPr>
              <a:t>6.5%</a:t>
            </a:r>
          </a:p>
          <a:p>
            <a:pPr algn="ctr">
              <a:spcAft>
                <a:spcPts val="600"/>
              </a:spcAft>
            </a:pPr>
            <a:r>
              <a:rPr sz="1800" b="0" i="0">
                <a:solidFill>
                  <a:srgbClr val="262626"/>
                </a:solidFill>
              </a:rPr>
              <a:t>Default referral</a:t>
            </a:r>
          </a:p>
        </p:txBody>
      </p:sp>
      <p:sp>
        <p:nvSpPr>
          <p:cNvPr id="11" name="TextBox 10"/>
          <p:cNvSpPr txBox="1"/>
          <p:nvPr/>
        </p:nvSpPr>
        <p:spPr>
          <a:xfrm>
            <a:off x="8942832" y="2514600"/>
            <a:ext cx="2423160" cy="2103120"/>
          </a:xfrm>
          <a:prstGeom prst="rect">
            <a:avLst/>
          </a:prstGeom>
          <a:noFill/>
        </p:spPr>
        <p:txBody>
          <a:bodyPr wrap="square" anchor="t" lIns="54864" rIns="54864" tIns="54864" bIns="54864">
            <a:noAutofit/>
          </a:bodyPr>
          <a:lstStyle/>
          <a:p>
            <a:pPr algn="ctr">
              <a:spcAft>
                <a:spcPts val="600"/>
              </a:spcAft>
            </a:pPr>
            <a:r>
              <a:rPr sz="5000" b="1" i="0">
                <a:solidFill>
                  <a:srgbClr val="6E6E6E"/>
                </a:solidFill>
              </a:rPr>
              <a:t>16.1%</a:t>
            </a:r>
          </a:p>
          <a:p>
            <a:pPr algn="ctr">
              <a:spcAft>
                <a:spcPts val="600"/>
              </a:spcAft>
            </a:pPr>
            <a:r>
              <a:rPr sz="1800" b="0" i="0">
                <a:solidFill>
                  <a:srgbClr val="262626"/>
                </a:solidFill>
              </a:rPr>
              <a:t>Usual care</a:t>
            </a:r>
          </a:p>
        </p:txBody>
      </p:sp>
      <p:sp>
        <p:nvSpPr>
          <p:cNvPr id="12" name="TextBox 11"/>
          <p:cNvSpPr txBox="1"/>
          <p:nvPr/>
        </p:nvSpPr>
        <p:spPr>
          <a:xfrm>
            <a:off x="3900000" y="6544010"/>
            <a:ext cx="6300000" cy="307777"/>
          </a:xfrm>
          <a:prstGeom prst="rect">
            <a:avLst/>
          </a:prstGeom>
          <a:noFill/>
        </p:spPr>
        <p:txBody>
          <a:bodyPr wrap="square" anchor="t" lIns="36576" rIns="36576" tIns="36576" bIns="36576">
            <a:noAutofit/>
          </a:bodyPr>
          <a:lstStyle/>
          <a:p>
            <a:pPr algn="r">
              <a:spcAft>
                <a:spcPts val="600"/>
              </a:spcAft>
            </a:pPr>
            <a:r>
              <a:rPr sz="1200" b="0" i="0">
                <a:solidFill>
                  <a:srgbClr val="6E6E6E"/>
                </a:solidFill>
              </a:rPr>
              <a:t>Parikh et al, JAMA Netw Open, 2025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Three ways the patient's voice protects predictions</a:t>
            </a:r>
          </a:p>
        </p:txBody>
      </p:sp>
      <p:sp>
        <p:nvSpPr>
          <p:cNvPr id="3" name="Rounded Rectangle 2"/>
          <p:cNvSpPr/>
          <p:nvPr/>
        </p:nvSpPr>
        <p:spPr>
          <a:xfrm>
            <a:off x="640080" y="1234440"/>
            <a:ext cx="3447288" cy="3886200"/>
          </a:xfrm>
          <a:prstGeom prst="roundRect">
            <a:avLst>
              <a:gd name="adj" fmla="val 6000"/>
            </a:avLst>
          </a:prstGeom>
          <a:solidFill>
            <a:srgbClr val="F8E9EB"/>
          </a:solidFill>
          <a:ln>
            <a:noFill/>
          </a:ln>
        </p:spPr>
        <p:txBody>
          <a:bodyPr rtlCol="0" anchor="t" wrap="square" lIns="320040" rIns="320040" tIns="320040" bIns="320040">
            <a:noAutofit/>
          </a:bodyPr>
          <a:lstStyle/>
          <a:p>
            <a:pPr algn="l">
              <a:spcAft>
                <a:spcPts val="1200"/>
              </a:spcAft>
            </a:pPr>
            <a:r>
              <a:rPr sz="2800" b="1" i="0">
                <a:solidFill>
                  <a:srgbClr val="AA2B3E"/>
                </a:solidFill>
              </a:rPr>
              <a:t>Target</a:t>
            </a:r>
          </a:p>
          <a:p>
            <a:pPr algn="l">
              <a:spcAft>
                <a:spcPts val="1200"/>
              </a:spcAft>
            </a:pPr>
            <a:r>
              <a:rPr sz="1700" b="1" i="0">
                <a:solidFill>
                  <a:srgbClr val="6E6E6E"/>
                </a:solidFill>
              </a:rPr>
              <a:t>What we predict</a:t>
            </a:r>
          </a:p>
          <a:p>
            <a:pPr algn="l">
              <a:spcAft>
                <a:spcPts val="1200"/>
              </a:spcAft>
            </a:pPr>
            <a:r>
              <a:rPr sz="1900" b="0" i="0">
                <a:solidFill>
                  <a:srgbClr val="262626"/>
                </a:solidFill>
              </a:rPr>
              <a:t>Outcomes patients experience, not only what is documented</a:t>
            </a:r>
          </a:p>
        </p:txBody>
      </p:sp>
      <p:sp>
        <p:nvSpPr>
          <p:cNvPr id="4" name="Rounded Rectangle 3"/>
          <p:cNvSpPr/>
          <p:nvPr/>
        </p:nvSpPr>
        <p:spPr>
          <a:xfrm>
            <a:off x="4361688" y="1234440"/>
            <a:ext cx="3447288" cy="3886200"/>
          </a:xfrm>
          <a:prstGeom prst="roundRect">
            <a:avLst>
              <a:gd name="adj" fmla="val 6000"/>
            </a:avLst>
          </a:prstGeom>
          <a:solidFill>
            <a:srgbClr val="F8E9EB"/>
          </a:solidFill>
          <a:ln>
            <a:noFill/>
          </a:ln>
        </p:spPr>
        <p:txBody>
          <a:bodyPr rtlCol="0" anchor="t" wrap="square" lIns="320040" rIns="320040" tIns="320040" bIns="320040">
            <a:noAutofit/>
          </a:bodyPr>
          <a:lstStyle/>
          <a:p>
            <a:pPr algn="l">
              <a:spcAft>
                <a:spcPts val="1200"/>
              </a:spcAft>
            </a:pPr>
            <a:r>
              <a:rPr sz="2800" b="1" i="0">
                <a:solidFill>
                  <a:srgbClr val="AA2B3E"/>
                </a:solidFill>
              </a:rPr>
              <a:t>Input</a:t>
            </a:r>
          </a:p>
          <a:p>
            <a:pPr algn="l">
              <a:spcAft>
                <a:spcPts val="1200"/>
              </a:spcAft>
            </a:pPr>
            <a:r>
              <a:rPr sz="1700" b="1" i="0">
                <a:solidFill>
                  <a:srgbClr val="6E6E6E"/>
                </a:solidFill>
              </a:rPr>
              <a:t>What the model sees</a:t>
            </a:r>
          </a:p>
          <a:p>
            <a:pPr algn="l">
              <a:spcAft>
                <a:spcPts val="1200"/>
              </a:spcAft>
            </a:pPr>
            <a:r>
              <a:rPr sz="1900" b="0" i="0">
                <a:solidFill>
                  <a:srgbClr val="262626"/>
                </a:solidFill>
              </a:rPr>
              <a:t>Data that do not depend on a visit, a test order, or a clinician's description</a:t>
            </a:r>
          </a:p>
        </p:txBody>
      </p:sp>
      <p:sp>
        <p:nvSpPr>
          <p:cNvPr id="5" name="Rounded Rectangle 4"/>
          <p:cNvSpPr/>
          <p:nvPr/>
        </p:nvSpPr>
        <p:spPr>
          <a:xfrm>
            <a:off x="8083296" y="1234440"/>
            <a:ext cx="3447288" cy="3886200"/>
          </a:xfrm>
          <a:prstGeom prst="roundRect">
            <a:avLst>
              <a:gd name="adj" fmla="val 6000"/>
            </a:avLst>
          </a:prstGeom>
          <a:solidFill>
            <a:srgbClr val="E3F3FC"/>
          </a:solidFill>
          <a:ln>
            <a:noFill/>
          </a:ln>
        </p:spPr>
        <p:txBody>
          <a:bodyPr rtlCol="0" anchor="t" wrap="square" lIns="320040" rIns="320040" tIns="320040" bIns="320040">
            <a:noAutofit/>
          </a:bodyPr>
          <a:lstStyle/>
          <a:p>
            <a:pPr algn="l">
              <a:spcAft>
                <a:spcPts val="1200"/>
              </a:spcAft>
            </a:pPr>
            <a:r>
              <a:rPr sz="2800" b="1" i="0">
                <a:solidFill>
                  <a:srgbClr val="AA2B3E"/>
                </a:solidFill>
              </a:rPr>
              <a:t>Check</a:t>
            </a:r>
          </a:p>
          <a:p>
            <a:pPr algn="l">
              <a:spcAft>
                <a:spcPts val="1200"/>
              </a:spcAft>
            </a:pPr>
            <a:r>
              <a:rPr sz="1700" b="1" i="0">
                <a:solidFill>
                  <a:srgbClr val="6E6E6E"/>
                </a:solidFill>
              </a:rPr>
              <a:t>How we catch errors</a:t>
            </a:r>
          </a:p>
          <a:p>
            <a:pPr algn="l">
              <a:spcAft>
                <a:spcPts val="1200"/>
              </a:spcAft>
            </a:pPr>
            <a:r>
              <a:rPr sz="1900" b="0" i="0">
                <a:solidFill>
                  <a:srgbClr val="262626"/>
                </a:solidFill>
              </a:rPr>
              <a:t>An independent reference for biased or inaccurate records</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Target: predict what patients experience</a:t>
            </a:r>
          </a:p>
        </p:txBody>
      </p:sp>
      <p:sp>
        <p:nvSpPr>
          <p:cNvPr id="3" name="TextBox 2"/>
          <p:cNvSpPr txBox="1"/>
          <p:nvPr/>
        </p:nvSpPr>
        <p:spPr>
          <a:xfrm>
            <a:off x="640080" y="914400"/>
            <a:ext cx="6035040" cy="457200"/>
          </a:xfrm>
          <a:prstGeom prst="rect">
            <a:avLst/>
          </a:prstGeom>
          <a:noFill/>
        </p:spPr>
        <p:txBody>
          <a:bodyPr wrap="square" anchor="t" lIns="54864" rIns="54864" tIns="54864" bIns="54864">
            <a:noAutofit/>
          </a:bodyPr>
          <a:lstStyle/>
          <a:p>
            <a:pPr algn="l">
              <a:spcAft>
                <a:spcPts val="600"/>
              </a:spcAft>
            </a:pPr>
            <a:r>
              <a:rPr sz="1600" b="1" i="0">
                <a:solidFill>
                  <a:srgbClr val="6E6E6E"/>
                </a:solidFill>
              </a:rPr>
              <a:t>Cancer: identifying patients who need supportive care</a:t>
            </a:r>
          </a:p>
        </p:txBody>
      </p:sp>
      <p:graphicFrame>
        <p:nvGraphicFramePr>
          <p:cNvPr id="5" name="Table 8">
            <a:extLst>
              <a:ext uri="{FF2B5EF4-FFF2-40B4-BE49-F238E27FC236}">
                <a16:creationId xmlns:a16="http://schemas.microsoft.com/office/drawing/2014/main" id="{7C55E058-AEC1-4784-F2C5-E640A7C77160}"/>
              </a:ext>
            </a:extLst>
          </p:cNvPr>
          <p:cNvGraphicFramePr>
            <a:graphicFrameLocks noGrp="1"/>
          </p:cNvGraphicFramePr>
          <p:nvPr/>
        </p:nvGraphicFramePr>
        <p:xfrm>
          <a:off x="640080" y="1417320"/>
          <a:ext cx="6035040" cy="4517214"/>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3366071948"/>
                    </a:ext>
                  </a:extLst>
                </a:gridCol>
                <a:gridCol w="2011680">
                  <a:extLst>
                    <a:ext uri="{9D8B030D-6E8A-4147-A177-3AD203B41FA5}">
                      <a16:colId xmlns:a16="http://schemas.microsoft.com/office/drawing/2014/main" val="3924439749"/>
                    </a:ext>
                  </a:extLst>
                </a:gridCol>
                <a:gridCol w="2011680">
                  <a:extLst>
                    <a:ext uri="{9D8B030D-6E8A-4147-A177-3AD203B41FA5}">
                      <a16:colId xmlns:a16="http://schemas.microsoft.com/office/drawing/2014/main" val="2813925546"/>
                    </a:ext>
                  </a:extLst>
                </a:gridCol>
              </a:tblGrid>
              <a:tr h="1085431">
                <a:tc>
                  <a:txBody>
                    <a:bodyPr/>
                    <a:lstStyle/>
                    <a:p>
                      <a:pPr algn="ctr"/>
                      <a:endParaRPr lang="en-US"/>
                    </a:p>
                  </a:txBody>
                  <a:tcPr anchor="ctr"/>
                </a:tc>
                <a:tc>
                  <a:txBody>
                    <a:bodyPr/>
                    <a:lstStyle/>
                    <a:p>
                      <a:pPr algn="ctr"/>
                      <a:r>
                        <a:rPr lang="en-US" sz="1920" dirty="0"/>
                        <a:t>Predicting Mortality Alone</a:t>
                      </a:r>
                    </a:p>
                  </a:txBody>
                  <a:tcPr anchor="ctr"/>
                </a:tc>
                <a:tc>
                  <a:txBody>
                    <a:bodyPr/>
                    <a:lstStyle/>
                    <a:p>
                      <a:pPr algn="ctr"/>
                      <a:r>
                        <a:rPr lang="en-US" sz="1920" dirty="0"/>
                        <a:t>Predicting Mortality OR High Symptom Burden</a:t>
                      </a:r>
                    </a:p>
                  </a:txBody>
                  <a:tcPr anchor="ctr"/>
                </a:tc>
                <a:extLst>
                  <a:ext uri="{0D108BD9-81ED-4DB2-BD59-A6C34878D82A}">
                    <a16:rowId xmlns:a16="http://schemas.microsoft.com/office/drawing/2014/main" val="1590584614"/>
                  </a:ext>
                </a:extLst>
              </a:tr>
              <a:tr h="1085431">
                <a:tc>
                  <a:txBody>
                    <a:bodyPr/>
                    <a:lstStyle/>
                    <a:p>
                      <a:pPr algn="ctr"/>
                      <a:r>
                        <a:rPr lang="en-US" sz="1920" dirty="0"/>
                        <a:t>% Patients Correctly Identified</a:t>
                      </a:r>
                    </a:p>
                  </a:txBody>
                  <a:tcPr anchor="ctr"/>
                </a:tc>
                <a:tc>
                  <a:txBody>
                    <a:bodyPr/>
                    <a:lstStyle/>
                    <a:p>
                      <a:pPr algn="ctr"/>
                      <a:r>
                        <a:rPr lang="en-US" sz="2880" dirty="0"/>
                        <a:t>11.5%</a:t>
                      </a:r>
                    </a:p>
                  </a:txBody>
                  <a:tcPr anchor="ctr"/>
                </a:tc>
                <a:tc>
                  <a:txBody>
                    <a:bodyPr/>
                    <a:lstStyle/>
                    <a:p>
                      <a:pPr algn="ctr"/>
                      <a:r>
                        <a:rPr lang="en-US" sz="2880" dirty="0"/>
                        <a:t>55.2%</a:t>
                      </a:r>
                    </a:p>
                  </a:txBody>
                  <a:tcPr anchor="ctr"/>
                </a:tc>
                <a:extLst>
                  <a:ext uri="{0D108BD9-81ED-4DB2-BD59-A6C34878D82A}">
                    <a16:rowId xmlns:a16="http://schemas.microsoft.com/office/drawing/2014/main" val="4176103881"/>
                  </a:ext>
                </a:extLst>
              </a:tr>
              <a:tr h="1085431">
                <a:tc>
                  <a:txBody>
                    <a:bodyPr/>
                    <a:lstStyle/>
                    <a:p>
                      <a:pPr algn="ctr"/>
                      <a:r>
                        <a:rPr lang="en-US" sz="1920" dirty="0"/>
                        <a:t>% Black Patients Correctly Identified</a:t>
                      </a:r>
                    </a:p>
                  </a:txBody>
                  <a:tcPr anchor="ctr"/>
                </a:tc>
                <a:tc>
                  <a:txBody>
                    <a:bodyPr/>
                    <a:lstStyle/>
                    <a:p>
                      <a:pPr algn="ctr"/>
                      <a:r>
                        <a:rPr lang="en-US" sz="2880" dirty="0"/>
                        <a:t>17.2%</a:t>
                      </a:r>
                    </a:p>
                  </a:txBody>
                  <a:tcPr anchor="ctr"/>
                </a:tc>
                <a:tc>
                  <a:txBody>
                    <a:bodyPr/>
                    <a:lstStyle/>
                    <a:p>
                      <a:pPr algn="ctr"/>
                      <a:r>
                        <a:rPr lang="en-US" sz="2880" dirty="0"/>
                        <a:t>67.2%</a:t>
                      </a:r>
                    </a:p>
                  </a:txBody>
                  <a:tcPr anchor="ctr"/>
                </a:tc>
                <a:extLst>
                  <a:ext uri="{0D108BD9-81ED-4DB2-BD59-A6C34878D82A}">
                    <a16:rowId xmlns:a16="http://schemas.microsoft.com/office/drawing/2014/main" val="3565901338"/>
                  </a:ext>
                </a:extLst>
              </a:tr>
            </a:tbl>
          </a:graphicData>
        </a:graphic>
      </p:graphicFrame>
      <p:sp>
        <p:nvSpPr>
          <p:cNvPr id="6" name="Rounded Rectangle 5"/>
          <p:cNvSpPr/>
          <p:nvPr/>
        </p:nvSpPr>
        <p:spPr>
          <a:xfrm>
            <a:off x="7086600" y="914400"/>
            <a:ext cx="4462272" cy="4572000"/>
          </a:xfrm>
          <a:prstGeom prst="roundRect">
            <a:avLst>
              <a:gd name="adj" fmla="val 6000"/>
            </a:avLst>
          </a:prstGeom>
          <a:solidFill>
            <a:srgbClr val="F2F2F2"/>
          </a:solidFill>
          <a:ln>
            <a:noFill/>
          </a:ln>
        </p:spPr>
        <p:txBody>
          <a:bodyPr rtlCol="0" anchor="ctr"/>
          <a:lstStyle/>
          <a:p>
            <a:pPr algn="ctr"/>
          </a:p>
        </p:txBody>
      </p:sp>
      <p:sp>
        <p:nvSpPr>
          <p:cNvPr id="7" name="TextBox 6"/>
          <p:cNvSpPr txBox="1"/>
          <p:nvPr/>
        </p:nvSpPr>
        <p:spPr>
          <a:xfrm>
            <a:off x="7269480" y="1005840"/>
            <a:ext cx="4114800" cy="457200"/>
          </a:xfrm>
          <a:prstGeom prst="rect">
            <a:avLst/>
          </a:prstGeom>
          <a:noFill/>
        </p:spPr>
        <p:txBody>
          <a:bodyPr wrap="square" anchor="t" lIns="54864" rIns="54864" tIns="54864" bIns="54864">
            <a:noAutofit/>
          </a:bodyPr>
          <a:lstStyle/>
          <a:p>
            <a:pPr algn="l">
              <a:spcAft>
                <a:spcPts val="600"/>
              </a:spcAft>
            </a:pPr>
            <a:r>
              <a:rPr sz="1600" b="1" i="0">
                <a:solidFill>
                  <a:srgbClr val="6E6E6E"/>
                </a:solidFill>
              </a:rPr>
              <a:t>Knee pain</a:t>
            </a:r>
          </a:p>
        </p:txBody>
      </p:sp>
      <p:pic>
        <p:nvPicPr>
          <p:cNvPr id="8" name="Picture 7" descr="image.png"/>
          <p:cNvPicPr>
            <a:picLocks noChangeAspect="1"/>
          </p:cNvPicPr>
          <p:nvPr/>
        </p:nvPicPr>
        <p:blipFill>
          <a:blip r:embed="rId2"/>
          <a:stretch>
            <a:fillRect/>
          </a:stretch>
        </p:blipFill>
        <p:spPr>
          <a:xfrm>
            <a:off x="7269480" y="1508760"/>
            <a:ext cx="1737360" cy="1773936"/>
          </a:xfrm>
          <a:prstGeom prst="rect">
            <a:avLst/>
          </a:prstGeom>
        </p:spPr>
      </p:pic>
      <p:sp>
        <p:nvSpPr>
          <p:cNvPr id="9" name="TextBox 8"/>
          <p:cNvSpPr txBox="1"/>
          <p:nvPr/>
        </p:nvSpPr>
        <p:spPr>
          <a:xfrm>
            <a:off x="9144000" y="1600200"/>
            <a:ext cx="2331720" cy="1645920"/>
          </a:xfrm>
          <a:prstGeom prst="rect">
            <a:avLst/>
          </a:prstGeom>
          <a:noFill/>
        </p:spPr>
        <p:txBody>
          <a:bodyPr wrap="square" anchor="t" lIns="54864" rIns="54864" tIns="54864" bIns="54864">
            <a:noAutofit/>
          </a:bodyPr>
          <a:lstStyle/>
          <a:p>
            <a:pPr algn="l">
              <a:spcAft>
                <a:spcPts val="400"/>
              </a:spcAft>
            </a:pPr>
            <a:r>
              <a:rPr sz="3000" b="1" i="0">
                <a:solidFill>
                  <a:srgbClr val="AA2B3E"/>
                </a:solidFill>
              </a:rPr>
              <a:t>11% → 22%</a:t>
            </a:r>
          </a:p>
          <a:p>
            <a:pPr algn="l">
              <a:spcAft>
                <a:spcPts val="400"/>
              </a:spcAft>
            </a:pPr>
            <a:r>
              <a:rPr sz="1500" b="0" i="0">
                <a:solidFill>
                  <a:srgbClr val="262626"/>
                </a:solidFill>
              </a:rPr>
              <a:t>of Black patients eligible for knee surgery</a:t>
            </a:r>
          </a:p>
        </p:txBody>
      </p:sp>
      <p:sp>
        <p:nvSpPr>
          <p:cNvPr id="10" name="TextBox 9"/>
          <p:cNvSpPr txBox="1"/>
          <p:nvPr/>
        </p:nvSpPr>
        <p:spPr>
          <a:xfrm>
            <a:off x="7269480" y="3520440"/>
            <a:ext cx="4114800" cy="1828800"/>
          </a:xfrm>
          <a:prstGeom prst="rect">
            <a:avLst/>
          </a:prstGeom>
          <a:noFill/>
        </p:spPr>
        <p:txBody>
          <a:bodyPr wrap="square" anchor="t" lIns="54864" rIns="54864" tIns="54864" bIns="54864">
            <a:noAutofit/>
          </a:bodyPr>
          <a:lstStyle/>
          <a:p>
            <a:pPr algn="l">
              <a:spcAft>
                <a:spcPts val="600"/>
              </a:spcAft>
            </a:pPr>
            <a:r>
              <a:rPr sz="1700" b="0" i="0">
                <a:solidFill>
                  <a:srgbClr val="262626"/>
                </a:solidFill>
              </a:rPr>
              <a:t>An algorithm trained on patient-reported pain, rather than radiologist grades, would double eligibility</a:t>
            </a:r>
          </a:p>
        </p:txBody>
      </p:sp>
      <p:sp>
        <p:nvSpPr>
          <p:cNvPr id="11" name="TextBox 10"/>
          <p:cNvSpPr txBox="1"/>
          <p:nvPr/>
        </p:nvSpPr>
        <p:spPr>
          <a:xfrm>
            <a:off x="3900000" y="6544010"/>
            <a:ext cx="6300000" cy="307777"/>
          </a:xfrm>
          <a:prstGeom prst="rect">
            <a:avLst/>
          </a:prstGeom>
          <a:noFill/>
        </p:spPr>
        <p:txBody>
          <a:bodyPr wrap="square" anchor="t" lIns="36576" rIns="36576" tIns="36576" bIns="36576">
            <a:noAutofit/>
          </a:bodyPr>
          <a:lstStyle/>
          <a:p>
            <a:pPr algn="r">
              <a:spcAft>
                <a:spcPts val="600"/>
              </a:spcAft>
            </a:pPr>
            <a:r>
              <a:rPr sz="1200" b="0" i="0">
                <a:solidFill>
                  <a:srgbClr val="6E6E6E"/>
                </a:solidFill>
              </a:rPr>
              <a:t>Pierson et al, Nat Med, 2021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Input: patient reports add what the EHR misses</a:t>
            </a:r>
          </a:p>
        </p:txBody>
      </p:sp>
      <p:pic>
        <p:nvPicPr>
          <p:cNvPr id="3" name="Picture 2" descr="image.jpeg"/>
          <p:cNvPicPr>
            <a:picLocks noChangeAspect="1"/>
          </p:cNvPicPr>
          <p:nvPr/>
        </p:nvPicPr>
        <p:blipFill>
          <a:blip r:embed="rId2"/>
          <a:srcRect l="3971" r="50107" t="1917" b="50939"/>
          <a:stretch>
            <a:fillRect/>
          </a:stretch>
        </p:blipFill>
        <p:spPr>
          <a:xfrm>
            <a:off x="1825508" y="914400"/>
            <a:ext cx="3938503" cy="4160520"/>
          </a:xfrm>
          <a:prstGeom prst="rect">
            <a:avLst/>
          </a:prstGeom>
        </p:spPr>
      </p:pic>
      <p:sp>
        <p:nvSpPr>
          <p:cNvPr id="4" name="TextBox 3"/>
          <p:cNvSpPr txBox="1"/>
          <p:nvPr/>
        </p:nvSpPr>
        <p:spPr>
          <a:xfrm>
            <a:off x="640080" y="5120640"/>
            <a:ext cx="6583680" cy="548640"/>
          </a:xfrm>
          <a:prstGeom prst="rect">
            <a:avLst/>
          </a:prstGeom>
          <a:noFill/>
        </p:spPr>
        <p:txBody>
          <a:bodyPr wrap="square" anchor="t" lIns="54864" rIns="54864" tIns="54864" bIns="54864">
            <a:noAutofit/>
          </a:bodyPr>
          <a:lstStyle/>
          <a:p>
            <a:pPr algn="l">
              <a:spcAft>
                <a:spcPts val="600"/>
              </a:spcAft>
            </a:pPr>
            <a:r>
              <a:rPr sz="1400" b="0" i="0">
                <a:solidFill>
                  <a:srgbClr val="6E6E6E"/>
                </a:solidFill>
              </a:rPr>
              <a:t>Prediction accuracy in an academic (PCAM) and a community (PAH) practice: EHR + patient reports (blue) highest in both</a:t>
            </a:r>
          </a:p>
        </p:txBody>
      </p:sp>
      <p:sp>
        <p:nvSpPr>
          <p:cNvPr id="5" name="Rounded Rectangle 4"/>
          <p:cNvSpPr/>
          <p:nvPr/>
        </p:nvSpPr>
        <p:spPr>
          <a:xfrm>
            <a:off x="7589520" y="1097280"/>
            <a:ext cx="3959352" cy="4023360"/>
          </a:xfrm>
          <a:prstGeom prst="roundRect">
            <a:avLst>
              <a:gd name="adj" fmla="val 6000"/>
            </a:avLst>
          </a:prstGeom>
          <a:solidFill>
            <a:srgbClr val="F8E9EB"/>
          </a:solidFill>
          <a:ln>
            <a:noFill/>
          </a:ln>
        </p:spPr>
        <p:txBody>
          <a:bodyPr rtlCol="0" anchor="ctr" wrap="square" lIns="274320" rIns="274320" tIns="274320" bIns="274320">
            <a:noAutofit/>
          </a:bodyPr>
          <a:lstStyle/>
          <a:p>
            <a:pPr algn="ctr">
              <a:spcAft>
                <a:spcPts val="1000"/>
              </a:spcAft>
            </a:pPr>
            <a:r>
              <a:rPr sz="5400" b="1" i="0">
                <a:solidFill>
                  <a:srgbClr val="AA2B3E"/>
                </a:solidFill>
              </a:rPr>
              <a:t>47.5%</a:t>
            </a:r>
          </a:p>
          <a:p>
            <a:pPr algn="ctr">
              <a:spcAft>
                <a:spcPts val="1000"/>
              </a:spcAft>
            </a:pPr>
            <a:r>
              <a:rPr sz="1800" b="0" i="0">
                <a:solidFill>
                  <a:srgbClr val="262626"/>
                </a:solidFill>
              </a:rPr>
              <a:t>of patients completed symptom surveys</a:t>
            </a:r>
          </a:p>
          <a:p>
            <a:pPr algn="ctr">
              <a:spcAft>
                <a:spcPts val="1000"/>
              </a:spcAft>
            </a:pPr>
            <a:r>
              <a:rPr sz="2000" b="1" i="1">
                <a:solidFill>
                  <a:srgbClr val="262626"/>
                </a:solidFill>
              </a:rPr>
              <a:t>Who is missing?</a:t>
            </a:r>
          </a:p>
        </p:txBody>
      </p:sp>
      <p:sp>
        <p:nvSpPr>
          <p:cNvPr id="6" name="TextBox 5"/>
          <p:cNvSpPr txBox="1"/>
          <p:nvPr/>
        </p:nvSpPr>
        <p:spPr>
          <a:xfrm>
            <a:off x="3900000" y="6544010"/>
            <a:ext cx="6300000" cy="307777"/>
          </a:xfrm>
          <a:prstGeom prst="rect">
            <a:avLst/>
          </a:prstGeom>
          <a:noFill/>
        </p:spPr>
        <p:txBody>
          <a:bodyPr wrap="square" anchor="t" lIns="36576" rIns="36576" tIns="36576" bIns="36576">
            <a:noAutofit/>
          </a:bodyPr>
          <a:lstStyle/>
          <a:p>
            <a:pPr algn="r">
              <a:spcAft>
                <a:spcPts val="600"/>
              </a:spcAft>
            </a:pPr>
            <a:r>
              <a:rPr sz="1200" b="0" i="0">
                <a:solidFill>
                  <a:srgbClr val="6E6E6E"/>
                </a:solidFill>
              </a:rPr>
              <a:t>Parikh et al, JCO Clin Cancer Inform, 2022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Input: step counts fall before hospitalization</a:t>
            </a:r>
          </a:p>
        </p:txBody>
      </p:sp>
      <p:pic>
        <p:nvPicPr>
          <p:cNvPr id="3" name="Picture 2" descr="image.png"/>
          <p:cNvPicPr>
            <a:picLocks noChangeAspect="1"/>
          </p:cNvPicPr>
          <p:nvPr/>
        </p:nvPicPr>
        <p:blipFill>
          <a:blip r:embed="rId2"/>
          <a:srcRect/>
          <a:stretch>
            <a:fillRect/>
          </a:stretch>
        </p:blipFill>
        <p:spPr>
          <a:xfrm>
            <a:off x="548640" y="1121283"/>
            <a:ext cx="6995160" cy="3380994"/>
          </a:xfrm>
          <a:prstGeom prst="rect">
            <a:avLst/>
          </a:prstGeom>
        </p:spPr>
      </p:pic>
      <p:sp>
        <p:nvSpPr>
          <p:cNvPr id="4" name="TextBox 3"/>
          <p:cNvSpPr txBox="1"/>
          <p:nvPr/>
        </p:nvSpPr>
        <p:spPr>
          <a:xfrm>
            <a:off x="640080" y="4663440"/>
            <a:ext cx="6858000" cy="640080"/>
          </a:xfrm>
          <a:prstGeom prst="rect">
            <a:avLst/>
          </a:prstGeom>
          <a:noFill/>
        </p:spPr>
        <p:txBody>
          <a:bodyPr wrap="square" anchor="t" lIns="54864" rIns="54864" tIns="54864" bIns="54864">
            <a:noAutofit/>
          </a:bodyPr>
          <a:lstStyle/>
          <a:p>
            <a:pPr algn="l">
              <a:spcAft>
                <a:spcPts val="600"/>
              </a:spcAft>
            </a:pPr>
            <a:r>
              <a:rPr sz="1400" b="0" i="0">
                <a:solidFill>
                  <a:srgbClr val="6E6E6E"/>
                </a:solidFill>
              </a:rPr>
              <a:t>PROStep: weekly symptom score (left) and daily steps (right) in the weeks before hospitalization or death</a:t>
            </a:r>
          </a:p>
        </p:txBody>
      </p:sp>
      <p:sp>
        <p:nvSpPr>
          <p:cNvPr id="5" name="Rounded Rectangle 4"/>
          <p:cNvSpPr/>
          <p:nvPr/>
        </p:nvSpPr>
        <p:spPr>
          <a:xfrm>
            <a:off x="7818120" y="1051560"/>
            <a:ext cx="3730752" cy="2011680"/>
          </a:xfrm>
          <a:prstGeom prst="roundRect">
            <a:avLst>
              <a:gd name="adj" fmla="val 6000"/>
            </a:avLst>
          </a:prstGeom>
          <a:solidFill>
            <a:srgbClr val="F8E9EB"/>
          </a:solidFill>
          <a:ln>
            <a:noFill/>
          </a:ln>
        </p:spPr>
        <p:txBody>
          <a:bodyPr rtlCol="0" anchor="ctr" wrap="square" lIns="228600" rIns="228600" tIns="228600" bIns="228600">
            <a:noAutofit/>
          </a:bodyPr>
          <a:lstStyle/>
          <a:p>
            <a:pPr algn="l">
              <a:spcAft>
                <a:spcPts val="400"/>
              </a:spcAft>
            </a:pPr>
            <a:r>
              <a:rPr sz="4000" b="1" i="0">
                <a:solidFill>
                  <a:srgbClr val="AA2B3E"/>
                </a:solidFill>
              </a:rPr>
              <a:t>−16%</a:t>
            </a:r>
          </a:p>
          <a:p>
            <a:pPr algn="l">
              <a:spcAft>
                <a:spcPts val="400"/>
              </a:spcAft>
            </a:pPr>
            <a:r>
              <a:rPr sz="1600" b="0" i="0">
                <a:solidFill>
                  <a:srgbClr val="262626"/>
                </a:solidFill>
              </a:rPr>
              <a:t>average daily steps in the week before hospitalization or death</a:t>
            </a:r>
          </a:p>
        </p:txBody>
      </p:sp>
      <p:sp>
        <p:nvSpPr>
          <p:cNvPr id="6" name="Rounded Rectangle 5"/>
          <p:cNvSpPr/>
          <p:nvPr/>
        </p:nvSpPr>
        <p:spPr>
          <a:xfrm>
            <a:off x="7818120" y="3291840"/>
            <a:ext cx="3730752" cy="2011680"/>
          </a:xfrm>
          <a:prstGeom prst="roundRect">
            <a:avLst>
              <a:gd name="adj" fmla="val 6000"/>
            </a:avLst>
          </a:prstGeom>
          <a:solidFill>
            <a:srgbClr val="F2F2F2"/>
          </a:solidFill>
          <a:ln>
            <a:noFill/>
          </a:ln>
        </p:spPr>
        <p:txBody>
          <a:bodyPr rtlCol="0" anchor="ctr" wrap="square" lIns="228600" rIns="228600" tIns="228600" bIns="228600">
            <a:noAutofit/>
          </a:bodyPr>
          <a:lstStyle/>
          <a:p>
            <a:pPr algn="l">
              <a:spcAft>
                <a:spcPts val="400"/>
              </a:spcAft>
            </a:pPr>
            <a:r>
              <a:rPr sz="4000" b="1" i="0">
                <a:solidFill>
                  <a:srgbClr val="AA2B3E"/>
                </a:solidFill>
              </a:rPr>
              <a:t>+16%</a:t>
            </a:r>
          </a:p>
          <a:p>
            <a:pPr algn="l">
              <a:spcAft>
                <a:spcPts val="400"/>
              </a:spcAft>
            </a:pPr>
            <a:r>
              <a:rPr sz="1600" b="0" i="0">
                <a:solidFill>
                  <a:srgbClr val="262626"/>
                </a:solidFill>
              </a:rPr>
              <a:t>odds of hospitalization or death per 1,000-step decrease</a:t>
            </a:r>
          </a:p>
        </p:txBody>
      </p:sp>
      <p:sp>
        <p:nvSpPr>
          <p:cNvPr id="7" name="TextBox 6"/>
          <p:cNvSpPr txBox="1"/>
          <p:nvPr/>
        </p:nvSpPr>
        <p:spPr>
          <a:xfrm>
            <a:off x="3900000" y="6544010"/>
            <a:ext cx="6300000" cy="307777"/>
          </a:xfrm>
          <a:prstGeom prst="rect">
            <a:avLst/>
          </a:prstGeom>
          <a:noFill/>
        </p:spPr>
        <p:txBody>
          <a:bodyPr wrap="square" anchor="t" lIns="36576" rIns="36576" tIns="36576" bIns="36576">
            <a:noAutofit/>
          </a:bodyPr>
          <a:lstStyle/>
          <a:p>
            <a:pPr algn="r">
              <a:spcAft>
                <a:spcPts val="600"/>
              </a:spcAft>
            </a:pPr>
            <a:r>
              <a:rPr sz="1200" b="0" i="0">
                <a:solidFill>
                  <a:srgbClr val="6E6E6E"/>
                </a:solidFill>
              </a:rPr>
              <a:t>Manz et al, J Med Internet Res, 2024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Lesson 2: The patient's voice is signal and safeguard</a:t>
            </a:r>
          </a:p>
        </p:txBody>
      </p:sp>
      <p:sp>
        <p:nvSpPr>
          <p:cNvPr id="3" name="Rounded Rectangle 2"/>
          <p:cNvSpPr/>
          <p:nvPr/>
        </p:nvSpPr>
        <p:spPr>
          <a:xfrm>
            <a:off x="640080" y="1097280"/>
            <a:ext cx="5257800" cy="3429000"/>
          </a:xfrm>
          <a:prstGeom prst="roundRect">
            <a:avLst>
              <a:gd name="adj" fmla="val 6000"/>
            </a:avLst>
          </a:prstGeom>
          <a:solidFill>
            <a:srgbClr val="F8E9EB"/>
          </a:solidFill>
          <a:ln>
            <a:noFill/>
          </a:ln>
        </p:spPr>
        <p:txBody>
          <a:bodyPr rtlCol="0" anchor="t" wrap="square" lIns="320040" rIns="320040" tIns="320040" bIns="320040">
            <a:noAutofit/>
          </a:bodyPr>
          <a:lstStyle/>
          <a:p>
            <a:pPr algn="l">
              <a:spcAft>
                <a:spcPts val="1400"/>
              </a:spcAft>
            </a:pPr>
            <a:r>
              <a:rPr sz="2800" b="1" i="0">
                <a:solidFill>
                  <a:srgbClr val="AA2B3E"/>
                </a:solidFill>
              </a:rPr>
              <a:t>Signal</a:t>
            </a:r>
          </a:p>
          <a:p>
            <a:pPr algn="l">
              <a:spcAft>
                <a:spcPts val="1400"/>
              </a:spcAft>
            </a:pPr>
            <a:r>
              <a:rPr sz="1800" b="0" i="0">
                <a:solidFill>
                  <a:srgbClr val="262626"/>
                </a:solidFill>
              </a:rPr>
              <a:t>Patient reports improved mortality prediction in academic and community practices</a:t>
            </a:r>
          </a:p>
          <a:p>
            <a:pPr algn="l">
              <a:spcAft>
                <a:spcPts val="1400"/>
              </a:spcAft>
            </a:pPr>
            <a:r>
              <a:rPr sz="1800" b="0" i="0">
                <a:solidFill>
                  <a:srgbClr val="262626"/>
                </a:solidFill>
              </a:rPr>
              <a:t>Step counts fell in the weeks before hospitalization or death</a:t>
            </a:r>
          </a:p>
        </p:txBody>
      </p:sp>
      <p:sp>
        <p:nvSpPr>
          <p:cNvPr id="4" name="Rounded Rectangle 3"/>
          <p:cNvSpPr/>
          <p:nvPr/>
        </p:nvSpPr>
        <p:spPr>
          <a:xfrm>
            <a:off x="6291072" y="1097280"/>
            <a:ext cx="5257800" cy="3429000"/>
          </a:xfrm>
          <a:prstGeom prst="roundRect">
            <a:avLst>
              <a:gd name="adj" fmla="val 6000"/>
            </a:avLst>
          </a:prstGeom>
          <a:solidFill>
            <a:srgbClr val="E3F3FC"/>
          </a:solidFill>
          <a:ln>
            <a:noFill/>
          </a:ln>
        </p:spPr>
        <p:txBody>
          <a:bodyPr rtlCol="0" anchor="t" wrap="square" lIns="320040" rIns="320040" tIns="320040" bIns="320040">
            <a:noAutofit/>
          </a:bodyPr>
          <a:lstStyle/>
          <a:p>
            <a:pPr algn="l">
              <a:spcAft>
                <a:spcPts val="1400"/>
              </a:spcAft>
            </a:pPr>
            <a:r>
              <a:rPr sz="2800" b="1" i="0">
                <a:solidFill>
                  <a:srgbClr val="AA2B3E"/>
                </a:solidFill>
              </a:rPr>
              <a:t>Safeguard</a:t>
            </a:r>
          </a:p>
          <a:p>
            <a:pPr algn="l">
              <a:spcAft>
                <a:spcPts val="1400"/>
              </a:spcAft>
            </a:pPr>
            <a:r>
              <a:rPr sz="1800" b="0" i="0">
                <a:solidFill>
                  <a:srgbClr val="262626"/>
                </a:solidFill>
              </a:rPr>
              <a:t>Adding symptom burden to the target identified 67% vs. 17% of Black patients needing support</a:t>
            </a:r>
          </a:p>
          <a:p>
            <a:pPr algn="l">
              <a:spcAft>
                <a:spcPts val="1400"/>
              </a:spcAft>
            </a:pPr>
            <a:r>
              <a:rPr sz="1800" b="0" i="0">
                <a:solidFill>
                  <a:srgbClr val="262626"/>
                </a:solidFill>
              </a:rPr>
              <a:t>Training on patient-reported pain reduced racial bias in knee pain assessment</a:t>
            </a:r>
          </a:p>
        </p:txBody>
      </p:sp>
      <p:sp>
        <p:nvSpPr>
          <p:cNvPr id="5" name="Rounded Rectangle 4"/>
          <p:cNvSpPr/>
          <p:nvPr/>
        </p:nvSpPr>
        <p:spPr>
          <a:xfrm>
            <a:off x="640080" y="4754880"/>
            <a:ext cx="10908792" cy="731520"/>
          </a:xfrm>
          <a:prstGeom prst="roundRect">
            <a:avLst>
              <a:gd name="adj" fmla="val 6000"/>
            </a:avLst>
          </a:prstGeom>
          <a:solidFill>
            <a:srgbClr val="F2F2F2"/>
          </a:solidFill>
          <a:ln>
            <a:noFill/>
          </a:ln>
        </p:spPr>
        <p:txBody>
          <a:bodyPr rtlCol="0" anchor="ctr" wrap="square" lIns="54864" rIns="54864" tIns="54864" bIns="54864">
            <a:noAutofit/>
          </a:bodyPr>
          <a:lstStyle/>
          <a:p>
            <a:pPr algn="ctr">
              <a:spcAft>
                <a:spcPts val="600"/>
              </a:spcAft>
            </a:pPr>
            <a:r>
              <a:rPr sz="1800" b="1" i="0">
                <a:solidFill>
                  <a:srgbClr val="262626"/>
                </a:solidFill>
              </a:rPr>
              <a:t>Both depend on equitable collection: 47.5% of patients completed symptom surveys</a:t>
            </a:r>
          </a:p>
        </p:txBody>
      </p:sp>
      <p:sp>
        <p:nvSpPr>
          <p:cNvPr id="6" name="TextBox 5"/>
          <p:cNvSpPr txBox="1"/>
          <p:nvPr/>
        </p:nvSpPr>
        <p:spPr>
          <a:xfrm>
            <a:off x="2500000" y="6544010"/>
            <a:ext cx="7700000" cy="307777"/>
          </a:xfrm>
          <a:prstGeom prst="rect">
            <a:avLst/>
          </a:prstGeom>
          <a:noFill/>
        </p:spPr>
        <p:txBody>
          <a:bodyPr wrap="square" anchor="t" lIns="36576" rIns="36576" tIns="36576" bIns="36576">
            <a:noAutofit/>
          </a:bodyPr>
          <a:lstStyle/>
          <a:p>
            <a:pPr algn="r">
              <a:spcAft>
                <a:spcPts val="600"/>
              </a:spcAft>
            </a:pPr>
            <a:r>
              <a:rPr sz="1100" b="0" i="0">
                <a:solidFill>
                  <a:srgbClr val="6E6E6E"/>
                </a:solidFill>
              </a:rPr>
              <a:t>Parikh et al, JCO Clin Cancer Inform, 2022;  Manz et al, J Med Internet Res, 2024;  Pierson et al, Nat Med, 2021</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Ambient scribes: what patients and clinicians report</a:t>
            </a:r>
          </a:p>
        </p:txBody>
      </p:sp>
      <p:pic>
        <p:nvPicPr>
          <p:cNvPr id="3" name="Picture 2" descr="image.png"/>
          <p:cNvPicPr>
            <a:picLocks noChangeAspect="1"/>
          </p:cNvPicPr>
          <p:nvPr/>
        </p:nvPicPr>
        <p:blipFill>
          <a:blip r:embed="rId2"/>
          <a:srcRect/>
          <a:stretch>
            <a:fillRect/>
          </a:stretch>
        </p:blipFill>
        <p:spPr>
          <a:xfrm>
            <a:off x="702214" y="868680"/>
            <a:ext cx="4264851" cy="4846320"/>
          </a:xfrm>
          <a:prstGeom prst="rect">
            <a:avLst/>
          </a:prstGeom>
        </p:spPr>
      </p:pic>
      <p:sp>
        <p:nvSpPr>
          <p:cNvPr id="4" name="Rounded Rectangle 3"/>
          <p:cNvSpPr/>
          <p:nvPr/>
        </p:nvSpPr>
        <p:spPr>
          <a:xfrm>
            <a:off x="5440680" y="914400"/>
            <a:ext cx="6108192" cy="2971800"/>
          </a:xfrm>
          <a:prstGeom prst="roundRect">
            <a:avLst>
              <a:gd name="adj" fmla="val 6000"/>
            </a:avLst>
          </a:prstGeom>
          <a:solidFill>
            <a:srgbClr val="F2F2F2"/>
          </a:solidFill>
          <a:ln>
            <a:noFill/>
          </a:ln>
        </p:spPr>
        <p:txBody>
          <a:bodyPr rtlCol="0" anchor="ctr"/>
          <a:lstStyle/>
          <a:p>
            <a:pPr algn="ctr"/>
          </a:p>
        </p:txBody>
      </p:sp>
      <p:sp>
        <p:nvSpPr>
          <p:cNvPr id="5" name="TextBox 4"/>
          <p:cNvSpPr txBox="1"/>
          <p:nvPr/>
        </p:nvSpPr>
        <p:spPr>
          <a:xfrm>
            <a:off x="5669280" y="1005840"/>
            <a:ext cx="5669280" cy="457200"/>
          </a:xfrm>
          <a:prstGeom prst="rect">
            <a:avLst/>
          </a:prstGeom>
          <a:noFill/>
        </p:spPr>
        <p:txBody>
          <a:bodyPr wrap="square" anchor="t" lIns="54864" rIns="54864" tIns="54864" bIns="54864">
            <a:noAutofit/>
          </a:bodyPr>
          <a:lstStyle/>
          <a:p>
            <a:pPr algn="l">
              <a:spcAft>
                <a:spcPts val="600"/>
              </a:spcAft>
            </a:pPr>
            <a:r>
              <a:rPr sz="1900" b="1" i="0">
                <a:solidFill>
                  <a:srgbClr val="262626"/>
                </a:solidFill>
              </a:rPr>
              <a:t>Patients (survey)</a:t>
            </a:r>
          </a:p>
        </p:txBody>
      </p:sp>
      <p:sp>
        <p:nvSpPr>
          <p:cNvPr id="6" name="TextBox 5"/>
          <p:cNvSpPr txBox="1"/>
          <p:nvPr/>
        </p:nvSpPr>
        <p:spPr>
          <a:xfrm>
            <a:off x="5669280" y="1463040"/>
            <a:ext cx="1554480" cy="685800"/>
          </a:xfrm>
          <a:prstGeom prst="rect">
            <a:avLst/>
          </a:prstGeom>
          <a:noFill/>
        </p:spPr>
        <p:txBody>
          <a:bodyPr wrap="square" anchor="ctr" lIns="54864" rIns="54864" tIns="54864" bIns="54864">
            <a:noAutofit/>
          </a:bodyPr>
          <a:lstStyle/>
          <a:p>
            <a:pPr algn="l">
              <a:spcAft>
                <a:spcPts val="600"/>
              </a:spcAft>
            </a:pPr>
            <a:r>
              <a:rPr sz="2400" b="1" i="0">
                <a:solidFill>
                  <a:srgbClr val="AA2B3E"/>
                </a:solidFill>
              </a:rPr>
              <a:t>~1 in 2</a:t>
            </a:r>
          </a:p>
        </p:txBody>
      </p:sp>
      <p:sp>
        <p:nvSpPr>
          <p:cNvPr id="7" name="TextBox 6"/>
          <p:cNvSpPr txBox="1"/>
          <p:nvPr/>
        </p:nvSpPr>
        <p:spPr>
          <a:xfrm>
            <a:off x="7269480" y="1463040"/>
            <a:ext cx="4160520" cy="685800"/>
          </a:xfrm>
          <a:prstGeom prst="rect">
            <a:avLst/>
          </a:prstGeom>
          <a:noFill/>
        </p:spPr>
        <p:txBody>
          <a:bodyPr wrap="square" anchor="ctr" lIns="54864" rIns="54864" tIns="54864" bIns="54864">
            <a:noAutofit/>
          </a:bodyPr>
          <a:lstStyle/>
          <a:p>
            <a:pPr algn="l">
              <a:spcAft>
                <a:spcPts val="600"/>
              </a:spcAft>
            </a:pPr>
            <a:r>
              <a:rPr sz="1600" b="0" i="0">
                <a:solidFill>
                  <a:srgbClr val="262626"/>
                </a:solidFill>
              </a:rPr>
              <a:t>said the physician looked at the screen less</a:t>
            </a:r>
          </a:p>
        </p:txBody>
      </p:sp>
      <p:sp>
        <p:nvSpPr>
          <p:cNvPr id="8" name="TextBox 7"/>
          <p:cNvSpPr txBox="1"/>
          <p:nvPr/>
        </p:nvSpPr>
        <p:spPr>
          <a:xfrm>
            <a:off x="5669280" y="2240280"/>
            <a:ext cx="1554480" cy="685800"/>
          </a:xfrm>
          <a:prstGeom prst="rect">
            <a:avLst/>
          </a:prstGeom>
          <a:noFill/>
        </p:spPr>
        <p:txBody>
          <a:bodyPr wrap="square" anchor="ctr" lIns="54864" rIns="54864" tIns="54864" bIns="54864">
            <a:noAutofit/>
          </a:bodyPr>
          <a:lstStyle/>
          <a:p>
            <a:pPr algn="l">
              <a:spcAft>
                <a:spcPts val="600"/>
              </a:spcAft>
            </a:pPr>
            <a:r>
              <a:rPr sz="2400" b="1" i="0">
                <a:solidFill>
                  <a:srgbClr val="AA2B3E"/>
                </a:solidFill>
              </a:rPr>
              <a:t>~4 in 10</a:t>
            </a:r>
          </a:p>
        </p:txBody>
      </p:sp>
      <p:sp>
        <p:nvSpPr>
          <p:cNvPr id="9" name="TextBox 8"/>
          <p:cNvSpPr txBox="1"/>
          <p:nvPr/>
        </p:nvSpPr>
        <p:spPr>
          <a:xfrm>
            <a:off x="7269480" y="2240280"/>
            <a:ext cx="4160520" cy="685800"/>
          </a:xfrm>
          <a:prstGeom prst="rect">
            <a:avLst/>
          </a:prstGeom>
          <a:noFill/>
        </p:spPr>
        <p:txBody>
          <a:bodyPr wrap="square" anchor="ctr" lIns="54864" rIns="54864" tIns="54864" bIns="54864">
            <a:noAutofit/>
          </a:bodyPr>
          <a:lstStyle/>
          <a:p>
            <a:pPr algn="l">
              <a:spcAft>
                <a:spcPts val="600"/>
              </a:spcAft>
            </a:pPr>
            <a:r>
              <a:rPr sz="1600" b="0" i="0">
                <a:solidFill>
                  <a:srgbClr val="262626"/>
                </a:solidFill>
              </a:rPr>
              <a:t>said the physician spent more time talking with them</a:t>
            </a:r>
          </a:p>
        </p:txBody>
      </p:sp>
      <p:sp>
        <p:nvSpPr>
          <p:cNvPr id="10" name="TextBox 9"/>
          <p:cNvSpPr txBox="1"/>
          <p:nvPr/>
        </p:nvSpPr>
        <p:spPr>
          <a:xfrm>
            <a:off x="5669280" y="3017520"/>
            <a:ext cx="1554480" cy="685800"/>
          </a:xfrm>
          <a:prstGeom prst="rect">
            <a:avLst/>
          </a:prstGeom>
          <a:noFill/>
        </p:spPr>
        <p:txBody>
          <a:bodyPr wrap="square" anchor="ctr" lIns="54864" rIns="54864" tIns="54864" bIns="54864">
            <a:noAutofit/>
          </a:bodyPr>
          <a:lstStyle/>
          <a:p>
            <a:pPr algn="l">
              <a:spcAft>
                <a:spcPts val="600"/>
              </a:spcAft>
            </a:pPr>
            <a:r>
              <a:rPr sz="2400" b="1" i="0">
                <a:solidFill>
                  <a:srgbClr val="AA2B3E"/>
                </a:solidFill>
              </a:rPr>
              <a:t>&lt;1 in 10</a:t>
            </a:r>
          </a:p>
        </p:txBody>
      </p:sp>
      <p:sp>
        <p:nvSpPr>
          <p:cNvPr id="11" name="TextBox 10"/>
          <p:cNvSpPr txBox="1"/>
          <p:nvPr/>
        </p:nvSpPr>
        <p:spPr>
          <a:xfrm>
            <a:off x="7269480" y="3017520"/>
            <a:ext cx="4160520" cy="685800"/>
          </a:xfrm>
          <a:prstGeom prst="rect">
            <a:avLst/>
          </a:prstGeom>
          <a:noFill/>
        </p:spPr>
        <p:txBody>
          <a:bodyPr wrap="square" anchor="ctr" lIns="54864" rIns="54864" tIns="54864" bIns="54864">
            <a:noAutofit/>
          </a:bodyPr>
          <a:lstStyle/>
          <a:p>
            <a:pPr algn="l">
              <a:spcAft>
                <a:spcPts val="600"/>
              </a:spcAft>
            </a:pPr>
            <a:r>
              <a:rPr sz="1600" b="0" i="0">
                <a:solidFill>
                  <a:srgbClr val="262626"/>
                </a:solidFill>
              </a:rPr>
              <a:t>reported the opposite</a:t>
            </a:r>
          </a:p>
        </p:txBody>
      </p:sp>
      <p:sp>
        <p:nvSpPr>
          <p:cNvPr id="12" name="Rounded Rectangle 11"/>
          <p:cNvSpPr/>
          <p:nvPr/>
        </p:nvSpPr>
        <p:spPr>
          <a:xfrm>
            <a:off x="5440680" y="4023360"/>
            <a:ext cx="6108192" cy="1417320"/>
          </a:xfrm>
          <a:prstGeom prst="roundRect">
            <a:avLst>
              <a:gd name="adj" fmla="val 6000"/>
            </a:avLst>
          </a:prstGeom>
          <a:solidFill>
            <a:srgbClr val="E3F3FC"/>
          </a:solidFill>
          <a:ln>
            <a:noFill/>
          </a:ln>
        </p:spPr>
        <p:txBody>
          <a:bodyPr rtlCol="0" anchor="ctr" wrap="square" lIns="228600" rIns="228600" tIns="228600" bIns="228600">
            <a:noAutofit/>
          </a:bodyPr>
          <a:lstStyle/>
          <a:p>
            <a:pPr algn="l">
              <a:spcAft>
                <a:spcPts val="400"/>
              </a:spcAft>
            </a:pPr>
            <a:r>
              <a:rPr sz="1900" b="1" i="0">
                <a:solidFill>
                  <a:srgbClr val="262626"/>
                </a:solidFill>
              </a:rPr>
              <a:t>Clinicians</a:t>
            </a:r>
          </a:p>
          <a:p>
            <a:pPr algn="l">
              <a:spcAft>
                <a:spcPts val="400"/>
              </a:spcAft>
            </a:pPr>
            <a:r>
              <a:rPr sz="1600" b="0" i="0">
                <a:solidFill>
                  <a:srgbClr val="262626"/>
                </a:solidFill>
              </a:rPr>
              <a:t>3,442 adopted in 10 weeks; RCTs: lower burnout, up to ~10% less documentation time</a:t>
            </a:r>
          </a:p>
        </p:txBody>
      </p:sp>
      <p:sp>
        <p:nvSpPr>
          <p:cNvPr id="13" name="TextBox 12"/>
          <p:cNvSpPr txBox="1"/>
          <p:nvPr/>
        </p:nvSpPr>
        <p:spPr>
          <a:xfrm>
            <a:off x="5440680" y="5486400"/>
            <a:ext cx="6108192" cy="320040"/>
          </a:xfrm>
          <a:prstGeom prst="rect">
            <a:avLst/>
          </a:prstGeom>
          <a:noFill/>
        </p:spPr>
        <p:txBody>
          <a:bodyPr wrap="square" anchor="t" lIns="54864" rIns="54864" tIns="54864" bIns="54864">
            <a:noAutofit/>
          </a:bodyPr>
          <a:lstStyle/>
          <a:p>
            <a:pPr algn="l">
              <a:spcAft>
                <a:spcPts val="600"/>
              </a:spcAft>
            </a:pPr>
            <a:r>
              <a:rPr sz="1100" b="0" i="1">
                <a:solidFill>
                  <a:srgbClr val="6E6E6E"/>
                </a:solidFill>
              </a:rPr>
              <a:t>Patient values approximated from published figure</a:t>
            </a:r>
          </a:p>
        </p:txBody>
      </p:sp>
      <p:sp>
        <p:nvSpPr>
          <p:cNvPr id="14" name="TextBox 13"/>
          <p:cNvSpPr txBox="1"/>
          <p:nvPr/>
        </p:nvSpPr>
        <p:spPr>
          <a:xfrm>
            <a:off x="2500000" y="6544010"/>
            <a:ext cx="7700000" cy="307777"/>
          </a:xfrm>
          <a:prstGeom prst="rect">
            <a:avLst/>
          </a:prstGeom>
          <a:noFill/>
        </p:spPr>
        <p:txBody>
          <a:bodyPr wrap="square" anchor="t" lIns="36576" rIns="36576" tIns="36576" bIns="36576">
            <a:noAutofit/>
          </a:bodyPr>
          <a:lstStyle/>
          <a:p>
            <a:pPr algn="r">
              <a:spcAft>
                <a:spcPts val="600"/>
              </a:spcAft>
            </a:pPr>
            <a:r>
              <a:rPr sz="1100" b="0" i="0">
                <a:solidFill>
                  <a:srgbClr val="6E6E6E"/>
                </a:solidFill>
              </a:rPr>
              <a:t>Tierney et al, NEJM Catalyst, 2025;  Lukac et al, NEJM AI, 2025;  Afshar et al, NEJM AI, 2025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patient reports can flag errors in AI drafts</a:t>
            </a:r>
          </a:p>
        </p:txBody>
      </p:sp>
      <p:sp>
        <p:nvSpPr>
          <p:cNvPr id="3" name="Rounded Rectangle 2"/>
          <p:cNvSpPr/>
          <p:nvPr/>
        </p:nvSpPr>
        <p:spPr>
          <a:xfrm>
            <a:off x="640080" y="1097280"/>
            <a:ext cx="5120640" cy="1737360"/>
          </a:xfrm>
          <a:prstGeom prst="roundRect">
            <a:avLst>
              <a:gd name="adj" fmla="val 6000"/>
            </a:avLst>
          </a:prstGeom>
          <a:solidFill>
            <a:srgbClr val="F2F2F2"/>
          </a:solidFill>
          <a:ln>
            <a:noFill/>
          </a:ln>
        </p:spPr>
        <p:txBody>
          <a:bodyPr rtlCol="0" anchor="ctr" wrap="square" lIns="274320" rIns="274320" tIns="274320" bIns="274320">
            <a:noAutofit/>
          </a:bodyPr>
          <a:lstStyle/>
          <a:p>
            <a:pPr algn="l">
              <a:spcAft>
                <a:spcPts val="600"/>
              </a:spcAft>
            </a:pPr>
            <a:r>
              <a:rPr sz="1600" b="1" i="0">
                <a:solidFill>
                  <a:srgbClr val="6E6E6E"/>
                </a:solidFill>
              </a:rPr>
              <a:t>AI-drafted note</a:t>
            </a:r>
          </a:p>
          <a:p>
            <a:pPr algn="l">
              <a:spcAft>
                <a:spcPts val="600"/>
              </a:spcAft>
            </a:pPr>
            <a:r>
              <a:rPr sz="2600" b="0" i="1">
                <a:solidFill>
                  <a:srgbClr val="262626"/>
                </a:solidFill>
              </a:rPr>
              <a:t>“Patient denies pain.”</a:t>
            </a:r>
          </a:p>
        </p:txBody>
      </p:sp>
      <p:sp>
        <p:nvSpPr>
          <p:cNvPr id="4" name="Rounded Rectangle 3"/>
          <p:cNvSpPr/>
          <p:nvPr/>
        </p:nvSpPr>
        <p:spPr>
          <a:xfrm>
            <a:off x="6428232" y="1097280"/>
            <a:ext cx="5120640" cy="1737360"/>
          </a:xfrm>
          <a:prstGeom prst="roundRect">
            <a:avLst>
              <a:gd name="adj" fmla="val 6000"/>
            </a:avLst>
          </a:prstGeom>
          <a:solidFill>
            <a:srgbClr val="E3F3FC"/>
          </a:solidFill>
          <a:ln>
            <a:noFill/>
          </a:ln>
        </p:spPr>
        <p:txBody>
          <a:bodyPr rtlCol="0" anchor="ctr" wrap="square" lIns="274320" rIns="274320" tIns="274320" bIns="274320">
            <a:noAutofit/>
          </a:bodyPr>
          <a:lstStyle/>
          <a:p>
            <a:pPr algn="l">
              <a:spcAft>
                <a:spcPts val="600"/>
              </a:spcAft>
            </a:pPr>
            <a:r>
              <a:rPr sz="1600" b="1" i="0">
                <a:solidFill>
                  <a:srgbClr val="6E6E6E"/>
                </a:solidFill>
              </a:rPr>
              <a:t>Patient report, same morning</a:t>
            </a:r>
          </a:p>
          <a:p>
            <a:pPr algn="l">
              <a:spcAft>
                <a:spcPts val="600"/>
              </a:spcAft>
            </a:pPr>
            <a:r>
              <a:rPr sz="2600" b="1" i="0">
                <a:solidFill>
                  <a:srgbClr val="262626"/>
                </a:solidFill>
              </a:rPr>
              <a:t>Pain: 7 / 10</a:t>
            </a:r>
          </a:p>
        </p:txBody>
      </p:sp>
      <p:cxnSp>
        <p:nvCxnSpPr>
          <p:cNvPr id="5" name="Connector 4"/>
          <p:cNvCxnSpPr/>
          <p:nvPr/>
        </p:nvCxnSpPr>
        <p:spPr>
          <a:xfrm>
            <a:off x="3200400" y="2880360"/>
            <a:ext cx="1554480" cy="731520"/>
          </a:xfrm>
          <a:prstGeom prst="line">
            <a:avLst/>
          </a:prstGeom>
          <a:ln w="31750">
            <a:solidFill>
              <a:srgbClr val="AA2B3E"/>
            </a:solidFill>
            <a:tailEnd type="triangle" w="med" len="med"/>
          </a:ln>
        </p:spPr>
      </p:cxnSp>
      <p:cxnSp>
        <p:nvCxnSpPr>
          <p:cNvPr id="6" name="Connector 5"/>
          <p:cNvCxnSpPr/>
          <p:nvPr/>
        </p:nvCxnSpPr>
        <p:spPr>
          <a:xfrm flipH="1">
            <a:off x="7434072" y="2880360"/>
            <a:ext cx="1554480" cy="731520"/>
          </a:xfrm>
          <a:prstGeom prst="line">
            <a:avLst/>
          </a:prstGeom>
          <a:ln w="31750">
            <a:solidFill>
              <a:srgbClr val="AA2B3E"/>
            </a:solidFill>
            <a:tailEnd type="triangle" w="med" len="med"/>
          </a:ln>
        </p:spPr>
      </p:cxnSp>
      <p:sp>
        <p:nvSpPr>
          <p:cNvPr id="7" name="Rounded Rectangle 6"/>
          <p:cNvSpPr/>
          <p:nvPr/>
        </p:nvSpPr>
        <p:spPr>
          <a:xfrm>
            <a:off x="3108960" y="3657600"/>
            <a:ext cx="5971032" cy="1051560"/>
          </a:xfrm>
          <a:prstGeom prst="roundRect">
            <a:avLst>
              <a:gd name="adj" fmla="val 6000"/>
            </a:avLst>
          </a:prstGeom>
          <a:solidFill>
            <a:srgbClr val="F8E9EB"/>
          </a:solidFill>
          <a:ln>
            <a:noFill/>
          </a:ln>
        </p:spPr>
        <p:txBody>
          <a:bodyPr rtlCol="0" anchor="ctr" wrap="square" lIns="182880" rIns="182880" tIns="182880" bIns="182880">
            <a:noAutofit/>
          </a:bodyPr>
          <a:lstStyle/>
          <a:p>
            <a:pPr algn="ctr">
              <a:spcAft>
                <a:spcPts val="600"/>
              </a:spcAft>
            </a:pPr>
            <a:r>
              <a:rPr sz="2000" b="1" i="0">
                <a:solidFill>
                  <a:srgbClr val="AA2B3E"/>
                </a:solidFill>
              </a:rPr>
              <a:t>Discrepancy flagged for clinician review before signing</a:t>
            </a:r>
          </a:p>
        </p:txBody>
      </p:sp>
      <p:sp>
        <p:nvSpPr>
          <p:cNvPr id="8" name="TextBox 7"/>
          <p:cNvSpPr txBox="1"/>
          <p:nvPr/>
        </p:nvSpPr>
        <p:spPr>
          <a:xfrm>
            <a:off x="640080" y="5029200"/>
            <a:ext cx="10908792" cy="457200"/>
          </a:xfrm>
          <a:prstGeom prst="rect">
            <a:avLst/>
          </a:prstGeom>
          <a:noFill/>
        </p:spPr>
        <p:txBody>
          <a:bodyPr wrap="square" anchor="t" lIns="54864" rIns="54864" tIns="54864" bIns="54864">
            <a:noAutofit/>
          </a:bodyPr>
          <a:lstStyle/>
          <a:p>
            <a:pPr algn="ctr">
              <a:spcAft>
                <a:spcPts val="600"/>
              </a:spcAft>
            </a:pPr>
            <a:r>
              <a:rPr sz="1600" b="0" i="1">
                <a:solidFill>
                  <a:srgbClr val="6E6E6E"/>
                </a:solidFill>
              </a:rPr>
              <a:t>Proposed safeguard; requires prospective evaluation</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Model collapse: a photocopy of a photocopy</a:t>
            </a:r>
          </a:p>
        </p:txBody>
      </p:sp>
      <p:sp>
        <p:nvSpPr>
          <p:cNvPr id="3" name="TextBox 2"/>
          <p:cNvSpPr txBox="1"/>
          <p:nvPr/>
        </p:nvSpPr>
        <p:spPr>
          <a:xfrm>
            <a:off x="640080" y="1097280"/>
            <a:ext cx="10908792" cy="731520"/>
          </a:xfrm>
          <a:prstGeom prst="rect">
            <a:avLst/>
          </a:prstGeom>
          <a:noFill/>
        </p:spPr>
        <p:txBody>
          <a:bodyPr wrap="square" anchor="t" lIns="54864" rIns="54864" tIns="54864" bIns="54864">
            <a:noAutofit/>
          </a:bodyPr>
          <a:lstStyle/>
          <a:p>
            <a:pPr algn="l">
              <a:spcAft>
                <a:spcPts val="600"/>
              </a:spcAft>
            </a:pPr>
            <a:r>
              <a:rPr sz="1900" b="1" i="0">
                <a:solidFill>
                  <a:srgbClr val="262626"/>
                </a:solidFill>
              </a:rPr>
              <a:t>Model collapse: </a:t>
            </a:r>
            <a:r>
              <a:rPr sz="1900" b="0" i="0">
                <a:solidFill>
                  <a:srgbClr val="262626"/>
                </a:solidFill>
              </a:rPr>
              <a:t>when AI is trained on content generated by other AI, rare and unusual cases are progressively lost</a:t>
            </a:r>
          </a:p>
        </p:txBody>
      </p:sp>
      <p:pic>
        <p:nvPicPr>
          <p:cNvPr id="4" name="Picture 3" descr="image.png"/>
          <p:cNvPicPr>
            <a:picLocks noChangeAspect="1"/>
          </p:cNvPicPr>
          <p:nvPr/>
        </p:nvPicPr>
        <p:blipFill>
          <a:blip r:embed="rId2"/>
          <a:srcRect b="76970"/>
          <a:stretch>
            <a:fillRect/>
          </a:stretch>
        </p:blipFill>
        <p:spPr>
          <a:xfrm>
            <a:off x="640080" y="2097312"/>
            <a:ext cx="10908792" cy="2709094"/>
          </a:xfrm>
          <a:prstGeom prst="rect">
            <a:avLst/>
          </a:prstGeom>
        </p:spPr>
      </p:pic>
      <p:sp>
        <p:nvSpPr>
          <p:cNvPr id="5" name="TextBox 4"/>
          <p:cNvSpPr txBox="1"/>
          <p:nvPr/>
        </p:nvSpPr>
        <p:spPr>
          <a:xfrm>
            <a:off x="3900000" y="6544010"/>
            <a:ext cx="6300000" cy="307777"/>
          </a:xfrm>
          <a:prstGeom prst="rect">
            <a:avLst/>
          </a:prstGeom>
          <a:noFill/>
        </p:spPr>
        <p:txBody>
          <a:bodyPr wrap="square" anchor="t" lIns="36576" rIns="36576" tIns="36576" bIns="36576">
            <a:noAutofit/>
          </a:bodyPr>
          <a:lstStyle/>
          <a:p>
            <a:pPr algn="r">
              <a:spcAft>
                <a:spcPts val="600"/>
              </a:spcAft>
            </a:pPr>
            <a:r>
              <a:rPr sz="1200" b="0" i="0">
                <a:solidFill>
                  <a:srgbClr val="6E6E6E"/>
                </a:solidFill>
              </a:rPr>
              <a:t>Shumailov et al, Nature, 2024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Mr. J, revisited</a:t>
            </a:r>
          </a:p>
        </p:txBody>
      </p:sp>
      <p:sp>
        <p:nvSpPr>
          <p:cNvPr id="3" name="TextBox 2"/>
          <p:cNvSpPr txBox="1"/>
          <p:nvPr/>
        </p:nvSpPr>
        <p:spPr>
          <a:xfrm>
            <a:off x="640080" y="1143000"/>
            <a:ext cx="1737360" cy="731520"/>
          </a:xfrm>
          <a:prstGeom prst="rect">
            <a:avLst/>
          </a:prstGeom>
          <a:noFill/>
        </p:spPr>
        <p:txBody>
          <a:bodyPr wrap="square" anchor="ctr" lIns="54864" rIns="54864" tIns="54864" bIns="54864">
            <a:noAutofit/>
          </a:bodyPr>
          <a:lstStyle/>
          <a:p>
            <a:pPr algn="l">
              <a:spcAft>
                <a:spcPts val="600"/>
              </a:spcAft>
            </a:pPr>
            <a:r>
              <a:rPr sz="2000" b="1" i="0">
                <a:solidFill>
                  <a:srgbClr val="AA2B3E"/>
                </a:solidFill>
              </a:rPr>
              <a:t>Clinic</a:t>
            </a:r>
          </a:p>
        </p:txBody>
      </p:sp>
      <p:sp>
        <p:nvSpPr>
          <p:cNvPr id="4" name="TextBox 3"/>
          <p:cNvSpPr txBox="1"/>
          <p:nvPr/>
        </p:nvSpPr>
        <p:spPr>
          <a:xfrm>
            <a:off x="2377440" y="1143000"/>
            <a:ext cx="4114800" cy="731520"/>
          </a:xfrm>
          <a:prstGeom prst="rect">
            <a:avLst/>
          </a:prstGeom>
          <a:noFill/>
        </p:spPr>
        <p:txBody>
          <a:bodyPr wrap="square" anchor="ctr" lIns="54864" rIns="54864" tIns="54864" bIns="54864">
            <a:noAutofit/>
          </a:bodyPr>
          <a:lstStyle/>
          <a:p>
            <a:pPr algn="l">
              <a:spcAft>
                <a:spcPts val="600"/>
              </a:spcAft>
            </a:pPr>
            <a:r>
              <a:rPr sz="2000" b="0" i="0">
                <a:solidFill>
                  <a:srgbClr val="262626"/>
                </a:solidFill>
              </a:rPr>
              <a:t>A conversation about his goals took place</a:t>
            </a:r>
          </a:p>
        </p:txBody>
      </p:sp>
      <p:sp>
        <p:nvSpPr>
          <p:cNvPr id="5" name="TextBox 4"/>
          <p:cNvSpPr txBox="1"/>
          <p:nvPr/>
        </p:nvSpPr>
        <p:spPr>
          <a:xfrm>
            <a:off x="640080" y="2075688"/>
            <a:ext cx="1737360" cy="731520"/>
          </a:xfrm>
          <a:prstGeom prst="rect">
            <a:avLst/>
          </a:prstGeom>
          <a:noFill/>
        </p:spPr>
        <p:txBody>
          <a:bodyPr wrap="square" anchor="ctr" lIns="54864" rIns="54864" tIns="54864" bIns="54864">
            <a:noAutofit/>
          </a:bodyPr>
          <a:lstStyle/>
          <a:p>
            <a:pPr algn="l">
              <a:spcAft>
                <a:spcPts val="600"/>
              </a:spcAft>
            </a:pPr>
            <a:r>
              <a:rPr sz="2000" b="1" i="0">
                <a:solidFill>
                  <a:srgbClr val="AA2B3E"/>
                </a:solidFill>
              </a:rPr>
              <a:t>Home</a:t>
            </a:r>
          </a:p>
        </p:txBody>
      </p:sp>
      <p:sp>
        <p:nvSpPr>
          <p:cNvPr id="6" name="TextBox 5"/>
          <p:cNvSpPr txBox="1"/>
          <p:nvPr/>
        </p:nvSpPr>
        <p:spPr>
          <a:xfrm>
            <a:off x="2377440" y="2075688"/>
            <a:ext cx="4114800" cy="731520"/>
          </a:xfrm>
          <a:prstGeom prst="rect">
            <a:avLst/>
          </a:prstGeom>
          <a:noFill/>
        </p:spPr>
        <p:txBody>
          <a:bodyPr wrap="square" anchor="ctr" lIns="54864" rIns="54864" tIns="54864" bIns="54864">
            <a:noAutofit/>
          </a:bodyPr>
          <a:lstStyle/>
          <a:p>
            <a:pPr algn="l">
              <a:spcAft>
                <a:spcPts val="600"/>
              </a:spcAft>
            </a:pPr>
            <a:r>
              <a:rPr sz="2000" b="0" i="0">
                <a:solidFill>
                  <a:srgbClr val="262626"/>
                </a:solidFill>
              </a:rPr>
              <a:t>A decline in steps and symptoms prompted a call</a:t>
            </a:r>
          </a:p>
        </p:txBody>
      </p:sp>
      <p:sp>
        <p:nvSpPr>
          <p:cNvPr id="7" name="TextBox 6"/>
          <p:cNvSpPr txBox="1"/>
          <p:nvPr/>
        </p:nvSpPr>
        <p:spPr>
          <a:xfrm>
            <a:off x="640080" y="3008376"/>
            <a:ext cx="1737360" cy="731520"/>
          </a:xfrm>
          <a:prstGeom prst="rect">
            <a:avLst/>
          </a:prstGeom>
          <a:noFill/>
        </p:spPr>
        <p:txBody>
          <a:bodyPr wrap="square" anchor="ctr" lIns="54864" rIns="54864" tIns="54864" bIns="54864">
            <a:noAutofit/>
          </a:bodyPr>
          <a:lstStyle/>
          <a:p>
            <a:pPr algn="l">
              <a:spcAft>
                <a:spcPts val="600"/>
              </a:spcAft>
            </a:pPr>
            <a:r>
              <a:rPr sz="2000" b="1" i="0">
                <a:solidFill>
                  <a:srgbClr val="AA2B3E"/>
                </a:solidFill>
              </a:rPr>
              <a:t>Exam room</a:t>
            </a:r>
          </a:p>
        </p:txBody>
      </p:sp>
      <p:sp>
        <p:nvSpPr>
          <p:cNvPr id="8" name="TextBox 7"/>
          <p:cNvSpPr txBox="1"/>
          <p:nvPr/>
        </p:nvSpPr>
        <p:spPr>
          <a:xfrm>
            <a:off x="2377440" y="3008376"/>
            <a:ext cx="4114800" cy="731520"/>
          </a:xfrm>
          <a:prstGeom prst="rect">
            <a:avLst/>
          </a:prstGeom>
          <a:noFill/>
        </p:spPr>
        <p:txBody>
          <a:bodyPr wrap="square" anchor="ctr" lIns="54864" rIns="54864" tIns="54864" bIns="54864">
            <a:noAutofit/>
          </a:bodyPr>
          <a:lstStyle/>
          <a:p>
            <a:pPr algn="l">
              <a:spcAft>
                <a:spcPts val="600"/>
              </a:spcAft>
            </a:pPr>
            <a:r>
              <a:rPr sz="2000" b="0" i="0">
                <a:solidFill>
                  <a:srgbClr val="262626"/>
                </a:solidFill>
              </a:rPr>
              <a:t>His oncologist looked at him, not the screen</a:t>
            </a:r>
          </a:p>
        </p:txBody>
      </p:sp>
      <p:sp>
        <p:nvSpPr>
          <p:cNvPr id="9" name="TextBox 8"/>
          <p:cNvSpPr txBox="1"/>
          <p:nvPr/>
        </p:nvSpPr>
        <p:spPr>
          <a:xfrm>
            <a:off x="640080" y="3941064"/>
            <a:ext cx="1737360" cy="731520"/>
          </a:xfrm>
          <a:prstGeom prst="rect">
            <a:avLst/>
          </a:prstGeom>
          <a:noFill/>
        </p:spPr>
        <p:txBody>
          <a:bodyPr wrap="square" anchor="ctr" lIns="54864" rIns="54864" tIns="54864" bIns="54864">
            <a:noAutofit/>
          </a:bodyPr>
          <a:lstStyle/>
          <a:p>
            <a:pPr algn="l">
              <a:spcAft>
                <a:spcPts val="600"/>
              </a:spcAft>
            </a:pPr>
            <a:r>
              <a:rPr sz="2000" b="1" i="0">
                <a:solidFill>
                  <a:srgbClr val="AA2B3E"/>
                </a:solidFill>
              </a:rPr>
              <a:t>Record</a:t>
            </a:r>
          </a:p>
        </p:txBody>
      </p:sp>
      <p:sp>
        <p:nvSpPr>
          <p:cNvPr id="10" name="TextBox 9"/>
          <p:cNvSpPr txBox="1"/>
          <p:nvPr/>
        </p:nvSpPr>
        <p:spPr>
          <a:xfrm>
            <a:off x="2377440" y="3941064"/>
            <a:ext cx="4114800" cy="731520"/>
          </a:xfrm>
          <a:prstGeom prst="rect">
            <a:avLst/>
          </a:prstGeom>
          <a:noFill/>
        </p:spPr>
        <p:txBody>
          <a:bodyPr wrap="square" anchor="ctr" lIns="54864" rIns="54864" tIns="54864" bIns="54864">
            <a:noAutofit/>
          </a:bodyPr>
          <a:lstStyle/>
          <a:p>
            <a:pPr algn="l">
              <a:spcAft>
                <a:spcPts val="600"/>
              </a:spcAft>
            </a:pPr>
            <a:r>
              <a:rPr sz="2000" b="0" i="0">
                <a:solidFill>
                  <a:srgbClr val="262626"/>
                </a:solidFill>
              </a:rPr>
              <a:t>His note reflected his own report</a:t>
            </a:r>
          </a:p>
        </p:txBody>
      </p:sp>
      <p:pic>
        <p:nvPicPr>
          <p:cNvPr id="11" name="Picture 10" descr="image.png"/>
          <p:cNvPicPr>
            <a:picLocks noChangeAspect="1"/>
          </p:cNvPicPr>
          <p:nvPr/>
        </p:nvPicPr>
        <p:blipFill>
          <a:blip r:embed="rId2"/>
          <a:stretch>
            <a:fillRect/>
          </a:stretch>
        </p:blipFill>
        <p:spPr>
          <a:xfrm>
            <a:off x="6812280" y="1143000"/>
            <a:ext cx="4736592" cy="3250980"/>
          </a:xfrm>
          <a:prstGeom prst="rect">
            <a:avLst/>
          </a:prstGeom>
        </p:spPr>
      </p:pic>
      <p:sp>
        <p:nvSpPr>
          <p:cNvPr id="12" name="TextBox 11"/>
          <p:cNvSpPr txBox="1"/>
          <p:nvPr/>
        </p:nvSpPr>
        <p:spPr>
          <a:xfrm>
            <a:off x="640080" y="4983480"/>
            <a:ext cx="10908792" cy="457200"/>
          </a:xfrm>
          <a:prstGeom prst="rect">
            <a:avLst/>
          </a:prstGeom>
          <a:noFill/>
        </p:spPr>
        <p:txBody>
          <a:bodyPr wrap="square" anchor="t" lIns="54864" rIns="54864" tIns="54864" bIns="54864">
            <a:noAutofit/>
          </a:bodyPr>
          <a:lstStyle/>
          <a:p>
            <a:pPr algn="l">
              <a:spcAft>
                <a:spcPts val="600"/>
              </a:spcAft>
            </a:pPr>
            <a:r>
              <a:rPr sz="1900" b="0" i="1">
                <a:solidFill>
                  <a:srgbClr val="6E6E6E"/>
                </a:solidFill>
              </a:rPr>
              <a:t>More of his remaining time went to what mattered to him and his wife</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Backup</a:t>
            </a:r>
          </a:p>
        </p:txBody>
      </p:sp>
      <p:sp>
        <p:nvSpPr>
          <p:cNvPr id="3" name="Text Placeholder 2"/>
          <p:cNvSpPr>
            <a:spLocks noGrp="1"/>
          </p:cNvSpPr>
          <p:nvPr>
            <p:ph type="body" idx="1"/>
          </p:nvPr>
        </p:nvSpPr>
        <p:spPr/>
        <p:txBody>
          <a:bodyPr/>
          <a:lstStyle/>
          <a:p>
            <a:r>
              <a:t>Additional data for discussion</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Three stops, three lessons</a:t>
            </a:r>
          </a:p>
        </p:txBody>
      </p:sp>
      <p:sp>
        <p:nvSpPr>
          <p:cNvPr id="3" name="Rounded Rectangle 2"/>
          <p:cNvSpPr/>
          <p:nvPr/>
        </p:nvSpPr>
        <p:spPr>
          <a:xfrm>
            <a:off x="640080" y="1005840"/>
            <a:ext cx="3502152" cy="3794760"/>
          </a:xfrm>
          <a:prstGeom prst="roundRect">
            <a:avLst>
              <a:gd name="adj" fmla="val 6000"/>
            </a:avLst>
          </a:prstGeom>
          <a:solidFill>
            <a:srgbClr val="F8E9EB"/>
          </a:solidFill>
          <a:ln>
            <a:noFill/>
          </a:ln>
        </p:spPr>
        <p:txBody>
          <a:bodyPr rtlCol="0" anchor="ctr"/>
          <a:lstStyle/>
          <a:p>
            <a:pPr algn="ctr"/>
          </a:p>
        </p:txBody>
      </p:sp>
      <p:sp>
        <p:nvSpPr>
          <p:cNvPr id="4" name="TextBox 3"/>
          <p:cNvSpPr txBox="1"/>
          <p:nvPr/>
        </p:nvSpPr>
        <p:spPr>
          <a:xfrm>
            <a:off x="86868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1</a:t>
            </a:r>
          </a:p>
        </p:txBody>
      </p:sp>
      <p:sp>
        <p:nvSpPr>
          <p:cNvPr id="5" name="TextBox 4"/>
          <p:cNvSpPr txBox="1"/>
          <p:nvPr/>
        </p:nvSpPr>
        <p:spPr>
          <a:xfrm>
            <a:off x="86868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In the clinic</a:t>
            </a:r>
          </a:p>
        </p:txBody>
      </p:sp>
      <p:sp>
        <p:nvSpPr>
          <p:cNvPr id="6" name="TextBox 5"/>
          <p:cNvSpPr txBox="1"/>
          <p:nvPr/>
        </p:nvSpPr>
        <p:spPr>
          <a:xfrm>
            <a:off x="86868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Who needs a conversation now?</a:t>
            </a:r>
          </a:p>
        </p:txBody>
      </p:sp>
      <p:sp>
        <p:nvSpPr>
          <p:cNvPr id="7" name="Rounded Rectangle 6"/>
          <p:cNvSpPr/>
          <p:nvPr/>
        </p:nvSpPr>
        <p:spPr>
          <a:xfrm>
            <a:off x="82295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1</a:t>
            </a:r>
          </a:p>
          <a:p>
            <a:pPr algn="l">
              <a:spcAft>
                <a:spcPts val="400"/>
              </a:spcAft>
            </a:pPr>
            <a:r>
              <a:rPr sz="1800" b="1" i="0">
                <a:solidFill>
                  <a:srgbClr val="262626"/>
                </a:solidFill>
              </a:rPr>
              <a:t>A prediction needs a response</a:t>
            </a:r>
          </a:p>
          <a:p>
            <a:pPr algn="l">
              <a:spcAft>
                <a:spcPts val="400"/>
              </a:spcAft>
            </a:pPr>
            <a:r>
              <a:rPr sz="1400" b="0" i="0">
                <a:solidFill>
                  <a:srgbClr val="6E6E6E"/>
                </a:solidFill>
              </a:rPr>
              <a:t>Pair every prediction with a human action</a:t>
            </a:r>
          </a:p>
        </p:txBody>
      </p:sp>
      <p:sp>
        <p:nvSpPr>
          <p:cNvPr id="8" name="Rounded Rectangle 7"/>
          <p:cNvSpPr/>
          <p:nvPr/>
        </p:nvSpPr>
        <p:spPr>
          <a:xfrm>
            <a:off x="4343400" y="1005840"/>
            <a:ext cx="3502152" cy="3794760"/>
          </a:xfrm>
          <a:prstGeom prst="roundRect">
            <a:avLst>
              <a:gd name="adj" fmla="val 6000"/>
            </a:avLst>
          </a:prstGeom>
          <a:solidFill>
            <a:srgbClr val="F8E9EB"/>
          </a:solidFill>
          <a:ln>
            <a:noFill/>
          </a:ln>
        </p:spPr>
        <p:txBody>
          <a:bodyPr rtlCol="0" anchor="ctr"/>
          <a:lstStyle/>
          <a:p>
            <a:pPr algn="ctr"/>
          </a:p>
        </p:txBody>
      </p:sp>
      <p:sp>
        <p:nvSpPr>
          <p:cNvPr id="9" name="TextBox 8"/>
          <p:cNvSpPr txBox="1"/>
          <p:nvPr/>
        </p:nvSpPr>
        <p:spPr>
          <a:xfrm>
            <a:off x="457200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2</a:t>
            </a:r>
          </a:p>
        </p:txBody>
      </p:sp>
      <p:sp>
        <p:nvSpPr>
          <p:cNvPr id="10" name="TextBox 9"/>
          <p:cNvSpPr txBox="1"/>
          <p:nvPr/>
        </p:nvSpPr>
        <p:spPr>
          <a:xfrm>
            <a:off x="457200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At home</a:t>
            </a:r>
          </a:p>
        </p:txBody>
      </p:sp>
      <p:sp>
        <p:nvSpPr>
          <p:cNvPr id="11" name="TextBox 10"/>
          <p:cNvSpPr txBox="1"/>
          <p:nvPr/>
        </p:nvSpPr>
        <p:spPr>
          <a:xfrm>
            <a:off x="457200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What happens between visits?</a:t>
            </a:r>
          </a:p>
        </p:txBody>
      </p:sp>
      <p:sp>
        <p:nvSpPr>
          <p:cNvPr id="12" name="Rounded Rectangle 11"/>
          <p:cNvSpPr/>
          <p:nvPr/>
        </p:nvSpPr>
        <p:spPr>
          <a:xfrm>
            <a:off x="4526280"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2</a:t>
            </a:r>
          </a:p>
          <a:p>
            <a:pPr algn="l">
              <a:spcAft>
                <a:spcPts val="400"/>
              </a:spcAft>
            </a:pPr>
            <a:r>
              <a:rPr sz="1800" b="1" i="0">
                <a:solidFill>
                  <a:srgbClr val="262626"/>
                </a:solidFill>
              </a:rPr>
              <a:t>The patient's voice is signal and safeguard</a:t>
            </a:r>
          </a:p>
          <a:p>
            <a:pPr algn="l">
              <a:spcAft>
                <a:spcPts val="400"/>
              </a:spcAft>
            </a:pPr>
            <a:r>
              <a:rPr sz="1400" b="0" i="0">
                <a:solidFill>
                  <a:srgbClr val="6E6E6E"/>
                </a:solidFill>
              </a:rPr>
              <a:t>Better prediction, fairer targets</a:t>
            </a:r>
          </a:p>
        </p:txBody>
      </p:sp>
      <p:sp>
        <p:nvSpPr>
          <p:cNvPr id="13" name="Rounded Rectangle 12"/>
          <p:cNvSpPr/>
          <p:nvPr/>
        </p:nvSpPr>
        <p:spPr>
          <a:xfrm>
            <a:off x="8046719" y="1005840"/>
            <a:ext cx="3502152" cy="3794760"/>
          </a:xfrm>
          <a:prstGeom prst="roundRect">
            <a:avLst>
              <a:gd name="adj" fmla="val 6000"/>
            </a:avLst>
          </a:prstGeom>
          <a:solidFill>
            <a:srgbClr val="F8E9EB"/>
          </a:solidFill>
          <a:ln>
            <a:noFill/>
          </a:ln>
        </p:spPr>
        <p:txBody>
          <a:bodyPr rtlCol="0" anchor="ctr"/>
          <a:lstStyle/>
          <a:p>
            <a:pPr algn="ctr"/>
          </a:p>
        </p:txBody>
      </p:sp>
      <p:sp>
        <p:nvSpPr>
          <p:cNvPr id="14" name="TextBox 13"/>
          <p:cNvSpPr txBox="1"/>
          <p:nvPr/>
        </p:nvSpPr>
        <p:spPr>
          <a:xfrm>
            <a:off x="8275319"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3</a:t>
            </a:r>
          </a:p>
        </p:txBody>
      </p:sp>
      <p:sp>
        <p:nvSpPr>
          <p:cNvPr id="15" name="TextBox 14"/>
          <p:cNvSpPr txBox="1"/>
          <p:nvPr/>
        </p:nvSpPr>
        <p:spPr>
          <a:xfrm>
            <a:off x="8275319"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In the exam room and the record</a:t>
            </a:r>
          </a:p>
        </p:txBody>
      </p:sp>
      <p:sp>
        <p:nvSpPr>
          <p:cNvPr id="16" name="TextBox 15"/>
          <p:cNvSpPr txBox="1"/>
          <p:nvPr/>
        </p:nvSpPr>
        <p:spPr>
          <a:xfrm>
            <a:off x="8275319"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Whose words become the record?</a:t>
            </a:r>
          </a:p>
        </p:txBody>
      </p:sp>
      <p:sp>
        <p:nvSpPr>
          <p:cNvPr id="17" name="Rounded Rectangle 16"/>
          <p:cNvSpPr/>
          <p:nvPr/>
        </p:nvSpPr>
        <p:spPr>
          <a:xfrm>
            <a:off x="822959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3</a:t>
            </a:r>
          </a:p>
          <a:p>
            <a:pPr algn="l">
              <a:spcAft>
                <a:spcPts val="400"/>
              </a:spcAft>
            </a:pPr>
            <a:r>
              <a:rPr sz="1800" b="1" i="0">
                <a:solidFill>
                  <a:srgbClr val="262626"/>
                </a:solidFill>
              </a:rPr>
              <a:t>Keep the original</a:t>
            </a:r>
          </a:p>
          <a:p>
            <a:pPr algn="l">
              <a:spcAft>
                <a:spcPts val="400"/>
              </a:spcAft>
            </a:pPr>
            <a:r>
              <a:rPr sz="1400" b="0" i="0">
                <a:solidFill>
                  <a:srgbClr val="6E6E6E"/>
                </a:solidFill>
              </a:rPr>
              <a:t>Anchor AI to patients' own words and data</a:t>
            </a:r>
          </a:p>
        </p:txBody>
      </p:sp>
      <p:sp>
        <p:nvSpPr>
          <p:cNvPr id="18" name="Rounded Rectangle 17"/>
          <p:cNvSpPr/>
          <p:nvPr/>
        </p:nvSpPr>
        <p:spPr>
          <a:xfrm>
            <a:off x="640080" y="4983480"/>
            <a:ext cx="10908792" cy="685800"/>
          </a:xfrm>
          <a:prstGeom prst="roundRect">
            <a:avLst>
              <a:gd name="adj" fmla="val 6000"/>
            </a:avLst>
          </a:prstGeom>
          <a:solidFill>
            <a:srgbClr val="E3F3FC"/>
          </a:solidFill>
          <a:ln>
            <a:noFill/>
          </a:ln>
        </p:spPr>
        <p:txBody>
          <a:bodyPr rtlCol="0" anchor="ctr" wrap="square" lIns="54864" rIns="54864" tIns="54864" bIns="54864">
            <a:noAutofit/>
          </a:bodyPr>
          <a:lstStyle/>
          <a:p>
            <a:pPr algn="ctr">
              <a:spcAft>
                <a:spcPts val="600"/>
              </a:spcAft>
            </a:pPr>
            <a:r>
              <a:rPr sz="1800" b="1" i="0">
                <a:solidFill>
                  <a:srgbClr val="262626"/>
                </a:solidFill>
              </a:rPr>
              <a:t>Throughout: the patient's own voice makes AI better and safer</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Stop 2: At home</a:t>
            </a:r>
          </a:p>
        </p:txBody>
      </p:sp>
      <p:sp>
        <p:nvSpPr>
          <p:cNvPr id="3" name="Rounded Rectangle 2"/>
          <p:cNvSpPr/>
          <p:nvPr/>
        </p:nvSpPr>
        <p:spPr>
          <a:xfrm>
            <a:off x="640080" y="1005840"/>
            <a:ext cx="3502152" cy="3794760"/>
          </a:xfrm>
          <a:prstGeom prst="roundRect">
            <a:avLst>
              <a:gd name="adj" fmla="val 6000"/>
            </a:avLst>
          </a:prstGeom>
          <a:solidFill>
            <a:srgbClr val="F2F2F2"/>
          </a:solidFill>
          <a:ln>
            <a:noFill/>
          </a:ln>
        </p:spPr>
        <p:txBody>
          <a:bodyPr rtlCol="0" anchor="ctr"/>
          <a:lstStyle/>
          <a:p>
            <a:pPr algn="ctr"/>
          </a:p>
        </p:txBody>
      </p:sp>
      <p:sp>
        <p:nvSpPr>
          <p:cNvPr id="4" name="TextBox 3"/>
          <p:cNvSpPr txBox="1"/>
          <p:nvPr/>
        </p:nvSpPr>
        <p:spPr>
          <a:xfrm>
            <a:off x="86868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1</a:t>
            </a:r>
          </a:p>
        </p:txBody>
      </p:sp>
      <p:sp>
        <p:nvSpPr>
          <p:cNvPr id="5" name="TextBox 4"/>
          <p:cNvSpPr txBox="1"/>
          <p:nvPr/>
        </p:nvSpPr>
        <p:spPr>
          <a:xfrm>
            <a:off x="86868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6E6E6E"/>
                </a:solidFill>
              </a:rPr>
              <a:t>In the clinic</a:t>
            </a:r>
          </a:p>
        </p:txBody>
      </p:sp>
      <p:sp>
        <p:nvSpPr>
          <p:cNvPr id="6" name="TextBox 5"/>
          <p:cNvSpPr txBox="1"/>
          <p:nvPr/>
        </p:nvSpPr>
        <p:spPr>
          <a:xfrm>
            <a:off x="86868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6E6E6E"/>
                </a:solidFill>
              </a:rPr>
              <a:t>Who needs a conversation now?</a:t>
            </a:r>
          </a:p>
        </p:txBody>
      </p:sp>
      <p:sp>
        <p:nvSpPr>
          <p:cNvPr id="7" name="Rounded Rectangle 6"/>
          <p:cNvSpPr/>
          <p:nvPr/>
        </p:nvSpPr>
        <p:spPr>
          <a:xfrm>
            <a:off x="82295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6E6E6E"/>
                </a:solidFill>
              </a:rPr>
              <a:t>LESSON 1</a:t>
            </a:r>
          </a:p>
          <a:p>
            <a:pPr algn="l">
              <a:spcAft>
                <a:spcPts val="400"/>
              </a:spcAft>
            </a:pPr>
            <a:r>
              <a:rPr sz="1800" b="1" i="0">
                <a:solidFill>
                  <a:srgbClr val="6E6E6E"/>
                </a:solidFill>
              </a:rPr>
              <a:t>A prediction needs a response</a:t>
            </a:r>
          </a:p>
          <a:p>
            <a:pPr algn="l">
              <a:spcAft>
                <a:spcPts val="400"/>
              </a:spcAft>
            </a:pPr>
            <a:r>
              <a:rPr sz="1400" b="0" i="0">
                <a:solidFill>
                  <a:srgbClr val="6E6E6E"/>
                </a:solidFill>
              </a:rPr>
              <a:t>Pair every prediction with a human action</a:t>
            </a:r>
          </a:p>
        </p:txBody>
      </p:sp>
      <p:sp>
        <p:nvSpPr>
          <p:cNvPr id="8" name="Rounded Rectangle 7"/>
          <p:cNvSpPr/>
          <p:nvPr/>
        </p:nvSpPr>
        <p:spPr>
          <a:xfrm>
            <a:off x="4343400" y="1005840"/>
            <a:ext cx="3502152" cy="3794760"/>
          </a:xfrm>
          <a:prstGeom prst="roundRect">
            <a:avLst>
              <a:gd name="adj" fmla="val 6000"/>
            </a:avLst>
          </a:prstGeom>
          <a:solidFill>
            <a:srgbClr val="F8E9EB"/>
          </a:solidFill>
          <a:ln>
            <a:noFill/>
          </a:ln>
        </p:spPr>
        <p:txBody>
          <a:bodyPr rtlCol="0" anchor="ctr"/>
          <a:lstStyle/>
          <a:p>
            <a:pPr algn="ctr"/>
          </a:p>
        </p:txBody>
      </p:sp>
      <p:sp>
        <p:nvSpPr>
          <p:cNvPr id="9" name="TextBox 8"/>
          <p:cNvSpPr txBox="1"/>
          <p:nvPr/>
        </p:nvSpPr>
        <p:spPr>
          <a:xfrm>
            <a:off x="457200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2</a:t>
            </a:r>
          </a:p>
        </p:txBody>
      </p:sp>
      <p:sp>
        <p:nvSpPr>
          <p:cNvPr id="10" name="TextBox 9"/>
          <p:cNvSpPr txBox="1"/>
          <p:nvPr/>
        </p:nvSpPr>
        <p:spPr>
          <a:xfrm>
            <a:off x="457200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At home</a:t>
            </a:r>
          </a:p>
        </p:txBody>
      </p:sp>
      <p:sp>
        <p:nvSpPr>
          <p:cNvPr id="11" name="TextBox 10"/>
          <p:cNvSpPr txBox="1"/>
          <p:nvPr/>
        </p:nvSpPr>
        <p:spPr>
          <a:xfrm>
            <a:off x="457200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What happens between visits?</a:t>
            </a:r>
          </a:p>
        </p:txBody>
      </p:sp>
      <p:sp>
        <p:nvSpPr>
          <p:cNvPr id="12" name="Rounded Rectangle 11"/>
          <p:cNvSpPr/>
          <p:nvPr/>
        </p:nvSpPr>
        <p:spPr>
          <a:xfrm>
            <a:off x="4526280"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2</a:t>
            </a:r>
          </a:p>
          <a:p>
            <a:pPr algn="l">
              <a:spcAft>
                <a:spcPts val="400"/>
              </a:spcAft>
            </a:pPr>
            <a:r>
              <a:rPr sz="1800" b="1" i="0">
                <a:solidFill>
                  <a:srgbClr val="262626"/>
                </a:solidFill>
              </a:rPr>
              <a:t>The patient's voice is signal and safeguard</a:t>
            </a:r>
          </a:p>
          <a:p>
            <a:pPr algn="l">
              <a:spcAft>
                <a:spcPts val="400"/>
              </a:spcAft>
            </a:pPr>
            <a:r>
              <a:rPr sz="1400" b="0" i="0">
                <a:solidFill>
                  <a:srgbClr val="6E6E6E"/>
                </a:solidFill>
              </a:rPr>
              <a:t>Better prediction, fairer targets</a:t>
            </a:r>
          </a:p>
        </p:txBody>
      </p:sp>
      <p:sp>
        <p:nvSpPr>
          <p:cNvPr id="13" name="Rounded Rectangle 12"/>
          <p:cNvSpPr/>
          <p:nvPr/>
        </p:nvSpPr>
        <p:spPr>
          <a:xfrm>
            <a:off x="8046719" y="1005840"/>
            <a:ext cx="3502152" cy="3794760"/>
          </a:xfrm>
          <a:prstGeom prst="roundRect">
            <a:avLst>
              <a:gd name="adj" fmla="val 6000"/>
            </a:avLst>
          </a:prstGeom>
          <a:solidFill>
            <a:srgbClr val="F2F2F2"/>
          </a:solidFill>
          <a:ln>
            <a:noFill/>
          </a:ln>
        </p:spPr>
        <p:txBody>
          <a:bodyPr rtlCol="0" anchor="ctr"/>
          <a:lstStyle/>
          <a:p>
            <a:pPr algn="ctr"/>
          </a:p>
        </p:txBody>
      </p:sp>
      <p:sp>
        <p:nvSpPr>
          <p:cNvPr id="14" name="TextBox 13"/>
          <p:cNvSpPr txBox="1"/>
          <p:nvPr/>
        </p:nvSpPr>
        <p:spPr>
          <a:xfrm>
            <a:off x="8275319"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3</a:t>
            </a:r>
          </a:p>
        </p:txBody>
      </p:sp>
      <p:sp>
        <p:nvSpPr>
          <p:cNvPr id="15" name="TextBox 14"/>
          <p:cNvSpPr txBox="1"/>
          <p:nvPr/>
        </p:nvSpPr>
        <p:spPr>
          <a:xfrm>
            <a:off x="8275319"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6E6E6E"/>
                </a:solidFill>
              </a:rPr>
              <a:t>In the exam room and the record</a:t>
            </a:r>
          </a:p>
        </p:txBody>
      </p:sp>
      <p:sp>
        <p:nvSpPr>
          <p:cNvPr id="16" name="TextBox 15"/>
          <p:cNvSpPr txBox="1"/>
          <p:nvPr/>
        </p:nvSpPr>
        <p:spPr>
          <a:xfrm>
            <a:off x="8275319"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6E6E6E"/>
                </a:solidFill>
              </a:rPr>
              <a:t>Whose words become the record?</a:t>
            </a:r>
          </a:p>
        </p:txBody>
      </p:sp>
      <p:sp>
        <p:nvSpPr>
          <p:cNvPr id="17" name="Rounded Rectangle 16"/>
          <p:cNvSpPr/>
          <p:nvPr/>
        </p:nvSpPr>
        <p:spPr>
          <a:xfrm>
            <a:off x="822959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6E6E6E"/>
                </a:solidFill>
              </a:rPr>
              <a:t>LESSON 3</a:t>
            </a:r>
          </a:p>
          <a:p>
            <a:pPr algn="l">
              <a:spcAft>
                <a:spcPts val="400"/>
              </a:spcAft>
            </a:pPr>
            <a:r>
              <a:rPr sz="1800" b="1" i="0">
                <a:solidFill>
                  <a:srgbClr val="6E6E6E"/>
                </a:solidFill>
              </a:rPr>
              <a:t>Keep the original</a:t>
            </a:r>
          </a:p>
          <a:p>
            <a:pPr algn="l">
              <a:spcAft>
                <a:spcPts val="400"/>
              </a:spcAft>
            </a:pPr>
            <a:r>
              <a:rPr sz="1400" b="0" i="0">
                <a:solidFill>
                  <a:srgbClr val="6E6E6E"/>
                </a:solidFill>
              </a:rPr>
              <a:t>Anchor AI to patients' own words and data</a:t>
            </a:r>
          </a:p>
        </p:txBody>
      </p:sp>
      <p:sp>
        <p:nvSpPr>
          <p:cNvPr id="18" name="Rounded Rectangle 17"/>
          <p:cNvSpPr/>
          <p:nvPr/>
        </p:nvSpPr>
        <p:spPr>
          <a:xfrm>
            <a:off x="640080" y="4983480"/>
            <a:ext cx="10908792" cy="685800"/>
          </a:xfrm>
          <a:prstGeom prst="roundRect">
            <a:avLst>
              <a:gd name="adj" fmla="val 6000"/>
            </a:avLst>
          </a:prstGeom>
          <a:solidFill>
            <a:srgbClr val="E3F3FC"/>
          </a:solidFill>
          <a:ln>
            <a:noFill/>
          </a:ln>
        </p:spPr>
        <p:txBody>
          <a:bodyPr rtlCol="0" anchor="ctr" wrap="square" lIns="54864" rIns="54864" tIns="54864" bIns="54864">
            <a:noAutofit/>
          </a:bodyPr>
          <a:lstStyle/>
          <a:p>
            <a:pPr algn="ctr">
              <a:spcAft>
                <a:spcPts val="600"/>
              </a:spcAft>
            </a:pPr>
            <a:r>
              <a:rPr sz="1800" b="0" i="1">
                <a:solidFill>
                  <a:srgbClr val="262626"/>
                </a:solidFill>
              </a:rPr>
              <a:t>Between visits, Mr. J walks less and hurts more. Neither appears in the chart.</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Stop 3: In the exam room and the record</a:t>
            </a:r>
          </a:p>
        </p:txBody>
      </p:sp>
      <p:sp>
        <p:nvSpPr>
          <p:cNvPr id="3" name="Rounded Rectangle 2"/>
          <p:cNvSpPr/>
          <p:nvPr/>
        </p:nvSpPr>
        <p:spPr>
          <a:xfrm>
            <a:off x="640080" y="1005840"/>
            <a:ext cx="3502152" cy="3794760"/>
          </a:xfrm>
          <a:prstGeom prst="roundRect">
            <a:avLst>
              <a:gd name="adj" fmla="val 6000"/>
            </a:avLst>
          </a:prstGeom>
          <a:solidFill>
            <a:srgbClr val="F2F2F2"/>
          </a:solidFill>
          <a:ln>
            <a:noFill/>
          </a:ln>
        </p:spPr>
        <p:txBody>
          <a:bodyPr rtlCol="0" anchor="ctr"/>
          <a:lstStyle/>
          <a:p>
            <a:pPr algn="ctr"/>
          </a:p>
        </p:txBody>
      </p:sp>
      <p:sp>
        <p:nvSpPr>
          <p:cNvPr id="4" name="TextBox 3"/>
          <p:cNvSpPr txBox="1"/>
          <p:nvPr/>
        </p:nvSpPr>
        <p:spPr>
          <a:xfrm>
            <a:off x="86868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1</a:t>
            </a:r>
          </a:p>
        </p:txBody>
      </p:sp>
      <p:sp>
        <p:nvSpPr>
          <p:cNvPr id="5" name="TextBox 4"/>
          <p:cNvSpPr txBox="1"/>
          <p:nvPr/>
        </p:nvSpPr>
        <p:spPr>
          <a:xfrm>
            <a:off x="86868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6E6E6E"/>
                </a:solidFill>
              </a:rPr>
              <a:t>In the clinic</a:t>
            </a:r>
          </a:p>
        </p:txBody>
      </p:sp>
      <p:sp>
        <p:nvSpPr>
          <p:cNvPr id="6" name="TextBox 5"/>
          <p:cNvSpPr txBox="1"/>
          <p:nvPr/>
        </p:nvSpPr>
        <p:spPr>
          <a:xfrm>
            <a:off x="86868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6E6E6E"/>
                </a:solidFill>
              </a:rPr>
              <a:t>Who needs a conversation now?</a:t>
            </a:r>
          </a:p>
        </p:txBody>
      </p:sp>
      <p:sp>
        <p:nvSpPr>
          <p:cNvPr id="7" name="Rounded Rectangle 6"/>
          <p:cNvSpPr/>
          <p:nvPr/>
        </p:nvSpPr>
        <p:spPr>
          <a:xfrm>
            <a:off x="82295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6E6E6E"/>
                </a:solidFill>
              </a:rPr>
              <a:t>LESSON 1</a:t>
            </a:r>
          </a:p>
          <a:p>
            <a:pPr algn="l">
              <a:spcAft>
                <a:spcPts val="400"/>
              </a:spcAft>
            </a:pPr>
            <a:r>
              <a:rPr sz="1800" b="1" i="0">
                <a:solidFill>
                  <a:srgbClr val="6E6E6E"/>
                </a:solidFill>
              </a:rPr>
              <a:t>A prediction needs a response</a:t>
            </a:r>
          </a:p>
          <a:p>
            <a:pPr algn="l">
              <a:spcAft>
                <a:spcPts val="400"/>
              </a:spcAft>
            </a:pPr>
            <a:r>
              <a:rPr sz="1400" b="0" i="0">
                <a:solidFill>
                  <a:srgbClr val="6E6E6E"/>
                </a:solidFill>
              </a:rPr>
              <a:t>Pair every prediction with a human action</a:t>
            </a:r>
          </a:p>
        </p:txBody>
      </p:sp>
      <p:sp>
        <p:nvSpPr>
          <p:cNvPr id="8" name="Rounded Rectangle 7"/>
          <p:cNvSpPr/>
          <p:nvPr/>
        </p:nvSpPr>
        <p:spPr>
          <a:xfrm>
            <a:off x="4343400" y="1005840"/>
            <a:ext cx="3502152" cy="3794760"/>
          </a:xfrm>
          <a:prstGeom prst="roundRect">
            <a:avLst>
              <a:gd name="adj" fmla="val 6000"/>
            </a:avLst>
          </a:prstGeom>
          <a:solidFill>
            <a:srgbClr val="F2F2F2"/>
          </a:solidFill>
          <a:ln>
            <a:noFill/>
          </a:ln>
        </p:spPr>
        <p:txBody>
          <a:bodyPr rtlCol="0" anchor="ctr"/>
          <a:lstStyle/>
          <a:p>
            <a:pPr algn="ctr"/>
          </a:p>
        </p:txBody>
      </p:sp>
      <p:sp>
        <p:nvSpPr>
          <p:cNvPr id="9" name="TextBox 8"/>
          <p:cNvSpPr txBox="1"/>
          <p:nvPr/>
        </p:nvSpPr>
        <p:spPr>
          <a:xfrm>
            <a:off x="457200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2</a:t>
            </a:r>
          </a:p>
        </p:txBody>
      </p:sp>
      <p:sp>
        <p:nvSpPr>
          <p:cNvPr id="10" name="TextBox 9"/>
          <p:cNvSpPr txBox="1"/>
          <p:nvPr/>
        </p:nvSpPr>
        <p:spPr>
          <a:xfrm>
            <a:off x="457200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6E6E6E"/>
                </a:solidFill>
              </a:rPr>
              <a:t>At home</a:t>
            </a:r>
          </a:p>
        </p:txBody>
      </p:sp>
      <p:sp>
        <p:nvSpPr>
          <p:cNvPr id="11" name="TextBox 10"/>
          <p:cNvSpPr txBox="1"/>
          <p:nvPr/>
        </p:nvSpPr>
        <p:spPr>
          <a:xfrm>
            <a:off x="457200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6E6E6E"/>
                </a:solidFill>
              </a:rPr>
              <a:t>What happens between visits?</a:t>
            </a:r>
          </a:p>
        </p:txBody>
      </p:sp>
      <p:sp>
        <p:nvSpPr>
          <p:cNvPr id="12" name="Rounded Rectangle 11"/>
          <p:cNvSpPr/>
          <p:nvPr/>
        </p:nvSpPr>
        <p:spPr>
          <a:xfrm>
            <a:off x="4526280"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6E6E6E"/>
                </a:solidFill>
              </a:rPr>
              <a:t>LESSON 2</a:t>
            </a:r>
          </a:p>
          <a:p>
            <a:pPr algn="l">
              <a:spcAft>
                <a:spcPts val="400"/>
              </a:spcAft>
            </a:pPr>
            <a:r>
              <a:rPr sz="1800" b="1" i="0">
                <a:solidFill>
                  <a:srgbClr val="6E6E6E"/>
                </a:solidFill>
              </a:rPr>
              <a:t>The patient's voice is signal and safeguard</a:t>
            </a:r>
          </a:p>
          <a:p>
            <a:pPr algn="l">
              <a:spcAft>
                <a:spcPts val="400"/>
              </a:spcAft>
            </a:pPr>
            <a:r>
              <a:rPr sz="1400" b="0" i="0">
                <a:solidFill>
                  <a:srgbClr val="6E6E6E"/>
                </a:solidFill>
              </a:rPr>
              <a:t>Better prediction, fairer targets</a:t>
            </a:r>
          </a:p>
        </p:txBody>
      </p:sp>
      <p:sp>
        <p:nvSpPr>
          <p:cNvPr id="13" name="Rounded Rectangle 12"/>
          <p:cNvSpPr/>
          <p:nvPr/>
        </p:nvSpPr>
        <p:spPr>
          <a:xfrm>
            <a:off x="8046719" y="1005840"/>
            <a:ext cx="3502152" cy="3794760"/>
          </a:xfrm>
          <a:prstGeom prst="roundRect">
            <a:avLst>
              <a:gd name="adj" fmla="val 6000"/>
            </a:avLst>
          </a:prstGeom>
          <a:solidFill>
            <a:srgbClr val="F8E9EB"/>
          </a:solidFill>
          <a:ln>
            <a:noFill/>
          </a:ln>
        </p:spPr>
        <p:txBody>
          <a:bodyPr rtlCol="0" anchor="ctr"/>
          <a:lstStyle/>
          <a:p>
            <a:pPr algn="ctr"/>
          </a:p>
        </p:txBody>
      </p:sp>
      <p:sp>
        <p:nvSpPr>
          <p:cNvPr id="14" name="TextBox 13"/>
          <p:cNvSpPr txBox="1"/>
          <p:nvPr/>
        </p:nvSpPr>
        <p:spPr>
          <a:xfrm>
            <a:off x="8275319"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3</a:t>
            </a:r>
          </a:p>
        </p:txBody>
      </p:sp>
      <p:sp>
        <p:nvSpPr>
          <p:cNvPr id="15" name="TextBox 14"/>
          <p:cNvSpPr txBox="1"/>
          <p:nvPr/>
        </p:nvSpPr>
        <p:spPr>
          <a:xfrm>
            <a:off x="8275319"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In the exam room and the record</a:t>
            </a:r>
          </a:p>
        </p:txBody>
      </p:sp>
      <p:sp>
        <p:nvSpPr>
          <p:cNvPr id="16" name="TextBox 15"/>
          <p:cNvSpPr txBox="1"/>
          <p:nvPr/>
        </p:nvSpPr>
        <p:spPr>
          <a:xfrm>
            <a:off x="8275319"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Whose words become the record?</a:t>
            </a:r>
          </a:p>
        </p:txBody>
      </p:sp>
      <p:sp>
        <p:nvSpPr>
          <p:cNvPr id="17" name="Rounded Rectangle 16"/>
          <p:cNvSpPr/>
          <p:nvPr/>
        </p:nvSpPr>
        <p:spPr>
          <a:xfrm>
            <a:off x="822959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3</a:t>
            </a:r>
          </a:p>
          <a:p>
            <a:pPr algn="l">
              <a:spcAft>
                <a:spcPts val="400"/>
              </a:spcAft>
            </a:pPr>
            <a:r>
              <a:rPr sz="1800" b="1" i="0">
                <a:solidFill>
                  <a:srgbClr val="262626"/>
                </a:solidFill>
              </a:rPr>
              <a:t>Keep the original</a:t>
            </a:r>
          </a:p>
          <a:p>
            <a:pPr algn="l">
              <a:spcAft>
                <a:spcPts val="400"/>
              </a:spcAft>
            </a:pPr>
            <a:r>
              <a:rPr sz="1400" b="0" i="0">
                <a:solidFill>
                  <a:srgbClr val="6E6E6E"/>
                </a:solidFill>
              </a:rPr>
              <a:t>Anchor AI to patients' own words and data</a:t>
            </a:r>
          </a:p>
        </p:txBody>
      </p:sp>
      <p:sp>
        <p:nvSpPr>
          <p:cNvPr id="18" name="Rounded Rectangle 17"/>
          <p:cNvSpPr/>
          <p:nvPr/>
        </p:nvSpPr>
        <p:spPr>
          <a:xfrm>
            <a:off x="640080" y="4983480"/>
            <a:ext cx="10908792" cy="685800"/>
          </a:xfrm>
          <a:prstGeom prst="roundRect">
            <a:avLst>
              <a:gd name="adj" fmla="val 6000"/>
            </a:avLst>
          </a:prstGeom>
          <a:solidFill>
            <a:srgbClr val="E3F3FC"/>
          </a:solidFill>
          <a:ln>
            <a:noFill/>
          </a:ln>
        </p:spPr>
        <p:txBody>
          <a:bodyPr rtlCol="0" anchor="ctr" wrap="square" lIns="54864" rIns="54864" tIns="54864" bIns="54864">
            <a:noAutofit/>
          </a:bodyPr>
          <a:lstStyle/>
          <a:p>
            <a:pPr algn="ctr">
              <a:spcAft>
                <a:spcPts val="600"/>
              </a:spcAft>
            </a:pPr>
            <a:r>
              <a:rPr sz="1800" b="0" i="1">
                <a:solidFill>
                  <a:srgbClr val="262626"/>
                </a:solidFill>
              </a:rPr>
              <a:t>Mr. J's oncologist asks whether an AI scribe may document the visit.</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Three stops, three lessons</a:t>
            </a:r>
          </a:p>
        </p:txBody>
      </p:sp>
      <p:sp>
        <p:nvSpPr>
          <p:cNvPr id="3" name="Rounded Rectangle 2"/>
          <p:cNvSpPr/>
          <p:nvPr/>
        </p:nvSpPr>
        <p:spPr>
          <a:xfrm>
            <a:off x="640080" y="1005840"/>
            <a:ext cx="3502152" cy="3794760"/>
          </a:xfrm>
          <a:prstGeom prst="roundRect">
            <a:avLst>
              <a:gd name="adj" fmla="val 6000"/>
            </a:avLst>
          </a:prstGeom>
          <a:solidFill>
            <a:srgbClr val="F8E9EB"/>
          </a:solidFill>
          <a:ln>
            <a:noFill/>
          </a:ln>
        </p:spPr>
        <p:txBody>
          <a:bodyPr rtlCol="0" anchor="ctr"/>
          <a:lstStyle/>
          <a:p>
            <a:pPr algn="ctr"/>
          </a:p>
        </p:txBody>
      </p:sp>
      <p:sp>
        <p:nvSpPr>
          <p:cNvPr id="4" name="TextBox 3"/>
          <p:cNvSpPr txBox="1"/>
          <p:nvPr/>
        </p:nvSpPr>
        <p:spPr>
          <a:xfrm>
            <a:off x="86868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1</a:t>
            </a:r>
          </a:p>
        </p:txBody>
      </p:sp>
      <p:sp>
        <p:nvSpPr>
          <p:cNvPr id="5" name="TextBox 4"/>
          <p:cNvSpPr txBox="1"/>
          <p:nvPr/>
        </p:nvSpPr>
        <p:spPr>
          <a:xfrm>
            <a:off x="86868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In the clinic</a:t>
            </a:r>
          </a:p>
        </p:txBody>
      </p:sp>
      <p:sp>
        <p:nvSpPr>
          <p:cNvPr id="6" name="TextBox 5"/>
          <p:cNvSpPr txBox="1"/>
          <p:nvPr/>
        </p:nvSpPr>
        <p:spPr>
          <a:xfrm>
            <a:off x="86868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Who needs a conversation now?</a:t>
            </a:r>
          </a:p>
        </p:txBody>
      </p:sp>
      <p:sp>
        <p:nvSpPr>
          <p:cNvPr id="7" name="Rounded Rectangle 6"/>
          <p:cNvSpPr/>
          <p:nvPr/>
        </p:nvSpPr>
        <p:spPr>
          <a:xfrm>
            <a:off x="82295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1</a:t>
            </a:r>
          </a:p>
          <a:p>
            <a:pPr algn="l">
              <a:spcAft>
                <a:spcPts val="400"/>
              </a:spcAft>
            </a:pPr>
            <a:r>
              <a:rPr sz="1800" b="1" i="0">
                <a:solidFill>
                  <a:srgbClr val="262626"/>
                </a:solidFill>
              </a:rPr>
              <a:t>A prediction needs a response</a:t>
            </a:r>
          </a:p>
          <a:p>
            <a:pPr algn="l">
              <a:spcAft>
                <a:spcPts val="400"/>
              </a:spcAft>
            </a:pPr>
            <a:r>
              <a:rPr sz="1400" b="0" i="0">
                <a:solidFill>
                  <a:srgbClr val="6E6E6E"/>
                </a:solidFill>
              </a:rPr>
              <a:t>Pair every prediction with a human action</a:t>
            </a:r>
          </a:p>
        </p:txBody>
      </p:sp>
      <p:sp>
        <p:nvSpPr>
          <p:cNvPr id="8" name="Rounded Rectangle 7"/>
          <p:cNvSpPr/>
          <p:nvPr/>
        </p:nvSpPr>
        <p:spPr>
          <a:xfrm>
            <a:off x="4343400" y="1005840"/>
            <a:ext cx="3502152" cy="3794760"/>
          </a:xfrm>
          <a:prstGeom prst="roundRect">
            <a:avLst>
              <a:gd name="adj" fmla="val 6000"/>
            </a:avLst>
          </a:prstGeom>
          <a:solidFill>
            <a:srgbClr val="F8E9EB"/>
          </a:solidFill>
          <a:ln>
            <a:noFill/>
          </a:ln>
        </p:spPr>
        <p:txBody>
          <a:bodyPr rtlCol="0" anchor="ctr"/>
          <a:lstStyle/>
          <a:p>
            <a:pPr algn="ctr"/>
          </a:p>
        </p:txBody>
      </p:sp>
      <p:sp>
        <p:nvSpPr>
          <p:cNvPr id="9" name="TextBox 8"/>
          <p:cNvSpPr txBox="1"/>
          <p:nvPr/>
        </p:nvSpPr>
        <p:spPr>
          <a:xfrm>
            <a:off x="4572000"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2</a:t>
            </a:r>
          </a:p>
        </p:txBody>
      </p:sp>
      <p:sp>
        <p:nvSpPr>
          <p:cNvPr id="10" name="TextBox 9"/>
          <p:cNvSpPr txBox="1"/>
          <p:nvPr/>
        </p:nvSpPr>
        <p:spPr>
          <a:xfrm>
            <a:off x="4572000"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At home</a:t>
            </a:r>
          </a:p>
        </p:txBody>
      </p:sp>
      <p:sp>
        <p:nvSpPr>
          <p:cNvPr id="11" name="TextBox 10"/>
          <p:cNvSpPr txBox="1"/>
          <p:nvPr/>
        </p:nvSpPr>
        <p:spPr>
          <a:xfrm>
            <a:off x="4572000"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What happens between visits?</a:t>
            </a:r>
          </a:p>
        </p:txBody>
      </p:sp>
      <p:sp>
        <p:nvSpPr>
          <p:cNvPr id="12" name="Rounded Rectangle 11"/>
          <p:cNvSpPr/>
          <p:nvPr/>
        </p:nvSpPr>
        <p:spPr>
          <a:xfrm>
            <a:off x="4526280"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2</a:t>
            </a:r>
          </a:p>
          <a:p>
            <a:pPr algn="l">
              <a:spcAft>
                <a:spcPts val="400"/>
              </a:spcAft>
            </a:pPr>
            <a:r>
              <a:rPr sz="1800" b="1" i="0">
                <a:solidFill>
                  <a:srgbClr val="262626"/>
                </a:solidFill>
              </a:rPr>
              <a:t>The patient's voice is signal and safeguard</a:t>
            </a:r>
          </a:p>
          <a:p>
            <a:pPr algn="l">
              <a:spcAft>
                <a:spcPts val="400"/>
              </a:spcAft>
            </a:pPr>
            <a:r>
              <a:rPr sz="1400" b="0" i="0">
                <a:solidFill>
                  <a:srgbClr val="6E6E6E"/>
                </a:solidFill>
              </a:rPr>
              <a:t>Better prediction, fairer targets</a:t>
            </a:r>
          </a:p>
        </p:txBody>
      </p:sp>
      <p:sp>
        <p:nvSpPr>
          <p:cNvPr id="13" name="Rounded Rectangle 12"/>
          <p:cNvSpPr/>
          <p:nvPr/>
        </p:nvSpPr>
        <p:spPr>
          <a:xfrm>
            <a:off x="8046719" y="1005840"/>
            <a:ext cx="3502152" cy="3794760"/>
          </a:xfrm>
          <a:prstGeom prst="roundRect">
            <a:avLst>
              <a:gd name="adj" fmla="val 6000"/>
            </a:avLst>
          </a:prstGeom>
          <a:solidFill>
            <a:srgbClr val="F8E9EB"/>
          </a:solidFill>
          <a:ln>
            <a:noFill/>
          </a:ln>
        </p:spPr>
        <p:txBody>
          <a:bodyPr rtlCol="0" anchor="ctr"/>
          <a:lstStyle/>
          <a:p>
            <a:pPr algn="ctr"/>
          </a:p>
        </p:txBody>
      </p:sp>
      <p:sp>
        <p:nvSpPr>
          <p:cNvPr id="14" name="TextBox 13"/>
          <p:cNvSpPr txBox="1"/>
          <p:nvPr/>
        </p:nvSpPr>
        <p:spPr>
          <a:xfrm>
            <a:off x="8275319" y="1115568"/>
            <a:ext cx="3044952" cy="320040"/>
          </a:xfrm>
          <a:prstGeom prst="rect">
            <a:avLst/>
          </a:prstGeom>
          <a:noFill/>
        </p:spPr>
        <p:txBody>
          <a:bodyPr wrap="square" anchor="t" lIns="54864" rIns="54864" tIns="54864" bIns="54864">
            <a:noAutofit/>
          </a:bodyPr>
          <a:lstStyle/>
          <a:p>
            <a:pPr algn="l">
              <a:spcAft>
                <a:spcPts val="600"/>
              </a:spcAft>
            </a:pPr>
            <a:r>
              <a:rPr sz="1300" b="1" i="0">
                <a:solidFill>
                  <a:srgbClr val="6E6E6E"/>
                </a:solidFill>
              </a:rPr>
              <a:t>STOP 3</a:t>
            </a:r>
          </a:p>
        </p:txBody>
      </p:sp>
      <p:sp>
        <p:nvSpPr>
          <p:cNvPr id="15" name="TextBox 14"/>
          <p:cNvSpPr txBox="1"/>
          <p:nvPr/>
        </p:nvSpPr>
        <p:spPr>
          <a:xfrm>
            <a:off x="8275319" y="1417320"/>
            <a:ext cx="3044952" cy="822960"/>
          </a:xfrm>
          <a:prstGeom prst="rect">
            <a:avLst/>
          </a:prstGeom>
          <a:noFill/>
        </p:spPr>
        <p:txBody>
          <a:bodyPr wrap="square" anchor="t" lIns="54864" rIns="54864" tIns="54864" bIns="54864">
            <a:noAutofit/>
          </a:bodyPr>
          <a:lstStyle/>
          <a:p>
            <a:pPr algn="l">
              <a:spcAft>
                <a:spcPts val="600"/>
              </a:spcAft>
            </a:pPr>
            <a:r>
              <a:rPr sz="2200" b="1" i="0">
                <a:solidFill>
                  <a:srgbClr val="AA2B3E"/>
                </a:solidFill>
              </a:rPr>
              <a:t>In the exam room and the record</a:t>
            </a:r>
          </a:p>
        </p:txBody>
      </p:sp>
      <p:sp>
        <p:nvSpPr>
          <p:cNvPr id="16" name="TextBox 15"/>
          <p:cNvSpPr txBox="1"/>
          <p:nvPr/>
        </p:nvSpPr>
        <p:spPr>
          <a:xfrm>
            <a:off x="8275319" y="2240280"/>
            <a:ext cx="3044952" cy="640080"/>
          </a:xfrm>
          <a:prstGeom prst="rect">
            <a:avLst/>
          </a:prstGeom>
          <a:noFill/>
        </p:spPr>
        <p:txBody>
          <a:bodyPr wrap="square" anchor="t" lIns="54864" rIns="54864" tIns="54864" bIns="54864">
            <a:noAutofit/>
          </a:bodyPr>
          <a:lstStyle/>
          <a:p>
            <a:pPr algn="l">
              <a:spcAft>
                <a:spcPts val="600"/>
              </a:spcAft>
            </a:pPr>
            <a:r>
              <a:rPr sz="1700" b="0" i="1">
                <a:solidFill>
                  <a:srgbClr val="262626"/>
                </a:solidFill>
              </a:rPr>
              <a:t>Whose words become the record?</a:t>
            </a:r>
          </a:p>
        </p:txBody>
      </p:sp>
      <p:sp>
        <p:nvSpPr>
          <p:cNvPr id="17" name="Rounded Rectangle 16"/>
          <p:cNvSpPr/>
          <p:nvPr/>
        </p:nvSpPr>
        <p:spPr>
          <a:xfrm>
            <a:off x="8229599" y="2971800"/>
            <a:ext cx="3136392" cy="1645920"/>
          </a:xfrm>
          <a:prstGeom prst="roundRect">
            <a:avLst>
              <a:gd name="adj" fmla="val 6000"/>
            </a:avLst>
          </a:prstGeom>
          <a:solidFill>
            <a:srgbClr val="FFFFFF"/>
          </a:solidFill>
          <a:ln>
            <a:noFill/>
          </a:ln>
        </p:spPr>
        <p:txBody>
          <a:bodyPr rtlCol="0" anchor="ctr" wrap="square" lIns="182880" rIns="182880" tIns="182880" bIns="182880">
            <a:noAutofit/>
          </a:bodyPr>
          <a:lstStyle/>
          <a:p>
            <a:pPr algn="l">
              <a:spcAft>
                <a:spcPts val="400"/>
              </a:spcAft>
            </a:pPr>
            <a:r>
              <a:rPr sz="1200" b="1" i="0">
                <a:solidFill>
                  <a:srgbClr val="AA2B3E"/>
                </a:solidFill>
              </a:rPr>
              <a:t>LESSON 3</a:t>
            </a:r>
          </a:p>
          <a:p>
            <a:pPr algn="l">
              <a:spcAft>
                <a:spcPts val="400"/>
              </a:spcAft>
            </a:pPr>
            <a:r>
              <a:rPr sz="1800" b="1" i="0">
                <a:solidFill>
                  <a:srgbClr val="262626"/>
                </a:solidFill>
              </a:rPr>
              <a:t>Keep the original</a:t>
            </a:r>
          </a:p>
          <a:p>
            <a:pPr algn="l">
              <a:spcAft>
                <a:spcPts val="400"/>
              </a:spcAft>
            </a:pPr>
            <a:r>
              <a:rPr sz="1400" b="0" i="0">
                <a:solidFill>
                  <a:srgbClr val="6E6E6E"/>
                </a:solidFill>
              </a:rPr>
              <a:t>Anchor AI to patients' own words and data</a:t>
            </a:r>
          </a:p>
        </p:txBody>
      </p:sp>
      <p:sp>
        <p:nvSpPr>
          <p:cNvPr id="18" name="Rounded Rectangle 17"/>
          <p:cNvSpPr/>
          <p:nvPr/>
        </p:nvSpPr>
        <p:spPr>
          <a:xfrm>
            <a:off x="640080" y="4983480"/>
            <a:ext cx="10908792" cy="685800"/>
          </a:xfrm>
          <a:prstGeom prst="roundRect">
            <a:avLst>
              <a:gd name="adj" fmla="val 6000"/>
            </a:avLst>
          </a:prstGeom>
          <a:solidFill>
            <a:srgbClr val="E3F3FC"/>
          </a:solidFill>
          <a:ln>
            <a:noFill/>
          </a:ln>
        </p:spPr>
        <p:txBody>
          <a:bodyPr rtlCol="0" anchor="ctr" wrap="square" lIns="54864" rIns="54864" tIns="54864" bIns="54864">
            <a:noAutofit/>
          </a:bodyPr>
          <a:lstStyle/>
          <a:p>
            <a:pPr algn="ctr">
              <a:spcAft>
                <a:spcPts val="600"/>
              </a:spcAft>
            </a:pPr>
            <a:r>
              <a:rPr sz="1800" b="1" i="0">
                <a:solidFill>
                  <a:srgbClr val="262626"/>
                </a:solidFill>
              </a:rPr>
              <a:t>Throughout: the patient's own voice makes AI better and safer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90"/>
</p:tagLst>
</file>

<file path=ppt/theme/theme1.xml><?xml version="1.0" encoding="utf-8"?>
<a:theme xmlns:a="http://schemas.openxmlformats.org/drawingml/2006/main" name="Penn Medicine Template 2009">
  <a:themeElements>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fontScheme name="Penn Medicine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2"/>
            </a:solidFill>
            <a:effectLst/>
            <a:latin typeface="Arial" panose="020B0604020202020204"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2"/>
            </a:solidFill>
            <a:effectLst/>
            <a:latin typeface="Arial" panose="020B0604020202020204" pitchFamily="34" charset="0"/>
          </a:defRPr>
        </a:defPPr>
      </a:lstStyle>
    </a:lnDef>
  </a:objectDefaults>
  <a:extraClrSchemeLst>
    <a:extraClrScheme>
      <a:clrScheme name="Penn Medicine Template 200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enn Medicine Template 200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nn Medicine Template 200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nn Medicine Template 200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nn Medicine Template 200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enn Medicine Template 200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8">
        <a:dk1>
          <a:srgbClr val="4A85FA"/>
        </a:dk1>
        <a:lt1>
          <a:srgbClr val="FFFFFF"/>
        </a:lt1>
        <a:dk2>
          <a:srgbClr val="001D3A"/>
        </a:dk2>
        <a:lt2>
          <a:srgbClr val="003366"/>
        </a:lt2>
        <a:accent1>
          <a:srgbClr val="A66E5A"/>
        </a:accent1>
        <a:accent2>
          <a:srgbClr val="BA003E"/>
        </a:accent2>
        <a:accent3>
          <a:srgbClr val="AAABAE"/>
        </a:accent3>
        <a:accent4>
          <a:srgbClr val="DADADA"/>
        </a:accent4>
        <a:accent5>
          <a:srgbClr val="D0BAB5"/>
        </a:accent5>
        <a:accent6>
          <a:srgbClr val="A80037"/>
        </a:accent6>
        <a:hlink>
          <a:srgbClr val="666633"/>
        </a:hlink>
        <a:folHlink>
          <a:srgbClr val="FEC420"/>
        </a:folHlink>
      </a:clrScheme>
      <a:clrMap bg1="dk2" tx1="lt1" bg2="dk1" tx2="lt2" accent1="accent1" accent2="accent2" accent3="accent3" accent4="accent4" accent5="accent5" accent6="accent6" hlink="hlink" folHlink="folHlink"/>
    </a:extraClrScheme>
    <a:extraClrScheme>
      <a:clrScheme name="Penn Medicine Template 2009 9">
        <a:dk1>
          <a:srgbClr val="000000"/>
        </a:dk1>
        <a:lt1>
          <a:srgbClr val="FFFFFF"/>
        </a:lt1>
        <a:dk2>
          <a:srgbClr val="A2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enn Medicine Template 2009">
  <a:themeElements>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fontScheme name="Penn Medicine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2"/>
            </a:solidFill>
            <a:effectLst/>
            <a:latin typeface="Arial" panose="020B0604020202020204"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2"/>
            </a:solidFill>
            <a:effectLst/>
            <a:latin typeface="Arial" panose="020B0604020202020204" pitchFamily="34" charset="0"/>
          </a:defRPr>
        </a:defPPr>
      </a:lstStyle>
    </a:lnDef>
  </a:objectDefaults>
  <a:extraClrSchemeLst>
    <a:extraClrScheme>
      <a:clrScheme name="Penn Medicine Template 200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enn Medicine Template 200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nn Medicine Template 200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nn Medicine Template 200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nn Medicine Template 200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enn Medicine Template 200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8">
        <a:dk1>
          <a:srgbClr val="4A85FA"/>
        </a:dk1>
        <a:lt1>
          <a:srgbClr val="FFFFFF"/>
        </a:lt1>
        <a:dk2>
          <a:srgbClr val="001D3A"/>
        </a:dk2>
        <a:lt2>
          <a:srgbClr val="003366"/>
        </a:lt2>
        <a:accent1>
          <a:srgbClr val="A66E5A"/>
        </a:accent1>
        <a:accent2>
          <a:srgbClr val="BA003E"/>
        </a:accent2>
        <a:accent3>
          <a:srgbClr val="AAABAE"/>
        </a:accent3>
        <a:accent4>
          <a:srgbClr val="DADADA"/>
        </a:accent4>
        <a:accent5>
          <a:srgbClr val="D0BAB5"/>
        </a:accent5>
        <a:accent6>
          <a:srgbClr val="A80037"/>
        </a:accent6>
        <a:hlink>
          <a:srgbClr val="666633"/>
        </a:hlink>
        <a:folHlink>
          <a:srgbClr val="FEC420"/>
        </a:folHlink>
      </a:clrScheme>
      <a:clrMap bg1="dk2" tx1="lt1" bg2="dk1" tx2="lt2" accent1="accent1" accent2="accent2" accent3="accent3" accent4="accent4" accent5="accent5" accent6="accent6" hlink="hlink" folHlink="folHlink"/>
    </a:extraClrScheme>
    <a:extraClrScheme>
      <a:clrScheme name="Penn Medicine Template 2009 9">
        <a:dk1>
          <a:srgbClr val="000000"/>
        </a:dk1>
        <a:lt1>
          <a:srgbClr val="FFFFFF"/>
        </a:lt1>
        <a:dk2>
          <a:srgbClr val="A2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Penn Medicine Template 2009">
  <a:themeElements>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fontScheme name="Penn Medicine Template 20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2"/>
            </a:solidFill>
            <a:effectLst/>
            <a:latin typeface="Arial" panose="020B0604020202020204"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2"/>
            </a:solidFill>
            <a:effectLst/>
            <a:latin typeface="Arial" panose="020B0604020202020204" pitchFamily="34" charset="0"/>
          </a:defRPr>
        </a:defPPr>
      </a:lstStyle>
    </a:lnDef>
  </a:objectDefaults>
  <a:extraClrSchemeLst>
    <a:extraClrScheme>
      <a:clrScheme name="Penn Medicine Template 2009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enn Medicine Template 2009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nn Medicine Template 2009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nn Medicine Template 2009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nn Medicine Template 2009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enn Medicine Template 2009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nn Medicine Template 2009 8">
        <a:dk1>
          <a:srgbClr val="4A85FA"/>
        </a:dk1>
        <a:lt1>
          <a:srgbClr val="FFFFFF"/>
        </a:lt1>
        <a:dk2>
          <a:srgbClr val="001D3A"/>
        </a:dk2>
        <a:lt2>
          <a:srgbClr val="003366"/>
        </a:lt2>
        <a:accent1>
          <a:srgbClr val="A66E5A"/>
        </a:accent1>
        <a:accent2>
          <a:srgbClr val="BA003E"/>
        </a:accent2>
        <a:accent3>
          <a:srgbClr val="AAABAE"/>
        </a:accent3>
        <a:accent4>
          <a:srgbClr val="DADADA"/>
        </a:accent4>
        <a:accent5>
          <a:srgbClr val="D0BAB5"/>
        </a:accent5>
        <a:accent6>
          <a:srgbClr val="A80037"/>
        </a:accent6>
        <a:hlink>
          <a:srgbClr val="666633"/>
        </a:hlink>
        <a:folHlink>
          <a:srgbClr val="FEC420"/>
        </a:folHlink>
      </a:clrScheme>
      <a:clrMap bg1="dk2" tx1="lt1" bg2="dk1" tx2="lt2" accent1="accent1" accent2="accent2" accent3="accent3" accent4="accent4" accent5="accent5" accent6="accent6" hlink="hlink" folHlink="folHlink"/>
    </a:extraClrScheme>
    <a:extraClrScheme>
      <a:clrScheme name="Penn Medicine Template 2009 9">
        <a:dk1>
          <a:srgbClr val="000000"/>
        </a:dk1>
        <a:lt1>
          <a:srgbClr val="FFFFFF"/>
        </a:lt1>
        <a:dk2>
          <a:srgbClr val="A2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
      <a:clrScheme name="Penn Medicine Template 2009 10">
        <a:dk1>
          <a:srgbClr val="000000"/>
        </a:dk1>
        <a:lt1>
          <a:srgbClr val="FFFFFF"/>
        </a:lt1>
        <a:dk2>
          <a:srgbClr val="800000"/>
        </a:dk2>
        <a:lt2>
          <a:srgbClr val="C0C0C0"/>
        </a:lt2>
        <a:accent1>
          <a:srgbClr val="0099E6"/>
        </a:accent1>
        <a:accent2>
          <a:srgbClr val="F6C700"/>
        </a:accent2>
        <a:accent3>
          <a:srgbClr val="FFFFFF"/>
        </a:accent3>
        <a:accent4>
          <a:srgbClr val="000000"/>
        </a:accent4>
        <a:accent5>
          <a:srgbClr val="AACAF0"/>
        </a:accent5>
        <a:accent6>
          <a:srgbClr val="DFB400"/>
        </a:accent6>
        <a:hlink>
          <a:srgbClr val="003399"/>
        </a:hlink>
        <a:folHlink>
          <a:srgbClr val="6600C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55092</TotalTime>
  <Pages>32</Pages>
  <Words>2641</Words>
  <Application>Microsoft Office PowerPoint</Application>
  <PresentationFormat>Widescreen</PresentationFormat>
  <Paragraphs>352</Paragraphs>
  <Slides>46</Slides>
  <Notes>21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46</vt:i4>
      </vt:variant>
    </vt:vector>
  </HeadingPairs>
  <TitlesOfParts>
    <vt:vector size="55" baseType="lpstr">
      <vt:lpstr>Aptos</vt:lpstr>
      <vt:lpstr>Arial</vt:lpstr>
      <vt:lpstr>ArialMT</vt:lpstr>
      <vt:lpstr>Calibri</vt:lpstr>
      <vt:lpstr>Franklin Gothic Book</vt:lpstr>
      <vt:lpstr>Wingdings</vt:lpstr>
      <vt:lpstr>Penn Medicine Template 2009</vt:lpstr>
      <vt:lpstr>1_Penn Medicine Template 2009</vt:lpstr>
      <vt:lpstr>2_Penn Medicine Template 2009</vt:lpstr>
      <vt:lpstr>Human-Centered Cancer Care in the AI Era</vt:lpstr>
      <vt:lpstr>Disclosures</vt:lpstr>
      <vt:lpstr>A Case</vt:lpstr>
      <vt:lpstr>A Case</vt:lpstr>
      <vt:lpstr>Abraham de Moivre</vt:lpstr>
      <vt:lpstr>It is often related that De Moivre, always interested in number series, had foretold that each day he should need 15 minutes more sleep than on the preceding day, and that his death would occur when the total reached 24 hours. </vt:lpstr>
      <vt:lpstr>He suffered partial loss of sight and hearing; his body required more rest and his mind, greater respite. Although he came to need twenty hours sleep, he spent the remaining three or four hours taking his only meal of the day and talking with his friends.</vt:lpstr>
      <vt:lpstr>PowerPoint Presentation</vt:lpstr>
      <vt:lpstr>Three data streams define this talk </vt:lpstr>
      <vt:lpstr>The Record</vt:lpstr>
      <vt:lpstr>Prognoses are predictions, and predictions are hard</vt:lpstr>
      <vt:lpstr>Conversation Connect</vt:lpstr>
      <vt:lpstr>Algorithm development and validation</vt:lpstr>
      <vt:lpstr>Machine learning to augment behavioral interventions</vt:lpstr>
      <vt:lpstr>Conversation Connect Impact</vt:lpstr>
      <vt:lpstr>AI Mitigates Disparities</vt:lpstr>
      <vt:lpstr>Clinicians don’t respond to AI in the same way</vt:lpstr>
      <vt:lpstr>Mixed opinions on patient disclosure</vt:lpstr>
      <vt:lpstr>Nudges did not impact quality of conversations</vt:lpstr>
      <vt:lpstr>A Patient Nudge? </vt:lpstr>
      <vt:lpstr>Do we need clinicians in the loop?</vt:lpstr>
      <vt:lpstr>The Record</vt:lpstr>
      <vt:lpstr>Should we only rely on prognostic models?</vt:lpstr>
      <vt:lpstr>Bias Mitigation in Pain Assessment</vt:lpstr>
      <vt:lpstr>What if we used the right outcomes?</vt:lpstr>
      <vt:lpstr>PROs add what the EHR misses</vt:lpstr>
      <vt:lpstr>PROStep: Capturing symptoms and steps between visits</vt:lpstr>
      <vt:lpstr>Steps are a vital sign</vt:lpstr>
      <vt:lpstr>Performance status from the wrist</vt:lpstr>
      <vt:lpstr>Data alone isn't communication</vt:lpstr>
      <vt:lpstr>Next: wearables inside the care pathway</vt:lpstr>
      <vt:lpstr>The Conversation</vt:lpstr>
      <vt:lpstr>Show of hands</vt:lpstr>
      <vt:lpstr>PowerPoint Presentation</vt:lpstr>
      <vt:lpstr>PowerPoint Presentation</vt:lpstr>
      <vt:lpstr>Peril 1: Word Error Rates are Higher for Black vs. White Pts</vt:lpstr>
      <vt:lpstr>Peril 2: The Record is Already Biased</vt:lpstr>
      <vt:lpstr>Peril 3: LLMs are a setup for Model Collapse</vt:lpstr>
      <vt:lpstr>Electronic health records are a set-up for model collapse</vt:lpstr>
      <vt:lpstr>Closing the loop</vt:lpstr>
      <vt:lpstr>Action Items</vt:lpstr>
      <vt:lpstr>Guardrails for the record</vt:lpstr>
      <vt:lpstr>A shared agenda</vt:lpstr>
      <vt:lpstr>Abraham de Moivre</vt:lpstr>
      <vt:lpstr>He suffered partial loss of sight and hearing; his body required more rest and his mind, greater respite. Although he came to need twenty hours sleep, he spent the remaining three or four hours taking his only meal of the day and talking with his friends.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PWheeler</dc:creator>
  <cp:lastModifiedBy>Parikh, Ravi Bharat</cp:lastModifiedBy>
  <cp:revision>1495</cp:revision>
  <cp:lastPrinted>2017-12-11T15:44:14Z</cp:lastPrinted>
  <dcterms:created xsi:type="dcterms:W3CDTF">2006-02-16T01:55:53Z</dcterms:created>
  <dcterms:modified xsi:type="dcterms:W3CDTF">2026-10-06T04:20:14Z</dcterms:modified>
</cp:coreProperties>
</file>