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13"/>
  </p:notesMasterIdLst>
  <p:sldIdLst>
    <p:sldId id="259" r:id="rId2"/>
    <p:sldId id="268" r:id="rId3"/>
    <p:sldId id="1749" r:id="rId4"/>
    <p:sldId id="429" r:id="rId5"/>
    <p:sldId id="282" r:id="rId6"/>
    <p:sldId id="394" r:id="rId7"/>
    <p:sldId id="1751" r:id="rId8"/>
    <p:sldId id="1754" r:id="rId9"/>
    <p:sldId id="1753" r:id="rId10"/>
    <p:sldId id="1773" r:id="rId11"/>
    <p:sldId id="273" r:id="rId12"/>
  </p:sldIdLst>
  <p:sldSz cx="12192000" cy="6858000"/>
  <p:notesSz cx="6858000" cy="9144000"/>
  <p:defaultTextStyle>
    <a:defPPr>
      <a:defRPr lang="en-US"/>
    </a:defPPr>
    <a:lvl1pPr marL="0" algn="l" defTabSz="748873" rtl="0" eaLnBrk="1" latinLnBrk="0" hangingPunct="1">
      <a:defRPr sz="1474" kern="1200">
        <a:solidFill>
          <a:schemeClr val="tx1"/>
        </a:solidFill>
        <a:latin typeface="+mn-lt"/>
        <a:ea typeface="+mn-ea"/>
        <a:cs typeface="+mn-cs"/>
      </a:defRPr>
    </a:lvl1pPr>
    <a:lvl2pPr marL="374437" algn="l" defTabSz="748873" rtl="0" eaLnBrk="1" latinLnBrk="0" hangingPunct="1">
      <a:defRPr sz="1474" kern="1200">
        <a:solidFill>
          <a:schemeClr val="tx1"/>
        </a:solidFill>
        <a:latin typeface="+mn-lt"/>
        <a:ea typeface="+mn-ea"/>
        <a:cs typeface="+mn-cs"/>
      </a:defRPr>
    </a:lvl2pPr>
    <a:lvl3pPr marL="748873" algn="l" defTabSz="748873" rtl="0" eaLnBrk="1" latinLnBrk="0" hangingPunct="1">
      <a:defRPr sz="1474" kern="1200">
        <a:solidFill>
          <a:schemeClr val="tx1"/>
        </a:solidFill>
        <a:latin typeface="+mn-lt"/>
        <a:ea typeface="+mn-ea"/>
        <a:cs typeface="+mn-cs"/>
      </a:defRPr>
    </a:lvl3pPr>
    <a:lvl4pPr marL="1123310" algn="l" defTabSz="748873" rtl="0" eaLnBrk="1" latinLnBrk="0" hangingPunct="1">
      <a:defRPr sz="1474" kern="1200">
        <a:solidFill>
          <a:schemeClr val="tx1"/>
        </a:solidFill>
        <a:latin typeface="+mn-lt"/>
        <a:ea typeface="+mn-ea"/>
        <a:cs typeface="+mn-cs"/>
      </a:defRPr>
    </a:lvl4pPr>
    <a:lvl5pPr marL="1497748" algn="l" defTabSz="748873" rtl="0" eaLnBrk="1" latinLnBrk="0" hangingPunct="1">
      <a:defRPr sz="1474" kern="1200">
        <a:solidFill>
          <a:schemeClr val="tx1"/>
        </a:solidFill>
        <a:latin typeface="+mn-lt"/>
        <a:ea typeface="+mn-ea"/>
        <a:cs typeface="+mn-cs"/>
      </a:defRPr>
    </a:lvl5pPr>
    <a:lvl6pPr marL="1872184" algn="l" defTabSz="748873" rtl="0" eaLnBrk="1" latinLnBrk="0" hangingPunct="1">
      <a:defRPr sz="1474" kern="1200">
        <a:solidFill>
          <a:schemeClr val="tx1"/>
        </a:solidFill>
        <a:latin typeface="+mn-lt"/>
        <a:ea typeface="+mn-ea"/>
        <a:cs typeface="+mn-cs"/>
      </a:defRPr>
    </a:lvl6pPr>
    <a:lvl7pPr marL="2246621" algn="l" defTabSz="748873" rtl="0" eaLnBrk="1" latinLnBrk="0" hangingPunct="1">
      <a:defRPr sz="1474" kern="1200">
        <a:solidFill>
          <a:schemeClr val="tx1"/>
        </a:solidFill>
        <a:latin typeface="+mn-lt"/>
        <a:ea typeface="+mn-ea"/>
        <a:cs typeface="+mn-cs"/>
      </a:defRPr>
    </a:lvl7pPr>
    <a:lvl8pPr marL="2621057" algn="l" defTabSz="748873" rtl="0" eaLnBrk="1" latinLnBrk="0" hangingPunct="1">
      <a:defRPr sz="1474" kern="1200">
        <a:solidFill>
          <a:schemeClr val="tx1"/>
        </a:solidFill>
        <a:latin typeface="+mn-lt"/>
        <a:ea typeface="+mn-ea"/>
        <a:cs typeface="+mn-cs"/>
      </a:defRPr>
    </a:lvl8pPr>
    <a:lvl9pPr marL="2995494" algn="l" defTabSz="748873" rtl="0" eaLnBrk="1" latinLnBrk="0" hangingPunct="1">
      <a:defRPr sz="1474" kern="1200">
        <a:solidFill>
          <a:schemeClr val="tx1"/>
        </a:solidFill>
        <a:latin typeface="+mn-lt"/>
        <a:ea typeface="+mn-ea"/>
        <a:cs typeface="+mn-cs"/>
      </a:defRPr>
    </a:lvl9pPr>
  </p:defaultTextStyle>
  <p:extLst>
    <p:ext uri="{521415D9-36F7-43E2-AB2F-B90AF26B5E84}">
      <p14:sectionLst xmlns:p14="http://schemas.microsoft.com/office/powerpoint/2010/main">
        <p14:section name="Fred Hutch sample slides" id="{4B516A40-E9E6-D548-8B94-A98F8AF94FC8}">
          <p14:sldIdLst>
            <p14:sldId id="259"/>
            <p14:sldId id="268"/>
            <p14:sldId id="1749"/>
            <p14:sldId id="429"/>
            <p14:sldId id="282"/>
            <p14:sldId id="394"/>
            <p14:sldId id="1751"/>
            <p14:sldId id="1754"/>
            <p14:sldId id="1753"/>
            <p14:sldId id="1773"/>
            <p14:sldId id="273"/>
          </p14:sldIdLst>
        </p14:section>
      </p14:sectionLst>
    </p:ext>
    <p:ext uri="{EFAFB233-063F-42B5-8137-9DF3F51BA10A}">
      <p15:sldGuideLst xmlns:p15="http://schemas.microsoft.com/office/powerpoint/2012/main">
        <p15:guide id="1" orient="horz" pos="2040"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365D"/>
    <a:srgbClr val="FFB500"/>
    <a:srgbClr val="F4F4F4"/>
    <a:srgbClr val="F4F400"/>
    <a:srgbClr val="00C1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71" autoAdjust="0"/>
    <p:restoredTop sz="94856" autoAdjust="0"/>
  </p:normalViewPr>
  <p:slideViewPr>
    <p:cSldViewPr snapToGrid="0" showGuides="1">
      <p:cViewPr varScale="1">
        <p:scale>
          <a:sx n="76" d="100"/>
          <a:sy n="76" d="100"/>
        </p:scale>
        <p:origin x="216" y="888"/>
      </p:cViewPr>
      <p:guideLst>
        <p:guide orient="horz" pos="2040"/>
        <p:guide pos="3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96F2FA-4B7A-4E5D-B68E-A60E504CD48E}" type="doc">
      <dgm:prSet loTypeId="urn:microsoft.com/office/officeart/2005/8/layout/vList3" loCatId="picture" qsTypeId="urn:microsoft.com/office/officeart/2005/8/quickstyle/simple1" qsCatId="simple" csTypeId="urn:microsoft.com/office/officeart/2005/8/colors/colorful4" csCatId="colorful" phldr="1"/>
      <dgm:spPr/>
    </dgm:pt>
    <dgm:pt modelId="{5BF70089-54EE-4F4E-9E1B-EE9CDF88649F}">
      <dgm:prSet phldrT="[Text]"/>
      <dgm:spPr/>
      <dgm:t>
        <a:bodyPr/>
        <a:lstStyle/>
        <a:p>
          <a:r>
            <a:rPr lang="en-US" dirty="0"/>
            <a:t>Talk with clinics in WA state to identify cancer care challenges and priorities </a:t>
          </a:r>
        </a:p>
      </dgm:t>
    </dgm:pt>
    <dgm:pt modelId="{8E553209-F960-4F78-811C-5C60A9EA61BD}" type="parTrans" cxnId="{7B7A68CF-6EC6-4031-A8E0-510D5D5FD855}">
      <dgm:prSet/>
      <dgm:spPr/>
      <dgm:t>
        <a:bodyPr/>
        <a:lstStyle/>
        <a:p>
          <a:endParaRPr lang="en-US"/>
        </a:p>
      </dgm:t>
    </dgm:pt>
    <dgm:pt modelId="{3B0CF365-F7F9-472B-828B-C45AAF0A4B40}" type="sibTrans" cxnId="{7B7A68CF-6EC6-4031-A8E0-510D5D5FD855}">
      <dgm:prSet/>
      <dgm:spPr/>
      <dgm:t>
        <a:bodyPr/>
        <a:lstStyle/>
        <a:p>
          <a:endParaRPr lang="en-US"/>
        </a:p>
      </dgm:t>
    </dgm:pt>
    <dgm:pt modelId="{7769159A-2FEE-4C97-82C0-D629245264FD}">
      <dgm:prSet phldrT="[Text]"/>
      <dgm:spPr/>
      <dgm:t>
        <a:bodyPr/>
        <a:lstStyle/>
        <a:p>
          <a:r>
            <a:rPr lang="en-US" dirty="0"/>
            <a:t>Leveraging Fred Hutch expertise and infrastructure, partner with clinics to develop research studies tailored to </a:t>
          </a:r>
          <a:r>
            <a:rPr lang="en-US" b="0" dirty="0"/>
            <a:t>clinic workflow, patient population and research goals</a:t>
          </a:r>
        </a:p>
      </dgm:t>
    </dgm:pt>
    <dgm:pt modelId="{DE0EC535-4CF7-4A1C-9669-5468EE613FC8}" type="parTrans" cxnId="{5937D737-1140-4DAA-BA43-14486957A8FD}">
      <dgm:prSet/>
      <dgm:spPr/>
      <dgm:t>
        <a:bodyPr/>
        <a:lstStyle/>
        <a:p>
          <a:endParaRPr lang="en-US"/>
        </a:p>
      </dgm:t>
    </dgm:pt>
    <dgm:pt modelId="{8C73C098-9175-4DE9-94EA-6FFFDE8678A9}" type="sibTrans" cxnId="{5937D737-1140-4DAA-BA43-14486957A8FD}">
      <dgm:prSet/>
      <dgm:spPr/>
      <dgm:t>
        <a:bodyPr/>
        <a:lstStyle/>
        <a:p>
          <a:endParaRPr lang="en-US"/>
        </a:p>
      </dgm:t>
    </dgm:pt>
    <dgm:pt modelId="{DDA023BC-ACF5-4873-94D8-ADDCE22CB64B}">
      <dgm:prSet phldrT="[Text]"/>
      <dgm:spPr/>
      <dgm:t>
        <a:bodyPr/>
        <a:lstStyle/>
        <a:p>
          <a:r>
            <a:rPr lang="en-US" dirty="0"/>
            <a:t>Secure study funding and launch new trials within the state</a:t>
          </a:r>
        </a:p>
      </dgm:t>
    </dgm:pt>
    <dgm:pt modelId="{6E3C5715-6515-46A1-B804-B4FCC2E166DE}" type="parTrans" cxnId="{EC3C0B91-A8E1-4106-99B2-D47B21C70216}">
      <dgm:prSet/>
      <dgm:spPr/>
      <dgm:t>
        <a:bodyPr/>
        <a:lstStyle/>
        <a:p>
          <a:endParaRPr lang="en-US"/>
        </a:p>
      </dgm:t>
    </dgm:pt>
    <dgm:pt modelId="{C59B26E5-04A9-4C44-8501-6FC8579E8C65}" type="sibTrans" cxnId="{EC3C0B91-A8E1-4106-99B2-D47B21C70216}">
      <dgm:prSet/>
      <dgm:spPr/>
      <dgm:t>
        <a:bodyPr/>
        <a:lstStyle/>
        <a:p>
          <a:endParaRPr lang="en-US"/>
        </a:p>
      </dgm:t>
    </dgm:pt>
    <dgm:pt modelId="{A1BA99BD-3D5F-4C50-B283-82D76DC8B5D5}" type="pres">
      <dgm:prSet presAssocID="{2596F2FA-4B7A-4E5D-B68E-A60E504CD48E}" presName="linearFlow" presStyleCnt="0">
        <dgm:presLayoutVars>
          <dgm:dir/>
          <dgm:resizeHandles val="exact"/>
        </dgm:presLayoutVars>
      </dgm:prSet>
      <dgm:spPr/>
    </dgm:pt>
    <dgm:pt modelId="{1369ACD8-8631-4DFB-A171-9A9E9524BAED}" type="pres">
      <dgm:prSet presAssocID="{5BF70089-54EE-4F4E-9E1B-EE9CDF88649F}" presName="composite" presStyleCnt="0"/>
      <dgm:spPr/>
    </dgm:pt>
    <dgm:pt modelId="{07C1B262-8319-49FC-B490-E11DCB85AD8A}" type="pres">
      <dgm:prSet presAssocID="{5BF70089-54EE-4F4E-9E1B-EE9CDF88649F}" presName="imgShp" presStyleLbl="fgImgPlac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Doctor female with solid fill"/>
        </a:ext>
      </dgm:extLst>
    </dgm:pt>
    <dgm:pt modelId="{3704C103-6E3D-4004-810D-6997876EF931}" type="pres">
      <dgm:prSet presAssocID="{5BF70089-54EE-4F4E-9E1B-EE9CDF88649F}" presName="txShp" presStyleLbl="node1" presStyleIdx="0" presStyleCnt="3">
        <dgm:presLayoutVars>
          <dgm:bulletEnabled val="1"/>
        </dgm:presLayoutVars>
      </dgm:prSet>
      <dgm:spPr/>
    </dgm:pt>
    <dgm:pt modelId="{A564ECBE-4041-4D07-B19D-51C6A7C8496D}" type="pres">
      <dgm:prSet presAssocID="{3B0CF365-F7F9-472B-828B-C45AAF0A4B40}" presName="spacing" presStyleCnt="0"/>
      <dgm:spPr/>
    </dgm:pt>
    <dgm:pt modelId="{4A21D225-22FA-42F1-A2D1-2D6062C85C11}" type="pres">
      <dgm:prSet presAssocID="{7769159A-2FEE-4C97-82C0-D629245264FD}" presName="composite" presStyleCnt="0"/>
      <dgm:spPr/>
    </dgm:pt>
    <dgm:pt modelId="{A408457D-7EB5-4CBC-BFF8-5122F0C15D60}" type="pres">
      <dgm:prSet presAssocID="{7769159A-2FEE-4C97-82C0-D629245264FD}" presName="imgShp" presStyleLbl="fgImgPlac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roup brainstorm with solid fill"/>
        </a:ext>
      </dgm:extLst>
    </dgm:pt>
    <dgm:pt modelId="{A3EED55F-4A44-4543-AF8E-6A3DDD5FF3ED}" type="pres">
      <dgm:prSet presAssocID="{7769159A-2FEE-4C97-82C0-D629245264FD}" presName="txShp" presStyleLbl="node1" presStyleIdx="1" presStyleCnt="3">
        <dgm:presLayoutVars>
          <dgm:bulletEnabled val="1"/>
        </dgm:presLayoutVars>
      </dgm:prSet>
      <dgm:spPr/>
    </dgm:pt>
    <dgm:pt modelId="{0BEA3AC3-DDAF-4879-9329-B6B2BF39BFF1}" type="pres">
      <dgm:prSet presAssocID="{8C73C098-9175-4DE9-94EA-6FFFDE8678A9}" presName="spacing" presStyleCnt="0"/>
      <dgm:spPr/>
    </dgm:pt>
    <dgm:pt modelId="{2B60C2E5-2E41-49B4-BDE2-CEBDD87D1AC3}" type="pres">
      <dgm:prSet presAssocID="{DDA023BC-ACF5-4873-94D8-ADDCE22CB64B}" presName="composite" presStyleCnt="0"/>
      <dgm:spPr/>
    </dgm:pt>
    <dgm:pt modelId="{98071CC0-E5D6-42BA-B38E-A78A17478D20}" type="pres">
      <dgm:prSet presAssocID="{DDA023BC-ACF5-4873-94D8-ADDCE22CB64B}" presName="imgShp" presStyleLbl="fgImgPlac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Scientist male with solid fill"/>
        </a:ext>
      </dgm:extLst>
    </dgm:pt>
    <dgm:pt modelId="{B8566586-6975-4C62-AF0D-E6678EB8A68F}" type="pres">
      <dgm:prSet presAssocID="{DDA023BC-ACF5-4873-94D8-ADDCE22CB64B}" presName="txShp" presStyleLbl="node1" presStyleIdx="2" presStyleCnt="3">
        <dgm:presLayoutVars>
          <dgm:bulletEnabled val="1"/>
        </dgm:presLayoutVars>
      </dgm:prSet>
      <dgm:spPr/>
    </dgm:pt>
  </dgm:ptLst>
  <dgm:cxnLst>
    <dgm:cxn modelId="{5937D737-1140-4DAA-BA43-14486957A8FD}" srcId="{2596F2FA-4B7A-4E5D-B68E-A60E504CD48E}" destId="{7769159A-2FEE-4C97-82C0-D629245264FD}" srcOrd="1" destOrd="0" parTransId="{DE0EC535-4CF7-4A1C-9669-5468EE613FC8}" sibTransId="{8C73C098-9175-4DE9-94EA-6FFFDE8678A9}"/>
    <dgm:cxn modelId="{3459694B-ED3E-4682-9DCA-B25AD1365D6F}" type="presOf" srcId="{7769159A-2FEE-4C97-82C0-D629245264FD}" destId="{A3EED55F-4A44-4543-AF8E-6A3DDD5FF3ED}" srcOrd="0" destOrd="0" presId="urn:microsoft.com/office/officeart/2005/8/layout/vList3"/>
    <dgm:cxn modelId="{B5178289-2250-4424-87E5-C1514DD8EB82}" type="presOf" srcId="{5BF70089-54EE-4F4E-9E1B-EE9CDF88649F}" destId="{3704C103-6E3D-4004-810D-6997876EF931}" srcOrd="0" destOrd="0" presId="urn:microsoft.com/office/officeart/2005/8/layout/vList3"/>
    <dgm:cxn modelId="{EC3C0B91-A8E1-4106-99B2-D47B21C70216}" srcId="{2596F2FA-4B7A-4E5D-B68E-A60E504CD48E}" destId="{DDA023BC-ACF5-4873-94D8-ADDCE22CB64B}" srcOrd="2" destOrd="0" parTransId="{6E3C5715-6515-46A1-B804-B4FCC2E166DE}" sibTransId="{C59B26E5-04A9-4C44-8501-6FC8579E8C65}"/>
    <dgm:cxn modelId="{7B7A68CF-6EC6-4031-A8E0-510D5D5FD855}" srcId="{2596F2FA-4B7A-4E5D-B68E-A60E504CD48E}" destId="{5BF70089-54EE-4F4E-9E1B-EE9CDF88649F}" srcOrd="0" destOrd="0" parTransId="{8E553209-F960-4F78-811C-5C60A9EA61BD}" sibTransId="{3B0CF365-F7F9-472B-828B-C45AAF0A4B40}"/>
    <dgm:cxn modelId="{78692FE2-67A7-4157-A930-E9082E3485E7}" type="presOf" srcId="{2596F2FA-4B7A-4E5D-B68E-A60E504CD48E}" destId="{A1BA99BD-3D5F-4C50-B283-82D76DC8B5D5}" srcOrd="0" destOrd="0" presId="urn:microsoft.com/office/officeart/2005/8/layout/vList3"/>
    <dgm:cxn modelId="{4CD181F5-A9F5-42BC-A70A-4494849167E7}" type="presOf" srcId="{DDA023BC-ACF5-4873-94D8-ADDCE22CB64B}" destId="{B8566586-6975-4C62-AF0D-E6678EB8A68F}" srcOrd="0" destOrd="0" presId="urn:microsoft.com/office/officeart/2005/8/layout/vList3"/>
    <dgm:cxn modelId="{01BD2FC5-625E-45CA-A697-5FFB26ACED0D}" type="presParOf" srcId="{A1BA99BD-3D5F-4C50-B283-82D76DC8B5D5}" destId="{1369ACD8-8631-4DFB-A171-9A9E9524BAED}" srcOrd="0" destOrd="0" presId="urn:microsoft.com/office/officeart/2005/8/layout/vList3"/>
    <dgm:cxn modelId="{69F0A349-162D-4641-81DF-614F0DB530C5}" type="presParOf" srcId="{1369ACD8-8631-4DFB-A171-9A9E9524BAED}" destId="{07C1B262-8319-49FC-B490-E11DCB85AD8A}" srcOrd="0" destOrd="0" presId="urn:microsoft.com/office/officeart/2005/8/layout/vList3"/>
    <dgm:cxn modelId="{E9DBCA84-6945-4D80-A0A5-18B5A43E7CEE}" type="presParOf" srcId="{1369ACD8-8631-4DFB-A171-9A9E9524BAED}" destId="{3704C103-6E3D-4004-810D-6997876EF931}" srcOrd="1" destOrd="0" presId="urn:microsoft.com/office/officeart/2005/8/layout/vList3"/>
    <dgm:cxn modelId="{28A9EB2A-AEB0-4C42-86F6-4E7FB3A5BEB0}" type="presParOf" srcId="{A1BA99BD-3D5F-4C50-B283-82D76DC8B5D5}" destId="{A564ECBE-4041-4D07-B19D-51C6A7C8496D}" srcOrd="1" destOrd="0" presId="urn:microsoft.com/office/officeart/2005/8/layout/vList3"/>
    <dgm:cxn modelId="{47144247-F1D8-42A9-87CC-FBFF35FB2F65}" type="presParOf" srcId="{A1BA99BD-3D5F-4C50-B283-82D76DC8B5D5}" destId="{4A21D225-22FA-42F1-A2D1-2D6062C85C11}" srcOrd="2" destOrd="0" presId="urn:microsoft.com/office/officeart/2005/8/layout/vList3"/>
    <dgm:cxn modelId="{34D8BE24-ACB8-476B-9F7C-B07CC0EE5A75}" type="presParOf" srcId="{4A21D225-22FA-42F1-A2D1-2D6062C85C11}" destId="{A408457D-7EB5-4CBC-BFF8-5122F0C15D60}" srcOrd="0" destOrd="0" presId="urn:microsoft.com/office/officeart/2005/8/layout/vList3"/>
    <dgm:cxn modelId="{B043AEF0-D2BE-441B-B29B-C918B512F385}" type="presParOf" srcId="{4A21D225-22FA-42F1-A2D1-2D6062C85C11}" destId="{A3EED55F-4A44-4543-AF8E-6A3DDD5FF3ED}" srcOrd="1" destOrd="0" presId="urn:microsoft.com/office/officeart/2005/8/layout/vList3"/>
    <dgm:cxn modelId="{303A692D-F35C-4A0A-A067-BFFCF04A3537}" type="presParOf" srcId="{A1BA99BD-3D5F-4C50-B283-82D76DC8B5D5}" destId="{0BEA3AC3-DDAF-4879-9329-B6B2BF39BFF1}" srcOrd="3" destOrd="0" presId="urn:microsoft.com/office/officeart/2005/8/layout/vList3"/>
    <dgm:cxn modelId="{6331AE19-68FD-40A1-8B88-1236DF6EBFD8}" type="presParOf" srcId="{A1BA99BD-3D5F-4C50-B283-82D76DC8B5D5}" destId="{2B60C2E5-2E41-49B4-BDE2-CEBDD87D1AC3}" srcOrd="4" destOrd="0" presId="urn:microsoft.com/office/officeart/2005/8/layout/vList3"/>
    <dgm:cxn modelId="{BAEA5C0F-491E-46C4-B1CA-0969E9C71B9E}" type="presParOf" srcId="{2B60C2E5-2E41-49B4-BDE2-CEBDD87D1AC3}" destId="{98071CC0-E5D6-42BA-B38E-A78A17478D20}" srcOrd="0" destOrd="0" presId="urn:microsoft.com/office/officeart/2005/8/layout/vList3"/>
    <dgm:cxn modelId="{E491A70A-6D16-4622-9FE9-EE85217310DE}" type="presParOf" srcId="{2B60C2E5-2E41-49B4-BDE2-CEBDD87D1AC3}" destId="{B8566586-6975-4C62-AF0D-E6678EB8A68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04C103-6E3D-4004-810D-6997876EF931}">
      <dsp:nvSpPr>
        <dsp:cNvPr id="0" name=""/>
        <dsp:cNvSpPr/>
      </dsp:nvSpPr>
      <dsp:spPr>
        <a:xfrm rot="10800000">
          <a:off x="1469428" y="692"/>
          <a:ext cx="4891597" cy="949338"/>
        </a:xfrm>
        <a:prstGeom prst="homePlat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632" tIns="57150" rIns="10668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Talk with clinics in WA state to identify cancer care challenges and priorities </a:t>
          </a:r>
        </a:p>
      </dsp:txBody>
      <dsp:txXfrm rot="10800000">
        <a:off x="1706762" y="692"/>
        <a:ext cx="4654263" cy="949338"/>
      </dsp:txXfrm>
    </dsp:sp>
    <dsp:sp modelId="{07C1B262-8319-49FC-B490-E11DCB85AD8A}">
      <dsp:nvSpPr>
        <dsp:cNvPr id="0" name=""/>
        <dsp:cNvSpPr/>
      </dsp:nvSpPr>
      <dsp:spPr>
        <a:xfrm>
          <a:off x="994759" y="692"/>
          <a:ext cx="949338" cy="94933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3EED55F-4A44-4543-AF8E-6A3DDD5FF3ED}">
      <dsp:nvSpPr>
        <dsp:cNvPr id="0" name=""/>
        <dsp:cNvSpPr/>
      </dsp:nvSpPr>
      <dsp:spPr>
        <a:xfrm rot="10800000">
          <a:off x="1469428" y="1233415"/>
          <a:ext cx="4891597" cy="949338"/>
        </a:xfrm>
        <a:prstGeom prst="homePlate">
          <a:avLst/>
        </a:prstGeom>
        <a:solidFill>
          <a:schemeClr val="accent4">
            <a:hueOff val="-2803856"/>
            <a:satOff val="18477"/>
            <a:lumOff val="-103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632" tIns="57150" rIns="106680" bIns="57150" numCol="1" spcCol="1270" anchor="ctr" anchorCtr="0">
          <a:noAutofit/>
        </a:bodyPr>
        <a:lstStyle/>
        <a:p>
          <a:pPr marL="0" lvl="0" indent="0" algn="ctr" defTabSz="666750">
            <a:lnSpc>
              <a:spcPct val="90000"/>
            </a:lnSpc>
            <a:spcBef>
              <a:spcPct val="0"/>
            </a:spcBef>
            <a:spcAft>
              <a:spcPct val="35000"/>
            </a:spcAft>
            <a:buNone/>
          </a:pPr>
          <a:r>
            <a:rPr lang="en-US" sz="1500" kern="1200" dirty="0"/>
            <a:t>Leveraging Fred Hutch expertise and infrastructure, partner with clinics to develop research studies tailored to </a:t>
          </a:r>
          <a:r>
            <a:rPr lang="en-US" sz="1500" b="0" kern="1200" dirty="0"/>
            <a:t>clinic workflow, patient population and research goals</a:t>
          </a:r>
        </a:p>
      </dsp:txBody>
      <dsp:txXfrm rot="10800000">
        <a:off x="1706762" y="1233415"/>
        <a:ext cx="4654263" cy="949338"/>
      </dsp:txXfrm>
    </dsp:sp>
    <dsp:sp modelId="{A408457D-7EB5-4CBC-BFF8-5122F0C15D60}">
      <dsp:nvSpPr>
        <dsp:cNvPr id="0" name=""/>
        <dsp:cNvSpPr/>
      </dsp:nvSpPr>
      <dsp:spPr>
        <a:xfrm>
          <a:off x="994759" y="1233415"/>
          <a:ext cx="949338" cy="94933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566586-6975-4C62-AF0D-E6678EB8A68F}">
      <dsp:nvSpPr>
        <dsp:cNvPr id="0" name=""/>
        <dsp:cNvSpPr/>
      </dsp:nvSpPr>
      <dsp:spPr>
        <a:xfrm rot="10800000">
          <a:off x="1469428" y="2466138"/>
          <a:ext cx="4891597" cy="949338"/>
        </a:xfrm>
        <a:prstGeom prst="homePlate">
          <a:avLst/>
        </a:prstGeom>
        <a:solidFill>
          <a:schemeClr val="accent4">
            <a:hueOff val="-5607711"/>
            <a:satOff val="36954"/>
            <a:lumOff val="-207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632" tIns="57150" rIns="106680" bIns="57150" numCol="1" spcCol="1270" anchor="ctr" anchorCtr="0">
          <a:noAutofit/>
        </a:bodyPr>
        <a:lstStyle/>
        <a:p>
          <a:pPr marL="0" lvl="0" indent="0" algn="ctr" defTabSz="666750">
            <a:lnSpc>
              <a:spcPct val="90000"/>
            </a:lnSpc>
            <a:spcBef>
              <a:spcPct val="0"/>
            </a:spcBef>
            <a:spcAft>
              <a:spcPct val="35000"/>
            </a:spcAft>
            <a:buNone/>
          </a:pPr>
          <a:r>
            <a:rPr lang="en-US" sz="1500" kern="1200" dirty="0"/>
            <a:t>Secure study funding and launch new trials within the state</a:t>
          </a:r>
        </a:p>
      </dsp:txBody>
      <dsp:txXfrm rot="10800000">
        <a:off x="1706762" y="2466138"/>
        <a:ext cx="4654263" cy="949338"/>
      </dsp:txXfrm>
    </dsp:sp>
    <dsp:sp modelId="{98071CC0-E5D6-42BA-B38E-A78A17478D20}">
      <dsp:nvSpPr>
        <dsp:cNvPr id="0" name=""/>
        <dsp:cNvSpPr/>
      </dsp:nvSpPr>
      <dsp:spPr>
        <a:xfrm>
          <a:off x="994759" y="2466138"/>
          <a:ext cx="949338" cy="949338"/>
        </a:xfrm>
        <a:prstGeom prst="ellipse">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D883A3-74EC-4777-B71F-E0F6DC2554D9}" type="datetimeFigureOut">
              <a:rPr lang="en-US" smtClean="0"/>
              <a:t>10/21/26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3C3AFC-9D0B-4CEA-8B56-7F1914BE3FB2}" type="slidenum">
              <a:rPr lang="en-US" smtClean="0"/>
              <a:t>‹#›</a:t>
            </a:fld>
            <a:endParaRPr lang="en-US"/>
          </a:p>
        </p:txBody>
      </p:sp>
    </p:spTree>
    <p:extLst>
      <p:ext uri="{BB962C8B-B14F-4D97-AF65-F5344CB8AC3E}">
        <p14:creationId xmlns:p14="http://schemas.microsoft.com/office/powerpoint/2010/main" val="2566875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way of background, I’m sure we’re all aware that approximately 10% of men with metastatic prostate cancer have pathogenic variants in germline DNA damage response genes. As displayed in the graph, the most common ones being BRCA2, ATM, CHEK2, and BRCA1. </a:t>
            </a:r>
          </a:p>
          <a:p>
            <a:endParaRPr lang="en-US" dirty="0"/>
          </a:p>
          <a:p>
            <a:r>
              <a:rPr lang="en-US" dirty="0"/>
              <a:t>The impact of having pathogenic variants in these genes is broad and significant. The presence of certain pathogenic variants, germline or somatic, expands treatment options, including PARP inhibitors and immunotherapy, and opens up clinical trial options.</a:t>
            </a:r>
          </a:p>
          <a:p>
            <a:endParaRPr lang="en-US" dirty="0"/>
          </a:p>
          <a:p>
            <a:r>
              <a:rPr lang="en-US" dirty="0"/>
              <a:t>Emerging data also indicates that patients with pathogenic variants are more likely to have metastatic or aggressive prostate cancer, impacting their prognosis.  </a:t>
            </a:r>
          </a:p>
          <a:p>
            <a:endParaRPr lang="en-US" dirty="0"/>
          </a:p>
          <a:p>
            <a:r>
              <a:rPr lang="en-US" dirty="0"/>
              <a:t>Just as importantly, identifying patients with pathogenic variants in germline DNA damage response genes provides valuable information about familial cancer risk (next) and has major implications for screening and early detection for prostate cancer, and risk reduction for other cancers. </a:t>
            </a:r>
          </a:p>
          <a:p>
            <a:endParaRPr lang="en-US" dirty="0"/>
          </a:p>
          <a:p>
            <a:r>
              <a:rPr lang="en-US" dirty="0"/>
              <a:t>Given these important reasons, national guidelines now recommend germline genetic testing for all men with metastatic prostate cancer. </a:t>
            </a:r>
          </a:p>
        </p:txBody>
      </p:sp>
      <p:sp>
        <p:nvSpPr>
          <p:cNvPr id="4" name="Slide Number Placeholder 3"/>
          <p:cNvSpPr>
            <a:spLocks noGrp="1"/>
          </p:cNvSpPr>
          <p:nvPr>
            <p:ph type="sldNum" sz="quarter" idx="5"/>
          </p:nvPr>
        </p:nvSpPr>
        <p:spPr/>
        <p:txBody>
          <a:bodyPr/>
          <a:lstStyle/>
          <a:p>
            <a:fld id="{D14D9E9D-93A9-4E6A-8E42-DC0055A8528E}" type="slidenum">
              <a:rPr lang="en-US" smtClean="0"/>
              <a:t>2</a:t>
            </a:fld>
            <a:endParaRPr lang="en-US" dirty="0"/>
          </a:p>
        </p:txBody>
      </p:sp>
    </p:spTree>
    <p:extLst>
      <p:ext uri="{BB962C8B-B14F-4D97-AF65-F5344CB8AC3E}">
        <p14:creationId xmlns:p14="http://schemas.microsoft.com/office/powerpoint/2010/main" val="1783133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ptos" panose="020B0004020202020204" pitchFamily="34" charset="0"/>
                <a:ea typeface="Aptos" panose="020B0004020202020204" pitchFamily="34" charset="0"/>
                <a:cs typeface="Times New Roman" panose="02020603050405020304" pitchFamily="18" charset="0"/>
              </a:rPr>
              <a:t>Here are our results. Despite the fact that </a:t>
            </a:r>
            <a:r>
              <a:rPr lang="en-US" sz="1800" dirty="0" err="1">
                <a:effectLst/>
                <a:latin typeface="Aptos" panose="020B0004020202020204" pitchFamily="34" charset="0"/>
                <a:ea typeface="Aptos" panose="020B0004020202020204" pitchFamily="34" charset="0"/>
                <a:cs typeface="Times New Roman" panose="02020603050405020304" pitchFamily="18" charset="0"/>
              </a:rPr>
              <a:t>brca</a:t>
            </a:r>
            <a:r>
              <a:rPr lang="en-US" sz="1800" dirty="0">
                <a:effectLst/>
                <a:latin typeface="Aptos" panose="020B0004020202020204" pitchFamily="34" charset="0"/>
                <a:ea typeface="Aptos" panose="020B0004020202020204" pitchFamily="34" charset="0"/>
                <a:cs typeface="Times New Roman" panose="02020603050405020304" pitchFamily="18" charset="0"/>
              </a:rPr>
              <a:t> ½ testing has long been recommended in breast cancer, we find that only 66% of women with breast cancer who meet criteria for testing received it.  Only 58% of women with ovarian cancer received germline testing. The numbers are lower for pancreatic and prostate cancer, with only 20% and 8% of pts tested respectively. Even accounting for the time in takes to implement guidelines into clinical practice, we would argue these numbers are quite low when a reasonable expectation should be that at least 80% of eligible patients get tested.</a:t>
            </a:r>
            <a:endParaRPr lang="en-US" dirty="0"/>
          </a:p>
        </p:txBody>
      </p:sp>
      <p:sp>
        <p:nvSpPr>
          <p:cNvPr id="4" name="Slide Number Placeholder 3"/>
          <p:cNvSpPr>
            <a:spLocks noGrp="1"/>
          </p:cNvSpPr>
          <p:nvPr>
            <p:ph type="sldNum" sz="quarter" idx="5"/>
          </p:nvPr>
        </p:nvSpPr>
        <p:spPr/>
        <p:txBody>
          <a:bodyPr/>
          <a:lstStyle/>
          <a:p>
            <a:pPr marL="0" marR="0" lvl="0" indent="0" algn="r" defTabSz="748873" rtl="0" eaLnBrk="1" fontAlgn="auto" latinLnBrk="0" hangingPunct="1">
              <a:lnSpc>
                <a:spcPct val="100000"/>
              </a:lnSpc>
              <a:spcBef>
                <a:spcPts val="0"/>
              </a:spcBef>
              <a:spcAft>
                <a:spcPts val="0"/>
              </a:spcAft>
              <a:buClrTx/>
              <a:buSzTx/>
              <a:buFontTx/>
              <a:buNone/>
              <a:tabLst/>
              <a:defRPr/>
            </a:pPr>
            <a:fld id="{D83C3AFC-9D0B-4CEA-8B56-7F1914BE3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748873"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586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From our data, we are able to see that of our total population of 409 individuals with met prostate cancer in our community, 11% of them had completed germline genetic testing prior to involvement in GIFTS. We do note that this proportion is likely an under-estimation, as we have no way of knowing if the participants who declined study involvement had completed testing. </a:t>
            </a:r>
          </a:p>
          <a:p>
            <a:endParaRPr lang="en-US" dirty="0"/>
          </a:p>
          <a:p>
            <a:r>
              <a:rPr lang="en-US" dirty="0"/>
              <a:t>The community rate of germline genetic testing completion improved to 41% after GIFTS involvement. Of all participants who indicated an interest in genetic testing by responding to our questionnaire, the rate of completion of genetic testing was 88%.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 bullet 4 . </a:t>
            </a:r>
          </a:p>
          <a:p>
            <a:endParaRPr lang="en-US" dirty="0"/>
          </a:p>
        </p:txBody>
      </p:sp>
      <p:sp>
        <p:nvSpPr>
          <p:cNvPr id="4" name="Slide Number Placeholder 3"/>
          <p:cNvSpPr>
            <a:spLocks noGrp="1"/>
          </p:cNvSpPr>
          <p:nvPr>
            <p:ph type="sldNum" sz="quarter" idx="5"/>
          </p:nvPr>
        </p:nvSpPr>
        <p:spPr/>
        <p:txBody>
          <a:bodyPr/>
          <a:lstStyle/>
          <a:p>
            <a:fld id="{D14D9E9D-93A9-4E6A-8E42-DC0055A8528E}" type="slidenum">
              <a:rPr lang="en-US" smtClean="0"/>
              <a:t>4</a:t>
            </a:fld>
            <a:endParaRPr lang="en-US" dirty="0"/>
          </a:p>
        </p:txBody>
      </p:sp>
    </p:spTree>
    <p:extLst>
      <p:ext uri="{BB962C8B-B14F-4D97-AF65-F5344CB8AC3E}">
        <p14:creationId xmlns:p14="http://schemas.microsoft.com/office/powerpoint/2010/main" val="1380862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again, this image represents our western WA catchment area (next). This zoomed in image is a visual representation of the response to our study, based on their geographic zip code. The darker orange areas represent zip codes where a higher proportion of invited participants responded to the questionnaire, with the lighter orange areas representing zip codes with lower response rates. It is noted that as we move further from the central urban area of Seattle, we do see a lesser proportion of response. </a:t>
            </a:r>
          </a:p>
        </p:txBody>
      </p:sp>
      <p:sp>
        <p:nvSpPr>
          <p:cNvPr id="4" name="Slide Number Placeholder 3"/>
          <p:cNvSpPr>
            <a:spLocks noGrp="1"/>
          </p:cNvSpPr>
          <p:nvPr>
            <p:ph type="sldNum" sz="quarter" idx="5"/>
          </p:nvPr>
        </p:nvSpPr>
        <p:spPr/>
        <p:txBody>
          <a:bodyPr/>
          <a:lstStyle/>
          <a:p>
            <a:fld id="{D14D9E9D-93A9-4E6A-8E42-DC0055A8528E}" type="slidenum">
              <a:rPr lang="en-US" smtClean="0"/>
              <a:t>5</a:t>
            </a:fld>
            <a:endParaRPr lang="en-US" dirty="0"/>
          </a:p>
        </p:txBody>
      </p:sp>
    </p:spTree>
    <p:extLst>
      <p:ext uri="{BB962C8B-B14F-4D97-AF65-F5344CB8AC3E}">
        <p14:creationId xmlns:p14="http://schemas.microsoft.com/office/powerpoint/2010/main" val="33573314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F3617C-4FBA-8EFB-E66E-CAC0EE1F4192}"/>
              </a:ext>
            </a:extLst>
          </p:cNvPr>
          <p:cNvSpPr/>
          <p:nvPr/>
        </p:nvSpPr>
        <p:spPr>
          <a:xfrm>
            <a:off x="0" y="5657914"/>
            <a:ext cx="12192000" cy="12053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483730-6DC4-802D-C2AD-841D5BCD6D22}"/>
              </a:ext>
            </a:extLst>
          </p:cNvPr>
          <p:cNvSpPr>
            <a:spLocks noGrp="1"/>
          </p:cNvSpPr>
          <p:nvPr>
            <p:ph type="ctrTitle" hasCustomPrompt="1"/>
          </p:nvPr>
        </p:nvSpPr>
        <p:spPr>
          <a:xfrm>
            <a:off x="619432" y="1638299"/>
            <a:ext cx="7280559" cy="3023315"/>
          </a:xfrm>
        </p:spPr>
        <p:txBody>
          <a:bodyPr anchor="ctr" anchorCtr="0">
            <a:normAutofit/>
          </a:bodyPr>
          <a:lstStyle>
            <a:lvl1pPr algn="l">
              <a:defRPr sz="4000" b="1">
                <a:solidFill>
                  <a:schemeClr val="bg1"/>
                </a:solidFill>
              </a:defRPr>
            </a:lvl1pPr>
          </a:lstStyle>
          <a:p>
            <a:r>
              <a:rPr lang="en-US" dirty="0"/>
              <a:t>Click to </a:t>
            </a:r>
            <a:br>
              <a:rPr lang="en-US" dirty="0"/>
            </a:br>
            <a:r>
              <a:rPr lang="en-US" dirty="0"/>
              <a:t>edit Master </a:t>
            </a:r>
            <a:br>
              <a:rPr lang="en-US" dirty="0"/>
            </a:br>
            <a:r>
              <a:rPr lang="en-US" dirty="0"/>
              <a:t>title </a:t>
            </a:r>
            <a:br>
              <a:rPr lang="en-US" dirty="0"/>
            </a:br>
            <a:r>
              <a:rPr lang="en-US" dirty="0"/>
              <a:t>style</a:t>
            </a:r>
          </a:p>
        </p:txBody>
      </p:sp>
      <p:sp>
        <p:nvSpPr>
          <p:cNvPr id="3" name="Subtitle 2">
            <a:extLst>
              <a:ext uri="{FF2B5EF4-FFF2-40B4-BE49-F238E27FC236}">
                <a16:creationId xmlns:a16="http://schemas.microsoft.com/office/drawing/2014/main" id="{6BA00352-C5ED-FA86-6C1F-A653D33EA448}"/>
              </a:ext>
            </a:extLst>
          </p:cNvPr>
          <p:cNvSpPr>
            <a:spLocks noGrp="1"/>
          </p:cNvSpPr>
          <p:nvPr>
            <p:ph type="subTitle" idx="1"/>
          </p:nvPr>
        </p:nvSpPr>
        <p:spPr>
          <a:xfrm>
            <a:off x="619432" y="4798140"/>
            <a:ext cx="5820698" cy="1366683"/>
          </a:xfrm>
        </p:spPr>
        <p:txBody>
          <a:bodyPr>
            <a:normAutofit/>
          </a:bodyPr>
          <a:lstStyle>
            <a:lvl1pPr marL="0" indent="0" algn="l">
              <a:spcBef>
                <a:spcPts val="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Rectangle 7">
            <a:extLst>
              <a:ext uri="{FF2B5EF4-FFF2-40B4-BE49-F238E27FC236}">
                <a16:creationId xmlns:a16="http://schemas.microsoft.com/office/drawing/2014/main" id="{B10F7064-577F-5489-013B-B80533D11C4C}"/>
              </a:ext>
            </a:extLst>
          </p:cNvPr>
          <p:cNvSpPr/>
          <p:nvPr userDrawn="1"/>
        </p:nvSpPr>
        <p:spPr>
          <a:xfrm>
            <a:off x="0" y="5657914"/>
            <a:ext cx="12192000" cy="120534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C067265B-A024-C781-E0D1-EF863180E19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18504" y="0"/>
            <a:ext cx="5871923" cy="6858000"/>
          </a:xfrm>
          <a:prstGeom prst="rect">
            <a:avLst/>
          </a:prstGeom>
        </p:spPr>
      </p:pic>
      <p:pic>
        <p:nvPicPr>
          <p:cNvPr id="5" name="Picture 4">
            <a:extLst>
              <a:ext uri="{FF2B5EF4-FFF2-40B4-BE49-F238E27FC236}">
                <a16:creationId xmlns:a16="http://schemas.microsoft.com/office/drawing/2014/main" id="{9646CEE4-08F0-0C07-C1D6-6BEE4749148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17608" y="684409"/>
            <a:ext cx="2496312" cy="588847"/>
          </a:xfrm>
          <a:prstGeom prst="rect">
            <a:avLst/>
          </a:prstGeom>
        </p:spPr>
      </p:pic>
    </p:spTree>
    <p:extLst>
      <p:ext uri="{BB962C8B-B14F-4D97-AF65-F5344CB8AC3E}">
        <p14:creationId xmlns:p14="http://schemas.microsoft.com/office/powerpoint/2010/main" val="36555003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p:txBody>
          <a:bodyPr/>
          <a:lstStyle>
            <a:lvl1pPr>
              <a:defRPr>
                <a:solidFill>
                  <a:srgbClr val="1B365D"/>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472969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5"/>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353718-B504-7F87-E066-0EBF37695DAA}"/>
              </a:ext>
            </a:extLst>
          </p:cNvPr>
          <p:cNvSpPr/>
          <p:nvPr userDrawn="1"/>
        </p:nvSpPr>
        <p:spPr>
          <a:xfrm>
            <a:off x="3233854" y="6016752"/>
            <a:ext cx="8207509" cy="38080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33EAC77-E29C-9F0D-95C2-15B86A3057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8362390" cy="6858000"/>
          </a:xfrm>
          <a:prstGeom prst="rect">
            <a:avLst/>
          </a:prstGeom>
        </p:spPr>
      </p:pic>
      <p:sp>
        <p:nvSpPr>
          <p:cNvPr id="2" name="Title 1">
            <a:extLst>
              <a:ext uri="{FF2B5EF4-FFF2-40B4-BE49-F238E27FC236}">
                <a16:creationId xmlns:a16="http://schemas.microsoft.com/office/drawing/2014/main" id="{4479FFB5-ECB2-E90E-2D1D-C621D67175CF}"/>
              </a:ext>
            </a:extLst>
          </p:cNvPr>
          <p:cNvSpPr>
            <a:spLocks noGrp="1"/>
          </p:cNvSpPr>
          <p:nvPr>
            <p:ph type="title" hasCustomPrompt="1"/>
          </p:nvPr>
        </p:nvSpPr>
        <p:spPr>
          <a:xfrm>
            <a:off x="914400" y="1579308"/>
            <a:ext cx="6931742" cy="3238939"/>
          </a:xfrm>
        </p:spPr>
        <p:txBody>
          <a:bodyPr anchor="ctr" anchorCtr="0"/>
          <a:lstStyle>
            <a:lvl1pPr>
              <a:defRPr sz="6000">
                <a:solidFill>
                  <a:schemeClr val="bg1"/>
                </a:solidFill>
              </a:defRPr>
            </a:lvl1pPr>
          </a:lstStyle>
          <a:p>
            <a:r>
              <a:rPr lang="en-US" dirty="0"/>
              <a:t>Click to edit </a:t>
            </a:r>
            <a:br>
              <a:rPr lang="en-US" dirty="0"/>
            </a:br>
            <a:r>
              <a:rPr lang="en-US" dirty="0"/>
              <a:t>Master title </a:t>
            </a:r>
            <a:br>
              <a:rPr lang="en-US" dirty="0"/>
            </a:br>
            <a:r>
              <a:rPr lang="en-US" dirty="0"/>
              <a:t>style</a:t>
            </a:r>
          </a:p>
        </p:txBody>
      </p:sp>
      <p:sp>
        <p:nvSpPr>
          <p:cNvPr id="3" name="Text Placeholder 2">
            <a:extLst>
              <a:ext uri="{FF2B5EF4-FFF2-40B4-BE49-F238E27FC236}">
                <a16:creationId xmlns:a16="http://schemas.microsoft.com/office/drawing/2014/main" id="{E87EE918-0B1E-6452-87A9-DF4A3D2B170D}"/>
              </a:ext>
            </a:extLst>
          </p:cNvPr>
          <p:cNvSpPr>
            <a:spLocks noGrp="1"/>
          </p:cNvSpPr>
          <p:nvPr>
            <p:ph type="body" idx="1"/>
          </p:nvPr>
        </p:nvSpPr>
        <p:spPr>
          <a:xfrm>
            <a:off x="914400" y="4954772"/>
            <a:ext cx="10363200" cy="1134878"/>
          </a:xfrm>
        </p:spPr>
        <p:txBody>
          <a:bodyPr/>
          <a:lstStyle>
            <a:lvl1pPr marL="0" indent="0">
              <a:lnSpc>
                <a:spcPct val="90000"/>
              </a:lnSpc>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D6832DE-4433-4E49-4062-C73289AB171A}"/>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a:extLst>
              <a:ext uri="{FF2B5EF4-FFF2-40B4-BE49-F238E27FC236}">
                <a16:creationId xmlns:a16="http://schemas.microsoft.com/office/drawing/2014/main" id="{ECABF192-B89B-17DC-5507-42E72D4FB092}"/>
              </a:ext>
            </a:extLst>
          </p:cNvPr>
          <p:cNvSpPr>
            <a:spLocks noGrp="1"/>
          </p:cNvSpPr>
          <p:nvPr>
            <p:ph type="sldNum" sz="quarter" idx="12"/>
          </p:nvPr>
        </p:nvSpPr>
        <p:spPr/>
        <p:txBody>
          <a:bodyPr/>
          <a:lstStyle/>
          <a:p>
            <a:fld id="{402AF41C-0C01-4292-8B40-325CC9F1007B}" type="slidenum">
              <a:rPr lang="en-US" smtClean="0"/>
              <a:t>‹#›</a:t>
            </a:fld>
            <a:endParaRPr lang="en-US"/>
          </a:p>
        </p:txBody>
      </p:sp>
      <p:sp>
        <p:nvSpPr>
          <p:cNvPr id="4" name="TextBox 3">
            <a:extLst>
              <a:ext uri="{FF2B5EF4-FFF2-40B4-BE49-F238E27FC236}">
                <a16:creationId xmlns:a16="http://schemas.microsoft.com/office/drawing/2014/main" id="{C1D4B925-4371-93EB-3411-84AE9B114A8C}"/>
              </a:ext>
            </a:extLst>
          </p:cNvPr>
          <p:cNvSpPr txBox="1"/>
          <p:nvPr userDrawn="1"/>
        </p:nvSpPr>
        <p:spPr>
          <a:xfrm>
            <a:off x="914400" y="6019503"/>
            <a:ext cx="2989007" cy="365760"/>
          </a:xfrm>
          <a:prstGeom prst="rect">
            <a:avLst/>
          </a:prstGeom>
          <a:noFill/>
        </p:spPr>
        <p:txBody>
          <a:bodyPr wrap="square" lIns="0" tIns="0" rIns="0" bIns="0" rtlCol="0" anchor="ctr" anchorCtr="0">
            <a:noAutofit/>
          </a:bodyPr>
          <a:lstStyle/>
          <a:p>
            <a:r>
              <a:rPr lang="en-US" sz="1050" b="1" dirty="0">
                <a:solidFill>
                  <a:schemeClr val="bg1"/>
                </a:solidFill>
              </a:rPr>
              <a:t>Fred Hutch Cancer Center</a:t>
            </a:r>
          </a:p>
        </p:txBody>
      </p:sp>
      <p:cxnSp>
        <p:nvCxnSpPr>
          <p:cNvPr id="11" name="Straight Connector 10">
            <a:extLst>
              <a:ext uri="{FF2B5EF4-FFF2-40B4-BE49-F238E27FC236}">
                <a16:creationId xmlns:a16="http://schemas.microsoft.com/office/drawing/2014/main" id="{7741CC2D-ADFA-3BBE-FF74-6466B3EFD9B9}"/>
              </a:ext>
            </a:extLst>
          </p:cNvPr>
          <p:cNvCxnSpPr>
            <a:cxnSpLocks/>
          </p:cNvCxnSpPr>
          <p:nvPr userDrawn="1"/>
        </p:nvCxnSpPr>
        <p:spPr>
          <a:xfrm flipH="1">
            <a:off x="3057832" y="6222047"/>
            <a:ext cx="8219768" cy="0"/>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471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19812-6B69-5FBB-40B0-CB1BD52BCB6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A54DC98-86E7-CF87-6709-1CDD57BB3276}"/>
              </a:ext>
            </a:extLst>
          </p:cNvPr>
          <p:cNvSpPr>
            <a:spLocks noGrp="1"/>
          </p:cNvSpPr>
          <p:nvPr>
            <p:ph sz="half" idx="1"/>
          </p:nvPr>
        </p:nvSpPr>
        <p:spPr>
          <a:xfrm>
            <a:off x="914400" y="1457580"/>
            <a:ext cx="5105400" cy="4352544"/>
          </a:xfrm>
        </p:spPr>
        <p:txBody>
          <a:bodyPr/>
          <a:lstStyle>
            <a:lvl1pPr>
              <a:defRPr>
                <a:solidFill>
                  <a:schemeClr val="tx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D3C2757-9BFC-85ED-1612-958629E55BB6}"/>
              </a:ext>
            </a:extLst>
          </p:cNvPr>
          <p:cNvSpPr>
            <a:spLocks noGrp="1"/>
          </p:cNvSpPr>
          <p:nvPr>
            <p:ph sz="half" idx="2"/>
          </p:nvPr>
        </p:nvSpPr>
        <p:spPr>
          <a:xfrm>
            <a:off x="6172200" y="1444752"/>
            <a:ext cx="5105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07503280-953A-6A6B-89B7-C754FA1117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43742A-90FE-37C8-2605-403C5CF2DAE4}"/>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216132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6503-DD78-2342-1E29-9AFE8C06ADCD}"/>
              </a:ext>
            </a:extLst>
          </p:cNvPr>
          <p:cNvSpPr>
            <a:spLocks noGrp="1"/>
          </p:cNvSpPr>
          <p:nvPr>
            <p:ph type="title"/>
          </p:nvPr>
        </p:nvSpPr>
        <p:spPr>
          <a:xfrm>
            <a:off x="914400" y="365125"/>
            <a:ext cx="10363200" cy="91440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24AF341-ED71-646A-640E-8FE822B368F2}"/>
              </a:ext>
            </a:extLst>
          </p:cNvPr>
          <p:cNvSpPr>
            <a:spLocks noGrp="1"/>
          </p:cNvSpPr>
          <p:nvPr>
            <p:ph type="body" idx="1" hasCustomPrompt="1"/>
          </p:nvPr>
        </p:nvSpPr>
        <p:spPr>
          <a:xfrm>
            <a:off x="914400" y="1189703"/>
            <a:ext cx="5083175" cy="747252"/>
          </a:xfrm>
        </p:spPr>
        <p:txBody>
          <a:bodyPr anchor="ctr" anchorCtr="0">
            <a:normAutofit/>
          </a:bodyPr>
          <a:lstStyle>
            <a:lvl1pPr marL="0" indent="0">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enter Level 2 header</a:t>
            </a:r>
          </a:p>
        </p:txBody>
      </p:sp>
      <p:sp>
        <p:nvSpPr>
          <p:cNvPr id="4" name="Content Placeholder 3">
            <a:extLst>
              <a:ext uri="{FF2B5EF4-FFF2-40B4-BE49-F238E27FC236}">
                <a16:creationId xmlns:a16="http://schemas.microsoft.com/office/drawing/2014/main" id="{CF9DFFEB-F573-0BB1-187E-BF04F49FD268}"/>
              </a:ext>
            </a:extLst>
          </p:cNvPr>
          <p:cNvSpPr>
            <a:spLocks noGrp="1"/>
          </p:cNvSpPr>
          <p:nvPr>
            <p:ph sz="half" idx="2"/>
          </p:nvPr>
        </p:nvSpPr>
        <p:spPr>
          <a:xfrm>
            <a:off x="914400" y="2103643"/>
            <a:ext cx="5083175" cy="36875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75DFCBD-3FEF-C58A-423A-C25C7878E9CE}"/>
              </a:ext>
            </a:extLst>
          </p:cNvPr>
          <p:cNvSpPr>
            <a:spLocks noGrp="1"/>
          </p:cNvSpPr>
          <p:nvPr>
            <p:ph type="body" sz="quarter" idx="3" hasCustomPrompt="1"/>
          </p:nvPr>
        </p:nvSpPr>
        <p:spPr>
          <a:xfrm>
            <a:off x="6172200" y="1188720"/>
            <a:ext cx="5083175" cy="749808"/>
          </a:xfrm>
        </p:spPr>
        <p:txBody>
          <a:bodyPr anchor="ctr" anchorCtr="0">
            <a:normAutofit/>
          </a:bodyPr>
          <a:lstStyle>
            <a:lvl1pPr marL="0" indent="0">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enter Level 2 header</a:t>
            </a:r>
          </a:p>
        </p:txBody>
      </p:sp>
      <p:sp>
        <p:nvSpPr>
          <p:cNvPr id="6" name="Content Placeholder 5">
            <a:extLst>
              <a:ext uri="{FF2B5EF4-FFF2-40B4-BE49-F238E27FC236}">
                <a16:creationId xmlns:a16="http://schemas.microsoft.com/office/drawing/2014/main" id="{7F62748D-706E-CE54-B6E2-799FC78943B6}"/>
              </a:ext>
            </a:extLst>
          </p:cNvPr>
          <p:cNvSpPr>
            <a:spLocks noGrp="1"/>
          </p:cNvSpPr>
          <p:nvPr>
            <p:ph sz="quarter" idx="4"/>
          </p:nvPr>
        </p:nvSpPr>
        <p:spPr>
          <a:xfrm>
            <a:off x="6172200" y="2103121"/>
            <a:ext cx="5105400" cy="368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E8900B23-F0D6-0912-2BA2-FF24210141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0DF546-748A-D965-DD85-EB6F83BB7EBE}"/>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171760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8D27-6BDD-5417-8EC4-00291A711D58}"/>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742BD33E-C6AD-7813-A913-149F3D87AE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843C93-A7DD-9E70-87A8-2F87BE9F031C}"/>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92233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CA95CB0-06CA-B017-ADCD-3F5EDEAB13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C6C2A4-51AC-1525-9934-8E61605A1BF6}"/>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158290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88641-8B4F-D444-19EC-BF7D8624D5D4}"/>
              </a:ext>
            </a:extLst>
          </p:cNvPr>
          <p:cNvSpPr>
            <a:spLocks noGrp="1"/>
          </p:cNvSpPr>
          <p:nvPr>
            <p:ph type="title" hasCustomPrompt="1"/>
          </p:nvPr>
        </p:nvSpPr>
        <p:spPr>
          <a:xfrm>
            <a:off x="914400" y="457200"/>
            <a:ext cx="3857625" cy="1600200"/>
          </a:xfrm>
        </p:spPr>
        <p:txBody>
          <a:bodyPr anchor="ctr" anchorCtr="0">
            <a:noAutofit/>
          </a:bodyPr>
          <a:lstStyle>
            <a:lvl1pPr>
              <a:defRPr sz="3200"/>
            </a:lvl1pPr>
          </a:lstStyle>
          <a:p>
            <a:r>
              <a:rPr lang="en-US" dirty="0"/>
              <a:t>Click to edit Master title style – two or three lines</a:t>
            </a:r>
          </a:p>
        </p:txBody>
      </p:sp>
      <p:sp>
        <p:nvSpPr>
          <p:cNvPr id="3" name="Content Placeholder 2">
            <a:extLst>
              <a:ext uri="{FF2B5EF4-FFF2-40B4-BE49-F238E27FC236}">
                <a16:creationId xmlns:a16="http://schemas.microsoft.com/office/drawing/2014/main" id="{014AC393-7E96-B9A7-1EB2-4A0C2FE4B650}"/>
              </a:ext>
            </a:extLst>
          </p:cNvPr>
          <p:cNvSpPr>
            <a:spLocks noGrp="1"/>
          </p:cNvSpPr>
          <p:nvPr>
            <p:ph idx="1"/>
          </p:nvPr>
        </p:nvSpPr>
        <p:spPr>
          <a:xfrm>
            <a:off x="5183188" y="757085"/>
            <a:ext cx="6094412" cy="5034115"/>
          </a:xfrm>
        </p:spPr>
        <p:txBody>
          <a:bodyPr>
            <a:normAutofit/>
          </a:bodyPr>
          <a:lstStyle>
            <a:lvl1pPr>
              <a:defRPr sz="1600"/>
            </a:lvl1pPr>
            <a:lvl2pPr>
              <a:defRPr sz="1600"/>
            </a:lvl2pPr>
            <a:lvl3pPr>
              <a:defRPr sz="1400"/>
            </a:lvl3pPr>
            <a:lvl4pPr>
              <a:defRPr sz="1200"/>
            </a:lvl4pPr>
            <a:lvl5pPr>
              <a:defRPr sz="12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B2350D6-D385-7F8E-946D-A25E5C0E136D}"/>
              </a:ext>
            </a:extLst>
          </p:cNvPr>
          <p:cNvSpPr>
            <a:spLocks noGrp="1"/>
          </p:cNvSpPr>
          <p:nvPr>
            <p:ph type="body" sz="half" idx="2"/>
          </p:nvPr>
        </p:nvSpPr>
        <p:spPr>
          <a:xfrm>
            <a:off x="914400" y="2057400"/>
            <a:ext cx="3857625" cy="3733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9A7407C-4B46-3405-2813-E1D3FDFD3C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532D6D-A165-0BDB-E69C-BAA8A085EA63}"/>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814052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9BFC8DD0-3F73-BB93-FA36-3D508DAD6913}"/>
              </a:ext>
            </a:extLst>
          </p:cNvPr>
          <p:cNvSpPr>
            <a:spLocks noGrp="1"/>
          </p:cNvSpPr>
          <p:nvPr>
            <p:ph sz="quarter" idx="13" hasCustomPrompt="1"/>
          </p:nvPr>
        </p:nvSpPr>
        <p:spPr>
          <a:xfrm>
            <a:off x="5183188" y="457201"/>
            <a:ext cx="6094412" cy="5334000"/>
          </a:xfrm>
        </p:spPr>
        <p:txBody>
          <a:bodyPr/>
          <a:lstStyle>
            <a:lvl1pPr marL="285750" indent="-285750">
              <a:buFont typeface="Arial" panose="020B0604020202020204" pitchFamily="34" charset="0"/>
              <a:buChar char="•"/>
              <a:defRPr/>
            </a:lvl1pPr>
            <a:lvl2pPr marL="742950" indent="-285750">
              <a:buFont typeface="Arial" panose="020B0604020202020204" pitchFamily="34" charset="0"/>
              <a:buChar char="•"/>
              <a:defRPr/>
            </a:lvl2pPr>
            <a:lvl3pPr marL="1200150" indent="-285750">
              <a:buFont typeface="Arial" panose="020B0604020202020204" pitchFamily="34" charset="0"/>
              <a:buChar char="•"/>
              <a:defRPr/>
            </a:lvl3pPr>
            <a:lvl4pPr marL="1543050" indent="-171450">
              <a:buFont typeface="Arial" panose="020B0604020202020204" pitchFamily="34" charset="0"/>
              <a:buChar char="•"/>
              <a:defRPr/>
            </a:lvl4pPr>
            <a:lvl5pPr marL="2000250" indent="-171450">
              <a:buFont typeface="Arial" panose="020B0604020202020204" pitchFamily="34" charset="0"/>
              <a:buChar char="•"/>
              <a:defRPr/>
            </a:lvl5pPr>
          </a:lstStyle>
          <a:p>
            <a:pPr lvl="0"/>
            <a:r>
              <a:rPr lang="en-US" dirty="0"/>
              <a:t>Insert table, image or chart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B2AA3505-7FD8-3C21-E430-A532D7CBA5FF}"/>
              </a:ext>
            </a:extLst>
          </p:cNvPr>
          <p:cNvSpPr>
            <a:spLocks noGrp="1"/>
          </p:cNvSpPr>
          <p:nvPr>
            <p:ph type="title" hasCustomPrompt="1"/>
          </p:nvPr>
        </p:nvSpPr>
        <p:spPr>
          <a:xfrm>
            <a:off x="914400" y="457200"/>
            <a:ext cx="3857625" cy="1600200"/>
          </a:xfrm>
        </p:spPr>
        <p:txBody>
          <a:bodyPr anchor="ctr" anchorCtr="0"/>
          <a:lstStyle>
            <a:lvl1pPr>
              <a:defRPr sz="3200"/>
            </a:lvl1pPr>
          </a:lstStyle>
          <a:p>
            <a:r>
              <a:rPr lang="en-US" dirty="0"/>
              <a:t>Click to edit Master title style – two or three lines</a:t>
            </a:r>
          </a:p>
        </p:txBody>
      </p:sp>
      <p:sp>
        <p:nvSpPr>
          <p:cNvPr id="4" name="Text Placeholder 3">
            <a:extLst>
              <a:ext uri="{FF2B5EF4-FFF2-40B4-BE49-F238E27FC236}">
                <a16:creationId xmlns:a16="http://schemas.microsoft.com/office/drawing/2014/main" id="{9710D798-29A6-98AD-C9F7-45A59E2732E0}"/>
              </a:ext>
            </a:extLst>
          </p:cNvPr>
          <p:cNvSpPr>
            <a:spLocks noGrp="1"/>
          </p:cNvSpPr>
          <p:nvPr>
            <p:ph type="body" sz="half" idx="2"/>
          </p:nvPr>
        </p:nvSpPr>
        <p:spPr>
          <a:xfrm>
            <a:off x="914400" y="2057400"/>
            <a:ext cx="3857625" cy="37338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A3E136E-CF06-F17E-F496-D7786FB2F9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3679E9-738E-749D-CE9C-27D8D1BC7CCF}"/>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994774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8469-31A0-1192-89C0-F4C965535B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286829-4E45-27A9-BF8A-3FA07E8E87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E42514-42C3-264E-57FD-09B97F23C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0FEF69-C193-EA93-1CF4-EE6B379BA551}"/>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265541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C8EAAE-10A4-8399-1E6B-3504E32E9AA1}"/>
              </a:ext>
            </a:extLst>
          </p:cNvPr>
          <p:cNvSpPr>
            <a:spLocks noGrp="1"/>
          </p:cNvSpPr>
          <p:nvPr>
            <p:ph type="title" orient="vert"/>
          </p:nvPr>
        </p:nvSpPr>
        <p:spPr>
          <a:xfrm>
            <a:off x="8724900" y="365125"/>
            <a:ext cx="25527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529A126-0427-2C05-B62C-023DCEE5C6F7}"/>
              </a:ext>
            </a:extLst>
          </p:cNvPr>
          <p:cNvSpPr>
            <a:spLocks noGrp="1"/>
          </p:cNvSpPr>
          <p:nvPr>
            <p:ph type="body" orient="vert" idx="1"/>
          </p:nvPr>
        </p:nvSpPr>
        <p:spPr>
          <a:xfrm>
            <a:off x="914400" y="365125"/>
            <a:ext cx="76581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C494D15-141A-C935-40FA-43D339B758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194BA6-3F44-02A6-F0CE-53FAF665746F}"/>
              </a:ext>
            </a:extLst>
          </p:cNvPr>
          <p:cNvSpPr>
            <a:spLocks noGrp="1"/>
          </p:cNvSpPr>
          <p:nvPr>
            <p:ph type="sldNum" sz="quarter" idx="12"/>
          </p:nvPr>
        </p:nvSpPr>
        <p:spPr/>
        <p:txBody>
          <a:bodyPr/>
          <a:lstStyle/>
          <a:p>
            <a:fld id="{402AF41C-0C01-4292-8B40-325CC9F1007B}" type="slidenum">
              <a:rPr lang="en-US" smtClean="0"/>
              <a:t>‹#›</a:t>
            </a:fld>
            <a:endParaRPr lang="en-US"/>
          </a:p>
        </p:txBody>
      </p:sp>
    </p:spTree>
    <p:extLst>
      <p:ext uri="{BB962C8B-B14F-4D97-AF65-F5344CB8AC3E}">
        <p14:creationId xmlns:p14="http://schemas.microsoft.com/office/powerpoint/2010/main" val="341534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DEC31A-CF14-110E-A388-447BAB4516BE}"/>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2641D5F3-14D8-EB4A-BCF0-7DEF40FD190C}"/>
              </a:ext>
            </a:extLst>
          </p:cNvPr>
          <p:cNvSpPr>
            <a:spLocks noGrp="1"/>
          </p:cNvSpPr>
          <p:nvPr>
            <p:ph type="sldNum" sz="quarter" idx="11"/>
          </p:nvPr>
        </p:nvSpPr>
        <p:spPr/>
        <p:txBody>
          <a:bodyPr/>
          <a:lstStyle/>
          <a:p>
            <a:fld id="{402AF41C-0C01-4292-8B40-325CC9F1007B}" type="slidenum">
              <a:rPr lang="en-US" smtClean="0"/>
              <a:pPr/>
              <a:t>‹#›</a:t>
            </a:fld>
            <a:endParaRPr lang="en-US" dirty="0"/>
          </a:p>
        </p:txBody>
      </p:sp>
      <p:sp>
        <p:nvSpPr>
          <p:cNvPr id="6" name="Text Placeholder 2">
            <a:extLst>
              <a:ext uri="{FF2B5EF4-FFF2-40B4-BE49-F238E27FC236}">
                <a16:creationId xmlns:a16="http://schemas.microsoft.com/office/drawing/2014/main" id="{EE9FF6C1-1F10-6B81-CAF0-B28BC6E74420}"/>
              </a:ext>
            </a:extLst>
          </p:cNvPr>
          <p:cNvSpPr>
            <a:spLocks noGrp="1"/>
          </p:cNvSpPr>
          <p:nvPr>
            <p:ph type="body" idx="1" hasCustomPrompt="1"/>
          </p:nvPr>
        </p:nvSpPr>
        <p:spPr>
          <a:xfrm>
            <a:off x="6096000" y="733270"/>
            <a:ext cx="5181600" cy="709105"/>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7" name="Text Placeholder 2">
            <a:extLst>
              <a:ext uri="{FF2B5EF4-FFF2-40B4-BE49-F238E27FC236}">
                <a16:creationId xmlns:a16="http://schemas.microsoft.com/office/drawing/2014/main" id="{B31E7022-7CAE-F7C0-D3C5-5B581F40C152}"/>
              </a:ext>
            </a:extLst>
          </p:cNvPr>
          <p:cNvSpPr>
            <a:spLocks noGrp="1"/>
          </p:cNvSpPr>
          <p:nvPr>
            <p:ph type="body" idx="18" hasCustomPrompt="1"/>
          </p:nvPr>
        </p:nvSpPr>
        <p:spPr>
          <a:xfrm>
            <a:off x="6096000" y="1825354"/>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8" name="Text Placeholder 2">
            <a:extLst>
              <a:ext uri="{FF2B5EF4-FFF2-40B4-BE49-F238E27FC236}">
                <a16:creationId xmlns:a16="http://schemas.microsoft.com/office/drawing/2014/main" id="{2A9F64A8-114B-5D81-514A-3E243058482C}"/>
              </a:ext>
            </a:extLst>
          </p:cNvPr>
          <p:cNvSpPr>
            <a:spLocks noGrp="1"/>
          </p:cNvSpPr>
          <p:nvPr>
            <p:ph type="body" idx="19" hasCustomPrompt="1"/>
          </p:nvPr>
        </p:nvSpPr>
        <p:spPr>
          <a:xfrm>
            <a:off x="6096000" y="2876669"/>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9" name="Text Placeholder 2">
            <a:extLst>
              <a:ext uri="{FF2B5EF4-FFF2-40B4-BE49-F238E27FC236}">
                <a16:creationId xmlns:a16="http://schemas.microsoft.com/office/drawing/2014/main" id="{DB82BF47-8D5B-87BE-5127-15DCE9D40596}"/>
              </a:ext>
            </a:extLst>
          </p:cNvPr>
          <p:cNvSpPr>
            <a:spLocks noGrp="1"/>
          </p:cNvSpPr>
          <p:nvPr>
            <p:ph type="body" idx="20" hasCustomPrompt="1"/>
          </p:nvPr>
        </p:nvSpPr>
        <p:spPr>
          <a:xfrm>
            <a:off x="6096000" y="3923512"/>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10" name="Text Placeholder 2">
            <a:extLst>
              <a:ext uri="{FF2B5EF4-FFF2-40B4-BE49-F238E27FC236}">
                <a16:creationId xmlns:a16="http://schemas.microsoft.com/office/drawing/2014/main" id="{9DD2B938-8AFF-0643-A887-9B1904CA619B}"/>
              </a:ext>
            </a:extLst>
          </p:cNvPr>
          <p:cNvSpPr>
            <a:spLocks noGrp="1"/>
          </p:cNvSpPr>
          <p:nvPr>
            <p:ph type="body" idx="21" hasCustomPrompt="1"/>
          </p:nvPr>
        </p:nvSpPr>
        <p:spPr>
          <a:xfrm>
            <a:off x="6096000" y="5011954"/>
            <a:ext cx="5181600"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grpSp>
        <p:nvGrpSpPr>
          <p:cNvPr id="11" name="Group 10">
            <a:extLst>
              <a:ext uri="{FF2B5EF4-FFF2-40B4-BE49-F238E27FC236}">
                <a16:creationId xmlns:a16="http://schemas.microsoft.com/office/drawing/2014/main" id="{0C15639E-8CC4-FEB7-1691-4EBF3865C265}"/>
              </a:ext>
            </a:extLst>
          </p:cNvPr>
          <p:cNvGrpSpPr/>
          <p:nvPr userDrawn="1"/>
        </p:nvGrpSpPr>
        <p:grpSpPr>
          <a:xfrm>
            <a:off x="621792" y="1065362"/>
            <a:ext cx="3829722" cy="3767059"/>
            <a:chOff x="621792" y="1474157"/>
            <a:chExt cx="3829722" cy="3767059"/>
          </a:xfrm>
        </p:grpSpPr>
        <p:sp>
          <p:nvSpPr>
            <p:cNvPr id="12" name="Oval 11">
              <a:extLst>
                <a:ext uri="{FF2B5EF4-FFF2-40B4-BE49-F238E27FC236}">
                  <a16:creationId xmlns:a16="http://schemas.microsoft.com/office/drawing/2014/main" id="{CE82A96D-087E-F58E-196E-5312EB64A1C5}"/>
                </a:ext>
              </a:extLst>
            </p:cNvPr>
            <p:cNvSpPr/>
            <p:nvPr userDrawn="1"/>
          </p:nvSpPr>
          <p:spPr>
            <a:xfrm>
              <a:off x="621792" y="1474157"/>
              <a:ext cx="3829722" cy="376705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D06907D-77AF-BD36-8B08-EC1B63CB1CA8}"/>
                </a:ext>
              </a:extLst>
            </p:cNvPr>
            <p:cNvSpPr/>
            <p:nvPr userDrawn="1"/>
          </p:nvSpPr>
          <p:spPr>
            <a:xfrm>
              <a:off x="1291675" y="2244576"/>
              <a:ext cx="2984804" cy="2079439"/>
            </a:xfrm>
            <a:prstGeom prst="rect">
              <a:avLst/>
            </a:prstGeom>
          </p:spPr>
          <p:txBody>
            <a:bodyPr wrap="square" lIns="0" tIns="0" rIns="0" bIns="0" anchor="ctr" anchorCtr="0">
              <a:noAutofit/>
            </a:bodyPr>
            <a:lstStyle/>
            <a:p>
              <a:pPr>
                <a:lnSpc>
                  <a:spcPct val="90000"/>
                </a:lnSpc>
                <a:buNone/>
              </a:pPr>
              <a:r>
                <a:rPr lang="en-US" altLang="en-US" sz="5400" b="0" i="0" dirty="0">
                  <a:solidFill>
                    <a:schemeClr val="bg1"/>
                  </a:solidFill>
                  <a:latin typeface="+mj-lt"/>
                  <a:ea typeface="ヒラギノ角ゴ Pro W3" panose="020B0300000000000000" pitchFamily="34" charset="-128"/>
                </a:rPr>
                <a:t>Table of Contents</a:t>
              </a:r>
            </a:p>
          </p:txBody>
        </p:sp>
      </p:grpSp>
      <p:sp>
        <p:nvSpPr>
          <p:cNvPr id="14" name="Text Placeholder 6">
            <a:extLst>
              <a:ext uri="{FF2B5EF4-FFF2-40B4-BE49-F238E27FC236}">
                <a16:creationId xmlns:a16="http://schemas.microsoft.com/office/drawing/2014/main" id="{DCEC661D-E074-375D-91A2-5AE8C1E64001}"/>
              </a:ext>
            </a:extLst>
          </p:cNvPr>
          <p:cNvSpPr>
            <a:spLocks noGrp="1"/>
          </p:cNvSpPr>
          <p:nvPr>
            <p:ph type="body" sz="quarter" idx="22" hasCustomPrompt="1"/>
          </p:nvPr>
        </p:nvSpPr>
        <p:spPr>
          <a:xfrm>
            <a:off x="5505820" y="524632"/>
            <a:ext cx="590180" cy="925512"/>
          </a:xfrm>
        </p:spPr>
        <p:txBody>
          <a:bodyPr anchor="ctr" anchorCtr="0">
            <a:noAutofit/>
          </a:bodyPr>
          <a:lstStyle>
            <a:lvl1pPr marL="0" indent="0" algn="l">
              <a:buNone/>
              <a:defRPr sz="6000" b="1">
                <a:latin typeface="+mj-lt"/>
              </a:defRPr>
            </a:lvl1pPr>
          </a:lstStyle>
          <a:p>
            <a:pPr lvl="0"/>
            <a:r>
              <a:rPr lang="en-US" sz="6000" b="1" dirty="0">
                <a:latin typeface="+mj-lt"/>
              </a:rPr>
              <a:t>1</a:t>
            </a:r>
            <a:endParaRPr lang="en-US" dirty="0"/>
          </a:p>
        </p:txBody>
      </p:sp>
      <p:sp>
        <p:nvSpPr>
          <p:cNvPr id="15" name="Text Placeholder 6">
            <a:extLst>
              <a:ext uri="{FF2B5EF4-FFF2-40B4-BE49-F238E27FC236}">
                <a16:creationId xmlns:a16="http://schemas.microsoft.com/office/drawing/2014/main" id="{0356D2A1-1F4F-E034-3663-54B8AC3457FD}"/>
              </a:ext>
            </a:extLst>
          </p:cNvPr>
          <p:cNvSpPr>
            <a:spLocks noGrp="1"/>
          </p:cNvSpPr>
          <p:nvPr>
            <p:ph type="body" sz="quarter" idx="23" hasCustomPrompt="1"/>
          </p:nvPr>
        </p:nvSpPr>
        <p:spPr>
          <a:xfrm>
            <a:off x="5518673" y="1613074"/>
            <a:ext cx="577327" cy="925512"/>
          </a:xfrm>
        </p:spPr>
        <p:txBody>
          <a:bodyPr anchor="ctr" anchorCtr="0">
            <a:noAutofit/>
          </a:bodyPr>
          <a:lstStyle>
            <a:lvl1pPr marL="0" indent="0" algn="l">
              <a:buNone/>
              <a:defRPr sz="6000" b="1">
                <a:latin typeface="+mj-lt"/>
              </a:defRPr>
            </a:lvl1pPr>
          </a:lstStyle>
          <a:p>
            <a:pPr lvl="0"/>
            <a:r>
              <a:rPr lang="en-US" sz="6000" b="1" dirty="0">
                <a:latin typeface="+mj-lt"/>
              </a:rPr>
              <a:t>2</a:t>
            </a:r>
            <a:endParaRPr lang="en-US" dirty="0"/>
          </a:p>
        </p:txBody>
      </p:sp>
      <p:sp>
        <p:nvSpPr>
          <p:cNvPr id="16" name="Text Placeholder 6">
            <a:extLst>
              <a:ext uri="{FF2B5EF4-FFF2-40B4-BE49-F238E27FC236}">
                <a16:creationId xmlns:a16="http://schemas.microsoft.com/office/drawing/2014/main" id="{3DE5DCA6-E722-888B-586D-7DCE83FA44B4}"/>
              </a:ext>
            </a:extLst>
          </p:cNvPr>
          <p:cNvSpPr>
            <a:spLocks noGrp="1"/>
          </p:cNvSpPr>
          <p:nvPr>
            <p:ph type="body" sz="quarter" idx="24" hasCustomPrompt="1"/>
          </p:nvPr>
        </p:nvSpPr>
        <p:spPr>
          <a:xfrm>
            <a:off x="5505819" y="3711232"/>
            <a:ext cx="590180" cy="925512"/>
          </a:xfrm>
        </p:spPr>
        <p:txBody>
          <a:bodyPr anchor="ctr" anchorCtr="0">
            <a:noAutofit/>
          </a:bodyPr>
          <a:lstStyle>
            <a:lvl1pPr marL="0" indent="0" algn="l">
              <a:buNone/>
              <a:defRPr sz="6000" b="1">
                <a:latin typeface="+mj-lt"/>
              </a:defRPr>
            </a:lvl1pPr>
          </a:lstStyle>
          <a:p>
            <a:pPr lvl="0"/>
            <a:r>
              <a:rPr lang="en-US" sz="6000" b="1" dirty="0">
                <a:latin typeface="+mj-lt"/>
              </a:rPr>
              <a:t>4</a:t>
            </a:r>
            <a:endParaRPr lang="en-US" dirty="0"/>
          </a:p>
        </p:txBody>
      </p:sp>
      <p:sp>
        <p:nvSpPr>
          <p:cNvPr id="17" name="Text Placeholder 6">
            <a:extLst>
              <a:ext uri="{FF2B5EF4-FFF2-40B4-BE49-F238E27FC236}">
                <a16:creationId xmlns:a16="http://schemas.microsoft.com/office/drawing/2014/main" id="{421A37EF-DD9A-147C-DAE2-0D6A31A392C6}"/>
              </a:ext>
            </a:extLst>
          </p:cNvPr>
          <p:cNvSpPr>
            <a:spLocks noGrp="1"/>
          </p:cNvSpPr>
          <p:nvPr>
            <p:ph type="body" sz="quarter" idx="25" hasCustomPrompt="1"/>
          </p:nvPr>
        </p:nvSpPr>
        <p:spPr>
          <a:xfrm>
            <a:off x="5505819" y="4799674"/>
            <a:ext cx="590180" cy="925512"/>
          </a:xfrm>
        </p:spPr>
        <p:txBody>
          <a:bodyPr anchor="ctr" anchorCtr="0">
            <a:noAutofit/>
          </a:bodyPr>
          <a:lstStyle>
            <a:lvl1pPr marL="0" indent="0" algn="l">
              <a:buNone/>
              <a:defRPr sz="6000" b="1">
                <a:latin typeface="+mj-lt"/>
              </a:defRPr>
            </a:lvl1pPr>
          </a:lstStyle>
          <a:p>
            <a:pPr lvl="0"/>
            <a:r>
              <a:rPr lang="en-US" sz="6000" b="1" dirty="0">
                <a:latin typeface="+mj-lt"/>
              </a:rPr>
              <a:t>5</a:t>
            </a:r>
            <a:endParaRPr lang="en-US" dirty="0"/>
          </a:p>
        </p:txBody>
      </p:sp>
      <p:sp>
        <p:nvSpPr>
          <p:cNvPr id="18" name="Text Placeholder 6">
            <a:extLst>
              <a:ext uri="{FF2B5EF4-FFF2-40B4-BE49-F238E27FC236}">
                <a16:creationId xmlns:a16="http://schemas.microsoft.com/office/drawing/2014/main" id="{DDBE69E7-EF78-104F-175E-E14F0469BC27}"/>
              </a:ext>
            </a:extLst>
          </p:cNvPr>
          <p:cNvSpPr>
            <a:spLocks noGrp="1"/>
          </p:cNvSpPr>
          <p:nvPr>
            <p:ph type="body" sz="quarter" idx="26" hasCustomPrompt="1"/>
          </p:nvPr>
        </p:nvSpPr>
        <p:spPr>
          <a:xfrm>
            <a:off x="5518673" y="2664389"/>
            <a:ext cx="577327" cy="925512"/>
          </a:xfrm>
        </p:spPr>
        <p:txBody>
          <a:bodyPr anchor="ctr" anchorCtr="0">
            <a:noAutofit/>
          </a:bodyPr>
          <a:lstStyle>
            <a:lvl1pPr marL="0" indent="0" algn="l">
              <a:buNone/>
              <a:defRPr sz="6000" b="1">
                <a:latin typeface="+mj-lt"/>
              </a:defRPr>
            </a:lvl1pPr>
          </a:lstStyle>
          <a:p>
            <a:pPr lvl="0"/>
            <a:r>
              <a:rPr lang="en-US" sz="6000" b="1" dirty="0">
                <a:latin typeface="+mj-lt"/>
              </a:rPr>
              <a:t>3</a:t>
            </a:r>
            <a:endParaRPr lang="en-US" dirty="0"/>
          </a:p>
        </p:txBody>
      </p:sp>
    </p:spTree>
    <p:extLst>
      <p:ext uri="{BB962C8B-B14F-4D97-AF65-F5344CB8AC3E}">
        <p14:creationId xmlns:p14="http://schemas.microsoft.com/office/powerpoint/2010/main" val="2276592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ection Call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86DEC31A-CF14-110E-A388-447BAB4516BE}"/>
              </a:ext>
            </a:extLst>
          </p:cNvPr>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2641D5F3-14D8-EB4A-BCF0-7DEF40FD190C}"/>
              </a:ext>
            </a:extLst>
          </p:cNvPr>
          <p:cNvSpPr>
            <a:spLocks noGrp="1"/>
          </p:cNvSpPr>
          <p:nvPr>
            <p:ph type="sldNum" sz="quarter" idx="11"/>
          </p:nvPr>
        </p:nvSpPr>
        <p:spPr/>
        <p:txBody>
          <a:bodyPr/>
          <a:lstStyle/>
          <a:p>
            <a:fld id="{402AF41C-0C01-4292-8B40-325CC9F1007B}" type="slidenum">
              <a:rPr lang="en-US" smtClean="0"/>
              <a:pPr/>
              <a:t>‹#›</a:t>
            </a:fld>
            <a:endParaRPr lang="en-US" dirty="0"/>
          </a:p>
        </p:txBody>
      </p:sp>
      <p:sp>
        <p:nvSpPr>
          <p:cNvPr id="6" name="Text Placeholder 2">
            <a:extLst>
              <a:ext uri="{FF2B5EF4-FFF2-40B4-BE49-F238E27FC236}">
                <a16:creationId xmlns:a16="http://schemas.microsoft.com/office/drawing/2014/main" id="{EE9FF6C1-1F10-6B81-CAF0-B28BC6E74420}"/>
              </a:ext>
            </a:extLst>
          </p:cNvPr>
          <p:cNvSpPr>
            <a:spLocks noGrp="1"/>
          </p:cNvSpPr>
          <p:nvPr>
            <p:ph type="body" idx="1" hasCustomPrompt="1"/>
          </p:nvPr>
        </p:nvSpPr>
        <p:spPr>
          <a:xfrm>
            <a:off x="2259494" y="733270"/>
            <a:ext cx="9018106" cy="709105"/>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7" name="Text Placeholder 2">
            <a:extLst>
              <a:ext uri="{FF2B5EF4-FFF2-40B4-BE49-F238E27FC236}">
                <a16:creationId xmlns:a16="http://schemas.microsoft.com/office/drawing/2014/main" id="{B31E7022-7CAE-F7C0-D3C5-5B581F40C152}"/>
              </a:ext>
            </a:extLst>
          </p:cNvPr>
          <p:cNvSpPr>
            <a:spLocks noGrp="1"/>
          </p:cNvSpPr>
          <p:nvPr>
            <p:ph type="body" idx="18" hasCustomPrompt="1"/>
          </p:nvPr>
        </p:nvSpPr>
        <p:spPr>
          <a:xfrm>
            <a:off x="2259494" y="1825354"/>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8" name="Text Placeholder 2">
            <a:extLst>
              <a:ext uri="{FF2B5EF4-FFF2-40B4-BE49-F238E27FC236}">
                <a16:creationId xmlns:a16="http://schemas.microsoft.com/office/drawing/2014/main" id="{2A9F64A8-114B-5D81-514A-3E243058482C}"/>
              </a:ext>
            </a:extLst>
          </p:cNvPr>
          <p:cNvSpPr>
            <a:spLocks noGrp="1"/>
          </p:cNvSpPr>
          <p:nvPr>
            <p:ph type="body" idx="19" hasCustomPrompt="1"/>
          </p:nvPr>
        </p:nvSpPr>
        <p:spPr>
          <a:xfrm>
            <a:off x="2259494" y="2876669"/>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9" name="Text Placeholder 2">
            <a:extLst>
              <a:ext uri="{FF2B5EF4-FFF2-40B4-BE49-F238E27FC236}">
                <a16:creationId xmlns:a16="http://schemas.microsoft.com/office/drawing/2014/main" id="{DB82BF47-8D5B-87BE-5127-15DCE9D40596}"/>
              </a:ext>
            </a:extLst>
          </p:cNvPr>
          <p:cNvSpPr>
            <a:spLocks noGrp="1"/>
          </p:cNvSpPr>
          <p:nvPr>
            <p:ph type="body" idx="20" hasCustomPrompt="1"/>
          </p:nvPr>
        </p:nvSpPr>
        <p:spPr>
          <a:xfrm>
            <a:off x="2259494" y="3923512"/>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10" name="Text Placeholder 2">
            <a:extLst>
              <a:ext uri="{FF2B5EF4-FFF2-40B4-BE49-F238E27FC236}">
                <a16:creationId xmlns:a16="http://schemas.microsoft.com/office/drawing/2014/main" id="{9DD2B938-8AFF-0643-A887-9B1904CA619B}"/>
              </a:ext>
            </a:extLst>
          </p:cNvPr>
          <p:cNvSpPr>
            <a:spLocks noGrp="1"/>
          </p:cNvSpPr>
          <p:nvPr>
            <p:ph type="body" idx="21" hasCustomPrompt="1"/>
          </p:nvPr>
        </p:nvSpPr>
        <p:spPr>
          <a:xfrm>
            <a:off x="2259494" y="5011954"/>
            <a:ext cx="9018106" cy="713232"/>
          </a:xfrm>
          <a:prstGeom prst="rect">
            <a:avLst/>
          </a:prstGeom>
        </p:spPr>
        <p:txBody>
          <a:bodyPr anchor="ctr" anchorCtr="0">
            <a:noAutofit/>
          </a:bodyPr>
          <a:lstStyle>
            <a:lvl1pPr marL="0" indent="0" algn="l" defTabSz="914400" rtl="0" eaLnBrk="1" latinLnBrk="0" hangingPunct="1">
              <a:lnSpc>
                <a:spcPct val="90000"/>
              </a:lnSpc>
              <a:spcBef>
                <a:spcPts val="1000"/>
              </a:spcBef>
              <a:buClr>
                <a:schemeClr val="accent1"/>
              </a:buClr>
              <a:buFont typeface="+mj-lt"/>
              <a:buNone/>
              <a:defRPr lang="en-US" sz="2400" b="0" i="0" kern="1200" cap="none" baseline="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Enter Section</a:t>
            </a:r>
          </a:p>
        </p:txBody>
      </p:sp>
      <p:sp>
        <p:nvSpPr>
          <p:cNvPr id="14" name="Text Placeholder 6">
            <a:extLst>
              <a:ext uri="{FF2B5EF4-FFF2-40B4-BE49-F238E27FC236}">
                <a16:creationId xmlns:a16="http://schemas.microsoft.com/office/drawing/2014/main" id="{DCEC661D-E074-375D-91A2-5AE8C1E64001}"/>
              </a:ext>
            </a:extLst>
          </p:cNvPr>
          <p:cNvSpPr>
            <a:spLocks noGrp="1"/>
          </p:cNvSpPr>
          <p:nvPr>
            <p:ph type="body" sz="quarter" idx="22" hasCustomPrompt="1"/>
          </p:nvPr>
        </p:nvSpPr>
        <p:spPr>
          <a:xfrm>
            <a:off x="1669314" y="524632"/>
            <a:ext cx="590180" cy="925512"/>
          </a:xfrm>
        </p:spPr>
        <p:txBody>
          <a:bodyPr anchor="ctr" anchorCtr="0">
            <a:noAutofit/>
          </a:bodyPr>
          <a:lstStyle>
            <a:lvl1pPr marL="0" indent="0" algn="l">
              <a:buNone/>
              <a:defRPr sz="6000" b="1">
                <a:latin typeface="+mj-lt"/>
              </a:defRPr>
            </a:lvl1pPr>
          </a:lstStyle>
          <a:p>
            <a:pPr lvl="0"/>
            <a:r>
              <a:rPr lang="en-US" sz="6000" b="1" dirty="0">
                <a:latin typeface="+mj-lt"/>
              </a:rPr>
              <a:t>1</a:t>
            </a:r>
            <a:endParaRPr lang="en-US" dirty="0"/>
          </a:p>
        </p:txBody>
      </p:sp>
      <p:sp>
        <p:nvSpPr>
          <p:cNvPr id="15" name="Text Placeholder 6">
            <a:extLst>
              <a:ext uri="{FF2B5EF4-FFF2-40B4-BE49-F238E27FC236}">
                <a16:creationId xmlns:a16="http://schemas.microsoft.com/office/drawing/2014/main" id="{0356D2A1-1F4F-E034-3663-54B8AC3457FD}"/>
              </a:ext>
            </a:extLst>
          </p:cNvPr>
          <p:cNvSpPr>
            <a:spLocks noGrp="1"/>
          </p:cNvSpPr>
          <p:nvPr>
            <p:ph type="body" sz="quarter" idx="23" hasCustomPrompt="1"/>
          </p:nvPr>
        </p:nvSpPr>
        <p:spPr>
          <a:xfrm>
            <a:off x="1682167" y="1613074"/>
            <a:ext cx="577327" cy="925512"/>
          </a:xfrm>
        </p:spPr>
        <p:txBody>
          <a:bodyPr anchor="ctr" anchorCtr="0">
            <a:noAutofit/>
          </a:bodyPr>
          <a:lstStyle>
            <a:lvl1pPr marL="0" indent="0" algn="l">
              <a:buNone/>
              <a:defRPr sz="6000" b="1">
                <a:latin typeface="+mj-lt"/>
              </a:defRPr>
            </a:lvl1pPr>
          </a:lstStyle>
          <a:p>
            <a:pPr lvl="0"/>
            <a:r>
              <a:rPr lang="en-US" sz="6000" b="1" dirty="0">
                <a:latin typeface="+mj-lt"/>
              </a:rPr>
              <a:t>2</a:t>
            </a:r>
            <a:endParaRPr lang="en-US" dirty="0"/>
          </a:p>
        </p:txBody>
      </p:sp>
      <p:sp>
        <p:nvSpPr>
          <p:cNvPr id="16" name="Text Placeholder 6">
            <a:extLst>
              <a:ext uri="{FF2B5EF4-FFF2-40B4-BE49-F238E27FC236}">
                <a16:creationId xmlns:a16="http://schemas.microsoft.com/office/drawing/2014/main" id="{3DE5DCA6-E722-888B-586D-7DCE83FA44B4}"/>
              </a:ext>
            </a:extLst>
          </p:cNvPr>
          <p:cNvSpPr>
            <a:spLocks noGrp="1"/>
          </p:cNvSpPr>
          <p:nvPr>
            <p:ph type="body" sz="quarter" idx="24" hasCustomPrompt="1"/>
          </p:nvPr>
        </p:nvSpPr>
        <p:spPr>
          <a:xfrm>
            <a:off x="1669313" y="3711232"/>
            <a:ext cx="590180" cy="925512"/>
          </a:xfrm>
        </p:spPr>
        <p:txBody>
          <a:bodyPr anchor="ctr" anchorCtr="0">
            <a:noAutofit/>
          </a:bodyPr>
          <a:lstStyle>
            <a:lvl1pPr marL="0" indent="0" algn="l">
              <a:buNone/>
              <a:defRPr sz="6000" b="1">
                <a:latin typeface="+mj-lt"/>
              </a:defRPr>
            </a:lvl1pPr>
          </a:lstStyle>
          <a:p>
            <a:pPr lvl="0"/>
            <a:r>
              <a:rPr lang="en-US" sz="6000" b="1" dirty="0">
                <a:latin typeface="+mj-lt"/>
              </a:rPr>
              <a:t>4</a:t>
            </a:r>
            <a:endParaRPr lang="en-US" dirty="0"/>
          </a:p>
        </p:txBody>
      </p:sp>
      <p:sp>
        <p:nvSpPr>
          <p:cNvPr id="17" name="Text Placeholder 6">
            <a:extLst>
              <a:ext uri="{FF2B5EF4-FFF2-40B4-BE49-F238E27FC236}">
                <a16:creationId xmlns:a16="http://schemas.microsoft.com/office/drawing/2014/main" id="{421A37EF-DD9A-147C-DAE2-0D6A31A392C6}"/>
              </a:ext>
            </a:extLst>
          </p:cNvPr>
          <p:cNvSpPr>
            <a:spLocks noGrp="1"/>
          </p:cNvSpPr>
          <p:nvPr>
            <p:ph type="body" sz="quarter" idx="25" hasCustomPrompt="1"/>
          </p:nvPr>
        </p:nvSpPr>
        <p:spPr>
          <a:xfrm>
            <a:off x="1669313" y="4799674"/>
            <a:ext cx="590180" cy="925512"/>
          </a:xfrm>
        </p:spPr>
        <p:txBody>
          <a:bodyPr anchor="ctr" anchorCtr="0">
            <a:noAutofit/>
          </a:bodyPr>
          <a:lstStyle>
            <a:lvl1pPr marL="0" indent="0" algn="l">
              <a:buNone/>
              <a:defRPr sz="6000" b="1">
                <a:latin typeface="+mj-lt"/>
              </a:defRPr>
            </a:lvl1pPr>
          </a:lstStyle>
          <a:p>
            <a:pPr lvl="0"/>
            <a:r>
              <a:rPr lang="en-US" sz="6000" b="1" dirty="0">
                <a:latin typeface="+mj-lt"/>
              </a:rPr>
              <a:t>5</a:t>
            </a:r>
            <a:endParaRPr lang="en-US" dirty="0"/>
          </a:p>
        </p:txBody>
      </p:sp>
      <p:sp>
        <p:nvSpPr>
          <p:cNvPr id="18" name="Text Placeholder 6">
            <a:extLst>
              <a:ext uri="{FF2B5EF4-FFF2-40B4-BE49-F238E27FC236}">
                <a16:creationId xmlns:a16="http://schemas.microsoft.com/office/drawing/2014/main" id="{DDBE69E7-EF78-104F-175E-E14F0469BC27}"/>
              </a:ext>
            </a:extLst>
          </p:cNvPr>
          <p:cNvSpPr>
            <a:spLocks noGrp="1"/>
          </p:cNvSpPr>
          <p:nvPr>
            <p:ph type="body" sz="quarter" idx="26" hasCustomPrompt="1"/>
          </p:nvPr>
        </p:nvSpPr>
        <p:spPr>
          <a:xfrm>
            <a:off x="1682167" y="2664389"/>
            <a:ext cx="577327" cy="925512"/>
          </a:xfrm>
        </p:spPr>
        <p:txBody>
          <a:bodyPr anchor="ctr" anchorCtr="0">
            <a:noAutofit/>
          </a:bodyPr>
          <a:lstStyle>
            <a:lvl1pPr marL="0" indent="0" algn="l">
              <a:buNone/>
              <a:defRPr sz="6000" b="1">
                <a:latin typeface="+mj-lt"/>
              </a:defRPr>
            </a:lvl1pPr>
          </a:lstStyle>
          <a:p>
            <a:pPr lvl="0"/>
            <a:r>
              <a:rPr lang="en-US" sz="6000" b="1" dirty="0">
                <a:latin typeface="+mj-lt"/>
              </a:rPr>
              <a:t>3</a:t>
            </a:r>
            <a:endParaRPr lang="en-US" dirty="0"/>
          </a:p>
        </p:txBody>
      </p:sp>
      <p:pic>
        <p:nvPicPr>
          <p:cNvPr id="2" name="Picture 1">
            <a:extLst>
              <a:ext uri="{FF2B5EF4-FFF2-40B4-BE49-F238E27FC236}">
                <a16:creationId xmlns:a16="http://schemas.microsoft.com/office/drawing/2014/main" id="{08E0ADFC-4E21-8B1B-2B92-D873DFF768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35752"/>
            <a:ext cx="446913" cy="4371975"/>
          </a:xfrm>
          <a:prstGeom prst="rect">
            <a:avLst/>
          </a:prstGeom>
        </p:spPr>
      </p:pic>
    </p:spTree>
    <p:extLst>
      <p:ext uri="{BB962C8B-B14F-4D97-AF65-F5344CB8AC3E}">
        <p14:creationId xmlns:p14="http://schemas.microsoft.com/office/powerpoint/2010/main" val="567289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w/icon on r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p:txBody>
          <a:bodyPr/>
          <a:lstStyle>
            <a:lvl1pPr>
              <a:defRPr>
                <a:solidFill>
                  <a:srgbClr val="1B365D"/>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t>‹#›</a:t>
            </a:fld>
            <a:endParaRPr lang="en-US"/>
          </a:p>
        </p:txBody>
      </p:sp>
      <p:pic>
        <p:nvPicPr>
          <p:cNvPr id="4" name="Picture 3" descr="Icon&#10;&#10;Description automatically generated">
            <a:extLst>
              <a:ext uri="{FF2B5EF4-FFF2-40B4-BE49-F238E27FC236}">
                <a16:creationId xmlns:a16="http://schemas.microsoft.com/office/drawing/2014/main" id="{4E2DA7D5-7145-4155-9CEA-6BD6DBBE32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02924" y="371074"/>
            <a:ext cx="989076" cy="1190244"/>
          </a:xfrm>
          <a:prstGeom prst="rect">
            <a:avLst/>
          </a:prstGeom>
        </p:spPr>
      </p:pic>
    </p:spTree>
    <p:extLst>
      <p:ext uri="{BB962C8B-B14F-4D97-AF65-F5344CB8AC3E}">
        <p14:creationId xmlns:p14="http://schemas.microsoft.com/office/powerpoint/2010/main" val="1161574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_Text w/sub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103632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103632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Level 2 header</a:t>
            </a:r>
          </a:p>
        </p:txBody>
      </p:sp>
    </p:spTree>
    <p:extLst>
      <p:ext uri="{BB962C8B-B14F-4D97-AF65-F5344CB8AC3E}">
        <p14:creationId xmlns:p14="http://schemas.microsoft.com/office/powerpoint/2010/main" val="3888130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_Text w/Subhead &amp;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0" y="365760"/>
            <a:ext cx="10363200" cy="914400"/>
          </a:xfrm>
          <a:prstGeom prst="rect">
            <a:avLst/>
          </a:prstGeom>
        </p:spPr>
        <p:txBody>
          <a:bodyPr anchor="ctr" anchorCtr="0">
            <a:noAutofit/>
          </a:bodyPr>
          <a:lstStyle>
            <a:lvl1pPr>
              <a:defRPr>
                <a:solidFill>
                  <a:schemeClr val="tx1"/>
                </a:solidFill>
              </a:defRPr>
            </a:lvl1pPr>
          </a:lstStyle>
          <a:p>
            <a:r>
              <a:rPr lang="en-US"/>
              <a:t>Click to edit Master title style</a:t>
            </a:r>
            <a:endParaRPr lang="en-US" dirty="0"/>
          </a:p>
        </p:txBody>
      </p:sp>
      <p:sp>
        <p:nvSpPr>
          <p:cNvPr id="21" name="Text Placeholder 20"/>
          <p:cNvSpPr>
            <a:spLocks noGrp="1"/>
          </p:cNvSpPr>
          <p:nvPr>
            <p:ph type="body" sz="quarter" idx="10" hasCustomPrompt="1"/>
          </p:nvPr>
        </p:nvSpPr>
        <p:spPr>
          <a:xfrm>
            <a:off x="914399" y="1933684"/>
            <a:ext cx="10363199" cy="827803"/>
          </a:xfrm>
          <a:prstGeom prst="rect">
            <a:avLst/>
          </a:prstGeom>
        </p:spPr>
        <p:txBody>
          <a:bodyPr vert="horz" lIns="0" tIns="45720" rIns="91440" bIns="45720" rtlCol="0">
            <a:noAutofit/>
          </a:bodyPr>
          <a:lstStyle>
            <a:lvl1pPr marL="0" indent="0">
              <a:buNone/>
              <a:defRPr lang="en-US" sz="1600" b="1" kern="0" cap="all" spc="0" normalizeH="0" baseline="0" dirty="0">
                <a:solidFill>
                  <a:schemeClr val="tx2"/>
                </a:solidFill>
              </a:defRPr>
            </a:lvl1pPr>
          </a:lstStyle>
          <a:p>
            <a:pPr marL="197213" lvl="0" indent="-197213"/>
            <a:r>
              <a:rPr lang="en-US" dirty="0"/>
              <a:t>Click to add subtitle text</a:t>
            </a:r>
          </a:p>
        </p:txBody>
      </p:sp>
      <p:sp>
        <p:nvSpPr>
          <p:cNvPr id="23" name="Text Placeholder 22"/>
          <p:cNvSpPr>
            <a:spLocks noGrp="1"/>
          </p:cNvSpPr>
          <p:nvPr>
            <p:ph type="body" sz="quarter" idx="11" hasCustomPrompt="1"/>
          </p:nvPr>
        </p:nvSpPr>
        <p:spPr>
          <a:xfrm>
            <a:off x="914400" y="1188720"/>
            <a:ext cx="10363200" cy="749808"/>
          </a:xfrm>
          <a:prstGeom prst="rect">
            <a:avLst/>
          </a:prstGeom>
        </p:spPr>
        <p:txBody>
          <a:bodyPr tIns="0" rIns="0" anchor="ctr" anchorCtr="0">
            <a:noAutofit/>
          </a:bodyPr>
          <a:lstStyle>
            <a:lvl1pPr marL="0" indent="0">
              <a:lnSpc>
                <a:spcPct val="90000"/>
              </a:lnSpc>
              <a:buNone/>
              <a:defRPr sz="1900" cap="none" baseline="0">
                <a:solidFill>
                  <a:schemeClr val="accent5"/>
                </a:solidFill>
              </a:defRPr>
            </a:lvl1pPr>
          </a:lstStyle>
          <a:p>
            <a:pPr lvl="0"/>
            <a:r>
              <a:rPr lang="en-US" dirty="0"/>
              <a:t>Click to enter Level 2 header</a:t>
            </a:r>
          </a:p>
        </p:txBody>
      </p:sp>
      <p:sp>
        <p:nvSpPr>
          <p:cNvPr id="3" name="Footer Placeholder 2">
            <a:extLst>
              <a:ext uri="{FF2B5EF4-FFF2-40B4-BE49-F238E27FC236}">
                <a16:creationId xmlns:a16="http://schemas.microsoft.com/office/drawing/2014/main" id="{0541A24A-CF28-0C46-BC50-7171D12730D5}"/>
              </a:ext>
            </a:extLst>
          </p:cNvPr>
          <p:cNvSpPr>
            <a:spLocks noGrp="1"/>
          </p:cNvSpPr>
          <p:nvPr>
            <p:ph type="ftr" sz="quarter" idx="14"/>
          </p:nvPr>
        </p:nvSpPr>
        <p:spPr>
          <a:xfrm>
            <a:off x="914400" y="6355080"/>
            <a:ext cx="10363200" cy="365125"/>
          </a:xfrm>
        </p:spPr>
        <p:txBody>
          <a:bodyPr anchor="ctr" anchorCtr="0"/>
          <a:lstStyle/>
          <a:p>
            <a:endParaRPr lang="en-US" dirty="0"/>
          </a:p>
        </p:txBody>
      </p:sp>
      <p:sp>
        <p:nvSpPr>
          <p:cNvPr id="5" name="Slide Number Placeholder 4">
            <a:extLst>
              <a:ext uri="{FF2B5EF4-FFF2-40B4-BE49-F238E27FC236}">
                <a16:creationId xmlns:a16="http://schemas.microsoft.com/office/drawing/2014/main" id="{25EE0827-E235-7147-995F-7CEAF6D48EB2}"/>
              </a:ext>
            </a:extLst>
          </p:cNvPr>
          <p:cNvSpPr>
            <a:spLocks noGrp="1"/>
          </p:cNvSpPr>
          <p:nvPr>
            <p:ph type="sldNum" sz="quarter" idx="15"/>
          </p:nvPr>
        </p:nvSpPr>
        <p:spPr/>
        <p:txBody>
          <a:bodyPr/>
          <a:lstStyle/>
          <a:p>
            <a:fld id="{402AF41C-0C01-4292-8B40-325CC9F1007B}" type="slidenum">
              <a:rPr lang="en-US" smtClean="0"/>
              <a:pPr/>
              <a:t>‹#›</a:t>
            </a:fld>
            <a:endParaRPr lang="en-US" dirty="0"/>
          </a:p>
        </p:txBody>
      </p:sp>
      <p:sp>
        <p:nvSpPr>
          <p:cNvPr id="8" name="Text Placeholder 7">
            <a:extLst>
              <a:ext uri="{FF2B5EF4-FFF2-40B4-BE49-F238E27FC236}">
                <a16:creationId xmlns:a16="http://schemas.microsoft.com/office/drawing/2014/main" id="{10AE5351-B08B-1A4C-A099-7C6CCDF10A9A}"/>
              </a:ext>
            </a:extLst>
          </p:cNvPr>
          <p:cNvSpPr>
            <a:spLocks noGrp="1"/>
          </p:cNvSpPr>
          <p:nvPr>
            <p:ph type="body" sz="quarter" idx="16"/>
          </p:nvPr>
        </p:nvSpPr>
        <p:spPr>
          <a:xfrm>
            <a:off x="914401" y="2894987"/>
            <a:ext cx="10363199" cy="2896214"/>
          </a:xfrm>
          <a:prstGeom prst="rect">
            <a:avLst/>
          </a:prstGeom>
        </p:spPr>
        <p:txBody>
          <a:bodyPr/>
          <a:lstStyle>
            <a:lvl1pPr>
              <a:defRPr sz="16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0246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_Key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603118"/>
            <a:ext cx="4859079" cy="3063876"/>
          </a:xfrm>
        </p:spPr>
        <p:txBody>
          <a:bodyPr anchor="t" anchorCtr="0">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6096000" y="1158948"/>
            <a:ext cx="4859079" cy="463225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p:nvPr>
        </p:nvSpPr>
        <p:spPr>
          <a:xfrm>
            <a:off x="6096000" y="487184"/>
            <a:ext cx="4859079" cy="749808"/>
          </a:xfrm>
        </p:spPr>
        <p:txBody>
          <a:bodyPr anchor="ctr" anchorCtr="0">
            <a:noAutofit/>
          </a:bodyPr>
          <a:lstStyle>
            <a:lvl1pPr marL="0" indent="0">
              <a:buNone/>
              <a:defRPr sz="19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319935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_Text w/subhead &amp; chart">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1BC909C4-0CDA-1F50-EE33-C12E76CEEC61}"/>
              </a:ext>
            </a:extLst>
          </p:cNvPr>
          <p:cNvSpPr>
            <a:spLocks noGrp="1"/>
          </p:cNvSpPr>
          <p:nvPr>
            <p:ph sz="quarter" idx="15" hasCustomPrompt="1"/>
          </p:nvPr>
        </p:nvSpPr>
        <p:spPr>
          <a:xfrm>
            <a:off x="7145078" y="1423988"/>
            <a:ext cx="4132522" cy="4367212"/>
          </a:xfrm>
        </p:spPr>
        <p:txBody>
          <a:bodyPr/>
          <a:lstStyle>
            <a:lvl1pPr>
              <a:defRPr/>
            </a:lvl1pPr>
          </a:lstStyle>
          <a:p>
            <a:pPr lvl="0"/>
            <a:r>
              <a:rPr lang="en-US" dirty="0"/>
              <a:t>Insert body text, image or chart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59436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59436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Level 2 header</a:t>
            </a:r>
          </a:p>
        </p:txBody>
      </p:sp>
      <p:pic>
        <p:nvPicPr>
          <p:cNvPr id="11" name="Picture 10" descr="Icon&#10;&#10;Description automatically generated">
            <a:extLst>
              <a:ext uri="{FF2B5EF4-FFF2-40B4-BE49-F238E27FC236}">
                <a16:creationId xmlns:a16="http://schemas.microsoft.com/office/drawing/2014/main" id="{4BBFABB7-4488-4B42-8719-33C164F24C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02924" y="371074"/>
            <a:ext cx="989076" cy="1190244"/>
          </a:xfrm>
          <a:prstGeom prst="rect">
            <a:avLst/>
          </a:prstGeom>
        </p:spPr>
      </p:pic>
    </p:spTree>
    <p:extLst>
      <p:ext uri="{BB962C8B-B14F-4D97-AF65-F5344CB8AC3E}">
        <p14:creationId xmlns:p14="http://schemas.microsoft.com/office/powerpoint/2010/main" val="9003463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_Text w/subhead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DB34E8-7317-C2E0-0849-28BFCC86A32E}"/>
              </a:ext>
            </a:extLst>
          </p:cNvPr>
          <p:cNvSpPr>
            <a:spLocks noGrp="1"/>
          </p:cNvSpPr>
          <p:nvPr>
            <p:ph idx="1"/>
          </p:nvPr>
        </p:nvSpPr>
        <p:spPr>
          <a:xfrm>
            <a:off x="914400" y="2103120"/>
            <a:ext cx="5943600" cy="36782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7" name="Text Placeholder 6">
            <a:extLst>
              <a:ext uri="{FF2B5EF4-FFF2-40B4-BE49-F238E27FC236}">
                <a16:creationId xmlns:a16="http://schemas.microsoft.com/office/drawing/2014/main" id="{26D0DAA7-9204-26DD-56E2-8B4D6714476E}"/>
              </a:ext>
            </a:extLst>
          </p:cNvPr>
          <p:cNvSpPr>
            <a:spLocks noGrp="1"/>
          </p:cNvSpPr>
          <p:nvPr>
            <p:ph type="body" sz="quarter" idx="13" hasCustomPrompt="1"/>
          </p:nvPr>
        </p:nvSpPr>
        <p:spPr>
          <a:xfrm>
            <a:off x="914400" y="1188720"/>
            <a:ext cx="5943600" cy="749808"/>
          </a:xfrm>
        </p:spPr>
        <p:txBody>
          <a:bodyPr anchor="ctr" anchorCtr="0">
            <a:noAutofit/>
          </a:bodyPr>
          <a:lstStyle>
            <a:lvl1pPr marL="0" indent="0">
              <a:lnSpc>
                <a:spcPct val="90000"/>
              </a:lnSpc>
              <a:buNone/>
              <a:defRPr sz="19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Level 2 header</a:t>
            </a:r>
          </a:p>
        </p:txBody>
      </p:sp>
      <p:sp>
        <p:nvSpPr>
          <p:cNvPr id="13" name="Content Placeholder 12">
            <a:extLst>
              <a:ext uri="{FF2B5EF4-FFF2-40B4-BE49-F238E27FC236}">
                <a16:creationId xmlns:a16="http://schemas.microsoft.com/office/drawing/2014/main" id="{C6E566B3-76E1-D104-1541-4DE8C52E9F79}"/>
              </a:ext>
            </a:extLst>
          </p:cNvPr>
          <p:cNvSpPr>
            <a:spLocks noGrp="1"/>
          </p:cNvSpPr>
          <p:nvPr>
            <p:ph sz="quarter" idx="14"/>
          </p:nvPr>
        </p:nvSpPr>
        <p:spPr>
          <a:xfrm>
            <a:off x="7124560" y="1453019"/>
            <a:ext cx="4133088" cy="43381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0508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_Text w/2 images or charts">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1BC909C4-0CDA-1F50-EE33-C12E76CEEC61}"/>
              </a:ext>
            </a:extLst>
          </p:cNvPr>
          <p:cNvSpPr>
            <a:spLocks noGrp="1"/>
          </p:cNvSpPr>
          <p:nvPr>
            <p:ph sz="quarter" idx="15" hasCustomPrompt="1"/>
          </p:nvPr>
        </p:nvSpPr>
        <p:spPr>
          <a:xfrm>
            <a:off x="914399" y="1423988"/>
            <a:ext cx="4965405" cy="4376737"/>
          </a:xfrm>
        </p:spPr>
        <p:txBody>
          <a:bodyPr/>
          <a:lstStyle>
            <a:lvl1pPr>
              <a:defRPr/>
            </a:lvl1pPr>
          </a:lstStyle>
          <a:p>
            <a:pPr lvl="0"/>
            <a:r>
              <a:rPr lang="en-US" dirty="0"/>
              <a:t>Insert image or chart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1435C2CF-C027-4F26-BEDE-B117362C9533}"/>
              </a:ext>
            </a:extLst>
          </p:cNvPr>
          <p:cNvSpPr>
            <a:spLocks noGrp="1"/>
          </p:cNvSpPr>
          <p:nvPr>
            <p:ph type="title"/>
          </p:nvPr>
        </p:nvSpPr>
        <p:spPr>
          <a:xfrm>
            <a:off x="914400" y="365124"/>
            <a:ext cx="10363200" cy="914400"/>
          </a:xfrm>
        </p:spPr>
        <p:txBody>
          <a:bodyPr anchor="ctr" anchorCtr="0">
            <a:noAutofit/>
          </a:body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758616FF-F178-089A-3B3A-79C777197302}"/>
              </a:ext>
            </a:extLst>
          </p:cNvPr>
          <p:cNvSpPr>
            <a:spLocks noGrp="1"/>
          </p:cNvSpPr>
          <p:nvPr>
            <p:ph type="ftr" sz="quarter" idx="11"/>
          </p:nvPr>
        </p:nvSpPr>
        <p:spPr>
          <a:xfrm>
            <a:off x="914400" y="6355080"/>
            <a:ext cx="10363200" cy="365125"/>
          </a:xfrm>
        </p:spPr>
        <p:txBody>
          <a:bodyPr anchor="ctr" anchorCtr="0"/>
          <a:lstStyle/>
          <a:p>
            <a:endParaRPr lang="en-US" dirty="0"/>
          </a:p>
        </p:txBody>
      </p:sp>
      <p:sp>
        <p:nvSpPr>
          <p:cNvPr id="6" name="Slide Number Placeholder 5">
            <a:extLst>
              <a:ext uri="{FF2B5EF4-FFF2-40B4-BE49-F238E27FC236}">
                <a16:creationId xmlns:a16="http://schemas.microsoft.com/office/drawing/2014/main" id="{B03AA3E1-D8EE-8930-8C31-50A2708692F1}"/>
              </a:ext>
            </a:extLst>
          </p:cNvPr>
          <p:cNvSpPr>
            <a:spLocks noGrp="1"/>
          </p:cNvSpPr>
          <p:nvPr>
            <p:ph type="sldNum" sz="quarter" idx="12"/>
          </p:nvPr>
        </p:nvSpPr>
        <p:spPr/>
        <p:txBody>
          <a:bodyPr/>
          <a:lstStyle/>
          <a:p>
            <a:fld id="{402AF41C-0C01-4292-8B40-325CC9F1007B}" type="slidenum">
              <a:rPr lang="en-US" smtClean="0"/>
              <a:pPr/>
              <a:t>‹#›</a:t>
            </a:fld>
            <a:endParaRPr lang="en-US" dirty="0"/>
          </a:p>
        </p:txBody>
      </p:sp>
      <p:sp>
        <p:nvSpPr>
          <p:cNvPr id="8" name="Content Placeholder 7">
            <a:extLst>
              <a:ext uri="{FF2B5EF4-FFF2-40B4-BE49-F238E27FC236}">
                <a16:creationId xmlns:a16="http://schemas.microsoft.com/office/drawing/2014/main" id="{DE19BB9C-D01B-4884-B61F-AFFF375E0BEE}"/>
              </a:ext>
            </a:extLst>
          </p:cNvPr>
          <p:cNvSpPr>
            <a:spLocks noGrp="1"/>
          </p:cNvSpPr>
          <p:nvPr>
            <p:ph sz="quarter" idx="16" hasCustomPrompt="1"/>
          </p:nvPr>
        </p:nvSpPr>
        <p:spPr>
          <a:xfrm>
            <a:off x="6315224" y="1426464"/>
            <a:ext cx="4965192" cy="4376737"/>
          </a:xfrm>
        </p:spPr>
        <p:txBody>
          <a:bodyPr/>
          <a:lstStyle>
            <a:lvl1pPr>
              <a:defRPr/>
            </a:lvl1pPr>
          </a:lstStyle>
          <a:p>
            <a:pPr lvl="0"/>
            <a:r>
              <a:rPr lang="en-US" dirty="0"/>
              <a:t>Insert image or chart here</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56582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ontent/left, Image/right - add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2DC0-1172-D9AF-7562-D283538166B2}"/>
              </a:ext>
            </a:extLst>
          </p:cNvPr>
          <p:cNvSpPr>
            <a:spLocks noGrp="1"/>
          </p:cNvSpPr>
          <p:nvPr>
            <p:ph type="title"/>
          </p:nvPr>
        </p:nvSpPr>
        <p:spPr>
          <a:xfrm>
            <a:off x="914400" y="365759"/>
            <a:ext cx="5190165" cy="914400"/>
          </a:xfrm>
          <a:prstGeom prst="rect">
            <a:avLst/>
          </a:prstGeom>
        </p:spPr>
        <p:txBody>
          <a:bodyPr anchor="ctr" anchorCtr="0">
            <a:noAutofit/>
          </a:bodyPr>
          <a:lstStyle>
            <a:lvl1pPr>
              <a:defRPr>
                <a:solidFill>
                  <a:schemeClr val="tx1"/>
                </a:solidFill>
              </a:defRPr>
            </a:lvl1pPr>
          </a:lstStyle>
          <a:p>
            <a:r>
              <a:rPr lang="en-US"/>
              <a:t>Click to edit Master title style</a:t>
            </a:r>
            <a:endParaRPr lang="en-US" dirty="0"/>
          </a:p>
        </p:txBody>
      </p:sp>
      <p:sp>
        <p:nvSpPr>
          <p:cNvPr id="3" name="Text Placeholder 22">
            <a:extLst>
              <a:ext uri="{FF2B5EF4-FFF2-40B4-BE49-F238E27FC236}">
                <a16:creationId xmlns:a16="http://schemas.microsoft.com/office/drawing/2014/main" id="{5D416DDC-E451-9D45-458A-9C5675364EB0}"/>
              </a:ext>
            </a:extLst>
          </p:cNvPr>
          <p:cNvSpPr>
            <a:spLocks noGrp="1"/>
          </p:cNvSpPr>
          <p:nvPr>
            <p:ph type="body" sz="quarter" idx="11" hasCustomPrompt="1"/>
          </p:nvPr>
        </p:nvSpPr>
        <p:spPr>
          <a:xfrm>
            <a:off x="914400" y="1188720"/>
            <a:ext cx="5190164" cy="749808"/>
          </a:xfrm>
          <a:prstGeom prst="rect">
            <a:avLst/>
          </a:prstGeom>
        </p:spPr>
        <p:txBody>
          <a:bodyPr wrap="square" anchor="ctr" anchorCtr="0">
            <a:noAutofit/>
          </a:bodyPr>
          <a:lstStyle>
            <a:lvl1pPr marL="0" indent="0">
              <a:lnSpc>
                <a:spcPct val="90000"/>
              </a:lnSpc>
              <a:buNone/>
              <a:defRPr sz="1900" cap="none" baseline="0">
                <a:solidFill>
                  <a:schemeClr val="accent5"/>
                </a:solidFill>
              </a:defRPr>
            </a:lvl1pPr>
          </a:lstStyle>
          <a:p>
            <a:pPr lvl="0"/>
            <a:r>
              <a:rPr lang="en-US" dirty="0"/>
              <a:t>Click to enter Level 2 header here</a:t>
            </a:r>
          </a:p>
        </p:txBody>
      </p:sp>
      <p:sp>
        <p:nvSpPr>
          <p:cNvPr id="4" name="Text Placeholder 20">
            <a:extLst>
              <a:ext uri="{FF2B5EF4-FFF2-40B4-BE49-F238E27FC236}">
                <a16:creationId xmlns:a16="http://schemas.microsoft.com/office/drawing/2014/main" id="{F4DCA7E5-C14E-EFF5-6BE9-4826838C731F}"/>
              </a:ext>
            </a:extLst>
          </p:cNvPr>
          <p:cNvSpPr>
            <a:spLocks noGrp="1"/>
          </p:cNvSpPr>
          <p:nvPr>
            <p:ph type="body" sz="quarter" idx="12" hasCustomPrompt="1"/>
          </p:nvPr>
        </p:nvSpPr>
        <p:spPr>
          <a:xfrm>
            <a:off x="914400" y="2024866"/>
            <a:ext cx="5190165" cy="3766334"/>
          </a:xfrm>
          <a:prstGeom prst="rect">
            <a:avLst/>
          </a:prstGeom>
        </p:spPr>
        <p:txBody>
          <a:bodyPr>
            <a:normAutofit/>
          </a:bodyPr>
          <a:lstStyle>
            <a:lvl1pPr marL="285750" indent="-285750">
              <a:buFont typeface="Arial" panose="020B0604020202020204" pitchFamily="34" charset="0"/>
              <a:buChar char="•"/>
              <a:defRPr sz="1600" baseline="0">
                <a:solidFill>
                  <a:schemeClr val="tx1"/>
                </a:solidFill>
              </a:defRPr>
            </a:lvl1pPr>
            <a:lvl2pPr marL="680177" indent="-285750">
              <a:buClr>
                <a:schemeClr val="tx2"/>
              </a:buClr>
              <a:buFont typeface="Arial" panose="020B0604020202020204" pitchFamily="34" charset="0"/>
              <a:buChar char="•"/>
              <a:defRPr sz="1600"/>
            </a:lvl2pPr>
            <a:lvl3pPr marL="1074604" indent="-285750">
              <a:buFont typeface="Arial" panose="020B0604020202020204" pitchFamily="34" charset="0"/>
              <a:buChar char="•"/>
              <a:defRPr sz="1600"/>
            </a:lvl3pPr>
            <a:lvl4pPr marL="1469030" indent="-285750">
              <a:buFont typeface="Arial" panose="020B0604020202020204" pitchFamily="34" charset="0"/>
              <a:buChar char="•"/>
              <a:defRPr/>
            </a:lvl4pPr>
            <a:lvl5pPr marL="1863458" indent="-285750">
              <a:buFont typeface="Arial" panose="020B0604020202020204" pitchFamily="34" charset="0"/>
              <a:buChar char="•"/>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5">
            <a:extLst>
              <a:ext uri="{FF2B5EF4-FFF2-40B4-BE49-F238E27FC236}">
                <a16:creationId xmlns:a16="http://schemas.microsoft.com/office/drawing/2014/main" id="{021BDF8F-7B64-659D-5BE8-E490BDE808E6}"/>
              </a:ext>
            </a:extLst>
          </p:cNvPr>
          <p:cNvSpPr>
            <a:spLocks noGrp="1"/>
          </p:cNvSpPr>
          <p:nvPr>
            <p:ph type="pic" sz="quarter" idx="16" hasCustomPrompt="1"/>
          </p:nvPr>
        </p:nvSpPr>
        <p:spPr>
          <a:xfrm>
            <a:off x="7010400" y="0"/>
            <a:ext cx="5181600" cy="6858000"/>
          </a:xfrm>
          <a:prstGeom prst="rect">
            <a:avLst/>
          </a:prstGeom>
          <a:solidFill>
            <a:schemeClr val="accent3">
              <a:alpha val="25000"/>
            </a:schemeClr>
          </a:solidFill>
        </p:spPr>
        <p:txBody>
          <a:bodyPr anchor="ctr">
            <a:normAutofit/>
          </a:bodyPr>
          <a:lstStyle>
            <a:lvl1pPr marL="0" marR="0" indent="0" algn="l" defTabSz="788854" rtl="0" eaLnBrk="1" fontAlgn="auto" latinLnBrk="0" hangingPunct="1">
              <a:lnSpc>
                <a:spcPct val="90000"/>
              </a:lnSpc>
              <a:spcBef>
                <a:spcPts val="862"/>
              </a:spcBef>
              <a:spcAft>
                <a:spcPts val="0"/>
              </a:spcAft>
              <a:buClrTx/>
              <a:buSzTx/>
              <a:buFont typeface="Arial" panose="020B0604020202020204" pitchFamily="34" charset="0"/>
              <a:buNone/>
              <a:tabLst/>
              <a:defRPr sz="1600"/>
            </a:lvl1pPr>
          </a:lstStyle>
          <a:p>
            <a:pPr marL="197213" marR="0" lvl="0" indent="-197213" algn="l" defTabSz="788854" rtl="0" eaLnBrk="1" fontAlgn="auto" latinLnBrk="0" hangingPunct="1">
              <a:lnSpc>
                <a:spcPct val="90000"/>
              </a:lnSpc>
              <a:spcBef>
                <a:spcPts val="862"/>
              </a:spcBef>
              <a:spcAft>
                <a:spcPts val="0"/>
              </a:spcAft>
              <a:buClrTx/>
              <a:buSzTx/>
              <a:buFont typeface="Arial" panose="020B0604020202020204" pitchFamily="34" charset="0"/>
              <a:buChar char="•"/>
              <a:tabLst/>
              <a:defRPr/>
            </a:pPr>
            <a:r>
              <a:rPr lang="en-US" dirty="0"/>
              <a:t>Click to add picture</a:t>
            </a:r>
          </a:p>
        </p:txBody>
      </p:sp>
    </p:spTree>
    <p:extLst>
      <p:ext uri="{BB962C8B-B14F-4D97-AF65-F5344CB8AC3E}">
        <p14:creationId xmlns:p14="http://schemas.microsoft.com/office/powerpoint/2010/main" val="204480680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tent/right, Image/left - add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2DC0-1172-D9AF-7562-D283538166B2}"/>
              </a:ext>
            </a:extLst>
          </p:cNvPr>
          <p:cNvSpPr>
            <a:spLocks noGrp="1"/>
          </p:cNvSpPr>
          <p:nvPr>
            <p:ph type="title" hasCustomPrompt="1"/>
          </p:nvPr>
        </p:nvSpPr>
        <p:spPr>
          <a:xfrm>
            <a:off x="6104565" y="365759"/>
            <a:ext cx="5190165" cy="914400"/>
          </a:xfrm>
          <a:prstGeom prst="rect">
            <a:avLst/>
          </a:prstGeom>
        </p:spPr>
        <p:txBody>
          <a:bodyPr anchor="ctr" anchorCtr="0">
            <a:noAutofit/>
          </a:bodyPr>
          <a:lstStyle>
            <a:lvl1pPr>
              <a:defRPr>
                <a:solidFill>
                  <a:schemeClr val="tx1"/>
                </a:solidFill>
              </a:defRPr>
            </a:lvl1pPr>
          </a:lstStyle>
          <a:p>
            <a:r>
              <a:rPr lang="en-US" dirty="0"/>
              <a:t>Click to edit Main title style</a:t>
            </a:r>
          </a:p>
        </p:txBody>
      </p:sp>
      <p:sp>
        <p:nvSpPr>
          <p:cNvPr id="3" name="Text Placeholder 22">
            <a:extLst>
              <a:ext uri="{FF2B5EF4-FFF2-40B4-BE49-F238E27FC236}">
                <a16:creationId xmlns:a16="http://schemas.microsoft.com/office/drawing/2014/main" id="{5D416DDC-E451-9D45-458A-9C5675364EB0}"/>
              </a:ext>
            </a:extLst>
          </p:cNvPr>
          <p:cNvSpPr>
            <a:spLocks noGrp="1"/>
          </p:cNvSpPr>
          <p:nvPr>
            <p:ph type="body" sz="quarter" idx="11" hasCustomPrompt="1"/>
          </p:nvPr>
        </p:nvSpPr>
        <p:spPr>
          <a:xfrm>
            <a:off x="6104565" y="1188720"/>
            <a:ext cx="5190164" cy="749808"/>
          </a:xfrm>
          <a:prstGeom prst="rect">
            <a:avLst/>
          </a:prstGeom>
        </p:spPr>
        <p:txBody>
          <a:bodyPr wrap="square" anchor="ctr" anchorCtr="0">
            <a:noAutofit/>
          </a:bodyPr>
          <a:lstStyle>
            <a:lvl1pPr marL="0" indent="0">
              <a:lnSpc>
                <a:spcPct val="90000"/>
              </a:lnSpc>
              <a:buNone/>
              <a:defRPr sz="1900" cap="none" baseline="0">
                <a:solidFill>
                  <a:schemeClr val="accent5"/>
                </a:solidFill>
              </a:defRPr>
            </a:lvl1pPr>
          </a:lstStyle>
          <a:p>
            <a:pPr lvl="0"/>
            <a:r>
              <a:rPr lang="en-US" dirty="0"/>
              <a:t>Enter to enter Level 2 header here</a:t>
            </a:r>
          </a:p>
        </p:txBody>
      </p:sp>
      <p:sp>
        <p:nvSpPr>
          <p:cNvPr id="4" name="Text Placeholder 20">
            <a:extLst>
              <a:ext uri="{FF2B5EF4-FFF2-40B4-BE49-F238E27FC236}">
                <a16:creationId xmlns:a16="http://schemas.microsoft.com/office/drawing/2014/main" id="{F4DCA7E5-C14E-EFF5-6BE9-4826838C731F}"/>
              </a:ext>
            </a:extLst>
          </p:cNvPr>
          <p:cNvSpPr>
            <a:spLocks noGrp="1"/>
          </p:cNvSpPr>
          <p:nvPr>
            <p:ph type="body" sz="quarter" idx="12" hasCustomPrompt="1"/>
          </p:nvPr>
        </p:nvSpPr>
        <p:spPr>
          <a:xfrm>
            <a:off x="6096000" y="2024866"/>
            <a:ext cx="5190165" cy="3290984"/>
          </a:xfrm>
          <a:prstGeom prst="rect">
            <a:avLst/>
          </a:prstGeom>
        </p:spPr>
        <p:txBody>
          <a:bodyPr>
            <a:normAutofit/>
          </a:bodyPr>
          <a:lstStyle>
            <a:lvl1pPr marL="285750" indent="-285750">
              <a:buFont typeface="Arial" panose="020B0604020202020204" pitchFamily="34" charset="0"/>
              <a:buChar char="•"/>
              <a:defRPr sz="1600" baseline="0">
                <a:solidFill>
                  <a:schemeClr val="tx1"/>
                </a:solidFill>
              </a:defRPr>
            </a:lvl1pPr>
            <a:lvl2pPr marL="680177" indent="-285750">
              <a:buClr>
                <a:schemeClr val="tx2"/>
              </a:buClr>
              <a:buFont typeface="Arial" panose="020B0604020202020204" pitchFamily="34" charset="0"/>
              <a:buChar char="•"/>
              <a:defRPr sz="1600"/>
            </a:lvl2pPr>
            <a:lvl3pPr marL="1074604" indent="-285750">
              <a:buFont typeface="Arial" panose="020B0604020202020204" pitchFamily="34" charset="0"/>
              <a:buChar char="•"/>
              <a:defRPr sz="1600"/>
            </a:lvl3pPr>
            <a:lvl4pPr marL="1469030" indent="-285750">
              <a:buFont typeface="Arial" panose="020B0604020202020204" pitchFamily="34" charset="0"/>
              <a:buChar char="•"/>
              <a:defRPr/>
            </a:lvl4pPr>
            <a:lvl5pPr marL="1863458" indent="-285750">
              <a:buFont typeface="Arial" panose="020B0604020202020204" pitchFamily="34" charset="0"/>
              <a:buChar char="•"/>
              <a:defRPr/>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5">
            <a:extLst>
              <a:ext uri="{FF2B5EF4-FFF2-40B4-BE49-F238E27FC236}">
                <a16:creationId xmlns:a16="http://schemas.microsoft.com/office/drawing/2014/main" id="{021BDF8F-7B64-659D-5BE8-E490BDE808E6}"/>
              </a:ext>
            </a:extLst>
          </p:cNvPr>
          <p:cNvSpPr>
            <a:spLocks noGrp="1"/>
          </p:cNvSpPr>
          <p:nvPr>
            <p:ph type="pic" sz="quarter" idx="16" hasCustomPrompt="1"/>
          </p:nvPr>
        </p:nvSpPr>
        <p:spPr>
          <a:xfrm>
            <a:off x="0" y="0"/>
            <a:ext cx="5181600" cy="6858000"/>
          </a:xfrm>
          <a:prstGeom prst="rect">
            <a:avLst/>
          </a:prstGeom>
          <a:solidFill>
            <a:schemeClr val="accent3">
              <a:alpha val="25000"/>
            </a:schemeClr>
          </a:solidFill>
        </p:spPr>
        <p:txBody>
          <a:bodyPr anchor="ctr">
            <a:normAutofit/>
          </a:bodyPr>
          <a:lstStyle>
            <a:lvl1pPr marL="0" marR="0" indent="0" algn="l" defTabSz="788854" rtl="0" eaLnBrk="1" fontAlgn="auto" latinLnBrk="0" hangingPunct="1">
              <a:lnSpc>
                <a:spcPct val="90000"/>
              </a:lnSpc>
              <a:spcBef>
                <a:spcPts val="862"/>
              </a:spcBef>
              <a:spcAft>
                <a:spcPts val="0"/>
              </a:spcAft>
              <a:buClrTx/>
              <a:buSzTx/>
              <a:buFont typeface="Arial" panose="020B0604020202020204" pitchFamily="34" charset="0"/>
              <a:buNone/>
              <a:tabLst/>
              <a:defRPr sz="1600"/>
            </a:lvl1pPr>
          </a:lstStyle>
          <a:p>
            <a:pPr marL="197213" marR="0" lvl="0" indent="-197213" algn="l" defTabSz="788854" rtl="0" eaLnBrk="1" fontAlgn="auto" latinLnBrk="0" hangingPunct="1">
              <a:lnSpc>
                <a:spcPct val="90000"/>
              </a:lnSpc>
              <a:spcBef>
                <a:spcPts val="862"/>
              </a:spcBef>
              <a:spcAft>
                <a:spcPts val="0"/>
              </a:spcAft>
              <a:buClrTx/>
              <a:buSzTx/>
              <a:buFont typeface="Arial" panose="020B0604020202020204" pitchFamily="34" charset="0"/>
              <a:buChar char="•"/>
              <a:tabLst/>
              <a:defRPr/>
            </a:pPr>
            <a:r>
              <a:rPr lang="en-US" dirty="0"/>
              <a:t>Click to add picture</a:t>
            </a:r>
          </a:p>
        </p:txBody>
      </p:sp>
    </p:spTree>
    <p:extLst>
      <p:ext uri="{BB962C8B-B14F-4D97-AF65-F5344CB8AC3E}">
        <p14:creationId xmlns:p14="http://schemas.microsoft.com/office/powerpoint/2010/main" val="186772250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 Step &amp; A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6503-DD78-2342-1E29-9AFE8C06ADCD}"/>
              </a:ext>
            </a:extLst>
          </p:cNvPr>
          <p:cNvSpPr>
            <a:spLocks noGrp="1"/>
          </p:cNvSpPr>
          <p:nvPr>
            <p:ph type="title"/>
          </p:nvPr>
        </p:nvSpPr>
        <p:spPr>
          <a:xfrm>
            <a:off x="914400" y="365125"/>
            <a:ext cx="10363200" cy="914400"/>
          </a:xfrm>
        </p:spPr>
        <p:txBody>
          <a:bodyPr/>
          <a:lstStyle>
            <a:lvl1pPr algn="l">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24AF341-ED71-646A-640E-8FE822B368F2}"/>
              </a:ext>
            </a:extLst>
          </p:cNvPr>
          <p:cNvSpPr>
            <a:spLocks noGrp="1"/>
          </p:cNvSpPr>
          <p:nvPr>
            <p:ph type="body" idx="1" hasCustomPrompt="1"/>
          </p:nvPr>
        </p:nvSpPr>
        <p:spPr>
          <a:xfrm>
            <a:off x="914400" y="1189703"/>
            <a:ext cx="10363200" cy="747252"/>
          </a:xfrm>
        </p:spPr>
        <p:txBody>
          <a:bodyPr anchor="ctr" anchorCtr="0">
            <a:normAutofit/>
          </a:bodyPr>
          <a:lstStyle>
            <a:lvl1pPr marL="0" indent="0" algn="l">
              <a:lnSpc>
                <a:spcPct val="90000"/>
              </a:lnSpc>
              <a:buNone/>
              <a:defRPr sz="1900" b="0">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enter Level 2 header</a:t>
            </a:r>
          </a:p>
        </p:txBody>
      </p:sp>
      <p:sp>
        <p:nvSpPr>
          <p:cNvPr id="4" name="Content Placeholder 3">
            <a:extLst>
              <a:ext uri="{FF2B5EF4-FFF2-40B4-BE49-F238E27FC236}">
                <a16:creationId xmlns:a16="http://schemas.microsoft.com/office/drawing/2014/main" id="{CF9DFFEB-F573-0BB1-187E-BF04F49FD268}"/>
              </a:ext>
            </a:extLst>
          </p:cNvPr>
          <p:cNvSpPr>
            <a:spLocks noGrp="1"/>
          </p:cNvSpPr>
          <p:nvPr>
            <p:ph sz="half" idx="2"/>
          </p:nvPr>
        </p:nvSpPr>
        <p:spPr>
          <a:xfrm>
            <a:off x="1602438" y="2952977"/>
            <a:ext cx="2423160" cy="2511910"/>
          </a:xfrm>
        </p:spPr>
        <p:txBody>
          <a:bodyPr/>
          <a:lstStyle>
            <a:lvl1pPr marL="0" indent="0">
              <a:buNone/>
              <a:defRPr/>
            </a:lvl1pPr>
            <a:lvl2pPr marL="457200" indent="0">
              <a:buNone/>
              <a:defRPr/>
            </a:lvl2pPr>
          </a:lstStyle>
          <a:p>
            <a:pPr lvl="0"/>
            <a:r>
              <a:rPr lang="en-US"/>
              <a:t>Click to edit Master text styles</a:t>
            </a:r>
          </a:p>
        </p:txBody>
      </p:sp>
      <p:sp>
        <p:nvSpPr>
          <p:cNvPr id="6" name="Content Placeholder 5">
            <a:extLst>
              <a:ext uri="{FF2B5EF4-FFF2-40B4-BE49-F238E27FC236}">
                <a16:creationId xmlns:a16="http://schemas.microsoft.com/office/drawing/2014/main" id="{7F62748D-706E-CE54-B6E2-799FC78943B6}"/>
              </a:ext>
            </a:extLst>
          </p:cNvPr>
          <p:cNvSpPr>
            <a:spLocks noGrp="1"/>
          </p:cNvSpPr>
          <p:nvPr>
            <p:ph sz="quarter" idx="4"/>
          </p:nvPr>
        </p:nvSpPr>
        <p:spPr>
          <a:xfrm>
            <a:off x="4894475" y="2952977"/>
            <a:ext cx="2423160" cy="251191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8" name="Footer Placeholder 7">
            <a:extLst>
              <a:ext uri="{FF2B5EF4-FFF2-40B4-BE49-F238E27FC236}">
                <a16:creationId xmlns:a16="http://schemas.microsoft.com/office/drawing/2014/main" id="{E8900B23-F0D6-0912-2BA2-FF24210141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0DF546-748A-D965-DD85-EB6F83BB7EBE}"/>
              </a:ext>
            </a:extLst>
          </p:cNvPr>
          <p:cNvSpPr>
            <a:spLocks noGrp="1"/>
          </p:cNvSpPr>
          <p:nvPr>
            <p:ph type="sldNum" sz="quarter" idx="12"/>
          </p:nvPr>
        </p:nvSpPr>
        <p:spPr/>
        <p:txBody>
          <a:bodyPr/>
          <a:lstStyle/>
          <a:p>
            <a:fld id="{402AF41C-0C01-4292-8B40-325CC9F1007B}" type="slidenum">
              <a:rPr lang="en-US" smtClean="0"/>
              <a:t>‹#›</a:t>
            </a:fld>
            <a:endParaRPr lang="en-US"/>
          </a:p>
        </p:txBody>
      </p:sp>
      <p:sp>
        <p:nvSpPr>
          <p:cNvPr id="10" name="Content Placeholder 9">
            <a:extLst>
              <a:ext uri="{FF2B5EF4-FFF2-40B4-BE49-F238E27FC236}">
                <a16:creationId xmlns:a16="http://schemas.microsoft.com/office/drawing/2014/main" id="{29E4DE70-1C5B-27C1-6544-BB3D64F307D1}"/>
              </a:ext>
            </a:extLst>
          </p:cNvPr>
          <p:cNvSpPr>
            <a:spLocks noGrp="1"/>
          </p:cNvSpPr>
          <p:nvPr>
            <p:ph sz="quarter" idx="13"/>
          </p:nvPr>
        </p:nvSpPr>
        <p:spPr>
          <a:xfrm>
            <a:off x="8186511" y="2952977"/>
            <a:ext cx="2423160" cy="2511910"/>
          </a:xfrm>
        </p:spPr>
        <p:txBody>
          <a:bodyPr/>
          <a:lstStyle>
            <a:lvl1pPr marL="0" indent="0">
              <a:buNone/>
              <a:defRPr/>
            </a:lvl1pPr>
          </a:lstStyle>
          <a:p>
            <a:pPr lvl="0"/>
            <a:r>
              <a:rPr lang="en-US"/>
              <a:t>Click to edit Master text styles</a:t>
            </a:r>
          </a:p>
        </p:txBody>
      </p:sp>
      <p:sp>
        <p:nvSpPr>
          <p:cNvPr id="13" name="Content Placeholder 12">
            <a:extLst>
              <a:ext uri="{FF2B5EF4-FFF2-40B4-BE49-F238E27FC236}">
                <a16:creationId xmlns:a16="http://schemas.microsoft.com/office/drawing/2014/main" id="{4EA1FB08-4A19-0340-C00E-F42975D05B99}"/>
              </a:ext>
            </a:extLst>
          </p:cNvPr>
          <p:cNvSpPr>
            <a:spLocks noGrp="1"/>
          </p:cNvSpPr>
          <p:nvPr>
            <p:ph sz="quarter" idx="14" hasCustomPrompt="1"/>
          </p:nvPr>
        </p:nvSpPr>
        <p:spPr>
          <a:xfrm>
            <a:off x="1601788" y="2248084"/>
            <a:ext cx="2424112"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dirty="0"/>
              <a:t>CLICK TO EDIT</a:t>
            </a:r>
          </a:p>
        </p:txBody>
      </p:sp>
      <p:sp>
        <p:nvSpPr>
          <p:cNvPr id="15" name="Content Placeholder 14">
            <a:extLst>
              <a:ext uri="{FF2B5EF4-FFF2-40B4-BE49-F238E27FC236}">
                <a16:creationId xmlns:a16="http://schemas.microsoft.com/office/drawing/2014/main" id="{58DAFBBE-DE45-76C2-2F6F-52EBD21980BA}"/>
              </a:ext>
            </a:extLst>
          </p:cNvPr>
          <p:cNvSpPr>
            <a:spLocks noGrp="1"/>
          </p:cNvSpPr>
          <p:nvPr>
            <p:ph sz="quarter" idx="15" hasCustomPrompt="1"/>
          </p:nvPr>
        </p:nvSpPr>
        <p:spPr>
          <a:xfrm>
            <a:off x="4894263" y="2248084"/>
            <a:ext cx="2424112"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dirty="0"/>
              <a:t>Click TO EDIT</a:t>
            </a:r>
          </a:p>
        </p:txBody>
      </p:sp>
      <p:sp>
        <p:nvSpPr>
          <p:cNvPr id="17" name="Content Placeholder 16">
            <a:extLst>
              <a:ext uri="{FF2B5EF4-FFF2-40B4-BE49-F238E27FC236}">
                <a16:creationId xmlns:a16="http://schemas.microsoft.com/office/drawing/2014/main" id="{93603703-D075-3A9B-6057-E74BD4EAA3A5}"/>
              </a:ext>
            </a:extLst>
          </p:cNvPr>
          <p:cNvSpPr>
            <a:spLocks noGrp="1"/>
          </p:cNvSpPr>
          <p:nvPr>
            <p:ph sz="quarter" idx="16" hasCustomPrompt="1"/>
          </p:nvPr>
        </p:nvSpPr>
        <p:spPr>
          <a:xfrm>
            <a:off x="8186738" y="2248084"/>
            <a:ext cx="2422525" cy="502920"/>
          </a:xfrm>
          <a:solidFill>
            <a:schemeClr val="tx1"/>
          </a:solidFill>
        </p:spPr>
        <p:txBody>
          <a:bodyPr anchor="ctr" anchorCtr="0">
            <a:normAutofit/>
          </a:bodyPr>
          <a:lstStyle>
            <a:lvl1pPr marL="0" indent="0" algn="ctr">
              <a:buNone/>
              <a:defRPr sz="1900" cap="all" baseline="0">
                <a:solidFill>
                  <a:schemeClr val="bg1"/>
                </a:solidFill>
              </a:defRPr>
            </a:lvl1pPr>
          </a:lstStyle>
          <a:p>
            <a:pPr lvl="0"/>
            <a:r>
              <a:rPr lang="en-US" dirty="0"/>
              <a:t>CLICK TO EDIT</a:t>
            </a:r>
          </a:p>
        </p:txBody>
      </p:sp>
    </p:spTree>
    <p:extLst>
      <p:ext uri="{BB962C8B-B14F-4D97-AF65-F5344CB8AC3E}">
        <p14:creationId xmlns:p14="http://schemas.microsoft.com/office/powerpoint/2010/main" val="2017264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Thank you_closing">
    <p:bg>
      <p:bgPr>
        <a:solidFill>
          <a:schemeClr val="tx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793C78C-9B40-B347-B3D2-AD46445354FA}"/>
              </a:ext>
            </a:extLst>
          </p:cNvPr>
          <p:cNvSpPr>
            <a:spLocks noGrp="1"/>
          </p:cNvSpPr>
          <p:nvPr>
            <p:ph type="title" hasCustomPrompt="1"/>
          </p:nvPr>
        </p:nvSpPr>
        <p:spPr>
          <a:xfrm>
            <a:off x="621792" y="2602851"/>
            <a:ext cx="10515600" cy="1973024"/>
          </a:xfrm>
        </p:spPr>
        <p:txBody>
          <a:bodyPr anchor="ctr" anchorCtr="0"/>
          <a:lstStyle>
            <a:lvl1pPr algn="l" defTabSz="914400" rtl="0" eaLnBrk="1" latinLnBrk="0" hangingPunct="1">
              <a:lnSpc>
                <a:spcPct val="90000"/>
              </a:lnSpc>
              <a:spcBef>
                <a:spcPct val="0"/>
              </a:spcBef>
              <a:buNone/>
              <a:defRPr lang="en-US" sz="6000" b="1" i="0" kern="1200" baseline="0" dirty="0">
                <a:solidFill>
                  <a:schemeClr val="bg1"/>
                </a:solidFill>
                <a:latin typeface="+mj-lt"/>
                <a:ea typeface="+mj-ea"/>
                <a:cs typeface="+mj-cs"/>
              </a:defRPr>
            </a:lvl1pPr>
          </a:lstStyle>
          <a:p>
            <a:r>
              <a:rPr lang="en-US" dirty="0"/>
              <a:t>Click to add Thank You</a:t>
            </a:r>
          </a:p>
        </p:txBody>
      </p:sp>
      <p:pic>
        <p:nvPicPr>
          <p:cNvPr id="4" name="Picture 3">
            <a:extLst>
              <a:ext uri="{FF2B5EF4-FFF2-40B4-BE49-F238E27FC236}">
                <a16:creationId xmlns:a16="http://schemas.microsoft.com/office/drawing/2014/main" id="{E3DE1673-188E-721A-6725-72BE8B64CF3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18504" y="0"/>
            <a:ext cx="5871923" cy="6858000"/>
          </a:xfrm>
          <a:prstGeom prst="rect">
            <a:avLst/>
          </a:prstGeom>
        </p:spPr>
      </p:pic>
      <p:pic>
        <p:nvPicPr>
          <p:cNvPr id="5" name="Picture 4">
            <a:extLst>
              <a:ext uri="{FF2B5EF4-FFF2-40B4-BE49-F238E27FC236}">
                <a16:creationId xmlns:a16="http://schemas.microsoft.com/office/drawing/2014/main" id="{F3A64768-0449-3A57-2B69-23A6D775159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17608" y="684409"/>
            <a:ext cx="2496312" cy="588847"/>
          </a:xfrm>
          <a:prstGeom prst="rect">
            <a:avLst/>
          </a:prstGeom>
        </p:spPr>
      </p:pic>
    </p:spTree>
    <p:extLst>
      <p:ext uri="{BB962C8B-B14F-4D97-AF65-F5344CB8AC3E}">
        <p14:creationId xmlns:p14="http://schemas.microsoft.com/office/powerpoint/2010/main" val="42242723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6"/>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Tree>
    <p:extLst>
      <p:ext uri="{BB962C8B-B14F-4D97-AF65-F5344CB8AC3E}">
        <p14:creationId xmlns:p14="http://schemas.microsoft.com/office/powerpoint/2010/main" val="12682701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6"/>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Tree>
    <p:extLst>
      <p:ext uri="{BB962C8B-B14F-4D97-AF65-F5344CB8AC3E}">
        <p14:creationId xmlns:p14="http://schemas.microsoft.com/office/powerpoint/2010/main" val="38953590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4">
            <a:extLst>
              <a:ext uri="{FF2B5EF4-FFF2-40B4-BE49-F238E27FC236}">
                <a16:creationId xmlns:a16="http://schemas.microsoft.com/office/drawing/2014/main" id="{455BCAD1-B2C4-4556-B676-0AB35285D9E2}"/>
              </a:ext>
            </a:extLst>
          </p:cNvPr>
          <p:cNvSpPr>
            <a:spLocks noGrp="1"/>
          </p:cNvSpPr>
          <p:nvPr>
            <p:ph type="body" sz="quarter" idx="15" hasCustomPrompt="1"/>
          </p:nvPr>
        </p:nvSpPr>
        <p:spPr>
          <a:xfrm>
            <a:off x="3446097" y="6527256"/>
            <a:ext cx="4058674" cy="330743"/>
          </a:xfrm>
        </p:spPr>
        <p:txBody>
          <a:bodyPr lIns="0" tIns="0" rIns="0" bIns="0" anchor="t"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Tree>
    <p:extLst>
      <p:ext uri="{BB962C8B-B14F-4D97-AF65-F5344CB8AC3E}">
        <p14:creationId xmlns:p14="http://schemas.microsoft.com/office/powerpoint/2010/main" val="253360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DE06E6-993B-6CEE-F959-D2384A8E4A51}"/>
              </a:ext>
            </a:extLst>
          </p:cNvPr>
          <p:cNvSpPr>
            <a:spLocks noGrp="1"/>
          </p:cNvSpPr>
          <p:nvPr>
            <p:ph type="title"/>
          </p:nvPr>
        </p:nvSpPr>
        <p:spPr>
          <a:xfrm>
            <a:off x="914400" y="365125"/>
            <a:ext cx="10363200" cy="913069"/>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F3579D4-E5DD-E8F8-F56C-4752D43F3554}"/>
              </a:ext>
            </a:extLst>
          </p:cNvPr>
          <p:cNvSpPr>
            <a:spLocks noGrp="1"/>
          </p:cNvSpPr>
          <p:nvPr>
            <p:ph type="body" idx="1"/>
          </p:nvPr>
        </p:nvSpPr>
        <p:spPr>
          <a:xfrm>
            <a:off x="914400" y="1441992"/>
            <a:ext cx="10363200" cy="4349207"/>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C5F96F0-2789-0A58-06EF-48860FB4CBC4}"/>
              </a:ext>
            </a:extLst>
          </p:cNvPr>
          <p:cNvSpPr>
            <a:spLocks noGrp="1"/>
          </p:cNvSpPr>
          <p:nvPr>
            <p:ph type="ftr" sz="quarter" idx="3"/>
          </p:nvPr>
        </p:nvSpPr>
        <p:spPr>
          <a:xfrm>
            <a:off x="914400" y="6356350"/>
            <a:ext cx="10363200" cy="365125"/>
          </a:xfrm>
          <a:prstGeom prst="rect">
            <a:avLst/>
          </a:prstGeom>
        </p:spPr>
        <p:txBody>
          <a:bodyPr vert="horz" lIns="0" tIns="0" rIns="0" bIns="0" rtlCol="0" anchor="ctr"/>
          <a:lstStyle>
            <a:lvl1pPr algn="l">
              <a:defRPr sz="1050">
                <a:solidFill>
                  <a:schemeClr val="tx1"/>
                </a:solidFill>
              </a:defRPr>
            </a:lvl1pPr>
          </a:lstStyle>
          <a:p>
            <a:endParaRPr lang="en-US" dirty="0"/>
          </a:p>
        </p:txBody>
      </p:sp>
      <p:sp>
        <p:nvSpPr>
          <p:cNvPr id="7" name="Oval 6">
            <a:extLst>
              <a:ext uri="{FF2B5EF4-FFF2-40B4-BE49-F238E27FC236}">
                <a16:creationId xmlns:a16="http://schemas.microsoft.com/office/drawing/2014/main" id="{975F41FE-6FDA-17BF-76AA-C86F706C4C33}"/>
              </a:ext>
            </a:extLst>
          </p:cNvPr>
          <p:cNvSpPr/>
          <p:nvPr userDrawn="1"/>
        </p:nvSpPr>
        <p:spPr>
          <a:xfrm>
            <a:off x="11519087" y="6043240"/>
            <a:ext cx="301752" cy="301752"/>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33B7DF8-B1EA-CC87-ECE4-7F641BE1B976}"/>
              </a:ext>
            </a:extLst>
          </p:cNvPr>
          <p:cNvSpPr>
            <a:spLocks noGrp="1"/>
          </p:cNvSpPr>
          <p:nvPr>
            <p:ph type="sldNum" sz="quarter" idx="4"/>
          </p:nvPr>
        </p:nvSpPr>
        <p:spPr>
          <a:xfrm>
            <a:off x="11441363" y="6016752"/>
            <a:ext cx="457200" cy="365125"/>
          </a:xfrm>
          <a:prstGeom prst="rect">
            <a:avLst/>
          </a:prstGeom>
        </p:spPr>
        <p:txBody>
          <a:bodyPr vert="horz" lIns="91440" tIns="45720" rIns="91440" bIns="45720" rtlCol="0" anchor="ctr"/>
          <a:lstStyle>
            <a:lvl1pPr algn="ctr">
              <a:defRPr sz="1050">
                <a:solidFill>
                  <a:schemeClr val="bg1"/>
                </a:solidFill>
              </a:defRPr>
            </a:lvl1pPr>
          </a:lstStyle>
          <a:p>
            <a:fld id="{402AF41C-0C01-4292-8B40-325CC9F1007B}" type="slidenum">
              <a:rPr lang="en-US" smtClean="0"/>
              <a:pPr/>
              <a:t>‹#›</a:t>
            </a:fld>
            <a:endParaRPr lang="en-US" dirty="0"/>
          </a:p>
        </p:txBody>
      </p:sp>
      <p:sp>
        <p:nvSpPr>
          <p:cNvPr id="8" name="TextBox 7">
            <a:extLst>
              <a:ext uri="{FF2B5EF4-FFF2-40B4-BE49-F238E27FC236}">
                <a16:creationId xmlns:a16="http://schemas.microsoft.com/office/drawing/2014/main" id="{BED11CFF-CFD2-85A6-6C08-1360F1769685}"/>
              </a:ext>
            </a:extLst>
          </p:cNvPr>
          <p:cNvSpPr txBox="1"/>
          <p:nvPr userDrawn="1"/>
        </p:nvSpPr>
        <p:spPr>
          <a:xfrm>
            <a:off x="914400" y="6019503"/>
            <a:ext cx="2989007" cy="365760"/>
          </a:xfrm>
          <a:prstGeom prst="rect">
            <a:avLst/>
          </a:prstGeom>
          <a:noFill/>
        </p:spPr>
        <p:txBody>
          <a:bodyPr wrap="square" lIns="0" tIns="0" rIns="0" bIns="0" rtlCol="0" anchor="ctr" anchorCtr="0">
            <a:noAutofit/>
          </a:bodyPr>
          <a:lstStyle/>
          <a:p>
            <a:r>
              <a:rPr lang="en-US" sz="1050" b="1" dirty="0"/>
              <a:t>Fred Hutch Cancer Center</a:t>
            </a:r>
          </a:p>
        </p:txBody>
      </p:sp>
      <p:cxnSp>
        <p:nvCxnSpPr>
          <p:cNvPr id="10" name="Straight Connector 9">
            <a:extLst>
              <a:ext uri="{FF2B5EF4-FFF2-40B4-BE49-F238E27FC236}">
                <a16:creationId xmlns:a16="http://schemas.microsoft.com/office/drawing/2014/main" id="{4F2BD626-04AC-1B24-AE77-8AFB7AA9A945}"/>
              </a:ext>
            </a:extLst>
          </p:cNvPr>
          <p:cNvCxnSpPr>
            <a:cxnSpLocks/>
          </p:cNvCxnSpPr>
          <p:nvPr userDrawn="1"/>
        </p:nvCxnSpPr>
        <p:spPr>
          <a:xfrm flipH="1">
            <a:off x="3057832" y="6222047"/>
            <a:ext cx="8219768" cy="0"/>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26004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5" r:id="rId12"/>
    <p:sldLayoutId id="2147483926" r:id="rId13"/>
    <p:sldLayoutId id="2147483928" r:id="rId14"/>
    <p:sldLayoutId id="2147483929" r:id="rId15"/>
    <p:sldLayoutId id="2147483930" r:id="rId16"/>
    <p:sldLayoutId id="2147483931" r:id="rId17"/>
    <p:sldLayoutId id="2147483932" r:id="rId18"/>
    <p:sldLayoutId id="2147483933" r:id="rId19"/>
    <p:sldLayoutId id="2147483934" r:id="rId20"/>
    <p:sldLayoutId id="2147483935" r:id="rId21"/>
    <p:sldLayoutId id="2147483936" r:id="rId22"/>
    <p:sldLayoutId id="2147483937" r:id="rId23"/>
    <p:sldLayoutId id="2147483939" r:id="rId24"/>
    <p:sldLayoutId id="2147483940" r:id="rId25"/>
    <p:sldLayoutId id="2147483941" r:id="rId26"/>
    <p:sldLayoutId id="2147483942" r:id="rId27"/>
  </p:sldLayoutIdLst>
  <p:hf hdr="0" ftr="0" dt="0"/>
  <p:txStyles>
    <p:titleStyle>
      <a:lvl1pPr algn="l" defTabSz="914400" rtl="0" eaLnBrk="1" latinLnBrk="0" hangingPunct="1">
        <a:lnSpc>
          <a:spcPct val="90000"/>
        </a:lnSpc>
        <a:spcBef>
          <a:spcPct val="0"/>
        </a:spcBef>
        <a:buNone/>
        <a:defRPr sz="32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576">
          <p15:clr>
            <a:srgbClr val="F26B43"/>
          </p15:clr>
        </p15:guide>
        <p15:guide id="3" pos="3840">
          <p15:clr>
            <a:srgbClr val="F26B43"/>
          </p15:clr>
        </p15:guide>
        <p15:guide id="4" pos="7104">
          <p15:clr>
            <a:srgbClr val="F26B43"/>
          </p15:clr>
        </p15:guide>
        <p15:guide id="12" orient="horz" pos="600" userDrawn="1">
          <p15:clr>
            <a:srgbClr val="F26B43"/>
          </p15:clr>
        </p15:guide>
        <p15:guide id="13" orient="horz" pos="1032" userDrawn="1">
          <p15:clr>
            <a:srgbClr val="F26B43"/>
          </p15:clr>
        </p15:guide>
        <p15:guide id="14" orient="horz" pos="3648" userDrawn="1">
          <p15:clr>
            <a:srgbClr val="F26B43"/>
          </p15:clr>
        </p15:guide>
        <p15:guide id="15"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hyperlink" Target="mailto:hibakhan@uw.edu" TargetMode="Externa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EC6B7-4F04-C917-9F52-F5982B37FAE3}"/>
              </a:ext>
            </a:extLst>
          </p:cNvPr>
          <p:cNvSpPr>
            <a:spLocks noGrp="1"/>
          </p:cNvSpPr>
          <p:nvPr>
            <p:ph type="ctrTitle"/>
          </p:nvPr>
        </p:nvSpPr>
        <p:spPr>
          <a:xfrm>
            <a:off x="619432" y="1638299"/>
            <a:ext cx="7280559" cy="3023315"/>
          </a:xfrm>
        </p:spPr>
        <p:txBody>
          <a:bodyPr/>
          <a:lstStyle/>
          <a:p>
            <a:r>
              <a:rPr lang="en-US" dirty="0"/>
              <a:t>REGENT--Prostate </a:t>
            </a:r>
            <a:br>
              <a:rPr lang="en-US" dirty="0"/>
            </a:br>
            <a:r>
              <a:rPr lang="en-US" sz="2800" dirty="0"/>
              <a:t>Remote Comprehensive Germline Genetic Testing</a:t>
            </a:r>
            <a:br>
              <a:rPr lang="en-US" sz="2800" dirty="0"/>
            </a:br>
            <a:br>
              <a:rPr lang="en-US" dirty="0"/>
            </a:br>
            <a:r>
              <a:rPr lang="en-US" dirty="0"/>
              <a:t>HICOR Trials Expansion</a:t>
            </a:r>
          </a:p>
        </p:txBody>
      </p:sp>
      <p:sp>
        <p:nvSpPr>
          <p:cNvPr id="3" name="Subtitle 2">
            <a:extLst>
              <a:ext uri="{FF2B5EF4-FFF2-40B4-BE49-F238E27FC236}">
                <a16:creationId xmlns:a16="http://schemas.microsoft.com/office/drawing/2014/main" id="{03E68F65-F591-1BA7-48EF-4F68DD058B4C}"/>
              </a:ext>
            </a:extLst>
          </p:cNvPr>
          <p:cNvSpPr>
            <a:spLocks noGrp="1"/>
          </p:cNvSpPr>
          <p:nvPr>
            <p:ph type="subTitle" idx="1"/>
          </p:nvPr>
        </p:nvSpPr>
        <p:spPr/>
        <p:txBody>
          <a:bodyPr/>
          <a:lstStyle/>
          <a:p>
            <a:r>
              <a:rPr lang="en-US" dirty="0"/>
              <a:t>Hiba M Khan, MD MPH </a:t>
            </a:r>
            <a:br>
              <a:rPr lang="en-US" dirty="0"/>
            </a:br>
            <a:r>
              <a:rPr lang="en-US" dirty="0"/>
              <a:t>Assistant Professor</a:t>
            </a:r>
            <a:br>
              <a:rPr lang="en-US" dirty="0"/>
            </a:br>
            <a:r>
              <a:rPr lang="en-US" dirty="0"/>
              <a:t>University of Washington/Fred Hutch Cancer Center</a:t>
            </a:r>
            <a:br>
              <a:rPr lang="en-US" dirty="0"/>
            </a:br>
            <a:r>
              <a:rPr lang="en-US" dirty="0"/>
              <a:t>VCC Summit</a:t>
            </a:r>
          </a:p>
          <a:p>
            <a:r>
              <a:rPr lang="en-US" dirty="0"/>
              <a:t>October 27, 2026</a:t>
            </a:r>
          </a:p>
        </p:txBody>
      </p:sp>
    </p:spTree>
    <p:extLst>
      <p:ext uri="{BB962C8B-B14F-4D97-AF65-F5344CB8AC3E}">
        <p14:creationId xmlns:p14="http://schemas.microsoft.com/office/powerpoint/2010/main" val="3223481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AFF45-B43B-449F-A94E-0B13C8D6F108}"/>
              </a:ext>
            </a:extLst>
          </p:cNvPr>
          <p:cNvSpPr>
            <a:spLocks noGrp="1"/>
          </p:cNvSpPr>
          <p:nvPr>
            <p:ph type="title"/>
          </p:nvPr>
        </p:nvSpPr>
        <p:spPr>
          <a:xfrm>
            <a:off x="640080" y="365124"/>
            <a:ext cx="10972800" cy="731520"/>
          </a:xfrm>
        </p:spPr>
        <p:txBody>
          <a:bodyPr>
            <a:normAutofit/>
          </a:bodyPr>
          <a:lstStyle/>
          <a:p>
            <a:r>
              <a:rPr lang="en-US" sz="3200" dirty="0"/>
              <a:t>Background </a:t>
            </a:r>
          </a:p>
        </p:txBody>
      </p:sp>
      <p:sp>
        <p:nvSpPr>
          <p:cNvPr id="3" name="Slide Number Placeholder 2">
            <a:extLst>
              <a:ext uri="{FF2B5EF4-FFF2-40B4-BE49-F238E27FC236}">
                <a16:creationId xmlns:a16="http://schemas.microsoft.com/office/drawing/2014/main" id="{41F5764D-5085-431A-9484-D5466A8F6C27}"/>
              </a:ext>
            </a:extLst>
          </p:cNvPr>
          <p:cNvSpPr>
            <a:spLocks noGrp="1"/>
          </p:cNvSpPr>
          <p:nvPr>
            <p:ph type="sldNum" sz="quarter" idx="12"/>
          </p:nvPr>
        </p:nvSpPr>
        <p:spPr/>
        <p:txBody>
          <a:bodyPr/>
          <a:lstStyle/>
          <a:p>
            <a:fld id="{BE33F7A0-71F0-446B-9DE8-6D75BE64EE0F}" type="slidenum">
              <a:rPr lang="en-US" smtClean="0"/>
              <a:pPr/>
              <a:t>2</a:t>
            </a:fld>
            <a:endParaRPr lang="en-US" dirty="0"/>
          </a:p>
        </p:txBody>
      </p:sp>
      <p:sp>
        <p:nvSpPr>
          <p:cNvPr id="4" name="Content Placeholder 3">
            <a:extLst>
              <a:ext uri="{FF2B5EF4-FFF2-40B4-BE49-F238E27FC236}">
                <a16:creationId xmlns:a16="http://schemas.microsoft.com/office/drawing/2014/main" id="{E18DD374-035A-45BC-A2BC-540397C40A42}"/>
              </a:ext>
            </a:extLst>
          </p:cNvPr>
          <p:cNvSpPr>
            <a:spLocks noGrp="1"/>
          </p:cNvSpPr>
          <p:nvPr>
            <p:ph sz="quarter" idx="13"/>
          </p:nvPr>
        </p:nvSpPr>
        <p:spPr>
          <a:xfrm>
            <a:off x="640080" y="1499616"/>
            <a:ext cx="7370064" cy="4046310"/>
          </a:xfrm>
        </p:spPr>
        <p:txBody>
          <a:bodyPr>
            <a:noAutofit/>
          </a:bodyPr>
          <a:lstStyle/>
          <a:p>
            <a:pPr>
              <a:spcBef>
                <a:spcPts val="400"/>
              </a:spcBef>
              <a:spcAft>
                <a:spcPts val="400"/>
              </a:spcAft>
            </a:pPr>
            <a:r>
              <a:rPr lang="en-US" sz="2200" dirty="0"/>
              <a:t>About 10% of men with metastatic prostate cancer (mPC) have germline pathogenic variants (PVs) in DNA damage response genes (gDDR)</a:t>
            </a:r>
            <a:r>
              <a:rPr lang="en-US" sz="2200" baseline="30000" dirty="0"/>
              <a:t>1-2</a:t>
            </a:r>
          </a:p>
          <a:p>
            <a:pPr>
              <a:spcBef>
                <a:spcPts val="400"/>
              </a:spcBef>
              <a:spcAft>
                <a:spcPts val="400"/>
              </a:spcAft>
            </a:pPr>
            <a:r>
              <a:rPr lang="en-US" sz="2200" dirty="0"/>
              <a:t>IMPACT</a:t>
            </a:r>
            <a:r>
              <a:rPr lang="en-US" sz="2200" baseline="30000" dirty="0"/>
              <a:t>:</a:t>
            </a:r>
          </a:p>
          <a:p>
            <a:pPr lvl="1">
              <a:spcBef>
                <a:spcPts val="400"/>
              </a:spcBef>
              <a:spcAft>
                <a:spcPts val="400"/>
              </a:spcAft>
            </a:pPr>
            <a:r>
              <a:rPr lang="en-US" sz="2200" dirty="0"/>
              <a:t>Precision therapy</a:t>
            </a:r>
            <a:r>
              <a:rPr lang="en-US" sz="2200" baseline="30000" dirty="0"/>
              <a:t>3-4</a:t>
            </a:r>
            <a:r>
              <a:rPr lang="en-US" sz="1400" dirty="0"/>
              <a:t>(PARP inhibitors, immune checkpoint inhibitors)</a:t>
            </a:r>
            <a:r>
              <a:rPr lang="en-US" sz="2200" dirty="0"/>
              <a:t> </a:t>
            </a:r>
          </a:p>
          <a:p>
            <a:pPr lvl="1">
              <a:spcBef>
                <a:spcPts val="400"/>
              </a:spcBef>
              <a:spcAft>
                <a:spcPts val="400"/>
              </a:spcAft>
            </a:pPr>
            <a:r>
              <a:rPr lang="en-US" sz="2200" dirty="0"/>
              <a:t>Prognosis</a:t>
            </a:r>
            <a:r>
              <a:rPr lang="en-US" sz="2200" baseline="30000" dirty="0"/>
              <a:t>5</a:t>
            </a:r>
            <a:endParaRPr lang="en-US" sz="2200" dirty="0"/>
          </a:p>
          <a:p>
            <a:pPr lvl="1">
              <a:spcBef>
                <a:spcPts val="400"/>
              </a:spcBef>
              <a:spcAft>
                <a:spcPts val="400"/>
              </a:spcAft>
            </a:pPr>
            <a:r>
              <a:rPr lang="en-US" sz="2200" dirty="0"/>
              <a:t>Familial cancer risk </a:t>
            </a:r>
          </a:p>
          <a:p>
            <a:pPr lvl="1">
              <a:spcBef>
                <a:spcPts val="400"/>
              </a:spcBef>
              <a:spcAft>
                <a:spcPts val="400"/>
              </a:spcAft>
            </a:pPr>
            <a:r>
              <a:rPr lang="en-US" sz="2200" dirty="0"/>
              <a:t>Cancer screening and prevention implications </a:t>
            </a:r>
          </a:p>
          <a:p>
            <a:pPr>
              <a:spcBef>
                <a:spcPts val="400"/>
              </a:spcBef>
              <a:spcAft>
                <a:spcPts val="400"/>
              </a:spcAft>
            </a:pPr>
            <a:r>
              <a:rPr lang="en-US" sz="2200" dirty="0"/>
              <a:t>National guidelines recommend germline genetic testing for all men with mPC</a:t>
            </a:r>
            <a:r>
              <a:rPr lang="en-US" sz="2200" baseline="30000" dirty="0"/>
              <a:t>6</a:t>
            </a:r>
          </a:p>
          <a:p>
            <a:pPr marL="0" indent="0">
              <a:spcBef>
                <a:spcPts val="400"/>
              </a:spcBef>
              <a:spcAft>
                <a:spcPts val="400"/>
              </a:spcAft>
              <a:buNone/>
            </a:pPr>
            <a:endParaRPr lang="en-US" dirty="0"/>
          </a:p>
          <a:p>
            <a:pPr>
              <a:spcBef>
                <a:spcPts val="400"/>
              </a:spcBef>
              <a:spcAft>
                <a:spcPts val="400"/>
              </a:spcAft>
            </a:pPr>
            <a:endParaRPr lang="en-US" dirty="0"/>
          </a:p>
        </p:txBody>
      </p:sp>
      <p:sp>
        <p:nvSpPr>
          <p:cNvPr id="6" name="TextBox 5">
            <a:extLst>
              <a:ext uri="{FF2B5EF4-FFF2-40B4-BE49-F238E27FC236}">
                <a16:creationId xmlns:a16="http://schemas.microsoft.com/office/drawing/2014/main" id="{F8BAB55F-F349-36A4-DAC4-814A6D6C8EBE}"/>
              </a:ext>
            </a:extLst>
          </p:cNvPr>
          <p:cNvSpPr txBox="1"/>
          <p:nvPr/>
        </p:nvSpPr>
        <p:spPr>
          <a:xfrm>
            <a:off x="242514" y="5817739"/>
            <a:ext cx="11508379" cy="369332"/>
          </a:xfrm>
          <a:prstGeom prst="rect">
            <a:avLst/>
          </a:prstGeom>
          <a:noFill/>
        </p:spPr>
        <p:txBody>
          <a:bodyPr wrap="square" rtlCol="0">
            <a:spAutoFit/>
          </a:bodyPr>
          <a:lstStyle/>
          <a:p>
            <a:pPr algn="just"/>
            <a:r>
              <a:rPr lang="en-US" sz="900" dirty="0">
                <a:solidFill>
                  <a:schemeClr val="bg1"/>
                </a:solidFill>
              </a:rPr>
              <a:t>1. Pritchard CC, et.al,. </a:t>
            </a:r>
            <a:r>
              <a:rPr lang="en-US" sz="900" i="1" dirty="0">
                <a:solidFill>
                  <a:schemeClr val="bg1"/>
                </a:solidFill>
              </a:rPr>
              <a:t>N Engl J Med</a:t>
            </a:r>
            <a:r>
              <a:rPr lang="en-US" sz="900" dirty="0">
                <a:solidFill>
                  <a:schemeClr val="bg1"/>
                </a:solidFill>
              </a:rPr>
              <a:t>. 2016;375(5):443-453. 2.Robinson D, et al. </a:t>
            </a:r>
            <a:r>
              <a:rPr lang="en-US" sz="900" i="1" dirty="0">
                <a:solidFill>
                  <a:schemeClr val="bg1"/>
                </a:solidFill>
              </a:rPr>
              <a:t>Cell. </a:t>
            </a:r>
            <a:r>
              <a:rPr lang="en-US" sz="900" dirty="0">
                <a:solidFill>
                  <a:schemeClr val="bg1"/>
                </a:solidFill>
              </a:rPr>
              <a:t>2015 Jul 16;162(2):454]. </a:t>
            </a:r>
            <a:r>
              <a:rPr lang="en-US" sz="900" i="1" dirty="0">
                <a:solidFill>
                  <a:schemeClr val="bg1"/>
                </a:solidFill>
              </a:rPr>
              <a:t>Cell</a:t>
            </a:r>
            <a:r>
              <a:rPr lang="en-US" sz="900" dirty="0">
                <a:solidFill>
                  <a:schemeClr val="bg1"/>
                </a:solidFill>
              </a:rPr>
              <a:t>. 2015;161(5):1215-1228. 3. de Bono J, et al. </a:t>
            </a:r>
            <a:r>
              <a:rPr lang="en-US" sz="900" i="1" dirty="0">
                <a:solidFill>
                  <a:schemeClr val="bg1"/>
                </a:solidFill>
              </a:rPr>
              <a:t>N Engl J Med</a:t>
            </a:r>
            <a:r>
              <a:rPr lang="en-US" sz="900" dirty="0">
                <a:solidFill>
                  <a:schemeClr val="bg1"/>
                </a:solidFill>
              </a:rPr>
              <a:t>. 2020;382(22):2091-2102. 4. Abida W,  et al. </a:t>
            </a:r>
            <a:r>
              <a:rPr lang="en-US" sz="900" i="1" dirty="0">
                <a:solidFill>
                  <a:schemeClr val="bg1"/>
                </a:solidFill>
              </a:rPr>
              <a:t>Clin Cancer Res</a:t>
            </a:r>
            <a:r>
              <a:rPr lang="en-US" sz="900" dirty="0">
                <a:solidFill>
                  <a:schemeClr val="bg1"/>
                </a:solidFill>
              </a:rPr>
              <a:t>. 2020;26(11):2487-2496. 5. Castro E et al. </a:t>
            </a:r>
            <a:r>
              <a:rPr lang="en-US" sz="900" i="1" dirty="0">
                <a:solidFill>
                  <a:schemeClr val="bg1"/>
                </a:solidFill>
              </a:rPr>
              <a:t>J Clin Oncol</a:t>
            </a:r>
            <a:r>
              <a:rPr lang="en-US" sz="900" dirty="0">
                <a:solidFill>
                  <a:schemeClr val="bg1"/>
                </a:solidFill>
              </a:rPr>
              <a:t>. 2013;31(14):1748-1757. 6. Schaeffer E,, et al. </a:t>
            </a:r>
            <a:r>
              <a:rPr lang="en-US" sz="900" i="1" dirty="0">
                <a:solidFill>
                  <a:schemeClr val="bg1"/>
                </a:solidFill>
              </a:rPr>
              <a:t>J Natl Compr Canc Netw</a:t>
            </a:r>
            <a:r>
              <a:rPr lang="en-US" sz="900" dirty="0">
                <a:solidFill>
                  <a:schemeClr val="bg1"/>
                </a:solidFill>
              </a:rPr>
              <a:t>. 2021;19(2):134-143. </a:t>
            </a:r>
          </a:p>
        </p:txBody>
      </p:sp>
      <p:grpSp>
        <p:nvGrpSpPr>
          <p:cNvPr id="9" name="Group 8">
            <a:extLst>
              <a:ext uri="{FF2B5EF4-FFF2-40B4-BE49-F238E27FC236}">
                <a16:creationId xmlns:a16="http://schemas.microsoft.com/office/drawing/2014/main" id="{BC3D2985-1E85-9E47-BAB1-DE02E68E7CF5}"/>
              </a:ext>
            </a:extLst>
          </p:cNvPr>
          <p:cNvGrpSpPr/>
          <p:nvPr/>
        </p:nvGrpSpPr>
        <p:grpSpPr>
          <a:xfrm>
            <a:off x="8010144" y="1598180"/>
            <a:ext cx="3947906" cy="3898703"/>
            <a:chOff x="8010144" y="1598180"/>
            <a:chExt cx="3947906" cy="3898703"/>
          </a:xfrm>
        </p:grpSpPr>
        <p:pic>
          <p:nvPicPr>
            <p:cNvPr id="8" name="Picture 7" descr="Chart, pie chart&#10;&#10;Description automatically generated">
              <a:extLst>
                <a:ext uri="{FF2B5EF4-FFF2-40B4-BE49-F238E27FC236}">
                  <a16:creationId xmlns:a16="http://schemas.microsoft.com/office/drawing/2014/main" id="{AD72D2AB-B4BF-6E77-2739-B178B2CE2096}"/>
                </a:ext>
              </a:extLst>
            </p:cNvPr>
            <p:cNvPicPr>
              <a:picLocks noChangeAspect="1"/>
            </p:cNvPicPr>
            <p:nvPr/>
          </p:nvPicPr>
          <p:blipFill rotWithShape="1">
            <a:blip r:embed="rId3">
              <a:extLst>
                <a:ext uri="{28A0092B-C50C-407E-A947-70E740481C1C}">
                  <a14:useLocalDpi xmlns:a14="http://schemas.microsoft.com/office/drawing/2010/main" val="0"/>
                </a:ext>
              </a:extLst>
            </a:blip>
            <a:srcRect l="13929" r="14398"/>
            <a:stretch/>
          </p:blipFill>
          <p:spPr>
            <a:xfrm>
              <a:off x="8010144" y="1598180"/>
              <a:ext cx="3597821" cy="3661640"/>
            </a:xfrm>
            <a:prstGeom prst="rect">
              <a:avLst/>
            </a:prstGeom>
          </p:spPr>
        </p:pic>
        <p:sp>
          <p:nvSpPr>
            <p:cNvPr id="7" name="TextBox 6">
              <a:extLst>
                <a:ext uri="{FF2B5EF4-FFF2-40B4-BE49-F238E27FC236}">
                  <a16:creationId xmlns:a16="http://schemas.microsoft.com/office/drawing/2014/main" id="{F0269B63-0B07-4C43-B101-825DE1852F5A}"/>
                </a:ext>
              </a:extLst>
            </p:cNvPr>
            <p:cNvSpPr txBox="1"/>
            <p:nvPr/>
          </p:nvSpPr>
          <p:spPr>
            <a:xfrm>
              <a:off x="9557822" y="5219884"/>
              <a:ext cx="2400228" cy="276999"/>
            </a:xfrm>
            <a:prstGeom prst="rect">
              <a:avLst/>
            </a:prstGeom>
            <a:noFill/>
          </p:spPr>
          <p:txBody>
            <a:bodyPr wrap="square" rtlCol="0">
              <a:spAutoFit/>
            </a:bodyPr>
            <a:lstStyle/>
            <a:p>
              <a:r>
                <a:rPr lang="en-US" sz="1200" dirty="0">
                  <a:solidFill>
                    <a:schemeClr val="bg1"/>
                  </a:solidFill>
                </a:rPr>
                <a:t>Pritchard, et al NEJM 2016</a:t>
              </a:r>
            </a:p>
          </p:txBody>
        </p:sp>
      </p:grpSp>
    </p:spTree>
    <p:extLst>
      <p:ext uri="{BB962C8B-B14F-4D97-AF65-F5344CB8AC3E}">
        <p14:creationId xmlns:p14="http://schemas.microsoft.com/office/powerpoint/2010/main" val="176953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8309053-9AF1-A9CF-E24F-5232FF38EBD7}"/>
              </a:ext>
            </a:extLst>
          </p:cNvPr>
          <p:cNvSpPr>
            <a:spLocks noGrp="1"/>
          </p:cNvSpPr>
          <p:nvPr>
            <p:ph type="sldNum" sz="quarter" idx="12"/>
          </p:nvPr>
        </p:nvSpPr>
        <p:spPr>
          <a:xfrm>
            <a:off x="11441363" y="6011833"/>
            <a:ext cx="457200" cy="365125"/>
          </a:xfrm>
        </p:spPr>
        <p:txBody>
          <a:bodyPr anchor="ctr">
            <a:normAutofit/>
          </a:bodyPr>
          <a:lstStyle/>
          <a:p>
            <a:pPr marL="0" marR="0" lvl="0" indent="0" algn="ctr" defTabSz="748873" rtl="0" eaLnBrk="1" fontAlgn="auto" latinLnBrk="0" hangingPunct="1">
              <a:lnSpc>
                <a:spcPct val="100000"/>
              </a:lnSpc>
              <a:spcBef>
                <a:spcPts val="0"/>
              </a:spcBef>
              <a:spcAft>
                <a:spcPts val="600"/>
              </a:spcAft>
              <a:buClrTx/>
              <a:buSzTx/>
              <a:buFontTx/>
              <a:buNone/>
              <a:tabLst/>
              <a:defRPr/>
            </a:pPr>
            <a:fld id="{402AF41C-0C01-4292-8B40-325CC9F1007B}" type="slidenum">
              <a:rPr kumimoji="0" lang="en-US" sz="1050" b="0" i="0" u="none" strike="noStrike" kern="1200" cap="none" spc="0" normalizeH="0" baseline="0" noProof="0" smtClean="0">
                <a:ln>
                  <a:noFill/>
                </a:ln>
                <a:solidFill>
                  <a:srgbClr val="FFFFFF"/>
                </a:solidFill>
                <a:effectLst/>
                <a:uLnTx/>
                <a:uFillTx/>
                <a:latin typeface="Arial"/>
                <a:ea typeface="+mn-ea"/>
                <a:cs typeface="+mn-cs"/>
              </a:rPr>
              <a:pPr marL="0" marR="0" lvl="0" indent="0" algn="ctr" defTabSz="748873" rtl="0" eaLnBrk="1" fontAlgn="auto" latinLnBrk="0" hangingPunct="1">
                <a:lnSpc>
                  <a:spcPct val="100000"/>
                </a:lnSpc>
                <a:spcBef>
                  <a:spcPts val="0"/>
                </a:spcBef>
                <a:spcAft>
                  <a:spcPts val="60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Arial"/>
              <a:ea typeface="+mn-ea"/>
              <a:cs typeface="+mn-cs"/>
            </a:endParaRPr>
          </a:p>
        </p:txBody>
      </p:sp>
      <p:sp>
        <p:nvSpPr>
          <p:cNvPr id="11" name="Title 1">
            <a:extLst>
              <a:ext uri="{FF2B5EF4-FFF2-40B4-BE49-F238E27FC236}">
                <a16:creationId xmlns:a16="http://schemas.microsoft.com/office/drawing/2014/main" id="{5252281B-4D75-64C9-88AF-7BC764D23D2B}"/>
              </a:ext>
            </a:extLst>
          </p:cNvPr>
          <p:cNvSpPr>
            <a:spLocks noGrp="1"/>
          </p:cNvSpPr>
          <p:nvPr>
            <p:ph type="title"/>
          </p:nvPr>
        </p:nvSpPr>
        <p:spPr>
          <a:xfrm>
            <a:off x="608307" y="239537"/>
            <a:ext cx="10833056" cy="914400"/>
          </a:xfrm>
        </p:spPr>
        <p:txBody>
          <a:bodyPr/>
          <a:lstStyle/>
          <a:p>
            <a:r>
              <a:rPr lang="en-US" dirty="0"/>
              <a:t>Germline genetic testing (Community Cancer Report 2019-2021)</a:t>
            </a:r>
          </a:p>
        </p:txBody>
      </p:sp>
      <p:pic>
        <p:nvPicPr>
          <p:cNvPr id="3" name="Picture 2">
            <a:extLst>
              <a:ext uri="{FF2B5EF4-FFF2-40B4-BE49-F238E27FC236}">
                <a16:creationId xmlns:a16="http://schemas.microsoft.com/office/drawing/2014/main" id="{A4086645-043C-B19C-51DE-D24B48D71A0F}"/>
              </a:ext>
            </a:extLst>
          </p:cNvPr>
          <p:cNvPicPr>
            <a:picLocks noChangeAspect="1"/>
          </p:cNvPicPr>
          <p:nvPr/>
        </p:nvPicPr>
        <p:blipFill>
          <a:blip r:embed="rId3"/>
          <a:stretch>
            <a:fillRect/>
          </a:stretch>
        </p:blipFill>
        <p:spPr>
          <a:xfrm>
            <a:off x="608307" y="1153936"/>
            <a:ext cx="2704976" cy="1718828"/>
          </a:xfrm>
          <a:prstGeom prst="rect">
            <a:avLst/>
          </a:prstGeom>
        </p:spPr>
      </p:pic>
      <p:pic>
        <p:nvPicPr>
          <p:cNvPr id="13" name="Picture 12">
            <a:extLst>
              <a:ext uri="{FF2B5EF4-FFF2-40B4-BE49-F238E27FC236}">
                <a16:creationId xmlns:a16="http://schemas.microsoft.com/office/drawing/2014/main" id="{3C95B28F-2542-BA08-47A0-76B9DBAAC816}"/>
              </a:ext>
            </a:extLst>
          </p:cNvPr>
          <p:cNvPicPr>
            <a:picLocks noChangeAspect="1"/>
          </p:cNvPicPr>
          <p:nvPr/>
        </p:nvPicPr>
        <p:blipFill>
          <a:blip r:embed="rId4"/>
          <a:stretch>
            <a:fillRect/>
          </a:stretch>
        </p:blipFill>
        <p:spPr>
          <a:xfrm>
            <a:off x="608307" y="2872764"/>
            <a:ext cx="2710770" cy="1718829"/>
          </a:xfrm>
          <a:prstGeom prst="rect">
            <a:avLst/>
          </a:prstGeom>
        </p:spPr>
      </p:pic>
      <p:pic>
        <p:nvPicPr>
          <p:cNvPr id="16" name="Picture 15">
            <a:extLst>
              <a:ext uri="{FF2B5EF4-FFF2-40B4-BE49-F238E27FC236}">
                <a16:creationId xmlns:a16="http://schemas.microsoft.com/office/drawing/2014/main" id="{366C3749-D17B-3539-3E76-554CEADF2A5F}"/>
              </a:ext>
            </a:extLst>
          </p:cNvPr>
          <p:cNvPicPr>
            <a:picLocks/>
          </p:cNvPicPr>
          <p:nvPr/>
        </p:nvPicPr>
        <p:blipFill>
          <a:blip r:embed="rId5"/>
          <a:stretch>
            <a:fillRect/>
          </a:stretch>
        </p:blipFill>
        <p:spPr>
          <a:xfrm>
            <a:off x="608307" y="4591591"/>
            <a:ext cx="2706624" cy="1719072"/>
          </a:xfrm>
          <a:prstGeom prst="rect">
            <a:avLst/>
          </a:prstGeom>
        </p:spPr>
      </p:pic>
      <p:pic>
        <p:nvPicPr>
          <p:cNvPr id="19" name="Picture 18">
            <a:extLst>
              <a:ext uri="{FF2B5EF4-FFF2-40B4-BE49-F238E27FC236}">
                <a16:creationId xmlns:a16="http://schemas.microsoft.com/office/drawing/2014/main" id="{F44656A0-5378-4457-8916-44FC148E0EDD}"/>
              </a:ext>
            </a:extLst>
          </p:cNvPr>
          <p:cNvPicPr>
            <a:picLocks noChangeAspect="1"/>
          </p:cNvPicPr>
          <p:nvPr/>
        </p:nvPicPr>
        <p:blipFill>
          <a:blip r:embed="rId6"/>
          <a:stretch>
            <a:fillRect/>
          </a:stretch>
        </p:blipFill>
        <p:spPr>
          <a:xfrm>
            <a:off x="3921770" y="1153305"/>
            <a:ext cx="7517945" cy="4859160"/>
          </a:xfrm>
          <a:prstGeom prst="rect">
            <a:avLst/>
          </a:prstGeom>
        </p:spPr>
      </p:pic>
    </p:spTree>
    <p:extLst>
      <p:ext uri="{BB962C8B-B14F-4D97-AF65-F5344CB8AC3E}">
        <p14:creationId xmlns:p14="http://schemas.microsoft.com/office/powerpoint/2010/main" val="3205880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3519-AB15-33DA-5EA0-E8BA96D0E23F}"/>
              </a:ext>
            </a:extLst>
          </p:cNvPr>
          <p:cNvSpPr>
            <a:spLocks noGrp="1"/>
          </p:cNvSpPr>
          <p:nvPr>
            <p:ph type="title"/>
          </p:nvPr>
        </p:nvSpPr>
        <p:spPr>
          <a:xfrm>
            <a:off x="640080" y="365760"/>
            <a:ext cx="10972800" cy="731520"/>
          </a:xfrm>
        </p:spPr>
        <p:txBody>
          <a:bodyPr>
            <a:normAutofit/>
          </a:bodyPr>
          <a:lstStyle/>
          <a:p>
            <a:r>
              <a:rPr lang="en-US" sz="3200" b="0" dirty="0">
                <a:solidFill>
                  <a:srgbClr val="1B365D"/>
                </a:solidFill>
                <a:latin typeface="Times New Roman" panose="02020603050405020304" pitchFamily="18" charset="0"/>
                <a:cs typeface="Times New Roman" panose="02020603050405020304" pitchFamily="18" charset="0"/>
              </a:rPr>
              <a:t>Germline Genetic Testing (GIFTS) </a:t>
            </a:r>
          </a:p>
        </p:txBody>
      </p:sp>
      <p:sp>
        <p:nvSpPr>
          <p:cNvPr id="3" name="Slide Number Placeholder 2">
            <a:extLst>
              <a:ext uri="{FF2B5EF4-FFF2-40B4-BE49-F238E27FC236}">
                <a16:creationId xmlns:a16="http://schemas.microsoft.com/office/drawing/2014/main" id="{9E26315D-5B0C-85DB-3309-FBE8760B5F1D}"/>
              </a:ext>
            </a:extLst>
          </p:cNvPr>
          <p:cNvSpPr>
            <a:spLocks noGrp="1"/>
          </p:cNvSpPr>
          <p:nvPr>
            <p:ph type="sldNum" sz="quarter" idx="12"/>
          </p:nvPr>
        </p:nvSpPr>
        <p:spPr/>
        <p:txBody>
          <a:bodyPr/>
          <a:lstStyle/>
          <a:p>
            <a:fld id="{BE33F7A0-71F0-446B-9DE8-6D75BE64EE0F}" type="slidenum">
              <a:rPr lang="en-US" smtClean="0"/>
              <a:pPr/>
              <a:t>4</a:t>
            </a:fld>
            <a:endParaRPr lang="en-US" dirty="0"/>
          </a:p>
        </p:txBody>
      </p:sp>
      <p:sp>
        <p:nvSpPr>
          <p:cNvPr id="4" name="Content Placeholder 3">
            <a:extLst>
              <a:ext uri="{FF2B5EF4-FFF2-40B4-BE49-F238E27FC236}">
                <a16:creationId xmlns:a16="http://schemas.microsoft.com/office/drawing/2014/main" id="{B5C211F8-EEC5-7AE3-444C-33DC44486415}"/>
              </a:ext>
            </a:extLst>
          </p:cNvPr>
          <p:cNvSpPr>
            <a:spLocks noGrp="1"/>
          </p:cNvSpPr>
          <p:nvPr>
            <p:ph sz="quarter" idx="13"/>
          </p:nvPr>
        </p:nvSpPr>
        <p:spPr>
          <a:xfrm>
            <a:off x="640080" y="1499616"/>
            <a:ext cx="10972800" cy="4517136"/>
          </a:xfrm>
        </p:spPr>
        <p:txBody>
          <a:bodyPr>
            <a:normAutofit fontScale="92500" lnSpcReduction="10000"/>
          </a:bodyPr>
          <a:lstStyle/>
          <a:p>
            <a:pPr>
              <a:spcBef>
                <a:spcPts val="400"/>
              </a:spcBef>
            </a:pPr>
            <a:r>
              <a:rPr lang="en-US" sz="2600" dirty="0">
                <a:solidFill>
                  <a:srgbClr val="1B365D"/>
                </a:solidFill>
                <a:latin typeface="Times New Roman" panose="02020603050405020304" pitchFamily="18" charset="0"/>
                <a:cs typeface="Times New Roman" panose="02020603050405020304" pitchFamily="18" charset="0"/>
              </a:rPr>
              <a:t>Exploratory, population-based study of patients with prostate cancer to understand trends and identify disparities in germline genetic testing in Western WA state</a:t>
            </a:r>
          </a:p>
          <a:p>
            <a:pPr>
              <a:spcBef>
                <a:spcPts val="400"/>
              </a:spcBef>
            </a:pPr>
            <a:endParaRPr lang="en-US" sz="2600" dirty="0">
              <a:solidFill>
                <a:srgbClr val="1B365D"/>
              </a:solidFill>
              <a:latin typeface="Times New Roman" panose="02020603050405020304" pitchFamily="18" charset="0"/>
              <a:cs typeface="Times New Roman" panose="02020603050405020304" pitchFamily="18" charset="0"/>
            </a:endParaRPr>
          </a:p>
          <a:p>
            <a:pPr>
              <a:spcBef>
                <a:spcPts val="400"/>
              </a:spcBef>
            </a:pPr>
            <a:r>
              <a:rPr lang="en-US" sz="2600" dirty="0">
                <a:solidFill>
                  <a:srgbClr val="1B365D"/>
                </a:solidFill>
                <a:latin typeface="Times New Roman" panose="02020603050405020304" pitchFamily="18" charset="0"/>
                <a:cs typeface="Times New Roman" panose="02020603050405020304" pitchFamily="18" charset="0"/>
              </a:rPr>
              <a:t>Offer free germline genetic testing for interested patients </a:t>
            </a:r>
          </a:p>
          <a:p>
            <a:pPr marL="0" indent="0">
              <a:spcBef>
                <a:spcPts val="400"/>
              </a:spcBef>
              <a:buNone/>
            </a:pPr>
            <a:endParaRPr lang="en-US" sz="2000" dirty="0">
              <a:solidFill>
                <a:srgbClr val="1B365D"/>
              </a:solidFill>
              <a:latin typeface="Times New Roman" panose="02020603050405020304" pitchFamily="18" charset="0"/>
              <a:cs typeface="Times New Roman" panose="02020603050405020304" pitchFamily="18" charset="0"/>
            </a:endParaRPr>
          </a:p>
          <a:p>
            <a:pPr marL="0" indent="0">
              <a:spcBef>
                <a:spcPts val="400"/>
              </a:spcBef>
              <a:buNone/>
            </a:pPr>
            <a:endParaRPr lang="en-US" sz="3900" dirty="0">
              <a:solidFill>
                <a:srgbClr val="1B365D"/>
              </a:solidFill>
              <a:latin typeface="Times New Roman" panose="02020603050405020304" pitchFamily="18" charset="0"/>
              <a:cs typeface="Times New Roman" panose="02020603050405020304" pitchFamily="18" charset="0"/>
            </a:endParaRPr>
          </a:p>
          <a:p>
            <a:pPr marL="0" indent="0">
              <a:spcBef>
                <a:spcPts val="400"/>
              </a:spcBef>
              <a:buNone/>
            </a:pPr>
            <a:endParaRPr lang="en-US" sz="3900" dirty="0">
              <a:solidFill>
                <a:srgbClr val="1B365D"/>
              </a:solidFill>
              <a:latin typeface="Times New Roman" panose="02020603050405020304" pitchFamily="18" charset="0"/>
              <a:cs typeface="Times New Roman" panose="02020603050405020304" pitchFamily="18" charset="0"/>
            </a:endParaRPr>
          </a:p>
          <a:p>
            <a:pPr>
              <a:spcBef>
                <a:spcPts val="400"/>
              </a:spcBef>
            </a:pPr>
            <a:r>
              <a:rPr lang="en-US" sz="2400" dirty="0">
                <a:latin typeface="Times New Roman" panose="02020603050405020304" pitchFamily="18" charset="0"/>
                <a:cs typeface="Times New Roman" panose="02020603050405020304" pitchFamily="18" charset="0"/>
              </a:rPr>
              <a:t>Of all respondents who had any genetic testing (prior and GIFTS), </a:t>
            </a:r>
            <a:r>
              <a:rPr lang="en-US" sz="2400" b="1" dirty="0">
                <a:latin typeface="Times New Roman" panose="02020603050405020304" pitchFamily="18" charset="0"/>
                <a:cs typeface="Times New Roman" panose="02020603050405020304" pitchFamily="18" charset="0"/>
              </a:rPr>
              <a:t>7% </a:t>
            </a:r>
            <a:r>
              <a:rPr lang="en-US" sz="2400" dirty="0">
                <a:latin typeface="Times New Roman" panose="02020603050405020304" pitchFamily="18" charset="0"/>
                <a:cs typeface="Times New Roman" panose="02020603050405020304" pitchFamily="18" charset="0"/>
              </a:rPr>
              <a:t>(9/128) of them had pathogenic variant identified, including in </a:t>
            </a:r>
            <a:r>
              <a:rPr lang="en-US" sz="2400" i="1" dirty="0">
                <a:latin typeface="Times New Roman" panose="02020603050405020304" pitchFamily="18" charset="0"/>
                <a:cs typeface="Times New Roman" panose="02020603050405020304" pitchFamily="18" charset="0"/>
              </a:rPr>
              <a:t>ATM (1)</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BRCA2 (3)</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BRIP1</a:t>
            </a:r>
            <a:r>
              <a:rPr lang="en-US" sz="2400" dirty="0">
                <a:latin typeface="Times New Roman" panose="02020603050405020304" pitchFamily="18" charset="0"/>
                <a:cs typeface="Times New Roman" panose="02020603050405020304" pitchFamily="18" charset="0"/>
              </a:rPr>
              <a:t> (1), </a:t>
            </a:r>
            <a:r>
              <a:rPr lang="en-US" sz="2400" i="1" dirty="0">
                <a:latin typeface="Times New Roman" panose="02020603050405020304" pitchFamily="18" charset="0"/>
                <a:cs typeface="Times New Roman" panose="02020603050405020304" pitchFamily="18" charset="0"/>
              </a:rPr>
              <a:t>CHEK2 (1)</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PALB2 (1)</a:t>
            </a:r>
            <a:r>
              <a:rPr lang="en-US" sz="2400" dirty="0">
                <a:latin typeface="Times New Roman" panose="02020603050405020304" pitchFamily="18" charset="0"/>
                <a:cs typeface="Times New Roman" panose="02020603050405020304" pitchFamily="18" charset="0"/>
              </a:rPr>
              <a:t>, and </a:t>
            </a:r>
            <a:r>
              <a:rPr lang="en-US" sz="2400" i="1" dirty="0">
                <a:latin typeface="Times New Roman" panose="02020603050405020304" pitchFamily="18" charset="0"/>
                <a:cs typeface="Times New Roman" panose="02020603050405020304" pitchFamily="18" charset="0"/>
              </a:rPr>
              <a:t>PMS2 (2)</a:t>
            </a:r>
          </a:p>
          <a:p>
            <a:pPr>
              <a:spcBef>
                <a:spcPts val="400"/>
              </a:spcBef>
            </a:pPr>
            <a:endParaRPr lang="en-US" dirty="0">
              <a:solidFill>
                <a:srgbClr val="1B365D"/>
              </a:solidFill>
              <a:latin typeface="Times New Roman" panose="02020603050405020304" pitchFamily="18" charset="0"/>
              <a:cs typeface="Times New Roman" panose="02020603050405020304" pitchFamily="18" charset="0"/>
            </a:endParaRPr>
          </a:p>
          <a:p>
            <a:pPr>
              <a:spcBef>
                <a:spcPts val="400"/>
              </a:spcBef>
            </a:pPr>
            <a:endParaRPr lang="en-US" dirty="0"/>
          </a:p>
          <a:p>
            <a:pPr>
              <a:spcBef>
                <a:spcPts val="400"/>
              </a:spcBef>
            </a:pPr>
            <a:endParaRPr lang="en-US" dirty="0"/>
          </a:p>
        </p:txBody>
      </p:sp>
      <p:grpSp>
        <p:nvGrpSpPr>
          <p:cNvPr id="16" name="Group 15">
            <a:extLst>
              <a:ext uri="{FF2B5EF4-FFF2-40B4-BE49-F238E27FC236}">
                <a16:creationId xmlns:a16="http://schemas.microsoft.com/office/drawing/2014/main" id="{97683748-20F0-85DC-3165-F64FE5A01828}"/>
              </a:ext>
            </a:extLst>
          </p:cNvPr>
          <p:cNvGrpSpPr/>
          <p:nvPr/>
        </p:nvGrpSpPr>
        <p:grpSpPr>
          <a:xfrm>
            <a:off x="3430585" y="3758184"/>
            <a:ext cx="5330830" cy="617517"/>
            <a:chOff x="3010991" y="3586347"/>
            <a:chExt cx="5330830" cy="617517"/>
          </a:xfrm>
        </p:grpSpPr>
        <p:cxnSp>
          <p:nvCxnSpPr>
            <p:cNvPr id="9" name="Straight Arrow Connector 8">
              <a:extLst>
                <a:ext uri="{FF2B5EF4-FFF2-40B4-BE49-F238E27FC236}">
                  <a16:creationId xmlns:a16="http://schemas.microsoft.com/office/drawing/2014/main" id="{CDF04FB5-CEF7-D494-7E12-090009CC0F87}"/>
                </a:ext>
              </a:extLst>
            </p:cNvPr>
            <p:cNvCxnSpPr>
              <a:cxnSpLocks/>
            </p:cNvCxnSpPr>
            <p:nvPr/>
          </p:nvCxnSpPr>
          <p:spPr>
            <a:xfrm>
              <a:off x="4261758" y="3895106"/>
              <a:ext cx="282929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3BA7A92-8E6E-FCAB-2CCB-87671F1931C9}"/>
                </a:ext>
              </a:extLst>
            </p:cNvPr>
            <p:cNvSpPr txBox="1"/>
            <p:nvPr/>
          </p:nvSpPr>
          <p:spPr>
            <a:xfrm>
              <a:off x="7463047" y="3586347"/>
              <a:ext cx="878774" cy="617517"/>
            </a:xfrm>
            <a:prstGeom prst="rect">
              <a:avLst/>
            </a:prstGeom>
            <a:noFill/>
          </p:spPr>
          <p:txBody>
            <a:bodyPr wrap="square" lIns="0" tIns="0" rIns="0" bIns="0" rtlCol="0">
              <a:noAutofit/>
            </a:bodyPr>
            <a:lstStyle/>
            <a:p>
              <a:pPr algn="l">
                <a:lnSpc>
                  <a:spcPct val="110000"/>
                </a:lnSpc>
                <a:spcBef>
                  <a:spcPts val="1000"/>
                </a:spcBef>
              </a:pPr>
              <a:r>
                <a:rPr lang="en-US" sz="3200" dirty="0">
                  <a:latin typeface="Times New Roman" panose="02020603050405020304" pitchFamily="18" charset="0"/>
                  <a:cs typeface="Times New Roman" panose="02020603050405020304" pitchFamily="18" charset="0"/>
                </a:rPr>
                <a:t>41%</a:t>
              </a:r>
            </a:p>
          </p:txBody>
        </p:sp>
        <p:sp>
          <p:nvSpPr>
            <p:cNvPr id="13" name="TextBox 12">
              <a:extLst>
                <a:ext uri="{FF2B5EF4-FFF2-40B4-BE49-F238E27FC236}">
                  <a16:creationId xmlns:a16="http://schemas.microsoft.com/office/drawing/2014/main" id="{5FC46392-81CD-BCFA-CEEC-612FD69E6592}"/>
                </a:ext>
              </a:extLst>
            </p:cNvPr>
            <p:cNvSpPr txBox="1"/>
            <p:nvPr/>
          </p:nvSpPr>
          <p:spPr>
            <a:xfrm>
              <a:off x="3010991" y="3586347"/>
              <a:ext cx="878774" cy="617517"/>
            </a:xfrm>
            <a:prstGeom prst="rect">
              <a:avLst/>
            </a:prstGeom>
            <a:noFill/>
          </p:spPr>
          <p:txBody>
            <a:bodyPr wrap="square" lIns="0" tIns="0" rIns="0" bIns="0" rtlCol="0">
              <a:noAutofit/>
            </a:bodyPr>
            <a:lstStyle/>
            <a:p>
              <a:pPr algn="l">
                <a:lnSpc>
                  <a:spcPct val="110000"/>
                </a:lnSpc>
                <a:spcBef>
                  <a:spcPts val="1000"/>
                </a:spcBef>
              </a:pPr>
              <a:r>
                <a:rPr lang="en-US" sz="3200" dirty="0">
                  <a:latin typeface="Times New Roman" panose="02020603050405020304" pitchFamily="18" charset="0"/>
                  <a:cs typeface="Times New Roman" panose="02020603050405020304" pitchFamily="18" charset="0"/>
                </a:rPr>
                <a:t>11%</a:t>
              </a:r>
            </a:p>
          </p:txBody>
        </p:sp>
      </p:grpSp>
    </p:spTree>
    <p:extLst>
      <p:ext uri="{BB962C8B-B14F-4D97-AF65-F5344CB8AC3E}">
        <p14:creationId xmlns:p14="http://schemas.microsoft.com/office/powerpoint/2010/main" val="97077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2352-D38B-5B4B-6CA3-CC79D29241B9}"/>
              </a:ext>
            </a:extLst>
          </p:cNvPr>
          <p:cNvSpPr>
            <a:spLocks noGrp="1"/>
          </p:cNvSpPr>
          <p:nvPr>
            <p:ph type="title"/>
          </p:nvPr>
        </p:nvSpPr>
        <p:spPr>
          <a:xfrm>
            <a:off x="640080" y="365124"/>
            <a:ext cx="10972800" cy="731520"/>
          </a:xfrm>
        </p:spPr>
        <p:txBody>
          <a:bodyPr>
            <a:normAutofit/>
          </a:bodyPr>
          <a:lstStyle/>
          <a:p>
            <a:r>
              <a:rPr lang="en-US" sz="3200" b="0" dirty="0">
                <a:solidFill>
                  <a:srgbClr val="1B365D"/>
                </a:solidFill>
                <a:latin typeface="Times New Roman" panose="02020603050405020304" pitchFamily="18" charset="0"/>
                <a:cs typeface="Times New Roman" panose="02020603050405020304" pitchFamily="18" charset="0"/>
              </a:rPr>
              <a:t>Zip Code Distributions by Request of Questionnaire</a:t>
            </a:r>
          </a:p>
        </p:txBody>
      </p:sp>
      <p:sp>
        <p:nvSpPr>
          <p:cNvPr id="3" name="Slide Number Placeholder 2">
            <a:extLst>
              <a:ext uri="{FF2B5EF4-FFF2-40B4-BE49-F238E27FC236}">
                <a16:creationId xmlns:a16="http://schemas.microsoft.com/office/drawing/2014/main" id="{AE3C0DE6-6D47-2297-97A4-5580D04801AB}"/>
              </a:ext>
            </a:extLst>
          </p:cNvPr>
          <p:cNvSpPr>
            <a:spLocks noGrp="1"/>
          </p:cNvSpPr>
          <p:nvPr>
            <p:ph type="sldNum" sz="quarter" idx="12"/>
          </p:nvPr>
        </p:nvSpPr>
        <p:spPr/>
        <p:txBody>
          <a:bodyPr/>
          <a:lstStyle/>
          <a:p>
            <a:fld id="{BE33F7A0-71F0-446B-9DE8-6D75BE64EE0F}" type="slidenum">
              <a:rPr lang="en-US" smtClean="0"/>
              <a:pPr/>
              <a:t>5</a:t>
            </a:fld>
            <a:endParaRPr lang="en-US" dirty="0"/>
          </a:p>
        </p:txBody>
      </p:sp>
      <p:pic>
        <p:nvPicPr>
          <p:cNvPr id="11" name="Content Placeholder 10" descr="Map&#10;&#10;Description automatically generated">
            <a:extLst>
              <a:ext uri="{FF2B5EF4-FFF2-40B4-BE49-F238E27FC236}">
                <a16:creationId xmlns:a16="http://schemas.microsoft.com/office/drawing/2014/main" id="{36F7798B-4421-8D3D-DE2B-EC52220485CA}"/>
              </a:ext>
            </a:extLst>
          </p:cNvPr>
          <p:cNvPicPr>
            <a:picLocks noGrp="1" noChangeAspect="1"/>
          </p:cNvPicPr>
          <p:nvPr>
            <p:ph sz="quarter" idx="13"/>
          </p:nvPr>
        </p:nvPicPr>
        <p:blipFill rotWithShape="1">
          <a:blip r:embed="rId3">
            <a:extLst>
              <a:ext uri="{28A0092B-C50C-407E-A947-70E740481C1C}">
                <a14:useLocalDpi xmlns:a14="http://schemas.microsoft.com/office/drawing/2010/main" val="0"/>
              </a:ext>
            </a:extLst>
          </a:blip>
          <a:srcRect l="6778" r="7047"/>
          <a:stretch/>
        </p:blipFill>
        <p:spPr>
          <a:xfrm>
            <a:off x="1042988" y="1884814"/>
            <a:ext cx="5121850" cy="3517900"/>
          </a:xfrm>
          <a:solidFill>
            <a:srgbClr val="1B365D"/>
          </a:solidFill>
          <a:ln w="38100">
            <a:solidFill>
              <a:srgbClr val="1B365D"/>
            </a:solidFill>
          </a:ln>
        </p:spPr>
      </p:pic>
      <p:grpSp>
        <p:nvGrpSpPr>
          <p:cNvPr id="8" name="Group 7">
            <a:extLst>
              <a:ext uri="{FF2B5EF4-FFF2-40B4-BE49-F238E27FC236}">
                <a16:creationId xmlns:a16="http://schemas.microsoft.com/office/drawing/2014/main" id="{C6EECE05-C293-DF45-8F3B-F198AD20CDCB}"/>
              </a:ext>
            </a:extLst>
          </p:cNvPr>
          <p:cNvGrpSpPr/>
          <p:nvPr/>
        </p:nvGrpSpPr>
        <p:grpSpPr>
          <a:xfrm>
            <a:off x="2569820" y="1357764"/>
            <a:ext cx="8801358" cy="4572000"/>
            <a:chOff x="2719449" y="1357764"/>
            <a:chExt cx="8801358" cy="4572000"/>
          </a:xfrm>
        </p:grpSpPr>
        <p:pic>
          <p:nvPicPr>
            <p:cNvPr id="13" name="Picture 12" descr="Map&#10;&#10;Description automatically generated">
              <a:extLst>
                <a:ext uri="{FF2B5EF4-FFF2-40B4-BE49-F238E27FC236}">
                  <a16:creationId xmlns:a16="http://schemas.microsoft.com/office/drawing/2014/main" id="{348BB90B-62E6-1ED4-329D-0C138318D9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4207" y="1357764"/>
              <a:ext cx="3276600" cy="4572000"/>
            </a:xfrm>
            <a:prstGeom prst="rect">
              <a:avLst/>
            </a:prstGeom>
            <a:ln w="38100">
              <a:solidFill>
                <a:srgbClr val="1B365D"/>
              </a:solidFill>
            </a:ln>
          </p:spPr>
        </p:pic>
        <p:cxnSp>
          <p:nvCxnSpPr>
            <p:cNvPr id="6" name="Straight Connector 5">
              <a:extLst>
                <a:ext uri="{FF2B5EF4-FFF2-40B4-BE49-F238E27FC236}">
                  <a16:creationId xmlns:a16="http://schemas.microsoft.com/office/drawing/2014/main" id="{9668FC20-B53E-D04E-A7C7-5562C0736ED5}"/>
                </a:ext>
              </a:extLst>
            </p:cNvPr>
            <p:cNvCxnSpPr/>
            <p:nvPr/>
          </p:nvCxnSpPr>
          <p:spPr>
            <a:xfrm flipV="1">
              <a:off x="2719449" y="1357764"/>
              <a:ext cx="5524758" cy="1373561"/>
            </a:xfrm>
            <a:prstGeom prst="line">
              <a:avLst/>
            </a:prstGeom>
            <a:ln w="38100">
              <a:solidFill>
                <a:srgbClr val="1B365D"/>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655DDB2-BA5C-4648-9EDB-7E353E8E2456}"/>
                </a:ext>
              </a:extLst>
            </p:cNvPr>
            <p:cNvCxnSpPr>
              <a:cxnSpLocks/>
            </p:cNvCxnSpPr>
            <p:nvPr/>
          </p:nvCxnSpPr>
          <p:spPr>
            <a:xfrm>
              <a:off x="2719449" y="4305993"/>
              <a:ext cx="5524758" cy="1623771"/>
            </a:xfrm>
            <a:prstGeom prst="line">
              <a:avLst/>
            </a:prstGeom>
            <a:ln w="38100">
              <a:solidFill>
                <a:srgbClr val="1B365D"/>
              </a:solidFill>
            </a:ln>
          </p:spPr>
          <p:style>
            <a:lnRef idx="1">
              <a:schemeClr val="accent1"/>
            </a:lnRef>
            <a:fillRef idx="0">
              <a:schemeClr val="accent1"/>
            </a:fillRef>
            <a:effectRef idx="0">
              <a:schemeClr val="accent1"/>
            </a:effectRef>
            <a:fontRef idx="minor">
              <a:schemeClr val="tx1"/>
            </a:fontRef>
          </p:style>
        </p:cxnSp>
      </p:grpSp>
      <p:sp>
        <p:nvSpPr>
          <p:cNvPr id="7" name="5-Point Star 6">
            <a:extLst>
              <a:ext uri="{FF2B5EF4-FFF2-40B4-BE49-F238E27FC236}">
                <a16:creationId xmlns:a16="http://schemas.microsoft.com/office/drawing/2014/main" id="{074CBC0F-DF9A-18BD-D8A2-0519D211A8D3}"/>
              </a:ext>
            </a:extLst>
          </p:cNvPr>
          <p:cNvSpPr/>
          <p:nvPr/>
        </p:nvSpPr>
        <p:spPr>
          <a:xfrm>
            <a:off x="8944495" y="3059085"/>
            <a:ext cx="249381" cy="249381"/>
          </a:xfrm>
          <a:prstGeom prst="star5">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FFFF"/>
              </a:highlight>
            </a:endParaRPr>
          </a:p>
        </p:txBody>
      </p:sp>
      <p:pic>
        <p:nvPicPr>
          <p:cNvPr id="15" name="Picture 14" descr="Chart&#10;&#10;Description automatically generated">
            <a:extLst>
              <a:ext uri="{FF2B5EF4-FFF2-40B4-BE49-F238E27FC236}">
                <a16:creationId xmlns:a16="http://schemas.microsoft.com/office/drawing/2014/main" id="{1909AD26-46CD-7253-4DF9-2F13E5E4C4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76829" y="2343371"/>
            <a:ext cx="1990364" cy="2352248"/>
          </a:xfrm>
          <a:prstGeom prst="rect">
            <a:avLst/>
          </a:prstGeom>
          <a:ln w="38100">
            <a:solidFill>
              <a:srgbClr val="1B365D"/>
            </a:solidFill>
          </a:ln>
        </p:spPr>
      </p:pic>
    </p:spTree>
    <p:extLst>
      <p:ext uri="{BB962C8B-B14F-4D97-AF65-F5344CB8AC3E}">
        <p14:creationId xmlns:p14="http://schemas.microsoft.com/office/powerpoint/2010/main" val="66853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0F80AD-FB02-CB8B-571B-601A451DEBBC}"/>
              </a:ext>
            </a:extLst>
          </p:cNvPr>
          <p:cNvSpPr>
            <a:spLocks noGrp="1"/>
          </p:cNvSpPr>
          <p:nvPr>
            <p:ph type="sldNum" sz="quarter" idx="11"/>
          </p:nvPr>
        </p:nvSpPr>
        <p:spPr/>
        <p:txBody>
          <a:bodyPr/>
          <a:lstStyle/>
          <a:p>
            <a:pPr marL="0" marR="0" lvl="0" indent="0" algn="ctr" defTabSz="748873" rtl="0" eaLnBrk="1" fontAlgn="auto" latinLnBrk="0" hangingPunct="1">
              <a:lnSpc>
                <a:spcPct val="100000"/>
              </a:lnSpc>
              <a:spcBef>
                <a:spcPts val="0"/>
              </a:spcBef>
              <a:spcAft>
                <a:spcPts val="0"/>
              </a:spcAft>
              <a:buClrTx/>
              <a:buSzTx/>
              <a:buFontTx/>
              <a:buNone/>
              <a:tabLst/>
              <a:defRPr/>
            </a:pPr>
            <a:fld id="{402AF41C-0C01-4292-8B40-325CC9F1007B}" type="slidenum">
              <a:rPr kumimoji="0" lang="en-US" sz="1050" b="0" i="0" u="none" strike="noStrike" kern="1200" cap="none" spc="0" normalizeH="0" baseline="0" noProof="0" smtClean="0">
                <a:ln>
                  <a:noFill/>
                </a:ln>
                <a:solidFill>
                  <a:srgbClr val="FFFFFF"/>
                </a:solidFill>
                <a:effectLst/>
                <a:uLnTx/>
                <a:uFillTx/>
                <a:latin typeface="Arial"/>
                <a:ea typeface="+mn-ea"/>
                <a:cs typeface="+mn-cs"/>
              </a:rPr>
              <a:pPr marL="0" marR="0" lvl="0" indent="0" algn="ctr" defTabSz="748873" rtl="0" eaLnBrk="1" fontAlgn="auto" latinLnBrk="0" hangingPunct="1">
                <a:lnSpc>
                  <a:spcPct val="100000"/>
                </a:lnSpc>
                <a:spcBef>
                  <a:spcPts val="0"/>
                </a:spcBef>
                <a:spcAft>
                  <a:spcPts val="0"/>
                </a:spcAft>
                <a:buClrTx/>
                <a:buSzTx/>
                <a:buFontTx/>
                <a:buNone/>
                <a:tabLst/>
                <a:defRPr/>
              </a:pPr>
              <a:t>6</a:t>
            </a:fld>
            <a:endParaRPr kumimoji="0" lang="en-US" sz="105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TextBox 3">
            <a:extLst>
              <a:ext uri="{FF2B5EF4-FFF2-40B4-BE49-F238E27FC236}">
                <a16:creationId xmlns:a16="http://schemas.microsoft.com/office/drawing/2014/main" id="{D091E47B-D25D-89FF-18DB-6C9232E5D254}"/>
              </a:ext>
            </a:extLst>
          </p:cNvPr>
          <p:cNvSpPr txBox="1"/>
          <p:nvPr/>
        </p:nvSpPr>
        <p:spPr>
          <a:xfrm>
            <a:off x="1549894" y="1215844"/>
            <a:ext cx="1455939" cy="43960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748873" rtl="0" eaLnBrk="1" fontAlgn="auto" latinLnBrk="0" hangingPunct="1">
              <a:lnSpc>
                <a:spcPct val="11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rPr>
              <a:t>Vision</a:t>
            </a:r>
          </a:p>
        </p:txBody>
      </p:sp>
      <p:sp>
        <p:nvSpPr>
          <p:cNvPr id="5" name="TextBox 4">
            <a:extLst>
              <a:ext uri="{FF2B5EF4-FFF2-40B4-BE49-F238E27FC236}">
                <a16:creationId xmlns:a16="http://schemas.microsoft.com/office/drawing/2014/main" id="{EC5FC460-3CE4-20F2-8CD3-63139830B1D3}"/>
              </a:ext>
            </a:extLst>
          </p:cNvPr>
          <p:cNvSpPr txBox="1"/>
          <p:nvPr/>
        </p:nvSpPr>
        <p:spPr>
          <a:xfrm>
            <a:off x="1467852" y="1655452"/>
            <a:ext cx="9973511" cy="646331"/>
          </a:xfrm>
          <a:prstGeom prst="rect">
            <a:avLst/>
          </a:prstGeom>
          <a:noFill/>
        </p:spPr>
        <p:txBody>
          <a:bodyPr wrap="square">
            <a:spAutoFit/>
          </a:bodyPr>
          <a:lstStyle/>
          <a:p>
            <a:pPr marL="0" marR="0" lvl="0" indent="0" algn="l" defTabSz="74887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Fred Hutch Cancer Center is a national leader in developing new and sustainable strategies to engage communities in clinical trials aimed at improving cancer care</a:t>
            </a:r>
          </a:p>
        </p:txBody>
      </p:sp>
      <p:sp>
        <p:nvSpPr>
          <p:cNvPr id="6" name="TextBox 5">
            <a:extLst>
              <a:ext uri="{FF2B5EF4-FFF2-40B4-BE49-F238E27FC236}">
                <a16:creationId xmlns:a16="http://schemas.microsoft.com/office/drawing/2014/main" id="{9F25FF70-9889-11EE-1192-802E6214CA6A}"/>
              </a:ext>
            </a:extLst>
          </p:cNvPr>
          <p:cNvSpPr txBox="1"/>
          <p:nvPr/>
        </p:nvSpPr>
        <p:spPr>
          <a:xfrm>
            <a:off x="711907" y="473830"/>
            <a:ext cx="11186656" cy="502445"/>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748873" rtl="0" eaLnBrk="1" fontAlgn="auto" latinLnBrk="0" hangingPunct="1">
              <a:lnSpc>
                <a:spcPct val="110000"/>
              </a:lnSpc>
              <a:spcBef>
                <a:spcPts val="1000"/>
              </a:spcBef>
              <a:spcAft>
                <a:spcPts val="0"/>
              </a:spcAft>
              <a:buClrTx/>
              <a:buSzTx/>
              <a:buFontTx/>
              <a:buNone/>
              <a:tabLst/>
              <a:defRPr/>
            </a:pPr>
            <a:r>
              <a:rPr kumimoji="0" lang="en-US" sz="3200" b="0" i="0" u="none" strike="noStrike" kern="1200" cap="none" spc="0" normalizeH="0" baseline="0" noProof="0" dirty="0">
                <a:ln>
                  <a:noFill/>
                </a:ln>
                <a:solidFill>
                  <a:srgbClr val="1B365D"/>
                </a:solidFill>
                <a:effectLst/>
                <a:uLnTx/>
                <a:uFillTx/>
                <a:latin typeface="Times New Roman"/>
                <a:ea typeface="+mn-ea"/>
                <a:cs typeface="+mn-cs"/>
              </a:rPr>
              <a:t>Expanding Trials Program</a:t>
            </a:r>
          </a:p>
        </p:txBody>
      </p:sp>
      <p:sp>
        <p:nvSpPr>
          <p:cNvPr id="7" name="Text Placeholder 1">
            <a:extLst>
              <a:ext uri="{FF2B5EF4-FFF2-40B4-BE49-F238E27FC236}">
                <a16:creationId xmlns:a16="http://schemas.microsoft.com/office/drawing/2014/main" id="{EF6B1FA7-B80B-01AC-989F-D3663B757034}"/>
              </a:ext>
            </a:extLst>
          </p:cNvPr>
          <p:cNvSpPr txBox="1">
            <a:spLocks/>
          </p:cNvSpPr>
          <p:nvPr/>
        </p:nvSpPr>
        <p:spPr>
          <a:xfrm>
            <a:off x="1467852" y="3279760"/>
            <a:ext cx="3798854" cy="151342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R="0" lvl="0" indent="0" fontAlgn="auto">
              <a:lnSpc>
                <a:spcPct val="110000"/>
              </a:lnSpc>
              <a:spcBef>
                <a:spcPts val="1000"/>
              </a:spcBef>
              <a:spcAft>
                <a:spcPts val="0"/>
              </a:spcAft>
              <a:buClrTx/>
              <a:buSzTx/>
              <a:buFontTx/>
              <a:buNone/>
              <a:tabLst/>
              <a:defRPr kumimoji="0" sz="2800" b="0" i="0" u="none" strike="noStrike" cap="none" spc="0" normalizeH="0" baseline="0">
                <a:ln>
                  <a:noFill/>
                </a:ln>
                <a:solidFill>
                  <a:srgbClr val="1B365D"/>
                </a:solidFill>
                <a:effectLst/>
                <a:uLnTx/>
                <a:uFillTx/>
                <a:latin typeface="Arial"/>
              </a:defRPr>
            </a:lvl1pPr>
            <a:lvl2pPr marL="374437" algn="l" defTabSz="748873" rtl="0" eaLnBrk="1" latinLnBrk="0" hangingPunct="1">
              <a:defRPr sz="1474" kern="1200">
                <a:solidFill>
                  <a:schemeClr val="tx1"/>
                </a:solidFill>
                <a:latin typeface="+mn-lt"/>
                <a:ea typeface="+mn-ea"/>
                <a:cs typeface="+mn-cs"/>
              </a:defRPr>
            </a:lvl2pPr>
            <a:lvl3pPr marL="748873" algn="l" defTabSz="748873" rtl="0" eaLnBrk="1" latinLnBrk="0" hangingPunct="1">
              <a:defRPr sz="1474" kern="1200">
                <a:solidFill>
                  <a:schemeClr val="tx1"/>
                </a:solidFill>
                <a:latin typeface="+mn-lt"/>
                <a:ea typeface="+mn-ea"/>
                <a:cs typeface="+mn-cs"/>
              </a:defRPr>
            </a:lvl3pPr>
            <a:lvl4pPr marL="1123310" algn="l" defTabSz="748873" rtl="0" eaLnBrk="1" latinLnBrk="0" hangingPunct="1">
              <a:defRPr sz="1474" kern="1200">
                <a:solidFill>
                  <a:schemeClr val="tx1"/>
                </a:solidFill>
                <a:latin typeface="+mn-lt"/>
                <a:ea typeface="+mn-ea"/>
                <a:cs typeface="+mn-cs"/>
              </a:defRPr>
            </a:lvl4pPr>
            <a:lvl5pPr marL="1497748" algn="l" defTabSz="748873" rtl="0" eaLnBrk="1" latinLnBrk="0" hangingPunct="1">
              <a:defRPr sz="1474" kern="1200">
                <a:solidFill>
                  <a:schemeClr val="tx1"/>
                </a:solidFill>
                <a:latin typeface="+mn-lt"/>
                <a:ea typeface="+mn-ea"/>
                <a:cs typeface="+mn-cs"/>
              </a:defRPr>
            </a:lvl5pPr>
            <a:lvl6pPr marL="1872184" algn="l" defTabSz="748873" rtl="0" eaLnBrk="1" latinLnBrk="0" hangingPunct="1">
              <a:defRPr sz="1474" kern="1200">
                <a:solidFill>
                  <a:schemeClr val="tx1"/>
                </a:solidFill>
                <a:latin typeface="+mn-lt"/>
                <a:ea typeface="+mn-ea"/>
                <a:cs typeface="+mn-cs"/>
              </a:defRPr>
            </a:lvl6pPr>
            <a:lvl7pPr marL="2246621" algn="l" defTabSz="748873" rtl="0" eaLnBrk="1" latinLnBrk="0" hangingPunct="1">
              <a:defRPr sz="1474" kern="1200">
                <a:solidFill>
                  <a:schemeClr val="tx1"/>
                </a:solidFill>
                <a:latin typeface="+mn-lt"/>
                <a:ea typeface="+mn-ea"/>
                <a:cs typeface="+mn-cs"/>
              </a:defRPr>
            </a:lvl7pPr>
            <a:lvl8pPr marL="2621057" algn="l" defTabSz="748873" rtl="0" eaLnBrk="1" latinLnBrk="0" hangingPunct="1">
              <a:defRPr sz="1474" kern="1200">
                <a:solidFill>
                  <a:schemeClr val="tx1"/>
                </a:solidFill>
                <a:latin typeface="+mn-lt"/>
                <a:ea typeface="+mn-ea"/>
                <a:cs typeface="+mn-cs"/>
              </a:defRPr>
            </a:lvl8pPr>
            <a:lvl9pPr marL="2995494" algn="l" defTabSz="748873" rtl="0" eaLnBrk="1" latinLnBrk="0" hangingPunct="1">
              <a:defRPr sz="1474" kern="1200">
                <a:solidFill>
                  <a:schemeClr val="tx1"/>
                </a:solidFill>
                <a:latin typeface="+mn-lt"/>
                <a:ea typeface="+mn-ea"/>
                <a:cs typeface="+mn-cs"/>
              </a:defRPr>
            </a:lvl9pPr>
          </a:lstStyle>
          <a:p>
            <a:pPr marL="0" marR="0" lvl="0" indent="0" algn="l" defTabSz="748873" rtl="0" eaLnBrk="1" fontAlgn="auto" latinLnBrk="0" hangingPunct="1">
              <a:lnSpc>
                <a:spcPct val="11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rPr>
              <a:t>How We Work: </a:t>
            </a:r>
          </a:p>
          <a:p>
            <a:pPr marL="0" marR="0" lvl="0" indent="0" algn="l" defTabSz="748873" rtl="0" eaLnBrk="1" fontAlgn="auto" latinLnBrk="0" hangingPunct="1">
              <a:lnSpc>
                <a:spcPct val="11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rPr>
              <a:t>The Community Collaboration Process</a:t>
            </a:r>
          </a:p>
        </p:txBody>
      </p:sp>
      <p:graphicFrame>
        <p:nvGraphicFramePr>
          <p:cNvPr id="12" name="Diagram 11">
            <a:extLst>
              <a:ext uri="{FF2B5EF4-FFF2-40B4-BE49-F238E27FC236}">
                <a16:creationId xmlns:a16="http://schemas.microsoft.com/office/drawing/2014/main" id="{B8AF1AAE-D3FE-0ACD-D73E-695B3296E54F}"/>
              </a:ext>
            </a:extLst>
          </p:cNvPr>
          <p:cNvGraphicFramePr/>
          <p:nvPr/>
        </p:nvGraphicFramePr>
        <p:xfrm>
          <a:off x="4660490" y="2600583"/>
          <a:ext cx="7355785" cy="3416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4947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D037-C867-E7A0-23EF-DB11B0EC41BC}"/>
              </a:ext>
            </a:extLst>
          </p:cNvPr>
          <p:cNvSpPr>
            <a:spLocks noGrp="1"/>
          </p:cNvSpPr>
          <p:nvPr>
            <p:ph type="title"/>
          </p:nvPr>
        </p:nvSpPr>
        <p:spPr/>
        <p:txBody>
          <a:bodyPr/>
          <a:lstStyle/>
          <a:p>
            <a:r>
              <a:rPr lang="en-US" dirty="0"/>
              <a:t>REGENT--Remote </a:t>
            </a:r>
            <a:r>
              <a:rPr lang="en-US" dirty="0" err="1"/>
              <a:t>comprEhensive</a:t>
            </a:r>
            <a:r>
              <a:rPr lang="en-US" dirty="0"/>
              <a:t> Germline </a:t>
            </a:r>
            <a:r>
              <a:rPr lang="en-US" dirty="0" err="1"/>
              <a:t>gEnetic</a:t>
            </a:r>
            <a:r>
              <a:rPr lang="en-US" dirty="0"/>
              <a:t> Testing </a:t>
            </a:r>
          </a:p>
        </p:txBody>
      </p:sp>
      <p:sp>
        <p:nvSpPr>
          <p:cNvPr id="3" name="Content Placeholder 2">
            <a:extLst>
              <a:ext uri="{FF2B5EF4-FFF2-40B4-BE49-F238E27FC236}">
                <a16:creationId xmlns:a16="http://schemas.microsoft.com/office/drawing/2014/main" id="{E89E445D-9FC3-FF5B-A7AD-740FCA7C3E7D}"/>
              </a:ext>
            </a:extLst>
          </p:cNvPr>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Goal: To eliminate barriers limiting guideline-directed germline genetic testing </a:t>
            </a:r>
          </a:p>
          <a:p>
            <a:pPr marL="0" indent="0">
              <a:buNone/>
            </a:pP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Remove genetic counselors as gatekeepers (workforce shortage)</a:t>
            </a:r>
          </a:p>
          <a:p>
            <a:pPr marL="457200" lvl="1" indent="0">
              <a:buNone/>
            </a:pP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Eliminate cost barrier </a:t>
            </a:r>
          </a:p>
          <a:p>
            <a:pPr lvl="1"/>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Reduce time burden for busy oncologists </a:t>
            </a:r>
          </a:p>
          <a:p>
            <a:pPr marL="457200" lvl="1" indent="0">
              <a:buNone/>
            </a:pPr>
            <a:endParaRPr lang="en-US" sz="2400" dirty="0">
              <a:latin typeface="Times New Roman" panose="02020603050405020304" pitchFamily="18" charset="0"/>
              <a:cs typeface="Times New Roman" panose="02020603050405020304" pitchFamily="18" charset="0"/>
            </a:endParaRPr>
          </a:p>
          <a:p>
            <a:pPr lvl="1"/>
            <a:r>
              <a:rPr lang="en-US" sz="2400" dirty="0">
                <a:latin typeface="Times New Roman" panose="02020603050405020304" pitchFamily="18" charset="0"/>
                <a:cs typeface="Times New Roman" panose="02020603050405020304" pitchFamily="18" charset="0"/>
              </a:rPr>
              <a:t>Provide result resources to oncologists (tumor board) </a:t>
            </a:r>
          </a:p>
        </p:txBody>
      </p:sp>
      <p:sp>
        <p:nvSpPr>
          <p:cNvPr id="4" name="Slide Number Placeholder 3">
            <a:extLst>
              <a:ext uri="{FF2B5EF4-FFF2-40B4-BE49-F238E27FC236}">
                <a16:creationId xmlns:a16="http://schemas.microsoft.com/office/drawing/2014/main" id="{D8E07537-29C6-26B6-26FA-1F8332F3E1A6}"/>
              </a:ext>
            </a:extLst>
          </p:cNvPr>
          <p:cNvSpPr>
            <a:spLocks noGrp="1"/>
          </p:cNvSpPr>
          <p:nvPr>
            <p:ph type="sldNum" sz="quarter" idx="12"/>
          </p:nvPr>
        </p:nvSpPr>
        <p:spPr/>
        <p:txBody>
          <a:bodyPr/>
          <a:lstStyle/>
          <a:p>
            <a:pPr marL="0" marR="0" lvl="0" indent="0" algn="ctr" defTabSz="748873" rtl="0" eaLnBrk="1" fontAlgn="auto" latinLnBrk="0" hangingPunct="1">
              <a:lnSpc>
                <a:spcPct val="100000"/>
              </a:lnSpc>
              <a:spcBef>
                <a:spcPts val="0"/>
              </a:spcBef>
              <a:spcAft>
                <a:spcPts val="0"/>
              </a:spcAft>
              <a:buClrTx/>
              <a:buSzTx/>
              <a:buFontTx/>
              <a:buNone/>
              <a:tabLst/>
              <a:defRPr/>
            </a:pPr>
            <a:fld id="{402AF41C-0C01-4292-8B40-325CC9F1007B}" type="slidenum">
              <a:rPr kumimoji="0" lang="en-US" sz="1050" b="0" i="0" u="none" strike="noStrike" kern="1200" cap="none" spc="0" normalizeH="0" baseline="0" noProof="0" smtClean="0">
                <a:ln>
                  <a:noFill/>
                </a:ln>
                <a:solidFill>
                  <a:srgbClr val="FFFFFF"/>
                </a:solidFill>
                <a:effectLst/>
                <a:uLnTx/>
                <a:uFillTx/>
                <a:latin typeface="Arial"/>
                <a:ea typeface="+mn-ea"/>
                <a:cs typeface="+mn-cs"/>
              </a:rPr>
              <a:pPr marL="0" marR="0" lvl="0" indent="0" algn="ctr" defTabSz="748873" rtl="0" eaLnBrk="1" fontAlgn="auto" latinLnBrk="0" hangingPunct="1">
                <a:lnSpc>
                  <a:spcPct val="100000"/>
                </a:lnSpc>
                <a:spcBef>
                  <a:spcPts val="0"/>
                </a:spcBef>
                <a:spcAft>
                  <a:spcPts val="0"/>
                </a:spcAft>
                <a:buClrTx/>
                <a:buSzTx/>
                <a:buFontTx/>
                <a:buNone/>
                <a:tabLst/>
                <a:defRPr/>
              </a:pPr>
              <a:t>7</a:t>
            </a:fld>
            <a:endParaRPr kumimoji="0" lang="en-US" sz="105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018837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E65B3-2782-9746-7522-F730456C80BB}"/>
              </a:ext>
            </a:extLst>
          </p:cNvPr>
          <p:cNvSpPr>
            <a:spLocks noGrp="1"/>
          </p:cNvSpPr>
          <p:nvPr>
            <p:ph type="title"/>
          </p:nvPr>
        </p:nvSpPr>
        <p:spPr/>
        <p:txBody>
          <a:bodyPr/>
          <a:lstStyle/>
          <a:p>
            <a:r>
              <a:rPr lang="en-US" dirty="0"/>
              <a:t>REGENT—Study Aims </a:t>
            </a:r>
          </a:p>
        </p:txBody>
      </p:sp>
      <p:sp>
        <p:nvSpPr>
          <p:cNvPr id="3" name="Content Placeholder 2">
            <a:extLst>
              <a:ext uri="{FF2B5EF4-FFF2-40B4-BE49-F238E27FC236}">
                <a16:creationId xmlns:a16="http://schemas.microsoft.com/office/drawing/2014/main" id="{A02E9638-5E39-14C6-7C43-77D77E89D21C}"/>
              </a:ext>
            </a:extLst>
          </p:cNvPr>
          <p:cNvSpPr>
            <a:spLocks noGrp="1"/>
          </p:cNvSpPr>
          <p:nvPr>
            <p:ph idx="1"/>
          </p:nvPr>
        </p:nvSpPr>
        <p:spPr/>
        <p:txBody>
          <a:bodyPr>
            <a:normAutofit fontScale="92500"/>
          </a:bodyPr>
          <a:lstStyle/>
          <a:p>
            <a:pPr>
              <a:lnSpc>
                <a:spcPct val="100000"/>
              </a:lnSpc>
              <a:spcAft>
                <a:spcPts val="600"/>
              </a:spcAft>
              <a:defRPr/>
            </a:pPr>
            <a:r>
              <a:rPr lang="en-US" sz="2400" dirty="0">
                <a:solidFill>
                  <a:srgbClr val="1B365D"/>
                </a:solidFill>
                <a:latin typeface="Times New Roman" panose="02020603050405020304" pitchFamily="18" charset="0"/>
                <a:cs typeface="Times New Roman" panose="02020603050405020304" pitchFamily="18" charset="0"/>
              </a:rPr>
              <a:t>To assess utilization and acceptability of a fully remote, comprehensive germline genetic testing program, from patient</a:t>
            </a:r>
            <a:r>
              <a:rPr lang="en-US" sz="2400" dirty="0">
                <a:latin typeface="Times New Roman" panose="02020603050405020304" pitchFamily="18" charset="0"/>
                <a:cs typeface="Times New Roman" panose="02020603050405020304" pitchFamily="18" charset="0"/>
              </a:rPr>
              <a:t> and provider perspective </a:t>
            </a:r>
          </a:p>
          <a:p>
            <a:pPr>
              <a:lnSpc>
                <a:spcPct val="100000"/>
              </a:lnSpc>
              <a:spcAft>
                <a:spcPts val="600"/>
              </a:spcAft>
              <a:defRPr/>
            </a:pPr>
            <a:endParaRPr lang="en-US" sz="2400" dirty="0">
              <a:solidFill>
                <a:srgbClr val="1B365D"/>
              </a:solidFill>
              <a:latin typeface="Times New Roman" panose="02020603050405020304" pitchFamily="18" charset="0"/>
              <a:cs typeface="Times New Roman" panose="02020603050405020304" pitchFamily="18" charset="0"/>
            </a:endParaRPr>
          </a:p>
          <a:p>
            <a:pPr>
              <a:lnSpc>
                <a:spcPct val="100000"/>
              </a:lnSpc>
              <a:spcAft>
                <a:spcPts val="600"/>
              </a:spcAft>
              <a:defRPr/>
            </a:pPr>
            <a:r>
              <a:rPr lang="en-US" sz="2400" dirty="0">
                <a:solidFill>
                  <a:srgbClr val="1B365D"/>
                </a:solidFill>
                <a:latin typeface="Times New Roman" panose="02020603050405020304" pitchFamily="18" charset="0"/>
                <a:cs typeface="Times New Roman" panose="02020603050405020304" pitchFamily="18" charset="0"/>
              </a:rPr>
              <a:t>To determine if the intervention increases rates of guideline-directed germline genetic testing for patients with metastatic prostate cancer receiving care in their communities </a:t>
            </a:r>
          </a:p>
          <a:p>
            <a:pPr>
              <a:lnSpc>
                <a:spcPct val="100000"/>
              </a:lnSpc>
              <a:spcAft>
                <a:spcPts val="600"/>
              </a:spcAft>
              <a:defRPr/>
            </a:pPr>
            <a:endParaRPr lang="en-US" sz="2400" dirty="0">
              <a:latin typeface="Times New Roman" panose="02020603050405020304" pitchFamily="18" charset="0"/>
              <a:cs typeface="Times New Roman" panose="02020603050405020304" pitchFamily="18" charset="0"/>
            </a:endParaRPr>
          </a:p>
          <a:p>
            <a:pPr>
              <a:lnSpc>
                <a:spcPct val="100000"/>
              </a:lnSpc>
              <a:spcAft>
                <a:spcPts val="600"/>
              </a:spcAft>
              <a:defRPr/>
            </a:pPr>
            <a:r>
              <a:rPr lang="en-US" sz="2400" dirty="0">
                <a:solidFill>
                  <a:srgbClr val="1B365D"/>
                </a:solidFill>
                <a:latin typeface="Times New Roman" panose="02020603050405020304" pitchFamily="18" charset="0"/>
                <a:cs typeface="Times New Roman" panose="02020603050405020304" pitchFamily="18" charset="0"/>
              </a:rPr>
              <a:t>Will be recruiting 50 patients and 2-3 referring clinicians</a:t>
            </a:r>
          </a:p>
          <a:p>
            <a:pPr>
              <a:lnSpc>
                <a:spcPct val="100000"/>
              </a:lnSpc>
              <a:spcAft>
                <a:spcPts val="600"/>
              </a:spcAft>
              <a:defRPr/>
            </a:pPr>
            <a:endParaRPr lang="en-US" sz="2400" dirty="0">
              <a:latin typeface="Times New Roman" panose="02020603050405020304" pitchFamily="18" charset="0"/>
              <a:cs typeface="Times New Roman" panose="02020603050405020304" pitchFamily="18" charset="0"/>
            </a:endParaRPr>
          </a:p>
          <a:p>
            <a:pPr>
              <a:lnSpc>
                <a:spcPct val="100000"/>
              </a:lnSpc>
              <a:spcAft>
                <a:spcPts val="600"/>
              </a:spcAft>
              <a:defRPr/>
            </a:pPr>
            <a:r>
              <a:rPr lang="en-US" sz="2400" dirty="0">
                <a:solidFill>
                  <a:srgbClr val="1B365D"/>
                </a:solidFill>
                <a:latin typeface="Times New Roman" panose="02020603050405020304" pitchFamily="18" charset="0"/>
                <a:cs typeface="Times New Roman" panose="02020603050405020304" pitchFamily="18" charset="0"/>
              </a:rPr>
              <a:t>Aims assessed through patient pre/post intervention surveys and provider semi-structured interviews</a:t>
            </a:r>
          </a:p>
          <a:p>
            <a:endParaRPr lang="en-US" dirty="0"/>
          </a:p>
        </p:txBody>
      </p:sp>
      <p:sp>
        <p:nvSpPr>
          <p:cNvPr id="4" name="Slide Number Placeholder 3">
            <a:extLst>
              <a:ext uri="{FF2B5EF4-FFF2-40B4-BE49-F238E27FC236}">
                <a16:creationId xmlns:a16="http://schemas.microsoft.com/office/drawing/2014/main" id="{8C0FDD88-DBB8-9584-4337-EAD5EB972AD6}"/>
              </a:ext>
            </a:extLst>
          </p:cNvPr>
          <p:cNvSpPr>
            <a:spLocks noGrp="1"/>
          </p:cNvSpPr>
          <p:nvPr>
            <p:ph type="sldNum" sz="quarter" idx="12"/>
          </p:nvPr>
        </p:nvSpPr>
        <p:spPr/>
        <p:txBody>
          <a:bodyPr/>
          <a:lstStyle/>
          <a:p>
            <a:fld id="{402AF41C-0C01-4292-8B40-325CC9F1007B}" type="slidenum">
              <a:rPr lang="en-US" smtClean="0"/>
              <a:t>8</a:t>
            </a:fld>
            <a:endParaRPr lang="en-US"/>
          </a:p>
        </p:txBody>
      </p:sp>
    </p:spTree>
    <p:extLst>
      <p:ext uri="{BB962C8B-B14F-4D97-AF65-F5344CB8AC3E}">
        <p14:creationId xmlns:p14="http://schemas.microsoft.com/office/powerpoint/2010/main" val="278371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B4C5BCC-D8C9-B522-D042-AA76F60CB765}"/>
              </a:ext>
            </a:extLst>
          </p:cNvPr>
          <p:cNvSpPr>
            <a:spLocks noGrp="1"/>
          </p:cNvSpPr>
          <p:nvPr>
            <p:ph type="sldNum" sz="quarter" idx="12"/>
          </p:nvPr>
        </p:nvSpPr>
        <p:spPr/>
        <p:txBody>
          <a:bodyPr/>
          <a:lstStyle/>
          <a:p>
            <a:pPr marL="0" marR="0" lvl="0" indent="0" algn="ctr" defTabSz="748873" rtl="0" eaLnBrk="1" fontAlgn="auto" latinLnBrk="0" hangingPunct="1">
              <a:lnSpc>
                <a:spcPct val="100000"/>
              </a:lnSpc>
              <a:spcBef>
                <a:spcPts val="0"/>
              </a:spcBef>
              <a:spcAft>
                <a:spcPts val="0"/>
              </a:spcAft>
              <a:buClrTx/>
              <a:buSzTx/>
              <a:buFontTx/>
              <a:buNone/>
              <a:tabLst/>
              <a:defRPr/>
            </a:pPr>
            <a:fld id="{402AF41C-0C01-4292-8B40-325CC9F1007B}" type="slidenum">
              <a:rPr kumimoji="0" lang="en-US" sz="1050" b="0" i="0" u="none" strike="noStrike" kern="1200" cap="none" spc="0" normalizeH="0" baseline="0" noProof="0" smtClean="0">
                <a:ln>
                  <a:noFill/>
                </a:ln>
                <a:solidFill>
                  <a:srgbClr val="FFFFFF"/>
                </a:solidFill>
                <a:effectLst/>
                <a:uLnTx/>
                <a:uFillTx/>
                <a:latin typeface="Arial"/>
                <a:ea typeface="+mn-ea"/>
                <a:cs typeface="+mn-cs"/>
              </a:rPr>
              <a:pPr marL="0" marR="0" lvl="0" indent="0" algn="ctr" defTabSz="748873" rtl="0" eaLnBrk="1" fontAlgn="auto" latinLnBrk="0" hangingPunct="1">
                <a:lnSpc>
                  <a:spcPct val="100000"/>
                </a:lnSpc>
                <a:spcBef>
                  <a:spcPts val="0"/>
                </a:spcBef>
                <a:spcAft>
                  <a:spcPts val="0"/>
                </a:spcAft>
                <a:buClrTx/>
                <a:buSzTx/>
                <a:buFontTx/>
                <a:buNone/>
                <a:tabLst/>
                <a:defRPr/>
              </a:pPr>
              <a:t>9</a:t>
            </a:fld>
            <a:endParaRPr kumimoji="0" lang="en-US" sz="1050" b="0" i="0" u="none" strike="noStrike" kern="1200" cap="none" spc="0" normalizeH="0" baseline="0" noProof="0">
              <a:ln>
                <a:noFill/>
              </a:ln>
              <a:solidFill>
                <a:srgbClr val="FFFFFF"/>
              </a:solidFill>
              <a:effectLst/>
              <a:uLnTx/>
              <a:uFillTx/>
              <a:latin typeface="Arial"/>
              <a:ea typeface="+mn-ea"/>
              <a:cs typeface="+mn-cs"/>
            </a:endParaRPr>
          </a:p>
        </p:txBody>
      </p:sp>
      <p:pic>
        <p:nvPicPr>
          <p:cNvPr id="8" name="Picture 7">
            <a:extLst>
              <a:ext uri="{FF2B5EF4-FFF2-40B4-BE49-F238E27FC236}">
                <a16:creationId xmlns:a16="http://schemas.microsoft.com/office/drawing/2014/main" id="{787FA2A1-C661-C796-0072-BC90B63380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89466" y="114989"/>
            <a:ext cx="5058888" cy="6628022"/>
          </a:xfrm>
          <a:prstGeom prst="rect">
            <a:avLst/>
          </a:prstGeom>
        </p:spPr>
      </p:pic>
    </p:spTree>
    <p:extLst>
      <p:ext uri="{BB962C8B-B14F-4D97-AF65-F5344CB8AC3E}">
        <p14:creationId xmlns:p14="http://schemas.microsoft.com/office/powerpoint/2010/main" val="1599588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88C8A-B98B-D756-5209-4D2FDCCFEE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A67B1-1EB3-D7A9-9BFA-FD0047FFBB43}"/>
              </a:ext>
            </a:extLst>
          </p:cNvPr>
          <p:cNvSpPr>
            <a:spLocks noGrp="1"/>
          </p:cNvSpPr>
          <p:nvPr>
            <p:ph type="title"/>
          </p:nvPr>
        </p:nvSpPr>
        <p:spPr>
          <a:xfrm>
            <a:off x="914400" y="365124"/>
            <a:ext cx="10363200" cy="914400"/>
          </a:xfrm>
        </p:spPr>
        <p:txBody>
          <a:bodyPr vert="horz" lIns="0" tIns="0" rIns="0" bIns="0" rtlCol="0" anchor="ctr" anchorCtr="0">
            <a:normAutofit/>
          </a:bodyPr>
          <a:lstStyle/>
          <a:p>
            <a:r>
              <a:rPr lang="en-US" b="0" kern="1200" dirty="0"/>
              <a:t>REGENT—Community Site Support </a:t>
            </a:r>
            <a:br>
              <a:rPr lang="en-US" sz="2200" b="0" kern="1200" dirty="0"/>
            </a:br>
            <a:endParaRPr lang="en-US" sz="2200" b="0" kern="1200" dirty="0">
              <a:latin typeface="+mj-lt"/>
              <a:cs typeface="Times New Roman"/>
            </a:endParaRPr>
          </a:p>
        </p:txBody>
      </p:sp>
      <p:sp>
        <p:nvSpPr>
          <p:cNvPr id="7" name="TextBox 6">
            <a:extLst>
              <a:ext uri="{FF2B5EF4-FFF2-40B4-BE49-F238E27FC236}">
                <a16:creationId xmlns:a16="http://schemas.microsoft.com/office/drawing/2014/main" id="{93BCC3FF-EBCA-70EB-1C4E-772E9C492FEC}"/>
              </a:ext>
            </a:extLst>
          </p:cNvPr>
          <p:cNvSpPr txBox="1"/>
          <p:nvPr/>
        </p:nvSpPr>
        <p:spPr>
          <a:xfrm>
            <a:off x="913377" y="1277932"/>
            <a:ext cx="10134598" cy="4831141"/>
          </a:xfrm>
          <a:prstGeom prst="rect">
            <a:avLst/>
          </a:prstGeom>
        </p:spPr>
        <p:txBody>
          <a:bodyPr vert="horz" lIns="0" tIns="0" rIns="0" bIns="0" rtlCol="0" anchor="t">
            <a:noAutofit/>
          </a:bodyPr>
          <a:lstStyle/>
          <a:p>
            <a:pPr marL="0" marR="0" lvl="1" indent="0" algn="ctr" defTabSz="914400" rtl="0" eaLnBrk="1" fontAlgn="auto" latinLnBrk="0" hangingPunct="1">
              <a:lnSpc>
                <a:spcPct val="100000"/>
              </a:lnSpc>
              <a:spcBef>
                <a:spcPts val="500"/>
              </a:spcBef>
              <a:spcAft>
                <a:spcPts val="600"/>
              </a:spcAft>
              <a:buClrTx/>
              <a:buSzTx/>
              <a:buFontTx/>
              <a:buNone/>
              <a:tabLst/>
              <a:defRPr/>
            </a:pPr>
            <a:r>
              <a:rPr lang="en-US" sz="2400" b="1" u="sng" dirty="0">
                <a:solidFill>
                  <a:srgbClr val="1B365D"/>
                </a:solidFill>
                <a:latin typeface="Times New Roman" panose="02020603050405020304" pitchFamily="18" charset="0"/>
                <a:cs typeface="Times New Roman" panose="02020603050405020304" pitchFamily="18" charset="0"/>
              </a:rPr>
              <a:t>Payment of $5000</a:t>
            </a:r>
            <a:r>
              <a:rPr kumimoji="0" lang="en-US" sz="2400" b="1" i="0" u="sng"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rPr>
              <a:t> is provided AND per-patient cost reimbursement for community oncology sites to:</a:t>
            </a:r>
          </a:p>
          <a:p>
            <a:pPr marL="0" marR="0" lvl="1" indent="0" algn="l" defTabSz="914400" rtl="0" eaLnBrk="1" fontAlgn="auto" latinLnBrk="0" hangingPunct="1">
              <a:lnSpc>
                <a:spcPct val="100000"/>
              </a:lnSpc>
              <a:spcBef>
                <a:spcPts val="500"/>
              </a:spcBef>
              <a:spcAft>
                <a:spcPts val="600"/>
              </a:spcAft>
              <a:buClrTx/>
              <a:buSzTx/>
              <a:buFontTx/>
              <a:buNone/>
              <a:tabLst/>
              <a:defRPr/>
            </a:pPr>
            <a:endParaRPr lang="en-US" sz="24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endParaRPr>
          </a:p>
          <a:p>
            <a:pPr marL="2286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rPr>
              <a:t>Identify and consent eligible patients</a:t>
            </a:r>
          </a:p>
          <a:p>
            <a:pPr marL="2286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endParaRPr lang="en-US" sz="24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endParaRPr>
          </a:p>
          <a:p>
            <a:pPr marL="228600" marR="0" lvl="1" indent="-228600" algn="l" defTabSz="914400" rtl="0" eaLnBrk="1" fontAlgn="auto" latinLnBrk="0" hangingPunct="1">
              <a:lnSpc>
                <a:spcPct val="100000"/>
              </a:lnSpc>
              <a:spcBef>
                <a:spcPts val="5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rPr>
              <a:t>Hand off consented patients to the team at Fred Hutch who will deliver the intervention</a:t>
            </a:r>
          </a:p>
          <a:p>
            <a:pPr marL="0" marR="0" lvl="1" algn="l" defTabSz="914400" rtl="0" eaLnBrk="1" fontAlgn="auto" latinLnBrk="0" hangingPunct="1">
              <a:lnSpc>
                <a:spcPct val="100000"/>
              </a:lnSpc>
              <a:spcBef>
                <a:spcPts val="500"/>
              </a:spcBef>
              <a:spcAft>
                <a:spcPts val="600"/>
              </a:spcAft>
              <a:buClrTx/>
              <a:buSzTx/>
              <a:tabLst/>
              <a:defRPr/>
            </a:pPr>
            <a:endParaRPr kumimoji="0" lang="en-US" sz="24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endParaRPr>
          </a:p>
          <a:p>
            <a:pPr marL="0" marR="0" lvl="1" algn="l" defTabSz="914400" rtl="0" eaLnBrk="1" fontAlgn="auto" latinLnBrk="0" hangingPunct="1">
              <a:lnSpc>
                <a:spcPct val="100000"/>
              </a:lnSpc>
              <a:spcBef>
                <a:spcPts val="500"/>
              </a:spcBef>
              <a:spcAft>
                <a:spcPts val="600"/>
              </a:spcAft>
              <a:buClrTx/>
              <a:buSzTx/>
              <a:tabLst/>
              <a:defRPr/>
            </a:pPr>
            <a:endParaRPr lang="en-US" sz="2400" b="0" i="0" u="none" strike="noStrike" kern="1200" cap="none" spc="0" normalizeH="0" baseline="0" noProof="0" dirty="0">
              <a:ln>
                <a:noFill/>
              </a:ln>
              <a:solidFill>
                <a:srgbClr val="1B365D"/>
              </a:solidFill>
              <a:effectLst/>
              <a:uLnTx/>
              <a:uFillTx/>
              <a:latin typeface="Times New Roman" panose="02020603050405020304" pitchFamily="18"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3B1BF58E-41BF-132F-D22A-BF57EB4E3A6F}"/>
              </a:ext>
            </a:extLst>
          </p:cNvPr>
          <p:cNvSpPr>
            <a:spLocks noGrp="1"/>
          </p:cNvSpPr>
          <p:nvPr>
            <p:ph type="sldNum" sz="quarter" idx="12"/>
          </p:nvPr>
        </p:nvSpPr>
        <p:spPr>
          <a:xfrm>
            <a:off x="11441363" y="6016752"/>
            <a:ext cx="457200" cy="365125"/>
          </a:xfrm>
        </p:spPr>
        <p:txBody>
          <a:bodyPr vert="horz" lIns="91440" tIns="45720" rIns="91440" bIns="45720" rtlCol="0" anchor="ctr">
            <a:normAutofit/>
          </a:bodyPr>
          <a:lstStyle/>
          <a:p>
            <a:pPr marL="0" marR="0" lvl="0" indent="0" algn="ctr" defTabSz="748873" rtl="0" eaLnBrk="1" fontAlgn="auto" latinLnBrk="0" hangingPunct="1">
              <a:lnSpc>
                <a:spcPct val="100000"/>
              </a:lnSpc>
              <a:spcBef>
                <a:spcPts val="0"/>
              </a:spcBef>
              <a:spcAft>
                <a:spcPts val="600"/>
              </a:spcAft>
              <a:buClrTx/>
              <a:buSzTx/>
              <a:buFontTx/>
              <a:buNone/>
              <a:tabLst/>
              <a:defRPr/>
            </a:pPr>
            <a:fld id="{402AF41C-0C01-4292-8B40-325CC9F1007B}" type="slidenum">
              <a:rPr kumimoji="0" lang="en-US" sz="1050" b="0" i="0" u="none" strike="noStrike" kern="1200" cap="none" spc="0" normalizeH="0" baseline="0" noProof="0" smtClean="0">
                <a:ln>
                  <a:noFill/>
                </a:ln>
                <a:solidFill>
                  <a:srgbClr val="FFFFFF"/>
                </a:solidFill>
                <a:effectLst/>
                <a:uLnTx/>
                <a:uFillTx/>
                <a:latin typeface="Arial"/>
                <a:ea typeface="+mn-ea"/>
                <a:cs typeface="+mn-cs"/>
              </a:rPr>
              <a:pPr marL="0" marR="0" lvl="0" indent="0" algn="ctr" defTabSz="748873" rtl="0" eaLnBrk="1" fontAlgn="auto" latinLnBrk="0" hangingPunct="1">
                <a:lnSpc>
                  <a:spcPct val="100000"/>
                </a:lnSpc>
                <a:spcBef>
                  <a:spcPts val="0"/>
                </a:spcBef>
                <a:spcAft>
                  <a:spcPts val="600"/>
                </a:spcAft>
                <a:buClrTx/>
                <a:buSzTx/>
                <a:buFontTx/>
                <a:buNone/>
                <a:tabLst/>
                <a:defRPr/>
              </a:pPr>
              <a:t>10</a:t>
            </a:fld>
            <a:endParaRPr kumimoji="0" lang="en-US" sz="105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775067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CDC43-6078-B264-9537-1281C5D294FF}"/>
              </a:ext>
            </a:extLst>
          </p:cNvPr>
          <p:cNvSpPr>
            <a:spLocks noGrp="1"/>
          </p:cNvSpPr>
          <p:nvPr>
            <p:ph type="title"/>
          </p:nvPr>
        </p:nvSpPr>
        <p:spPr/>
        <p:txBody>
          <a:bodyPr>
            <a:normAutofit fontScale="90000"/>
          </a:bodyPr>
          <a:lstStyle/>
          <a:p>
            <a:r>
              <a:rPr lang="en-US" sz="7300" dirty="0"/>
              <a:t>Thank you</a:t>
            </a:r>
            <a:br>
              <a:rPr lang="en-US" dirty="0"/>
            </a:br>
            <a:br>
              <a:rPr lang="en-US" dirty="0"/>
            </a:br>
            <a:r>
              <a:rPr lang="en-US" sz="4000" dirty="0">
                <a:hlinkClick r:id="rId2"/>
              </a:rPr>
              <a:t>hibakhan@uw.edu</a:t>
            </a:r>
            <a:br>
              <a:rPr lang="en-US" sz="4000" dirty="0"/>
            </a:br>
            <a:r>
              <a:rPr lang="en-US" sz="4000" dirty="0" err="1"/>
              <a:t>hkhan@fredhutch.org</a:t>
            </a:r>
            <a:endParaRPr lang="en-US" sz="4000" dirty="0"/>
          </a:p>
        </p:txBody>
      </p:sp>
    </p:spTree>
    <p:extLst>
      <p:ext uri="{BB962C8B-B14F-4D97-AF65-F5344CB8AC3E}">
        <p14:creationId xmlns:p14="http://schemas.microsoft.com/office/powerpoint/2010/main" val="1676104987"/>
      </p:ext>
    </p:extLst>
  </p:cSld>
  <p:clrMapOvr>
    <a:masterClrMapping/>
  </p:clrMapOvr>
</p:sld>
</file>

<file path=ppt/theme/theme1.xml><?xml version="1.0" encoding="utf-8"?>
<a:theme xmlns:a="http://schemas.openxmlformats.org/drawingml/2006/main" name="FredHutch_2023">
  <a:themeElements>
    <a:clrScheme name="FredHutch_2023">
      <a:dk1>
        <a:srgbClr val="1B365D"/>
      </a:dk1>
      <a:lt1>
        <a:srgbClr val="FFFFFF"/>
      </a:lt1>
      <a:dk2>
        <a:srgbClr val="1B365D"/>
      </a:dk2>
      <a:lt2>
        <a:srgbClr val="FFFFFF"/>
      </a:lt2>
      <a:accent1>
        <a:srgbClr val="1B365D"/>
      </a:accent1>
      <a:accent2>
        <a:srgbClr val="FFB500"/>
      </a:accent2>
      <a:accent3>
        <a:srgbClr val="00C1D5"/>
      </a:accent3>
      <a:accent4>
        <a:srgbClr val="AA4AC4"/>
      </a:accent4>
      <a:accent5>
        <a:srgbClr val="0A799A"/>
      </a:accent5>
      <a:accent6>
        <a:srgbClr val="F4F4F4"/>
      </a:accent6>
      <a:hlink>
        <a:srgbClr val="0A799A"/>
      </a:hlink>
      <a:folHlink>
        <a:srgbClr val="AA4AC4"/>
      </a:folHlink>
    </a:clrScheme>
    <a:fontScheme name="FHCC_2022_fonts">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lnSpc>
            <a:spcPct val="110000"/>
          </a:lnSpc>
          <a:spcBef>
            <a:spcPts val="1000"/>
          </a:spcBef>
          <a:defRPr sz="1600" dirty="0" err="1" smtClean="0"/>
        </a:defPPr>
      </a:lstStyle>
    </a:txDef>
  </a:objectDefaults>
  <a:extraClrSchemeLst/>
  <a:extLst>
    <a:ext uri="{05A4C25C-085E-4340-85A3-A5531E510DB2}">
      <thm15:themeFamily xmlns:thm15="http://schemas.microsoft.com/office/thememl/2012/main" name="FredHutch_2023" id="{7EE05441-FB19-4753-ADDC-C26D5D171C07}" vid="{240FB84A-9AB6-4B46-9752-D5BD72ADBD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12011</TotalTime>
  <Words>1091</Words>
  <Application>Microsoft Macintosh PowerPoint</Application>
  <PresentationFormat>Widescreen</PresentationFormat>
  <Paragraphs>89</Paragraphs>
  <Slides>11</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Calibri</vt:lpstr>
      <vt:lpstr>Times New Roman</vt:lpstr>
      <vt:lpstr>FredHutch_2023</vt:lpstr>
      <vt:lpstr>REGENT--Prostate  Remote Comprehensive Germline Genetic Testing  HICOR Trials Expansion</vt:lpstr>
      <vt:lpstr>Background </vt:lpstr>
      <vt:lpstr>Germline genetic testing (Community Cancer Report 2019-2021)</vt:lpstr>
      <vt:lpstr>Germline Genetic Testing (GIFTS) </vt:lpstr>
      <vt:lpstr>Zip Code Distributions by Request of Questionnaire</vt:lpstr>
      <vt:lpstr>PowerPoint Presentation</vt:lpstr>
      <vt:lpstr>REGENT--Remote comprEhensive Germline gEnetic Testing </vt:lpstr>
      <vt:lpstr>REGENT—Study Aims </vt:lpstr>
      <vt:lpstr>PowerPoint Presentation</vt:lpstr>
      <vt:lpstr>REGENT—Community Site Support  </vt:lpstr>
      <vt:lpstr>Thank you  hibakhan@uw.edu hkhan@fredhutch.org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Anita Veen</dc:creator>
  <cp:lastModifiedBy>Hiba Khan</cp:lastModifiedBy>
  <cp:revision>95</cp:revision>
  <dcterms:created xsi:type="dcterms:W3CDTF">2022-10-12T17:00:44Z</dcterms:created>
  <dcterms:modified xsi:type="dcterms:W3CDTF">2026-10-21T18:05:22Z</dcterms:modified>
</cp:coreProperties>
</file>