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4"/>
  </p:sldMasterIdLst>
  <p:notesMasterIdLst>
    <p:notesMasterId r:id="rId24"/>
  </p:notesMasterIdLst>
  <p:sldIdLst>
    <p:sldId id="267" r:id="rId5"/>
    <p:sldId id="313" r:id="rId6"/>
    <p:sldId id="314" r:id="rId7"/>
    <p:sldId id="316" r:id="rId8"/>
    <p:sldId id="317" r:id="rId9"/>
    <p:sldId id="318" r:id="rId10"/>
    <p:sldId id="319" r:id="rId11"/>
    <p:sldId id="320" r:id="rId12"/>
    <p:sldId id="321" r:id="rId13"/>
    <p:sldId id="322" r:id="rId14"/>
    <p:sldId id="323" r:id="rId15"/>
    <p:sldId id="324" r:id="rId16"/>
    <p:sldId id="325" r:id="rId17"/>
    <p:sldId id="327" r:id="rId18"/>
    <p:sldId id="328" r:id="rId19"/>
    <p:sldId id="329" r:id="rId20"/>
    <p:sldId id="330" r:id="rId21"/>
    <p:sldId id="331" r:id="rId22"/>
    <p:sldId id="312" r:id="rId23"/>
  </p:sldIdLst>
  <p:sldSz cx="12192000" cy="6858000"/>
  <p:notesSz cx="6858000" cy="9144000"/>
  <p:defaultTextStyle>
    <a:defPPr>
      <a:defRPr lang="en-US"/>
    </a:defPPr>
    <a:lvl1pPr marL="0" algn="l" defTabSz="748873" rtl="0" eaLnBrk="1" latinLnBrk="0" hangingPunct="1">
      <a:defRPr sz="1474" kern="1200">
        <a:solidFill>
          <a:schemeClr val="tx1"/>
        </a:solidFill>
        <a:latin typeface="+mn-lt"/>
        <a:ea typeface="+mn-ea"/>
        <a:cs typeface="+mn-cs"/>
      </a:defRPr>
    </a:lvl1pPr>
    <a:lvl2pPr marL="374437" algn="l" defTabSz="748873" rtl="0" eaLnBrk="1" latinLnBrk="0" hangingPunct="1">
      <a:defRPr sz="1474" kern="1200">
        <a:solidFill>
          <a:schemeClr val="tx1"/>
        </a:solidFill>
        <a:latin typeface="+mn-lt"/>
        <a:ea typeface="+mn-ea"/>
        <a:cs typeface="+mn-cs"/>
      </a:defRPr>
    </a:lvl2pPr>
    <a:lvl3pPr marL="748873" algn="l" defTabSz="748873" rtl="0" eaLnBrk="1" latinLnBrk="0" hangingPunct="1">
      <a:defRPr sz="1474" kern="1200">
        <a:solidFill>
          <a:schemeClr val="tx1"/>
        </a:solidFill>
        <a:latin typeface="+mn-lt"/>
        <a:ea typeface="+mn-ea"/>
        <a:cs typeface="+mn-cs"/>
      </a:defRPr>
    </a:lvl3pPr>
    <a:lvl4pPr marL="1123310" algn="l" defTabSz="748873" rtl="0" eaLnBrk="1" latinLnBrk="0" hangingPunct="1">
      <a:defRPr sz="1474" kern="1200">
        <a:solidFill>
          <a:schemeClr val="tx1"/>
        </a:solidFill>
        <a:latin typeface="+mn-lt"/>
        <a:ea typeface="+mn-ea"/>
        <a:cs typeface="+mn-cs"/>
      </a:defRPr>
    </a:lvl4pPr>
    <a:lvl5pPr marL="1497748" algn="l" defTabSz="748873" rtl="0" eaLnBrk="1" latinLnBrk="0" hangingPunct="1">
      <a:defRPr sz="1474" kern="1200">
        <a:solidFill>
          <a:schemeClr val="tx1"/>
        </a:solidFill>
        <a:latin typeface="+mn-lt"/>
        <a:ea typeface="+mn-ea"/>
        <a:cs typeface="+mn-cs"/>
      </a:defRPr>
    </a:lvl5pPr>
    <a:lvl6pPr marL="1872184" algn="l" defTabSz="748873" rtl="0" eaLnBrk="1" latinLnBrk="0" hangingPunct="1">
      <a:defRPr sz="1474" kern="1200">
        <a:solidFill>
          <a:schemeClr val="tx1"/>
        </a:solidFill>
        <a:latin typeface="+mn-lt"/>
        <a:ea typeface="+mn-ea"/>
        <a:cs typeface="+mn-cs"/>
      </a:defRPr>
    </a:lvl6pPr>
    <a:lvl7pPr marL="2246621" algn="l" defTabSz="748873" rtl="0" eaLnBrk="1" latinLnBrk="0" hangingPunct="1">
      <a:defRPr sz="1474" kern="1200">
        <a:solidFill>
          <a:schemeClr val="tx1"/>
        </a:solidFill>
        <a:latin typeface="+mn-lt"/>
        <a:ea typeface="+mn-ea"/>
        <a:cs typeface="+mn-cs"/>
      </a:defRPr>
    </a:lvl7pPr>
    <a:lvl8pPr marL="2621057" algn="l" defTabSz="748873" rtl="0" eaLnBrk="1" latinLnBrk="0" hangingPunct="1">
      <a:defRPr sz="1474" kern="1200">
        <a:solidFill>
          <a:schemeClr val="tx1"/>
        </a:solidFill>
        <a:latin typeface="+mn-lt"/>
        <a:ea typeface="+mn-ea"/>
        <a:cs typeface="+mn-cs"/>
      </a:defRPr>
    </a:lvl8pPr>
    <a:lvl9pPr marL="2995494" algn="l" defTabSz="748873" rtl="0" eaLnBrk="1" latinLnBrk="0" hangingPunct="1">
      <a:defRPr sz="1474" kern="1200">
        <a:solidFill>
          <a:schemeClr val="tx1"/>
        </a:solidFill>
        <a:latin typeface="+mn-lt"/>
        <a:ea typeface="+mn-ea"/>
        <a:cs typeface="+mn-cs"/>
      </a:defRPr>
    </a:lvl9pPr>
  </p:defaultTextStyle>
  <p:extLst>
    <p:ext uri="{521415D9-36F7-43E2-AB2F-B90AF26B5E84}">
      <p14:sectionLst xmlns:p14="http://schemas.microsoft.com/office/powerpoint/2010/main">
        <p14:section name="Fred Hutch sample slides" id="{4B516A40-E9E6-D548-8B94-A98F8AF94FC8}">
          <p14:sldIdLst>
            <p14:sldId id="267"/>
            <p14:sldId id="313"/>
            <p14:sldId id="314"/>
            <p14:sldId id="316"/>
            <p14:sldId id="317"/>
            <p14:sldId id="318"/>
            <p14:sldId id="319"/>
            <p14:sldId id="320"/>
            <p14:sldId id="321"/>
            <p14:sldId id="322"/>
            <p14:sldId id="323"/>
            <p14:sldId id="324"/>
            <p14:sldId id="325"/>
            <p14:sldId id="327"/>
            <p14:sldId id="328"/>
            <p14:sldId id="329"/>
            <p14:sldId id="330"/>
            <p14:sldId id="331"/>
            <p14:sldId id="312"/>
          </p14:sldIdLst>
        </p14:section>
      </p14:sectionLst>
    </p:ext>
    <p:ext uri="{EFAFB233-063F-42B5-8137-9DF3F51BA10A}">
      <p15:sldGuideLst xmlns:p15="http://schemas.microsoft.com/office/powerpoint/2012/main">
        <p15:guide id="1" orient="horz" pos="2040" userDrawn="1">
          <p15:clr>
            <a:srgbClr val="A4A3A4"/>
          </p15:clr>
        </p15:guide>
        <p15:guide id="2" pos="386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FA7450-6A6E-4529-1D8A-9BEF49F6EE32}" name="Yarborough, Sarah" initials="SY" userId="S::syarboro@fredhutch.org::4c117199-16bd-46b2-8e3d-89762b3b7fca" providerId="AD"/>
  <p188:author id="{5C6D469E-3162-0622-9CC2-0686B3CB0CE5}" name="Shen, Megan" initials="MS" userId="S::mshen2@fredhutch.org::d0392f97-35e6-499c-848f-2e533c4e3e9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365D"/>
    <a:srgbClr val="FFB500"/>
    <a:srgbClr val="F4F4F4"/>
    <a:srgbClr val="F4F400"/>
    <a:srgbClr val="00C1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0" autoAdjust="0"/>
    <p:restoredTop sz="79589" autoAdjust="0"/>
  </p:normalViewPr>
  <p:slideViewPr>
    <p:cSldViewPr snapToGrid="0" showGuides="1">
      <p:cViewPr varScale="1">
        <p:scale>
          <a:sx n="100" d="100"/>
          <a:sy n="100" d="100"/>
        </p:scale>
        <p:origin x="1472" y="160"/>
      </p:cViewPr>
      <p:guideLst>
        <p:guide orient="horz" pos="204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autoTitleDeleted val="1"/>
    <c:plotArea>
      <c:layout/>
      <c:doughnutChart>
        <c:varyColors val="1"/>
        <c:ser>
          <c:idx val="0"/>
          <c:order val="0"/>
          <c:tx>
            <c:strRef>
              <c:f>Sheet1!$B$1</c:f>
              <c:strCache>
                <c:ptCount val="1"/>
                <c:pt idx="0">
                  <c:v>Share</c:v>
                </c:pt>
              </c:strCache>
            </c:strRef>
          </c:tx>
          <c:dPt>
            <c:idx val="0"/>
            <c:bubble3D val="0"/>
            <c:spPr>
              <a:solidFill>
                <a:srgbClr val="0A799A"/>
              </a:solidFill>
            </c:spPr>
            <c:extLst>
              <c:ext xmlns:c16="http://schemas.microsoft.com/office/drawing/2014/chart" uri="{C3380CC4-5D6E-409C-BE32-E72D297353CC}">
                <c16:uniqueId val="{00000001-9F60-A540-B21B-3CD63C288F3D}"/>
              </c:ext>
            </c:extLst>
          </c:dPt>
          <c:dPt>
            <c:idx val="1"/>
            <c:bubble3D val="0"/>
            <c:spPr>
              <a:solidFill>
                <a:srgbClr val="D9DEE4"/>
              </a:solidFill>
            </c:spPr>
            <c:extLst>
              <c:ext xmlns:c16="http://schemas.microsoft.com/office/drawing/2014/chart" uri="{C3380CC4-5D6E-409C-BE32-E72D297353CC}">
                <c16:uniqueId val="{00000003-9F60-A540-B21B-3CD63C288F3D}"/>
              </c:ext>
            </c:extLst>
          </c:dPt>
          <c:cat>
            <c:strRef>
              <c:f>Sheet1!$A$2:$A$3</c:f>
              <c:strCache>
                <c:ptCount val="2"/>
                <c:pt idx="0">
                  <c:v>Community oncology</c:v>
                </c:pt>
                <c:pt idx="1">
                  <c:v>Other settings</c:v>
                </c:pt>
              </c:strCache>
            </c:strRef>
          </c:cat>
          <c:val>
            <c:numRef>
              <c:f>Sheet1!$B$2:$B$3</c:f>
              <c:numCache>
                <c:formatCode>General</c:formatCode>
                <c:ptCount val="2"/>
                <c:pt idx="0">
                  <c:v>0.85</c:v>
                </c:pt>
                <c:pt idx="1">
                  <c:v>0.15</c:v>
                </c:pt>
              </c:numCache>
            </c:numRef>
          </c:val>
          <c:extLst>
            <c:ext xmlns:c16="http://schemas.microsoft.com/office/drawing/2014/chart" uri="{C3380CC4-5D6E-409C-BE32-E72D297353CC}">
              <c16:uniqueId val="{00000004-9F60-A540-B21B-3CD63C288F3D}"/>
            </c:ext>
          </c:extLst>
        </c:ser>
        <c:dLbls>
          <c:showLegendKey val="0"/>
          <c:showVal val="0"/>
          <c:showCatName val="0"/>
          <c:showSerName val="0"/>
          <c:showPercent val="0"/>
          <c:showBubbleSize val="0"/>
          <c:showLeaderLines val="1"/>
        </c:dLbls>
        <c:firstSliceAng val="0"/>
        <c:holeSize val="68"/>
      </c:doughnut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Percent</c:v>
                </c:pt>
              </c:strCache>
            </c:strRef>
          </c:tx>
          <c:spPr>
            <a:solidFill>
              <a:srgbClr val="0A799A"/>
            </a:solidFill>
          </c:spPr>
          <c:invertIfNegative val="1"/>
          <c:dPt>
            <c:idx val="2"/>
            <c:invertIfNegative val="1"/>
            <c:bubble3D val="0"/>
            <c:spPr>
              <a:solidFill>
                <a:srgbClr val="B7C0CB"/>
              </a:solidFill>
            </c:spPr>
            <c:extLst>
              <c:ext xmlns:c16="http://schemas.microsoft.com/office/drawing/2014/chart" uri="{C3380CC4-5D6E-409C-BE32-E72D297353CC}">
                <c16:uniqueId val="{00000001-D7E2-2E49-B1AB-3E59D5867484}"/>
              </c:ext>
            </c:extLst>
          </c:dPt>
          <c:dLbls>
            <c:numFmt formatCode="0%" sourceLinked="0"/>
            <c:spPr>
              <a:noFill/>
              <a:ln>
                <a:noFill/>
              </a:ln>
              <a:effectLst/>
            </c:spPr>
            <c:txPr>
              <a:bodyPr/>
              <a:lstStyle/>
              <a:p>
                <a:pPr>
                  <a:defRPr sz="1300" b="1">
                    <a:solidFill>
                      <a:srgbClr val="1B365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6-week survey</c:v>
                </c:pt>
                <c:pt idx="1">
                  <c:v>12-week survey</c:v>
                </c:pt>
                <c:pt idx="2">
                  <c:v>Lost to follow-up</c:v>
                </c:pt>
              </c:strCache>
            </c:strRef>
          </c:cat>
          <c:val>
            <c:numRef>
              <c:f>Sheet1!$B$2:$B$4</c:f>
              <c:numCache>
                <c:formatCode>General</c:formatCode>
                <c:ptCount val="3"/>
                <c:pt idx="0">
                  <c:v>0.5</c:v>
                </c:pt>
                <c:pt idx="1">
                  <c:v>0.3</c:v>
                </c:pt>
                <c:pt idx="2">
                  <c:v>0.15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7E2-2E49-B1AB-3E59D5867484}"/>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axMin"/>
        </c:scaling>
        <c:delete val="0"/>
        <c:axPos val="l"/>
        <c:numFmt formatCode="General" sourceLinked="0"/>
        <c:majorTickMark val="out"/>
        <c:minorTickMark val="none"/>
        <c:tickLblPos val="nextTo"/>
        <c:spPr>
          <a:ln>
            <a:no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0.75"/>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4A5560"/>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500" b="1">
                <a:solidFill>
                  <a:srgbClr val="1B365D"/>
                </a:solidFill>
                <a:latin typeface="Arial"/>
              </a:rPr>
              <a:t>Race</a:t>
            </a:r>
          </a:p>
        </c:rich>
      </c:tx>
      <c:overlay val="0"/>
    </c:title>
    <c:autoTitleDeleted val="0"/>
    <c:plotArea>
      <c:layout/>
      <c:barChart>
        <c:barDir val="bar"/>
        <c:grouping val="clustered"/>
        <c:varyColors val="1"/>
        <c:ser>
          <c:idx val="0"/>
          <c:order val="0"/>
          <c:tx>
            <c:strRef>
              <c:f>Sheet1!$B$1</c:f>
              <c:strCache>
                <c:ptCount val="1"/>
                <c:pt idx="0">
                  <c:v>Patients (N=24)</c:v>
                </c:pt>
              </c:strCache>
            </c:strRef>
          </c:tx>
          <c:spPr>
            <a:solidFill>
              <a:srgbClr val="1B365D"/>
            </a:solidFill>
          </c:spPr>
          <c:invertIfNegative val="1"/>
          <c:dLbls>
            <c:numFmt formatCode="0&quot;%&quot;" sourceLinked="0"/>
            <c:spPr>
              <a:noFill/>
              <a:ln>
                <a:noFill/>
              </a:ln>
              <a:effectLst/>
            </c:spPr>
            <c:txPr>
              <a:bodyPr/>
              <a:lstStyle/>
              <a:p>
                <a:pPr>
                  <a:defRPr sz="1100">
                    <a:solidFill>
                      <a:srgbClr val="1B365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White</c:v>
                </c:pt>
                <c:pt idx="1">
                  <c:v>Asian</c:v>
                </c:pt>
                <c:pt idx="2">
                  <c:v>Black or African American</c:v>
                </c:pt>
                <c:pt idx="3">
                  <c:v>Hispanic/Latino*</c:v>
                </c:pt>
              </c:strCache>
            </c:strRef>
          </c:cat>
          <c:val>
            <c:numRef>
              <c:f>Sheet1!$B$2:$B$5</c:f>
              <c:numCache>
                <c:formatCode>General</c:formatCode>
                <c:ptCount val="4"/>
                <c:pt idx="0">
                  <c:v>87.5</c:v>
                </c:pt>
                <c:pt idx="1">
                  <c:v>8.3000000000000007</c:v>
                </c:pt>
                <c:pt idx="2">
                  <c:v>4.2</c:v>
                </c:pt>
                <c:pt idx="3">
                  <c:v>4.2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563D-1145-BF71-7F8CDB848C03}"/>
            </c:ext>
          </c:extLst>
        </c:ser>
        <c:ser>
          <c:idx val="1"/>
          <c:order val="1"/>
          <c:tx>
            <c:strRef>
              <c:f>Sheet1!$C$1</c:f>
              <c:strCache>
                <c:ptCount val="1"/>
                <c:pt idx="0">
                  <c:v>Caregivers (N=9)</c:v>
                </c:pt>
              </c:strCache>
            </c:strRef>
          </c:tx>
          <c:spPr>
            <a:solidFill>
              <a:srgbClr val="00C1D5"/>
            </a:solidFill>
          </c:spPr>
          <c:invertIfNegative val="1"/>
          <c:dLbls>
            <c:numFmt formatCode="0&quot;%&quot;" sourceLinked="0"/>
            <c:spPr>
              <a:noFill/>
              <a:ln>
                <a:noFill/>
              </a:ln>
              <a:effectLst/>
            </c:spPr>
            <c:txPr>
              <a:bodyPr/>
              <a:lstStyle/>
              <a:p>
                <a:pPr>
                  <a:defRPr sz="1100">
                    <a:solidFill>
                      <a:srgbClr val="1B365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White</c:v>
                </c:pt>
                <c:pt idx="1">
                  <c:v>Asian</c:v>
                </c:pt>
                <c:pt idx="2">
                  <c:v>Black or African American</c:v>
                </c:pt>
                <c:pt idx="3">
                  <c:v>Hispanic/Latino*</c:v>
                </c:pt>
              </c:strCache>
            </c:strRef>
          </c:cat>
          <c:val>
            <c:numRef>
              <c:f>Sheet1!$C$2:$C$5</c:f>
              <c:numCache>
                <c:formatCode>General</c:formatCode>
                <c:ptCount val="4"/>
                <c:pt idx="0">
                  <c:v>100</c:v>
                </c:pt>
                <c:pt idx="1">
                  <c:v>0</c:v>
                </c:pt>
                <c:pt idx="2">
                  <c:v>0</c:v>
                </c:pt>
                <c:pt idx="3">
                  <c:v>11.1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563D-1145-BF71-7F8CDB848C03}"/>
            </c:ext>
          </c:extLst>
        </c:ser>
        <c:dLbls>
          <c:dLblPos val="outEnd"/>
          <c:showLegendKey val="0"/>
          <c:showVal val="1"/>
          <c:showCatName val="0"/>
          <c:showSerName val="0"/>
          <c:showPercent val="0"/>
          <c:showBubbleSize val="0"/>
        </c:dLbls>
        <c:gapWidth val="50"/>
        <c:overlap val="-10"/>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D9DEE4"/>
            </a:solid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125"/>
          <c:min val="0"/>
        </c:scaling>
        <c:delete val="1"/>
        <c:axPos val="t"/>
        <c:numFmt formatCode="General" sourceLinked="1"/>
        <c:majorTickMark val="out"/>
        <c:minorTickMark val="none"/>
        <c:tickLblPos val="nextTo"/>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200">
          <a:solidFill>
            <a:srgbClr val="4A5560"/>
          </a:solidFill>
          <a:latin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500" b="1">
                <a:solidFill>
                  <a:srgbClr val="1B365D"/>
                </a:solidFill>
                <a:latin typeface="Arial"/>
              </a:rPr>
              <a:t>Highest education</a:t>
            </a:r>
          </a:p>
        </c:rich>
      </c:tx>
      <c:overlay val="0"/>
    </c:title>
    <c:autoTitleDeleted val="0"/>
    <c:plotArea>
      <c:layout/>
      <c:barChart>
        <c:barDir val="bar"/>
        <c:grouping val="clustered"/>
        <c:varyColors val="1"/>
        <c:ser>
          <c:idx val="0"/>
          <c:order val="0"/>
          <c:tx>
            <c:strRef>
              <c:f>Sheet1!$B$1</c:f>
              <c:strCache>
                <c:ptCount val="1"/>
                <c:pt idx="0">
                  <c:v>Patients (N=24)</c:v>
                </c:pt>
              </c:strCache>
            </c:strRef>
          </c:tx>
          <c:spPr>
            <a:solidFill>
              <a:srgbClr val="1B365D"/>
            </a:solidFill>
          </c:spPr>
          <c:invertIfNegative val="1"/>
          <c:dLbls>
            <c:numFmt formatCode="0&quot;%&quot;" sourceLinked="0"/>
            <c:spPr>
              <a:noFill/>
              <a:ln>
                <a:noFill/>
              </a:ln>
              <a:effectLst/>
            </c:spPr>
            <c:txPr>
              <a:bodyPr/>
              <a:lstStyle/>
              <a:p>
                <a:pPr>
                  <a:defRPr sz="1100">
                    <a:solidFill>
                      <a:srgbClr val="1B365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High school</c:v>
                </c:pt>
                <c:pt idx="1">
                  <c:v>Some college</c:v>
                </c:pt>
                <c:pt idx="2">
                  <c:v>College graduate</c:v>
                </c:pt>
                <c:pt idx="3">
                  <c:v>Advanced degree</c:v>
                </c:pt>
              </c:strCache>
            </c:strRef>
          </c:cat>
          <c:val>
            <c:numRef>
              <c:f>Sheet1!$B$2:$B$5</c:f>
              <c:numCache>
                <c:formatCode>General</c:formatCode>
                <c:ptCount val="4"/>
                <c:pt idx="0">
                  <c:v>25</c:v>
                </c:pt>
                <c:pt idx="1">
                  <c:v>8.3000000000000007</c:v>
                </c:pt>
                <c:pt idx="2">
                  <c:v>41.7</c:v>
                </c:pt>
                <c:pt idx="3">
                  <c:v>25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E60-0047-90FA-41C6C19A47C3}"/>
            </c:ext>
          </c:extLst>
        </c:ser>
        <c:ser>
          <c:idx val="1"/>
          <c:order val="1"/>
          <c:tx>
            <c:strRef>
              <c:f>Sheet1!$C$1</c:f>
              <c:strCache>
                <c:ptCount val="1"/>
                <c:pt idx="0">
                  <c:v>Caregivers (N=9)</c:v>
                </c:pt>
              </c:strCache>
            </c:strRef>
          </c:tx>
          <c:spPr>
            <a:solidFill>
              <a:srgbClr val="00C1D5"/>
            </a:solidFill>
          </c:spPr>
          <c:invertIfNegative val="1"/>
          <c:dLbls>
            <c:numFmt formatCode="0&quot;%&quot;" sourceLinked="0"/>
            <c:spPr>
              <a:noFill/>
              <a:ln>
                <a:noFill/>
              </a:ln>
              <a:effectLst/>
            </c:spPr>
            <c:txPr>
              <a:bodyPr/>
              <a:lstStyle/>
              <a:p>
                <a:pPr>
                  <a:defRPr sz="1100">
                    <a:solidFill>
                      <a:srgbClr val="1B365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High school</c:v>
                </c:pt>
                <c:pt idx="1">
                  <c:v>Some college</c:v>
                </c:pt>
                <c:pt idx="2">
                  <c:v>College graduate</c:v>
                </c:pt>
                <c:pt idx="3">
                  <c:v>Advanced degree</c:v>
                </c:pt>
              </c:strCache>
            </c:strRef>
          </c:cat>
          <c:val>
            <c:numRef>
              <c:f>Sheet1!$C$2:$C$5</c:f>
              <c:numCache>
                <c:formatCode>General</c:formatCode>
                <c:ptCount val="4"/>
                <c:pt idx="0">
                  <c:v>0</c:v>
                </c:pt>
                <c:pt idx="1">
                  <c:v>33.299999999999997</c:v>
                </c:pt>
                <c:pt idx="2">
                  <c:v>55.6</c:v>
                </c:pt>
                <c:pt idx="3">
                  <c:v>11.1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E60-0047-90FA-41C6C19A47C3}"/>
            </c:ext>
          </c:extLst>
        </c:ser>
        <c:dLbls>
          <c:dLblPos val="outEnd"/>
          <c:showLegendKey val="0"/>
          <c:showVal val="1"/>
          <c:showCatName val="0"/>
          <c:showSerName val="0"/>
          <c:showPercent val="0"/>
          <c:showBubbleSize val="0"/>
        </c:dLbls>
        <c:gapWidth val="50"/>
        <c:overlap val="-10"/>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D9DEE4"/>
            </a:solid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125"/>
          <c:min val="0"/>
        </c:scaling>
        <c:delete val="1"/>
        <c:axPos val="t"/>
        <c:numFmt formatCode="General" sourceLinked="1"/>
        <c:majorTickMark val="out"/>
        <c:minorTickMark val="none"/>
        <c:tickLblPos val="nextTo"/>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200">
          <a:solidFill>
            <a:srgbClr val="4A5560"/>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D883A3-74EC-4777-B71F-E0F6DC2554D9}"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C3AFC-9D0B-4CEA-8B56-7F1914BE3FB2}" type="slidenum">
              <a:rPr lang="en-US" smtClean="0"/>
              <a:t>‹#›</a:t>
            </a:fld>
            <a:endParaRPr lang="en-US"/>
          </a:p>
        </p:txBody>
      </p:sp>
    </p:spTree>
    <p:extLst>
      <p:ext uri="{BB962C8B-B14F-4D97-AF65-F5344CB8AC3E}">
        <p14:creationId xmlns:p14="http://schemas.microsoft.com/office/powerpoint/2010/main" val="2566875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F8E91-DD4B-A441-944C-E20EF524C04E}" type="slidenum">
              <a:rPr lang="en-US" smtClean="0"/>
              <a:t>1</a:t>
            </a:fld>
            <a:endParaRPr lang="en-US"/>
          </a:p>
        </p:txBody>
      </p:sp>
    </p:spTree>
    <p:extLst>
      <p:ext uri="{BB962C8B-B14F-4D97-AF65-F5344CB8AC3E}">
        <p14:creationId xmlns:p14="http://schemas.microsoft.com/office/powerpoint/2010/main" val="2256550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Advance care planning, or ACP, is more than paperwork. It includes the conversations patients have with their loved ones and care team about what matters most, and the documents that put those wishes in writing, like a living will, a health care proxy, or a DNR order. When patients engage in ACP, they have better quality of life at the end of life and are more likely to receive care that is consistent with their values.</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Despite these benefits, less than half of patients with advanced cancer have end-of-life care conversations, and less than half complete an advance directive. In other words, most patients are reaching the end of life without these plans in place.</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About 85% of patients with cancer, especially those from marginalized groups, are diagnosed and first treated in community oncology practices. Yet most ACP interventions have been developed and tested in mostly white populations at highly resourced cancer centers. If we want to reduce disparities in end-of-life care, ACP support has to work in community clinics.</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TAC did not start in a vacuum. It grew out of our team's prior research, then we listened to 57 key informants who were diverse in ethnicity, Latino/a and White, and in perspective: clinicians, researchers, patients with advanced cancer, and their care partners. We piloted it with 22 racially and ethnically diverse patient-caregiver pairs, and used everything we learned to create the optimized version of TAC, available in English and Spanish.</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TAC is an interventionist-guided program with two modules. Module 1 helps patients and caregivers communicate about cancer and manage the distress these conversations can bring up. Module 2 walks them through advance care planning and ends with a clear action plan. A mental health professional delivers sessions once a week by phone or video, each about 45 minutes, in English or Spanish.</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Caregivers play an integral role in patients' end-of-life care and decision-making, especially for racial and ethnic minority patients, for whom family and community often take an active part in medical decisions. At the same time, not every patient has, or wants to involve, a caregiver. So TAC is flexible: patients can join with a caregiver or support person, or on their own, and TAC helps them prepare to talk with their support person.</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The goal of this pilot is to find out whether TAC can work in real-world community oncology clinics. Aim 1 asks whether TAC is feasible and acceptable. Aim 2 asks whether we can collect the outcomes we will need, starting with ACP engagement, for a larger, multisite randomized trial.</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We set clear benchmarks in advance. For feasibility: at least half of eligible patients enroll, at least 75% of TAC sessions are delivered as designed, and at least half of participants complete all study steps. For acceptability: at least 70% of participants rate TAC 7 or higher on a 10-point scale.</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We will enroll 40 patients with advanced cancer, with a caregiver if they choose, from two community oncology sites. Patients are randomly assigned to receive TAC plus usual care, or usual care alone. Everyone completes short surveys at baseline and at 6 and 12 weeks after randomization.</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Patients are eligible if they have stage III or IV cancer, are fluent in English or Spanish, have access to a phone or the internet, and are able to consent. We exclude patients who are under 18, already in hospice, too ill to complete interviews, or have severe cognitive impairment. Caregivers are optional: the person the patient names as their support, age 18 or older, who speaks English or Spanish.</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We designed this to fit into busy clinic workflows. Clinic staff do two small things: identify eligible patients from records or patient lists, and either recommend the study with a flyer and a warm hand-off to our team, about 2 minutes, or consent the patient in clinic, about 10 minutes. Everything else, the TAC sessions, surveys, and analysis, happens remotely through the Fred Hutch team. Training is short: 10 to 15 minutes for warm hand-offs, or 30 to 45 minutes to learn consent.</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Our primary outcome is engagement in advance care planning. We are also measuring distress in patients and caregivers, how well patients and caregivers understand the patient's prognosis, and caregiver burden. In this pilot, the key question is whether we can collect these well, to prepare for a larger trial.</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So far, 34 patients and 12 caregivers have been screened and consented. 24 patients, 70.6%, and 9 caregivers, 75%, completed the baseline survey and were randomized. The standout number: of the 10 patients or pairs assigned to TAC, 9 completed both sessions, 90%; one withdrew after the first session. Of the 20 randomized so far, 10 have completed the 6-week survey, 6 the 12-week survey, and 3 have been lost to follow-up. Follow-up is still ongoing.</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Here is who has enrolled so far, based on everyone who completed a baseline survey across both sites: 24 patients and 9 caregivers. Patients average about 66 years old and caregivers about 64. Two-thirds of each group are female. Most participants identify as White, and education levels range from high school through advanced degrees. Expanding the diversity of who we reach is a priority as recruitment continues.</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Initial testing tells us three things. Community sites are highly interested. Patients and caregivers who join are fully engaged. And TAC shows promise as a low-burden, light-touch intervention that can fit into community care.</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The biggest recruitment barriers fall into two groups. For patients and caregivers: many are unfamiliar with or not interested in advance care planning, it may not be the right time in their illness, and about half of patients choose not to involve a caregiver in the study. For clinicians and health systems: many competing priorities make it hard to provide patient lists, and clinics are often addressing more urgent needs like food and housing.</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Our immediate next step is to finish the pilot trial to determine whether TAC is feasible and acceptable, and whether there are trends toward improved outcomes. With our site partners, we'll refine TAC and our study methods, then test TAC in a larger, multisite randomized trial. The long-term goal is better, value-consistent end-of-life care for patients treated in their own communities.</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F3617C-4FBA-8EFB-E66E-CAC0EE1F4192}"/>
              </a:ext>
            </a:extLst>
          </p:cNvPr>
          <p:cNvSpPr/>
          <p:nvPr/>
        </p:nvSpPr>
        <p:spPr>
          <a:xfrm>
            <a:off x="0" y="5657914"/>
            <a:ext cx="12192000" cy="1205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83730-6DC4-802D-C2AD-841D5BCD6D22}"/>
              </a:ext>
            </a:extLst>
          </p:cNvPr>
          <p:cNvSpPr>
            <a:spLocks noGrp="1"/>
          </p:cNvSpPr>
          <p:nvPr>
            <p:ph type="ctrTitle" hasCustomPrompt="1"/>
          </p:nvPr>
        </p:nvSpPr>
        <p:spPr>
          <a:xfrm>
            <a:off x="619432" y="1638299"/>
            <a:ext cx="7280559" cy="3023315"/>
          </a:xfrm>
        </p:spPr>
        <p:txBody>
          <a:bodyPr anchor="ctr" anchorCtr="0">
            <a:normAutofit/>
          </a:bodyPr>
          <a:lstStyle>
            <a:lvl1pPr algn="l">
              <a:defRPr sz="4000" b="1">
                <a:solidFill>
                  <a:schemeClr val="bg1"/>
                </a:solidFill>
              </a:defRPr>
            </a:lvl1pPr>
          </a:lstStyle>
          <a:p>
            <a:r>
              <a:rPr lang="en-US" dirty="0"/>
              <a:t>Click to </a:t>
            </a:r>
            <a:br>
              <a:rPr lang="en-US" dirty="0"/>
            </a:br>
            <a:r>
              <a:rPr lang="en-US" dirty="0"/>
              <a:t>edit Master </a:t>
            </a:r>
            <a:br>
              <a:rPr lang="en-US" dirty="0"/>
            </a:br>
            <a:r>
              <a:rPr lang="en-US" dirty="0"/>
              <a:t>title </a:t>
            </a:r>
            <a:br>
              <a:rPr lang="en-US" dirty="0"/>
            </a:br>
            <a:r>
              <a:rPr lang="en-US" dirty="0"/>
              <a:t>style</a:t>
            </a:r>
          </a:p>
        </p:txBody>
      </p:sp>
      <p:sp>
        <p:nvSpPr>
          <p:cNvPr id="3" name="Subtitle 2">
            <a:extLst>
              <a:ext uri="{FF2B5EF4-FFF2-40B4-BE49-F238E27FC236}">
                <a16:creationId xmlns:a16="http://schemas.microsoft.com/office/drawing/2014/main" id="{6BA00352-C5ED-FA86-6C1F-A653D33EA448}"/>
              </a:ext>
            </a:extLst>
          </p:cNvPr>
          <p:cNvSpPr>
            <a:spLocks noGrp="1"/>
          </p:cNvSpPr>
          <p:nvPr>
            <p:ph type="subTitle" idx="1"/>
          </p:nvPr>
        </p:nvSpPr>
        <p:spPr>
          <a:xfrm>
            <a:off x="619432" y="4798140"/>
            <a:ext cx="5820698" cy="1366683"/>
          </a:xfrm>
        </p:spPr>
        <p:txBody>
          <a:bodyPr>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B10F7064-577F-5489-013B-B80533D11C4C}"/>
              </a:ext>
            </a:extLst>
          </p:cNvPr>
          <p:cNvSpPr/>
          <p:nvPr userDrawn="1"/>
        </p:nvSpPr>
        <p:spPr>
          <a:xfrm>
            <a:off x="0" y="5657914"/>
            <a:ext cx="12192000" cy="1205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C067265B-A024-C781-E0D1-EF863180E1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18504" y="0"/>
            <a:ext cx="5871923" cy="6858000"/>
          </a:xfrm>
          <a:prstGeom prst="rect">
            <a:avLst/>
          </a:prstGeom>
        </p:spPr>
      </p:pic>
      <p:pic>
        <p:nvPicPr>
          <p:cNvPr id="5" name="Picture 4">
            <a:extLst>
              <a:ext uri="{FF2B5EF4-FFF2-40B4-BE49-F238E27FC236}">
                <a16:creationId xmlns:a16="http://schemas.microsoft.com/office/drawing/2014/main" id="{9646CEE4-08F0-0C07-C1D6-6BEE474914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17608" y="684409"/>
            <a:ext cx="2496312" cy="588847"/>
          </a:xfrm>
          <a:prstGeom prst="rect">
            <a:avLst/>
          </a:prstGeom>
        </p:spPr>
      </p:pic>
    </p:spTree>
    <p:extLst>
      <p:ext uri="{BB962C8B-B14F-4D97-AF65-F5344CB8AC3E}">
        <p14:creationId xmlns:p14="http://schemas.microsoft.com/office/powerpoint/2010/main" val="3655500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47296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53718-B504-7F87-E066-0EBF37695DAA}"/>
              </a:ext>
            </a:extLst>
          </p:cNvPr>
          <p:cNvSpPr/>
          <p:nvPr userDrawn="1"/>
        </p:nvSpPr>
        <p:spPr>
          <a:xfrm>
            <a:off x="3233854" y="6016752"/>
            <a:ext cx="8207509" cy="3808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33EAC77-E29C-9F0D-95C2-15B86A3057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62390" cy="6858000"/>
          </a:xfrm>
          <a:prstGeom prst="rect">
            <a:avLst/>
          </a:prstGeom>
        </p:spPr>
      </p:pic>
      <p:sp>
        <p:nvSpPr>
          <p:cNvPr id="2" name="Title 1">
            <a:extLst>
              <a:ext uri="{FF2B5EF4-FFF2-40B4-BE49-F238E27FC236}">
                <a16:creationId xmlns:a16="http://schemas.microsoft.com/office/drawing/2014/main" id="{4479FFB5-ECB2-E90E-2D1D-C621D67175CF}"/>
              </a:ext>
            </a:extLst>
          </p:cNvPr>
          <p:cNvSpPr>
            <a:spLocks noGrp="1"/>
          </p:cNvSpPr>
          <p:nvPr>
            <p:ph type="title" hasCustomPrompt="1"/>
          </p:nvPr>
        </p:nvSpPr>
        <p:spPr>
          <a:xfrm>
            <a:off x="914400" y="1579308"/>
            <a:ext cx="6931742" cy="3238939"/>
          </a:xfrm>
        </p:spPr>
        <p:txBody>
          <a:bodyPr anchor="ctr" anchorCtr="0"/>
          <a:lstStyle>
            <a:lvl1pPr>
              <a:defRPr sz="6000">
                <a:solidFill>
                  <a:schemeClr val="bg1"/>
                </a:solidFill>
              </a:defRPr>
            </a:lvl1pPr>
          </a:lstStyle>
          <a:p>
            <a:r>
              <a:rPr lang="en-US" dirty="0"/>
              <a:t>Click to edit </a:t>
            </a:r>
            <a:br>
              <a:rPr lang="en-US" dirty="0"/>
            </a:br>
            <a:r>
              <a:rPr lang="en-US" dirty="0"/>
              <a:t>Master title </a:t>
            </a:r>
            <a:br>
              <a:rPr lang="en-US" dirty="0"/>
            </a:br>
            <a:r>
              <a:rPr lang="en-US" dirty="0"/>
              <a:t>style</a:t>
            </a:r>
          </a:p>
        </p:txBody>
      </p:sp>
      <p:sp>
        <p:nvSpPr>
          <p:cNvPr id="3" name="Text Placeholder 2">
            <a:extLst>
              <a:ext uri="{FF2B5EF4-FFF2-40B4-BE49-F238E27FC236}">
                <a16:creationId xmlns:a16="http://schemas.microsoft.com/office/drawing/2014/main" id="{E87EE918-0B1E-6452-87A9-DF4A3D2B170D}"/>
              </a:ext>
            </a:extLst>
          </p:cNvPr>
          <p:cNvSpPr>
            <a:spLocks noGrp="1"/>
          </p:cNvSpPr>
          <p:nvPr>
            <p:ph type="body" idx="1"/>
          </p:nvPr>
        </p:nvSpPr>
        <p:spPr>
          <a:xfrm>
            <a:off x="914400" y="4954772"/>
            <a:ext cx="10363200" cy="1134878"/>
          </a:xfrm>
        </p:spPr>
        <p:txBody>
          <a:bodyPr/>
          <a:lstStyle>
            <a:lvl1pPr marL="0" indent="0">
              <a:lnSpc>
                <a:spcPct val="90000"/>
              </a:lnSpc>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D6832DE-4433-4E49-4062-C73289AB171A}"/>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ECABF192-B89B-17DC-5507-42E72D4FB092}"/>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4" name="TextBox 3">
            <a:extLst>
              <a:ext uri="{FF2B5EF4-FFF2-40B4-BE49-F238E27FC236}">
                <a16:creationId xmlns:a16="http://schemas.microsoft.com/office/drawing/2014/main" id="{C1D4B925-4371-93EB-3411-84AE9B114A8C}"/>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1" dirty="0">
                <a:solidFill>
                  <a:schemeClr val="bg1"/>
                </a:solidFill>
              </a:rPr>
              <a:t>Fred Hutch Cancer Center</a:t>
            </a:r>
          </a:p>
        </p:txBody>
      </p:sp>
      <p:cxnSp>
        <p:nvCxnSpPr>
          <p:cNvPr id="11" name="Straight Connector 10">
            <a:extLst>
              <a:ext uri="{FF2B5EF4-FFF2-40B4-BE49-F238E27FC236}">
                <a16:creationId xmlns:a16="http://schemas.microsoft.com/office/drawing/2014/main" id="{7741CC2D-ADFA-3BBE-FF74-6466B3EFD9B9}"/>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47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19812-6B69-5FBB-40B0-CB1BD52BCB6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A54DC98-86E7-CF87-6709-1CDD57BB3276}"/>
              </a:ext>
            </a:extLst>
          </p:cNvPr>
          <p:cNvSpPr>
            <a:spLocks noGrp="1"/>
          </p:cNvSpPr>
          <p:nvPr>
            <p:ph sz="half" idx="1"/>
          </p:nvPr>
        </p:nvSpPr>
        <p:spPr>
          <a:xfrm>
            <a:off x="914400" y="1457580"/>
            <a:ext cx="5105400" cy="4352544"/>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3C2757-9BFC-85ED-1612-958629E55BB6}"/>
              </a:ext>
            </a:extLst>
          </p:cNvPr>
          <p:cNvSpPr>
            <a:spLocks noGrp="1"/>
          </p:cNvSpPr>
          <p:nvPr>
            <p:ph sz="half" idx="2"/>
          </p:nvPr>
        </p:nvSpPr>
        <p:spPr>
          <a:xfrm>
            <a:off x="6172200" y="1444752"/>
            <a:ext cx="5105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07503280-953A-6A6B-89B7-C754FA111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3742A-90FE-37C8-2605-403C5CF2DAE4}"/>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16132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5083175" cy="747252"/>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914400" y="2103643"/>
            <a:ext cx="5083175" cy="36875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75DFCBD-3FEF-C58A-423A-C25C7878E9CE}"/>
              </a:ext>
            </a:extLst>
          </p:cNvPr>
          <p:cNvSpPr>
            <a:spLocks noGrp="1"/>
          </p:cNvSpPr>
          <p:nvPr>
            <p:ph type="body" sz="quarter" idx="3" hasCustomPrompt="1"/>
          </p:nvPr>
        </p:nvSpPr>
        <p:spPr>
          <a:xfrm>
            <a:off x="6172200" y="1188720"/>
            <a:ext cx="5083175" cy="749808"/>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6172200" y="2103121"/>
            <a:ext cx="5105400" cy="368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17176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8D27-6BDD-5417-8EC4-00291A711D58}"/>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742BD33E-C6AD-7813-A913-149F3D87AE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843C93-A7DD-9E70-87A8-2F87BE9F031C}"/>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92233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A95CB0-06CA-B017-ADCD-3F5EDEAB13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C6C2A4-51AC-1525-9934-8E61605A1BF6}"/>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5829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8641-8B4F-D444-19EC-BF7D8624D5D4}"/>
              </a:ext>
            </a:extLst>
          </p:cNvPr>
          <p:cNvSpPr>
            <a:spLocks noGrp="1"/>
          </p:cNvSpPr>
          <p:nvPr>
            <p:ph type="title" hasCustomPrompt="1"/>
          </p:nvPr>
        </p:nvSpPr>
        <p:spPr>
          <a:xfrm>
            <a:off x="914400" y="457200"/>
            <a:ext cx="3857625" cy="1600200"/>
          </a:xfrm>
        </p:spPr>
        <p:txBody>
          <a:bodyPr anchor="ctr" anchorCtr="0">
            <a:noAutofit/>
          </a:bodyPr>
          <a:lstStyle>
            <a:lvl1pPr>
              <a:defRPr sz="3200"/>
            </a:lvl1pPr>
          </a:lstStyle>
          <a:p>
            <a:r>
              <a:rPr lang="en-US" dirty="0"/>
              <a:t>Click to edit Master title style – two or three lines</a:t>
            </a:r>
          </a:p>
        </p:txBody>
      </p:sp>
      <p:sp>
        <p:nvSpPr>
          <p:cNvPr id="3" name="Content Placeholder 2">
            <a:extLst>
              <a:ext uri="{FF2B5EF4-FFF2-40B4-BE49-F238E27FC236}">
                <a16:creationId xmlns:a16="http://schemas.microsoft.com/office/drawing/2014/main" id="{014AC393-7E96-B9A7-1EB2-4A0C2FE4B650}"/>
              </a:ext>
            </a:extLst>
          </p:cNvPr>
          <p:cNvSpPr>
            <a:spLocks noGrp="1"/>
          </p:cNvSpPr>
          <p:nvPr>
            <p:ph idx="1"/>
          </p:nvPr>
        </p:nvSpPr>
        <p:spPr>
          <a:xfrm>
            <a:off x="5183188" y="757085"/>
            <a:ext cx="6094412" cy="5034115"/>
          </a:xfrm>
        </p:spPr>
        <p:txBody>
          <a:bodyPr>
            <a:normAutofit/>
          </a:bodyPr>
          <a:lstStyle>
            <a:lvl1pPr>
              <a:defRPr sz="16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B2350D6-D385-7F8E-946D-A25E5C0E136D}"/>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9A7407C-4B46-3405-2813-E1D3FDFD3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532D6D-A165-0BDB-E69C-BAA8A085EA63}"/>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814052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FC8DD0-3F73-BB93-FA36-3D508DAD6913}"/>
              </a:ext>
            </a:extLst>
          </p:cNvPr>
          <p:cNvSpPr>
            <a:spLocks noGrp="1"/>
          </p:cNvSpPr>
          <p:nvPr>
            <p:ph sz="quarter" idx="13" hasCustomPrompt="1"/>
          </p:nvPr>
        </p:nvSpPr>
        <p:spPr>
          <a:xfrm>
            <a:off x="5183188" y="457201"/>
            <a:ext cx="6094412" cy="5334000"/>
          </a:xfrm>
        </p:spPr>
        <p:txBody>
          <a:bodyPr/>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US" dirty="0"/>
              <a:t>Insert table,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2AA3505-7FD8-3C21-E430-A532D7CBA5FF}"/>
              </a:ext>
            </a:extLst>
          </p:cNvPr>
          <p:cNvSpPr>
            <a:spLocks noGrp="1"/>
          </p:cNvSpPr>
          <p:nvPr>
            <p:ph type="title" hasCustomPrompt="1"/>
          </p:nvPr>
        </p:nvSpPr>
        <p:spPr>
          <a:xfrm>
            <a:off x="914400" y="457200"/>
            <a:ext cx="3857625" cy="1600200"/>
          </a:xfrm>
        </p:spPr>
        <p:txBody>
          <a:bodyPr anchor="ctr" anchorCtr="0"/>
          <a:lstStyle>
            <a:lvl1pPr>
              <a:defRPr sz="3200"/>
            </a:lvl1pPr>
          </a:lstStyle>
          <a:p>
            <a:r>
              <a:rPr lang="en-US" dirty="0"/>
              <a:t>Click to edit Master title style – two or three lines</a:t>
            </a:r>
          </a:p>
        </p:txBody>
      </p:sp>
      <p:sp>
        <p:nvSpPr>
          <p:cNvPr id="4" name="Text Placeholder 3">
            <a:extLst>
              <a:ext uri="{FF2B5EF4-FFF2-40B4-BE49-F238E27FC236}">
                <a16:creationId xmlns:a16="http://schemas.microsoft.com/office/drawing/2014/main" id="{9710D798-29A6-98AD-C9F7-45A59E2732E0}"/>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A3E136E-CF06-F17E-F496-D7786FB2F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679E9-738E-749D-CE9C-27D8D1BC7CC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99477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8469-31A0-1192-89C0-F4C965535B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286829-4E45-27A9-BF8A-3FA07E8E87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E42514-42C3-264E-57FD-09B97F23C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FEF69-C193-EA93-1CF4-EE6B379BA55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6554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C8EAAE-10A4-8399-1E6B-3504E32E9AA1}"/>
              </a:ext>
            </a:extLst>
          </p:cNvPr>
          <p:cNvSpPr>
            <a:spLocks noGrp="1"/>
          </p:cNvSpPr>
          <p:nvPr>
            <p:ph type="title" orient="vert"/>
          </p:nvPr>
        </p:nvSpPr>
        <p:spPr>
          <a:xfrm>
            <a:off x="8724900" y="365125"/>
            <a:ext cx="25527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529A126-0427-2C05-B62C-023DCEE5C6F7}"/>
              </a:ext>
            </a:extLst>
          </p:cNvPr>
          <p:cNvSpPr>
            <a:spLocks noGrp="1"/>
          </p:cNvSpPr>
          <p:nvPr>
            <p:ph type="body" orient="vert" idx="1"/>
          </p:nvPr>
        </p:nvSpPr>
        <p:spPr>
          <a:xfrm>
            <a:off x="914400" y="365125"/>
            <a:ext cx="76581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494D15-141A-C935-40FA-43D339B75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94BA6-3F44-02A6-F0CE-53FAF665746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41534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dirty="0"/>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6096000" y="733270"/>
            <a:ext cx="5181600"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6096000" y="18253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6096000" y="2876669"/>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6096000" y="3923512"/>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6096000" y="50119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grpSp>
        <p:nvGrpSpPr>
          <p:cNvPr id="11" name="Group 10">
            <a:extLst>
              <a:ext uri="{FF2B5EF4-FFF2-40B4-BE49-F238E27FC236}">
                <a16:creationId xmlns:a16="http://schemas.microsoft.com/office/drawing/2014/main" id="{0C15639E-8CC4-FEB7-1691-4EBF3865C265}"/>
              </a:ext>
            </a:extLst>
          </p:cNvPr>
          <p:cNvGrpSpPr/>
          <p:nvPr userDrawn="1"/>
        </p:nvGrpSpPr>
        <p:grpSpPr>
          <a:xfrm>
            <a:off x="621792" y="1065362"/>
            <a:ext cx="3829722" cy="3767059"/>
            <a:chOff x="621792" y="1474157"/>
            <a:chExt cx="3829722" cy="3767059"/>
          </a:xfrm>
        </p:grpSpPr>
        <p:sp>
          <p:nvSpPr>
            <p:cNvPr id="12" name="Oval 11">
              <a:extLst>
                <a:ext uri="{FF2B5EF4-FFF2-40B4-BE49-F238E27FC236}">
                  <a16:creationId xmlns:a16="http://schemas.microsoft.com/office/drawing/2014/main" id="{CE82A96D-087E-F58E-196E-5312EB64A1C5}"/>
                </a:ext>
              </a:extLst>
            </p:cNvPr>
            <p:cNvSpPr/>
            <p:nvPr userDrawn="1"/>
          </p:nvSpPr>
          <p:spPr>
            <a:xfrm>
              <a:off x="621792" y="1474157"/>
              <a:ext cx="3829722" cy="37670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D06907D-77AF-BD36-8B08-EC1B63CB1CA8}"/>
                </a:ext>
              </a:extLst>
            </p:cNvPr>
            <p:cNvSpPr/>
            <p:nvPr userDrawn="1"/>
          </p:nvSpPr>
          <p:spPr>
            <a:xfrm>
              <a:off x="1291675" y="2244576"/>
              <a:ext cx="2984804" cy="2079439"/>
            </a:xfrm>
            <a:prstGeom prst="rect">
              <a:avLst/>
            </a:prstGeom>
          </p:spPr>
          <p:txBody>
            <a:bodyPr wrap="square" lIns="0" tIns="0" rIns="0" bIns="0" anchor="ctr" anchorCtr="0">
              <a:noAutofit/>
            </a:bodyPr>
            <a:lstStyle/>
            <a:p>
              <a:pPr>
                <a:lnSpc>
                  <a:spcPct val="90000"/>
                </a:lnSpc>
                <a:buNone/>
              </a:pPr>
              <a:r>
                <a:rPr lang="en-US" altLang="en-US" sz="5400" b="0" i="0" dirty="0">
                  <a:solidFill>
                    <a:schemeClr val="bg1"/>
                  </a:solidFill>
                  <a:latin typeface="+mj-lt"/>
                  <a:ea typeface="ヒラギノ角ゴ Pro W3" panose="020B0300000000000000" pitchFamily="34" charset="-128"/>
                </a:rPr>
                <a:t>Table of Contents</a:t>
              </a:r>
            </a:p>
          </p:txBody>
        </p:sp>
      </p:gr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5505820" y="5246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1</a:t>
            </a:r>
            <a:endParaRPr lang="en-US" dirty="0"/>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5518673" y="1613074"/>
            <a:ext cx="577327" cy="925512"/>
          </a:xfrm>
        </p:spPr>
        <p:txBody>
          <a:bodyPr anchor="ctr" anchorCtr="0">
            <a:noAutofit/>
          </a:bodyPr>
          <a:lstStyle>
            <a:lvl1pPr marL="0" indent="0" algn="l">
              <a:buNone/>
              <a:defRPr sz="6000" b="1">
                <a:latin typeface="+mj-lt"/>
              </a:defRPr>
            </a:lvl1pPr>
          </a:lstStyle>
          <a:p>
            <a:pPr lvl="0"/>
            <a:r>
              <a:rPr lang="en-US" sz="6000" b="1" dirty="0">
                <a:latin typeface="+mj-lt"/>
              </a:rPr>
              <a:t>2</a:t>
            </a:r>
            <a:endParaRPr lang="en-US" dirty="0"/>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5505819" y="37112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4</a:t>
            </a:r>
            <a:endParaRPr lang="en-US" dirty="0"/>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5505819" y="4799674"/>
            <a:ext cx="590180" cy="925512"/>
          </a:xfrm>
        </p:spPr>
        <p:txBody>
          <a:bodyPr anchor="ctr" anchorCtr="0">
            <a:noAutofit/>
          </a:bodyPr>
          <a:lstStyle>
            <a:lvl1pPr marL="0" indent="0" algn="l">
              <a:buNone/>
              <a:defRPr sz="6000" b="1">
                <a:latin typeface="+mj-lt"/>
              </a:defRPr>
            </a:lvl1pPr>
          </a:lstStyle>
          <a:p>
            <a:pPr lvl="0"/>
            <a:r>
              <a:rPr lang="en-US" sz="6000" b="1" dirty="0">
                <a:latin typeface="+mj-lt"/>
              </a:rPr>
              <a:t>5</a:t>
            </a:r>
            <a:endParaRPr lang="en-US" dirty="0"/>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5518673" y="2664389"/>
            <a:ext cx="577327" cy="925512"/>
          </a:xfrm>
        </p:spPr>
        <p:txBody>
          <a:bodyPr anchor="ctr" anchorCtr="0">
            <a:noAutofit/>
          </a:bodyPr>
          <a:lstStyle>
            <a:lvl1pPr marL="0" indent="0" algn="l">
              <a:buNone/>
              <a:defRPr sz="6000" b="1">
                <a:latin typeface="+mj-lt"/>
              </a:defRPr>
            </a:lvl1pPr>
          </a:lstStyle>
          <a:p>
            <a:pPr lvl="0"/>
            <a:r>
              <a:rPr lang="en-US" sz="6000" b="1" dirty="0">
                <a:latin typeface="+mj-lt"/>
              </a:rPr>
              <a:t>3</a:t>
            </a:r>
            <a:endParaRPr lang="en-US" dirty="0"/>
          </a:p>
        </p:txBody>
      </p:sp>
    </p:spTree>
    <p:extLst>
      <p:ext uri="{BB962C8B-B14F-4D97-AF65-F5344CB8AC3E}">
        <p14:creationId xmlns:p14="http://schemas.microsoft.com/office/powerpoint/2010/main" val="2276592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Call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dirty="0"/>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2259494" y="733270"/>
            <a:ext cx="9018106"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2259494" y="18253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2259494" y="2876669"/>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2259494" y="3923512"/>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2259494" y="50119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1669314" y="5246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1</a:t>
            </a:r>
            <a:endParaRPr lang="en-US" dirty="0"/>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1682167" y="1613074"/>
            <a:ext cx="577327" cy="925512"/>
          </a:xfrm>
        </p:spPr>
        <p:txBody>
          <a:bodyPr anchor="ctr" anchorCtr="0">
            <a:noAutofit/>
          </a:bodyPr>
          <a:lstStyle>
            <a:lvl1pPr marL="0" indent="0" algn="l">
              <a:buNone/>
              <a:defRPr sz="6000" b="1">
                <a:latin typeface="+mj-lt"/>
              </a:defRPr>
            </a:lvl1pPr>
          </a:lstStyle>
          <a:p>
            <a:pPr lvl="0"/>
            <a:r>
              <a:rPr lang="en-US" sz="6000" b="1" dirty="0">
                <a:latin typeface="+mj-lt"/>
              </a:rPr>
              <a:t>2</a:t>
            </a:r>
            <a:endParaRPr lang="en-US" dirty="0"/>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1669313" y="37112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4</a:t>
            </a:r>
            <a:endParaRPr lang="en-US" dirty="0"/>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1669313" y="4799674"/>
            <a:ext cx="590180" cy="925512"/>
          </a:xfrm>
        </p:spPr>
        <p:txBody>
          <a:bodyPr anchor="ctr" anchorCtr="0">
            <a:noAutofit/>
          </a:bodyPr>
          <a:lstStyle>
            <a:lvl1pPr marL="0" indent="0" algn="l">
              <a:buNone/>
              <a:defRPr sz="6000" b="1">
                <a:latin typeface="+mj-lt"/>
              </a:defRPr>
            </a:lvl1pPr>
          </a:lstStyle>
          <a:p>
            <a:pPr lvl="0"/>
            <a:r>
              <a:rPr lang="en-US" sz="6000" b="1" dirty="0">
                <a:latin typeface="+mj-lt"/>
              </a:rPr>
              <a:t>5</a:t>
            </a:r>
            <a:endParaRPr lang="en-US" dirty="0"/>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1682167" y="2664389"/>
            <a:ext cx="577327" cy="925512"/>
          </a:xfrm>
        </p:spPr>
        <p:txBody>
          <a:bodyPr anchor="ctr" anchorCtr="0">
            <a:noAutofit/>
          </a:bodyPr>
          <a:lstStyle>
            <a:lvl1pPr marL="0" indent="0" algn="l">
              <a:buNone/>
              <a:defRPr sz="6000" b="1">
                <a:latin typeface="+mj-lt"/>
              </a:defRPr>
            </a:lvl1pPr>
          </a:lstStyle>
          <a:p>
            <a:pPr lvl="0"/>
            <a:r>
              <a:rPr lang="en-US" sz="6000" b="1" dirty="0">
                <a:latin typeface="+mj-lt"/>
              </a:rPr>
              <a:t>3</a:t>
            </a:r>
            <a:endParaRPr lang="en-US" dirty="0"/>
          </a:p>
        </p:txBody>
      </p:sp>
      <p:pic>
        <p:nvPicPr>
          <p:cNvPr id="2" name="Picture 1">
            <a:extLst>
              <a:ext uri="{FF2B5EF4-FFF2-40B4-BE49-F238E27FC236}">
                <a16:creationId xmlns:a16="http://schemas.microsoft.com/office/drawing/2014/main" id="{08E0ADFC-4E21-8B1B-2B92-D873DFF768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35752"/>
            <a:ext cx="446913" cy="4371975"/>
          </a:xfrm>
          <a:prstGeom prst="rect">
            <a:avLst/>
          </a:prstGeom>
        </p:spPr>
      </p:pic>
    </p:spTree>
    <p:extLst>
      <p:ext uri="{BB962C8B-B14F-4D97-AF65-F5344CB8AC3E}">
        <p14:creationId xmlns:p14="http://schemas.microsoft.com/office/powerpoint/2010/main" val="567289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w/icon on r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pic>
        <p:nvPicPr>
          <p:cNvPr id="4" name="Picture 3" descr="Icon&#10;&#10;Description automatically generated">
            <a:extLst>
              <a:ext uri="{FF2B5EF4-FFF2-40B4-BE49-F238E27FC236}">
                <a16:creationId xmlns:a16="http://schemas.microsoft.com/office/drawing/2014/main" id="{4E2DA7D5-7145-4155-9CEA-6BD6DBBE32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1161574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_Text w/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103632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103632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spTree>
    <p:extLst>
      <p:ext uri="{BB962C8B-B14F-4D97-AF65-F5344CB8AC3E}">
        <p14:creationId xmlns:p14="http://schemas.microsoft.com/office/powerpoint/2010/main" val="3888130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_Text w/Subhead &amp;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
            <a:ext cx="10363200" cy="914400"/>
          </a:xfrm>
          <a:prstGeom prst="rect">
            <a:avLst/>
          </a:prstGeom>
        </p:spPr>
        <p:txBody>
          <a:bodyPr anchor="ctr" anchorCtr="0">
            <a:noAutofit/>
          </a:bodyPr>
          <a:lstStyle>
            <a:lvl1pPr>
              <a:defRPr>
                <a:solidFill>
                  <a:schemeClr val="tx1"/>
                </a:solidFill>
              </a:defRPr>
            </a:lvl1pPr>
          </a:lstStyle>
          <a:p>
            <a:r>
              <a:rPr lang="en-US"/>
              <a:t>Click to edit Master title style</a:t>
            </a:r>
            <a:endParaRPr lang="en-US" dirty="0"/>
          </a:p>
        </p:txBody>
      </p:sp>
      <p:sp>
        <p:nvSpPr>
          <p:cNvPr id="21" name="Text Placeholder 20"/>
          <p:cNvSpPr>
            <a:spLocks noGrp="1"/>
          </p:cNvSpPr>
          <p:nvPr>
            <p:ph type="body" sz="quarter" idx="10" hasCustomPrompt="1"/>
          </p:nvPr>
        </p:nvSpPr>
        <p:spPr>
          <a:xfrm>
            <a:off x="914399" y="1933684"/>
            <a:ext cx="10363199" cy="827803"/>
          </a:xfrm>
          <a:prstGeom prst="rect">
            <a:avLst/>
          </a:prstGeom>
        </p:spPr>
        <p:txBody>
          <a:bodyPr vert="horz" lIns="0" tIns="45720" rIns="91440" bIns="45720" rtlCol="0">
            <a:noAutofit/>
          </a:bodyPr>
          <a:lstStyle>
            <a:lvl1pPr marL="0" indent="0">
              <a:buNone/>
              <a:defRPr lang="en-US" sz="1600" b="1" kern="0" cap="all" spc="0" normalizeH="0" baseline="0" dirty="0">
                <a:solidFill>
                  <a:schemeClr val="tx2"/>
                </a:solidFill>
              </a:defRPr>
            </a:lvl1pPr>
          </a:lstStyle>
          <a:p>
            <a:pPr marL="197213" lvl="0" indent="-197213"/>
            <a:r>
              <a:rPr lang="en-US" dirty="0"/>
              <a:t>Click to add subtitle text</a:t>
            </a:r>
          </a:p>
        </p:txBody>
      </p:sp>
      <p:sp>
        <p:nvSpPr>
          <p:cNvPr id="23" name="Text Placeholder 22"/>
          <p:cNvSpPr>
            <a:spLocks noGrp="1"/>
          </p:cNvSpPr>
          <p:nvPr>
            <p:ph type="body" sz="quarter" idx="11" hasCustomPrompt="1"/>
          </p:nvPr>
        </p:nvSpPr>
        <p:spPr>
          <a:xfrm>
            <a:off x="914400" y="1188720"/>
            <a:ext cx="10363200" cy="749808"/>
          </a:xfrm>
          <a:prstGeom prst="rect">
            <a:avLst/>
          </a:prstGeom>
        </p:spPr>
        <p:txBody>
          <a:bodyPr tIns="0" rIns="0" anchor="ctr" anchorCtr="0">
            <a:noAutofit/>
          </a:bodyPr>
          <a:lstStyle>
            <a:lvl1pPr marL="0" indent="0">
              <a:lnSpc>
                <a:spcPct val="90000"/>
              </a:lnSpc>
              <a:buNone/>
              <a:defRPr sz="1900" cap="none" baseline="0">
                <a:solidFill>
                  <a:schemeClr val="accent5"/>
                </a:solidFill>
              </a:defRPr>
            </a:lvl1pPr>
          </a:lstStyle>
          <a:p>
            <a:pPr lvl="0"/>
            <a:r>
              <a:rPr lang="en-US" dirty="0"/>
              <a:t>Click to enter Level 2 header</a:t>
            </a:r>
          </a:p>
        </p:txBody>
      </p:sp>
      <p:sp>
        <p:nvSpPr>
          <p:cNvPr id="3" name="Footer Placeholder 2">
            <a:extLst>
              <a:ext uri="{FF2B5EF4-FFF2-40B4-BE49-F238E27FC236}">
                <a16:creationId xmlns:a16="http://schemas.microsoft.com/office/drawing/2014/main" id="{0541A24A-CF28-0C46-BC50-7171D12730D5}"/>
              </a:ext>
            </a:extLst>
          </p:cNvPr>
          <p:cNvSpPr>
            <a:spLocks noGrp="1"/>
          </p:cNvSpPr>
          <p:nvPr>
            <p:ph type="ftr" sz="quarter" idx="14"/>
          </p:nvPr>
        </p:nvSpPr>
        <p:spPr>
          <a:xfrm>
            <a:off x="914400" y="6355080"/>
            <a:ext cx="10363200" cy="365125"/>
          </a:xfrm>
        </p:spPr>
        <p:txBody>
          <a:bodyPr anchor="ctr" anchorCtr="0"/>
          <a:lstStyle/>
          <a:p>
            <a:endParaRPr lang="en-US" dirty="0"/>
          </a:p>
        </p:txBody>
      </p:sp>
      <p:sp>
        <p:nvSpPr>
          <p:cNvPr id="5" name="Slide Number Placeholder 4">
            <a:extLst>
              <a:ext uri="{FF2B5EF4-FFF2-40B4-BE49-F238E27FC236}">
                <a16:creationId xmlns:a16="http://schemas.microsoft.com/office/drawing/2014/main" id="{25EE0827-E235-7147-995F-7CEAF6D48EB2}"/>
              </a:ext>
            </a:extLst>
          </p:cNvPr>
          <p:cNvSpPr>
            <a:spLocks noGrp="1"/>
          </p:cNvSpPr>
          <p:nvPr>
            <p:ph type="sldNum" sz="quarter" idx="15"/>
          </p:nvPr>
        </p:nvSpPr>
        <p:spPr/>
        <p:txBody>
          <a:bodyPr/>
          <a:lstStyle/>
          <a:p>
            <a:fld id="{402AF41C-0C01-4292-8B40-325CC9F1007B}" type="slidenum">
              <a:rPr lang="en-US" smtClean="0"/>
              <a:pPr/>
              <a:t>‹#›</a:t>
            </a:fld>
            <a:endParaRPr lang="en-US" dirty="0"/>
          </a:p>
        </p:txBody>
      </p:sp>
      <p:sp>
        <p:nvSpPr>
          <p:cNvPr id="8" name="Text Placeholder 7">
            <a:extLst>
              <a:ext uri="{FF2B5EF4-FFF2-40B4-BE49-F238E27FC236}">
                <a16:creationId xmlns:a16="http://schemas.microsoft.com/office/drawing/2014/main" id="{10AE5351-B08B-1A4C-A099-7C6CCDF10A9A}"/>
              </a:ext>
            </a:extLst>
          </p:cNvPr>
          <p:cNvSpPr>
            <a:spLocks noGrp="1"/>
          </p:cNvSpPr>
          <p:nvPr>
            <p:ph type="body" sz="quarter" idx="16"/>
          </p:nvPr>
        </p:nvSpPr>
        <p:spPr>
          <a:xfrm>
            <a:off x="914401" y="2894987"/>
            <a:ext cx="10363199" cy="2896214"/>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0246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_Key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603118"/>
            <a:ext cx="4859079" cy="3063876"/>
          </a:xfrm>
        </p:spPr>
        <p:txBody>
          <a:bodyPr anchor="t"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6096000" y="1158948"/>
            <a:ext cx="4859079" cy="463225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p:nvPr>
        </p:nvSpPr>
        <p:spPr>
          <a:xfrm>
            <a:off x="6096000" y="487184"/>
            <a:ext cx="4859079" cy="749808"/>
          </a:xfrm>
        </p:spPr>
        <p:txBody>
          <a:bodyPr anchor="ctr" anchorCtr="0">
            <a:noAutofit/>
          </a:bodyPr>
          <a:lstStyle>
            <a:lvl1pPr marL="0" indent="0">
              <a:buNone/>
              <a:defRPr sz="19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19935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_Text w/subhead &amp; char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7145078" y="1423988"/>
            <a:ext cx="4132522" cy="4367212"/>
          </a:xfrm>
        </p:spPr>
        <p:txBody>
          <a:bodyPr/>
          <a:lstStyle>
            <a:lvl1pPr>
              <a:defRPr/>
            </a:lvl1pPr>
          </a:lstStyle>
          <a:p>
            <a:pPr lvl="0"/>
            <a:r>
              <a:rPr lang="en-US" dirty="0"/>
              <a:t>Insert body text,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pic>
        <p:nvPicPr>
          <p:cNvPr id="11" name="Picture 10" descr="Icon&#10;&#10;Description automatically generated">
            <a:extLst>
              <a:ext uri="{FF2B5EF4-FFF2-40B4-BE49-F238E27FC236}">
                <a16:creationId xmlns:a16="http://schemas.microsoft.com/office/drawing/2014/main" id="{4BBFABB7-4488-4B42-8719-33C164F24C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900346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_Text w/subhead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sp>
        <p:nvSpPr>
          <p:cNvPr id="13" name="Content Placeholder 12">
            <a:extLst>
              <a:ext uri="{FF2B5EF4-FFF2-40B4-BE49-F238E27FC236}">
                <a16:creationId xmlns:a16="http://schemas.microsoft.com/office/drawing/2014/main" id="{C6E566B3-76E1-D104-1541-4DE8C52E9F79}"/>
              </a:ext>
            </a:extLst>
          </p:cNvPr>
          <p:cNvSpPr>
            <a:spLocks noGrp="1"/>
          </p:cNvSpPr>
          <p:nvPr>
            <p:ph sz="quarter" idx="14"/>
          </p:nvPr>
        </p:nvSpPr>
        <p:spPr>
          <a:xfrm>
            <a:off x="7124560" y="1453019"/>
            <a:ext cx="4133088" cy="43381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0508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_Text w/2 images or charts">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914399" y="1423988"/>
            <a:ext cx="4965405" cy="4376737"/>
          </a:xfrm>
        </p:spPr>
        <p:txBody>
          <a:bodyPr/>
          <a:lstStyle>
            <a:lvl1pPr>
              <a:defRPr/>
            </a:lvl1pPr>
          </a:lstStyle>
          <a:p>
            <a:pPr lvl="0"/>
            <a:r>
              <a:rPr lang="en-US" dirty="0"/>
              <a:t>Insert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8" name="Content Placeholder 7">
            <a:extLst>
              <a:ext uri="{FF2B5EF4-FFF2-40B4-BE49-F238E27FC236}">
                <a16:creationId xmlns:a16="http://schemas.microsoft.com/office/drawing/2014/main" id="{DE19BB9C-D01B-4884-B61F-AFFF375E0BEE}"/>
              </a:ext>
            </a:extLst>
          </p:cNvPr>
          <p:cNvSpPr>
            <a:spLocks noGrp="1"/>
          </p:cNvSpPr>
          <p:nvPr>
            <p:ph sz="quarter" idx="16" hasCustomPrompt="1"/>
          </p:nvPr>
        </p:nvSpPr>
        <p:spPr>
          <a:xfrm>
            <a:off x="6315224" y="1426464"/>
            <a:ext cx="4965192" cy="4376737"/>
          </a:xfrm>
        </p:spPr>
        <p:txBody>
          <a:bodyPr/>
          <a:lstStyle>
            <a:lvl1pPr>
              <a:defRPr/>
            </a:lvl1pPr>
          </a:lstStyle>
          <a:p>
            <a:pPr lvl="0"/>
            <a:r>
              <a:rPr lang="en-US" dirty="0"/>
              <a:t>Insert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5658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left, Image/righ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p:nvPr>
        </p:nvSpPr>
        <p:spPr>
          <a:xfrm>
            <a:off x="914400" y="365759"/>
            <a:ext cx="5190165" cy="914400"/>
          </a:xfrm>
          <a:prstGeom prst="rect">
            <a:avLst/>
          </a:prstGeom>
        </p:spPr>
        <p:txBody>
          <a:bodyPr anchor="ctr" anchorCtr="0">
            <a:noAutofit/>
          </a:bodyPr>
          <a:lstStyle>
            <a:lvl1pPr>
              <a:defRPr>
                <a:solidFill>
                  <a:schemeClr val="tx1"/>
                </a:solidFill>
              </a:defRPr>
            </a:lvl1pPr>
          </a:lstStyle>
          <a:p>
            <a:r>
              <a:rPr lang="en-US"/>
              <a:t>Click to edit Master title style</a:t>
            </a:r>
            <a:endParaRPr lang="en-US" dirty="0"/>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914400"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dirty="0"/>
              <a:t>Click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914400" y="2024866"/>
            <a:ext cx="5190165" cy="376633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701040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dirty="0"/>
              <a:t>Click to add picture</a:t>
            </a:r>
          </a:p>
        </p:txBody>
      </p:sp>
    </p:spTree>
    <p:extLst>
      <p:ext uri="{BB962C8B-B14F-4D97-AF65-F5344CB8AC3E}">
        <p14:creationId xmlns:p14="http://schemas.microsoft.com/office/powerpoint/2010/main" val="204480680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right, Image/lef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hasCustomPrompt="1"/>
          </p:nvPr>
        </p:nvSpPr>
        <p:spPr>
          <a:xfrm>
            <a:off x="6104565" y="365759"/>
            <a:ext cx="5190165" cy="914400"/>
          </a:xfrm>
          <a:prstGeom prst="rect">
            <a:avLst/>
          </a:prstGeom>
        </p:spPr>
        <p:txBody>
          <a:bodyPr anchor="ctr" anchorCtr="0">
            <a:noAutofit/>
          </a:bodyPr>
          <a:lstStyle>
            <a:lvl1pPr>
              <a:defRPr>
                <a:solidFill>
                  <a:schemeClr val="tx1"/>
                </a:solidFill>
              </a:defRPr>
            </a:lvl1pPr>
          </a:lstStyle>
          <a:p>
            <a:r>
              <a:rPr lang="en-US" dirty="0"/>
              <a:t>Click to edit Main title style</a:t>
            </a:r>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6104565"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dirty="0"/>
              <a:t>Enter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6096000" y="2024866"/>
            <a:ext cx="5190165" cy="329098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dirty="0"/>
              <a:t>Click to add picture</a:t>
            </a:r>
          </a:p>
        </p:txBody>
      </p:sp>
    </p:spTree>
    <p:extLst>
      <p:ext uri="{BB962C8B-B14F-4D97-AF65-F5344CB8AC3E}">
        <p14:creationId xmlns:p14="http://schemas.microsoft.com/office/powerpoint/2010/main" val="186772250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 Step &amp; A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lvl1pPr algn="l">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10363200" cy="747252"/>
          </a:xfrm>
        </p:spPr>
        <p:txBody>
          <a:bodyPr anchor="ctr" anchorCtr="0">
            <a:normAutofit/>
          </a:bodyPr>
          <a:lstStyle>
            <a:lvl1pPr marL="0" indent="0" algn="l">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1602438" y="2952977"/>
            <a:ext cx="2423160" cy="2511910"/>
          </a:xfrm>
        </p:spPr>
        <p:txBody>
          <a:bodyPr/>
          <a:lstStyle>
            <a:lvl1pPr marL="0" indent="0">
              <a:buNone/>
              <a:defRPr/>
            </a:lvl1pPr>
            <a:lvl2pPr marL="457200" indent="0">
              <a:buNone/>
              <a:defRPr/>
            </a:lvl2pPr>
          </a:lstStyle>
          <a:p>
            <a:pPr lvl="0"/>
            <a:r>
              <a:rPr lang="en-US"/>
              <a:t>Click to edit Master text styles</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4894475" y="2952977"/>
            <a:ext cx="2423160" cy="251191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10" name="Content Placeholder 9">
            <a:extLst>
              <a:ext uri="{FF2B5EF4-FFF2-40B4-BE49-F238E27FC236}">
                <a16:creationId xmlns:a16="http://schemas.microsoft.com/office/drawing/2014/main" id="{29E4DE70-1C5B-27C1-6544-BB3D64F307D1}"/>
              </a:ext>
            </a:extLst>
          </p:cNvPr>
          <p:cNvSpPr>
            <a:spLocks noGrp="1"/>
          </p:cNvSpPr>
          <p:nvPr>
            <p:ph sz="quarter" idx="13"/>
          </p:nvPr>
        </p:nvSpPr>
        <p:spPr>
          <a:xfrm>
            <a:off x="8186511" y="2952977"/>
            <a:ext cx="2423160" cy="2511910"/>
          </a:xfrm>
        </p:spPr>
        <p:txBody>
          <a:bodyPr/>
          <a:lstStyle>
            <a:lvl1pPr marL="0" indent="0">
              <a:buNone/>
              <a:defRPr/>
            </a:lvl1pPr>
          </a:lstStyle>
          <a:p>
            <a:pPr lvl="0"/>
            <a:r>
              <a:rPr lang="en-US"/>
              <a:t>Click to edit Master text styles</a:t>
            </a:r>
          </a:p>
        </p:txBody>
      </p:sp>
      <p:sp>
        <p:nvSpPr>
          <p:cNvPr id="13" name="Content Placeholder 12">
            <a:extLst>
              <a:ext uri="{FF2B5EF4-FFF2-40B4-BE49-F238E27FC236}">
                <a16:creationId xmlns:a16="http://schemas.microsoft.com/office/drawing/2014/main" id="{4EA1FB08-4A19-0340-C00E-F42975D05B99}"/>
              </a:ext>
            </a:extLst>
          </p:cNvPr>
          <p:cNvSpPr>
            <a:spLocks noGrp="1"/>
          </p:cNvSpPr>
          <p:nvPr>
            <p:ph sz="quarter" idx="14" hasCustomPrompt="1"/>
          </p:nvPr>
        </p:nvSpPr>
        <p:spPr>
          <a:xfrm>
            <a:off x="1601788"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
        <p:nvSpPr>
          <p:cNvPr id="15" name="Content Placeholder 14">
            <a:extLst>
              <a:ext uri="{FF2B5EF4-FFF2-40B4-BE49-F238E27FC236}">
                <a16:creationId xmlns:a16="http://schemas.microsoft.com/office/drawing/2014/main" id="{58DAFBBE-DE45-76C2-2F6F-52EBD21980BA}"/>
              </a:ext>
            </a:extLst>
          </p:cNvPr>
          <p:cNvSpPr>
            <a:spLocks noGrp="1"/>
          </p:cNvSpPr>
          <p:nvPr>
            <p:ph sz="quarter" idx="15" hasCustomPrompt="1"/>
          </p:nvPr>
        </p:nvSpPr>
        <p:spPr>
          <a:xfrm>
            <a:off x="4894263"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
        <p:nvSpPr>
          <p:cNvPr id="17" name="Content Placeholder 16">
            <a:extLst>
              <a:ext uri="{FF2B5EF4-FFF2-40B4-BE49-F238E27FC236}">
                <a16:creationId xmlns:a16="http://schemas.microsoft.com/office/drawing/2014/main" id="{93603703-D075-3A9B-6057-E74BD4EAA3A5}"/>
              </a:ext>
            </a:extLst>
          </p:cNvPr>
          <p:cNvSpPr>
            <a:spLocks noGrp="1"/>
          </p:cNvSpPr>
          <p:nvPr>
            <p:ph sz="quarter" idx="16" hasCustomPrompt="1"/>
          </p:nvPr>
        </p:nvSpPr>
        <p:spPr>
          <a:xfrm>
            <a:off x="8186738" y="2248084"/>
            <a:ext cx="2422525"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Tree>
    <p:extLst>
      <p:ext uri="{BB962C8B-B14F-4D97-AF65-F5344CB8AC3E}">
        <p14:creationId xmlns:p14="http://schemas.microsoft.com/office/powerpoint/2010/main" val="2017264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Slide-Navy">
    <p:bg>
      <p:bgPr>
        <a:solidFill>
          <a:srgbClr val="1C345D"/>
        </a:solidFill>
        <a:effectLst/>
      </p:bgPr>
    </p:bg>
    <p:spTree>
      <p:nvGrpSpPr>
        <p:cNvPr id="1" name=""/>
        <p:cNvGrpSpPr/>
        <p:nvPr/>
      </p:nvGrpSpPr>
      <p:grpSpPr>
        <a:xfrm>
          <a:off x="0" y="0"/>
          <a:ext cx="0" cy="0"/>
          <a:chOff x="0" y="0"/>
          <a:chExt cx="0" cy="0"/>
        </a:xfrm>
      </p:grpSpPr>
      <p:pic>
        <p:nvPicPr>
          <p:cNvPr id="11" name="Picture 10" descr="Icon&#10;&#10;Description automatically generated">
            <a:extLst>
              <a:ext uri="{FF2B5EF4-FFF2-40B4-BE49-F238E27FC236}">
                <a16:creationId xmlns:a16="http://schemas.microsoft.com/office/drawing/2014/main" id="{71226B78-147C-1FDF-001A-FFA5DB8993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1778" y="0"/>
            <a:ext cx="5870222" cy="6856012"/>
          </a:xfrm>
          <a:prstGeom prst="rect">
            <a:avLst/>
          </a:prstGeom>
        </p:spPr>
      </p:pic>
      <p:sp>
        <p:nvSpPr>
          <p:cNvPr id="14" name="Subtitle 2">
            <a:extLst>
              <a:ext uri="{FF2B5EF4-FFF2-40B4-BE49-F238E27FC236}">
                <a16:creationId xmlns:a16="http://schemas.microsoft.com/office/drawing/2014/main" id="{8230D081-CEA1-3644-89F5-026F6F7ADF68}"/>
              </a:ext>
            </a:extLst>
          </p:cNvPr>
          <p:cNvSpPr>
            <a:spLocks noGrp="1"/>
          </p:cNvSpPr>
          <p:nvPr>
            <p:ph type="subTitle" idx="1" hasCustomPrompt="1"/>
          </p:nvPr>
        </p:nvSpPr>
        <p:spPr>
          <a:xfrm>
            <a:off x="534967" y="4983481"/>
            <a:ext cx="4724400" cy="1243679"/>
          </a:xfrm>
          <a:prstGeom prst="rect">
            <a:avLst/>
          </a:prstGeom>
          <a:noFill/>
        </p:spPr>
        <p:txBody>
          <a:bodyPr anchor="b">
            <a:noAutofit/>
          </a:bodyPr>
          <a:lstStyle>
            <a:lvl1pPr marL="0" indent="0" algn="l">
              <a:buNone/>
              <a:defRPr sz="1600" b="0" i="0">
                <a:solidFill>
                  <a:schemeClr val="bg1"/>
                </a:solidFill>
                <a:latin typeface="+mn-lt"/>
                <a:cs typeface="Calibri" panose="020F0502020204030204" pitchFamily="34" charset="0"/>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dirty="0" err="1"/>
              <a:t>Firstname</a:t>
            </a:r>
            <a:r>
              <a:rPr lang="en-US" dirty="0"/>
              <a:t> </a:t>
            </a:r>
            <a:r>
              <a:rPr lang="en-US" dirty="0" err="1"/>
              <a:t>Lastname</a:t>
            </a:r>
            <a:r>
              <a:rPr lang="en-US" dirty="0"/>
              <a:t>, X.X.</a:t>
            </a:r>
          </a:p>
          <a:p>
            <a:r>
              <a:rPr lang="en-US" dirty="0"/>
              <a:t>Title, Department</a:t>
            </a:r>
          </a:p>
          <a:p>
            <a:r>
              <a:rPr lang="en-US" dirty="0"/>
              <a:t>Endowed Chair/Additional Description</a:t>
            </a:r>
          </a:p>
          <a:p>
            <a:r>
              <a:rPr lang="en-US" dirty="0"/>
              <a:t>Month Day, Year</a:t>
            </a:r>
          </a:p>
        </p:txBody>
      </p:sp>
      <p:sp>
        <p:nvSpPr>
          <p:cNvPr id="13" name="Title 1">
            <a:extLst>
              <a:ext uri="{FF2B5EF4-FFF2-40B4-BE49-F238E27FC236}">
                <a16:creationId xmlns:a16="http://schemas.microsoft.com/office/drawing/2014/main" id="{B8DAD42D-8FF4-50F0-57B7-8D68684E56B8}"/>
              </a:ext>
            </a:extLst>
          </p:cNvPr>
          <p:cNvSpPr>
            <a:spLocks noGrp="1"/>
          </p:cNvSpPr>
          <p:nvPr>
            <p:ph type="ctrTitle" hasCustomPrompt="1"/>
          </p:nvPr>
        </p:nvSpPr>
        <p:spPr>
          <a:xfrm>
            <a:off x="516295" y="1858353"/>
            <a:ext cx="7785023" cy="2615947"/>
          </a:xfrm>
          <a:prstGeom prst="rect">
            <a:avLst/>
          </a:prstGeom>
        </p:spPr>
        <p:txBody>
          <a:bodyPr>
            <a:normAutofit/>
          </a:bodyPr>
          <a:lstStyle>
            <a:lvl1pPr>
              <a:defRPr sz="4000" b="1" i="0">
                <a:solidFill>
                  <a:schemeClr val="bg1"/>
                </a:solidFill>
                <a:latin typeface="Times" pitchFamily="2" charset="0"/>
                <a:cs typeface="Calibri" panose="020F0502020204030204" pitchFamily="34" charset="0"/>
              </a:defRPr>
            </a:lvl1pPr>
          </a:lstStyle>
          <a:p>
            <a:r>
              <a:rPr lang="en-US" dirty="0"/>
              <a:t>Title Slide</a:t>
            </a:r>
            <a:br>
              <a:rPr lang="en-US" dirty="0"/>
            </a:br>
            <a:r>
              <a:rPr lang="en-US" dirty="0"/>
              <a:t>Max 4 lines</a:t>
            </a:r>
            <a:br>
              <a:rPr lang="en-US" dirty="0"/>
            </a:br>
            <a:r>
              <a:rPr lang="en-US" dirty="0"/>
              <a:t>Times 60 </a:t>
            </a:r>
            <a:r>
              <a:rPr lang="en-US" dirty="0" err="1"/>
              <a:t>pt</a:t>
            </a:r>
            <a:r>
              <a:rPr lang="en-US" dirty="0"/>
              <a:t> font size</a:t>
            </a:r>
            <a:br>
              <a:rPr lang="en-US" dirty="0"/>
            </a:br>
            <a:r>
              <a:rPr lang="en-US" dirty="0"/>
              <a:t>Adjust accordingly</a:t>
            </a:r>
          </a:p>
        </p:txBody>
      </p:sp>
      <p:pic>
        <p:nvPicPr>
          <p:cNvPr id="5" name="Picture 4">
            <a:extLst>
              <a:ext uri="{FF2B5EF4-FFF2-40B4-BE49-F238E27FC236}">
                <a16:creationId xmlns:a16="http://schemas.microsoft.com/office/drawing/2014/main" id="{FC2305C5-87C4-E801-CE8A-FB8EE23995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4063" y="700509"/>
            <a:ext cx="2303104" cy="557577"/>
          </a:xfrm>
          <a:prstGeom prst="rect">
            <a:avLst/>
          </a:prstGeom>
        </p:spPr>
      </p:pic>
    </p:spTree>
    <p:extLst>
      <p:ext uri="{BB962C8B-B14F-4D97-AF65-F5344CB8AC3E}">
        <p14:creationId xmlns:p14="http://schemas.microsoft.com/office/powerpoint/2010/main" val="33720809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2">
          <p15:clr>
            <a:srgbClr val="FBAE40"/>
          </p15:clr>
        </p15:guide>
        <p15:guide id="2" orient="horz" pos="5832">
          <p15:clr>
            <a:srgbClr val="FBAE40"/>
          </p15:clr>
        </p15:guide>
        <p15:guide id="3" orient="horz" pos="64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E06E6-993B-6CEE-F959-D2384A8E4A51}"/>
              </a:ext>
            </a:extLst>
          </p:cNvPr>
          <p:cNvSpPr>
            <a:spLocks noGrp="1"/>
          </p:cNvSpPr>
          <p:nvPr>
            <p:ph type="title"/>
          </p:nvPr>
        </p:nvSpPr>
        <p:spPr>
          <a:xfrm>
            <a:off x="914400" y="365125"/>
            <a:ext cx="10363200" cy="913069"/>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F3579D4-E5DD-E8F8-F56C-4752D43F3554}"/>
              </a:ext>
            </a:extLst>
          </p:cNvPr>
          <p:cNvSpPr>
            <a:spLocks noGrp="1"/>
          </p:cNvSpPr>
          <p:nvPr>
            <p:ph type="body" idx="1"/>
          </p:nvPr>
        </p:nvSpPr>
        <p:spPr>
          <a:xfrm>
            <a:off x="914400" y="1441992"/>
            <a:ext cx="10363200" cy="434920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C5F96F0-2789-0A58-06EF-48860FB4CBC4}"/>
              </a:ext>
            </a:extLst>
          </p:cNvPr>
          <p:cNvSpPr>
            <a:spLocks noGrp="1"/>
          </p:cNvSpPr>
          <p:nvPr>
            <p:ph type="ftr" sz="quarter" idx="3"/>
          </p:nvPr>
        </p:nvSpPr>
        <p:spPr>
          <a:xfrm>
            <a:off x="914400" y="6356350"/>
            <a:ext cx="10363200" cy="365125"/>
          </a:xfrm>
          <a:prstGeom prst="rect">
            <a:avLst/>
          </a:prstGeom>
        </p:spPr>
        <p:txBody>
          <a:bodyPr vert="horz" lIns="0" tIns="0" rIns="0" bIns="0" rtlCol="0" anchor="ctr"/>
          <a:lstStyle>
            <a:lvl1pPr algn="l">
              <a:defRPr sz="1050">
                <a:solidFill>
                  <a:schemeClr val="tx1"/>
                </a:solidFill>
              </a:defRPr>
            </a:lvl1pPr>
          </a:lstStyle>
          <a:p>
            <a:endParaRPr lang="en-US" dirty="0"/>
          </a:p>
        </p:txBody>
      </p:sp>
      <p:sp>
        <p:nvSpPr>
          <p:cNvPr id="7" name="Oval 6">
            <a:extLst>
              <a:ext uri="{FF2B5EF4-FFF2-40B4-BE49-F238E27FC236}">
                <a16:creationId xmlns:a16="http://schemas.microsoft.com/office/drawing/2014/main" id="{975F41FE-6FDA-17BF-76AA-C86F706C4C33}"/>
              </a:ext>
            </a:extLst>
          </p:cNvPr>
          <p:cNvSpPr/>
          <p:nvPr userDrawn="1"/>
        </p:nvSpPr>
        <p:spPr>
          <a:xfrm>
            <a:off x="11519087" y="6043240"/>
            <a:ext cx="301752" cy="30175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33B7DF8-B1EA-CC87-ECE4-7F641BE1B976}"/>
              </a:ext>
            </a:extLst>
          </p:cNvPr>
          <p:cNvSpPr>
            <a:spLocks noGrp="1"/>
          </p:cNvSpPr>
          <p:nvPr>
            <p:ph type="sldNum" sz="quarter" idx="4"/>
          </p:nvPr>
        </p:nvSpPr>
        <p:spPr>
          <a:xfrm>
            <a:off x="11441363" y="6016752"/>
            <a:ext cx="457200" cy="365125"/>
          </a:xfrm>
          <a:prstGeom prst="rect">
            <a:avLst/>
          </a:prstGeom>
        </p:spPr>
        <p:txBody>
          <a:bodyPr vert="horz" lIns="91440" tIns="45720" rIns="91440" bIns="45720" rtlCol="0" anchor="ctr"/>
          <a:lstStyle>
            <a:lvl1pPr algn="ctr">
              <a:defRPr sz="1050">
                <a:solidFill>
                  <a:schemeClr val="bg1"/>
                </a:solidFill>
              </a:defRPr>
            </a:lvl1pPr>
          </a:lstStyle>
          <a:p>
            <a:fld id="{402AF41C-0C01-4292-8B40-325CC9F1007B}" type="slidenum">
              <a:rPr lang="en-US" smtClean="0"/>
              <a:pPr/>
              <a:t>‹#›</a:t>
            </a:fld>
            <a:endParaRPr lang="en-US" dirty="0"/>
          </a:p>
        </p:txBody>
      </p:sp>
      <p:sp>
        <p:nvSpPr>
          <p:cNvPr id="8" name="TextBox 7">
            <a:extLst>
              <a:ext uri="{FF2B5EF4-FFF2-40B4-BE49-F238E27FC236}">
                <a16:creationId xmlns:a16="http://schemas.microsoft.com/office/drawing/2014/main" id="{BED11CFF-CFD2-85A6-6C08-1360F1769685}"/>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1" dirty="0"/>
              <a:t>Fred Hutch Cancer Center</a:t>
            </a:r>
          </a:p>
        </p:txBody>
      </p:sp>
      <p:cxnSp>
        <p:nvCxnSpPr>
          <p:cNvPr id="10" name="Straight Connector 9">
            <a:extLst>
              <a:ext uri="{FF2B5EF4-FFF2-40B4-BE49-F238E27FC236}">
                <a16:creationId xmlns:a16="http://schemas.microsoft.com/office/drawing/2014/main" id="{4F2BD626-04AC-1B24-AE77-8AFB7AA9A945}"/>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26004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5" r:id="rId12"/>
    <p:sldLayoutId id="2147483926"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 id="2147483938" r:id="rId24"/>
  </p:sldLayoutIdLst>
  <p:hf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76">
          <p15:clr>
            <a:srgbClr val="F26B43"/>
          </p15:clr>
        </p15:guide>
        <p15:guide id="3" pos="3840">
          <p15:clr>
            <a:srgbClr val="F26B43"/>
          </p15:clr>
        </p15:guide>
        <p15:guide id="4" pos="7104">
          <p15:clr>
            <a:srgbClr val="F26B43"/>
          </p15:clr>
        </p15:guide>
        <p15:guide id="12" orient="horz" pos="600" userDrawn="1">
          <p15:clr>
            <a:srgbClr val="F26B43"/>
          </p15:clr>
        </p15:guide>
        <p15:guide id="13" orient="horz" pos="1032" userDrawn="1">
          <p15:clr>
            <a:srgbClr val="F26B43"/>
          </p15:clr>
        </p15:guide>
        <p15:guide id="14" orient="horz" pos="3648" userDrawn="1">
          <p15:clr>
            <a:srgbClr val="F26B43"/>
          </p15:clr>
        </p15:guide>
        <p15:guide id="15"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14.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25.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3.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21.png"/><Relationship Id="rId4" Type="http://schemas.openxmlformats.org/officeDocument/2006/relationships/image" Target="../media/image22.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4.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10.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pn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9.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hyperlink" Target="mailto:mshen2@fredhutch.org"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3FB00-CF7D-E18D-CFBD-65A1292B0DD8}"/>
              </a:ext>
            </a:extLst>
          </p:cNvPr>
          <p:cNvSpPr>
            <a:spLocks noGrp="1"/>
          </p:cNvSpPr>
          <p:nvPr>
            <p:ph type="ctrTitle"/>
          </p:nvPr>
        </p:nvSpPr>
        <p:spPr/>
        <p:txBody>
          <a:bodyPr>
            <a:normAutofit/>
          </a:bodyPr>
          <a:lstStyle/>
          <a:p>
            <a:r>
              <a:rPr lang="en-US" dirty="0"/>
              <a:t>Talking About Cancer (TAC): A Patient-Caregiver Approach to Improving Engagement in Advance Care Planning</a:t>
            </a:r>
          </a:p>
        </p:txBody>
      </p:sp>
      <p:sp>
        <p:nvSpPr>
          <p:cNvPr id="5" name="Subtitle 4">
            <a:extLst>
              <a:ext uri="{FF2B5EF4-FFF2-40B4-BE49-F238E27FC236}">
                <a16:creationId xmlns:a16="http://schemas.microsoft.com/office/drawing/2014/main" id="{2887241F-3472-FBB1-1837-768804EFDB2C}"/>
              </a:ext>
            </a:extLst>
          </p:cNvPr>
          <p:cNvSpPr>
            <a:spLocks noGrp="1"/>
          </p:cNvSpPr>
          <p:nvPr>
            <p:ph type="subTitle" idx="1"/>
          </p:nvPr>
        </p:nvSpPr>
        <p:spPr>
          <a:xfrm>
            <a:off x="534967" y="4983481"/>
            <a:ext cx="7519143" cy="1243679"/>
          </a:xfrm>
        </p:spPr>
        <p:txBody>
          <a:bodyPr/>
          <a:lstStyle/>
          <a:p>
            <a:r>
              <a:rPr lang="en-US" dirty="0"/>
              <a:t>Megan Shen, PhD</a:t>
            </a:r>
          </a:p>
          <a:p>
            <a:r>
              <a:rPr lang="en-US" dirty="0"/>
              <a:t>Associate Professor, Clinical Research Division</a:t>
            </a:r>
          </a:p>
          <a:p>
            <a:r>
              <a:rPr lang="en-US" dirty="0"/>
              <a:t>Value in Cancer Care Summit</a:t>
            </a:r>
          </a:p>
          <a:p>
            <a:r>
              <a:rPr lang="en-US" dirty="0"/>
              <a:t>October 27, 2026</a:t>
            </a:r>
          </a:p>
          <a:p>
            <a:endParaRPr lang="en-US" dirty="0"/>
          </a:p>
        </p:txBody>
      </p:sp>
    </p:spTree>
    <p:extLst>
      <p:ext uri="{BB962C8B-B14F-4D97-AF65-F5344CB8AC3E}">
        <p14:creationId xmlns:p14="http://schemas.microsoft.com/office/powerpoint/2010/main" val="314557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dirty="0">
                <a:solidFill>
                  <a:srgbClr val="1B365D"/>
                </a:solidFill>
              </a:rPr>
              <a:t>Advance care planning</a:t>
            </a:r>
            <a:r>
              <a:rPr lang="en-US" sz="3000" b="0" dirty="0">
                <a:solidFill>
                  <a:srgbClr val="1B365D"/>
                </a:solidFill>
              </a:rPr>
              <a:t> (ACP)</a:t>
            </a:r>
            <a:r>
              <a:rPr sz="3000" b="0" dirty="0">
                <a:solidFill>
                  <a:srgbClr val="1B365D"/>
                </a:solidFill>
              </a:rPr>
              <a:t> helps patients get the care they want</a:t>
            </a:r>
          </a:p>
        </p:txBody>
      </p:sp>
      <p:sp>
        <p:nvSpPr>
          <p:cNvPr id="24"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2</a:t>
            </a:fld>
            <a:endParaRPr lang="en-US"/>
          </a:p>
        </p:txBody>
      </p:sp>
      <p:sp>
        <p:nvSpPr>
          <p:cNvPr id="3" name="TextBox 2"/>
          <p:cNvSpPr txBox="1"/>
          <p:nvPr/>
        </p:nvSpPr>
        <p:spPr>
          <a:xfrm>
            <a:off x="822960" y="1600200"/>
            <a:ext cx="4754880" cy="365760"/>
          </a:xfrm>
          <a:prstGeom prst="rect">
            <a:avLst/>
          </a:prstGeom>
          <a:noFill/>
        </p:spPr>
        <p:txBody>
          <a:bodyPr wrap="square" lIns="0" tIns="0" rIns="0" bIns="0" anchor="t">
            <a:spAutoFit/>
          </a:bodyPr>
          <a:lstStyle/>
          <a:p>
            <a:pPr algn="l">
              <a:spcAft>
                <a:spcPts val="400"/>
              </a:spcAft>
            </a:pPr>
            <a:r>
              <a:rPr sz="1800" b="1">
                <a:solidFill>
                  <a:srgbClr val="0A799A"/>
                </a:solidFill>
              </a:rPr>
              <a:t>ACP includes…</a:t>
            </a:r>
          </a:p>
        </p:txBody>
      </p:sp>
      <p:sp>
        <p:nvSpPr>
          <p:cNvPr id="4" name="Rounded Rectangle 3"/>
          <p:cNvSpPr/>
          <p:nvPr/>
        </p:nvSpPr>
        <p:spPr>
          <a:xfrm>
            <a:off x="822960" y="2148840"/>
            <a:ext cx="4937760" cy="14630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con circle FaComments"/>
          <p:cNvSpPr/>
          <p:nvPr/>
        </p:nvSpPr>
        <p:spPr>
          <a:xfrm>
            <a:off x="1051560" y="242316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Icon FaComments" descr="FaComments_FFFFFF.png"/>
          <p:cNvPicPr>
            <a:picLocks noChangeAspect="1"/>
          </p:cNvPicPr>
          <p:nvPr/>
        </p:nvPicPr>
        <p:blipFill>
          <a:blip r:embed="rId3"/>
          <a:stretch>
            <a:fillRect/>
          </a:stretch>
        </p:blipFill>
        <p:spPr>
          <a:xfrm>
            <a:off x="1271016" y="2642615"/>
            <a:ext cx="475488" cy="475488"/>
          </a:xfrm>
          <a:prstGeom prst="rect">
            <a:avLst/>
          </a:prstGeom>
        </p:spPr>
      </p:pic>
      <p:sp>
        <p:nvSpPr>
          <p:cNvPr id="7" name="TextBox 6"/>
          <p:cNvSpPr txBox="1"/>
          <p:nvPr/>
        </p:nvSpPr>
        <p:spPr>
          <a:xfrm>
            <a:off x="2194560" y="2377440"/>
            <a:ext cx="3383280" cy="411480"/>
          </a:xfrm>
          <a:prstGeom prst="rect">
            <a:avLst/>
          </a:prstGeom>
          <a:noFill/>
        </p:spPr>
        <p:txBody>
          <a:bodyPr wrap="square" lIns="0" tIns="0" rIns="0" bIns="0" anchor="t">
            <a:spAutoFit/>
          </a:bodyPr>
          <a:lstStyle/>
          <a:p>
            <a:pPr algn="l">
              <a:spcAft>
                <a:spcPts val="400"/>
              </a:spcAft>
            </a:pPr>
            <a:r>
              <a:rPr sz="2000" b="1">
                <a:solidFill>
                  <a:srgbClr val="1B365D"/>
                </a:solidFill>
              </a:rPr>
              <a:t>Conversations</a:t>
            </a:r>
          </a:p>
        </p:txBody>
      </p:sp>
      <p:sp>
        <p:nvSpPr>
          <p:cNvPr id="8" name="TextBox 7"/>
          <p:cNvSpPr txBox="1"/>
          <p:nvPr/>
        </p:nvSpPr>
        <p:spPr>
          <a:xfrm>
            <a:off x="2194560" y="2807208"/>
            <a:ext cx="3383280" cy="692497"/>
          </a:xfrm>
          <a:prstGeom prst="rect">
            <a:avLst/>
          </a:prstGeom>
          <a:noFill/>
        </p:spPr>
        <p:txBody>
          <a:bodyPr wrap="square" lIns="0" tIns="0" rIns="0" bIns="0" anchor="t">
            <a:spAutoFit/>
          </a:bodyPr>
          <a:lstStyle/>
          <a:p>
            <a:pPr algn="l">
              <a:spcAft>
                <a:spcPts val="400"/>
              </a:spcAft>
            </a:pPr>
            <a:r>
              <a:rPr sz="1500" b="0" dirty="0">
                <a:solidFill>
                  <a:srgbClr val="4A5560"/>
                </a:solidFill>
              </a:rPr>
              <a:t>Talking with loved ones and the care team about</a:t>
            </a:r>
            <a:r>
              <a:rPr lang="en-US" sz="1500" b="0" dirty="0">
                <a:solidFill>
                  <a:srgbClr val="4A5560"/>
                </a:solidFill>
              </a:rPr>
              <a:t> patients’</a:t>
            </a:r>
            <a:r>
              <a:rPr sz="1500" b="0" dirty="0">
                <a:solidFill>
                  <a:srgbClr val="4A5560"/>
                </a:solidFill>
              </a:rPr>
              <a:t> values and end-of-life </a:t>
            </a:r>
            <a:r>
              <a:rPr lang="en-US" sz="1500" b="0" dirty="0">
                <a:solidFill>
                  <a:srgbClr val="4A5560"/>
                </a:solidFill>
              </a:rPr>
              <a:t>care </a:t>
            </a:r>
            <a:r>
              <a:rPr sz="1500" b="0" dirty="0">
                <a:solidFill>
                  <a:srgbClr val="4A5560"/>
                </a:solidFill>
              </a:rPr>
              <a:t>wishes</a:t>
            </a:r>
          </a:p>
        </p:txBody>
      </p:sp>
      <p:sp>
        <p:nvSpPr>
          <p:cNvPr id="9" name="Rounded Rectangle 8"/>
          <p:cNvSpPr/>
          <p:nvPr/>
        </p:nvSpPr>
        <p:spPr>
          <a:xfrm>
            <a:off x="822960" y="3886200"/>
            <a:ext cx="4937760" cy="14630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circle FaFileSignature"/>
          <p:cNvSpPr/>
          <p:nvPr/>
        </p:nvSpPr>
        <p:spPr>
          <a:xfrm>
            <a:off x="1051560" y="416052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FileSignature" descr="FaFileSignature_FFFFFF.png"/>
          <p:cNvPicPr>
            <a:picLocks noChangeAspect="1"/>
          </p:cNvPicPr>
          <p:nvPr/>
        </p:nvPicPr>
        <p:blipFill>
          <a:blip r:embed="rId4"/>
          <a:stretch>
            <a:fillRect/>
          </a:stretch>
        </p:blipFill>
        <p:spPr>
          <a:xfrm>
            <a:off x="1271016" y="4379976"/>
            <a:ext cx="475488" cy="475488"/>
          </a:xfrm>
          <a:prstGeom prst="rect">
            <a:avLst/>
          </a:prstGeom>
        </p:spPr>
      </p:pic>
      <p:sp>
        <p:nvSpPr>
          <p:cNvPr id="12" name="TextBox 11"/>
          <p:cNvSpPr txBox="1"/>
          <p:nvPr/>
        </p:nvSpPr>
        <p:spPr>
          <a:xfrm>
            <a:off x="2194560" y="4114800"/>
            <a:ext cx="3383280" cy="411480"/>
          </a:xfrm>
          <a:prstGeom prst="rect">
            <a:avLst/>
          </a:prstGeom>
          <a:noFill/>
        </p:spPr>
        <p:txBody>
          <a:bodyPr wrap="square" lIns="0" tIns="0" rIns="0" bIns="0" anchor="t">
            <a:spAutoFit/>
          </a:bodyPr>
          <a:lstStyle/>
          <a:p>
            <a:pPr algn="l">
              <a:spcAft>
                <a:spcPts val="400"/>
              </a:spcAft>
            </a:pPr>
            <a:r>
              <a:rPr sz="2000" b="1">
                <a:solidFill>
                  <a:srgbClr val="1B365D"/>
                </a:solidFill>
              </a:rPr>
              <a:t>Advance directives</a:t>
            </a:r>
          </a:p>
        </p:txBody>
      </p:sp>
      <p:sp>
        <p:nvSpPr>
          <p:cNvPr id="13" name="TextBox 12"/>
          <p:cNvSpPr txBox="1"/>
          <p:nvPr/>
        </p:nvSpPr>
        <p:spPr>
          <a:xfrm>
            <a:off x="2194560" y="4544568"/>
            <a:ext cx="3383280" cy="731520"/>
          </a:xfrm>
          <a:prstGeom prst="rect">
            <a:avLst/>
          </a:prstGeom>
          <a:noFill/>
        </p:spPr>
        <p:txBody>
          <a:bodyPr wrap="square" lIns="0" tIns="0" rIns="0" bIns="0" anchor="t">
            <a:spAutoFit/>
          </a:bodyPr>
          <a:lstStyle/>
          <a:p>
            <a:pPr algn="l">
              <a:spcAft>
                <a:spcPts val="400"/>
              </a:spcAft>
            </a:pPr>
            <a:r>
              <a:rPr sz="1500" b="0">
                <a:solidFill>
                  <a:srgbClr val="4A5560"/>
                </a:solidFill>
              </a:rPr>
              <a:t>Living will · Health care proxy · DNR order</a:t>
            </a:r>
          </a:p>
        </p:txBody>
      </p:sp>
      <p:sp>
        <p:nvSpPr>
          <p:cNvPr id="14" name="Arrow"/>
          <p:cNvSpPr/>
          <p:nvPr/>
        </p:nvSpPr>
        <p:spPr>
          <a:xfrm>
            <a:off x="5989320" y="3429000"/>
            <a:ext cx="502920" cy="640080"/>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766560" y="1600200"/>
            <a:ext cx="4754880" cy="365760"/>
          </a:xfrm>
          <a:prstGeom prst="rect">
            <a:avLst/>
          </a:prstGeom>
          <a:noFill/>
        </p:spPr>
        <p:txBody>
          <a:bodyPr wrap="square" lIns="0" tIns="0" rIns="0" bIns="0" anchor="t">
            <a:spAutoFit/>
          </a:bodyPr>
          <a:lstStyle/>
          <a:p>
            <a:pPr algn="l">
              <a:spcAft>
                <a:spcPts val="400"/>
              </a:spcAft>
            </a:pPr>
            <a:r>
              <a:rPr sz="1800" b="1">
                <a:solidFill>
                  <a:srgbClr val="0A799A"/>
                </a:solidFill>
              </a:rPr>
              <a:t>…which leads to</a:t>
            </a:r>
          </a:p>
        </p:txBody>
      </p:sp>
      <p:sp>
        <p:nvSpPr>
          <p:cNvPr id="16" name="Rounded Rectangle 15"/>
          <p:cNvSpPr/>
          <p:nvPr/>
        </p:nvSpPr>
        <p:spPr>
          <a:xfrm>
            <a:off x="6766560" y="2148840"/>
            <a:ext cx="4754880" cy="14630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circle FaHeart"/>
          <p:cNvSpPr/>
          <p:nvPr/>
        </p:nvSpPr>
        <p:spPr>
          <a:xfrm>
            <a:off x="6995160" y="242316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Icon FaHeart" descr="FaHeart_FFFFFF.png"/>
          <p:cNvPicPr>
            <a:picLocks noChangeAspect="1"/>
          </p:cNvPicPr>
          <p:nvPr/>
        </p:nvPicPr>
        <p:blipFill>
          <a:blip r:embed="rId5"/>
          <a:stretch>
            <a:fillRect/>
          </a:stretch>
        </p:blipFill>
        <p:spPr>
          <a:xfrm>
            <a:off x="7214616" y="2642615"/>
            <a:ext cx="475488" cy="475488"/>
          </a:xfrm>
          <a:prstGeom prst="rect">
            <a:avLst/>
          </a:prstGeom>
        </p:spPr>
      </p:pic>
      <p:sp>
        <p:nvSpPr>
          <p:cNvPr id="19" name="TextBox 18"/>
          <p:cNvSpPr txBox="1"/>
          <p:nvPr/>
        </p:nvSpPr>
        <p:spPr>
          <a:xfrm>
            <a:off x="8138160" y="2148840"/>
            <a:ext cx="3200400" cy="1463040"/>
          </a:xfrm>
          <a:prstGeom prst="rect">
            <a:avLst/>
          </a:prstGeom>
          <a:noFill/>
        </p:spPr>
        <p:txBody>
          <a:bodyPr wrap="square" lIns="0" tIns="0" rIns="0" bIns="0" anchor="ctr">
            <a:spAutoFit/>
          </a:bodyPr>
          <a:lstStyle/>
          <a:p>
            <a:pPr algn="l">
              <a:spcAft>
                <a:spcPts val="400"/>
              </a:spcAft>
            </a:pPr>
            <a:r>
              <a:rPr sz="1900" b="1" dirty="0">
                <a:solidFill>
                  <a:srgbClr val="FFFFFF"/>
                </a:solidFill>
              </a:rPr>
              <a:t>Better quality of life at the end of life</a:t>
            </a:r>
          </a:p>
        </p:txBody>
      </p:sp>
      <p:sp>
        <p:nvSpPr>
          <p:cNvPr id="20" name="Rounded Rectangle 19"/>
          <p:cNvSpPr/>
          <p:nvPr/>
        </p:nvSpPr>
        <p:spPr>
          <a:xfrm>
            <a:off x="6766560" y="3886200"/>
            <a:ext cx="4754880" cy="14630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Icon circle FaCompass"/>
          <p:cNvSpPr/>
          <p:nvPr/>
        </p:nvSpPr>
        <p:spPr>
          <a:xfrm>
            <a:off x="6995160" y="416052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Icon FaCompass" descr="FaCompass_FFFFFF.png"/>
          <p:cNvPicPr>
            <a:picLocks noChangeAspect="1"/>
          </p:cNvPicPr>
          <p:nvPr/>
        </p:nvPicPr>
        <p:blipFill>
          <a:blip r:embed="rId6"/>
          <a:stretch>
            <a:fillRect/>
          </a:stretch>
        </p:blipFill>
        <p:spPr>
          <a:xfrm>
            <a:off x="7214616" y="4379976"/>
            <a:ext cx="475488" cy="475488"/>
          </a:xfrm>
          <a:prstGeom prst="rect">
            <a:avLst/>
          </a:prstGeom>
        </p:spPr>
      </p:pic>
      <p:sp>
        <p:nvSpPr>
          <p:cNvPr id="23" name="TextBox 22"/>
          <p:cNvSpPr txBox="1"/>
          <p:nvPr/>
        </p:nvSpPr>
        <p:spPr>
          <a:xfrm>
            <a:off x="8138160" y="4179138"/>
            <a:ext cx="3200400" cy="877163"/>
          </a:xfrm>
          <a:prstGeom prst="rect">
            <a:avLst/>
          </a:prstGeom>
          <a:noFill/>
        </p:spPr>
        <p:txBody>
          <a:bodyPr wrap="square" lIns="0" tIns="0" rIns="0" bIns="0" anchor="ctr">
            <a:spAutoFit/>
          </a:bodyPr>
          <a:lstStyle/>
          <a:p>
            <a:pPr algn="l">
              <a:spcAft>
                <a:spcPts val="400"/>
              </a:spcAft>
            </a:pPr>
            <a:r>
              <a:rPr sz="1900" b="1" dirty="0">
                <a:solidFill>
                  <a:srgbClr val="FFFFFF"/>
                </a:solidFill>
              </a:rPr>
              <a:t>Care that </a:t>
            </a:r>
            <a:r>
              <a:rPr lang="en-US" sz="1900" b="1" dirty="0">
                <a:solidFill>
                  <a:srgbClr val="FFFFFF"/>
                </a:solidFill>
              </a:rPr>
              <a:t>is in line with a patient’s wishes and values (e.g., goal-concordant care)</a:t>
            </a:r>
            <a:endParaRPr sz="1900" b="1" dirty="0">
              <a:solidFill>
                <a:srgbClr val="FFFFFF"/>
              </a:solidFill>
            </a:endParaRPr>
          </a:p>
        </p:txBody>
      </p:sp>
      <p:sp>
        <p:nvSpPr>
          <p:cNvPr id="25" name="TextBox 24">
            <a:extLst>
              <a:ext uri="{FF2B5EF4-FFF2-40B4-BE49-F238E27FC236}">
                <a16:creationId xmlns:a16="http://schemas.microsoft.com/office/drawing/2014/main" id="{ED8205C7-D0E5-5541-97A0-12E6EBAF6D2C}"/>
              </a:ext>
            </a:extLst>
          </p:cNvPr>
          <p:cNvSpPr txBox="1"/>
          <p:nvPr/>
        </p:nvSpPr>
        <p:spPr>
          <a:xfrm>
            <a:off x="731520" y="6297238"/>
            <a:ext cx="10607040" cy="169277"/>
          </a:xfrm>
          <a:prstGeom prst="rect">
            <a:avLst/>
          </a:prstGeom>
          <a:noFill/>
        </p:spPr>
        <p:txBody>
          <a:bodyPr wrap="square" lIns="0" tIns="0" rIns="0" bIns="0" anchor="t">
            <a:spAutoFit/>
          </a:bodyPr>
          <a:lstStyle/>
          <a:p>
            <a:pPr algn="r">
              <a:spcAft>
                <a:spcPts val="400"/>
              </a:spcAft>
            </a:pPr>
            <a:r>
              <a:rPr lang="en-US" sz="1100" b="0" dirty="0">
                <a:solidFill>
                  <a:srgbClr val="4A5560"/>
                </a:solidFill>
              </a:rPr>
              <a:t>Brinkman-</a:t>
            </a:r>
            <a:r>
              <a:rPr lang="en-US" sz="1100" b="0" dirty="0" err="1">
                <a:solidFill>
                  <a:srgbClr val="4A5560"/>
                </a:solidFill>
              </a:rPr>
              <a:t>Stoppelenburg</a:t>
            </a:r>
            <a:r>
              <a:rPr lang="en-US" sz="1100" b="0" dirty="0">
                <a:solidFill>
                  <a:srgbClr val="4A5560"/>
                </a:solidFill>
              </a:rPr>
              <a:t> et al. (2014), </a:t>
            </a:r>
            <a:r>
              <a:rPr lang="en-US" sz="1100" b="0" i="1" dirty="0">
                <a:solidFill>
                  <a:srgbClr val="4A5560"/>
                </a:solidFill>
              </a:rPr>
              <a:t>Palliative Medicine</a:t>
            </a:r>
            <a:r>
              <a:rPr lang="en-US" sz="1100" dirty="0">
                <a:solidFill>
                  <a:srgbClr val="4A5560"/>
                </a:solidFill>
              </a:rPr>
              <a:t>; Detering et al. (2010, </a:t>
            </a:r>
            <a:r>
              <a:rPr lang="en-US" sz="1100" i="1" dirty="0">
                <a:solidFill>
                  <a:srgbClr val="4A5560"/>
                </a:solidFill>
              </a:rPr>
              <a:t>BMJ; </a:t>
            </a:r>
            <a:r>
              <a:rPr lang="en-US" sz="1100" b="0" dirty="0">
                <a:solidFill>
                  <a:srgbClr val="4A5560"/>
                </a:solidFill>
              </a:rPr>
              <a:t>Garrido et al. (2015), </a:t>
            </a:r>
            <a:r>
              <a:rPr lang="en-US" sz="1100" b="0" i="1" dirty="0">
                <a:solidFill>
                  <a:srgbClr val="4A5560"/>
                </a:solidFill>
              </a:rPr>
              <a:t>JPSM</a:t>
            </a:r>
            <a:r>
              <a:rPr lang="en-US" sz="1100" b="0" dirty="0">
                <a:solidFill>
                  <a:srgbClr val="4A5560"/>
                </a:solidFill>
              </a:rPr>
              <a:t>;</a:t>
            </a:r>
            <a:endParaRPr sz="1100" b="0" i="1" dirty="0">
              <a:solidFill>
                <a:srgbClr val="4A55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dirty="0">
                <a:solidFill>
                  <a:srgbClr val="1B365D"/>
                </a:solidFill>
              </a:rPr>
              <a:t>L</a:t>
            </a:r>
            <a:r>
              <a:rPr lang="en-US" sz="3000" b="0" dirty="0">
                <a:solidFill>
                  <a:srgbClr val="1B365D"/>
                </a:solidFill>
              </a:rPr>
              <a:t>ess</a:t>
            </a:r>
            <a:r>
              <a:rPr sz="3000" b="0" dirty="0">
                <a:solidFill>
                  <a:srgbClr val="1B365D"/>
                </a:solidFill>
              </a:rPr>
              <a:t> than half of patients with advanced cancer engage in ACP</a:t>
            </a:r>
          </a:p>
        </p:txBody>
      </p:sp>
      <p:sp>
        <p:nvSpPr>
          <p:cNvPr id="30"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3</a:t>
            </a:fld>
            <a:endParaRPr lang="en-US"/>
          </a:p>
        </p:txBody>
      </p:sp>
      <p:sp>
        <p:nvSpPr>
          <p:cNvPr id="3" name="Rounded Rectangle 2"/>
          <p:cNvSpPr/>
          <p:nvPr/>
        </p:nvSpPr>
        <p:spPr>
          <a:xfrm>
            <a:off x="822960" y="1600200"/>
            <a:ext cx="5029200" cy="416052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234440" y="4160520"/>
            <a:ext cx="4297680" cy="523220"/>
          </a:xfrm>
          <a:prstGeom prst="rect">
            <a:avLst/>
          </a:prstGeom>
          <a:noFill/>
        </p:spPr>
        <p:txBody>
          <a:bodyPr wrap="square" lIns="0" tIns="0" rIns="0" bIns="0" anchor="t">
            <a:spAutoFit/>
          </a:bodyPr>
          <a:lstStyle/>
          <a:p>
            <a:pPr algn="l">
              <a:spcAft>
                <a:spcPts val="400"/>
              </a:spcAft>
            </a:pPr>
            <a:r>
              <a:rPr lang="en-US" sz="3400" b="1" dirty="0">
                <a:solidFill>
                  <a:srgbClr val="0A799A"/>
                </a:solidFill>
                <a:latin typeface="Times New Roman"/>
              </a:rPr>
              <a:t>Only 37% </a:t>
            </a:r>
            <a:endParaRPr sz="3400" b="1" dirty="0">
              <a:solidFill>
                <a:srgbClr val="0A799A"/>
              </a:solidFill>
              <a:latin typeface="Times New Roman"/>
            </a:endParaRPr>
          </a:p>
        </p:txBody>
      </p:sp>
      <p:sp>
        <p:nvSpPr>
          <p:cNvPr id="15" name="TextBox 14"/>
          <p:cNvSpPr txBox="1"/>
          <p:nvPr/>
        </p:nvSpPr>
        <p:spPr>
          <a:xfrm>
            <a:off x="1234440" y="4846320"/>
            <a:ext cx="4297680" cy="276999"/>
          </a:xfrm>
          <a:prstGeom prst="rect">
            <a:avLst/>
          </a:prstGeom>
          <a:noFill/>
        </p:spPr>
        <p:txBody>
          <a:bodyPr wrap="square" lIns="0" tIns="0" rIns="0" bIns="0" anchor="t">
            <a:spAutoFit/>
          </a:bodyPr>
          <a:lstStyle/>
          <a:p>
            <a:pPr algn="l">
              <a:spcAft>
                <a:spcPts val="400"/>
              </a:spcAft>
            </a:pPr>
            <a:r>
              <a:rPr sz="1800" b="0" dirty="0">
                <a:solidFill>
                  <a:srgbClr val="1B365D"/>
                </a:solidFill>
              </a:rPr>
              <a:t>have </a:t>
            </a:r>
            <a:r>
              <a:rPr lang="en-US" sz="1800" b="0" dirty="0">
                <a:solidFill>
                  <a:srgbClr val="1B365D"/>
                </a:solidFill>
              </a:rPr>
              <a:t>had </a:t>
            </a:r>
            <a:r>
              <a:rPr sz="1800" b="0" dirty="0">
                <a:solidFill>
                  <a:srgbClr val="1B365D"/>
                </a:solidFill>
              </a:rPr>
              <a:t>end-of-life care conversations</a:t>
            </a:r>
          </a:p>
        </p:txBody>
      </p:sp>
      <p:sp>
        <p:nvSpPr>
          <p:cNvPr id="16" name="Rounded Rectangle 15"/>
          <p:cNvSpPr/>
          <p:nvPr/>
        </p:nvSpPr>
        <p:spPr>
          <a:xfrm>
            <a:off x="6355080" y="1600200"/>
            <a:ext cx="5029200" cy="416052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766560" y="4160520"/>
            <a:ext cx="4297680" cy="523220"/>
          </a:xfrm>
          <a:prstGeom prst="rect">
            <a:avLst/>
          </a:prstGeom>
          <a:noFill/>
        </p:spPr>
        <p:txBody>
          <a:bodyPr wrap="square" lIns="0" tIns="0" rIns="0" bIns="0" anchor="t">
            <a:spAutoFit/>
          </a:bodyPr>
          <a:lstStyle/>
          <a:p>
            <a:pPr algn="l">
              <a:spcAft>
                <a:spcPts val="400"/>
              </a:spcAft>
            </a:pPr>
            <a:r>
              <a:rPr lang="en-US" sz="3400" b="1" dirty="0">
                <a:solidFill>
                  <a:srgbClr val="0A799A"/>
                </a:solidFill>
                <a:latin typeface="Times New Roman"/>
              </a:rPr>
              <a:t>Only 41%</a:t>
            </a:r>
            <a:endParaRPr sz="3400" b="1" dirty="0">
              <a:solidFill>
                <a:srgbClr val="0A799A"/>
              </a:solidFill>
              <a:latin typeface="Times New Roman"/>
            </a:endParaRPr>
          </a:p>
        </p:txBody>
      </p:sp>
      <p:sp>
        <p:nvSpPr>
          <p:cNvPr id="28" name="TextBox 27"/>
          <p:cNvSpPr txBox="1"/>
          <p:nvPr/>
        </p:nvSpPr>
        <p:spPr>
          <a:xfrm>
            <a:off x="6766560" y="4846320"/>
            <a:ext cx="4297680" cy="276999"/>
          </a:xfrm>
          <a:prstGeom prst="rect">
            <a:avLst/>
          </a:prstGeom>
          <a:noFill/>
        </p:spPr>
        <p:txBody>
          <a:bodyPr wrap="square" lIns="0" tIns="0" rIns="0" bIns="0" anchor="t">
            <a:spAutoFit/>
          </a:bodyPr>
          <a:lstStyle/>
          <a:p>
            <a:pPr algn="l">
              <a:spcAft>
                <a:spcPts val="400"/>
              </a:spcAft>
            </a:pPr>
            <a:r>
              <a:rPr lang="en-US" sz="1800" dirty="0">
                <a:solidFill>
                  <a:srgbClr val="1B365D"/>
                </a:solidFill>
              </a:rPr>
              <a:t>h</a:t>
            </a:r>
            <a:r>
              <a:rPr lang="en-US" sz="1800" b="0" dirty="0">
                <a:solidFill>
                  <a:srgbClr val="1B365D"/>
                </a:solidFill>
              </a:rPr>
              <a:t>ave </a:t>
            </a:r>
            <a:r>
              <a:rPr sz="1800" b="0" dirty="0">
                <a:solidFill>
                  <a:srgbClr val="1B365D"/>
                </a:solidFill>
              </a:rPr>
              <a:t>complete</a:t>
            </a:r>
            <a:r>
              <a:rPr lang="en-US" sz="1800" b="0" dirty="0">
                <a:solidFill>
                  <a:srgbClr val="1B365D"/>
                </a:solidFill>
              </a:rPr>
              <a:t>d</a:t>
            </a:r>
            <a:r>
              <a:rPr sz="1800" b="0" dirty="0">
                <a:solidFill>
                  <a:srgbClr val="1B365D"/>
                </a:solidFill>
              </a:rPr>
              <a:t> advance directive</a:t>
            </a:r>
            <a:r>
              <a:rPr lang="en-US" sz="1800" b="0" dirty="0">
                <a:solidFill>
                  <a:srgbClr val="1B365D"/>
                </a:solidFill>
              </a:rPr>
              <a:t>s</a:t>
            </a:r>
            <a:endParaRPr sz="1800" b="0" dirty="0">
              <a:solidFill>
                <a:srgbClr val="1B365D"/>
              </a:solidFill>
            </a:endParaRPr>
          </a:p>
        </p:txBody>
      </p:sp>
      <p:sp>
        <p:nvSpPr>
          <p:cNvPr id="32" name="TextBox 31">
            <a:extLst>
              <a:ext uri="{FF2B5EF4-FFF2-40B4-BE49-F238E27FC236}">
                <a16:creationId xmlns:a16="http://schemas.microsoft.com/office/drawing/2014/main" id="{C57D41AF-3BC9-0790-2567-EF5D5AA760BB}"/>
              </a:ext>
            </a:extLst>
          </p:cNvPr>
          <p:cNvSpPr txBox="1"/>
          <p:nvPr/>
        </p:nvSpPr>
        <p:spPr>
          <a:xfrm>
            <a:off x="777240" y="6309360"/>
            <a:ext cx="10607040" cy="169277"/>
          </a:xfrm>
          <a:prstGeom prst="rect">
            <a:avLst/>
          </a:prstGeom>
          <a:noFill/>
        </p:spPr>
        <p:txBody>
          <a:bodyPr wrap="square" lIns="0" tIns="0" rIns="0" bIns="0" anchor="t">
            <a:spAutoFit/>
          </a:bodyPr>
          <a:lstStyle/>
          <a:p>
            <a:pPr algn="r">
              <a:spcAft>
                <a:spcPts val="400"/>
              </a:spcAft>
            </a:pPr>
            <a:r>
              <a:rPr lang="en-US" sz="1100" dirty="0">
                <a:solidFill>
                  <a:srgbClr val="4A5560"/>
                </a:solidFill>
              </a:rPr>
              <a:t>Dow et al. (2010), </a:t>
            </a:r>
            <a:r>
              <a:rPr lang="en-US" sz="1100" i="1" dirty="0">
                <a:solidFill>
                  <a:srgbClr val="4A5560"/>
                </a:solidFill>
              </a:rPr>
              <a:t>JCO; </a:t>
            </a:r>
            <a:r>
              <a:rPr lang="en-US" sz="1100" b="0" dirty="0">
                <a:solidFill>
                  <a:srgbClr val="4A5560"/>
                </a:solidFill>
              </a:rPr>
              <a:t>Wright et al. (2008), </a:t>
            </a:r>
            <a:r>
              <a:rPr lang="en-US" sz="1100" b="0" i="1" dirty="0">
                <a:solidFill>
                  <a:srgbClr val="4A5560"/>
                </a:solidFill>
              </a:rPr>
              <a:t>JAMA</a:t>
            </a:r>
            <a:r>
              <a:rPr lang="en-US" sz="1100" b="0" dirty="0">
                <a:solidFill>
                  <a:srgbClr val="4A5560"/>
                </a:solidFill>
              </a:rPr>
              <a:t>;</a:t>
            </a:r>
            <a:endParaRPr sz="1100" b="0" i="1" dirty="0">
              <a:solidFill>
                <a:srgbClr val="4A5560"/>
              </a:solidFill>
            </a:endParaRPr>
          </a:p>
        </p:txBody>
      </p:sp>
      <p:pic>
        <p:nvPicPr>
          <p:cNvPr id="33" name="Person 1 (grey)" descr="image.png"/>
          <p:cNvPicPr>
            <a:picLocks noChangeAspect="1"/>
          </p:cNvPicPr>
          <p:nvPr/>
        </p:nvPicPr>
        <p:blipFill>
          <a:blip r:embed="rId3"/>
          <a:stretch>
            <a:fillRect/>
          </a:stretch>
        </p:blipFill>
        <p:spPr>
          <a:xfrm>
            <a:off x="1234440" y="1920240"/>
            <a:ext cx="685800" cy="685800"/>
          </a:xfrm>
          <a:prstGeom prst="rect">
            <a:avLst/>
          </a:prstGeom>
        </p:spPr>
      </p:pic>
      <p:pic>
        <p:nvPicPr>
          <p:cNvPr id="34" name="Person 1 (filled 100%)" descr="image.png"/>
          <p:cNvPicPr>
            <a:picLocks noChangeAspect="1"/>
          </p:cNvPicPr>
          <p:nvPr/>
        </p:nvPicPr>
        <p:blipFill>
          <a:blip r:embed="rId4"/>
          <a:srcRect/>
          <a:stretch>
            <a:fillRect/>
          </a:stretch>
        </p:blipFill>
        <p:spPr>
          <a:xfrm>
            <a:off x="1234440" y="1920240"/>
            <a:ext cx="685800" cy="685800"/>
          </a:xfrm>
          <a:prstGeom prst="rect">
            <a:avLst/>
          </a:prstGeom>
        </p:spPr>
      </p:pic>
      <p:pic>
        <p:nvPicPr>
          <p:cNvPr id="35" name="Person 2 (grey)" descr="image.png"/>
          <p:cNvPicPr>
            <a:picLocks noChangeAspect="1"/>
          </p:cNvPicPr>
          <p:nvPr/>
        </p:nvPicPr>
        <p:blipFill>
          <a:blip r:embed="rId3"/>
          <a:stretch>
            <a:fillRect/>
          </a:stretch>
        </p:blipFill>
        <p:spPr>
          <a:xfrm>
            <a:off x="2103120" y="1920240"/>
            <a:ext cx="685800" cy="685800"/>
          </a:xfrm>
          <a:prstGeom prst="rect">
            <a:avLst/>
          </a:prstGeom>
        </p:spPr>
      </p:pic>
      <p:pic>
        <p:nvPicPr>
          <p:cNvPr id="36" name="Person 2 (filled 100%)" descr="image.png"/>
          <p:cNvPicPr>
            <a:picLocks noChangeAspect="1"/>
          </p:cNvPicPr>
          <p:nvPr/>
        </p:nvPicPr>
        <p:blipFill>
          <a:blip r:embed="rId4"/>
          <a:srcRect/>
          <a:stretch>
            <a:fillRect/>
          </a:stretch>
        </p:blipFill>
        <p:spPr>
          <a:xfrm>
            <a:off x="2103120" y="1920240"/>
            <a:ext cx="685800" cy="685800"/>
          </a:xfrm>
          <a:prstGeom prst="rect">
            <a:avLst/>
          </a:prstGeom>
        </p:spPr>
      </p:pic>
      <p:pic>
        <p:nvPicPr>
          <p:cNvPr id="37" name="Person 3 (grey)" descr="image.png"/>
          <p:cNvPicPr>
            <a:picLocks noChangeAspect="1"/>
          </p:cNvPicPr>
          <p:nvPr/>
        </p:nvPicPr>
        <p:blipFill>
          <a:blip r:embed="rId3"/>
          <a:stretch>
            <a:fillRect/>
          </a:stretch>
        </p:blipFill>
        <p:spPr>
          <a:xfrm>
            <a:off x="2971800" y="1920240"/>
            <a:ext cx="685800" cy="685800"/>
          </a:xfrm>
          <a:prstGeom prst="rect">
            <a:avLst/>
          </a:prstGeom>
        </p:spPr>
      </p:pic>
      <p:pic>
        <p:nvPicPr>
          <p:cNvPr id="38" name="Person 3 (filled 100%)" descr="image.png"/>
          <p:cNvPicPr>
            <a:picLocks noChangeAspect="1"/>
          </p:cNvPicPr>
          <p:nvPr/>
        </p:nvPicPr>
        <p:blipFill>
          <a:blip r:embed="rId4"/>
          <a:srcRect/>
          <a:stretch>
            <a:fillRect/>
          </a:stretch>
        </p:blipFill>
        <p:spPr>
          <a:xfrm>
            <a:off x="2971800" y="1920240"/>
            <a:ext cx="685800" cy="685800"/>
          </a:xfrm>
          <a:prstGeom prst="rect">
            <a:avLst/>
          </a:prstGeom>
        </p:spPr>
      </p:pic>
      <p:pic>
        <p:nvPicPr>
          <p:cNvPr id="39" name="Person 4 (grey)" descr="image.png"/>
          <p:cNvPicPr>
            <a:picLocks noChangeAspect="1"/>
          </p:cNvPicPr>
          <p:nvPr/>
        </p:nvPicPr>
        <p:blipFill>
          <a:blip r:embed="rId3"/>
          <a:stretch>
            <a:fillRect/>
          </a:stretch>
        </p:blipFill>
        <p:spPr>
          <a:xfrm>
            <a:off x="3840479" y="1920240"/>
            <a:ext cx="685800" cy="685800"/>
          </a:xfrm>
          <a:prstGeom prst="rect">
            <a:avLst/>
          </a:prstGeom>
        </p:spPr>
      </p:pic>
      <p:pic>
        <p:nvPicPr>
          <p:cNvPr id="40" name="Person 4 (filled 70%)" descr="image.png"/>
          <p:cNvPicPr>
            <a:picLocks noChangeAspect="1"/>
          </p:cNvPicPr>
          <p:nvPr/>
        </p:nvPicPr>
        <p:blipFill>
          <a:blip r:embed="rId4"/>
          <a:srcRect r="30000"/>
          <a:stretch>
            <a:fillRect/>
          </a:stretch>
        </p:blipFill>
        <p:spPr>
          <a:xfrm>
            <a:off x="3840479" y="1920240"/>
            <a:ext cx="480060" cy="685800"/>
          </a:xfrm>
          <a:prstGeom prst="rect">
            <a:avLst/>
          </a:prstGeom>
        </p:spPr>
      </p:pic>
      <p:pic>
        <p:nvPicPr>
          <p:cNvPr id="41" name="Person 5 (grey)" descr="image.png"/>
          <p:cNvPicPr>
            <a:picLocks noChangeAspect="1"/>
          </p:cNvPicPr>
          <p:nvPr/>
        </p:nvPicPr>
        <p:blipFill>
          <a:blip r:embed="rId3"/>
          <a:stretch>
            <a:fillRect/>
          </a:stretch>
        </p:blipFill>
        <p:spPr>
          <a:xfrm>
            <a:off x="4709160" y="1920240"/>
            <a:ext cx="685800" cy="685800"/>
          </a:xfrm>
          <a:prstGeom prst="rect">
            <a:avLst/>
          </a:prstGeom>
        </p:spPr>
      </p:pic>
      <p:pic>
        <p:nvPicPr>
          <p:cNvPr id="42" name="Person 6 (grey)" descr="image.png"/>
          <p:cNvPicPr>
            <a:picLocks noChangeAspect="1"/>
          </p:cNvPicPr>
          <p:nvPr/>
        </p:nvPicPr>
        <p:blipFill>
          <a:blip r:embed="rId3"/>
          <a:stretch>
            <a:fillRect/>
          </a:stretch>
        </p:blipFill>
        <p:spPr>
          <a:xfrm>
            <a:off x="1234440" y="2926080"/>
            <a:ext cx="685800" cy="685800"/>
          </a:xfrm>
          <a:prstGeom prst="rect">
            <a:avLst/>
          </a:prstGeom>
        </p:spPr>
      </p:pic>
      <p:pic>
        <p:nvPicPr>
          <p:cNvPr id="43" name="Person 7 (grey)" descr="image.png"/>
          <p:cNvPicPr>
            <a:picLocks noChangeAspect="1"/>
          </p:cNvPicPr>
          <p:nvPr/>
        </p:nvPicPr>
        <p:blipFill>
          <a:blip r:embed="rId3"/>
          <a:stretch>
            <a:fillRect/>
          </a:stretch>
        </p:blipFill>
        <p:spPr>
          <a:xfrm>
            <a:off x="2103120" y="2926080"/>
            <a:ext cx="685800" cy="685800"/>
          </a:xfrm>
          <a:prstGeom prst="rect">
            <a:avLst/>
          </a:prstGeom>
        </p:spPr>
      </p:pic>
      <p:pic>
        <p:nvPicPr>
          <p:cNvPr id="44" name="Person 8 (grey)" descr="image.png"/>
          <p:cNvPicPr>
            <a:picLocks noChangeAspect="1"/>
          </p:cNvPicPr>
          <p:nvPr/>
        </p:nvPicPr>
        <p:blipFill>
          <a:blip r:embed="rId3"/>
          <a:stretch>
            <a:fillRect/>
          </a:stretch>
        </p:blipFill>
        <p:spPr>
          <a:xfrm>
            <a:off x="2971800" y="2926080"/>
            <a:ext cx="685800" cy="685800"/>
          </a:xfrm>
          <a:prstGeom prst="rect">
            <a:avLst/>
          </a:prstGeom>
        </p:spPr>
      </p:pic>
      <p:pic>
        <p:nvPicPr>
          <p:cNvPr id="45" name="Person 9 (grey)" descr="image.png"/>
          <p:cNvPicPr>
            <a:picLocks noChangeAspect="1"/>
          </p:cNvPicPr>
          <p:nvPr/>
        </p:nvPicPr>
        <p:blipFill>
          <a:blip r:embed="rId3"/>
          <a:stretch>
            <a:fillRect/>
          </a:stretch>
        </p:blipFill>
        <p:spPr>
          <a:xfrm>
            <a:off x="3840479" y="2926080"/>
            <a:ext cx="685800" cy="685800"/>
          </a:xfrm>
          <a:prstGeom prst="rect">
            <a:avLst/>
          </a:prstGeom>
        </p:spPr>
      </p:pic>
      <p:pic>
        <p:nvPicPr>
          <p:cNvPr id="46" name="Person 10 (grey)" descr="image.png"/>
          <p:cNvPicPr>
            <a:picLocks noChangeAspect="1"/>
          </p:cNvPicPr>
          <p:nvPr/>
        </p:nvPicPr>
        <p:blipFill>
          <a:blip r:embed="rId3"/>
          <a:stretch>
            <a:fillRect/>
          </a:stretch>
        </p:blipFill>
        <p:spPr>
          <a:xfrm>
            <a:off x="4709160" y="2926080"/>
            <a:ext cx="685800" cy="685800"/>
          </a:xfrm>
          <a:prstGeom prst="rect">
            <a:avLst/>
          </a:prstGeom>
        </p:spPr>
      </p:pic>
      <p:pic>
        <p:nvPicPr>
          <p:cNvPr id="47" name="Person 1 (grey)" descr="image.png"/>
          <p:cNvPicPr>
            <a:picLocks noChangeAspect="1"/>
          </p:cNvPicPr>
          <p:nvPr/>
        </p:nvPicPr>
        <p:blipFill>
          <a:blip r:embed="rId3"/>
          <a:stretch>
            <a:fillRect/>
          </a:stretch>
        </p:blipFill>
        <p:spPr>
          <a:xfrm>
            <a:off x="6766560" y="1920240"/>
            <a:ext cx="685800" cy="685800"/>
          </a:xfrm>
          <a:prstGeom prst="rect">
            <a:avLst/>
          </a:prstGeom>
        </p:spPr>
      </p:pic>
      <p:pic>
        <p:nvPicPr>
          <p:cNvPr id="48" name="Person 1 (filled 100%)" descr="image.png"/>
          <p:cNvPicPr>
            <a:picLocks noChangeAspect="1"/>
          </p:cNvPicPr>
          <p:nvPr/>
        </p:nvPicPr>
        <p:blipFill>
          <a:blip r:embed="rId4"/>
          <a:srcRect/>
          <a:stretch>
            <a:fillRect/>
          </a:stretch>
        </p:blipFill>
        <p:spPr>
          <a:xfrm>
            <a:off x="6766560" y="1920240"/>
            <a:ext cx="685800" cy="685800"/>
          </a:xfrm>
          <a:prstGeom prst="rect">
            <a:avLst/>
          </a:prstGeom>
        </p:spPr>
      </p:pic>
      <p:pic>
        <p:nvPicPr>
          <p:cNvPr id="49" name="Person 2 (grey)" descr="image.png"/>
          <p:cNvPicPr>
            <a:picLocks noChangeAspect="1"/>
          </p:cNvPicPr>
          <p:nvPr/>
        </p:nvPicPr>
        <p:blipFill>
          <a:blip r:embed="rId3"/>
          <a:stretch>
            <a:fillRect/>
          </a:stretch>
        </p:blipFill>
        <p:spPr>
          <a:xfrm>
            <a:off x="7635240" y="1920240"/>
            <a:ext cx="685800" cy="685800"/>
          </a:xfrm>
          <a:prstGeom prst="rect">
            <a:avLst/>
          </a:prstGeom>
        </p:spPr>
      </p:pic>
      <p:pic>
        <p:nvPicPr>
          <p:cNvPr id="50" name="Person 2 (filled 100%)" descr="image.png"/>
          <p:cNvPicPr>
            <a:picLocks noChangeAspect="1"/>
          </p:cNvPicPr>
          <p:nvPr/>
        </p:nvPicPr>
        <p:blipFill>
          <a:blip r:embed="rId4"/>
          <a:srcRect/>
          <a:stretch>
            <a:fillRect/>
          </a:stretch>
        </p:blipFill>
        <p:spPr>
          <a:xfrm>
            <a:off x="7635240" y="1920240"/>
            <a:ext cx="685800" cy="685800"/>
          </a:xfrm>
          <a:prstGeom prst="rect">
            <a:avLst/>
          </a:prstGeom>
        </p:spPr>
      </p:pic>
      <p:pic>
        <p:nvPicPr>
          <p:cNvPr id="51" name="Person 3 (grey)" descr="image.png"/>
          <p:cNvPicPr>
            <a:picLocks noChangeAspect="1"/>
          </p:cNvPicPr>
          <p:nvPr/>
        </p:nvPicPr>
        <p:blipFill>
          <a:blip r:embed="rId3"/>
          <a:stretch>
            <a:fillRect/>
          </a:stretch>
        </p:blipFill>
        <p:spPr>
          <a:xfrm>
            <a:off x="8503920" y="1920240"/>
            <a:ext cx="685800" cy="685800"/>
          </a:xfrm>
          <a:prstGeom prst="rect">
            <a:avLst/>
          </a:prstGeom>
        </p:spPr>
      </p:pic>
      <p:pic>
        <p:nvPicPr>
          <p:cNvPr id="52" name="Person 3 (filled 100%)" descr="image.png"/>
          <p:cNvPicPr>
            <a:picLocks noChangeAspect="1"/>
          </p:cNvPicPr>
          <p:nvPr/>
        </p:nvPicPr>
        <p:blipFill>
          <a:blip r:embed="rId4"/>
          <a:srcRect/>
          <a:stretch>
            <a:fillRect/>
          </a:stretch>
        </p:blipFill>
        <p:spPr>
          <a:xfrm>
            <a:off x="8503920" y="1920240"/>
            <a:ext cx="685800" cy="685800"/>
          </a:xfrm>
          <a:prstGeom prst="rect">
            <a:avLst/>
          </a:prstGeom>
        </p:spPr>
      </p:pic>
      <p:pic>
        <p:nvPicPr>
          <p:cNvPr id="53" name="Person 4 (grey)" descr="image.png"/>
          <p:cNvPicPr>
            <a:picLocks noChangeAspect="1"/>
          </p:cNvPicPr>
          <p:nvPr/>
        </p:nvPicPr>
        <p:blipFill>
          <a:blip r:embed="rId3"/>
          <a:stretch>
            <a:fillRect/>
          </a:stretch>
        </p:blipFill>
        <p:spPr>
          <a:xfrm>
            <a:off x="9372600" y="1920240"/>
            <a:ext cx="685800" cy="685800"/>
          </a:xfrm>
          <a:prstGeom prst="rect">
            <a:avLst/>
          </a:prstGeom>
        </p:spPr>
      </p:pic>
      <p:pic>
        <p:nvPicPr>
          <p:cNvPr id="54" name="Person 4 (filled 100%)" descr="image.png"/>
          <p:cNvPicPr>
            <a:picLocks noChangeAspect="1"/>
          </p:cNvPicPr>
          <p:nvPr/>
        </p:nvPicPr>
        <p:blipFill>
          <a:blip r:embed="rId4"/>
          <a:srcRect/>
          <a:stretch>
            <a:fillRect/>
          </a:stretch>
        </p:blipFill>
        <p:spPr>
          <a:xfrm>
            <a:off x="9372600" y="1920240"/>
            <a:ext cx="685800" cy="685800"/>
          </a:xfrm>
          <a:prstGeom prst="rect">
            <a:avLst/>
          </a:prstGeom>
        </p:spPr>
      </p:pic>
      <p:pic>
        <p:nvPicPr>
          <p:cNvPr id="55" name="Person 5 (grey)" descr="image.png"/>
          <p:cNvPicPr>
            <a:picLocks noChangeAspect="1"/>
          </p:cNvPicPr>
          <p:nvPr/>
        </p:nvPicPr>
        <p:blipFill>
          <a:blip r:embed="rId3"/>
          <a:stretch>
            <a:fillRect/>
          </a:stretch>
        </p:blipFill>
        <p:spPr>
          <a:xfrm>
            <a:off x="10241280" y="1920240"/>
            <a:ext cx="685800" cy="685800"/>
          </a:xfrm>
          <a:prstGeom prst="rect">
            <a:avLst/>
          </a:prstGeom>
        </p:spPr>
      </p:pic>
      <p:pic>
        <p:nvPicPr>
          <p:cNvPr id="56" name="Person 5 (filled 10%)" descr="image.png"/>
          <p:cNvPicPr>
            <a:picLocks noChangeAspect="1"/>
          </p:cNvPicPr>
          <p:nvPr/>
        </p:nvPicPr>
        <p:blipFill>
          <a:blip r:embed="rId4"/>
          <a:srcRect r="90000"/>
          <a:stretch>
            <a:fillRect/>
          </a:stretch>
        </p:blipFill>
        <p:spPr>
          <a:xfrm>
            <a:off x="10241280" y="1920240"/>
            <a:ext cx="68579" cy="685800"/>
          </a:xfrm>
          <a:prstGeom prst="rect">
            <a:avLst/>
          </a:prstGeom>
        </p:spPr>
      </p:pic>
      <p:pic>
        <p:nvPicPr>
          <p:cNvPr id="57" name="Person 6 (grey)" descr="image.png"/>
          <p:cNvPicPr>
            <a:picLocks noChangeAspect="1"/>
          </p:cNvPicPr>
          <p:nvPr/>
        </p:nvPicPr>
        <p:blipFill>
          <a:blip r:embed="rId3"/>
          <a:stretch>
            <a:fillRect/>
          </a:stretch>
        </p:blipFill>
        <p:spPr>
          <a:xfrm>
            <a:off x="6766560" y="2926080"/>
            <a:ext cx="685800" cy="685800"/>
          </a:xfrm>
          <a:prstGeom prst="rect">
            <a:avLst/>
          </a:prstGeom>
        </p:spPr>
      </p:pic>
      <p:pic>
        <p:nvPicPr>
          <p:cNvPr id="58" name="Person 7 (grey)" descr="image.png"/>
          <p:cNvPicPr>
            <a:picLocks noChangeAspect="1"/>
          </p:cNvPicPr>
          <p:nvPr/>
        </p:nvPicPr>
        <p:blipFill>
          <a:blip r:embed="rId3"/>
          <a:stretch>
            <a:fillRect/>
          </a:stretch>
        </p:blipFill>
        <p:spPr>
          <a:xfrm>
            <a:off x="7635240" y="2926080"/>
            <a:ext cx="685800" cy="685800"/>
          </a:xfrm>
          <a:prstGeom prst="rect">
            <a:avLst/>
          </a:prstGeom>
        </p:spPr>
      </p:pic>
      <p:pic>
        <p:nvPicPr>
          <p:cNvPr id="59" name="Person 8 (grey)" descr="image.png"/>
          <p:cNvPicPr>
            <a:picLocks noChangeAspect="1"/>
          </p:cNvPicPr>
          <p:nvPr/>
        </p:nvPicPr>
        <p:blipFill>
          <a:blip r:embed="rId3"/>
          <a:stretch>
            <a:fillRect/>
          </a:stretch>
        </p:blipFill>
        <p:spPr>
          <a:xfrm>
            <a:off x="8503920" y="2926080"/>
            <a:ext cx="685800" cy="685800"/>
          </a:xfrm>
          <a:prstGeom prst="rect">
            <a:avLst/>
          </a:prstGeom>
        </p:spPr>
      </p:pic>
      <p:pic>
        <p:nvPicPr>
          <p:cNvPr id="60" name="Person 9 (grey)" descr="image.png"/>
          <p:cNvPicPr>
            <a:picLocks noChangeAspect="1"/>
          </p:cNvPicPr>
          <p:nvPr/>
        </p:nvPicPr>
        <p:blipFill>
          <a:blip r:embed="rId3"/>
          <a:stretch>
            <a:fillRect/>
          </a:stretch>
        </p:blipFill>
        <p:spPr>
          <a:xfrm>
            <a:off x="9372600" y="2926080"/>
            <a:ext cx="685800" cy="685800"/>
          </a:xfrm>
          <a:prstGeom prst="rect">
            <a:avLst/>
          </a:prstGeom>
        </p:spPr>
      </p:pic>
      <p:pic>
        <p:nvPicPr>
          <p:cNvPr id="61" name="Person 10 (grey)" descr="image.png"/>
          <p:cNvPicPr>
            <a:picLocks noChangeAspect="1"/>
          </p:cNvPicPr>
          <p:nvPr/>
        </p:nvPicPr>
        <p:blipFill>
          <a:blip r:embed="rId3"/>
          <a:stretch>
            <a:fillRect/>
          </a:stretch>
        </p:blipFill>
        <p:spPr>
          <a:xfrm>
            <a:off x="10241280" y="2926080"/>
            <a:ext cx="685800" cy="685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dirty="0">
                <a:solidFill>
                  <a:srgbClr val="1B365D"/>
                </a:solidFill>
              </a:rPr>
              <a:t>Most cancer care happens in the community</a:t>
            </a:r>
            <a:r>
              <a:rPr lang="en-US" sz="3000" dirty="0">
                <a:solidFill>
                  <a:srgbClr val="1B365D"/>
                </a:solidFill>
              </a:rPr>
              <a:t>; m</a:t>
            </a:r>
            <a:r>
              <a:rPr sz="3000" b="0" dirty="0">
                <a:solidFill>
                  <a:srgbClr val="1B365D"/>
                </a:solidFill>
              </a:rPr>
              <a:t>ost ACP research doesn’t</a:t>
            </a:r>
          </a:p>
        </p:txBody>
      </p:sp>
      <p:sp>
        <p:nvSpPr>
          <p:cNvPr id="18"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4</a:t>
            </a:fld>
            <a:endParaRPr lang="en-US"/>
          </a:p>
        </p:txBody>
      </p:sp>
      <p:graphicFrame>
        <p:nvGraphicFramePr>
          <p:cNvPr id="3" name="Chart 2"/>
          <p:cNvGraphicFramePr>
            <a:graphicFrameLocks noGrp="1"/>
          </p:cNvGraphicFramePr>
          <p:nvPr/>
        </p:nvGraphicFramePr>
        <p:xfrm>
          <a:off x="731520" y="1463040"/>
          <a:ext cx="402336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463040" y="3017520"/>
            <a:ext cx="2560320" cy="914400"/>
          </a:xfrm>
          <a:prstGeom prst="rect">
            <a:avLst/>
          </a:prstGeom>
          <a:noFill/>
        </p:spPr>
        <p:txBody>
          <a:bodyPr wrap="square" lIns="0" tIns="0" rIns="0" bIns="0" anchor="ctr">
            <a:spAutoFit/>
          </a:bodyPr>
          <a:lstStyle/>
          <a:p>
            <a:pPr algn="ctr">
              <a:spcAft>
                <a:spcPts val="400"/>
              </a:spcAft>
            </a:pPr>
            <a:r>
              <a:rPr sz="4800" b="1">
                <a:solidFill>
                  <a:srgbClr val="1B365D"/>
                </a:solidFill>
                <a:latin typeface="Times New Roman"/>
              </a:rPr>
              <a:t>85%</a:t>
            </a:r>
          </a:p>
        </p:txBody>
      </p:sp>
      <p:sp>
        <p:nvSpPr>
          <p:cNvPr id="5" name="TextBox 4"/>
          <p:cNvSpPr txBox="1"/>
          <p:nvPr/>
        </p:nvSpPr>
        <p:spPr>
          <a:xfrm>
            <a:off x="731520" y="5532120"/>
            <a:ext cx="4023360" cy="640080"/>
          </a:xfrm>
          <a:prstGeom prst="rect">
            <a:avLst/>
          </a:prstGeom>
          <a:noFill/>
        </p:spPr>
        <p:txBody>
          <a:bodyPr wrap="square" lIns="0" tIns="0" rIns="0" bIns="0" anchor="t">
            <a:spAutoFit/>
          </a:bodyPr>
          <a:lstStyle/>
          <a:p>
            <a:pPr algn="ctr">
              <a:spcAft>
                <a:spcPts val="400"/>
              </a:spcAft>
            </a:pPr>
            <a:r>
              <a:rPr sz="1500" b="0">
                <a:solidFill>
                  <a:srgbClr val="1B365D"/>
                </a:solidFill>
              </a:rPr>
              <a:t>of patients are diagnosed and first treated in community oncology practices</a:t>
            </a:r>
          </a:p>
        </p:txBody>
      </p:sp>
      <p:sp>
        <p:nvSpPr>
          <p:cNvPr id="6" name="Rounded Rectangle 5"/>
          <p:cNvSpPr/>
          <p:nvPr/>
        </p:nvSpPr>
        <p:spPr>
          <a:xfrm>
            <a:off x="5394960" y="1600200"/>
            <a:ext cx="6126480" cy="274320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669280" y="1783080"/>
            <a:ext cx="5669280" cy="276999"/>
          </a:xfrm>
          <a:prstGeom prst="rect">
            <a:avLst/>
          </a:prstGeom>
          <a:noFill/>
        </p:spPr>
        <p:txBody>
          <a:bodyPr wrap="square" lIns="0" tIns="0" rIns="0" bIns="0" anchor="t">
            <a:spAutoFit/>
          </a:bodyPr>
          <a:lstStyle/>
          <a:p>
            <a:pPr algn="l">
              <a:spcAft>
                <a:spcPts val="400"/>
              </a:spcAft>
            </a:pPr>
            <a:r>
              <a:rPr lang="en-US" sz="1800" b="1" dirty="0">
                <a:solidFill>
                  <a:srgbClr val="0A799A"/>
                </a:solidFill>
              </a:rPr>
              <a:t>M</a:t>
            </a:r>
            <a:r>
              <a:rPr sz="1800" b="1" dirty="0">
                <a:solidFill>
                  <a:srgbClr val="0A799A"/>
                </a:solidFill>
              </a:rPr>
              <a:t>ost ACP </a:t>
            </a:r>
            <a:r>
              <a:rPr lang="en-US" sz="1800" b="1" dirty="0">
                <a:solidFill>
                  <a:srgbClr val="0A799A"/>
                </a:solidFill>
              </a:rPr>
              <a:t>interventions</a:t>
            </a:r>
            <a:r>
              <a:rPr sz="1800" b="1" dirty="0">
                <a:solidFill>
                  <a:srgbClr val="0A799A"/>
                </a:solidFill>
              </a:rPr>
              <a:t> are built and tested in…</a:t>
            </a:r>
          </a:p>
        </p:txBody>
      </p:sp>
      <p:sp>
        <p:nvSpPr>
          <p:cNvPr id="8" name="Icon circle FaHospitalAlt"/>
          <p:cNvSpPr/>
          <p:nvPr/>
        </p:nvSpPr>
        <p:spPr>
          <a:xfrm>
            <a:off x="5715000" y="2423160"/>
            <a:ext cx="685800" cy="6858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Icon FaHospitalAlt" descr="FaHospitalAlt_FFFFFF.png"/>
          <p:cNvPicPr>
            <a:picLocks noChangeAspect="1"/>
          </p:cNvPicPr>
          <p:nvPr/>
        </p:nvPicPr>
        <p:blipFill>
          <a:blip r:embed="rId4"/>
          <a:stretch>
            <a:fillRect/>
          </a:stretch>
        </p:blipFill>
        <p:spPr>
          <a:xfrm>
            <a:off x="5879592" y="2587752"/>
            <a:ext cx="356616" cy="356616"/>
          </a:xfrm>
          <a:prstGeom prst="rect">
            <a:avLst/>
          </a:prstGeom>
        </p:spPr>
      </p:pic>
      <p:sp>
        <p:nvSpPr>
          <p:cNvPr id="10" name="TextBox 9"/>
          <p:cNvSpPr txBox="1"/>
          <p:nvPr/>
        </p:nvSpPr>
        <p:spPr>
          <a:xfrm>
            <a:off x="6629400" y="2423160"/>
            <a:ext cx="4663440" cy="685800"/>
          </a:xfrm>
          <a:prstGeom prst="rect">
            <a:avLst/>
          </a:prstGeom>
          <a:noFill/>
        </p:spPr>
        <p:txBody>
          <a:bodyPr wrap="square" lIns="0" tIns="0" rIns="0" bIns="0" anchor="ctr">
            <a:spAutoFit/>
          </a:bodyPr>
          <a:lstStyle/>
          <a:p>
            <a:pPr algn="l">
              <a:spcAft>
                <a:spcPts val="400"/>
              </a:spcAft>
            </a:pPr>
            <a:r>
              <a:rPr sz="1700" b="0">
                <a:solidFill>
                  <a:srgbClr val="1B365D"/>
                </a:solidFill>
              </a:rPr>
              <a:t>Highly resourced academic cancer centers</a:t>
            </a:r>
          </a:p>
        </p:txBody>
      </p:sp>
      <p:sp>
        <p:nvSpPr>
          <p:cNvPr id="11" name="Icon circle FaUsers"/>
          <p:cNvSpPr/>
          <p:nvPr/>
        </p:nvSpPr>
        <p:spPr>
          <a:xfrm>
            <a:off x="5715000" y="3291839"/>
            <a:ext cx="685800" cy="6858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Icon FaUsers" descr="FaUsers_FFFFFF.png"/>
          <p:cNvPicPr>
            <a:picLocks noChangeAspect="1"/>
          </p:cNvPicPr>
          <p:nvPr/>
        </p:nvPicPr>
        <p:blipFill>
          <a:blip r:embed="rId5"/>
          <a:stretch>
            <a:fillRect/>
          </a:stretch>
        </p:blipFill>
        <p:spPr>
          <a:xfrm>
            <a:off x="5879592" y="3456432"/>
            <a:ext cx="356616" cy="356616"/>
          </a:xfrm>
          <a:prstGeom prst="rect">
            <a:avLst/>
          </a:prstGeom>
        </p:spPr>
      </p:pic>
      <p:sp>
        <p:nvSpPr>
          <p:cNvPr id="13" name="TextBox 12"/>
          <p:cNvSpPr txBox="1"/>
          <p:nvPr/>
        </p:nvSpPr>
        <p:spPr>
          <a:xfrm>
            <a:off x="6629400" y="3503934"/>
            <a:ext cx="4663440" cy="261610"/>
          </a:xfrm>
          <a:prstGeom prst="rect">
            <a:avLst/>
          </a:prstGeom>
          <a:noFill/>
        </p:spPr>
        <p:txBody>
          <a:bodyPr wrap="square" lIns="0" tIns="0" rIns="0" bIns="0" anchor="ctr">
            <a:spAutoFit/>
          </a:bodyPr>
          <a:lstStyle/>
          <a:p>
            <a:pPr algn="l">
              <a:spcAft>
                <a:spcPts val="400"/>
              </a:spcAft>
            </a:pPr>
            <a:r>
              <a:rPr lang="en-US" sz="1700" b="0" dirty="0">
                <a:solidFill>
                  <a:srgbClr val="1B365D"/>
                </a:solidFill>
              </a:rPr>
              <a:t>Predominantly</a:t>
            </a:r>
            <a:r>
              <a:rPr sz="1700" b="0" dirty="0">
                <a:solidFill>
                  <a:srgbClr val="1B365D"/>
                </a:solidFill>
              </a:rPr>
              <a:t> white patient populations</a:t>
            </a:r>
          </a:p>
        </p:txBody>
      </p:sp>
      <p:sp>
        <p:nvSpPr>
          <p:cNvPr id="14" name="Rounded Rectangle 13"/>
          <p:cNvSpPr/>
          <p:nvPr/>
        </p:nvSpPr>
        <p:spPr>
          <a:xfrm>
            <a:off x="5394960" y="4572000"/>
            <a:ext cx="6126480" cy="132588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669280" y="4819442"/>
            <a:ext cx="5669280" cy="830997"/>
          </a:xfrm>
          <a:prstGeom prst="rect">
            <a:avLst/>
          </a:prstGeom>
          <a:noFill/>
        </p:spPr>
        <p:txBody>
          <a:bodyPr wrap="square" lIns="0" tIns="0" rIns="0" bIns="0" anchor="ctr">
            <a:spAutoFit/>
          </a:bodyPr>
          <a:lstStyle/>
          <a:p>
            <a:pPr algn="l">
              <a:spcAft>
                <a:spcPts val="400"/>
              </a:spcAft>
            </a:pPr>
            <a:r>
              <a:rPr lang="en-US" sz="1800" b="1" dirty="0">
                <a:solidFill>
                  <a:srgbClr val="FFFFFF"/>
                </a:solidFill>
              </a:rPr>
              <a:t>There is a strong need to develop interventions that are designed to be integrated into community cancer care practices</a:t>
            </a:r>
            <a:r>
              <a:rPr sz="1800" b="1" dirty="0">
                <a:solidFill>
                  <a:srgbClr val="FFFFFF"/>
                </a:solidFill>
              </a:rPr>
              <a:t>.</a:t>
            </a:r>
          </a:p>
        </p:txBody>
      </p:sp>
      <p:sp>
        <p:nvSpPr>
          <p:cNvPr id="19" name="TextBox 18">
            <a:extLst>
              <a:ext uri="{FF2B5EF4-FFF2-40B4-BE49-F238E27FC236}">
                <a16:creationId xmlns:a16="http://schemas.microsoft.com/office/drawing/2014/main" id="{E5B7DF0B-5502-08F1-7D12-2D101EF1F9B6}"/>
              </a:ext>
            </a:extLst>
          </p:cNvPr>
          <p:cNvSpPr txBox="1"/>
          <p:nvPr/>
        </p:nvSpPr>
        <p:spPr>
          <a:xfrm>
            <a:off x="777240" y="6309360"/>
            <a:ext cx="10607040" cy="169277"/>
          </a:xfrm>
          <a:prstGeom prst="rect">
            <a:avLst/>
          </a:prstGeom>
          <a:noFill/>
        </p:spPr>
        <p:txBody>
          <a:bodyPr wrap="square" lIns="0" tIns="0" rIns="0" bIns="0" anchor="t">
            <a:spAutoFit/>
          </a:bodyPr>
          <a:lstStyle/>
          <a:p>
            <a:pPr algn="r">
              <a:spcAft>
                <a:spcPts val="400"/>
              </a:spcAft>
            </a:pPr>
            <a:r>
              <a:rPr lang="en-US" sz="1100" dirty="0">
                <a:solidFill>
                  <a:srgbClr val="4A5560"/>
                </a:solidFill>
              </a:rPr>
              <a:t>Copur et al. (2016), </a:t>
            </a:r>
            <a:r>
              <a:rPr lang="en-US" sz="1100" i="1" dirty="0">
                <a:solidFill>
                  <a:srgbClr val="4A5560"/>
                </a:solidFill>
              </a:rPr>
              <a:t>JOP</a:t>
            </a:r>
            <a:r>
              <a:rPr lang="en-US" sz="1100" dirty="0">
                <a:solidFill>
                  <a:srgbClr val="4A5560"/>
                </a:solidFill>
              </a:rPr>
              <a:t>; Oyer at al. (2022), </a:t>
            </a:r>
            <a:r>
              <a:rPr lang="en-US" sz="1100" i="1" dirty="0">
                <a:solidFill>
                  <a:srgbClr val="4A5560"/>
                </a:solidFill>
              </a:rPr>
              <a:t>JCO</a:t>
            </a:r>
            <a:r>
              <a:rPr lang="en-US" sz="1100" dirty="0">
                <a:solidFill>
                  <a:srgbClr val="4A5560"/>
                </a:solidFill>
              </a:rPr>
              <a:t>; Petrelli (2010), </a:t>
            </a:r>
            <a:r>
              <a:rPr lang="en-US" sz="1100" i="1" dirty="0">
                <a:solidFill>
                  <a:srgbClr val="4A5560"/>
                </a:solidFill>
              </a:rPr>
              <a:t>JACS</a:t>
            </a:r>
            <a:r>
              <a:rPr lang="en-US" sz="1100" dirty="0">
                <a:solidFill>
                  <a:srgbClr val="4A5560"/>
                </a:solidFill>
              </a:rPr>
              <a:t>; Teal et al. (2009), </a:t>
            </a:r>
            <a:r>
              <a:rPr lang="en-US" sz="1100" i="1" dirty="0">
                <a:solidFill>
                  <a:srgbClr val="4A5560"/>
                </a:solidFill>
              </a:rPr>
              <a:t>SSM</a:t>
            </a:r>
            <a:r>
              <a:rPr lang="en-US" sz="1100" dirty="0">
                <a:solidFill>
                  <a:srgbClr val="4A5560"/>
                </a:solidFill>
              </a:rPr>
              <a:t> </a:t>
            </a:r>
            <a:endParaRPr sz="1100" b="0" i="1" dirty="0">
              <a:solidFill>
                <a:srgbClr val="4A55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dirty="0">
                <a:solidFill>
                  <a:srgbClr val="1B365D"/>
                </a:solidFill>
              </a:rPr>
              <a:t>TAC </a:t>
            </a:r>
            <a:r>
              <a:rPr lang="en-US" sz="3000" b="0" dirty="0">
                <a:solidFill>
                  <a:srgbClr val="1B365D"/>
                </a:solidFill>
              </a:rPr>
              <a:t>addresses the need for ACP interventions for community care settings</a:t>
            </a:r>
            <a:endParaRPr sz="3000" b="0" dirty="0">
              <a:solidFill>
                <a:srgbClr val="1B365D"/>
              </a:solidFill>
            </a:endParaRPr>
          </a:p>
        </p:txBody>
      </p:sp>
      <p:sp>
        <p:nvSpPr>
          <p:cNvPr id="28"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5</a:t>
            </a:fld>
            <a:endParaRPr lang="en-US"/>
          </a:p>
        </p:txBody>
      </p:sp>
      <p:sp>
        <p:nvSpPr>
          <p:cNvPr id="3" name="Rounded Rectangle 2"/>
          <p:cNvSpPr/>
          <p:nvPr/>
        </p:nvSpPr>
        <p:spPr>
          <a:xfrm>
            <a:off x="685800" y="1600200"/>
            <a:ext cx="242316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Search"/>
          <p:cNvSpPr/>
          <p:nvPr/>
        </p:nvSpPr>
        <p:spPr>
          <a:xfrm>
            <a:off x="1435607" y="182880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Search" descr="FaSearch_FFFFFF.png"/>
          <p:cNvPicPr>
            <a:picLocks noChangeAspect="1"/>
          </p:cNvPicPr>
          <p:nvPr/>
        </p:nvPicPr>
        <p:blipFill>
          <a:blip r:embed="rId3"/>
          <a:stretch>
            <a:fillRect/>
          </a:stretch>
        </p:blipFill>
        <p:spPr>
          <a:xfrm>
            <a:off x="1655063" y="2048256"/>
            <a:ext cx="475488" cy="475488"/>
          </a:xfrm>
          <a:prstGeom prst="rect">
            <a:avLst/>
          </a:prstGeom>
        </p:spPr>
      </p:pic>
      <p:sp>
        <p:nvSpPr>
          <p:cNvPr id="6" name="TextBox 5"/>
          <p:cNvSpPr txBox="1"/>
          <p:nvPr/>
        </p:nvSpPr>
        <p:spPr>
          <a:xfrm>
            <a:off x="868680" y="3017520"/>
            <a:ext cx="2057400" cy="411480"/>
          </a:xfrm>
          <a:prstGeom prst="rect">
            <a:avLst/>
          </a:prstGeom>
          <a:noFill/>
        </p:spPr>
        <p:txBody>
          <a:bodyPr wrap="square" lIns="0" tIns="0" rIns="0" bIns="0" anchor="t">
            <a:spAutoFit/>
          </a:bodyPr>
          <a:lstStyle/>
          <a:p>
            <a:pPr algn="ctr">
              <a:spcAft>
                <a:spcPts val="400"/>
              </a:spcAft>
            </a:pPr>
            <a:r>
              <a:rPr sz="2000" b="1" dirty="0">
                <a:solidFill>
                  <a:srgbClr val="1B365D"/>
                </a:solidFill>
              </a:rPr>
              <a:t>Prior research</a:t>
            </a:r>
          </a:p>
        </p:txBody>
      </p:sp>
      <p:sp>
        <p:nvSpPr>
          <p:cNvPr id="7" name="TextBox 6"/>
          <p:cNvSpPr txBox="1"/>
          <p:nvPr/>
        </p:nvSpPr>
        <p:spPr>
          <a:xfrm>
            <a:off x="868680" y="3474720"/>
            <a:ext cx="2057400" cy="1645920"/>
          </a:xfrm>
          <a:prstGeom prst="rect">
            <a:avLst/>
          </a:prstGeom>
          <a:noFill/>
        </p:spPr>
        <p:txBody>
          <a:bodyPr wrap="square" lIns="0" tIns="0" rIns="0" bIns="0" anchor="t">
            <a:spAutoFit/>
          </a:bodyPr>
          <a:lstStyle/>
          <a:p>
            <a:pPr algn="ctr">
              <a:spcAft>
                <a:spcPts val="400"/>
              </a:spcAft>
            </a:pPr>
            <a:r>
              <a:rPr sz="1500" b="0">
                <a:solidFill>
                  <a:srgbClr val="4A5560"/>
                </a:solidFill>
              </a:rPr>
              <a:t>Our team’s earlier ACP studies</a:t>
            </a:r>
          </a:p>
        </p:txBody>
      </p:sp>
      <p:sp>
        <p:nvSpPr>
          <p:cNvPr id="8" name="Arrow"/>
          <p:cNvSpPr/>
          <p:nvPr/>
        </p:nvSpPr>
        <p:spPr>
          <a:xfrm>
            <a:off x="3182112" y="3429000"/>
            <a:ext cx="274320" cy="411480"/>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520440" y="1600200"/>
            <a:ext cx="242316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circle FaComments"/>
          <p:cNvSpPr/>
          <p:nvPr/>
        </p:nvSpPr>
        <p:spPr>
          <a:xfrm>
            <a:off x="4270248" y="1828800"/>
            <a:ext cx="914400" cy="91440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Comments" descr="FaComments_FFFFFF.png"/>
          <p:cNvPicPr>
            <a:picLocks noChangeAspect="1"/>
          </p:cNvPicPr>
          <p:nvPr/>
        </p:nvPicPr>
        <p:blipFill>
          <a:blip r:embed="rId4"/>
          <a:stretch>
            <a:fillRect/>
          </a:stretch>
        </p:blipFill>
        <p:spPr>
          <a:xfrm>
            <a:off x="4489704" y="2048256"/>
            <a:ext cx="475488" cy="475488"/>
          </a:xfrm>
          <a:prstGeom prst="rect">
            <a:avLst/>
          </a:prstGeom>
        </p:spPr>
      </p:pic>
      <p:sp>
        <p:nvSpPr>
          <p:cNvPr id="12" name="TextBox 11"/>
          <p:cNvSpPr txBox="1"/>
          <p:nvPr/>
        </p:nvSpPr>
        <p:spPr>
          <a:xfrm>
            <a:off x="3698748" y="3494567"/>
            <a:ext cx="2057400" cy="307777"/>
          </a:xfrm>
          <a:prstGeom prst="rect">
            <a:avLst/>
          </a:prstGeom>
          <a:noFill/>
        </p:spPr>
        <p:txBody>
          <a:bodyPr wrap="square" lIns="0" tIns="0" rIns="0" bIns="0" anchor="t">
            <a:spAutoFit/>
          </a:bodyPr>
          <a:lstStyle/>
          <a:p>
            <a:pPr algn="ctr">
              <a:spcAft>
                <a:spcPts val="400"/>
              </a:spcAft>
            </a:pPr>
            <a:r>
              <a:rPr lang="en-US" sz="2000" b="1" dirty="0">
                <a:solidFill>
                  <a:srgbClr val="0A799A"/>
                </a:solidFill>
                <a:latin typeface="Times New Roman"/>
              </a:rPr>
              <a:t>n=</a:t>
            </a:r>
            <a:r>
              <a:rPr sz="2000" b="1" dirty="0">
                <a:solidFill>
                  <a:srgbClr val="0A799A"/>
                </a:solidFill>
                <a:latin typeface="Times New Roman"/>
              </a:rPr>
              <a:t>57</a:t>
            </a:r>
          </a:p>
        </p:txBody>
      </p:sp>
      <p:sp>
        <p:nvSpPr>
          <p:cNvPr id="13" name="TextBox 12"/>
          <p:cNvSpPr txBox="1"/>
          <p:nvPr/>
        </p:nvSpPr>
        <p:spPr>
          <a:xfrm>
            <a:off x="3698748" y="3053422"/>
            <a:ext cx="2057400" cy="307777"/>
          </a:xfrm>
          <a:prstGeom prst="rect">
            <a:avLst/>
          </a:prstGeom>
          <a:noFill/>
        </p:spPr>
        <p:txBody>
          <a:bodyPr wrap="square" lIns="0" tIns="0" rIns="0" bIns="0" anchor="t">
            <a:spAutoFit/>
          </a:bodyPr>
          <a:lstStyle/>
          <a:p>
            <a:pPr algn="ctr">
              <a:spcAft>
                <a:spcPts val="400"/>
              </a:spcAft>
            </a:pPr>
            <a:r>
              <a:rPr lang="en-US" sz="2000" b="1" dirty="0">
                <a:solidFill>
                  <a:srgbClr val="1B365D"/>
                </a:solidFill>
              </a:rPr>
              <a:t>Feedback</a:t>
            </a:r>
            <a:endParaRPr sz="2000" b="1" dirty="0">
              <a:solidFill>
                <a:srgbClr val="1B365D"/>
              </a:solidFill>
            </a:endParaRPr>
          </a:p>
        </p:txBody>
      </p:sp>
      <p:sp>
        <p:nvSpPr>
          <p:cNvPr id="14" name="TextBox 13"/>
          <p:cNvSpPr txBox="1"/>
          <p:nvPr/>
        </p:nvSpPr>
        <p:spPr>
          <a:xfrm>
            <a:off x="3698748" y="3891089"/>
            <a:ext cx="2057400" cy="1436291"/>
          </a:xfrm>
          <a:prstGeom prst="rect">
            <a:avLst/>
          </a:prstGeom>
          <a:noFill/>
        </p:spPr>
        <p:txBody>
          <a:bodyPr wrap="square" lIns="0" tIns="0" rIns="0" bIns="0" anchor="t">
            <a:spAutoFit/>
          </a:bodyPr>
          <a:lstStyle/>
          <a:p>
            <a:pPr>
              <a:spcAft>
                <a:spcPts val="400"/>
              </a:spcAft>
            </a:pPr>
            <a:r>
              <a:rPr sz="1500" b="0" dirty="0">
                <a:solidFill>
                  <a:srgbClr val="4A5560"/>
                </a:solidFill>
              </a:rPr>
              <a:t>Key informants: </a:t>
            </a:r>
            <a:r>
              <a:rPr lang="en-US" sz="1500" b="0" dirty="0">
                <a:solidFill>
                  <a:srgbClr val="4A5560"/>
                </a:solidFill>
              </a:rPr>
              <a:t>C</a:t>
            </a:r>
            <a:r>
              <a:rPr sz="1500" b="0" dirty="0">
                <a:solidFill>
                  <a:srgbClr val="4A5560"/>
                </a:solidFill>
              </a:rPr>
              <a:t>linicians, researchers, patients &amp; </a:t>
            </a:r>
            <a:r>
              <a:rPr lang="en-US" sz="1500" dirty="0">
                <a:solidFill>
                  <a:srgbClr val="4A5560"/>
                </a:solidFill>
              </a:rPr>
              <a:t>family caregivers </a:t>
            </a:r>
          </a:p>
          <a:p>
            <a:pPr>
              <a:spcAft>
                <a:spcPts val="400"/>
              </a:spcAft>
            </a:pPr>
            <a:r>
              <a:rPr sz="1500" b="0" dirty="0">
                <a:solidFill>
                  <a:srgbClr val="4A5560"/>
                </a:solidFill>
              </a:rPr>
              <a:t>(White</a:t>
            </a:r>
            <a:r>
              <a:rPr lang="en-US" sz="1500" b="0" dirty="0">
                <a:solidFill>
                  <a:srgbClr val="4A5560"/>
                </a:solidFill>
              </a:rPr>
              <a:t> and Latino/a/ Hispanic</a:t>
            </a:r>
            <a:r>
              <a:rPr sz="1500" b="0" dirty="0">
                <a:solidFill>
                  <a:srgbClr val="4A5560"/>
                </a:solidFill>
              </a:rPr>
              <a:t>)</a:t>
            </a:r>
          </a:p>
        </p:txBody>
      </p:sp>
      <p:sp>
        <p:nvSpPr>
          <p:cNvPr id="15" name="Arrow"/>
          <p:cNvSpPr/>
          <p:nvPr/>
        </p:nvSpPr>
        <p:spPr>
          <a:xfrm>
            <a:off x="6016752" y="3429000"/>
            <a:ext cx="274320" cy="411480"/>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355080" y="1600200"/>
            <a:ext cx="242316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circle FaUserFriends"/>
          <p:cNvSpPr/>
          <p:nvPr/>
        </p:nvSpPr>
        <p:spPr>
          <a:xfrm>
            <a:off x="7104888" y="1828800"/>
            <a:ext cx="914400" cy="91440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Icon FaUserFriends" descr="FaUserFriends_FFFFFF.png"/>
          <p:cNvPicPr>
            <a:picLocks noChangeAspect="1"/>
          </p:cNvPicPr>
          <p:nvPr/>
        </p:nvPicPr>
        <p:blipFill>
          <a:blip r:embed="rId5"/>
          <a:stretch>
            <a:fillRect/>
          </a:stretch>
        </p:blipFill>
        <p:spPr>
          <a:xfrm>
            <a:off x="7324344" y="2048256"/>
            <a:ext cx="475488" cy="475488"/>
          </a:xfrm>
          <a:prstGeom prst="rect">
            <a:avLst/>
          </a:prstGeom>
        </p:spPr>
      </p:pic>
      <p:sp>
        <p:nvSpPr>
          <p:cNvPr id="19" name="TextBox 18"/>
          <p:cNvSpPr txBox="1"/>
          <p:nvPr/>
        </p:nvSpPr>
        <p:spPr>
          <a:xfrm>
            <a:off x="6424168" y="3494567"/>
            <a:ext cx="2057400" cy="307777"/>
          </a:xfrm>
          <a:prstGeom prst="rect">
            <a:avLst/>
          </a:prstGeom>
          <a:noFill/>
        </p:spPr>
        <p:txBody>
          <a:bodyPr wrap="square" lIns="0" tIns="0" rIns="0" bIns="0" anchor="t">
            <a:spAutoFit/>
          </a:bodyPr>
          <a:lstStyle/>
          <a:p>
            <a:pPr algn="ctr">
              <a:spcAft>
                <a:spcPts val="400"/>
              </a:spcAft>
            </a:pPr>
            <a:r>
              <a:rPr lang="en-US" sz="2000" b="1" dirty="0">
                <a:solidFill>
                  <a:srgbClr val="0A799A"/>
                </a:solidFill>
                <a:latin typeface="Times New Roman"/>
              </a:rPr>
              <a:t>n=</a:t>
            </a:r>
            <a:r>
              <a:rPr sz="2000" b="1" dirty="0">
                <a:solidFill>
                  <a:srgbClr val="0A799A"/>
                </a:solidFill>
                <a:latin typeface="Times New Roman"/>
              </a:rPr>
              <a:t>22</a:t>
            </a:r>
          </a:p>
        </p:txBody>
      </p:sp>
      <p:sp>
        <p:nvSpPr>
          <p:cNvPr id="20" name="TextBox 19"/>
          <p:cNvSpPr txBox="1"/>
          <p:nvPr/>
        </p:nvSpPr>
        <p:spPr>
          <a:xfrm>
            <a:off x="6312916" y="3053421"/>
            <a:ext cx="2414016" cy="307777"/>
          </a:xfrm>
          <a:prstGeom prst="rect">
            <a:avLst/>
          </a:prstGeom>
          <a:noFill/>
        </p:spPr>
        <p:txBody>
          <a:bodyPr wrap="square" lIns="0" tIns="0" rIns="0" bIns="0" anchor="t">
            <a:spAutoFit/>
          </a:bodyPr>
          <a:lstStyle/>
          <a:p>
            <a:pPr algn="ctr">
              <a:spcAft>
                <a:spcPts val="400"/>
              </a:spcAft>
            </a:pPr>
            <a:r>
              <a:rPr lang="en-US" sz="2000" b="1" dirty="0">
                <a:solidFill>
                  <a:srgbClr val="1B365D"/>
                </a:solidFill>
              </a:rPr>
              <a:t>Pilot Tested</a:t>
            </a:r>
            <a:endParaRPr sz="2000" b="1" dirty="0">
              <a:solidFill>
                <a:srgbClr val="1B365D"/>
              </a:solidFill>
            </a:endParaRPr>
          </a:p>
        </p:txBody>
      </p:sp>
      <p:sp>
        <p:nvSpPr>
          <p:cNvPr id="21" name="TextBox 20"/>
          <p:cNvSpPr txBox="1"/>
          <p:nvPr/>
        </p:nvSpPr>
        <p:spPr>
          <a:xfrm>
            <a:off x="6533388" y="3891089"/>
            <a:ext cx="2057400" cy="923330"/>
          </a:xfrm>
          <a:prstGeom prst="rect">
            <a:avLst/>
          </a:prstGeom>
          <a:noFill/>
        </p:spPr>
        <p:txBody>
          <a:bodyPr wrap="square" lIns="0" tIns="0" rIns="0" bIns="0" anchor="t">
            <a:spAutoFit/>
          </a:bodyPr>
          <a:lstStyle/>
          <a:p>
            <a:pPr algn="ctr">
              <a:spcAft>
                <a:spcPts val="400"/>
              </a:spcAft>
            </a:pPr>
            <a:r>
              <a:rPr lang="en-US" sz="1500" b="0" dirty="0">
                <a:solidFill>
                  <a:srgbClr val="4A5560"/>
                </a:solidFill>
              </a:rPr>
              <a:t>Diverse (racially, ethnically, and socioeconomically) </a:t>
            </a:r>
            <a:r>
              <a:rPr sz="1500" b="0" dirty="0">
                <a:solidFill>
                  <a:srgbClr val="4A5560"/>
                </a:solidFill>
              </a:rPr>
              <a:t>patient–caregiver pairs</a:t>
            </a:r>
          </a:p>
        </p:txBody>
      </p:sp>
      <p:sp>
        <p:nvSpPr>
          <p:cNvPr id="22" name="Arrow"/>
          <p:cNvSpPr/>
          <p:nvPr/>
        </p:nvSpPr>
        <p:spPr>
          <a:xfrm>
            <a:off x="8851392" y="3429000"/>
            <a:ext cx="274320" cy="411480"/>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9189720" y="1600200"/>
            <a:ext cx="242316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circle FaSeedling"/>
          <p:cNvSpPr/>
          <p:nvPr/>
        </p:nvSpPr>
        <p:spPr>
          <a:xfrm>
            <a:off x="9939528" y="1828800"/>
            <a:ext cx="914400" cy="91440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Icon FaSeedling" descr="FaSeedling_FFFFFF.png"/>
          <p:cNvPicPr>
            <a:picLocks noChangeAspect="1"/>
          </p:cNvPicPr>
          <p:nvPr/>
        </p:nvPicPr>
        <p:blipFill>
          <a:blip r:embed="rId6"/>
          <a:stretch>
            <a:fillRect/>
          </a:stretch>
        </p:blipFill>
        <p:spPr>
          <a:xfrm>
            <a:off x="10158984" y="2048256"/>
            <a:ext cx="475488" cy="475488"/>
          </a:xfrm>
          <a:prstGeom prst="rect">
            <a:avLst/>
          </a:prstGeom>
        </p:spPr>
      </p:pic>
      <p:sp>
        <p:nvSpPr>
          <p:cNvPr id="26" name="TextBox 25"/>
          <p:cNvSpPr txBox="1"/>
          <p:nvPr/>
        </p:nvSpPr>
        <p:spPr>
          <a:xfrm>
            <a:off x="9372600" y="3017520"/>
            <a:ext cx="2057400" cy="411480"/>
          </a:xfrm>
          <a:prstGeom prst="rect">
            <a:avLst/>
          </a:prstGeom>
          <a:noFill/>
        </p:spPr>
        <p:txBody>
          <a:bodyPr wrap="square" lIns="0" tIns="0" rIns="0" bIns="0" anchor="t">
            <a:spAutoFit/>
          </a:bodyPr>
          <a:lstStyle/>
          <a:p>
            <a:pPr algn="ctr">
              <a:spcAft>
                <a:spcPts val="400"/>
              </a:spcAft>
            </a:pPr>
            <a:r>
              <a:rPr sz="2000" b="1" dirty="0">
                <a:solidFill>
                  <a:srgbClr val="1B365D"/>
                </a:solidFill>
              </a:rPr>
              <a:t>Optimize</a:t>
            </a:r>
          </a:p>
        </p:txBody>
      </p:sp>
      <p:sp>
        <p:nvSpPr>
          <p:cNvPr id="27" name="TextBox 26"/>
          <p:cNvSpPr txBox="1"/>
          <p:nvPr/>
        </p:nvSpPr>
        <p:spPr>
          <a:xfrm>
            <a:off x="9372600" y="3474720"/>
            <a:ext cx="2057400" cy="1645920"/>
          </a:xfrm>
          <a:prstGeom prst="rect">
            <a:avLst/>
          </a:prstGeom>
          <a:noFill/>
        </p:spPr>
        <p:txBody>
          <a:bodyPr wrap="square" lIns="0" tIns="0" rIns="0" bIns="0" anchor="t">
            <a:spAutoFit/>
          </a:bodyPr>
          <a:lstStyle/>
          <a:p>
            <a:pPr algn="ctr">
              <a:spcAft>
                <a:spcPts val="400"/>
              </a:spcAft>
            </a:pPr>
            <a:r>
              <a:rPr sz="1500" b="0" dirty="0">
                <a:solidFill>
                  <a:srgbClr val="4A5560"/>
                </a:solidFill>
              </a:rPr>
              <a:t>Refined TAC, in English &amp; Spanish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dirty="0">
                <a:solidFill>
                  <a:srgbClr val="1B365D"/>
                </a:solidFill>
              </a:rPr>
              <a:t>Talking About Cancer (TAC)</a:t>
            </a:r>
          </a:p>
        </p:txBody>
      </p:sp>
      <p:sp>
        <p:nvSpPr>
          <p:cNvPr id="34"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6</a:t>
            </a:fld>
            <a:endParaRPr lang="en-US"/>
          </a:p>
        </p:txBody>
      </p:sp>
      <p:sp>
        <p:nvSpPr>
          <p:cNvPr id="18" name="Rounded Rectangle 17"/>
          <p:cNvSpPr/>
          <p:nvPr/>
        </p:nvSpPr>
        <p:spPr>
          <a:xfrm>
            <a:off x="822960" y="4709160"/>
            <a:ext cx="10515600" cy="114300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Icon circle FaUserTie"/>
          <p:cNvSpPr/>
          <p:nvPr/>
        </p:nvSpPr>
        <p:spPr>
          <a:xfrm>
            <a:off x="1005840" y="4956048"/>
            <a:ext cx="640080" cy="64008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Icon FaUserTie" descr="FaUserTie_FFFFFF.png"/>
          <p:cNvPicPr>
            <a:picLocks noChangeAspect="1"/>
          </p:cNvPicPr>
          <p:nvPr/>
        </p:nvPicPr>
        <p:blipFill>
          <a:blip r:embed="rId3"/>
          <a:stretch>
            <a:fillRect/>
          </a:stretch>
        </p:blipFill>
        <p:spPr>
          <a:xfrm>
            <a:off x="1159459" y="5109667"/>
            <a:ext cx="332841" cy="332841"/>
          </a:xfrm>
          <a:prstGeom prst="rect">
            <a:avLst/>
          </a:prstGeom>
        </p:spPr>
      </p:pic>
      <p:sp>
        <p:nvSpPr>
          <p:cNvPr id="21" name="TextBox 20"/>
          <p:cNvSpPr txBox="1"/>
          <p:nvPr/>
        </p:nvSpPr>
        <p:spPr>
          <a:xfrm>
            <a:off x="1737360" y="4800600"/>
            <a:ext cx="1325880" cy="960120"/>
          </a:xfrm>
          <a:prstGeom prst="rect">
            <a:avLst/>
          </a:prstGeom>
          <a:noFill/>
        </p:spPr>
        <p:txBody>
          <a:bodyPr wrap="square" lIns="0" tIns="0" rIns="0" bIns="0" anchor="ctr">
            <a:spAutoFit/>
          </a:bodyPr>
          <a:lstStyle/>
          <a:p>
            <a:pPr algn="l">
              <a:spcAft>
                <a:spcPts val="400"/>
              </a:spcAft>
            </a:pPr>
            <a:r>
              <a:rPr sz="1400" b="1">
                <a:solidFill>
                  <a:srgbClr val="1B365D"/>
                </a:solidFill>
              </a:rPr>
              <a:t>Guided by a mental health professional</a:t>
            </a:r>
          </a:p>
        </p:txBody>
      </p:sp>
      <p:sp>
        <p:nvSpPr>
          <p:cNvPr id="22" name="Icon circle FaPhoneAlt"/>
          <p:cNvSpPr/>
          <p:nvPr/>
        </p:nvSpPr>
        <p:spPr>
          <a:xfrm>
            <a:off x="3090672" y="4956048"/>
            <a:ext cx="640080" cy="64008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Icon FaPhoneAlt" descr="FaPhoneAlt_FFFFFF.png"/>
          <p:cNvPicPr>
            <a:picLocks noChangeAspect="1"/>
          </p:cNvPicPr>
          <p:nvPr/>
        </p:nvPicPr>
        <p:blipFill>
          <a:blip r:embed="rId4"/>
          <a:stretch>
            <a:fillRect/>
          </a:stretch>
        </p:blipFill>
        <p:spPr>
          <a:xfrm>
            <a:off x="3244291" y="5109667"/>
            <a:ext cx="332841" cy="332841"/>
          </a:xfrm>
          <a:prstGeom prst="rect">
            <a:avLst/>
          </a:prstGeom>
        </p:spPr>
      </p:pic>
      <p:sp>
        <p:nvSpPr>
          <p:cNvPr id="24" name="TextBox 23"/>
          <p:cNvSpPr txBox="1"/>
          <p:nvPr/>
        </p:nvSpPr>
        <p:spPr>
          <a:xfrm>
            <a:off x="3822191" y="4846320"/>
            <a:ext cx="1280160" cy="868680"/>
          </a:xfrm>
          <a:prstGeom prst="rect">
            <a:avLst/>
          </a:prstGeom>
          <a:noFill/>
        </p:spPr>
        <p:txBody>
          <a:bodyPr wrap="square" lIns="0" tIns="0" rIns="0" bIns="0" anchor="ctr">
            <a:spAutoFit/>
          </a:bodyPr>
          <a:lstStyle/>
          <a:p>
            <a:pPr algn="l">
              <a:spcAft>
                <a:spcPts val="400"/>
              </a:spcAft>
            </a:pPr>
            <a:r>
              <a:rPr sz="1400" b="1">
                <a:solidFill>
                  <a:srgbClr val="1B365D"/>
                </a:solidFill>
              </a:rPr>
              <a:t>By phone or video</a:t>
            </a:r>
          </a:p>
        </p:txBody>
      </p:sp>
      <p:sp>
        <p:nvSpPr>
          <p:cNvPr id="25" name="Icon circle FaClock"/>
          <p:cNvSpPr/>
          <p:nvPr/>
        </p:nvSpPr>
        <p:spPr>
          <a:xfrm>
            <a:off x="5175504" y="4956048"/>
            <a:ext cx="640080" cy="64008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Icon FaClock" descr="FaClock_FFFFFF.png"/>
          <p:cNvPicPr>
            <a:picLocks noChangeAspect="1"/>
          </p:cNvPicPr>
          <p:nvPr/>
        </p:nvPicPr>
        <p:blipFill>
          <a:blip r:embed="rId5"/>
          <a:stretch>
            <a:fillRect/>
          </a:stretch>
        </p:blipFill>
        <p:spPr>
          <a:xfrm>
            <a:off x="5329123" y="5109667"/>
            <a:ext cx="332841" cy="332841"/>
          </a:xfrm>
          <a:prstGeom prst="rect">
            <a:avLst/>
          </a:prstGeom>
        </p:spPr>
      </p:pic>
      <p:sp>
        <p:nvSpPr>
          <p:cNvPr id="27" name="TextBox 26"/>
          <p:cNvSpPr txBox="1"/>
          <p:nvPr/>
        </p:nvSpPr>
        <p:spPr>
          <a:xfrm>
            <a:off x="5907024" y="4846320"/>
            <a:ext cx="1280160" cy="868680"/>
          </a:xfrm>
          <a:prstGeom prst="rect">
            <a:avLst/>
          </a:prstGeom>
          <a:noFill/>
        </p:spPr>
        <p:txBody>
          <a:bodyPr wrap="square" lIns="0" tIns="0" rIns="0" bIns="0" anchor="ctr">
            <a:spAutoFit/>
          </a:bodyPr>
          <a:lstStyle/>
          <a:p>
            <a:pPr algn="l">
              <a:spcAft>
                <a:spcPts val="400"/>
              </a:spcAft>
            </a:pPr>
            <a:r>
              <a:rPr sz="1400" b="1">
                <a:solidFill>
                  <a:srgbClr val="1B365D"/>
                </a:solidFill>
              </a:rPr>
              <a:t>~45 min, once a week</a:t>
            </a:r>
          </a:p>
        </p:txBody>
      </p:sp>
      <p:sp>
        <p:nvSpPr>
          <p:cNvPr id="28" name="Icon circle FaLanguage"/>
          <p:cNvSpPr/>
          <p:nvPr/>
        </p:nvSpPr>
        <p:spPr>
          <a:xfrm>
            <a:off x="7260336" y="4956048"/>
            <a:ext cx="640080" cy="64008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Icon FaLanguage" descr="FaLanguage_FFFFFF.png"/>
          <p:cNvPicPr>
            <a:picLocks noChangeAspect="1"/>
          </p:cNvPicPr>
          <p:nvPr/>
        </p:nvPicPr>
        <p:blipFill>
          <a:blip r:embed="rId6"/>
          <a:stretch>
            <a:fillRect/>
          </a:stretch>
        </p:blipFill>
        <p:spPr>
          <a:xfrm>
            <a:off x="7413955" y="5109667"/>
            <a:ext cx="332841" cy="332841"/>
          </a:xfrm>
          <a:prstGeom prst="rect">
            <a:avLst/>
          </a:prstGeom>
        </p:spPr>
      </p:pic>
      <p:sp>
        <p:nvSpPr>
          <p:cNvPr id="30" name="TextBox 29"/>
          <p:cNvSpPr txBox="1"/>
          <p:nvPr/>
        </p:nvSpPr>
        <p:spPr>
          <a:xfrm>
            <a:off x="7991856" y="5172938"/>
            <a:ext cx="1280160" cy="215444"/>
          </a:xfrm>
          <a:prstGeom prst="rect">
            <a:avLst/>
          </a:prstGeom>
          <a:noFill/>
        </p:spPr>
        <p:txBody>
          <a:bodyPr wrap="square" lIns="0" tIns="0" rIns="0" bIns="0" anchor="ctr">
            <a:spAutoFit/>
          </a:bodyPr>
          <a:lstStyle/>
          <a:p>
            <a:pPr algn="l">
              <a:spcAft>
                <a:spcPts val="400"/>
              </a:spcAft>
            </a:pPr>
            <a:r>
              <a:rPr sz="1400" b="1" dirty="0">
                <a:solidFill>
                  <a:srgbClr val="1B365D"/>
                </a:solidFill>
              </a:rPr>
              <a:t>English</a:t>
            </a:r>
          </a:p>
        </p:txBody>
      </p:sp>
      <p:sp>
        <p:nvSpPr>
          <p:cNvPr id="31" name="Icon circle FaUserFriends"/>
          <p:cNvSpPr/>
          <p:nvPr/>
        </p:nvSpPr>
        <p:spPr>
          <a:xfrm>
            <a:off x="9345167" y="4956048"/>
            <a:ext cx="640080" cy="64008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2" name="Icon FaUserFriends" descr="FaUserFriends_FFFFFF.png"/>
          <p:cNvPicPr>
            <a:picLocks noChangeAspect="1"/>
          </p:cNvPicPr>
          <p:nvPr/>
        </p:nvPicPr>
        <p:blipFill>
          <a:blip r:embed="rId7"/>
          <a:stretch>
            <a:fillRect/>
          </a:stretch>
        </p:blipFill>
        <p:spPr>
          <a:xfrm>
            <a:off x="9498787" y="5109667"/>
            <a:ext cx="332841" cy="332841"/>
          </a:xfrm>
          <a:prstGeom prst="rect">
            <a:avLst/>
          </a:prstGeom>
        </p:spPr>
      </p:pic>
      <p:sp>
        <p:nvSpPr>
          <p:cNvPr id="33" name="TextBox 32"/>
          <p:cNvSpPr txBox="1"/>
          <p:nvPr/>
        </p:nvSpPr>
        <p:spPr>
          <a:xfrm>
            <a:off x="10076688" y="4846320"/>
            <a:ext cx="1280160" cy="868680"/>
          </a:xfrm>
          <a:prstGeom prst="rect">
            <a:avLst/>
          </a:prstGeom>
          <a:noFill/>
        </p:spPr>
        <p:txBody>
          <a:bodyPr wrap="square" lIns="0" tIns="0" rIns="0" bIns="0" anchor="ctr">
            <a:spAutoFit/>
          </a:bodyPr>
          <a:lstStyle/>
          <a:p>
            <a:pPr algn="l">
              <a:spcAft>
                <a:spcPts val="400"/>
              </a:spcAft>
            </a:pPr>
            <a:r>
              <a:rPr sz="1400" b="1">
                <a:solidFill>
                  <a:srgbClr val="1B365D"/>
                </a:solidFill>
              </a:rPr>
              <a:t>Caregiver welcome</a:t>
            </a:r>
          </a:p>
        </p:txBody>
      </p:sp>
      <p:sp>
        <p:nvSpPr>
          <p:cNvPr id="35" name="Module 1 card"/>
          <p:cNvSpPr/>
          <p:nvPr/>
        </p:nvSpPr>
        <p:spPr>
          <a:xfrm>
            <a:off x="822960" y="1554480"/>
            <a:ext cx="6309360" cy="288036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097280" y="1826120"/>
            <a:ext cx="5760720" cy="553998"/>
          </a:xfrm>
          <a:prstGeom prst="rect">
            <a:avLst/>
          </a:prstGeom>
          <a:noFill/>
        </p:spPr>
        <p:txBody>
          <a:bodyPr wrap="square" lIns="0" tIns="0" rIns="0" bIns="0" anchor="ctr">
            <a:spAutoFit/>
          </a:bodyPr>
          <a:lstStyle/>
          <a:p>
            <a:r>
              <a:rPr lang="en-US" sz="1400" b="0" dirty="0">
                <a:solidFill>
                  <a:srgbClr val="FFFFFF"/>
                </a:solidFill>
              </a:rPr>
              <a:t>Session</a:t>
            </a:r>
            <a:r>
              <a:rPr sz="1400" b="0" dirty="0">
                <a:solidFill>
                  <a:srgbClr val="FFFFFF"/>
                </a:solidFill>
              </a:rPr>
              <a:t> 1</a:t>
            </a:r>
          </a:p>
          <a:p>
            <a:r>
              <a:rPr sz="2200" b="1" dirty="0">
                <a:solidFill>
                  <a:srgbClr val="FFFFFF"/>
                </a:solidFill>
              </a:rPr>
              <a:t>Talk </a:t>
            </a:r>
            <a:r>
              <a:rPr lang="en-US" sz="2200" b="1" dirty="0">
                <a:solidFill>
                  <a:srgbClr val="FFFFFF"/>
                </a:solidFill>
              </a:rPr>
              <a:t>About Cancer </a:t>
            </a:r>
            <a:r>
              <a:rPr sz="2200" b="1" dirty="0">
                <a:solidFill>
                  <a:srgbClr val="FFFFFF"/>
                </a:solidFill>
              </a:rPr>
              <a:t>&amp; Cope</a:t>
            </a:r>
            <a:r>
              <a:rPr lang="en-US" sz="2200" b="1" dirty="0">
                <a:solidFill>
                  <a:srgbClr val="FFFFFF"/>
                </a:solidFill>
              </a:rPr>
              <a:t> With Cancer</a:t>
            </a:r>
            <a:endParaRPr sz="2200" b="1" dirty="0">
              <a:solidFill>
                <a:srgbClr val="FFFFFF"/>
              </a:solidFill>
            </a:endParaRPr>
          </a:p>
        </p:txBody>
      </p:sp>
      <p:sp>
        <p:nvSpPr>
          <p:cNvPr id="37" name="Icon circle FaComments"/>
          <p:cNvSpPr/>
          <p:nvPr/>
        </p:nvSpPr>
        <p:spPr>
          <a:xfrm>
            <a:off x="1097280" y="2697480"/>
            <a:ext cx="731520" cy="73152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8" name="Icon FaComments" descr="image.png"/>
          <p:cNvPicPr>
            <a:picLocks noChangeAspect="1"/>
          </p:cNvPicPr>
          <p:nvPr/>
        </p:nvPicPr>
        <p:blipFill>
          <a:blip r:embed="rId8"/>
          <a:stretch>
            <a:fillRect/>
          </a:stretch>
        </p:blipFill>
        <p:spPr>
          <a:xfrm>
            <a:off x="1272844" y="2873044"/>
            <a:ext cx="380390" cy="380390"/>
          </a:xfrm>
          <a:prstGeom prst="rect">
            <a:avLst/>
          </a:prstGeom>
        </p:spPr>
      </p:pic>
      <p:sp>
        <p:nvSpPr>
          <p:cNvPr id="39" name="TextBox 38"/>
          <p:cNvSpPr txBox="1"/>
          <p:nvPr/>
        </p:nvSpPr>
        <p:spPr>
          <a:xfrm>
            <a:off x="1097280" y="3566160"/>
            <a:ext cx="2697480" cy="523220"/>
          </a:xfrm>
          <a:prstGeom prst="rect">
            <a:avLst/>
          </a:prstGeom>
          <a:noFill/>
        </p:spPr>
        <p:txBody>
          <a:bodyPr wrap="square" lIns="0" tIns="0" rIns="0" bIns="0" anchor="t">
            <a:spAutoFit/>
          </a:bodyPr>
          <a:lstStyle/>
          <a:p>
            <a:r>
              <a:rPr lang="en-US" sz="1700" dirty="0">
                <a:solidFill>
                  <a:srgbClr val="FFFFFF"/>
                </a:solidFill>
              </a:rPr>
              <a:t>How to c</a:t>
            </a:r>
            <a:r>
              <a:rPr sz="1700" b="0" dirty="0">
                <a:solidFill>
                  <a:srgbClr val="FFFFFF"/>
                </a:solidFill>
              </a:rPr>
              <a:t>ommunicate about cancer together</a:t>
            </a:r>
            <a:r>
              <a:rPr lang="en-US" sz="1700" dirty="0">
                <a:solidFill>
                  <a:srgbClr val="FFFFFF"/>
                </a:solidFill>
              </a:rPr>
              <a:t>.</a:t>
            </a:r>
            <a:endParaRPr sz="1700" b="0" dirty="0">
              <a:solidFill>
                <a:srgbClr val="FFFFFF"/>
              </a:solidFill>
            </a:endParaRPr>
          </a:p>
        </p:txBody>
      </p:sp>
      <p:sp>
        <p:nvSpPr>
          <p:cNvPr id="40" name="Icon circle FaHeartbeat"/>
          <p:cNvSpPr/>
          <p:nvPr/>
        </p:nvSpPr>
        <p:spPr>
          <a:xfrm>
            <a:off x="4069080" y="2697480"/>
            <a:ext cx="731520" cy="73152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1" name="Icon FaHeartbeat" descr="image.png"/>
          <p:cNvPicPr>
            <a:picLocks noChangeAspect="1"/>
          </p:cNvPicPr>
          <p:nvPr/>
        </p:nvPicPr>
        <p:blipFill>
          <a:blip r:embed="rId9"/>
          <a:stretch>
            <a:fillRect/>
          </a:stretch>
        </p:blipFill>
        <p:spPr>
          <a:xfrm>
            <a:off x="4244644" y="2873044"/>
            <a:ext cx="380390" cy="380390"/>
          </a:xfrm>
          <a:prstGeom prst="rect">
            <a:avLst/>
          </a:prstGeom>
        </p:spPr>
      </p:pic>
      <p:sp>
        <p:nvSpPr>
          <p:cNvPr id="42" name="TextBox 41"/>
          <p:cNvSpPr txBox="1"/>
          <p:nvPr/>
        </p:nvSpPr>
        <p:spPr>
          <a:xfrm>
            <a:off x="4069080" y="3566160"/>
            <a:ext cx="2697480" cy="784830"/>
          </a:xfrm>
          <a:prstGeom prst="rect">
            <a:avLst/>
          </a:prstGeom>
          <a:noFill/>
        </p:spPr>
        <p:txBody>
          <a:bodyPr wrap="square" lIns="0" tIns="0" rIns="0" bIns="0" anchor="t">
            <a:spAutoFit/>
          </a:bodyPr>
          <a:lstStyle/>
          <a:p>
            <a:r>
              <a:rPr lang="en-US" sz="1700" dirty="0">
                <a:solidFill>
                  <a:srgbClr val="FFFFFF"/>
                </a:solidFill>
              </a:rPr>
              <a:t>How to m</a:t>
            </a:r>
            <a:r>
              <a:rPr sz="1700" b="0" dirty="0">
                <a:solidFill>
                  <a:srgbClr val="FFFFFF"/>
                </a:solidFill>
              </a:rPr>
              <a:t>anage the distress these conversations can bring up</a:t>
            </a:r>
            <a:r>
              <a:rPr lang="en-US" sz="1700" b="0" dirty="0">
                <a:solidFill>
                  <a:srgbClr val="FFFFFF"/>
                </a:solidFill>
              </a:rPr>
              <a:t>.</a:t>
            </a:r>
            <a:endParaRPr sz="1700" b="0" dirty="0">
              <a:solidFill>
                <a:srgbClr val="FFFFFF"/>
              </a:solidFill>
            </a:endParaRPr>
          </a:p>
        </p:txBody>
      </p:sp>
      <p:sp>
        <p:nvSpPr>
          <p:cNvPr id="43" name="Module 2 card"/>
          <p:cNvSpPr/>
          <p:nvPr/>
        </p:nvSpPr>
        <p:spPr>
          <a:xfrm>
            <a:off x="7452360" y="1554480"/>
            <a:ext cx="3886200" cy="2880360"/>
          </a:xfrm>
          <a:prstGeom prst="roundRect">
            <a:avLst>
              <a:gd name="adj" fmla="val 8000"/>
            </a:avLst>
          </a:prstGeom>
          <a:solidFill>
            <a:srgbClr val="AA4A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7726679" y="1826120"/>
            <a:ext cx="3383280" cy="553998"/>
          </a:xfrm>
          <a:prstGeom prst="rect">
            <a:avLst/>
          </a:prstGeom>
          <a:noFill/>
        </p:spPr>
        <p:txBody>
          <a:bodyPr wrap="square" lIns="0" tIns="0" rIns="0" bIns="0" anchor="ctr">
            <a:spAutoFit/>
          </a:bodyPr>
          <a:lstStyle/>
          <a:p>
            <a:r>
              <a:rPr lang="en-US" sz="1400" b="0" dirty="0">
                <a:solidFill>
                  <a:srgbClr val="FFFFFF"/>
                </a:solidFill>
              </a:rPr>
              <a:t>Session</a:t>
            </a:r>
            <a:r>
              <a:rPr sz="1400" b="0" dirty="0">
                <a:solidFill>
                  <a:srgbClr val="FFFFFF"/>
                </a:solidFill>
              </a:rPr>
              <a:t> 2</a:t>
            </a:r>
          </a:p>
          <a:p>
            <a:r>
              <a:rPr sz="2200" b="1" dirty="0">
                <a:solidFill>
                  <a:srgbClr val="FFFFFF"/>
                </a:solidFill>
              </a:rPr>
              <a:t>Plan</a:t>
            </a:r>
            <a:r>
              <a:rPr lang="en-US" sz="2200" b="1" dirty="0">
                <a:solidFill>
                  <a:srgbClr val="FFFFFF"/>
                </a:solidFill>
              </a:rPr>
              <a:t> For End-of-Life Care</a:t>
            </a:r>
            <a:endParaRPr sz="2200" b="1" dirty="0">
              <a:solidFill>
                <a:srgbClr val="FFFFFF"/>
              </a:solidFill>
            </a:endParaRPr>
          </a:p>
        </p:txBody>
      </p:sp>
      <p:sp>
        <p:nvSpPr>
          <p:cNvPr id="45" name="Icon circle FaClipboardCheck"/>
          <p:cNvSpPr/>
          <p:nvPr/>
        </p:nvSpPr>
        <p:spPr>
          <a:xfrm>
            <a:off x="7726679" y="2697480"/>
            <a:ext cx="731520" cy="73152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6" name="Icon FaClipboardCheck" descr="image.png"/>
          <p:cNvPicPr>
            <a:picLocks noChangeAspect="1"/>
          </p:cNvPicPr>
          <p:nvPr/>
        </p:nvPicPr>
        <p:blipFill>
          <a:blip r:embed="rId10"/>
          <a:stretch>
            <a:fillRect/>
          </a:stretch>
        </p:blipFill>
        <p:spPr>
          <a:xfrm>
            <a:off x="7902244" y="2873044"/>
            <a:ext cx="380390" cy="380390"/>
          </a:xfrm>
          <a:prstGeom prst="rect">
            <a:avLst/>
          </a:prstGeom>
        </p:spPr>
      </p:pic>
      <p:sp>
        <p:nvSpPr>
          <p:cNvPr id="47" name="TextBox 46"/>
          <p:cNvSpPr txBox="1"/>
          <p:nvPr/>
        </p:nvSpPr>
        <p:spPr>
          <a:xfrm>
            <a:off x="7726679" y="3566160"/>
            <a:ext cx="3383280" cy="523220"/>
          </a:xfrm>
          <a:prstGeom prst="rect">
            <a:avLst/>
          </a:prstGeom>
          <a:noFill/>
        </p:spPr>
        <p:txBody>
          <a:bodyPr wrap="square" lIns="0" tIns="0" rIns="0" bIns="0" anchor="t">
            <a:spAutoFit/>
          </a:bodyPr>
          <a:lstStyle/>
          <a:p>
            <a:r>
              <a:rPr lang="en-US" sz="1700" dirty="0">
                <a:solidFill>
                  <a:srgbClr val="FFFFFF"/>
                </a:solidFill>
              </a:rPr>
              <a:t>How to e</a:t>
            </a:r>
            <a:r>
              <a:rPr sz="1700" b="0" dirty="0">
                <a:solidFill>
                  <a:srgbClr val="FFFFFF"/>
                </a:solidFill>
              </a:rPr>
              <a:t>ngage in ACP and leave with a clear action plan</a:t>
            </a:r>
            <a:r>
              <a:rPr lang="en-US" sz="1700" b="0" dirty="0">
                <a:solidFill>
                  <a:srgbClr val="FFFFFF"/>
                </a:solidFill>
              </a:rPr>
              <a:t>.</a:t>
            </a:r>
            <a:endParaRPr sz="1700" b="0"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a:solidFill>
                  <a:srgbClr val="1B365D"/>
                </a:solidFill>
              </a:rPr>
              <a:t>Why bring a caregiver into the conversation?</a:t>
            </a:r>
          </a:p>
        </p:txBody>
      </p:sp>
      <p:sp>
        <p:nvSpPr>
          <p:cNvPr id="22"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7</a:t>
            </a:fld>
            <a:endParaRPr lang="en-US"/>
          </a:p>
        </p:txBody>
      </p:sp>
      <p:sp>
        <p:nvSpPr>
          <p:cNvPr id="3" name="Rounded Rectangle 2"/>
          <p:cNvSpPr/>
          <p:nvPr/>
        </p:nvSpPr>
        <p:spPr>
          <a:xfrm>
            <a:off x="822960" y="1600200"/>
            <a:ext cx="3931920" cy="42062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UserFriends"/>
          <p:cNvSpPr/>
          <p:nvPr/>
        </p:nvSpPr>
        <p:spPr>
          <a:xfrm>
            <a:off x="1828800" y="2011680"/>
            <a:ext cx="1920240" cy="192024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UserFriends" descr="FaUserFriends_FFFFFF.png"/>
          <p:cNvPicPr>
            <a:picLocks noChangeAspect="1"/>
          </p:cNvPicPr>
          <p:nvPr/>
        </p:nvPicPr>
        <p:blipFill>
          <a:blip r:embed="rId3"/>
          <a:stretch>
            <a:fillRect/>
          </a:stretch>
        </p:blipFill>
        <p:spPr>
          <a:xfrm>
            <a:off x="2289657" y="2472537"/>
            <a:ext cx="998524" cy="998524"/>
          </a:xfrm>
          <a:prstGeom prst="rect">
            <a:avLst/>
          </a:prstGeom>
        </p:spPr>
      </p:pic>
      <p:sp>
        <p:nvSpPr>
          <p:cNvPr id="6" name="TextBox 5"/>
          <p:cNvSpPr txBox="1"/>
          <p:nvPr/>
        </p:nvSpPr>
        <p:spPr>
          <a:xfrm>
            <a:off x="1097280" y="4160520"/>
            <a:ext cx="3383280" cy="1463040"/>
          </a:xfrm>
          <a:prstGeom prst="rect">
            <a:avLst/>
          </a:prstGeom>
          <a:noFill/>
        </p:spPr>
        <p:txBody>
          <a:bodyPr wrap="square" lIns="0" tIns="0" rIns="0" bIns="0" anchor="t">
            <a:spAutoFit/>
          </a:bodyPr>
          <a:lstStyle/>
          <a:p>
            <a:pPr algn="ctr">
              <a:spcAft>
                <a:spcPts val="400"/>
              </a:spcAft>
            </a:pPr>
            <a:r>
              <a:rPr sz="2100" b="1">
                <a:solidFill>
                  <a:srgbClr val="FFFFFF"/>
                </a:solidFill>
                <a:latin typeface="Times New Roman"/>
              </a:rPr>
              <a:t>Decisions at the end of life are rarely made alone</a:t>
            </a:r>
          </a:p>
        </p:txBody>
      </p:sp>
      <p:sp>
        <p:nvSpPr>
          <p:cNvPr id="7" name="Rounded Rectangle 6"/>
          <p:cNvSpPr/>
          <p:nvPr/>
        </p:nvSpPr>
        <p:spPr>
          <a:xfrm>
            <a:off x="5120640" y="1600200"/>
            <a:ext cx="640080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Icon circle FaHandsHelping"/>
          <p:cNvSpPr/>
          <p:nvPr/>
        </p:nvSpPr>
        <p:spPr>
          <a:xfrm>
            <a:off x="5349240" y="1828800"/>
            <a:ext cx="777240" cy="77724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Icon FaHandsHelping" descr="FaHandsHelping_FFFFFF.png"/>
          <p:cNvPicPr>
            <a:picLocks noChangeAspect="1"/>
          </p:cNvPicPr>
          <p:nvPr/>
        </p:nvPicPr>
        <p:blipFill>
          <a:blip r:embed="rId4"/>
          <a:stretch>
            <a:fillRect/>
          </a:stretch>
        </p:blipFill>
        <p:spPr>
          <a:xfrm>
            <a:off x="5535777" y="2015337"/>
            <a:ext cx="404164" cy="404164"/>
          </a:xfrm>
          <a:prstGeom prst="rect">
            <a:avLst/>
          </a:prstGeom>
        </p:spPr>
      </p:pic>
      <p:sp>
        <p:nvSpPr>
          <p:cNvPr id="10" name="TextBox 9"/>
          <p:cNvSpPr txBox="1"/>
          <p:nvPr/>
        </p:nvSpPr>
        <p:spPr>
          <a:xfrm>
            <a:off x="6355080" y="1783080"/>
            <a:ext cx="5029200" cy="411480"/>
          </a:xfrm>
          <a:prstGeom prst="rect">
            <a:avLst/>
          </a:prstGeom>
          <a:noFill/>
        </p:spPr>
        <p:txBody>
          <a:bodyPr wrap="square" lIns="0" tIns="0" rIns="0" bIns="0" anchor="t">
            <a:spAutoFit/>
          </a:bodyPr>
          <a:lstStyle/>
          <a:p>
            <a:pPr algn="l">
              <a:spcAft>
                <a:spcPts val="400"/>
              </a:spcAft>
            </a:pPr>
            <a:r>
              <a:rPr sz="1900" b="1">
                <a:solidFill>
                  <a:srgbClr val="1B365D"/>
                </a:solidFill>
              </a:rPr>
              <a:t>Caregivers are central</a:t>
            </a:r>
          </a:p>
        </p:txBody>
      </p:sp>
      <p:sp>
        <p:nvSpPr>
          <p:cNvPr id="11" name="TextBox 10"/>
          <p:cNvSpPr txBox="1"/>
          <p:nvPr/>
        </p:nvSpPr>
        <p:spPr>
          <a:xfrm>
            <a:off x="6355080" y="2221992"/>
            <a:ext cx="5029200" cy="457200"/>
          </a:xfrm>
          <a:prstGeom prst="rect">
            <a:avLst/>
          </a:prstGeom>
          <a:noFill/>
        </p:spPr>
        <p:txBody>
          <a:bodyPr wrap="square" lIns="0" tIns="0" rIns="0" bIns="0" anchor="t">
            <a:spAutoFit/>
          </a:bodyPr>
          <a:lstStyle/>
          <a:p>
            <a:pPr algn="l">
              <a:spcAft>
                <a:spcPts val="400"/>
              </a:spcAft>
            </a:pPr>
            <a:r>
              <a:rPr sz="1500" b="0">
                <a:solidFill>
                  <a:srgbClr val="4A5560"/>
                </a:solidFill>
              </a:rPr>
              <a:t>They shape end-of-life care and decision-making</a:t>
            </a:r>
          </a:p>
        </p:txBody>
      </p:sp>
      <p:sp>
        <p:nvSpPr>
          <p:cNvPr id="12" name="Rounded Rectangle 11"/>
          <p:cNvSpPr/>
          <p:nvPr/>
        </p:nvSpPr>
        <p:spPr>
          <a:xfrm>
            <a:off x="5120640" y="3063240"/>
            <a:ext cx="640080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Icon circle FaUsers"/>
          <p:cNvSpPr/>
          <p:nvPr/>
        </p:nvSpPr>
        <p:spPr>
          <a:xfrm>
            <a:off x="5349240" y="3291840"/>
            <a:ext cx="777240" cy="77724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Icon FaUsers" descr="FaUsers_FFFFFF.png"/>
          <p:cNvPicPr>
            <a:picLocks noChangeAspect="1"/>
          </p:cNvPicPr>
          <p:nvPr/>
        </p:nvPicPr>
        <p:blipFill>
          <a:blip r:embed="rId5"/>
          <a:stretch>
            <a:fillRect/>
          </a:stretch>
        </p:blipFill>
        <p:spPr>
          <a:xfrm>
            <a:off x="5535777" y="3478377"/>
            <a:ext cx="404164" cy="404164"/>
          </a:xfrm>
          <a:prstGeom prst="rect">
            <a:avLst/>
          </a:prstGeom>
        </p:spPr>
      </p:pic>
      <p:sp>
        <p:nvSpPr>
          <p:cNvPr id="15" name="TextBox 14"/>
          <p:cNvSpPr txBox="1"/>
          <p:nvPr/>
        </p:nvSpPr>
        <p:spPr>
          <a:xfrm>
            <a:off x="6355080" y="3246120"/>
            <a:ext cx="5029200" cy="411480"/>
          </a:xfrm>
          <a:prstGeom prst="rect">
            <a:avLst/>
          </a:prstGeom>
          <a:noFill/>
        </p:spPr>
        <p:txBody>
          <a:bodyPr wrap="square" lIns="0" tIns="0" rIns="0" bIns="0" anchor="t">
            <a:spAutoFit/>
          </a:bodyPr>
          <a:lstStyle/>
          <a:p>
            <a:pPr algn="l">
              <a:spcAft>
                <a:spcPts val="400"/>
              </a:spcAft>
            </a:pPr>
            <a:r>
              <a:rPr sz="1900" b="1">
                <a:solidFill>
                  <a:srgbClr val="1B365D"/>
                </a:solidFill>
              </a:rPr>
              <a:t>Family and community matter</a:t>
            </a:r>
          </a:p>
        </p:txBody>
      </p:sp>
      <p:sp>
        <p:nvSpPr>
          <p:cNvPr id="16" name="TextBox 15"/>
          <p:cNvSpPr txBox="1"/>
          <p:nvPr/>
        </p:nvSpPr>
        <p:spPr>
          <a:xfrm>
            <a:off x="6355080" y="3685032"/>
            <a:ext cx="5029200" cy="461665"/>
          </a:xfrm>
          <a:prstGeom prst="rect">
            <a:avLst/>
          </a:prstGeom>
          <a:noFill/>
        </p:spPr>
        <p:txBody>
          <a:bodyPr wrap="square" lIns="0" tIns="0" rIns="0" bIns="0" anchor="t">
            <a:spAutoFit/>
          </a:bodyPr>
          <a:lstStyle/>
          <a:p>
            <a:pPr algn="l">
              <a:spcAft>
                <a:spcPts val="400"/>
              </a:spcAft>
            </a:pPr>
            <a:r>
              <a:rPr sz="1500" b="0" dirty="0">
                <a:solidFill>
                  <a:srgbClr val="4A5560"/>
                </a:solidFill>
              </a:rPr>
              <a:t>Especially for many </a:t>
            </a:r>
            <a:r>
              <a:rPr lang="en-US" sz="1500" b="0" dirty="0">
                <a:solidFill>
                  <a:srgbClr val="4A5560"/>
                </a:solidFill>
              </a:rPr>
              <a:t>patients from </a:t>
            </a:r>
            <a:r>
              <a:rPr sz="1500" b="0" dirty="0">
                <a:solidFill>
                  <a:srgbClr val="4A5560"/>
                </a:solidFill>
              </a:rPr>
              <a:t>racial &amp; ethnic minority </a:t>
            </a:r>
            <a:r>
              <a:rPr lang="en-US" sz="1500" b="0" dirty="0">
                <a:solidFill>
                  <a:srgbClr val="4A5560"/>
                </a:solidFill>
              </a:rPr>
              <a:t>backgrounds</a:t>
            </a:r>
            <a:endParaRPr sz="1500" b="0" dirty="0">
              <a:solidFill>
                <a:srgbClr val="4A5560"/>
              </a:solidFill>
            </a:endParaRPr>
          </a:p>
        </p:txBody>
      </p:sp>
      <p:sp>
        <p:nvSpPr>
          <p:cNvPr id="17" name="Rounded Rectangle 16"/>
          <p:cNvSpPr/>
          <p:nvPr/>
        </p:nvSpPr>
        <p:spPr>
          <a:xfrm>
            <a:off x="5120640" y="4526280"/>
            <a:ext cx="640080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Icon circle FaRandom"/>
          <p:cNvSpPr/>
          <p:nvPr/>
        </p:nvSpPr>
        <p:spPr>
          <a:xfrm>
            <a:off x="5349240" y="4754880"/>
            <a:ext cx="777240" cy="77724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Icon FaRandom" descr="FaRandom_FFFFFF.png"/>
          <p:cNvPicPr>
            <a:picLocks noChangeAspect="1"/>
          </p:cNvPicPr>
          <p:nvPr/>
        </p:nvPicPr>
        <p:blipFill>
          <a:blip r:embed="rId6"/>
          <a:stretch>
            <a:fillRect/>
          </a:stretch>
        </p:blipFill>
        <p:spPr>
          <a:xfrm>
            <a:off x="5535777" y="4941417"/>
            <a:ext cx="404164" cy="404164"/>
          </a:xfrm>
          <a:prstGeom prst="rect">
            <a:avLst/>
          </a:prstGeom>
        </p:spPr>
      </p:pic>
      <p:sp>
        <p:nvSpPr>
          <p:cNvPr id="20" name="TextBox 19"/>
          <p:cNvSpPr txBox="1"/>
          <p:nvPr/>
        </p:nvSpPr>
        <p:spPr>
          <a:xfrm>
            <a:off x="6355080" y="4709160"/>
            <a:ext cx="5029200" cy="411480"/>
          </a:xfrm>
          <a:prstGeom prst="rect">
            <a:avLst/>
          </a:prstGeom>
          <a:noFill/>
        </p:spPr>
        <p:txBody>
          <a:bodyPr wrap="square" lIns="0" tIns="0" rIns="0" bIns="0" anchor="t">
            <a:spAutoFit/>
          </a:bodyPr>
          <a:lstStyle/>
          <a:p>
            <a:pPr algn="l">
              <a:spcAft>
                <a:spcPts val="400"/>
              </a:spcAft>
            </a:pPr>
            <a:r>
              <a:rPr sz="1900" b="1">
                <a:solidFill>
                  <a:srgbClr val="1B365D"/>
                </a:solidFill>
              </a:rPr>
              <a:t>Flexible by design</a:t>
            </a:r>
          </a:p>
        </p:txBody>
      </p:sp>
      <p:sp>
        <p:nvSpPr>
          <p:cNvPr id="21" name="TextBox 20"/>
          <p:cNvSpPr txBox="1"/>
          <p:nvPr/>
        </p:nvSpPr>
        <p:spPr>
          <a:xfrm>
            <a:off x="6355080" y="5148072"/>
            <a:ext cx="5029200" cy="457200"/>
          </a:xfrm>
          <a:prstGeom prst="rect">
            <a:avLst/>
          </a:prstGeom>
          <a:noFill/>
        </p:spPr>
        <p:txBody>
          <a:bodyPr wrap="square" lIns="0" tIns="0" rIns="0" bIns="0" anchor="t">
            <a:spAutoFit/>
          </a:bodyPr>
          <a:lstStyle/>
          <a:p>
            <a:pPr algn="l">
              <a:spcAft>
                <a:spcPts val="400"/>
              </a:spcAft>
            </a:pPr>
            <a:r>
              <a:rPr sz="1500" b="0">
                <a:solidFill>
                  <a:srgbClr val="4A5560"/>
                </a:solidFill>
              </a:rPr>
              <a:t>Join as a patient–caregiver pair or as a patient alone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Research questions: </a:t>
            </a:r>
            <a:r>
              <a:rPr sz="3000" b="0" dirty="0">
                <a:solidFill>
                  <a:srgbClr val="1B365D"/>
                </a:solidFill>
              </a:rPr>
              <a:t>Can TAC work in community cancer clinics?</a:t>
            </a:r>
          </a:p>
        </p:txBody>
      </p:sp>
      <p:sp>
        <p:nvSpPr>
          <p:cNvPr id="15"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8</a:t>
            </a:fld>
            <a:endParaRPr lang="en-US"/>
          </a:p>
        </p:txBody>
      </p:sp>
      <p:sp>
        <p:nvSpPr>
          <p:cNvPr id="3" name="Rounded Rectangle 2"/>
          <p:cNvSpPr/>
          <p:nvPr/>
        </p:nvSpPr>
        <p:spPr>
          <a:xfrm>
            <a:off x="822960" y="1600200"/>
            <a:ext cx="5029200" cy="420624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ClipboardCheck"/>
          <p:cNvSpPr/>
          <p:nvPr/>
        </p:nvSpPr>
        <p:spPr>
          <a:xfrm>
            <a:off x="1188720" y="1874519"/>
            <a:ext cx="1051560" cy="105156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ClipboardCheck" descr="FaClipboardCheck_FFFFFF.png"/>
          <p:cNvPicPr>
            <a:picLocks noChangeAspect="1"/>
          </p:cNvPicPr>
          <p:nvPr/>
        </p:nvPicPr>
        <p:blipFill>
          <a:blip r:embed="rId3"/>
          <a:stretch>
            <a:fillRect/>
          </a:stretch>
        </p:blipFill>
        <p:spPr>
          <a:xfrm>
            <a:off x="1441094" y="2126894"/>
            <a:ext cx="546811" cy="546811"/>
          </a:xfrm>
          <a:prstGeom prst="rect">
            <a:avLst/>
          </a:prstGeom>
        </p:spPr>
      </p:pic>
      <p:sp>
        <p:nvSpPr>
          <p:cNvPr id="6" name="TextBox 5"/>
          <p:cNvSpPr txBox="1"/>
          <p:nvPr/>
        </p:nvSpPr>
        <p:spPr>
          <a:xfrm>
            <a:off x="2468880" y="1874519"/>
            <a:ext cx="3200400" cy="1051560"/>
          </a:xfrm>
          <a:prstGeom prst="rect">
            <a:avLst/>
          </a:prstGeom>
          <a:noFill/>
        </p:spPr>
        <p:txBody>
          <a:bodyPr wrap="square" lIns="0" tIns="0" rIns="0" bIns="0" anchor="ctr">
            <a:spAutoFit/>
          </a:bodyPr>
          <a:lstStyle/>
          <a:p>
            <a:pPr algn="l">
              <a:spcAft>
                <a:spcPts val="400"/>
              </a:spcAft>
            </a:pPr>
            <a:r>
              <a:rPr sz="3000" b="1">
                <a:solidFill>
                  <a:srgbClr val="FFFFFF"/>
                </a:solidFill>
                <a:latin typeface="Times New Roman"/>
              </a:rPr>
              <a:t>Aim 1</a:t>
            </a:r>
          </a:p>
        </p:txBody>
      </p:sp>
      <p:sp>
        <p:nvSpPr>
          <p:cNvPr id="7" name="TextBox 6"/>
          <p:cNvSpPr txBox="1"/>
          <p:nvPr/>
        </p:nvSpPr>
        <p:spPr>
          <a:xfrm>
            <a:off x="1188720" y="3119893"/>
            <a:ext cx="4389120" cy="1015663"/>
          </a:xfrm>
          <a:prstGeom prst="rect">
            <a:avLst/>
          </a:prstGeom>
          <a:noFill/>
        </p:spPr>
        <p:txBody>
          <a:bodyPr wrap="square" lIns="0" tIns="0" rIns="0" bIns="0" anchor="t">
            <a:spAutoFit/>
          </a:bodyPr>
          <a:lstStyle/>
          <a:p>
            <a:pPr algn="l">
              <a:spcAft>
                <a:spcPts val="400"/>
              </a:spcAft>
            </a:pPr>
            <a:r>
              <a:rPr lang="en-US" sz="2200" b="1" dirty="0">
                <a:solidFill>
                  <a:srgbClr val="FFFFFF"/>
                </a:solidFill>
              </a:rPr>
              <a:t>To evaluate the feasibility and acceptability of the tailored version of TAC.</a:t>
            </a:r>
            <a:endParaRPr sz="2200" b="1" dirty="0">
              <a:solidFill>
                <a:srgbClr val="FFFFFF"/>
              </a:solidFill>
            </a:endParaRPr>
          </a:p>
        </p:txBody>
      </p:sp>
      <p:sp>
        <p:nvSpPr>
          <p:cNvPr id="8" name="TextBox 7"/>
          <p:cNvSpPr txBox="1"/>
          <p:nvPr/>
        </p:nvSpPr>
        <p:spPr>
          <a:xfrm>
            <a:off x="1188720" y="4577181"/>
            <a:ext cx="4389120" cy="959237"/>
          </a:xfrm>
          <a:prstGeom prst="rect">
            <a:avLst/>
          </a:prstGeom>
          <a:noFill/>
        </p:spPr>
        <p:txBody>
          <a:bodyPr wrap="square" lIns="0" tIns="0" rIns="0" bIns="0" anchor="t">
            <a:spAutoFit/>
          </a:bodyPr>
          <a:lstStyle/>
          <a:p>
            <a:pPr algn="l">
              <a:spcAft>
                <a:spcPts val="400"/>
              </a:spcAft>
            </a:pPr>
            <a:r>
              <a:rPr sz="1400" b="0" dirty="0">
                <a:solidFill>
                  <a:srgbClr val="FFFFFF"/>
                </a:solidFill>
              </a:rPr>
              <a:t>Can clinics enroll patients, can we deliver TAC as designed, and do patients and caregivers </a:t>
            </a:r>
            <a:r>
              <a:rPr lang="en-US" sz="1400" b="0" dirty="0">
                <a:solidFill>
                  <a:srgbClr val="FFFFFF"/>
                </a:solidFill>
              </a:rPr>
              <a:t>like it and </a:t>
            </a:r>
            <a:r>
              <a:rPr sz="1400" b="0" dirty="0">
                <a:solidFill>
                  <a:srgbClr val="FFFFFF"/>
                </a:solidFill>
              </a:rPr>
              <a:t>find it helpful?</a:t>
            </a:r>
            <a:endParaRPr lang="en-US" sz="1400" b="0" dirty="0">
              <a:solidFill>
                <a:srgbClr val="FFFFFF"/>
              </a:solidFill>
            </a:endParaRPr>
          </a:p>
          <a:p>
            <a:pPr algn="l">
              <a:spcAft>
                <a:spcPts val="400"/>
              </a:spcAft>
            </a:pPr>
            <a:endParaRPr lang="en-US" sz="1700" dirty="0">
              <a:solidFill>
                <a:srgbClr val="FFFFFF"/>
              </a:solidFill>
            </a:endParaRPr>
          </a:p>
        </p:txBody>
      </p:sp>
      <p:sp>
        <p:nvSpPr>
          <p:cNvPr id="9" name="Rounded Rectangle 8"/>
          <p:cNvSpPr/>
          <p:nvPr/>
        </p:nvSpPr>
        <p:spPr>
          <a:xfrm>
            <a:off x="6355080" y="1600200"/>
            <a:ext cx="5029200" cy="42062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circle FaChartLine"/>
          <p:cNvSpPr/>
          <p:nvPr/>
        </p:nvSpPr>
        <p:spPr>
          <a:xfrm>
            <a:off x="6720840" y="1874519"/>
            <a:ext cx="1051560" cy="105156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ChartLine" descr="FaChartLine_FFFFFF.png"/>
          <p:cNvPicPr>
            <a:picLocks noChangeAspect="1"/>
          </p:cNvPicPr>
          <p:nvPr/>
        </p:nvPicPr>
        <p:blipFill>
          <a:blip r:embed="rId4"/>
          <a:stretch>
            <a:fillRect/>
          </a:stretch>
        </p:blipFill>
        <p:spPr>
          <a:xfrm>
            <a:off x="6973214" y="2126894"/>
            <a:ext cx="546811" cy="546811"/>
          </a:xfrm>
          <a:prstGeom prst="rect">
            <a:avLst/>
          </a:prstGeom>
        </p:spPr>
      </p:pic>
      <p:sp>
        <p:nvSpPr>
          <p:cNvPr id="12" name="TextBox 11"/>
          <p:cNvSpPr txBox="1"/>
          <p:nvPr/>
        </p:nvSpPr>
        <p:spPr>
          <a:xfrm>
            <a:off x="8001000" y="1874519"/>
            <a:ext cx="3200400" cy="1051560"/>
          </a:xfrm>
          <a:prstGeom prst="rect">
            <a:avLst/>
          </a:prstGeom>
          <a:noFill/>
        </p:spPr>
        <p:txBody>
          <a:bodyPr wrap="square" lIns="0" tIns="0" rIns="0" bIns="0" anchor="ctr">
            <a:spAutoFit/>
          </a:bodyPr>
          <a:lstStyle/>
          <a:p>
            <a:pPr algn="l">
              <a:spcAft>
                <a:spcPts val="400"/>
              </a:spcAft>
            </a:pPr>
            <a:r>
              <a:rPr sz="3000" b="1">
                <a:solidFill>
                  <a:srgbClr val="FFFFFF"/>
                </a:solidFill>
                <a:latin typeface="Times New Roman"/>
              </a:rPr>
              <a:t>Aim 2</a:t>
            </a:r>
          </a:p>
        </p:txBody>
      </p:sp>
      <p:sp>
        <p:nvSpPr>
          <p:cNvPr id="13" name="TextBox 12"/>
          <p:cNvSpPr txBox="1"/>
          <p:nvPr/>
        </p:nvSpPr>
        <p:spPr>
          <a:xfrm>
            <a:off x="6720840" y="3024139"/>
            <a:ext cx="4389120" cy="1354217"/>
          </a:xfrm>
          <a:prstGeom prst="rect">
            <a:avLst/>
          </a:prstGeom>
          <a:noFill/>
        </p:spPr>
        <p:txBody>
          <a:bodyPr wrap="square" lIns="0" tIns="0" rIns="0" bIns="0" anchor="t">
            <a:spAutoFit/>
          </a:bodyPr>
          <a:lstStyle/>
          <a:p>
            <a:pPr algn="l">
              <a:spcAft>
                <a:spcPts val="400"/>
              </a:spcAft>
            </a:pPr>
            <a:r>
              <a:rPr lang="en-US" sz="2200" b="1" dirty="0">
                <a:solidFill>
                  <a:srgbClr val="FFFFFF"/>
                </a:solidFill>
              </a:rPr>
              <a:t>To examine the feasibility of study procedures, including collecting primary and secondary outcomes.</a:t>
            </a:r>
            <a:endParaRPr sz="2200" b="1" dirty="0">
              <a:solidFill>
                <a:srgbClr val="FFFFFF"/>
              </a:solidFill>
            </a:endParaRPr>
          </a:p>
        </p:txBody>
      </p:sp>
      <p:sp>
        <p:nvSpPr>
          <p:cNvPr id="14" name="TextBox 13"/>
          <p:cNvSpPr txBox="1"/>
          <p:nvPr/>
        </p:nvSpPr>
        <p:spPr>
          <a:xfrm>
            <a:off x="6720840" y="4577181"/>
            <a:ext cx="4389120" cy="1077218"/>
          </a:xfrm>
          <a:prstGeom prst="rect">
            <a:avLst/>
          </a:prstGeom>
          <a:noFill/>
        </p:spPr>
        <p:txBody>
          <a:bodyPr wrap="square" lIns="0" tIns="0" rIns="0" bIns="0" anchor="t">
            <a:spAutoFit/>
          </a:bodyPr>
          <a:lstStyle/>
          <a:p>
            <a:pPr algn="l">
              <a:spcAft>
                <a:spcPts val="400"/>
              </a:spcAft>
            </a:pPr>
            <a:r>
              <a:rPr sz="1400" b="0" dirty="0">
                <a:solidFill>
                  <a:srgbClr val="FFFFFF"/>
                </a:solidFill>
              </a:rPr>
              <a:t>Can we collect ACP engagement</a:t>
            </a:r>
            <a:r>
              <a:rPr lang="en-US" sz="1400" b="0" dirty="0">
                <a:solidFill>
                  <a:srgbClr val="FFFFFF"/>
                </a:solidFill>
              </a:rPr>
              <a:t> (primary outcome)</a:t>
            </a:r>
            <a:r>
              <a:rPr sz="1400" b="0" dirty="0">
                <a:solidFill>
                  <a:srgbClr val="FFFFFF"/>
                </a:solidFill>
              </a:rPr>
              <a:t> and </a:t>
            </a:r>
            <a:r>
              <a:rPr lang="en-US" sz="1400" b="0" dirty="0">
                <a:solidFill>
                  <a:srgbClr val="FFFFFF"/>
                </a:solidFill>
              </a:rPr>
              <a:t>secondary outcomes (pt/cg distress, pt/cg prognostic understanding, caregiver burden)</a:t>
            </a:r>
            <a:r>
              <a:rPr lang="en-US" sz="1400" dirty="0">
                <a:solidFill>
                  <a:srgbClr val="FFFFFF"/>
                </a:solidFill>
              </a:rPr>
              <a:t>? Will our randomized controlled trial (RCT) design be successful in a </a:t>
            </a:r>
            <a:r>
              <a:rPr sz="1400" b="0" dirty="0">
                <a:solidFill>
                  <a:srgbClr val="FFFFFF"/>
                </a:solidFill>
              </a:rPr>
              <a:t>larger, multisite </a:t>
            </a:r>
            <a:r>
              <a:rPr lang="en-US" sz="1400" b="0" dirty="0">
                <a:solidFill>
                  <a:srgbClr val="FFFFFF"/>
                </a:solidFill>
              </a:rPr>
              <a:t>randomized controlled </a:t>
            </a:r>
            <a:r>
              <a:rPr sz="1400" b="0" dirty="0">
                <a:solidFill>
                  <a:srgbClr val="FFFFFF"/>
                </a:solidFill>
              </a:rPr>
              <a:t>trial?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Benchmarks for success</a:t>
            </a:r>
            <a:endParaRPr sz="3000" b="0" dirty="0">
              <a:solidFill>
                <a:srgbClr val="1B365D"/>
              </a:solidFill>
            </a:endParaRPr>
          </a:p>
        </p:txBody>
      </p:sp>
      <p:sp>
        <p:nvSpPr>
          <p:cNvPr id="27"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9</a:t>
            </a:fld>
            <a:endParaRPr lang="en-US"/>
          </a:p>
        </p:txBody>
      </p:sp>
      <p:sp>
        <p:nvSpPr>
          <p:cNvPr id="3" name="Rounded Rectangle 2"/>
          <p:cNvSpPr/>
          <p:nvPr/>
        </p:nvSpPr>
        <p:spPr>
          <a:xfrm>
            <a:off x="685800" y="1600200"/>
            <a:ext cx="25146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783080"/>
            <a:ext cx="2057400" cy="320040"/>
          </a:xfrm>
          <a:prstGeom prst="rect">
            <a:avLst/>
          </a:prstGeom>
          <a:noFill/>
        </p:spPr>
        <p:txBody>
          <a:bodyPr wrap="square" lIns="0" tIns="0" rIns="0" bIns="0" anchor="t">
            <a:spAutoFit/>
          </a:bodyPr>
          <a:lstStyle/>
          <a:p>
            <a:pPr algn="l">
              <a:spcAft>
                <a:spcPts val="400"/>
              </a:spcAft>
            </a:pPr>
            <a:r>
              <a:rPr sz="1200" b="1">
                <a:solidFill>
                  <a:srgbClr val="0A799A"/>
                </a:solidFill>
              </a:rPr>
              <a:t>FEASIBILITY</a:t>
            </a:r>
          </a:p>
        </p:txBody>
      </p:sp>
      <p:sp>
        <p:nvSpPr>
          <p:cNvPr id="5" name="Icon circle FaUserCheck"/>
          <p:cNvSpPr/>
          <p:nvPr/>
        </p:nvSpPr>
        <p:spPr>
          <a:xfrm>
            <a:off x="914400" y="2240280"/>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Icon FaUserCheck" descr="FaUserCheck_FFFFFF.png"/>
          <p:cNvPicPr>
            <a:picLocks noChangeAspect="1"/>
          </p:cNvPicPr>
          <p:nvPr/>
        </p:nvPicPr>
        <p:blipFill>
          <a:blip r:embed="rId3"/>
          <a:stretch>
            <a:fillRect/>
          </a:stretch>
        </p:blipFill>
        <p:spPr>
          <a:xfrm>
            <a:off x="1089964" y="2415844"/>
            <a:ext cx="380390" cy="380390"/>
          </a:xfrm>
          <a:prstGeom prst="rect">
            <a:avLst/>
          </a:prstGeom>
        </p:spPr>
      </p:pic>
      <p:sp>
        <p:nvSpPr>
          <p:cNvPr id="7" name="TextBox 6"/>
          <p:cNvSpPr txBox="1"/>
          <p:nvPr/>
        </p:nvSpPr>
        <p:spPr>
          <a:xfrm>
            <a:off x="914400" y="3108960"/>
            <a:ext cx="2194560" cy="914400"/>
          </a:xfrm>
          <a:prstGeom prst="rect">
            <a:avLst/>
          </a:prstGeom>
          <a:noFill/>
        </p:spPr>
        <p:txBody>
          <a:bodyPr wrap="square" lIns="0" tIns="0" rIns="0" bIns="0" anchor="t">
            <a:spAutoFit/>
          </a:bodyPr>
          <a:lstStyle/>
          <a:p>
            <a:pPr algn="l">
              <a:spcAft>
                <a:spcPts val="400"/>
              </a:spcAft>
            </a:pPr>
            <a:r>
              <a:rPr sz="5000" b="1">
                <a:solidFill>
                  <a:srgbClr val="1B365D"/>
                </a:solidFill>
                <a:latin typeface="Times New Roman"/>
              </a:rPr>
              <a:t>≥50%</a:t>
            </a:r>
          </a:p>
        </p:txBody>
      </p:sp>
      <p:sp>
        <p:nvSpPr>
          <p:cNvPr id="8" name="TextBox 7"/>
          <p:cNvSpPr txBox="1"/>
          <p:nvPr/>
        </p:nvSpPr>
        <p:spPr>
          <a:xfrm>
            <a:off x="914400" y="4069080"/>
            <a:ext cx="2103120" cy="523220"/>
          </a:xfrm>
          <a:prstGeom prst="rect">
            <a:avLst/>
          </a:prstGeom>
          <a:noFill/>
        </p:spPr>
        <p:txBody>
          <a:bodyPr wrap="square" lIns="0" tIns="0" rIns="0" bIns="0" anchor="t">
            <a:spAutoFit/>
          </a:bodyPr>
          <a:lstStyle/>
          <a:p>
            <a:pPr algn="l">
              <a:spcAft>
                <a:spcPts val="400"/>
              </a:spcAft>
            </a:pPr>
            <a:r>
              <a:rPr sz="1700" b="0" dirty="0">
                <a:solidFill>
                  <a:srgbClr val="4A5560"/>
                </a:solidFill>
              </a:rPr>
              <a:t>of eligible patients enroll</a:t>
            </a:r>
            <a:r>
              <a:rPr lang="en-US" sz="1700" b="0" dirty="0">
                <a:solidFill>
                  <a:srgbClr val="4A5560"/>
                </a:solidFill>
              </a:rPr>
              <a:t> in the study</a:t>
            </a:r>
            <a:endParaRPr sz="1700" b="0" dirty="0">
              <a:solidFill>
                <a:srgbClr val="4A5560"/>
              </a:solidFill>
            </a:endParaRPr>
          </a:p>
        </p:txBody>
      </p:sp>
      <p:sp>
        <p:nvSpPr>
          <p:cNvPr id="9" name="Rounded Rectangle 8"/>
          <p:cNvSpPr/>
          <p:nvPr/>
        </p:nvSpPr>
        <p:spPr>
          <a:xfrm>
            <a:off x="3520440" y="1600200"/>
            <a:ext cx="25146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749039" y="1783080"/>
            <a:ext cx="2057400" cy="320040"/>
          </a:xfrm>
          <a:prstGeom prst="rect">
            <a:avLst/>
          </a:prstGeom>
          <a:noFill/>
        </p:spPr>
        <p:txBody>
          <a:bodyPr wrap="square" lIns="0" tIns="0" rIns="0" bIns="0" anchor="t">
            <a:spAutoFit/>
          </a:bodyPr>
          <a:lstStyle/>
          <a:p>
            <a:pPr algn="l">
              <a:spcAft>
                <a:spcPts val="400"/>
              </a:spcAft>
            </a:pPr>
            <a:r>
              <a:rPr sz="1200" b="1">
                <a:solidFill>
                  <a:srgbClr val="0A799A"/>
                </a:solidFill>
              </a:rPr>
              <a:t>FEASIBILITY</a:t>
            </a:r>
          </a:p>
        </p:txBody>
      </p:sp>
      <p:sp>
        <p:nvSpPr>
          <p:cNvPr id="11" name="Icon circle FaCheck"/>
          <p:cNvSpPr/>
          <p:nvPr/>
        </p:nvSpPr>
        <p:spPr>
          <a:xfrm>
            <a:off x="3749039" y="2240280"/>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Icon FaCheck" descr="FaCheck_FFFFFF.png"/>
          <p:cNvPicPr>
            <a:picLocks noChangeAspect="1"/>
          </p:cNvPicPr>
          <p:nvPr/>
        </p:nvPicPr>
        <p:blipFill>
          <a:blip r:embed="rId4"/>
          <a:stretch>
            <a:fillRect/>
          </a:stretch>
        </p:blipFill>
        <p:spPr>
          <a:xfrm>
            <a:off x="3924604" y="2415844"/>
            <a:ext cx="380390" cy="380390"/>
          </a:xfrm>
          <a:prstGeom prst="rect">
            <a:avLst/>
          </a:prstGeom>
        </p:spPr>
      </p:pic>
      <p:sp>
        <p:nvSpPr>
          <p:cNvPr id="13" name="TextBox 12"/>
          <p:cNvSpPr txBox="1"/>
          <p:nvPr/>
        </p:nvSpPr>
        <p:spPr>
          <a:xfrm>
            <a:off x="3749039" y="3108960"/>
            <a:ext cx="2194560" cy="914400"/>
          </a:xfrm>
          <a:prstGeom prst="rect">
            <a:avLst/>
          </a:prstGeom>
          <a:noFill/>
        </p:spPr>
        <p:txBody>
          <a:bodyPr wrap="square" lIns="0" tIns="0" rIns="0" bIns="0" anchor="t">
            <a:spAutoFit/>
          </a:bodyPr>
          <a:lstStyle/>
          <a:p>
            <a:pPr algn="l">
              <a:spcAft>
                <a:spcPts val="400"/>
              </a:spcAft>
            </a:pPr>
            <a:r>
              <a:rPr sz="5000" b="1">
                <a:solidFill>
                  <a:srgbClr val="1B365D"/>
                </a:solidFill>
                <a:latin typeface="Times New Roman"/>
              </a:rPr>
              <a:t>≥75%</a:t>
            </a:r>
          </a:p>
        </p:txBody>
      </p:sp>
      <p:sp>
        <p:nvSpPr>
          <p:cNvPr id="14" name="TextBox 13"/>
          <p:cNvSpPr txBox="1"/>
          <p:nvPr/>
        </p:nvSpPr>
        <p:spPr>
          <a:xfrm>
            <a:off x="3749039" y="4069080"/>
            <a:ext cx="2103120" cy="1554480"/>
          </a:xfrm>
          <a:prstGeom prst="rect">
            <a:avLst/>
          </a:prstGeom>
          <a:noFill/>
        </p:spPr>
        <p:txBody>
          <a:bodyPr wrap="square" lIns="0" tIns="0" rIns="0" bIns="0" anchor="t">
            <a:spAutoFit/>
          </a:bodyPr>
          <a:lstStyle/>
          <a:p>
            <a:pPr algn="l">
              <a:spcAft>
                <a:spcPts val="400"/>
              </a:spcAft>
            </a:pPr>
            <a:r>
              <a:rPr sz="1700" b="0">
                <a:solidFill>
                  <a:srgbClr val="4A5560"/>
                </a:solidFill>
              </a:rPr>
              <a:t>of TAC sessions delivered as designed</a:t>
            </a:r>
          </a:p>
        </p:txBody>
      </p:sp>
      <p:sp>
        <p:nvSpPr>
          <p:cNvPr id="15" name="Rounded Rectangle 14"/>
          <p:cNvSpPr/>
          <p:nvPr/>
        </p:nvSpPr>
        <p:spPr>
          <a:xfrm>
            <a:off x="6355080" y="1600200"/>
            <a:ext cx="25146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583680" y="1783080"/>
            <a:ext cx="2057400" cy="320040"/>
          </a:xfrm>
          <a:prstGeom prst="rect">
            <a:avLst/>
          </a:prstGeom>
          <a:noFill/>
        </p:spPr>
        <p:txBody>
          <a:bodyPr wrap="square" lIns="0" tIns="0" rIns="0" bIns="0" anchor="t">
            <a:spAutoFit/>
          </a:bodyPr>
          <a:lstStyle/>
          <a:p>
            <a:pPr algn="l">
              <a:spcAft>
                <a:spcPts val="400"/>
              </a:spcAft>
            </a:pPr>
            <a:r>
              <a:rPr sz="1200" b="1">
                <a:solidFill>
                  <a:srgbClr val="0A799A"/>
                </a:solidFill>
              </a:rPr>
              <a:t>FEASIBILITY</a:t>
            </a:r>
          </a:p>
        </p:txBody>
      </p:sp>
      <p:sp>
        <p:nvSpPr>
          <p:cNvPr id="17" name="Icon circle FaListUl"/>
          <p:cNvSpPr/>
          <p:nvPr/>
        </p:nvSpPr>
        <p:spPr>
          <a:xfrm>
            <a:off x="6583680" y="2240280"/>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Icon FaListUl" descr="FaListUl_FFFFFF.png"/>
          <p:cNvPicPr>
            <a:picLocks noChangeAspect="1"/>
          </p:cNvPicPr>
          <p:nvPr/>
        </p:nvPicPr>
        <p:blipFill>
          <a:blip r:embed="rId5"/>
          <a:stretch>
            <a:fillRect/>
          </a:stretch>
        </p:blipFill>
        <p:spPr>
          <a:xfrm>
            <a:off x="6759244" y="2415844"/>
            <a:ext cx="380390" cy="380390"/>
          </a:xfrm>
          <a:prstGeom prst="rect">
            <a:avLst/>
          </a:prstGeom>
        </p:spPr>
      </p:pic>
      <p:sp>
        <p:nvSpPr>
          <p:cNvPr id="19" name="TextBox 18"/>
          <p:cNvSpPr txBox="1"/>
          <p:nvPr/>
        </p:nvSpPr>
        <p:spPr>
          <a:xfrm>
            <a:off x="6583680" y="3108960"/>
            <a:ext cx="2194560" cy="914400"/>
          </a:xfrm>
          <a:prstGeom prst="rect">
            <a:avLst/>
          </a:prstGeom>
          <a:noFill/>
        </p:spPr>
        <p:txBody>
          <a:bodyPr wrap="square" lIns="0" tIns="0" rIns="0" bIns="0" anchor="t">
            <a:spAutoFit/>
          </a:bodyPr>
          <a:lstStyle/>
          <a:p>
            <a:pPr algn="l">
              <a:spcAft>
                <a:spcPts val="400"/>
              </a:spcAft>
            </a:pPr>
            <a:r>
              <a:rPr sz="5000" b="1">
                <a:solidFill>
                  <a:srgbClr val="1B365D"/>
                </a:solidFill>
                <a:latin typeface="Times New Roman"/>
              </a:rPr>
              <a:t>≥50%</a:t>
            </a:r>
          </a:p>
        </p:txBody>
      </p:sp>
      <p:sp>
        <p:nvSpPr>
          <p:cNvPr id="20" name="TextBox 19"/>
          <p:cNvSpPr txBox="1"/>
          <p:nvPr/>
        </p:nvSpPr>
        <p:spPr>
          <a:xfrm>
            <a:off x="6583680" y="4069080"/>
            <a:ext cx="2103120" cy="784830"/>
          </a:xfrm>
          <a:prstGeom prst="rect">
            <a:avLst/>
          </a:prstGeom>
          <a:noFill/>
        </p:spPr>
        <p:txBody>
          <a:bodyPr wrap="square" lIns="0" tIns="0" rIns="0" bIns="0" anchor="t">
            <a:spAutoFit/>
          </a:bodyPr>
          <a:lstStyle/>
          <a:p>
            <a:pPr algn="l">
              <a:spcAft>
                <a:spcPts val="400"/>
              </a:spcAft>
            </a:pPr>
            <a:r>
              <a:rPr sz="1700" b="0" dirty="0">
                <a:solidFill>
                  <a:srgbClr val="4A5560"/>
                </a:solidFill>
              </a:rPr>
              <a:t>of </a:t>
            </a:r>
            <a:r>
              <a:rPr lang="en-US" sz="1700" b="0" dirty="0">
                <a:solidFill>
                  <a:srgbClr val="4A5560"/>
                </a:solidFill>
              </a:rPr>
              <a:t>enrolled </a:t>
            </a:r>
            <a:r>
              <a:rPr sz="1700" b="0" dirty="0">
                <a:solidFill>
                  <a:srgbClr val="4A5560"/>
                </a:solidFill>
              </a:rPr>
              <a:t>participants complete all study </a:t>
            </a:r>
            <a:r>
              <a:rPr lang="en-US" sz="1700" b="0" dirty="0">
                <a:solidFill>
                  <a:srgbClr val="4A5560"/>
                </a:solidFill>
              </a:rPr>
              <a:t>procedures</a:t>
            </a:r>
            <a:endParaRPr sz="1700" b="0" dirty="0">
              <a:solidFill>
                <a:srgbClr val="4A5560"/>
              </a:solidFill>
            </a:endParaRPr>
          </a:p>
        </p:txBody>
      </p:sp>
      <p:sp>
        <p:nvSpPr>
          <p:cNvPr id="21" name="Rounded Rectangle 20"/>
          <p:cNvSpPr/>
          <p:nvPr/>
        </p:nvSpPr>
        <p:spPr>
          <a:xfrm>
            <a:off x="9189720" y="1600200"/>
            <a:ext cx="25146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18320" y="1783080"/>
            <a:ext cx="2057400" cy="320040"/>
          </a:xfrm>
          <a:prstGeom prst="rect">
            <a:avLst/>
          </a:prstGeom>
          <a:noFill/>
        </p:spPr>
        <p:txBody>
          <a:bodyPr wrap="square" lIns="0" tIns="0" rIns="0" bIns="0" anchor="t">
            <a:spAutoFit/>
          </a:bodyPr>
          <a:lstStyle/>
          <a:p>
            <a:pPr algn="l">
              <a:spcAft>
                <a:spcPts val="400"/>
              </a:spcAft>
            </a:pPr>
            <a:r>
              <a:rPr sz="1200" b="1">
                <a:solidFill>
                  <a:srgbClr val="AA4AC4"/>
                </a:solidFill>
              </a:rPr>
              <a:t>ACCEPTABILITY</a:t>
            </a:r>
          </a:p>
        </p:txBody>
      </p:sp>
      <p:sp>
        <p:nvSpPr>
          <p:cNvPr id="23" name="Icon circle FaStar"/>
          <p:cNvSpPr/>
          <p:nvPr/>
        </p:nvSpPr>
        <p:spPr>
          <a:xfrm>
            <a:off x="9418320" y="2240280"/>
            <a:ext cx="731520" cy="731520"/>
          </a:xfrm>
          <a:prstGeom prst="ellipse">
            <a:avLst/>
          </a:prstGeom>
          <a:solidFill>
            <a:srgbClr val="AA4A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Icon FaStar" descr="FaStar_FFFFFF.png"/>
          <p:cNvPicPr>
            <a:picLocks noChangeAspect="1"/>
          </p:cNvPicPr>
          <p:nvPr/>
        </p:nvPicPr>
        <p:blipFill>
          <a:blip r:embed="rId6"/>
          <a:stretch>
            <a:fillRect/>
          </a:stretch>
        </p:blipFill>
        <p:spPr>
          <a:xfrm>
            <a:off x="9593884" y="2415844"/>
            <a:ext cx="380390" cy="380390"/>
          </a:xfrm>
          <a:prstGeom prst="rect">
            <a:avLst/>
          </a:prstGeom>
        </p:spPr>
      </p:pic>
      <p:sp>
        <p:nvSpPr>
          <p:cNvPr id="25" name="TextBox 24"/>
          <p:cNvSpPr txBox="1"/>
          <p:nvPr/>
        </p:nvSpPr>
        <p:spPr>
          <a:xfrm>
            <a:off x="9418320" y="3108960"/>
            <a:ext cx="2194560" cy="914400"/>
          </a:xfrm>
          <a:prstGeom prst="rect">
            <a:avLst/>
          </a:prstGeom>
          <a:noFill/>
        </p:spPr>
        <p:txBody>
          <a:bodyPr wrap="square" lIns="0" tIns="0" rIns="0" bIns="0" anchor="t">
            <a:spAutoFit/>
          </a:bodyPr>
          <a:lstStyle/>
          <a:p>
            <a:pPr algn="l">
              <a:spcAft>
                <a:spcPts val="400"/>
              </a:spcAft>
            </a:pPr>
            <a:r>
              <a:rPr sz="5000" b="1" dirty="0">
                <a:solidFill>
                  <a:srgbClr val="1B365D"/>
                </a:solidFill>
                <a:latin typeface="Times New Roman"/>
              </a:rPr>
              <a:t>≥70%</a:t>
            </a:r>
          </a:p>
        </p:txBody>
      </p:sp>
      <p:sp>
        <p:nvSpPr>
          <p:cNvPr id="26" name="TextBox 25"/>
          <p:cNvSpPr txBox="1"/>
          <p:nvPr/>
        </p:nvSpPr>
        <p:spPr>
          <a:xfrm>
            <a:off x="9418320" y="4069080"/>
            <a:ext cx="2103120" cy="800219"/>
          </a:xfrm>
          <a:prstGeom prst="rect">
            <a:avLst/>
          </a:prstGeom>
          <a:noFill/>
        </p:spPr>
        <p:txBody>
          <a:bodyPr wrap="square" lIns="0" tIns="0" rIns="0" bIns="0" anchor="t">
            <a:spAutoFit/>
          </a:bodyPr>
          <a:lstStyle/>
          <a:p>
            <a:pPr>
              <a:spcAft>
                <a:spcPts val="400"/>
              </a:spcAft>
            </a:pPr>
            <a:r>
              <a:rPr sz="1700" b="0" dirty="0">
                <a:solidFill>
                  <a:srgbClr val="4A5560"/>
                </a:solidFill>
              </a:rPr>
              <a:t>rate TAC </a:t>
            </a:r>
            <a:r>
              <a:rPr lang="en-US" sz="1800" b="1" dirty="0">
                <a:solidFill>
                  <a:srgbClr val="1B365D"/>
                </a:solidFill>
                <a:latin typeface="Times New Roman"/>
              </a:rPr>
              <a:t>≥</a:t>
            </a:r>
            <a:r>
              <a:rPr lang="en-US" sz="1700" b="0" dirty="0">
                <a:solidFill>
                  <a:srgbClr val="4A5560"/>
                </a:solidFill>
              </a:rPr>
              <a:t>7o</a:t>
            </a:r>
            <a:r>
              <a:rPr sz="1700" b="0" dirty="0">
                <a:solidFill>
                  <a:srgbClr val="4A5560"/>
                </a:solidFill>
              </a:rPr>
              <a:t>ut of 10 for acceptability &amp; satisfaction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dirty="0">
                <a:solidFill>
                  <a:srgbClr val="1B365D"/>
                </a:solidFill>
              </a:rPr>
              <a:t>A pilot randomized</a:t>
            </a:r>
            <a:r>
              <a:rPr lang="en-US" sz="3000" b="0" dirty="0">
                <a:solidFill>
                  <a:srgbClr val="1B365D"/>
                </a:solidFill>
              </a:rPr>
              <a:t> controlled</a:t>
            </a:r>
            <a:r>
              <a:rPr sz="3000" b="0" dirty="0">
                <a:solidFill>
                  <a:srgbClr val="1B365D"/>
                </a:solidFill>
              </a:rPr>
              <a:t> trial</a:t>
            </a:r>
            <a:r>
              <a:rPr lang="en-US" sz="3000" b="0" dirty="0">
                <a:solidFill>
                  <a:srgbClr val="1B365D"/>
                </a:solidFill>
              </a:rPr>
              <a:t> (RCT)</a:t>
            </a:r>
            <a:r>
              <a:rPr sz="3000" b="0" dirty="0">
                <a:solidFill>
                  <a:srgbClr val="1B365D"/>
                </a:solidFill>
              </a:rPr>
              <a:t> in community oncology</a:t>
            </a:r>
            <a:r>
              <a:rPr lang="en-US" sz="3000" b="0" dirty="0">
                <a:solidFill>
                  <a:srgbClr val="1B365D"/>
                </a:solidFill>
              </a:rPr>
              <a:t> settings</a:t>
            </a:r>
            <a:endParaRPr sz="3000" b="0" dirty="0">
              <a:solidFill>
                <a:srgbClr val="1B365D"/>
              </a:solidFill>
            </a:endParaRPr>
          </a:p>
        </p:txBody>
      </p:sp>
      <p:sp>
        <p:nvSpPr>
          <p:cNvPr id="29"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10</a:t>
            </a:fld>
            <a:endParaRPr lang="en-US"/>
          </a:p>
        </p:txBody>
      </p:sp>
      <p:sp>
        <p:nvSpPr>
          <p:cNvPr id="3" name="Rounded Rectangle 2"/>
          <p:cNvSpPr/>
          <p:nvPr/>
        </p:nvSpPr>
        <p:spPr>
          <a:xfrm>
            <a:off x="685800" y="2103120"/>
            <a:ext cx="2011680" cy="301752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ClinicMedical"/>
          <p:cNvSpPr/>
          <p:nvPr/>
        </p:nvSpPr>
        <p:spPr>
          <a:xfrm>
            <a:off x="1234440" y="233172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ClinicMedical" descr="FaClinicMedical_FFFFFF.png"/>
          <p:cNvPicPr>
            <a:picLocks noChangeAspect="1"/>
          </p:cNvPicPr>
          <p:nvPr/>
        </p:nvPicPr>
        <p:blipFill>
          <a:blip r:embed="rId3"/>
          <a:stretch>
            <a:fillRect/>
          </a:stretch>
        </p:blipFill>
        <p:spPr>
          <a:xfrm>
            <a:off x="1453896" y="2551176"/>
            <a:ext cx="475488" cy="475488"/>
          </a:xfrm>
          <a:prstGeom prst="rect">
            <a:avLst/>
          </a:prstGeom>
        </p:spPr>
      </p:pic>
      <p:sp>
        <p:nvSpPr>
          <p:cNvPr id="6" name="TextBox 5"/>
          <p:cNvSpPr txBox="1"/>
          <p:nvPr/>
        </p:nvSpPr>
        <p:spPr>
          <a:xfrm>
            <a:off x="777240" y="3337560"/>
            <a:ext cx="1828800" cy="685800"/>
          </a:xfrm>
          <a:prstGeom prst="rect">
            <a:avLst/>
          </a:prstGeom>
          <a:noFill/>
        </p:spPr>
        <p:txBody>
          <a:bodyPr wrap="square" lIns="0" tIns="0" rIns="0" bIns="0" anchor="t">
            <a:spAutoFit/>
          </a:bodyPr>
          <a:lstStyle/>
          <a:p>
            <a:pPr algn="ctr">
              <a:spcAft>
                <a:spcPts val="400"/>
              </a:spcAft>
            </a:pPr>
            <a:r>
              <a:rPr sz="4000" b="1">
                <a:solidFill>
                  <a:srgbClr val="0A799A"/>
                </a:solidFill>
                <a:latin typeface="Times New Roman"/>
              </a:rPr>
              <a:t>2</a:t>
            </a:r>
          </a:p>
        </p:txBody>
      </p:sp>
      <p:sp>
        <p:nvSpPr>
          <p:cNvPr id="7" name="TextBox 6"/>
          <p:cNvSpPr txBox="1"/>
          <p:nvPr/>
        </p:nvSpPr>
        <p:spPr>
          <a:xfrm>
            <a:off x="822960" y="4023360"/>
            <a:ext cx="1737360" cy="914400"/>
          </a:xfrm>
          <a:prstGeom prst="rect">
            <a:avLst/>
          </a:prstGeom>
          <a:noFill/>
        </p:spPr>
        <p:txBody>
          <a:bodyPr wrap="square" lIns="0" tIns="0" rIns="0" bIns="0" anchor="t">
            <a:spAutoFit/>
          </a:bodyPr>
          <a:lstStyle/>
          <a:p>
            <a:pPr algn="ctr">
              <a:spcAft>
                <a:spcPts val="400"/>
              </a:spcAft>
            </a:pPr>
            <a:r>
              <a:rPr sz="1500" b="0">
                <a:solidFill>
                  <a:srgbClr val="1B365D"/>
                </a:solidFill>
              </a:rPr>
              <a:t>community oncology sites</a:t>
            </a:r>
          </a:p>
        </p:txBody>
      </p:sp>
      <p:sp>
        <p:nvSpPr>
          <p:cNvPr id="8" name="Arrow"/>
          <p:cNvSpPr/>
          <p:nvPr/>
        </p:nvSpPr>
        <p:spPr>
          <a:xfrm>
            <a:off x="2770632" y="342900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108960" y="2103120"/>
            <a:ext cx="2011680" cy="301752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circle FaUserFriends"/>
          <p:cNvSpPr/>
          <p:nvPr/>
        </p:nvSpPr>
        <p:spPr>
          <a:xfrm>
            <a:off x="3657600" y="2331720"/>
            <a:ext cx="914400" cy="91440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UserFriends" descr="FaUserFriends_FFFFFF.png"/>
          <p:cNvPicPr>
            <a:picLocks noChangeAspect="1"/>
          </p:cNvPicPr>
          <p:nvPr/>
        </p:nvPicPr>
        <p:blipFill>
          <a:blip r:embed="rId4"/>
          <a:stretch>
            <a:fillRect/>
          </a:stretch>
        </p:blipFill>
        <p:spPr>
          <a:xfrm>
            <a:off x="3877056" y="2551176"/>
            <a:ext cx="475488" cy="475488"/>
          </a:xfrm>
          <a:prstGeom prst="rect">
            <a:avLst/>
          </a:prstGeom>
        </p:spPr>
      </p:pic>
      <p:sp>
        <p:nvSpPr>
          <p:cNvPr id="12" name="TextBox 11"/>
          <p:cNvSpPr txBox="1"/>
          <p:nvPr/>
        </p:nvSpPr>
        <p:spPr>
          <a:xfrm>
            <a:off x="3200400" y="3337560"/>
            <a:ext cx="1828800" cy="685800"/>
          </a:xfrm>
          <a:prstGeom prst="rect">
            <a:avLst/>
          </a:prstGeom>
          <a:noFill/>
        </p:spPr>
        <p:txBody>
          <a:bodyPr wrap="square" lIns="0" tIns="0" rIns="0" bIns="0" anchor="t">
            <a:spAutoFit/>
          </a:bodyPr>
          <a:lstStyle/>
          <a:p>
            <a:pPr algn="ctr">
              <a:spcAft>
                <a:spcPts val="400"/>
              </a:spcAft>
            </a:pPr>
            <a:r>
              <a:rPr sz="4000" b="1">
                <a:solidFill>
                  <a:srgbClr val="0A799A"/>
                </a:solidFill>
                <a:latin typeface="Times New Roman"/>
              </a:rPr>
              <a:t>40</a:t>
            </a:r>
          </a:p>
        </p:txBody>
      </p:sp>
      <p:sp>
        <p:nvSpPr>
          <p:cNvPr id="13" name="TextBox 12"/>
          <p:cNvSpPr txBox="1"/>
          <p:nvPr/>
        </p:nvSpPr>
        <p:spPr>
          <a:xfrm>
            <a:off x="3246120" y="4023360"/>
            <a:ext cx="1737360" cy="914400"/>
          </a:xfrm>
          <a:prstGeom prst="rect">
            <a:avLst/>
          </a:prstGeom>
          <a:noFill/>
        </p:spPr>
        <p:txBody>
          <a:bodyPr wrap="square" lIns="0" tIns="0" rIns="0" bIns="0" anchor="t">
            <a:spAutoFit/>
          </a:bodyPr>
          <a:lstStyle/>
          <a:p>
            <a:pPr algn="ctr">
              <a:spcAft>
                <a:spcPts val="400"/>
              </a:spcAft>
            </a:pPr>
            <a:r>
              <a:rPr sz="1500" b="0">
                <a:solidFill>
                  <a:srgbClr val="1B365D"/>
                </a:solidFill>
              </a:rPr>
              <a:t>patients (caregiver optional)</a:t>
            </a:r>
          </a:p>
        </p:txBody>
      </p:sp>
      <p:sp>
        <p:nvSpPr>
          <p:cNvPr id="14" name="Arrow"/>
          <p:cNvSpPr/>
          <p:nvPr/>
        </p:nvSpPr>
        <p:spPr>
          <a:xfrm>
            <a:off x="5193792" y="342900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5532120" y="2103120"/>
            <a:ext cx="2011680" cy="301752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Icon circle FaRandom"/>
          <p:cNvSpPr/>
          <p:nvPr/>
        </p:nvSpPr>
        <p:spPr>
          <a:xfrm>
            <a:off x="6080759" y="2331720"/>
            <a:ext cx="914400" cy="91440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Icon FaRandom" descr="FaRandom_FFFFFF.png"/>
          <p:cNvPicPr>
            <a:picLocks noChangeAspect="1"/>
          </p:cNvPicPr>
          <p:nvPr/>
        </p:nvPicPr>
        <p:blipFill>
          <a:blip r:embed="rId5"/>
          <a:stretch>
            <a:fillRect/>
          </a:stretch>
        </p:blipFill>
        <p:spPr>
          <a:xfrm>
            <a:off x="6300216" y="2551176"/>
            <a:ext cx="475488" cy="475488"/>
          </a:xfrm>
          <a:prstGeom prst="rect">
            <a:avLst/>
          </a:prstGeom>
        </p:spPr>
      </p:pic>
      <p:sp>
        <p:nvSpPr>
          <p:cNvPr id="18" name="TextBox 17"/>
          <p:cNvSpPr txBox="1"/>
          <p:nvPr/>
        </p:nvSpPr>
        <p:spPr>
          <a:xfrm>
            <a:off x="5669280" y="3700641"/>
            <a:ext cx="1737360" cy="553998"/>
          </a:xfrm>
          <a:prstGeom prst="rect">
            <a:avLst/>
          </a:prstGeom>
          <a:noFill/>
        </p:spPr>
        <p:txBody>
          <a:bodyPr wrap="square" lIns="0" tIns="0" rIns="0" bIns="0" anchor="ctr">
            <a:spAutoFit/>
          </a:bodyPr>
          <a:lstStyle/>
          <a:p>
            <a:pPr algn="ctr">
              <a:spcAft>
                <a:spcPts val="400"/>
              </a:spcAft>
            </a:pPr>
            <a:r>
              <a:rPr sz="1800" b="1" dirty="0">
                <a:solidFill>
                  <a:srgbClr val="1B365D"/>
                </a:solidFill>
              </a:rPr>
              <a:t>Random</a:t>
            </a:r>
            <a:r>
              <a:rPr lang="en-US" sz="1800" b="1" dirty="0">
                <a:solidFill>
                  <a:srgbClr val="1B365D"/>
                </a:solidFill>
              </a:rPr>
              <a:t>ly assigned</a:t>
            </a:r>
            <a:endParaRPr sz="1800" b="1" dirty="0">
              <a:solidFill>
                <a:srgbClr val="1B365D"/>
              </a:solidFill>
            </a:endParaRPr>
          </a:p>
        </p:txBody>
      </p:sp>
      <p:sp>
        <p:nvSpPr>
          <p:cNvPr id="19" name="Arrow"/>
          <p:cNvSpPr/>
          <p:nvPr/>
        </p:nvSpPr>
        <p:spPr>
          <a:xfrm>
            <a:off x="7818120" y="242316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Arrow"/>
          <p:cNvSpPr/>
          <p:nvPr/>
        </p:nvSpPr>
        <p:spPr>
          <a:xfrm>
            <a:off x="7818120" y="416052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8229600" y="1828800"/>
            <a:ext cx="3291840" cy="132588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58200" y="1828800"/>
            <a:ext cx="2926080" cy="1325880"/>
          </a:xfrm>
          <a:prstGeom prst="rect">
            <a:avLst/>
          </a:prstGeom>
          <a:noFill/>
        </p:spPr>
        <p:txBody>
          <a:bodyPr wrap="square" lIns="0" tIns="0" rIns="0" bIns="0" anchor="ctr">
            <a:spAutoFit/>
          </a:bodyPr>
          <a:lstStyle/>
          <a:p>
            <a:pPr algn="l">
              <a:spcAft>
                <a:spcPts val="0"/>
              </a:spcAft>
            </a:pPr>
            <a:r>
              <a:rPr sz="2400" b="1" dirty="0">
                <a:solidFill>
                  <a:srgbClr val="FFFFFF"/>
                </a:solidFill>
              </a:rPr>
              <a:t>TAC</a:t>
            </a:r>
          </a:p>
          <a:p>
            <a:pPr algn="l">
              <a:spcAft>
                <a:spcPts val="0"/>
              </a:spcAft>
            </a:pPr>
            <a:r>
              <a:rPr sz="1600" b="0" dirty="0">
                <a:solidFill>
                  <a:srgbClr val="FFFFFF"/>
                </a:solidFill>
              </a:rPr>
              <a:t>+ usual care</a:t>
            </a:r>
          </a:p>
        </p:txBody>
      </p:sp>
      <p:sp>
        <p:nvSpPr>
          <p:cNvPr id="23" name="Rounded Rectangle 22"/>
          <p:cNvSpPr/>
          <p:nvPr/>
        </p:nvSpPr>
        <p:spPr>
          <a:xfrm>
            <a:off x="8229600" y="3566160"/>
            <a:ext cx="3291840" cy="1325880"/>
          </a:xfrm>
          <a:prstGeom prst="roundRect">
            <a:avLst>
              <a:gd name="adj" fmla="val 8000"/>
            </a:avLst>
          </a:prstGeom>
          <a:solidFill>
            <a:srgbClr val="D9D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58200" y="3895675"/>
            <a:ext cx="2926080" cy="666849"/>
          </a:xfrm>
          <a:prstGeom prst="rect">
            <a:avLst/>
          </a:prstGeom>
          <a:noFill/>
        </p:spPr>
        <p:txBody>
          <a:bodyPr wrap="square" lIns="0" tIns="0" rIns="0" bIns="0" anchor="ctr">
            <a:spAutoFit/>
          </a:bodyPr>
          <a:lstStyle/>
          <a:p>
            <a:pPr algn="l">
              <a:spcAft>
                <a:spcPts val="400"/>
              </a:spcAft>
            </a:pPr>
            <a:r>
              <a:rPr sz="2400" b="1" dirty="0">
                <a:solidFill>
                  <a:srgbClr val="1B365D"/>
                </a:solidFill>
              </a:rPr>
              <a:t>Usual care</a:t>
            </a:r>
            <a:endParaRPr lang="en-US" sz="2400" b="1" dirty="0">
              <a:solidFill>
                <a:srgbClr val="1B365D"/>
              </a:solidFill>
            </a:endParaRPr>
          </a:p>
          <a:p>
            <a:pPr algn="l">
              <a:spcAft>
                <a:spcPts val="400"/>
              </a:spcAft>
            </a:pPr>
            <a:r>
              <a:rPr lang="en-US" sz="1600" b="1" dirty="0">
                <a:solidFill>
                  <a:srgbClr val="1B365D"/>
                </a:solidFill>
              </a:rPr>
              <a:t>no modifications</a:t>
            </a:r>
            <a:endParaRPr sz="1600" b="1" dirty="0">
              <a:solidFill>
                <a:srgbClr val="1B365D"/>
              </a:solidFill>
            </a:endParaRPr>
          </a:p>
        </p:txBody>
      </p:sp>
      <p:sp>
        <p:nvSpPr>
          <p:cNvPr id="25" name="Rounded Rectangle 24"/>
          <p:cNvSpPr/>
          <p:nvPr/>
        </p:nvSpPr>
        <p:spPr>
          <a:xfrm>
            <a:off x="685800" y="5349240"/>
            <a:ext cx="10835640" cy="685800"/>
          </a:xfrm>
          <a:prstGeom prst="roundRect">
            <a:avLst>
              <a:gd name="adj" fmla="val 8000"/>
            </a:avLst>
          </a:prstGeom>
          <a:solidFill>
            <a:srgbClr val="E6EA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Icon circle FaCalendarAlt"/>
          <p:cNvSpPr/>
          <p:nvPr/>
        </p:nvSpPr>
        <p:spPr>
          <a:xfrm>
            <a:off x="868680" y="5422392"/>
            <a:ext cx="548640" cy="54864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Icon FaCalendarAlt" descr="FaCalendarAlt_FFFFFF.png"/>
          <p:cNvPicPr>
            <a:picLocks noChangeAspect="1"/>
          </p:cNvPicPr>
          <p:nvPr/>
        </p:nvPicPr>
        <p:blipFill>
          <a:blip r:embed="rId6"/>
          <a:stretch>
            <a:fillRect/>
          </a:stretch>
        </p:blipFill>
        <p:spPr>
          <a:xfrm>
            <a:off x="1000353" y="5554065"/>
            <a:ext cx="285292" cy="285292"/>
          </a:xfrm>
          <a:prstGeom prst="rect">
            <a:avLst/>
          </a:prstGeom>
        </p:spPr>
      </p:pic>
      <p:sp>
        <p:nvSpPr>
          <p:cNvPr id="28" name="TextBox 27"/>
          <p:cNvSpPr txBox="1"/>
          <p:nvPr/>
        </p:nvSpPr>
        <p:spPr>
          <a:xfrm>
            <a:off x="1600200" y="5561335"/>
            <a:ext cx="9692640" cy="261610"/>
          </a:xfrm>
          <a:prstGeom prst="rect">
            <a:avLst/>
          </a:prstGeom>
          <a:noFill/>
        </p:spPr>
        <p:txBody>
          <a:bodyPr wrap="square" lIns="0" tIns="0" rIns="0" bIns="0" anchor="ctr">
            <a:spAutoFit/>
          </a:bodyPr>
          <a:lstStyle/>
          <a:p>
            <a:pPr>
              <a:spcAft>
                <a:spcPts val="400"/>
              </a:spcAft>
            </a:pPr>
            <a:r>
              <a:rPr lang="en-US" sz="1700" b="1" dirty="0">
                <a:solidFill>
                  <a:srgbClr val="1B365D"/>
                </a:solidFill>
              </a:rPr>
              <a:t>Assessment timeline</a:t>
            </a:r>
            <a:r>
              <a:rPr sz="1700" b="1" dirty="0">
                <a:solidFill>
                  <a:srgbClr val="1B365D"/>
                </a:solidFill>
              </a:rPr>
              <a:t>:  </a:t>
            </a:r>
            <a:r>
              <a:rPr sz="1700" b="0" dirty="0">
                <a:solidFill>
                  <a:srgbClr val="1B365D"/>
                </a:solidFill>
              </a:rPr>
              <a:t>Baseline   →  </a:t>
            </a:r>
            <a:r>
              <a:rPr lang="en-US" sz="1700" dirty="0">
                <a:solidFill>
                  <a:srgbClr val="1B365D"/>
                </a:solidFill>
              </a:rPr>
              <a:t>Randomized   →   </a:t>
            </a:r>
            <a:r>
              <a:rPr sz="1700" b="0" dirty="0">
                <a:solidFill>
                  <a:srgbClr val="1B365D"/>
                </a:solidFill>
              </a:rPr>
              <a:t>6 weeks   →   12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Eligibility criteria</a:t>
            </a:r>
            <a:endParaRPr sz="3000" b="0" dirty="0">
              <a:solidFill>
                <a:srgbClr val="1B365D"/>
              </a:solidFill>
            </a:endParaRPr>
          </a:p>
        </p:txBody>
      </p:sp>
      <p:sp>
        <p:nvSpPr>
          <p:cNvPr id="32"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11</a:t>
            </a:fld>
            <a:endParaRPr lang="en-US"/>
          </a:p>
        </p:txBody>
      </p:sp>
      <p:sp>
        <p:nvSpPr>
          <p:cNvPr id="3" name="Rounded Rectangle 2"/>
          <p:cNvSpPr/>
          <p:nvPr/>
        </p:nvSpPr>
        <p:spPr>
          <a:xfrm>
            <a:off x="822960" y="1600200"/>
            <a:ext cx="50292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User"/>
          <p:cNvSpPr/>
          <p:nvPr/>
        </p:nvSpPr>
        <p:spPr>
          <a:xfrm>
            <a:off x="1143000" y="1810512"/>
            <a:ext cx="822960" cy="82296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User" descr="FaUser_FFFFFF.png"/>
          <p:cNvPicPr>
            <a:picLocks noChangeAspect="1"/>
          </p:cNvPicPr>
          <p:nvPr/>
        </p:nvPicPr>
        <p:blipFill>
          <a:blip r:embed="rId3"/>
          <a:stretch>
            <a:fillRect/>
          </a:stretch>
        </p:blipFill>
        <p:spPr>
          <a:xfrm>
            <a:off x="1340510" y="2008022"/>
            <a:ext cx="427939" cy="427939"/>
          </a:xfrm>
          <a:prstGeom prst="rect">
            <a:avLst/>
          </a:prstGeom>
        </p:spPr>
      </p:pic>
      <p:sp>
        <p:nvSpPr>
          <p:cNvPr id="6" name="TextBox 5"/>
          <p:cNvSpPr txBox="1"/>
          <p:nvPr/>
        </p:nvSpPr>
        <p:spPr>
          <a:xfrm>
            <a:off x="2148840" y="1810512"/>
            <a:ext cx="3566160" cy="822960"/>
          </a:xfrm>
          <a:prstGeom prst="rect">
            <a:avLst/>
          </a:prstGeom>
          <a:noFill/>
        </p:spPr>
        <p:txBody>
          <a:bodyPr wrap="square" lIns="0" tIns="0" rIns="0" bIns="0" anchor="ctr">
            <a:spAutoFit/>
          </a:bodyPr>
          <a:lstStyle/>
          <a:p>
            <a:pPr algn="l">
              <a:spcAft>
                <a:spcPts val="400"/>
              </a:spcAft>
            </a:pPr>
            <a:r>
              <a:rPr sz="2200" b="1">
                <a:solidFill>
                  <a:srgbClr val="1B365D"/>
                </a:solidFill>
              </a:rPr>
              <a:t>Patients</a:t>
            </a:r>
          </a:p>
        </p:txBody>
      </p:sp>
      <p:sp>
        <p:nvSpPr>
          <p:cNvPr id="7" name="Icon circle FaHeartbeat"/>
          <p:cNvSpPr/>
          <p:nvPr/>
        </p:nvSpPr>
        <p:spPr>
          <a:xfrm>
            <a:off x="1234440" y="2880360"/>
            <a:ext cx="502920" cy="50292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Icon FaHeartbeat" descr="FaHeartbeat_FFFFFF.png"/>
          <p:cNvPicPr>
            <a:picLocks noChangeAspect="1"/>
          </p:cNvPicPr>
          <p:nvPr/>
        </p:nvPicPr>
        <p:blipFill>
          <a:blip r:embed="rId4"/>
          <a:stretch>
            <a:fillRect/>
          </a:stretch>
        </p:blipFill>
        <p:spPr>
          <a:xfrm>
            <a:off x="1355140" y="3001060"/>
            <a:ext cx="261518" cy="261518"/>
          </a:xfrm>
          <a:prstGeom prst="rect">
            <a:avLst/>
          </a:prstGeom>
        </p:spPr>
      </p:pic>
      <p:sp>
        <p:nvSpPr>
          <p:cNvPr id="9" name="TextBox 8"/>
          <p:cNvSpPr txBox="1"/>
          <p:nvPr/>
        </p:nvSpPr>
        <p:spPr>
          <a:xfrm>
            <a:off x="1965960" y="2834640"/>
            <a:ext cx="3749039" cy="594360"/>
          </a:xfrm>
          <a:prstGeom prst="rect">
            <a:avLst/>
          </a:prstGeom>
          <a:noFill/>
        </p:spPr>
        <p:txBody>
          <a:bodyPr wrap="square" lIns="0" tIns="0" rIns="0" bIns="0" anchor="ctr">
            <a:spAutoFit/>
          </a:bodyPr>
          <a:lstStyle/>
          <a:p>
            <a:pPr algn="l">
              <a:spcAft>
                <a:spcPts val="400"/>
              </a:spcAft>
            </a:pPr>
            <a:r>
              <a:rPr sz="1700" b="0">
                <a:solidFill>
                  <a:srgbClr val="1B365D"/>
                </a:solidFill>
              </a:rPr>
              <a:t>Stage III or IV cancer</a:t>
            </a:r>
          </a:p>
        </p:txBody>
      </p:sp>
      <p:sp>
        <p:nvSpPr>
          <p:cNvPr id="10" name="Icon circle FaLanguage"/>
          <p:cNvSpPr/>
          <p:nvPr/>
        </p:nvSpPr>
        <p:spPr>
          <a:xfrm>
            <a:off x="1234440" y="3593591"/>
            <a:ext cx="502920" cy="50292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Language" descr="FaLanguage_FFFFFF.png"/>
          <p:cNvPicPr>
            <a:picLocks noChangeAspect="1"/>
          </p:cNvPicPr>
          <p:nvPr/>
        </p:nvPicPr>
        <p:blipFill>
          <a:blip r:embed="rId5"/>
          <a:stretch>
            <a:fillRect/>
          </a:stretch>
        </p:blipFill>
        <p:spPr>
          <a:xfrm>
            <a:off x="1355140" y="3714292"/>
            <a:ext cx="261518" cy="261518"/>
          </a:xfrm>
          <a:prstGeom prst="rect">
            <a:avLst/>
          </a:prstGeom>
        </p:spPr>
      </p:pic>
      <p:sp>
        <p:nvSpPr>
          <p:cNvPr id="12" name="TextBox 11"/>
          <p:cNvSpPr txBox="1"/>
          <p:nvPr/>
        </p:nvSpPr>
        <p:spPr>
          <a:xfrm>
            <a:off x="1965960" y="3714247"/>
            <a:ext cx="3749039" cy="261610"/>
          </a:xfrm>
          <a:prstGeom prst="rect">
            <a:avLst/>
          </a:prstGeom>
          <a:noFill/>
        </p:spPr>
        <p:txBody>
          <a:bodyPr wrap="square" lIns="0" tIns="0" rIns="0" bIns="0" anchor="ctr">
            <a:spAutoFit/>
          </a:bodyPr>
          <a:lstStyle/>
          <a:p>
            <a:pPr algn="l">
              <a:spcAft>
                <a:spcPts val="400"/>
              </a:spcAft>
            </a:pPr>
            <a:r>
              <a:rPr sz="1700" b="0" dirty="0">
                <a:solidFill>
                  <a:srgbClr val="1B365D"/>
                </a:solidFill>
              </a:rPr>
              <a:t>Speak English</a:t>
            </a:r>
          </a:p>
        </p:txBody>
      </p:sp>
      <p:sp>
        <p:nvSpPr>
          <p:cNvPr id="13" name="Icon circle FaLaptopMedical"/>
          <p:cNvSpPr/>
          <p:nvPr/>
        </p:nvSpPr>
        <p:spPr>
          <a:xfrm>
            <a:off x="1234440" y="4306824"/>
            <a:ext cx="502920" cy="50292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Icon FaLaptopMedical" descr="FaLaptopMedical_FFFFFF.png"/>
          <p:cNvPicPr>
            <a:picLocks noChangeAspect="1"/>
          </p:cNvPicPr>
          <p:nvPr/>
        </p:nvPicPr>
        <p:blipFill>
          <a:blip r:embed="rId6"/>
          <a:stretch>
            <a:fillRect/>
          </a:stretch>
        </p:blipFill>
        <p:spPr>
          <a:xfrm>
            <a:off x="1355140" y="4427524"/>
            <a:ext cx="261518" cy="261518"/>
          </a:xfrm>
          <a:prstGeom prst="rect">
            <a:avLst/>
          </a:prstGeom>
        </p:spPr>
      </p:pic>
      <p:sp>
        <p:nvSpPr>
          <p:cNvPr id="15" name="TextBox 14"/>
          <p:cNvSpPr txBox="1"/>
          <p:nvPr/>
        </p:nvSpPr>
        <p:spPr>
          <a:xfrm>
            <a:off x="1965960" y="4261104"/>
            <a:ext cx="3749039" cy="594360"/>
          </a:xfrm>
          <a:prstGeom prst="rect">
            <a:avLst/>
          </a:prstGeom>
          <a:noFill/>
        </p:spPr>
        <p:txBody>
          <a:bodyPr wrap="square" lIns="0" tIns="0" rIns="0" bIns="0" anchor="ctr">
            <a:spAutoFit/>
          </a:bodyPr>
          <a:lstStyle/>
          <a:p>
            <a:pPr algn="l">
              <a:spcAft>
                <a:spcPts val="400"/>
              </a:spcAft>
            </a:pPr>
            <a:r>
              <a:rPr sz="1700" b="0">
                <a:solidFill>
                  <a:srgbClr val="1B365D"/>
                </a:solidFill>
              </a:rPr>
              <a:t>Have a phone or internet access</a:t>
            </a:r>
          </a:p>
        </p:txBody>
      </p:sp>
      <p:sp>
        <p:nvSpPr>
          <p:cNvPr id="16" name="Icon circle FaUserCheck"/>
          <p:cNvSpPr/>
          <p:nvPr/>
        </p:nvSpPr>
        <p:spPr>
          <a:xfrm>
            <a:off x="1234440" y="5020056"/>
            <a:ext cx="502920" cy="50292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Icon FaUserCheck" descr="FaUserCheck_FFFFFF.png"/>
          <p:cNvPicPr>
            <a:picLocks noChangeAspect="1"/>
          </p:cNvPicPr>
          <p:nvPr/>
        </p:nvPicPr>
        <p:blipFill>
          <a:blip r:embed="rId7"/>
          <a:stretch>
            <a:fillRect/>
          </a:stretch>
        </p:blipFill>
        <p:spPr>
          <a:xfrm>
            <a:off x="1355140" y="5140756"/>
            <a:ext cx="261518" cy="261518"/>
          </a:xfrm>
          <a:prstGeom prst="rect">
            <a:avLst/>
          </a:prstGeom>
        </p:spPr>
      </p:pic>
      <p:sp>
        <p:nvSpPr>
          <p:cNvPr id="18" name="TextBox 17"/>
          <p:cNvSpPr txBox="1"/>
          <p:nvPr/>
        </p:nvSpPr>
        <p:spPr>
          <a:xfrm>
            <a:off x="1965960" y="5140711"/>
            <a:ext cx="3749039" cy="261610"/>
          </a:xfrm>
          <a:prstGeom prst="rect">
            <a:avLst/>
          </a:prstGeom>
          <a:noFill/>
        </p:spPr>
        <p:txBody>
          <a:bodyPr wrap="square" lIns="0" tIns="0" rIns="0" bIns="0" anchor="ctr">
            <a:spAutoFit/>
          </a:bodyPr>
          <a:lstStyle/>
          <a:p>
            <a:pPr algn="l">
              <a:spcAft>
                <a:spcPts val="400"/>
              </a:spcAft>
            </a:pPr>
            <a:r>
              <a:rPr sz="1700" b="0" dirty="0">
                <a:solidFill>
                  <a:srgbClr val="1B365D"/>
                </a:solidFill>
              </a:rPr>
              <a:t>Adults (18+), not currently in hospice</a:t>
            </a:r>
          </a:p>
        </p:txBody>
      </p:sp>
      <p:sp>
        <p:nvSpPr>
          <p:cNvPr id="19" name="Rounded Rectangle 18"/>
          <p:cNvSpPr/>
          <p:nvPr/>
        </p:nvSpPr>
        <p:spPr>
          <a:xfrm>
            <a:off x="6355080" y="1600200"/>
            <a:ext cx="50292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Icon circle FaUserFriends"/>
          <p:cNvSpPr/>
          <p:nvPr/>
        </p:nvSpPr>
        <p:spPr>
          <a:xfrm>
            <a:off x="6675120" y="1810512"/>
            <a:ext cx="822960" cy="82296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Icon FaUserFriends" descr="FaUserFriends_FFFFFF.png"/>
          <p:cNvPicPr>
            <a:picLocks noChangeAspect="1"/>
          </p:cNvPicPr>
          <p:nvPr/>
        </p:nvPicPr>
        <p:blipFill>
          <a:blip r:embed="rId8"/>
          <a:stretch>
            <a:fillRect/>
          </a:stretch>
        </p:blipFill>
        <p:spPr>
          <a:xfrm>
            <a:off x="6872630" y="2008022"/>
            <a:ext cx="427939" cy="427939"/>
          </a:xfrm>
          <a:prstGeom prst="rect">
            <a:avLst/>
          </a:prstGeom>
        </p:spPr>
      </p:pic>
      <p:sp>
        <p:nvSpPr>
          <p:cNvPr id="22" name="TextBox 21"/>
          <p:cNvSpPr txBox="1"/>
          <p:nvPr/>
        </p:nvSpPr>
        <p:spPr>
          <a:xfrm>
            <a:off x="7680960" y="1810512"/>
            <a:ext cx="3566160" cy="822960"/>
          </a:xfrm>
          <a:prstGeom prst="rect">
            <a:avLst/>
          </a:prstGeom>
          <a:noFill/>
        </p:spPr>
        <p:txBody>
          <a:bodyPr wrap="square" lIns="0" tIns="0" rIns="0" bIns="0" anchor="ctr">
            <a:spAutoFit/>
          </a:bodyPr>
          <a:lstStyle/>
          <a:p>
            <a:pPr algn="l">
              <a:spcAft>
                <a:spcPts val="400"/>
              </a:spcAft>
            </a:pPr>
            <a:r>
              <a:rPr sz="2200" b="1">
                <a:solidFill>
                  <a:srgbClr val="1B365D"/>
                </a:solidFill>
              </a:rPr>
              <a:t>Caregivers  (optional)</a:t>
            </a:r>
          </a:p>
        </p:txBody>
      </p:sp>
      <p:sp>
        <p:nvSpPr>
          <p:cNvPr id="23" name="Icon circle FaHandsHelping"/>
          <p:cNvSpPr/>
          <p:nvPr/>
        </p:nvSpPr>
        <p:spPr>
          <a:xfrm>
            <a:off x="6766560" y="2880360"/>
            <a:ext cx="502920" cy="5029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Icon FaHandsHelping" descr="FaHandsHelping_FFFFFF.png"/>
          <p:cNvPicPr>
            <a:picLocks noChangeAspect="1"/>
          </p:cNvPicPr>
          <p:nvPr/>
        </p:nvPicPr>
        <p:blipFill>
          <a:blip r:embed="rId9"/>
          <a:stretch>
            <a:fillRect/>
          </a:stretch>
        </p:blipFill>
        <p:spPr>
          <a:xfrm>
            <a:off x="6887260" y="3001060"/>
            <a:ext cx="261518" cy="261518"/>
          </a:xfrm>
          <a:prstGeom prst="rect">
            <a:avLst/>
          </a:prstGeom>
        </p:spPr>
      </p:pic>
      <p:sp>
        <p:nvSpPr>
          <p:cNvPr id="25" name="TextBox 24"/>
          <p:cNvSpPr txBox="1"/>
          <p:nvPr/>
        </p:nvSpPr>
        <p:spPr>
          <a:xfrm>
            <a:off x="7498079" y="2834640"/>
            <a:ext cx="3749039" cy="594360"/>
          </a:xfrm>
          <a:prstGeom prst="rect">
            <a:avLst/>
          </a:prstGeom>
          <a:noFill/>
        </p:spPr>
        <p:txBody>
          <a:bodyPr wrap="square" lIns="0" tIns="0" rIns="0" bIns="0" anchor="ctr">
            <a:spAutoFit/>
          </a:bodyPr>
          <a:lstStyle/>
          <a:p>
            <a:pPr algn="l">
              <a:spcAft>
                <a:spcPts val="400"/>
              </a:spcAft>
            </a:pPr>
            <a:r>
              <a:rPr sz="1700" b="0">
                <a:solidFill>
                  <a:srgbClr val="1B365D"/>
                </a:solidFill>
              </a:rPr>
              <a:t>The person the patient names as their support</a:t>
            </a:r>
          </a:p>
        </p:txBody>
      </p:sp>
      <p:sp>
        <p:nvSpPr>
          <p:cNvPr id="26" name="Icon circle FaLanguage"/>
          <p:cNvSpPr/>
          <p:nvPr/>
        </p:nvSpPr>
        <p:spPr>
          <a:xfrm>
            <a:off x="6766560" y="3593591"/>
            <a:ext cx="502920" cy="5029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Icon FaLanguage" descr="FaLanguage_FFFFFF.png"/>
          <p:cNvPicPr>
            <a:picLocks noChangeAspect="1"/>
          </p:cNvPicPr>
          <p:nvPr/>
        </p:nvPicPr>
        <p:blipFill>
          <a:blip r:embed="rId5"/>
          <a:stretch>
            <a:fillRect/>
          </a:stretch>
        </p:blipFill>
        <p:spPr>
          <a:xfrm>
            <a:off x="6887260" y="3714292"/>
            <a:ext cx="261518" cy="261518"/>
          </a:xfrm>
          <a:prstGeom prst="rect">
            <a:avLst/>
          </a:prstGeom>
        </p:spPr>
      </p:pic>
      <p:sp>
        <p:nvSpPr>
          <p:cNvPr id="28" name="TextBox 27"/>
          <p:cNvSpPr txBox="1"/>
          <p:nvPr/>
        </p:nvSpPr>
        <p:spPr>
          <a:xfrm>
            <a:off x="7498079" y="3714247"/>
            <a:ext cx="3749039" cy="261610"/>
          </a:xfrm>
          <a:prstGeom prst="rect">
            <a:avLst/>
          </a:prstGeom>
          <a:noFill/>
        </p:spPr>
        <p:txBody>
          <a:bodyPr wrap="square" lIns="0" tIns="0" rIns="0" bIns="0" anchor="ctr">
            <a:spAutoFit/>
          </a:bodyPr>
          <a:lstStyle/>
          <a:p>
            <a:pPr algn="l">
              <a:spcAft>
                <a:spcPts val="400"/>
              </a:spcAft>
            </a:pPr>
            <a:r>
              <a:rPr sz="1700" b="0" dirty="0">
                <a:solidFill>
                  <a:srgbClr val="1B365D"/>
                </a:solidFill>
              </a:rPr>
              <a:t>Speak English</a:t>
            </a:r>
          </a:p>
        </p:txBody>
      </p:sp>
      <p:sp>
        <p:nvSpPr>
          <p:cNvPr id="29" name="Icon circle FaUserCheck"/>
          <p:cNvSpPr/>
          <p:nvPr/>
        </p:nvSpPr>
        <p:spPr>
          <a:xfrm>
            <a:off x="6766560" y="4306824"/>
            <a:ext cx="502920" cy="5029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Icon FaUserCheck" descr="FaUserCheck_FFFFFF.png"/>
          <p:cNvPicPr>
            <a:picLocks noChangeAspect="1"/>
          </p:cNvPicPr>
          <p:nvPr/>
        </p:nvPicPr>
        <p:blipFill>
          <a:blip r:embed="rId7"/>
          <a:stretch>
            <a:fillRect/>
          </a:stretch>
        </p:blipFill>
        <p:spPr>
          <a:xfrm>
            <a:off x="6887260" y="4427524"/>
            <a:ext cx="261518" cy="261518"/>
          </a:xfrm>
          <a:prstGeom prst="rect">
            <a:avLst/>
          </a:prstGeom>
        </p:spPr>
      </p:pic>
      <p:sp>
        <p:nvSpPr>
          <p:cNvPr id="31" name="TextBox 30"/>
          <p:cNvSpPr txBox="1"/>
          <p:nvPr/>
        </p:nvSpPr>
        <p:spPr>
          <a:xfrm>
            <a:off x="7498079" y="4261104"/>
            <a:ext cx="3749039" cy="594360"/>
          </a:xfrm>
          <a:prstGeom prst="rect">
            <a:avLst/>
          </a:prstGeom>
          <a:noFill/>
        </p:spPr>
        <p:txBody>
          <a:bodyPr wrap="square" lIns="0" tIns="0" rIns="0" bIns="0" anchor="ctr">
            <a:spAutoFit/>
          </a:bodyPr>
          <a:lstStyle/>
          <a:p>
            <a:pPr algn="l">
              <a:spcAft>
                <a:spcPts val="400"/>
              </a:spcAft>
            </a:pPr>
            <a:r>
              <a:rPr sz="1700" b="0">
                <a:solidFill>
                  <a:srgbClr val="1B365D"/>
                </a:solidFill>
              </a:rPr>
              <a:t>Adults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dirty="0">
                <a:solidFill>
                  <a:srgbClr val="1B365D"/>
                </a:solidFill>
              </a:rPr>
              <a:t>Recruitment procedures for community partners</a:t>
            </a:r>
            <a:endParaRPr sz="3000" b="0" dirty="0">
              <a:solidFill>
                <a:srgbClr val="1B365D"/>
              </a:solidFill>
            </a:endParaRPr>
          </a:p>
        </p:txBody>
      </p:sp>
      <p:sp>
        <p:nvSpPr>
          <p:cNvPr id="27"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12</a:t>
            </a:fld>
            <a:endParaRPr lang="en-US"/>
          </a:p>
        </p:txBody>
      </p:sp>
      <p:sp>
        <p:nvSpPr>
          <p:cNvPr id="3" name="TextBox 2"/>
          <p:cNvSpPr txBox="1"/>
          <p:nvPr/>
        </p:nvSpPr>
        <p:spPr>
          <a:xfrm>
            <a:off x="822960" y="1508760"/>
            <a:ext cx="6766560" cy="365760"/>
          </a:xfrm>
          <a:prstGeom prst="rect">
            <a:avLst/>
          </a:prstGeom>
          <a:noFill/>
        </p:spPr>
        <p:txBody>
          <a:bodyPr wrap="square" lIns="0" tIns="0" rIns="0" bIns="0" anchor="t">
            <a:spAutoFit/>
          </a:bodyPr>
          <a:lstStyle/>
          <a:p>
            <a:pPr algn="l">
              <a:spcAft>
                <a:spcPts val="400"/>
              </a:spcAft>
            </a:pPr>
            <a:r>
              <a:rPr sz="1300" b="1">
                <a:solidFill>
                  <a:srgbClr val="9A6B00"/>
                </a:solidFill>
              </a:rPr>
              <a:t>WHAT THE CLINIC DOES</a:t>
            </a:r>
          </a:p>
        </p:txBody>
      </p:sp>
      <p:sp>
        <p:nvSpPr>
          <p:cNvPr id="4" name="TextBox 3"/>
          <p:cNvSpPr txBox="1"/>
          <p:nvPr/>
        </p:nvSpPr>
        <p:spPr>
          <a:xfrm>
            <a:off x="8229600" y="1508760"/>
            <a:ext cx="3291840" cy="365760"/>
          </a:xfrm>
          <a:prstGeom prst="rect">
            <a:avLst/>
          </a:prstGeom>
          <a:noFill/>
        </p:spPr>
        <p:txBody>
          <a:bodyPr wrap="square" lIns="0" tIns="0" rIns="0" bIns="0" anchor="t">
            <a:spAutoFit/>
          </a:bodyPr>
          <a:lstStyle/>
          <a:p>
            <a:pPr algn="l">
              <a:spcAft>
                <a:spcPts val="400"/>
              </a:spcAft>
            </a:pPr>
            <a:r>
              <a:rPr sz="1300" b="1">
                <a:solidFill>
                  <a:srgbClr val="0A799A"/>
                </a:solidFill>
              </a:rPr>
              <a:t>WHAT FRED HUTCH DOES</a:t>
            </a:r>
          </a:p>
        </p:txBody>
      </p:sp>
      <p:sp>
        <p:nvSpPr>
          <p:cNvPr id="5" name="Rounded Rectangle 4"/>
          <p:cNvSpPr/>
          <p:nvPr/>
        </p:nvSpPr>
        <p:spPr>
          <a:xfrm>
            <a:off x="822960" y="1920240"/>
            <a:ext cx="3246120" cy="2606040"/>
          </a:xfrm>
          <a:prstGeom prst="roundRect">
            <a:avLst>
              <a:gd name="adj" fmla="val 8000"/>
            </a:avLst>
          </a:prstGeom>
          <a:solidFill>
            <a:srgbClr val="FFF3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Icon circle FaSearch"/>
          <p:cNvSpPr/>
          <p:nvPr/>
        </p:nvSpPr>
        <p:spPr>
          <a:xfrm>
            <a:off x="1097280" y="2148840"/>
            <a:ext cx="777240" cy="77724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Icon FaSearch" descr="FaSearch_FFFFFF.png"/>
          <p:cNvPicPr>
            <a:picLocks noChangeAspect="1"/>
          </p:cNvPicPr>
          <p:nvPr/>
        </p:nvPicPr>
        <p:blipFill>
          <a:blip r:embed="rId3"/>
          <a:stretch>
            <a:fillRect/>
          </a:stretch>
        </p:blipFill>
        <p:spPr>
          <a:xfrm>
            <a:off x="1283817" y="2335377"/>
            <a:ext cx="404164" cy="404164"/>
          </a:xfrm>
          <a:prstGeom prst="rect">
            <a:avLst/>
          </a:prstGeom>
        </p:spPr>
      </p:pic>
      <p:sp>
        <p:nvSpPr>
          <p:cNvPr id="8" name="TextBox 7"/>
          <p:cNvSpPr txBox="1"/>
          <p:nvPr/>
        </p:nvSpPr>
        <p:spPr>
          <a:xfrm>
            <a:off x="2057400" y="2148840"/>
            <a:ext cx="1920240" cy="777240"/>
          </a:xfrm>
          <a:prstGeom prst="rect">
            <a:avLst/>
          </a:prstGeom>
          <a:noFill/>
        </p:spPr>
        <p:txBody>
          <a:bodyPr wrap="square" lIns="0" tIns="0" rIns="0" bIns="0" anchor="ctr">
            <a:spAutoFit/>
          </a:bodyPr>
          <a:lstStyle/>
          <a:p>
            <a:pPr algn="l">
              <a:spcAft>
                <a:spcPts val="400"/>
              </a:spcAft>
            </a:pPr>
            <a:r>
              <a:rPr sz="2200" b="1" dirty="0">
                <a:solidFill>
                  <a:srgbClr val="1B365D"/>
                </a:solidFill>
              </a:rPr>
              <a:t>Identify</a:t>
            </a:r>
          </a:p>
        </p:txBody>
      </p:sp>
      <p:sp>
        <p:nvSpPr>
          <p:cNvPr id="9" name="TextBox 8"/>
          <p:cNvSpPr txBox="1"/>
          <p:nvPr/>
        </p:nvSpPr>
        <p:spPr>
          <a:xfrm>
            <a:off x="1097280" y="3108960"/>
            <a:ext cx="2743200" cy="914400"/>
          </a:xfrm>
          <a:prstGeom prst="rect">
            <a:avLst/>
          </a:prstGeom>
          <a:noFill/>
        </p:spPr>
        <p:txBody>
          <a:bodyPr wrap="square" lIns="0" tIns="0" rIns="0" bIns="0" anchor="t">
            <a:spAutoFit/>
          </a:bodyPr>
          <a:lstStyle/>
          <a:p>
            <a:pPr algn="l">
              <a:spcAft>
                <a:spcPts val="400"/>
              </a:spcAft>
            </a:pPr>
            <a:r>
              <a:rPr sz="1600" b="0">
                <a:solidFill>
                  <a:srgbClr val="4A5560"/>
                </a:solidFill>
              </a:rPr>
              <a:t>Review patient lists or records</a:t>
            </a:r>
          </a:p>
        </p:txBody>
      </p:sp>
      <p:sp>
        <p:nvSpPr>
          <p:cNvPr id="10" name="Arrow"/>
          <p:cNvSpPr/>
          <p:nvPr/>
        </p:nvSpPr>
        <p:spPr>
          <a:xfrm>
            <a:off x="4114800" y="301752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4480560" y="1920240"/>
            <a:ext cx="3246120" cy="2606040"/>
          </a:xfrm>
          <a:prstGeom prst="roundRect">
            <a:avLst>
              <a:gd name="adj" fmla="val 8000"/>
            </a:avLst>
          </a:prstGeom>
          <a:solidFill>
            <a:srgbClr val="FFF3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Icon circle FaHandshake"/>
          <p:cNvSpPr/>
          <p:nvPr/>
        </p:nvSpPr>
        <p:spPr>
          <a:xfrm>
            <a:off x="4754880" y="2148840"/>
            <a:ext cx="777240" cy="77724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Icon FaHandshake" descr="FaHandshake_FFFFFF.png"/>
          <p:cNvPicPr>
            <a:picLocks noChangeAspect="1"/>
          </p:cNvPicPr>
          <p:nvPr/>
        </p:nvPicPr>
        <p:blipFill>
          <a:blip r:embed="rId4"/>
          <a:stretch>
            <a:fillRect/>
          </a:stretch>
        </p:blipFill>
        <p:spPr>
          <a:xfrm>
            <a:off x="4941417" y="2335377"/>
            <a:ext cx="404164" cy="404164"/>
          </a:xfrm>
          <a:prstGeom prst="rect">
            <a:avLst/>
          </a:prstGeom>
        </p:spPr>
      </p:pic>
      <p:sp>
        <p:nvSpPr>
          <p:cNvPr id="14" name="TextBox 13"/>
          <p:cNvSpPr txBox="1"/>
          <p:nvPr/>
        </p:nvSpPr>
        <p:spPr>
          <a:xfrm>
            <a:off x="5715000" y="2148840"/>
            <a:ext cx="1920240" cy="777240"/>
          </a:xfrm>
          <a:prstGeom prst="rect">
            <a:avLst/>
          </a:prstGeom>
          <a:noFill/>
        </p:spPr>
        <p:txBody>
          <a:bodyPr wrap="square" lIns="0" tIns="0" rIns="0" bIns="0" anchor="ctr">
            <a:spAutoFit/>
          </a:bodyPr>
          <a:lstStyle/>
          <a:p>
            <a:pPr algn="l">
              <a:spcAft>
                <a:spcPts val="400"/>
              </a:spcAft>
            </a:pPr>
            <a:r>
              <a:rPr sz="2200" b="1" dirty="0">
                <a:solidFill>
                  <a:srgbClr val="1B365D"/>
                </a:solidFill>
              </a:rPr>
              <a:t>Connect</a:t>
            </a:r>
          </a:p>
        </p:txBody>
      </p:sp>
      <p:sp>
        <p:nvSpPr>
          <p:cNvPr id="15" name="TextBox 14"/>
          <p:cNvSpPr txBox="1"/>
          <p:nvPr/>
        </p:nvSpPr>
        <p:spPr>
          <a:xfrm>
            <a:off x="4754880" y="3108960"/>
            <a:ext cx="2743200" cy="492443"/>
          </a:xfrm>
          <a:prstGeom prst="rect">
            <a:avLst/>
          </a:prstGeom>
          <a:noFill/>
        </p:spPr>
        <p:txBody>
          <a:bodyPr wrap="square" lIns="0" tIns="0" rIns="0" bIns="0" anchor="t">
            <a:spAutoFit/>
          </a:bodyPr>
          <a:lstStyle/>
          <a:p>
            <a:pPr algn="l">
              <a:spcAft>
                <a:spcPts val="400"/>
              </a:spcAft>
            </a:pPr>
            <a:r>
              <a:rPr sz="1600" b="0" dirty="0">
                <a:solidFill>
                  <a:srgbClr val="4A5560"/>
                </a:solidFill>
              </a:rPr>
              <a:t>Recommend + flyer + </a:t>
            </a:r>
            <a:r>
              <a:rPr lang="en-US" sz="1600" b="0" dirty="0">
                <a:solidFill>
                  <a:srgbClr val="4A5560"/>
                </a:solidFill>
              </a:rPr>
              <a:t>consent + </a:t>
            </a:r>
            <a:r>
              <a:rPr sz="1600" b="0" dirty="0">
                <a:solidFill>
                  <a:srgbClr val="4A5560"/>
                </a:solidFill>
              </a:rPr>
              <a:t>warm hand-off</a:t>
            </a:r>
          </a:p>
        </p:txBody>
      </p:sp>
      <p:sp>
        <p:nvSpPr>
          <p:cNvPr id="16" name="TextBox 15"/>
          <p:cNvSpPr txBox="1"/>
          <p:nvPr/>
        </p:nvSpPr>
        <p:spPr>
          <a:xfrm>
            <a:off x="4754880" y="3657600"/>
            <a:ext cx="2743200" cy="307777"/>
          </a:xfrm>
          <a:prstGeom prst="rect">
            <a:avLst/>
          </a:prstGeom>
          <a:noFill/>
        </p:spPr>
        <p:txBody>
          <a:bodyPr wrap="square" lIns="0" tIns="0" rIns="0" bIns="0" anchor="t">
            <a:spAutoFit/>
          </a:bodyPr>
          <a:lstStyle/>
          <a:p>
            <a:pPr algn="l">
              <a:spcAft>
                <a:spcPts val="0"/>
              </a:spcAft>
            </a:pPr>
            <a:r>
              <a:rPr sz="2000" b="1" dirty="0">
                <a:solidFill>
                  <a:srgbClr val="1B365D"/>
                </a:solidFill>
              </a:rPr>
              <a:t>~</a:t>
            </a:r>
            <a:r>
              <a:rPr lang="en-US" sz="2000" b="1" dirty="0">
                <a:solidFill>
                  <a:srgbClr val="1B365D"/>
                </a:solidFill>
              </a:rPr>
              <a:t>10-20</a:t>
            </a:r>
            <a:r>
              <a:rPr sz="2000" b="1" dirty="0">
                <a:solidFill>
                  <a:srgbClr val="1B365D"/>
                </a:solidFill>
              </a:rPr>
              <a:t> min</a:t>
            </a:r>
          </a:p>
        </p:txBody>
      </p:sp>
      <p:sp>
        <p:nvSpPr>
          <p:cNvPr id="17" name="Arrow"/>
          <p:cNvSpPr/>
          <p:nvPr/>
        </p:nvSpPr>
        <p:spPr>
          <a:xfrm>
            <a:off x="7772400" y="301752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8229600" y="1920240"/>
            <a:ext cx="3291840" cy="26060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Icon circle FaLaptopMedical"/>
          <p:cNvSpPr/>
          <p:nvPr/>
        </p:nvSpPr>
        <p:spPr>
          <a:xfrm>
            <a:off x="8503920" y="2148840"/>
            <a:ext cx="777240" cy="77724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Icon FaLaptopMedical" descr="FaLaptopMedical_FFFFFF.png"/>
          <p:cNvPicPr>
            <a:picLocks noChangeAspect="1"/>
          </p:cNvPicPr>
          <p:nvPr/>
        </p:nvPicPr>
        <p:blipFill>
          <a:blip r:embed="rId5"/>
          <a:stretch>
            <a:fillRect/>
          </a:stretch>
        </p:blipFill>
        <p:spPr>
          <a:xfrm>
            <a:off x="8690457" y="2335377"/>
            <a:ext cx="404164" cy="404164"/>
          </a:xfrm>
          <a:prstGeom prst="rect">
            <a:avLst/>
          </a:prstGeom>
        </p:spPr>
      </p:pic>
      <p:sp>
        <p:nvSpPr>
          <p:cNvPr id="21" name="TextBox 20"/>
          <p:cNvSpPr txBox="1"/>
          <p:nvPr/>
        </p:nvSpPr>
        <p:spPr>
          <a:xfrm>
            <a:off x="9464040" y="2198906"/>
            <a:ext cx="1920240" cy="677108"/>
          </a:xfrm>
          <a:prstGeom prst="rect">
            <a:avLst/>
          </a:prstGeom>
          <a:noFill/>
        </p:spPr>
        <p:txBody>
          <a:bodyPr wrap="square" lIns="0" tIns="0" rIns="0" bIns="0" anchor="ctr">
            <a:spAutoFit/>
          </a:bodyPr>
          <a:lstStyle/>
          <a:p>
            <a:pPr algn="l">
              <a:spcAft>
                <a:spcPts val="400"/>
              </a:spcAft>
            </a:pPr>
            <a:r>
              <a:rPr lang="en-US" sz="2200" b="1" dirty="0">
                <a:solidFill>
                  <a:srgbClr val="FFFFFF"/>
                </a:solidFill>
              </a:rPr>
              <a:t>Study procedures</a:t>
            </a:r>
            <a:endParaRPr sz="2200" b="1" dirty="0">
              <a:solidFill>
                <a:srgbClr val="FFFFFF"/>
              </a:solidFill>
            </a:endParaRPr>
          </a:p>
        </p:txBody>
      </p:sp>
      <p:sp>
        <p:nvSpPr>
          <p:cNvPr id="22" name="TextBox 21"/>
          <p:cNvSpPr txBox="1"/>
          <p:nvPr/>
        </p:nvSpPr>
        <p:spPr>
          <a:xfrm>
            <a:off x="8503920" y="3108960"/>
            <a:ext cx="2834640" cy="1371600"/>
          </a:xfrm>
          <a:prstGeom prst="rect">
            <a:avLst/>
          </a:prstGeom>
          <a:noFill/>
        </p:spPr>
        <p:txBody>
          <a:bodyPr wrap="square" lIns="0" tIns="0" rIns="0" bIns="0" anchor="t">
            <a:spAutoFit/>
          </a:bodyPr>
          <a:lstStyle/>
          <a:p>
            <a:pPr algn="l">
              <a:spcAft>
                <a:spcPts val="400"/>
              </a:spcAft>
            </a:pPr>
            <a:r>
              <a:rPr sz="1600" b="0">
                <a:solidFill>
                  <a:srgbClr val="FFFFFF"/>
                </a:solidFill>
              </a:rPr>
              <a:t>TAC sessions, surveys, and analysis, all done remotely</a:t>
            </a:r>
          </a:p>
        </p:txBody>
      </p:sp>
      <p:pic>
        <p:nvPicPr>
          <p:cNvPr id="25" name="Icon FaHourglassHalf" descr="FaHourglassHalf_FFFFFF.png"/>
          <p:cNvPicPr>
            <a:picLocks noChangeAspect="1"/>
          </p:cNvPicPr>
          <p:nvPr/>
        </p:nvPicPr>
        <p:blipFill>
          <a:blip r:embed="rId6"/>
          <a:stretch>
            <a:fillRect/>
          </a:stretch>
        </p:blipFill>
        <p:spPr>
          <a:xfrm>
            <a:off x="1216151" y="5166359"/>
            <a:ext cx="356616" cy="35661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sz="3000" b="0">
                <a:solidFill>
                  <a:srgbClr val="1B365D"/>
                </a:solidFill>
              </a:rPr>
              <a:t>What we’re measuring</a:t>
            </a:r>
          </a:p>
        </p:txBody>
      </p:sp>
      <p:sp>
        <p:nvSpPr>
          <p:cNvPr id="25"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13</a:t>
            </a:fld>
            <a:endParaRPr lang="en-US"/>
          </a:p>
        </p:txBody>
      </p:sp>
      <p:sp>
        <p:nvSpPr>
          <p:cNvPr id="3" name="Rounded Rectangle 2"/>
          <p:cNvSpPr/>
          <p:nvPr/>
        </p:nvSpPr>
        <p:spPr>
          <a:xfrm>
            <a:off x="822960" y="1600200"/>
            <a:ext cx="4754880" cy="420624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143000" y="1828800"/>
            <a:ext cx="4114800" cy="365760"/>
          </a:xfrm>
          <a:prstGeom prst="rect">
            <a:avLst/>
          </a:prstGeom>
          <a:noFill/>
        </p:spPr>
        <p:txBody>
          <a:bodyPr wrap="square" lIns="0" tIns="0" rIns="0" bIns="0" anchor="t">
            <a:spAutoFit/>
          </a:bodyPr>
          <a:lstStyle/>
          <a:p>
            <a:pPr algn="l">
              <a:spcAft>
                <a:spcPts val="400"/>
              </a:spcAft>
            </a:pPr>
            <a:r>
              <a:rPr sz="1300" b="1">
                <a:solidFill>
                  <a:srgbClr val="FFB500"/>
                </a:solidFill>
              </a:rPr>
              <a:t>PRIMARY OUTCOME</a:t>
            </a:r>
          </a:p>
        </p:txBody>
      </p:sp>
      <p:sp>
        <p:nvSpPr>
          <p:cNvPr id="5" name="Icon circle FaClipboardCheck"/>
          <p:cNvSpPr/>
          <p:nvPr/>
        </p:nvSpPr>
        <p:spPr>
          <a:xfrm>
            <a:off x="2423160" y="2377440"/>
            <a:ext cx="1554480" cy="155448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Icon FaClipboardCheck" descr="FaClipboardCheck_FFFFFF.png"/>
          <p:cNvPicPr>
            <a:picLocks noChangeAspect="1"/>
          </p:cNvPicPr>
          <p:nvPr/>
        </p:nvPicPr>
        <p:blipFill>
          <a:blip r:embed="rId3"/>
          <a:stretch>
            <a:fillRect/>
          </a:stretch>
        </p:blipFill>
        <p:spPr>
          <a:xfrm>
            <a:off x="2796235" y="2750515"/>
            <a:ext cx="808329" cy="808329"/>
          </a:xfrm>
          <a:prstGeom prst="rect">
            <a:avLst/>
          </a:prstGeom>
        </p:spPr>
      </p:pic>
      <p:sp>
        <p:nvSpPr>
          <p:cNvPr id="7" name="TextBox 6"/>
          <p:cNvSpPr txBox="1"/>
          <p:nvPr/>
        </p:nvSpPr>
        <p:spPr>
          <a:xfrm>
            <a:off x="1143000" y="4114800"/>
            <a:ext cx="4114800" cy="548640"/>
          </a:xfrm>
          <a:prstGeom prst="rect">
            <a:avLst/>
          </a:prstGeom>
          <a:noFill/>
        </p:spPr>
        <p:txBody>
          <a:bodyPr wrap="square" lIns="0" tIns="0" rIns="0" bIns="0" anchor="t">
            <a:spAutoFit/>
          </a:bodyPr>
          <a:lstStyle/>
          <a:p>
            <a:pPr algn="ctr">
              <a:spcAft>
                <a:spcPts val="400"/>
              </a:spcAft>
            </a:pPr>
            <a:r>
              <a:rPr sz="3000" b="1">
                <a:solidFill>
                  <a:srgbClr val="FFFFFF"/>
                </a:solidFill>
                <a:latin typeface="Times New Roman"/>
              </a:rPr>
              <a:t>ACP engagement</a:t>
            </a:r>
          </a:p>
        </p:txBody>
      </p:sp>
      <p:sp>
        <p:nvSpPr>
          <p:cNvPr id="8" name="TextBox 7"/>
          <p:cNvSpPr txBox="1"/>
          <p:nvPr/>
        </p:nvSpPr>
        <p:spPr>
          <a:xfrm>
            <a:off x="1143000" y="4754880"/>
            <a:ext cx="4114800" cy="461665"/>
          </a:xfrm>
          <a:prstGeom prst="rect">
            <a:avLst/>
          </a:prstGeom>
          <a:noFill/>
        </p:spPr>
        <p:txBody>
          <a:bodyPr wrap="square" lIns="0" tIns="0" rIns="0" bIns="0" anchor="t">
            <a:spAutoFit/>
          </a:bodyPr>
          <a:lstStyle/>
          <a:p>
            <a:pPr algn="ctr">
              <a:spcAft>
                <a:spcPts val="400"/>
              </a:spcAft>
            </a:pPr>
            <a:r>
              <a:rPr lang="en-US" sz="1500" dirty="0">
                <a:solidFill>
                  <a:srgbClr val="FFFFFF"/>
                </a:solidFill>
              </a:rPr>
              <a:t>ACP c</a:t>
            </a:r>
            <a:r>
              <a:rPr sz="1500" b="0" dirty="0">
                <a:solidFill>
                  <a:srgbClr val="FFFFFF"/>
                </a:solidFill>
              </a:rPr>
              <a:t>onversations and </a:t>
            </a:r>
            <a:r>
              <a:rPr lang="en-US" sz="1500" b="0" dirty="0">
                <a:solidFill>
                  <a:srgbClr val="FFFFFF"/>
                </a:solidFill>
              </a:rPr>
              <a:t>advance directive documentation</a:t>
            </a:r>
            <a:endParaRPr sz="1500" b="0" dirty="0">
              <a:solidFill>
                <a:srgbClr val="FFFFFF"/>
              </a:solidFill>
            </a:endParaRPr>
          </a:p>
        </p:txBody>
      </p:sp>
      <p:sp>
        <p:nvSpPr>
          <p:cNvPr id="9" name="TextBox 8"/>
          <p:cNvSpPr txBox="1"/>
          <p:nvPr/>
        </p:nvSpPr>
        <p:spPr>
          <a:xfrm>
            <a:off x="6035040" y="1600200"/>
            <a:ext cx="5486400" cy="365760"/>
          </a:xfrm>
          <a:prstGeom prst="rect">
            <a:avLst/>
          </a:prstGeom>
          <a:noFill/>
        </p:spPr>
        <p:txBody>
          <a:bodyPr wrap="square" lIns="0" tIns="0" rIns="0" bIns="0" anchor="t">
            <a:spAutoFit/>
          </a:bodyPr>
          <a:lstStyle/>
          <a:p>
            <a:pPr algn="l">
              <a:spcAft>
                <a:spcPts val="400"/>
              </a:spcAft>
            </a:pPr>
            <a:r>
              <a:rPr sz="1300" b="1">
                <a:solidFill>
                  <a:srgbClr val="0A799A"/>
                </a:solidFill>
              </a:rPr>
              <a:t>SECONDARY OUTCOMES</a:t>
            </a:r>
          </a:p>
        </p:txBody>
      </p:sp>
      <p:sp>
        <p:nvSpPr>
          <p:cNvPr id="10" name="Rounded Rectangle 9"/>
          <p:cNvSpPr/>
          <p:nvPr/>
        </p:nvSpPr>
        <p:spPr>
          <a:xfrm>
            <a:off x="6035040" y="2011680"/>
            <a:ext cx="5486400" cy="105156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Icon circle FaHeartbeat"/>
          <p:cNvSpPr/>
          <p:nvPr/>
        </p:nvSpPr>
        <p:spPr>
          <a:xfrm>
            <a:off x="6263640" y="2176272"/>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Icon FaHeartbeat" descr="FaHeartbeat_FFFFFF.png"/>
          <p:cNvPicPr>
            <a:picLocks noChangeAspect="1"/>
          </p:cNvPicPr>
          <p:nvPr/>
        </p:nvPicPr>
        <p:blipFill>
          <a:blip r:embed="rId4"/>
          <a:stretch>
            <a:fillRect/>
          </a:stretch>
        </p:blipFill>
        <p:spPr>
          <a:xfrm>
            <a:off x="6439204" y="2351836"/>
            <a:ext cx="380390" cy="380390"/>
          </a:xfrm>
          <a:prstGeom prst="rect">
            <a:avLst/>
          </a:prstGeom>
        </p:spPr>
      </p:pic>
      <p:sp>
        <p:nvSpPr>
          <p:cNvPr id="13" name="TextBox 12"/>
          <p:cNvSpPr txBox="1"/>
          <p:nvPr/>
        </p:nvSpPr>
        <p:spPr>
          <a:xfrm>
            <a:off x="7223760" y="2148840"/>
            <a:ext cx="4114800" cy="411480"/>
          </a:xfrm>
          <a:prstGeom prst="rect">
            <a:avLst/>
          </a:prstGeom>
          <a:noFill/>
        </p:spPr>
        <p:txBody>
          <a:bodyPr wrap="square" lIns="0" tIns="0" rIns="0" bIns="0" anchor="t">
            <a:spAutoFit/>
          </a:bodyPr>
          <a:lstStyle/>
          <a:p>
            <a:pPr algn="l">
              <a:spcAft>
                <a:spcPts val="400"/>
              </a:spcAft>
            </a:pPr>
            <a:r>
              <a:rPr sz="1900" b="1">
                <a:solidFill>
                  <a:srgbClr val="1B365D"/>
                </a:solidFill>
              </a:rPr>
              <a:t>Distress</a:t>
            </a:r>
          </a:p>
        </p:txBody>
      </p:sp>
      <p:sp>
        <p:nvSpPr>
          <p:cNvPr id="14" name="TextBox 13"/>
          <p:cNvSpPr txBox="1"/>
          <p:nvPr/>
        </p:nvSpPr>
        <p:spPr>
          <a:xfrm>
            <a:off x="7223760" y="2560320"/>
            <a:ext cx="4114800" cy="365760"/>
          </a:xfrm>
          <a:prstGeom prst="rect">
            <a:avLst/>
          </a:prstGeom>
          <a:noFill/>
        </p:spPr>
        <p:txBody>
          <a:bodyPr wrap="square" lIns="0" tIns="0" rIns="0" bIns="0" anchor="t">
            <a:spAutoFit/>
          </a:bodyPr>
          <a:lstStyle/>
          <a:p>
            <a:pPr algn="l">
              <a:spcAft>
                <a:spcPts val="400"/>
              </a:spcAft>
            </a:pPr>
            <a:r>
              <a:rPr sz="1400" b="0">
                <a:solidFill>
                  <a:srgbClr val="4A5560"/>
                </a:solidFill>
              </a:rPr>
              <a:t>Patients and caregivers</a:t>
            </a:r>
          </a:p>
        </p:txBody>
      </p:sp>
      <p:sp>
        <p:nvSpPr>
          <p:cNvPr id="15" name="Rounded Rectangle 14"/>
          <p:cNvSpPr/>
          <p:nvPr/>
        </p:nvSpPr>
        <p:spPr>
          <a:xfrm>
            <a:off x="6035040" y="3291840"/>
            <a:ext cx="5486400" cy="105156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Icon circle FaCompass"/>
          <p:cNvSpPr/>
          <p:nvPr/>
        </p:nvSpPr>
        <p:spPr>
          <a:xfrm>
            <a:off x="6263640" y="3456432"/>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Icon FaCompass" descr="FaCompass_FFFFFF.png"/>
          <p:cNvPicPr>
            <a:picLocks noChangeAspect="1"/>
          </p:cNvPicPr>
          <p:nvPr/>
        </p:nvPicPr>
        <p:blipFill>
          <a:blip r:embed="rId5"/>
          <a:stretch>
            <a:fillRect/>
          </a:stretch>
        </p:blipFill>
        <p:spPr>
          <a:xfrm>
            <a:off x="6439204" y="3631996"/>
            <a:ext cx="380390" cy="380390"/>
          </a:xfrm>
          <a:prstGeom prst="rect">
            <a:avLst/>
          </a:prstGeom>
        </p:spPr>
      </p:pic>
      <p:sp>
        <p:nvSpPr>
          <p:cNvPr id="18" name="TextBox 17"/>
          <p:cNvSpPr txBox="1"/>
          <p:nvPr/>
        </p:nvSpPr>
        <p:spPr>
          <a:xfrm>
            <a:off x="7223760" y="3429000"/>
            <a:ext cx="4114800" cy="411480"/>
          </a:xfrm>
          <a:prstGeom prst="rect">
            <a:avLst/>
          </a:prstGeom>
          <a:noFill/>
        </p:spPr>
        <p:txBody>
          <a:bodyPr wrap="square" lIns="0" tIns="0" rIns="0" bIns="0" anchor="t">
            <a:spAutoFit/>
          </a:bodyPr>
          <a:lstStyle/>
          <a:p>
            <a:pPr algn="l">
              <a:spcAft>
                <a:spcPts val="400"/>
              </a:spcAft>
            </a:pPr>
            <a:r>
              <a:rPr sz="1900" b="1">
                <a:solidFill>
                  <a:srgbClr val="1B365D"/>
                </a:solidFill>
              </a:rPr>
              <a:t>Prognostic understanding</a:t>
            </a:r>
          </a:p>
        </p:txBody>
      </p:sp>
      <p:sp>
        <p:nvSpPr>
          <p:cNvPr id="19" name="TextBox 18"/>
          <p:cNvSpPr txBox="1"/>
          <p:nvPr/>
        </p:nvSpPr>
        <p:spPr>
          <a:xfrm>
            <a:off x="7223760" y="3840480"/>
            <a:ext cx="4114800" cy="365760"/>
          </a:xfrm>
          <a:prstGeom prst="rect">
            <a:avLst/>
          </a:prstGeom>
          <a:noFill/>
        </p:spPr>
        <p:txBody>
          <a:bodyPr wrap="square" lIns="0" tIns="0" rIns="0" bIns="0" anchor="t">
            <a:spAutoFit/>
          </a:bodyPr>
          <a:lstStyle/>
          <a:p>
            <a:pPr algn="l">
              <a:spcAft>
                <a:spcPts val="400"/>
              </a:spcAft>
            </a:pPr>
            <a:r>
              <a:rPr sz="1400" b="0">
                <a:solidFill>
                  <a:srgbClr val="4A5560"/>
                </a:solidFill>
              </a:rPr>
              <a:t>Patients and caregivers</a:t>
            </a:r>
          </a:p>
        </p:txBody>
      </p:sp>
      <p:sp>
        <p:nvSpPr>
          <p:cNvPr id="20" name="Rounded Rectangle 19"/>
          <p:cNvSpPr/>
          <p:nvPr/>
        </p:nvSpPr>
        <p:spPr>
          <a:xfrm>
            <a:off x="6035040" y="4572000"/>
            <a:ext cx="5486400" cy="105156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Icon circle FaWeightHanging"/>
          <p:cNvSpPr/>
          <p:nvPr/>
        </p:nvSpPr>
        <p:spPr>
          <a:xfrm>
            <a:off x="6263640" y="4736592"/>
            <a:ext cx="731520" cy="73152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Icon FaWeightHanging" descr="FaWeightHanging_FFFFFF.png"/>
          <p:cNvPicPr>
            <a:picLocks noChangeAspect="1"/>
          </p:cNvPicPr>
          <p:nvPr/>
        </p:nvPicPr>
        <p:blipFill>
          <a:blip r:embed="rId6"/>
          <a:stretch>
            <a:fillRect/>
          </a:stretch>
        </p:blipFill>
        <p:spPr>
          <a:xfrm>
            <a:off x="6439204" y="4912156"/>
            <a:ext cx="380390" cy="380390"/>
          </a:xfrm>
          <a:prstGeom prst="rect">
            <a:avLst/>
          </a:prstGeom>
        </p:spPr>
      </p:pic>
      <p:sp>
        <p:nvSpPr>
          <p:cNvPr id="23" name="TextBox 22"/>
          <p:cNvSpPr txBox="1"/>
          <p:nvPr/>
        </p:nvSpPr>
        <p:spPr>
          <a:xfrm>
            <a:off x="7223760" y="4709160"/>
            <a:ext cx="4114800" cy="411480"/>
          </a:xfrm>
          <a:prstGeom prst="rect">
            <a:avLst/>
          </a:prstGeom>
          <a:noFill/>
        </p:spPr>
        <p:txBody>
          <a:bodyPr wrap="square" lIns="0" tIns="0" rIns="0" bIns="0" anchor="t">
            <a:spAutoFit/>
          </a:bodyPr>
          <a:lstStyle/>
          <a:p>
            <a:pPr algn="l">
              <a:spcAft>
                <a:spcPts val="400"/>
              </a:spcAft>
            </a:pPr>
            <a:r>
              <a:rPr sz="1900" b="1">
                <a:solidFill>
                  <a:srgbClr val="1B365D"/>
                </a:solidFill>
              </a:rPr>
              <a:t>Caregiver burden</a:t>
            </a:r>
          </a:p>
        </p:txBody>
      </p:sp>
      <p:sp>
        <p:nvSpPr>
          <p:cNvPr id="24" name="TextBox 23"/>
          <p:cNvSpPr txBox="1"/>
          <p:nvPr/>
        </p:nvSpPr>
        <p:spPr>
          <a:xfrm>
            <a:off x="7223760" y="5120640"/>
            <a:ext cx="4114800" cy="365760"/>
          </a:xfrm>
          <a:prstGeom prst="rect">
            <a:avLst/>
          </a:prstGeom>
          <a:noFill/>
        </p:spPr>
        <p:txBody>
          <a:bodyPr wrap="square" lIns="0" tIns="0" rIns="0" bIns="0" anchor="t">
            <a:spAutoFit/>
          </a:bodyPr>
          <a:lstStyle/>
          <a:p>
            <a:pPr algn="l">
              <a:spcAft>
                <a:spcPts val="400"/>
              </a:spcAft>
            </a:pPr>
            <a:r>
              <a:rPr sz="1400" b="0">
                <a:solidFill>
                  <a:srgbClr val="4A5560"/>
                </a:solidFill>
              </a:rPr>
              <a:t>Caregivers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Results: </a:t>
            </a:r>
            <a:r>
              <a:rPr sz="3000" b="0" dirty="0">
                <a:solidFill>
                  <a:srgbClr val="1B365D"/>
                </a:solidFill>
              </a:rPr>
              <a:t>Early feasibility</a:t>
            </a:r>
          </a:p>
        </p:txBody>
      </p:sp>
      <p:sp>
        <p:nvSpPr>
          <p:cNvPr id="34"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14</a:t>
            </a:fld>
            <a:endParaRPr lang="en-US"/>
          </a:p>
        </p:txBody>
      </p:sp>
      <p:sp>
        <p:nvSpPr>
          <p:cNvPr id="3" name="Rounded Rectangle 2"/>
          <p:cNvSpPr/>
          <p:nvPr/>
        </p:nvSpPr>
        <p:spPr>
          <a:xfrm>
            <a:off x="685800" y="1600200"/>
            <a:ext cx="2423160" cy="420624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783080"/>
            <a:ext cx="2011680" cy="685800"/>
          </a:xfrm>
          <a:prstGeom prst="rect">
            <a:avLst/>
          </a:prstGeom>
          <a:noFill/>
        </p:spPr>
        <p:txBody>
          <a:bodyPr wrap="square" lIns="0" tIns="0" rIns="0" bIns="0" anchor="t">
            <a:spAutoFit/>
          </a:bodyPr>
          <a:lstStyle/>
          <a:p>
            <a:pPr algn="l">
              <a:spcAft>
                <a:spcPts val="400"/>
              </a:spcAft>
            </a:pPr>
            <a:r>
              <a:rPr sz="1700" b="1">
                <a:solidFill>
                  <a:srgbClr val="FFFFFF"/>
                </a:solidFill>
              </a:rPr>
              <a:t>Consented</a:t>
            </a:r>
          </a:p>
        </p:txBody>
      </p:sp>
      <p:sp>
        <p:nvSpPr>
          <p:cNvPr id="5" name="TextBox 4"/>
          <p:cNvSpPr txBox="1"/>
          <p:nvPr/>
        </p:nvSpPr>
        <p:spPr>
          <a:xfrm>
            <a:off x="914400" y="2606040"/>
            <a:ext cx="2011680" cy="777240"/>
          </a:xfrm>
          <a:prstGeom prst="rect">
            <a:avLst/>
          </a:prstGeom>
          <a:noFill/>
        </p:spPr>
        <p:txBody>
          <a:bodyPr wrap="square" lIns="0" tIns="0" rIns="0" bIns="0" anchor="t">
            <a:spAutoFit/>
          </a:bodyPr>
          <a:lstStyle/>
          <a:p>
            <a:pPr algn="l">
              <a:spcAft>
                <a:spcPts val="400"/>
              </a:spcAft>
            </a:pPr>
            <a:r>
              <a:rPr sz="4600" b="1">
                <a:solidFill>
                  <a:srgbClr val="FFFFFF"/>
                </a:solidFill>
                <a:latin typeface="Times New Roman"/>
              </a:rPr>
              <a:t>34</a:t>
            </a:r>
          </a:p>
        </p:txBody>
      </p:sp>
      <p:sp>
        <p:nvSpPr>
          <p:cNvPr id="6" name="TextBox 5"/>
          <p:cNvSpPr txBox="1"/>
          <p:nvPr/>
        </p:nvSpPr>
        <p:spPr>
          <a:xfrm>
            <a:off x="914400" y="3383280"/>
            <a:ext cx="2011680" cy="457200"/>
          </a:xfrm>
          <a:prstGeom prst="rect">
            <a:avLst/>
          </a:prstGeom>
          <a:noFill/>
        </p:spPr>
        <p:txBody>
          <a:bodyPr wrap="square" lIns="0" tIns="0" rIns="0" bIns="0" anchor="t">
            <a:spAutoFit/>
          </a:bodyPr>
          <a:lstStyle/>
          <a:p>
            <a:pPr algn="l">
              <a:spcAft>
                <a:spcPts val="400"/>
              </a:spcAft>
            </a:pPr>
            <a:r>
              <a:rPr sz="1500" b="0">
                <a:solidFill>
                  <a:srgbClr val="FFFFFF"/>
                </a:solidFill>
              </a:rPr>
              <a:t>patients</a:t>
            </a:r>
          </a:p>
        </p:txBody>
      </p:sp>
      <p:sp>
        <p:nvSpPr>
          <p:cNvPr id="7" name="TextBox 6"/>
          <p:cNvSpPr txBox="1"/>
          <p:nvPr/>
        </p:nvSpPr>
        <p:spPr>
          <a:xfrm>
            <a:off x="914400" y="4069080"/>
            <a:ext cx="2011680" cy="777240"/>
          </a:xfrm>
          <a:prstGeom prst="rect">
            <a:avLst/>
          </a:prstGeom>
          <a:noFill/>
        </p:spPr>
        <p:txBody>
          <a:bodyPr wrap="square" lIns="0" tIns="0" rIns="0" bIns="0" anchor="t">
            <a:spAutoFit/>
          </a:bodyPr>
          <a:lstStyle/>
          <a:p>
            <a:pPr algn="l">
              <a:spcAft>
                <a:spcPts val="400"/>
              </a:spcAft>
            </a:pPr>
            <a:r>
              <a:rPr sz="4600" b="1">
                <a:solidFill>
                  <a:srgbClr val="FFFFFF"/>
                </a:solidFill>
                <a:latin typeface="Times New Roman"/>
              </a:rPr>
              <a:t>12</a:t>
            </a:r>
          </a:p>
        </p:txBody>
      </p:sp>
      <p:sp>
        <p:nvSpPr>
          <p:cNvPr id="8" name="TextBox 7"/>
          <p:cNvSpPr txBox="1"/>
          <p:nvPr/>
        </p:nvSpPr>
        <p:spPr>
          <a:xfrm>
            <a:off x="914400" y="4846320"/>
            <a:ext cx="2011680" cy="457200"/>
          </a:xfrm>
          <a:prstGeom prst="rect">
            <a:avLst/>
          </a:prstGeom>
          <a:noFill/>
        </p:spPr>
        <p:txBody>
          <a:bodyPr wrap="square" lIns="0" tIns="0" rIns="0" bIns="0" anchor="t">
            <a:spAutoFit/>
          </a:bodyPr>
          <a:lstStyle/>
          <a:p>
            <a:pPr algn="l">
              <a:spcAft>
                <a:spcPts val="400"/>
              </a:spcAft>
            </a:pPr>
            <a:r>
              <a:rPr sz="1500" b="0">
                <a:solidFill>
                  <a:srgbClr val="FFFFFF"/>
                </a:solidFill>
              </a:rPr>
              <a:t>caregivers</a:t>
            </a:r>
          </a:p>
        </p:txBody>
      </p:sp>
      <p:sp>
        <p:nvSpPr>
          <p:cNvPr id="9" name="Arrow"/>
          <p:cNvSpPr/>
          <p:nvPr/>
        </p:nvSpPr>
        <p:spPr>
          <a:xfrm>
            <a:off x="3154680" y="352044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3474720" y="1600200"/>
            <a:ext cx="2423160" cy="420624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703320" y="1783080"/>
            <a:ext cx="2011680" cy="685800"/>
          </a:xfrm>
          <a:prstGeom prst="rect">
            <a:avLst/>
          </a:prstGeom>
          <a:noFill/>
        </p:spPr>
        <p:txBody>
          <a:bodyPr wrap="square" lIns="0" tIns="0" rIns="0" bIns="0" anchor="t">
            <a:spAutoFit/>
          </a:bodyPr>
          <a:lstStyle/>
          <a:p>
            <a:pPr algn="l">
              <a:spcAft>
                <a:spcPts val="400"/>
              </a:spcAft>
            </a:pPr>
            <a:r>
              <a:rPr sz="1700" b="1">
                <a:solidFill>
                  <a:srgbClr val="FFFFFF"/>
                </a:solidFill>
              </a:rPr>
              <a:t>Baseline survey &amp; randomized</a:t>
            </a:r>
          </a:p>
        </p:txBody>
      </p:sp>
      <p:sp>
        <p:nvSpPr>
          <p:cNvPr id="12" name="TextBox 11"/>
          <p:cNvSpPr txBox="1"/>
          <p:nvPr/>
        </p:nvSpPr>
        <p:spPr>
          <a:xfrm>
            <a:off x="3703320" y="2606040"/>
            <a:ext cx="2011680" cy="777240"/>
          </a:xfrm>
          <a:prstGeom prst="rect">
            <a:avLst/>
          </a:prstGeom>
          <a:noFill/>
        </p:spPr>
        <p:txBody>
          <a:bodyPr wrap="square" lIns="0" tIns="0" rIns="0" bIns="0" anchor="t">
            <a:spAutoFit/>
          </a:bodyPr>
          <a:lstStyle/>
          <a:p>
            <a:pPr algn="l">
              <a:spcAft>
                <a:spcPts val="400"/>
              </a:spcAft>
            </a:pPr>
            <a:r>
              <a:rPr sz="4600" b="1">
                <a:solidFill>
                  <a:srgbClr val="FFFFFF"/>
                </a:solidFill>
                <a:latin typeface="Times New Roman"/>
              </a:rPr>
              <a:t>24</a:t>
            </a:r>
          </a:p>
        </p:txBody>
      </p:sp>
      <p:sp>
        <p:nvSpPr>
          <p:cNvPr id="13" name="TextBox 12"/>
          <p:cNvSpPr txBox="1"/>
          <p:nvPr/>
        </p:nvSpPr>
        <p:spPr>
          <a:xfrm>
            <a:off x="3703320" y="3383280"/>
            <a:ext cx="2011680" cy="457200"/>
          </a:xfrm>
          <a:prstGeom prst="rect">
            <a:avLst/>
          </a:prstGeom>
          <a:noFill/>
        </p:spPr>
        <p:txBody>
          <a:bodyPr wrap="square" lIns="0" tIns="0" rIns="0" bIns="0" anchor="t">
            <a:spAutoFit/>
          </a:bodyPr>
          <a:lstStyle/>
          <a:p>
            <a:pPr algn="l">
              <a:spcAft>
                <a:spcPts val="400"/>
              </a:spcAft>
            </a:pPr>
            <a:r>
              <a:rPr sz="1500" b="0">
                <a:solidFill>
                  <a:srgbClr val="FFFFFF"/>
                </a:solidFill>
              </a:rPr>
              <a:t>patients (70.6%)</a:t>
            </a:r>
          </a:p>
        </p:txBody>
      </p:sp>
      <p:sp>
        <p:nvSpPr>
          <p:cNvPr id="14" name="TextBox 13"/>
          <p:cNvSpPr txBox="1"/>
          <p:nvPr/>
        </p:nvSpPr>
        <p:spPr>
          <a:xfrm>
            <a:off x="3703320" y="4069080"/>
            <a:ext cx="2011680" cy="777240"/>
          </a:xfrm>
          <a:prstGeom prst="rect">
            <a:avLst/>
          </a:prstGeom>
          <a:noFill/>
        </p:spPr>
        <p:txBody>
          <a:bodyPr wrap="square" lIns="0" tIns="0" rIns="0" bIns="0" anchor="t">
            <a:spAutoFit/>
          </a:bodyPr>
          <a:lstStyle/>
          <a:p>
            <a:pPr algn="l">
              <a:spcAft>
                <a:spcPts val="400"/>
              </a:spcAft>
            </a:pPr>
            <a:r>
              <a:rPr sz="4600" b="1">
                <a:solidFill>
                  <a:srgbClr val="FFFFFF"/>
                </a:solidFill>
                <a:latin typeface="Times New Roman"/>
              </a:rPr>
              <a:t>9</a:t>
            </a:r>
          </a:p>
        </p:txBody>
      </p:sp>
      <p:sp>
        <p:nvSpPr>
          <p:cNvPr id="15" name="TextBox 14"/>
          <p:cNvSpPr txBox="1"/>
          <p:nvPr/>
        </p:nvSpPr>
        <p:spPr>
          <a:xfrm>
            <a:off x="3703320" y="4846320"/>
            <a:ext cx="2011680" cy="457200"/>
          </a:xfrm>
          <a:prstGeom prst="rect">
            <a:avLst/>
          </a:prstGeom>
          <a:noFill/>
        </p:spPr>
        <p:txBody>
          <a:bodyPr wrap="square" lIns="0" tIns="0" rIns="0" bIns="0" anchor="t">
            <a:spAutoFit/>
          </a:bodyPr>
          <a:lstStyle/>
          <a:p>
            <a:pPr algn="l">
              <a:spcAft>
                <a:spcPts val="400"/>
              </a:spcAft>
            </a:pPr>
            <a:r>
              <a:rPr sz="1500" b="0">
                <a:solidFill>
                  <a:srgbClr val="FFFFFF"/>
                </a:solidFill>
              </a:rPr>
              <a:t>caregivers (75.0%)</a:t>
            </a:r>
          </a:p>
        </p:txBody>
      </p:sp>
      <p:sp>
        <p:nvSpPr>
          <p:cNvPr id="16" name="Arrow"/>
          <p:cNvSpPr/>
          <p:nvPr/>
        </p:nvSpPr>
        <p:spPr>
          <a:xfrm>
            <a:off x="5943600" y="3520440"/>
            <a:ext cx="274320" cy="384048"/>
          </a:xfrm>
          <a:prstGeom prst="chevron">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6263640" y="1600200"/>
            <a:ext cx="2377440" cy="4206240"/>
          </a:xfrm>
          <a:prstGeom prst="roundRect">
            <a:avLst>
              <a:gd name="adj" fmla="val 8000"/>
            </a:avLst>
          </a:prstGeom>
          <a:solidFill>
            <a:srgbClr val="FFF3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92240" y="1783080"/>
            <a:ext cx="2011680" cy="685800"/>
          </a:xfrm>
          <a:prstGeom prst="rect">
            <a:avLst/>
          </a:prstGeom>
          <a:noFill/>
        </p:spPr>
        <p:txBody>
          <a:bodyPr wrap="square" lIns="0" tIns="0" rIns="0" bIns="0" anchor="t">
            <a:spAutoFit/>
          </a:bodyPr>
          <a:lstStyle/>
          <a:p>
            <a:pPr algn="l">
              <a:spcAft>
                <a:spcPts val="400"/>
              </a:spcAft>
            </a:pPr>
            <a:r>
              <a:rPr sz="1700" b="1">
                <a:solidFill>
                  <a:srgbClr val="1B365D"/>
                </a:solidFill>
              </a:rPr>
              <a:t>Completed both TAC sessions</a:t>
            </a:r>
          </a:p>
        </p:txBody>
      </p:sp>
      <p:sp>
        <p:nvSpPr>
          <p:cNvPr id="19" name="TextBox 18"/>
          <p:cNvSpPr txBox="1"/>
          <p:nvPr/>
        </p:nvSpPr>
        <p:spPr>
          <a:xfrm>
            <a:off x="6492240" y="2606040"/>
            <a:ext cx="2011680" cy="1005840"/>
          </a:xfrm>
          <a:prstGeom prst="rect">
            <a:avLst/>
          </a:prstGeom>
          <a:noFill/>
        </p:spPr>
        <p:txBody>
          <a:bodyPr wrap="square" lIns="0" tIns="0" rIns="0" bIns="0" anchor="t">
            <a:spAutoFit/>
          </a:bodyPr>
          <a:lstStyle/>
          <a:p>
            <a:pPr algn="l">
              <a:spcAft>
                <a:spcPts val="400"/>
              </a:spcAft>
            </a:pPr>
            <a:r>
              <a:rPr sz="5200" b="1">
                <a:solidFill>
                  <a:srgbClr val="1B365D"/>
                </a:solidFill>
                <a:latin typeface="Times New Roman"/>
              </a:rPr>
              <a:t>90%</a:t>
            </a:r>
          </a:p>
        </p:txBody>
      </p:sp>
      <p:sp>
        <p:nvSpPr>
          <p:cNvPr id="20" name="TextBox 19"/>
          <p:cNvSpPr txBox="1"/>
          <p:nvPr/>
        </p:nvSpPr>
        <p:spPr>
          <a:xfrm>
            <a:off x="6492240" y="3611880"/>
            <a:ext cx="2011680" cy="822960"/>
          </a:xfrm>
          <a:prstGeom prst="rect">
            <a:avLst/>
          </a:prstGeom>
          <a:noFill/>
        </p:spPr>
        <p:txBody>
          <a:bodyPr wrap="square" lIns="0" tIns="0" rIns="0" bIns="0" anchor="t">
            <a:spAutoFit/>
          </a:bodyPr>
          <a:lstStyle/>
          <a:p>
            <a:pPr algn="l">
              <a:spcAft>
                <a:spcPts val="400"/>
              </a:spcAft>
            </a:pPr>
            <a:r>
              <a:rPr sz="1500" b="0">
                <a:solidFill>
                  <a:srgbClr val="1B365D"/>
                </a:solidFill>
              </a:rPr>
              <a:t>9 of 10 patients/pairs assigned to TAC</a:t>
            </a:r>
          </a:p>
        </p:txBody>
      </p:sp>
      <p:pic>
        <p:nvPicPr>
          <p:cNvPr id="21" name="Picture 20" descr="FaUser_1B365D.png"/>
          <p:cNvPicPr>
            <a:picLocks noChangeAspect="1"/>
          </p:cNvPicPr>
          <p:nvPr/>
        </p:nvPicPr>
        <p:blipFill>
          <a:blip r:embed="rId3"/>
          <a:stretch>
            <a:fillRect/>
          </a:stretch>
        </p:blipFill>
        <p:spPr>
          <a:xfrm>
            <a:off x="6492240" y="4617720"/>
            <a:ext cx="329184" cy="329184"/>
          </a:xfrm>
          <a:prstGeom prst="rect">
            <a:avLst/>
          </a:prstGeom>
        </p:spPr>
      </p:pic>
      <p:pic>
        <p:nvPicPr>
          <p:cNvPr id="22" name="Picture 21" descr="FaUser_1B365D.png"/>
          <p:cNvPicPr>
            <a:picLocks noChangeAspect="1"/>
          </p:cNvPicPr>
          <p:nvPr/>
        </p:nvPicPr>
        <p:blipFill>
          <a:blip r:embed="rId3"/>
          <a:stretch>
            <a:fillRect/>
          </a:stretch>
        </p:blipFill>
        <p:spPr>
          <a:xfrm>
            <a:off x="6885431" y="4617720"/>
            <a:ext cx="329184" cy="329184"/>
          </a:xfrm>
          <a:prstGeom prst="rect">
            <a:avLst/>
          </a:prstGeom>
        </p:spPr>
      </p:pic>
      <p:pic>
        <p:nvPicPr>
          <p:cNvPr id="23" name="Picture 22" descr="FaUser_1B365D.png"/>
          <p:cNvPicPr>
            <a:picLocks noChangeAspect="1"/>
          </p:cNvPicPr>
          <p:nvPr/>
        </p:nvPicPr>
        <p:blipFill>
          <a:blip r:embed="rId3"/>
          <a:stretch>
            <a:fillRect/>
          </a:stretch>
        </p:blipFill>
        <p:spPr>
          <a:xfrm>
            <a:off x="7278624" y="4617720"/>
            <a:ext cx="329184" cy="329184"/>
          </a:xfrm>
          <a:prstGeom prst="rect">
            <a:avLst/>
          </a:prstGeom>
        </p:spPr>
      </p:pic>
      <p:pic>
        <p:nvPicPr>
          <p:cNvPr id="24" name="Picture 23" descr="FaUser_1B365D.png"/>
          <p:cNvPicPr>
            <a:picLocks noChangeAspect="1"/>
          </p:cNvPicPr>
          <p:nvPr/>
        </p:nvPicPr>
        <p:blipFill>
          <a:blip r:embed="rId3"/>
          <a:stretch>
            <a:fillRect/>
          </a:stretch>
        </p:blipFill>
        <p:spPr>
          <a:xfrm>
            <a:off x="7671816" y="4617720"/>
            <a:ext cx="329184" cy="329184"/>
          </a:xfrm>
          <a:prstGeom prst="rect">
            <a:avLst/>
          </a:prstGeom>
        </p:spPr>
      </p:pic>
      <p:pic>
        <p:nvPicPr>
          <p:cNvPr id="25" name="Picture 24" descr="FaUser_1B365D.png"/>
          <p:cNvPicPr>
            <a:picLocks noChangeAspect="1"/>
          </p:cNvPicPr>
          <p:nvPr/>
        </p:nvPicPr>
        <p:blipFill>
          <a:blip r:embed="rId3"/>
          <a:stretch>
            <a:fillRect/>
          </a:stretch>
        </p:blipFill>
        <p:spPr>
          <a:xfrm>
            <a:off x="8065008" y="4617720"/>
            <a:ext cx="329184" cy="329184"/>
          </a:xfrm>
          <a:prstGeom prst="rect">
            <a:avLst/>
          </a:prstGeom>
        </p:spPr>
      </p:pic>
      <p:pic>
        <p:nvPicPr>
          <p:cNvPr id="26" name="Picture 25" descr="FaUser_1B365D.png"/>
          <p:cNvPicPr>
            <a:picLocks noChangeAspect="1"/>
          </p:cNvPicPr>
          <p:nvPr/>
        </p:nvPicPr>
        <p:blipFill>
          <a:blip r:embed="rId3"/>
          <a:stretch>
            <a:fillRect/>
          </a:stretch>
        </p:blipFill>
        <p:spPr>
          <a:xfrm>
            <a:off x="6492240" y="5120640"/>
            <a:ext cx="329184" cy="329184"/>
          </a:xfrm>
          <a:prstGeom prst="rect">
            <a:avLst/>
          </a:prstGeom>
        </p:spPr>
      </p:pic>
      <p:pic>
        <p:nvPicPr>
          <p:cNvPr id="27" name="Picture 26" descr="FaUser_1B365D.png"/>
          <p:cNvPicPr>
            <a:picLocks noChangeAspect="1"/>
          </p:cNvPicPr>
          <p:nvPr/>
        </p:nvPicPr>
        <p:blipFill>
          <a:blip r:embed="rId3"/>
          <a:stretch>
            <a:fillRect/>
          </a:stretch>
        </p:blipFill>
        <p:spPr>
          <a:xfrm>
            <a:off x="6885431" y="5120640"/>
            <a:ext cx="329184" cy="329184"/>
          </a:xfrm>
          <a:prstGeom prst="rect">
            <a:avLst/>
          </a:prstGeom>
        </p:spPr>
      </p:pic>
      <p:pic>
        <p:nvPicPr>
          <p:cNvPr id="28" name="Picture 27" descr="FaUser_1B365D.png"/>
          <p:cNvPicPr>
            <a:picLocks noChangeAspect="1"/>
          </p:cNvPicPr>
          <p:nvPr/>
        </p:nvPicPr>
        <p:blipFill>
          <a:blip r:embed="rId3"/>
          <a:stretch>
            <a:fillRect/>
          </a:stretch>
        </p:blipFill>
        <p:spPr>
          <a:xfrm>
            <a:off x="7278624" y="5120640"/>
            <a:ext cx="329184" cy="329184"/>
          </a:xfrm>
          <a:prstGeom prst="rect">
            <a:avLst/>
          </a:prstGeom>
        </p:spPr>
      </p:pic>
      <p:pic>
        <p:nvPicPr>
          <p:cNvPr id="29" name="Picture 28" descr="FaUser_1B365D.png"/>
          <p:cNvPicPr>
            <a:picLocks noChangeAspect="1"/>
          </p:cNvPicPr>
          <p:nvPr/>
        </p:nvPicPr>
        <p:blipFill>
          <a:blip r:embed="rId3"/>
          <a:stretch>
            <a:fillRect/>
          </a:stretch>
        </p:blipFill>
        <p:spPr>
          <a:xfrm>
            <a:off x="7671816" y="5120640"/>
            <a:ext cx="329184" cy="329184"/>
          </a:xfrm>
          <a:prstGeom prst="rect">
            <a:avLst/>
          </a:prstGeom>
        </p:spPr>
      </p:pic>
      <p:pic>
        <p:nvPicPr>
          <p:cNvPr id="30" name="Picture 29" descr="FaUser_CBD3DD.png"/>
          <p:cNvPicPr>
            <a:picLocks noChangeAspect="1"/>
          </p:cNvPicPr>
          <p:nvPr/>
        </p:nvPicPr>
        <p:blipFill>
          <a:blip r:embed="rId4"/>
          <a:stretch>
            <a:fillRect/>
          </a:stretch>
        </p:blipFill>
        <p:spPr>
          <a:xfrm>
            <a:off x="8065008" y="5120640"/>
            <a:ext cx="329184" cy="329184"/>
          </a:xfrm>
          <a:prstGeom prst="rect">
            <a:avLst/>
          </a:prstGeom>
        </p:spPr>
      </p:pic>
      <p:sp>
        <p:nvSpPr>
          <p:cNvPr id="31" name="TextBox 30"/>
          <p:cNvSpPr txBox="1"/>
          <p:nvPr/>
        </p:nvSpPr>
        <p:spPr>
          <a:xfrm>
            <a:off x="9006840" y="1600200"/>
            <a:ext cx="2651760" cy="640080"/>
          </a:xfrm>
          <a:prstGeom prst="rect">
            <a:avLst/>
          </a:prstGeom>
          <a:noFill/>
        </p:spPr>
        <p:txBody>
          <a:bodyPr wrap="square" lIns="0" tIns="0" rIns="0" bIns="0" anchor="t">
            <a:spAutoFit/>
          </a:bodyPr>
          <a:lstStyle/>
          <a:p>
            <a:pPr algn="l">
              <a:spcAft>
                <a:spcPts val="400"/>
              </a:spcAft>
            </a:pPr>
            <a:r>
              <a:rPr sz="1500" b="1">
                <a:solidFill>
                  <a:srgbClr val="1B365D"/>
                </a:solidFill>
              </a:rPr>
              <a:t>Follow-up so far (of 20 randomized)</a:t>
            </a:r>
          </a:p>
        </p:txBody>
      </p:sp>
      <p:graphicFrame>
        <p:nvGraphicFramePr>
          <p:cNvPr id="32" name="Chart 31"/>
          <p:cNvGraphicFramePr>
            <a:graphicFrameLocks noGrp="1"/>
          </p:cNvGraphicFramePr>
          <p:nvPr/>
        </p:nvGraphicFramePr>
        <p:xfrm>
          <a:off x="8915400" y="2194560"/>
          <a:ext cx="2743200" cy="3108960"/>
        </p:xfrm>
        <a:graphic>
          <a:graphicData uri="http://schemas.openxmlformats.org/drawingml/2006/chart">
            <c:chart xmlns:c="http://schemas.openxmlformats.org/drawingml/2006/chart" xmlns:r="http://schemas.openxmlformats.org/officeDocument/2006/relationships" r:id="rId5"/>
          </a:graphicData>
        </a:graphic>
      </p:graphicFrame>
      <p:sp>
        <p:nvSpPr>
          <p:cNvPr id="33" name="TextBox 32"/>
          <p:cNvSpPr txBox="1"/>
          <p:nvPr/>
        </p:nvSpPr>
        <p:spPr>
          <a:xfrm>
            <a:off x="9006840" y="5349240"/>
            <a:ext cx="2651760" cy="457200"/>
          </a:xfrm>
          <a:prstGeom prst="rect">
            <a:avLst/>
          </a:prstGeom>
          <a:noFill/>
        </p:spPr>
        <p:txBody>
          <a:bodyPr wrap="square" lIns="0" tIns="0" rIns="0" bIns="0" anchor="t">
            <a:spAutoFit/>
          </a:bodyPr>
          <a:lstStyle/>
          <a:p>
            <a:pPr algn="l">
              <a:spcAft>
                <a:spcPts val="400"/>
              </a:spcAft>
            </a:pPr>
            <a:r>
              <a:rPr sz="1200" b="0">
                <a:solidFill>
                  <a:srgbClr val="4A5560"/>
                </a:solidFill>
              </a:rPr>
              <a:t>Follow-up is still ongoing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Results: Demographics</a:t>
            </a:r>
            <a:endParaRPr sz="3000" b="0" dirty="0">
              <a:solidFill>
                <a:srgbClr val="1B365D"/>
              </a:solidFill>
            </a:endParaRPr>
          </a:p>
        </p:txBody>
      </p:sp>
      <p:sp>
        <p:nvSpPr>
          <p:cNvPr id="18"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15</a:t>
            </a:fld>
            <a:endParaRPr lang="en-US"/>
          </a:p>
        </p:txBody>
      </p:sp>
      <p:sp>
        <p:nvSpPr>
          <p:cNvPr id="3" name="Rounded Rectangle 2"/>
          <p:cNvSpPr/>
          <p:nvPr/>
        </p:nvSpPr>
        <p:spPr>
          <a:xfrm>
            <a:off x="822960" y="1600200"/>
            <a:ext cx="310896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673352"/>
            <a:ext cx="2743200" cy="492443"/>
          </a:xfrm>
          <a:prstGeom prst="rect">
            <a:avLst/>
          </a:prstGeom>
          <a:noFill/>
        </p:spPr>
        <p:txBody>
          <a:bodyPr wrap="square" lIns="0" tIns="0" rIns="0" bIns="0" anchor="t">
            <a:spAutoFit/>
          </a:bodyPr>
          <a:lstStyle/>
          <a:p>
            <a:pPr algn="l">
              <a:spcAft>
                <a:spcPts val="400"/>
              </a:spcAft>
            </a:pPr>
            <a:r>
              <a:rPr sz="3200" b="1" dirty="0">
                <a:solidFill>
                  <a:srgbClr val="0A799A"/>
                </a:solidFill>
                <a:latin typeface="Times New Roman"/>
              </a:rPr>
              <a:t>65.7</a:t>
            </a:r>
            <a:r>
              <a:rPr lang="en-US" sz="3200" b="1" dirty="0">
                <a:solidFill>
                  <a:srgbClr val="0A799A"/>
                </a:solidFill>
                <a:latin typeface="Times New Roman"/>
              </a:rPr>
              <a:t> years</a:t>
            </a:r>
            <a:endParaRPr sz="3200" b="1" dirty="0">
              <a:solidFill>
                <a:srgbClr val="0A799A"/>
              </a:solidFill>
              <a:latin typeface="Times New Roman"/>
            </a:endParaRPr>
          </a:p>
        </p:txBody>
      </p:sp>
      <p:sp>
        <p:nvSpPr>
          <p:cNvPr id="5" name="TextBox 4"/>
          <p:cNvSpPr txBox="1"/>
          <p:nvPr/>
        </p:nvSpPr>
        <p:spPr>
          <a:xfrm>
            <a:off x="1051560" y="2258568"/>
            <a:ext cx="2743200" cy="274320"/>
          </a:xfrm>
          <a:prstGeom prst="rect">
            <a:avLst/>
          </a:prstGeom>
          <a:noFill/>
        </p:spPr>
        <p:txBody>
          <a:bodyPr wrap="square" lIns="0" tIns="0" rIns="0" bIns="0" anchor="t">
            <a:spAutoFit/>
          </a:bodyPr>
          <a:lstStyle/>
          <a:p>
            <a:pPr algn="l">
              <a:spcAft>
                <a:spcPts val="400"/>
              </a:spcAft>
            </a:pPr>
            <a:r>
              <a:rPr sz="1400" b="1">
                <a:solidFill>
                  <a:srgbClr val="1B365D"/>
                </a:solidFill>
              </a:rPr>
              <a:t>Patients’ mean age</a:t>
            </a:r>
          </a:p>
        </p:txBody>
      </p:sp>
      <p:sp>
        <p:nvSpPr>
          <p:cNvPr id="6" name="TextBox 5"/>
          <p:cNvSpPr txBox="1"/>
          <p:nvPr/>
        </p:nvSpPr>
        <p:spPr>
          <a:xfrm>
            <a:off x="1051560" y="2514600"/>
            <a:ext cx="2743200" cy="274320"/>
          </a:xfrm>
          <a:prstGeom prst="rect">
            <a:avLst/>
          </a:prstGeom>
          <a:noFill/>
        </p:spPr>
        <p:txBody>
          <a:bodyPr wrap="square" lIns="0" tIns="0" rIns="0" bIns="0" anchor="t">
            <a:spAutoFit/>
          </a:bodyPr>
          <a:lstStyle/>
          <a:p>
            <a:pPr algn="l">
              <a:spcAft>
                <a:spcPts val="400"/>
              </a:spcAft>
            </a:pPr>
            <a:r>
              <a:rPr sz="1200" b="0">
                <a:solidFill>
                  <a:srgbClr val="4A5560"/>
                </a:solidFill>
              </a:rPr>
              <a:t>Caregivers: 64.0</a:t>
            </a:r>
          </a:p>
        </p:txBody>
      </p:sp>
      <p:sp>
        <p:nvSpPr>
          <p:cNvPr id="7" name="Rounded Rectangle 6"/>
          <p:cNvSpPr/>
          <p:nvPr/>
        </p:nvSpPr>
        <p:spPr>
          <a:xfrm>
            <a:off x="822960" y="3017520"/>
            <a:ext cx="310896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3090672"/>
            <a:ext cx="2743200" cy="594360"/>
          </a:xfrm>
          <a:prstGeom prst="rect">
            <a:avLst/>
          </a:prstGeom>
          <a:noFill/>
        </p:spPr>
        <p:txBody>
          <a:bodyPr wrap="square" lIns="0" tIns="0" rIns="0" bIns="0" anchor="t">
            <a:spAutoFit/>
          </a:bodyPr>
          <a:lstStyle/>
          <a:p>
            <a:pPr algn="l">
              <a:spcAft>
                <a:spcPts val="400"/>
              </a:spcAft>
            </a:pPr>
            <a:r>
              <a:rPr sz="3200" b="1">
                <a:solidFill>
                  <a:srgbClr val="0A799A"/>
                </a:solidFill>
                <a:latin typeface="Times New Roman"/>
              </a:rPr>
              <a:t>66.7%</a:t>
            </a:r>
          </a:p>
        </p:txBody>
      </p:sp>
      <p:sp>
        <p:nvSpPr>
          <p:cNvPr id="9" name="TextBox 8"/>
          <p:cNvSpPr txBox="1"/>
          <p:nvPr/>
        </p:nvSpPr>
        <p:spPr>
          <a:xfrm>
            <a:off x="1051560" y="3675887"/>
            <a:ext cx="2743200" cy="274320"/>
          </a:xfrm>
          <a:prstGeom prst="rect">
            <a:avLst/>
          </a:prstGeom>
          <a:noFill/>
        </p:spPr>
        <p:txBody>
          <a:bodyPr wrap="square" lIns="0" tIns="0" rIns="0" bIns="0" anchor="t">
            <a:spAutoFit/>
          </a:bodyPr>
          <a:lstStyle/>
          <a:p>
            <a:pPr algn="l">
              <a:spcAft>
                <a:spcPts val="400"/>
              </a:spcAft>
            </a:pPr>
            <a:r>
              <a:rPr sz="1400" b="1">
                <a:solidFill>
                  <a:srgbClr val="1B365D"/>
                </a:solidFill>
              </a:rPr>
              <a:t>Female</a:t>
            </a:r>
          </a:p>
        </p:txBody>
      </p:sp>
      <p:sp>
        <p:nvSpPr>
          <p:cNvPr id="10" name="TextBox 9"/>
          <p:cNvSpPr txBox="1"/>
          <p:nvPr/>
        </p:nvSpPr>
        <p:spPr>
          <a:xfrm>
            <a:off x="1051560" y="3931920"/>
            <a:ext cx="2743200" cy="274320"/>
          </a:xfrm>
          <a:prstGeom prst="rect">
            <a:avLst/>
          </a:prstGeom>
          <a:noFill/>
        </p:spPr>
        <p:txBody>
          <a:bodyPr wrap="square" lIns="0" tIns="0" rIns="0" bIns="0" anchor="t">
            <a:spAutoFit/>
          </a:bodyPr>
          <a:lstStyle/>
          <a:p>
            <a:pPr algn="l">
              <a:spcAft>
                <a:spcPts val="400"/>
              </a:spcAft>
            </a:pPr>
            <a:r>
              <a:rPr sz="1200" b="0">
                <a:solidFill>
                  <a:srgbClr val="4A5560"/>
                </a:solidFill>
              </a:rPr>
              <a:t>Patients &amp; caregivers</a:t>
            </a:r>
          </a:p>
        </p:txBody>
      </p:sp>
      <p:sp>
        <p:nvSpPr>
          <p:cNvPr id="11" name="Rounded Rectangle 10"/>
          <p:cNvSpPr/>
          <p:nvPr/>
        </p:nvSpPr>
        <p:spPr>
          <a:xfrm>
            <a:off x="822960" y="4434840"/>
            <a:ext cx="3108960" cy="12344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51560" y="4507992"/>
            <a:ext cx="2743200" cy="594360"/>
          </a:xfrm>
          <a:prstGeom prst="rect">
            <a:avLst/>
          </a:prstGeom>
          <a:noFill/>
        </p:spPr>
        <p:txBody>
          <a:bodyPr wrap="square" lIns="0" tIns="0" rIns="0" bIns="0" anchor="t">
            <a:spAutoFit/>
          </a:bodyPr>
          <a:lstStyle/>
          <a:p>
            <a:pPr algn="l">
              <a:spcAft>
                <a:spcPts val="400"/>
              </a:spcAft>
            </a:pPr>
            <a:r>
              <a:rPr sz="3200" b="1">
                <a:solidFill>
                  <a:srgbClr val="0A799A"/>
                </a:solidFill>
                <a:latin typeface="Times New Roman"/>
              </a:rPr>
              <a:t>24 + 9</a:t>
            </a:r>
          </a:p>
        </p:txBody>
      </p:sp>
      <p:sp>
        <p:nvSpPr>
          <p:cNvPr id="13" name="TextBox 12"/>
          <p:cNvSpPr txBox="1"/>
          <p:nvPr/>
        </p:nvSpPr>
        <p:spPr>
          <a:xfrm>
            <a:off x="1051560" y="5093207"/>
            <a:ext cx="2743200" cy="274320"/>
          </a:xfrm>
          <a:prstGeom prst="rect">
            <a:avLst/>
          </a:prstGeom>
          <a:noFill/>
        </p:spPr>
        <p:txBody>
          <a:bodyPr wrap="square" lIns="0" tIns="0" rIns="0" bIns="0" anchor="t">
            <a:spAutoFit/>
          </a:bodyPr>
          <a:lstStyle/>
          <a:p>
            <a:pPr algn="l">
              <a:spcAft>
                <a:spcPts val="400"/>
              </a:spcAft>
            </a:pPr>
            <a:r>
              <a:rPr sz="1400" b="1">
                <a:solidFill>
                  <a:srgbClr val="1B365D"/>
                </a:solidFill>
              </a:rPr>
              <a:t>Patients + caregivers</a:t>
            </a:r>
          </a:p>
        </p:txBody>
      </p:sp>
      <p:sp>
        <p:nvSpPr>
          <p:cNvPr id="14" name="TextBox 13"/>
          <p:cNvSpPr txBox="1"/>
          <p:nvPr/>
        </p:nvSpPr>
        <p:spPr>
          <a:xfrm>
            <a:off x="1051560" y="5349240"/>
            <a:ext cx="2743200" cy="274320"/>
          </a:xfrm>
          <a:prstGeom prst="rect">
            <a:avLst/>
          </a:prstGeom>
          <a:noFill/>
        </p:spPr>
        <p:txBody>
          <a:bodyPr wrap="square" lIns="0" tIns="0" rIns="0" bIns="0" anchor="t">
            <a:spAutoFit/>
          </a:bodyPr>
          <a:lstStyle/>
          <a:p>
            <a:pPr algn="l">
              <a:spcAft>
                <a:spcPts val="400"/>
              </a:spcAft>
            </a:pPr>
            <a:r>
              <a:rPr sz="1200" b="0">
                <a:solidFill>
                  <a:srgbClr val="4A5560"/>
                </a:solidFill>
              </a:rPr>
              <a:t>completed baseline</a:t>
            </a:r>
          </a:p>
        </p:txBody>
      </p:sp>
      <p:graphicFrame>
        <p:nvGraphicFramePr>
          <p:cNvPr id="15" name="Chart 14"/>
          <p:cNvGraphicFramePr>
            <a:graphicFrameLocks noGrp="1"/>
          </p:cNvGraphicFramePr>
          <p:nvPr/>
        </p:nvGraphicFramePr>
        <p:xfrm>
          <a:off x="4206240" y="1508760"/>
          <a:ext cx="3657600" cy="44348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a:graphicFrameLocks noGrp="1"/>
          </p:cNvGraphicFramePr>
          <p:nvPr/>
        </p:nvGraphicFramePr>
        <p:xfrm>
          <a:off x="8001000" y="1508760"/>
          <a:ext cx="3657600" cy="443484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4206240" y="5943600"/>
            <a:ext cx="7498079" cy="320040"/>
          </a:xfrm>
          <a:prstGeom prst="rect">
            <a:avLst/>
          </a:prstGeom>
          <a:noFill/>
        </p:spPr>
        <p:txBody>
          <a:bodyPr wrap="square" lIns="0" tIns="0" rIns="0" bIns="0" anchor="t">
            <a:spAutoFit/>
          </a:bodyPr>
          <a:lstStyle/>
          <a:p>
            <a:pPr algn="l">
              <a:spcAft>
                <a:spcPts val="400"/>
              </a:spcAft>
            </a:pPr>
            <a:r>
              <a:rPr sz="1100" b="0">
                <a:solidFill>
                  <a:srgbClr val="4A5560"/>
                </a:solidFill>
              </a:rPr>
              <a:t>*Ethnicity, asked separately from race. Baseline data across both recruiting sites. Full table in backup slides.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Summary of preliminary results</a:t>
            </a:r>
            <a:endParaRPr sz="3000" b="0" dirty="0">
              <a:solidFill>
                <a:srgbClr val="1B365D"/>
              </a:solidFill>
            </a:endParaRPr>
          </a:p>
        </p:txBody>
      </p:sp>
      <p:sp>
        <p:nvSpPr>
          <p:cNvPr id="15"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16</a:t>
            </a:fld>
            <a:endParaRPr lang="en-US"/>
          </a:p>
        </p:txBody>
      </p:sp>
      <p:sp>
        <p:nvSpPr>
          <p:cNvPr id="3" name="Rounded Rectangle 2"/>
          <p:cNvSpPr/>
          <p:nvPr/>
        </p:nvSpPr>
        <p:spPr>
          <a:xfrm>
            <a:off x="822960" y="1691640"/>
            <a:ext cx="3291840" cy="4023360"/>
          </a:xfrm>
          <a:prstGeom prst="roundRect">
            <a:avLst>
              <a:gd name="adj" fmla="val 8000"/>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ClinicMedical"/>
          <p:cNvSpPr/>
          <p:nvPr/>
        </p:nvSpPr>
        <p:spPr>
          <a:xfrm>
            <a:off x="1783080" y="2103120"/>
            <a:ext cx="1371600" cy="137160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ClinicMedical" descr="FaClinicMedical_FFFFFF.png"/>
          <p:cNvPicPr>
            <a:picLocks noChangeAspect="1"/>
          </p:cNvPicPr>
          <p:nvPr/>
        </p:nvPicPr>
        <p:blipFill>
          <a:blip r:embed="rId3"/>
          <a:stretch>
            <a:fillRect/>
          </a:stretch>
        </p:blipFill>
        <p:spPr>
          <a:xfrm>
            <a:off x="2112264" y="2432303"/>
            <a:ext cx="713232" cy="713232"/>
          </a:xfrm>
          <a:prstGeom prst="rect">
            <a:avLst/>
          </a:prstGeom>
        </p:spPr>
      </p:pic>
      <p:sp>
        <p:nvSpPr>
          <p:cNvPr id="6" name="TextBox 5"/>
          <p:cNvSpPr txBox="1"/>
          <p:nvPr/>
        </p:nvSpPr>
        <p:spPr>
          <a:xfrm>
            <a:off x="1097280" y="3794760"/>
            <a:ext cx="2743200" cy="1645920"/>
          </a:xfrm>
          <a:prstGeom prst="rect">
            <a:avLst/>
          </a:prstGeom>
          <a:noFill/>
        </p:spPr>
        <p:txBody>
          <a:bodyPr wrap="square" lIns="0" tIns="0" rIns="0" bIns="0" anchor="t">
            <a:spAutoFit/>
          </a:bodyPr>
          <a:lstStyle/>
          <a:p>
            <a:pPr algn="ctr">
              <a:spcAft>
                <a:spcPts val="400"/>
              </a:spcAft>
            </a:pPr>
            <a:r>
              <a:rPr sz="2300" b="1">
                <a:solidFill>
                  <a:srgbClr val="FFFFFF"/>
                </a:solidFill>
                <a:latin typeface="Times New Roman"/>
              </a:rPr>
              <a:t>Sites are highly interested</a:t>
            </a:r>
          </a:p>
        </p:txBody>
      </p:sp>
      <p:sp>
        <p:nvSpPr>
          <p:cNvPr id="7" name="Rounded Rectangle 6"/>
          <p:cNvSpPr/>
          <p:nvPr/>
        </p:nvSpPr>
        <p:spPr>
          <a:xfrm>
            <a:off x="4434840" y="1691640"/>
            <a:ext cx="3291840" cy="4023360"/>
          </a:xfrm>
          <a:prstGeom prst="roundRect">
            <a:avLst>
              <a:gd name="adj" fmla="val 8000"/>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Icon circle FaUserFriends"/>
          <p:cNvSpPr/>
          <p:nvPr/>
        </p:nvSpPr>
        <p:spPr>
          <a:xfrm>
            <a:off x="5394960" y="2103120"/>
            <a:ext cx="1371600" cy="137160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Icon FaUserFriends" descr="FaUserFriends_FFFFFF.png"/>
          <p:cNvPicPr>
            <a:picLocks noChangeAspect="1"/>
          </p:cNvPicPr>
          <p:nvPr/>
        </p:nvPicPr>
        <p:blipFill>
          <a:blip r:embed="rId4"/>
          <a:stretch>
            <a:fillRect/>
          </a:stretch>
        </p:blipFill>
        <p:spPr>
          <a:xfrm>
            <a:off x="5724144" y="2432303"/>
            <a:ext cx="713232" cy="713232"/>
          </a:xfrm>
          <a:prstGeom prst="rect">
            <a:avLst/>
          </a:prstGeom>
        </p:spPr>
      </p:pic>
      <p:sp>
        <p:nvSpPr>
          <p:cNvPr id="10" name="TextBox 9"/>
          <p:cNvSpPr txBox="1"/>
          <p:nvPr/>
        </p:nvSpPr>
        <p:spPr>
          <a:xfrm>
            <a:off x="4709160" y="3794760"/>
            <a:ext cx="2743200" cy="707886"/>
          </a:xfrm>
          <a:prstGeom prst="rect">
            <a:avLst/>
          </a:prstGeom>
          <a:noFill/>
        </p:spPr>
        <p:txBody>
          <a:bodyPr wrap="square" lIns="0" tIns="0" rIns="0" bIns="0" anchor="t">
            <a:spAutoFit/>
          </a:bodyPr>
          <a:lstStyle/>
          <a:p>
            <a:pPr algn="ctr">
              <a:spcAft>
                <a:spcPts val="400"/>
              </a:spcAft>
            </a:pPr>
            <a:r>
              <a:rPr sz="2300" b="1" dirty="0">
                <a:solidFill>
                  <a:srgbClr val="FFFFFF"/>
                </a:solidFill>
                <a:latin typeface="Times New Roman"/>
              </a:rPr>
              <a:t>Patients &amp; caregivers are </a:t>
            </a:r>
            <a:r>
              <a:rPr lang="en-US" sz="2300" b="1" dirty="0">
                <a:solidFill>
                  <a:srgbClr val="FFFFFF"/>
                </a:solidFill>
                <a:latin typeface="Times New Roman"/>
              </a:rPr>
              <a:t>highly</a:t>
            </a:r>
            <a:r>
              <a:rPr sz="2300" b="1" dirty="0">
                <a:solidFill>
                  <a:srgbClr val="FFFFFF"/>
                </a:solidFill>
                <a:latin typeface="Times New Roman"/>
              </a:rPr>
              <a:t> engaged</a:t>
            </a:r>
          </a:p>
        </p:txBody>
      </p:sp>
      <p:sp>
        <p:nvSpPr>
          <p:cNvPr id="11" name="Rounded Rectangle 10"/>
          <p:cNvSpPr/>
          <p:nvPr/>
        </p:nvSpPr>
        <p:spPr>
          <a:xfrm>
            <a:off x="8046720" y="1691640"/>
            <a:ext cx="3291840" cy="4023360"/>
          </a:xfrm>
          <a:prstGeom prst="roundRect">
            <a:avLst>
              <a:gd name="adj" fmla="val 8000"/>
            </a:avLst>
          </a:prstGeom>
          <a:solidFill>
            <a:srgbClr val="AA4A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Icon circle FaFeatherAlt"/>
          <p:cNvSpPr/>
          <p:nvPr/>
        </p:nvSpPr>
        <p:spPr>
          <a:xfrm>
            <a:off x="9006840" y="2103120"/>
            <a:ext cx="1371600" cy="137160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Icon FaFeatherAlt" descr="FaFeatherAlt_FFFFFF.png"/>
          <p:cNvPicPr>
            <a:picLocks noChangeAspect="1"/>
          </p:cNvPicPr>
          <p:nvPr/>
        </p:nvPicPr>
        <p:blipFill>
          <a:blip r:embed="rId5"/>
          <a:stretch>
            <a:fillRect/>
          </a:stretch>
        </p:blipFill>
        <p:spPr>
          <a:xfrm>
            <a:off x="9336024" y="2432303"/>
            <a:ext cx="713232" cy="713232"/>
          </a:xfrm>
          <a:prstGeom prst="rect">
            <a:avLst/>
          </a:prstGeom>
        </p:spPr>
      </p:pic>
      <p:sp>
        <p:nvSpPr>
          <p:cNvPr id="14" name="TextBox 13"/>
          <p:cNvSpPr txBox="1"/>
          <p:nvPr/>
        </p:nvSpPr>
        <p:spPr>
          <a:xfrm>
            <a:off x="8321040" y="3794760"/>
            <a:ext cx="2743200" cy="1645920"/>
          </a:xfrm>
          <a:prstGeom prst="rect">
            <a:avLst/>
          </a:prstGeom>
          <a:noFill/>
        </p:spPr>
        <p:txBody>
          <a:bodyPr wrap="square" lIns="0" tIns="0" rIns="0" bIns="0" anchor="t">
            <a:spAutoFit/>
          </a:bodyPr>
          <a:lstStyle/>
          <a:p>
            <a:pPr algn="ctr">
              <a:spcAft>
                <a:spcPts val="400"/>
              </a:spcAft>
            </a:pPr>
            <a:r>
              <a:rPr sz="2300" b="1">
                <a:solidFill>
                  <a:srgbClr val="FFFFFF"/>
                </a:solidFill>
                <a:latin typeface="Times New Roman"/>
              </a:rPr>
              <a:t>TAC is low-burden and light-touch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Recruitment challenges being discovered</a:t>
            </a:r>
            <a:endParaRPr sz="3000" b="0" dirty="0">
              <a:solidFill>
                <a:srgbClr val="1B365D"/>
              </a:solidFill>
            </a:endParaRPr>
          </a:p>
        </p:txBody>
      </p:sp>
      <p:sp>
        <p:nvSpPr>
          <p:cNvPr id="26"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17</a:t>
            </a:fld>
            <a:endParaRPr lang="en-US"/>
          </a:p>
        </p:txBody>
      </p:sp>
      <p:sp>
        <p:nvSpPr>
          <p:cNvPr id="3" name="Rounded Rectangle 2"/>
          <p:cNvSpPr/>
          <p:nvPr/>
        </p:nvSpPr>
        <p:spPr>
          <a:xfrm>
            <a:off x="822960" y="1600200"/>
            <a:ext cx="50292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circle FaUserFriends"/>
          <p:cNvSpPr/>
          <p:nvPr/>
        </p:nvSpPr>
        <p:spPr>
          <a:xfrm>
            <a:off x="1143000" y="1810512"/>
            <a:ext cx="822960" cy="82296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con FaUserFriends" descr="FaUserFriends_FFFFFF.png"/>
          <p:cNvPicPr>
            <a:picLocks noChangeAspect="1"/>
          </p:cNvPicPr>
          <p:nvPr/>
        </p:nvPicPr>
        <p:blipFill>
          <a:blip r:embed="rId3"/>
          <a:stretch>
            <a:fillRect/>
          </a:stretch>
        </p:blipFill>
        <p:spPr>
          <a:xfrm>
            <a:off x="1340510" y="2008022"/>
            <a:ext cx="427939" cy="427939"/>
          </a:xfrm>
          <a:prstGeom prst="rect">
            <a:avLst/>
          </a:prstGeom>
        </p:spPr>
      </p:pic>
      <p:sp>
        <p:nvSpPr>
          <p:cNvPr id="6" name="TextBox 5"/>
          <p:cNvSpPr txBox="1"/>
          <p:nvPr/>
        </p:nvSpPr>
        <p:spPr>
          <a:xfrm>
            <a:off x="2148840" y="1810512"/>
            <a:ext cx="3566160" cy="822960"/>
          </a:xfrm>
          <a:prstGeom prst="rect">
            <a:avLst/>
          </a:prstGeom>
          <a:noFill/>
        </p:spPr>
        <p:txBody>
          <a:bodyPr wrap="square" lIns="0" tIns="0" rIns="0" bIns="0" anchor="ctr">
            <a:spAutoFit/>
          </a:bodyPr>
          <a:lstStyle/>
          <a:p>
            <a:pPr algn="l">
              <a:spcAft>
                <a:spcPts val="400"/>
              </a:spcAft>
            </a:pPr>
            <a:r>
              <a:rPr sz="2200" b="1">
                <a:solidFill>
                  <a:srgbClr val="1B365D"/>
                </a:solidFill>
              </a:rPr>
              <a:t>Patients &amp; caregivers</a:t>
            </a:r>
          </a:p>
        </p:txBody>
      </p:sp>
      <p:sp>
        <p:nvSpPr>
          <p:cNvPr id="7" name="Icon circle FaQuestion"/>
          <p:cNvSpPr/>
          <p:nvPr/>
        </p:nvSpPr>
        <p:spPr>
          <a:xfrm>
            <a:off x="1234440" y="2926080"/>
            <a:ext cx="548640" cy="54864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Icon FaQuestion" descr="FaQuestion_FFFFFF.png"/>
          <p:cNvPicPr>
            <a:picLocks noChangeAspect="1"/>
          </p:cNvPicPr>
          <p:nvPr/>
        </p:nvPicPr>
        <p:blipFill>
          <a:blip r:embed="rId4"/>
          <a:stretch>
            <a:fillRect/>
          </a:stretch>
        </p:blipFill>
        <p:spPr>
          <a:xfrm>
            <a:off x="1366113" y="3057753"/>
            <a:ext cx="285292" cy="285292"/>
          </a:xfrm>
          <a:prstGeom prst="rect">
            <a:avLst/>
          </a:prstGeom>
        </p:spPr>
      </p:pic>
      <p:sp>
        <p:nvSpPr>
          <p:cNvPr id="9" name="TextBox 8"/>
          <p:cNvSpPr txBox="1"/>
          <p:nvPr/>
        </p:nvSpPr>
        <p:spPr>
          <a:xfrm>
            <a:off x="2011680" y="2938790"/>
            <a:ext cx="3657600" cy="523220"/>
          </a:xfrm>
          <a:prstGeom prst="rect">
            <a:avLst/>
          </a:prstGeom>
          <a:noFill/>
        </p:spPr>
        <p:txBody>
          <a:bodyPr wrap="square" lIns="0" tIns="0" rIns="0" bIns="0" anchor="ctr">
            <a:spAutoFit/>
          </a:bodyPr>
          <a:lstStyle/>
          <a:p>
            <a:pPr algn="l">
              <a:spcAft>
                <a:spcPts val="400"/>
              </a:spcAft>
            </a:pPr>
            <a:r>
              <a:rPr sz="1700" b="0" dirty="0">
                <a:solidFill>
                  <a:srgbClr val="1B365D"/>
                </a:solidFill>
              </a:rPr>
              <a:t>Unfamiliar with, or not interested in, </a:t>
            </a:r>
            <a:r>
              <a:rPr lang="en-US" sz="1700" b="0" dirty="0">
                <a:solidFill>
                  <a:srgbClr val="1B365D"/>
                </a:solidFill>
              </a:rPr>
              <a:t>the topic of </a:t>
            </a:r>
            <a:r>
              <a:rPr sz="1700" b="0" dirty="0">
                <a:solidFill>
                  <a:srgbClr val="1B365D"/>
                </a:solidFill>
              </a:rPr>
              <a:t>ACP</a:t>
            </a:r>
          </a:p>
        </p:txBody>
      </p:sp>
      <p:sp>
        <p:nvSpPr>
          <p:cNvPr id="10" name="Icon circle FaHourglassHalf"/>
          <p:cNvSpPr/>
          <p:nvPr/>
        </p:nvSpPr>
        <p:spPr>
          <a:xfrm>
            <a:off x="1234440" y="3840480"/>
            <a:ext cx="548640" cy="54864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Icon FaHourglassHalf" descr="FaHourglassHalf_FFFFFF.png"/>
          <p:cNvPicPr>
            <a:picLocks noChangeAspect="1"/>
          </p:cNvPicPr>
          <p:nvPr/>
        </p:nvPicPr>
        <p:blipFill>
          <a:blip r:embed="rId5"/>
          <a:stretch>
            <a:fillRect/>
          </a:stretch>
        </p:blipFill>
        <p:spPr>
          <a:xfrm>
            <a:off x="1366113" y="3972153"/>
            <a:ext cx="285292" cy="285292"/>
          </a:xfrm>
          <a:prstGeom prst="rect">
            <a:avLst/>
          </a:prstGeom>
        </p:spPr>
      </p:pic>
      <p:sp>
        <p:nvSpPr>
          <p:cNvPr id="12" name="TextBox 11"/>
          <p:cNvSpPr txBox="1"/>
          <p:nvPr/>
        </p:nvSpPr>
        <p:spPr>
          <a:xfrm>
            <a:off x="2011680" y="3749040"/>
            <a:ext cx="3657600" cy="731520"/>
          </a:xfrm>
          <a:prstGeom prst="rect">
            <a:avLst/>
          </a:prstGeom>
          <a:noFill/>
        </p:spPr>
        <p:txBody>
          <a:bodyPr wrap="square" lIns="0" tIns="0" rIns="0" bIns="0" anchor="ctr">
            <a:spAutoFit/>
          </a:bodyPr>
          <a:lstStyle/>
          <a:p>
            <a:pPr algn="l">
              <a:spcAft>
                <a:spcPts val="400"/>
              </a:spcAft>
            </a:pPr>
            <a:r>
              <a:rPr sz="1700" b="0">
                <a:solidFill>
                  <a:srgbClr val="1B365D"/>
                </a:solidFill>
              </a:rPr>
              <a:t>Not the right time in their illness</a:t>
            </a:r>
          </a:p>
        </p:txBody>
      </p:sp>
      <p:sp>
        <p:nvSpPr>
          <p:cNvPr id="13" name="Icon circle FaUser"/>
          <p:cNvSpPr/>
          <p:nvPr/>
        </p:nvSpPr>
        <p:spPr>
          <a:xfrm>
            <a:off x="1234440" y="4754880"/>
            <a:ext cx="548640" cy="54864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Icon FaUser" descr="FaUser_FFFFFF.png"/>
          <p:cNvPicPr>
            <a:picLocks noChangeAspect="1"/>
          </p:cNvPicPr>
          <p:nvPr/>
        </p:nvPicPr>
        <p:blipFill>
          <a:blip r:embed="rId6"/>
          <a:stretch>
            <a:fillRect/>
          </a:stretch>
        </p:blipFill>
        <p:spPr>
          <a:xfrm>
            <a:off x="1366113" y="4886553"/>
            <a:ext cx="285292" cy="285292"/>
          </a:xfrm>
          <a:prstGeom prst="rect">
            <a:avLst/>
          </a:prstGeom>
        </p:spPr>
      </p:pic>
      <p:sp>
        <p:nvSpPr>
          <p:cNvPr id="15" name="TextBox 14"/>
          <p:cNvSpPr txBox="1"/>
          <p:nvPr/>
        </p:nvSpPr>
        <p:spPr>
          <a:xfrm>
            <a:off x="2011680" y="4767590"/>
            <a:ext cx="3657600" cy="523220"/>
          </a:xfrm>
          <a:prstGeom prst="rect">
            <a:avLst/>
          </a:prstGeom>
          <a:noFill/>
        </p:spPr>
        <p:txBody>
          <a:bodyPr wrap="square" lIns="0" tIns="0" rIns="0" bIns="0" anchor="ctr">
            <a:spAutoFit/>
          </a:bodyPr>
          <a:lstStyle/>
          <a:p>
            <a:pPr algn="l">
              <a:spcAft>
                <a:spcPts val="400"/>
              </a:spcAft>
            </a:pPr>
            <a:r>
              <a:rPr lang="en-US" sz="1700" dirty="0">
                <a:solidFill>
                  <a:srgbClr val="1B365D"/>
                </a:solidFill>
              </a:rPr>
              <a:t>Many patients choose </a:t>
            </a:r>
            <a:r>
              <a:rPr sz="1700" b="0" dirty="0">
                <a:solidFill>
                  <a:srgbClr val="1B365D"/>
                </a:solidFill>
              </a:rPr>
              <a:t>not to include a caregiver</a:t>
            </a:r>
            <a:r>
              <a:rPr lang="en-US" sz="1700" b="0" dirty="0">
                <a:solidFill>
                  <a:srgbClr val="1B365D"/>
                </a:solidFill>
              </a:rPr>
              <a:t> (~50%)</a:t>
            </a:r>
            <a:endParaRPr sz="1700" b="0" dirty="0">
              <a:solidFill>
                <a:srgbClr val="1B365D"/>
              </a:solidFill>
            </a:endParaRPr>
          </a:p>
        </p:txBody>
      </p:sp>
      <p:sp>
        <p:nvSpPr>
          <p:cNvPr id="16" name="Rounded Rectangle 15"/>
          <p:cNvSpPr/>
          <p:nvPr/>
        </p:nvSpPr>
        <p:spPr>
          <a:xfrm>
            <a:off x="6355080" y="1600200"/>
            <a:ext cx="5029200" cy="42062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circle FaUserMd"/>
          <p:cNvSpPr/>
          <p:nvPr/>
        </p:nvSpPr>
        <p:spPr>
          <a:xfrm>
            <a:off x="6675120" y="1810512"/>
            <a:ext cx="822960" cy="82296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Icon FaUserMd" descr="FaUserMd_FFFFFF.png"/>
          <p:cNvPicPr>
            <a:picLocks noChangeAspect="1"/>
          </p:cNvPicPr>
          <p:nvPr/>
        </p:nvPicPr>
        <p:blipFill>
          <a:blip r:embed="rId7"/>
          <a:stretch>
            <a:fillRect/>
          </a:stretch>
        </p:blipFill>
        <p:spPr>
          <a:xfrm>
            <a:off x="6872630" y="2008022"/>
            <a:ext cx="427939" cy="427939"/>
          </a:xfrm>
          <a:prstGeom prst="rect">
            <a:avLst/>
          </a:prstGeom>
        </p:spPr>
      </p:pic>
      <p:sp>
        <p:nvSpPr>
          <p:cNvPr id="19" name="TextBox 18"/>
          <p:cNvSpPr txBox="1"/>
          <p:nvPr/>
        </p:nvSpPr>
        <p:spPr>
          <a:xfrm>
            <a:off x="7680960" y="1810512"/>
            <a:ext cx="3566160" cy="822960"/>
          </a:xfrm>
          <a:prstGeom prst="rect">
            <a:avLst/>
          </a:prstGeom>
          <a:noFill/>
        </p:spPr>
        <p:txBody>
          <a:bodyPr wrap="square" lIns="0" tIns="0" rIns="0" bIns="0" anchor="ctr">
            <a:spAutoFit/>
          </a:bodyPr>
          <a:lstStyle/>
          <a:p>
            <a:pPr algn="l">
              <a:spcAft>
                <a:spcPts val="400"/>
              </a:spcAft>
            </a:pPr>
            <a:r>
              <a:rPr sz="2200" b="1">
                <a:solidFill>
                  <a:srgbClr val="1B365D"/>
                </a:solidFill>
              </a:rPr>
              <a:t>Clinicians &amp; health systems</a:t>
            </a:r>
          </a:p>
        </p:txBody>
      </p:sp>
      <p:sp>
        <p:nvSpPr>
          <p:cNvPr id="20" name="Icon circle FaListUl"/>
          <p:cNvSpPr/>
          <p:nvPr/>
        </p:nvSpPr>
        <p:spPr>
          <a:xfrm>
            <a:off x="6766560" y="2926080"/>
            <a:ext cx="548640" cy="54864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Icon FaListUl" descr="FaListUl_FFFFFF.png"/>
          <p:cNvPicPr>
            <a:picLocks noChangeAspect="1"/>
          </p:cNvPicPr>
          <p:nvPr/>
        </p:nvPicPr>
        <p:blipFill>
          <a:blip r:embed="rId8"/>
          <a:stretch>
            <a:fillRect/>
          </a:stretch>
        </p:blipFill>
        <p:spPr>
          <a:xfrm>
            <a:off x="6898233" y="3057753"/>
            <a:ext cx="285292" cy="285292"/>
          </a:xfrm>
          <a:prstGeom prst="rect">
            <a:avLst/>
          </a:prstGeom>
        </p:spPr>
      </p:pic>
      <p:sp>
        <p:nvSpPr>
          <p:cNvPr id="22" name="TextBox 21"/>
          <p:cNvSpPr txBox="1"/>
          <p:nvPr/>
        </p:nvSpPr>
        <p:spPr>
          <a:xfrm>
            <a:off x="7543800" y="2807985"/>
            <a:ext cx="3657600" cy="784830"/>
          </a:xfrm>
          <a:prstGeom prst="rect">
            <a:avLst/>
          </a:prstGeom>
          <a:noFill/>
        </p:spPr>
        <p:txBody>
          <a:bodyPr wrap="square" lIns="0" tIns="0" rIns="0" bIns="0" anchor="ctr">
            <a:spAutoFit/>
          </a:bodyPr>
          <a:lstStyle/>
          <a:p>
            <a:pPr algn="l">
              <a:spcAft>
                <a:spcPts val="400"/>
              </a:spcAft>
            </a:pPr>
            <a:r>
              <a:rPr sz="1700" b="0" dirty="0">
                <a:solidFill>
                  <a:srgbClr val="1B365D"/>
                </a:solidFill>
              </a:rPr>
              <a:t>Competing priorities make </a:t>
            </a:r>
            <a:r>
              <a:rPr lang="en-US" sz="1700" b="0" dirty="0">
                <a:solidFill>
                  <a:srgbClr val="1B365D"/>
                </a:solidFill>
              </a:rPr>
              <a:t>it difficult to produce </a:t>
            </a:r>
            <a:r>
              <a:rPr sz="1700" b="0" dirty="0">
                <a:solidFill>
                  <a:srgbClr val="1B365D"/>
                </a:solidFill>
              </a:rPr>
              <a:t>patient lists</a:t>
            </a:r>
            <a:r>
              <a:rPr lang="en-US" sz="1700" b="0" dirty="0">
                <a:solidFill>
                  <a:srgbClr val="1B365D"/>
                </a:solidFill>
              </a:rPr>
              <a:t>/research infrastructure doesn’t support this</a:t>
            </a:r>
            <a:endParaRPr sz="1700" b="0" dirty="0">
              <a:solidFill>
                <a:srgbClr val="1B365D"/>
              </a:solidFill>
            </a:endParaRPr>
          </a:p>
        </p:txBody>
      </p:sp>
      <p:sp>
        <p:nvSpPr>
          <p:cNvPr id="23" name="Icon circle FaHome"/>
          <p:cNvSpPr/>
          <p:nvPr/>
        </p:nvSpPr>
        <p:spPr>
          <a:xfrm>
            <a:off x="6766560" y="3840480"/>
            <a:ext cx="548640" cy="54864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Icon FaHome" descr="FaHome_FFFFFF.png"/>
          <p:cNvPicPr>
            <a:picLocks noChangeAspect="1"/>
          </p:cNvPicPr>
          <p:nvPr/>
        </p:nvPicPr>
        <p:blipFill>
          <a:blip r:embed="rId9"/>
          <a:stretch>
            <a:fillRect/>
          </a:stretch>
        </p:blipFill>
        <p:spPr>
          <a:xfrm>
            <a:off x="6898233" y="3972153"/>
            <a:ext cx="285292" cy="285292"/>
          </a:xfrm>
          <a:prstGeom prst="rect">
            <a:avLst/>
          </a:prstGeom>
        </p:spPr>
      </p:pic>
      <p:sp>
        <p:nvSpPr>
          <p:cNvPr id="25" name="TextBox 24"/>
          <p:cNvSpPr txBox="1"/>
          <p:nvPr/>
        </p:nvSpPr>
        <p:spPr>
          <a:xfrm>
            <a:off x="7543800" y="3853190"/>
            <a:ext cx="3657600" cy="523220"/>
          </a:xfrm>
          <a:prstGeom prst="rect">
            <a:avLst/>
          </a:prstGeom>
          <a:noFill/>
        </p:spPr>
        <p:txBody>
          <a:bodyPr wrap="square" lIns="0" tIns="0" rIns="0" bIns="0" anchor="ctr">
            <a:spAutoFit/>
          </a:bodyPr>
          <a:lstStyle/>
          <a:p>
            <a:pPr algn="l">
              <a:spcAft>
                <a:spcPts val="400"/>
              </a:spcAft>
            </a:pPr>
            <a:r>
              <a:rPr sz="1700" b="0" dirty="0">
                <a:solidFill>
                  <a:srgbClr val="1B365D"/>
                </a:solidFill>
              </a:rPr>
              <a:t>More urgent </a:t>
            </a:r>
            <a:r>
              <a:rPr lang="en-US" sz="1700" b="0" dirty="0">
                <a:solidFill>
                  <a:srgbClr val="1B365D"/>
                </a:solidFill>
              </a:rPr>
              <a:t>patient </a:t>
            </a:r>
            <a:r>
              <a:rPr sz="1700" b="0" dirty="0">
                <a:solidFill>
                  <a:srgbClr val="1B365D"/>
                </a:solidFill>
              </a:rPr>
              <a:t>needs come first (food, housing)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11480"/>
            <a:ext cx="11155680" cy="868680"/>
          </a:xfrm>
        </p:spPr>
        <p:txBody>
          <a:bodyPr anchor="ctr"/>
          <a:lstStyle/>
          <a:p>
            <a:pPr algn="l"/>
            <a:r>
              <a:rPr lang="en-US" sz="3000" b="0" dirty="0">
                <a:solidFill>
                  <a:srgbClr val="1B365D"/>
                </a:solidFill>
              </a:rPr>
              <a:t>Next steps</a:t>
            </a:r>
            <a:endParaRPr sz="3000" b="0" dirty="0">
              <a:solidFill>
                <a:srgbClr val="1B365D"/>
              </a:solidFill>
            </a:endParaRPr>
          </a:p>
        </p:txBody>
      </p:sp>
      <p:sp>
        <p:nvSpPr>
          <p:cNvPr id="26" name="Slide Number Placeholder 1">
            <a:extLst>
              <a:ext uri="{FF2B5EF4-FFF2-40B4-BE49-F238E27FC236}">
                <a16:creationId xmlns:a16="http://schemas.microsoft.com/office/drawing/2014/main" id="{39D51ECC-799C-8FB8-53DD-564DE12453EA}"/>
              </a:ext>
            </a:extLst>
          </p:cNvPr>
          <p:cNvSpPr>
            <a:spLocks noGrp="1"/>
          </p:cNvSpPr>
          <p:nvPr>
            <p:ph type="sldNum" sz="quarter" idx="12"/>
          </p:nvPr>
        </p:nvSpPr>
        <p:spPr/>
        <p:txBody>
          <a:bodyPr/>
          <a:lstStyle/>
          <a:p>
            <a:fld id="{402AF41C-0C01-4292-8B40-325CC9F1007B}" type="slidenum">
              <a:rPr lang="en-US" smtClean="0"/>
              <a:t>18</a:t>
            </a:fld>
            <a:endParaRPr lang="en-US"/>
          </a:p>
        </p:txBody>
      </p:sp>
      <p:sp>
        <p:nvSpPr>
          <p:cNvPr id="3" name="Icon circle FaClipboardCheck"/>
          <p:cNvSpPr/>
          <p:nvPr/>
        </p:nvSpPr>
        <p:spPr>
          <a:xfrm>
            <a:off x="1371600" y="1691640"/>
            <a:ext cx="1051560" cy="1051560"/>
          </a:xfrm>
          <a:prstGeom prst="ellipse">
            <a:avLst/>
          </a:prstGeom>
          <a:solidFill>
            <a:srgbClr val="1B36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Icon FaClipboardCheck" descr="FaClipboardCheck_FFFFFF.png"/>
          <p:cNvPicPr>
            <a:picLocks noChangeAspect="1"/>
          </p:cNvPicPr>
          <p:nvPr/>
        </p:nvPicPr>
        <p:blipFill>
          <a:blip r:embed="rId3"/>
          <a:stretch>
            <a:fillRect/>
          </a:stretch>
        </p:blipFill>
        <p:spPr>
          <a:xfrm>
            <a:off x="1623974" y="1944014"/>
            <a:ext cx="546811" cy="546811"/>
          </a:xfrm>
          <a:prstGeom prst="rect">
            <a:avLst/>
          </a:prstGeom>
        </p:spPr>
      </p:pic>
      <p:cxnSp>
        <p:nvCxnSpPr>
          <p:cNvPr id="5" name="Connector 4"/>
          <p:cNvCxnSpPr/>
          <p:nvPr/>
        </p:nvCxnSpPr>
        <p:spPr>
          <a:xfrm>
            <a:off x="2468880" y="2217420"/>
            <a:ext cx="1691640" cy="0"/>
          </a:xfrm>
          <a:prstGeom prst="line">
            <a:avLst/>
          </a:prstGeom>
          <a:ln w="31750">
            <a:solidFill>
              <a:srgbClr val="B7C0CB"/>
            </a:solidFill>
            <a:prstDash val="dash"/>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2926080"/>
            <a:ext cx="2423160" cy="365760"/>
          </a:xfrm>
          <a:prstGeom prst="rect">
            <a:avLst/>
          </a:prstGeom>
          <a:noFill/>
        </p:spPr>
        <p:txBody>
          <a:bodyPr wrap="square" lIns="0" tIns="0" rIns="0" bIns="0" anchor="t">
            <a:spAutoFit/>
          </a:bodyPr>
          <a:lstStyle/>
          <a:p>
            <a:pPr algn="ctr">
              <a:spcAft>
                <a:spcPts val="400"/>
              </a:spcAft>
            </a:pPr>
            <a:r>
              <a:rPr sz="1300" b="1">
                <a:solidFill>
                  <a:srgbClr val="1B365D"/>
                </a:solidFill>
              </a:rPr>
              <a:t>NOW</a:t>
            </a:r>
          </a:p>
        </p:txBody>
      </p:sp>
      <p:sp>
        <p:nvSpPr>
          <p:cNvPr id="7" name="TextBox 6"/>
          <p:cNvSpPr txBox="1"/>
          <p:nvPr/>
        </p:nvSpPr>
        <p:spPr>
          <a:xfrm>
            <a:off x="685800" y="3291840"/>
            <a:ext cx="2423160" cy="323165"/>
          </a:xfrm>
          <a:prstGeom prst="rect">
            <a:avLst/>
          </a:prstGeom>
          <a:noFill/>
        </p:spPr>
        <p:txBody>
          <a:bodyPr wrap="square" lIns="0" tIns="0" rIns="0" bIns="0" anchor="t">
            <a:spAutoFit/>
          </a:bodyPr>
          <a:lstStyle/>
          <a:p>
            <a:pPr algn="ctr">
              <a:spcAft>
                <a:spcPts val="400"/>
              </a:spcAft>
            </a:pPr>
            <a:r>
              <a:rPr sz="2100" b="1" dirty="0">
                <a:solidFill>
                  <a:srgbClr val="1B365D"/>
                </a:solidFill>
                <a:latin typeface="Times New Roman"/>
              </a:rPr>
              <a:t>Finish the pilot</a:t>
            </a:r>
            <a:r>
              <a:rPr lang="en-US" sz="2100" b="1" dirty="0">
                <a:solidFill>
                  <a:srgbClr val="1B365D"/>
                </a:solidFill>
                <a:latin typeface="Times New Roman"/>
              </a:rPr>
              <a:t> RCT</a:t>
            </a:r>
            <a:endParaRPr sz="2100" b="1" dirty="0">
              <a:solidFill>
                <a:srgbClr val="1B365D"/>
              </a:solidFill>
              <a:latin typeface="Times New Roman"/>
            </a:endParaRPr>
          </a:p>
        </p:txBody>
      </p:sp>
      <p:sp>
        <p:nvSpPr>
          <p:cNvPr id="8" name="TextBox 7"/>
          <p:cNvSpPr txBox="1"/>
          <p:nvPr/>
        </p:nvSpPr>
        <p:spPr>
          <a:xfrm>
            <a:off x="777240" y="4160520"/>
            <a:ext cx="2240280" cy="1463040"/>
          </a:xfrm>
          <a:prstGeom prst="rect">
            <a:avLst/>
          </a:prstGeom>
          <a:noFill/>
        </p:spPr>
        <p:txBody>
          <a:bodyPr wrap="square" lIns="0" tIns="0" rIns="0" bIns="0" anchor="t">
            <a:spAutoFit/>
          </a:bodyPr>
          <a:lstStyle/>
          <a:p>
            <a:pPr algn="ctr">
              <a:spcAft>
                <a:spcPts val="400"/>
              </a:spcAft>
            </a:pPr>
            <a:r>
              <a:rPr sz="1500" b="0">
                <a:solidFill>
                  <a:srgbClr val="4A5560"/>
                </a:solidFill>
              </a:rPr>
              <a:t>Feasibility, acceptability &amp; early outcome trends</a:t>
            </a:r>
          </a:p>
        </p:txBody>
      </p:sp>
      <p:sp>
        <p:nvSpPr>
          <p:cNvPr id="9" name="Icon circle FaHandshake"/>
          <p:cNvSpPr/>
          <p:nvPr/>
        </p:nvSpPr>
        <p:spPr>
          <a:xfrm>
            <a:off x="4206240" y="1691640"/>
            <a:ext cx="1051560" cy="1051560"/>
          </a:xfrm>
          <a:prstGeom prst="ellipse">
            <a:avLst/>
          </a:prstGeom>
          <a:solidFill>
            <a:srgbClr val="0A79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Icon FaHandshake" descr="FaHandshake_FFFFFF.png"/>
          <p:cNvPicPr>
            <a:picLocks noChangeAspect="1"/>
          </p:cNvPicPr>
          <p:nvPr/>
        </p:nvPicPr>
        <p:blipFill>
          <a:blip r:embed="rId4"/>
          <a:stretch>
            <a:fillRect/>
          </a:stretch>
        </p:blipFill>
        <p:spPr>
          <a:xfrm>
            <a:off x="4458614" y="1944014"/>
            <a:ext cx="546811" cy="546811"/>
          </a:xfrm>
          <a:prstGeom prst="rect">
            <a:avLst/>
          </a:prstGeom>
        </p:spPr>
      </p:pic>
      <p:cxnSp>
        <p:nvCxnSpPr>
          <p:cNvPr id="11" name="Connector 10"/>
          <p:cNvCxnSpPr/>
          <p:nvPr/>
        </p:nvCxnSpPr>
        <p:spPr>
          <a:xfrm>
            <a:off x="5303520" y="2217420"/>
            <a:ext cx="1691640" cy="0"/>
          </a:xfrm>
          <a:prstGeom prst="line">
            <a:avLst/>
          </a:prstGeom>
          <a:ln w="31750">
            <a:solidFill>
              <a:srgbClr val="B7C0CB"/>
            </a:solidFill>
            <a:prstDash val="dash"/>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20440" y="2926080"/>
            <a:ext cx="2423160" cy="365760"/>
          </a:xfrm>
          <a:prstGeom prst="rect">
            <a:avLst/>
          </a:prstGeom>
          <a:noFill/>
        </p:spPr>
        <p:txBody>
          <a:bodyPr wrap="square" lIns="0" tIns="0" rIns="0" bIns="0" anchor="t">
            <a:spAutoFit/>
          </a:bodyPr>
          <a:lstStyle/>
          <a:p>
            <a:pPr algn="ctr">
              <a:spcAft>
                <a:spcPts val="400"/>
              </a:spcAft>
            </a:pPr>
            <a:r>
              <a:rPr sz="1300" b="1">
                <a:solidFill>
                  <a:srgbClr val="0A799A"/>
                </a:solidFill>
              </a:rPr>
              <a:t>NEXT</a:t>
            </a:r>
          </a:p>
        </p:txBody>
      </p:sp>
      <p:sp>
        <p:nvSpPr>
          <p:cNvPr id="13" name="TextBox 12"/>
          <p:cNvSpPr txBox="1"/>
          <p:nvPr/>
        </p:nvSpPr>
        <p:spPr>
          <a:xfrm>
            <a:off x="3520440" y="3291840"/>
            <a:ext cx="2423160" cy="822960"/>
          </a:xfrm>
          <a:prstGeom prst="rect">
            <a:avLst/>
          </a:prstGeom>
          <a:noFill/>
        </p:spPr>
        <p:txBody>
          <a:bodyPr wrap="square" lIns="0" tIns="0" rIns="0" bIns="0" anchor="t">
            <a:spAutoFit/>
          </a:bodyPr>
          <a:lstStyle/>
          <a:p>
            <a:pPr algn="ctr">
              <a:spcAft>
                <a:spcPts val="400"/>
              </a:spcAft>
            </a:pPr>
            <a:r>
              <a:rPr sz="2100" b="1">
                <a:solidFill>
                  <a:srgbClr val="1B365D"/>
                </a:solidFill>
                <a:latin typeface="Times New Roman"/>
              </a:rPr>
              <a:t>Refine together</a:t>
            </a:r>
          </a:p>
        </p:txBody>
      </p:sp>
      <p:sp>
        <p:nvSpPr>
          <p:cNvPr id="14" name="TextBox 13"/>
          <p:cNvSpPr txBox="1"/>
          <p:nvPr/>
        </p:nvSpPr>
        <p:spPr>
          <a:xfrm>
            <a:off x="3611880" y="4160520"/>
            <a:ext cx="2240280" cy="1463040"/>
          </a:xfrm>
          <a:prstGeom prst="rect">
            <a:avLst/>
          </a:prstGeom>
          <a:noFill/>
        </p:spPr>
        <p:txBody>
          <a:bodyPr wrap="square" lIns="0" tIns="0" rIns="0" bIns="0" anchor="t">
            <a:spAutoFit/>
          </a:bodyPr>
          <a:lstStyle/>
          <a:p>
            <a:pPr algn="ctr">
              <a:spcAft>
                <a:spcPts val="400"/>
              </a:spcAft>
            </a:pPr>
            <a:r>
              <a:rPr sz="1500" b="0">
                <a:solidFill>
                  <a:srgbClr val="4A5560"/>
                </a:solidFill>
              </a:rPr>
              <a:t>Improve TAC and study methods with site partners</a:t>
            </a:r>
          </a:p>
        </p:txBody>
      </p:sp>
      <p:sp>
        <p:nvSpPr>
          <p:cNvPr id="15" name="Icon circle FaUsers"/>
          <p:cNvSpPr/>
          <p:nvPr/>
        </p:nvSpPr>
        <p:spPr>
          <a:xfrm>
            <a:off x="7040880" y="1691640"/>
            <a:ext cx="1051560" cy="1051560"/>
          </a:xfrm>
          <a:prstGeom prst="ellipse">
            <a:avLst/>
          </a:prstGeom>
          <a:solidFill>
            <a:srgbClr val="AA4A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Icon FaUsers" descr="FaUsers_FFFFFF.png"/>
          <p:cNvPicPr>
            <a:picLocks noChangeAspect="1"/>
          </p:cNvPicPr>
          <p:nvPr/>
        </p:nvPicPr>
        <p:blipFill>
          <a:blip r:embed="rId5"/>
          <a:stretch>
            <a:fillRect/>
          </a:stretch>
        </p:blipFill>
        <p:spPr>
          <a:xfrm>
            <a:off x="7293254" y="1944014"/>
            <a:ext cx="546811" cy="546811"/>
          </a:xfrm>
          <a:prstGeom prst="rect">
            <a:avLst/>
          </a:prstGeom>
        </p:spPr>
      </p:pic>
      <p:cxnSp>
        <p:nvCxnSpPr>
          <p:cNvPr id="17" name="Connector 16"/>
          <p:cNvCxnSpPr/>
          <p:nvPr/>
        </p:nvCxnSpPr>
        <p:spPr>
          <a:xfrm>
            <a:off x="8138160" y="2217420"/>
            <a:ext cx="1691640" cy="0"/>
          </a:xfrm>
          <a:prstGeom prst="line">
            <a:avLst/>
          </a:prstGeom>
          <a:ln w="31750">
            <a:solidFill>
              <a:srgbClr val="B7C0CB"/>
            </a:solidFill>
            <a:prstDash val="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55080" y="2926080"/>
            <a:ext cx="2423160" cy="365760"/>
          </a:xfrm>
          <a:prstGeom prst="rect">
            <a:avLst/>
          </a:prstGeom>
          <a:noFill/>
        </p:spPr>
        <p:txBody>
          <a:bodyPr wrap="square" lIns="0" tIns="0" rIns="0" bIns="0" anchor="t">
            <a:spAutoFit/>
          </a:bodyPr>
          <a:lstStyle/>
          <a:p>
            <a:pPr algn="ctr">
              <a:spcAft>
                <a:spcPts val="400"/>
              </a:spcAft>
            </a:pPr>
            <a:r>
              <a:rPr sz="1300" b="1">
                <a:solidFill>
                  <a:srgbClr val="AA4AC4"/>
                </a:solidFill>
              </a:rPr>
              <a:t>THEN</a:t>
            </a:r>
          </a:p>
        </p:txBody>
      </p:sp>
      <p:sp>
        <p:nvSpPr>
          <p:cNvPr id="19" name="TextBox 18"/>
          <p:cNvSpPr txBox="1"/>
          <p:nvPr/>
        </p:nvSpPr>
        <p:spPr>
          <a:xfrm>
            <a:off x="6355080" y="3291840"/>
            <a:ext cx="2423160" cy="822960"/>
          </a:xfrm>
          <a:prstGeom prst="rect">
            <a:avLst/>
          </a:prstGeom>
          <a:noFill/>
        </p:spPr>
        <p:txBody>
          <a:bodyPr wrap="square" lIns="0" tIns="0" rIns="0" bIns="0" anchor="t">
            <a:spAutoFit/>
          </a:bodyPr>
          <a:lstStyle/>
          <a:p>
            <a:pPr algn="ctr">
              <a:spcAft>
                <a:spcPts val="400"/>
              </a:spcAft>
            </a:pPr>
            <a:r>
              <a:rPr sz="2100" b="1">
                <a:solidFill>
                  <a:srgbClr val="1B365D"/>
                </a:solidFill>
                <a:latin typeface="Times New Roman"/>
              </a:rPr>
              <a:t>Larger trial</a:t>
            </a:r>
          </a:p>
        </p:txBody>
      </p:sp>
      <p:sp>
        <p:nvSpPr>
          <p:cNvPr id="20" name="TextBox 19"/>
          <p:cNvSpPr txBox="1"/>
          <p:nvPr/>
        </p:nvSpPr>
        <p:spPr>
          <a:xfrm>
            <a:off x="6446520" y="4160520"/>
            <a:ext cx="2240280" cy="230832"/>
          </a:xfrm>
          <a:prstGeom prst="rect">
            <a:avLst/>
          </a:prstGeom>
          <a:noFill/>
        </p:spPr>
        <p:txBody>
          <a:bodyPr wrap="square" lIns="0" tIns="0" rIns="0" bIns="0" anchor="t">
            <a:spAutoFit/>
          </a:bodyPr>
          <a:lstStyle/>
          <a:p>
            <a:pPr algn="ctr">
              <a:spcAft>
                <a:spcPts val="400"/>
              </a:spcAft>
            </a:pPr>
            <a:r>
              <a:rPr sz="1500" b="0" dirty="0">
                <a:solidFill>
                  <a:srgbClr val="4A5560"/>
                </a:solidFill>
              </a:rPr>
              <a:t>Multisite </a:t>
            </a:r>
            <a:r>
              <a:rPr lang="en-US" sz="1500" b="0" dirty="0">
                <a:solidFill>
                  <a:srgbClr val="4A5560"/>
                </a:solidFill>
              </a:rPr>
              <a:t>RCT</a:t>
            </a:r>
            <a:r>
              <a:rPr lang="en-US" sz="1500" dirty="0">
                <a:solidFill>
                  <a:srgbClr val="4A5560"/>
                </a:solidFill>
              </a:rPr>
              <a:t> </a:t>
            </a:r>
            <a:r>
              <a:rPr sz="1500" b="0" dirty="0">
                <a:solidFill>
                  <a:srgbClr val="4A5560"/>
                </a:solidFill>
              </a:rPr>
              <a:t>(</a:t>
            </a:r>
            <a:r>
              <a:rPr lang="en-US" sz="1500" b="0" dirty="0">
                <a:solidFill>
                  <a:srgbClr val="4A5560"/>
                </a:solidFill>
              </a:rPr>
              <a:t>e.g., </a:t>
            </a:r>
            <a:r>
              <a:rPr sz="1500" b="0" dirty="0">
                <a:solidFill>
                  <a:srgbClr val="4A5560"/>
                </a:solidFill>
              </a:rPr>
              <a:t>R01)</a:t>
            </a:r>
          </a:p>
        </p:txBody>
      </p:sp>
      <p:sp>
        <p:nvSpPr>
          <p:cNvPr id="21" name="Icon circle FaHeart"/>
          <p:cNvSpPr/>
          <p:nvPr/>
        </p:nvSpPr>
        <p:spPr>
          <a:xfrm>
            <a:off x="9875520" y="1691640"/>
            <a:ext cx="1051560" cy="1051560"/>
          </a:xfrm>
          <a:prstGeom prst="ellipse">
            <a:avLst/>
          </a:prstGeom>
          <a:solidFill>
            <a:srgbClr val="FFB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Icon FaHeart" descr="FaHeart_FFFFFF.png"/>
          <p:cNvPicPr>
            <a:picLocks noChangeAspect="1"/>
          </p:cNvPicPr>
          <p:nvPr/>
        </p:nvPicPr>
        <p:blipFill>
          <a:blip r:embed="rId6"/>
          <a:stretch>
            <a:fillRect/>
          </a:stretch>
        </p:blipFill>
        <p:spPr>
          <a:xfrm>
            <a:off x="10127894" y="1944014"/>
            <a:ext cx="546811" cy="546811"/>
          </a:xfrm>
          <a:prstGeom prst="rect">
            <a:avLst/>
          </a:prstGeom>
        </p:spPr>
      </p:pic>
      <p:sp>
        <p:nvSpPr>
          <p:cNvPr id="23" name="TextBox 22"/>
          <p:cNvSpPr txBox="1"/>
          <p:nvPr/>
        </p:nvSpPr>
        <p:spPr>
          <a:xfrm>
            <a:off x="9189720" y="2926080"/>
            <a:ext cx="2423160" cy="365760"/>
          </a:xfrm>
          <a:prstGeom prst="rect">
            <a:avLst/>
          </a:prstGeom>
          <a:noFill/>
        </p:spPr>
        <p:txBody>
          <a:bodyPr wrap="square" lIns="0" tIns="0" rIns="0" bIns="0" anchor="t">
            <a:spAutoFit/>
          </a:bodyPr>
          <a:lstStyle/>
          <a:p>
            <a:pPr algn="ctr">
              <a:spcAft>
                <a:spcPts val="400"/>
              </a:spcAft>
            </a:pPr>
            <a:r>
              <a:rPr sz="1300" b="1">
                <a:solidFill>
                  <a:srgbClr val="9A6B00"/>
                </a:solidFill>
              </a:rPr>
              <a:t>GOAL</a:t>
            </a:r>
          </a:p>
        </p:txBody>
      </p:sp>
      <p:sp>
        <p:nvSpPr>
          <p:cNvPr id="24" name="TextBox 23"/>
          <p:cNvSpPr txBox="1"/>
          <p:nvPr/>
        </p:nvSpPr>
        <p:spPr>
          <a:xfrm>
            <a:off x="9189720" y="3291840"/>
            <a:ext cx="2423160" cy="646331"/>
          </a:xfrm>
          <a:prstGeom prst="rect">
            <a:avLst/>
          </a:prstGeom>
          <a:noFill/>
        </p:spPr>
        <p:txBody>
          <a:bodyPr wrap="square" lIns="0" tIns="0" rIns="0" bIns="0" anchor="t">
            <a:spAutoFit/>
          </a:bodyPr>
          <a:lstStyle/>
          <a:p>
            <a:pPr algn="ctr">
              <a:spcAft>
                <a:spcPts val="400"/>
              </a:spcAft>
            </a:pPr>
            <a:r>
              <a:rPr lang="en-US" sz="2100" b="1" dirty="0">
                <a:solidFill>
                  <a:srgbClr val="1B365D"/>
                </a:solidFill>
                <a:latin typeface="Times New Roman"/>
              </a:rPr>
              <a:t>Access to ACP support</a:t>
            </a:r>
            <a:endParaRPr sz="2100" b="1" dirty="0">
              <a:solidFill>
                <a:srgbClr val="1B365D"/>
              </a:solidFill>
              <a:latin typeface="Times New Roman"/>
            </a:endParaRPr>
          </a:p>
        </p:txBody>
      </p:sp>
      <p:sp>
        <p:nvSpPr>
          <p:cNvPr id="25" name="TextBox 24"/>
          <p:cNvSpPr txBox="1"/>
          <p:nvPr/>
        </p:nvSpPr>
        <p:spPr>
          <a:xfrm>
            <a:off x="9281160" y="4160520"/>
            <a:ext cx="2240280" cy="923330"/>
          </a:xfrm>
          <a:prstGeom prst="rect">
            <a:avLst/>
          </a:prstGeom>
          <a:noFill/>
        </p:spPr>
        <p:txBody>
          <a:bodyPr wrap="square" lIns="0" tIns="0" rIns="0" bIns="0" anchor="t">
            <a:spAutoFit/>
          </a:bodyPr>
          <a:lstStyle/>
          <a:p>
            <a:pPr algn="ctr">
              <a:spcAft>
                <a:spcPts val="400"/>
              </a:spcAft>
            </a:pPr>
            <a:r>
              <a:rPr lang="en-US" sz="1500" b="0" dirty="0">
                <a:solidFill>
                  <a:srgbClr val="4A5560"/>
                </a:solidFill>
              </a:rPr>
              <a:t>Goal-concordant</a:t>
            </a:r>
            <a:r>
              <a:rPr sz="1500" b="0" dirty="0">
                <a:solidFill>
                  <a:srgbClr val="4A5560"/>
                </a:solidFill>
              </a:rPr>
              <a:t> end-of-life care </a:t>
            </a:r>
            <a:r>
              <a:rPr lang="en-US" sz="1500" dirty="0">
                <a:solidFill>
                  <a:srgbClr val="4A5560"/>
                </a:solidFill>
              </a:rPr>
              <a:t>for patients in </a:t>
            </a:r>
            <a:r>
              <a:rPr sz="1500" b="0" dirty="0">
                <a:solidFill>
                  <a:srgbClr val="4A5560"/>
                </a:solidFill>
              </a:rPr>
              <a:t>community </a:t>
            </a:r>
            <a:r>
              <a:rPr lang="en-US" sz="1500" b="0" dirty="0">
                <a:solidFill>
                  <a:srgbClr val="4A5560"/>
                </a:solidFill>
              </a:rPr>
              <a:t>oncology </a:t>
            </a:r>
            <a:r>
              <a:rPr sz="1500" b="0" dirty="0">
                <a:solidFill>
                  <a:srgbClr val="4A5560"/>
                </a:solidFill>
              </a:rPr>
              <a:t>settings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3FB00-CF7D-E18D-CFBD-65A1292B0DD8}"/>
              </a:ext>
            </a:extLst>
          </p:cNvPr>
          <p:cNvSpPr>
            <a:spLocks noGrp="1"/>
          </p:cNvSpPr>
          <p:nvPr>
            <p:ph type="ctrTitle"/>
          </p:nvPr>
        </p:nvSpPr>
        <p:spPr/>
        <p:txBody>
          <a:bodyPr>
            <a:normAutofit/>
          </a:bodyPr>
          <a:lstStyle/>
          <a:p>
            <a:r>
              <a:rPr lang="en-US" dirty="0"/>
              <a:t>Thank you!</a:t>
            </a:r>
          </a:p>
        </p:txBody>
      </p:sp>
      <p:sp>
        <p:nvSpPr>
          <p:cNvPr id="5" name="Subtitle 4">
            <a:extLst>
              <a:ext uri="{FF2B5EF4-FFF2-40B4-BE49-F238E27FC236}">
                <a16:creationId xmlns:a16="http://schemas.microsoft.com/office/drawing/2014/main" id="{2887241F-3472-FBB1-1837-768804EFDB2C}"/>
              </a:ext>
            </a:extLst>
          </p:cNvPr>
          <p:cNvSpPr>
            <a:spLocks noGrp="1"/>
          </p:cNvSpPr>
          <p:nvPr>
            <p:ph type="subTitle" idx="1"/>
          </p:nvPr>
        </p:nvSpPr>
        <p:spPr>
          <a:xfrm>
            <a:off x="534967" y="4983481"/>
            <a:ext cx="7519143" cy="1243679"/>
          </a:xfrm>
        </p:spPr>
        <p:txBody>
          <a:bodyPr/>
          <a:lstStyle/>
          <a:p>
            <a:r>
              <a:rPr lang="en-US" dirty="0">
                <a:hlinkClick r:id="rId2"/>
              </a:rPr>
              <a:t>mshen2@fredhutch.org</a:t>
            </a:r>
            <a:endParaRPr lang="en-US" dirty="0"/>
          </a:p>
          <a:p>
            <a:endParaRPr lang="en-US" dirty="0"/>
          </a:p>
          <a:p>
            <a:r>
              <a:rPr lang="en-US" i="1" dirty="0"/>
              <a:t>Huge thanks to my study team and the patients, caregivers, and community oncology partners who make this work possible.</a:t>
            </a:r>
          </a:p>
        </p:txBody>
      </p:sp>
    </p:spTree>
    <p:extLst>
      <p:ext uri="{BB962C8B-B14F-4D97-AF65-F5344CB8AC3E}">
        <p14:creationId xmlns:p14="http://schemas.microsoft.com/office/powerpoint/2010/main" val="3145574653"/>
      </p:ext>
    </p:extLst>
  </p:cSld>
  <p:clrMapOvr>
    <a:masterClrMapping/>
  </p:clrMapOvr>
</p:sld>
</file>

<file path=ppt/theme/theme1.xml><?xml version="1.0" encoding="utf-8"?>
<a:theme xmlns:a="http://schemas.openxmlformats.org/drawingml/2006/main" name="FredHutch_2023">
  <a:themeElements>
    <a:clrScheme name="FredHutch_2023">
      <a:dk1>
        <a:srgbClr val="1B365D"/>
      </a:dk1>
      <a:lt1>
        <a:srgbClr val="FFFFFF"/>
      </a:lt1>
      <a:dk2>
        <a:srgbClr val="1B365D"/>
      </a:dk2>
      <a:lt2>
        <a:srgbClr val="FFFFFF"/>
      </a:lt2>
      <a:accent1>
        <a:srgbClr val="1B365D"/>
      </a:accent1>
      <a:accent2>
        <a:srgbClr val="FFB500"/>
      </a:accent2>
      <a:accent3>
        <a:srgbClr val="00C1D5"/>
      </a:accent3>
      <a:accent4>
        <a:srgbClr val="AA4AC4"/>
      </a:accent4>
      <a:accent5>
        <a:srgbClr val="0A799A"/>
      </a:accent5>
      <a:accent6>
        <a:srgbClr val="F4F4F4"/>
      </a:accent6>
      <a:hlink>
        <a:srgbClr val="0A799A"/>
      </a:hlink>
      <a:folHlink>
        <a:srgbClr val="AA4AC4"/>
      </a:folHlink>
    </a:clrScheme>
    <a:fontScheme name="FHCC_2022_font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lnSpc>
            <a:spcPct val="110000"/>
          </a:lnSpc>
          <a:spcBef>
            <a:spcPts val="1000"/>
          </a:spcBef>
          <a:defRPr sz="1600" dirty="0" err="1" smtClean="0"/>
        </a:defPPr>
      </a:lstStyle>
    </a:txDef>
  </a:objectDefaults>
  <a:extraClrSchemeLst/>
  <a:extLst>
    <a:ext uri="{05A4C25C-085E-4340-85A3-A5531E510DB2}">
      <thm15:themeFamily xmlns:thm15="http://schemas.microsoft.com/office/thememl/2012/main" name="FredHutch_2023" id="{7EE05441-FB19-4753-ADDC-C26D5D171C07}" vid="{240FB84A-9AB6-4B46-9752-D5BD72ADBD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feb048-923c-4d4c-bca6-2157539ab2ef">
      <Terms xmlns="http://schemas.microsoft.com/office/infopath/2007/PartnerControls"/>
    </lcf76f155ced4ddcb4097134ff3c332f>
    <TaxCatchAll xmlns="1b19ad85-721c-4012-9843-971e0271dd62" xsi:nil="true"/>
    <Notes xmlns="79feb048-923c-4d4c-bca6-2157539ab2e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19D1303451674E8993739AA459C7D6" ma:contentTypeVersion="19" ma:contentTypeDescription="Create a new document." ma:contentTypeScope="" ma:versionID="54d66aeac77a5a646a2305cbf5a4e35f">
  <xsd:schema xmlns:xsd="http://www.w3.org/2001/XMLSchema" xmlns:xs="http://www.w3.org/2001/XMLSchema" xmlns:p="http://schemas.microsoft.com/office/2006/metadata/properties" xmlns:ns2="79feb048-923c-4d4c-bca6-2157539ab2ef" xmlns:ns3="1b19ad85-721c-4012-9843-971e0271dd62" targetNamespace="http://schemas.microsoft.com/office/2006/metadata/properties" ma:root="true" ma:fieldsID="e5869c8141125e9e7f25163f61ae671d" ns2:_="" ns3:_="">
    <xsd:import namespace="79feb048-923c-4d4c-bca6-2157539ab2ef"/>
    <xsd:import namespace="1b19ad85-721c-4012-9843-971e0271dd6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feb048-923c-4d4c-bca6-2157539ab2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24e6e45-2433-4efa-90ac-389e9d1bba1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format="Dropdown" ma:internalName="Notes">
      <xsd:simpleType>
        <xsd:restriction base="dms:Note">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19ad85-721c-4012-9843-971e0271dd6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de39e23-17b2-4730-b67a-d997dbea3673}" ma:internalName="TaxCatchAll" ma:showField="CatchAllData" ma:web="1b19ad85-721c-4012-9843-971e0271dd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E716A9-4735-4AA6-812A-B94E39745884}">
  <ds:schemaRefs>
    <ds:schemaRef ds:uri="http://schemas.microsoft.com/sharepoint/v3/contenttype/forms"/>
  </ds:schemaRefs>
</ds:datastoreItem>
</file>

<file path=customXml/itemProps2.xml><?xml version="1.0" encoding="utf-8"?>
<ds:datastoreItem xmlns:ds="http://schemas.openxmlformats.org/officeDocument/2006/customXml" ds:itemID="{3DFD6329-CEDB-4CFA-99A6-8BEDFAEC1FB9}">
  <ds:schemaRefs>
    <ds:schemaRef ds:uri="http://schemas.microsoft.com/office/2006/metadata/properties"/>
    <ds:schemaRef ds:uri="http://schemas.microsoft.com/office/infopath/2007/PartnerControls"/>
    <ds:schemaRef ds:uri="79feb048-923c-4d4c-bca6-2157539ab2ef"/>
    <ds:schemaRef ds:uri="1b19ad85-721c-4012-9843-971e0271dd62"/>
  </ds:schemaRefs>
</ds:datastoreItem>
</file>

<file path=customXml/itemProps3.xml><?xml version="1.0" encoding="utf-8"?>
<ds:datastoreItem xmlns:ds="http://schemas.openxmlformats.org/officeDocument/2006/customXml" ds:itemID="{2935E63A-166F-4D1B-8246-4BA101FF10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feb048-923c-4d4c-bca6-2157539ab2ef"/>
    <ds:schemaRef ds:uri="1b19ad85-721c-4012-9843-971e0271dd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16285</TotalTime>
  <Words>2282</Words>
  <Application>Microsoft Macintosh PowerPoint</Application>
  <PresentationFormat>Widescreen</PresentationFormat>
  <Paragraphs>217</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vt:lpstr>
      <vt:lpstr>Times New Roman</vt:lpstr>
      <vt:lpstr>FredHutch_2023</vt:lpstr>
      <vt:lpstr>Talking About Cancer (TAC): A Patient-Caregiver Approach to Improving Engagement in Advance Care Planning</vt:lpstr>
      <vt:lpstr>Advance care planning (ACP) helps patients get the care they want</vt:lpstr>
      <vt:lpstr>Less than half of patients with advanced cancer engage in ACP</vt:lpstr>
      <vt:lpstr>Most cancer care happens in the community; most ACP research doesn’t</vt:lpstr>
      <vt:lpstr>TAC addresses the need for ACP interventions for community care settings</vt:lpstr>
      <vt:lpstr>Talking About Cancer (TAC)</vt:lpstr>
      <vt:lpstr>Why bring a caregiver into the conversation?</vt:lpstr>
      <vt:lpstr>Research questions: Can TAC work in community cancer clinics?</vt:lpstr>
      <vt:lpstr>Benchmarks for success</vt:lpstr>
      <vt:lpstr>A pilot randomized controlled trial (RCT) in community oncology settings</vt:lpstr>
      <vt:lpstr>Eligibility criteria</vt:lpstr>
      <vt:lpstr>Recruitment procedures for community partners</vt:lpstr>
      <vt:lpstr>What we’re measuring</vt:lpstr>
      <vt:lpstr>Results: Early feasibility</vt:lpstr>
      <vt:lpstr>Results: Demographics</vt:lpstr>
      <vt:lpstr>Summary of preliminary results</vt:lpstr>
      <vt:lpstr>Recruitment challenges being discovered</vt:lpstr>
      <vt:lpstr>Next steps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Veen</dc:creator>
  <cp:lastModifiedBy>Shen, Megan</cp:lastModifiedBy>
  <cp:revision>164</cp:revision>
  <dcterms:created xsi:type="dcterms:W3CDTF">2022-10-12T17:00:44Z</dcterms:created>
  <dcterms:modified xsi:type="dcterms:W3CDTF">2026-10-20T23:58:53Z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0x0101007319D1303451674E8993739AA459C7D6</vt:lpwstr>
  </property>
</Properties>
</file>