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0"/>
    <p:restoredTop sz="64385" autoAdjust="0"/>
  </p:normalViewPr>
  <p:slideViewPr>
    <p:cSldViewPr snapToGrid="0" snapToObjects="1">
      <p:cViewPr varScale="1">
        <p:scale>
          <a:sx n="78" d="100"/>
          <a:sy n="78" d="100"/>
        </p:scale>
        <p:origin x="25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862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have no disclosures.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566466" cy="502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E27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67" y="1620436"/>
            <a:ext cx="10566433" cy="4424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566466" cy="502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600" dirty="0">
                <a:solidFill>
                  <a:srgbClr val="1E27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767" y="1620436"/>
            <a:ext cx="10566433" cy="4424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7" y="812767"/>
            <a:ext cx="108834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9A3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VALUE IN CANCER CARE SUMMIT 2026 · SESSION 1</a:t>
            </a:r>
            <a:endParaRPr lang="en-US" sz="1200" dirty="0"/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9A3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ADDRESSING PATIENT AND CAREGIVER BURDENS IN HEALTHCARE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7" y="1678864"/>
            <a:ext cx="108834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8000"/>
              </a:lnSpc>
              <a:buNone/>
            </a:pPr>
            <a:r>
              <a:rPr lang="en-US" sz="8000" b="0" i="0" dirty="0">
                <a:solidFill>
                  <a:srgbClr val="F3EEE5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When Care</a:t>
            </a:r>
            <a:endParaRPr lang="en-US" sz="8000" dirty="0"/>
          </a:p>
          <a:p>
            <a:pPr marL="0" indent="0" algn="l">
              <a:lnSpc>
                <a:spcPts val="8000"/>
              </a:lnSpc>
              <a:buNone/>
            </a:pPr>
            <a:r>
              <a:rPr lang="en-US" sz="8000" b="0" i="0" dirty="0">
                <a:solidFill>
                  <a:srgbClr val="F3EEE5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Becomes Work</a:t>
            </a:r>
            <a:endParaRPr lang="en-US" sz="8000" dirty="0"/>
          </a:p>
        </p:txBody>
      </p:sp>
      <p:sp>
        <p:nvSpPr>
          <p:cNvPr id="4" name="Text 2"/>
          <p:cNvSpPr/>
          <p:nvPr/>
        </p:nvSpPr>
        <p:spPr>
          <a:xfrm>
            <a:off x="812767" y="3964864"/>
            <a:ext cx="10883460" cy="452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800" i="1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Who carries the work of illness?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812767" y="5047539"/>
            <a:ext cx="10566466" cy="0"/>
          </a:xfrm>
          <a:prstGeom prst="line">
            <a:avLst/>
          </a:prstGeom>
          <a:noFill/>
          <a:ln w="635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12767" y="5252847"/>
            <a:ext cx="10883460" cy="309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Marcin Chwistek, MD, FAAHPM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12767" y="5588083"/>
            <a:ext cx="10883460" cy="482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C9C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Chief, Supportive Oncology and Palliative Care · Professor, Department of Hematology and Oncology</a:t>
            </a:r>
            <a:endParaRPr lang="en-US" sz="1200" dirty="0"/>
          </a:p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C9C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Fox Chase Cancer Center · Temple University Health System · Philadelphia, PA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7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Disclosures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31817" y="3559803"/>
            <a:ext cx="0" cy="546034"/>
          </a:xfrm>
          <a:prstGeom prst="line">
            <a:avLst/>
          </a:prstGeom>
          <a:noFill/>
          <a:ln w="38100">
            <a:solidFill>
              <a:srgbClr val="A84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154609" y="3610603"/>
            <a:ext cx="10531363" cy="469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80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I have no relevant financial relationships to disclose.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6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Zach's story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391831"/>
            <a:ext cx="10883460" cy="309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i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28 years old, with aggressive, metastatic, incurable cancer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83125" y="2031876"/>
            <a:ext cx="6331797" cy="38355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3642" indent="-18364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Liver-predominant metastatic sinonasal undifferentiated carcinoma</a:t>
            </a:r>
            <a:endParaRPr lang="en-US" sz="1600" dirty="0"/>
          </a:p>
          <a:p>
            <a:pPr marL="183642" indent="-18364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Progression despite surgery, systemic therapy, and liver-directed radiation</a:t>
            </a:r>
            <a:endParaRPr lang="en-US" sz="1600" dirty="0"/>
          </a:p>
          <a:p>
            <a:pPr marL="183642" indent="-18364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Progressive pain requiring opioids, poor sleep, overwhelming fatigue</a:t>
            </a:r>
            <a:endParaRPr lang="en-US" sz="1600" dirty="0"/>
          </a:p>
          <a:p>
            <a:pPr marL="183642" indent="-18364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medication regimen for liver failure</a:t>
            </a:r>
            <a:endParaRPr lang="en-US" sz="1600" dirty="0"/>
          </a:p>
          <a:p>
            <a:pPr marL="183642" indent="-18364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caregiver is his mother, who has her own mobility limitations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7442233" y="2031876"/>
            <a:ext cx="3937000" cy="3810124"/>
          </a:xfrm>
          <a:prstGeom prst="roundRect">
            <a:avLst>
              <a:gd name="adj" fmla="val 3333"/>
            </a:avLst>
          </a:prstGeom>
          <a:solidFill>
            <a:srgbClr val="1E27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47000" y="2336642"/>
            <a:ext cx="3632233" cy="2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What this case already tells us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747000" y="2791924"/>
            <a:ext cx="3327466" cy="0"/>
          </a:xfrm>
          <a:prstGeom prst="line">
            <a:avLst/>
          </a:prstGeom>
          <a:noFill/>
          <a:ln w="635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747000" y="2921041"/>
            <a:ext cx="3427290" cy="265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Illness remains high intensity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47000" y="3342010"/>
            <a:ext cx="3327466" cy="0"/>
          </a:xfrm>
          <a:prstGeom prst="line">
            <a:avLst/>
          </a:prstGeom>
          <a:noFill/>
          <a:ln w="635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7747000" y="3471127"/>
            <a:ext cx="3427290" cy="265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Symptom management is active work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747000" y="3892094"/>
            <a:ext cx="3327466" cy="0"/>
          </a:xfrm>
          <a:prstGeom prst="line">
            <a:avLst/>
          </a:prstGeom>
          <a:noFill/>
          <a:ln w="635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747000" y="4021211"/>
            <a:ext cx="3427290" cy="265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 depends on caregiver capacity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747000" y="4442180"/>
            <a:ext cx="3327466" cy="0"/>
          </a:xfrm>
          <a:prstGeom prst="line">
            <a:avLst/>
          </a:prstGeom>
          <a:noFill/>
          <a:ln w="635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747000" y="4571297"/>
            <a:ext cx="3427290" cy="505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is functioning as an extension of the cancer center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6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What Zach's story contains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42" y="1623582"/>
            <a:ext cx="5149883" cy="2544564"/>
          </a:xfrm>
          <a:prstGeom prst="roundRect">
            <a:avLst>
              <a:gd name="adj" fmla="val 3868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97442" y="1905082"/>
            <a:ext cx="4724489" cy="330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Visible workload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97442" y="2298733"/>
            <a:ext cx="472448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kern="0" spc="100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COUNTABLE, AND USUALLY COUNTED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181262" y="2600936"/>
            <a:ext cx="4633049" cy="1311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 requiring opioids</a:t>
            </a:r>
            <a:endParaRPr lang="en-US" sz="1500" dirty="0"/>
          </a:p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Fatigue and poor sleep</a:t>
            </a:r>
            <a:endParaRPr lang="en-US" sz="1500" dirty="0"/>
          </a:p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medication management</a:t>
            </a:r>
            <a:endParaRPr lang="en-US" sz="1500" dirty="0"/>
          </a:p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Recurrent encounters and hospitalizations</a:t>
            </a:r>
            <a:endParaRPr lang="en-US" sz="1500" dirty="0"/>
          </a:p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prior treatments and procedures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26175" y="1623582"/>
            <a:ext cx="5149883" cy="2544564"/>
          </a:xfrm>
          <a:prstGeom prst="roundRect">
            <a:avLst>
              <a:gd name="adj" fmla="val 3868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507675" y="1905082"/>
            <a:ext cx="4724489" cy="330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Lived burden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507675" y="2298733"/>
            <a:ext cx="472448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kern="0" spc="100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EXPERIENTIAL, AND OFTEN MISSED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91495" y="2600936"/>
            <a:ext cx="4633049" cy="13111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Uncertainty about the future</a:t>
            </a:r>
            <a:endParaRPr lang="en-US" sz="1500" dirty="0"/>
          </a:p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Fear of death and dying</a:t>
            </a:r>
            <a:endParaRPr lang="en-US" sz="1500" dirty="0"/>
          </a:p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Biographical disruption at a young age</a:t>
            </a:r>
            <a:endParaRPr lang="en-US" sz="1500" dirty="0"/>
          </a:p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Dependency and relational strain</a:t>
            </a:r>
            <a:endParaRPr lang="en-US" sz="1500" dirty="0"/>
          </a:p>
          <a:p>
            <a:pPr marL="170180" indent="-170180" algn="l">
              <a:lnSpc>
                <a:spcPts val="2025"/>
              </a:lnSpc>
              <a:buSzPct val="100000"/>
              <a:buChar char="•"/>
            </a:pPr>
            <a:r>
              <a:rPr lang="en-US" sz="15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Threats to identity, roles, and future self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812767" y="4476088"/>
            <a:ext cx="108834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i="1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Both matter clinically; neither is captured by symptoms alone.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12767" y="6238295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 et al., PLOS ONE, 2023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6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This work is carried by a family system</a:t>
            </a:r>
            <a:endParaRPr lang="en-US" sz="3600" dirty="0"/>
          </a:p>
        </p:txBody>
      </p:sp>
      <p:pic>
        <p:nvPicPr>
          <p:cNvPr id="3" name="Image 0" descr="connector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11267" y="2527266"/>
            <a:ext cx="2247883" cy="1612883"/>
          </a:xfrm>
          <a:prstGeom prst="rect">
            <a:avLst/>
          </a:prstGeom>
        </p:spPr>
      </p:pic>
      <p:pic>
        <p:nvPicPr>
          <p:cNvPr id="4" name="Image 1" descr="connector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2500" y="2667000"/>
            <a:ext cx="2159000" cy="1333500"/>
          </a:xfrm>
          <a:prstGeom prst="rect">
            <a:avLst/>
          </a:prstGeom>
        </p:spPr>
      </p:pic>
      <p:pic>
        <p:nvPicPr>
          <p:cNvPr id="5" name="Image 2" descr="connector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492500" y="3873500"/>
            <a:ext cx="2159000" cy="1333500"/>
          </a:xfrm>
          <a:prstGeom prst="rect">
            <a:avLst/>
          </a:prstGeom>
        </p:spPr>
      </p:pic>
      <p:sp>
        <p:nvSpPr>
          <p:cNvPr id="6" name="Text 1"/>
          <p:cNvSpPr/>
          <p:nvPr/>
        </p:nvSpPr>
        <p:spPr>
          <a:xfrm>
            <a:off x="889000" y="1905000"/>
            <a:ext cx="1651000" cy="1651000"/>
          </a:xfrm>
          <a:prstGeom prst="roundRect">
            <a:avLst>
              <a:gd name="adj" fmla="val 50000"/>
            </a:avLst>
          </a:prstGeom>
          <a:solidFill>
            <a:srgbClr val="A8492A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BF9F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Mother</a:t>
            </a:r>
            <a:endParaRPr lang="en-US" sz="2000" dirty="0"/>
          </a:p>
        </p:txBody>
      </p:sp>
      <p:sp>
        <p:nvSpPr>
          <p:cNvPr id="7" name="Text 2"/>
          <p:cNvSpPr/>
          <p:nvPr/>
        </p:nvSpPr>
        <p:spPr>
          <a:xfrm>
            <a:off x="2921000" y="3302000"/>
            <a:ext cx="1270000" cy="1270000"/>
          </a:xfrm>
          <a:prstGeom prst="roundRect">
            <a:avLst>
              <a:gd name="adj" fmla="val 50000"/>
            </a:avLst>
          </a:prstGeom>
          <a:solidFill>
            <a:srgbClr val="1E273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3EEE5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Zach</a:t>
            </a:r>
            <a:endParaRPr lang="en-US" sz="2200" dirty="0"/>
          </a:p>
        </p:txBody>
      </p:sp>
      <p:sp>
        <p:nvSpPr>
          <p:cNvPr id="8" name="Text 3"/>
          <p:cNvSpPr/>
          <p:nvPr/>
        </p:nvSpPr>
        <p:spPr>
          <a:xfrm>
            <a:off x="5149850" y="2292350"/>
            <a:ext cx="876300" cy="876300"/>
          </a:xfrm>
          <a:prstGeom prst="roundRect">
            <a:avLst>
              <a:gd name="adj" fmla="val 50000"/>
            </a:avLst>
          </a:prstGeom>
          <a:solidFill>
            <a:srgbClr val="E3DACA"/>
          </a:solidFill>
          <a:ln w="12700">
            <a:solidFill>
              <a:srgbClr val="9AA0A4"/>
            </a:solidFill>
            <a:prstDash val="solid"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Father</a:t>
            </a:r>
            <a:endParaRPr lang="en-US" sz="1300" dirty="0"/>
          </a:p>
        </p:txBody>
      </p:sp>
      <p:sp>
        <p:nvSpPr>
          <p:cNvPr id="9" name="Text 4"/>
          <p:cNvSpPr/>
          <p:nvPr/>
        </p:nvSpPr>
        <p:spPr>
          <a:xfrm>
            <a:off x="5149850" y="4705350"/>
            <a:ext cx="876300" cy="876300"/>
          </a:xfrm>
          <a:custGeom>
            <a:avLst/>
            <a:gdLst/>
            <a:ahLst/>
            <a:cxnLst/>
            <a:rect l="l" t="t" r="r" b="b"/>
            <a:pathLst>
              <a:path w="876300" h="876300">
                <a:moveTo>
                  <a:pt x="438150" y="0"/>
                </a:moveTo>
                <a:lnTo>
                  <a:pt x="438150" y="0"/>
                </a:lnTo>
                <a:arcTo wR="438150" hR="438150" stAng="16200000" swAng="5400000"/>
                <a:lnTo>
                  <a:pt x="876300" y="438150"/>
                </a:lnTo>
                <a:arcTo wR="438150" hR="438150" stAng="0" swAng="5400000"/>
                <a:lnTo>
                  <a:pt x="438150" y="876300"/>
                </a:lnTo>
                <a:arcTo wR="438150" hR="438150" stAng="5400000" swAng="5400000"/>
                <a:lnTo>
                  <a:pt x="0" y="438150"/>
                </a:lnTo>
                <a:arcTo wR="438150" hR="438150" stAng="10800000" swAng="5400000"/>
                <a:close/>
              </a:path>
            </a:pathLst>
          </a:custGeom>
          <a:solidFill>
            <a:srgbClr val="E3DACA"/>
          </a:solidFill>
          <a:ln w="12700">
            <a:solidFill>
              <a:srgbClr val="9AA0A4"/>
            </a:solidFill>
            <a:prstDash val="solid"/>
          </a:ln>
        </p:spPr>
        <p:txBody>
          <a:bodyPr wrap="square" lIns="4233" tIns="4233" rIns="4233" bIns="4233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Brothers</a:t>
            </a:r>
            <a:endParaRPr lang="en-US" sz="1300" dirty="0"/>
          </a:p>
        </p:txBody>
      </p:sp>
      <p:sp>
        <p:nvSpPr>
          <p:cNvPr id="10" name="Text 5"/>
          <p:cNvSpPr/>
          <p:nvPr/>
        </p:nvSpPr>
        <p:spPr>
          <a:xfrm>
            <a:off x="812767" y="3683000"/>
            <a:ext cx="1962150" cy="916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caregiver</a:t>
            </a:r>
            <a:endParaRPr lang="en-US" sz="1300" dirty="0"/>
          </a:p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care, coordination, witnessing, practical management</a:t>
            </a:r>
            <a:endParaRPr lang="en-US" sz="1300" dirty="0"/>
          </a:p>
        </p:txBody>
      </p:sp>
      <p:sp>
        <p:nvSpPr>
          <p:cNvPr id="11" name="Text 6"/>
          <p:cNvSpPr/>
          <p:nvPr/>
        </p:nvSpPr>
        <p:spPr>
          <a:xfrm>
            <a:off x="6197575" y="2476500"/>
            <a:ext cx="2286000" cy="248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Presence, support, tasks</a:t>
            </a:r>
            <a:endParaRPr lang="en-US" sz="1300" dirty="0"/>
          </a:p>
        </p:txBody>
      </p:sp>
      <p:sp>
        <p:nvSpPr>
          <p:cNvPr id="12" name="Text 7"/>
          <p:cNvSpPr/>
          <p:nvPr/>
        </p:nvSpPr>
        <p:spPr>
          <a:xfrm>
            <a:off x="6197575" y="4889500"/>
            <a:ext cx="1962150" cy="248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Protection, participation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8521700" y="2095500"/>
            <a:ext cx="0" cy="1752451"/>
          </a:xfrm>
          <a:prstGeom prst="line">
            <a:avLst/>
          </a:prstGeom>
          <a:noFill/>
          <a:ln w="25400">
            <a:solidFill>
              <a:srgbClr val="A84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9"/>
          <p:cNvSpPr/>
          <p:nvPr/>
        </p:nvSpPr>
        <p:spPr>
          <a:xfrm>
            <a:off x="8786813" y="2146266"/>
            <a:ext cx="2670151" cy="726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A network, but not an equal one</a:t>
            </a:r>
            <a:endParaRPr lang="en-US" sz="2400" dirty="0"/>
          </a:p>
        </p:txBody>
      </p:sp>
      <p:sp>
        <p:nvSpPr>
          <p:cNvPr id="15" name="Text 10"/>
          <p:cNvSpPr/>
          <p:nvPr/>
        </p:nvSpPr>
        <p:spPr>
          <a:xfrm>
            <a:off x="8786813" y="3050437"/>
            <a:ext cx="2670151" cy="772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Unequal burdens, unequal capacities, shared consequences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CE5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6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Caregiving is not only burden</a:t>
            </a:r>
            <a:endParaRPr lang="en-US" sz="3600" dirty="0"/>
          </a:p>
        </p:txBody>
      </p:sp>
      <p:pic>
        <p:nvPicPr>
          <p:cNvPr id="3" name="Image 0" descr="First page of 'Snapshots of Joy', a newsletter of flower and nature photographs with short reflections, written by Zach's mother"/>
          <p:cNvPicPr>
            <a:picLocks noChangeAspect="1"/>
          </p:cNvPicPr>
          <p:nvPr/>
        </p:nvPicPr>
        <p:blipFill>
          <a:blip r:embed="rId3"/>
          <a:srcRect t="-89" b="-89"/>
          <a:stretch/>
        </p:blipFill>
        <p:spPr>
          <a:xfrm>
            <a:off x="812766" y="1588997"/>
            <a:ext cx="4482017" cy="3803294"/>
          </a:xfrm>
          <a:prstGeom prst="roundRect">
            <a:avLst>
              <a:gd name="adj" fmla="val 2020"/>
            </a:avLst>
          </a:prstGeom>
          <a:effectLst>
            <a:outerShdw blurRad="254000" dist="76200" dir="5400000" algn="bl" rotWithShape="0">
              <a:srgbClr val="1E2730">
                <a:alpha val="18000"/>
              </a:srgbClr>
            </a:outerShdw>
          </a:effectLst>
        </p:spPr>
      </p:pic>
      <p:sp>
        <p:nvSpPr>
          <p:cNvPr id="4" name="Text 1"/>
          <p:cNvSpPr/>
          <p:nvPr/>
        </p:nvSpPr>
        <p:spPr>
          <a:xfrm>
            <a:off x="812767" y="5493866"/>
            <a:ext cx="457835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"Snapshots of Joy," a newsletter Zach's mother writes and shares with the cancer center staff</a:t>
            </a:r>
          </a:p>
          <a:p>
            <a:pPr marL="0" indent="0" algn="l">
              <a:lnSpc>
                <a:spcPts val="1620"/>
              </a:lnSpc>
              <a:spcBef>
                <a:spcPts val="400"/>
              </a:spcBef>
              <a:buNone/>
            </a:pPr>
            <a:r>
              <a:rPr lang="en-US" sz="12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Penny J. Hood · penny.sharing.awe@gmail.com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765767" y="2665592"/>
            <a:ext cx="578187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This family is not only surviving the work of illness; they are also trying to make meaning within it.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5778467" y="4164168"/>
            <a:ext cx="0" cy="695896"/>
          </a:xfrm>
          <a:prstGeom prst="line">
            <a:avLst/>
          </a:prstGeom>
          <a:noFill/>
          <a:ln w="25400">
            <a:solidFill>
              <a:srgbClr val="A8492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992771" y="4189552"/>
            <a:ext cx="5548056" cy="309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Meaning does not eliminate workload.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992771" y="4550212"/>
            <a:ext cx="5548056" cy="309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Gratitude does not establish capacity.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6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Zach's choice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417216"/>
            <a:ext cx="10883460" cy="309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Anticancer treatment was no longer effective, and liver failure further limited options.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815942" y="1984242"/>
            <a:ext cx="3380317" cy="2478088"/>
          </a:xfrm>
          <a:prstGeom prst="roundRect">
            <a:avLst>
              <a:gd name="adj" fmla="val 3972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Trus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72059" y="2240359"/>
            <a:ext cx="355575" cy="3555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72059" y="2722935"/>
            <a:ext cx="2954126" cy="634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Supportive care, not hospice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072059" y="3459466"/>
            <a:ext cx="2954126" cy="772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Aware that hospice remained available if needs or preferences changed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405800" y="1984242"/>
            <a:ext cx="3380358" cy="2478088"/>
          </a:xfrm>
          <a:prstGeom prst="roundRect">
            <a:avLst>
              <a:gd name="adj" fmla="val 3972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9" name="Image 1" descr="User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1917" y="2240359"/>
            <a:ext cx="355575" cy="3555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1917" y="2722935"/>
            <a:ext cx="2954168" cy="330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Continuity</a:t>
            </a:r>
            <a:endParaRPr lang="en-US" sz="2000" dirty="0"/>
          </a:p>
        </p:txBody>
      </p:sp>
      <p:sp>
        <p:nvSpPr>
          <p:cNvPr id="11" name="Text 7"/>
          <p:cNvSpPr/>
          <p:nvPr/>
        </p:nvSpPr>
        <p:spPr>
          <a:xfrm>
            <a:off x="4661917" y="3154700"/>
            <a:ext cx="2954168" cy="523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 oncology and palliative care teams he trusted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7995700" y="1984242"/>
            <a:ext cx="3380358" cy="2478088"/>
          </a:xfrm>
          <a:prstGeom prst="roundRect">
            <a:avLst>
              <a:gd name="adj" fmla="val 3972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3" name="Image 2" descr="Hom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251816" y="2240359"/>
            <a:ext cx="355575" cy="3555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251816" y="2722935"/>
            <a:ext cx="2954168" cy="330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000" b="1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Home</a:t>
            </a:r>
            <a:endParaRPr lang="en-US" sz="2000" dirty="0"/>
          </a:p>
        </p:txBody>
      </p:sp>
      <p:sp>
        <p:nvSpPr>
          <p:cNvPr id="15" name="Text 10"/>
          <p:cNvSpPr/>
          <p:nvPr/>
        </p:nvSpPr>
        <p:spPr>
          <a:xfrm>
            <a:off x="8251816" y="3154700"/>
            <a:ext cx="2954168" cy="523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Close to family, friends, and familiar supports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812767" y="4744889"/>
            <a:ext cx="10566466" cy="742900"/>
          </a:xfrm>
          <a:prstGeom prst="roundRect">
            <a:avLst>
              <a:gd name="adj" fmla="val 13676"/>
            </a:avLst>
          </a:prstGeom>
          <a:solidFill>
            <a:srgbClr val="1E27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2"/>
          <p:cNvSpPr/>
          <p:nvPr/>
        </p:nvSpPr>
        <p:spPr>
          <a:xfrm>
            <a:off x="1117534" y="4987767"/>
            <a:ext cx="3401060" cy="2825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3145209" y="4959159"/>
            <a:ext cx="6540670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dirty="0">
                <a:solidFill>
                  <a:srgbClr val="F3EEE5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He chose continuity, access, and trusted relationships.</a:t>
            </a:r>
            <a:endParaRPr lang="en-US" sz="1800" dirty="0"/>
          </a:p>
        </p:txBody>
      </p:sp>
      <p:sp>
        <p:nvSpPr>
          <p:cNvPr id="19" name="Text 14"/>
          <p:cNvSpPr/>
          <p:nvPr/>
        </p:nvSpPr>
        <p:spPr>
          <a:xfrm>
            <a:off x="812767" y="6238295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Hospice remains invaluable for many patients. The question here is fit: what this patient and family needed, and what each model could deliver.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6"/>
            <a:ext cx="10883460" cy="1031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Best supportive care: treatment list or care model?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9117" y="2147199"/>
            <a:ext cx="3924300" cy="2169823"/>
          </a:xfrm>
          <a:prstGeom prst="roundRect">
            <a:avLst>
              <a:gd name="adj" fmla="val 4390"/>
            </a:avLst>
          </a:prstGeom>
          <a:noFill/>
          <a:ln w="12700">
            <a:solidFill>
              <a:srgbClr val="B9B0A1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77350" y="2405435"/>
            <a:ext cx="3510068" cy="238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kern="0" spc="1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OFTEN SAY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077350" y="2733061"/>
            <a:ext cx="3510068" cy="5739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i="1" dirty="0">
                <a:solidFill>
                  <a:srgbClr val="4A525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"No further cancer-directed treatment."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77350" y="3328416"/>
            <a:ext cx="351006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i="1" dirty="0">
                <a:solidFill>
                  <a:srgbClr val="4A525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"Transition to comfort-focused care."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77350" y="3931920"/>
            <a:ext cx="3510068" cy="2996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600" i="1" dirty="0">
                <a:solidFill>
                  <a:srgbClr val="4A525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"The family is very involved."</a:t>
            </a:r>
            <a:endParaRPr lang="en-US" sz="1600" dirty="0"/>
          </a:p>
        </p:txBody>
      </p:sp>
      <p:pic>
        <p:nvPicPr>
          <p:cNvPr id="8" name="Image 0" descr="arrow-right"/>
          <p:cNvPicPr>
            <a:picLocks noChangeAspect="1"/>
          </p:cNvPicPr>
          <p:nvPr/>
        </p:nvPicPr>
        <p:blipFill>
          <a:blip r:embed="rId3"/>
          <a:srcRect l="-3" r="-3"/>
          <a:stretch/>
        </p:blipFill>
        <p:spPr>
          <a:xfrm>
            <a:off x="5003767" y="3079750"/>
            <a:ext cx="609575" cy="304767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870517" y="2126456"/>
            <a:ext cx="5505541" cy="2211354"/>
          </a:xfrm>
          <a:prstGeom prst="roundRect">
            <a:avLst>
              <a:gd name="adj" fmla="val 4451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6126634" y="2382571"/>
            <a:ext cx="5143107" cy="238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kern="0" spc="100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FAMILIES MAY ACTUALLY BE MANAGING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196992" y="2710200"/>
            <a:ext cx="5065129" cy="13968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3642" indent="-183642" algn="l">
              <a:lnSpc>
                <a:spcPts val="2160"/>
              </a:lnSpc>
              <a:buSzPct val="100000"/>
              <a:buChar char="•"/>
            </a:pPr>
            <a:r>
              <a:rPr lang="en-US" sz="16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Escalating symptoms</a:t>
            </a:r>
            <a:endParaRPr lang="en-US" sz="1600" dirty="0"/>
          </a:p>
          <a:p>
            <a:pPr marL="183642" indent="-183642" algn="l">
              <a:lnSpc>
                <a:spcPts val="2160"/>
              </a:lnSpc>
              <a:buSzPct val="100000"/>
              <a:buChar char="•"/>
            </a:pPr>
            <a:r>
              <a:rPr lang="en-US" sz="16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Clinical work shifting into the home</a:t>
            </a:r>
            <a:endParaRPr lang="en-US" sz="1600" dirty="0"/>
          </a:p>
          <a:p>
            <a:pPr marL="183642" indent="-183642" algn="l">
              <a:lnSpc>
                <a:spcPts val="2160"/>
              </a:lnSpc>
              <a:buSzPct val="100000"/>
              <a:buChar char="•"/>
            </a:pPr>
            <a:r>
              <a:rPr lang="en-US" sz="16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Finite family capacity</a:t>
            </a:r>
            <a:endParaRPr lang="en-US" sz="1600" dirty="0"/>
          </a:p>
          <a:p>
            <a:pPr marL="183642" indent="-183642" algn="l">
              <a:lnSpc>
                <a:spcPts val="2160"/>
              </a:lnSpc>
              <a:buSzPct val="100000"/>
              <a:buChar char="•"/>
            </a:pPr>
            <a:r>
              <a:rPr lang="en-US" sz="16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Increasing need for access, continuity, and response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812767" y="4645751"/>
            <a:ext cx="108834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Supportive care is not just a medication bundle; </a:t>
            </a:r>
            <a:r>
              <a:rPr lang="en-US" sz="2000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it is a care-delivery problem.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 et al., PLOS ONE, 2023; May et al., BMC Health Serv Res, 2014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10311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F3EEE5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Modern oncology has changed the location of care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767" y="2231244"/>
            <a:ext cx="2451116" cy="0"/>
          </a:xfrm>
          <a:prstGeom prst="line">
            <a:avLst/>
          </a:prstGeom>
          <a:noFill/>
          <a:ln w="1270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12767" y="2387860"/>
            <a:ext cx="2524650" cy="416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01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812767" y="2880606"/>
            <a:ext cx="2524650" cy="1092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D9D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patients live longer with advanced cancer, through multiple sequential lines of therapy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517883" y="2231244"/>
            <a:ext cx="2451116" cy="0"/>
          </a:xfrm>
          <a:prstGeom prst="line">
            <a:avLst/>
          </a:prstGeom>
          <a:noFill/>
          <a:ln w="1270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517883" y="2387860"/>
            <a:ext cx="2524650" cy="416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02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3517883" y="2880606"/>
            <a:ext cx="2524650" cy="8254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D9D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 is increasingly ambulatory, oral, and home-facing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223000" y="2231244"/>
            <a:ext cx="2451116" cy="0"/>
          </a:xfrm>
          <a:prstGeom prst="line">
            <a:avLst/>
          </a:prstGeom>
          <a:noFill/>
          <a:ln w="1270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223000" y="2387860"/>
            <a:ext cx="2524650" cy="416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03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6223000" y="2880606"/>
            <a:ext cx="2524650" cy="1092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D9D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 moves across many settings, requiring coordination outside scheduled visits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928116" y="2231244"/>
            <a:ext cx="2451116" cy="0"/>
          </a:xfrm>
          <a:prstGeom prst="line">
            <a:avLst/>
          </a:prstGeom>
          <a:noFill/>
          <a:ln w="12700">
            <a:solidFill>
              <a:srgbClr val="E9A37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928116" y="2387860"/>
            <a:ext cx="2524650" cy="4165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04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8928116" y="2880606"/>
            <a:ext cx="2524650" cy="1092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home has become an extension of the cancer center,</a:t>
            </a:r>
            <a:r>
              <a:rPr lang="en-US" sz="15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without equivalent staffing or infrastructure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12767" y="4422304"/>
            <a:ext cx="1577239" cy="635017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1 in 4</a:t>
            </a:r>
            <a:endParaRPr lang="en-US" sz="4800" dirty="0"/>
          </a:p>
        </p:txBody>
      </p:sp>
      <p:sp>
        <p:nvSpPr>
          <p:cNvPr id="16" name="Text 14"/>
          <p:cNvSpPr/>
          <p:nvPr/>
        </p:nvSpPr>
        <p:spPr>
          <a:xfrm>
            <a:off x="2643973" y="4353756"/>
            <a:ext cx="3662680" cy="772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D9D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days alive spent with healthcare contact in advanced GI cancer, with median survival under 6 months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511089" y="4391875"/>
            <a:ext cx="0" cy="670471"/>
          </a:xfrm>
          <a:prstGeom prst="line">
            <a:avLst/>
          </a:prstGeom>
          <a:noFill/>
          <a:ln w="1270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820090" y="4391875"/>
            <a:ext cx="4695917" cy="695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i="1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Does the system reduce burden, or transfer it?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A3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Patel et al., JCO Oncol Pract, 2023; Adam et al., PLOS ONE, 2023; Eton et al., Patient Relat Outcome Meas, 2015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When care moves home, work moves too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767" y="1595022"/>
            <a:ext cx="10566466" cy="3130104"/>
          </a:xfrm>
          <a:prstGeom prst="roundRect">
            <a:avLst>
              <a:gd name="adj" fmla="val 2434"/>
            </a:avLst>
          </a:prstGeom>
          <a:solidFill>
            <a:srgbClr val="FBF9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2767" y="1595022"/>
            <a:ext cx="10566466" cy="3130104"/>
          </a:xfrm>
          <a:custGeom>
            <a:avLst/>
            <a:gdLst/>
            <a:ahLst/>
            <a:cxnLst/>
            <a:rect l="l" t="t" r="r" b="b"/>
            <a:pathLst>
              <a:path w="10566466" h="3130104">
                <a:moveTo>
                  <a:pt x="10490266" y="0"/>
                </a:moveTo>
                <a:lnTo>
                  <a:pt x="10490266" y="0"/>
                </a:lnTo>
                <a:arcTo wR="76200" hR="76200" stAng="16200000" swAng="5400000"/>
                <a:lnTo>
                  <a:pt x="10566466" y="3053904"/>
                </a:lnTo>
                <a:arcTo wR="76200" hR="76200" stAng="0" swAng="5400000"/>
                <a:lnTo>
                  <a:pt x="76200" y="3130104"/>
                </a:lnTo>
                <a:arcTo wR="76200" hR="76200" stAng="5400000" swAng="5400000"/>
                <a:lnTo>
                  <a:pt x="0" y="3053904"/>
                </a:lnTo>
                <a:arcTo wR="76200" hR="69850" stAng="10800000" swAng="-5400000"/>
                <a:lnTo>
                  <a:pt x="10490266" y="3123754"/>
                </a:lnTo>
                <a:arcTo wR="69850" hR="69850" stAng="5400000" swAng="-5400000"/>
                <a:lnTo>
                  <a:pt x="10560116" y="76200"/>
                </a:lnTo>
                <a:arcTo wR="69850" hR="76200" stAng="0" swAng="-5400000"/>
                <a:close/>
              </a:path>
            </a:pathLst>
          </a:custGeom>
          <a:solidFill>
            <a:srgbClr val="D8CFB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12767" y="1595022"/>
            <a:ext cx="10566466" cy="3130104"/>
          </a:xfrm>
          <a:custGeom>
            <a:avLst/>
            <a:gdLst/>
            <a:ahLst/>
            <a:cxnLst/>
            <a:rect l="l" t="t" r="r" b="b"/>
            <a:pathLst>
              <a:path w="10566466" h="3130104">
                <a:moveTo>
                  <a:pt x="76200" y="3130104"/>
                </a:moveTo>
                <a:lnTo>
                  <a:pt x="76200" y="3130104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lnTo>
                  <a:pt x="10490266" y="0"/>
                </a:lnTo>
                <a:arcTo wR="76200" hR="76200" stAng="16200000" swAng="5400000"/>
                <a:lnTo>
                  <a:pt x="10566466" y="76200"/>
                </a:lnTo>
                <a:arcTo wR="76200" hR="65617" stAng="0" swAng="-5400000"/>
                <a:lnTo>
                  <a:pt x="76200" y="10583"/>
                </a:lnTo>
                <a:arcTo wR="65617" hR="65617" stAng="16200000" swAng="-5400000"/>
                <a:lnTo>
                  <a:pt x="10583" y="3053904"/>
                </a:lnTo>
                <a:arcTo wR="65617" hR="76200" stAng="10800000" swAng="-5400000"/>
                <a:close/>
              </a:path>
            </a:pathLst>
          </a:custGeom>
          <a:solidFill>
            <a:srgbClr val="141413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75750" y="1694505"/>
          <a:ext cx="10245791" cy="2936460"/>
        </p:xfrm>
        <a:graphic>
          <a:graphicData uri="http://schemas.openxmlformats.org/drawingml/2006/table">
            <a:tbl>
              <a:tblPr/>
              <a:tblGrid>
                <a:gridCol w="6762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83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935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3EEE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Work transferred outside the clinic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F3EEE5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Often carried by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935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Administering and reconciling complex medications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Patient and caregiver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935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Detecting symptom changes and deciding when to escalate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Patient and caregiver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935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Coordinating appointments, transport, records, and referrals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A8492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Caregiver, often unpaid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285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Managing portals, messages, electronic questionnaires, and remote-monitoring devices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Patient and caregiver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935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Navigating insurance, prior authorizations, pharmacy access, and bills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Patient and caregiver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935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Maintaining nutrition, safety, household function, and emotional stability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Family and social network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812767" y="5004507"/>
            <a:ext cx="5212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i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Care has moved closer to home; the work has significantl</a:t>
            </a:r>
            <a:r>
              <a:rPr lang="en-US" i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y increased.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 et al., PLOS ONE, 2023; Dona et al., PLOS ONE, 2024; NCI PDQ, Informal Caregivers in Cancer; Zaleta et al., ASCO Quality Care Symposium, 2025</a:t>
            </a:r>
            <a:endParaRPr lang="en-US" sz="1200" dirty="0"/>
          </a:p>
        </p:txBody>
      </p:sp>
      <p:sp>
        <p:nvSpPr>
          <p:cNvPr id="20" name="PA callout"/>
          <p:cNvSpPr/>
          <p:nvPr/>
        </p:nvSpPr>
        <p:spPr>
          <a:xfrm>
            <a:off x="6263640" y="4901184"/>
            <a:ext cx="5120640" cy="1225296"/>
          </a:xfrm>
          <a:prstGeom prst="roundRect">
            <a:avLst>
              <a:gd name="adj" fmla="val 8000"/>
            </a:avLst>
          </a:prstGeom>
          <a:solidFill>
            <a:srgbClr val="F4E4DA"/>
          </a:solidFill>
          <a:ln w="6350">
            <a:solidFill>
              <a:srgbClr val="DDBB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PA stat 1"/>
          <p:cNvSpPr txBox="1"/>
          <p:nvPr/>
        </p:nvSpPr>
        <p:spPr>
          <a:xfrm>
            <a:off x="6492240" y="5010912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50%</a:t>
            </a:r>
            <a:endParaRPr lang="en-US" sz="2600" dirty="0"/>
          </a:p>
        </p:txBody>
      </p:sp>
      <p:sp>
        <p:nvSpPr>
          <p:cNvPr id="22" name="PA caption 1"/>
          <p:cNvSpPr txBox="1"/>
          <p:nvPr/>
        </p:nvSpPr>
        <p:spPr>
          <a:xfrm>
            <a:off x="6492240" y="5449824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890 patients facing prior authorization: they or family had to get directly involved</a:t>
            </a:r>
            <a:endParaRPr lang="en-US" sz="1200" dirty="0"/>
          </a:p>
        </p:txBody>
      </p:sp>
      <p:sp>
        <p:nvSpPr>
          <p:cNvPr id="23" name="PA stat 2"/>
          <p:cNvSpPr txBox="1"/>
          <p:nvPr/>
        </p:nvSpPr>
        <p:spPr>
          <a:xfrm>
            <a:off x="9006840" y="5010912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12%</a:t>
            </a:r>
            <a:endParaRPr lang="en-US" sz="2600" dirty="0"/>
          </a:p>
        </p:txBody>
      </p:sp>
      <p:sp>
        <p:nvSpPr>
          <p:cNvPr id="24" name="PA caption 2"/>
          <p:cNvSpPr txBox="1"/>
          <p:nvPr/>
        </p:nvSpPr>
        <p:spPr>
          <a:xfrm>
            <a:off x="9006840" y="5449824"/>
            <a:ext cx="2240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those families spent 41 hours or more on one authorization: a workweek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What counts as burden?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42" y="1598197"/>
            <a:ext cx="3109449" cy="2107299"/>
          </a:xfrm>
          <a:prstGeom prst="roundRect">
            <a:avLst>
              <a:gd name="adj" fmla="val 4671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46634" y="1828887"/>
            <a:ext cx="2875582" cy="2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Work of illness and care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46634" y="2204802"/>
            <a:ext cx="2727508" cy="1021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Symptoms, medications, monitoring, appointments, logistics, portal work, bills, caregiving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004742" y="2509614"/>
            <a:ext cx="457183" cy="309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i="1" dirty="0">
                <a:solidFill>
                  <a:srgbClr val="6B6F72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vs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41275" y="1598197"/>
            <a:ext cx="3109449" cy="2107299"/>
          </a:xfrm>
          <a:prstGeom prst="roundRect">
            <a:avLst>
              <a:gd name="adj" fmla="val 4671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771967" y="1828887"/>
            <a:ext cx="2727508" cy="2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Available capacity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71967" y="2204802"/>
            <a:ext cx="2727508" cy="772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Time, energy, money, mobility, health literacy, family support, system responsiveness</a:t>
            </a:r>
            <a:endParaRPr lang="en-US" sz="1400" dirty="0"/>
          </a:p>
        </p:txBody>
      </p:sp>
      <p:pic>
        <p:nvPicPr>
          <p:cNvPr id="10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55475" y="2550251"/>
            <a:ext cx="406383" cy="203192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8266609" y="1598197"/>
            <a:ext cx="3109449" cy="2107299"/>
          </a:xfrm>
          <a:prstGeom prst="roundRect">
            <a:avLst>
              <a:gd name="adj" fmla="val 4671"/>
            </a:avLst>
          </a:prstGeom>
          <a:solidFill>
            <a:srgbClr val="F4E4DA"/>
          </a:solidFill>
          <a:ln w="6350">
            <a:solidFill>
              <a:srgbClr val="DDBB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497300" y="1828887"/>
            <a:ext cx="2727508" cy="574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Consequences when work exceeds capacity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8497300" y="2479142"/>
            <a:ext cx="2727508" cy="1021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Distress, exhaustion, nonadherence, conflict, financial strain, unsafe care, isolation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12767" y="4047710"/>
            <a:ext cx="148956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KINDS OF WORK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2302330" y="3988054"/>
            <a:ext cx="1004672" cy="332672"/>
          </a:xfrm>
          <a:prstGeom prst="roundRect">
            <a:avLst>
              <a:gd name="adj" fmla="val 50000"/>
            </a:avLst>
          </a:prstGeom>
          <a:solidFill>
            <a:srgbClr val="E3DAC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Cognitive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3408577" y="3988054"/>
            <a:ext cx="958164" cy="332672"/>
          </a:xfrm>
          <a:prstGeom prst="roundRect">
            <a:avLst>
              <a:gd name="adj" fmla="val 50000"/>
            </a:avLst>
          </a:prstGeom>
          <a:solidFill>
            <a:srgbClr val="E3DAC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4468316" y="3988054"/>
            <a:ext cx="1053455" cy="332672"/>
          </a:xfrm>
          <a:prstGeom prst="roundRect">
            <a:avLst>
              <a:gd name="adj" fmla="val 50000"/>
            </a:avLst>
          </a:prstGeom>
          <a:solidFill>
            <a:srgbClr val="E3DAC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5623347" y="3988054"/>
            <a:ext cx="783043" cy="332672"/>
          </a:xfrm>
          <a:prstGeom prst="roundRect">
            <a:avLst>
              <a:gd name="adj" fmla="val 50000"/>
            </a:avLst>
          </a:prstGeom>
          <a:solidFill>
            <a:srgbClr val="E3DAC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507964" y="3988054"/>
            <a:ext cx="1390179" cy="332672"/>
          </a:xfrm>
          <a:prstGeom prst="roundRect">
            <a:avLst>
              <a:gd name="adj" fmla="val 50000"/>
            </a:avLst>
          </a:prstGeom>
          <a:solidFill>
            <a:srgbClr val="E3DACA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Administrative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812767" y="4600110"/>
            <a:ext cx="10883460" cy="6198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Burden is not just symptoms or distress. It is the cumulative work of care, </a:t>
            </a:r>
            <a:r>
              <a:rPr lang="en-US" sz="1800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and what follows when that work outstrips capacity.</a:t>
            </a:r>
            <a:endParaRPr lang="en-US" sz="1800" dirty="0"/>
          </a:p>
        </p:txBody>
      </p:sp>
      <p:sp>
        <p:nvSpPr>
          <p:cNvPr id="21" name="Text 18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Eton et al., Patient Relat Outcome Meas, 2015; Adam et al., PLOS ONE, 2023; Parsons et al., J Natl Cancer Inst, 2025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What do we measure, and what do we miss?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42" y="1598197"/>
            <a:ext cx="3930650" cy="2643245"/>
          </a:xfrm>
          <a:prstGeom prst="roundRect">
            <a:avLst>
              <a:gd name="adj" fmla="val 3724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72059" y="1854312"/>
            <a:ext cx="3520969" cy="2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Commonly measured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56641" y="2242920"/>
            <a:ext cx="3428767" cy="17678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Symptoms and distress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Quality of life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Utilization and contact with the health system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 hardship, at least partially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Treatment burden in broad self-report terms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06942" y="1598197"/>
            <a:ext cx="6369116" cy="2643245"/>
          </a:xfrm>
          <a:prstGeom prst="roundRect">
            <a:avLst>
              <a:gd name="adj" fmla="val 3724"/>
            </a:avLst>
          </a:prstGeom>
          <a:solidFill>
            <a:srgbClr val="F4E4DA"/>
          </a:solidFill>
          <a:ln w="6350">
            <a:solidFill>
              <a:srgbClr val="DDBB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263059" y="1854312"/>
            <a:ext cx="6032589" cy="2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Often missed or undermeasured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347641" y="2242920"/>
            <a:ext cx="5940387" cy="17678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Time: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scheduling, traveling, waiting, coordinating care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Administrative work: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forms, prior authorizations, bills, pharmacy logistics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work: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portals, electronic questionnaires, remote monitoring, messages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caregiver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workload and task intensity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Relational and existential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strain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767" y="4524003"/>
            <a:ext cx="10883460" cy="3226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i="1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Most current tools capture outcomes of burden better than the full work that produces it.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Eton et al., 2015; Parsons et al., 2025; NCI PDQ, Informal Caregivers in Cancer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Work rises; perceived burden stays flat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767" y="1569641"/>
            <a:ext cx="3175000" cy="3225974"/>
          </a:xfrm>
          <a:prstGeom prst="roundRect">
            <a:avLst>
              <a:gd name="adj" fmla="val 3200"/>
            </a:avLst>
          </a:prstGeom>
          <a:solidFill>
            <a:srgbClr val="1E27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92150" y="1849022"/>
            <a:ext cx="2694720" cy="635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223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92150" y="2585641"/>
            <a:ext cx="2694720" cy="772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patient–caregiver dyads, metastatic solid tumors, home-based end-of-life care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1092150" y="3462561"/>
            <a:ext cx="2616233" cy="0"/>
          </a:xfrm>
          <a:prstGeom prst="line">
            <a:avLst/>
          </a:prstGeom>
          <a:noFill/>
          <a:ln w="635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92150" y="3591677"/>
            <a:ext cx="2694720" cy="949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C9C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Followed up to 12 months, in-home data every 2 weeks: Zarit Burden Interview, task diaries, observation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44942" y="1572816"/>
            <a:ext cx="7131116" cy="1056986"/>
          </a:xfrm>
          <a:prstGeom prst="roundRect">
            <a:avLst>
              <a:gd name="adj" fmla="val 6909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450250" y="1727312"/>
            <a:ext cx="6922114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 burden rose over time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450250" y="2013024"/>
            <a:ext cx="6922114" cy="487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Caregiving time and most task measures increased; subjective burden did not change systematically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44942" y="2763149"/>
            <a:ext cx="7131116" cy="825847"/>
          </a:xfrm>
          <a:prstGeom prst="roundRect">
            <a:avLst>
              <a:gd name="adj" fmla="val 8842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50250" y="2917651"/>
            <a:ext cx="6922114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 of tasks mattered more than their intensity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450250" y="3203358"/>
            <a:ext cx="6922632" cy="256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count, not high-intensity tasks, tracked with both objective and subjective burden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244942" y="3722346"/>
            <a:ext cx="7131116" cy="825847"/>
          </a:xfrm>
          <a:prstGeom prst="roundRect">
            <a:avLst>
              <a:gd name="adj" fmla="val 8842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450250" y="3876849"/>
            <a:ext cx="6922114" cy="2730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Self-report can hide workload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4450250" y="4162555"/>
            <a:ext cx="6922114" cy="256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Black caregivers spent more time on practical tasks yet reported lower burden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812767" y="5049614"/>
            <a:ext cx="10883460" cy="3226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i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How burdened caregivers feel is not a measure of the work they do.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Siminoff LA, Wilson-Genderson M, Chwistek M, Thomson M. The Oncologist. 2024;29:629–637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CE5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Who bears burden most heavily?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595022"/>
            <a:ext cx="5715000" cy="406383"/>
          </a:xfrm>
          <a:prstGeom prst="roundRect">
            <a:avLst>
              <a:gd name="adj" fmla="val 12501"/>
            </a:avLst>
          </a:prstGeom>
          <a:solidFill>
            <a:srgbClr val="1E2730"/>
          </a:solidFill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work of care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006442" y="2055347"/>
            <a:ext cx="5327650" cy="374650"/>
          </a:xfrm>
          <a:prstGeom prst="roundRect">
            <a:avLst>
              <a:gd name="adj" fmla="val 12712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Income and job security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196942" y="2487116"/>
            <a:ext cx="4946650" cy="374650"/>
          </a:xfrm>
          <a:prstGeom prst="roundRect">
            <a:avLst>
              <a:gd name="adj" fmla="val 12712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and health literacy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387442" y="2918879"/>
            <a:ext cx="4565650" cy="374650"/>
          </a:xfrm>
          <a:prstGeom prst="roundRect">
            <a:avLst>
              <a:gd name="adj" fmla="val 12712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Transportation and geography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77942" y="3350648"/>
            <a:ext cx="4184650" cy="374650"/>
          </a:xfrm>
          <a:prstGeom prst="roundRect">
            <a:avLst>
              <a:gd name="adj" fmla="val 12712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and caregiving support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768442" y="3782417"/>
            <a:ext cx="3803650" cy="374650"/>
          </a:xfrm>
          <a:prstGeom prst="roundRect">
            <a:avLst>
              <a:gd name="adj" fmla="val 12712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Insurance design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958942" y="4214180"/>
            <a:ext cx="3422650" cy="374650"/>
          </a:xfrm>
          <a:prstGeom prst="roundRect">
            <a:avLst>
              <a:gd name="adj" fmla="val 12712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Caregiver health and disability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146267" y="4642774"/>
            <a:ext cx="3048000" cy="665427"/>
          </a:xfrm>
          <a:prstGeom prst="roundRect">
            <a:avLst>
              <a:gd name="adj" fmla="val 7634"/>
            </a:avLst>
          </a:prstGeom>
          <a:solidFill>
            <a:srgbClr val="A8492A"/>
          </a:solidFill>
          <a:ln/>
        </p:spPr>
        <p:txBody>
          <a:bodyPr wrap="square" lIns="137160" tIns="86721" rIns="137160" bIns="61272" rtlCol="0" anchor="t">
            <a:normAutofit/>
          </a:bodyPr>
          <a:lstStyle/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BF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net burden,</a:t>
            </a:r>
            <a:endParaRPr lang="en-US" sz="1400" dirty="0"/>
          </a:p>
          <a:p>
            <a:pPr marL="0" indent="0" algn="ctr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FBF9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lower margin for error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480761" y="5358966"/>
            <a:ext cx="437897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en-US" sz="1200" i="1" dirty="0">
                <a:solidFill>
                  <a:srgbClr val="5F63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Schematic: band widths are illustrative, not measured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035767" y="2188021"/>
            <a:ext cx="4473770" cy="10311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The same plan lands differently depending on the resources around it.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035767" y="3447728"/>
            <a:ext cx="4473770" cy="55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whom is this workload reasonable, and for whom is it </a:t>
            </a:r>
            <a:r>
              <a:rPr lang="en-US" sz="15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quietly impossible?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048467" y="4235109"/>
            <a:ext cx="0" cy="744182"/>
          </a:xfrm>
          <a:prstGeom prst="line">
            <a:avLst/>
          </a:prstGeom>
          <a:noFill/>
          <a:ln w="25400">
            <a:solidFill>
              <a:srgbClr val="2E646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211979" y="4260509"/>
            <a:ext cx="4292271" cy="7187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Nationally, the caregivers doing the most are asked the least: African American caregivers were less often asked by providers what they needed (OR 0.59).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12767" y="6238292"/>
            <a:ext cx="1137923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Adam et al., PLOS ONE, 2023; Bourgeois et al., BMC Health Serv Res, 2024; NCI PDQ; Siminoff et al., Oncologist, 2024; NAC, 2021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1379233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Technology can detect burden. Can it reduce it?</a:t>
            </a:r>
            <a:endParaRPr lang="en-US" sz="3600" dirty="0"/>
          </a:p>
        </p:txBody>
      </p:sp>
      <p:sp>
        <p:nvSpPr>
          <p:cNvPr id="13" name="Subtitle"/>
          <p:cNvSpPr txBox="1"/>
          <p:nvPr/>
        </p:nvSpPr>
        <p:spPr>
          <a:xfrm>
            <a:off x="813816" y="1444752"/>
            <a:ext cx="10881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if the signal has an owner.</a:t>
            </a:r>
            <a:endParaRPr lang="en-US" sz="1500" dirty="0"/>
          </a:p>
        </p:txBody>
      </p:sp>
      <p:sp>
        <p:nvSpPr>
          <p:cNvPr id="3" name="Shape 1"/>
          <p:cNvSpPr/>
          <p:nvPr/>
        </p:nvSpPr>
        <p:spPr>
          <a:xfrm>
            <a:off x="815645" y="1938528"/>
            <a:ext cx="5149901" cy="2423160"/>
          </a:xfrm>
          <a:prstGeom prst="roundRect">
            <a:avLst>
              <a:gd name="adj" fmla="val 4745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arrow-up"/>
          <p:cNvPicPr>
            <a:picLocks noChangeAspect="1"/>
          </p:cNvPicPr>
          <p:nvPr/>
        </p:nvPicPr>
        <p:blipFill>
          <a:blip r:embed="rId3"/>
          <a:srcRect t="-6" b="-6"/>
          <a:stretch/>
        </p:blipFill>
        <p:spPr>
          <a:xfrm>
            <a:off x="1046074" y="2167128"/>
            <a:ext cx="177394" cy="27980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25976" y="2169871"/>
            <a:ext cx="4206240" cy="2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What technology can do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131113" y="2560320"/>
            <a:ext cx="460126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i="1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PRO-TECT trial: 52 community practices, n=1,191 with metastatic cancer. Weekly symptom surveys, alerts to the care team.</a:t>
            </a:r>
            <a:endParaRPr lang="en-US" sz="1200" dirty="0"/>
          </a:p>
        </p:txBody>
      </p:sp>
      <p:sp>
        <p:nvSpPr>
          <p:cNvPr id="14" name="Text 3b"/>
          <p:cNvSpPr txBox="1"/>
          <p:nvPr/>
        </p:nvSpPr>
        <p:spPr>
          <a:xfrm>
            <a:off x="1131113" y="3099816"/>
            <a:ext cx="4601261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69418" indent="-169418" algn="l">
              <a:lnSpc>
                <a:spcPts val="1960"/>
              </a:lnSpc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Fewer emergency visits (HR 0.84)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 decline in physical function, symptoms, and quality of life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difference in survival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226150" y="1938528"/>
            <a:ext cx="5149901" cy="2423160"/>
          </a:xfrm>
          <a:prstGeom prst="roundRect">
            <a:avLst>
              <a:gd name="adj" fmla="val 4745"/>
            </a:avLst>
          </a:prstGeom>
          <a:solidFill>
            <a:srgbClr val="F4E4DA"/>
          </a:solidFill>
          <a:ln w="6350">
            <a:solidFill>
              <a:srgbClr val="DDBB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8" name="Image 1" descr="arrow-up"/>
          <p:cNvPicPr>
            <a:picLocks noChangeAspect="1"/>
          </p:cNvPicPr>
          <p:nvPr/>
        </p:nvPicPr>
        <p:blipFill>
          <a:blip r:embed="rId4"/>
          <a:srcRect t="-6" b="-6"/>
          <a:stretch/>
        </p:blipFill>
        <p:spPr>
          <a:xfrm>
            <a:off x="6456578" y="2167128"/>
            <a:ext cx="177394" cy="27980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736209" y="2169871"/>
            <a:ext cx="3952924" cy="2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What technology can also add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541449" y="2560320"/>
            <a:ext cx="473695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questionnaires, alerts, and portal tasks for patients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review and triage work for clinicians and staff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literacy and device access barriers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 surfaced without a timely response pathway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812902" y="4572000"/>
            <a:ext cx="10566806" cy="585216"/>
          </a:xfrm>
          <a:prstGeom prst="roundRect">
            <a:avLst>
              <a:gd name="adj" fmla="val 15843"/>
            </a:avLst>
          </a:prstGeom>
          <a:solidFill>
            <a:srgbClr val="1E2730"/>
          </a:solidFill>
          <a:ln/>
        </p:spPr>
        <p:txBody>
          <a:bodyPr wrap="square" lIns="274320" tIns="137160" rIns="274320" bIns="137160" rtlCol="0" anchor="ctr">
            <a:noAutofit/>
          </a:bodyPr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800" dirty="0">
                <a:solidFill>
                  <a:srgbClr val="F3EEE5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A signal without an owner is </a:t>
            </a:r>
            <a:r>
              <a:rPr lang="en-US" sz="1800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another task.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Basch et al., Nat Med, 2025; Patt et al., JCO Clin Cancer Inform, 2023; Yamaguchi et al., Int J Clin Oncol, 2025; Mody et al., JCO Oncol Pract, 2025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Our experience: a patient–caregiver portal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620403"/>
            <a:ext cx="593886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STUDY AT FOX CHASE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815942" y="1963899"/>
            <a:ext cx="5759541" cy="789054"/>
          </a:xfrm>
          <a:prstGeom prst="roundRect">
            <a:avLst>
              <a:gd name="adj" fmla="val 9255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95825" y="2145060"/>
            <a:ext cx="355567" cy="452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452976" y="2118395"/>
            <a:ext cx="5090902" cy="505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 names their caregiver and how they want to communicate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15942" y="2886298"/>
            <a:ext cx="5759541" cy="735724"/>
          </a:xfrm>
          <a:prstGeom prst="roundRect">
            <a:avLst>
              <a:gd name="adj" fmla="val 9926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95825" y="3040807"/>
            <a:ext cx="355567" cy="452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452976" y="3134147"/>
            <a:ext cx="5119332" cy="265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Caregiver reports needs and strain on their own portal page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5942" y="3755380"/>
            <a:ext cx="5759541" cy="735724"/>
          </a:xfrm>
          <a:prstGeom prst="roundRect">
            <a:avLst>
              <a:gd name="adj" fmla="val 9926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95825" y="3909876"/>
            <a:ext cx="355567" cy="452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3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452976" y="4003229"/>
            <a:ext cx="5090902" cy="265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 team is notified; </a:t>
            </a: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strain is routed to social work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934233" y="1620403"/>
            <a:ext cx="4445000" cy="3662536"/>
          </a:xfrm>
          <a:prstGeom prst="roundRect">
            <a:avLst>
              <a:gd name="adj" fmla="val 2774"/>
            </a:avLst>
          </a:prstGeom>
          <a:solidFill>
            <a:srgbClr val="1E27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239000" y="1925166"/>
            <a:ext cx="395053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E9A3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CLINICIANS FEARED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7239000" y="2316262"/>
            <a:ext cx="3950530" cy="1214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600" i="1" dirty="0">
                <a:solidFill>
                  <a:srgbClr val="F3EEE5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"It just scares me. The flood gates that might be open[ed]."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7239000" y="3682665"/>
            <a:ext cx="395053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C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Palliative care clinician, focus group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239000" y="4076923"/>
            <a:ext cx="3835466" cy="0"/>
          </a:xfrm>
          <a:prstGeom prst="line">
            <a:avLst/>
          </a:prstGeom>
          <a:noFill/>
          <a:ln w="635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239000" y="4231440"/>
            <a:ext cx="3950530" cy="7721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 concern: </a:t>
            </a:r>
            <a:r>
              <a:rPr lang="en-US" sz="1400" b="1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capacity to respond.</a:t>
            </a:r>
            <a:r>
              <a:rPr lang="en-US" sz="14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Our fix: build social work into the response pathway before opening the gates.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Longacre ML, et al. Healthcare. 2021;9:193 · Longacre ML, Chwistek M, et al. Cancer Care Res Online. 2021;1(4):e014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CE5D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What happened when we opened the gates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42" y="1598191"/>
            <a:ext cx="2482842" cy="2071745"/>
          </a:xfrm>
          <a:prstGeom prst="roundRect">
            <a:avLst>
              <a:gd name="adj" fmla="val 4751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46634" y="1828887"/>
            <a:ext cx="2082102" cy="635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20/31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1046634" y="2514699"/>
            <a:ext cx="2082102" cy="487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logged in; 19 of their caregivers did too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508325" y="1598191"/>
            <a:ext cx="2482883" cy="2071745"/>
          </a:xfrm>
          <a:prstGeom prst="roundRect">
            <a:avLst>
              <a:gd name="adj" fmla="val 4751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739017" y="1828887"/>
            <a:ext cx="2082144" cy="635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47%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3739017" y="2514699"/>
            <a:ext cx="2082144" cy="9499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caregivers reported high emotional strain (32% financial, 32% physical)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00750" y="1598191"/>
            <a:ext cx="2482883" cy="2071745"/>
          </a:xfrm>
          <a:prstGeom prst="roundRect">
            <a:avLst>
              <a:gd name="adj" fmla="val 4751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31442" y="1828887"/>
            <a:ext cx="2082144" cy="635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≥3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431442" y="2514699"/>
            <a:ext cx="2082144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strain score on any domain sent social work an automatic alert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893175" y="1598191"/>
            <a:ext cx="2482883" cy="2071745"/>
          </a:xfrm>
          <a:prstGeom prst="roundRect">
            <a:avLst>
              <a:gd name="adj" fmla="val 4751"/>
            </a:avLst>
          </a:prstGeom>
          <a:solidFill>
            <a:srgbClr val="FBF9F4"/>
          </a:solidFill>
          <a:ln w="6350">
            <a:solidFill>
              <a:srgbClr val="CFC5B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9123866" y="1828887"/>
            <a:ext cx="2082144" cy="635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4/6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9123866" y="2514699"/>
            <a:ext cx="2082144" cy="4876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clinicians said it helped them provide better care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767" y="3952503"/>
            <a:ext cx="10883460" cy="2743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Satisfied with the system: 13 of 15 patients and 16 of 17 caregivers interviewed.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2767" y="4480793"/>
            <a:ext cx="10566466" cy="939767"/>
          </a:xfrm>
          <a:prstGeom prst="roundRect">
            <a:avLst>
              <a:gd name="adj" fmla="val 10811"/>
            </a:avLst>
          </a:prstGeom>
          <a:solidFill>
            <a:srgbClr val="1E273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117534" y="4737360"/>
            <a:ext cx="170180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E9A3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UNSOLVED PART: VALUE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022534" y="4683993"/>
            <a:ext cx="8293490" cy="5587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cost–benefit evidence yet. Medicare began paying for caregiver training in 2024, but uptake is tiny: caregivers of about 9,600 beneficiaries in 18 months.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F63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Longacre ML, et al. JMIR Hum Factors. 2023;10:e47624 · Healthcare. 2021;9:193 · Cuozzo J, et al. AARP Public Policy Institute, 2026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A care model that can carry some of the work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767" y="1442641"/>
            <a:ext cx="10883460" cy="2920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4A52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Judge it by function: does it reduce workload, increase capacity, or both?</a:t>
            </a:r>
            <a:endParaRPr lang="en-US" sz="1500" dirty="0"/>
          </a:p>
        </p:txBody>
      </p:sp>
      <p:sp>
        <p:nvSpPr>
          <p:cNvPr id="30" name="Step 1"/>
          <p:cNvSpPr/>
          <p:nvPr/>
        </p:nvSpPr>
        <p:spPr>
          <a:xfrm>
            <a:off x="812902" y="1938528"/>
            <a:ext cx="1864644" cy="1591056"/>
          </a:xfrm>
          <a:prstGeom prst="roundRect">
            <a:avLst>
              <a:gd name="adj" fmla="val 6000"/>
            </a:avLst>
          </a:prstGeom>
          <a:solidFill>
            <a:srgbClr val="F4E4DA"/>
          </a:solidFill>
          <a:ln w="6350">
            <a:solidFill>
              <a:srgbClr val="DDBB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tep 1 title"/>
          <p:cNvSpPr txBox="1"/>
          <p:nvPr/>
        </p:nvSpPr>
        <p:spPr>
          <a:xfrm>
            <a:off x="950062" y="2075688"/>
            <a:ext cx="15903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Patient + caregiver</a:t>
            </a:r>
            <a:endParaRPr lang="en-US" sz="1400" dirty="0"/>
          </a:p>
        </p:txBody>
      </p:sp>
      <p:sp>
        <p:nvSpPr>
          <p:cNvPr id="32" name="Step 1 text"/>
          <p:cNvSpPr txBox="1"/>
          <p:nvPr/>
        </p:nvSpPr>
        <p:spPr>
          <a:xfrm>
            <a:off x="950062" y="2560320"/>
            <a:ext cx="159032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home: symptoms, medications, practical barriers, finite capacity</a:t>
            </a:r>
            <a:endParaRPr lang="en-US" sz="1200" dirty="0"/>
          </a:p>
        </p:txBody>
      </p:sp>
      <p:sp>
        <p:nvSpPr>
          <p:cNvPr id="33" name="Arrow 1"/>
          <p:cNvSpPr/>
          <p:nvPr/>
        </p:nvSpPr>
        <p:spPr>
          <a:xfrm>
            <a:off x="2741554" y="2624328"/>
            <a:ext cx="182880" cy="219456"/>
          </a:xfrm>
          <a:prstGeom prst="rightArrow">
            <a:avLst/>
          </a:prstGeom>
          <a:solidFill>
            <a:srgbClr val="B9AE9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" name="Step 2"/>
          <p:cNvSpPr/>
          <p:nvPr/>
        </p:nvSpPr>
        <p:spPr>
          <a:xfrm>
            <a:off x="2988442" y="1938528"/>
            <a:ext cx="1864644" cy="1591056"/>
          </a:xfrm>
          <a:prstGeom prst="roundRect">
            <a:avLst>
              <a:gd name="adj" fmla="val 6000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tep 2 title"/>
          <p:cNvSpPr txBox="1"/>
          <p:nvPr/>
        </p:nvSpPr>
        <p:spPr>
          <a:xfrm>
            <a:off x="3125602" y="2075688"/>
            <a:ext cx="15903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Proactive detection</a:t>
            </a:r>
            <a:endParaRPr lang="en-US" sz="1400" dirty="0"/>
          </a:p>
        </p:txBody>
      </p:sp>
      <p:sp>
        <p:nvSpPr>
          <p:cNvPr id="36" name="Step 2 text"/>
          <p:cNvSpPr txBox="1"/>
          <p:nvPr/>
        </p:nvSpPr>
        <p:spPr>
          <a:xfrm>
            <a:off x="3125602" y="2560320"/>
            <a:ext cx="159032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Someone checks in on symptoms, caregiver strain, social and financial needs</a:t>
            </a:r>
            <a:endParaRPr lang="en-US" sz="1200" dirty="0"/>
          </a:p>
        </p:txBody>
      </p:sp>
      <p:sp>
        <p:nvSpPr>
          <p:cNvPr id="37" name="Arrow 2"/>
          <p:cNvSpPr/>
          <p:nvPr/>
        </p:nvSpPr>
        <p:spPr>
          <a:xfrm>
            <a:off x="4917095" y="2624328"/>
            <a:ext cx="182880" cy="219456"/>
          </a:xfrm>
          <a:prstGeom prst="rightArrow">
            <a:avLst/>
          </a:prstGeom>
          <a:solidFill>
            <a:srgbClr val="B9AE9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8" name="Step 3"/>
          <p:cNvSpPr/>
          <p:nvPr/>
        </p:nvSpPr>
        <p:spPr>
          <a:xfrm>
            <a:off x="5163983" y="1938528"/>
            <a:ext cx="1864644" cy="1591056"/>
          </a:xfrm>
          <a:prstGeom prst="roundRect">
            <a:avLst>
              <a:gd name="adj" fmla="val 6000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tep 3 title"/>
          <p:cNvSpPr txBox="1"/>
          <p:nvPr/>
        </p:nvSpPr>
        <p:spPr>
          <a:xfrm>
            <a:off x="5301143" y="2075688"/>
            <a:ext cx="15903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One front door</a:t>
            </a:r>
            <a:endParaRPr lang="en-US" sz="1400" dirty="0"/>
          </a:p>
        </p:txBody>
      </p:sp>
      <p:sp>
        <p:nvSpPr>
          <p:cNvPr id="40" name="Step 3 text"/>
          <p:cNvSpPr txBox="1"/>
          <p:nvPr/>
        </p:nvSpPr>
        <p:spPr>
          <a:xfrm>
            <a:off x="5301143" y="2560320"/>
            <a:ext cx="159032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nurse, navigator, or lay health worker the family can reach</a:t>
            </a:r>
            <a:endParaRPr lang="en-US" sz="1200" dirty="0"/>
          </a:p>
        </p:txBody>
      </p:sp>
      <p:sp>
        <p:nvSpPr>
          <p:cNvPr id="41" name="Arrow 3"/>
          <p:cNvSpPr/>
          <p:nvPr/>
        </p:nvSpPr>
        <p:spPr>
          <a:xfrm>
            <a:off x="7092635" y="2624328"/>
            <a:ext cx="182880" cy="219456"/>
          </a:xfrm>
          <a:prstGeom prst="rightArrow">
            <a:avLst/>
          </a:prstGeom>
          <a:solidFill>
            <a:srgbClr val="B9AE9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2" name="Step 4"/>
          <p:cNvSpPr/>
          <p:nvPr/>
        </p:nvSpPr>
        <p:spPr>
          <a:xfrm>
            <a:off x="7339523" y="1938528"/>
            <a:ext cx="1864644" cy="1591056"/>
          </a:xfrm>
          <a:prstGeom prst="roundRect">
            <a:avLst>
              <a:gd name="adj" fmla="val 6000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Step 4 title"/>
          <p:cNvSpPr txBox="1"/>
          <p:nvPr/>
        </p:nvSpPr>
        <p:spPr>
          <a:xfrm>
            <a:off x="7476683" y="2075688"/>
            <a:ext cx="15903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Owned response</a:t>
            </a:r>
            <a:endParaRPr lang="en-US" sz="1400" dirty="0"/>
          </a:p>
        </p:txBody>
      </p:sp>
      <p:sp>
        <p:nvSpPr>
          <p:cNvPr id="44" name="Step 4 text"/>
          <p:cNvSpPr txBox="1"/>
          <p:nvPr/>
        </p:nvSpPr>
        <p:spPr>
          <a:xfrm>
            <a:off x="7476683" y="2560320"/>
            <a:ext cx="159032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APP, supportive oncology, or palliative care, with protocols to act</a:t>
            </a:r>
            <a:endParaRPr lang="en-US" sz="1200" dirty="0"/>
          </a:p>
        </p:txBody>
      </p:sp>
      <p:sp>
        <p:nvSpPr>
          <p:cNvPr id="45" name="Arrow 4"/>
          <p:cNvSpPr/>
          <p:nvPr/>
        </p:nvSpPr>
        <p:spPr>
          <a:xfrm>
            <a:off x="9268176" y="2624328"/>
            <a:ext cx="182880" cy="219456"/>
          </a:xfrm>
          <a:prstGeom prst="rightArrow">
            <a:avLst/>
          </a:prstGeom>
          <a:solidFill>
            <a:srgbClr val="B9AE9C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6" name="Step 5"/>
          <p:cNvSpPr/>
          <p:nvPr/>
        </p:nvSpPr>
        <p:spPr>
          <a:xfrm>
            <a:off x="9515064" y="1938528"/>
            <a:ext cx="1864644" cy="1591056"/>
          </a:xfrm>
          <a:prstGeom prst="roundRect">
            <a:avLst>
              <a:gd name="adj" fmla="val 6000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Step 5 title"/>
          <p:cNvSpPr txBox="1"/>
          <p:nvPr/>
        </p:nvSpPr>
        <p:spPr>
          <a:xfrm>
            <a:off x="9652224" y="2075688"/>
            <a:ext cx="15903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Work removed</a:t>
            </a:r>
            <a:endParaRPr lang="en-US" sz="1400" dirty="0"/>
          </a:p>
        </p:txBody>
      </p:sp>
      <p:sp>
        <p:nvSpPr>
          <p:cNvPr id="48" name="Step 5 text"/>
          <p:cNvSpPr txBox="1"/>
          <p:nvPr/>
        </p:nvSpPr>
        <p:spPr>
          <a:xfrm>
            <a:off x="9652224" y="2560320"/>
            <a:ext cx="159032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Pharmacy, social work, financial navigation, transport, home help</a:t>
            </a:r>
            <a:endParaRPr lang="en-US" sz="1200" dirty="0"/>
          </a:p>
        </p:txBody>
      </p:sp>
      <p:sp>
        <p:nvSpPr>
          <p:cNvPr id="49" name="Oncology band"/>
          <p:cNvSpPr txBox="1"/>
          <p:nvPr/>
        </p:nvSpPr>
        <p:spPr>
          <a:xfrm>
            <a:off x="812902" y="3657600"/>
            <a:ext cx="10566806" cy="402336"/>
          </a:xfrm>
          <a:prstGeom prst="roundRect">
            <a:avLst>
              <a:gd name="adj" fmla="val 20000"/>
            </a:avLst>
          </a:prstGeom>
          <a:solidFill>
            <a:srgbClr val="1E2730"/>
          </a:solidFill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Connected to the oncology team throughout: </a:t>
            </a:r>
            <a:r>
              <a:rPr lang="en-US" sz="1400" dirty="0">
                <a:solidFill>
                  <a:srgbClr val="E9A3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plan, continuity, defined escalation</a:t>
            </a:r>
            <a:endParaRPr lang="en-US" sz="1400" dirty="0"/>
          </a:p>
        </p:txBody>
      </p:sp>
      <p:sp>
        <p:nvSpPr>
          <p:cNvPr id="50" name="Evidence 1"/>
          <p:cNvSpPr/>
          <p:nvPr/>
        </p:nvSpPr>
        <p:spPr>
          <a:xfrm>
            <a:off x="812902" y="4206240"/>
            <a:ext cx="5146243" cy="1161288"/>
          </a:xfrm>
          <a:prstGeom prst="roundRect">
            <a:avLst>
              <a:gd name="adj" fmla="val 4745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Evidence 1 head"/>
          <p:cNvSpPr txBox="1"/>
          <p:nvPr/>
        </p:nvSpPr>
        <p:spPr>
          <a:xfrm>
            <a:off x="1041502" y="4334256"/>
            <a:ext cx="468904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b="1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Lay health worker check-ins + APP response</a:t>
            </a:r>
            <a:endParaRPr lang="en-US" sz="1600" dirty="0"/>
          </a:p>
        </p:txBody>
      </p:sp>
      <p:sp>
        <p:nvSpPr>
          <p:cNvPr id="52" name="Evidence 1 body"/>
          <p:cNvSpPr txBox="1"/>
          <p:nvPr/>
        </p:nvSpPr>
        <p:spPr>
          <a:xfrm>
            <a:off x="1041502" y="4663440"/>
            <a:ext cx="468904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 75+, 43 community clinics, n=416: any ED visit 48% → 31%; any hospitalization 40% → 19%; about $12,000 lower cost per patient</a:t>
            </a:r>
            <a:endParaRPr lang="en-US" sz="1200" dirty="0"/>
          </a:p>
        </p:txBody>
      </p:sp>
      <p:sp>
        <p:nvSpPr>
          <p:cNvPr id="53" name="Evidence 2"/>
          <p:cNvSpPr/>
          <p:nvPr/>
        </p:nvSpPr>
        <p:spPr>
          <a:xfrm>
            <a:off x="6233465" y="4206240"/>
            <a:ext cx="5146243" cy="1161288"/>
          </a:xfrm>
          <a:prstGeom prst="roundRect">
            <a:avLst>
              <a:gd name="adj" fmla="val 4745"/>
            </a:avLst>
          </a:prstGeom>
          <a:solidFill>
            <a:srgbClr val="F4E4DA"/>
          </a:solidFill>
          <a:ln w="6350">
            <a:solidFill>
              <a:srgbClr val="DDBB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Evidence 2 head"/>
          <p:cNvSpPr txBox="1"/>
          <p:nvPr/>
        </p:nvSpPr>
        <p:spPr>
          <a:xfrm>
            <a:off x="6462065" y="4334256"/>
            <a:ext cx="468904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b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Supportive oncology care at home</a:t>
            </a:r>
            <a:endParaRPr lang="en-US" sz="1600" dirty="0"/>
          </a:p>
        </p:txBody>
      </p:sp>
      <p:sp>
        <p:nvSpPr>
          <p:cNvPr id="55" name="Evidence 2 body"/>
          <p:cNvSpPr txBox="1"/>
          <p:nvPr/>
        </p:nvSpPr>
        <p:spPr>
          <a:xfrm>
            <a:off x="6462065" y="4663440"/>
            <a:ext cx="4689043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560"/>
              </a:lnSpc>
              <a:buNone/>
            </a:pPr>
            <a:r>
              <a:rPr lang="en-US" sz="12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Curative-intent chemotherapy, n=196: ED visits or admissions unchanged (primary endpoint); urgent clinic visits 25% → 7%; better symptoms and daily function</a:t>
            </a:r>
            <a:endParaRPr lang="en-US" sz="1200" dirty="0"/>
          </a:p>
        </p:txBody>
      </p:sp>
      <p:sp>
        <p:nvSpPr>
          <p:cNvPr id="56" name="Bottom line"/>
          <p:cNvSpPr txBox="1"/>
          <p:nvPr/>
        </p:nvSpPr>
        <p:spPr>
          <a:xfrm>
            <a:off x="812902" y="5486400"/>
            <a:ext cx="10881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80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Care at home works when </a:t>
            </a:r>
            <a:r>
              <a:rPr lang="en-US" sz="1800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capacity comes with it.</a:t>
            </a:r>
            <a:endParaRPr lang="en-US" sz="1800" dirty="0"/>
          </a:p>
        </p:txBody>
      </p:sp>
      <p:sp>
        <p:nvSpPr>
          <p:cNvPr id="57" name="Bottom line 2"/>
          <p:cNvSpPr txBox="1"/>
          <p:nvPr/>
        </p:nvSpPr>
        <p:spPr>
          <a:xfrm>
            <a:off x="812902" y="5824728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400" i="1" dirty="0">
                <a:solidFill>
                  <a:srgbClr val="5A61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seems to matter most: who owns the response.</a:t>
            </a:r>
            <a:endParaRPr lang="en-US" sz="1400" dirty="0"/>
          </a:p>
        </p:txBody>
      </p:sp>
      <p:sp>
        <p:nvSpPr>
          <p:cNvPr id="58" name="Citation"/>
          <p:cNvSpPr txBox="1"/>
          <p:nvPr/>
        </p:nvSpPr>
        <p:spPr>
          <a:xfrm>
            <a:off x="812902" y="6236208"/>
            <a:ext cx="10881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M. Patel et al., JAMA, 2026; Nipp et al., J Clin Oncol, 2025 (ASCO abstract 11003); Hui et al., 2021; Monnery et al., Support Care Cancer, 2026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Returning to Zach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42" y="1547391"/>
            <a:ext cx="5149883" cy="3063240"/>
          </a:xfrm>
          <a:prstGeom prst="roundRect">
            <a:avLst>
              <a:gd name="adj" fmla="val 3495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1046634" y="1778074"/>
            <a:ext cx="4829154" cy="2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The work at home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131216" y="2141302"/>
            <a:ext cx="4736952" cy="15188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Escalating pain, poor sleep, overwhelming fatigue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medication management for liver failure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Uncertainty and progression despite multimodality treatment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Practical and emotional care work at home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buSzPct val="100000"/>
              <a:buChar char="•"/>
            </a:pP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mother coordinates care, with her own limits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226175" y="1547391"/>
            <a:ext cx="5149883" cy="3063240"/>
          </a:xfrm>
          <a:prstGeom prst="roundRect">
            <a:avLst>
              <a:gd name="adj" fmla="val 3495"/>
            </a:avLst>
          </a:prstGeom>
          <a:solidFill>
            <a:srgbClr val="FBF9F4"/>
          </a:solidFill>
          <a:ln w="6350">
            <a:solidFill>
              <a:srgbClr val="D8CFB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56867" y="1778074"/>
            <a:ext cx="4829154" cy="2997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E6464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What better support would look like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541618" y="2141525"/>
            <a:ext cx="4736592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69418" indent="-169418" algn="l">
              <a:lnSpc>
                <a:spcPts val="1960"/>
              </a:lnSpc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Detect: 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check-ins on his pain and sleep, and on his mother’s capacity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front door: 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number, one nurse who knows them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Owned response: 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same-day medication adjustment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 work: 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simpler regimen; team handles pharmacy and authorizations</a:t>
            </a:r>
            <a:endParaRPr lang="en-US" sz="1400" dirty="0"/>
          </a:p>
          <a:p>
            <a:pPr marL="169418" indent="-169418" algn="l">
              <a:lnSpc>
                <a:spcPts val="1960"/>
              </a:lnSpc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E27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Continuity: </a:t>
            </a:r>
            <a:r>
              <a:rPr lang="en-US" sz="14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teams he chose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767" y="4846320"/>
            <a:ext cx="10883460" cy="3226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i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He needs not only kindness or recognition. He needs infrastructure.</a:t>
            </a:r>
            <a:endParaRPr lang="en-US" sz="1800" dirty="0"/>
          </a:p>
        </p:txBody>
      </p:sp>
      <p:sp>
        <p:nvSpPr>
          <p:cNvPr id="30" name="Text GCC"/>
          <p:cNvSpPr/>
          <p:nvPr/>
        </p:nvSpPr>
        <p:spPr>
          <a:xfrm>
            <a:off x="812767" y="5266944"/>
            <a:ext cx="10883460" cy="3226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40"/>
              </a:lnSpc>
              <a:buNone/>
            </a:pPr>
            <a:r>
              <a:rPr lang="en-US" sz="180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His plan is goal-concordant. It also has to be capacity-concordant.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Hui et al., 2021; Chen et al., 2024; Hwang et al., BMJ Support Palliat Care, 2024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1088346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How to reduce the work of illness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767" y="1595016"/>
            <a:ext cx="10566466" cy="3269382"/>
          </a:xfrm>
          <a:prstGeom prst="roundRect">
            <a:avLst>
              <a:gd name="adj" fmla="val 2331"/>
            </a:avLst>
          </a:prstGeom>
          <a:solidFill>
            <a:srgbClr val="FBF9F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812767" y="1595016"/>
            <a:ext cx="10566466" cy="3269382"/>
          </a:xfrm>
          <a:custGeom>
            <a:avLst/>
            <a:gdLst/>
            <a:ahLst/>
            <a:cxnLst/>
            <a:rect l="l" t="t" r="r" b="b"/>
            <a:pathLst>
              <a:path w="10566466" h="3269382">
                <a:moveTo>
                  <a:pt x="10490266" y="0"/>
                </a:moveTo>
                <a:lnTo>
                  <a:pt x="10490266" y="0"/>
                </a:lnTo>
                <a:arcTo wR="76200" hR="76200" stAng="16200000" swAng="5400000"/>
                <a:lnTo>
                  <a:pt x="10566466" y="3193182"/>
                </a:lnTo>
                <a:arcTo wR="76200" hR="76200" stAng="0" swAng="5400000"/>
                <a:lnTo>
                  <a:pt x="76200" y="3269382"/>
                </a:lnTo>
                <a:arcTo wR="76200" hR="76200" stAng="5400000" swAng="5400000"/>
                <a:lnTo>
                  <a:pt x="0" y="3193182"/>
                </a:lnTo>
                <a:arcTo wR="76200" hR="69850" stAng="10800000" swAng="-5400000"/>
                <a:lnTo>
                  <a:pt x="10490266" y="3263032"/>
                </a:lnTo>
                <a:arcTo wR="69850" hR="69850" stAng="5400000" swAng="-5400000"/>
                <a:lnTo>
                  <a:pt x="10560116" y="76200"/>
                </a:lnTo>
                <a:arcTo wR="69850" hR="76200" stAng="0" swAng="-5400000"/>
                <a:close/>
              </a:path>
            </a:pathLst>
          </a:custGeom>
          <a:solidFill>
            <a:srgbClr val="D8CFB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12767" y="1595016"/>
            <a:ext cx="10566466" cy="3269382"/>
          </a:xfrm>
          <a:custGeom>
            <a:avLst/>
            <a:gdLst/>
            <a:ahLst/>
            <a:cxnLst/>
            <a:rect l="l" t="t" r="r" b="b"/>
            <a:pathLst>
              <a:path w="10566466" h="3269382">
                <a:moveTo>
                  <a:pt x="76200" y="3269382"/>
                </a:moveTo>
                <a:lnTo>
                  <a:pt x="76200" y="3269382"/>
                </a:lnTo>
                <a:arcTo wR="76200" hR="76200" stAng="5400000" swAng="5400000"/>
                <a:lnTo>
                  <a:pt x="0" y="76200"/>
                </a:lnTo>
                <a:arcTo wR="76200" hR="76200" stAng="10800000" swAng="5400000"/>
                <a:lnTo>
                  <a:pt x="10490266" y="0"/>
                </a:lnTo>
                <a:arcTo wR="76200" hR="76200" stAng="16200000" swAng="5400000"/>
                <a:lnTo>
                  <a:pt x="10566466" y="76200"/>
                </a:lnTo>
                <a:arcTo wR="76200" hR="65617" stAng="0" swAng="-5400000"/>
                <a:lnTo>
                  <a:pt x="76200" y="10583"/>
                </a:lnTo>
                <a:arcTo wR="65617" hR="65617" stAng="16200000" swAng="-5400000"/>
                <a:lnTo>
                  <a:pt x="10583" y="3193182"/>
                </a:lnTo>
                <a:arcTo wR="65617" hR="76200" stAng="10800000" swAng="-5400000"/>
                <a:close/>
              </a:path>
            </a:pathLst>
          </a:custGeom>
          <a:solidFill>
            <a:srgbClr val="141413">
              <a:alpha val="22000"/>
            </a:srgbClr>
          </a:solidFill>
          <a:ln/>
        </p:spPr>
        <p:txBody>
          <a:bodyPr/>
          <a:lstStyle/>
          <a:p>
            <a:endParaRPr lang="en-US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01150" y="1707199"/>
          <a:ext cx="10194990" cy="3050355"/>
        </p:xfrm>
        <a:graphic>
          <a:graphicData uri="http://schemas.openxmlformats.org/drawingml/2006/table">
            <a:tbl>
              <a:tblPr/>
              <a:tblGrid>
                <a:gridCol w="50974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97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3935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E9A37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Reduce workload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9FD0CB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Increase capacity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935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Simplify medications and refill routines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 proactive symptom-management plans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1C23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285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Consolidate appointments and coordinate across teams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Ensure access to nursing, navigation, pharmacy, and social work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935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Create one clear communication and escalation pathway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Assess, educate, and support caregivers directly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285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Reduce portal, insurance, and administrative friction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Provide practical help with transport, equipment, home services, and finances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2850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Use digital tools only when they replace work or trigger response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E273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Maintain continuity with a known clinical team and anticipatory planning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C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7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812767" y="5143785"/>
            <a:ext cx="5120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2640"/>
              </a:lnSpc>
              <a:buNone/>
            </a:pPr>
            <a:r>
              <a:rPr lang="en-US" sz="220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Good care </a:t>
            </a:r>
            <a:r>
              <a:rPr lang="en-US" sz="2200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removes tasks, adds support, or both.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12767" y="6238292"/>
            <a:ext cx="1088337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6B6F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Hui et al., 2021; Chen et al., 2024; Hwang et al., 2024; Odom et al., JAMA Netw Open, 2026; Shankaran et al., ASCO Quality Care Symposium, 2026</a:t>
            </a:r>
            <a:endParaRPr lang="en-US" sz="1200" dirty="0"/>
          </a:p>
        </p:txBody>
      </p:sp>
      <p:sp>
        <p:nvSpPr>
          <p:cNvPr id="20" name="Caution box"/>
          <p:cNvSpPr/>
          <p:nvPr/>
        </p:nvSpPr>
        <p:spPr>
          <a:xfrm>
            <a:off x="6263640" y="4983480"/>
            <a:ext cx="5120640" cy="1161288"/>
          </a:xfrm>
          <a:prstGeom prst="roundRect">
            <a:avLst>
              <a:gd name="adj" fmla="val 8000"/>
            </a:avLst>
          </a:prstGeom>
          <a:solidFill>
            <a:srgbClr val="F4E4DA"/>
          </a:solidFill>
          <a:ln w="6350">
            <a:solidFill>
              <a:srgbClr val="DDBB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Caution head"/>
          <p:cNvSpPr txBox="1"/>
          <p:nvPr/>
        </p:nvSpPr>
        <p:spPr>
          <a:xfrm>
            <a:off x="6464808" y="5093208"/>
            <a:ext cx="47183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500" b="1" dirty="0">
                <a:solidFill>
                  <a:srgbClr val="A8492A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A service is not automatically capacity</a:t>
            </a:r>
            <a:endParaRPr lang="en-US" sz="1500" dirty="0"/>
          </a:p>
        </p:txBody>
      </p:sp>
      <p:sp>
        <p:nvSpPr>
          <p:cNvPr id="22" name="Caution body"/>
          <p:cNvSpPr txBox="1"/>
          <p:nvPr/>
        </p:nvSpPr>
        <p:spPr>
          <a:xfrm>
            <a:off x="6464808" y="5413248"/>
            <a:ext cx="471830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30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that asks for calls, sessions, and follow-through draws on the same capacity it is meant to restore.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A849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7" y="812763"/>
            <a:ext cx="1088346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FB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CARE BECOMES WORK · HOPE IN ACTION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767" y="1822152"/>
            <a:ext cx="10883460" cy="10768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dirty="0">
                <a:solidFill>
                  <a:srgbClr val="FBF4EE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Judge serious-illness care by what it makes possible for families to live through.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3602736" y="3676030"/>
            <a:ext cx="2423160" cy="0"/>
          </a:xfrm>
          <a:prstGeom prst="line">
            <a:avLst/>
          </a:prstGeom>
          <a:noFill/>
          <a:ln w="12700">
            <a:solidFill>
              <a:srgbClr val="D5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02736" y="3858034"/>
            <a:ext cx="2514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FB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 SYSTEMS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602736" y="4401845"/>
            <a:ext cx="2514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B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 the response before the screen. Every signal needs an owner; every unresolved need, an escalation path.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391655" y="3676030"/>
            <a:ext cx="2423160" cy="0"/>
          </a:xfrm>
          <a:prstGeom prst="line">
            <a:avLst/>
          </a:prstGeom>
          <a:noFill/>
          <a:ln w="12700">
            <a:solidFill>
              <a:srgbClr val="D5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391655" y="3858034"/>
            <a:ext cx="2514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FB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PAYERS AND POLICYMAKERS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391655" y="4401845"/>
            <a:ext cx="2514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B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Pay for caregiver time and for navigation that does the work; make the codes usable.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9180576" y="3676030"/>
            <a:ext cx="2423160" cy="0"/>
          </a:xfrm>
          <a:prstGeom prst="line">
            <a:avLst/>
          </a:prstGeom>
          <a:noFill/>
          <a:ln w="12700">
            <a:solidFill>
              <a:srgbClr val="D5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9180576" y="3858034"/>
            <a:ext cx="2514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FB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CLINICIANS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9180576" y="4401845"/>
            <a:ext cx="2514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B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 every plan to goals and to capacity: who will do the work, and with what support?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12767" y="5989320"/>
            <a:ext cx="1088346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i="1" dirty="0">
                <a:solidFill>
                  <a:srgbClr val="FBF4EE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In serious illness, hope is a plan a family can actually carry.</a:t>
            </a:r>
            <a:endParaRPr lang="en-US" sz="2000" dirty="0"/>
          </a:p>
        </p:txBody>
      </p:sp>
      <p:sp>
        <p:nvSpPr>
          <p:cNvPr id="31" name="Shape 2"/>
          <p:cNvSpPr/>
          <p:nvPr/>
        </p:nvSpPr>
        <p:spPr>
          <a:xfrm>
            <a:off x="813816" y="3676030"/>
            <a:ext cx="2423160" cy="0"/>
          </a:xfrm>
          <a:prstGeom prst="line">
            <a:avLst/>
          </a:prstGeom>
          <a:noFill/>
          <a:ln w="12700">
            <a:solidFill>
              <a:srgbClr val="D58A6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"/>
          <p:cNvSpPr/>
          <p:nvPr/>
        </p:nvSpPr>
        <p:spPr>
          <a:xfrm>
            <a:off x="813816" y="3858034"/>
            <a:ext cx="25146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FB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 AND CAREGIVERS</a:t>
            </a:r>
            <a:endParaRPr lang="en-US" sz="1200" dirty="0"/>
          </a:p>
        </p:txBody>
      </p:sp>
      <p:sp>
        <p:nvSpPr>
          <p:cNvPr id="33" name="Text 4"/>
          <p:cNvSpPr/>
          <p:nvPr/>
        </p:nvSpPr>
        <p:spPr>
          <a:xfrm>
            <a:off x="813816" y="4392825"/>
            <a:ext cx="2514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B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your caregiver to the team, and say what you can't carry.</a:t>
            </a:r>
            <a:endParaRPr lang="en-US" sz="15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E27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767" y="812763"/>
            <a:ext cx="1088346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E9A3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767" y="2147540"/>
            <a:ext cx="108834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7000"/>
              </a:lnSpc>
              <a:buNone/>
            </a:pPr>
            <a:r>
              <a:rPr lang="en-US" sz="7000" b="0" i="0" dirty="0">
                <a:solidFill>
                  <a:srgbClr val="F3EEE5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Thank you</a:t>
            </a:r>
            <a:endParaRPr lang="en-US" sz="7000" dirty="0"/>
          </a:p>
        </p:txBody>
      </p:sp>
      <p:sp>
        <p:nvSpPr>
          <p:cNvPr id="4" name="Text 2"/>
          <p:cNvSpPr/>
          <p:nvPr/>
        </p:nvSpPr>
        <p:spPr>
          <a:xfrm>
            <a:off x="812767" y="3341315"/>
            <a:ext cx="9156700" cy="850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50"/>
              </a:lnSpc>
              <a:buNone/>
            </a:pPr>
            <a:r>
              <a:rPr lang="en-US" sz="2600" i="1" dirty="0">
                <a:solidFill>
                  <a:srgbClr val="E9A37F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How should we design care that patients and families can actually live through?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812767" y="5291361"/>
            <a:ext cx="10566466" cy="0"/>
          </a:xfrm>
          <a:prstGeom prst="line">
            <a:avLst/>
          </a:prstGeom>
          <a:noFill/>
          <a:ln w="6350">
            <a:solidFill>
              <a:srgbClr val="4A566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12767" y="5496669"/>
            <a:ext cx="10883460" cy="3098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3EE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Marcin Chwistek, MD, FAAHPM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12767" y="5831904"/>
            <a:ext cx="1088346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C9C2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Fox Chase Cancer Center · Temple University Health System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2871043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References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76379" y="1102320"/>
            <a:ext cx="140285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work in bold</a:t>
            </a:r>
            <a:endParaRPr lang="en-US" sz="1200" dirty="0"/>
          </a:p>
        </p:txBody>
      </p:sp>
      <p:sp>
        <p:nvSpPr>
          <p:cNvPr id="200" name="Ref 61"/>
          <p:cNvSpPr txBox="1"/>
          <p:nvPr/>
        </p:nvSpPr>
        <p:spPr>
          <a:xfrm>
            <a:off x="813816" y="1463040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Adam R, et al. Treatment burden in individuals living with and beyond cancer. PLOS ONE. 2023;18:e0286308.</a:t>
            </a:r>
            <a:endParaRPr lang="en-US" sz="1050" dirty="0"/>
          </a:p>
        </p:txBody>
      </p:sp>
      <p:sp>
        <p:nvSpPr>
          <p:cNvPr id="201" name="Ref 62"/>
          <p:cNvSpPr txBox="1"/>
          <p:nvPr/>
        </p:nvSpPr>
        <p:spPr>
          <a:xfrm>
            <a:off x="813816" y="1847088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Basch E, Schrag D, et al. Symptom monitoring with electronic patient-reported outcomes during cancer treatment: final results of the PRO-TECT cluster-randomized trial. Nat Med. 2025;31:1225–1232.</a:t>
            </a:r>
            <a:endParaRPr lang="en-US" sz="1050" dirty="0"/>
          </a:p>
        </p:txBody>
      </p:sp>
      <p:sp>
        <p:nvSpPr>
          <p:cNvPr id="202" name="Ref 63"/>
          <p:cNvSpPr txBox="1"/>
          <p:nvPr/>
        </p:nvSpPr>
        <p:spPr>
          <a:xfrm>
            <a:off x="813816" y="2395728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Bourgeois A, et al. Barriers to cancer treatment with socioeconomic disadvantage. BMC Health Serv Res. 2024;24:670.</a:t>
            </a:r>
            <a:endParaRPr lang="en-US" sz="1050" dirty="0"/>
          </a:p>
        </p:txBody>
      </p:sp>
      <p:sp>
        <p:nvSpPr>
          <p:cNvPr id="203" name="Ref 64"/>
          <p:cNvSpPr txBox="1"/>
          <p:nvPr/>
        </p:nvSpPr>
        <p:spPr>
          <a:xfrm>
            <a:off x="813816" y="2779776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Chen M, Wu VS, Falk D, et al. Patient navigation in cancer treatment: a systematic review. Curr Oncol Rep. 2024;26:504–537.</a:t>
            </a:r>
            <a:endParaRPr lang="en-US" sz="1050" dirty="0"/>
          </a:p>
        </p:txBody>
      </p:sp>
      <p:sp>
        <p:nvSpPr>
          <p:cNvPr id="204" name="Ref 76"/>
          <p:cNvSpPr txBox="1"/>
          <p:nvPr/>
        </p:nvSpPr>
        <p:spPr>
          <a:xfrm>
            <a:off x="813816" y="3163824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Cuozzo J, Choula R, Cromer T, Greer A. Exploring utilization and advancing impact of caregiver training services. AARP Public Policy Institute. 2026.</a:t>
            </a:r>
            <a:endParaRPr lang="en-US" sz="1050" dirty="0"/>
          </a:p>
        </p:txBody>
      </p:sp>
      <p:sp>
        <p:nvSpPr>
          <p:cNvPr id="205" name="Ref 65"/>
          <p:cNvSpPr txBox="1"/>
          <p:nvPr/>
        </p:nvSpPr>
        <p:spPr>
          <a:xfrm>
            <a:off x="813816" y="3547872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Dona AC, et al. Logistic burdens of cancer care: a qualitative study. PLOS ONE. 2024;19:e0300852.</a:t>
            </a:r>
            <a:endParaRPr lang="en-US" sz="1050" dirty="0"/>
          </a:p>
        </p:txBody>
      </p:sp>
      <p:sp>
        <p:nvSpPr>
          <p:cNvPr id="206" name="Ref 66"/>
          <p:cNvSpPr txBox="1"/>
          <p:nvPr/>
        </p:nvSpPr>
        <p:spPr>
          <a:xfrm>
            <a:off x="813816" y="3931920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Eton DT, et al. Measurement framework for the burden of treatment. Patient Relat Outcome Meas. 2015;6:117–126.</a:t>
            </a:r>
            <a:endParaRPr lang="en-US" sz="1050" dirty="0"/>
          </a:p>
        </p:txBody>
      </p:sp>
      <p:sp>
        <p:nvSpPr>
          <p:cNvPr id="207" name="Ref 67"/>
          <p:cNvSpPr txBox="1"/>
          <p:nvPr/>
        </p:nvSpPr>
        <p:spPr>
          <a:xfrm>
            <a:off x="813816" y="4315968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Hui D, Hoge G, Bruera E. Models of supportive care in oncology. Curr Opin Oncol. 2021;33:259–266.</a:t>
            </a:r>
            <a:endParaRPr lang="en-US" sz="1050" dirty="0"/>
          </a:p>
        </p:txBody>
      </p:sp>
      <p:sp>
        <p:nvSpPr>
          <p:cNvPr id="208" name="Ref 68"/>
          <p:cNvSpPr txBox="1"/>
          <p:nvPr/>
        </p:nvSpPr>
        <p:spPr>
          <a:xfrm>
            <a:off x="813816" y="4700016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Hwang IY, Woo GU, Lee SY, et al. Home-based supportive care in advanced cancer: systematic review. BMJ Support Palliat Care. 2024;14:132–148.</a:t>
            </a:r>
            <a:endParaRPr lang="en-US" sz="1050" dirty="0"/>
          </a:p>
        </p:txBody>
      </p:sp>
      <p:sp>
        <p:nvSpPr>
          <p:cNvPr id="209" name="Ref 69"/>
          <p:cNvSpPr txBox="1"/>
          <p:nvPr/>
        </p:nvSpPr>
        <p:spPr>
          <a:xfrm>
            <a:off x="813816" y="5084064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Longacre ML, Chwistek M, et al. Palliative care clinicians' perspectives of an integrated caregiver patient-portal system in oncology. Cancer Care Res Online. 2021;1(4):e014.</a:t>
            </a:r>
            <a:endParaRPr lang="en-US" sz="1050" dirty="0"/>
          </a:p>
        </p:txBody>
      </p:sp>
      <p:sp>
        <p:nvSpPr>
          <p:cNvPr id="210" name="Ref 70"/>
          <p:cNvSpPr txBox="1"/>
          <p:nvPr/>
        </p:nvSpPr>
        <p:spPr>
          <a:xfrm>
            <a:off x="813816" y="5632704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 Longacre ML, Chwistek M, et al. Patient-caregiver portal system in palliative oncology: assessment of usability and perceived benefit. JMIR Hum Factors. 2023;10:e47624.</a:t>
            </a:r>
            <a:endParaRPr lang="en-US" sz="1050" dirty="0"/>
          </a:p>
        </p:txBody>
      </p:sp>
      <p:sp>
        <p:nvSpPr>
          <p:cNvPr id="211" name="Ref 71"/>
          <p:cNvSpPr txBox="1"/>
          <p:nvPr/>
        </p:nvSpPr>
        <p:spPr>
          <a:xfrm>
            <a:off x="6272784" y="1463040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12. Longacre ML, Keleher C, Chwistek M, et al. Developing an integrated caregiver patient-portal system. Healthcare. 2021;9:193.</a:t>
            </a:r>
            <a:endParaRPr lang="en-US" sz="1050" dirty="0"/>
          </a:p>
        </p:txBody>
      </p:sp>
      <p:sp>
        <p:nvSpPr>
          <p:cNvPr id="212" name="Ref 72"/>
          <p:cNvSpPr txBox="1"/>
          <p:nvPr/>
        </p:nvSpPr>
        <p:spPr>
          <a:xfrm>
            <a:off x="6272784" y="1847088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13. May CR, et al. Rethinking the patient: Burden of Treatment Theory. BMC Health Serv Res. 2014;14:281.</a:t>
            </a:r>
            <a:endParaRPr lang="en-US" sz="1050" dirty="0"/>
          </a:p>
        </p:txBody>
      </p:sp>
      <p:sp>
        <p:nvSpPr>
          <p:cNvPr id="213" name="Ref 73"/>
          <p:cNvSpPr txBox="1"/>
          <p:nvPr/>
        </p:nvSpPr>
        <p:spPr>
          <a:xfrm>
            <a:off x="6272784" y="2231136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14. Mody GN, Bennett AV, et al. Implementation of symptom monitoring with ePROs: perspectives and recommendations from community oncology practices (Alliance AFT-39). JCO Oncol Pract. 2025;21:1830–1837.</a:t>
            </a:r>
            <a:endParaRPr lang="en-US" sz="1050" dirty="0"/>
          </a:p>
        </p:txBody>
      </p:sp>
      <p:sp>
        <p:nvSpPr>
          <p:cNvPr id="214" name="Ref 74"/>
          <p:cNvSpPr txBox="1"/>
          <p:nvPr/>
        </p:nvSpPr>
        <p:spPr>
          <a:xfrm>
            <a:off x="6272784" y="2779776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 Monnery D, et al. Models, outcomes, barriers, and facilitators of supportive care in cancer: a scoping review. Support Care Cancer. 2026;34(4).</a:t>
            </a:r>
            <a:endParaRPr lang="en-US" sz="1050" dirty="0"/>
          </a:p>
        </p:txBody>
      </p:sp>
      <p:sp>
        <p:nvSpPr>
          <p:cNvPr id="215" name="Ref 75"/>
          <p:cNvSpPr txBox="1"/>
          <p:nvPr/>
        </p:nvSpPr>
        <p:spPr>
          <a:xfrm>
            <a:off x="6272784" y="3163824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16. National Alliance for Caregiving. Caregiving in a Diverse America: Beginning to Understand the Systemic Challenges Facing Family Caregivers. 2021.</a:t>
            </a:r>
            <a:endParaRPr lang="en-US" sz="1050" dirty="0"/>
          </a:p>
        </p:txBody>
      </p:sp>
      <p:sp>
        <p:nvSpPr>
          <p:cNvPr id="216" name="Ref 77"/>
          <p:cNvSpPr txBox="1"/>
          <p:nvPr/>
        </p:nvSpPr>
        <p:spPr>
          <a:xfrm>
            <a:off x="6272784" y="3547872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17. National Cancer Institute. PDQ: Informal Caregivers in Cancer: Roles, Burden, and Support.</a:t>
            </a:r>
            <a:endParaRPr lang="en-US" sz="1050" dirty="0"/>
          </a:p>
        </p:txBody>
      </p:sp>
      <p:sp>
        <p:nvSpPr>
          <p:cNvPr id="217" name="Ref 78"/>
          <p:cNvSpPr txBox="1"/>
          <p:nvPr/>
        </p:nvSpPr>
        <p:spPr>
          <a:xfrm>
            <a:off x="6272784" y="393192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18. Nipp RD, et al. Randomized trial of a supportive oncology care at home intervention for patients with cancer receiving curative treatment. J Clin Oncol. 2025;43(16 suppl):11003.</a:t>
            </a:r>
            <a:endParaRPr lang="en-US" sz="1050" dirty="0"/>
          </a:p>
        </p:txBody>
      </p:sp>
      <p:sp>
        <p:nvSpPr>
          <p:cNvPr id="218" name="Ref 79"/>
          <p:cNvSpPr txBox="1"/>
          <p:nvPr/>
        </p:nvSpPr>
        <p:spPr>
          <a:xfrm>
            <a:off x="6272784" y="4480560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19. Odom JN, Azuero A, Taylor RA, et al. Palliative care coaching for family caregivers of patients with advanced cancer: a randomized clinical trial. JAMA Netw Open. 2026;9(6):e2619807.</a:t>
            </a:r>
            <a:endParaRPr lang="en-US" sz="1050" dirty="0"/>
          </a:p>
        </p:txBody>
      </p:sp>
      <p:sp>
        <p:nvSpPr>
          <p:cNvPr id="219" name="Ref 80"/>
          <p:cNvSpPr txBox="1"/>
          <p:nvPr/>
        </p:nvSpPr>
        <p:spPr>
          <a:xfrm>
            <a:off x="6272784" y="5029200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20. Parsons HM, Gupta A, et al. Intersecting time, administrative, and financial burdens of a cancer diagnosis. J Natl Cancer Inst. 2025;117:595–600.</a:t>
            </a:r>
            <a:endParaRPr lang="en-US" sz="1050" dirty="0"/>
          </a:p>
        </p:txBody>
      </p:sp>
      <p:sp>
        <p:nvSpPr>
          <p:cNvPr id="220" name="Ref 81"/>
          <p:cNvSpPr txBox="1"/>
          <p:nvPr/>
        </p:nvSpPr>
        <p:spPr>
          <a:xfrm>
            <a:off x="6272784" y="5413248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21. Patel MI, Voskanyan M, et al. A lay health worker-led symptom intervention and acute care use in older adults with cancer: a randomized clinical trial. JAMA. 2026;335:674–681.</a:t>
            </a:r>
            <a:endParaRPr lang="en-US" sz="1050" dirty="0"/>
          </a:p>
        </p:txBody>
      </p:sp>
      <p:sp>
        <p:nvSpPr>
          <p:cNvPr id="221" name="Ref 82"/>
          <p:cNvSpPr txBox="1"/>
          <p:nvPr/>
        </p:nvSpPr>
        <p:spPr>
          <a:xfrm>
            <a:off x="6272784" y="5961888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22. Patel VR, …, Gupta A. Health care contact days in advanced GI cancer. JCO Oncol Pract. 2023;19:1031–1038.</a:t>
            </a:r>
            <a:endParaRPr lang="en-US" sz="10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6F2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812767" y="812763"/>
            <a:ext cx="7315200" cy="5282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E2730"/>
                </a:solidFill>
                <a:latin typeface="Cambria" pitchFamily="18" charset="0"/>
                <a:ea typeface="Cambria" pitchFamily="18" charset="-122"/>
                <a:cs typeface="Cambria" pitchFamily="18" charset="-120"/>
              </a:rPr>
              <a:t>References (continued)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976379" y="1102320"/>
            <a:ext cx="1402854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A849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work in bold</a:t>
            </a:r>
            <a:endParaRPr lang="en-US" sz="1200" dirty="0"/>
          </a:p>
        </p:txBody>
      </p:sp>
      <p:sp>
        <p:nvSpPr>
          <p:cNvPr id="200" name="Ref 83"/>
          <p:cNvSpPr txBox="1"/>
          <p:nvPr/>
        </p:nvSpPr>
        <p:spPr>
          <a:xfrm>
            <a:off x="813816" y="1463040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23. Patt DA, et al. Remote symptom monitoring with ePROs: hospitalization, survival, and cost (Texas Two-Step). JCO Clin Cancer Inform. 2023;7:e2300182.</a:t>
            </a:r>
            <a:endParaRPr lang="en-US" sz="1050" dirty="0"/>
          </a:p>
        </p:txBody>
      </p:sp>
      <p:sp>
        <p:nvSpPr>
          <p:cNvPr id="201" name="Ref 60"/>
          <p:cNvSpPr txBox="1"/>
          <p:nvPr/>
        </p:nvSpPr>
        <p:spPr>
          <a:xfrm>
            <a:off x="813816" y="1847088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24. Shankaran V, et al. CREDIT: randomized trial of proactive financial navigation in advanced cancer. ASCO Quality Care Symposium. 2026; abstract 634.</a:t>
            </a:r>
            <a:endParaRPr lang="en-US" sz="1050" dirty="0"/>
          </a:p>
        </p:txBody>
      </p:sp>
      <p:sp>
        <p:nvSpPr>
          <p:cNvPr id="202" name="Ref 61"/>
          <p:cNvSpPr txBox="1"/>
          <p:nvPr/>
        </p:nvSpPr>
        <p:spPr>
          <a:xfrm>
            <a:off x="813816" y="2231136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25. Siminoff LA, Wilson-Genderson M, Chwistek M, Thomson M. The cancer caregiving burden trajectory over time: varying experiences of perceived versus objectively measured burden. Oncologist. 2024;29:629–637.</a:t>
            </a:r>
            <a:endParaRPr lang="en-US" sz="1050" dirty="0"/>
          </a:p>
        </p:txBody>
      </p:sp>
      <p:sp>
        <p:nvSpPr>
          <p:cNvPr id="203" name="Ref 62"/>
          <p:cNvSpPr txBox="1"/>
          <p:nvPr/>
        </p:nvSpPr>
        <p:spPr>
          <a:xfrm>
            <a:off x="813816" y="2779776"/>
            <a:ext cx="52578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26. Yamaguchi K, et al. Electronic PROs as digital therapeutics for patients with cancer: a narrative review. Int J Clin Oncol. 2025;30:1–16.</a:t>
            </a:r>
            <a:endParaRPr lang="en-US" sz="1050" dirty="0"/>
          </a:p>
        </p:txBody>
      </p:sp>
      <p:sp>
        <p:nvSpPr>
          <p:cNvPr id="204" name="Ref 63"/>
          <p:cNvSpPr txBox="1"/>
          <p:nvPr/>
        </p:nvSpPr>
        <p:spPr>
          <a:xfrm>
            <a:off x="813816" y="3163824"/>
            <a:ext cx="5257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260"/>
              </a:lnSpc>
              <a:buNone/>
            </a:pPr>
            <a:r>
              <a:rPr lang="en-US" sz="1050" dirty="0">
                <a:solidFill>
                  <a:srgbClr val="3A434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27. Zaleta AK, et al. Patient involvement and time burden in prior authorization for cancer care: national survey. ASCO Quality Care Symposium. 2025; abstract 175.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en Care Becomes Work">
  <a:themeElements>
    <a:clrScheme name="When Care Becomes Work">
      <a:dk1>
        <a:srgbClr val="1E2730"/>
      </a:dk1>
      <a:lt1>
        <a:srgbClr val="F6F2EA"/>
      </a:lt1>
      <a:dk2>
        <a:srgbClr val="545A5F"/>
      </a:dk2>
      <a:lt2>
        <a:srgbClr val="E0DED7"/>
      </a:lt2>
      <a:accent1>
        <a:srgbClr val="A8492A"/>
      </a:accent1>
      <a:accent2>
        <a:srgbClr val="E9A37F"/>
      </a:accent2>
      <a:accent3>
        <a:srgbClr val="2E6464"/>
      </a:accent3>
      <a:accent4>
        <a:srgbClr val="3A434C"/>
      </a:accent4>
      <a:accent5>
        <a:srgbClr val="6B6F72"/>
      </a:accent5>
      <a:accent6>
        <a:srgbClr val="4A525A"/>
      </a:accent6>
      <a:hlink>
        <a:srgbClr val="0563C1"/>
      </a:hlink>
      <a:folHlink>
        <a:srgbClr val="954F72"/>
      </a:folHlink>
    </a:clrScheme>
    <a:fontScheme name="When Care Becomes Work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6c85bf61-57fb-4362-80e2-2cd2d7bef6a0}" enabled="0" method="" siteId="{6c85bf61-57fb-4362-80e2-2cd2d7bef6a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3277</Words>
  <Application>Microsoft Macintosh PowerPoint</Application>
  <PresentationFormat>Widescreen</PresentationFormat>
  <Paragraphs>335</Paragraphs>
  <Slides>24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Cambria</vt:lpstr>
      <vt:lpstr>When Care Becomes Work</vt:lpstr>
      <vt:lpstr>When Care Becomes Work</vt:lpstr>
      <vt:lpstr>Disclosures</vt:lpstr>
      <vt:lpstr>Zach's story</vt:lpstr>
      <vt:lpstr>What Zach's story contains</vt:lpstr>
      <vt:lpstr>This work is carried by a family system</vt:lpstr>
      <vt:lpstr>Caregiving is not only burden</vt:lpstr>
      <vt:lpstr>Zach's choice</vt:lpstr>
      <vt:lpstr>Best supportive care: treatment list or care model?</vt:lpstr>
      <vt:lpstr>Modern oncology has changed the location of care</vt:lpstr>
      <vt:lpstr>When care moves home, work moves too</vt:lpstr>
      <vt:lpstr>What counts as burden?</vt:lpstr>
      <vt:lpstr>What do we measure, and what do we miss?</vt:lpstr>
      <vt:lpstr>Work rises; perceived burden stays flat</vt:lpstr>
      <vt:lpstr>Who bears burden most heavily?</vt:lpstr>
      <vt:lpstr>Technology can detect burden. Can it reduce it?</vt:lpstr>
      <vt:lpstr>Our experience: a patient–caregiver portal</vt:lpstr>
      <vt:lpstr>What happened when we opened the gates</vt:lpstr>
      <vt:lpstr>A care model that can carry some of the work</vt:lpstr>
      <vt:lpstr>Returning to Zach</vt:lpstr>
      <vt:lpstr>How to reduce the work of illness</vt:lpstr>
      <vt:lpstr>PowerPoint Presentation</vt:lpstr>
      <vt:lpstr>Thank you</vt:lpstr>
      <vt:lpstr>References</vt:lpstr>
      <vt:lpstr>References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When Care Becomes Work</dc:title>
  <dc:subject/>
  <dc:creator>Chwistek, Marcin</dc:creator>
  <cp:lastModifiedBy>Chwistek, Marcin</cp:lastModifiedBy>
  <cp:revision>9</cp:revision>
  <dcterms:created xsi:type="dcterms:W3CDTF">2026-10-11T19:03:08Z</dcterms:created>
  <dcterms:modified xsi:type="dcterms:W3CDTF">2026-10-20T20:53:42Z</dcterms:modified>
</cp:coreProperties>
</file>