
<file path=[Content_Types].xml><?xml version="1.0" encoding="utf-8"?>
<Types xmlns="http://schemas.openxmlformats.org/package/2006/content-types">
  <Default Extension="jpeg" ContentType="image/jpeg"/>
  <Default Extension="jpg" ContentType="image/jpeg"/>
  <Default Extension="jpg&amp;w=3840&amp;q=75" ContentType="image/jpeg"/>
  <Default Extension="png" ContentType="image/png"/>
  <Default Extension="rels" ContentType="application/vnd.openxmlformats-package.relationships+xml"/>
  <Default Extension="SQhyDSrvvEXJX5dzVB6wfs8uE4ZiPWK5xDUTuJmjxh4" ContentType="image/jpe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766" r:id="rId1"/>
  </p:sldMasterIdLst>
  <p:notesMasterIdLst>
    <p:notesMasterId r:id="rId25"/>
  </p:notesMasterIdLst>
  <p:sldIdLst>
    <p:sldId id="256" r:id="rId2"/>
    <p:sldId id="282" r:id="rId3"/>
    <p:sldId id="329" r:id="rId4"/>
    <p:sldId id="319" r:id="rId5"/>
    <p:sldId id="327" r:id="rId6"/>
    <p:sldId id="308" r:id="rId7"/>
    <p:sldId id="321" r:id="rId8"/>
    <p:sldId id="281" r:id="rId9"/>
    <p:sldId id="322" r:id="rId10"/>
    <p:sldId id="283" r:id="rId11"/>
    <p:sldId id="297" r:id="rId12"/>
    <p:sldId id="264" r:id="rId13"/>
    <p:sldId id="328" r:id="rId14"/>
    <p:sldId id="314" r:id="rId15"/>
    <p:sldId id="268" r:id="rId16"/>
    <p:sldId id="269" r:id="rId17"/>
    <p:sldId id="272" r:id="rId18"/>
    <p:sldId id="325" r:id="rId19"/>
    <p:sldId id="333" r:id="rId20"/>
    <p:sldId id="324" r:id="rId21"/>
    <p:sldId id="332" r:id="rId22"/>
    <p:sldId id="279" r:id="rId23"/>
    <p:sldId id="326"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2" d="100"/>
          <a:sy n="102" d="100"/>
        </p:scale>
        <p:origin x="870"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8305465-042D-4681-9243-2727855BBC25}" type="doc">
      <dgm:prSet loTypeId="urn:microsoft.com/office/officeart/2005/8/layout/hierarchy1" loCatId="hierarchy" qsTypeId="urn:microsoft.com/office/officeart/2005/8/quickstyle/simple1" qsCatId="simple" csTypeId="urn:microsoft.com/office/officeart/2005/8/colors/accent1_2" csCatId="accent1"/>
      <dgm:spPr/>
      <dgm:t>
        <a:bodyPr/>
        <a:lstStyle/>
        <a:p>
          <a:endParaRPr lang="en-US"/>
        </a:p>
      </dgm:t>
    </dgm:pt>
    <dgm:pt modelId="{B10717CC-5C6E-40EA-8123-B259A4F5DB32}">
      <dgm:prSet/>
      <dgm:spPr/>
      <dgm:t>
        <a:bodyPr/>
        <a:lstStyle/>
        <a:p>
          <a:r>
            <a:rPr lang="en-US"/>
            <a:t>Chaos and Despair</a:t>
          </a:r>
        </a:p>
      </dgm:t>
    </dgm:pt>
    <dgm:pt modelId="{1D231B98-8C08-4882-9EC1-A83F28A47611}" type="parTrans" cxnId="{8141F28E-0DB4-4F27-9E7F-B5591C598659}">
      <dgm:prSet/>
      <dgm:spPr/>
      <dgm:t>
        <a:bodyPr/>
        <a:lstStyle/>
        <a:p>
          <a:endParaRPr lang="en-US"/>
        </a:p>
      </dgm:t>
    </dgm:pt>
    <dgm:pt modelId="{0803B39A-0254-4C32-97C6-71485CB4A52F}" type="sibTrans" cxnId="{8141F28E-0DB4-4F27-9E7F-B5591C598659}">
      <dgm:prSet/>
      <dgm:spPr/>
      <dgm:t>
        <a:bodyPr/>
        <a:lstStyle/>
        <a:p>
          <a:endParaRPr lang="en-US"/>
        </a:p>
      </dgm:t>
    </dgm:pt>
    <dgm:pt modelId="{93D3BA19-0081-4A02-900E-1B75AE2481AF}">
      <dgm:prSet/>
      <dgm:spPr/>
      <dgm:t>
        <a:bodyPr/>
        <a:lstStyle/>
        <a:p>
          <a:r>
            <a:rPr lang="en-US"/>
            <a:t>Or</a:t>
          </a:r>
        </a:p>
      </dgm:t>
    </dgm:pt>
    <dgm:pt modelId="{780ADB3E-280D-44D2-8560-224B0D81E2E8}" type="parTrans" cxnId="{AEB3110C-2BE7-4854-A536-88AC203536C9}">
      <dgm:prSet/>
      <dgm:spPr/>
      <dgm:t>
        <a:bodyPr/>
        <a:lstStyle/>
        <a:p>
          <a:endParaRPr lang="en-US"/>
        </a:p>
      </dgm:t>
    </dgm:pt>
    <dgm:pt modelId="{40DFE7E5-7FAC-4D79-8987-451827E17801}" type="sibTrans" cxnId="{AEB3110C-2BE7-4854-A536-88AC203536C9}">
      <dgm:prSet/>
      <dgm:spPr/>
      <dgm:t>
        <a:bodyPr/>
        <a:lstStyle/>
        <a:p>
          <a:endParaRPr lang="en-US"/>
        </a:p>
      </dgm:t>
    </dgm:pt>
    <dgm:pt modelId="{7D346EEA-E8D7-4ECC-BD8E-19C92BB7EA46}">
      <dgm:prSet/>
      <dgm:spPr/>
      <dgm:t>
        <a:bodyPr/>
        <a:lstStyle/>
        <a:p>
          <a:r>
            <a:rPr lang="en-US"/>
            <a:t>Community and Hope</a:t>
          </a:r>
        </a:p>
      </dgm:t>
    </dgm:pt>
    <dgm:pt modelId="{516D466E-A988-421B-AEFF-1A742A9DAB9D}" type="parTrans" cxnId="{5D6B6F6B-5A23-4303-A6DA-BBAD95065E97}">
      <dgm:prSet/>
      <dgm:spPr/>
      <dgm:t>
        <a:bodyPr/>
        <a:lstStyle/>
        <a:p>
          <a:endParaRPr lang="en-US"/>
        </a:p>
      </dgm:t>
    </dgm:pt>
    <dgm:pt modelId="{6EBAA541-8A25-4A30-BD5D-175C41A5D1E1}" type="sibTrans" cxnId="{5D6B6F6B-5A23-4303-A6DA-BBAD95065E97}">
      <dgm:prSet/>
      <dgm:spPr/>
      <dgm:t>
        <a:bodyPr/>
        <a:lstStyle/>
        <a:p>
          <a:endParaRPr lang="en-US"/>
        </a:p>
      </dgm:t>
    </dgm:pt>
    <dgm:pt modelId="{D77EEB13-AC67-44B7-BB2B-A67559AA0AFC}" type="pres">
      <dgm:prSet presAssocID="{C8305465-042D-4681-9243-2727855BBC25}" presName="hierChild1" presStyleCnt="0">
        <dgm:presLayoutVars>
          <dgm:chPref val="1"/>
          <dgm:dir/>
          <dgm:animOne val="branch"/>
          <dgm:animLvl val="lvl"/>
          <dgm:resizeHandles/>
        </dgm:presLayoutVars>
      </dgm:prSet>
      <dgm:spPr/>
    </dgm:pt>
    <dgm:pt modelId="{67924135-4E66-4F47-B567-19666C1F3CC7}" type="pres">
      <dgm:prSet presAssocID="{B10717CC-5C6E-40EA-8123-B259A4F5DB32}" presName="hierRoot1" presStyleCnt="0"/>
      <dgm:spPr/>
    </dgm:pt>
    <dgm:pt modelId="{94F10558-5446-4089-90E5-6DA0FA9C6240}" type="pres">
      <dgm:prSet presAssocID="{B10717CC-5C6E-40EA-8123-B259A4F5DB32}" presName="composite" presStyleCnt="0"/>
      <dgm:spPr/>
    </dgm:pt>
    <dgm:pt modelId="{B82AF87E-BC29-4D88-B05C-148007E3CA1C}" type="pres">
      <dgm:prSet presAssocID="{B10717CC-5C6E-40EA-8123-B259A4F5DB32}" presName="background" presStyleLbl="node0" presStyleIdx="0" presStyleCnt="3"/>
      <dgm:spPr/>
    </dgm:pt>
    <dgm:pt modelId="{2083E1C3-DBE1-4B5B-9927-2E553F99D6CF}" type="pres">
      <dgm:prSet presAssocID="{B10717CC-5C6E-40EA-8123-B259A4F5DB32}" presName="text" presStyleLbl="fgAcc0" presStyleIdx="0" presStyleCnt="3">
        <dgm:presLayoutVars>
          <dgm:chPref val="3"/>
        </dgm:presLayoutVars>
      </dgm:prSet>
      <dgm:spPr/>
    </dgm:pt>
    <dgm:pt modelId="{B167ED74-0B73-4C59-9FBF-C73031641DA6}" type="pres">
      <dgm:prSet presAssocID="{B10717CC-5C6E-40EA-8123-B259A4F5DB32}" presName="hierChild2" presStyleCnt="0"/>
      <dgm:spPr/>
    </dgm:pt>
    <dgm:pt modelId="{7740C256-F70E-4282-9283-D1B0A5388CDA}" type="pres">
      <dgm:prSet presAssocID="{93D3BA19-0081-4A02-900E-1B75AE2481AF}" presName="hierRoot1" presStyleCnt="0"/>
      <dgm:spPr/>
    </dgm:pt>
    <dgm:pt modelId="{5F49608E-757E-4F8B-A5BC-E88AA65DF3F7}" type="pres">
      <dgm:prSet presAssocID="{93D3BA19-0081-4A02-900E-1B75AE2481AF}" presName="composite" presStyleCnt="0"/>
      <dgm:spPr/>
    </dgm:pt>
    <dgm:pt modelId="{15962EEB-8D9E-46DC-A42D-EFED67B46280}" type="pres">
      <dgm:prSet presAssocID="{93D3BA19-0081-4A02-900E-1B75AE2481AF}" presName="background" presStyleLbl="node0" presStyleIdx="1" presStyleCnt="3"/>
      <dgm:spPr/>
    </dgm:pt>
    <dgm:pt modelId="{682AB750-8F91-41D7-920C-3C0B88F7F299}" type="pres">
      <dgm:prSet presAssocID="{93D3BA19-0081-4A02-900E-1B75AE2481AF}" presName="text" presStyleLbl="fgAcc0" presStyleIdx="1" presStyleCnt="3">
        <dgm:presLayoutVars>
          <dgm:chPref val="3"/>
        </dgm:presLayoutVars>
      </dgm:prSet>
      <dgm:spPr/>
    </dgm:pt>
    <dgm:pt modelId="{389EAA24-4029-480A-B29E-2A786E3D64DB}" type="pres">
      <dgm:prSet presAssocID="{93D3BA19-0081-4A02-900E-1B75AE2481AF}" presName="hierChild2" presStyleCnt="0"/>
      <dgm:spPr/>
    </dgm:pt>
    <dgm:pt modelId="{1883E563-1066-4A8E-9728-4F084700964A}" type="pres">
      <dgm:prSet presAssocID="{7D346EEA-E8D7-4ECC-BD8E-19C92BB7EA46}" presName="hierRoot1" presStyleCnt="0"/>
      <dgm:spPr/>
    </dgm:pt>
    <dgm:pt modelId="{FC8C5F8C-B8AA-43B8-9851-B9993CD245D1}" type="pres">
      <dgm:prSet presAssocID="{7D346EEA-E8D7-4ECC-BD8E-19C92BB7EA46}" presName="composite" presStyleCnt="0"/>
      <dgm:spPr/>
    </dgm:pt>
    <dgm:pt modelId="{7B778C04-6ED4-4F2F-8025-B73EB85D44A4}" type="pres">
      <dgm:prSet presAssocID="{7D346EEA-E8D7-4ECC-BD8E-19C92BB7EA46}" presName="background" presStyleLbl="node0" presStyleIdx="2" presStyleCnt="3"/>
      <dgm:spPr/>
    </dgm:pt>
    <dgm:pt modelId="{1172B824-5CDA-4416-BF1F-A4F27130E96C}" type="pres">
      <dgm:prSet presAssocID="{7D346EEA-E8D7-4ECC-BD8E-19C92BB7EA46}" presName="text" presStyleLbl="fgAcc0" presStyleIdx="2" presStyleCnt="3">
        <dgm:presLayoutVars>
          <dgm:chPref val="3"/>
        </dgm:presLayoutVars>
      </dgm:prSet>
      <dgm:spPr/>
    </dgm:pt>
    <dgm:pt modelId="{C4D27FA8-DFDB-4488-9972-E23CD856FCC4}" type="pres">
      <dgm:prSet presAssocID="{7D346EEA-E8D7-4ECC-BD8E-19C92BB7EA46}" presName="hierChild2" presStyleCnt="0"/>
      <dgm:spPr/>
    </dgm:pt>
  </dgm:ptLst>
  <dgm:cxnLst>
    <dgm:cxn modelId="{AEB3110C-2BE7-4854-A536-88AC203536C9}" srcId="{C8305465-042D-4681-9243-2727855BBC25}" destId="{93D3BA19-0081-4A02-900E-1B75AE2481AF}" srcOrd="1" destOrd="0" parTransId="{780ADB3E-280D-44D2-8560-224B0D81E2E8}" sibTransId="{40DFE7E5-7FAC-4D79-8987-451827E17801}"/>
    <dgm:cxn modelId="{D67F175E-7020-4C24-A4DE-7F8F5756286B}" type="presOf" srcId="{B10717CC-5C6E-40EA-8123-B259A4F5DB32}" destId="{2083E1C3-DBE1-4B5B-9927-2E553F99D6CF}" srcOrd="0" destOrd="0" presId="urn:microsoft.com/office/officeart/2005/8/layout/hierarchy1"/>
    <dgm:cxn modelId="{22337142-EE50-4DF0-997D-3FD69214192B}" type="presOf" srcId="{93D3BA19-0081-4A02-900E-1B75AE2481AF}" destId="{682AB750-8F91-41D7-920C-3C0B88F7F299}" srcOrd="0" destOrd="0" presId="urn:microsoft.com/office/officeart/2005/8/layout/hierarchy1"/>
    <dgm:cxn modelId="{5D6B6F6B-5A23-4303-A6DA-BBAD95065E97}" srcId="{C8305465-042D-4681-9243-2727855BBC25}" destId="{7D346EEA-E8D7-4ECC-BD8E-19C92BB7EA46}" srcOrd="2" destOrd="0" parTransId="{516D466E-A988-421B-AEFF-1A742A9DAB9D}" sibTransId="{6EBAA541-8A25-4A30-BD5D-175C41A5D1E1}"/>
    <dgm:cxn modelId="{734B0E78-C382-4BEA-88FF-A2B7485008C1}" type="presOf" srcId="{7D346EEA-E8D7-4ECC-BD8E-19C92BB7EA46}" destId="{1172B824-5CDA-4416-BF1F-A4F27130E96C}" srcOrd="0" destOrd="0" presId="urn:microsoft.com/office/officeart/2005/8/layout/hierarchy1"/>
    <dgm:cxn modelId="{8141F28E-0DB4-4F27-9E7F-B5591C598659}" srcId="{C8305465-042D-4681-9243-2727855BBC25}" destId="{B10717CC-5C6E-40EA-8123-B259A4F5DB32}" srcOrd="0" destOrd="0" parTransId="{1D231B98-8C08-4882-9EC1-A83F28A47611}" sibTransId="{0803B39A-0254-4C32-97C6-71485CB4A52F}"/>
    <dgm:cxn modelId="{FBF061B4-BDDF-482A-A815-644C3660CC27}" type="presOf" srcId="{C8305465-042D-4681-9243-2727855BBC25}" destId="{D77EEB13-AC67-44B7-BB2B-A67559AA0AFC}" srcOrd="0" destOrd="0" presId="urn:microsoft.com/office/officeart/2005/8/layout/hierarchy1"/>
    <dgm:cxn modelId="{75FAE295-EB31-4B7F-9C2C-ED4AFCF1A11D}" type="presParOf" srcId="{D77EEB13-AC67-44B7-BB2B-A67559AA0AFC}" destId="{67924135-4E66-4F47-B567-19666C1F3CC7}" srcOrd="0" destOrd="0" presId="urn:microsoft.com/office/officeart/2005/8/layout/hierarchy1"/>
    <dgm:cxn modelId="{74CD45C7-B79E-456E-9038-6336F92E38C4}" type="presParOf" srcId="{67924135-4E66-4F47-B567-19666C1F3CC7}" destId="{94F10558-5446-4089-90E5-6DA0FA9C6240}" srcOrd="0" destOrd="0" presId="urn:microsoft.com/office/officeart/2005/8/layout/hierarchy1"/>
    <dgm:cxn modelId="{20411285-C1E2-43A9-BC7D-78E02C41385B}" type="presParOf" srcId="{94F10558-5446-4089-90E5-6DA0FA9C6240}" destId="{B82AF87E-BC29-4D88-B05C-148007E3CA1C}" srcOrd="0" destOrd="0" presId="urn:microsoft.com/office/officeart/2005/8/layout/hierarchy1"/>
    <dgm:cxn modelId="{B364AF68-14E3-4AE5-86D7-F5E4515FAC03}" type="presParOf" srcId="{94F10558-5446-4089-90E5-6DA0FA9C6240}" destId="{2083E1C3-DBE1-4B5B-9927-2E553F99D6CF}" srcOrd="1" destOrd="0" presId="urn:microsoft.com/office/officeart/2005/8/layout/hierarchy1"/>
    <dgm:cxn modelId="{1DC80C71-63C1-4338-907C-E02907A2946E}" type="presParOf" srcId="{67924135-4E66-4F47-B567-19666C1F3CC7}" destId="{B167ED74-0B73-4C59-9FBF-C73031641DA6}" srcOrd="1" destOrd="0" presId="urn:microsoft.com/office/officeart/2005/8/layout/hierarchy1"/>
    <dgm:cxn modelId="{FC565FF3-0241-468F-B638-BD52504A8195}" type="presParOf" srcId="{D77EEB13-AC67-44B7-BB2B-A67559AA0AFC}" destId="{7740C256-F70E-4282-9283-D1B0A5388CDA}" srcOrd="1" destOrd="0" presId="urn:microsoft.com/office/officeart/2005/8/layout/hierarchy1"/>
    <dgm:cxn modelId="{94075AD2-77F8-49C7-BFFA-F296F6E9E5D4}" type="presParOf" srcId="{7740C256-F70E-4282-9283-D1B0A5388CDA}" destId="{5F49608E-757E-4F8B-A5BC-E88AA65DF3F7}" srcOrd="0" destOrd="0" presId="urn:microsoft.com/office/officeart/2005/8/layout/hierarchy1"/>
    <dgm:cxn modelId="{EB6017E1-A4EB-4E42-B076-FA36D6BA8B05}" type="presParOf" srcId="{5F49608E-757E-4F8B-A5BC-E88AA65DF3F7}" destId="{15962EEB-8D9E-46DC-A42D-EFED67B46280}" srcOrd="0" destOrd="0" presId="urn:microsoft.com/office/officeart/2005/8/layout/hierarchy1"/>
    <dgm:cxn modelId="{7366406E-5A4F-4CA5-A962-A6B6A31AB0D0}" type="presParOf" srcId="{5F49608E-757E-4F8B-A5BC-E88AA65DF3F7}" destId="{682AB750-8F91-41D7-920C-3C0B88F7F299}" srcOrd="1" destOrd="0" presId="urn:microsoft.com/office/officeart/2005/8/layout/hierarchy1"/>
    <dgm:cxn modelId="{BB4B7ED3-2D2A-42FA-BA12-BDA9E74A961F}" type="presParOf" srcId="{7740C256-F70E-4282-9283-D1B0A5388CDA}" destId="{389EAA24-4029-480A-B29E-2A786E3D64DB}" srcOrd="1" destOrd="0" presId="urn:microsoft.com/office/officeart/2005/8/layout/hierarchy1"/>
    <dgm:cxn modelId="{BECD1C13-8EA3-4D2F-B2FA-5DB397F6ACC7}" type="presParOf" srcId="{D77EEB13-AC67-44B7-BB2B-A67559AA0AFC}" destId="{1883E563-1066-4A8E-9728-4F084700964A}" srcOrd="2" destOrd="0" presId="urn:microsoft.com/office/officeart/2005/8/layout/hierarchy1"/>
    <dgm:cxn modelId="{84B8B0D0-F99C-4590-BA46-F0F36B3A1F3E}" type="presParOf" srcId="{1883E563-1066-4A8E-9728-4F084700964A}" destId="{FC8C5F8C-B8AA-43B8-9851-B9993CD245D1}" srcOrd="0" destOrd="0" presId="urn:microsoft.com/office/officeart/2005/8/layout/hierarchy1"/>
    <dgm:cxn modelId="{CB6B161F-C748-49C2-A69D-CDDF737C1880}" type="presParOf" srcId="{FC8C5F8C-B8AA-43B8-9851-B9993CD245D1}" destId="{7B778C04-6ED4-4F2F-8025-B73EB85D44A4}" srcOrd="0" destOrd="0" presId="urn:microsoft.com/office/officeart/2005/8/layout/hierarchy1"/>
    <dgm:cxn modelId="{3660892C-D8BD-42D8-B8AE-5AFFA1EF6D0C}" type="presParOf" srcId="{FC8C5F8C-B8AA-43B8-9851-B9993CD245D1}" destId="{1172B824-5CDA-4416-BF1F-A4F27130E96C}" srcOrd="1" destOrd="0" presId="urn:microsoft.com/office/officeart/2005/8/layout/hierarchy1"/>
    <dgm:cxn modelId="{3F19303D-BD85-4DD2-9E58-8AEEAFF51CD4}" type="presParOf" srcId="{1883E563-1066-4A8E-9728-4F084700964A}" destId="{C4D27FA8-DFDB-4488-9972-E23CD856FCC4}"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2AF87E-BC29-4D88-B05C-148007E3CA1C}">
      <dsp:nvSpPr>
        <dsp:cNvPr id="0" name=""/>
        <dsp:cNvSpPr/>
      </dsp:nvSpPr>
      <dsp:spPr>
        <a:xfrm>
          <a:off x="0" y="1080567"/>
          <a:ext cx="2957512" cy="187802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083E1C3-DBE1-4B5B-9927-2E553F99D6CF}">
      <dsp:nvSpPr>
        <dsp:cNvPr id="0" name=""/>
        <dsp:cNvSpPr/>
      </dsp:nvSpPr>
      <dsp:spPr>
        <a:xfrm>
          <a:off x="328612" y="1392749"/>
          <a:ext cx="2957512" cy="187802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en-US" sz="3900" kern="1200"/>
            <a:t>Chaos and Despair</a:t>
          </a:r>
        </a:p>
      </dsp:txBody>
      <dsp:txXfrm>
        <a:off x="383617" y="1447754"/>
        <a:ext cx="2847502" cy="1768010"/>
      </dsp:txXfrm>
    </dsp:sp>
    <dsp:sp modelId="{15962EEB-8D9E-46DC-A42D-EFED67B46280}">
      <dsp:nvSpPr>
        <dsp:cNvPr id="0" name=""/>
        <dsp:cNvSpPr/>
      </dsp:nvSpPr>
      <dsp:spPr>
        <a:xfrm>
          <a:off x="3614737" y="1080567"/>
          <a:ext cx="2957512" cy="187802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82AB750-8F91-41D7-920C-3C0B88F7F299}">
      <dsp:nvSpPr>
        <dsp:cNvPr id="0" name=""/>
        <dsp:cNvSpPr/>
      </dsp:nvSpPr>
      <dsp:spPr>
        <a:xfrm>
          <a:off x="3943350" y="1392749"/>
          <a:ext cx="2957512" cy="187802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en-US" sz="3900" kern="1200"/>
            <a:t>Or</a:t>
          </a:r>
        </a:p>
      </dsp:txBody>
      <dsp:txXfrm>
        <a:off x="3998355" y="1447754"/>
        <a:ext cx="2847502" cy="1768010"/>
      </dsp:txXfrm>
    </dsp:sp>
    <dsp:sp modelId="{7B778C04-6ED4-4F2F-8025-B73EB85D44A4}">
      <dsp:nvSpPr>
        <dsp:cNvPr id="0" name=""/>
        <dsp:cNvSpPr/>
      </dsp:nvSpPr>
      <dsp:spPr>
        <a:xfrm>
          <a:off x="7229475" y="1080567"/>
          <a:ext cx="2957512" cy="187802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172B824-5CDA-4416-BF1F-A4F27130E96C}">
      <dsp:nvSpPr>
        <dsp:cNvPr id="0" name=""/>
        <dsp:cNvSpPr/>
      </dsp:nvSpPr>
      <dsp:spPr>
        <a:xfrm>
          <a:off x="7558087" y="1392749"/>
          <a:ext cx="2957512" cy="187802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en-US" sz="3900" kern="1200"/>
            <a:t>Community and Hope</a:t>
          </a:r>
        </a:p>
      </dsp:txBody>
      <dsp:txXfrm>
        <a:off x="7613092" y="1447754"/>
        <a:ext cx="2847502" cy="1768010"/>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486202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Opening: Welcome the room. Briefly introduce yourself in your own words and share why this conversation matters to you. Event name and title supplied by the user.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Personal story space: Choose a difficult experience you feel comfortable sharing. Name the uncertainty without resolving it too quickly. Describe the support or small action that helped. Avoid implying that attitude determines cancer outcomes.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Tell a brief story of persistence or companionship. What helped on an ordinary day when progress was hard to see? Recognize that rest, accepting help or changing course can also be meaningful responses. Hope should never become an obligation to appear strong.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Personal story space: If it fits your experience, describe a time when your hopes changed. Allow uncertainty and mixed feelings to remain in the story. In cancer care, never imply that a different hope means someone has given up or failed.</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Bring the personal story into the shared purpose of the summit. Ask what our sources and experiences of hope call us to do for one another in this moment.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Close with the question and allow a pause. Thank the audience and HICOR. Hand the conversation back to the summit.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775A7-9E7D-8BB5-2E03-90E13693C11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2981BEC-5180-BF96-438A-5B1BFB8F934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8B029EF-70B0-1516-AE6C-711D590BBA61}"/>
              </a:ext>
            </a:extLst>
          </p:cNvPr>
          <p:cNvSpPr>
            <a:spLocks noGrp="1"/>
          </p:cNvSpPr>
          <p:nvPr>
            <p:ph type="dt" sz="half" idx="10"/>
          </p:nvPr>
        </p:nvSpPr>
        <p:spPr/>
        <p:txBody>
          <a:bodyPr/>
          <a:lstStyle/>
          <a:p>
            <a:fld id="{ABD937C8-8691-49B1-9418-3B3092F49140}" type="datetime1">
              <a:rPr lang="en-US" smtClean="0"/>
              <a:t>10/21/2026</a:t>
            </a:fld>
            <a:endParaRPr lang="en-US"/>
          </a:p>
        </p:txBody>
      </p:sp>
      <p:sp>
        <p:nvSpPr>
          <p:cNvPr id="5" name="Footer Placeholder 4">
            <a:extLst>
              <a:ext uri="{FF2B5EF4-FFF2-40B4-BE49-F238E27FC236}">
                <a16:creationId xmlns:a16="http://schemas.microsoft.com/office/drawing/2014/main" id="{66CE04C8-D280-DB48-0FE7-AC97D81BEF8C}"/>
              </a:ext>
            </a:extLst>
          </p:cNvPr>
          <p:cNvSpPr>
            <a:spLocks noGrp="1"/>
          </p:cNvSpPr>
          <p:nvPr>
            <p:ph type="ftr" sz="quarter" idx="11"/>
          </p:nvPr>
        </p:nvSpPr>
        <p:spPr/>
        <p:txBody>
          <a:bodyPr/>
          <a:lstStyle/>
          <a:p>
            <a:r>
              <a:rPr lang="en-US"/>
              <a:t>©A.W. Jackson,PT,DPT,MPH 2026</a:t>
            </a:r>
          </a:p>
        </p:txBody>
      </p:sp>
      <p:sp>
        <p:nvSpPr>
          <p:cNvPr id="6" name="Slide Number Placeholder 5">
            <a:extLst>
              <a:ext uri="{FF2B5EF4-FFF2-40B4-BE49-F238E27FC236}">
                <a16:creationId xmlns:a16="http://schemas.microsoft.com/office/drawing/2014/main" id="{345ECDC7-108B-D878-D039-417B4FF39FD7}"/>
              </a:ext>
            </a:extLst>
          </p:cNvPr>
          <p:cNvSpPr>
            <a:spLocks noGrp="1"/>
          </p:cNvSpPr>
          <p:nvPr>
            <p:ph type="sldNum" sz="quarter" idx="12"/>
          </p:nvPr>
        </p:nvSpPr>
        <p:spPr/>
        <p:txBody>
          <a:bodyPr/>
          <a:lstStyle/>
          <a:p>
            <a:fld id="{2DE90F28-AFBB-4AB2-AA79-6D3F72ED131B}" type="slidenum">
              <a:rPr lang="en-US" smtClean="0"/>
              <a:pPr/>
              <a:t>‹#›</a:t>
            </a:fld>
            <a:endParaRPr lang="en-US"/>
          </a:p>
        </p:txBody>
      </p:sp>
    </p:spTree>
    <p:extLst>
      <p:ext uri="{BB962C8B-B14F-4D97-AF65-F5344CB8AC3E}">
        <p14:creationId xmlns:p14="http://schemas.microsoft.com/office/powerpoint/2010/main" val="31523057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04C6B7-BAFA-4C70-2A5F-2E5EDC22AED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63BE1DB-5864-C785-187C-E61FC682D4F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BBFCF6-480A-59BF-DEFF-10DF47DF09D1}"/>
              </a:ext>
            </a:extLst>
          </p:cNvPr>
          <p:cNvSpPr>
            <a:spLocks noGrp="1"/>
          </p:cNvSpPr>
          <p:nvPr>
            <p:ph type="dt" sz="half" idx="10"/>
          </p:nvPr>
        </p:nvSpPr>
        <p:spPr/>
        <p:txBody>
          <a:bodyPr/>
          <a:lstStyle/>
          <a:p>
            <a:fld id="{6F3879BC-6956-48CB-99A3-815480B94328}" type="datetime1">
              <a:rPr lang="en-US" smtClean="0"/>
              <a:t>10/21/2026</a:t>
            </a:fld>
            <a:endParaRPr lang="en-US"/>
          </a:p>
        </p:txBody>
      </p:sp>
      <p:sp>
        <p:nvSpPr>
          <p:cNvPr id="5" name="Footer Placeholder 4">
            <a:extLst>
              <a:ext uri="{FF2B5EF4-FFF2-40B4-BE49-F238E27FC236}">
                <a16:creationId xmlns:a16="http://schemas.microsoft.com/office/drawing/2014/main" id="{774ECD82-3335-5DB6-D8C3-82B6B171BF66}"/>
              </a:ext>
            </a:extLst>
          </p:cNvPr>
          <p:cNvSpPr>
            <a:spLocks noGrp="1"/>
          </p:cNvSpPr>
          <p:nvPr>
            <p:ph type="ftr" sz="quarter" idx="11"/>
          </p:nvPr>
        </p:nvSpPr>
        <p:spPr/>
        <p:txBody>
          <a:bodyPr/>
          <a:lstStyle/>
          <a:p>
            <a:r>
              <a:rPr lang="en-US"/>
              <a:t>©A.W. Jackson,PT,DPT,MPH 2026</a:t>
            </a:r>
          </a:p>
        </p:txBody>
      </p:sp>
      <p:sp>
        <p:nvSpPr>
          <p:cNvPr id="6" name="Slide Number Placeholder 5">
            <a:extLst>
              <a:ext uri="{FF2B5EF4-FFF2-40B4-BE49-F238E27FC236}">
                <a16:creationId xmlns:a16="http://schemas.microsoft.com/office/drawing/2014/main" id="{9ABCE37D-E01C-D8B5-33D6-D2FE49A1460A}"/>
              </a:ext>
            </a:extLst>
          </p:cNvPr>
          <p:cNvSpPr>
            <a:spLocks noGrp="1"/>
          </p:cNvSpPr>
          <p:nvPr>
            <p:ph type="sldNum" sz="quarter" idx="12"/>
          </p:nvPr>
        </p:nvSpPr>
        <p:spPr/>
        <p:txBody>
          <a:bodyPr/>
          <a:lstStyle/>
          <a:p>
            <a:fld id="{2DE90F28-AFBB-4AB2-AA79-6D3F72ED131B}" type="slidenum">
              <a:rPr lang="en-US" smtClean="0"/>
              <a:pPr/>
              <a:t>‹#›</a:t>
            </a:fld>
            <a:endParaRPr lang="en-US"/>
          </a:p>
        </p:txBody>
      </p:sp>
    </p:spTree>
    <p:extLst>
      <p:ext uri="{BB962C8B-B14F-4D97-AF65-F5344CB8AC3E}">
        <p14:creationId xmlns:p14="http://schemas.microsoft.com/office/powerpoint/2010/main" val="13497296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1E1F3-B657-CD5A-D1AD-176DA224BFC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0B41A4A-14B5-E17A-357F-57919AC9F83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14E554-025A-DB04-A3E2-873E866C40C1}"/>
              </a:ext>
            </a:extLst>
          </p:cNvPr>
          <p:cNvSpPr>
            <a:spLocks noGrp="1"/>
          </p:cNvSpPr>
          <p:nvPr>
            <p:ph type="dt" sz="half" idx="10"/>
          </p:nvPr>
        </p:nvSpPr>
        <p:spPr/>
        <p:txBody>
          <a:bodyPr/>
          <a:lstStyle/>
          <a:p>
            <a:fld id="{F1BE02F2-E260-43B3-8E32-48B30CE6EA8F}" type="datetime1">
              <a:rPr lang="en-US" smtClean="0"/>
              <a:t>10/21/2026</a:t>
            </a:fld>
            <a:endParaRPr lang="en-US"/>
          </a:p>
        </p:txBody>
      </p:sp>
      <p:sp>
        <p:nvSpPr>
          <p:cNvPr id="5" name="Footer Placeholder 4">
            <a:extLst>
              <a:ext uri="{FF2B5EF4-FFF2-40B4-BE49-F238E27FC236}">
                <a16:creationId xmlns:a16="http://schemas.microsoft.com/office/drawing/2014/main" id="{FCBBAD18-F5EF-C515-2604-0A995EA35AC9}"/>
              </a:ext>
            </a:extLst>
          </p:cNvPr>
          <p:cNvSpPr>
            <a:spLocks noGrp="1"/>
          </p:cNvSpPr>
          <p:nvPr>
            <p:ph type="ftr" sz="quarter" idx="11"/>
          </p:nvPr>
        </p:nvSpPr>
        <p:spPr/>
        <p:txBody>
          <a:bodyPr/>
          <a:lstStyle/>
          <a:p>
            <a:r>
              <a:rPr lang="en-US"/>
              <a:t>©A.W. Jackson,PT,DPT,MPH 2026</a:t>
            </a:r>
          </a:p>
        </p:txBody>
      </p:sp>
      <p:sp>
        <p:nvSpPr>
          <p:cNvPr id="6" name="Slide Number Placeholder 5">
            <a:extLst>
              <a:ext uri="{FF2B5EF4-FFF2-40B4-BE49-F238E27FC236}">
                <a16:creationId xmlns:a16="http://schemas.microsoft.com/office/drawing/2014/main" id="{107E5518-E960-D6C3-F98A-AFBD6F09F8E6}"/>
              </a:ext>
            </a:extLst>
          </p:cNvPr>
          <p:cNvSpPr>
            <a:spLocks noGrp="1"/>
          </p:cNvSpPr>
          <p:nvPr>
            <p:ph type="sldNum" sz="quarter" idx="12"/>
          </p:nvPr>
        </p:nvSpPr>
        <p:spPr/>
        <p:txBody>
          <a:bodyPr/>
          <a:lstStyle/>
          <a:p>
            <a:fld id="{2DE90F28-AFBB-4AB2-AA79-6D3F72ED131B}" type="slidenum">
              <a:rPr lang="en-US" smtClean="0"/>
              <a:pPr/>
              <a:t>‹#›</a:t>
            </a:fld>
            <a:endParaRPr lang="en-US"/>
          </a:p>
        </p:txBody>
      </p:sp>
    </p:spTree>
    <p:extLst>
      <p:ext uri="{BB962C8B-B14F-4D97-AF65-F5344CB8AC3E}">
        <p14:creationId xmlns:p14="http://schemas.microsoft.com/office/powerpoint/2010/main" val="11372295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1C9801-12DF-D92F-F09F-38DBD6665A7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2AC74C5-11C0-6052-0927-5A177305421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DDB32EB-2FF2-29EC-93C5-AA3FA4F57E0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393307D-D3D9-93F4-4A52-50A25E6AB3B7}"/>
              </a:ext>
            </a:extLst>
          </p:cNvPr>
          <p:cNvSpPr>
            <a:spLocks noGrp="1"/>
          </p:cNvSpPr>
          <p:nvPr>
            <p:ph type="dt" sz="half" idx="10"/>
          </p:nvPr>
        </p:nvSpPr>
        <p:spPr/>
        <p:txBody>
          <a:bodyPr/>
          <a:lstStyle/>
          <a:p>
            <a:fld id="{DB2C3516-358B-45DC-B477-44FCBF170870}" type="datetime1">
              <a:rPr lang="en-US" smtClean="0"/>
              <a:t>10/21/2026</a:t>
            </a:fld>
            <a:endParaRPr lang="en-US"/>
          </a:p>
        </p:txBody>
      </p:sp>
      <p:sp>
        <p:nvSpPr>
          <p:cNvPr id="6" name="Footer Placeholder 5">
            <a:extLst>
              <a:ext uri="{FF2B5EF4-FFF2-40B4-BE49-F238E27FC236}">
                <a16:creationId xmlns:a16="http://schemas.microsoft.com/office/drawing/2014/main" id="{A6D9D0CE-0803-0CE0-52C9-AD0A6CBB8383}"/>
              </a:ext>
            </a:extLst>
          </p:cNvPr>
          <p:cNvSpPr>
            <a:spLocks noGrp="1"/>
          </p:cNvSpPr>
          <p:nvPr>
            <p:ph type="ftr" sz="quarter" idx="11"/>
          </p:nvPr>
        </p:nvSpPr>
        <p:spPr/>
        <p:txBody>
          <a:bodyPr/>
          <a:lstStyle/>
          <a:p>
            <a:r>
              <a:rPr lang="en-US"/>
              <a:t>©A.W. Jackson,PT,DPT,MPH 2026</a:t>
            </a:r>
          </a:p>
        </p:txBody>
      </p:sp>
      <p:sp>
        <p:nvSpPr>
          <p:cNvPr id="7" name="Slide Number Placeholder 6">
            <a:extLst>
              <a:ext uri="{FF2B5EF4-FFF2-40B4-BE49-F238E27FC236}">
                <a16:creationId xmlns:a16="http://schemas.microsoft.com/office/drawing/2014/main" id="{DDF7E50F-E394-6FAC-7F33-8564A0972E23}"/>
              </a:ext>
            </a:extLst>
          </p:cNvPr>
          <p:cNvSpPr>
            <a:spLocks noGrp="1"/>
          </p:cNvSpPr>
          <p:nvPr>
            <p:ph type="sldNum" sz="quarter" idx="12"/>
          </p:nvPr>
        </p:nvSpPr>
        <p:spPr/>
        <p:txBody>
          <a:bodyPr/>
          <a:lstStyle/>
          <a:p>
            <a:fld id="{2DE90F28-AFBB-4AB2-AA79-6D3F72ED131B}" type="slidenum">
              <a:rPr lang="en-US" smtClean="0"/>
              <a:pPr/>
              <a:t>‹#›</a:t>
            </a:fld>
            <a:endParaRPr lang="en-US"/>
          </a:p>
        </p:txBody>
      </p:sp>
    </p:spTree>
    <p:extLst>
      <p:ext uri="{BB962C8B-B14F-4D97-AF65-F5344CB8AC3E}">
        <p14:creationId xmlns:p14="http://schemas.microsoft.com/office/powerpoint/2010/main" val="27350236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B298C-1C6C-3B28-100B-CB184EC5505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1510F9F-2D9F-DD44-282F-B0E5FA97CF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9091A0A-61EC-ACB9-0466-68B021F1588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63138FB-D069-6905-A615-4196F96C577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2DB761F-0ACA-7402-232B-41317019894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18C3D52-8C5D-6FB2-C8DA-DCE13B583E6F}"/>
              </a:ext>
            </a:extLst>
          </p:cNvPr>
          <p:cNvSpPr>
            <a:spLocks noGrp="1"/>
          </p:cNvSpPr>
          <p:nvPr>
            <p:ph type="dt" sz="half" idx="10"/>
          </p:nvPr>
        </p:nvSpPr>
        <p:spPr/>
        <p:txBody>
          <a:bodyPr/>
          <a:lstStyle/>
          <a:p>
            <a:fld id="{0ECC2CF3-CDFA-4583-B9D8-11ED95CC4CA2}" type="datetime1">
              <a:rPr lang="en-US" smtClean="0"/>
              <a:t>10/21/2026</a:t>
            </a:fld>
            <a:endParaRPr lang="en-US"/>
          </a:p>
        </p:txBody>
      </p:sp>
      <p:sp>
        <p:nvSpPr>
          <p:cNvPr id="8" name="Footer Placeholder 7">
            <a:extLst>
              <a:ext uri="{FF2B5EF4-FFF2-40B4-BE49-F238E27FC236}">
                <a16:creationId xmlns:a16="http://schemas.microsoft.com/office/drawing/2014/main" id="{732D0E5D-5050-5A5B-83F6-B91FD0252DD7}"/>
              </a:ext>
            </a:extLst>
          </p:cNvPr>
          <p:cNvSpPr>
            <a:spLocks noGrp="1"/>
          </p:cNvSpPr>
          <p:nvPr>
            <p:ph type="ftr" sz="quarter" idx="11"/>
          </p:nvPr>
        </p:nvSpPr>
        <p:spPr/>
        <p:txBody>
          <a:bodyPr/>
          <a:lstStyle/>
          <a:p>
            <a:r>
              <a:rPr lang="en-US"/>
              <a:t>©A.W. Jackson,PT,DPT,MPH 2026</a:t>
            </a:r>
          </a:p>
        </p:txBody>
      </p:sp>
      <p:sp>
        <p:nvSpPr>
          <p:cNvPr id="9" name="Slide Number Placeholder 8">
            <a:extLst>
              <a:ext uri="{FF2B5EF4-FFF2-40B4-BE49-F238E27FC236}">
                <a16:creationId xmlns:a16="http://schemas.microsoft.com/office/drawing/2014/main" id="{97C0C151-1294-CBFD-D291-9F1E9A98F738}"/>
              </a:ext>
            </a:extLst>
          </p:cNvPr>
          <p:cNvSpPr>
            <a:spLocks noGrp="1"/>
          </p:cNvSpPr>
          <p:nvPr>
            <p:ph type="sldNum" sz="quarter" idx="12"/>
          </p:nvPr>
        </p:nvSpPr>
        <p:spPr/>
        <p:txBody>
          <a:bodyPr/>
          <a:lstStyle/>
          <a:p>
            <a:fld id="{2DE90F28-AFBB-4AB2-AA79-6D3F72ED131B}" type="slidenum">
              <a:rPr lang="en-US" smtClean="0"/>
              <a:pPr/>
              <a:t>‹#›</a:t>
            </a:fld>
            <a:endParaRPr lang="en-US"/>
          </a:p>
        </p:txBody>
      </p:sp>
    </p:spTree>
    <p:extLst>
      <p:ext uri="{BB962C8B-B14F-4D97-AF65-F5344CB8AC3E}">
        <p14:creationId xmlns:p14="http://schemas.microsoft.com/office/powerpoint/2010/main" val="16231643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7C55B-2537-0EC6-E341-E695B5C2262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071E1C2-A4AC-3740-0D34-3BA11A0A631A}"/>
              </a:ext>
            </a:extLst>
          </p:cNvPr>
          <p:cNvSpPr>
            <a:spLocks noGrp="1"/>
          </p:cNvSpPr>
          <p:nvPr>
            <p:ph type="dt" sz="half" idx="10"/>
          </p:nvPr>
        </p:nvSpPr>
        <p:spPr/>
        <p:txBody>
          <a:bodyPr/>
          <a:lstStyle/>
          <a:p>
            <a:fld id="{3DC3FCF5-A549-45CA-8158-FE64D5C9032D}" type="datetime1">
              <a:rPr lang="en-US" smtClean="0"/>
              <a:t>10/21/2026</a:t>
            </a:fld>
            <a:endParaRPr lang="en-US"/>
          </a:p>
        </p:txBody>
      </p:sp>
      <p:sp>
        <p:nvSpPr>
          <p:cNvPr id="4" name="Footer Placeholder 3">
            <a:extLst>
              <a:ext uri="{FF2B5EF4-FFF2-40B4-BE49-F238E27FC236}">
                <a16:creationId xmlns:a16="http://schemas.microsoft.com/office/drawing/2014/main" id="{96171F74-FC7C-40FE-EB67-E94E8E296D28}"/>
              </a:ext>
            </a:extLst>
          </p:cNvPr>
          <p:cNvSpPr>
            <a:spLocks noGrp="1"/>
          </p:cNvSpPr>
          <p:nvPr>
            <p:ph type="ftr" sz="quarter" idx="11"/>
          </p:nvPr>
        </p:nvSpPr>
        <p:spPr/>
        <p:txBody>
          <a:bodyPr/>
          <a:lstStyle/>
          <a:p>
            <a:r>
              <a:rPr lang="en-US"/>
              <a:t>©A.W. Jackson,PT,DPT,MPH 2026</a:t>
            </a:r>
          </a:p>
        </p:txBody>
      </p:sp>
      <p:sp>
        <p:nvSpPr>
          <p:cNvPr id="5" name="Slide Number Placeholder 4">
            <a:extLst>
              <a:ext uri="{FF2B5EF4-FFF2-40B4-BE49-F238E27FC236}">
                <a16:creationId xmlns:a16="http://schemas.microsoft.com/office/drawing/2014/main" id="{864AFCB7-3B7F-0464-A6A0-1760EF04E88D}"/>
              </a:ext>
            </a:extLst>
          </p:cNvPr>
          <p:cNvSpPr>
            <a:spLocks noGrp="1"/>
          </p:cNvSpPr>
          <p:nvPr>
            <p:ph type="sldNum" sz="quarter" idx="12"/>
          </p:nvPr>
        </p:nvSpPr>
        <p:spPr/>
        <p:txBody>
          <a:bodyPr/>
          <a:lstStyle/>
          <a:p>
            <a:fld id="{2DE90F28-AFBB-4AB2-AA79-6D3F72ED131B}" type="slidenum">
              <a:rPr lang="en-US" smtClean="0"/>
              <a:pPr/>
              <a:t>‹#›</a:t>
            </a:fld>
            <a:endParaRPr lang="en-US"/>
          </a:p>
        </p:txBody>
      </p:sp>
    </p:spTree>
    <p:extLst>
      <p:ext uri="{BB962C8B-B14F-4D97-AF65-F5344CB8AC3E}">
        <p14:creationId xmlns:p14="http://schemas.microsoft.com/office/powerpoint/2010/main" val="7995376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D91B17D-777F-E21C-E3FB-EFE1CEDEB30F}"/>
              </a:ext>
            </a:extLst>
          </p:cNvPr>
          <p:cNvSpPr>
            <a:spLocks noGrp="1"/>
          </p:cNvSpPr>
          <p:nvPr>
            <p:ph type="dt" sz="half" idx="10"/>
          </p:nvPr>
        </p:nvSpPr>
        <p:spPr/>
        <p:txBody>
          <a:bodyPr/>
          <a:lstStyle/>
          <a:p>
            <a:fld id="{4DF56386-E589-4CC5-9774-E110A5E6EF0B}" type="datetime1">
              <a:rPr lang="en-US" smtClean="0"/>
              <a:t>10/21/2026</a:t>
            </a:fld>
            <a:endParaRPr lang="en-US"/>
          </a:p>
        </p:txBody>
      </p:sp>
      <p:sp>
        <p:nvSpPr>
          <p:cNvPr id="3" name="Footer Placeholder 2">
            <a:extLst>
              <a:ext uri="{FF2B5EF4-FFF2-40B4-BE49-F238E27FC236}">
                <a16:creationId xmlns:a16="http://schemas.microsoft.com/office/drawing/2014/main" id="{DA76C2B4-40C7-D241-F0A2-ED59A9FDE9BD}"/>
              </a:ext>
            </a:extLst>
          </p:cNvPr>
          <p:cNvSpPr>
            <a:spLocks noGrp="1"/>
          </p:cNvSpPr>
          <p:nvPr>
            <p:ph type="ftr" sz="quarter" idx="11"/>
          </p:nvPr>
        </p:nvSpPr>
        <p:spPr/>
        <p:txBody>
          <a:bodyPr/>
          <a:lstStyle/>
          <a:p>
            <a:r>
              <a:rPr lang="en-US"/>
              <a:t>©A.W. Jackson,PT,DPT,MPH 2026</a:t>
            </a:r>
          </a:p>
        </p:txBody>
      </p:sp>
      <p:sp>
        <p:nvSpPr>
          <p:cNvPr id="4" name="Slide Number Placeholder 3">
            <a:extLst>
              <a:ext uri="{FF2B5EF4-FFF2-40B4-BE49-F238E27FC236}">
                <a16:creationId xmlns:a16="http://schemas.microsoft.com/office/drawing/2014/main" id="{6A622E7C-2248-65CD-51AC-C178AB049C9C}"/>
              </a:ext>
            </a:extLst>
          </p:cNvPr>
          <p:cNvSpPr>
            <a:spLocks noGrp="1"/>
          </p:cNvSpPr>
          <p:nvPr>
            <p:ph type="sldNum" sz="quarter" idx="12"/>
          </p:nvPr>
        </p:nvSpPr>
        <p:spPr/>
        <p:txBody>
          <a:bodyPr/>
          <a:lstStyle/>
          <a:p>
            <a:fld id="{2DE90F28-AFBB-4AB2-AA79-6D3F72ED131B}" type="slidenum">
              <a:rPr lang="en-US" smtClean="0"/>
              <a:pPr/>
              <a:t>‹#›</a:t>
            </a:fld>
            <a:endParaRPr lang="en-US"/>
          </a:p>
        </p:txBody>
      </p:sp>
    </p:spTree>
    <p:extLst>
      <p:ext uri="{BB962C8B-B14F-4D97-AF65-F5344CB8AC3E}">
        <p14:creationId xmlns:p14="http://schemas.microsoft.com/office/powerpoint/2010/main" val="23255011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FF830-E6BA-D845-5F6F-138D16FB91F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2B93EF4-7A22-7FD3-61FB-7A911ADF928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3047913-B595-1DB0-9D0C-A15A49605E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5AE6DD8-0264-8AF8-600C-124DC0D4E28C}"/>
              </a:ext>
            </a:extLst>
          </p:cNvPr>
          <p:cNvSpPr>
            <a:spLocks noGrp="1"/>
          </p:cNvSpPr>
          <p:nvPr>
            <p:ph type="dt" sz="half" idx="10"/>
          </p:nvPr>
        </p:nvSpPr>
        <p:spPr/>
        <p:txBody>
          <a:bodyPr/>
          <a:lstStyle/>
          <a:p>
            <a:fld id="{9BE79D8F-9475-40AA-830B-1DF01D13AEFC}" type="datetime1">
              <a:rPr lang="en-US" smtClean="0"/>
              <a:t>10/21/2026</a:t>
            </a:fld>
            <a:endParaRPr lang="en-US"/>
          </a:p>
        </p:txBody>
      </p:sp>
      <p:sp>
        <p:nvSpPr>
          <p:cNvPr id="6" name="Footer Placeholder 5">
            <a:extLst>
              <a:ext uri="{FF2B5EF4-FFF2-40B4-BE49-F238E27FC236}">
                <a16:creationId xmlns:a16="http://schemas.microsoft.com/office/drawing/2014/main" id="{CDF927C5-62CB-56B8-C094-F36DD40C4690}"/>
              </a:ext>
            </a:extLst>
          </p:cNvPr>
          <p:cNvSpPr>
            <a:spLocks noGrp="1"/>
          </p:cNvSpPr>
          <p:nvPr>
            <p:ph type="ftr" sz="quarter" idx="11"/>
          </p:nvPr>
        </p:nvSpPr>
        <p:spPr/>
        <p:txBody>
          <a:bodyPr/>
          <a:lstStyle/>
          <a:p>
            <a:r>
              <a:rPr lang="en-US"/>
              <a:t>©A.W. Jackson,PT,DPT,MPH 2026</a:t>
            </a:r>
          </a:p>
        </p:txBody>
      </p:sp>
      <p:sp>
        <p:nvSpPr>
          <p:cNvPr id="7" name="Slide Number Placeholder 6">
            <a:extLst>
              <a:ext uri="{FF2B5EF4-FFF2-40B4-BE49-F238E27FC236}">
                <a16:creationId xmlns:a16="http://schemas.microsoft.com/office/drawing/2014/main" id="{824069AF-21D2-7E70-3D92-FB8E1BCD9EAA}"/>
              </a:ext>
            </a:extLst>
          </p:cNvPr>
          <p:cNvSpPr>
            <a:spLocks noGrp="1"/>
          </p:cNvSpPr>
          <p:nvPr>
            <p:ph type="sldNum" sz="quarter" idx="12"/>
          </p:nvPr>
        </p:nvSpPr>
        <p:spPr/>
        <p:txBody>
          <a:bodyPr/>
          <a:lstStyle/>
          <a:p>
            <a:fld id="{2DE90F28-AFBB-4AB2-AA79-6D3F72ED131B}" type="slidenum">
              <a:rPr lang="en-US" smtClean="0"/>
              <a:pPr/>
              <a:t>‹#›</a:t>
            </a:fld>
            <a:endParaRPr lang="en-US"/>
          </a:p>
        </p:txBody>
      </p:sp>
    </p:spTree>
    <p:extLst>
      <p:ext uri="{BB962C8B-B14F-4D97-AF65-F5344CB8AC3E}">
        <p14:creationId xmlns:p14="http://schemas.microsoft.com/office/powerpoint/2010/main" val="994945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51A9A-3D75-F30A-82CD-6C839AEFEAB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66CA8A6-CBEF-B251-30AD-49A1B36B59D7}"/>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4573193-FB5A-2F99-E78F-2477B8326C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57F65A3-D15A-1A51-4FF6-09F56ED5E3E0}"/>
              </a:ext>
            </a:extLst>
          </p:cNvPr>
          <p:cNvSpPr>
            <a:spLocks noGrp="1"/>
          </p:cNvSpPr>
          <p:nvPr>
            <p:ph type="dt" sz="half" idx="10"/>
          </p:nvPr>
        </p:nvSpPr>
        <p:spPr/>
        <p:txBody>
          <a:bodyPr/>
          <a:lstStyle/>
          <a:p>
            <a:fld id="{212683A1-6E2C-4727-B95A-7E12D8C113A6}" type="datetime1">
              <a:rPr lang="en-US" smtClean="0"/>
              <a:t>10/21/2026</a:t>
            </a:fld>
            <a:endParaRPr lang="en-US"/>
          </a:p>
        </p:txBody>
      </p:sp>
      <p:sp>
        <p:nvSpPr>
          <p:cNvPr id="6" name="Footer Placeholder 5">
            <a:extLst>
              <a:ext uri="{FF2B5EF4-FFF2-40B4-BE49-F238E27FC236}">
                <a16:creationId xmlns:a16="http://schemas.microsoft.com/office/drawing/2014/main" id="{99C80667-FE4A-8290-C2E9-2052E9BEDD3E}"/>
              </a:ext>
            </a:extLst>
          </p:cNvPr>
          <p:cNvSpPr>
            <a:spLocks noGrp="1"/>
          </p:cNvSpPr>
          <p:nvPr>
            <p:ph type="ftr" sz="quarter" idx="11"/>
          </p:nvPr>
        </p:nvSpPr>
        <p:spPr/>
        <p:txBody>
          <a:bodyPr/>
          <a:lstStyle/>
          <a:p>
            <a:r>
              <a:rPr lang="en-US"/>
              <a:t>©A.W. Jackson,PT,DPT,MPH 2026</a:t>
            </a:r>
          </a:p>
        </p:txBody>
      </p:sp>
      <p:sp>
        <p:nvSpPr>
          <p:cNvPr id="7" name="Slide Number Placeholder 6">
            <a:extLst>
              <a:ext uri="{FF2B5EF4-FFF2-40B4-BE49-F238E27FC236}">
                <a16:creationId xmlns:a16="http://schemas.microsoft.com/office/drawing/2014/main" id="{0366CB7F-0793-EB88-3CD1-DC7E97851914}"/>
              </a:ext>
            </a:extLst>
          </p:cNvPr>
          <p:cNvSpPr>
            <a:spLocks noGrp="1"/>
          </p:cNvSpPr>
          <p:nvPr>
            <p:ph type="sldNum" sz="quarter" idx="12"/>
          </p:nvPr>
        </p:nvSpPr>
        <p:spPr/>
        <p:txBody>
          <a:bodyPr/>
          <a:lstStyle/>
          <a:p>
            <a:fld id="{2DE90F28-AFBB-4AB2-AA79-6D3F72ED131B}" type="slidenum">
              <a:rPr lang="en-US" smtClean="0"/>
              <a:pPr/>
              <a:t>‹#›</a:t>
            </a:fld>
            <a:endParaRPr lang="en-US"/>
          </a:p>
        </p:txBody>
      </p:sp>
    </p:spTree>
    <p:extLst>
      <p:ext uri="{BB962C8B-B14F-4D97-AF65-F5344CB8AC3E}">
        <p14:creationId xmlns:p14="http://schemas.microsoft.com/office/powerpoint/2010/main" val="22904284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B4F6FB-1B2E-86C4-2735-40EDFDEB61A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5A3CEE3-15C7-7467-A724-2202294E6CF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C72B31-EC27-8748-5F31-22FF4CBA21C1}"/>
              </a:ext>
            </a:extLst>
          </p:cNvPr>
          <p:cNvSpPr>
            <a:spLocks noGrp="1"/>
          </p:cNvSpPr>
          <p:nvPr>
            <p:ph type="dt" sz="half" idx="10"/>
          </p:nvPr>
        </p:nvSpPr>
        <p:spPr/>
        <p:txBody>
          <a:bodyPr/>
          <a:lstStyle/>
          <a:p>
            <a:fld id="{756AC1F1-0B22-49BC-A998-7B06EDA86193}" type="datetime1">
              <a:rPr lang="en-US" smtClean="0"/>
              <a:t>10/21/2026</a:t>
            </a:fld>
            <a:endParaRPr lang="en-US"/>
          </a:p>
        </p:txBody>
      </p:sp>
      <p:sp>
        <p:nvSpPr>
          <p:cNvPr id="5" name="Footer Placeholder 4">
            <a:extLst>
              <a:ext uri="{FF2B5EF4-FFF2-40B4-BE49-F238E27FC236}">
                <a16:creationId xmlns:a16="http://schemas.microsoft.com/office/drawing/2014/main" id="{2E63DA4C-7C63-464D-EF86-2D1591E1515C}"/>
              </a:ext>
            </a:extLst>
          </p:cNvPr>
          <p:cNvSpPr>
            <a:spLocks noGrp="1"/>
          </p:cNvSpPr>
          <p:nvPr>
            <p:ph type="ftr" sz="quarter" idx="11"/>
          </p:nvPr>
        </p:nvSpPr>
        <p:spPr/>
        <p:txBody>
          <a:bodyPr/>
          <a:lstStyle/>
          <a:p>
            <a:r>
              <a:rPr lang="en-US"/>
              <a:t>©A.W. Jackson,PT,DPT,MPH 2026</a:t>
            </a:r>
          </a:p>
        </p:txBody>
      </p:sp>
      <p:sp>
        <p:nvSpPr>
          <p:cNvPr id="6" name="Slide Number Placeholder 5">
            <a:extLst>
              <a:ext uri="{FF2B5EF4-FFF2-40B4-BE49-F238E27FC236}">
                <a16:creationId xmlns:a16="http://schemas.microsoft.com/office/drawing/2014/main" id="{7F8A929B-D705-B808-16D4-AF733DD553BE}"/>
              </a:ext>
            </a:extLst>
          </p:cNvPr>
          <p:cNvSpPr>
            <a:spLocks noGrp="1"/>
          </p:cNvSpPr>
          <p:nvPr>
            <p:ph type="sldNum" sz="quarter" idx="12"/>
          </p:nvPr>
        </p:nvSpPr>
        <p:spPr/>
        <p:txBody>
          <a:bodyPr/>
          <a:lstStyle/>
          <a:p>
            <a:fld id="{2DE90F28-AFBB-4AB2-AA79-6D3F72ED131B}" type="slidenum">
              <a:rPr lang="en-US" smtClean="0"/>
              <a:pPr/>
              <a:t>‹#›</a:t>
            </a:fld>
            <a:endParaRPr lang="en-US"/>
          </a:p>
        </p:txBody>
      </p:sp>
    </p:spTree>
    <p:extLst>
      <p:ext uri="{BB962C8B-B14F-4D97-AF65-F5344CB8AC3E}">
        <p14:creationId xmlns:p14="http://schemas.microsoft.com/office/powerpoint/2010/main" val="18844838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34EDE65-0711-6AE9-CC18-C327AB90C4B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EB64731-FADE-C323-2DEC-D3CDC9B791C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DB3F67D-8B66-7ADC-A356-76E1CCE182E9}"/>
              </a:ext>
            </a:extLst>
          </p:cNvPr>
          <p:cNvSpPr>
            <a:spLocks noGrp="1"/>
          </p:cNvSpPr>
          <p:nvPr>
            <p:ph type="dt" sz="half" idx="10"/>
          </p:nvPr>
        </p:nvSpPr>
        <p:spPr/>
        <p:txBody>
          <a:bodyPr/>
          <a:lstStyle/>
          <a:p>
            <a:fld id="{F63AD3BE-DB2E-4928-BC7C-5647AA8BDCCC}" type="datetime1">
              <a:rPr lang="en-US" smtClean="0"/>
              <a:t>10/21/2026</a:t>
            </a:fld>
            <a:endParaRPr lang="en-US"/>
          </a:p>
        </p:txBody>
      </p:sp>
      <p:sp>
        <p:nvSpPr>
          <p:cNvPr id="5" name="Footer Placeholder 4">
            <a:extLst>
              <a:ext uri="{FF2B5EF4-FFF2-40B4-BE49-F238E27FC236}">
                <a16:creationId xmlns:a16="http://schemas.microsoft.com/office/drawing/2014/main" id="{4FB2FAA8-BC2F-7B34-9527-6369C206026C}"/>
              </a:ext>
            </a:extLst>
          </p:cNvPr>
          <p:cNvSpPr>
            <a:spLocks noGrp="1"/>
          </p:cNvSpPr>
          <p:nvPr>
            <p:ph type="ftr" sz="quarter" idx="11"/>
          </p:nvPr>
        </p:nvSpPr>
        <p:spPr/>
        <p:txBody>
          <a:bodyPr/>
          <a:lstStyle/>
          <a:p>
            <a:r>
              <a:rPr lang="en-US"/>
              <a:t>©A.W. Jackson,PT,DPT,MPH 2026</a:t>
            </a:r>
          </a:p>
        </p:txBody>
      </p:sp>
      <p:sp>
        <p:nvSpPr>
          <p:cNvPr id="6" name="Slide Number Placeholder 5">
            <a:extLst>
              <a:ext uri="{FF2B5EF4-FFF2-40B4-BE49-F238E27FC236}">
                <a16:creationId xmlns:a16="http://schemas.microsoft.com/office/drawing/2014/main" id="{CBF3C1BF-35D8-77B7-8712-C70C90C06DA7}"/>
              </a:ext>
            </a:extLst>
          </p:cNvPr>
          <p:cNvSpPr>
            <a:spLocks noGrp="1"/>
          </p:cNvSpPr>
          <p:nvPr>
            <p:ph type="sldNum" sz="quarter" idx="12"/>
          </p:nvPr>
        </p:nvSpPr>
        <p:spPr/>
        <p:txBody>
          <a:bodyPr/>
          <a:lstStyle/>
          <a:p>
            <a:fld id="{2DE90F28-AFBB-4AB2-AA79-6D3F72ED131B}" type="slidenum">
              <a:rPr lang="en-US" smtClean="0"/>
              <a:pPr/>
              <a:t>‹#›</a:t>
            </a:fld>
            <a:endParaRPr lang="en-US"/>
          </a:p>
        </p:txBody>
      </p:sp>
    </p:spTree>
    <p:extLst>
      <p:ext uri="{BB962C8B-B14F-4D97-AF65-F5344CB8AC3E}">
        <p14:creationId xmlns:p14="http://schemas.microsoft.com/office/powerpoint/2010/main" val="36367135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768963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0643562-A62F-938E-6A61-BA62EA30993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A5BA656-9931-C6CB-F870-42528C21122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5D9DFB0-8236-9313-6824-C0A73FDCEB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ABC6422-A61E-4795-9437-ADD1181C51A0}" type="datetime1">
              <a:rPr lang="en-US" smtClean="0"/>
              <a:t>10/21/2026</a:t>
            </a:fld>
            <a:endParaRPr lang="en-US"/>
          </a:p>
        </p:txBody>
      </p:sp>
      <p:sp>
        <p:nvSpPr>
          <p:cNvPr id="5" name="Footer Placeholder 4">
            <a:extLst>
              <a:ext uri="{FF2B5EF4-FFF2-40B4-BE49-F238E27FC236}">
                <a16:creationId xmlns:a16="http://schemas.microsoft.com/office/drawing/2014/main" id="{3639AA92-A6EA-4D81-09A4-72894D76B3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en-US"/>
              <a:t>©A.W. Jackson,PT,DPT,MPH 2026</a:t>
            </a:r>
          </a:p>
        </p:txBody>
      </p:sp>
      <p:sp>
        <p:nvSpPr>
          <p:cNvPr id="6" name="Slide Number Placeholder 5">
            <a:extLst>
              <a:ext uri="{FF2B5EF4-FFF2-40B4-BE49-F238E27FC236}">
                <a16:creationId xmlns:a16="http://schemas.microsoft.com/office/drawing/2014/main" id="{4F6CF2C8-97F3-F11D-9E51-BD4310E61F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DE90F28-AFBB-4AB2-AA79-6D3F72ED131B}" type="slidenum">
              <a:rPr lang="en-US" smtClean="0"/>
              <a:pPr/>
              <a:t>‹#›</a:t>
            </a:fld>
            <a:endParaRPr lang="en-US"/>
          </a:p>
        </p:txBody>
      </p:sp>
    </p:spTree>
    <p:extLst>
      <p:ext uri="{BB962C8B-B14F-4D97-AF65-F5344CB8AC3E}">
        <p14:creationId xmlns:p14="http://schemas.microsoft.com/office/powerpoint/2010/main" val="274541452"/>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 id="2147483777" r:id="rId11"/>
    <p:sldLayoutId id="2147483778" r:id="rId12"/>
  </p:sldLayoutIdLst>
  <p:hf sldNum="0"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8.xml"/><Relationship Id="rId6" Type="http://schemas.openxmlformats.org/officeDocument/2006/relationships/image" Target="../media/image9.jpg"/><Relationship Id="rId5" Type="http://schemas.openxmlformats.org/officeDocument/2006/relationships/image" Target="../media/image8.jpe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hyperlink" Target="https://www.cancer.gov/about-cancer/understanding/statistics" TargetMode="External"/><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hyperlink" Target="https://www.merriam-webster.com/dictionary/hope" TargetMode="External"/><Relationship Id="rId2" Type="http://schemas.openxmlformats.org/officeDocument/2006/relationships/image" Target="../media/image12.jp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8.xml"/><Relationship Id="rId5" Type="http://schemas.openxmlformats.org/officeDocument/2006/relationships/image" Target="../media/image17.jpg"/><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amp;w=3840&amp;q=75"/><Relationship Id="rId1" Type="http://schemas.openxmlformats.org/officeDocument/2006/relationships/slideLayout" Target="../slideLayouts/slideLayout5.xml"/><Relationship Id="rId4" Type="http://schemas.openxmlformats.org/officeDocument/2006/relationships/image" Target="../media/image20.jp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qsen-interdiciplinaryteams.wikispaces.com/" TargetMode="External"/><Relationship Id="rId7" Type="http://schemas.openxmlformats.org/officeDocument/2006/relationships/hyperlink" Target="https://creativecommons.org/licenses/by-sa/3.0/" TargetMode="External"/><Relationship Id="rId2" Type="http://schemas.openxmlformats.org/officeDocument/2006/relationships/image" Target="../media/image22.jpeg"/><Relationship Id="rId1" Type="http://schemas.openxmlformats.org/officeDocument/2006/relationships/slideLayout" Target="../slideLayouts/slideLayout4.xml"/><Relationship Id="rId6" Type="http://schemas.openxmlformats.org/officeDocument/2006/relationships/hyperlink" Target="https://creativecommons.org/licenses/by-nc/3.0/" TargetMode="External"/><Relationship Id="rId5" Type="http://schemas.openxmlformats.org/officeDocument/2006/relationships/hyperlink" Target="http://www.newclearvision.com/2013/11/" TargetMode="External"/><Relationship Id="rId4" Type="http://schemas.openxmlformats.org/officeDocument/2006/relationships/image" Target="../media/image23.jp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4.xml"/><Relationship Id="rId1" Type="http://schemas.openxmlformats.org/officeDocument/2006/relationships/slideLayout" Target="../slideLayouts/slideLayout12.xml"/><Relationship Id="rId5" Type="http://schemas.openxmlformats.org/officeDocument/2006/relationships/image" Target="../media/image26.jpg"/><Relationship Id="rId4" Type="http://schemas.openxmlformats.org/officeDocument/2006/relationships/image" Target="../media/image25.jpg"/></Relationships>
</file>

<file path=ppt/slides/_rels/slide17.xml.rels><?xml version="1.0" encoding="UTF-8" standalone="yes"?>
<Relationships xmlns="http://schemas.openxmlformats.org/package/2006/relationships"><Relationship Id="rId3" Type="http://schemas.openxmlformats.org/officeDocument/2006/relationships/image" Target="../media/image27.SQhyDSrvvEXJX5dzVB6wfs8uE4ZiPWK5xDUTuJmjxh4"/><Relationship Id="rId2" Type="http://schemas.openxmlformats.org/officeDocument/2006/relationships/notesSlide" Target="../notesSlides/notesSlide5.xml"/><Relationship Id="rId1" Type="http://schemas.openxmlformats.org/officeDocument/2006/relationships/slideLayout" Target="../slideLayouts/slideLayout8.xml"/><Relationship Id="rId5" Type="http://schemas.openxmlformats.org/officeDocument/2006/relationships/hyperlink" Target="https://creativecommons.org/licenses/by-nc-nd/3.0/" TargetMode="External"/><Relationship Id="rId4" Type="http://schemas.openxmlformats.org/officeDocument/2006/relationships/hyperlink" Target="https://www.deviantart.com/k3-studio/art/Chromatic-spiral-416032436"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hyperlink" Target="https://www.flickr.com/photos/unicphoto/9938827643/" TargetMode="External"/><Relationship Id="rId2" Type="http://schemas.openxmlformats.org/officeDocument/2006/relationships/image" Target="../media/image28.jpg"/><Relationship Id="rId1" Type="http://schemas.openxmlformats.org/officeDocument/2006/relationships/slideLayout" Target="../slideLayouts/slideLayout8.xml"/><Relationship Id="rId4" Type="http://schemas.openxmlformats.org/officeDocument/2006/relationships/hyperlink" Target="https://creativecommons.org/licenses/by-nc-nd/3.0/" TargetMode="Externa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openxmlformats.org/officeDocument/2006/relationships/hyperlink" Target="https://creativecommons.org/licenses/by-sa/3.0/" TargetMode="External"/><Relationship Id="rId4" Type="http://schemas.openxmlformats.org/officeDocument/2006/relationships/hyperlink" Target="https://classanzick.wikispaces.com/Science" TargetMode="External"/></Relationships>
</file>

<file path=ppt/slides/_rels/slide2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B51F32"/>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0000001-0001-4000-8000-000000000000}"/>
              </a:ext>
            </a:extLst>
          </p:cNvPr>
          <p:cNvSpPr>
            <a:spLocks noGrp="1"/>
          </p:cNvSpPr>
          <p:nvPr/>
        </p:nvSpPr>
        <p:spPr>
          <a:xfrm>
            <a:off x="11239500" y="6305550"/>
            <a:ext cx="476250" cy="247650"/>
          </a:xfrm>
          <a:prstGeom prst="rect">
            <a:avLst/>
          </a:prstGeom>
          <a:noFill/>
          <a:ln w="0">
            <a:noFill/>
          </a:ln>
        </p:spPr>
        <p:txBody>
          <a:bodyPr>
            <a:noAutofit/>
          </a:bodyPr>
          <a:lstStyle/>
          <a:p>
            <a:pPr>
              <a:defRPr sz="1200" b="0">
                <a:solidFill>
                  <a:srgbClr val="FFFFFF"/>
                </a:solidFill>
                <a:latin typeface="Aptos"/>
                <a:ea typeface="Aptos"/>
                <a:cs typeface="Aptos"/>
              </a:defRPr>
            </a:pPr>
            <a:r>
              <a:rPr lang="en-US" sz="1200" b="0">
                <a:solidFill>
                  <a:srgbClr val="FFFFFF"/>
                </a:solidFill>
                <a:latin typeface="Aptos"/>
                <a:ea typeface="Aptos"/>
                <a:cs typeface="Aptos"/>
              </a:rPr>
              <a:t>01</a:t>
            </a:r>
          </a:p>
        </p:txBody>
      </p:sp>
      <p:sp>
        <p:nvSpPr>
          <p:cNvPr id="2" name="Rectangle 1">
            <a:extLst>
              <a:ext uri="{FF2B5EF4-FFF2-40B4-BE49-F238E27FC236}">
                <a16:creationId xmlns:a16="http://schemas.microsoft.com/office/drawing/2014/main" id="{00000001-0002-4000-8000-000000000000}"/>
              </a:ext>
            </a:extLst>
          </p:cNvPr>
          <p:cNvSpPr>
            <a:spLocks noGrp="1"/>
          </p:cNvSpPr>
          <p:nvPr/>
        </p:nvSpPr>
        <p:spPr>
          <a:xfrm>
            <a:off x="685800" y="1619250"/>
            <a:ext cx="10477500" cy="1190625"/>
          </a:xfrm>
          <a:prstGeom prst="rect">
            <a:avLst/>
          </a:prstGeom>
          <a:noFill/>
          <a:ln w="0">
            <a:noFill/>
          </a:ln>
        </p:spPr>
        <p:txBody>
          <a:bodyPr>
            <a:noAutofit/>
          </a:bodyPr>
          <a:lstStyle/>
          <a:p>
            <a:pPr algn="ctr">
              <a:defRPr sz="6600" b="1">
                <a:solidFill>
                  <a:srgbClr val="FFFFFF"/>
                </a:solidFill>
                <a:latin typeface="Aptos"/>
                <a:ea typeface="Aptos"/>
                <a:cs typeface="Aptos"/>
              </a:defRPr>
            </a:pPr>
            <a:r>
              <a:rPr lang="en-US" sz="6600" b="1">
                <a:solidFill>
                  <a:srgbClr val="FFFFFF"/>
                </a:solidFill>
                <a:latin typeface="Aptos"/>
                <a:ea typeface="Aptos"/>
                <a:cs typeface="Aptos"/>
              </a:rPr>
              <a:t>Hope in Action</a:t>
            </a:r>
          </a:p>
        </p:txBody>
      </p:sp>
      <p:sp>
        <p:nvSpPr>
          <p:cNvPr id="3" name="Rectangle 2">
            <a:extLst>
              <a:ext uri="{FF2B5EF4-FFF2-40B4-BE49-F238E27FC236}">
                <a16:creationId xmlns:a16="http://schemas.microsoft.com/office/drawing/2014/main" id="{00000001-0003-4000-8000-000000000000}"/>
              </a:ext>
            </a:extLst>
          </p:cNvPr>
          <p:cNvSpPr>
            <a:spLocks noGrp="1"/>
          </p:cNvSpPr>
          <p:nvPr/>
        </p:nvSpPr>
        <p:spPr>
          <a:xfrm>
            <a:off x="742950" y="3000375"/>
            <a:ext cx="10001250" cy="1524000"/>
          </a:xfrm>
          <a:prstGeom prst="rect">
            <a:avLst/>
          </a:prstGeom>
          <a:noFill/>
          <a:ln w="0">
            <a:noFill/>
          </a:ln>
        </p:spPr>
        <p:txBody>
          <a:bodyPr>
            <a:noAutofit/>
          </a:bodyPr>
          <a:lstStyle/>
          <a:p>
            <a:pPr algn="ctr">
              <a:defRPr sz="3900" b="0">
                <a:solidFill>
                  <a:srgbClr val="FFFFFF"/>
                </a:solidFill>
                <a:latin typeface="Aptos"/>
                <a:ea typeface="Aptos"/>
                <a:cs typeface="Aptos"/>
              </a:defRPr>
            </a:pPr>
            <a:r>
              <a:rPr lang="en-US" sz="3900" b="0">
                <a:solidFill>
                  <a:srgbClr val="FFFFFF"/>
                </a:solidFill>
                <a:latin typeface="Aptos"/>
                <a:ea typeface="Aptos"/>
                <a:cs typeface="Aptos"/>
              </a:rPr>
              <a:t>Building Better Care</a:t>
            </a:r>
          </a:p>
          <a:p>
            <a:pPr algn="ctr">
              <a:defRPr sz="3900" b="0">
                <a:solidFill>
                  <a:srgbClr val="FFFFFF"/>
                </a:solidFill>
                <a:latin typeface="Aptos"/>
                <a:ea typeface="Aptos"/>
                <a:cs typeface="Aptos"/>
              </a:defRPr>
            </a:pPr>
            <a:r>
              <a:rPr lang="en-US" sz="3900" b="0">
                <a:solidFill>
                  <a:srgbClr val="FFFFFF"/>
                </a:solidFill>
                <a:latin typeface="Aptos"/>
                <a:ea typeface="Aptos"/>
                <a:cs typeface="Aptos"/>
              </a:rPr>
              <a:t>in Times of Constraint</a:t>
            </a:r>
          </a:p>
        </p:txBody>
      </p:sp>
      <p:sp>
        <p:nvSpPr>
          <p:cNvPr id="4" name="Rectangle 3">
            <a:extLst>
              <a:ext uri="{FF2B5EF4-FFF2-40B4-BE49-F238E27FC236}">
                <a16:creationId xmlns:a16="http://schemas.microsoft.com/office/drawing/2014/main" id="{00000001-0004-4000-8000-000000000000}"/>
              </a:ext>
            </a:extLst>
          </p:cNvPr>
          <p:cNvSpPr>
            <a:spLocks noGrp="1"/>
          </p:cNvSpPr>
          <p:nvPr/>
        </p:nvSpPr>
        <p:spPr>
          <a:xfrm>
            <a:off x="742949" y="4714875"/>
            <a:ext cx="4119995" cy="1019175"/>
          </a:xfrm>
          <a:prstGeom prst="rect">
            <a:avLst/>
          </a:prstGeom>
          <a:noFill/>
          <a:ln w="0">
            <a:noFill/>
          </a:ln>
        </p:spPr>
        <p:txBody>
          <a:bodyPr>
            <a:noAutofit/>
          </a:bodyPr>
          <a:lstStyle/>
          <a:p>
            <a:pPr algn="ctr">
              <a:defRPr sz="2100" b="0">
                <a:solidFill>
                  <a:srgbClr val="FFFFFF"/>
                </a:solidFill>
                <a:latin typeface="Aptos"/>
                <a:ea typeface="Aptos"/>
                <a:cs typeface="Aptos"/>
              </a:defRPr>
            </a:pPr>
            <a:r>
              <a:rPr lang="en-US" sz="1600" b="0" dirty="0">
                <a:solidFill>
                  <a:srgbClr val="FFFFFF"/>
                </a:solidFill>
                <a:latin typeface="Aptos"/>
                <a:ea typeface="Aptos"/>
                <a:cs typeface="Aptos"/>
              </a:rPr>
              <a:t>Ann W. Jackson, PT, DPT, MPH Executive Director of Center for Food Equity in Medicine</a:t>
            </a:r>
          </a:p>
          <a:p>
            <a:pPr>
              <a:defRPr sz="2100" b="0">
                <a:solidFill>
                  <a:srgbClr val="FFFFFF"/>
                </a:solidFill>
                <a:latin typeface="Aptos"/>
                <a:ea typeface="Aptos"/>
                <a:cs typeface="Aptos"/>
              </a:defRPr>
            </a:pPr>
            <a:endParaRPr lang="en-US" sz="2100" b="0" dirty="0">
              <a:solidFill>
                <a:srgbClr val="FFFFFF"/>
              </a:solidFill>
              <a:latin typeface="Aptos"/>
              <a:ea typeface="Aptos"/>
              <a:cs typeface="Aptos"/>
            </a:endParaRPr>
          </a:p>
        </p:txBody>
      </p:sp>
      <p:sp>
        <p:nvSpPr>
          <p:cNvPr id="5" name="Rectangle 4">
            <a:extLst>
              <a:ext uri="{FF2B5EF4-FFF2-40B4-BE49-F238E27FC236}">
                <a16:creationId xmlns:a16="http://schemas.microsoft.com/office/drawing/2014/main" id="{00000001-0005-4000-8000-000000000000}"/>
              </a:ext>
            </a:extLst>
          </p:cNvPr>
          <p:cNvSpPr>
            <a:spLocks noGrp="1"/>
          </p:cNvSpPr>
          <p:nvPr/>
        </p:nvSpPr>
        <p:spPr>
          <a:xfrm>
            <a:off x="742950" y="5876925"/>
            <a:ext cx="10001250" cy="304800"/>
          </a:xfrm>
          <a:prstGeom prst="rect">
            <a:avLst/>
          </a:prstGeom>
          <a:noFill/>
          <a:ln w="0">
            <a:noFill/>
          </a:ln>
        </p:spPr>
        <p:txBody>
          <a:bodyPr>
            <a:noAutofit/>
          </a:bodyPr>
          <a:lstStyle/>
          <a:p>
            <a:pPr algn="ctr">
              <a:defRPr sz="1725" b="0">
                <a:solidFill>
                  <a:srgbClr val="FAF6E9"/>
                </a:solidFill>
                <a:latin typeface="Aptos"/>
                <a:ea typeface="Aptos"/>
                <a:cs typeface="Aptos"/>
              </a:defRPr>
            </a:pPr>
            <a:r>
              <a:rPr lang="en-US" sz="1725" b="0" dirty="0">
                <a:solidFill>
                  <a:srgbClr val="FAF6E9"/>
                </a:solidFill>
                <a:latin typeface="Aptos"/>
                <a:ea typeface="Aptos"/>
                <a:cs typeface="Aptos"/>
              </a:rPr>
              <a:t>October 26</a:t>
            </a:r>
            <a:r>
              <a:rPr lang="en-US" sz="1725" b="0" baseline="30000" dirty="0">
                <a:solidFill>
                  <a:srgbClr val="FAF6E9"/>
                </a:solidFill>
                <a:latin typeface="Aptos"/>
                <a:ea typeface="Aptos"/>
                <a:cs typeface="Aptos"/>
              </a:rPr>
              <a:t>th</a:t>
            </a:r>
            <a:r>
              <a:rPr lang="en-US" sz="1725" b="0" dirty="0">
                <a:solidFill>
                  <a:srgbClr val="FAF6E9"/>
                </a:solidFill>
                <a:latin typeface="Aptos"/>
                <a:ea typeface="Aptos"/>
                <a:cs typeface="Aptos"/>
              </a:rPr>
              <a:t>, 2026</a:t>
            </a:r>
          </a:p>
          <a:p>
            <a:pPr algn="ctr">
              <a:defRPr sz="1725" b="0">
                <a:solidFill>
                  <a:srgbClr val="FAF6E9"/>
                </a:solidFill>
                <a:latin typeface="Aptos"/>
                <a:ea typeface="Aptos"/>
                <a:cs typeface="Aptos"/>
              </a:defRPr>
            </a:pPr>
            <a:r>
              <a:rPr sz="1725" b="0" dirty="0">
                <a:solidFill>
                  <a:srgbClr val="FAF6E9"/>
                </a:solidFill>
                <a:latin typeface="Aptos"/>
                <a:ea typeface="Aptos"/>
                <a:cs typeface="Aptos"/>
              </a:rPr>
              <a:t>11th Annual Value in Cancer Care Summit</a:t>
            </a:r>
          </a:p>
        </p:txBody>
      </p:sp>
      <p:pic>
        <p:nvPicPr>
          <p:cNvPr id="9" name="Picture 8">
            <a:extLst>
              <a:ext uri="{FF2B5EF4-FFF2-40B4-BE49-F238E27FC236}">
                <a16:creationId xmlns:a16="http://schemas.microsoft.com/office/drawing/2014/main" id="{5C58607F-D40F-D87F-D2C6-0BF995CCB055}"/>
              </a:ext>
            </a:extLst>
          </p:cNvPr>
          <p:cNvPicPr>
            <a:picLocks noChangeAspect="1"/>
          </p:cNvPicPr>
          <p:nvPr/>
        </p:nvPicPr>
        <p:blipFill>
          <a:blip r:embed="rId3"/>
          <a:stretch>
            <a:fillRect/>
          </a:stretch>
        </p:blipFill>
        <p:spPr>
          <a:xfrm>
            <a:off x="323193" y="266700"/>
            <a:ext cx="1200807" cy="1200807"/>
          </a:xfrm>
          <a:prstGeom prst="rect">
            <a:avLst/>
          </a:prstGeom>
        </p:spPr>
      </p:pic>
      <p:sp>
        <p:nvSpPr>
          <p:cNvPr id="11" name="TextBox 10">
            <a:extLst>
              <a:ext uri="{FF2B5EF4-FFF2-40B4-BE49-F238E27FC236}">
                <a16:creationId xmlns:a16="http://schemas.microsoft.com/office/drawing/2014/main" id="{45E52E95-2378-C33E-FE99-81293A5FA73A}"/>
              </a:ext>
            </a:extLst>
          </p:cNvPr>
          <p:cNvSpPr txBox="1"/>
          <p:nvPr/>
        </p:nvSpPr>
        <p:spPr>
          <a:xfrm>
            <a:off x="1723697" y="704193"/>
            <a:ext cx="1574598" cy="861774"/>
          </a:xfrm>
          <a:prstGeom prst="rect">
            <a:avLst/>
          </a:prstGeom>
          <a:noFill/>
        </p:spPr>
        <p:txBody>
          <a:bodyPr wrap="none" rtlCol="0">
            <a:spAutoFit/>
          </a:bodyPr>
          <a:lstStyle/>
          <a:p>
            <a:r>
              <a:rPr lang="en-US" dirty="0"/>
              <a:t>FRED HUTCH </a:t>
            </a:r>
          </a:p>
          <a:p>
            <a:r>
              <a:rPr lang="en-US" sz="1400" dirty="0"/>
              <a:t>CANCER CENTER</a:t>
            </a:r>
          </a:p>
          <a:p>
            <a:endParaRPr lang="en-US" dirty="0"/>
          </a:p>
        </p:txBody>
      </p:sp>
      <p:pic>
        <p:nvPicPr>
          <p:cNvPr id="20" name="Picture 19">
            <a:extLst>
              <a:ext uri="{FF2B5EF4-FFF2-40B4-BE49-F238E27FC236}">
                <a16:creationId xmlns:a16="http://schemas.microsoft.com/office/drawing/2014/main" id="{144927A8-1164-99D3-54BD-C2273ECEA55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00706" y="266700"/>
            <a:ext cx="2915044" cy="1200807"/>
          </a:xfrm>
          <a:prstGeom prst="rect">
            <a:avLst/>
          </a:prstGeom>
        </p:spPr>
      </p:pic>
    </p:spTree>
    <p:extLst>
      <p:ext uri="{BB962C8B-B14F-4D97-AF65-F5344CB8AC3E}">
        <p14:creationId xmlns:p14="http://schemas.microsoft.com/office/powerpoint/2010/main" val="1000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9089EED9-F54D-4F20-A2C6-949DE41769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7E46F721-3785-414D-8697-16AF490E68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0"/>
            <a:ext cx="6096000" cy="6858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5CE36ED1-8FF2-D5F8-C58C-42C29AB3DEA1}"/>
              </a:ext>
            </a:extLst>
          </p:cNvPr>
          <p:cNvSpPr>
            <a:spLocks noGrp="1"/>
          </p:cNvSpPr>
          <p:nvPr>
            <p:ph type="title"/>
          </p:nvPr>
        </p:nvSpPr>
        <p:spPr>
          <a:xfrm>
            <a:off x="8115300" y="1562669"/>
            <a:ext cx="3389515" cy="2380681"/>
          </a:xfrm>
        </p:spPr>
        <p:txBody>
          <a:bodyPr vert="horz" lIns="91440" tIns="45720" rIns="91440" bIns="45720" rtlCol="0" anchor="b">
            <a:normAutofit/>
          </a:bodyPr>
          <a:lstStyle/>
          <a:p>
            <a:pPr algn="ctr">
              <a:buClr>
                <a:schemeClr val="accent1"/>
              </a:buClr>
            </a:pPr>
            <a:r>
              <a:rPr lang="en-US" sz="3600" dirty="0">
                <a:solidFill>
                  <a:schemeClr val="tx1">
                    <a:lumMod val="85000"/>
                    <a:lumOff val="15000"/>
                  </a:schemeClr>
                </a:solidFill>
              </a:rPr>
              <a:t>Presenter Disclosure</a:t>
            </a:r>
            <a:br>
              <a:rPr lang="en-US" sz="3600" dirty="0">
                <a:solidFill>
                  <a:schemeClr val="tx1">
                    <a:lumMod val="85000"/>
                    <a:lumOff val="15000"/>
                  </a:schemeClr>
                </a:solidFill>
              </a:rPr>
            </a:br>
            <a:br>
              <a:rPr lang="en-US" sz="3600" dirty="0">
                <a:solidFill>
                  <a:schemeClr val="tx1">
                    <a:lumMod val="85000"/>
                    <a:lumOff val="15000"/>
                  </a:schemeClr>
                </a:solidFill>
              </a:rPr>
            </a:br>
            <a:endParaRPr lang="en-US" sz="3600" dirty="0">
              <a:solidFill>
                <a:schemeClr val="tx1">
                  <a:lumMod val="85000"/>
                  <a:lumOff val="15000"/>
                </a:schemeClr>
              </a:solidFill>
            </a:endParaRPr>
          </a:p>
        </p:txBody>
      </p:sp>
      <p:sp>
        <p:nvSpPr>
          <p:cNvPr id="11" name="Text Placeholder 10">
            <a:extLst>
              <a:ext uri="{FF2B5EF4-FFF2-40B4-BE49-F238E27FC236}">
                <a16:creationId xmlns:a16="http://schemas.microsoft.com/office/drawing/2014/main" id="{9909410E-AFF7-4334-86B8-86780A038881}"/>
              </a:ext>
            </a:extLst>
          </p:cNvPr>
          <p:cNvSpPr>
            <a:spLocks noGrp="1"/>
          </p:cNvSpPr>
          <p:nvPr>
            <p:ph type="body" sz="half" idx="2"/>
          </p:nvPr>
        </p:nvSpPr>
        <p:spPr>
          <a:xfrm>
            <a:off x="8362951" y="4216344"/>
            <a:ext cx="2895600" cy="1289676"/>
          </a:xfrm>
        </p:spPr>
        <p:txBody>
          <a:bodyPr vert="horz" lIns="91440" tIns="45720" rIns="91440" bIns="45720" rtlCol="0">
            <a:normAutofit/>
          </a:bodyPr>
          <a:lstStyle/>
          <a:p>
            <a:pPr algn="ctr"/>
            <a:r>
              <a:rPr lang="en-US">
                <a:solidFill>
                  <a:schemeClr val="tx1">
                    <a:lumMod val="85000"/>
                    <a:lumOff val="15000"/>
                  </a:schemeClr>
                </a:solidFill>
              </a:rPr>
              <a:t>I have no personal or professional disclosers to declare.</a:t>
            </a:r>
            <a:br>
              <a:rPr lang="en-US">
                <a:solidFill>
                  <a:schemeClr val="tx1">
                    <a:lumMod val="85000"/>
                    <a:lumOff val="15000"/>
                  </a:schemeClr>
                </a:solidFill>
              </a:rPr>
            </a:br>
            <a:endParaRPr lang="en-US">
              <a:solidFill>
                <a:schemeClr val="tx1">
                  <a:lumMod val="85000"/>
                  <a:lumOff val="15000"/>
                </a:schemeClr>
              </a:solidFill>
            </a:endParaRPr>
          </a:p>
        </p:txBody>
      </p:sp>
      <p:pic>
        <p:nvPicPr>
          <p:cNvPr id="13" name="Content Placeholder 12">
            <a:extLst>
              <a:ext uri="{FF2B5EF4-FFF2-40B4-BE49-F238E27FC236}">
                <a16:creationId xmlns:a16="http://schemas.microsoft.com/office/drawing/2014/main" id="{AAF10408-34DF-5BB9-642E-4C5DD2B1D83A}"/>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l="7070" r="9099"/>
          <a:stretch>
            <a:fillRect/>
          </a:stretch>
        </p:blipFill>
        <p:spPr>
          <a:xfrm>
            <a:off x="20" y="1"/>
            <a:ext cx="7665573" cy="6857999"/>
          </a:xfrm>
          <a:custGeom>
            <a:avLst/>
            <a:gdLst/>
            <a:ahLst/>
            <a:cxnLst/>
            <a:rect l="l" t="t" r="r" b="b"/>
            <a:pathLst>
              <a:path w="7665593" h="6857999">
                <a:moveTo>
                  <a:pt x="0" y="0"/>
                </a:moveTo>
                <a:lnTo>
                  <a:pt x="7363783" y="0"/>
                </a:lnTo>
                <a:lnTo>
                  <a:pt x="7372954" y="18152"/>
                </a:lnTo>
                <a:cubicBezTo>
                  <a:pt x="7378508" y="27417"/>
                  <a:pt x="7383821" y="35694"/>
                  <a:pt x="7386404" y="41707"/>
                </a:cubicBezTo>
                <a:lnTo>
                  <a:pt x="7389058" y="60832"/>
                </a:lnTo>
                <a:lnTo>
                  <a:pt x="7394074" y="60137"/>
                </a:lnTo>
                <a:lnTo>
                  <a:pt x="7394443" y="67241"/>
                </a:lnTo>
                <a:lnTo>
                  <a:pt x="7394565" y="83099"/>
                </a:lnTo>
                <a:cubicBezTo>
                  <a:pt x="7395324" y="92994"/>
                  <a:pt x="7394122" y="120511"/>
                  <a:pt x="7395957" y="130584"/>
                </a:cubicBezTo>
                <a:cubicBezTo>
                  <a:pt x="7401306" y="133490"/>
                  <a:pt x="7404223" y="137975"/>
                  <a:pt x="7405574" y="143540"/>
                </a:cubicBezTo>
                <a:lnTo>
                  <a:pt x="7405725" y="155795"/>
                </a:lnTo>
                <a:lnTo>
                  <a:pt x="7418615" y="226869"/>
                </a:lnTo>
                <a:lnTo>
                  <a:pt x="7419579" y="236641"/>
                </a:lnTo>
                <a:lnTo>
                  <a:pt x="7423900" y="241933"/>
                </a:lnTo>
                <a:cubicBezTo>
                  <a:pt x="7424763" y="245974"/>
                  <a:pt x="7424206" y="257579"/>
                  <a:pt x="7424760" y="260885"/>
                </a:cubicBezTo>
                <a:cubicBezTo>
                  <a:pt x="7425580" y="261177"/>
                  <a:pt x="7426400" y="261469"/>
                  <a:pt x="7427220" y="261761"/>
                </a:cubicBezTo>
                <a:cubicBezTo>
                  <a:pt x="7431152" y="272291"/>
                  <a:pt x="7444241" y="311893"/>
                  <a:pt x="7448344" y="324055"/>
                </a:cubicBezTo>
                <a:cubicBezTo>
                  <a:pt x="7444563" y="326484"/>
                  <a:pt x="7450535" y="331924"/>
                  <a:pt x="7451833" y="334727"/>
                </a:cubicBezTo>
                <a:cubicBezTo>
                  <a:pt x="7449286" y="335161"/>
                  <a:pt x="7448510" y="341947"/>
                  <a:pt x="7450776" y="343948"/>
                </a:cubicBezTo>
                <a:cubicBezTo>
                  <a:pt x="7463202" y="391652"/>
                  <a:pt x="7437523" y="367773"/>
                  <a:pt x="7453791" y="395003"/>
                </a:cubicBezTo>
                <a:cubicBezTo>
                  <a:pt x="7454869" y="399820"/>
                  <a:pt x="7453841" y="403723"/>
                  <a:pt x="7451939" y="407147"/>
                </a:cubicBezTo>
                <a:lnTo>
                  <a:pt x="7448030" y="412254"/>
                </a:lnTo>
                <a:lnTo>
                  <a:pt x="7455416" y="432021"/>
                </a:lnTo>
                <a:cubicBezTo>
                  <a:pt x="7457991" y="441758"/>
                  <a:pt x="7459699" y="452007"/>
                  <a:pt x="7460479" y="462523"/>
                </a:cubicBezTo>
                <a:cubicBezTo>
                  <a:pt x="7455275" y="464882"/>
                  <a:pt x="7462669" y="473136"/>
                  <a:pt x="7464133" y="477020"/>
                </a:cubicBezTo>
                <a:cubicBezTo>
                  <a:pt x="7460734" y="477060"/>
                  <a:pt x="7459104" y="485663"/>
                  <a:pt x="7461914" y="488716"/>
                </a:cubicBezTo>
                <a:cubicBezTo>
                  <a:pt x="7474065" y="552879"/>
                  <a:pt x="7442314" y="516775"/>
                  <a:pt x="7461353" y="555280"/>
                </a:cubicBezTo>
                <a:cubicBezTo>
                  <a:pt x="7462345" y="561721"/>
                  <a:pt x="7460642" y="566553"/>
                  <a:pt x="7457829" y="570585"/>
                </a:cubicBezTo>
                <a:lnTo>
                  <a:pt x="7450804" y="577839"/>
                </a:lnTo>
                <a:lnTo>
                  <a:pt x="7453309" y="583524"/>
                </a:lnTo>
                <a:cubicBezTo>
                  <a:pt x="7453505" y="604977"/>
                  <a:pt x="7446306" y="611303"/>
                  <a:pt x="7453558" y="623785"/>
                </a:cubicBezTo>
                <a:cubicBezTo>
                  <a:pt x="7438483" y="642230"/>
                  <a:pt x="7452055" y="636019"/>
                  <a:pt x="7454362" y="650049"/>
                </a:cubicBezTo>
                <a:cubicBezTo>
                  <a:pt x="7457368" y="661117"/>
                  <a:pt x="7463152" y="640798"/>
                  <a:pt x="7464006" y="651645"/>
                </a:cubicBezTo>
                <a:cubicBezTo>
                  <a:pt x="7460114" y="663380"/>
                  <a:pt x="7472201" y="662829"/>
                  <a:pt x="7467442" y="675032"/>
                </a:cubicBezTo>
                <a:cubicBezTo>
                  <a:pt x="7458335" y="672068"/>
                  <a:pt x="7469207" y="699114"/>
                  <a:pt x="7461251" y="699956"/>
                </a:cubicBezTo>
                <a:cubicBezTo>
                  <a:pt x="7472628" y="710321"/>
                  <a:pt x="7458614" y="715529"/>
                  <a:pt x="7462119" y="729331"/>
                </a:cubicBezTo>
                <a:cubicBezTo>
                  <a:pt x="7466423" y="735831"/>
                  <a:pt x="7467162" y="740521"/>
                  <a:pt x="7462533" y="746910"/>
                </a:cubicBezTo>
                <a:cubicBezTo>
                  <a:pt x="7483486" y="776851"/>
                  <a:pt x="7463470" y="765024"/>
                  <a:pt x="7471529" y="793043"/>
                </a:cubicBezTo>
                <a:cubicBezTo>
                  <a:pt x="7480002" y="817184"/>
                  <a:pt x="7485500" y="844550"/>
                  <a:pt x="7505730" y="867898"/>
                </a:cubicBezTo>
                <a:cubicBezTo>
                  <a:pt x="7511461" y="872184"/>
                  <a:pt x="7513630" y="882707"/>
                  <a:pt x="7510576" y="891400"/>
                </a:cubicBezTo>
                <a:cubicBezTo>
                  <a:pt x="7510049" y="892894"/>
                  <a:pt x="7509385" y="894278"/>
                  <a:pt x="7508604" y="895508"/>
                </a:cubicBezTo>
                <a:cubicBezTo>
                  <a:pt x="7511698" y="915692"/>
                  <a:pt x="7525520" y="989520"/>
                  <a:pt x="7529143" y="1012510"/>
                </a:cubicBezTo>
                <a:cubicBezTo>
                  <a:pt x="7521781" y="1014371"/>
                  <a:pt x="7535067" y="1025997"/>
                  <a:pt x="7530347" y="1033444"/>
                </a:cubicBezTo>
                <a:cubicBezTo>
                  <a:pt x="7526204" y="1038777"/>
                  <a:pt x="7529270" y="1043549"/>
                  <a:pt x="7529596" y="1049120"/>
                </a:cubicBezTo>
                <a:cubicBezTo>
                  <a:pt x="7526339" y="1056460"/>
                  <a:pt x="7532220" y="1080398"/>
                  <a:pt x="7536437" y="1086639"/>
                </a:cubicBezTo>
                <a:cubicBezTo>
                  <a:pt x="7551094" y="1101553"/>
                  <a:pt x="7540210" y="1135442"/>
                  <a:pt x="7551438" y="1147834"/>
                </a:cubicBezTo>
                <a:cubicBezTo>
                  <a:pt x="7553086" y="1152330"/>
                  <a:pt x="7553752" y="1156729"/>
                  <a:pt x="7553808" y="1161047"/>
                </a:cubicBezTo>
                <a:lnTo>
                  <a:pt x="7552572" y="1173130"/>
                </a:lnTo>
                <a:lnTo>
                  <a:pt x="7549434" y="1176566"/>
                </a:lnTo>
                <a:lnTo>
                  <a:pt x="7550211" y="1183950"/>
                </a:lnTo>
                <a:lnTo>
                  <a:pt x="7549733" y="1186066"/>
                </a:lnTo>
                <a:cubicBezTo>
                  <a:pt x="7548807" y="1190108"/>
                  <a:pt x="7548001" y="1194099"/>
                  <a:pt x="7547683" y="1198047"/>
                </a:cubicBezTo>
                <a:cubicBezTo>
                  <a:pt x="7563423" y="1192855"/>
                  <a:pt x="7547566" y="1230782"/>
                  <a:pt x="7560295" y="1219849"/>
                </a:cubicBezTo>
                <a:cubicBezTo>
                  <a:pt x="7561281" y="1240644"/>
                  <a:pt x="7573138" y="1224782"/>
                  <a:pt x="7561835" y="1249779"/>
                </a:cubicBezTo>
                <a:cubicBezTo>
                  <a:pt x="7574707" y="1282065"/>
                  <a:pt x="7569916" y="1332957"/>
                  <a:pt x="7589445" y="1358245"/>
                </a:cubicBezTo>
                <a:cubicBezTo>
                  <a:pt x="7581989" y="1355103"/>
                  <a:pt x="7576204" y="1368711"/>
                  <a:pt x="7579904" y="1378136"/>
                </a:cubicBezTo>
                <a:cubicBezTo>
                  <a:pt x="7550647" y="1367117"/>
                  <a:pt x="7606267" y="1415404"/>
                  <a:pt x="7586303" y="1423699"/>
                </a:cubicBezTo>
                <a:cubicBezTo>
                  <a:pt x="7604838" y="1424108"/>
                  <a:pt x="7636267" y="1466352"/>
                  <a:pt x="7621059" y="1486236"/>
                </a:cubicBezTo>
                <a:cubicBezTo>
                  <a:pt x="7624771" y="1516526"/>
                  <a:pt x="7640092" y="1537976"/>
                  <a:pt x="7633966" y="1569734"/>
                </a:cubicBezTo>
                <a:cubicBezTo>
                  <a:pt x="7636447" y="1570719"/>
                  <a:pt x="7638522" y="1572334"/>
                  <a:pt x="7640304" y="1574384"/>
                </a:cubicBezTo>
                <a:lnTo>
                  <a:pt x="7644628" y="1581242"/>
                </a:lnTo>
                <a:lnTo>
                  <a:pt x="7644313" y="1582567"/>
                </a:lnTo>
                <a:cubicBezTo>
                  <a:pt x="7644257" y="1587776"/>
                  <a:pt x="7645302" y="1590443"/>
                  <a:pt x="7646831" y="1591983"/>
                </a:cubicBezTo>
                <a:cubicBezTo>
                  <a:pt x="7647577" y="1592347"/>
                  <a:pt x="7648323" y="1592711"/>
                  <a:pt x="7649069" y="1593074"/>
                </a:cubicBezTo>
                <a:lnTo>
                  <a:pt x="7651326" y="1599230"/>
                </a:lnTo>
                <a:lnTo>
                  <a:pt x="7657195" y="1610539"/>
                </a:lnTo>
                <a:lnTo>
                  <a:pt x="7656957" y="1613422"/>
                </a:lnTo>
                <a:lnTo>
                  <a:pt x="7663730" y="1631673"/>
                </a:lnTo>
                <a:lnTo>
                  <a:pt x="7663189" y="1632289"/>
                </a:lnTo>
                <a:cubicBezTo>
                  <a:pt x="7662131" y="1634085"/>
                  <a:pt x="7661641" y="1636199"/>
                  <a:pt x="7662326" y="1639024"/>
                </a:cubicBezTo>
                <a:cubicBezTo>
                  <a:pt x="7651979" y="1640024"/>
                  <a:pt x="7659188" y="1642819"/>
                  <a:pt x="7662125" y="1651067"/>
                </a:cubicBezTo>
                <a:cubicBezTo>
                  <a:pt x="7646711" y="1654462"/>
                  <a:pt x="7660667" y="1674670"/>
                  <a:pt x="7653812" y="1683345"/>
                </a:cubicBezTo>
                <a:cubicBezTo>
                  <a:pt x="7656316" y="1689330"/>
                  <a:pt x="7658683" y="1695719"/>
                  <a:pt x="7660803" y="1702414"/>
                </a:cubicBezTo>
                <a:lnTo>
                  <a:pt x="7661867" y="1756201"/>
                </a:lnTo>
                <a:lnTo>
                  <a:pt x="7649453" y="1812530"/>
                </a:lnTo>
                <a:cubicBezTo>
                  <a:pt x="7649183" y="1833366"/>
                  <a:pt x="7644573" y="1851408"/>
                  <a:pt x="7647823" y="1869041"/>
                </a:cubicBezTo>
                <a:cubicBezTo>
                  <a:pt x="7644238" y="1876204"/>
                  <a:pt x="7642789" y="1882956"/>
                  <a:pt x="7648156" y="1889503"/>
                </a:cubicBezTo>
                <a:cubicBezTo>
                  <a:pt x="7646365" y="1908946"/>
                  <a:pt x="7638702" y="1913653"/>
                  <a:pt x="7644679" y="1925974"/>
                </a:cubicBezTo>
                <a:cubicBezTo>
                  <a:pt x="7632281" y="1936898"/>
                  <a:pt x="7637013" y="1937545"/>
                  <a:pt x="7640564" y="1942678"/>
                </a:cubicBezTo>
                <a:lnTo>
                  <a:pt x="7640816" y="1943410"/>
                </a:lnTo>
                <a:lnTo>
                  <a:pt x="7639044" y="1944904"/>
                </a:lnTo>
                <a:lnTo>
                  <a:pt x="7638223" y="1947993"/>
                </a:lnTo>
                <a:lnTo>
                  <a:pt x="7638752" y="1956430"/>
                </a:lnTo>
                <a:lnTo>
                  <a:pt x="7639407" y="1959603"/>
                </a:lnTo>
                <a:cubicBezTo>
                  <a:pt x="7639690" y="1961788"/>
                  <a:pt x="7639658" y="1963239"/>
                  <a:pt x="7639396" y="1964244"/>
                </a:cubicBezTo>
                <a:lnTo>
                  <a:pt x="7639249" y="1964361"/>
                </a:lnTo>
                <a:lnTo>
                  <a:pt x="7639521" y="1968708"/>
                </a:lnTo>
                <a:cubicBezTo>
                  <a:pt x="7640315" y="1976045"/>
                  <a:pt x="7641402" y="1983186"/>
                  <a:pt x="7642694" y="1989983"/>
                </a:cubicBezTo>
                <a:cubicBezTo>
                  <a:pt x="7634556" y="1995729"/>
                  <a:pt x="7644169" y="2020842"/>
                  <a:pt x="7628828" y="2018094"/>
                </a:cubicBezTo>
                <a:cubicBezTo>
                  <a:pt x="7630116" y="2027262"/>
                  <a:pt x="7636485" y="2032807"/>
                  <a:pt x="7626423" y="2029720"/>
                </a:cubicBezTo>
                <a:cubicBezTo>
                  <a:pt x="7626559" y="2032738"/>
                  <a:pt x="7625703" y="2034598"/>
                  <a:pt x="7624364" y="2035929"/>
                </a:cubicBezTo>
                <a:lnTo>
                  <a:pt x="7623733" y="2036314"/>
                </a:lnTo>
                <a:lnTo>
                  <a:pt x="7626847" y="2056711"/>
                </a:lnTo>
                <a:lnTo>
                  <a:pt x="7626090" y="2059419"/>
                </a:lnTo>
                <a:lnTo>
                  <a:pt x="7629618" y="2072712"/>
                </a:lnTo>
                <a:lnTo>
                  <a:pt x="7630641" y="2079581"/>
                </a:lnTo>
                <a:lnTo>
                  <a:pt x="7632577" y="2081522"/>
                </a:lnTo>
                <a:cubicBezTo>
                  <a:pt x="7633753" y="2083617"/>
                  <a:pt x="7634261" y="2086620"/>
                  <a:pt x="7633251" y="2091658"/>
                </a:cubicBezTo>
                <a:lnTo>
                  <a:pt x="7632707" y="2092825"/>
                </a:lnTo>
                <a:lnTo>
                  <a:pt x="7635575" y="2101184"/>
                </a:lnTo>
                <a:cubicBezTo>
                  <a:pt x="7636900" y="2103876"/>
                  <a:pt x="7638586" y="2106260"/>
                  <a:pt x="7640772" y="2108190"/>
                </a:cubicBezTo>
                <a:cubicBezTo>
                  <a:pt x="7629093" y="2136655"/>
                  <a:pt x="7639778" y="2163513"/>
                  <a:pt x="7637758" y="2194409"/>
                </a:cubicBezTo>
                <a:cubicBezTo>
                  <a:pt x="7619585" y="2207765"/>
                  <a:pt x="7641835" y="2261154"/>
                  <a:pt x="7659453" y="2268824"/>
                </a:cubicBezTo>
                <a:cubicBezTo>
                  <a:pt x="7644015" y="2268997"/>
                  <a:pt x="7665037" y="2307714"/>
                  <a:pt x="7665583" y="2317700"/>
                </a:cubicBezTo>
                <a:cubicBezTo>
                  <a:pt x="7665764" y="2321029"/>
                  <a:pt x="7663671" y="2321166"/>
                  <a:pt x="7657195" y="2315619"/>
                </a:cubicBezTo>
                <a:cubicBezTo>
                  <a:pt x="7658997" y="2326231"/>
                  <a:pt x="7650972" y="2337185"/>
                  <a:pt x="7644431" y="2331209"/>
                </a:cubicBezTo>
                <a:cubicBezTo>
                  <a:pt x="7658433" y="2363448"/>
                  <a:pt x="7644510" y="2411031"/>
                  <a:pt x="7650869" y="2447461"/>
                </a:cubicBezTo>
                <a:cubicBezTo>
                  <a:pt x="7635485" y="2467322"/>
                  <a:pt x="7649719" y="2456555"/>
                  <a:pt x="7646841" y="2477156"/>
                </a:cubicBezTo>
                <a:cubicBezTo>
                  <a:pt x="7661004" y="2471521"/>
                  <a:pt x="7638896" y="2502164"/>
                  <a:pt x="7654880" y="2503292"/>
                </a:cubicBezTo>
                <a:cubicBezTo>
                  <a:pt x="7653849" y="2507005"/>
                  <a:pt x="7652348" y="2510567"/>
                  <a:pt x="7650720" y="2514131"/>
                </a:cubicBezTo>
                <a:lnTo>
                  <a:pt x="7649876" y="2516003"/>
                </a:lnTo>
                <a:lnTo>
                  <a:pt x="7649263" y="2523483"/>
                </a:lnTo>
                <a:lnTo>
                  <a:pt x="7645633" y="2525592"/>
                </a:lnTo>
                <a:lnTo>
                  <a:pt x="7642233" y="2536851"/>
                </a:lnTo>
                <a:cubicBezTo>
                  <a:pt x="7641494" y="2541069"/>
                  <a:pt x="7641323" y="2545607"/>
                  <a:pt x="7642069" y="2550622"/>
                </a:cubicBezTo>
                <a:cubicBezTo>
                  <a:pt x="7648404" y="2562959"/>
                  <a:pt x="7640640" y="2582170"/>
                  <a:pt x="7641110" y="2599544"/>
                </a:cubicBezTo>
                <a:lnTo>
                  <a:pt x="7643071" y="2607523"/>
                </a:lnTo>
                <a:lnTo>
                  <a:pt x="7639801" y="2633566"/>
                </a:lnTo>
                <a:cubicBezTo>
                  <a:pt x="7639166" y="2640978"/>
                  <a:pt x="7638833" y="2648672"/>
                  <a:pt x="7639065" y="2656773"/>
                </a:cubicBezTo>
                <a:lnTo>
                  <a:pt x="7640624" y="2671810"/>
                </a:lnTo>
                <a:lnTo>
                  <a:pt x="7639332" y="2675751"/>
                </a:lnTo>
                <a:cubicBezTo>
                  <a:pt x="7639476" y="2682617"/>
                  <a:pt x="7644027" y="2691703"/>
                  <a:pt x="7638498" y="2690893"/>
                </a:cubicBezTo>
                <a:lnTo>
                  <a:pt x="7640415" y="2698606"/>
                </a:lnTo>
                <a:lnTo>
                  <a:pt x="7636002" y="2706218"/>
                </a:lnTo>
                <a:cubicBezTo>
                  <a:pt x="7634978" y="2707053"/>
                  <a:pt x="7633887" y="2707679"/>
                  <a:pt x="7632770" y="2708079"/>
                </a:cubicBezTo>
                <a:lnTo>
                  <a:pt x="7634220" y="2718854"/>
                </a:lnTo>
                <a:lnTo>
                  <a:pt x="7631061" y="2727688"/>
                </a:lnTo>
                <a:lnTo>
                  <a:pt x="7633127" y="2735389"/>
                </a:lnTo>
                <a:lnTo>
                  <a:pt x="7632661" y="2738584"/>
                </a:lnTo>
                <a:lnTo>
                  <a:pt x="7631098" y="2746529"/>
                </a:lnTo>
                <a:cubicBezTo>
                  <a:pt x="7630002" y="2750602"/>
                  <a:pt x="7628681" y="2755160"/>
                  <a:pt x="7627624" y="2760235"/>
                </a:cubicBezTo>
                <a:lnTo>
                  <a:pt x="7627140" y="2764511"/>
                </a:lnTo>
                <a:lnTo>
                  <a:pt x="7621827" y="2773820"/>
                </a:lnTo>
                <a:cubicBezTo>
                  <a:pt x="7617811" y="2780593"/>
                  <a:pt x="7615104" y="2785923"/>
                  <a:pt x="7617284" y="2791840"/>
                </a:cubicBezTo>
                <a:cubicBezTo>
                  <a:pt x="7612094" y="2801924"/>
                  <a:pt x="7597550" y="2808970"/>
                  <a:pt x="7601430" y="2823567"/>
                </a:cubicBezTo>
                <a:cubicBezTo>
                  <a:pt x="7594841" y="2819137"/>
                  <a:pt x="7600633" y="2839778"/>
                  <a:pt x="7593865" y="2842217"/>
                </a:cubicBezTo>
                <a:cubicBezTo>
                  <a:pt x="7588415" y="2843342"/>
                  <a:pt x="7588901" y="2849866"/>
                  <a:pt x="7586893" y="2854834"/>
                </a:cubicBezTo>
                <a:cubicBezTo>
                  <a:pt x="7581327" y="2858374"/>
                  <a:pt x="7576244" y="2883372"/>
                  <a:pt x="7577046" y="2892075"/>
                </a:cubicBezTo>
                <a:cubicBezTo>
                  <a:pt x="7582584" y="2916606"/>
                  <a:pt x="7560175" y="2936338"/>
                  <a:pt x="7564026" y="2955950"/>
                </a:cubicBezTo>
                <a:cubicBezTo>
                  <a:pt x="7563501" y="2961086"/>
                  <a:pt x="7562240" y="2965343"/>
                  <a:pt x="7560529" y="2969031"/>
                </a:cubicBezTo>
                <a:lnTo>
                  <a:pt x="7554631" y="2978222"/>
                </a:lnTo>
                <a:lnTo>
                  <a:pt x="7550747" y="2978564"/>
                </a:lnTo>
                <a:lnTo>
                  <a:pt x="7548359" y="2985429"/>
                </a:lnTo>
                <a:lnTo>
                  <a:pt x="7547120" y="2986826"/>
                </a:lnTo>
                <a:cubicBezTo>
                  <a:pt x="7544741" y="2989483"/>
                  <a:pt x="7542480" y="2992194"/>
                  <a:pt x="7540621" y="2995267"/>
                </a:cubicBezTo>
                <a:cubicBezTo>
                  <a:pt x="7555200" y="3003715"/>
                  <a:pt x="7527208" y="3022799"/>
                  <a:pt x="7541739" y="3023946"/>
                </a:cubicBezTo>
                <a:cubicBezTo>
                  <a:pt x="7534059" y="3042303"/>
                  <a:pt x="7549904" y="3038579"/>
                  <a:pt x="7530781" y="3050462"/>
                </a:cubicBezTo>
                <a:cubicBezTo>
                  <a:pt x="7527838" y="3088204"/>
                  <a:pt x="7503338" y="3127251"/>
                  <a:pt x="7508515" y="3164510"/>
                </a:cubicBezTo>
                <a:cubicBezTo>
                  <a:pt x="7503888" y="3155782"/>
                  <a:pt x="7493770" y="3162549"/>
                  <a:pt x="7492866" y="3173520"/>
                </a:cubicBezTo>
                <a:cubicBezTo>
                  <a:pt x="7474179" y="3140376"/>
                  <a:pt x="7498581" y="3226463"/>
                  <a:pt x="7479395" y="3217191"/>
                </a:cubicBezTo>
                <a:cubicBezTo>
                  <a:pt x="7493905" y="3232643"/>
                  <a:pt x="7501608" y="3293915"/>
                  <a:pt x="7481475" y="3298298"/>
                </a:cubicBezTo>
                <a:cubicBezTo>
                  <a:pt x="7472089" y="3326890"/>
                  <a:pt x="7475493" y="3357480"/>
                  <a:pt x="7457722" y="3379292"/>
                </a:cubicBezTo>
                <a:cubicBezTo>
                  <a:pt x="7459285" y="3382143"/>
                  <a:pt x="7460273" y="3385199"/>
                  <a:pt x="7460850" y="3388381"/>
                </a:cubicBezTo>
                <a:lnTo>
                  <a:pt x="7461482" y="3397694"/>
                </a:lnTo>
                <a:lnTo>
                  <a:pt x="7460695" y="3398556"/>
                </a:lnTo>
                <a:cubicBezTo>
                  <a:pt x="7458532" y="3402904"/>
                  <a:pt x="7458275" y="3406007"/>
                  <a:pt x="7458858" y="3408553"/>
                </a:cubicBezTo>
                <a:lnTo>
                  <a:pt x="7460185" y="3411299"/>
                </a:lnTo>
                <a:lnTo>
                  <a:pt x="7459468" y="3418333"/>
                </a:lnTo>
                <a:lnTo>
                  <a:pt x="7459515" y="3432662"/>
                </a:lnTo>
                <a:lnTo>
                  <a:pt x="7458154" y="3434902"/>
                </a:lnTo>
                <a:lnTo>
                  <a:pt x="7456091" y="3455825"/>
                </a:lnTo>
                <a:cubicBezTo>
                  <a:pt x="7455865" y="3455850"/>
                  <a:pt x="7455638" y="3455877"/>
                  <a:pt x="7455413" y="3455903"/>
                </a:cubicBezTo>
                <a:cubicBezTo>
                  <a:pt x="7453843" y="3456557"/>
                  <a:pt x="7452596" y="3457940"/>
                  <a:pt x="7451989" y="3460886"/>
                </a:cubicBezTo>
                <a:cubicBezTo>
                  <a:pt x="7443388" y="3453296"/>
                  <a:pt x="7447961" y="3461529"/>
                  <a:pt x="7446929" y="3470886"/>
                </a:cubicBezTo>
                <a:cubicBezTo>
                  <a:pt x="7433341" y="3461186"/>
                  <a:pt x="7436171" y="3489615"/>
                  <a:pt x="7427213" y="3491353"/>
                </a:cubicBezTo>
                <a:cubicBezTo>
                  <a:pt x="7426761" y="3498443"/>
                  <a:pt x="7426037" y="3505767"/>
                  <a:pt x="7424990" y="3513143"/>
                </a:cubicBezTo>
                <a:lnTo>
                  <a:pt x="7424186" y="3517424"/>
                </a:lnTo>
                <a:cubicBezTo>
                  <a:pt x="7424132" y="3517438"/>
                  <a:pt x="7424077" y="3517453"/>
                  <a:pt x="7424024" y="3517467"/>
                </a:cubicBezTo>
                <a:cubicBezTo>
                  <a:pt x="7423536" y="3518305"/>
                  <a:pt x="7423153" y="3519678"/>
                  <a:pt x="7422883" y="3521896"/>
                </a:cubicBezTo>
                <a:lnTo>
                  <a:pt x="7422723" y="3525229"/>
                </a:lnTo>
                <a:lnTo>
                  <a:pt x="7421163" y="3533534"/>
                </a:lnTo>
                <a:lnTo>
                  <a:pt x="7419650" y="3536108"/>
                </a:lnTo>
                <a:lnTo>
                  <a:pt x="7417640" y="3536718"/>
                </a:lnTo>
                <a:lnTo>
                  <a:pt x="7417697" y="3537534"/>
                </a:lnTo>
                <a:cubicBezTo>
                  <a:pt x="7419749" y="3544077"/>
                  <a:pt x="7423989" y="3546875"/>
                  <a:pt x="7409814" y="3551598"/>
                </a:cubicBezTo>
                <a:cubicBezTo>
                  <a:pt x="7412376" y="3566128"/>
                  <a:pt x="7404108" y="3567090"/>
                  <a:pt x="7397719" y="3584844"/>
                </a:cubicBezTo>
                <a:cubicBezTo>
                  <a:pt x="7401116" y="3593573"/>
                  <a:pt x="7398130" y="3599358"/>
                  <a:pt x="7393057" y="3604546"/>
                </a:cubicBezTo>
                <a:cubicBezTo>
                  <a:pt x="7391792" y="3622895"/>
                  <a:pt x="7383125" y="3638008"/>
                  <a:pt x="7377811" y="3657793"/>
                </a:cubicBezTo>
                <a:cubicBezTo>
                  <a:pt x="7379886" y="3680874"/>
                  <a:pt x="7366255" y="3689531"/>
                  <a:pt x="7360624" y="3710685"/>
                </a:cubicBezTo>
                <a:cubicBezTo>
                  <a:pt x="7367950" y="3731637"/>
                  <a:pt x="7347999" y="3723947"/>
                  <a:pt x="7341489" y="3734006"/>
                </a:cubicBezTo>
                <a:lnTo>
                  <a:pt x="7340478" y="3737028"/>
                </a:lnTo>
                <a:lnTo>
                  <a:pt x="7340489" y="3745476"/>
                </a:lnTo>
                <a:lnTo>
                  <a:pt x="7340950" y="3748687"/>
                </a:lnTo>
                <a:cubicBezTo>
                  <a:pt x="7341098" y="3750887"/>
                  <a:pt x="7340976" y="3752333"/>
                  <a:pt x="7340653" y="3753314"/>
                </a:cubicBezTo>
                <a:lnTo>
                  <a:pt x="7340500" y="3753419"/>
                </a:lnTo>
                <a:lnTo>
                  <a:pt x="7340506" y="3757774"/>
                </a:lnTo>
                <a:cubicBezTo>
                  <a:pt x="7340847" y="3765147"/>
                  <a:pt x="7341495" y="3772345"/>
                  <a:pt x="7342369" y="3779218"/>
                </a:cubicBezTo>
                <a:cubicBezTo>
                  <a:pt x="7333890" y="3784348"/>
                  <a:pt x="7341949" y="3810090"/>
                  <a:pt x="7326800" y="3806225"/>
                </a:cubicBezTo>
                <a:cubicBezTo>
                  <a:pt x="7327524" y="3815461"/>
                  <a:pt x="7333545" y="3821456"/>
                  <a:pt x="7323686" y="3817640"/>
                </a:cubicBezTo>
                <a:cubicBezTo>
                  <a:pt x="7323637" y="3820659"/>
                  <a:pt x="7322668" y="3822449"/>
                  <a:pt x="7321247" y="3823678"/>
                </a:cubicBezTo>
                <a:lnTo>
                  <a:pt x="7320595" y="3824018"/>
                </a:lnTo>
                <a:lnTo>
                  <a:pt x="7322453" y="3844579"/>
                </a:lnTo>
                <a:lnTo>
                  <a:pt x="7321532" y="3847225"/>
                </a:lnTo>
                <a:lnTo>
                  <a:pt x="7324238" y="3860736"/>
                </a:lnTo>
                <a:lnTo>
                  <a:pt x="7324840" y="3867658"/>
                </a:lnTo>
                <a:lnTo>
                  <a:pt x="7326655" y="3869733"/>
                </a:lnTo>
                <a:cubicBezTo>
                  <a:pt x="7327701" y="3871909"/>
                  <a:pt x="7328023" y="3874942"/>
                  <a:pt x="7326706" y="3879891"/>
                </a:cubicBezTo>
                <a:lnTo>
                  <a:pt x="7326093" y="3881013"/>
                </a:lnTo>
                <a:lnTo>
                  <a:pt x="7328442" y="3889558"/>
                </a:lnTo>
                <a:cubicBezTo>
                  <a:pt x="7329602" y="3892339"/>
                  <a:pt x="7331138" y="3894839"/>
                  <a:pt x="7333203" y="3896924"/>
                </a:cubicBezTo>
                <a:cubicBezTo>
                  <a:pt x="7319795" y="3924445"/>
                  <a:pt x="7328820" y="3952004"/>
                  <a:pt x="7324908" y="3982658"/>
                </a:cubicBezTo>
                <a:cubicBezTo>
                  <a:pt x="7325522" y="4017325"/>
                  <a:pt x="7327874" y="4041416"/>
                  <a:pt x="7327588" y="4064228"/>
                </a:cubicBezTo>
                <a:cubicBezTo>
                  <a:pt x="7328735" y="4074940"/>
                  <a:pt x="7329351" y="4153102"/>
                  <a:pt x="7323186" y="4146664"/>
                </a:cubicBezTo>
                <a:cubicBezTo>
                  <a:pt x="7335189" y="4179829"/>
                  <a:pt x="7318370" y="4199117"/>
                  <a:pt x="7322488" y="4235901"/>
                </a:cubicBezTo>
                <a:cubicBezTo>
                  <a:pt x="7305909" y="4254573"/>
                  <a:pt x="7320783" y="4244884"/>
                  <a:pt x="7316645" y="4265209"/>
                </a:cubicBezTo>
                <a:cubicBezTo>
                  <a:pt x="7331133" y="4260631"/>
                  <a:pt x="7307179" y="4289560"/>
                  <a:pt x="7323069" y="4291857"/>
                </a:cubicBezTo>
                <a:cubicBezTo>
                  <a:pt x="7321814" y="4295483"/>
                  <a:pt x="7320095" y="4298923"/>
                  <a:pt x="7318251" y="4302359"/>
                </a:cubicBezTo>
                <a:lnTo>
                  <a:pt x="7317295" y="4304161"/>
                </a:lnTo>
                <a:lnTo>
                  <a:pt x="7316223" y="4311573"/>
                </a:lnTo>
                <a:lnTo>
                  <a:pt x="7312469" y="4313411"/>
                </a:lnTo>
                <a:lnTo>
                  <a:pt x="7306447" y="4403491"/>
                </a:lnTo>
                <a:cubicBezTo>
                  <a:pt x="7308849" y="4411399"/>
                  <a:pt x="7308497" y="4436984"/>
                  <a:pt x="7303688" y="4442497"/>
                </a:cubicBezTo>
                <a:cubicBezTo>
                  <a:pt x="7302637" y="4447969"/>
                  <a:pt x="7304327" y="4453942"/>
                  <a:pt x="7299181" y="4457128"/>
                </a:cubicBezTo>
                <a:cubicBezTo>
                  <a:pt x="7296154" y="4469016"/>
                  <a:pt x="7289197" y="4496240"/>
                  <a:pt x="7285530" y="4513823"/>
                </a:cubicBezTo>
                <a:cubicBezTo>
                  <a:pt x="7288769" y="4518560"/>
                  <a:pt x="7287100" y="4524649"/>
                  <a:pt x="7284412" y="4532609"/>
                </a:cubicBezTo>
                <a:lnTo>
                  <a:pt x="7282601" y="4540125"/>
                </a:lnTo>
                <a:lnTo>
                  <a:pt x="7291785" y="4563650"/>
                </a:lnTo>
                <a:lnTo>
                  <a:pt x="7284191" y="4636427"/>
                </a:lnTo>
                <a:lnTo>
                  <a:pt x="7292797" y="4672055"/>
                </a:lnTo>
                <a:cubicBezTo>
                  <a:pt x="7294304" y="4686552"/>
                  <a:pt x="7294421" y="4700466"/>
                  <a:pt x="7295425" y="4713953"/>
                </a:cubicBezTo>
                <a:cubicBezTo>
                  <a:pt x="7296104" y="4744441"/>
                  <a:pt x="7280378" y="4723911"/>
                  <a:pt x="7292574" y="4762180"/>
                </a:cubicBezTo>
                <a:cubicBezTo>
                  <a:pt x="7286719" y="4766152"/>
                  <a:pt x="7286266" y="4770971"/>
                  <a:pt x="7288689" y="4779168"/>
                </a:cubicBezTo>
                <a:cubicBezTo>
                  <a:pt x="7288592" y="4793971"/>
                  <a:pt x="7274303" y="4792486"/>
                  <a:pt x="7282355" y="4807636"/>
                </a:cubicBezTo>
                <a:cubicBezTo>
                  <a:pt x="7278556" y="4806204"/>
                  <a:pt x="7277539" y="4813202"/>
                  <a:pt x="7276505" y="4819678"/>
                </a:cubicBezTo>
                <a:lnTo>
                  <a:pt x="7273752" y="4823797"/>
                </a:lnTo>
                <a:lnTo>
                  <a:pt x="7283683" y="4847794"/>
                </a:lnTo>
                <a:cubicBezTo>
                  <a:pt x="7296832" y="4890479"/>
                  <a:pt x="7302379" y="4941877"/>
                  <a:pt x="7311552" y="4978326"/>
                </a:cubicBezTo>
                <a:cubicBezTo>
                  <a:pt x="7284161" y="4998846"/>
                  <a:pt x="7309660" y="4989594"/>
                  <a:pt x="7304880" y="5015024"/>
                </a:cubicBezTo>
                <a:cubicBezTo>
                  <a:pt x="7330355" y="5012307"/>
                  <a:pt x="7291032" y="5044485"/>
                  <a:pt x="7319932" y="5050993"/>
                </a:cubicBezTo>
                <a:cubicBezTo>
                  <a:pt x="7318148" y="5055414"/>
                  <a:pt x="7315506" y="5059493"/>
                  <a:pt x="7312641" y="5063537"/>
                </a:cubicBezTo>
                <a:lnTo>
                  <a:pt x="7311153" y="5065661"/>
                </a:lnTo>
                <a:lnTo>
                  <a:pt x="7310197" y="5075032"/>
                </a:lnTo>
                <a:lnTo>
                  <a:pt x="7303683" y="5076576"/>
                </a:lnTo>
                <a:lnTo>
                  <a:pt x="7297768" y="5089898"/>
                </a:lnTo>
                <a:cubicBezTo>
                  <a:pt x="7296519" y="5095057"/>
                  <a:pt x="7296302" y="5100805"/>
                  <a:pt x="7297750" y="5107454"/>
                </a:cubicBezTo>
                <a:cubicBezTo>
                  <a:pt x="7309447" y="5125240"/>
                  <a:pt x="7295812" y="5147341"/>
                  <a:pt x="7297014" y="5169708"/>
                </a:cubicBezTo>
                <a:lnTo>
                  <a:pt x="7300719" y="5180532"/>
                </a:lnTo>
                <a:lnTo>
                  <a:pt x="7295705" y="5210620"/>
                </a:lnTo>
                <a:lnTo>
                  <a:pt x="7296901" y="5212749"/>
                </a:lnTo>
                <a:cubicBezTo>
                  <a:pt x="7296704" y="5218058"/>
                  <a:pt x="7294377" y="5228574"/>
                  <a:pt x="7294523" y="5242477"/>
                </a:cubicBezTo>
                <a:lnTo>
                  <a:pt x="7297776" y="5296160"/>
                </a:lnTo>
                <a:lnTo>
                  <a:pt x="7289955" y="5304499"/>
                </a:lnTo>
                <a:lnTo>
                  <a:pt x="7286210" y="5305374"/>
                </a:lnTo>
                <a:lnTo>
                  <a:pt x="7286995" y="5320092"/>
                </a:lnTo>
                <a:lnTo>
                  <a:pt x="7281550" y="5330613"/>
                </a:lnTo>
                <a:lnTo>
                  <a:pt x="7285354" y="5340890"/>
                </a:lnTo>
                <a:lnTo>
                  <a:pt x="7281914" y="5354491"/>
                </a:lnTo>
                <a:cubicBezTo>
                  <a:pt x="7280017" y="5359352"/>
                  <a:pt x="7277725" y="5364763"/>
                  <a:pt x="7275918" y="5370917"/>
                </a:cubicBezTo>
                <a:lnTo>
                  <a:pt x="7267655" y="5384350"/>
                </a:lnTo>
                <a:lnTo>
                  <a:pt x="7263791" y="5406610"/>
                </a:lnTo>
                <a:cubicBezTo>
                  <a:pt x="7260956" y="5423841"/>
                  <a:pt x="7257650" y="5440271"/>
                  <a:pt x="7251522" y="5456222"/>
                </a:cubicBezTo>
                <a:cubicBezTo>
                  <a:pt x="7253699" y="5469913"/>
                  <a:pt x="7252931" y="5482529"/>
                  <a:pt x="7242311" y="5493751"/>
                </a:cubicBezTo>
                <a:cubicBezTo>
                  <a:pt x="7236636" y="5529727"/>
                  <a:pt x="7245809" y="5539513"/>
                  <a:pt x="7231835" y="5561252"/>
                </a:cubicBezTo>
                <a:cubicBezTo>
                  <a:pt x="7236311" y="5568555"/>
                  <a:pt x="7238499" y="5573475"/>
                  <a:pt x="7239152" y="5577121"/>
                </a:cubicBezTo>
                <a:cubicBezTo>
                  <a:pt x="7241111" y="5588065"/>
                  <a:pt x="7229268" y="5587525"/>
                  <a:pt x="7224043" y="5605355"/>
                </a:cubicBezTo>
                <a:cubicBezTo>
                  <a:pt x="7216774" y="5624244"/>
                  <a:pt x="7213225" y="5590845"/>
                  <a:pt x="7209229" y="5609118"/>
                </a:cubicBezTo>
                <a:cubicBezTo>
                  <a:pt x="7212098" y="5628346"/>
                  <a:pt x="7194168" y="5628785"/>
                  <a:pt x="7198222" y="5648700"/>
                </a:cubicBezTo>
                <a:cubicBezTo>
                  <a:pt x="7212577" y="5642705"/>
                  <a:pt x="7189541" y="5689259"/>
                  <a:pt x="7201221" y="5689771"/>
                </a:cubicBezTo>
                <a:cubicBezTo>
                  <a:pt x="7181618" y="5708428"/>
                  <a:pt x="7201258" y="5715573"/>
                  <a:pt x="7192555" y="5739098"/>
                </a:cubicBezTo>
                <a:cubicBezTo>
                  <a:pt x="7184486" y="5750478"/>
                  <a:pt x="7182208" y="5758416"/>
                  <a:pt x="7187522" y="5768603"/>
                </a:cubicBezTo>
                <a:cubicBezTo>
                  <a:pt x="7148692" y="5821144"/>
                  <a:pt x="7181577" y="5799065"/>
                  <a:pt x="7162500" y="5846928"/>
                </a:cubicBezTo>
                <a:lnTo>
                  <a:pt x="7160827" y="5850799"/>
                </a:lnTo>
                <a:lnTo>
                  <a:pt x="7163312" y="5866636"/>
                </a:lnTo>
                <a:cubicBezTo>
                  <a:pt x="7163884" y="5867070"/>
                  <a:pt x="7164455" y="5867505"/>
                  <a:pt x="7165029" y="5867939"/>
                </a:cubicBezTo>
                <a:lnTo>
                  <a:pt x="7142501" y="5914339"/>
                </a:lnTo>
                <a:lnTo>
                  <a:pt x="7143151" y="5921221"/>
                </a:lnTo>
                <a:lnTo>
                  <a:pt x="7123808" y="5950546"/>
                </a:lnTo>
                <a:lnTo>
                  <a:pt x="7116299" y="5966186"/>
                </a:lnTo>
                <a:lnTo>
                  <a:pt x="7106117" y="5983669"/>
                </a:lnTo>
                <a:lnTo>
                  <a:pt x="7109622" y="5995569"/>
                </a:lnTo>
                <a:cubicBezTo>
                  <a:pt x="7114727" y="6023526"/>
                  <a:pt x="7092983" y="6067450"/>
                  <a:pt x="7116605" y="6077139"/>
                </a:cubicBezTo>
                <a:cubicBezTo>
                  <a:pt x="7102148" y="6089933"/>
                  <a:pt x="7125501" y="6101908"/>
                  <a:pt x="7127573" y="6115892"/>
                </a:cubicBezTo>
                <a:cubicBezTo>
                  <a:pt x="7118381" y="6127056"/>
                  <a:pt x="7126331" y="6132595"/>
                  <a:pt x="7128098" y="6142737"/>
                </a:cubicBezTo>
                <a:cubicBezTo>
                  <a:pt x="7122429" y="6147329"/>
                  <a:pt x="7122724" y="6155912"/>
                  <a:pt x="7129375" y="6158833"/>
                </a:cubicBezTo>
                <a:cubicBezTo>
                  <a:pt x="7144709" y="6154689"/>
                  <a:pt x="7137060" y="6184499"/>
                  <a:pt x="7147635" y="6186714"/>
                </a:cubicBezTo>
                <a:cubicBezTo>
                  <a:pt x="7149842" y="6204016"/>
                  <a:pt x="7136414" y="6279145"/>
                  <a:pt x="7153343" y="6291871"/>
                </a:cubicBezTo>
                <a:cubicBezTo>
                  <a:pt x="7161381" y="6326852"/>
                  <a:pt x="7134450" y="6377408"/>
                  <a:pt x="7134923" y="6392273"/>
                </a:cubicBezTo>
                <a:cubicBezTo>
                  <a:pt x="7103997" y="6407024"/>
                  <a:pt x="7185503" y="6478818"/>
                  <a:pt x="7187236" y="6541940"/>
                </a:cubicBezTo>
                <a:cubicBezTo>
                  <a:pt x="7184250" y="6550446"/>
                  <a:pt x="7184290" y="6554993"/>
                  <a:pt x="7191340" y="6557275"/>
                </a:cubicBezTo>
                <a:cubicBezTo>
                  <a:pt x="7195412" y="6573685"/>
                  <a:pt x="7202070" y="6606060"/>
                  <a:pt x="7211670" y="6640404"/>
                </a:cubicBezTo>
                <a:cubicBezTo>
                  <a:pt x="7219591" y="6666216"/>
                  <a:pt x="7212698" y="6793331"/>
                  <a:pt x="7221085" y="6827708"/>
                </a:cubicBezTo>
                <a:lnTo>
                  <a:pt x="7227698" y="6857999"/>
                </a:lnTo>
                <a:lnTo>
                  <a:pt x="0" y="6857999"/>
                </a:lnTo>
                <a:close/>
              </a:path>
            </a:pathLst>
          </a:custGeom>
        </p:spPr>
      </p:pic>
      <p:sp>
        <p:nvSpPr>
          <p:cNvPr id="3" name="Date Placeholder 2">
            <a:extLst>
              <a:ext uri="{FF2B5EF4-FFF2-40B4-BE49-F238E27FC236}">
                <a16:creationId xmlns:a16="http://schemas.microsoft.com/office/drawing/2014/main" id="{81DF6B81-D04D-F88F-248C-2D74B62AD73B}"/>
              </a:ext>
            </a:extLst>
          </p:cNvPr>
          <p:cNvSpPr>
            <a:spLocks noGrp="1"/>
          </p:cNvSpPr>
          <p:nvPr>
            <p:ph type="dt" sz="half" idx="10"/>
          </p:nvPr>
        </p:nvSpPr>
        <p:spPr>
          <a:xfrm>
            <a:off x="838200" y="6356350"/>
            <a:ext cx="2743200" cy="365125"/>
          </a:xfrm>
        </p:spPr>
        <p:txBody>
          <a:bodyPr vert="horz" lIns="91440" tIns="45720" rIns="91440" bIns="45720" rtlCol="0" anchor="ctr">
            <a:normAutofit/>
          </a:bodyPr>
          <a:lstStyle/>
          <a:p>
            <a:pPr>
              <a:spcAft>
                <a:spcPts val="600"/>
              </a:spcAft>
              <a:defRPr/>
            </a:pPr>
            <a:fld id="{483A8BFC-E910-40DB-8CB8-3DF54C9BD1F0}" type="datetime1">
              <a:rPr lang="en-US" sz="1000" smtClean="0">
                <a:solidFill>
                  <a:srgbClr val="FFFFFF"/>
                </a:solidFill>
                <a:latin typeface="Calibri" panose="020F0502020204030204"/>
              </a:rPr>
              <a:t>10/21/2026</a:t>
            </a:fld>
            <a:endParaRPr lang="en-US" sz="1000">
              <a:solidFill>
                <a:srgbClr val="FFFFFF"/>
              </a:solidFill>
              <a:latin typeface="Calibri" panose="020F0502020204030204"/>
            </a:endParaRPr>
          </a:p>
        </p:txBody>
      </p:sp>
      <p:sp>
        <p:nvSpPr>
          <p:cNvPr id="5" name="Footer Placeholder 4">
            <a:extLst>
              <a:ext uri="{FF2B5EF4-FFF2-40B4-BE49-F238E27FC236}">
                <a16:creationId xmlns:a16="http://schemas.microsoft.com/office/drawing/2014/main" id="{416DB203-29DF-86CB-92F4-5F899814940A}"/>
              </a:ext>
            </a:extLst>
          </p:cNvPr>
          <p:cNvSpPr>
            <a:spLocks noGrp="1"/>
          </p:cNvSpPr>
          <p:nvPr>
            <p:ph type="ftr" sz="quarter" idx="11"/>
          </p:nvPr>
        </p:nvSpPr>
        <p:spPr>
          <a:xfrm>
            <a:off x="4038600" y="6356350"/>
            <a:ext cx="4114800" cy="365125"/>
          </a:xfrm>
        </p:spPr>
        <p:txBody>
          <a:bodyPr vert="horz" lIns="91440" tIns="45720" rIns="91440" bIns="45720" rtlCol="0" anchor="ctr">
            <a:normAutofit/>
          </a:bodyPr>
          <a:lstStyle/>
          <a:p>
            <a:pPr>
              <a:spcAft>
                <a:spcPts val="600"/>
              </a:spcAft>
              <a:defRPr/>
            </a:pPr>
            <a:r>
              <a:rPr lang="en-US" sz="1000" kern="1200">
                <a:solidFill>
                  <a:srgbClr val="FFFFFF"/>
                </a:solidFill>
                <a:latin typeface="Calibri" panose="020F0502020204030204"/>
                <a:ea typeface="+mn-ea"/>
                <a:cs typeface="+mn-cs"/>
              </a:rPr>
              <a:t>©A.W. Jackson,PT,DPT,MPH 2026</a:t>
            </a:r>
          </a:p>
        </p:txBody>
      </p:sp>
    </p:spTree>
    <p:extLst>
      <p:ext uri="{BB962C8B-B14F-4D97-AF65-F5344CB8AC3E}">
        <p14:creationId xmlns:p14="http://schemas.microsoft.com/office/powerpoint/2010/main" val="1283646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7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415EBB-18EB-8BF3-E667-0DDD807D7B64}"/>
              </a:ext>
            </a:extLst>
          </p:cNvPr>
          <p:cNvSpPr>
            <a:spLocks noGrp="1"/>
          </p:cNvSpPr>
          <p:nvPr>
            <p:ph type="title"/>
          </p:nvPr>
        </p:nvSpPr>
        <p:spPr/>
        <p:txBody>
          <a:bodyPr/>
          <a:lstStyle/>
          <a:p>
            <a:r>
              <a:rPr lang="en-US" sz="3600" dirty="0"/>
              <a:t>Where do we go from here: Chaos or Community?</a:t>
            </a:r>
          </a:p>
        </p:txBody>
      </p:sp>
      <p:sp>
        <p:nvSpPr>
          <p:cNvPr id="3" name="Content Placeholder 2">
            <a:extLst>
              <a:ext uri="{FF2B5EF4-FFF2-40B4-BE49-F238E27FC236}">
                <a16:creationId xmlns:a16="http://schemas.microsoft.com/office/drawing/2014/main" id="{20E751CB-30CC-F73F-BE97-1177A562EE11}"/>
              </a:ext>
            </a:extLst>
          </p:cNvPr>
          <p:cNvSpPr>
            <a:spLocks noGrp="1"/>
          </p:cNvSpPr>
          <p:nvPr>
            <p:ph idx="1"/>
          </p:nvPr>
        </p:nvSpPr>
        <p:spPr/>
        <p:txBody>
          <a:bodyPr>
            <a:normAutofit/>
          </a:bodyPr>
          <a:lstStyle/>
          <a:p>
            <a:r>
              <a:rPr lang="en-US" sz="2000" dirty="0"/>
              <a:t>In 1967, as MLK wrote the final manuscript of his life, he calls for America to be better to all of her citizens. Do we strive for Chaos and Despair or Community and Hope?</a:t>
            </a:r>
          </a:p>
          <a:p>
            <a:r>
              <a:rPr lang="en-US" sz="2000" dirty="0"/>
              <a:t>In the book he writes:</a:t>
            </a:r>
          </a:p>
          <a:p>
            <a:r>
              <a:rPr lang="en-US" dirty="0"/>
              <a:t>“Let us be those creative dissenters who will call our beloved nation to a higher destiny, to a new plateau of compassion, to a more noble expression of humanness.”</a:t>
            </a:r>
          </a:p>
        </p:txBody>
      </p:sp>
      <p:pic>
        <p:nvPicPr>
          <p:cNvPr id="7" name="Picture 6" descr="23 Incredible Full-Color Pictures Of Dr. Martin Luther King Jr ...">
            <a:extLst>
              <a:ext uri="{FF2B5EF4-FFF2-40B4-BE49-F238E27FC236}">
                <a16:creationId xmlns:a16="http://schemas.microsoft.com/office/drawing/2014/main" id="{35C85E81-6FF1-5C20-0ED3-1C0EA52A565E}"/>
              </a:ext>
            </a:extLst>
          </p:cNvPr>
          <p:cNvPicPr>
            <a:picLocks noChangeAspect="1"/>
          </p:cNvPicPr>
          <p:nvPr/>
        </p:nvPicPr>
        <p:blipFill>
          <a:blip r:embed="rId2"/>
          <a:stretch>
            <a:fillRect/>
          </a:stretch>
        </p:blipFill>
        <p:spPr>
          <a:xfrm>
            <a:off x="836612" y="2057400"/>
            <a:ext cx="3330410" cy="4085303"/>
          </a:xfrm>
          <a:prstGeom prst="rect">
            <a:avLst/>
          </a:prstGeom>
        </p:spPr>
      </p:pic>
      <p:sp>
        <p:nvSpPr>
          <p:cNvPr id="5" name="Date Placeholder 4">
            <a:extLst>
              <a:ext uri="{FF2B5EF4-FFF2-40B4-BE49-F238E27FC236}">
                <a16:creationId xmlns:a16="http://schemas.microsoft.com/office/drawing/2014/main" id="{7795AE00-3039-7CB3-E257-89F40DA1BA8C}"/>
              </a:ext>
            </a:extLst>
          </p:cNvPr>
          <p:cNvSpPr>
            <a:spLocks noGrp="1"/>
          </p:cNvSpPr>
          <p:nvPr>
            <p:ph type="dt" sz="half" idx="10"/>
          </p:nvPr>
        </p:nvSpPr>
        <p:spPr/>
        <p:txBody>
          <a:bodyPr/>
          <a:lstStyle/>
          <a:p>
            <a:fld id="{9F7FBCBA-C00F-412B-941F-A0381C0553AD}" type="datetime1">
              <a:rPr lang="en-US" smtClean="0"/>
              <a:t>10/21/2026</a:t>
            </a:fld>
            <a:endParaRPr lang="en-US"/>
          </a:p>
        </p:txBody>
      </p:sp>
      <p:sp>
        <p:nvSpPr>
          <p:cNvPr id="6" name="Footer Placeholder 5">
            <a:extLst>
              <a:ext uri="{FF2B5EF4-FFF2-40B4-BE49-F238E27FC236}">
                <a16:creationId xmlns:a16="http://schemas.microsoft.com/office/drawing/2014/main" id="{080CC50D-83AE-20A0-A412-85E02A4EB508}"/>
              </a:ext>
            </a:extLst>
          </p:cNvPr>
          <p:cNvSpPr>
            <a:spLocks noGrp="1"/>
          </p:cNvSpPr>
          <p:nvPr>
            <p:ph type="ftr" sz="quarter" idx="11"/>
          </p:nvPr>
        </p:nvSpPr>
        <p:spPr/>
        <p:txBody>
          <a:bodyPr/>
          <a:lstStyle/>
          <a:p>
            <a:r>
              <a:rPr lang="en-US"/>
              <a:t>©A.W. Jackson,PT,DPT,MPH 2026</a:t>
            </a:r>
          </a:p>
        </p:txBody>
      </p:sp>
    </p:spTree>
    <p:extLst>
      <p:ext uri="{BB962C8B-B14F-4D97-AF65-F5344CB8AC3E}">
        <p14:creationId xmlns:p14="http://schemas.microsoft.com/office/powerpoint/2010/main" val="41056392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48" name="Rectangle 47">
            <a:extLst>
              <a:ext uri="{FF2B5EF4-FFF2-40B4-BE49-F238E27FC236}">
                <a16:creationId xmlns:a16="http://schemas.microsoft.com/office/drawing/2014/main" id="{0EFD753D-6A49-46DD-9E82-AA6E2C62B4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Rectangle 49">
            <a:extLst>
              <a:ext uri="{FF2B5EF4-FFF2-40B4-BE49-F238E27FC236}">
                <a16:creationId xmlns:a16="http://schemas.microsoft.com/office/drawing/2014/main" id="{138A5824-1F4A-4EE7-BC13-5BB48FC080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0044" y="321732"/>
            <a:ext cx="4568741" cy="6192603"/>
          </a:xfrm>
          <a:prstGeom prst="rect">
            <a:avLst/>
          </a:prstGeom>
          <a:solidFill>
            <a:srgbClr val="3336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C9920FA-562F-4F29-DF23-439D31F319FD}"/>
              </a:ext>
            </a:extLst>
          </p:cNvPr>
          <p:cNvSpPr>
            <a:spLocks noGrp="1"/>
          </p:cNvSpPr>
          <p:nvPr>
            <p:ph type="title"/>
          </p:nvPr>
        </p:nvSpPr>
        <p:spPr>
          <a:xfrm>
            <a:off x="798257" y="637523"/>
            <a:ext cx="3608896" cy="1690993"/>
          </a:xfrm>
        </p:spPr>
        <p:txBody>
          <a:bodyPr vert="horz" lIns="91440" tIns="45720" rIns="91440" bIns="45720" rtlCol="0" anchor="b">
            <a:normAutofit/>
          </a:bodyPr>
          <a:lstStyle/>
          <a:p>
            <a:r>
              <a:rPr lang="en-US" sz="3600" dirty="0">
                <a:solidFill>
                  <a:srgbClr val="FFFFFF"/>
                </a:solidFill>
              </a:rPr>
              <a:t>“What are we called to choose today?</a:t>
            </a:r>
            <a:r>
              <a:rPr lang="en-US" sz="3600" kern="1200" dirty="0">
                <a:solidFill>
                  <a:srgbClr val="FFFFFF"/>
                </a:solidFill>
                <a:latin typeface="+mj-lt"/>
                <a:ea typeface="+mj-ea"/>
                <a:cs typeface="+mj-cs"/>
              </a:rPr>
              <a:t>”</a:t>
            </a:r>
          </a:p>
        </p:txBody>
      </p:sp>
      <p:pic>
        <p:nvPicPr>
          <p:cNvPr id="14" name="Picture 13">
            <a:extLst>
              <a:ext uri="{FF2B5EF4-FFF2-40B4-BE49-F238E27FC236}">
                <a16:creationId xmlns:a16="http://schemas.microsoft.com/office/drawing/2014/main" id="{C773B5A8-C659-B155-B1E6-CD925AFEB78A}"/>
              </a:ext>
            </a:extLst>
          </p:cNvPr>
          <p:cNvPicPr>
            <a:picLocks noChangeAspect="1"/>
          </p:cNvPicPr>
          <p:nvPr/>
        </p:nvPicPr>
        <p:blipFill>
          <a:blip r:embed="rId2">
            <a:extLst>
              <a:ext uri="{28A0092B-C50C-407E-A947-70E740481C1C}">
                <a14:useLocalDpi xmlns:a14="http://schemas.microsoft.com/office/drawing/2010/main" val="0"/>
              </a:ext>
            </a:extLst>
          </a:blip>
          <a:srcRect t="13" r="-1" b="33215"/>
          <a:stretch>
            <a:fillRect/>
          </a:stretch>
        </p:blipFill>
        <p:spPr>
          <a:xfrm>
            <a:off x="4968250" y="325905"/>
            <a:ext cx="2249424" cy="2002611"/>
          </a:xfrm>
          <a:prstGeom prst="rect">
            <a:avLst/>
          </a:prstGeom>
        </p:spPr>
      </p:pic>
      <p:sp>
        <p:nvSpPr>
          <p:cNvPr id="4" name="Text Placeholder 3">
            <a:extLst>
              <a:ext uri="{FF2B5EF4-FFF2-40B4-BE49-F238E27FC236}">
                <a16:creationId xmlns:a16="http://schemas.microsoft.com/office/drawing/2014/main" id="{8A8A0738-33BD-4894-F3F7-531576CCE6A5}"/>
              </a:ext>
            </a:extLst>
          </p:cNvPr>
          <p:cNvSpPr>
            <a:spLocks noGrp="1"/>
          </p:cNvSpPr>
          <p:nvPr>
            <p:ph type="body" sz="half" idx="2"/>
          </p:nvPr>
        </p:nvSpPr>
        <p:spPr>
          <a:xfrm>
            <a:off x="798256" y="2474260"/>
            <a:ext cx="3607930" cy="3677158"/>
          </a:xfrm>
        </p:spPr>
        <p:txBody>
          <a:bodyPr vert="horz" lIns="91440" tIns="45720" rIns="91440" bIns="45720" rtlCol="0">
            <a:normAutofit lnSpcReduction="10000"/>
          </a:bodyPr>
          <a:lstStyle/>
          <a:p>
            <a:pPr indent="-228600">
              <a:buFont typeface="Arial" panose="020B0604020202020204" pitchFamily="34" charset="0"/>
              <a:buChar char="•"/>
            </a:pPr>
            <a:r>
              <a:rPr lang="en-US" sz="2000" dirty="0">
                <a:solidFill>
                  <a:srgbClr val="FFFFFF"/>
                </a:solidFill>
              </a:rPr>
              <a:t>I am a daughter, sister, Mom, wife, friend, an aunt, a  Physical Therapist, a Clinical Medical Ethicist,  Mourner of Lives lost, a Foundation Founder, a Joy Seeker and a Post Cancer Diagnosis </a:t>
            </a:r>
            <a:r>
              <a:rPr lang="en-US" sz="2000" b="1" dirty="0">
                <a:solidFill>
                  <a:srgbClr val="FFFFFF"/>
                </a:solidFill>
              </a:rPr>
              <a:t>Thriver of 11 years, 1 month and 8 days .</a:t>
            </a:r>
          </a:p>
          <a:p>
            <a:pPr indent="-228600">
              <a:buFont typeface="Arial" panose="020B0604020202020204" pitchFamily="34" charset="0"/>
              <a:buChar char="•"/>
            </a:pPr>
            <a:r>
              <a:rPr lang="en-US" sz="2000" dirty="0">
                <a:solidFill>
                  <a:srgbClr val="FFFFFF"/>
                </a:solidFill>
              </a:rPr>
              <a:t>Growing up in family where community and food were valued, where people and their stories were cherished and hope existed, no matter what.</a:t>
            </a:r>
          </a:p>
          <a:p>
            <a:endParaRPr lang="en-US" sz="2000" dirty="0">
              <a:solidFill>
                <a:srgbClr val="FFFFFF"/>
              </a:solidFill>
            </a:endParaRPr>
          </a:p>
          <a:p>
            <a:pPr indent="-228600">
              <a:buFont typeface="Arial" panose="020B0604020202020204" pitchFamily="34" charset="0"/>
              <a:buChar char="•"/>
            </a:pPr>
            <a:endParaRPr lang="en-US" sz="2000" dirty="0">
              <a:solidFill>
                <a:srgbClr val="FFFFFF"/>
              </a:solidFill>
            </a:endParaRPr>
          </a:p>
        </p:txBody>
      </p:sp>
      <p:pic>
        <p:nvPicPr>
          <p:cNvPr id="16" name="Picture 15">
            <a:extLst>
              <a:ext uri="{FF2B5EF4-FFF2-40B4-BE49-F238E27FC236}">
                <a16:creationId xmlns:a16="http://schemas.microsoft.com/office/drawing/2014/main" id="{E86B0429-4188-7B15-8A77-CAB5B2B2EC26}"/>
              </a:ext>
            </a:extLst>
          </p:cNvPr>
          <p:cNvPicPr>
            <a:picLocks noChangeAspect="1"/>
          </p:cNvPicPr>
          <p:nvPr/>
        </p:nvPicPr>
        <p:blipFill>
          <a:blip r:embed="rId3">
            <a:extLst>
              <a:ext uri="{28A0092B-C50C-407E-A947-70E740481C1C}">
                <a14:useLocalDpi xmlns:a14="http://schemas.microsoft.com/office/drawing/2010/main" val="0"/>
              </a:ext>
            </a:extLst>
          </a:blip>
          <a:srcRect t="3752" r="-2" b="29698"/>
          <a:stretch>
            <a:fillRect/>
          </a:stretch>
        </p:blipFill>
        <p:spPr>
          <a:xfrm>
            <a:off x="4968251" y="2419956"/>
            <a:ext cx="2249424" cy="2002611"/>
          </a:xfrm>
          <a:prstGeom prst="rect">
            <a:avLst/>
          </a:prstGeom>
        </p:spPr>
      </p:pic>
      <p:pic>
        <p:nvPicPr>
          <p:cNvPr id="10" name="Content Placeholder 9">
            <a:extLst>
              <a:ext uri="{FF2B5EF4-FFF2-40B4-BE49-F238E27FC236}">
                <a16:creationId xmlns:a16="http://schemas.microsoft.com/office/drawing/2014/main" id="{37D27199-2058-8F20-5E0F-F41817C3BDAE}"/>
              </a:ext>
            </a:extLst>
          </p:cNvPr>
          <p:cNvPicPr>
            <a:picLocks noGrp="1" noChangeAspect="1"/>
          </p:cNvPicPr>
          <p:nvPr>
            <p:ph idx="1"/>
          </p:nvPr>
        </p:nvPicPr>
        <p:blipFill>
          <a:blip r:embed="rId4">
            <a:extLst>
              <a:ext uri="{28A0092B-C50C-407E-A947-70E740481C1C}">
                <a14:useLocalDpi xmlns:a14="http://schemas.microsoft.com/office/drawing/2010/main" val="0"/>
              </a:ext>
            </a:extLst>
          </a:blip>
          <a:srcRect t="14867" r="3" b="34832"/>
          <a:stretch>
            <a:fillRect/>
          </a:stretch>
        </p:blipFill>
        <p:spPr>
          <a:xfrm>
            <a:off x="7295203" y="325904"/>
            <a:ext cx="4570677" cy="3065565"/>
          </a:xfrm>
          <a:prstGeom prst="rect">
            <a:avLst/>
          </a:prstGeom>
        </p:spPr>
      </p:pic>
      <p:sp>
        <p:nvSpPr>
          <p:cNvPr id="18" name="Date Placeholder 17">
            <a:extLst>
              <a:ext uri="{FF2B5EF4-FFF2-40B4-BE49-F238E27FC236}">
                <a16:creationId xmlns:a16="http://schemas.microsoft.com/office/drawing/2014/main" id="{6D5A22F6-B134-CAF8-B4AC-7B5C18487C76}"/>
              </a:ext>
            </a:extLst>
          </p:cNvPr>
          <p:cNvSpPr>
            <a:spLocks noGrp="1"/>
          </p:cNvSpPr>
          <p:nvPr>
            <p:ph type="dt" sz="half" idx="10"/>
          </p:nvPr>
        </p:nvSpPr>
        <p:spPr>
          <a:xfrm>
            <a:off x="844506" y="6495082"/>
            <a:ext cx="2743200" cy="365125"/>
          </a:xfrm>
        </p:spPr>
        <p:txBody>
          <a:bodyPr vert="horz" lIns="91440" tIns="45720" rIns="91440" bIns="45720" rtlCol="0" anchor="ctr">
            <a:normAutofit/>
          </a:bodyPr>
          <a:lstStyle/>
          <a:p>
            <a:pPr>
              <a:spcAft>
                <a:spcPts val="600"/>
              </a:spcAft>
            </a:pPr>
            <a:fld id="{D689CBE4-6B36-4954-8B40-592C77B583CC}" type="datetime1">
              <a:rPr lang="en-US" sz="1000" smtClean="0">
                <a:solidFill>
                  <a:schemeClr val="bg1">
                    <a:lumMod val="75000"/>
                    <a:lumOff val="25000"/>
                  </a:schemeClr>
                </a:solidFill>
              </a:rPr>
              <a:t>10/21/2026</a:t>
            </a:fld>
            <a:endParaRPr lang="en-US" sz="1000">
              <a:solidFill>
                <a:schemeClr val="bg1">
                  <a:lumMod val="75000"/>
                  <a:lumOff val="25000"/>
                </a:schemeClr>
              </a:solidFill>
            </a:endParaRPr>
          </a:p>
        </p:txBody>
      </p:sp>
      <p:pic>
        <p:nvPicPr>
          <p:cNvPr id="12" name="Picture 11">
            <a:extLst>
              <a:ext uri="{FF2B5EF4-FFF2-40B4-BE49-F238E27FC236}">
                <a16:creationId xmlns:a16="http://schemas.microsoft.com/office/drawing/2014/main" id="{86922E50-1966-905D-8472-C44E72F6C146}"/>
              </a:ext>
            </a:extLst>
          </p:cNvPr>
          <p:cNvPicPr>
            <a:picLocks noChangeAspect="1"/>
          </p:cNvPicPr>
          <p:nvPr/>
        </p:nvPicPr>
        <p:blipFill>
          <a:blip r:embed="rId5">
            <a:extLst>
              <a:ext uri="{28A0092B-C50C-407E-A947-70E740481C1C}">
                <a14:useLocalDpi xmlns:a14="http://schemas.microsoft.com/office/drawing/2010/main" val="0"/>
              </a:ext>
            </a:extLst>
          </a:blip>
          <a:srcRect r="15752" b="-2"/>
          <a:stretch>
            <a:fillRect/>
          </a:stretch>
        </p:blipFill>
        <p:spPr>
          <a:xfrm>
            <a:off x="4976656" y="4511800"/>
            <a:ext cx="2249424" cy="2002536"/>
          </a:xfrm>
          <a:prstGeom prst="rect">
            <a:avLst/>
          </a:prstGeom>
        </p:spPr>
      </p:pic>
      <p:pic>
        <p:nvPicPr>
          <p:cNvPr id="17" name="Picture 16" descr="Footprint Path Vector Isolated on White Background. Human Footprints ...">
            <a:extLst>
              <a:ext uri="{FF2B5EF4-FFF2-40B4-BE49-F238E27FC236}">
                <a16:creationId xmlns:a16="http://schemas.microsoft.com/office/drawing/2014/main" id="{774F3A3B-2E13-8907-8FCD-E8205029CAFF}"/>
              </a:ext>
            </a:extLst>
          </p:cNvPr>
          <p:cNvPicPr>
            <a:picLocks noChangeAspect="1"/>
          </p:cNvPicPr>
          <p:nvPr/>
        </p:nvPicPr>
        <p:blipFill>
          <a:blip r:embed="rId6"/>
          <a:srcRect t="19684" r="1" b="17018"/>
          <a:stretch>
            <a:fillRect/>
          </a:stretch>
        </p:blipFill>
        <p:spPr>
          <a:xfrm>
            <a:off x="7295203" y="3474720"/>
            <a:ext cx="4570677" cy="3053487"/>
          </a:xfrm>
          <a:prstGeom prst="rect">
            <a:avLst/>
          </a:prstGeom>
        </p:spPr>
      </p:pic>
      <p:sp>
        <p:nvSpPr>
          <p:cNvPr id="20" name="Footer Placeholder 19">
            <a:extLst>
              <a:ext uri="{FF2B5EF4-FFF2-40B4-BE49-F238E27FC236}">
                <a16:creationId xmlns:a16="http://schemas.microsoft.com/office/drawing/2014/main" id="{C7943C2A-BF01-5366-3E00-5F7194072B6A}"/>
              </a:ext>
            </a:extLst>
          </p:cNvPr>
          <p:cNvSpPr>
            <a:spLocks noGrp="1"/>
          </p:cNvSpPr>
          <p:nvPr>
            <p:ph type="ftr" sz="quarter" idx="11"/>
          </p:nvPr>
        </p:nvSpPr>
        <p:spPr>
          <a:xfrm>
            <a:off x="4044906" y="6495082"/>
            <a:ext cx="4114800" cy="365125"/>
          </a:xfrm>
        </p:spPr>
        <p:txBody>
          <a:bodyPr vert="horz" lIns="91440" tIns="45720" rIns="91440" bIns="45720" rtlCol="0" anchor="ctr">
            <a:normAutofit/>
          </a:bodyPr>
          <a:lstStyle/>
          <a:p>
            <a:pPr>
              <a:spcAft>
                <a:spcPts val="600"/>
              </a:spcAft>
            </a:pPr>
            <a:r>
              <a:rPr lang="en-US" sz="1000" kern="1200">
                <a:solidFill>
                  <a:schemeClr val="bg1">
                    <a:lumMod val="75000"/>
                    <a:lumOff val="25000"/>
                  </a:schemeClr>
                </a:solidFill>
                <a:latin typeface="+mn-lt"/>
                <a:ea typeface="+mn-ea"/>
                <a:cs typeface="+mn-cs"/>
              </a:rPr>
              <a:t>©A.W. Jackson,PT,DPT,MPH 2026</a:t>
            </a:r>
          </a:p>
        </p:txBody>
      </p:sp>
    </p:spTree>
    <p:extLst>
      <p:ext uri="{BB962C8B-B14F-4D97-AF65-F5344CB8AC3E}">
        <p14:creationId xmlns:p14="http://schemas.microsoft.com/office/powerpoint/2010/main" val="2195914932"/>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BF40DC0-2F08-0E1F-59F6-16243581E998}"/>
              </a:ext>
            </a:extLst>
          </p:cNvPr>
          <p:cNvSpPr>
            <a:spLocks noGrp="1"/>
          </p:cNvSpPr>
          <p:nvPr>
            <p:ph type="title"/>
          </p:nvPr>
        </p:nvSpPr>
        <p:spPr/>
        <p:txBody>
          <a:bodyPr>
            <a:normAutofit fontScale="90000"/>
          </a:bodyPr>
          <a:lstStyle/>
          <a:p>
            <a:r>
              <a:rPr lang="en-US" dirty="0"/>
              <a:t>Is hope evading us in this time of unprecedented constraint? It depends on which team you play on.</a:t>
            </a:r>
          </a:p>
        </p:txBody>
      </p:sp>
      <p:sp>
        <p:nvSpPr>
          <p:cNvPr id="7" name="Content Placeholder 6">
            <a:extLst>
              <a:ext uri="{FF2B5EF4-FFF2-40B4-BE49-F238E27FC236}">
                <a16:creationId xmlns:a16="http://schemas.microsoft.com/office/drawing/2014/main" id="{BD65902E-B776-80BC-01C8-6E7CAFB1753D}"/>
              </a:ext>
            </a:extLst>
          </p:cNvPr>
          <p:cNvSpPr>
            <a:spLocks noGrp="1"/>
          </p:cNvSpPr>
          <p:nvPr>
            <p:ph sz="half" idx="1"/>
          </p:nvPr>
        </p:nvSpPr>
        <p:spPr/>
        <p:txBody>
          <a:bodyPr/>
          <a:lstStyle/>
          <a:p>
            <a:r>
              <a:rPr lang="en-US" dirty="0"/>
              <a:t>Together, let us consider:</a:t>
            </a:r>
          </a:p>
          <a:p>
            <a:pPr lvl="1"/>
            <a:r>
              <a:rPr lang="en-US" dirty="0"/>
              <a:t>Where do I/you/we find hope?</a:t>
            </a:r>
          </a:p>
          <a:p>
            <a:pPr lvl="1"/>
            <a:r>
              <a:rPr lang="en-US" dirty="0"/>
              <a:t>How do I/you/we ignite hope?</a:t>
            </a:r>
          </a:p>
          <a:p>
            <a:pPr lvl="1"/>
            <a:r>
              <a:rPr lang="en-US" dirty="0"/>
              <a:t>How and why  should I/you/we share hope?</a:t>
            </a:r>
          </a:p>
        </p:txBody>
      </p:sp>
      <p:sp>
        <p:nvSpPr>
          <p:cNvPr id="8" name="Content Placeholder 7">
            <a:extLst>
              <a:ext uri="{FF2B5EF4-FFF2-40B4-BE49-F238E27FC236}">
                <a16:creationId xmlns:a16="http://schemas.microsoft.com/office/drawing/2014/main" id="{36BD20D2-C95E-27A8-13F6-08948CBB4E19}"/>
              </a:ext>
            </a:extLst>
          </p:cNvPr>
          <p:cNvSpPr>
            <a:spLocks noGrp="1"/>
          </p:cNvSpPr>
          <p:nvPr>
            <p:ph sz="half" idx="2"/>
          </p:nvPr>
        </p:nvSpPr>
        <p:spPr/>
        <p:txBody>
          <a:bodyPr/>
          <a:lstStyle/>
          <a:p>
            <a:r>
              <a:rPr lang="en-US" b="1" dirty="0"/>
              <a:t>"The most creative works are often born from the strictest limitations, as they force the mind to find pathways that would otherwise remain undiscovered and ignored.“ </a:t>
            </a:r>
            <a:r>
              <a:rPr lang="en-US" sz="1400" b="1" dirty="0"/>
              <a:t>author unknown</a:t>
            </a:r>
          </a:p>
          <a:p>
            <a:endParaRPr lang="en-US" sz="1400" b="1" dirty="0"/>
          </a:p>
          <a:p>
            <a:r>
              <a:rPr lang="en-US" sz="2000" i="1" dirty="0"/>
              <a:t>We are all in this together, no matter which team you play for.</a:t>
            </a:r>
          </a:p>
        </p:txBody>
      </p:sp>
      <p:sp>
        <p:nvSpPr>
          <p:cNvPr id="4" name="Date Placeholder 3">
            <a:extLst>
              <a:ext uri="{FF2B5EF4-FFF2-40B4-BE49-F238E27FC236}">
                <a16:creationId xmlns:a16="http://schemas.microsoft.com/office/drawing/2014/main" id="{04B00D26-96C7-A525-A30A-CB794FA615A5}"/>
              </a:ext>
            </a:extLst>
          </p:cNvPr>
          <p:cNvSpPr>
            <a:spLocks noGrp="1"/>
          </p:cNvSpPr>
          <p:nvPr>
            <p:ph type="dt" sz="half" idx="10"/>
          </p:nvPr>
        </p:nvSpPr>
        <p:spPr/>
        <p:txBody>
          <a:bodyPr/>
          <a:lstStyle/>
          <a:p>
            <a:fld id="{563419AB-4475-4D3F-8370-BF1B92CC06F2}" type="datetime1">
              <a:rPr lang="en-US" smtClean="0"/>
              <a:t>10/21/2026</a:t>
            </a:fld>
            <a:endParaRPr lang="en-US"/>
          </a:p>
        </p:txBody>
      </p:sp>
      <p:sp>
        <p:nvSpPr>
          <p:cNvPr id="5" name="Footer Placeholder 4">
            <a:extLst>
              <a:ext uri="{FF2B5EF4-FFF2-40B4-BE49-F238E27FC236}">
                <a16:creationId xmlns:a16="http://schemas.microsoft.com/office/drawing/2014/main" id="{B21F857A-8C36-D2BA-76C5-FF28639E45FB}"/>
              </a:ext>
            </a:extLst>
          </p:cNvPr>
          <p:cNvSpPr>
            <a:spLocks noGrp="1"/>
          </p:cNvSpPr>
          <p:nvPr>
            <p:ph type="ftr" sz="quarter" idx="11"/>
          </p:nvPr>
        </p:nvSpPr>
        <p:spPr/>
        <p:txBody>
          <a:bodyPr/>
          <a:lstStyle/>
          <a:p>
            <a:r>
              <a:rPr lang="en-US"/>
              <a:t>©A.W. Jackson,PT,DPT,MPH 2026</a:t>
            </a:r>
          </a:p>
        </p:txBody>
      </p:sp>
      <p:pic>
        <p:nvPicPr>
          <p:cNvPr id="9" name="Content Placeholder 41">
            <a:extLst>
              <a:ext uri="{FF2B5EF4-FFF2-40B4-BE49-F238E27FC236}">
                <a16:creationId xmlns:a16="http://schemas.microsoft.com/office/drawing/2014/main" id="{9008EDA5-C467-D023-09C9-4E549A49E098}"/>
              </a:ext>
            </a:extLst>
          </p:cNvPr>
          <p:cNvPicPr>
            <a:picLocks noChangeAspect="1"/>
          </p:cNvPicPr>
          <p:nvPr/>
        </p:nvPicPr>
        <p:blipFill>
          <a:blip r:embed="rId2">
            <a:extLst>
              <a:ext uri="{28A0092B-C50C-407E-A947-70E740481C1C}">
                <a14:useLocalDpi xmlns:a14="http://schemas.microsoft.com/office/drawing/2010/main" val="0"/>
              </a:ext>
            </a:extLst>
          </a:blip>
          <a:srcRect r="5849"/>
          <a:stretch>
            <a:fillRect/>
          </a:stretch>
        </p:blipFill>
        <p:spPr>
          <a:xfrm>
            <a:off x="2534516" y="4001294"/>
            <a:ext cx="2374323" cy="2720181"/>
          </a:xfrm>
          <a:prstGeom prst="rect">
            <a:avLst/>
          </a:prstGeom>
        </p:spPr>
      </p:pic>
    </p:spTree>
    <p:extLst>
      <p:ext uri="{BB962C8B-B14F-4D97-AF65-F5344CB8AC3E}">
        <p14:creationId xmlns:p14="http://schemas.microsoft.com/office/powerpoint/2010/main" val="878502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0" name="Picture 59" descr="Colorful charts and graphs">
            <a:extLst>
              <a:ext uri="{FF2B5EF4-FFF2-40B4-BE49-F238E27FC236}">
                <a16:creationId xmlns:a16="http://schemas.microsoft.com/office/drawing/2014/main" id="{94AC6F4F-D990-5403-4EEE-0B7E4FB718A2}"/>
              </a:ext>
            </a:extLst>
          </p:cNvPr>
          <p:cNvPicPr>
            <a:picLocks noChangeAspect="1"/>
          </p:cNvPicPr>
          <p:nvPr/>
        </p:nvPicPr>
        <p:blipFill>
          <a:blip r:embed="rId2"/>
          <a:srcRect l="17526" r="13423" b="-1"/>
          <a:stretch>
            <a:fillRect/>
          </a:stretch>
        </p:blipFill>
        <p:spPr>
          <a:xfrm>
            <a:off x="5101771" y="10"/>
            <a:ext cx="7094361" cy="6857989"/>
          </a:xfrm>
          <a:prstGeom prst="rect">
            <a:avLst/>
          </a:prstGeom>
        </p:spPr>
      </p:pic>
      <p:sp>
        <p:nvSpPr>
          <p:cNvPr id="62" name="Rectangle 61">
            <a:extLst>
              <a:ext uri="{FF2B5EF4-FFF2-40B4-BE49-F238E27FC236}">
                <a16:creationId xmlns:a16="http://schemas.microsoft.com/office/drawing/2014/main" id="{A34066D6-1B59-4642-A86D-39464CEE97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527208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Arc 62">
            <a:extLst>
              <a:ext uri="{FF2B5EF4-FFF2-40B4-BE49-F238E27FC236}">
                <a16:creationId xmlns:a16="http://schemas.microsoft.com/office/drawing/2014/main" id="{18E928D9-3091-4385-B979-265D55AD02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03011">
            <a:off x="1718653" y="700861"/>
            <a:ext cx="2987899" cy="2987899"/>
          </a:xfrm>
          <a:prstGeom prst="arc">
            <a:avLst>
              <a:gd name="adj1" fmla="val 14612914"/>
              <a:gd name="adj2" fmla="val 0"/>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5" name="Title 4">
            <a:extLst>
              <a:ext uri="{FF2B5EF4-FFF2-40B4-BE49-F238E27FC236}">
                <a16:creationId xmlns:a16="http://schemas.microsoft.com/office/drawing/2014/main" id="{4D4E8E7D-8146-4E2D-8506-151C24F6FE05}"/>
              </a:ext>
            </a:extLst>
          </p:cNvPr>
          <p:cNvSpPr>
            <a:spLocks noGrp="1"/>
          </p:cNvSpPr>
          <p:nvPr>
            <p:ph type="title"/>
          </p:nvPr>
        </p:nvSpPr>
        <p:spPr>
          <a:xfrm>
            <a:off x="643467" y="795509"/>
            <a:ext cx="4092525" cy="2798604"/>
          </a:xfrm>
        </p:spPr>
        <p:txBody>
          <a:bodyPr vert="horz" lIns="91440" tIns="45720" rIns="91440" bIns="45720" rtlCol="0" anchor="b">
            <a:normAutofit/>
          </a:bodyPr>
          <a:lstStyle/>
          <a:p>
            <a:pPr algn="ctr"/>
            <a:r>
              <a:rPr lang="en-US" sz="4200" dirty="0">
                <a:solidFill>
                  <a:srgbClr val="FFFFFF"/>
                </a:solidFill>
              </a:rPr>
              <a:t>Greatest of Hope Seekers: Those Living Beyond a Cancer</a:t>
            </a:r>
          </a:p>
        </p:txBody>
      </p:sp>
      <p:sp>
        <p:nvSpPr>
          <p:cNvPr id="59" name="Oval 58">
            <a:extLst>
              <a:ext uri="{FF2B5EF4-FFF2-40B4-BE49-F238E27FC236}">
                <a16:creationId xmlns:a16="http://schemas.microsoft.com/office/drawing/2014/main" id="{7D602432-D774-4CF5-94E8-7D52D01059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01186" y="4626633"/>
            <a:ext cx="491961" cy="49196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1" name="Text Placeholder 10">
            <a:extLst>
              <a:ext uri="{FF2B5EF4-FFF2-40B4-BE49-F238E27FC236}">
                <a16:creationId xmlns:a16="http://schemas.microsoft.com/office/drawing/2014/main" id="{4081EB1C-D609-4880-AB81-7F2756D366A0}"/>
              </a:ext>
            </a:extLst>
          </p:cNvPr>
          <p:cNvSpPr>
            <a:spLocks noGrp="1"/>
          </p:cNvSpPr>
          <p:nvPr>
            <p:ph type="body" idx="1"/>
          </p:nvPr>
        </p:nvSpPr>
        <p:spPr>
          <a:xfrm>
            <a:off x="643467" y="3686187"/>
            <a:ext cx="4092525" cy="2292581"/>
          </a:xfrm>
        </p:spPr>
        <p:txBody>
          <a:bodyPr vert="horz" lIns="91440" tIns="45720" rIns="91440" bIns="45720" rtlCol="0">
            <a:normAutofit lnSpcReduction="10000"/>
          </a:bodyPr>
          <a:lstStyle/>
          <a:p>
            <a:pPr algn="ctr"/>
            <a:r>
              <a:rPr lang="en-US" sz="1500" dirty="0">
                <a:solidFill>
                  <a:srgbClr val="FFFFFF"/>
                </a:solidFill>
              </a:rPr>
              <a:t>In 2025, an estimated </a:t>
            </a:r>
            <a:r>
              <a:rPr lang="en-US" sz="1500" b="1" dirty="0">
                <a:solidFill>
                  <a:srgbClr val="FFFFFF"/>
                </a:solidFill>
              </a:rPr>
              <a:t>2,041,910 new cases of cancer</a:t>
            </a:r>
            <a:r>
              <a:rPr lang="en-US" sz="1500" dirty="0">
                <a:solidFill>
                  <a:srgbClr val="FFFFFF"/>
                </a:solidFill>
              </a:rPr>
              <a:t> were expected, which averages to roughly </a:t>
            </a:r>
            <a:r>
              <a:rPr lang="en-US" sz="1500" b="1" dirty="0">
                <a:solidFill>
                  <a:srgbClr val="FFFFFF"/>
                </a:solidFill>
              </a:rPr>
              <a:t>5,600 diagnoses per day in the United States. </a:t>
            </a:r>
            <a:r>
              <a:rPr lang="en-US" sz="1500" dirty="0">
                <a:solidFill>
                  <a:srgbClr val="FFFFFF"/>
                </a:solidFill>
              </a:rPr>
              <a:t>Here in Washington state it’s slightly lower than national averages with 441 per 100,000 people  being diagnosed as compared to the national average of 453 per 100,000 people.</a:t>
            </a:r>
          </a:p>
          <a:p>
            <a:pPr algn="ctr"/>
            <a:endParaRPr lang="en-US" sz="1500" dirty="0">
              <a:solidFill>
                <a:srgbClr val="FFFFFF"/>
              </a:solidFill>
            </a:endParaRPr>
          </a:p>
          <a:p>
            <a:pPr algn="ctr"/>
            <a:r>
              <a:rPr lang="en-US" sz="1500" dirty="0">
                <a:solidFill>
                  <a:srgbClr val="FFFFFF"/>
                </a:solidFill>
                <a:hlinkClick r:id="rId3"/>
              </a:rPr>
              <a:t>Cancer Statistics - NCI</a:t>
            </a:r>
            <a:endParaRPr lang="en-US" sz="1500" dirty="0">
              <a:solidFill>
                <a:srgbClr val="FFFFFF"/>
              </a:solidFill>
            </a:endParaRPr>
          </a:p>
        </p:txBody>
      </p:sp>
      <p:sp>
        <p:nvSpPr>
          <p:cNvPr id="61" name="Rectangle 60">
            <a:extLst>
              <a:ext uri="{FF2B5EF4-FFF2-40B4-BE49-F238E27FC236}">
                <a16:creationId xmlns:a16="http://schemas.microsoft.com/office/drawing/2014/main" id="{CBF9EBB4-5078-47B2-AAA0-DF4A88D818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27932" y="5011563"/>
            <a:ext cx="731558" cy="731558"/>
          </a:xfrm>
          <a:prstGeom prst="rect">
            <a:avLst/>
          </a:prstGeom>
          <a:noFill/>
          <a:ln w="127000">
            <a:solidFill>
              <a:schemeClr val="accent4"/>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Footer Placeholder 1">
            <a:extLst>
              <a:ext uri="{FF2B5EF4-FFF2-40B4-BE49-F238E27FC236}">
                <a16:creationId xmlns:a16="http://schemas.microsoft.com/office/drawing/2014/main" id="{6648611B-8ADD-454B-AE55-0FCF7F5F088D}"/>
              </a:ext>
            </a:extLst>
          </p:cNvPr>
          <p:cNvSpPr>
            <a:spLocks noGrp="1"/>
          </p:cNvSpPr>
          <p:nvPr>
            <p:ph type="ftr" sz="quarter" idx="11"/>
          </p:nvPr>
        </p:nvSpPr>
        <p:spPr>
          <a:xfrm>
            <a:off x="643466" y="6356347"/>
            <a:ext cx="4092525" cy="365125"/>
          </a:xfrm>
        </p:spPr>
        <p:txBody>
          <a:bodyPr vert="horz" lIns="91440" tIns="45720" rIns="91440" bIns="45720" rtlCol="0" anchor="ctr">
            <a:normAutofit/>
          </a:bodyPr>
          <a:lstStyle/>
          <a:p>
            <a:pPr algn="l">
              <a:spcAft>
                <a:spcPts val="600"/>
              </a:spcAft>
              <a:defRPr/>
            </a:pPr>
            <a:r>
              <a:rPr lang="en-US" kern="1200">
                <a:solidFill>
                  <a:srgbClr val="FFFFFF"/>
                </a:solidFill>
                <a:latin typeface="Calibri" panose="020F0502020204030204"/>
                <a:ea typeface="+mn-ea"/>
                <a:cs typeface="+mn-cs"/>
              </a:rPr>
              <a:t>©A.W. Jackson,PT,DPT,MPH 2026</a:t>
            </a:r>
          </a:p>
        </p:txBody>
      </p:sp>
      <p:sp>
        <p:nvSpPr>
          <p:cNvPr id="3" name="Date Placeholder 2">
            <a:extLst>
              <a:ext uri="{FF2B5EF4-FFF2-40B4-BE49-F238E27FC236}">
                <a16:creationId xmlns:a16="http://schemas.microsoft.com/office/drawing/2014/main" id="{E485A10E-6EAC-4F4A-BEF5-109428AD9242}"/>
              </a:ext>
            </a:extLst>
          </p:cNvPr>
          <p:cNvSpPr>
            <a:spLocks noGrp="1"/>
          </p:cNvSpPr>
          <p:nvPr>
            <p:ph type="dt" sz="half" idx="10"/>
          </p:nvPr>
        </p:nvSpPr>
        <p:spPr>
          <a:xfrm>
            <a:off x="5660526" y="6356348"/>
            <a:ext cx="1812878" cy="365125"/>
          </a:xfrm>
        </p:spPr>
        <p:txBody>
          <a:bodyPr vert="horz" lIns="91440" tIns="45720" rIns="91440" bIns="45720" rtlCol="0" anchor="ctr">
            <a:normAutofit/>
          </a:bodyPr>
          <a:lstStyle/>
          <a:p>
            <a:pPr>
              <a:spcAft>
                <a:spcPts val="600"/>
              </a:spcAft>
              <a:defRPr/>
            </a:pPr>
            <a:fld id="{3725F110-89A4-4623-BF88-7D1B2438CA17}" type="datetime1">
              <a:rPr lang="en-US" smtClean="0">
                <a:solidFill>
                  <a:srgbClr val="FFFFFF"/>
                </a:solidFill>
                <a:latin typeface="Calibri" panose="020F0502020204030204"/>
              </a:rPr>
              <a:t>10/21/2026</a:t>
            </a:fld>
            <a:endParaRPr lang="en-US">
              <a:solidFill>
                <a:srgbClr val="FFFFFF"/>
              </a:solidFill>
              <a:latin typeface="Calibri" panose="020F0502020204030204"/>
            </a:endParaRPr>
          </a:p>
        </p:txBody>
      </p:sp>
    </p:spTree>
    <p:extLst>
      <p:ext uri="{BB962C8B-B14F-4D97-AF65-F5344CB8AC3E}">
        <p14:creationId xmlns:p14="http://schemas.microsoft.com/office/powerpoint/2010/main" val="3643584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Content Placeholder 10" descr="Two people hugging wearing pink at a Making Strides Against Breast Cancer event">
            <a:extLst>
              <a:ext uri="{FF2B5EF4-FFF2-40B4-BE49-F238E27FC236}">
                <a16:creationId xmlns:a16="http://schemas.microsoft.com/office/drawing/2014/main" id="{163779E5-4514-4B4E-38BD-8FC837D567CF}"/>
              </a:ext>
            </a:extLst>
          </p:cNvPr>
          <p:cNvPicPr>
            <a:picLocks noGrp="1" noChangeAspect="1"/>
          </p:cNvPicPr>
          <p:nvPr>
            <p:ph idx="1"/>
          </p:nvPr>
        </p:nvPicPr>
        <p:blipFill>
          <a:blip r:embed="rId2"/>
          <a:srcRect t="279" b="12161"/>
          <a:stretch>
            <a:fillRect/>
          </a:stretch>
        </p:blipFill>
        <p:spPr>
          <a:xfrm>
            <a:off x="1" y="10"/>
            <a:ext cx="9669642" cy="6857990"/>
          </a:xfrm>
          <a:prstGeom prst="rect">
            <a:avLst/>
          </a:prstGeom>
        </p:spPr>
      </p:pic>
      <p:sp>
        <p:nvSpPr>
          <p:cNvPr id="27" name="Rectangle 26">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2A5C1D1-08DD-F735-9FF2-2F4DB7FDE418}"/>
              </a:ext>
            </a:extLst>
          </p:cNvPr>
          <p:cNvSpPr>
            <a:spLocks noGrp="1"/>
          </p:cNvSpPr>
          <p:nvPr>
            <p:ph type="title"/>
          </p:nvPr>
        </p:nvSpPr>
        <p:spPr>
          <a:xfrm>
            <a:off x="7531610" y="365125"/>
            <a:ext cx="3822189" cy="1899912"/>
          </a:xfrm>
        </p:spPr>
        <p:txBody>
          <a:bodyPr vert="horz" lIns="91440" tIns="45720" rIns="91440" bIns="45720" rtlCol="0" anchor="ctr">
            <a:normAutofit/>
          </a:bodyPr>
          <a:lstStyle/>
          <a:p>
            <a:r>
              <a:rPr lang="en-US" sz="4000"/>
              <a:t>When thinking of hope</a:t>
            </a:r>
          </a:p>
        </p:txBody>
      </p:sp>
      <p:sp>
        <p:nvSpPr>
          <p:cNvPr id="5" name="Text Placeholder 4">
            <a:extLst>
              <a:ext uri="{FF2B5EF4-FFF2-40B4-BE49-F238E27FC236}">
                <a16:creationId xmlns:a16="http://schemas.microsoft.com/office/drawing/2014/main" id="{CF19F5E8-DD2C-E84B-229C-17EDD7FB2466}"/>
              </a:ext>
            </a:extLst>
          </p:cNvPr>
          <p:cNvSpPr>
            <a:spLocks noGrp="1"/>
          </p:cNvSpPr>
          <p:nvPr>
            <p:ph type="body" sz="half" idx="2"/>
          </p:nvPr>
        </p:nvSpPr>
        <p:spPr>
          <a:xfrm>
            <a:off x="7531610" y="2434201"/>
            <a:ext cx="3822189" cy="3742762"/>
          </a:xfrm>
        </p:spPr>
        <p:txBody>
          <a:bodyPr vert="horz" lIns="91440" tIns="45720" rIns="91440" bIns="45720" rtlCol="0">
            <a:normAutofit/>
          </a:bodyPr>
          <a:lstStyle/>
          <a:p>
            <a:pPr indent="-228600" fontAlgn="base">
              <a:buFont typeface="Arial" panose="020B0604020202020204" pitchFamily="34" charset="0"/>
              <a:buChar char="•"/>
            </a:pPr>
            <a:r>
              <a:rPr lang="en-US" sz="2000" b="1"/>
              <a:t>Verb</a:t>
            </a:r>
          </a:p>
          <a:p>
            <a:pPr indent="-228600" fontAlgn="base">
              <a:buFont typeface="Arial" panose="020B0604020202020204" pitchFamily="34" charset="0"/>
              <a:buChar char="•"/>
            </a:pPr>
            <a:r>
              <a:rPr lang="en-US" sz="2000" b="1"/>
              <a:t>: </a:t>
            </a:r>
            <a:r>
              <a:rPr lang="en-US" sz="2000"/>
              <a:t>to cherish a desire with anticipation </a:t>
            </a:r>
            <a:r>
              <a:rPr lang="en-US" sz="2000" b="1"/>
              <a:t>: </a:t>
            </a:r>
            <a:r>
              <a:rPr lang="en-US" sz="2000"/>
              <a:t>to want something to happen or be true</a:t>
            </a:r>
          </a:p>
          <a:p>
            <a:pPr indent="-228600" fontAlgn="base">
              <a:buFont typeface="Arial" panose="020B0604020202020204" pitchFamily="34" charset="0"/>
              <a:buChar char="•"/>
            </a:pPr>
            <a:r>
              <a:rPr lang="en-US" sz="2000" b="1"/>
              <a:t>Noun</a:t>
            </a:r>
          </a:p>
          <a:p>
            <a:pPr indent="-228600">
              <a:buFont typeface="Arial" panose="020B0604020202020204" pitchFamily="34" charset="0"/>
              <a:buChar char="•"/>
            </a:pPr>
            <a:r>
              <a:rPr lang="en-US" sz="2000" b="1"/>
              <a:t>: </a:t>
            </a:r>
            <a:r>
              <a:rPr lang="en-US" sz="2000"/>
              <a:t>desire accompanied by expectation of obtaining what is desired or belief that it is obtainable</a:t>
            </a:r>
          </a:p>
          <a:p>
            <a:pPr indent="-228600">
              <a:buFont typeface="Arial" panose="020B0604020202020204" pitchFamily="34" charset="0"/>
              <a:buChar char="•"/>
            </a:pPr>
            <a:r>
              <a:rPr lang="en-US" sz="2000">
                <a:hlinkClick r:id="rId3"/>
              </a:rPr>
              <a:t>HOPE Definition &amp; Meaning - Merriam-Webster</a:t>
            </a:r>
            <a:endParaRPr lang="en-US" sz="2000"/>
          </a:p>
        </p:txBody>
      </p:sp>
      <p:sp>
        <p:nvSpPr>
          <p:cNvPr id="12" name="Date Placeholder 11">
            <a:extLst>
              <a:ext uri="{FF2B5EF4-FFF2-40B4-BE49-F238E27FC236}">
                <a16:creationId xmlns:a16="http://schemas.microsoft.com/office/drawing/2014/main" id="{B6AEE2FF-5EC2-6703-48CE-4307B21DC001}"/>
              </a:ext>
            </a:extLst>
          </p:cNvPr>
          <p:cNvSpPr>
            <a:spLocks noGrp="1"/>
          </p:cNvSpPr>
          <p:nvPr>
            <p:ph type="dt" sz="half" idx="10"/>
          </p:nvPr>
        </p:nvSpPr>
        <p:spPr>
          <a:xfrm>
            <a:off x="838200" y="6356350"/>
            <a:ext cx="2743200" cy="365125"/>
          </a:xfrm>
        </p:spPr>
        <p:txBody>
          <a:bodyPr vert="horz" lIns="91440" tIns="45720" rIns="91440" bIns="45720" rtlCol="0" anchor="ctr">
            <a:normAutofit/>
          </a:bodyPr>
          <a:lstStyle/>
          <a:p>
            <a:pPr>
              <a:spcAft>
                <a:spcPts val="600"/>
              </a:spcAft>
              <a:defRPr/>
            </a:pPr>
            <a:fld id="{387280E6-1E91-41BC-A0C2-C7DC943CA528}" type="datetime1">
              <a:rPr lang="en-US" smtClean="0">
                <a:solidFill>
                  <a:srgbClr val="FFFFFF"/>
                </a:solidFill>
                <a:latin typeface="Calibri" panose="020F0502020204030204"/>
              </a:rPr>
              <a:t>10/21/2026</a:t>
            </a:fld>
            <a:endParaRPr lang="en-US">
              <a:solidFill>
                <a:srgbClr val="FFFFFF"/>
              </a:solidFill>
              <a:latin typeface="Calibri" panose="020F0502020204030204"/>
            </a:endParaRPr>
          </a:p>
        </p:txBody>
      </p:sp>
      <p:sp>
        <p:nvSpPr>
          <p:cNvPr id="13" name="Footer Placeholder 12">
            <a:extLst>
              <a:ext uri="{FF2B5EF4-FFF2-40B4-BE49-F238E27FC236}">
                <a16:creationId xmlns:a16="http://schemas.microsoft.com/office/drawing/2014/main" id="{C76F1EB7-3227-CA28-F701-927395239730}"/>
              </a:ext>
            </a:extLst>
          </p:cNvPr>
          <p:cNvSpPr>
            <a:spLocks noGrp="1"/>
          </p:cNvSpPr>
          <p:nvPr>
            <p:ph type="ftr" sz="quarter" idx="11"/>
          </p:nvPr>
        </p:nvSpPr>
        <p:spPr>
          <a:xfrm>
            <a:off x="4038600" y="6356350"/>
            <a:ext cx="4114800" cy="365125"/>
          </a:xfrm>
        </p:spPr>
        <p:txBody>
          <a:bodyPr vert="horz" lIns="91440" tIns="45720" rIns="91440" bIns="45720" rtlCol="0" anchor="ctr">
            <a:normAutofit/>
          </a:bodyPr>
          <a:lstStyle/>
          <a:p>
            <a:pPr>
              <a:spcAft>
                <a:spcPts val="600"/>
              </a:spcAft>
              <a:defRPr/>
            </a:pPr>
            <a:r>
              <a:rPr lang="en-US" kern="1200">
                <a:solidFill>
                  <a:srgbClr val="FFFFFF"/>
                </a:solidFill>
                <a:latin typeface="Calibri" panose="020F0502020204030204"/>
                <a:ea typeface="+mn-ea"/>
                <a:cs typeface="+mn-cs"/>
              </a:rPr>
              <a:t>©A.W. Jackson,PT,DPT,MPH 2026</a:t>
            </a:r>
          </a:p>
        </p:txBody>
      </p:sp>
    </p:spTree>
    <p:extLst>
      <p:ext uri="{BB962C8B-B14F-4D97-AF65-F5344CB8AC3E}">
        <p14:creationId xmlns:p14="http://schemas.microsoft.com/office/powerpoint/2010/main" val="13021350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643193" y="489507"/>
            <a:ext cx="3091607" cy="1655483"/>
          </a:xfrm>
        </p:spPr>
        <p:txBody>
          <a:bodyPr anchor="b">
            <a:normAutofit/>
          </a:bodyPr>
          <a:lstStyle/>
          <a:p>
            <a:r>
              <a:rPr lang="en-US" sz="1600" dirty="0"/>
              <a:t>I took my action-oriented hope, to recognize there were problems facing myself and others living beyond a cancer diagnosis.</a:t>
            </a:r>
            <a:br>
              <a:rPr lang="en-US" sz="1600" dirty="0"/>
            </a:br>
            <a:endParaRPr lang="en-US" sz="1600" dirty="0"/>
          </a:p>
        </p:txBody>
      </p:sp>
      <p:sp>
        <p:nvSpPr>
          <p:cNvPr id="3" name="Content Placeholder 2"/>
          <p:cNvSpPr>
            <a:spLocks noGrp="1"/>
          </p:cNvSpPr>
          <p:nvPr>
            <p:ph idx="1"/>
          </p:nvPr>
        </p:nvSpPr>
        <p:spPr>
          <a:xfrm>
            <a:off x="8643193" y="2418408"/>
            <a:ext cx="2942813" cy="3540265"/>
          </a:xfrm>
        </p:spPr>
        <p:txBody>
          <a:bodyPr>
            <a:normAutofit/>
          </a:bodyPr>
          <a:lstStyle/>
          <a:p>
            <a:pPr marL="45720" indent="0">
              <a:buNone/>
            </a:pPr>
            <a:endParaRPr lang="en-US" sz="1900" dirty="0"/>
          </a:p>
          <a:p>
            <a:pPr marL="45720" indent="0">
              <a:buNone/>
            </a:pPr>
            <a:r>
              <a:rPr lang="en-US" sz="1900" dirty="0"/>
              <a:t>What can one person do, when you see a need around you?</a:t>
            </a:r>
          </a:p>
          <a:p>
            <a:pPr marL="45720" indent="0">
              <a:buNone/>
            </a:pPr>
            <a:r>
              <a:rPr lang="en-US" sz="1900" dirty="0"/>
              <a:t>What influenced my decision to move my hope into tangible action? </a:t>
            </a:r>
          </a:p>
          <a:p>
            <a:pPr marL="45720" indent="0">
              <a:buNone/>
            </a:pPr>
            <a:r>
              <a:rPr lang="en-US" sz="1900" dirty="0"/>
              <a:t>My own experience(9-15)</a:t>
            </a:r>
          </a:p>
          <a:p>
            <a:pPr marL="45720" indent="0">
              <a:buNone/>
            </a:pPr>
            <a:r>
              <a:rPr lang="en-US" sz="1900" dirty="0"/>
              <a:t>Dr. Stacy Lindau(7-17)</a:t>
            </a:r>
          </a:p>
          <a:p>
            <a:pPr marL="45720" indent="0">
              <a:buNone/>
            </a:pPr>
            <a:r>
              <a:rPr lang="en-US" sz="1900" dirty="0"/>
              <a:t>Pastor Chris Harris(11-17)</a:t>
            </a:r>
          </a:p>
          <a:p>
            <a:pPr marL="45720" indent="0">
              <a:buNone/>
            </a:pPr>
            <a:endParaRPr lang="en-US" sz="1900" dirty="0"/>
          </a:p>
          <a:p>
            <a:pPr marL="45720" indent="0">
              <a:buNone/>
            </a:pPr>
            <a:endParaRPr lang="en-US" sz="1900" dirty="0"/>
          </a:p>
        </p:txBody>
      </p:sp>
      <p:sp>
        <p:nvSpPr>
          <p:cNvPr id="6" name="Date Placeholder 5">
            <a:extLst>
              <a:ext uri="{FF2B5EF4-FFF2-40B4-BE49-F238E27FC236}">
                <a16:creationId xmlns:a16="http://schemas.microsoft.com/office/drawing/2014/main" id="{0E8CE0D3-8B68-44D2-B765-352345347784}"/>
              </a:ext>
            </a:extLst>
          </p:cNvPr>
          <p:cNvSpPr>
            <a:spLocks noGrp="1"/>
          </p:cNvSpPr>
          <p:nvPr>
            <p:ph type="dt" sz="half" idx="10"/>
          </p:nvPr>
        </p:nvSpPr>
        <p:spPr>
          <a:xfrm>
            <a:off x="8961120" y="6459376"/>
            <a:ext cx="2743200" cy="365125"/>
          </a:xfrm>
        </p:spPr>
        <p:txBody>
          <a:bodyPr>
            <a:normAutofit/>
          </a:bodyPr>
          <a:lstStyle/>
          <a:p>
            <a:pPr algn="r">
              <a:spcAft>
                <a:spcPts val="600"/>
              </a:spcAft>
            </a:pPr>
            <a:fld id="{97EB5B5E-8E66-4777-81B4-F5231F5B868B}" type="datetime1">
              <a:rPr lang="en-US" sz="1100" smtClean="0">
                <a:solidFill>
                  <a:srgbClr val="FFFFFF"/>
                </a:solidFill>
              </a:rPr>
              <a:t>10/21/2026</a:t>
            </a:fld>
            <a:endParaRPr lang="en-US" sz="1100" dirty="0">
              <a:solidFill>
                <a:srgbClr val="FFFFFF"/>
              </a:solidFill>
            </a:endParaRPr>
          </a:p>
        </p:txBody>
      </p:sp>
      <p:sp>
        <p:nvSpPr>
          <p:cNvPr id="4" name="Footer Placeholder 3">
            <a:extLst>
              <a:ext uri="{FF2B5EF4-FFF2-40B4-BE49-F238E27FC236}">
                <a16:creationId xmlns:a16="http://schemas.microsoft.com/office/drawing/2014/main" id="{D81501C6-E09A-4D73-AA92-ECCB95A152E6}"/>
              </a:ext>
            </a:extLst>
          </p:cNvPr>
          <p:cNvSpPr>
            <a:spLocks noGrp="1"/>
          </p:cNvSpPr>
          <p:nvPr>
            <p:ph type="ftr" sz="quarter" idx="11"/>
          </p:nvPr>
        </p:nvSpPr>
        <p:spPr>
          <a:xfrm rot="5400000">
            <a:off x="-1808519" y="1945335"/>
            <a:ext cx="4114800" cy="365125"/>
          </a:xfrm>
          <a:effectLst/>
        </p:spPr>
        <p:txBody>
          <a:bodyPr>
            <a:normAutofit/>
          </a:bodyPr>
          <a:lstStyle/>
          <a:p>
            <a:pPr algn="l">
              <a:spcAft>
                <a:spcPts val="600"/>
              </a:spcAft>
            </a:pPr>
            <a:r>
              <a:rPr lang="en-US">
                <a:solidFill>
                  <a:srgbClr val="FFFFFF"/>
                </a:solidFill>
              </a:rPr>
              <a:t>©A.W. Jackson,PT,DPT,MPH 2026</a:t>
            </a:r>
          </a:p>
        </p:txBody>
      </p:sp>
      <p:pic>
        <p:nvPicPr>
          <p:cNvPr id="5" name="Picture 4">
            <a:extLst>
              <a:ext uri="{FF2B5EF4-FFF2-40B4-BE49-F238E27FC236}">
                <a16:creationId xmlns:a16="http://schemas.microsoft.com/office/drawing/2014/main" id="{2C1AA3BB-D9C4-4091-9248-BE6011D96E6B}"/>
              </a:ext>
            </a:extLst>
          </p:cNvPr>
          <p:cNvPicPr>
            <a:picLocks noChangeAspect="1"/>
          </p:cNvPicPr>
          <p:nvPr/>
        </p:nvPicPr>
        <p:blipFill>
          <a:blip r:embed="rId2">
            <a:extLst>
              <a:ext uri="{28A0092B-C50C-407E-A947-70E740481C1C}">
                <a14:useLocalDpi xmlns:a14="http://schemas.microsoft.com/office/drawing/2010/main" val="0"/>
              </a:ext>
            </a:extLst>
          </a:blip>
          <a:srcRect r="7554" b="-1"/>
          <a:stretch>
            <a:fillRect/>
          </a:stretch>
        </p:blipFill>
        <p:spPr>
          <a:xfrm>
            <a:off x="20" y="431"/>
            <a:ext cx="8115280" cy="6408311"/>
          </a:xfrm>
          <a:prstGeom prst="rect">
            <a:avLst/>
          </a:prstGeom>
        </p:spPr>
      </p:pic>
    </p:spTree>
    <p:extLst>
      <p:ext uri="{BB962C8B-B14F-4D97-AF65-F5344CB8AC3E}">
        <p14:creationId xmlns:p14="http://schemas.microsoft.com/office/powerpoint/2010/main" val="4195108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D75E7C-CA79-063A-5E14-14B67DC6022F}"/>
              </a:ext>
            </a:extLst>
          </p:cNvPr>
          <p:cNvSpPr>
            <a:spLocks noGrp="1"/>
          </p:cNvSpPr>
          <p:nvPr>
            <p:ph type="title"/>
          </p:nvPr>
        </p:nvSpPr>
        <p:spPr/>
        <p:txBody>
          <a:bodyPr/>
          <a:lstStyle/>
          <a:p>
            <a:r>
              <a:rPr lang="en-US" dirty="0"/>
              <a:t>Where does your hope come from?</a:t>
            </a:r>
          </a:p>
        </p:txBody>
      </p:sp>
      <p:sp>
        <p:nvSpPr>
          <p:cNvPr id="3" name="Content Placeholder 2">
            <a:extLst>
              <a:ext uri="{FF2B5EF4-FFF2-40B4-BE49-F238E27FC236}">
                <a16:creationId xmlns:a16="http://schemas.microsoft.com/office/drawing/2014/main" id="{AC2F0FF9-8AB1-2F5F-E981-6F2D23793038}"/>
              </a:ext>
            </a:extLst>
          </p:cNvPr>
          <p:cNvSpPr>
            <a:spLocks noGrp="1"/>
          </p:cNvSpPr>
          <p:nvPr>
            <p:ph idx="1"/>
          </p:nvPr>
        </p:nvSpPr>
        <p:spPr>
          <a:xfrm>
            <a:off x="5183188" y="457201"/>
            <a:ext cx="6172200" cy="5403850"/>
          </a:xfrm>
        </p:spPr>
        <p:txBody>
          <a:bodyPr/>
          <a:lstStyle/>
          <a:p>
            <a:pPr marL="0" indent="0">
              <a:buNone/>
            </a:pPr>
            <a:r>
              <a:rPr lang="en-US" dirty="0"/>
              <a:t>My Everyday Hope</a:t>
            </a:r>
          </a:p>
          <a:p>
            <a:endParaRPr lang="en-US" dirty="0"/>
          </a:p>
        </p:txBody>
      </p:sp>
      <p:sp>
        <p:nvSpPr>
          <p:cNvPr id="4" name="Text Placeholder 3">
            <a:extLst>
              <a:ext uri="{FF2B5EF4-FFF2-40B4-BE49-F238E27FC236}">
                <a16:creationId xmlns:a16="http://schemas.microsoft.com/office/drawing/2014/main" id="{770C9651-5EE1-B497-BD9D-B0E137EFE343}"/>
              </a:ext>
            </a:extLst>
          </p:cNvPr>
          <p:cNvSpPr>
            <a:spLocks noGrp="1"/>
          </p:cNvSpPr>
          <p:nvPr>
            <p:ph type="body" sz="half" idx="2"/>
          </p:nvPr>
        </p:nvSpPr>
        <p:spPr/>
        <p:txBody>
          <a:bodyPr/>
          <a:lstStyle/>
          <a:p>
            <a:r>
              <a:rPr lang="en-US" dirty="0"/>
              <a:t>For some, hope comes from being what appears to be an unsolvable situation and finding a solution.</a:t>
            </a:r>
          </a:p>
          <a:p>
            <a:endParaRPr lang="en-US" dirty="0"/>
          </a:p>
          <a:p>
            <a:r>
              <a:rPr lang="en-US" dirty="0"/>
              <a:t>For some, becoming uncomfortable with a situation they find themselves in.</a:t>
            </a:r>
          </a:p>
          <a:p>
            <a:r>
              <a:rPr lang="en-US" dirty="0"/>
              <a:t>A young man from Watts California was speaking to Martin Luther King, Jr. when President Lyndon B. Johnson signed the Voting Rights Act in August of 1965, said “We won because we made them pay attention to use.”</a:t>
            </a:r>
          </a:p>
        </p:txBody>
      </p:sp>
      <p:sp>
        <p:nvSpPr>
          <p:cNvPr id="15" name="Date Placeholder 14">
            <a:extLst>
              <a:ext uri="{FF2B5EF4-FFF2-40B4-BE49-F238E27FC236}">
                <a16:creationId xmlns:a16="http://schemas.microsoft.com/office/drawing/2014/main" id="{63208A0F-40A0-D4DE-82A0-6FC55DBB20B2}"/>
              </a:ext>
            </a:extLst>
          </p:cNvPr>
          <p:cNvSpPr>
            <a:spLocks noGrp="1"/>
          </p:cNvSpPr>
          <p:nvPr>
            <p:ph type="dt" sz="half" idx="10"/>
          </p:nvPr>
        </p:nvSpPr>
        <p:spPr/>
        <p:txBody>
          <a:bodyPr/>
          <a:lstStyle/>
          <a:p>
            <a:fld id="{63FA5850-DDD3-4FC8-917A-22B45E3ECD91}" type="datetime1">
              <a:rPr lang="en-US" smtClean="0"/>
              <a:t>10/21/2026</a:t>
            </a:fld>
            <a:endParaRPr lang="en-US"/>
          </a:p>
        </p:txBody>
      </p:sp>
      <p:sp>
        <p:nvSpPr>
          <p:cNvPr id="16" name="Footer Placeholder 15">
            <a:extLst>
              <a:ext uri="{FF2B5EF4-FFF2-40B4-BE49-F238E27FC236}">
                <a16:creationId xmlns:a16="http://schemas.microsoft.com/office/drawing/2014/main" id="{3441729C-961A-2C56-01E4-8F901BF6AFE3}"/>
              </a:ext>
            </a:extLst>
          </p:cNvPr>
          <p:cNvSpPr>
            <a:spLocks noGrp="1"/>
          </p:cNvSpPr>
          <p:nvPr>
            <p:ph type="ftr" sz="quarter" idx="11"/>
          </p:nvPr>
        </p:nvSpPr>
        <p:spPr/>
        <p:txBody>
          <a:bodyPr/>
          <a:lstStyle/>
          <a:p>
            <a:r>
              <a:rPr lang="en-US"/>
              <a:t>©A.W. Jackson,PT,DPT,MPH 2026</a:t>
            </a:r>
          </a:p>
        </p:txBody>
      </p:sp>
      <p:pic>
        <p:nvPicPr>
          <p:cNvPr id="6" name="Picture 5">
            <a:extLst>
              <a:ext uri="{FF2B5EF4-FFF2-40B4-BE49-F238E27FC236}">
                <a16:creationId xmlns:a16="http://schemas.microsoft.com/office/drawing/2014/main" id="{71151D47-8B19-FC3E-75C0-F733785265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24702" y="1691290"/>
            <a:ext cx="1771053" cy="1987332"/>
          </a:xfrm>
          <a:prstGeom prst="rect">
            <a:avLst/>
          </a:prstGeom>
        </p:spPr>
      </p:pic>
      <p:pic>
        <p:nvPicPr>
          <p:cNvPr id="8" name="Picture 7">
            <a:extLst>
              <a:ext uri="{FF2B5EF4-FFF2-40B4-BE49-F238E27FC236}">
                <a16:creationId xmlns:a16="http://schemas.microsoft.com/office/drawing/2014/main" id="{7FAFFAE3-FF00-ACCC-61FC-4F684E93FA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62875" y="1204558"/>
            <a:ext cx="2142850" cy="2857133"/>
          </a:xfrm>
          <a:prstGeom prst="rect">
            <a:avLst/>
          </a:prstGeom>
        </p:spPr>
      </p:pic>
      <p:pic>
        <p:nvPicPr>
          <p:cNvPr id="12" name="Picture 11">
            <a:extLst>
              <a:ext uri="{FF2B5EF4-FFF2-40B4-BE49-F238E27FC236}">
                <a16:creationId xmlns:a16="http://schemas.microsoft.com/office/drawing/2014/main" id="{99D4E0C5-C720-9606-98F4-B401EF20539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85736" y="3844558"/>
            <a:ext cx="2790651" cy="2092988"/>
          </a:xfrm>
          <a:prstGeom prst="rect">
            <a:avLst/>
          </a:prstGeom>
        </p:spPr>
      </p:pic>
      <p:pic>
        <p:nvPicPr>
          <p:cNvPr id="14" name="Picture 13">
            <a:extLst>
              <a:ext uri="{FF2B5EF4-FFF2-40B4-BE49-F238E27FC236}">
                <a16:creationId xmlns:a16="http://schemas.microsoft.com/office/drawing/2014/main" id="{C399E6AC-CA4B-6539-B301-D2E06B81830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92440" y="4061691"/>
            <a:ext cx="2097232" cy="2796309"/>
          </a:xfrm>
          <a:prstGeom prst="rect">
            <a:avLst/>
          </a:prstGeom>
        </p:spPr>
      </p:pic>
    </p:spTree>
    <p:extLst>
      <p:ext uri="{BB962C8B-B14F-4D97-AF65-F5344CB8AC3E}">
        <p14:creationId xmlns:p14="http://schemas.microsoft.com/office/powerpoint/2010/main" val="23453433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 name="Rectangle 38">
            <a:extLst>
              <a:ext uri="{FF2B5EF4-FFF2-40B4-BE49-F238E27FC236}">
                <a16:creationId xmlns:a16="http://schemas.microsoft.com/office/drawing/2014/main" id="{21739CA5-F0F5-48E1-8E8C-F24B71827E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ounded Rectangle 3">
            <a:extLst>
              <a:ext uri="{FF2B5EF4-FFF2-40B4-BE49-F238E27FC236}">
                <a16:creationId xmlns:a16="http://schemas.microsoft.com/office/drawing/2014/main" id="{3EAD2937-F230-41D4-B9C5-975B129BFC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CCD444A3-C338-4886-B7F1-4BA2AF46EB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C6CD155-A230-4C33-A1BB-CC1379C7C9A6}"/>
              </a:ext>
            </a:extLst>
          </p:cNvPr>
          <p:cNvSpPr>
            <a:spLocks noGrp="1"/>
          </p:cNvSpPr>
          <p:nvPr>
            <p:ph type="title"/>
          </p:nvPr>
        </p:nvSpPr>
        <p:spPr>
          <a:xfrm>
            <a:off x="1452656" y="1444741"/>
            <a:ext cx="9357865" cy="1041901"/>
          </a:xfrm>
        </p:spPr>
        <p:txBody>
          <a:bodyPr>
            <a:normAutofit/>
          </a:bodyPr>
          <a:lstStyle/>
          <a:p>
            <a:r>
              <a:rPr lang="en-US" sz="2200" dirty="0"/>
              <a:t>Prioritizing Food Security among those with cancer:</a:t>
            </a:r>
            <a:br>
              <a:rPr lang="en-US" sz="2200" dirty="0"/>
            </a:br>
            <a:r>
              <a:rPr lang="en-US" sz="2200" dirty="0"/>
              <a:t>Putting my/our hope to work, I became a community scientist and an agitator, then asked others to join me.</a:t>
            </a:r>
          </a:p>
        </p:txBody>
      </p:sp>
      <p:sp>
        <p:nvSpPr>
          <p:cNvPr id="3" name="Content Placeholder 2">
            <a:extLst>
              <a:ext uri="{FF2B5EF4-FFF2-40B4-BE49-F238E27FC236}">
                <a16:creationId xmlns:a16="http://schemas.microsoft.com/office/drawing/2014/main" id="{373C31EB-057A-48D5-81DC-716AEE637D0A}"/>
              </a:ext>
            </a:extLst>
          </p:cNvPr>
          <p:cNvSpPr>
            <a:spLocks noGrp="1"/>
          </p:cNvSpPr>
          <p:nvPr>
            <p:ph sz="half" idx="1"/>
          </p:nvPr>
        </p:nvSpPr>
        <p:spPr>
          <a:xfrm>
            <a:off x="1452656" y="2701427"/>
            <a:ext cx="4483324" cy="2699968"/>
          </a:xfrm>
        </p:spPr>
        <p:txBody>
          <a:bodyPr>
            <a:normAutofit lnSpcReduction="10000"/>
          </a:bodyPr>
          <a:lstStyle/>
          <a:p>
            <a:endParaRPr lang="en-US" sz="1400" dirty="0"/>
          </a:p>
          <a:p>
            <a:r>
              <a:rPr lang="en-US" sz="1400" dirty="0"/>
              <a:t>Asked for assistance from a team of experts</a:t>
            </a:r>
          </a:p>
          <a:p>
            <a:r>
              <a:rPr lang="en-US" sz="1400" dirty="0"/>
              <a:t>Learned what best practice was on Food Insecurity</a:t>
            </a:r>
          </a:p>
          <a:p>
            <a:r>
              <a:rPr lang="en-US" sz="1400" dirty="0"/>
              <a:t>Identified a valid tool to evaluate the potential problem</a:t>
            </a:r>
          </a:p>
          <a:p>
            <a:r>
              <a:rPr lang="en-US" sz="1400" dirty="0"/>
              <a:t>Used available opportunities to gather data, as often as possible in as many ways as possible</a:t>
            </a:r>
          </a:p>
          <a:p>
            <a:r>
              <a:rPr lang="en-US" sz="1400" dirty="0"/>
              <a:t>Analyzed the data </a:t>
            </a:r>
          </a:p>
          <a:p>
            <a:r>
              <a:rPr lang="en-US" sz="1400" dirty="0"/>
              <a:t>Shared the findings </a:t>
            </a:r>
          </a:p>
          <a:p>
            <a:r>
              <a:rPr lang="en-US" sz="1400" dirty="0"/>
              <a:t>Now ask cancer centers around the country to join us</a:t>
            </a:r>
          </a:p>
          <a:p>
            <a:endParaRPr lang="en-US" sz="1300" dirty="0"/>
          </a:p>
          <a:p>
            <a:endParaRPr lang="en-US" sz="1300" dirty="0"/>
          </a:p>
          <a:p>
            <a:endParaRPr lang="en-US" sz="1300" dirty="0"/>
          </a:p>
        </p:txBody>
      </p:sp>
      <p:sp>
        <p:nvSpPr>
          <p:cNvPr id="5" name="Date Placeholder 4">
            <a:extLst>
              <a:ext uri="{FF2B5EF4-FFF2-40B4-BE49-F238E27FC236}">
                <a16:creationId xmlns:a16="http://schemas.microsoft.com/office/drawing/2014/main" id="{FA701DBC-BAE9-46A1-A957-39A8DB49D3BE}"/>
              </a:ext>
            </a:extLst>
          </p:cNvPr>
          <p:cNvSpPr>
            <a:spLocks noGrp="1"/>
          </p:cNvSpPr>
          <p:nvPr>
            <p:ph type="dt" sz="half" idx="10"/>
          </p:nvPr>
        </p:nvSpPr>
        <p:spPr>
          <a:xfrm>
            <a:off x="838200" y="6356350"/>
            <a:ext cx="2743200" cy="365125"/>
          </a:xfrm>
        </p:spPr>
        <p:txBody>
          <a:bodyPr>
            <a:normAutofit/>
          </a:bodyPr>
          <a:lstStyle/>
          <a:p>
            <a:pPr>
              <a:spcAft>
                <a:spcPts val="600"/>
              </a:spcAft>
            </a:pPr>
            <a:fld id="{1459E84E-97D8-4055-962A-6A46567F9440}" type="datetime1">
              <a:rPr lang="en-US">
                <a:solidFill>
                  <a:srgbClr val="595959"/>
                </a:solidFill>
              </a:rPr>
              <a:pPr>
                <a:spcAft>
                  <a:spcPts val="600"/>
                </a:spcAft>
              </a:pPr>
              <a:t>10/21/2026</a:t>
            </a:fld>
            <a:endParaRPr lang="en-US">
              <a:solidFill>
                <a:srgbClr val="595959"/>
              </a:solidFill>
            </a:endParaRPr>
          </a:p>
        </p:txBody>
      </p:sp>
      <p:sp>
        <p:nvSpPr>
          <p:cNvPr id="4" name="Footer Placeholder 3">
            <a:extLst>
              <a:ext uri="{FF2B5EF4-FFF2-40B4-BE49-F238E27FC236}">
                <a16:creationId xmlns:a16="http://schemas.microsoft.com/office/drawing/2014/main" id="{98348ADD-1284-4670-9822-0F2FA54DAE95}"/>
              </a:ext>
            </a:extLst>
          </p:cNvPr>
          <p:cNvSpPr>
            <a:spLocks noGrp="1"/>
          </p:cNvSpPr>
          <p:nvPr>
            <p:ph type="ftr" sz="quarter" idx="11"/>
          </p:nvPr>
        </p:nvSpPr>
        <p:spPr>
          <a:xfrm>
            <a:off x="4038600" y="6356350"/>
            <a:ext cx="4114800" cy="365125"/>
          </a:xfrm>
        </p:spPr>
        <p:txBody>
          <a:bodyPr>
            <a:normAutofit/>
          </a:bodyPr>
          <a:lstStyle/>
          <a:p>
            <a:pPr>
              <a:spcAft>
                <a:spcPts val="600"/>
              </a:spcAft>
            </a:pPr>
            <a:r>
              <a:rPr lang="en-US">
                <a:solidFill>
                  <a:srgbClr val="595959"/>
                </a:solidFill>
              </a:rPr>
              <a:t>©A.W. Jackson,PT,DPT,MPH 2026</a:t>
            </a:r>
          </a:p>
        </p:txBody>
      </p:sp>
    </p:spTree>
    <p:extLst>
      <p:ext uri="{BB962C8B-B14F-4D97-AF65-F5344CB8AC3E}">
        <p14:creationId xmlns:p14="http://schemas.microsoft.com/office/powerpoint/2010/main" val="29254578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7AA55-8454-41BC-B183-5A1B8F5A13E4}"/>
              </a:ext>
            </a:extLst>
          </p:cNvPr>
          <p:cNvSpPr>
            <a:spLocks noGrp="1"/>
          </p:cNvSpPr>
          <p:nvPr>
            <p:ph type="title"/>
          </p:nvPr>
        </p:nvSpPr>
        <p:spPr/>
        <p:txBody>
          <a:bodyPr/>
          <a:lstStyle/>
          <a:p>
            <a:r>
              <a:rPr lang="en-US" dirty="0"/>
              <a:t>Food Pantry Opened November 2017</a:t>
            </a:r>
          </a:p>
        </p:txBody>
      </p:sp>
      <p:sp>
        <p:nvSpPr>
          <p:cNvPr id="13" name="Text Placeholder 12">
            <a:extLst>
              <a:ext uri="{FF2B5EF4-FFF2-40B4-BE49-F238E27FC236}">
                <a16:creationId xmlns:a16="http://schemas.microsoft.com/office/drawing/2014/main" id="{6B05BE1A-6BD8-4168-9AE1-720DCBC3E7DA}"/>
              </a:ext>
            </a:extLst>
          </p:cNvPr>
          <p:cNvSpPr>
            <a:spLocks noGrp="1"/>
          </p:cNvSpPr>
          <p:nvPr>
            <p:ph type="body" sz="quarter" idx="3"/>
          </p:nvPr>
        </p:nvSpPr>
        <p:spPr>
          <a:xfrm>
            <a:off x="6208712" y="2603500"/>
            <a:ext cx="4825159" cy="576262"/>
          </a:xfrm>
        </p:spPr>
        <p:txBody>
          <a:bodyPr>
            <a:normAutofit fontScale="55000" lnSpcReduction="20000"/>
          </a:bodyPr>
          <a:lstStyle/>
          <a:p>
            <a:endParaRPr lang="en-US" sz="1000" dirty="0"/>
          </a:p>
          <a:p>
            <a:r>
              <a:rPr lang="en-US" sz="1200" dirty="0"/>
              <a:t>An estimation of those served in November 2017:</a:t>
            </a:r>
          </a:p>
          <a:p>
            <a:r>
              <a:rPr lang="en-US" sz="1200" dirty="0"/>
              <a:t>40 households were served and 151 individuals</a:t>
            </a:r>
          </a:p>
        </p:txBody>
      </p:sp>
      <p:sp>
        <p:nvSpPr>
          <p:cNvPr id="4" name="Date Placeholder 3">
            <a:extLst>
              <a:ext uri="{FF2B5EF4-FFF2-40B4-BE49-F238E27FC236}">
                <a16:creationId xmlns:a16="http://schemas.microsoft.com/office/drawing/2014/main" id="{01252FE6-104F-4543-BC21-7B68A5E20FA5}"/>
              </a:ext>
            </a:extLst>
          </p:cNvPr>
          <p:cNvSpPr>
            <a:spLocks noGrp="1"/>
          </p:cNvSpPr>
          <p:nvPr>
            <p:ph type="dt" sz="half" idx="10"/>
          </p:nvPr>
        </p:nvSpPr>
        <p:spPr/>
        <p:txBody>
          <a:bodyPr/>
          <a:lstStyle/>
          <a:p>
            <a:fld id="{242983EB-1E87-44FA-B467-0C2B8DF20D2C}" type="datetime1">
              <a:rPr lang="en-US" smtClean="0"/>
              <a:t>10/21/2026</a:t>
            </a:fld>
            <a:endParaRPr lang="en-US"/>
          </a:p>
        </p:txBody>
      </p:sp>
      <p:sp>
        <p:nvSpPr>
          <p:cNvPr id="3" name="Footer Placeholder 2">
            <a:extLst>
              <a:ext uri="{FF2B5EF4-FFF2-40B4-BE49-F238E27FC236}">
                <a16:creationId xmlns:a16="http://schemas.microsoft.com/office/drawing/2014/main" id="{9C2DE93F-1CAE-4901-A1FA-8BCC7A4F0CE9}"/>
              </a:ext>
            </a:extLst>
          </p:cNvPr>
          <p:cNvSpPr>
            <a:spLocks noGrp="1"/>
          </p:cNvSpPr>
          <p:nvPr>
            <p:ph type="ftr" sz="quarter" idx="11"/>
          </p:nvPr>
        </p:nvSpPr>
        <p:spPr/>
        <p:txBody>
          <a:bodyPr/>
          <a:lstStyle/>
          <a:p>
            <a:r>
              <a:rPr lang="en-US"/>
              <a:t>©A.W. Jackson,PT,DPT,MPH 2026</a:t>
            </a:r>
            <a:endParaRPr lang="en-US" dirty="0"/>
          </a:p>
        </p:txBody>
      </p:sp>
      <p:pic>
        <p:nvPicPr>
          <p:cNvPr id="10" name="Content Placeholder 9" descr="Ann Jackson, DPT, MPH ">
            <a:extLst>
              <a:ext uri="{FF2B5EF4-FFF2-40B4-BE49-F238E27FC236}">
                <a16:creationId xmlns:a16="http://schemas.microsoft.com/office/drawing/2014/main" id="{AEC63018-79E0-BFF7-05AB-49F2DE33AF4E}"/>
              </a:ext>
            </a:extLst>
          </p:cNvPr>
          <p:cNvPicPr>
            <a:picLocks noGrp="1" noChangeAspect="1"/>
          </p:cNvPicPr>
          <p:nvPr>
            <p:ph sz="half" idx="2"/>
          </p:nvPr>
        </p:nvPicPr>
        <p:blipFill>
          <a:blip r:embed="rId2"/>
          <a:stretch>
            <a:fillRect/>
          </a:stretch>
        </p:blipFill>
        <p:spPr>
          <a:xfrm>
            <a:off x="5328183" y="3920544"/>
            <a:ext cx="5157787" cy="2907454"/>
          </a:xfrm>
          <a:prstGeom prst="rect">
            <a:avLst/>
          </a:prstGeom>
        </p:spPr>
      </p:pic>
      <p:pic>
        <p:nvPicPr>
          <p:cNvPr id="14" name="Content Placeholder 13">
            <a:extLst>
              <a:ext uri="{FF2B5EF4-FFF2-40B4-BE49-F238E27FC236}">
                <a16:creationId xmlns:a16="http://schemas.microsoft.com/office/drawing/2014/main" id="{3E451375-EA1D-7F73-08C6-DF1870991F8A}"/>
              </a:ext>
            </a:extLst>
          </p:cNvPr>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311310" y="1919834"/>
            <a:ext cx="5183188" cy="3455785"/>
          </a:xfrm>
          <a:prstGeom prst="rect">
            <a:avLst/>
          </a:prstGeom>
        </p:spPr>
      </p:pic>
      <p:pic>
        <p:nvPicPr>
          <p:cNvPr id="16" name="Picture 15">
            <a:extLst>
              <a:ext uri="{FF2B5EF4-FFF2-40B4-BE49-F238E27FC236}">
                <a16:creationId xmlns:a16="http://schemas.microsoft.com/office/drawing/2014/main" id="{20B397F0-025A-C624-84C3-EE7F0684764B}"/>
              </a:ext>
            </a:extLst>
          </p:cNvPr>
          <p:cNvPicPr>
            <a:picLocks noChangeAspect="1"/>
          </p:cNvPicPr>
          <p:nvPr/>
        </p:nvPicPr>
        <p:blipFill>
          <a:blip r:embed="rId4">
            <a:extLst>
              <a:ext uri="{28A0092B-C50C-407E-A947-70E740481C1C}">
                <a14:useLocalDpi xmlns:a14="http://schemas.microsoft.com/office/drawing/2010/main" val="0"/>
              </a:ext>
            </a:extLst>
          </a:blip>
          <a:srcRect b="12582"/>
          <a:stretch>
            <a:fillRect/>
          </a:stretch>
        </p:blipFill>
        <p:spPr>
          <a:xfrm>
            <a:off x="5494498" y="1318751"/>
            <a:ext cx="4825159" cy="2372647"/>
          </a:xfrm>
          <a:prstGeom prst="rect">
            <a:avLst/>
          </a:prstGeom>
        </p:spPr>
      </p:pic>
    </p:spTree>
    <p:extLst>
      <p:ext uri="{BB962C8B-B14F-4D97-AF65-F5344CB8AC3E}">
        <p14:creationId xmlns:p14="http://schemas.microsoft.com/office/powerpoint/2010/main" val="3769136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86440"/>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0000009-0001-4000-8000-000000000000}"/>
              </a:ext>
            </a:extLst>
          </p:cNvPr>
          <p:cNvSpPr>
            <a:spLocks noGrp="1"/>
          </p:cNvSpPr>
          <p:nvPr/>
        </p:nvSpPr>
        <p:spPr>
          <a:xfrm>
            <a:off x="11239500" y="6305550"/>
            <a:ext cx="476250" cy="247650"/>
          </a:xfrm>
          <a:prstGeom prst="rect">
            <a:avLst/>
          </a:prstGeom>
          <a:noFill/>
          <a:ln w="0">
            <a:noFill/>
          </a:ln>
        </p:spPr>
        <p:txBody>
          <a:bodyPr>
            <a:noAutofit/>
          </a:bodyPr>
          <a:lstStyle/>
          <a:p>
            <a:pPr>
              <a:defRPr sz="1200" b="0">
                <a:solidFill>
                  <a:srgbClr val="F9EAD2"/>
                </a:solidFill>
                <a:latin typeface="Aptos"/>
                <a:ea typeface="Aptos"/>
                <a:cs typeface="Aptos"/>
              </a:defRPr>
            </a:pPr>
            <a:r>
              <a:rPr lang="en-US" sz="1200" b="0">
                <a:solidFill>
                  <a:srgbClr val="F9EAD2"/>
                </a:solidFill>
                <a:latin typeface="Aptos"/>
                <a:ea typeface="Aptos"/>
                <a:cs typeface="Aptos"/>
              </a:rPr>
              <a:t>09</a:t>
            </a:r>
          </a:p>
        </p:txBody>
      </p:sp>
      <p:sp>
        <p:nvSpPr>
          <p:cNvPr id="2" name="Rectangle 1">
            <a:extLst>
              <a:ext uri="{FF2B5EF4-FFF2-40B4-BE49-F238E27FC236}">
                <a16:creationId xmlns:a16="http://schemas.microsoft.com/office/drawing/2014/main" id="{00000009-0002-4000-8000-000000000000}"/>
              </a:ext>
            </a:extLst>
          </p:cNvPr>
          <p:cNvSpPr>
            <a:spLocks noGrp="1"/>
          </p:cNvSpPr>
          <p:nvPr/>
        </p:nvSpPr>
        <p:spPr>
          <a:xfrm>
            <a:off x="685800" y="1047750"/>
            <a:ext cx="4333875" cy="2238375"/>
          </a:xfrm>
          <a:prstGeom prst="rect">
            <a:avLst/>
          </a:prstGeom>
          <a:noFill/>
          <a:ln w="0">
            <a:noFill/>
          </a:ln>
        </p:spPr>
        <p:txBody>
          <a:bodyPr>
            <a:noAutofit/>
          </a:bodyPr>
          <a:lstStyle/>
          <a:p>
            <a:pPr>
              <a:defRPr sz="4275" b="1">
                <a:solidFill>
                  <a:srgbClr val="FFFFFF"/>
                </a:solidFill>
                <a:latin typeface="Aptos"/>
                <a:ea typeface="Aptos"/>
                <a:cs typeface="Aptos"/>
              </a:defRPr>
            </a:pPr>
            <a:r>
              <a:rPr lang="en-US" sz="4275" b="1">
                <a:solidFill>
                  <a:srgbClr val="FFFFFF"/>
                </a:solidFill>
                <a:latin typeface="Aptos"/>
                <a:ea typeface="Aptos"/>
                <a:cs typeface="Aptos"/>
              </a:rPr>
              <a:t>Getting</a:t>
            </a:r>
          </a:p>
          <a:p>
            <a:pPr>
              <a:defRPr sz="4275" b="1">
                <a:solidFill>
                  <a:srgbClr val="FFFFFF"/>
                </a:solidFill>
                <a:latin typeface="Aptos"/>
                <a:ea typeface="Aptos"/>
                <a:cs typeface="Aptos"/>
              </a:defRPr>
            </a:pPr>
            <a:r>
              <a:rPr lang="en-US" sz="4275" b="1">
                <a:solidFill>
                  <a:srgbClr val="FFFFFF"/>
                </a:solidFill>
                <a:latin typeface="Aptos"/>
                <a:ea typeface="Aptos"/>
                <a:cs typeface="Aptos"/>
              </a:rPr>
              <a:t>through</a:t>
            </a:r>
          </a:p>
          <a:p>
            <a:pPr>
              <a:defRPr sz="4275" b="1">
                <a:solidFill>
                  <a:srgbClr val="FFFFFF"/>
                </a:solidFill>
                <a:latin typeface="Aptos"/>
                <a:ea typeface="Aptos"/>
                <a:cs typeface="Aptos"/>
              </a:defRPr>
            </a:pPr>
            <a:r>
              <a:rPr lang="en-US" sz="4275" b="1">
                <a:solidFill>
                  <a:srgbClr val="FFFFFF"/>
                </a:solidFill>
                <a:latin typeface="Aptos"/>
                <a:ea typeface="Aptos"/>
                <a:cs typeface="Aptos"/>
              </a:rPr>
              <a:t>something</a:t>
            </a:r>
          </a:p>
        </p:txBody>
      </p:sp>
      <p:sp>
        <p:nvSpPr>
          <p:cNvPr id="3" name="Rectangle 2">
            <a:extLst>
              <a:ext uri="{FF2B5EF4-FFF2-40B4-BE49-F238E27FC236}">
                <a16:creationId xmlns:a16="http://schemas.microsoft.com/office/drawing/2014/main" id="{00000009-0003-4000-8000-000000000000}"/>
              </a:ext>
            </a:extLst>
          </p:cNvPr>
          <p:cNvSpPr>
            <a:spLocks noGrp="1"/>
          </p:cNvSpPr>
          <p:nvPr/>
        </p:nvSpPr>
        <p:spPr>
          <a:xfrm>
            <a:off x="723900" y="4000500"/>
            <a:ext cx="4333875" cy="1143000"/>
          </a:xfrm>
          <a:prstGeom prst="rect">
            <a:avLst/>
          </a:prstGeom>
          <a:noFill/>
          <a:ln w="0">
            <a:noFill/>
          </a:ln>
        </p:spPr>
        <p:txBody>
          <a:bodyPr>
            <a:noAutofit/>
          </a:bodyPr>
          <a:lstStyle/>
          <a:p>
            <a:pPr>
              <a:defRPr sz="2625" b="0">
                <a:solidFill>
                  <a:srgbClr val="FFFFFF"/>
                </a:solidFill>
                <a:latin typeface="Aptos"/>
                <a:ea typeface="Aptos"/>
                <a:cs typeface="Aptos"/>
              </a:defRPr>
            </a:pPr>
            <a:r>
              <a:rPr lang="en-US" sz="2625" b="0">
                <a:solidFill>
                  <a:srgbClr val="FFFFFF"/>
                </a:solidFill>
                <a:latin typeface="Aptos"/>
                <a:ea typeface="Aptos"/>
                <a:cs typeface="Aptos"/>
              </a:rPr>
              <a:t>What helped you take</a:t>
            </a:r>
          </a:p>
          <a:p>
            <a:pPr>
              <a:defRPr sz="2625" b="0">
                <a:solidFill>
                  <a:srgbClr val="FFFFFF"/>
                </a:solidFill>
                <a:latin typeface="Aptos"/>
                <a:ea typeface="Aptos"/>
                <a:cs typeface="Aptos"/>
              </a:defRPr>
            </a:pPr>
            <a:r>
              <a:rPr lang="en-US" sz="2625" b="0">
                <a:solidFill>
                  <a:srgbClr val="FFFFFF"/>
                </a:solidFill>
                <a:latin typeface="Aptos"/>
                <a:ea typeface="Aptos"/>
                <a:cs typeface="Aptos"/>
              </a:rPr>
              <a:t>the next step?</a:t>
            </a:r>
          </a:p>
        </p:txBody>
      </p:sp>
      <p:sp>
        <p:nvSpPr>
          <p:cNvPr id="4" name="Rectangle 3">
            <a:extLst>
              <a:ext uri="{FF2B5EF4-FFF2-40B4-BE49-F238E27FC236}">
                <a16:creationId xmlns:a16="http://schemas.microsoft.com/office/drawing/2014/main" id="{00000009-0004-4000-8000-000000000000}"/>
              </a:ext>
            </a:extLst>
          </p:cNvPr>
          <p:cNvSpPr>
            <a:spLocks noGrp="1"/>
          </p:cNvSpPr>
          <p:nvPr/>
        </p:nvSpPr>
        <p:spPr>
          <a:xfrm>
            <a:off x="5467350" y="723900"/>
            <a:ext cx="5962650" cy="5334000"/>
          </a:xfrm>
          <a:prstGeom prst="rect">
            <a:avLst/>
          </a:prstGeom>
          <a:solidFill>
            <a:srgbClr val="E4EDBF"/>
          </a:solidFill>
          <a:ln w="9525">
            <a:solidFill>
              <a:srgbClr val="F2C438"/>
            </a:solidFill>
          </a:ln>
        </p:spPr>
        <p:txBody>
          <a:bodyPr/>
          <a:lstStyle/>
          <a:p>
            <a:endParaRPr lang="en-US"/>
          </a:p>
        </p:txBody>
      </p:sp>
      <p:sp>
        <p:nvSpPr>
          <p:cNvPr id="5" name="Rectangle 4">
            <a:extLst>
              <a:ext uri="{FF2B5EF4-FFF2-40B4-BE49-F238E27FC236}">
                <a16:creationId xmlns:a16="http://schemas.microsoft.com/office/drawing/2014/main" id="{00000009-0005-4000-8000-000000000000}"/>
              </a:ext>
            </a:extLst>
          </p:cNvPr>
          <p:cNvSpPr>
            <a:spLocks noGrp="1"/>
          </p:cNvSpPr>
          <p:nvPr/>
        </p:nvSpPr>
        <p:spPr>
          <a:xfrm>
            <a:off x="5695950" y="3219450"/>
            <a:ext cx="5505450" cy="381000"/>
          </a:xfrm>
          <a:prstGeom prst="rect">
            <a:avLst/>
          </a:prstGeom>
          <a:noFill/>
          <a:ln w="0">
            <a:noFill/>
          </a:ln>
        </p:spPr>
        <p:txBody>
          <a:bodyPr>
            <a:noAutofit/>
          </a:bodyPr>
          <a:lstStyle/>
          <a:p>
            <a:pPr>
              <a:defRPr sz="1650" b="0">
                <a:solidFill>
                  <a:srgbClr val="304423"/>
                </a:solidFill>
                <a:latin typeface="Aptos"/>
                <a:ea typeface="Aptos"/>
                <a:cs typeface="Aptos"/>
              </a:defRPr>
            </a:pPr>
            <a:endParaRPr lang="en-US" sz="1650" b="0" dirty="0">
              <a:solidFill>
                <a:srgbClr val="304423"/>
              </a:solidFill>
              <a:latin typeface="Aptos"/>
              <a:ea typeface="Aptos"/>
              <a:cs typeface="Aptos"/>
            </a:endParaRPr>
          </a:p>
        </p:txBody>
      </p:sp>
      <p:pic>
        <p:nvPicPr>
          <p:cNvPr id="9" name="Picture 8" descr="Free Duct Tape Duck Vector Art - Download 567+ Duct Tape Duck Icons ...">
            <a:extLst>
              <a:ext uri="{FF2B5EF4-FFF2-40B4-BE49-F238E27FC236}">
                <a16:creationId xmlns:a16="http://schemas.microsoft.com/office/drawing/2014/main" id="{8B720B7D-D01D-1108-7BD2-4C1190C59729}"/>
              </a:ext>
            </a:extLst>
          </p:cNvPr>
          <p:cNvPicPr>
            <a:picLocks noChangeAspect="1"/>
          </p:cNvPicPr>
          <p:nvPr/>
        </p:nvPicPr>
        <p:blipFill>
          <a:blip r:embed="rId3"/>
          <a:stretch>
            <a:fillRect/>
          </a:stretch>
        </p:blipFill>
        <p:spPr>
          <a:xfrm>
            <a:off x="6680097" y="1517547"/>
            <a:ext cx="3537155" cy="3537155"/>
          </a:xfrm>
          <a:prstGeom prst="rect">
            <a:avLst/>
          </a:prstGeom>
        </p:spPr>
      </p:pic>
    </p:spTree>
    <p:extLst>
      <p:ext uri="{BB962C8B-B14F-4D97-AF65-F5344CB8AC3E}">
        <p14:creationId xmlns:p14="http://schemas.microsoft.com/office/powerpoint/2010/main" val="9000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F837543A-6020-4505-A233-C9DB4BF740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EDC7105-E485-2B90-6A00-07CCA1D618D1}"/>
              </a:ext>
            </a:extLst>
          </p:cNvPr>
          <p:cNvSpPr>
            <a:spLocks noGrp="1"/>
          </p:cNvSpPr>
          <p:nvPr>
            <p:ph type="title"/>
          </p:nvPr>
        </p:nvSpPr>
        <p:spPr>
          <a:xfrm>
            <a:off x="838200" y="365125"/>
            <a:ext cx="5558489" cy="1325563"/>
          </a:xfrm>
        </p:spPr>
        <p:txBody>
          <a:bodyPr>
            <a:normAutofit/>
          </a:bodyPr>
          <a:lstStyle/>
          <a:p>
            <a:r>
              <a:rPr lang="en-US"/>
              <a:t> Why should we share hope?</a:t>
            </a:r>
          </a:p>
        </p:txBody>
      </p:sp>
      <p:sp>
        <p:nvSpPr>
          <p:cNvPr id="23" name="Freeform: Shape 22">
            <a:extLst>
              <a:ext uri="{FF2B5EF4-FFF2-40B4-BE49-F238E27FC236}">
                <a16:creationId xmlns:a16="http://schemas.microsoft.com/office/drawing/2014/main" id="{35B16301-FB18-48BA-A6DD-C37CAF6F9A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52906AFD-A170-4871-64A3-4C6D5C87F18E}"/>
              </a:ext>
            </a:extLst>
          </p:cNvPr>
          <p:cNvSpPr>
            <a:spLocks noGrp="1"/>
          </p:cNvSpPr>
          <p:nvPr>
            <p:ph idx="1"/>
          </p:nvPr>
        </p:nvSpPr>
        <p:spPr>
          <a:xfrm>
            <a:off x="838200" y="1825625"/>
            <a:ext cx="5558489" cy="4351338"/>
          </a:xfrm>
        </p:spPr>
        <p:txBody>
          <a:bodyPr>
            <a:normAutofit/>
          </a:bodyPr>
          <a:lstStyle/>
          <a:p>
            <a:r>
              <a:rPr lang="en-US" sz="1800" dirty="0"/>
              <a:t>1. </a:t>
            </a:r>
            <a:r>
              <a:rPr lang="en-US" sz="1800" b="1" dirty="0"/>
              <a:t>Cancer patients need your help right now</a:t>
            </a:r>
            <a:r>
              <a:rPr lang="en-US" sz="1800" dirty="0"/>
              <a:t>. Some people do not have a long time for “you” to figure it out, we need action that is relevant, flexible and accessible.</a:t>
            </a:r>
          </a:p>
          <a:p>
            <a:r>
              <a:rPr lang="en-US" sz="1800" dirty="0"/>
              <a:t>2. When holistic care is not provided, the cancer burden is greater and in extreme cases may impact longevity of life.</a:t>
            </a:r>
          </a:p>
          <a:p>
            <a:r>
              <a:rPr lang="en-US" sz="1800" dirty="0"/>
              <a:t>3. No one asked for a diagnosis, so all people presenting for care should be treated with dignity and respect.</a:t>
            </a:r>
          </a:p>
          <a:p>
            <a:r>
              <a:rPr lang="en-US" sz="1800" dirty="0"/>
              <a:t>4. You must dream with those entrusted to your care, if you cannot see them beyond this moment or a path forward-how will they?</a:t>
            </a:r>
          </a:p>
          <a:p>
            <a:r>
              <a:rPr lang="en-US" sz="1800" dirty="0"/>
              <a:t>5. History tells us that a spark can ignite a movement.</a:t>
            </a:r>
          </a:p>
          <a:p>
            <a:endParaRPr lang="en-US" sz="1800" dirty="0"/>
          </a:p>
        </p:txBody>
      </p:sp>
      <p:sp>
        <p:nvSpPr>
          <p:cNvPr id="25" name="Oval 24">
            <a:extLst>
              <a:ext uri="{FF2B5EF4-FFF2-40B4-BE49-F238E27FC236}">
                <a16:creationId xmlns:a16="http://schemas.microsoft.com/office/drawing/2014/main" id="{C3C0D90E-074A-4F52-9B11-B52BEF4BCB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2624479"/>
            <a:ext cx="812427" cy="812427"/>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Block Arc 26">
            <a:extLst>
              <a:ext uri="{FF2B5EF4-FFF2-40B4-BE49-F238E27FC236}">
                <a16:creationId xmlns:a16="http://schemas.microsoft.com/office/drawing/2014/main" id="{CABBD4C1-E6F8-46F6-8152-A8A97490B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912417" y="1218531"/>
            <a:ext cx="2387600" cy="2387600"/>
          </a:xfrm>
          <a:prstGeom prst="blockArc">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9" name="Freeform: Shape 28">
            <a:extLst>
              <a:ext uri="{FF2B5EF4-FFF2-40B4-BE49-F238E27FC236}">
                <a16:creationId xmlns:a16="http://schemas.microsoft.com/office/drawing/2014/main" id="{83BA5EF5-1FE9-4BF9-83BB-269BCDDF61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0"/>
            <a:ext cx="2315251" cy="1550992"/>
          </a:xfrm>
          <a:custGeom>
            <a:avLst/>
            <a:gdLst>
              <a:gd name="connsiteX0" fmla="*/ 0 w 2315251"/>
              <a:gd name="connsiteY0" fmla="*/ 0 h 1550992"/>
              <a:gd name="connsiteX1" fmla="*/ 138700 w 2315251"/>
              <a:gd name="connsiteY1" fmla="*/ 0 h 1550992"/>
              <a:gd name="connsiteX2" fmla="*/ 138700 w 2315251"/>
              <a:gd name="connsiteY2" fmla="*/ 1361400 h 1550992"/>
              <a:gd name="connsiteX3" fmla="*/ 2107387 w 2315251"/>
              <a:gd name="connsiteY3" fmla="*/ 222673 h 1550992"/>
              <a:gd name="connsiteX4" fmla="*/ 1722420 w 2315251"/>
              <a:gd name="connsiteY4" fmla="*/ 0 h 1550992"/>
              <a:gd name="connsiteX5" fmla="*/ 1999436 w 2315251"/>
              <a:gd name="connsiteY5" fmla="*/ 0 h 1550992"/>
              <a:gd name="connsiteX6" fmla="*/ 2280549 w 2315251"/>
              <a:gd name="connsiteY6" fmla="*/ 162605 h 1550992"/>
              <a:gd name="connsiteX7" fmla="*/ 2305953 w 2315251"/>
              <a:gd name="connsiteY7" fmla="*/ 257336 h 1550992"/>
              <a:gd name="connsiteX8" fmla="*/ 2280549 w 2315251"/>
              <a:gd name="connsiteY8" fmla="*/ 282740 h 1550992"/>
              <a:gd name="connsiteX9" fmla="*/ 104026 w 2315251"/>
              <a:gd name="connsiteY9" fmla="*/ 1541710 h 1550992"/>
              <a:gd name="connsiteX10" fmla="*/ 69351 w 2315251"/>
              <a:gd name="connsiteY10" fmla="*/ 1550992 h 1550992"/>
              <a:gd name="connsiteX11" fmla="*/ 0 w 2315251"/>
              <a:gd name="connsiteY11" fmla="*/ 1481643 h 15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15251" h="1550992">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w="9525" cap="flat">
            <a:noFill/>
            <a:prstDash val="solid"/>
            <a:miter/>
          </a:ln>
        </p:spPr>
        <p:txBody>
          <a:bodyPr rtlCol="0" anchor="ctr"/>
          <a:lstStyle/>
          <a:p>
            <a:endParaRPr lang="en-US" dirty="0"/>
          </a:p>
        </p:txBody>
      </p:sp>
      <p:cxnSp>
        <p:nvCxnSpPr>
          <p:cNvPr id="31" name="Straight Connector 30">
            <a:extLst>
              <a:ext uri="{FF2B5EF4-FFF2-40B4-BE49-F238E27FC236}">
                <a16:creationId xmlns:a16="http://schemas.microsoft.com/office/drawing/2014/main" id="{4B3BCACB-5880-460B-9606-8C433A9AF99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724638" y="1331572"/>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33" name="Freeform: Shape 32">
            <a:extLst>
              <a:ext uri="{FF2B5EF4-FFF2-40B4-BE49-F238E27FC236}">
                <a16:creationId xmlns:a16="http://schemas.microsoft.com/office/drawing/2014/main" id="{88853921-7BC9-4BDE-ACAB-133C683C8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05550" y="4112081"/>
            <a:ext cx="1186451"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4" name="Date Placeholder 3">
            <a:extLst>
              <a:ext uri="{FF2B5EF4-FFF2-40B4-BE49-F238E27FC236}">
                <a16:creationId xmlns:a16="http://schemas.microsoft.com/office/drawing/2014/main" id="{68D8A84B-2456-F7BC-750B-E4ED4B02B653}"/>
              </a:ext>
            </a:extLst>
          </p:cNvPr>
          <p:cNvSpPr>
            <a:spLocks noGrp="1"/>
          </p:cNvSpPr>
          <p:nvPr>
            <p:ph type="dt" sz="half" idx="10"/>
          </p:nvPr>
        </p:nvSpPr>
        <p:spPr>
          <a:xfrm>
            <a:off x="838201" y="6356350"/>
            <a:ext cx="1706216" cy="365125"/>
          </a:xfrm>
        </p:spPr>
        <p:txBody>
          <a:bodyPr>
            <a:normAutofit/>
          </a:bodyPr>
          <a:lstStyle/>
          <a:p>
            <a:pPr>
              <a:spcAft>
                <a:spcPts val="600"/>
              </a:spcAft>
            </a:pPr>
            <a:fld id="{6B2826CD-B884-4AAB-B8F4-AF27BAFA00ED}" type="datetime1">
              <a:rPr lang="en-US" smtClean="0"/>
              <a:pPr>
                <a:spcAft>
                  <a:spcPts val="600"/>
                </a:spcAft>
              </a:pPr>
              <a:t>10/21/2026</a:t>
            </a:fld>
            <a:endParaRPr lang="en-US"/>
          </a:p>
        </p:txBody>
      </p:sp>
      <p:sp>
        <p:nvSpPr>
          <p:cNvPr id="5" name="Footer Placeholder 4">
            <a:extLst>
              <a:ext uri="{FF2B5EF4-FFF2-40B4-BE49-F238E27FC236}">
                <a16:creationId xmlns:a16="http://schemas.microsoft.com/office/drawing/2014/main" id="{4E122145-B291-7B86-215E-0AD4CC9DA928}"/>
              </a:ext>
            </a:extLst>
          </p:cNvPr>
          <p:cNvSpPr>
            <a:spLocks noGrp="1"/>
          </p:cNvSpPr>
          <p:nvPr>
            <p:ph type="ftr" sz="quarter" idx="11"/>
          </p:nvPr>
        </p:nvSpPr>
        <p:spPr>
          <a:xfrm>
            <a:off x="2727338" y="6356350"/>
            <a:ext cx="3669352" cy="365125"/>
          </a:xfrm>
        </p:spPr>
        <p:txBody>
          <a:bodyPr>
            <a:normAutofit/>
          </a:bodyPr>
          <a:lstStyle/>
          <a:p>
            <a:pPr>
              <a:spcAft>
                <a:spcPts val="600"/>
              </a:spcAft>
            </a:pPr>
            <a:r>
              <a:rPr lang="en-US"/>
              <a:t>©A.W. Jackson,PT,DPT,MPH 2026</a:t>
            </a:r>
          </a:p>
        </p:txBody>
      </p:sp>
      <p:sp>
        <p:nvSpPr>
          <p:cNvPr id="35" name="Arc 34">
            <a:extLst>
              <a:ext uri="{FF2B5EF4-FFF2-40B4-BE49-F238E27FC236}">
                <a16:creationId xmlns:a16="http://schemas.microsoft.com/office/drawing/2014/main" id="{09192968-3AE7-4470-A61C-97294BB927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92895">
            <a:off x="6086940" y="4145122"/>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7" name="Freeform: Shape 36">
            <a:extLst>
              <a:ext uri="{FF2B5EF4-FFF2-40B4-BE49-F238E27FC236}">
                <a16:creationId xmlns:a16="http://schemas.microsoft.com/office/drawing/2014/main" id="{3AB72E55-43E4-4356-BFE8-E2102CB0B5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4962670"/>
            <a:ext cx="2643352" cy="1895331"/>
          </a:xfrm>
          <a:custGeom>
            <a:avLst/>
            <a:gdLst>
              <a:gd name="connsiteX0" fmla="*/ 1321676 w 2643352"/>
              <a:gd name="connsiteY0" fmla="*/ 0 h 1895331"/>
              <a:gd name="connsiteX1" fmla="*/ 2643352 w 2643352"/>
              <a:gd name="connsiteY1" fmla="*/ 1321676 h 1895331"/>
              <a:gd name="connsiteX2" fmla="*/ 2539488 w 2643352"/>
              <a:gd name="connsiteY2" fmla="*/ 1836132 h 1895331"/>
              <a:gd name="connsiteX3" fmla="*/ 2510970 w 2643352"/>
              <a:gd name="connsiteY3" fmla="*/ 1895331 h 1895331"/>
              <a:gd name="connsiteX4" fmla="*/ 132382 w 2643352"/>
              <a:gd name="connsiteY4" fmla="*/ 1895331 h 1895331"/>
              <a:gd name="connsiteX5" fmla="*/ 103864 w 2643352"/>
              <a:gd name="connsiteY5" fmla="*/ 1836132 h 1895331"/>
              <a:gd name="connsiteX6" fmla="*/ 0 w 2643352"/>
              <a:gd name="connsiteY6" fmla="*/ 1321676 h 1895331"/>
              <a:gd name="connsiteX7" fmla="*/ 1321676 w 2643352"/>
              <a:gd name="connsiteY7" fmla="*/ 0 h 189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3352" h="1895331">
                <a:moveTo>
                  <a:pt x="1321676" y="0"/>
                </a:moveTo>
                <a:cubicBezTo>
                  <a:pt x="2051617" y="0"/>
                  <a:pt x="2643352" y="591735"/>
                  <a:pt x="2643352" y="1321676"/>
                </a:cubicBezTo>
                <a:cubicBezTo>
                  <a:pt x="2643352" y="1504161"/>
                  <a:pt x="2606369" y="1678009"/>
                  <a:pt x="2539488" y="1836132"/>
                </a:cubicBezTo>
                <a:lnTo>
                  <a:pt x="2510970" y="1895331"/>
                </a:lnTo>
                <a:lnTo>
                  <a:pt x="132382" y="1895331"/>
                </a:lnTo>
                <a:lnTo>
                  <a:pt x="103864" y="1836132"/>
                </a:lnTo>
                <a:cubicBezTo>
                  <a:pt x="36984" y="1678009"/>
                  <a:pt x="0" y="1504161"/>
                  <a:pt x="0" y="1321676"/>
                </a:cubicBezTo>
                <a:cubicBezTo>
                  <a:pt x="0" y="591735"/>
                  <a:pt x="591735" y="0"/>
                  <a:pt x="132167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06275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749BC1B-F965-413C-AC21-CAEF06043A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le 1">
            <a:extLst>
              <a:ext uri="{FF2B5EF4-FFF2-40B4-BE49-F238E27FC236}">
                <a16:creationId xmlns:a16="http://schemas.microsoft.com/office/drawing/2014/main" id="{EC7D05CB-C3BF-4A42-AB6B-00123B1C1649}"/>
              </a:ext>
            </a:extLst>
          </p:cNvPr>
          <p:cNvSpPr>
            <a:spLocks noGrp="1"/>
          </p:cNvSpPr>
          <p:nvPr>
            <p:ph type="title"/>
          </p:nvPr>
        </p:nvSpPr>
        <p:spPr>
          <a:xfrm>
            <a:off x="643466" y="753626"/>
            <a:ext cx="5334930" cy="3004145"/>
          </a:xfrm>
        </p:spPr>
        <p:txBody>
          <a:bodyPr vert="horz" lIns="91440" tIns="45720" rIns="91440" bIns="45720" rtlCol="0" anchor="b">
            <a:normAutofit/>
          </a:bodyPr>
          <a:lstStyle/>
          <a:p>
            <a:pPr algn="ctr"/>
            <a:r>
              <a:rPr lang="en-US" sz="4200" kern="1200" dirty="0">
                <a:solidFill>
                  <a:srgbClr val="FFFFFF"/>
                </a:solidFill>
                <a:latin typeface="+mj-lt"/>
                <a:ea typeface="+mj-ea"/>
                <a:cs typeface="+mj-cs"/>
              </a:rPr>
              <a:t>How do we share hope? </a:t>
            </a:r>
            <a:br>
              <a:rPr lang="en-US" sz="4200" kern="1200" dirty="0">
                <a:solidFill>
                  <a:srgbClr val="FFFFFF"/>
                </a:solidFill>
                <a:latin typeface="+mj-lt"/>
                <a:ea typeface="+mj-ea"/>
                <a:cs typeface="+mj-cs"/>
              </a:rPr>
            </a:br>
            <a:r>
              <a:rPr lang="en-US" sz="4200" kern="1200" dirty="0">
                <a:solidFill>
                  <a:srgbClr val="FFFFFF"/>
                </a:solidFill>
                <a:latin typeface="+mj-lt"/>
                <a:ea typeface="+mj-ea"/>
                <a:cs typeface="+mj-cs"/>
              </a:rPr>
              <a:t>What has changed in the last 9 years for CFFEIM?</a:t>
            </a:r>
          </a:p>
        </p:txBody>
      </p:sp>
      <p:sp>
        <p:nvSpPr>
          <p:cNvPr id="18" name="Oval 17">
            <a:extLst>
              <a:ext uri="{FF2B5EF4-FFF2-40B4-BE49-F238E27FC236}">
                <a16:creationId xmlns:a16="http://schemas.microsoft.com/office/drawing/2014/main" id="{F35BC0E3-6FE4-4491-BA19-C0126066A5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29082" y="939707"/>
            <a:ext cx="603494" cy="603494"/>
          </a:xfrm>
          <a:prstGeom prst="ellipse">
            <a:avLst/>
          </a:prstGeom>
          <a:noFill/>
          <a:ln w="1270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Shape 19">
            <a:extLst>
              <a:ext uri="{FF2B5EF4-FFF2-40B4-BE49-F238E27FC236}">
                <a16:creationId xmlns:a16="http://schemas.microsoft.com/office/drawing/2014/main" id="{DB11BD18-218F-49C7-BE16-82AEA08B23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1453" y="-4098"/>
            <a:ext cx="2315251" cy="1550992"/>
          </a:xfrm>
          <a:custGeom>
            <a:avLst/>
            <a:gdLst>
              <a:gd name="connsiteX0" fmla="*/ 0 w 2315251"/>
              <a:gd name="connsiteY0" fmla="*/ 0 h 1550992"/>
              <a:gd name="connsiteX1" fmla="*/ 138700 w 2315251"/>
              <a:gd name="connsiteY1" fmla="*/ 0 h 1550992"/>
              <a:gd name="connsiteX2" fmla="*/ 138700 w 2315251"/>
              <a:gd name="connsiteY2" fmla="*/ 1361400 h 1550992"/>
              <a:gd name="connsiteX3" fmla="*/ 2107387 w 2315251"/>
              <a:gd name="connsiteY3" fmla="*/ 222673 h 1550992"/>
              <a:gd name="connsiteX4" fmla="*/ 1722420 w 2315251"/>
              <a:gd name="connsiteY4" fmla="*/ 0 h 1550992"/>
              <a:gd name="connsiteX5" fmla="*/ 1999436 w 2315251"/>
              <a:gd name="connsiteY5" fmla="*/ 0 h 1550992"/>
              <a:gd name="connsiteX6" fmla="*/ 2280549 w 2315251"/>
              <a:gd name="connsiteY6" fmla="*/ 162605 h 1550992"/>
              <a:gd name="connsiteX7" fmla="*/ 2305953 w 2315251"/>
              <a:gd name="connsiteY7" fmla="*/ 257336 h 1550992"/>
              <a:gd name="connsiteX8" fmla="*/ 2280549 w 2315251"/>
              <a:gd name="connsiteY8" fmla="*/ 282740 h 1550992"/>
              <a:gd name="connsiteX9" fmla="*/ 104026 w 2315251"/>
              <a:gd name="connsiteY9" fmla="*/ 1541710 h 1550992"/>
              <a:gd name="connsiteX10" fmla="*/ 69351 w 2315251"/>
              <a:gd name="connsiteY10" fmla="*/ 1550992 h 1550992"/>
              <a:gd name="connsiteX11" fmla="*/ 0 w 2315251"/>
              <a:gd name="connsiteY11" fmla="*/ 1481643 h 15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15251" h="1550992">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4"/>
          </a:solidFill>
          <a:ln w="9525" cap="flat">
            <a:noFill/>
            <a:prstDash val="solid"/>
            <a:miter/>
          </a:ln>
        </p:spPr>
        <p:txBody>
          <a:bodyPr rtlCol="0" anchor="ctr"/>
          <a:lstStyle/>
          <a:p>
            <a:endParaRPr lang="en-US" dirty="0"/>
          </a:p>
        </p:txBody>
      </p:sp>
      <p:pic>
        <p:nvPicPr>
          <p:cNvPr id="9" name="Content Placeholder 8">
            <a:extLst>
              <a:ext uri="{FF2B5EF4-FFF2-40B4-BE49-F238E27FC236}">
                <a16:creationId xmlns:a16="http://schemas.microsoft.com/office/drawing/2014/main" id="{4D4B14E6-2AFB-488A-BD8D-DB8A7D2EF17B}"/>
              </a:ext>
            </a:extLst>
          </p:cNvPr>
          <p:cNvPicPr>
            <a:picLocks noGrp="1" noChangeAspect="1"/>
          </p:cNvPicPr>
          <p:nvPr>
            <p:ph sz="half" idx="2"/>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523" r="17600" b="5"/>
          <a:stretch>
            <a:fillRect/>
          </a:stretch>
        </p:blipFill>
        <p:spPr>
          <a:xfrm>
            <a:off x="9547017" y="4405333"/>
            <a:ext cx="2644983" cy="2452667"/>
          </a:xfrm>
          <a:custGeom>
            <a:avLst/>
            <a:gdLst/>
            <a:ahLst/>
            <a:cxnLst/>
            <a:rect l="l" t="t" r="r" b="b"/>
            <a:pathLst>
              <a:path w="2644983" h="2452667">
                <a:moveTo>
                  <a:pt x="1542711" y="0"/>
                </a:moveTo>
                <a:cubicBezTo>
                  <a:pt x="1942094" y="0"/>
                  <a:pt x="2306029" y="151765"/>
                  <a:pt x="2579995" y="400769"/>
                </a:cubicBezTo>
                <a:lnTo>
                  <a:pt x="2644983" y="468935"/>
                </a:lnTo>
                <a:lnTo>
                  <a:pt x="2644983" y="2452667"/>
                </a:lnTo>
                <a:lnTo>
                  <a:pt x="299206" y="2452667"/>
                </a:lnTo>
                <a:lnTo>
                  <a:pt x="233100" y="2358504"/>
                </a:lnTo>
                <a:cubicBezTo>
                  <a:pt x="85367" y="2121846"/>
                  <a:pt x="0" y="1842248"/>
                  <a:pt x="0" y="1542711"/>
                </a:cubicBezTo>
                <a:cubicBezTo>
                  <a:pt x="0" y="690695"/>
                  <a:pt x="690695" y="0"/>
                  <a:pt x="1542711" y="0"/>
                </a:cubicBezTo>
                <a:close/>
              </a:path>
            </a:pathLst>
          </a:custGeom>
        </p:spPr>
      </p:pic>
      <p:pic>
        <p:nvPicPr>
          <p:cNvPr id="6" name="Content Placeholder 5">
            <a:extLst>
              <a:ext uri="{FF2B5EF4-FFF2-40B4-BE49-F238E27FC236}">
                <a16:creationId xmlns:a16="http://schemas.microsoft.com/office/drawing/2014/main" id="{7AFC4426-6C69-4C66-8B49-47D0D5F15F38}"/>
              </a:ext>
            </a:extLst>
          </p:cNvPr>
          <p:cNvPicPr>
            <a:picLocks noGrp="1" noChangeAspect="1"/>
          </p:cNvPicPr>
          <p:nvPr>
            <p:ph sz="half" idx="1"/>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l="19522" r="8195" b="3"/>
          <a:stretch>
            <a:fillRect/>
          </a:stretch>
        </p:blipFill>
        <p:spPr>
          <a:xfrm>
            <a:off x="6401202" y="1790202"/>
            <a:ext cx="3240592" cy="3240592"/>
          </a:xfrm>
          <a:custGeom>
            <a:avLst/>
            <a:gdLst/>
            <a:ahLst/>
            <a:cxnLst/>
            <a:rect l="l" t="t" r="r" b="b"/>
            <a:pathLst>
              <a:path w="3741748" h="3741748">
                <a:moveTo>
                  <a:pt x="1870874" y="0"/>
                </a:moveTo>
                <a:cubicBezTo>
                  <a:pt x="2904129" y="0"/>
                  <a:pt x="3741748" y="837619"/>
                  <a:pt x="3741748" y="1870874"/>
                </a:cubicBezTo>
                <a:cubicBezTo>
                  <a:pt x="3741748" y="2904129"/>
                  <a:pt x="2904129" y="3741748"/>
                  <a:pt x="1870874" y="3741748"/>
                </a:cubicBezTo>
                <a:cubicBezTo>
                  <a:pt x="837619" y="3741748"/>
                  <a:pt x="0" y="2904129"/>
                  <a:pt x="0" y="1870874"/>
                </a:cubicBezTo>
                <a:cubicBezTo>
                  <a:pt x="0" y="837619"/>
                  <a:pt x="837619" y="0"/>
                  <a:pt x="1870874" y="0"/>
                </a:cubicBezTo>
                <a:close/>
              </a:path>
            </a:pathLst>
          </a:custGeom>
        </p:spPr>
      </p:pic>
      <p:pic>
        <p:nvPicPr>
          <p:cNvPr id="11" name="Content Placeholder 5">
            <a:extLst>
              <a:ext uri="{FF2B5EF4-FFF2-40B4-BE49-F238E27FC236}">
                <a16:creationId xmlns:a16="http://schemas.microsoft.com/office/drawing/2014/main" id="{0B7C336A-CAEB-4955-84BA-499858BFE5BE}"/>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l="17436" r="6102" b="-4"/>
          <a:stretch>
            <a:fillRect/>
          </a:stretch>
        </p:blipFill>
        <p:spPr>
          <a:xfrm>
            <a:off x="9490668" y="10"/>
            <a:ext cx="2701332" cy="2553877"/>
          </a:xfrm>
          <a:custGeom>
            <a:avLst/>
            <a:gdLst/>
            <a:ahLst/>
            <a:cxnLst/>
            <a:rect l="l" t="t" r="r" b="b"/>
            <a:pathLst>
              <a:path w="2701332" h="2553887">
                <a:moveTo>
                  <a:pt x="348631" y="0"/>
                </a:moveTo>
                <a:lnTo>
                  <a:pt x="2701332" y="0"/>
                </a:lnTo>
                <a:lnTo>
                  <a:pt x="2701332" y="2072295"/>
                </a:lnTo>
                <a:lnTo>
                  <a:pt x="2554656" y="2207207"/>
                </a:lnTo>
                <a:cubicBezTo>
                  <a:pt x="2285380" y="2424077"/>
                  <a:pt x="1943034" y="2553887"/>
                  <a:pt x="1570370" y="2553887"/>
                </a:cubicBezTo>
                <a:cubicBezTo>
                  <a:pt x="703078" y="2553887"/>
                  <a:pt x="0" y="1850809"/>
                  <a:pt x="0" y="983517"/>
                </a:cubicBezTo>
                <a:cubicBezTo>
                  <a:pt x="0" y="640496"/>
                  <a:pt x="109980" y="323163"/>
                  <a:pt x="296602" y="64855"/>
                </a:cubicBezTo>
                <a:close/>
              </a:path>
            </a:pathLst>
          </a:custGeom>
        </p:spPr>
      </p:pic>
      <p:cxnSp>
        <p:nvCxnSpPr>
          <p:cNvPr id="22" name="Straight Connector 21">
            <a:extLst>
              <a:ext uri="{FF2B5EF4-FFF2-40B4-BE49-F238E27FC236}">
                <a16:creationId xmlns:a16="http://schemas.microsoft.com/office/drawing/2014/main" id="{A054EDF5-7644-4A95-AB88-057FAB414FE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598158" y="2804429"/>
            <a:ext cx="0" cy="1597708"/>
          </a:xfrm>
          <a:prstGeom prst="line">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cxnSp>
      <p:sp>
        <p:nvSpPr>
          <p:cNvPr id="24" name="Freeform: Shape 23">
            <a:extLst>
              <a:ext uri="{FF2B5EF4-FFF2-40B4-BE49-F238E27FC236}">
                <a16:creationId xmlns:a16="http://schemas.microsoft.com/office/drawing/2014/main" id="{EA996627-3E00-4A50-8640-F4F7D38C55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385468" y="3311355"/>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Date Placeholder 3">
            <a:extLst>
              <a:ext uri="{FF2B5EF4-FFF2-40B4-BE49-F238E27FC236}">
                <a16:creationId xmlns:a16="http://schemas.microsoft.com/office/drawing/2014/main" id="{70AF3379-5840-4545-B367-A9A98704938F}"/>
              </a:ext>
            </a:extLst>
          </p:cNvPr>
          <p:cNvSpPr>
            <a:spLocks noGrp="1"/>
          </p:cNvSpPr>
          <p:nvPr>
            <p:ph type="dt" sz="half" idx="10"/>
          </p:nvPr>
        </p:nvSpPr>
        <p:spPr>
          <a:xfrm>
            <a:off x="643466" y="6356350"/>
            <a:ext cx="1413916" cy="365125"/>
          </a:xfrm>
        </p:spPr>
        <p:txBody>
          <a:bodyPr vert="horz" lIns="91440" tIns="45720" rIns="91440" bIns="45720" rtlCol="0" anchor="ctr">
            <a:normAutofit/>
          </a:bodyPr>
          <a:lstStyle/>
          <a:p>
            <a:pPr>
              <a:spcAft>
                <a:spcPts val="600"/>
              </a:spcAft>
            </a:pPr>
            <a:fld id="{BC85E418-7EA4-4791-99A5-4D7676ED2696}" type="datetime1">
              <a:rPr lang="en-US">
                <a:solidFill>
                  <a:srgbClr val="FFFFFF"/>
                </a:solidFill>
              </a:rPr>
              <a:pPr>
                <a:spcAft>
                  <a:spcPts val="600"/>
                </a:spcAft>
              </a:pPr>
              <a:t>10/21/2026</a:t>
            </a:fld>
            <a:endParaRPr lang="en-US">
              <a:solidFill>
                <a:srgbClr val="FFFFFF"/>
              </a:solidFill>
            </a:endParaRPr>
          </a:p>
        </p:txBody>
      </p:sp>
      <p:sp>
        <p:nvSpPr>
          <p:cNvPr id="3" name="Footer Placeholder 2">
            <a:extLst>
              <a:ext uri="{FF2B5EF4-FFF2-40B4-BE49-F238E27FC236}">
                <a16:creationId xmlns:a16="http://schemas.microsoft.com/office/drawing/2014/main" id="{9D39B682-E560-4FB7-B30E-341B4440C710}"/>
              </a:ext>
            </a:extLst>
          </p:cNvPr>
          <p:cNvSpPr>
            <a:spLocks noGrp="1"/>
          </p:cNvSpPr>
          <p:nvPr>
            <p:ph type="ftr" sz="quarter" idx="11"/>
          </p:nvPr>
        </p:nvSpPr>
        <p:spPr>
          <a:xfrm>
            <a:off x="2298700" y="6356350"/>
            <a:ext cx="3679695" cy="365125"/>
          </a:xfrm>
        </p:spPr>
        <p:txBody>
          <a:bodyPr vert="horz" lIns="91440" tIns="45720" rIns="91440" bIns="45720" rtlCol="0" anchor="ctr">
            <a:normAutofit/>
          </a:bodyPr>
          <a:lstStyle/>
          <a:p>
            <a:pPr algn="r">
              <a:spcAft>
                <a:spcPts val="600"/>
              </a:spcAft>
            </a:pPr>
            <a:r>
              <a:rPr lang="en-US" kern="1200">
                <a:solidFill>
                  <a:srgbClr val="FFFFFF"/>
                </a:solidFill>
                <a:latin typeface="+mn-lt"/>
                <a:ea typeface="+mn-ea"/>
                <a:cs typeface="+mn-cs"/>
              </a:rPr>
              <a:t>©A.W. Jackson,PT,DPT,MPH 2026</a:t>
            </a:r>
          </a:p>
        </p:txBody>
      </p:sp>
      <p:sp>
        <p:nvSpPr>
          <p:cNvPr id="26" name="Freeform: Shape 25">
            <a:extLst>
              <a:ext uri="{FF2B5EF4-FFF2-40B4-BE49-F238E27FC236}">
                <a16:creationId xmlns:a16="http://schemas.microsoft.com/office/drawing/2014/main" id="{A619555D-3337-4F1A-9AFF-1DA3B921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463438">
            <a:off x="7050037" y="5349205"/>
            <a:ext cx="1835725" cy="1850365"/>
          </a:xfrm>
          <a:custGeom>
            <a:avLst/>
            <a:gdLst>
              <a:gd name="connsiteX0" fmla="*/ 1801138 w 1835725"/>
              <a:gd name="connsiteY0" fmla="*/ 1622662 h 1850365"/>
              <a:gd name="connsiteX1" fmla="*/ 1835717 w 1835725"/>
              <a:gd name="connsiteY1" fmla="*/ 1680254 h 1850365"/>
              <a:gd name="connsiteX2" fmla="*/ 1815722 w 1835725"/>
              <a:gd name="connsiteY2" fmla="*/ 1850365 h 1850365"/>
              <a:gd name="connsiteX3" fmla="*/ 1693039 w 1835725"/>
              <a:gd name="connsiteY3" fmla="*/ 1808259 h 1850365"/>
              <a:gd name="connsiteX4" fmla="*/ 1708939 w 1835725"/>
              <a:gd name="connsiteY4" fmla="*/ 1673301 h 1850365"/>
              <a:gd name="connsiteX5" fmla="*/ 1778129 w 1835725"/>
              <a:gd name="connsiteY5" fmla="*/ 1615979 h 1850365"/>
              <a:gd name="connsiteX6" fmla="*/ 1801138 w 1835725"/>
              <a:gd name="connsiteY6" fmla="*/ 1622662 h 1850365"/>
              <a:gd name="connsiteX7" fmla="*/ 1585229 w 1835725"/>
              <a:gd name="connsiteY7" fmla="*/ 764759 h 1850365"/>
              <a:gd name="connsiteX8" fmla="*/ 1623024 w 1835725"/>
              <a:gd name="connsiteY8" fmla="*/ 792810 h 1850365"/>
              <a:gd name="connsiteX9" fmla="*/ 1777614 w 1835725"/>
              <a:gd name="connsiteY9" fmla="*/ 1157141 h 1850365"/>
              <a:gd name="connsiteX10" fmla="*/ 1733799 w 1835725"/>
              <a:gd name="connsiteY10" fmla="*/ 1235532 h 1850365"/>
              <a:gd name="connsiteX11" fmla="*/ 1716464 w 1835725"/>
              <a:gd name="connsiteY11" fmla="*/ 1237722 h 1850365"/>
              <a:gd name="connsiteX12" fmla="*/ 1716464 w 1835725"/>
              <a:gd name="connsiteY12" fmla="*/ 1237913 h 1850365"/>
              <a:gd name="connsiteX13" fmla="*/ 1655409 w 1835725"/>
              <a:gd name="connsiteY13" fmla="*/ 1191717 h 1850365"/>
              <a:gd name="connsiteX14" fmla="*/ 1513200 w 1835725"/>
              <a:gd name="connsiteY14" fmla="*/ 856627 h 1850365"/>
              <a:gd name="connsiteX15" fmla="*/ 1538499 w 1835725"/>
              <a:gd name="connsiteY15" fmla="*/ 770415 h 1850365"/>
              <a:gd name="connsiteX16" fmla="*/ 1585229 w 1835725"/>
              <a:gd name="connsiteY16" fmla="*/ 764759 h 1850365"/>
              <a:gd name="connsiteX17" fmla="*/ 477919 w 1835725"/>
              <a:gd name="connsiteY17" fmla="*/ 21437 h 1850365"/>
              <a:gd name="connsiteX18" fmla="*/ 509236 w 1835725"/>
              <a:gd name="connsiteY18" fmla="*/ 84182 h 1850365"/>
              <a:gd name="connsiteX19" fmla="*/ 445829 w 1835725"/>
              <a:gd name="connsiteY19" fmla="*/ 139871 h 1850365"/>
              <a:gd name="connsiteX20" fmla="*/ 437447 w 1835725"/>
              <a:gd name="connsiteY20" fmla="*/ 139395 h 1850365"/>
              <a:gd name="connsiteX21" fmla="*/ 73211 w 1835725"/>
              <a:gd name="connsiteY21" fmla="*/ 137204 h 1850365"/>
              <a:gd name="connsiteX22" fmla="*/ 749 w 1835725"/>
              <a:gd name="connsiteY22" fmla="*/ 84082 h 1850365"/>
              <a:gd name="connsiteX23" fmla="*/ 53871 w 1835725"/>
              <a:gd name="connsiteY23" fmla="*/ 11621 h 1850365"/>
              <a:gd name="connsiteX24" fmla="*/ 58352 w 1835725"/>
              <a:gd name="connsiteY24" fmla="*/ 11093 h 1850365"/>
              <a:gd name="connsiteX25" fmla="*/ 454020 w 1835725"/>
              <a:gd name="connsiteY25" fmla="*/ 13474 h 1850365"/>
              <a:gd name="connsiteX26" fmla="*/ 477919 w 1835725"/>
              <a:gd name="connsiteY26" fmla="*/ 21437 h 1850365"/>
              <a:gd name="connsiteX27" fmla="*/ 957797 w 1835725"/>
              <a:gd name="connsiteY27" fmla="*/ 167970 h 1850365"/>
              <a:gd name="connsiteX28" fmla="*/ 1286982 w 1835725"/>
              <a:gd name="connsiteY28" fmla="*/ 387616 h 1850365"/>
              <a:gd name="connsiteX29" fmla="*/ 1293725 w 1835725"/>
              <a:gd name="connsiteY29" fmla="*/ 477075 h 1850365"/>
              <a:gd name="connsiteX30" fmla="*/ 1245453 w 1835725"/>
              <a:gd name="connsiteY30" fmla="*/ 499154 h 1850365"/>
              <a:gd name="connsiteX31" fmla="*/ 1245167 w 1835725"/>
              <a:gd name="connsiteY31" fmla="*/ 499154 h 1850365"/>
              <a:gd name="connsiteX32" fmla="*/ 1203638 w 1835725"/>
              <a:gd name="connsiteY32" fmla="*/ 484104 h 1850365"/>
              <a:gd name="connsiteX33" fmla="*/ 900647 w 1835725"/>
              <a:gd name="connsiteY33" fmla="*/ 281508 h 1850365"/>
              <a:gd name="connsiteX34" fmla="*/ 872454 w 1835725"/>
              <a:gd name="connsiteY34" fmla="*/ 196164 h 1850365"/>
              <a:gd name="connsiteX35" fmla="*/ 957797 w 1835725"/>
              <a:gd name="connsiteY35" fmla="*/ 167970 h 1850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835725" h="1850365">
                <a:moveTo>
                  <a:pt x="1801138" y="1622662"/>
                </a:moveTo>
                <a:cubicBezTo>
                  <a:pt x="1822106" y="1633400"/>
                  <a:pt x="1836117" y="1655372"/>
                  <a:pt x="1835717" y="1680254"/>
                </a:cubicBezTo>
                <a:lnTo>
                  <a:pt x="1815722" y="1850365"/>
                </a:lnTo>
                <a:lnTo>
                  <a:pt x="1693039" y="1808259"/>
                </a:lnTo>
                <a:lnTo>
                  <a:pt x="1708939" y="1673301"/>
                </a:lnTo>
                <a:cubicBezTo>
                  <a:pt x="1712216" y="1638363"/>
                  <a:pt x="1743190" y="1612703"/>
                  <a:pt x="1778129" y="1615979"/>
                </a:cubicBezTo>
                <a:cubicBezTo>
                  <a:pt x="1786387" y="1616753"/>
                  <a:pt x="1794149" y="1619084"/>
                  <a:pt x="1801138" y="1622662"/>
                </a:cubicBezTo>
                <a:close/>
                <a:moveTo>
                  <a:pt x="1585229" y="764759"/>
                </a:moveTo>
                <a:cubicBezTo>
                  <a:pt x="1600438" y="768789"/>
                  <a:pt x="1614156" y="778436"/>
                  <a:pt x="1623024" y="792810"/>
                </a:cubicBezTo>
                <a:cubicBezTo>
                  <a:pt x="1689575" y="907319"/>
                  <a:pt x="1741505" y="1029715"/>
                  <a:pt x="1777614" y="1157141"/>
                </a:cubicBezTo>
                <a:cubicBezTo>
                  <a:pt x="1787149" y="1190888"/>
                  <a:pt x="1767537" y="1225969"/>
                  <a:pt x="1733799" y="1235532"/>
                </a:cubicBezTo>
                <a:cubicBezTo>
                  <a:pt x="1728151" y="1237046"/>
                  <a:pt x="1722312" y="1237780"/>
                  <a:pt x="1716464" y="1237722"/>
                </a:cubicBezTo>
                <a:lnTo>
                  <a:pt x="1716464" y="1237913"/>
                </a:lnTo>
                <a:cubicBezTo>
                  <a:pt x="1688070" y="1237913"/>
                  <a:pt x="1663124" y="1219044"/>
                  <a:pt x="1655409" y="1191717"/>
                </a:cubicBezTo>
                <a:cubicBezTo>
                  <a:pt x="1622214" y="1074512"/>
                  <a:pt x="1574437" y="961936"/>
                  <a:pt x="1513200" y="856627"/>
                </a:cubicBezTo>
                <a:cubicBezTo>
                  <a:pt x="1496379" y="825834"/>
                  <a:pt x="1507704" y="787236"/>
                  <a:pt x="1538499" y="770415"/>
                </a:cubicBezTo>
                <a:cubicBezTo>
                  <a:pt x="1553325" y="762319"/>
                  <a:pt x="1570022" y="760730"/>
                  <a:pt x="1585229" y="764759"/>
                </a:cubicBezTo>
                <a:close/>
                <a:moveTo>
                  <a:pt x="477919" y="21437"/>
                </a:moveTo>
                <a:cubicBezTo>
                  <a:pt x="499341" y="33775"/>
                  <a:pt x="512445" y="58102"/>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89834" y="-4456"/>
                  <a:pt x="322735" y="-3656"/>
                  <a:pt x="454020" y="13474"/>
                </a:cubicBezTo>
                <a:cubicBezTo>
                  <a:pt x="462713" y="14543"/>
                  <a:pt x="470778" y="17324"/>
                  <a:pt x="477919" y="21437"/>
                </a:cubicBezTo>
                <a:close/>
                <a:moveTo>
                  <a:pt x="957797" y="167970"/>
                </a:move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8235" y="164811"/>
                  <a:pt x="926445" y="152188"/>
                  <a:pt x="957797" y="167970"/>
                </a:cubicBezTo>
                <a:close/>
              </a:path>
            </a:pathLst>
          </a:custGeom>
          <a:solidFill>
            <a:schemeClr val="accent4"/>
          </a:solidFill>
          <a:ln w="9525" cap="flat">
            <a:noFill/>
            <a:prstDash val="solid"/>
            <a:miter/>
          </a:ln>
        </p:spPr>
        <p:txBody>
          <a:bodyPr wrap="square" rtlCol="0" anchor="ctr">
            <a:noAutofit/>
          </a:bodyPr>
          <a:lstStyle/>
          <a:p>
            <a:endParaRPr lang="en-US"/>
          </a:p>
        </p:txBody>
      </p:sp>
      <p:sp>
        <p:nvSpPr>
          <p:cNvPr id="28" name="Freeform: Shape 27">
            <a:extLst>
              <a:ext uri="{FF2B5EF4-FFF2-40B4-BE49-F238E27FC236}">
                <a16:creationId xmlns:a16="http://schemas.microsoft.com/office/drawing/2014/main" id="{CF5E7AE0-415D-4236-B5E6-F2FC68DB94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51302" y="6106160"/>
            <a:ext cx="1804272" cy="746882"/>
          </a:xfrm>
          <a:custGeom>
            <a:avLst/>
            <a:gdLst>
              <a:gd name="connsiteX0" fmla="*/ 995532 w 1991064"/>
              <a:gd name="connsiteY0" fmla="*/ 0 h 824205"/>
              <a:gd name="connsiteX1" fmla="*/ 1984823 w 1991064"/>
              <a:gd name="connsiteY1" fmla="*/ 784423 h 824205"/>
              <a:gd name="connsiteX2" fmla="*/ 1991064 w 1991064"/>
              <a:gd name="connsiteY2" fmla="*/ 824205 h 824205"/>
              <a:gd name="connsiteX3" fmla="*/ 0 w 1991064"/>
              <a:gd name="connsiteY3" fmla="*/ 824205 h 824205"/>
              <a:gd name="connsiteX4" fmla="*/ 6241 w 1991064"/>
              <a:gd name="connsiteY4" fmla="*/ 784423 h 824205"/>
              <a:gd name="connsiteX5" fmla="*/ 995532 w 1991064"/>
              <a:gd name="connsiteY5" fmla="*/ 0 h 824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1064" h="824205">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accent4"/>
              </a:solidFill>
            </a:endParaRPr>
          </a:p>
        </p:txBody>
      </p:sp>
      <p:sp>
        <p:nvSpPr>
          <p:cNvPr id="7" name="TextBox 6">
            <a:extLst>
              <a:ext uri="{FF2B5EF4-FFF2-40B4-BE49-F238E27FC236}">
                <a16:creationId xmlns:a16="http://schemas.microsoft.com/office/drawing/2014/main" id="{AF041136-A3A9-42DA-B333-E94B5C31B48B}"/>
              </a:ext>
            </a:extLst>
          </p:cNvPr>
          <p:cNvSpPr txBox="1"/>
          <p:nvPr/>
        </p:nvSpPr>
        <p:spPr>
          <a:xfrm>
            <a:off x="9737482" y="6870700"/>
            <a:ext cx="2454518"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5" tooltip="http://www.newclearvision.com/2013/11/">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6" tooltip="https://creativecommons.org/licenses/by-nc/3.0/">
                  <a:extLst>
                    <a:ext uri="{A12FA001-AC4F-418D-AE19-62706E023703}">
                      <ahyp:hlinkClr xmlns:ahyp="http://schemas.microsoft.com/office/drawing/2018/hyperlinkcolor" val="tx"/>
                    </a:ext>
                  </a:extLst>
                </a:hlinkClick>
              </a:rPr>
              <a:t>CC BY-NC</a:t>
            </a:r>
            <a:endParaRPr lang="en-US" sz="700">
              <a:solidFill>
                <a:srgbClr val="FFFFFF"/>
              </a:solidFill>
            </a:endParaRPr>
          </a:p>
        </p:txBody>
      </p:sp>
      <p:sp>
        <p:nvSpPr>
          <p:cNvPr id="10" name="TextBox 9">
            <a:extLst>
              <a:ext uri="{FF2B5EF4-FFF2-40B4-BE49-F238E27FC236}">
                <a16:creationId xmlns:a16="http://schemas.microsoft.com/office/drawing/2014/main" id="{71BBDA18-E209-4329-9969-3A6317743D51}"/>
              </a:ext>
            </a:extLst>
          </p:cNvPr>
          <p:cNvSpPr txBox="1"/>
          <p:nvPr/>
        </p:nvSpPr>
        <p:spPr>
          <a:xfrm>
            <a:off x="7292706" y="6870700"/>
            <a:ext cx="2432076"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3" tooltip="http://qsen-interdiciplinaryteams.wikispaces.com/">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7" tooltip="https://creativecommons.org/licenses/by-sa/3.0/">
                  <a:extLst>
                    <a:ext uri="{A12FA001-AC4F-418D-AE19-62706E023703}">
                      <ahyp:hlinkClr xmlns:ahyp="http://schemas.microsoft.com/office/drawing/2018/hyperlinkcolor" val="tx"/>
                    </a:ext>
                  </a:extLst>
                </a:hlinkClick>
              </a:rPr>
              <a:t>CC BY-SA</a:t>
            </a:r>
            <a:endParaRPr lang="en-US" sz="700">
              <a:solidFill>
                <a:srgbClr val="FFFFFF"/>
              </a:solidFill>
            </a:endParaRPr>
          </a:p>
        </p:txBody>
      </p:sp>
    </p:spTree>
    <p:extLst>
      <p:ext uri="{BB962C8B-B14F-4D97-AF65-F5344CB8AC3E}">
        <p14:creationId xmlns:p14="http://schemas.microsoft.com/office/powerpoint/2010/main" val="10368979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B8D849"/>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000000D-0001-4000-8000-000000000000}"/>
              </a:ext>
            </a:extLst>
          </p:cNvPr>
          <p:cNvSpPr>
            <a:spLocks noGrp="1"/>
          </p:cNvSpPr>
          <p:nvPr/>
        </p:nvSpPr>
        <p:spPr>
          <a:xfrm>
            <a:off x="11239500" y="6305550"/>
            <a:ext cx="476250" cy="247650"/>
          </a:xfrm>
          <a:prstGeom prst="rect">
            <a:avLst/>
          </a:prstGeom>
          <a:noFill/>
          <a:ln w="0">
            <a:noFill/>
          </a:ln>
        </p:spPr>
        <p:txBody>
          <a:bodyPr>
            <a:noAutofit/>
          </a:bodyPr>
          <a:lstStyle/>
          <a:p>
            <a:pPr>
              <a:defRPr sz="1200" b="0">
                <a:solidFill>
                  <a:srgbClr val="354C28"/>
                </a:solidFill>
                <a:latin typeface="Aptos"/>
                <a:ea typeface="Aptos"/>
                <a:cs typeface="Aptos"/>
              </a:defRPr>
            </a:pPr>
            <a:r>
              <a:rPr lang="en-US" sz="1200" b="0">
                <a:solidFill>
                  <a:srgbClr val="354C28"/>
                </a:solidFill>
                <a:latin typeface="Aptos"/>
                <a:ea typeface="Aptos"/>
                <a:cs typeface="Aptos"/>
              </a:rPr>
              <a:t>13</a:t>
            </a:r>
          </a:p>
        </p:txBody>
      </p:sp>
      <p:sp>
        <p:nvSpPr>
          <p:cNvPr id="2" name="Rectangle 1">
            <a:extLst>
              <a:ext uri="{FF2B5EF4-FFF2-40B4-BE49-F238E27FC236}">
                <a16:creationId xmlns:a16="http://schemas.microsoft.com/office/drawing/2014/main" id="{0000000D-0002-4000-8000-000000000000}"/>
              </a:ext>
            </a:extLst>
          </p:cNvPr>
          <p:cNvSpPr>
            <a:spLocks noGrp="1"/>
          </p:cNvSpPr>
          <p:nvPr/>
        </p:nvSpPr>
        <p:spPr>
          <a:xfrm>
            <a:off x="685800" y="514350"/>
            <a:ext cx="10820400" cy="1047750"/>
          </a:xfrm>
          <a:prstGeom prst="rect">
            <a:avLst/>
          </a:prstGeom>
          <a:noFill/>
          <a:ln w="0">
            <a:noFill/>
          </a:ln>
        </p:spPr>
        <p:txBody>
          <a:bodyPr>
            <a:noAutofit/>
          </a:bodyPr>
          <a:lstStyle/>
          <a:p>
            <a:pPr>
              <a:defRPr sz="3600" b="1">
                <a:solidFill>
                  <a:srgbClr val="163F2C"/>
                </a:solidFill>
                <a:latin typeface="Aptos"/>
                <a:ea typeface="Aptos"/>
                <a:cs typeface="Aptos"/>
              </a:defRPr>
            </a:pPr>
            <a:r>
              <a:rPr lang="en-US" sz="3600" b="1" dirty="0">
                <a:solidFill>
                  <a:srgbClr val="163F2C"/>
                </a:solidFill>
                <a:latin typeface="Aptos"/>
                <a:ea typeface="Aptos"/>
                <a:cs typeface="Aptos"/>
              </a:rPr>
              <a:t>Hope helped us stay, no matter the challenges.</a:t>
            </a:r>
          </a:p>
        </p:txBody>
      </p:sp>
      <p:sp>
        <p:nvSpPr>
          <p:cNvPr id="3" name="Rectangle 2">
            <a:extLst>
              <a:ext uri="{FF2B5EF4-FFF2-40B4-BE49-F238E27FC236}">
                <a16:creationId xmlns:a16="http://schemas.microsoft.com/office/drawing/2014/main" id="{0000000D-0003-4000-8000-000000000000}"/>
              </a:ext>
            </a:extLst>
          </p:cNvPr>
          <p:cNvSpPr>
            <a:spLocks noGrp="1"/>
          </p:cNvSpPr>
          <p:nvPr/>
        </p:nvSpPr>
        <p:spPr>
          <a:xfrm>
            <a:off x="695325" y="2238375"/>
            <a:ext cx="10287000" cy="1809750"/>
          </a:xfrm>
          <a:prstGeom prst="rect">
            <a:avLst/>
          </a:prstGeom>
          <a:noFill/>
          <a:ln w="0">
            <a:noFill/>
          </a:ln>
        </p:spPr>
        <p:txBody>
          <a:bodyPr>
            <a:noAutofit/>
          </a:bodyPr>
          <a:lstStyle/>
          <a:p>
            <a:pPr algn="ctr">
              <a:defRPr sz="4950" b="1">
                <a:solidFill>
                  <a:srgbClr val="163F2C"/>
                </a:solidFill>
                <a:latin typeface="Aptos"/>
                <a:ea typeface="Aptos"/>
                <a:cs typeface="Aptos"/>
              </a:defRPr>
            </a:pPr>
            <a:r>
              <a:rPr lang="en-US" sz="4950" b="1" dirty="0">
                <a:solidFill>
                  <a:srgbClr val="163F2C"/>
                </a:solidFill>
                <a:latin typeface="Aptos"/>
                <a:ea typeface="Aptos"/>
                <a:cs typeface="Aptos"/>
              </a:rPr>
              <a:t>What can help you to </a:t>
            </a:r>
          </a:p>
          <a:p>
            <a:pPr algn="ctr">
              <a:defRPr sz="4950" b="1">
                <a:solidFill>
                  <a:srgbClr val="163F2C"/>
                </a:solidFill>
                <a:latin typeface="Aptos"/>
                <a:ea typeface="Aptos"/>
                <a:cs typeface="Aptos"/>
              </a:defRPr>
            </a:pPr>
            <a:r>
              <a:rPr lang="en-US" sz="4950" b="1" dirty="0">
                <a:solidFill>
                  <a:srgbClr val="163F2C"/>
                </a:solidFill>
                <a:latin typeface="Aptos"/>
                <a:ea typeface="Aptos"/>
                <a:cs typeface="Aptos"/>
              </a:rPr>
              <a:t>keep showing up?</a:t>
            </a:r>
          </a:p>
        </p:txBody>
      </p:sp>
      <p:sp>
        <p:nvSpPr>
          <p:cNvPr id="4" name="Rectangle 3">
            <a:extLst>
              <a:ext uri="{FF2B5EF4-FFF2-40B4-BE49-F238E27FC236}">
                <a16:creationId xmlns:a16="http://schemas.microsoft.com/office/drawing/2014/main" id="{0000000D-0004-4000-8000-000000000000}"/>
              </a:ext>
            </a:extLst>
          </p:cNvPr>
          <p:cNvSpPr>
            <a:spLocks noGrp="1"/>
          </p:cNvSpPr>
          <p:nvPr/>
        </p:nvSpPr>
        <p:spPr>
          <a:xfrm>
            <a:off x="752475" y="5000625"/>
            <a:ext cx="2333625" cy="523875"/>
          </a:xfrm>
          <a:prstGeom prst="rect">
            <a:avLst/>
          </a:prstGeom>
          <a:noFill/>
          <a:ln w="0">
            <a:noFill/>
          </a:ln>
        </p:spPr>
        <p:txBody>
          <a:bodyPr>
            <a:noAutofit/>
          </a:bodyPr>
          <a:lstStyle/>
          <a:p>
            <a:pPr>
              <a:defRPr sz="2250" b="0">
                <a:solidFill>
                  <a:srgbClr val="86182B"/>
                </a:solidFill>
                <a:latin typeface="Aptos"/>
                <a:ea typeface="Aptos"/>
                <a:cs typeface="Aptos"/>
              </a:defRPr>
            </a:pPr>
            <a:r>
              <a:rPr lang="en-US" sz="2250" b="0">
                <a:solidFill>
                  <a:srgbClr val="86182B"/>
                </a:solidFill>
                <a:latin typeface="Aptos"/>
                <a:ea typeface="Aptos"/>
                <a:cs typeface="Aptos"/>
              </a:rPr>
              <a:t>A person</a:t>
            </a:r>
          </a:p>
        </p:txBody>
      </p:sp>
      <p:sp>
        <p:nvSpPr>
          <p:cNvPr id="5" name="Rectangle 4">
            <a:extLst>
              <a:ext uri="{FF2B5EF4-FFF2-40B4-BE49-F238E27FC236}">
                <a16:creationId xmlns:a16="http://schemas.microsoft.com/office/drawing/2014/main" id="{0000000D-0005-4000-8000-000000000000}"/>
              </a:ext>
            </a:extLst>
          </p:cNvPr>
          <p:cNvSpPr>
            <a:spLocks noGrp="1"/>
          </p:cNvSpPr>
          <p:nvPr/>
        </p:nvSpPr>
        <p:spPr>
          <a:xfrm>
            <a:off x="3314700" y="5000625"/>
            <a:ext cx="2428875" cy="523875"/>
          </a:xfrm>
          <a:prstGeom prst="rect">
            <a:avLst/>
          </a:prstGeom>
          <a:noFill/>
          <a:ln w="0">
            <a:noFill/>
          </a:ln>
        </p:spPr>
        <p:txBody>
          <a:bodyPr>
            <a:noAutofit/>
          </a:bodyPr>
          <a:lstStyle/>
          <a:p>
            <a:pPr>
              <a:defRPr sz="2250" b="0">
                <a:solidFill>
                  <a:srgbClr val="203425"/>
                </a:solidFill>
                <a:latin typeface="Aptos"/>
                <a:ea typeface="Aptos"/>
                <a:cs typeface="Aptos"/>
              </a:defRPr>
            </a:pPr>
            <a:r>
              <a:rPr lang="en-US" sz="2250" b="0">
                <a:solidFill>
                  <a:srgbClr val="203425"/>
                </a:solidFill>
                <a:latin typeface="Aptos"/>
                <a:ea typeface="Aptos"/>
                <a:cs typeface="Aptos"/>
              </a:rPr>
              <a:t>A promise</a:t>
            </a:r>
          </a:p>
        </p:txBody>
      </p:sp>
      <p:sp>
        <p:nvSpPr>
          <p:cNvPr id="6" name="Rectangle 5">
            <a:extLst>
              <a:ext uri="{FF2B5EF4-FFF2-40B4-BE49-F238E27FC236}">
                <a16:creationId xmlns:a16="http://schemas.microsoft.com/office/drawing/2014/main" id="{0000000D-0006-4000-8000-000000000000}"/>
              </a:ext>
            </a:extLst>
          </p:cNvPr>
          <p:cNvSpPr>
            <a:spLocks noGrp="1"/>
          </p:cNvSpPr>
          <p:nvPr/>
        </p:nvSpPr>
        <p:spPr>
          <a:xfrm>
            <a:off x="5953125" y="5000625"/>
            <a:ext cx="2524125" cy="523875"/>
          </a:xfrm>
          <a:prstGeom prst="rect">
            <a:avLst/>
          </a:prstGeom>
          <a:noFill/>
          <a:ln w="0">
            <a:noFill/>
          </a:ln>
        </p:spPr>
        <p:txBody>
          <a:bodyPr>
            <a:noAutofit/>
          </a:bodyPr>
          <a:lstStyle/>
          <a:p>
            <a:pPr>
              <a:defRPr sz="2250" b="0">
                <a:solidFill>
                  <a:srgbClr val="86182B"/>
                </a:solidFill>
                <a:latin typeface="Aptos"/>
                <a:ea typeface="Aptos"/>
                <a:cs typeface="Aptos"/>
              </a:defRPr>
            </a:pPr>
            <a:r>
              <a:rPr lang="en-US" sz="2250" b="0">
                <a:solidFill>
                  <a:srgbClr val="86182B"/>
                </a:solidFill>
                <a:latin typeface="Aptos"/>
                <a:ea typeface="Aptos"/>
                <a:cs typeface="Aptos"/>
              </a:rPr>
              <a:t>A purpose</a:t>
            </a:r>
          </a:p>
        </p:txBody>
      </p:sp>
      <p:sp>
        <p:nvSpPr>
          <p:cNvPr id="7" name="Rectangle 6">
            <a:extLst>
              <a:ext uri="{FF2B5EF4-FFF2-40B4-BE49-F238E27FC236}">
                <a16:creationId xmlns:a16="http://schemas.microsoft.com/office/drawing/2014/main" id="{0000000D-0007-4000-8000-000000000000}"/>
              </a:ext>
            </a:extLst>
          </p:cNvPr>
          <p:cNvSpPr>
            <a:spLocks noGrp="1"/>
          </p:cNvSpPr>
          <p:nvPr/>
        </p:nvSpPr>
        <p:spPr>
          <a:xfrm>
            <a:off x="8705850" y="5000625"/>
            <a:ext cx="2857500" cy="523875"/>
          </a:xfrm>
          <a:prstGeom prst="rect">
            <a:avLst/>
          </a:prstGeom>
          <a:noFill/>
          <a:ln w="0">
            <a:noFill/>
          </a:ln>
        </p:spPr>
        <p:txBody>
          <a:bodyPr>
            <a:noAutofit/>
          </a:bodyPr>
          <a:lstStyle/>
          <a:p>
            <a:pPr>
              <a:defRPr sz="2250" b="0">
                <a:solidFill>
                  <a:srgbClr val="203425"/>
                </a:solidFill>
                <a:latin typeface="Aptos"/>
                <a:ea typeface="Aptos"/>
                <a:cs typeface="Aptos"/>
              </a:defRPr>
            </a:pPr>
            <a:r>
              <a:rPr lang="en-US" sz="2250" b="0">
                <a:solidFill>
                  <a:srgbClr val="203425"/>
                </a:solidFill>
                <a:latin typeface="Aptos"/>
                <a:ea typeface="Aptos"/>
                <a:cs typeface="Aptos"/>
              </a:rPr>
              <a:t>A possibility</a:t>
            </a:r>
          </a:p>
        </p:txBody>
      </p:sp>
    </p:spTree>
    <p:extLst>
      <p:ext uri="{BB962C8B-B14F-4D97-AF65-F5344CB8AC3E}">
        <p14:creationId xmlns:p14="http://schemas.microsoft.com/office/powerpoint/2010/main" val="13000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B51F32"/>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000000E-0001-4000-8000-000000000000}"/>
              </a:ext>
            </a:extLst>
          </p:cNvPr>
          <p:cNvSpPr>
            <a:spLocks noGrp="1"/>
          </p:cNvSpPr>
          <p:nvPr/>
        </p:nvSpPr>
        <p:spPr>
          <a:xfrm>
            <a:off x="11239500" y="6305550"/>
            <a:ext cx="476250" cy="247650"/>
          </a:xfrm>
          <a:prstGeom prst="rect">
            <a:avLst/>
          </a:prstGeom>
          <a:noFill/>
          <a:ln w="0">
            <a:noFill/>
          </a:ln>
        </p:spPr>
        <p:txBody>
          <a:bodyPr>
            <a:noAutofit/>
          </a:bodyPr>
          <a:lstStyle/>
          <a:p>
            <a:pPr>
              <a:defRPr sz="1200" b="0">
                <a:solidFill>
                  <a:srgbClr val="F9EAD2"/>
                </a:solidFill>
                <a:latin typeface="Aptos"/>
                <a:ea typeface="Aptos"/>
                <a:cs typeface="Aptos"/>
              </a:defRPr>
            </a:pPr>
            <a:r>
              <a:rPr lang="en-US" sz="1200" b="0">
                <a:solidFill>
                  <a:srgbClr val="F9EAD2"/>
                </a:solidFill>
                <a:latin typeface="Aptos"/>
                <a:ea typeface="Aptos"/>
                <a:cs typeface="Aptos"/>
              </a:rPr>
              <a:t>14</a:t>
            </a:r>
          </a:p>
        </p:txBody>
      </p:sp>
      <p:sp>
        <p:nvSpPr>
          <p:cNvPr id="2" name="Rectangle 1">
            <a:extLst>
              <a:ext uri="{FF2B5EF4-FFF2-40B4-BE49-F238E27FC236}">
                <a16:creationId xmlns:a16="http://schemas.microsoft.com/office/drawing/2014/main" id="{0000000E-0002-4000-8000-000000000000}"/>
              </a:ext>
            </a:extLst>
          </p:cNvPr>
          <p:cNvSpPr>
            <a:spLocks noGrp="1"/>
          </p:cNvSpPr>
          <p:nvPr/>
        </p:nvSpPr>
        <p:spPr>
          <a:xfrm>
            <a:off x="685800" y="514350"/>
            <a:ext cx="10820400" cy="1047750"/>
          </a:xfrm>
          <a:prstGeom prst="rect">
            <a:avLst/>
          </a:prstGeom>
          <a:noFill/>
          <a:ln w="0">
            <a:noFill/>
          </a:ln>
        </p:spPr>
        <p:txBody>
          <a:bodyPr>
            <a:noAutofit/>
          </a:bodyPr>
          <a:lstStyle/>
          <a:p>
            <a:pPr>
              <a:defRPr sz="3600" b="1">
                <a:solidFill>
                  <a:srgbClr val="FFFFFF"/>
                </a:solidFill>
                <a:latin typeface="Aptos"/>
                <a:ea typeface="Aptos"/>
                <a:cs typeface="Aptos"/>
              </a:defRPr>
            </a:pPr>
            <a:r>
              <a:rPr lang="en-US" sz="3600" b="1">
                <a:solidFill>
                  <a:srgbClr val="FFFFFF"/>
                </a:solidFill>
                <a:latin typeface="Aptos"/>
                <a:ea typeface="Aptos"/>
                <a:cs typeface="Aptos"/>
              </a:rPr>
              <a:t>When hope changed shape</a:t>
            </a:r>
          </a:p>
        </p:txBody>
      </p:sp>
      <p:sp>
        <p:nvSpPr>
          <p:cNvPr id="3" name="Rectangle 2">
            <a:extLst>
              <a:ext uri="{FF2B5EF4-FFF2-40B4-BE49-F238E27FC236}">
                <a16:creationId xmlns:a16="http://schemas.microsoft.com/office/drawing/2014/main" id="{0000000E-0003-4000-8000-000000000000}"/>
              </a:ext>
            </a:extLst>
          </p:cNvPr>
          <p:cNvSpPr>
            <a:spLocks noGrp="1"/>
          </p:cNvSpPr>
          <p:nvPr/>
        </p:nvSpPr>
        <p:spPr>
          <a:xfrm>
            <a:off x="685800" y="1752600"/>
            <a:ext cx="10744200" cy="3143250"/>
          </a:xfrm>
          <a:prstGeom prst="rect">
            <a:avLst/>
          </a:prstGeom>
          <a:solidFill>
            <a:srgbClr val="FFF0BE"/>
          </a:solidFill>
          <a:ln w="9525">
            <a:solidFill>
              <a:srgbClr val="F2C438"/>
            </a:solidFill>
          </a:ln>
        </p:spPr>
        <p:txBody>
          <a:bodyPr/>
          <a:lstStyle/>
          <a:p>
            <a:endParaRPr lang="en-US"/>
          </a:p>
        </p:txBody>
      </p:sp>
      <p:sp>
        <p:nvSpPr>
          <p:cNvPr id="4" name="Rectangle 3">
            <a:extLst>
              <a:ext uri="{FF2B5EF4-FFF2-40B4-BE49-F238E27FC236}">
                <a16:creationId xmlns:a16="http://schemas.microsoft.com/office/drawing/2014/main" id="{0000000E-0004-4000-8000-000000000000}"/>
              </a:ext>
            </a:extLst>
          </p:cNvPr>
          <p:cNvSpPr>
            <a:spLocks noGrp="1"/>
          </p:cNvSpPr>
          <p:nvPr/>
        </p:nvSpPr>
        <p:spPr>
          <a:xfrm>
            <a:off x="914400" y="3152775"/>
            <a:ext cx="10287000" cy="381000"/>
          </a:xfrm>
          <a:prstGeom prst="rect">
            <a:avLst/>
          </a:prstGeom>
          <a:noFill/>
          <a:ln w="0">
            <a:noFill/>
          </a:ln>
        </p:spPr>
        <p:txBody>
          <a:bodyPr>
            <a:noAutofit/>
          </a:bodyPr>
          <a:lstStyle/>
          <a:p>
            <a:pPr>
              <a:defRPr sz="1650" b="0">
                <a:solidFill>
                  <a:srgbClr val="304423"/>
                </a:solidFill>
                <a:latin typeface="Aptos"/>
                <a:ea typeface="Aptos"/>
                <a:cs typeface="Aptos"/>
              </a:defRPr>
            </a:pPr>
            <a:endParaRPr lang="en-US" sz="1650" b="0" dirty="0">
              <a:solidFill>
                <a:srgbClr val="304423"/>
              </a:solidFill>
              <a:latin typeface="Aptos"/>
              <a:ea typeface="Aptos"/>
              <a:cs typeface="Aptos"/>
            </a:endParaRPr>
          </a:p>
        </p:txBody>
      </p:sp>
      <p:sp>
        <p:nvSpPr>
          <p:cNvPr id="5" name="Rectangle 4">
            <a:extLst>
              <a:ext uri="{FF2B5EF4-FFF2-40B4-BE49-F238E27FC236}">
                <a16:creationId xmlns:a16="http://schemas.microsoft.com/office/drawing/2014/main" id="{0000000E-0005-4000-8000-000000000000}"/>
              </a:ext>
            </a:extLst>
          </p:cNvPr>
          <p:cNvSpPr>
            <a:spLocks noGrp="1"/>
          </p:cNvSpPr>
          <p:nvPr/>
        </p:nvSpPr>
        <p:spPr>
          <a:xfrm>
            <a:off x="723900" y="5238750"/>
            <a:ext cx="5095875" cy="819150"/>
          </a:xfrm>
          <a:prstGeom prst="rect">
            <a:avLst/>
          </a:prstGeom>
          <a:noFill/>
          <a:ln w="0">
            <a:noFill/>
          </a:ln>
        </p:spPr>
        <p:txBody>
          <a:bodyPr>
            <a:noAutofit/>
          </a:bodyPr>
          <a:lstStyle/>
          <a:p>
            <a:pPr>
              <a:defRPr sz="2475" b="0">
                <a:solidFill>
                  <a:srgbClr val="FFE073"/>
                </a:solidFill>
                <a:latin typeface="Aptos"/>
                <a:ea typeface="Aptos"/>
                <a:cs typeface="Aptos"/>
              </a:defRPr>
            </a:pPr>
            <a:r>
              <a:rPr lang="en-US" sz="2475" b="0">
                <a:solidFill>
                  <a:srgbClr val="FFE073"/>
                </a:solidFill>
                <a:latin typeface="Aptos"/>
                <a:ea typeface="Aptos"/>
                <a:cs typeface="Aptos"/>
              </a:rPr>
              <a:t>What did you hope for then?</a:t>
            </a:r>
          </a:p>
        </p:txBody>
      </p:sp>
      <p:sp>
        <p:nvSpPr>
          <p:cNvPr id="6" name="Rectangle 5">
            <a:extLst>
              <a:ext uri="{FF2B5EF4-FFF2-40B4-BE49-F238E27FC236}">
                <a16:creationId xmlns:a16="http://schemas.microsoft.com/office/drawing/2014/main" id="{0000000E-0006-4000-8000-000000000000}"/>
              </a:ext>
            </a:extLst>
          </p:cNvPr>
          <p:cNvSpPr>
            <a:spLocks noGrp="1"/>
          </p:cNvSpPr>
          <p:nvPr/>
        </p:nvSpPr>
        <p:spPr>
          <a:xfrm>
            <a:off x="6229350" y="5238750"/>
            <a:ext cx="5143500" cy="819150"/>
          </a:xfrm>
          <a:prstGeom prst="rect">
            <a:avLst/>
          </a:prstGeom>
          <a:noFill/>
          <a:ln w="0">
            <a:noFill/>
          </a:ln>
        </p:spPr>
        <p:txBody>
          <a:bodyPr>
            <a:noAutofit/>
          </a:bodyPr>
          <a:lstStyle/>
          <a:p>
            <a:pPr>
              <a:defRPr sz="2475" b="0">
                <a:solidFill>
                  <a:srgbClr val="FFFFFF"/>
                </a:solidFill>
                <a:latin typeface="Aptos"/>
                <a:ea typeface="Aptos"/>
                <a:cs typeface="Aptos"/>
              </a:defRPr>
            </a:pPr>
            <a:r>
              <a:rPr lang="en-US" sz="2475" b="0">
                <a:solidFill>
                  <a:srgbClr val="FFFFFF"/>
                </a:solidFill>
                <a:latin typeface="Aptos"/>
                <a:ea typeface="Aptos"/>
                <a:cs typeface="Aptos"/>
              </a:rPr>
              <a:t>What mattered most next?</a:t>
            </a:r>
          </a:p>
        </p:txBody>
      </p:sp>
      <p:pic>
        <p:nvPicPr>
          <p:cNvPr id="9" name="Picture 8">
            <a:extLst>
              <a:ext uri="{FF2B5EF4-FFF2-40B4-BE49-F238E27FC236}">
                <a16:creationId xmlns:a16="http://schemas.microsoft.com/office/drawing/2014/main" id="{DD778661-D008-1692-BA5C-ECCE71A997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43417" y="1737544"/>
            <a:ext cx="2658397" cy="3544529"/>
          </a:xfrm>
          <a:prstGeom prst="rect">
            <a:avLst/>
          </a:prstGeom>
        </p:spPr>
      </p:pic>
      <p:pic>
        <p:nvPicPr>
          <p:cNvPr id="15" name="Picture 14">
            <a:extLst>
              <a:ext uri="{FF2B5EF4-FFF2-40B4-BE49-F238E27FC236}">
                <a16:creationId xmlns:a16="http://schemas.microsoft.com/office/drawing/2014/main" id="{BB64590A-2BEC-340D-7198-CD9116D739E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45604" y="1905000"/>
            <a:ext cx="2952363" cy="3428999"/>
          </a:xfrm>
          <a:prstGeom prst="rect">
            <a:avLst/>
          </a:prstGeom>
        </p:spPr>
      </p:pic>
      <p:pic>
        <p:nvPicPr>
          <p:cNvPr id="16" name="Picture 15">
            <a:extLst>
              <a:ext uri="{FF2B5EF4-FFF2-40B4-BE49-F238E27FC236}">
                <a16:creationId xmlns:a16="http://schemas.microsoft.com/office/drawing/2014/main" id="{388B2021-CBD3-55E0-C6BC-8FE01642E232}"/>
              </a:ext>
            </a:extLst>
          </p:cNvPr>
          <p:cNvPicPr>
            <a:picLocks noChangeAspect="1"/>
          </p:cNvPicPr>
          <p:nvPr/>
        </p:nvPicPr>
        <p:blipFill>
          <a:blip r:embed="rId5">
            <a:extLst>
              <a:ext uri="{28A0092B-C50C-407E-A947-70E740481C1C}">
                <a14:useLocalDpi xmlns:a14="http://schemas.microsoft.com/office/drawing/2010/main" val="0"/>
              </a:ext>
            </a:extLst>
          </a:blip>
          <a:srcRect l="44567"/>
          <a:stretch>
            <a:fillRect/>
          </a:stretch>
        </p:blipFill>
        <p:spPr>
          <a:xfrm>
            <a:off x="8255511" y="1804527"/>
            <a:ext cx="3060189" cy="3215148"/>
          </a:xfrm>
          <a:prstGeom prst="rect">
            <a:avLst/>
          </a:prstGeom>
        </p:spPr>
      </p:pic>
    </p:spTree>
    <p:extLst>
      <p:ext uri="{BB962C8B-B14F-4D97-AF65-F5344CB8AC3E}">
        <p14:creationId xmlns:p14="http://schemas.microsoft.com/office/powerpoint/2010/main" val="14000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86440"/>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0000011-0001-4000-8000-000000000000}"/>
              </a:ext>
            </a:extLst>
          </p:cNvPr>
          <p:cNvSpPr>
            <a:spLocks noGrp="1"/>
          </p:cNvSpPr>
          <p:nvPr/>
        </p:nvSpPr>
        <p:spPr>
          <a:xfrm>
            <a:off x="11239500" y="6305550"/>
            <a:ext cx="476250" cy="247650"/>
          </a:xfrm>
          <a:prstGeom prst="rect">
            <a:avLst/>
          </a:prstGeom>
          <a:noFill/>
          <a:ln w="0">
            <a:noFill/>
          </a:ln>
        </p:spPr>
        <p:txBody>
          <a:bodyPr>
            <a:noAutofit/>
          </a:bodyPr>
          <a:lstStyle/>
          <a:p>
            <a:pPr>
              <a:defRPr sz="1200" b="0">
                <a:solidFill>
                  <a:srgbClr val="FFFFFF"/>
                </a:solidFill>
                <a:latin typeface="Aptos"/>
                <a:ea typeface="Aptos"/>
                <a:cs typeface="Aptos"/>
              </a:defRPr>
            </a:pPr>
            <a:r>
              <a:rPr lang="en-US" sz="1200" b="0">
                <a:solidFill>
                  <a:srgbClr val="FFFFFF"/>
                </a:solidFill>
                <a:latin typeface="Aptos"/>
                <a:ea typeface="Aptos"/>
                <a:cs typeface="Aptos"/>
              </a:rPr>
              <a:t>17</a:t>
            </a:r>
          </a:p>
        </p:txBody>
      </p:sp>
      <p:sp>
        <p:nvSpPr>
          <p:cNvPr id="2" name="Rectangle 1">
            <a:extLst>
              <a:ext uri="{FF2B5EF4-FFF2-40B4-BE49-F238E27FC236}">
                <a16:creationId xmlns:a16="http://schemas.microsoft.com/office/drawing/2014/main" id="{00000011-0002-4000-8000-000000000000}"/>
              </a:ext>
            </a:extLst>
          </p:cNvPr>
          <p:cNvSpPr>
            <a:spLocks noGrp="1"/>
          </p:cNvSpPr>
          <p:nvPr/>
        </p:nvSpPr>
        <p:spPr>
          <a:xfrm>
            <a:off x="723900" y="685800"/>
            <a:ext cx="6667500" cy="381000"/>
          </a:xfrm>
          <a:prstGeom prst="rect">
            <a:avLst/>
          </a:prstGeom>
          <a:noFill/>
          <a:ln w="0">
            <a:noFill/>
          </a:ln>
        </p:spPr>
        <p:txBody>
          <a:bodyPr>
            <a:noAutofit/>
          </a:bodyPr>
          <a:lstStyle/>
          <a:p>
            <a:pPr>
              <a:defRPr sz="1650" b="0">
                <a:solidFill>
                  <a:srgbClr val="FFFFFF"/>
                </a:solidFill>
                <a:latin typeface="Aptos"/>
                <a:ea typeface="Aptos"/>
                <a:cs typeface="Aptos"/>
              </a:defRPr>
            </a:pPr>
            <a:r>
              <a:rPr lang="en-US" sz="1650" b="0" dirty="0">
                <a:solidFill>
                  <a:srgbClr val="FFFFFF"/>
                </a:solidFill>
                <a:latin typeface="Aptos"/>
                <a:ea typeface="Aptos"/>
                <a:cs typeface="Aptos"/>
              </a:rPr>
              <a:t>  THE MOMENT BEFORE US</a:t>
            </a:r>
          </a:p>
        </p:txBody>
      </p:sp>
      <p:sp>
        <p:nvSpPr>
          <p:cNvPr id="3" name="Rectangle 2">
            <a:extLst>
              <a:ext uri="{FF2B5EF4-FFF2-40B4-BE49-F238E27FC236}">
                <a16:creationId xmlns:a16="http://schemas.microsoft.com/office/drawing/2014/main" id="{00000011-0003-4000-8000-000000000000}"/>
              </a:ext>
            </a:extLst>
          </p:cNvPr>
          <p:cNvSpPr>
            <a:spLocks noGrp="1"/>
          </p:cNvSpPr>
          <p:nvPr/>
        </p:nvSpPr>
        <p:spPr>
          <a:xfrm>
            <a:off x="685800" y="2047875"/>
            <a:ext cx="10477500" cy="2667000"/>
          </a:xfrm>
          <a:prstGeom prst="rect">
            <a:avLst/>
          </a:prstGeom>
          <a:noFill/>
          <a:ln w="0">
            <a:noFill/>
          </a:ln>
        </p:spPr>
        <p:txBody>
          <a:bodyPr>
            <a:noAutofit/>
          </a:bodyPr>
          <a:lstStyle/>
          <a:p>
            <a:pPr>
              <a:defRPr sz="4950" b="1">
                <a:solidFill>
                  <a:srgbClr val="FFFFFF"/>
                </a:solidFill>
                <a:latin typeface="Aptos"/>
                <a:ea typeface="Aptos"/>
                <a:cs typeface="Aptos"/>
              </a:defRPr>
            </a:pPr>
            <a:r>
              <a:rPr lang="en-US" sz="4950" b="1" dirty="0">
                <a:solidFill>
                  <a:srgbClr val="FFFFFF"/>
                </a:solidFill>
                <a:latin typeface="Aptos"/>
                <a:ea typeface="Aptos"/>
                <a:cs typeface="Aptos"/>
              </a:rPr>
              <a:t>What are we</a:t>
            </a:r>
          </a:p>
          <a:p>
            <a:pPr>
              <a:defRPr sz="4950" b="1">
                <a:solidFill>
                  <a:srgbClr val="FFFFFF"/>
                </a:solidFill>
                <a:latin typeface="Aptos"/>
                <a:ea typeface="Aptos"/>
                <a:cs typeface="Aptos"/>
              </a:defRPr>
            </a:pPr>
            <a:r>
              <a:rPr lang="en-US" sz="4950" b="1" dirty="0">
                <a:solidFill>
                  <a:srgbClr val="FFFFFF"/>
                </a:solidFill>
                <a:latin typeface="Aptos"/>
                <a:ea typeface="Aptos"/>
                <a:cs typeface="Aptos"/>
              </a:rPr>
              <a:t>called to do now?</a:t>
            </a:r>
          </a:p>
        </p:txBody>
      </p:sp>
      <p:sp>
        <p:nvSpPr>
          <p:cNvPr id="5" name="Title 4">
            <a:extLst>
              <a:ext uri="{FF2B5EF4-FFF2-40B4-BE49-F238E27FC236}">
                <a16:creationId xmlns:a16="http://schemas.microsoft.com/office/drawing/2014/main" id="{E0F66500-1B9E-284E-01FB-F7A34439B395}"/>
              </a:ext>
            </a:extLst>
          </p:cNvPr>
          <p:cNvSpPr>
            <a:spLocks noGrp="1"/>
          </p:cNvSpPr>
          <p:nvPr>
            <p:ph type="title"/>
          </p:nvPr>
        </p:nvSpPr>
        <p:spPr/>
        <p:txBody>
          <a:bodyPr/>
          <a:lstStyle/>
          <a:p>
            <a:endParaRPr lang="en-US" dirty="0"/>
          </a:p>
        </p:txBody>
      </p:sp>
      <p:pic>
        <p:nvPicPr>
          <p:cNvPr id="9" name="Content Placeholder 8">
            <a:extLst>
              <a:ext uri="{FF2B5EF4-FFF2-40B4-BE49-F238E27FC236}">
                <a16:creationId xmlns:a16="http://schemas.microsoft.com/office/drawing/2014/main" id="{30359595-4F0C-890B-7B00-A0E7A08CFEE9}"/>
              </a:ext>
            </a:extLst>
          </p:cNvPr>
          <p:cNvPicPr>
            <a:picLocks noGrp="1" noChangeAspect="1"/>
          </p:cNvPicPr>
          <p:nvPr>
            <p:ph idx="1"/>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5924550" y="2314575"/>
            <a:ext cx="6172200" cy="3857625"/>
          </a:xfrm>
        </p:spPr>
      </p:pic>
      <p:sp>
        <p:nvSpPr>
          <p:cNvPr id="7" name="Text Placeholder 6">
            <a:extLst>
              <a:ext uri="{FF2B5EF4-FFF2-40B4-BE49-F238E27FC236}">
                <a16:creationId xmlns:a16="http://schemas.microsoft.com/office/drawing/2014/main" id="{454DF06A-355D-4959-1C6E-FD47F58F367C}"/>
              </a:ext>
            </a:extLst>
          </p:cNvPr>
          <p:cNvSpPr>
            <a:spLocks noGrp="1"/>
          </p:cNvSpPr>
          <p:nvPr>
            <p:ph type="body" sz="half" idx="2"/>
          </p:nvPr>
        </p:nvSpPr>
        <p:spPr/>
        <p:txBody>
          <a:bodyPr/>
          <a:lstStyle/>
          <a:p>
            <a:endParaRPr lang="en-US" dirty="0"/>
          </a:p>
        </p:txBody>
      </p:sp>
      <p:sp>
        <p:nvSpPr>
          <p:cNvPr id="10" name="TextBox 9">
            <a:extLst>
              <a:ext uri="{FF2B5EF4-FFF2-40B4-BE49-F238E27FC236}">
                <a16:creationId xmlns:a16="http://schemas.microsoft.com/office/drawing/2014/main" id="{2EFA7660-341A-AB99-BE24-FB7C40740E40}"/>
              </a:ext>
            </a:extLst>
          </p:cNvPr>
          <p:cNvSpPr txBox="1"/>
          <p:nvPr/>
        </p:nvSpPr>
        <p:spPr>
          <a:xfrm>
            <a:off x="5183188" y="5353050"/>
            <a:ext cx="6172200" cy="230832"/>
          </a:xfrm>
          <a:prstGeom prst="rect">
            <a:avLst/>
          </a:prstGeom>
          <a:noFill/>
        </p:spPr>
        <p:txBody>
          <a:bodyPr wrap="square" rtlCol="0">
            <a:spAutoFit/>
          </a:bodyPr>
          <a:lstStyle/>
          <a:p>
            <a:r>
              <a:rPr lang="en-US" sz="900">
                <a:hlinkClick r:id="rId4" tooltip="https://www.deviantart.com/k3-studio/art/Chromatic-spiral-416032436"/>
              </a:rPr>
              <a:t>This Photo</a:t>
            </a:r>
            <a:r>
              <a:rPr lang="en-US" sz="900"/>
              <a:t> by Unknown Author is licensed under </a:t>
            </a:r>
            <a:r>
              <a:rPr lang="en-US" sz="900">
                <a:hlinkClick r:id="rId5" tooltip="https://creativecommons.org/licenses/by-nc-nd/3.0/"/>
              </a:rPr>
              <a:t>CC BY-NC-ND</a:t>
            </a:r>
            <a:endParaRPr lang="en-US" sz="900"/>
          </a:p>
        </p:txBody>
      </p:sp>
      <p:sp>
        <p:nvSpPr>
          <p:cNvPr id="6" name="Date Placeholder 5">
            <a:extLst>
              <a:ext uri="{FF2B5EF4-FFF2-40B4-BE49-F238E27FC236}">
                <a16:creationId xmlns:a16="http://schemas.microsoft.com/office/drawing/2014/main" id="{530BD5DF-FEF0-0248-5887-2DC3958E8A3B}"/>
              </a:ext>
            </a:extLst>
          </p:cNvPr>
          <p:cNvSpPr>
            <a:spLocks noGrp="1"/>
          </p:cNvSpPr>
          <p:nvPr>
            <p:ph type="dt" sz="half" idx="10"/>
          </p:nvPr>
        </p:nvSpPr>
        <p:spPr/>
        <p:txBody>
          <a:bodyPr/>
          <a:lstStyle/>
          <a:p>
            <a:fld id="{7139ED70-5CA8-49B7-8A23-B880DC470234}" type="datetime1">
              <a:rPr lang="en-US" smtClean="0"/>
              <a:t>10/21/2026</a:t>
            </a:fld>
            <a:endParaRPr lang="en-US"/>
          </a:p>
        </p:txBody>
      </p:sp>
      <p:sp>
        <p:nvSpPr>
          <p:cNvPr id="8" name="Footer Placeholder 7">
            <a:extLst>
              <a:ext uri="{FF2B5EF4-FFF2-40B4-BE49-F238E27FC236}">
                <a16:creationId xmlns:a16="http://schemas.microsoft.com/office/drawing/2014/main" id="{EF69C40B-E380-022F-0C17-93BCE797A9FB}"/>
              </a:ext>
            </a:extLst>
          </p:cNvPr>
          <p:cNvSpPr>
            <a:spLocks noGrp="1"/>
          </p:cNvSpPr>
          <p:nvPr>
            <p:ph type="ftr" sz="quarter" idx="11"/>
          </p:nvPr>
        </p:nvSpPr>
        <p:spPr/>
        <p:txBody>
          <a:bodyPr/>
          <a:lstStyle/>
          <a:p>
            <a:r>
              <a:rPr lang="en-US"/>
              <a:t>©A.W. Jackson,PT,DPT,MPH 2026</a:t>
            </a:r>
          </a:p>
        </p:txBody>
      </p:sp>
    </p:spTree>
    <p:extLst>
      <p:ext uri="{BB962C8B-B14F-4D97-AF65-F5344CB8AC3E}">
        <p14:creationId xmlns:p14="http://schemas.microsoft.com/office/powerpoint/2010/main" val="17000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CA06CD6-90CA-4C45-856C-6771339E1E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10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A8EDB137-95BE-E9D4-27C2-EDD6E2CEA030}"/>
              </a:ext>
            </a:extLst>
          </p:cNvPr>
          <p:cNvSpPr>
            <a:spLocks noGrp="1"/>
          </p:cNvSpPr>
          <p:nvPr>
            <p:ph type="title"/>
          </p:nvPr>
        </p:nvSpPr>
        <p:spPr>
          <a:xfrm>
            <a:off x="838200" y="963507"/>
            <a:ext cx="3494362" cy="4930986"/>
          </a:xfrm>
        </p:spPr>
        <p:txBody>
          <a:bodyPr>
            <a:normAutofit/>
          </a:bodyPr>
          <a:lstStyle/>
          <a:p>
            <a:pPr algn="r"/>
            <a:r>
              <a:rPr lang="en-US" sz="3700" dirty="0">
                <a:solidFill>
                  <a:schemeClr val="accent1"/>
                </a:solidFill>
              </a:rPr>
              <a:t>Movement is caused by a desire to move toward a stimulus that gives pleasure or away from stimuli that causes pain</a:t>
            </a:r>
          </a:p>
        </p:txBody>
      </p:sp>
      <p:cxnSp>
        <p:nvCxnSpPr>
          <p:cNvPr id="9" name="Straight Connector 8">
            <a:extLst>
              <a:ext uri="{FF2B5EF4-FFF2-40B4-BE49-F238E27FC236}">
                <a16:creationId xmlns:a16="http://schemas.microsoft.com/office/drawing/2014/main" id="{5021601D-2758-4B15-A31C-FDA184C51B3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5" name="Content Placeholder 4">
            <a:extLst>
              <a:ext uri="{FF2B5EF4-FFF2-40B4-BE49-F238E27FC236}">
                <a16:creationId xmlns:a16="http://schemas.microsoft.com/office/drawing/2014/main" id="{E87E21B6-2353-E444-1068-0C7B4104A4B3}"/>
              </a:ext>
            </a:extLst>
          </p:cNvPr>
          <p:cNvSpPr>
            <a:spLocks noGrp="1"/>
          </p:cNvSpPr>
          <p:nvPr>
            <p:ph sz="half" idx="1"/>
          </p:nvPr>
        </p:nvSpPr>
        <p:spPr>
          <a:xfrm>
            <a:off x="4976030" y="963507"/>
            <a:ext cx="6250940" cy="855245"/>
          </a:xfrm>
        </p:spPr>
        <p:txBody>
          <a:bodyPr anchor="b">
            <a:normAutofit fontScale="92500" lnSpcReduction="10000"/>
          </a:bodyPr>
          <a:lstStyle/>
          <a:p>
            <a:r>
              <a:rPr lang="en-US" sz="4400" dirty="0"/>
              <a:t>Hope is Moving Us!</a:t>
            </a:r>
          </a:p>
        </p:txBody>
      </p:sp>
      <p:sp>
        <p:nvSpPr>
          <p:cNvPr id="6" name="Content Placeholder 5">
            <a:extLst>
              <a:ext uri="{FF2B5EF4-FFF2-40B4-BE49-F238E27FC236}">
                <a16:creationId xmlns:a16="http://schemas.microsoft.com/office/drawing/2014/main" id="{69249E5F-369D-920E-8C50-0003976569E3}"/>
              </a:ext>
            </a:extLst>
          </p:cNvPr>
          <p:cNvSpPr>
            <a:spLocks noGrp="1"/>
          </p:cNvSpPr>
          <p:nvPr>
            <p:ph sz="half" idx="2"/>
          </p:nvPr>
        </p:nvSpPr>
        <p:spPr>
          <a:xfrm>
            <a:off x="4976030" y="2057400"/>
            <a:ext cx="6250940" cy="3837094"/>
          </a:xfrm>
        </p:spPr>
        <p:txBody>
          <a:bodyPr>
            <a:normAutofit fontScale="92500" lnSpcReduction="10000"/>
          </a:bodyPr>
          <a:lstStyle/>
          <a:p>
            <a:r>
              <a:rPr lang="en-US" sz="1800" dirty="0"/>
              <a:t>CFFEIM has been moved to:</a:t>
            </a:r>
          </a:p>
          <a:p>
            <a:r>
              <a:rPr lang="en-US" sz="1800" dirty="0"/>
              <a:t>1. Provide monthly groceries to those in need.</a:t>
            </a:r>
          </a:p>
          <a:p>
            <a:r>
              <a:rPr lang="en-US" sz="1800" dirty="0"/>
              <a:t>2. Create special holiday sharing experiences for those we serve.</a:t>
            </a:r>
          </a:p>
          <a:p>
            <a:r>
              <a:rPr lang="en-US" sz="1800" dirty="0"/>
              <a:t>3. Create programs to address the needs of the whole person, we ask “How far do you want us to walk it out with you?”</a:t>
            </a:r>
          </a:p>
          <a:p>
            <a:r>
              <a:rPr lang="en-US" sz="1800" dirty="0"/>
              <a:t>4. Serve families in 7 states outside of IL. , including the state of Washington.</a:t>
            </a:r>
          </a:p>
          <a:p>
            <a:r>
              <a:rPr lang="en-US" sz="1800" dirty="0"/>
              <a:t>5. To create a national conference: Ready, Set, Go: Empowering Cancer Patients.</a:t>
            </a:r>
          </a:p>
          <a:p>
            <a:r>
              <a:rPr lang="en-US" sz="1800" dirty="0"/>
              <a:t>6. Creating the Aj2 Memorial Fund to honor Ashaun and Aesha.</a:t>
            </a:r>
          </a:p>
          <a:p>
            <a:r>
              <a:rPr lang="en-US" sz="1800" dirty="0"/>
              <a:t>7. Encourage every cancer center we meet to open a Complimentary Nutrition Station.</a:t>
            </a:r>
          </a:p>
          <a:p>
            <a:endParaRPr lang="en-US" sz="1000" dirty="0"/>
          </a:p>
        </p:txBody>
      </p:sp>
      <p:sp>
        <p:nvSpPr>
          <p:cNvPr id="2" name="Date Placeholder 1">
            <a:extLst>
              <a:ext uri="{FF2B5EF4-FFF2-40B4-BE49-F238E27FC236}">
                <a16:creationId xmlns:a16="http://schemas.microsoft.com/office/drawing/2014/main" id="{C03F487C-6328-EE5C-CA69-76EAB1BC6F58}"/>
              </a:ext>
            </a:extLst>
          </p:cNvPr>
          <p:cNvSpPr>
            <a:spLocks noGrp="1"/>
          </p:cNvSpPr>
          <p:nvPr>
            <p:ph type="dt" sz="half" idx="10"/>
          </p:nvPr>
        </p:nvSpPr>
        <p:spPr/>
        <p:txBody>
          <a:bodyPr/>
          <a:lstStyle/>
          <a:p>
            <a:fld id="{FC8EBF4F-8F57-42F4-9EEF-4BB3CBC76616}" type="datetime1">
              <a:rPr lang="en-US" smtClean="0"/>
              <a:t>10/21/2026</a:t>
            </a:fld>
            <a:endParaRPr lang="en-US"/>
          </a:p>
        </p:txBody>
      </p:sp>
      <p:sp>
        <p:nvSpPr>
          <p:cNvPr id="3" name="Footer Placeholder 2">
            <a:extLst>
              <a:ext uri="{FF2B5EF4-FFF2-40B4-BE49-F238E27FC236}">
                <a16:creationId xmlns:a16="http://schemas.microsoft.com/office/drawing/2014/main" id="{B98FE909-EDAF-82DC-A350-DDF4577A842B}"/>
              </a:ext>
            </a:extLst>
          </p:cNvPr>
          <p:cNvSpPr>
            <a:spLocks noGrp="1"/>
          </p:cNvSpPr>
          <p:nvPr>
            <p:ph type="ftr" sz="quarter" idx="11"/>
          </p:nvPr>
        </p:nvSpPr>
        <p:spPr/>
        <p:txBody>
          <a:bodyPr/>
          <a:lstStyle/>
          <a:p>
            <a:r>
              <a:rPr lang="en-US"/>
              <a:t>©A.W. Jackson,PT,DPT,MPH 2026</a:t>
            </a:r>
          </a:p>
        </p:txBody>
      </p:sp>
    </p:spTree>
    <p:extLst>
      <p:ext uri="{BB962C8B-B14F-4D97-AF65-F5344CB8AC3E}">
        <p14:creationId xmlns:p14="http://schemas.microsoft.com/office/powerpoint/2010/main" val="13503388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B094EB-FE42-05DE-661A-FF1DEC887F32}"/>
              </a:ext>
            </a:extLst>
          </p:cNvPr>
          <p:cNvSpPr>
            <a:spLocks noGrp="1"/>
          </p:cNvSpPr>
          <p:nvPr>
            <p:ph type="title"/>
          </p:nvPr>
        </p:nvSpPr>
        <p:spPr/>
        <p:txBody>
          <a:bodyPr/>
          <a:lstStyle/>
          <a:p>
            <a:r>
              <a:rPr lang="en-US" dirty="0"/>
              <a:t>What does hope in action look like for you?</a:t>
            </a:r>
          </a:p>
        </p:txBody>
      </p:sp>
      <p:sp>
        <p:nvSpPr>
          <p:cNvPr id="3" name="Content Placeholder 2">
            <a:extLst>
              <a:ext uri="{FF2B5EF4-FFF2-40B4-BE49-F238E27FC236}">
                <a16:creationId xmlns:a16="http://schemas.microsoft.com/office/drawing/2014/main" id="{33F786CF-29B5-9D08-55A8-DE1DFCCEB0F8}"/>
              </a:ext>
            </a:extLst>
          </p:cNvPr>
          <p:cNvSpPr>
            <a:spLocks noGrp="1"/>
          </p:cNvSpPr>
          <p:nvPr>
            <p:ph sz="half" idx="1"/>
          </p:nvPr>
        </p:nvSpPr>
        <p:spPr/>
        <p:txBody>
          <a:bodyPr/>
          <a:lstStyle/>
          <a:p>
            <a:r>
              <a:rPr lang="en-US" dirty="0"/>
              <a:t>Are you ready to create pathways to foster active listening?</a:t>
            </a:r>
            <a:endParaRPr lang="en-US" b="1" i="1" dirty="0"/>
          </a:p>
          <a:p>
            <a:r>
              <a:rPr lang="en-US" b="1" i="1" dirty="0"/>
              <a:t>“</a:t>
            </a:r>
            <a:r>
              <a:rPr lang="en-US" sz="2400" b="1" i="1" dirty="0"/>
              <a:t>What matters most to you right now?”</a:t>
            </a:r>
          </a:p>
          <a:p>
            <a:r>
              <a:rPr lang="en-US" dirty="0"/>
              <a:t>Are you ready to look upon those seeking care as experts in their care?</a:t>
            </a:r>
          </a:p>
          <a:p>
            <a:r>
              <a:rPr lang="en-US" sz="2400" b="1" i="1" dirty="0"/>
              <a:t>“What do you know about me that’s not in my chart?”</a:t>
            </a:r>
          </a:p>
          <a:p>
            <a:endParaRPr lang="en-US" dirty="0"/>
          </a:p>
        </p:txBody>
      </p:sp>
      <p:sp>
        <p:nvSpPr>
          <p:cNvPr id="4" name="Content Placeholder 3">
            <a:extLst>
              <a:ext uri="{FF2B5EF4-FFF2-40B4-BE49-F238E27FC236}">
                <a16:creationId xmlns:a16="http://schemas.microsoft.com/office/drawing/2014/main" id="{4C57243C-F3E0-752C-D7F4-23BEF2B0186E}"/>
              </a:ext>
            </a:extLst>
          </p:cNvPr>
          <p:cNvSpPr>
            <a:spLocks noGrp="1"/>
          </p:cNvSpPr>
          <p:nvPr>
            <p:ph sz="half" idx="2"/>
          </p:nvPr>
        </p:nvSpPr>
        <p:spPr/>
        <p:txBody>
          <a:bodyPr/>
          <a:lstStyle/>
          <a:p>
            <a:r>
              <a:rPr lang="en-US" dirty="0"/>
              <a:t>Are you ready to stop asking “May I help you?” </a:t>
            </a:r>
          </a:p>
          <a:p>
            <a:r>
              <a:rPr lang="en-US" sz="2400" b="1" i="1" dirty="0"/>
              <a:t>Offer a specific list of what can be done?</a:t>
            </a:r>
          </a:p>
          <a:p>
            <a:r>
              <a:rPr lang="en-US" sz="2400" dirty="0"/>
              <a:t>Are you ready to address the needs of patients with innovative and creative tools?</a:t>
            </a:r>
          </a:p>
          <a:p>
            <a:r>
              <a:rPr lang="en-US" sz="2400" dirty="0"/>
              <a:t>“</a:t>
            </a:r>
            <a:r>
              <a:rPr lang="en-US" sz="2400" b="1" i="1" dirty="0"/>
              <a:t>No one ever asked me about that before; I am glad you did”</a:t>
            </a:r>
          </a:p>
        </p:txBody>
      </p:sp>
      <p:sp>
        <p:nvSpPr>
          <p:cNvPr id="5" name="Date Placeholder 4">
            <a:extLst>
              <a:ext uri="{FF2B5EF4-FFF2-40B4-BE49-F238E27FC236}">
                <a16:creationId xmlns:a16="http://schemas.microsoft.com/office/drawing/2014/main" id="{E3607B81-DAE3-B908-4872-ACBBFA58ECAD}"/>
              </a:ext>
            </a:extLst>
          </p:cNvPr>
          <p:cNvSpPr>
            <a:spLocks noGrp="1"/>
          </p:cNvSpPr>
          <p:nvPr>
            <p:ph type="dt" sz="half" idx="10"/>
          </p:nvPr>
        </p:nvSpPr>
        <p:spPr/>
        <p:txBody>
          <a:bodyPr/>
          <a:lstStyle/>
          <a:p>
            <a:fld id="{DB2C3516-358B-45DC-B477-44FCBF170870}" type="datetime1">
              <a:rPr lang="en-US" smtClean="0"/>
              <a:t>10/21/2026</a:t>
            </a:fld>
            <a:endParaRPr lang="en-US"/>
          </a:p>
        </p:txBody>
      </p:sp>
      <p:sp>
        <p:nvSpPr>
          <p:cNvPr id="6" name="Footer Placeholder 5">
            <a:extLst>
              <a:ext uri="{FF2B5EF4-FFF2-40B4-BE49-F238E27FC236}">
                <a16:creationId xmlns:a16="http://schemas.microsoft.com/office/drawing/2014/main" id="{52B14778-872F-63B5-25B1-CFA2CE3F8D78}"/>
              </a:ext>
            </a:extLst>
          </p:cNvPr>
          <p:cNvSpPr>
            <a:spLocks noGrp="1"/>
          </p:cNvSpPr>
          <p:nvPr>
            <p:ph type="ftr" sz="quarter" idx="11"/>
          </p:nvPr>
        </p:nvSpPr>
        <p:spPr/>
        <p:txBody>
          <a:bodyPr/>
          <a:lstStyle/>
          <a:p>
            <a:r>
              <a:rPr lang="en-US"/>
              <a:t>©A.W. Jackson,PT,DPT,MPH 2026</a:t>
            </a:r>
          </a:p>
        </p:txBody>
      </p:sp>
    </p:spTree>
    <p:extLst>
      <p:ext uri="{BB962C8B-B14F-4D97-AF65-F5344CB8AC3E}">
        <p14:creationId xmlns:p14="http://schemas.microsoft.com/office/powerpoint/2010/main" val="18876922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6B5E2835-4E47-45B3-9CFE-732FF7B054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5">
            <a:extLst>
              <a:ext uri="{FF2B5EF4-FFF2-40B4-BE49-F238E27FC236}">
                <a16:creationId xmlns:a16="http://schemas.microsoft.com/office/drawing/2014/main" id="{7D23962B-EEDC-AFC0-1921-E088A79BD29D}"/>
              </a:ext>
            </a:extLst>
          </p:cNvPr>
          <p:cNvPicPr>
            <a:picLocks noGrp="1" noChangeAspect="1"/>
          </p:cNvPicPr>
          <p:nvPr>
            <p:ph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317" r="12904"/>
          <a:stretch>
            <a:fillRect/>
          </a:stretch>
        </p:blipFill>
        <p:spPr>
          <a:xfrm>
            <a:off x="3242695" y="10"/>
            <a:ext cx="8949307" cy="6857990"/>
          </a:xfrm>
          <a:custGeom>
            <a:avLst/>
            <a:gdLst/>
            <a:ahLst/>
            <a:cxnLst/>
            <a:rect l="l" t="t" r="r" b="b"/>
            <a:pathLst>
              <a:path w="8949307" h="6858000">
                <a:moveTo>
                  <a:pt x="0" y="0"/>
                </a:moveTo>
                <a:lnTo>
                  <a:pt x="8949307" y="0"/>
                </a:lnTo>
                <a:lnTo>
                  <a:pt x="8949307" y="6858000"/>
                </a:lnTo>
                <a:lnTo>
                  <a:pt x="0" y="6858000"/>
                </a:lnTo>
                <a:lnTo>
                  <a:pt x="62983" y="6788730"/>
                </a:lnTo>
                <a:cubicBezTo>
                  <a:pt x="773509" y="5928900"/>
                  <a:pt x="1212979" y="4741056"/>
                  <a:pt x="1212979" y="3429000"/>
                </a:cubicBezTo>
                <a:cubicBezTo>
                  <a:pt x="1212979" y="2116944"/>
                  <a:pt x="773509" y="929100"/>
                  <a:pt x="62983" y="69271"/>
                </a:cubicBezTo>
                <a:close/>
              </a:path>
            </a:pathLst>
          </a:custGeom>
        </p:spPr>
      </p:pic>
      <p:sp useBgFill="1">
        <p:nvSpPr>
          <p:cNvPr id="28" name="Freeform: Shape 27">
            <a:extLst>
              <a:ext uri="{FF2B5EF4-FFF2-40B4-BE49-F238E27FC236}">
                <a16:creationId xmlns:a16="http://schemas.microsoft.com/office/drawing/2014/main" id="{5B45AD5D-AA52-4F7B-9362-576A39AD9E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455673" cy="6858000"/>
          </a:xfrm>
          <a:custGeom>
            <a:avLst/>
            <a:gdLst>
              <a:gd name="connsiteX0" fmla="*/ 0 w 4455673"/>
              <a:gd name="connsiteY0" fmla="*/ 0 h 6858000"/>
              <a:gd name="connsiteX1" fmla="*/ 3242695 w 4455673"/>
              <a:gd name="connsiteY1" fmla="*/ 0 h 6858000"/>
              <a:gd name="connsiteX2" fmla="*/ 3305678 w 4455673"/>
              <a:gd name="connsiteY2" fmla="*/ 69271 h 6858000"/>
              <a:gd name="connsiteX3" fmla="*/ 4455673 w 4455673"/>
              <a:gd name="connsiteY3" fmla="*/ 3429000 h 6858000"/>
              <a:gd name="connsiteX4" fmla="*/ 3305678 w 4455673"/>
              <a:gd name="connsiteY4" fmla="*/ 6788730 h 6858000"/>
              <a:gd name="connsiteX5" fmla="*/ 3242695 w 4455673"/>
              <a:gd name="connsiteY5" fmla="*/ 6858000 h 6858000"/>
              <a:gd name="connsiteX6" fmla="*/ 0 w 445567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55673" h="6858000">
                <a:moveTo>
                  <a:pt x="0" y="0"/>
                </a:moveTo>
                <a:lnTo>
                  <a:pt x="3242695" y="0"/>
                </a:lnTo>
                <a:lnTo>
                  <a:pt x="3305678" y="69271"/>
                </a:lnTo>
                <a:cubicBezTo>
                  <a:pt x="4016204" y="929100"/>
                  <a:pt x="4455673" y="2116944"/>
                  <a:pt x="4455673" y="3429000"/>
                </a:cubicBezTo>
                <a:cubicBezTo>
                  <a:pt x="4455673" y="4741056"/>
                  <a:pt x="4016204" y="5928900"/>
                  <a:pt x="3305678" y="6788730"/>
                </a:cubicBezTo>
                <a:lnTo>
                  <a:pt x="3242695" y="6858000"/>
                </a:lnTo>
                <a:lnTo>
                  <a:pt x="0" y="6858000"/>
                </a:lnTo>
                <a:close/>
              </a:path>
            </a:pathLst>
          </a:custGeom>
          <a:ln w="9525">
            <a:solidFill>
              <a:srgbClr val="D5D5D5"/>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30" name="Freeform: Shape 29">
            <a:extLst>
              <a:ext uri="{FF2B5EF4-FFF2-40B4-BE49-F238E27FC236}">
                <a16:creationId xmlns:a16="http://schemas.microsoft.com/office/drawing/2014/main" id="{AEDD7960-4866-4399-BEF6-DD1431AB4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446529" cy="6858000"/>
          </a:xfrm>
          <a:custGeom>
            <a:avLst/>
            <a:gdLst>
              <a:gd name="connsiteX0" fmla="*/ 0 w 4446529"/>
              <a:gd name="connsiteY0" fmla="*/ 0 h 6858000"/>
              <a:gd name="connsiteX1" fmla="*/ 3233551 w 4446529"/>
              <a:gd name="connsiteY1" fmla="*/ 0 h 6858000"/>
              <a:gd name="connsiteX2" fmla="*/ 3296534 w 4446529"/>
              <a:gd name="connsiteY2" fmla="*/ 69271 h 6858000"/>
              <a:gd name="connsiteX3" fmla="*/ 4446529 w 4446529"/>
              <a:gd name="connsiteY3" fmla="*/ 3429000 h 6858000"/>
              <a:gd name="connsiteX4" fmla="*/ 3296534 w 4446529"/>
              <a:gd name="connsiteY4" fmla="*/ 6788730 h 6858000"/>
              <a:gd name="connsiteX5" fmla="*/ 3233551 w 4446529"/>
              <a:gd name="connsiteY5" fmla="*/ 6858000 h 6858000"/>
              <a:gd name="connsiteX6" fmla="*/ 0 w 444652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6529" h="6858000">
                <a:moveTo>
                  <a:pt x="0" y="0"/>
                </a:moveTo>
                <a:lnTo>
                  <a:pt x="3233551" y="0"/>
                </a:lnTo>
                <a:lnTo>
                  <a:pt x="3296534" y="69271"/>
                </a:lnTo>
                <a:cubicBezTo>
                  <a:pt x="4007060" y="929100"/>
                  <a:pt x="4446529" y="2116944"/>
                  <a:pt x="4446529" y="3429000"/>
                </a:cubicBezTo>
                <a:cubicBezTo>
                  <a:pt x="4446529" y="4741056"/>
                  <a:pt x="4007060" y="5928900"/>
                  <a:pt x="3296534" y="6788730"/>
                </a:cubicBezTo>
                <a:lnTo>
                  <a:pt x="3233551"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40A6BA5-1173-4069-0B18-9AEAB7341DE0}"/>
              </a:ext>
            </a:extLst>
          </p:cNvPr>
          <p:cNvSpPr>
            <a:spLocks noGrp="1"/>
          </p:cNvSpPr>
          <p:nvPr>
            <p:ph type="title"/>
          </p:nvPr>
        </p:nvSpPr>
        <p:spPr>
          <a:xfrm>
            <a:off x="371094" y="1161288"/>
            <a:ext cx="3438144" cy="1125728"/>
          </a:xfrm>
        </p:spPr>
        <p:txBody>
          <a:bodyPr vert="horz" lIns="91440" tIns="45720" rIns="91440" bIns="45720" rtlCol="0" anchor="b">
            <a:normAutofit/>
          </a:bodyPr>
          <a:lstStyle/>
          <a:p>
            <a:r>
              <a:rPr lang="en-US" sz="3600" dirty="0"/>
              <a:t>Why must we?</a:t>
            </a:r>
          </a:p>
        </p:txBody>
      </p:sp>
      <p:sp>
        <p:nvSpPr>
          <p:cNvPr id="32" name="Rectangle 31">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4" name="Rectangle 33">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375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 name="Text Placeholder 3">
            <a:extLst>
              <a:ext uri="{FF2B5EF4-FFF2-40B4-BE49-F238E27FC236}">
                <a16:creationId xmlns:a16="http://schemas.microsoft.com/office/drawing/2014/main" id="{EB18354A-E14F-C142-77D8-EDFF67D0850C}"/>
              </a:ext>
            </a:extLst>
          </p:cNvPr>
          <p:cNvSpPr>
            <a:spLocks noGrp="1"/>
          </p:cNvSpPr>
          <p:nvPr>
            <p:ph type="body" sz="half" idx="2"/>
          </p:nvPr>
        </p:nvSpPr>
        <p:spPr>
          <a:xfrm>
            <a:off x="371094" y="2718054"/>
            <a:ext cx="3438906" cy="3207258"/>
          </a:xfrm>
        </p:spPr>
        <p:txBody>
          <a:bodyPr vert="horz" lIns="91440" tIns="45720" rIns="91440" bIns="45720" rtlCol="0">
            <a:normAutofit/>
          </a:bodyPr>
          <a:lstStyle/>
          <a:p>
            <a:r>
              <a:rPr lang="en-US" sz="2400" dirty="0"/>
              <a:t>“I raise up my </a:t>
            </a:r>
            <a:r>
              <a:rPr lang="en-US" sz="2400" b="1" i="1" dirty="0"/>
              <a:t>voice-not so that I can shout, but so that those without voice can be heard…we cannot all succeed when half of us are held back.”</a:t>
            </a:r>
          </a:p>
          <a:p>
            <a:pPr indent="-228600">
              <a:buFont typeface="Arial" panose="020B0604020202020204" pitchFamily="34" charset="0"/>
              <a:buChar char="•"/>
            </a:pPr>
            <a:r>
              <a:rPr lang="en-US" sz="2400" dirty="0"/>
              <a:t>Malala Yousafzai</a:t>
            </a:r>
          </a:p>
        </p:txBody>
      </p:sp>
      <p:sp>
        <p:nvSpPr>
          <p:cNvPr id="3" name="Date Placeholder 2">
            <a:extLst>
              <a:ext uri="{FF2B5EF4-FFF2-40B4-BE49-F238E27FC236}">
                <a16:creationId xmlns:a16="http://schemas.microsoft.com/office/drawing/2014/main" id="{B570B413-87AE-C5CD-715A-C68FD201E513}"/>
              </a:ext>
            </a:extLst>
          </p:cNvPr>
          <p:cNvSpPr>
            <a:spLocks noGrp="1"/>
          </p:cNvSpPr>
          <p:nvPr>
            <p:ph type="dt" sz="half" idx="10"/>
          </p:nvPr>
        </p:nvSpPr>
        <p:spPr>
          <a:xfrm>
            <a:off x="371094" y="6356350"/>
            <a:ext cx="2692146" cy="365125"/>
          </a:xfrm>
        </p:spPr>
        <p:txBody>
          <a:bodyPr vert="horz" lIns="91440" tIns="45720" rIns="91440" bIns="45720" rtlCol="0" anchor="ctr">
            <a:normAutofit/>
          </a:bodyPr>
          <a:lstStyle/>
          <a:p>
            <a:pPr>
              <a:spcAft>
                <a:spcPts val="600"/>
              </a:spcAft>
              <a:defRPr/>
            </a:pPr>
            <a:fld id="{BBD245BB-68C9-40A5-97E4-739982AB771C}" type="datetime1">
              <a:rPr lang="en-US">
                <a:solidFill>
                  <a:schemeClr val="tx1">
                    <a:lumMod val="50000"/>
                    <a:lumOff val="50000"/>
                  </a:schemeClr>
                </a:solidFill>
                <a:latin typeface="Calibri" panose="020F0502020204030204"/>
              </a:rPr>
              <a:pPr>
                <a:spcAft>
                  <a:spcPts val="600"/>
                </a:spcAft>
                <a:defRPr/>
              </a:pPr>
              <a:t>10/21/2026</a:t>
            </a:fld>
            <a:endParaRPr lang="en-US">
              <a:solidFill>
                <a:schemeClr val="tx1">
                  <a:lumMod val="50000"/>
                  <a:lumOff val="50000"/>
                </a:schemeClr>
              </a:solidFill>
              <a:latin typeface="Calibri" panose="020F0502020204030204"/>
            </a:endParaRPr>
          </a:p>
        </p:txBody>
      </p:sp>
      <p:sp>
        <p:nvSpPr>
          <p:cNvPr id="5" name="Footer Placeholder 4">
            <a:extLst>
              <a:ext uri="{FF2B5EF4-FFF2-40B4-BE49-F238E27FC236}">
                <a16:creationId xmlns:a16="http://schemas.microsoft.com/office/drawing/2014/main" id="{6979C071-92EF-E7E8-191A-869E2076E5B9}"/>
              </a:ext>
            </a:extLst>
          </p:cNvPr>
          <p:cNvSpPr>
            <a:spLocks noGrp="1"/>
          </p:cNvSpPr>
          <p:nvPr>
            <p:ph type="ftr" sz="quarter" idx="11"/>
          </p:nvPr>
        </p:nvSpPr>
        <p:spPr>
          <a:xfrm>
            <a:off x="4038600" y="6356350"/>
            <a:ext cx="4114800" cy="365125"/>
          </a:xfrm>
        </p:spPr>
        <p:txBody>
          <a:bodyPr vert="horz" lIns="91440" tIns="45720" rIns="91440" bIns="45720" rtlCol="0" anchor="ctr">
            <a:normAutofit/>
          </a:bodyPr>
          <a:lstStyle/>
          <a:p>
            <a:pPr>
              <a:spcAft>
                <a:spcPts val="600"/>
              </a:spcAft>
              <a:defRPr/>
            </a:pPr>
            <a:r>
              <a:rPr lang="en-US" kern="1200">
                <a:solidFill>
                  <a:schemeClr val="bg1"/>
                </a:solidFill>
                <a:latin typeface="Calibri" panose="020F0502020204030204"/>
                <a:ea typeface="+mn-ea"/>
                <a:cs typeface="+mn-cs"/>
              </a:rPr>
              <a:t>©A.W. Jackson,PT,DPT,MPH 2026</a:t>
            </a:r>
          </a:p>
        </p:txBody>
      </p:sp>
      <p:sp>
        <p:nvSpPr>
          <p:cNvPr id="7" name="TextBox 6">
            <a:extLst>
              <a:ext uri="{FF2B5EF4-FFF2-40B4-BE49-F238E27FC236}">
                <a16:creationId xmlns:a16="http://schemas.microsoft.com/office/drawing/2014/main" id="{D95FC6CC-967F-FC17-9908-74214758ED83}"/>
              </a:ext>
            </a:extLst>
          </p:cNvPr>
          <p:cNvSpPr txBox="1"/>
          <p:nvPr/>
        </p:nvSpPr>
        <p:spPr>
          <a:xfrm>
            <a:off x="9581991" y="6657945"/>
            <a:ext cx="2610009"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3" tooltip="https://www.flickr.com/photos/unicphoto/9938827643/">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tooltip="https://creativecommons.org/licenses/by-nc-nd/3.0/">
                  <a:extLst>
                    <a:ext uri="{A12FA001-AC4F-418D-AE19-62706E023703}">
                      <ahyp:hlinkClr xmlns:ahyp="http://schemas.microsoft.com/office/drawing/2018/hyperlinkcolor" val="tx"/>
                    </a:ext>
                  </a:extLst>
                </a:hlinkClick>
              </a:rPr>
              <a:t>CC BY-NC-ND</a:t>
            </a:r>
            <a:endParaRPr lang="en-US" sz="700">
              <a:solidFill>
                <a:srgbClr val="FFFFFF"/>
              </a:solidFill>
            </a:endParaRPr>
          </a:p>
        </p:txBody>
      </p:sp>
    </p:spTree>
    <p:extLst>
      <p:ext uri="{BB962C8B-B14F-4D97-AF65-F5344CB8AC3E}">
        <p14:creationId xmlns:p14="http://schemas.microsoft.com/office/powerpoint/2010/main" val="26950086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1AA9ED5D-D613-19E5-A996-1CE686527BDF}"/>
              </a:ext>
            </a:extLst>
          </p:cNvPr>
          <p:cNvSpPr>
            <a:spLocks noGrp="1"/>
          </p:cNvSpPr>
          <p:nvPr>
            <p:ph type="title"/>
          </p:nvPr>
        </p:nvSpPr>
        <p:spPr/>
        <p:txBody>
          <a:bodyPr>
            <a:normAutofit/>
          </a:bodyPr>
          <a:lstStyle/>
          <a:p>
            <a:pPr algn="ctr"/>
            <a:r>
              <a:rPr lang="en-US" sz="6000" dirty="0"/>
              <a:t>You choose?</a:t>
            </a:r>
          </a:p>
        </p:txBody>
      </p:sp>
      <p:graphicFrame>
        <p:nvGraphicFramePr>
          <p:cNvPr id="20" name="Content Placeholder 7">
            <a:extLst>
              <a:ext uri="{FF2B5EF4-FFF2-40B4-BE49-F238E27FC236}">
                <a16:creationId xmlns:a16="http://schemas.microsoft.com/office/drawing/2014/main" id="{3481A6E0-BBC0-A8C5-BF55-F2C8F9CC20FF}"/>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Date Placeholder 4">
            <a:extLst>
              <a:ext uri="{FF2B5EF4-FFF2-40B4-BE49-F238E27FC236}">
                <a16:creationId xmlns:a16="http://schemas.microsoft.com/office/drawing/2014/main" id="{B98A9BA6-93B6-F672-8EF8-554B0672ADE0}"/>
              </a:ext>
            </a:extLst>
          </p:cNvPr>
          <p:cNvSpPr>
            <a:spLocks noGrp="1"/>
          </p:cNvSpPr>
          <p:nvPr>
            <p:ph type="dt" sz="half" idx="10"/>
          </p:nvPr>
        </p:nvSpPr>
        <p:spPr/>
        <p:txBody>
          <a:bodyPr/>
          <a:lstStyle/>
          <a:p>
            <a:fld id="{9BE79D8F-9475-40AA-830B-1DF01D13AEFC}" type="datetime1">
              <a:rPr lang="en-US" smtClean="0"/>
              <a:t>10/21/2026</a:t>
            </a:fld>
            <a:endParaRPr lang="en-US"/>
          </a:p>
        </p:txBody>
      </p:sp>
      <p:sp>
        <p:nvSpPr>
          <p:cNvPr id="6" name="Footer Placeholder 5">
            <a:extLst>
              <a:ext uri="{FF2B5EF4-FFF2-40B4-BE49-F238E27FC236}">
                <a16:creationId xmlns:a16="http://schemas.microsoft.com/office/drawing/2014/main" id="{7EFA36C7-BFC7-4BD6-DA26-5624133BCF75}"/>
              </a:ext>
            </a:extLst>
          </p:cNvPr>
          <p:cNvSpPr>
            <a:spLocks noGrp="1"/>
          </p:cNvSpPr>
          <p:nvPr>
            <p:ph type="ftr" sz="quarter" idx="11"/>
          </p:nvPr>
        </p:nvSpPr>
        <p:spPr/>
        <p:txBody>
          <a:bodyPr/>
          <a:lstStyle/>
          <a:p>
            <a:r>
              <a:rPr lang="en-US"/>
              <a:t>©A.W. Jackson,PT,DPT,MPH 2026</a:t>
            </a:r>
          </a:p>
        </p:txBody>
      </p:sp>
    </p:spTree>
    <p:extLst>
      <p:ext uri="{BB962C8B-B14F-4D97-AF65-F5344CB8AC3E}">
        <p14:creationId xmlns:p14="http://schemas.microsoft.com/office/powerpoint/2010/main" val="25687172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B9D7E975-9161-4F2D-AC53-69E1912F6B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5">
            <a:extLst>
              <a:ext uri="{FF2B5EF4-FFF2-40B4-BE49-F238E27FC236}">
                <a16:creationId xmlns:a16="http://schemas.microsoft.com/office/drawing/2014/main" id="{05BF7102-F46D-F6D6-B30F-29A0B3A85256}"/>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621675" y="636474"/>
            <a:ext cx="4032621" cy="5581483"/>
          </a:xfrm>
          <a:prstGeom prst="rect">
            <a:avLst/>
          </a:prstGeom>
        </p:spPr>
      </p:pic>
      <p:sp>
        <p:nvSpPr>
          <p:cNvPr id="15" name="Right Triangle 14">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463E6235-1649-4B47-9862-4026FC473B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64989" y="623275"/>
            <a:ext cx="6581837"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00000018-0002-4000-8000-000000000000}"/>
              </a:ext>
            </a:extLst>
          </p:cNvPr>
          <p:cNvSpPr>
            <a:spLocks noGrp="1"/>
          </p:cNvSpPr>
          <p:nvPr/>
        </p:nvSpPr>
        <p:spPr>
          <a:xfrm>
            <a:off x="5450210" y="718809"/>
            <a:ext cx="5799947" cy="3494398"/>
          </a:xfrm>
          <a:prstGeom prst="rect">
            <a:avLst/>
          </a:prstGeom>
        </p:spPr>
        <p:txBody>
          <a:bodyPr vert="horz" lIns="91440" tIns="45720" rIns="91440" bIns="45720" rtlCol="0" anchor="b">
            <a:normAutofit/>
          </a:bodyPr>
          <a:lstStyle/>
          <a:p>
            <a:pPr>
              <a:lnSpc>
                <a:spcPct val="90000"/>
              </a:lnSpc>
              <a:spcBef>
                <a:spcPct val="0"/>
              </a:spcBef>
              <a:spcAft>
                <a:spcPts val="600"/>
              </a:spcAft>
              <a:defRPr sz="5550" b="1">
                <a:solidFill>
                  <a:srgbClr val="FFFFFF"/>
                </a:solidFill>
                <a:latin typeface="Aptos"/>
                <a:ea typeface="Aptos"/>
                <a:cs typeface="Aptos"/>
              </a:defRPr>
            </a:pPr>
            <a:r>
              <a:rPr lang="en-US" sz="6200" b="1" kern="1200" dirty="0">
                <a:solidFill>
                  <a:schemeClr val="tx1"/>
                </a:solidFill>
                <a:latin typeface="+mj-lt"/>
                <a:ea typeface="+mj-ea"/>
                <a:cs typeface="+mj-cs"/>
              </a:rPr>
              <a:t>I choose hope every time.</a:t>
            </a:r>
          </a:p>
        </p:txBody>
      </p:sp>
      <p:sp>
        <p:nvSpPr>
          <p:cNvPr id="4" name="Rectangle 3">
            <a:extLst>
              <a:ext uri="{FF2B5EF4-FFF2-40B4-BE49-F238E27FC236}">
                <a16:creationId xmlns:a16="http://schemas.microsoft.com/office/drawing/2014/main" id="{00000018-0001-4000-8000-000000000000}"/>
              </a:ext>
            </a:extLst>
          </p:cNvPr>
          <p:cNvSpPr>
            <a:spLocks noGrp="1"/>
          </p:cNvSpPr>
          <p:nvPr/>
        </p:nvSpPr>
        <p:spPr>
          <a:xfrm>
            <a:off x="5450210" y="4582814"/>
            <a:ext cx="4041454" cy="1312657"/>
          </a:xfrm>
          <a:prstGeom prst="rect">
            <a:avLst/>
          </a:prstGeom>
        </p:spPr>
        <p:txBody>
          <a:bodyPr vert="horz" lIns="91440" tIns="45720" rIns="91440" bIns="45720" rtlCol="0">
            <a:normAutofit/>
          </a:bodyPr>
          <a:lstStyle/>
          <a:p>
            <a:pPr>
              <a:lnSpc>
                <a:spcPct val="90000"/>
              </a:lnSpc>
              <a:spcBef>
                <a:spcPts val="1000"/>
              </a:spcBef>
              <a:defRPr sz="1200" b="0">
                <a:solidFill>
                  <a:srgbClr val="FFFFFF"/>
                </a:solidFill>
                <a:latin typeface="Aptos"/>
                <a:ea typeface="Aptos"/>
                <a:cs typeface="Aptos"/>
              </a:defRPr>
            </a:pPr>
            <a:endParaRPr lang="en-US" sz="2400" b="0" kern="1200" dirty="0">
              <a:solidFill>
                <a:schemeClr val="tx1"/>
              </a:solidFill>
              <a:latin typeface="+mn-lt"/>
              <a:ea typeface="+mn-ea"/>
              <a:cs typeface="+mn-cs"/>
            </a:endParaRPr>
          </a:p>
        </p:txBody>
      </p:sp>
      <p:sp>
        <p:nvSpPr>
          <p:cNvPr id="3" name="Rectangle 2">
            <a:extLst>
              <a:ext uri="{FF2B5EF4-FFF2-40B4-BE49-F238E27FC236}">
                <a16:creationId xmlns:a16="http://schemas.microsoft.com/office/drawing/2014/main" id="{00000018-0003-4000-8000-000000000000}"/>
              </a:ext>
            </a:extLst>
          </p:cNvPr>
          <p:cNvSpPr>
            <a:spLocks noGrp="1"/>
          </p:cNvSpPr>
          <p:nvPr/>
        </p:nvSpPr>
        <p:spPr>
          <a:xfrm>
            <a:off x="762000" y="5229225"/>
            <a:ext cx="9810750" cy="619125"/>
          </a:xfrm>
          <a:prstGeom prst="rect">
            <a:avLst/>
          </a:prstGeom>
          <a:noFill/>
          <a:ln w="0">
            <a:noFill/>
          </a:ln>
        </p:spPr>
        <p:txBody>
          <a:bodyPr>
            <a:noAutofit/>
          </a:bodyPr>
          <a:lstStyle/>
          <a:p>
            <a:pPr>
              <a:defRPr sz="3000" b="0">
                <a:solidFill>
                  <a:srgbClr val="FFFFFF"/>
                </a:solidFill>
                <a:latin typeface="Aptos"/>
                <a:ea typeface="Aptos"/>
                <a:cs typeface="Aptos"/>
              </a:defRPr>
            </a:pPr>
            <a:endParaRPr lang="en-US" sz="3000" b="0" dirty="0">
              <a:solidFill>
                <a:srgbClr val="FFFFFF"/>
              </a:solidFill>
              <a:latin typeface="Aptos"/>
              <a:ea typeface="Aptos"/>
              <a:cs typeface="Aptos"/>
            </a:endParaRPr>
          </a:p>
        </p:txBody>
      </p:sp>
      <p:sp>
        <p:nvSpPr>
          <p:cNvPr id="8" name="TextBox 7">
            <a:extLst>
              <a:ext uri="{FF2B5EF4-FFF2-40B4-BE49-F238E27FC236}">
                <a16:creationId xmlns:a16="http://schemas.microsoft.com/office/drawing/2014/main" id="{926460DA-BEC2-1811-A1CD-01C26C37486D}"/>
              </a:ext>
            </a:extLst>
          </p:cNvPr>
          <p:cNvSpPr txBox="1"/>
          <p:nvPr/>
        </p:nvSpPr>
        <p:spPr>
          <a:xfrm>
            <a:off x="1862696" y="6394733"/>
            <a:ext cx="2425664"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4" tooltip="https://classanzick.wikispaces.com/Science">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5" tooltip="https://creativecommons.org/licenses/by-sa/3.0/">
                  <a:extLst>
                    <a:ext uri="{A12FA001-AC4F-418D-AE19-62706E023703}">
                      <ahyp:hlinkClr xmlns:ahyp="http://schemas.microsoft.com/office/drawing/2018/hyperlinkcolor" val="tx"/>
                    </a:ext>
                  </a:extLst>
                </a:hlinkClick>
              </a:rPr>
              <a:t>CC BY-SA</a:t>
            </a:r>
            <a:endParaRPr lang="en-US" sz="700">
              <a:solidFill>
                <a:srgbClr val="FFFFFF"/>
              </a:solidFill>
            </a:endParaRPr>
          </a:p>
        </p:txBody>
      </p:sp>
    </p:spTree>
    <p:extLst>
      <p:ext uri="{BB962C8B-B14F-4D97-AF65-F5344CB8AC3E}">
        <p14:creationId xmlns:p14="http://schemas.microsoft.com/office/powerpoint/2010/main" val="24000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1E020063-2385-44AC-BD67-258E1F0B9F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7E014A0B-5338-4077-AFE9-A90D04D449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8B64A47-8221-C87A-B28C-E9E650844933}"/>
              </a:ext>
            </a:extLst>
          </p:cNvPr>
          <p:cNvSpPr>
            <a:spLocks noGrp="1"/>
          </p:cNvSpPr>
          <p:nvPr>
            <p:ph type="title"/>
          </p:nvPr>
        </p:nvSpPr>
        <p:spPr>
          <a:xfrm>
            <a:off x="1179576" y="1261423"/>
            <a:ext cx="9829800" cy="1325880"/>
          </a:xfrm>
        </p:spPr>
        <p:txBody>
          <a:bodyPr anchor="b">
            <a:normAutofit/>
          </a:bodyPr>
          <a:lstStyle/>
          <a:p>
            <a:pPr algn="ctr"/>
            <a:r>
              <a:rPr lang="en-US" sz="3600">
                <a:solidFill>
                  <a:schemeClr val="tx2"/>
                </a:solidFill>
              </a:rPr>
              <a:t>Thank you for your attention</a:t>
            </a:r>
          </a:p>
        </p:txBody>
      </p:sp>
      <p:grpSp>
        <p:nvGrpSpPr>
          <p:cNvPr id="29" name="Group 28">
            <a:extLst>
              <a:ext uri="{FF2B5EF4-FFF2-40B4-BE49-F238E27FC236}">
                <a16:creationId xmlns:a16="http://schemas.microsoft.com/office/drawing/2014/main" id="{78127680-150F-4A90-9950-F6639257811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5" y="-1"/>
            <a:ext cx="3362070" cy="2522849"/>
            <a:chOff x="-305" y="-1"/>
            <a:chExt cx="3832880" cy="2876136"/>
          </a:xfrm>
        </p:grpSpPr>
        <p:sp>
          <p:nvSpPr>
            <p:cNvPr id="30" name="Freeform: Shape 29">
              <a:extLst>
                <a:ext uri="{FF2B5EF4-FFF2-40B4-BE49-F238E27FC236}">
                  <a16:creationId xmlns:a16="http://schemas.microsoft.com/office/drawing/2014/main" id="{5088F97A-8362-4967-B664-D748B846EC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30">
              <a:extLst>
                <a:ext uri="{FF2B5EF4-FFF2-40B4-BE49-F238E27FC236}">
                  <a16:creationId xmlns:a16="http://schemas.microsoft.com/office/drawing/2014/main" id="{30F9DEDE-4318-412A-81C5-C8C90F6897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Freeform: Shape 31">
              <a:extLst>
                <a:ext uri="{FF2B5EF4-FFF2-40B4-BE49-F238E27FC236}">
                  <a16:creationId xmlns:a16="http://schemas.microsoft.com/office/drawing/2014/main" id="{09E97DE9-7844-4707-8928-1CD88ADB72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Freeform: Shape 32">
              <a:extLst>
                <a:ext uri="{FF2B5EF4-FFF2-40B4-BE49-F238E27FC236}">
                  <a16:creationId xmlns:a16="http://schemas.microsoft.com/office/drawing/2014/main" id="{EC58954E-44A5-4A0D-97A9-8A2BB43D68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Content Placeholder 2">
            <a:extLst>
              <a:ext uri="{FF2B5EF4-FFF2-40B4-BE49-F238E27FC236}">
                <a16:creationId xmlns:a16="http://schemas.microsoft.com/office/drawing/2014/main" id="{3F467A3F-07A1-8DE9-29D4-368FA3B4D40A}"/>
              </a:ext>
            </a:extLst>
          </p:cNvPr>
          <p:cNvSpPr>
            <a:spLocks noGrp="1"/>
          </p:cNvSpPr>
          <p:nvPr>
            <p:ph idx="1"/>
          </p:nvPr>
        </p:nvSpPr>
        <p:spPr>
          <a:xfrm>
            <a:off x="804672" y="2827419"/>
            <a:ext cx="5126896" cy="3227626"/>
          </a:xfrm>
        </p:spPr>
        <p:txBody>
          <a:bodyPr anchor="ctr">
            <a:normAutofit/>
          </a:bodyPr>
          <a:lstStyle/>
          <a:p>
            <a:r>
              <a:rPr lang="en-US" sz="1800" dirty="0">
                <a:solidFill>
                  <a:schemeClr val="tx2"/>
                </a:solidFill>
              </a:rPr>
              <a:t>Contact information</a:t>
            </a:r>
          </a:p>
          <a:p>
            <a:r>
              <a:rPr lang="en-US" sz="1800" dirty="0">
                <a:solidFill>
                  <a:schemeClr val="tx2"/>
                </a:solidFill>
              </a:rPr>
              <a:t>Ann W. Jackson, PT, DPT, MPH</a:t>
            </a:r>
          </a:p>
          <a:p>
            <a:r>
              <a:rPr lang="en-US" sz="1800" dirty="0">
                <a:solidFill>
                  <a:schemeClr val="tx2"/>
                </a:solidFill>
              </a:rPr>
              <a:t>awjackson@foodequityinmedicine.org</a:t>
            </a:r>
          </a:p>
          <a:p>
            <a:r>
              <a:rPr lang="en-US" sz="1800" dirty="0">
                <a:solidFill>
                  <a:schemeClr val="tx2"/>
                </a:solidFill>
              </a:rPr>
              <a:t>312-261-8502</a:t>
            </a:r>
          </a:p>
          <a:p>
            <a:endParaRPr lang="en-US" sz="1800" dirty="0">
              <a:solidFill>
                <a:schemeClr val="tx2"/>
              </a:solidFill>
            </a:endParaRPr>
          </a:p>
          <a:p>
            <a:endParaRPr lang="en-US" sz="1800" dirty="0">
              <a:solidFill>
                <a:schemeClr val="tx2"/>
              </a:solidFill>
            </a:endParaRPr>
          </a:p>
          <a:p>
            <a:pPr lvl="8"/>
            <a:endParaRPr lang="en-US" dirty="0">
              <a:solidFill>
                <a:schemeClr val="tx2"/>
              </a:solidFill>
            </a:endParaRPr>
          </a:p>
        </p:txBody>
      </p:sp>
      <p:grpSp>
        <p:nvGrpSpPr>
          <p:cNvPr id="34" name="Group 33">
            <a:extLst>
              <a:ext uri="{FF2B5EF4-FFF2-40B4-BE49-F238E27FC236}">
                <a16:creationId xmlns:a16="http://schemas.microsoft.com/office/drawing/2014/main" id="{466920E5-8640-4C24-A775-8647637094A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flipH="1">
            <a:off x="10185732" y="4852038"/>
            <a:ext cx="2151670" cy="1860256"/>
            <a:chOff x="-305" y="-4155"/>
            <a:chExt cx="2514948" cy="2174333"/>
          </a:xfrm>
        </p:grpSpPr>
        <p:sp>
          <p:nvSpPr>
            <p:cNvPr id="35" name="Freeform: Shape 34">
              <a:extLst>
                <a:ext uri="{FF2B5EF4-FFF2-40B4-BE49-F238E27FC236}">
                  <a16:creationId xmlns:a16="http://schemas.microsoft.com/office/drawing/2014/main" id="{2CBA3142-5A82-43CE-87A2-EB14B17A51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reeform: Shape 35">
              <a:extLst>
                <a:ext uri="{FF2B5EF4-FFF2-40B4-BE49-F238E27FC236}">
                  <a16:creationId xmlns:a16="http://schemas.microsoft.com/office/drawing/2014/main" id="{AEF5A1C7-9938-4A33-A5A4-2B05353B31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reeform: Shape 36">
              <a:extLst>
                <a:ext uri="{FF2B5EF4-FFF2-40B4-BE49-F238E27FC236}">
                  <a16:creationId xmlns:a16="http://schemas.microsoft.com/office/drawing/2014/main" id="{262A936D-E9F6-4A68-82C2-1D1CC77722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38" name="Freeform: Shape 37">
              <a:extLst>
                <a:ext uri="{FF2B5EF4-FFF2-40B4-BE49-F238E27FC236}">
                  <a16:creationId xmlns:a16="http://schemas.microsoft.com/office/drawing/2014/main" id="{C68A9229-BBBE-4934-9700-BA72A1BB03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4" name="Picture 3" descr="Logo_Simple.png">
            <a:extLst>
              <a:ext uri="{FF2B5EF4-FFF2-40B4-BE49-F238E27FC236}">
                <a16:creationId xmlns:a16="http://schemas.microsoft.com/office/drawing/2014/main" id="{7A8A8EDA-C60A-1D71-220F-C5868BA054BB}"/>
              </a:ext>
            </a:extLst>
          </p:cNvPr>
          <p:cNvPicPr>
            <a:picLocks noChangeAspect="1"/>
          </p:cNvPicPr>
          <p:nvPr/>
        </p:nvPicPr>
        <p:blipFill>
          <a:blip r:embed="rId2"/>
          <a:stretch>
            <a:fillRect/>
          </a:stretch>
        </p:blipFill>
        <p:spPr>
          <a:xfrm>
            <a:off x="6429378" y="3102942"/>
            <a:ext cx="4954693" cy="2686873"/>
          </a:xfrm>
          <a:prstGeom prst="rect">
            <a:avLst/>
          </a:prstGeom>
        </p:spPr>
      </p:pic>
      <p:sp>
        <p:nvSpPr>
          <p:cNvPr id="5" name="Date Placeholder 4">
            <a:extLst>
              <a:ext uri="{FF2B5EF4-FFF2-40B4-BE49-F238E27FC236}">
                <a16:creationId xmlns:a16="http://schemas.microsoft.com/office/drawing/2014/main" id="{84E4EBE7-C249-BA6D-11D1-FC8CAD5D9D73}"/>
              </a:ext>
            </a:extLst>
          </p:cNvPr>
          <p:cNvSpPr>
            <a:spLocks noGrp="1"/>
          </p:cNvSpPr>
          <p:nvPr>
            <p:ph type="dt" sz="half" idx="10"/>
          </p:nvPr>
        </p:nvSpPr>
        <p:spPr/>
        <p:txBody>
          <a:bodyPr/>
          <a:lstStyle/>
          <a:p>
            <a:fld id="{6BC64309-9AE3-45C9-8842-651972CF2093}" type="datetime1">
              <a:rPr lang="en-US" smtClean="0"/>
              <a:t>10/21/2026</a:t>
            </a:fld>
            <a:endParaRPr lang="en-US"/>
          </a:p>
        </p:txBody>
      </p:sp>
      <p:sp>
        <p:nvSpPr>
          <p:cNvPr id="6" name="Footer Placeholder 5">
            <a:extLst>
              <a:ext uri="{FF2B5EF4-FFF2-40B4-BE49-F238E27FC236}">
                <a16:creationId xmlns:a16="http://schemas.microsoft.com/office/drawing/2014/main" id="{8DAF29D4-1A79-9AD8-A83D-AF5B3C71E976}"/>
              </a:ext>
            </a:extLst>
          </p:cNvPr>
          <p:cNvSpPr>
            <a:spLocks noGrp="1"/>
          </p:cNvSpPr>
          <p:nvPr>
            <p:ph type="ftr" sz="quarter" idx="11"/>
          </p:nvPr>
        </p:nvSpPr>
        <p:spPr/>
        <p:txBody>
          <a:bodyPr/>
          <a:lstStyle/>
          <a:p>
            <a:r>
              <a:rPr lang="en-US"/>
              <a:t>©A.W. Jackson,PT,DPT,MPH 2026</a:t>
            </a:r>
          </a:p>
        </p:txBody>
      </p:sp>
    </p:spTree>
    <p:extLst>
      <p:ext uri="{BB962C8B-B14F-4D97-AF65-F5344CB8AC3E}">
        <p14:creationId xmlns:p14="http://schemas.microsoft.com/office/powerpoint/2010/main" val="2672792610"/>
      </p:ext>
    </p:extLst>
  </p:cSld>
  <p:clrMapOvr>
    <a:masterClrMapping/>
  </p:clrMapOvr>
</p:sld>
</file>

<file path=ppt/theme/theme1.xml><?xml version="1.0" encoding="utf-8"?>
<a:theme xmlns:a="http://schemas.openxmlformats.org/drawingml/2006/main" name="Office Theme">
  <a:themeElements>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3003</TotalTime>
  <Words>1796</Words>
  <Application>Microsoft Office PowerPoint</Application>
  <PresentationFormat>Widescreen</PresentationFormat>
  <Paragraphs>172</Paragraphs>
  <Slides>23</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Aptos</vt:lpstr>
      <vt:lpstr>Aptos Display</vt:lpstr>
      <vt:lpstr>Arial</vt:lpstr>
      <vt:lpstr>Calibri</vt:lpstr>
      <vt:lpstr>Office Theme</vt:lpstr>
      <vt:lpstr>PowerPoint Presentation</vt:lpstr>
      <vt:lpstr>Presenter Disclosure  </vt:lpstr>
      <vt:lpstr>Where do we go from here: Chaos or Community?</vt:lpstr>
      <vt:lpstr>“What are we called to choose today?”</vt:lpstr>
      <vt:lpstr>Is hope evading us in this time of unprecedented constraint? It depends on which team you play on.</vt:lpstr>
      <vt:lpstr>Greatest of Hope Seekers: Those Living Beyond a Cancer</vt:lpstr>
      <vt:lpstr>When thinking of hope</vt:lpstr>
      <vt:lpstr>I took my action-oriented hope, to recognize there were problems facing myself and others living beyond a cancer diagnosis. </vt:lpstr>
      <vt:lpstr>Where does your hope come from?</vt:lpstr>
      <vt:lpstr>Prioritizing Food Security among those with cancer: Putting my/our hope to work, I became a community scientist and an agitator, then asked others to join me.</vt:lpstr>
      <vt:lpstr>Food Pantry Opened November 2017</vt:lpstr>
      <vt:lpstr>PowerPoint Presentation</vt:lpstr>
      <vt:lpstr> Why should we share hope?</vt:lpstr>
      <vt:lpstr>How do we share hope?  What has changed in the last 9 years for CFFEIM?</vt:lpstr>
      <vt:lpstr>PowerPoint Presentation</vt:lpstr>
      <vt:lpstr>PowerPoint Presentation</vt:lpstr>
      <vt:lpstr>PowerPoint Presentation</vt:lpstr>
      <vt:lpstr>Movement is caused by a desire to move toward a stimulus that gives pleasure or away from stimuli that causes pain</vt:lpstr>
      <vt:lpstr>What does hope in action look like for you?</vt:lpstr>
      <vt:lpstr>Why must we?</vt:lpstr>
      <vt:lpstr>You choose?</vt:lpstr>
      <vt:lpstr>PowerPoint Presentation</vt:lpstr>
      <vt:lpstr>Thank you for your attention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Ann Jackson</dc:creator>
  <cp:lastModifiedBy>Kestner, Shannon T</cp:lastModifiedBy>
  <cp:revision>2</cp:revision>
  <dcterms:created xsi:type="dcterms:W3CDTF">2026-10-04T22:55:55Z</dcterms:created>
  <dcterms:modified xsi:type="dcterms:W3CDTF">2026-10-21T16:49:32Z</dcterms:modified>
</cp:coreProperties>
</file>