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9" r:id="rId4"/>
    <p:sldId id="306" r:id="rId5"/>
    <p:sldId id="307" r:id="rId6"/>
    <p:sldId id="308" r:id="rId7"/>
    <p:sldId id="309" r:id="rId8"/>
    <p:sldId id="310" r:id="rId9"/>
    <p:sldId id="350" r:id="rId10"/>
    <p:sldId id="311" r:id="rId11"/>
    <p:sldId id="343" r:id="rId12"/>
    <p:sldId id="302" r:id="rId13"/>
    <p:sldId id="260" r:id="rId14"/>
    <p:sldId id="258" r:id="rId15"/>
    <p:sldId id="391" r:id="rId16"/>
    <p:sldId id="392" r:id="rId17"/>
    <p:sldId id="393" r:id="rId18"/>
    <p:sldId id="394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4AC4"/>
    <a:srgbClr val="6884A1"/>
    <a:srgbClr val="B4B4B4"/>
    <a:srgbClr val="B769E7"/>
    <a:srgbClr val="FFB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12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06"/>
    </p:cViewPr>
  </p:sorterViewPr>
  <p:notesViewPr>
    <p:cSldViewPr snapToGrid="0" snapToObjects="1">
      <p:cViewPr varScale="1">
        <p:scale>
          <a:sx n="62" d="100"/>
          <a:sy n="62" d="100"/>
        </p:scale>
        <p:origin x="430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D9DBD05-9A43-DA33-9BE5-88408BB78F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DE08D-87A1-221A-B9E6-1DDB12CCB3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06A963-6570-4B60-8EC3-83E2B99CAC6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DB4507-CA5F-6DF0-6B5C-35FDF9E2C9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D0AA44-02C0-47B3-ACB5-3AFEC179E9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A32021-43E0-40F1-9080-6B18AD8CA2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62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823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Scott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C3AFC-9D0B-4CEA-8B56-7F1914BE3F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0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Scott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C3AFC-9D0B-4CEA-8B56-7F1914BE3F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43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Scott:  Read these names!!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C3AFC-9D0B-4CEA-8B56-7F1914BE3F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973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Scott:  Don’t read these sponsor names!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C3AFC-9D0B-4CEA-8B56-7F1914BE3F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81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Scott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C3AFC-9D0B-4CEA-8B56-7F1914BE3F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02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0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Scott</a:t>
            </a:r>
          </a:p>
          <a:p>
            <a:endParaRPr lang="en-US"/>
          </a:p>
          <a:p>
            <a:r>
              <a:rPr lang="en-US"/>
              <a:t>Describe briefly what HICOR is</a:t>
            </a:r>
          </a:p>
          <a:p>
            <a:r>
              <a:rPr lang="en-US"/>
              <a:t>Note that HICOR Staff can help you throughout the day.  You’ll see their nametags are dark blue (rather than white of the attendees name tag)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C3AFC-9D0B-4CEA-8B56-7F1914BE3F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67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Scott introduce Veena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488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3C3AFC-9D0B-4CEA-8B56-7F1914BE3FB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7488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099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BEF1-BBEF-621C-4ED2-7BDB5E233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437AE6-AA12-50E3-E985-6D2B02E2F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E93C7-0561-309F-9E7F-EB14E2EA7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50714-1BB5-82E2-4392-634B1109AA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919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FB8F-5275-D2F0-D3CE-798703390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6B9848-D1D8-0382-DB24-5E5F830751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EB36D4-DF08-F52E-05D4-9342DABF7A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9B544-E845-D62C-B071-E96D596BC3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480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21995-4B40-484B-4E1E-70FB85CB7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30D3EC-43B9-D8B7-3B49-ACDC75528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170F5F-E643-CAF1-37DA-229F2380E4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9FFD71-24B4-CD05-E671-7D99A17BCD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19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8A54C-CEA6-E076-4B75-0A128E3E5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44906E-BEF2-389C-3C0B-E4973141D5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41C98B-3B74-8EE9-5A61-165A6B064A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237FE-F19E-729A-D9EF-47E4A600C1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013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C9818-D6C1-928A-6C45-466C0424A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06DE1E-A8BD-5A2F-F748-4A602BE230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565D86-5424-A478-3217-DACDF22D7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09274-6B55-78A6-E130-1811900BD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865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E9FF6C1-1F10-6B81-CAF0-B28BC6E74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59494" y="733270"/>
            <a:ext cx="9018106" cy="70910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31E7022-7CAE-F7C0-D3C5-5B581F40C15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59494" y="1825354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9F64A8-114B-5D81-514A-3E243058482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259494" y="2876669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B82BF47-8D5B-87BE-5127-15DCE9D4059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259494" y="3923512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DD2B938-8AFF-0643-A887-9B1904CA619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2259494" y="5011954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CEC661D-E074-375D-91A2-5AE8C1E640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69314" y="5246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1</a:t>
            </a:r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356D2A1-1F4F-E034-3663-54B8AC3457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82167" y="1613074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2</a:t>
            </a:r>
            <a:endParaRPr lang="en-US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3DE5DCA6-E722-888B-586D-7DCE83FA44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69313" y="37112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4</a:t>
            </a:r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21A37EF-DD9A-147C-DAE2-0D6A31A392C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69313" y="4799674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5</a:t>
            </a:r>
            <a:endParaRPr lang="en-US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DBE69E7-EF78-104F-175E-E14F0469BC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82167" y="2664389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3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E0ADFC-4E21-8B1B-2B92-D873DFF76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752"/>
            <a:ext cx="446913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405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Text w/subhead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C909C4-0CDA-1F50-EE33-C12E76CEEC6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145078" y="1423988"/>
            <a:ext cx="4132522" cy="43672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body text, image or chart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103120"/>
            <a:ext cx="5943600" cy="36782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188720"/>
            <a:ext cx="5943600" cy="749808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>
                <a:solidFill>
                  <a:schemeClr val="accent5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enter Level 2 header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BBFABB7-4488-4B42-8719-33C164F24C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76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F3617C-4FBA-8EFB-E66E-CAC0EE1F4192}"/>
              </a:ext>
            </a:extLst>
          </p:cNvPr>
          <p:cNvSpPr/>
          <p:nvPr/>
        </p:nvSpPr>
        <p:spPr>
          <a:xfrm>
            <a:off x="0" y="5657914"/>
            <a:ext cx="12192000" cy="12053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483730-6DC4-802D-C2AD-841D5BCD6D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9432" y="1638299"/>
            <a:ext cx="7280559" cy="3023315"/>
          </a:xfrm>
        </p:spPr>
        <p:txBody>
          <a:bodyPr anchor="ctr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</a:t>
            </a:r>
            <a:br>
              <a:rPr lang="en-US"/>
            </a:br>
            <a:r>
              <a:rPr lang="en-US"/>
              <a:t>edit Master </a:t>
            </a:r>
            <a:br>
              <a:rPr lang="en-US"/>
            </a:br>
            <a:r>
              <a:rPr lang="en-US"/>
              <a:t>title </a:t>
            </a:r>
            <a:br>
              <a:rPr lang="en-US"/>
            </a:br>
            <a:r>
              <a:rPr lang="en-US"/>
              <a:t>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A00352-C5ED-FA86-6C1F-A653D33EA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32" y="4798140"/>
            <a:ext cx="5820698" cy="136668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0F7064-577F-5489-013B-B80533D11C4C}"/>
              </a:ext>
            </a:extLst>
          </p:cNvPr>
          <p:cNvSpPr/>
          <p:nvPr userDrawn="1"/>
        </p:nvSpPr>
        <p:spPr>
          <a:xfrm>
            <a:off x="0" y="5657914"/>
            <a:ext cx="12192000" cy="1205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67265B-A024-C781-E0D1-EF863180E1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8504" y="0"/>
            <a:ext cx="587192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46CEE4-08F0-0C07-C1D6-6BEE474914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608" y="684409"/>
            <a:ext cx="2496312" cy="58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19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B365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687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353718-B504-7F87-E066-0EBF37695DAA}"/>
              </a:ext>
            </a:extLst>
          </p:cNvPr>
          <p:cNvSpPr/>
          <p:nvPr userDrawn="1"/>
        </p:nvSpPr>
        <p:spPr>
          <a:xfrm>
            <a:off x="3233854" y="6016752"/>
            <a:ext cx="8207509" cy="38080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3EAC77-E29C-9F0D-95C2-15B86A3057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6239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79FFB5-ECB2-E90E-2D1D-C621D6717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579308"/>
            <a:ext cx="6931742" cy="3238939"/>
          </a:xfrm>
        </p:spPr>
        <p:txBody>
          <a:bodyPr anchor="ctr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</a:t>
            </a:r>
            <a:br>
              <a:rPr lang="en-US"/>
            </a:br>
            <a:r>
              <a:rPr lang="en-US"/>
              <a:t>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EE918-0B1E-6452-87A9-DF4A3D2B1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4954772"/>
            <a:ext cx="10363200" cy="113487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832DE-4433-4E49-4062-C73289AB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BF192-B89B-17DC-5507-42E72D4FB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D4B925-4371-93EB-3411-84AE9B114A8C}"/>
              </a:ext>
            </a:extLst>
          </p:cNvPr>
          <p:cNvSpPr txBox="1"/>
          <p:nvPr userDrawn="1"/>
        </p:nvSpPr>
        <p:spPr>
          <a:xfrm>
            <a:off x="914400" y="6019503"/>
            <a:ext cx="2989007" cy="3657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Fred Hutchinson Cancer Center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41CC2D-ADFA-3BBE-FF74-6466B3EFD9B9}"/>
              </a:ext>
            </a:extLst>
          </p:cNvPr>
          <p:cNvCxnSpPr>
            <a:cxnSpLocks/>
          </p:cNvCxnSpPr>
          <p:nvPr userDrawn="1"/>
        </p:nvCxnSpPr>
        <p:spPr>
          <a:xfrm flipH="1">
            <a:off x="3057832" y="6222047"/>
            <a:ext cx="8219768" cy="0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798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19812-6B69-5FBB-40B0-CB1BD52BC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4DC98-86E7-CF87-6709-1CDD57BB32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457580"/>
            <a:ext cx="5105400" cy="43525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3C2757-9BFC-85ED-1612-958629E55B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44752"/>
            <a:ext cx="51054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03280-953A-6A6B-89B7-C754FA111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43742A-90FE-37C8-2605-403C5CF2D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08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6503-DD78-2342-1E29-9AFE8C06A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3632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AF341-ED71-646A-640E-8FE822B368F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400" y="1189703"/>
            <a:ext cx="5083175" cy="74725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9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enter Level 2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DFFEB-F573-0BB1-187E-BF04F49FD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400" y="2103643"/>
            <a:ext cx="5083175" cy="36875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DFCBD-3FEF-C58A-423A-C25C7878E9CE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188720"/>
            <a:ext cx="5083175" cy="749808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9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enter Level 2 header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62748D-706E-CE54-B6E2-799FC7894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03121"/>
            <a:ext cx="5105400" cy="3688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00B23-F0D6-0912-2BA2-FF242101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DF546-748A-D965-DD85-EB6F83BB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42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E8D27-6BDD-5417-8EC4-00291A71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2BD33E-C6AD-7813-A913-149F3D87A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43C93-A7DD-9E70-87A8-2F87BE9F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52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A95CB0-06CA-B017-ADCD-3F5EDEAB1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C6C2A4-51AC-1525-9934-8E61605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4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88641-8B4F-D444-19EC-BF7D8624D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57200"/>
            <a:ext cx="3857625" cy="1600200"/>
          </a:xfrm>
        </p:spPr>
        <p:txBody>
          <a:bodyPr anchor="ctr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 – two or three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AC393-7E96-B9A7-1EB2-4A0C2FE4B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57085"/>
            <a:ext cx="6094412" cy="503411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350D6-D385-7F8E-946D-A25E5C0E1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057400"/>
            <a:ext cx="3857625" cy="3733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7407C-4B46-3405-2813-E1D3FDFD3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532D6D-A165-0BDB-E69C-BAA8A085E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4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FC8DD0-3F73-BB93-FA36-3D508DAD691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83188" y="457201"/>
            <a:ext cx="6094412" cy="53340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543050" indent="-171450">
              <a:buFont typeface="Arial" panose="020B0604020202020204" pitchFamily="34" charset="0"/>
              <a:buChar char="•"/>
              <a:defRPr/>
            </a:lvl4pPr>
            <a:lvl5pPr marL="2000250" indent="-1714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Insert table, image or chart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AA3505-7FD8-3C21-E430-A532D7CBA5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57200"/>
            <a:ext cx="3857625" cy="1600200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/>
              <a:t>Click to edit Master title style – two or three lines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0D798-29A6-98AD-C9F7-45A59E273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400" y="2057400"/>
            <a:ext cx="3857625" cy="37338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E136E-CF06-F17E-F496-D7786FB2F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3679E9-738E-749D-CE9C-27D8D1BC7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156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8469-31A0-1192-89C0-F4C965535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86829-4E45-27A9-BF8A-3FA07E8E87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E42514-42C3-264E-57FD-09B97F23C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FEF69-C193-EA93-1CF4-EE6B379B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593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C8EAAE-10A4-8399-1E6B-3504E32E9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5527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9A126-0427-2C05-B62C-023DCEE5C6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365125"/>
            <a:ext cx="76581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94D15-141A-C935-40FA-43D339B7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94BA6-3F44-02A6-F0CE-53FAF6657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15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lank - no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7621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EC31A-CF14-110E-A388-447BAB4516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1D5F3-14D8-EB4A-BCF0-7DEF40FD19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E9FF6C1-1F10-6B81-CAF0-B28BC6E74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6000" y="733270"/>
            <a:ext cx="5181600" cy="70910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31E7022-7CAE-F7C0-D3C5-5B581F40C15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096000" y="1825354"/>
            <a:ext cx="5181600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9F64A8-114B-5D81-514A-3E243058482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096000" y="2876669"/>
            <a:ext cx="5181600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B82BF47-8D5B-87BE-5127-15DCE9D4059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096000" y="3923512"/>
            <a:ext cx="5181600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DD2B938-8AFF-0643-A887-9B1904CA619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096000" y="5011954"/>
            <a:ext cx="5181600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15639E-8CC4-FEB7-1691-4EBF3865C265}"/>
              </a:ext>
            </a:extLst>
          </p:cNvPr>
          <p:cNvGrpSpPr/>
          <p:nvPr userDrawn="1"/>
        </p:nvGrpSpPr>
        <p:grpSpPr>
          <a:xfrm>
            <a:off x="621792" y="1065362"/>
            <a:ext cx="3829722" cy="3767059"/>
            <a:chOff x="621792" y="1474157"/>
            <a:chExt cx="3829722" cy="376705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E82A96D-087E-F58E-196E-5312EB64A1C5}"/>
                </a:ext>
              </a:extLst>
            </p:cNvPr>
            <p:cNvSpPr/>
            <p:nvPr userDrawn="1"/>
          </p:nvSpPr>
          <p:spPr>
            <a:xfrm>
              <a:off x="621792" y="1474157"/>
              <a:ext cx="3829722" cy="376705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D06907D-77AF-BD36-8B08-EC1B63CB1CA8}"/>
                </a:ext>
              </a:extLst>
            </p:cNvPr>
            <p:cNvSpPr/>
            <p:nvPr userDrawn="1"/>
          </p:nvSpPr>
          <p:spPr>
            <a:xfrm>
              <a:off x="1291675" y="2244576"/>
              <a:ext cx="2984804" cy="2079439"/>
            </a:xfrm>
            <a:prstGeom prst="rect">
              <a:avLst/>
            </a:prstGeom>
          </p:spPr>
          <p:txBody>
            <a:bodyPr wrap="square" lIns="0" tIns="0" rIns="0" bIns="0" anchor="ctr" anchorCtr="0">
              <a:noAutofit/>
            </a:bodyPr>
            <a:lstStyle/>
            <a:p>
              <a:pPr>
                <a:lnSpc>
                  <a:spcPct val="90000"/>
                </a:lnSpc>
                <a:buNone/>
              </a:pPr>
              <a:r>
                <a:rPr lang="en-US" altLang="en-US" sz="5400" b="0" i="0">
                  <a:solidFill>
                    <a:schemeClr val="bg1"/>
                  </a:solidFill>
                  <a:latin typeface="+mj-lt"/>
                  <a:ea typeface="ヒラギノ角ゴ Pro W3" panose="020B0300000000000000" pitchFamily="34" charset="-128"/>
                </a:rPr>
                <a:t>Table of Contents</a:t>
              </a:r>
            </a:p>
          </p:txBody>
        </p:sp>
      </p:grp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CEC661D-E074-375D-91A2-5AE8C1E640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05820" y="5246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1</a:t>
            </a:r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356D2A1-1F4F-E034-3663-54B8AC3457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518673" y="1613074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2</a:t>
            </a:r>
            <a:endParaRPr lang="en-US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3DE5DCA6-E722-888B-586D-7DCE83FA44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05819" y="37112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4</a:t>
            </a:r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21A37EF-DD9A-147C-DAE2-0D6A31A392C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505819" y="4799674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5</a:t>
            </a:r>
            <a:endParaRPr lang="en-US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DBE69E7-EF78-104F-175E-E14F0469BC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18673" y="2664389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5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DEC31A-CF14-110E-A388-447BAB4516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41D5F3-14D8-EB4A-BCF0-7DEF40FD19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E9FF6C1-1F10-6B81-CAF0-B28BC6E744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59494" y="733270"/>
            <a:ext cx="9018106" cy="70910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31E7022-7CAE-F7C0-D3C5-5B581F40C15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259494" y="1825354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A9F64A8-114B-5D81-514A-3E243058482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259494" y="2876669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B82BF47-8D5B-87BE-5127-15DCE9D40596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259494" y="3923512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DD2B938-8AFF-0643-A887-9B1904CA619B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2259494" y="5011954"/>
            <a:ext cx="9018106" cy="713232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Enter Section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DCEC661D-E074-375D-91A2-5AE8C1E6400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69314" y="5246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1</a:t>
            </a:r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0356D2A1-1F4F-E034-3663-54B8AC3457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82167" y="1613074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2</a:t>
            </a:r>
            <a:endParaRPr lang="en-US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3DE5DCA6-E722-888B-586D-7DCE83FA44B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69313" y="3711232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4</a:t>
            </a:r>
            <a:endParaRPr lang="en-US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21A37EF-DD9A-147C-DAE2-0D6A31A392C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69313" y="4799674"/>
            <a:ext cx="590180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5</a:t>
            </a:r>
            <a:endParaRPr lang="en-US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DBE69E7-EF78-104F-175E-E14F0469BC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82167" y="2664389"/>
            <a:ext cx="577327" cy="925512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6000" b="1">
                <a:latin typeface="+mj-lt"/>
              </a:defRPr>
            </a:lvl1pPr>
          </a:lstStyle>
          <a:p>
            <a:pPr lvl="0"/>
            <a:r>
              <a:rPr lang="en-US" sz="6000" b="1">
                <a:latin typeface="+mj-lt"/>
              </a:rPr>
              <a:t>3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E0ADFC-4E21-8B1B-2B92-D873DFF76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752"/>
            <a:ext cx="446913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67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icon on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B365D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4E2DA7D5-7145-4155-9CEA-6BD6DBBE32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945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ext w/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103120"/>
            <a:ext cx="10363200" cy="36782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188720"/>
            <a:ext cx="10363200" cy="749808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>
                <a:solidFill>
                  <a:schemeClr val="accent5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enter Level 2 header</a:t>
            </a:r>
          </a:p>
        </p:txBody>
      </p:sp>
    </p:spTree>
    <p:extLst>
      <p:ext uri="{BB962C8B-B14F-4D97-AF65-F5344CB8AC3E}">
        <p14:creationId xmlns:p14="http://schemas.microsoft.com/office/powerpoint/2010/main" val="1104668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_Text w/Subhead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65760"/>
            <a:ext cx="10363200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914399" y="1933684"/>
            <a:ext cx="10363199" cy="82780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>
              <a:buNone/>
              <a:defRPr lang="en-US" sz="1600" b="1" kern="0" cap="all" spc="0" normalizeH="0" baseline="0" dirty="0">
                <a:solidFill>
                  <a:schemeClr val="tx2"/>
                </a:solidFill>
              </a:defRPr>
            </a:lvl1pPr>
          </a:lstStyle>
          <a:p>
            <a:pPr marL="197213" lvl="0" indent="-197213"/>
            <a:r>
              <a:rPr lang="en-US"/>
              <a:t>Click to add subtitle text</a:t>
            </a: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188720"/>
            <a:ext cx="10363200" cy="749808"/>
          </a:xfrm>
          <a:prstGeom prst="rect">
            <a:avLst/>
          </a:prstGeom>
        </p:spPr>
        <p:txBody>
          <a:bodyPr tIns="0" rIns="0"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 cap="none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enter Level 2 header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41A24A-CF28-0C46-BC50-7171D12730D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EE0827-E235-7147-995F-7CEAF6D48EB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AE5351-B08B-1A4C-A099-7C6CCDF10A9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4401" y="2894987"/>
            <a:ext cx="10363199" cy="2896214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6414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Key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3118"/>
            <a:ext cx="4859079" cy="3063876"/>
          </a:xfrm>
        </p:spPr>
        <p:txBody>
          <a:bodyPr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158948"/>
            <a:ext cx="4859079" cy="46322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487184"/>
            <a:ext cx="4859079" cy="74980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2412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ext w/subhead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C909C4-0CDA-1F50-EE33-C12E76CEEC6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145078" y="1423988"/>
            <a:ext cx="4132522" cy="43672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body text, image or chart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103120"/>
            <a:ext cx="5943600" cy="36782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188720"/>
            <a:ext cx="5943600" cy="749808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>
                <a:solidFill>
                  <a:schemeClr val="accent5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enter Level 2 header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4BBFABB7-4488-4B42-8719-33C164F24C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0593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ext w/subhead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B34E8-7317-C2E0-0849-28BFCC86A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103120"/>
            <a:ext cx="5943600" cy="36782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D0DAA7-9204-26DD-56E2-8B4D671447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1188720"/>
            <a:ext cx="5943600" cy="749808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>
                <a:solidFill>
                  <a:schemeClr val="accent5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enter Level 2 header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6E566B3-76E1-D104-1541-4DE8C52E9F7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24560" y="1453019"/>
            <a:ext cx="4133088" cy="43381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97598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Text w/2 images or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BC909C4-0CDA-1F50-EE33-C12E76CEEC6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399" y="1423988"/>
            <a:ext cx="4965405" cy="43767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image or chart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5C2CF-C027-4F26-BEDE-B117362C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4"/>
            <a:ext cx="10363200" cy="914400"/>
          </a:xfrm>
        </p:spPr>
        <p:txBody>
          <a:bodyPr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616FF-F178-089A-3B3A-79C77719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" y="6355080"/>
            <a:ext cx="10363200" cy="365125"/>
          </a:xfrm>
        </p:spPr>
        <p:txBody>
          <a:bodyPr anchor="ctr" anchorCtr="0"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AA3E1-D8EE-8930-8C31-50A27086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19BB9C-D01B-4884-B61F-AFFF375E0BE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15224" y="1426464"/>
            <a:ext cx="4965192" cy="43767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Insert image or chart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73374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/left, Image/right - add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2DC0-1172-D9AF-7562-D28353816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759"/>
            <a:ext cx="5190165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5D416DDC-E451-9D45-458A-9C5675364E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188720"/>
            <a:ext cx="5190164" cy="749808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 cap="none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enter Level 2 header here</a:t>
            </a:r>
          </a:p>
        </p:txBody>
      </p:sp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F4DCA7E5-C14E-EFF5-6BE9-4826838C73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2024866"/>
            <a:ext cx="5190165" cy="376633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1pPr>
            <a:lvl2pPr marL="680177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/>
            </a:lvl2pPr>
            <a:lvl3pPr marL="1074604" indent="-285750">
              <a:buFont typeface="Arial" panose="020B0604020202020204" pitchFamily="34" charset="0"/>
              <a:buChar char="•"/>
              <a:defRPr sz="1600"/>
            </a:lvl3pPr>
            <a:lvl4pPr marL="1469030" indent="-285750">
              <a:buFont typeface="Arial" panose="020B0604020202020204" pitchFamily="34" charset="0"/>
              <a:buChar char="•"/>
              <a:defRPr/>
            </a:lvl4pPr>
            <a:lvl5pPr marL="1863458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21BDF8F-7B64-659D-5BE8-E490BDE808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010400" y="0"/>
            <a:ext cx="5181600" cy="6858000"/>
          </a:xfrm>
          <a:prstGeom prst="rect">
            <a:avLst/>
          </a:prstGeom>
          <a:solidFill>
            <a:schemeClr val="accent3">
              <a:alpha val="25000"/>
            </a:schemeClr>
          </a:solidFill>
        </p:spPr>
        <p:txBody>
          <a:bodyPr anchor="ctr">
            <a:normAutofit/>
          </a:bodyPr>
          <a:lstStyle>
            <a:lvl1pPr marL="0" marR="0" indent="0" algn="l" defTabSz="788854" rtl="0" eaLnBrk="1" fontAlgn="auto" latinLnBrk="0" hangingPunct="1">
              <a:lnSpc>
                <a:spcPct val="90000"/>
              </a:lnSpc>
              <a:spcBef>
                <a:spcPts val="86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197213" marR="0" lvl="0" indent="-197213" algn="l" defTabSz="788854" rtl="0" eaLnBrk="1" fontAlgn="auto" latinLnBrk="0" hangingPunct="1">
              <a:lnSpc>
                <a:spcPct val="90000"/>
              </a:lnSpc>
              <a:spcBef>
                <a:spcPts val="86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45598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/right, Image/left - add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32DC0-1172-D9AF-7562-D283538166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04565" y="365759"/>
            <a:ext cx="5190165" cy="9144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Main title style</a:t>
            </a:r>
          </a:p>
        </p:txBody>
      </p:sp>
      <p:sp>
        <p:nvSpPr>
          <p:cNvPr id="3" name="Text Placeholder 22">
            <a:extLst>
              <a:ext uri="{FF2B5EF4-FFF2-40B4-BE49-F238E27FC236}">
                <a16:creationId xmlns:a16="http://schemas.microsoft.com/office/drawing/2014/main" id="{5D416DDC-E451-9D45-458A-9C5675364E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4565" y="1188720"/>
            <a:ext cx="5190164" cy="749808"/>
          </a:xfrm>
          <a:prstGeom prst="rect">
            <a:avLst/>
          </a:prstGeom>
        </p:spPr>
        <p:txBody>
          <a:bodyPr wrap="square" anchor="ctr" anchorCtr="0">
            <a:noAutofit/>
          </a:bodyPr>
          <a:lstStyle>
            <a:lvl1pPr marL="0" indent="0">
              <a:lnSpc>
                <a:spcPct val="90000"/>
              </a:lnSpc>
              <a:buNone/>
              <a:defRPr sz="1900" cap="none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Enter to enter Level 2 header here</a:t>
            </a:r>
          </a:p>
        </p:txBody>
      </p:sp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F4DCA7E5-C14E-EFF5-6BE9-4826838C73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024866"/>
            <a:ext cx="5190165" cy="329098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</a:defRPr>
            </a:lvl1pPr>
            <a:lvl2pPr marL="680177" indent="-285750">
              <a:buClr>
                <a:schemeClr val="tx2"/>
              </a:buClr>
              <a:buFont typeface="Arial" panose="020B0604020202020204" pitchFamily="34" charset="0"/>
              <a:buChar char="•"/>
              <a:defRPr sz="1600"/>
            </a:lvl2pPr>
            <a:lvl3pPr marL="1074604" indent="-285750">
              <a:buFont typeface="Arial" panose="020B0604020202020204" pitchFamily="34" charset="0"/>
              <a:buChar char="•"/>
              <a:defRPr sz="1600"/>
            </a:lvl3pPr>
            <a:lvl4pPr marL="1469030" indent="-285750">
              <a:buFont typeface="Arial" panose="020B0604020202020204" pitchFamily="34" charset="0"/>
              <a:buChar char="•"/>
              <a:defRPr/>
            </a:lvl4pPr>
            <a:lvl5pPr marL="1863458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021BDF8F-7B64-659D-5BE8-E490BDE808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5181600" cy="6858000"/>
          </a:xfrm>
          <a:prstGeom prst="rect">
            <a:avLst/>
          </a:prstGeom>
          <a:solidFill>
            <a:schemeClr val="accent3">
              <a:alpha val="25000"/>
            </a:schemeClr>
          </a:solidFill>
        </p:spPr>
        <p:txBody>
          <a:bodyPr anchor="ctr">
            <a:normAutofit/>
          </a:bodyPr>
          <a:lstStyle>
            <a:lvl1pPr marL="0" marR="0" indent="0" algn="l" defTabSz="788854" rtl="0" eaLnBrk="1" fontAlgn="auto" latinLnBrk="0" hangingPunct="1">
              <a:lnSpc>
                <a:spcPct val="90000"/>
              </a:lnSpc>
              <a:spcBef>
                <a:spcPts val="86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197213" marR="0" lvl="0" indent="-197213" algn="l" defTabSz="788854" rtl="0" eaLnBrk="1" fontAlgn="auto" latinLnBrk="0" hangingPunct="1">
              <a:lnSpc>
                <a:spcPct val="90000"/>
              </a:lnSpc>
              <a:spcBef>
                <a:spcPts val="862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782736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Step &amp; A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6503-DD78-2342-1E29-9AFE8C06A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363200" cy="914400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AF341-ED71-646A-640E-8FE822B368F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14400" y="1189703"/>
            <a:ext cx="10363200" cy="747252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900" b="0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enter Level 2 header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DFFEB-F573-0BB1-187E-BF04F49FD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02438" y="2952977"/>
            <a:ext cx="2423160" cy="251191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62748D-706E-CE54-B6E2-799FC7894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4475" y="2952977"/>
            <a:ext cx="2423160" cy="251191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00B23-F0D6-0912-2BA2-FF2421014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0DF546-748A-D965-DD85-EB6F83BB7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AF41C-0C01-4292-8B40-325CC9F1007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E4DE70-1C5B-27C1-6544-BB3D64F307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86511" y="2952977"/>
            <a:ext cx="2423160" cy="251191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EA1FB08-4A19-0340-C00E-F42975D05B9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601788" y="2248084"/>
            <a:ext cx="2424112" cy="50292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8DAFBBE-DE45-76C2-2F6F-52EBD21980B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894263" y="2248084"/>
            <a:ext cx="2424112" cy="50292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3603703-D075-3A9B-6057-E74BD4EAA3A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86738" y="2248084"/>
            <a:ext cx="2422525" cy="50292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904124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8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E06E6-993B-6CEE-F959-D2384A8E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65125"/>
            <a:ext cx="10363200" cy="9130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3579D4-E5DD-E8F8-F56C-4752D43F3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1441992"/>
            <a:ext cx="10363200" cy="434920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F96F0-2789-0A58-06EF-48860FB4C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356350"/>
            <a:ext cx="1036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75F41FE-6FDA-17BF-76AA-C86F706C4C33}"/>
              </a:ext>
            </a:extLst>
          </p:cNvPr>
          <p:cNvSpPr/>
          <p:nvPr userDrawn="1"/>
        </p:nvSpPr>
        <p:spPr>
          <a:xfrm>
            <a:off x="11519087" y="6043240"/>
            <a:ext cx="301752" cy="30175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B7DF8-B1EA-CC87-ECE4-7F641BE1B9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1363" y="6016752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fld id="{402AF41C-0C01-4292-8B40-325CC9F100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D11CFF-CFD2-85A6-6C08-1360F1769685}"/>
              </a:ext>
            </a:extLst>
          </p:cNvPr>
          <p:cNvSpPr txBox="1"/>
          <p:nvPr userDrawn="1"/>
        </p:nvSpPr>
        <p:spPr>
          <a:xfrm>
            <a:off x="914400" y="6019503"/>
            <a:ext cx="2989007" cy="3657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US" sz="1050" b="1"/>
              <a:t>Fred Hutchinson Cancer Center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2BD626-04AC-1B24-AE77-8AFB7AA9A945}"/>
              </a:ext>
            </a:extLst>
          </p:cNvPr>
          <p:cNvCxnSpPr>
            <a:cxnSpLocks/>
          </p:cNvCxnSpPr>
          <p:nvPr userDrawn="1"/>
        </p:nvCxnSpPr>
        <p:spPr>
          <a:xfrm flipH="1">
            <a:off x="3057832" y="6222047"/>
            <a:ext cx="8219768" cy="0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274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76">
          <p15:clr>
            <a:srgbClr val="F26B43"/>
          </p15:clr>
        </p15:guide>
        <p15:guide id="3" pos="3840">
          <p15:clr>
            <a:srgbClr val="F26B43"/>
          </p15:clr>
        </p15:guide>
        <p15:guide id="4" pos="7104">
          <p15:clr>
            <a:srgbClr val="F26B43"/>
          </p15:clr>
        </p15:guide>
        <p15:guide id="12" orient="horz" pos="600">
          <p15:clr>
            <a:srgbClr val="F26B43"/>
          </p15:clr>
        </p15:guide>
        <p15:guide id="13" orient="horz" pos="1032">
          <p15:clr>
            <a:srgbClr val="F26B43"/>
          </p15:clr>
        </p15:guide>
        <p15:guide id="14" orient="horz" pos="3648">
          <p15:clr>
            <a:srgbClr val="F26B43"/>
          </p15:clr>
        </p15:guide>
        <p15:guide id="15" orient="horz" pos="4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hyperlink" Target="https://fredhutch.org/cancer-care-report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2.pn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2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653676a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8334" y="6042798"/>
            <a:ext cx="304800" cy="3048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914391" y="6135080"/>
            <a:ext cx="3274665" cy="133350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l" fontAlgn="ctr">
              <a:lnSpc>
                <a:spcPts val="1050"/>
              </a:lnSpc>
            </a:pPr>
            <a:r>
              <a:rPr lang="en-US" sz="1050" dirty="0">
                <a:solidFill>
                  <a:srgbClr val="1B365D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Fred Hutchinson Cancer Center</a:t>
            </a:r>
            <a:endParaRPr lang="en-US" dirty="0"/>
          </a:p>
        </p:txBody>
      </p:sp>
      <p:pic>
        <p:nvPicPr>
          <p:cNvPr id="5" name="Image 2" descr="57f46da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7376" y="6217146"/>
            <a:ext cx="8220075" cy="19050"/>
          </a:xfrm>
          <a:prstGeom prst="rect">
            <a:avLst/>
          </a:prstGeom>
        </p:spPr>
      </p:pic>
      <p:pic>
        <p:nvPicPr>
          <p:cNvPr id="6" name="Image 3" descr="1e61e8a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657255"/>
            <a:ext cx="12192000" cy="1209675"/>
          </a:xfrm>
          <a:prstGeom prst="rect">
            <a:avLst/>
          </a:prstGeom>
        </p:spPr>
      </p:pic>
      <p:pic>
        <p:nvPicPr>
          <p:cNvPr id="7" name="Image 4" descr="35d4422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5638303"/>
            <a:ext cx="12192000" cy="1209675"/>
          </a:xfrm>
          <a:prstGeom prst="rect">
            <a:avLst/>
          </a:prstGeom>
        </p:spPr>
      </p:pic>
      <p:pic>
        <p:nvPicPr>
          <p:cNvPr id="8" name="Image 5" descr="2032f7a2.png"/>
          <p:cNvPicPr>
            <a:picLocks noChangeAspect="1"/>
          </p:cNvPicPr>
          <p:nvPr/>
        </p:nvPicPr>
        <p:blipFill>
          <a:blip r:embed="rId7"/>
          <a:srcRect b="1"/>
          <a:stretch/>
        </p:blipFill>
        <p:spPr>
          <a:xfrm>
            <a:off x="6318298" y="19084"/>
            <a:ext cx="5871902" cy="6857933"/>
          </a:xfrm>
          <a:prstGeom prst="rect">
            <a:avLst/>
          </a:prstGeom>
        </p:spPr>
      </p:pic>
      <p:pic>
        <p:nvPicPr>
          <p:cNvPr id="9" name="Image 6" descr="0e524fa2.png"/>
          <p:cNvPicPr>
            <a:picLocks noChangeAspect="1"/>
          </p:cNvPicPr>
          <p:nvPr/>
        </p:nvPicPr>
        <p:blipFill>
          <a:blip r:embed="rId8"/>
          <a:srcRect l="61" r="61"/>
          <a:stretch/>
        </p:blipFill>
        <p:spPr>
          <a:xfrm>
            <a:off x="617754" y="684387"/>
            <a:ext cx="2496215" cy="588954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490315" y="2028643"/>
            <a:ext cx="7645017" cy="2554454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l" fontAlgn="ctr">
              <a:lnSpc>
                <a:spcPts val="3780"/>
              </a:lnSpc>
            </a:pPr>
            <a:r>
              <a:rPr lang="en-US" sz="4200" dirty="0">
                <a:solidFill>
                  <a:srgbClr val="00C1D5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Value in Cancer Care Summit</a:t>
            </a:r>
            <a:br>
              <a:rPr lang="en-US" sz="4200" dirty="0">
                <a:solidFill>
                  <a:srgbClr val="00C1D5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</a:br>
            <a:r>
              <a:rPr lang="en-US" sz="4200" dirty="0">
                <a:solidFill>
                  <a:srgbClr val="00C1D5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2026</a:t>
            </a:r>
          </a:p>
          <a:p>
            <a:pPr algn="l" fontAlgn="ctr">
              <a:lnSpc>
                <a:spcPts val="3780"/>
              </a:lnSpc>
            </a:pPr>
            <a:endParaRPr lang="en-US" sz="1100" dirty="0">
              <a:solidFill>
                <a:srgbClr val="00C1D5"/>
              </a:solidFill>
              <a:latin typeface="Roboto Regular" pitchFamily="34" charset="0"/>
              <a:ea typeface="Roboto Regular" pitchFamily="34" charset="-122"/>
              <a:cs typeface="Roboto Bold" pitchFamily="34" charset="-120"/>
            </a:endParaRPr>
          </a:p>
          <a:p>
            <a:pPr algn="l" fontAlgn="ctr">
              <a:lnSpc>
                <a:spcPts val="3780"/>
              </a:lnSpc>
            </a:pPr>
            <a:r>
              <a:rPr lang="en-US" sz="3600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Hope in Action: Building Better Care in Times of Constraint</a:t>
            </a:r>
            <a:endParaRPr lang="en-US" dirty="0"/>
          </a:p>
        </p:txBody>
      </p:sp>
      <p:sp>
        <p:nvSpPr>
          <p:cNvPr id="11" name="Text 2"/>
          <p:cNvSpPr/>
          <p:nvPr/>
        </p:nvSpPr>
        <p:spPr>
          <a:xfrm>
            <a:off x="555397" y="5120524"/>
            <a:ext cx="6106418" cy="1004051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l" fontAlgn="ctr">
              <a:lnSpc>
                <a:spcPts val="2228"/>
              </a:lnSpc>
            </a:pPr>
            <a:r>
              <a:rPr lang="en-US" sz="2025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Scott Ramsey, MD, PhD and Veena Shankaran, MD</a:t>
            </a:r>
          </a:p>
          <a:p>
            <a:pPr algn="l" fontAlgn="ctr">
              <a:lnSpc>
                <a:spcPts val="2228"/>
              </a:lnSpc>
            </a:pPr>
            <a:r>
              <a:rPr lang="en-US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</a:rPr>
              <a:t>Bell Harbor Conference Center, Seattle, WA</a:t>
            </a:r>
          </a:p>
          <a:p>
            <a:pPr fontAlgn="ctr">
              <a:lnSpc>
                <a:spcPts val="2228"/>
              </a:lnSpc>
            </a:pPr>
            <a:r>
              <a:rPr lang="en-US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</a:rPr>
              <a:t>October 27, 2026</a:t>
            </a:r>
          </a:p>
        </p:txBody>
      </p:sp>
      <p:pic>
        <p:nvPicPr>
          <p:cNvPr id="14" name="Image 7" descr="6ecb9062.png"/>
          <p:cNvPicPr>
            <a:picLocks noChangeAspect="1"/>
          </p:cNvPicPr>
          <p:nvPr/>
        </p:nvPicPr>
        <p:blipFill>
          <a:blip r:embed="rId9"/>
          <a:srcRect l="6" r="6"/>
          <a:stretch/>
        </p:blipFill>
        <p:spPr>
          <a:xfrm>
            <a:off x="4199359" y="680067"/>
            <a:ext cx="3756923" cy="6875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0c273e62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0CEE-6193-CD27-D249-A6F895B4B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1582" y="483014"/>
            <a:ext cx="9018106" cy="709105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Roboto Regular"/>
                <a:ea typeface="Roboto Regular"/>
                <a:cs typeface="Arial" panose="020B0604020202020204" pitchFamily="34" charset="0"/>
              </a:rPr>
              <a:t>2026 Value in Cancer Care Steering Committee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E742E72-C766-87C2-31DC-0044FB1F02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576722"/>
              </p:ext>
            </p:extLst>
          </p:nvPr>
        </p:nvGraphicFramePr>
        <p:xfrm>
          <a:off x="1281112" y="1346012"/>
          <a:ext cx="9629775" cy="502920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3995333">
                  <a:extLst>
                    <a:ext uri="{9D8B030D-6E8A-4147-A177-3AD203B41FA5}">
                      <a16:colId xmlns:a16="http://schemas.microsoft.com/office/drawing/2014/main" val="3030231069"/>
                    </a:ext>
                  </a:extLst>
                </a:gridCol>
                <a:gridCol w="5634442">
                  <a:extLst>
                    <a:ext uri="{9D8B030D-6E8A-4147-A177-3AD203B41FA5}">
                      <a16:colId xmlns:a16="http://schemas.microsoft.com/office/drawing/2014/main" val="1599482075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Kristine Rinn, MD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Cancer Care Northwest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794658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Erica Harrington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Compass Oncology 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3949943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Julie Smith,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Confluence Health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26193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Karin Larson-Pollock,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Fred Hutch Cancer Center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84549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Janet Freeman-Daily, MS, Eng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GrayConnections.net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401617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Eric Chen,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Kaiser Permanente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172159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Yarrow McConnell, MD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MultiCare Regional Cancer Center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471815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Blair Irwin, MD, MBA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MultiCare Regional Cancer Center,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7346971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Sibel Blau,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Northwest Medical Specialties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4343915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Susanne Quistgaard,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Premera Blue Cross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6922592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Perry Soriano,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Providence Regional Cancer Partnership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312107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Nicole Saint Clair, MD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Regence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333896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Kelly Mardesich, MHA, BSN, RN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Skagit Regional Health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0254082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Sara </a:t>
                      </a:r>
                      <a:r>
                        <a:rPr lang="en-US" sz="1600" u="none" strike="noStrike" dirty="0" err="1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Grethlein</a:t>
                      </a:r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, MD, MBA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Swedish Cancer Institute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05426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Ashwani Rajput,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Swedish Cancer Institute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9766446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Nancy Thompson, RN, MSN, AOCNS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Swedish Cancer Institute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37357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Joseph Rosales,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Virginia Mason Franciscan Health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76452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Drew Oliveira,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Washington Health Alliance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423745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Heather Schultz,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Washington State Health Care Authority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862698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Richard McGee, MD</a:t>
                      </a:r>
                      <a:endParaRPr lang="en-US" sz="1600" b="0" i="0" u="none" strike="noStrike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  <a:latin typeface="Roboto Regular"/>
                        </a:rPr>
                        <a:t>Washington State Medical Oncology Society (WSMOS)</a:t>
                      </a:r>
                      <a:endParaRPr lang="en-US" sz="1600" b="0" i="0" u="none" strike="noStrike" dirty="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Roboto Regular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361695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2049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0774F1-B9D3-56D2-1559-4F06C353D4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71" b="9425"/>
          <a:stretch>
            <a:fillRect/>
          </a:stretch>
        </p:blipFill>
        <p:spPr>
          <a:xfrm>
            <a:off x="239452" y="2960537"/>
            <a:ext cx="5140765" cy="1620511"/>
          </a:xfrm>
          <a:prstGeom prst="rect">
            <a:avLst/>
          </a:prstGeom>
          <a:noFill/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DF9602C5-CCD3-B53F-3D86-F0DA5FA0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419100"/>
            <a:ext cx="10363200" cy="841374"/>
          </a:xfrm>
        </p:spPr>
        <p:txBody>
          <a:bodyPr anchor="ctr" anchorCtr="0">
            <a:no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</a:pPr>
            <a:r>
              <a:rPr lang="en-US" sz="3200" dirty="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rPr>
              <a:t>To Patients, Advocates, and Community Partners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FF72C6-B7EB-78C9-458E-784EE09106DD}"/>
              </a:ext>
            </a:extLst>
          </p:cNvPr>
          <p:cNvSpPr txBox="1"/>
          <p:nvPr/>
        </p:nvSpPr>
        <p:spPr>
          <a:xfrm>
            <a:off x="5380217" y="1931669"/>
            <a:ext cx="5943600" cy="3678246"/>
          </a:xfrm>
          <a:noFill/>
        </p:spPr>
        <p:txBody>
          <a:bodyPr wrap="square" lIns="0" tIns="0" rIns="0" bIns="0" rtlCol="0">
            <a:noAutofit/>
          </a:bodyPr>
          <a:lstStyle>
            <a:lvl1pPr marL="285750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00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defRPr>
            </a:lvl1pPr>
            <a:lvl2pPr marL="660187" lvl="1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50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defRPr>
            </a:lvl2pPr>
          </a:lstStyle>
          <a:p>
            <a:r>
              <a:rPr lang="en-US" dirty="0"/>
              <a:t>Patients, advocates, caregivers and patient partners have contributed to the Summit and to HICOR’s research program!</a:t>
            </a:r>
          </a:p>
          <a:p>
            <a:endParaRPr lang="en-US" dirty="0"/>
          </a:p>
          <a:p>
            <a:r>
              <a:rPr lang="en-US" dirty="0"/>
              <a:t>Special welcome to those who are with us for the first time today.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624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0CEE-6193-CD27-D249-A6F895B4B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1582" y="483014"/>
            <a:ext cx="9018106" cy="709105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Roboto Regular"/>
                <a:ea typeface="+mj-ea"/>
                <a:cs typeface="Arial" panose="020B0604020202020204" pitchFamily="34" charset="0"/>
              </a:rPr>
              <a:t>Thank You, Summit Sponsors!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2D1EF0-33BD-FB55-31F2-882B8DCF212E}"/>
              </a:ext>
            </a:extLst>
          </p:cNvPr>
          <p:cNvGrpSpPr/>
          <p:nvPr/>
        </p:nvGrpSpPr>
        <p:grpSpPr>
          <a:xfrm>
            <a:off x="1786225" y="1721047"/>
            <a:ext cx="9000567" cy="304518"/>
            <a:chOff x="1786225" y="1721047"/>
            <a:chExt cx="9000567" cy="304518"/>
          </a:xfrm>
          <a:solidFill>
            <a:srgbClr val="B769E7"/>
          </a:solidFill>
        </p:grpSpPr>
        <p:cxnSp>
          <p:nvCxnSpPr>
            <p:cNvPr id="45" name="AutoShape 14">
              <a:extLst>
                <a:ext uri="{FF2B5EF4-FFF2-40B4-BE49-F238E27FC236}">
                  <a16:creationId xmlns:a16="http://schemas.microsoft.com/office/drawing/2014/main" id="{C41752D4-BF29-D06C-8D20-F8AB3EF040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86225" y="1873306"/>
              <a:ext cx="9000567" cy="0"/>
            </a:xfrm>
            <a:prstGeom prst="straightConnector1">
              <a:avLst/>
            </a:prstGeom>
            <a:grpFill/>
            <a:ln w="25400" algn="ctr">
              <a:solidFill>
                <a:srgbClr val="B769E7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sp>
          <p:nvSpPr>
            <p:cNvPr id="46" name="Text Box 15">
              <a:extLst>
                <a:ext uri="{FF2B5EF4-FFF2-40B4-BE49-F238E27FC236}">
                  <a16:creationId xmlns:a16="http://schemas.microsoft.com/office/drawing/2014/main" id="{E7C88C94-A631-6D7C-AC07-C79D9A0750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4595" y="1721047"/>
              <a:ext cx="1402809" cy="304518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CONNECTION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8" name="Picture 7" descr="A blue and grey logo&#10;&#10;AI-generated content may be incorrect.">
            <a:extLst>
              <a:ext uri="{FF2B5EF4-FFF2-40B4-BE49-F238E27FC236}">
                <a16:creationId xmlns:a16="http://schemas.microsoft.com/office/drawing/2014/main" id="{53CCF754-5582-C039-856C-182994EA94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104" y="4849934"/>
            <a:ext cx="4383791" cy="1212538"/>
          </a:xfrm>
          <a:prstGeom prst="rect">
            <a:avLst/>
          </a:prstGeom>
        </p:spPr>
      </p:pic>
      <p:pic>
        <p:nvPicPr>
          <p:cNvPr id="14" name="Picture 13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74F46F79-8A7D-5D9F-307D-4EE7B4E4E9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613" y="2111161"/>
            <a:ext cx="6808774" cy="954585"/>
          </a:xfrm>
          <a:prstGeom prst="rect">
            <a:avLst/>
          </a:prstGeom>
        </p:spPr>
      </p:pic>
      <p:pic>
        <p:nvPicPr>
          <p:cNvPr id="2" name="Picture 1" descr="A purple text with white background&#10;&#10;AI-generated content may be incorrect.">
            <a:extLst>
              <a:ext uri="{FF2B5EF4-FFF2-40B4-BE49-F238E27FC236}">
                <a16:creationId xmlns:a16="http://schemas.microsoft.com/office/drawing/2014/main" id="{DDC65930-E770-A128-52BF-876C5D48B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2350" y="3065746"/>
            <a:ext cx="5666994" cy="137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2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 and white logo&#10;&#10;AI-generated content may be incorrect.">
            <a:extLst>
              <a:ext uri="{FF2B5EF4-FFF2-40B4-BE49-F238E27FC236}">
                <a16:creationId xmlns:a16="http://schemas.microsoft.com/office/drawing/2014/main" id="{1318C799-B95B-BEC0-96ED-ABB81B16B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925" y="1495404"/>
            <a:ext cx="2525855" cy="1311131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0CEE-6193-CD27-D249-A6F895B4B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1582" y="483014"/>
            <a:ext cx="9018106" cy="709105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Roboto Regular"/>
                <a:ea typeface="+mj-ea"/>
                <a:cs typeface="Arial" panose="020B0604020202020204" pitchFamily="34" charset="0"/>
              </a:rPr>
              <a:t>Thank You, Summit Sponsors!</a:t>
            </a:r>
          </a:p>
        </p:txBody>
      </p:sp>
      <p:pic>
        <p:nvPicPr>
          <p:cNvPr id="10" name="Picture 9" descr="A logo with blue circles and white text&#10;&#10;Description automatically generated">
            <a:extLst>
              <a:ext uri="{FF2B5EF4-FFF2-40B4-BE49-F238E27FC236}">
                <a16:creationId xmlns:a16="http://schemas.microsoft.com/office/drawing/2014/main" id="{54DBB694-2937-A8E2-979F-283466552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254" y="3123788"/>
            <a:ext cx="3311053" cy="886508"/>
          </a:xfrm>
          <a:prstGeom prst="rect">
            <a:avLst/>
          </a:prstGeom>
        </p:spPr>
      </p:pic>
      <p:pic>
        <p:nvPicPr>
          <p:cNvPr id="11" name="Picture 10" descr="A black and grey sign with white text&#10;&#10;Description automatically generated">
            <a:extLst>
              <a:ext uri="{FF2B5EF4-FFF2-40B4-BE49-F238E27FC236}">
                <a16:creationId xmlns:a16="http://schemas.microsoft.com/office/drawing/2014/main" id="{A047930C-3D89-C61F-9C46-B16641E696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105" y="3109716"/>
            <a:ext cx="3743329" cy="1030453"/>
          </a:xfrm>
          <a:prstGeom prst="rect">
            <a:avLst/>
          </a:prstGeom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74BE0245-B9DA-4657-838F-76842775F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43" b="29181"/>
          <a:stretch>
            <a:fillRect/>
          </a:stretch>
        </p:blipFill>
        <p:spPr bwMode="auto">
          <a:xfrm>
            <a:off x="4054860" y="1680973"/>
            <a:ext cx="3922489" cy="939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B3BFA8A-EE2E-3F3F-D4B9-1E253D71F244}"/>
              </a:ext>
            </a:extLst>
          </p:cNvPr>
          <p:cNvSpPr txBox="1"/>
          <p:nvPr/>
        </p:nvSpPr>
        <p:spPr>
          <a:xfrm>
            <a:off x="1455981" y="5915669"/>
            <a:ext cx="4256981" cy="4153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</a:pPr>
            <a:r>
              <a:rPr lang="en-US" sz="2400" dirty="0">
                <a:latin typeface="Roboto Regular"/>
              </a:rPr>
              <a:t>American Cancer Society</a:t>
            </a:r>
          </a:p>
        </p:txBody>
      </p:sp>
      <p:grpSp>
        <p:nvGrpSpPr>
          <p:cNvPr id="47" name="Group 2">
            <a:extLst>
              <a:ext uri="{FF2B5EF4-FFF2-40B4-BE49-F238E27FC236}">
                <a16:creationId xmlns:a16="http://schemas.microsoft.com/office/drawing/2014/main" id="{864BFCF3-F78F-48E1-A7E7-A196B34A6BB1}"/>
              </a:ext>
            </a:extLst>
          </p:cNvPr>
          <p:cNvGrpSpPr>
            <a:grpSpLocks/>
          </p:cNvGrpSpPr>
          <p:nvPr/>
        </p:nvGrpSpPr>
        <p:grpSpPr bwMode="auto">
          <a:xfrm>
            <a:off x="2659061" y="2844247"/>
            <a:ext cx="6873875" cy="301752"/>
            <a:chOff x="106740960" y="106866690"/>
            <a:chExt cx="6873240" cy="301752"/>
          </a:xfrm>
        </p:grpSpPr>
        <p:cxnSp>
          <p:nvCxnSpPr>
            <p:cNvPr id="48" name="AutoShape 3">
              <a:extLst>
                <a:ext uri="{FF2B5EF4-FFF2-40B4-BE49-F238E27FC236}">
                  <a16:creationId xmlns:a16="http://schemas.microsoft.com/office/drawing/2014/main" id="{5D09BA47-D20C-3E07-1348-EFA6F05DC5F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6740960" y="106984800"/>
              <a:ext cx="6873240" cy="15240"/>
            </a:xfrm>
            <a:prstGeom prst="straightConnector1">
              <a:avLst/>
            </a:prstGeom>
            <a:noFill/>
            <a:ln w="25400">
              <a:solidFill>
                <a:srgbClr val="FFB5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sp>
          <p:nvSpPr>
            <p:cNvPr id="49" name="Text Box 4">
              <a:extLst>
                <a:ext uri="{FF2B5EF4-FFF2-40B4-BE49-F238E27FC236}">
                  <a16:creationId xmlns:a16="http://schemas.microsoft.com/office/drawing/2014/main" id="{19FBD647-5BBD-6779-2FDB-3390EE1037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895252" y="106866690"/>
              <a:ext cx="554355" cy="301752"/>
            </a:xfrm>
            <a:prstGeom prst="rect">
              <a:avLst/>
            </a:prstGeom>
            <a:solidFill>
              <a:srgbClr val="FFB5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GOLD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2ACEC21-B65F-D15C-68B3-6A3725C82972}"/>
              </a:ext>
            </a:extLst>
          </p:cNvPr>
          <p:cNvGrpSpPr/>
          <p:nvPr/>
        </p:nvGrpSpPr>
        <p:grpSpPr>
          <a:xfrm>
            <a:off x="1786225" y="1318363"/>
            <a:ext cx="9000567" cy="304518"/>
            <a:chOff x="1786225" y="1318363"/>
            <a:chExt cx="9000567" cy="304518"/>
          </a:xfrm>
        </p:grpSpPr>
        <p:cxnSp>
          <p:nvCxnSpPr>
            <p:cNvPr id="7" name="AutoShape 14">
              <a:extLst>
                <a:ext uri="{FF2B5EF4-FFF2-40B4-BE49-F238E27FC236}">
                  <a16:creationId xmlns:a16="http://schemas.microsoft.com/office/drawing/2014/main" id="{BE67E5EE-416F-E72F-164B-B7F05A5B15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86225" y="1469983"/>
              <a:ext cx="9000567" cy="0"/>
            </a:xfrm>
            <a:prstGeom prst="straightConnector1">
              <a:avLst/>
            </a:prstGeom>
            <a:noFill/>
            <a:ln w="25400" algn="ctr">
              <a:solidFill>
                <a:srgbClr val="0A799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sp>
          <p:nvSpPr>
            <p:cNvPr id="8" name="Text Box 15">
              <a:extLst>
                <a:ext uri="{FF2B5EF4-FFF2-40B4-BE49-F238E27FC236}">
                  <a16:creationId xmlns:a16="http://schemas.microsoft.com/office/drawing/2014/main" id="{D0BA24E1-EFEB-5450-C291-ECC8672CE5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97294" y="1318363"/>
              <a:ext cx="987103" cy="304518"/>
            </a:xfrm>
            <a:prstGeom prst="rect">
              <a:avLst/>
            </a:prstGeom>
            <a:solidFill>
              <a:srgbClr val="0A799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400" b="1" dirty="0">
                  <a:solidFill>
                    <a:srgbClr val="FFFFFF"/>
                  </a:solidFill>
                  <a:latin typeface="Calibri" panose="020F0502020204030204" pitchFamily="34" charset="0"/>
                </a:rPr>
                <a:t>ACCESS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24" name="Picture 23" descr="A close-up of a logo&#10;&#10;AI-generated content may be incorrect.">
            <a:extLst>
              <a:ext uri="{FF2B5EF4-FFF2-40B4-BE49-F238E27FC236}">
                <a16:creationId xmlns:a16="http://schemas.microsoft.com/office/drawing/2014/main" id="{C57D3505-B353-D9A6-E565-D525FB5F8E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734" y="4452969"/>
            <a:ext cx="2708092" cy="105887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F1FDEC4C-C705-6898-0BBE-6DB51CAF7F56}"/>
              </a:ext>
            </a:extLst>
          </p:cNvPr>
          <p:cNvGrpSpPr/>
          <p:nvPr/>
        </p:nvGrpSpPr>
        <p:grpSpPr>
          <a:xfrm>
            <a:off x="2659060" y="5551395"/>
            <a:ext cx="6873875" cy="301752"/>
            <a:chOff x="2659060" y="5368742"/>
            <a:chExt cx="6873875" cy="301752"/>
          </a:xfrm>
          <a:solidFill>
            <a:srgbClr val="6884A1"/>
          </a:solidFill>
        </p:grpSpPr>
        <p:cxnSp>
          <p:nvCxnSpPr>
            <p:cNvPr id="54" name="AutoShape 9">
              <a:extLst>
                <a:ext uri="{FF2B5EF4-FFF2-40B4-BE49-F238E27FC236}">
                  <a16:creationId xmlns:a16="http://schemas.microsoft.com/office/drawing/2014/main" id="{A85DD1A3-A150-002E-B121-418FA7DB2C6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659060" y="5499270"/>
              <a:ext cx="6873875" cy="15240"/>
            </a:xfrm>
            <a:prstGeom prst="straightConnector1">
              <a:avLst/>
            </a:prstGeom>
            <a:grpFill/>
            <a:ln w="25400" algn="ctr">
              <a:solidFill>
                <a:srgbClr val="6884A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cxnSp>
        <p:sp>
          <p:nvSpPr>
            <p:cNvPr id="55" name="Text Box 10">
              <a:extLst>
                <a:ext uri="{FF2B5EF4-FFF2-40B4-BE49-F238E27FC236}">
                  <a16:creationId xmlns:a16="http://schemas.microsoft.com/office/drawing/2014/main" id="{B7B57C32-8917-6DDB-517F-E3A856083A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9727" y="5368742"/>
              <a:ext cx="1602239" cy="301752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1" i="0" u="none" strike="noStrike" cap="none" normalizeH="0" baseline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NETWORK BREAK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20" name="Group 2">
            <a:extLst>
              <a:ext uri="{FF2B5EF4-FFF2-40B4-BE49-F238E27FC236}">
                <a16:creationId xmlns:a16="http://schemas.microsoft.com/office/drawing/2014/main" id="{A92736E3-F117-E905-D2BC-7177FAF27075}"/>
              </a:ext>
            </a:extLst>
          </p:cNvPr>
          <p:cNvGrpSpPr>
            <a:grpSpLocks/>
          </p:cNvGrpSpPr>
          <p:nvPr/>
        </p:nvGrpSpPr>
        <p:grpSpPr bwMode="auto">
          <a:xfrm>
            <a:off x="2659060" y="4267157"/>
            <a:ext cx="6873875" cy="282975"/>
            <a:chOff x="106740960" y="106866690"/>
            <a:chExt cx="6873240" cy="282975"/>
          </a:xfrm>
          <a:solidFill>
            <a:srgbClr val="23ABC5"/>
          </a:solidFill>
        </p:grpSpPr>
        <p:cxnSp>
          <p:nvCxnSpPr>
            <p:cNvPr id="21" name="AutoShape 3">
              <a:extLst>
                <a:ext uri="{FF2B5EF4-FFF2-40B4-BE49-F238E27FC236}">
                  <a16:creationId xmlns:a16="http://schemas.microsoft.com/office/drawing/2014/main" id="{CE5BED79-B016-54D1-0694-C1F6CDA8BF1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06740960" y="106984800"/>
              <a:ext cx="6873240" cy="15240"/>
            </a:xfrm>
            <a:prstGeom prst="straightConnector1">
              <a:avLst/>
            </a:prstGeom>
            <a:ln>
              <a:solidFill>
                <a:srgbClr val="B4B4B4"/>
              </a:solidFill>
              <a:headEnd/>
              <a:tailEnd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22" name="Text Box 4">
              <a:extLst>
                <a:ext uri="{FF2B5EF4-FFF2-40B4-BE49-F238E27FC236}">
                  <a16:creationId xmlns:a16="http://schemas.microsoft.com/office/drawing/2014/main" id="{30257A3C-FA4C-0DF4-8D2D-3E1A450A1D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895252" y="106866690"/>
              <a:ext cx="606034" cy="282975"/>
            </a:xfrm>
            <a:prstGeom prst="rect">
              <a:avLst/>
            </a:prstGeom>
            <a:solidFill>
              <a:srgbClr val="B4B4B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1400" b="1">
                  <a:solidFill>
                    <a:srgbClr val="FFFFFF"/>
                  </a:solidFill>
                  <a:latin typeface="Calibri" panose="020F0502020204030204" pitchFamily="34" charset="0"/>
                </a:rPr>
                <a:t>SILVER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7A0044B-C92E-AFC5-7A0A-5DC373F7FB23}"/>
              </a:ext>
            </a:extLst>
          </p:cNvPr>
          <p:cNvSpPr txBox="1"/>
          <p:nvPr/>
        </p:nvSpPr>
        <p:spPr>
          <a:xfrm>
            <a:off x="5597294" y="5913918"/>
            <a:ext cx="5483358" cy="4153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</a:pPr>
            <a:r>
              <a:rPr lang="en-US" sz="2400" dirty="0">
                <a:latin typeface="Roboto Regular"/>
              </a:rPr>
              <a:t>Puget Sound Oncology Nursing Society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66DCB0-8DFE-AB93-7237-CC311F926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067" y="1842905"/>
            <a:ext cx="2264047" cy="616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AFE001D-5D5C-EBA3-41F6-C52C43D625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2175" y="4584921"/>
            <a:ext cx="2708091" cy="84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727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0CEE-6193-CD27-D249-A6F895B4B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1582" y="483014"/>
            <a:ext cx="9018106" cy="709105"/>
          </a:xfrm>
        </p:spPr>
        <p:txBody>
          <a:bodyPr/>
          <a:lstStyle/>
          <a:p>
            <a:r>
              <a:rPr lang="en-US" sz="4000" dirty="0">
                <a:solidFill>
                  <a:srgbClr val="002060"/>
                </a:solidFill>
                <a:latin typeface="Roboto Regular"/>
                <a:ea typeface="+mj-ea"/>
                <a:cs typeface="Arial" panose="020B0604020202020204" pitchFamily="34" charset="0"/>
              </a:rPr>
              <a:t>What we hope you will do today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49C87-702D-8F0F-A245-C7ECCC54D320}"/>
              </a:ext>
            </a:extLst>
          </p:cNvPr>
          <p:cNvSpPr txBox="1"/>
          <p:nvPr/>
        </p:nvSpPr>
        <p:spPr>
          <a:xfrm>
            <a:off x="1310306" y="1447788"/>
            <a:ext cx="10265608" cy="50101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 algn="l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rPr>
              <a:t>Engage with us</a:t>
            </a:r>
          </a:p>
          <a:p>
            <a:pPr marL="660187" lvl="1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rPr>
              <a:t>Ask questions</a:t>
            </a:r>
          </a:p>
          <a:p>
            <a:pPr marL="660187" lvl="1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rPr>
              <a:t>Share your story (briefly, so others can too!)</a:t>
            </a:r>
          </a:p>
          <a:p>
            <a:pPr marL="660187" lvl="1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002060"/>
              </a:solidFill>
              <a:latin typeface="Roboto Regular"/>
              <a:cs typeface="Arial" panose="020B0604020202020204" pitchFamily="34" charset="0"/>
            </a:endParaRPr>
          </a:p>
          <a:p>
            <a:pPr marL="285750" indent="-285750" algn="l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rPr>
              <a:t>Meet someone new</a:t>
            </a:r>
          </a:p>
          <a:p>
            <a:pPr marL="660187" lvl="1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rPr>
              <a:t>Take advantage of the opportunity to talk to someone with a different perspective</a:t>
            </a:r>
          </a:p>
          <a:p>
            <a:pPr marL="660187" lvl="1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500" dirty="0">
              <a:solidFill>
                <a:srgbClr val="002060"/>
              </a:solidFill>
              <a:latin typeface="Roboto Regular"/>
              <a:cs typeface="Arial" panose="020B0604020202020204" pitchFamily="34" charset="0"/>
            </a:endParaRPr>
          </a:p>
          <a:p>
            <a:pPr marL="285750" indent="-285750" algn="l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rPr>
              <a:t>Celebrate our unique and special cancer care community</a:t>
            </a:r>
          </a:p>
          <a:p>
            <a:pPr marL="660187" lvl="1" indent="-285750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500" dirty="0">
                <a:solidFill>
                  <a:srgbClr val="002060"/>
                </a:solidFill>
                <a:latin typeface="Roboto Regular"/>
                <a:cs typeface="Arial" panose="020B0604020202020204" pitchFamily="34" charset="0"/>
              </a:rPr>
              <a:t>Happy hour is on us!</a:t>
            </a:r>
          </a:p>
        </p:txBody>
      </p:sp>
    </p:spTree>
    <p:extLst>
      <p:ext uri="{BB962C8B-B14F-4D97-AF65-F5344CB8AC3E}">
        <p14:creationId xmlns:p14="http://schemas.microsoft.com/office/powerpoint/2010/main" val="2204872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9B053-FC77-18D8-D737-544D38A78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BCC9A-26E7-921D-CA75-FA29D3656416}"/>
              </a:ext>
            </a:extLst>
          </p:cNvPr>
          <p:cNvSpPr txBox="1">
            <a:spLocks/>
          </p:cNvSpPr>
          <p:nvPr/>
        </p:nvSpPr>
        <p:spPr>
          <a:xfrm>
            <a:off x="370046" y="136884"/>
            <a:ext cx="10976981" cy="1104775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rgbClr val="002060"/>
                </a:solidFill>
                <a:latin typeface="Roboto Regular"/>
              </a:rPr>
              <a:t>Community Cancer Care Report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47704D-0CA4-C48C-B0F6-D3E3EA166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856" y="1440340"/>
            <a:ext cx="3822231" cy="49605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B2EBFE-9857-9058-770A-999839FCF941}"/>
              </a:ext>
            </a:extLst>
          </p:cNvPr>
          <p:cNvSpPr txBox="1"/>
          <p:nvPr/>
        </p:nvSpPr>
        <p:spPr>
          <a:xfrm>
            <a:off x="370046" y="5033790"/>
            <a:ext cx="58112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Roboto Regular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fredhutch.org/cancer-care-report</a:t>
            </a:r>
            <a:endParaRPr lang="en-US" sz="2800" dirty="0">
              <a:solidFill>
                <a:schemeClr val="accent5">
                  <a:lumMod val="50000"/>
                </a:schemeClr>
              </a:solidFill>
              <a:latin typeface="Roboto Regula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3E432-D435-23C9-69E1-1AC5807BB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1913" y="1973442"/>
            <a:ext cx="2911115" cy="29111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5416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20CEE-6193-CD27-D249-A6F895B4B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1582" y="483014"/>
            <a:ext cx="9018106" cy="709105"/>
          </a:xfrm>
        </p:spPr>
        <p:txBody>
          <a:bodyPr/>
          <a:lstStyle/>
          <a:p>
            <a:r>
              <a:rPr lang="en-US" sz="3200" dirty="0">
                <a:solidFill>
                  <a:srgbClr val="002060"/>
                </a:solidFill>
                <a:latin typeface="Roboto Regular"/>
                <a:ea typeface="+mj-ea"/>
                <a:cs typeface="Arial" panose="020B0604020202020204" pitchFamily="34" charset="0"/>
              </a:rPr>
              <a:t>The HICOR team is here to support you!</a:t>
            </a:r>
          </a:p>
        </p:txBody>
      </p:sp>
      <p:pic>
        <p:nvPicPr>
          <p:cNvPr id="7" name="Picture 6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C07212FD-85B6-5662-1E5C-8FD064679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5" y="1310571"/>
            <a:ext cx="10687050" cy="49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68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8BBBE-9E02-DEF5-3CC2-E28A171C3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1579308"/>
            <a:ext cx="10603150" cy="3238939"/>
          </a:xfrm>
        </p:spPr>
        <p:txBody>
          <a:bodyPr>
            <a:normAutofit/>
          </a:bodyPr>
          <a:lstStyle/>
          <a:p>
            <a:r>
              <a:rPr lang="en-US" sz="4200" dirty="0">
                <a:latin typeface="Roboto Regular"/>
              </a:rPr>
              <a:t>Hope in Action: </a:t>
            </a:r>
            <a:br>
              <a:rPr lang="en-US" sz="4200" dirty="0">
                <a:latin typeface="Roboto Regular"/>
              </a:rPr>
            </a:br>
            <a:r>
              <a:rPr lang="en-US" sz="4200" dirty="0">
                <a:latin typeface="Roboto Regular"/>
              </a:rPr>
              <a:t>Building Better Care in Times of Constraint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9869B1-939C-E9B7-6D27-D407ACE96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45922" y="5278692"/>
            <a:ext cx="8631677" cy="810958"/>
          </a:xfrm>
        </p:spPr>
        <p:txBody>
          <a:bodyPr/>
          <a:lstStyle/>
          <a:p>
            <a:r>
              <a:rPr lang="en-US" dirty="0">
                <a:latin typeface="Roboto Regular"/>
              </a:rPr>
              <a:t>Veena Shankaran, MD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2413A-AB2B-4AC6-7852-BCB4F46B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7488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2AF41C-0C01-4292-8B40-325CC9F1007B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7488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72D06F-5409-45BD-B6AF-1991150CA4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709" y="4530852"/>
            <a:ext cx="1485900" cy="1485900"/>
          </a:xfrm>
          <a:prstGeom prst="flowChartConnector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4569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13C3F5-4B4E-1DBE-5B67-7D242E522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2">
            <a:extLst>
              <a:ext uri="{FF2B5EF4-FFF2-40B4-BE49-F238E27FC236}">
                <a16:creationId xmlns:a16="http://schemas.microsoft.com/office/drawing/2014/main" id="{23D13E13-83E8-4174-31AF-297BB8F497AF}"/>
              </a:ext>
            </a:extLst>
          </p:cNvPr>
          <p:cNvSpPr/>
          <p:nvPr/>
        </p:nvSpPr>
        <p:spPr>
          <a:xfrm>
            <a:off x="306477" y="3888024"/>
            <a:ext cx="1279222" cy="1120954"/>
          </a:xfrm>
          <a:prstGeom prst="roundRect">
            <a:avLst>
              <a:gd name="adj" fmla="val 6400"/>
            </a:avLst>
          </a:prstGeom>
          <a:solidFill>
            <a:srgbClr val="0A799A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36FA80CF-F862-7696-AA71-D27B24E63DF4}"/>
              </a:ext>
            </a:extLst>
          </p:cNvPr>
          <p:cNvSpPr/>
          <p:nvPr/>
        </p:nvSpPr>
        <p:spPr>
          <a:xfrm>
            <a:off x="755824" y="33676"/>
            <a:ext cx="4007137" cy="588493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l" fontAlgn="ctr">
              <a:lnSpc>
                <a:spcPts val="4104"/>
              </a:lnSpc>
            </a:pPr>
            <a:endParaRPr lang="en-US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EC9E6D0-F436-FB9E-7039-17F579D1E56E}"/>
              </a:ext>
            </a:extLst>
          </p:cNvPr>
          <p:cNvSpPr/>
          <p:nvPr/>
        </p:nvSpPr>
        <p:spPr>
          <a:xfrm>
            <a:off x="555415" y="1591185"/>
            <a:ext cx="4407953" cy="516136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  <a:spcBef>
                <a:spcPts val="500"/>
              </a:spcBef>
              <a:defRPr/>
            </a:pPr>
            <a:r>
              <a:rPr lang="en-US" sz="2400" dirty="0">
                <a:solidFill>
                  <a:srgbClr val="00C1D5"/>
                </a:solidFill>
                <a:latin typeface="Arial"/>
              </a:rPr>
              <a:t>Cancer treatment has become</a:t>
            </a:r>
            <a:br>
              <a:rPr lang="en-US" sz="2400" dirty="0">
                <a:solidFill>
                  <a:srgbClr val="00C1D5"/>
                </a:solidFill>
                <a:latin typeface="Arial"/>
              </a:rPr>
            </a:br>
            <a:r>
              <a:rPr lang="en-US" sz="2400" dirty="0">
                <a:solidFill>
                  <a:srgbClr val="00C1D5"/>
                </a:solidFill>
                <a:latin typeface="Arial"/>
              </a:rPr>
              <a:t>dramatically more effective</a:t>
            </a: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5F874BD-BB6B-F834-85CB-28647E95819D}"/>
              </a:ext>
            </a:extLst>
          </p:cNvPr>
          <p:cNvSpPr/>
          <p:nvPr/>
        </p:nvSpPr>
        <p:spPr>
          <a:xfrm>
            <a:off x="317086" y="2601743"/>
            <a:ext cx="1279222" cy="1120954"/>
          </a:xfrm>
          <a:prstGeom prst="roundRect">
            <a:avLst>
              <a:gd name="adj" fmla="val 6400"/>
            </a:avLst>
          </a:prstGeom>
          <a:solidFill>
            <a:srgbClr val="0A799A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-7be6fa9e.png">
            <a:extLst>
              <a:ext uri="{FF2B5EF4-FFF2-40B4-BE49-F238E27FC236}">
                <a16:creationId xmlns:a16="http://schemas.microsoft.com/office/drawing/2014/main" id="{E063B59F-B3C7-D726-017F-EAD45965C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36" y="2755097"/>
            <a:ext cx="968904" cy="791272"/>
          </a:xfrm>
          <a:prstGeom prst="rect">
            <a:avLst/>
          </a:prstGeom>
        </p:spPr>
      </p:pic>
      <p:pic>
        <p:nvPicPr>
          <p:cNvPr id="11" name="Image 1" descr="5d1a0f22.png">
            <a:extLst>
              <a:ext uri="{FF2B5EF4-FFF2-40B4-BE49-F238E27FC236}">
                <a16:creationId xmlns:a16="http://schemas.microsoft.com/office/drawing/2014/main" id="{9C0BDF89-E73D-7E65-334C-577FFC691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28" y="4143470"/>
            <a:ext cx="938941" cy="6221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4FFF73-3D50-CC27-7F66-1067C93DC6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8839" t="-422" r="17536" b="304"/>
          <a:stretch>
            <a:fillRect/>
          </a:stretch>
        </p:blipFill>
        <p:spPr>
          <a:xfrm>
            <a:off x="5646787" y="-25969"/>
            <a:ext cx="6545213" cy="6866213"/>
          </a:xfrm>
          <a:prstGeom prst="rect">
            <a:avLst/>
          </a:prstGeom>
        </p:spPr>
      </p:pic>
      <p:sp>
        <p:nvSpPr>
          <p:cNvPr id="28" name="Text 1">
            <a:extLst>
              <a:ext uri="{FF2B5EF4-FFF2-40B4-BE49-F238E27FC236}">
                <a16:creationId xmlns:a16="http://schemas.microsoft.com/office/drawing/2014/main" id="{806F61C7-DFB1-8281-C167-DF0D76B62135}"/>
              </a:ext>
            </a:extLst>
          </p:cNvPr>
          <p:cNvSpPr/>
          <p:nvPr/>
        </p:nvSpPr>
        <p:spPr>
          <a:xfrm>
            <a:off x="1814785" y="2663889"/>
            <a:ext cx="3654561" cy="1002522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l" fontAlgn="ctr"/>
            <a:r>
              <a:rPr lang="en-US" dirty="0">
                <a:solidFill>
                  <a:schemeClr val="bg1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Better screening, targeted</a:t>
            </a:r>
            <a:br>
              <a:rPr lang="en-US" dirty="0">
                <a:solidFill>
                  <a:schemeClr val="bg1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dirty="0">
                <a:solidFill>
                  <a:schemeClr val="bg1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therapies, supportive care, and survival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1339DBF8-5031-FFFC-9896-FE272DE7E0E7}"/>
              </a:ext>
            </a:extLst>
          </p:cNvPr>
          <p:cNvSpPr/>
          <p:nvPr/>
        </p:nvSpPr>
        <p:spPr>
          <a:xfrm>
            <a:off x="1814786" y="4013229"/>
            <a:ext cx="3654562" cy="1002522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fontAlgn="ctr"/>
            <a:r>
              <a:rPr lang="en-US" dirty="0">
                <a:solidFill>
                  <a:schemeClr val="bg1"/>
                </a:solidFill>
                <a:latin typeface="Roboto Regular" pitchFamily="34" charset="0"/>
                <a:ea typeface="Roboto Regular" pitchFamily="34" charset="-122"/>
              </a:rPr>
              <a:t>Benefits of those advances depend on whether people can access, afford, navigate, and complete care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F541F0-E8AE-E78E-8A6C-D3178E6D8B38}"/>
              </a:ext>
            </a:extLst>
          </p:cNvPr>
          <p:cNvSpPr txBox="1"/>
          <p:nvPr/>
        </p:nvSpPr>
        <p:spPr>
          <a:xfrm>
            <a:off x="1723376" y="5354349"/>
            <a:ext cx="365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en-US" dirty="0">
                <a:solidFill>
                  <a:schemeClr val="bg1"/>
                </a:solidFill>
                <a:latin typeface="Roboto Regular" pitchFamily="34" charset="0"/>
                <a:ea typeface="Roboto Regular" pitchFamily="34" charset="-122"/>
              </a:rPr>
              <a:t>Burden increasingly falls on patients and families</a:t>
            </a: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0CA1A02-3A45-2F16-DBB9-67E9C3724EE9}"/>
              </a:ext>
            </a:extLst>
          </p:cNvPr>
          <p:cNvSpPr/>
          <p:nvPr/>
        </p:nvSpPr>
        <p:spPr>
          <a:xfrm>
            <a:off x="71120" y="401477"/>
            <a:ext cx="5466428" cy="915909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/>
            <a:r>
              <a:rPr lang="en-US" sz="32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</a:rPr>
              <a:t>The Changing Landscape </a:t>
            </a:r>
          </a:p>
          <a:p>
            <a:pPr algn="ctr" fontAlgn="ctr"/>
            <a:r>
              <a:rPr lang="en-US" sz="32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</a:rPr>
              <a:t>of Cancer Care</a:t>
            </a:r>
            <a:endParaRPr lang="en-US" sz="3200" dirty="0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924F188F-BCA7-4619-6A5A-AB139768A447}"/>
              </a:ext>
            </a:extLst>
          </p:cNvPr>
          <p:cNvSpPr/>
          <p:nvPr/>
        </p:nvSpPr>
        <p:spPr>
          <a:xfrm>
            <a:off x="306477" y="5215198"/>
            <a:ext cx="1279222" cy="1120954"/>
          </a:xfrm>
          <a:prstGeom prst="roundRect">
            <a:avLst>
              <a:gd name="adj" fmla="val 6400"/>
            </a:avLst>
          </a:prstGeom>
          <a:solidFill>
            <a:srgbClr val="0A799A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DBBCC2-1C69-5F05-6358-5BAD827B63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603" t="15126" r="18330" b="10052"/>
          <a:stretch>
            <a:fillRect/>
          </a:stretch>
        </p:blipFill>
        <p:spPr>
          <a:xfrm>
            <a:off x="479928" y="5360821"/>
            <a:ext cx="838201" cy="92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11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8">
            <a:extLst>
              <a:ext uri="{FF2B5EF4-FFF2-40B4-BE49-F238E27FC236}">
                <a16:creationId xmlns:a16="http://schemas.microsoft.com/office/drawing/2014/main" id="{8CEDD024-99B7-2B87-15E7-3E759B215310}"/>
              </a:ext>
            </a:extLst>
          </p:cNvPr>
          <p:cNvSpPr/>
          <p:nvPr/>
        </p:nvSpPr>
        <p:spPr>
          <a:xfrm>
            <a:off x="1140958" y="1383489"/>
            <a:ext cx="1273970" cy="1182934"/>
          </a:xfrm>
          <a:prstGeom prst="roundRect">
            <a:avLst>
              <a:gd name="adj" fmla="val 6400"/>
            </a:avLst>
          </a:prstGeom>
          <a:solidFill>
            <a:srgbClr val="00C1D5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BA766C23-D47D-FF30-9119-F792E966EB48}"/>
              </a:ext>
            </a:extLst>
          </p:cNvPr>
          <p:cNvSpPr/>
          <p:nvPr/>
        </p:nvSpPr>
        <p:spPr>
          <a:xfrm>
            <a:off x="3864016" y="3869826"/>
            <a:ext cx="1273970" cy="1182934"/>
          </a:xfrm>
          <a:prstGeom prst="roundRect">
            <a:avLst>
              <a:gd name="adj" fmla="val 6400"/>
            </a:avLst>
          </a:prstGeom>
          <a:solidFill>
            <a:srgbClr val="00C1D5"/>
          </a:solidFill>
          <a:ln>
            <a:miter lim="800000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333375" y="387697"/>
            <a:ext cx="11525250" cy="548580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4320"/>
              </a:lnSpc>
            </a:pPr>
            <a:r>
              <a:rPr lang="en-US" sz="40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Operational and Clinical Landscape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434919" y="2747984"/>
            <a:ext cx="2686050" cy="526554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074"/>
              </a:lnSpc>
            </a:pP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Financial Strain on</a:t>
            </a:r>
            <a:b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Community Practices</a:t>
            </a:r>
            <a:endParaRPr lang="en-US" dirty="0"/>
          </a:p>
        </p:txBody>
      </p:sp>
      <p:sp>
        <p:nvSpPr>
          <p:cNvPr id="8" name="Shape 5"/>
          <p:cNvSpPr/>
          <p:nvPr/>
        </p:nvSpPr>
        <p:spPr>
          <a:xfrm>
            <a:off x="3864018" y="1383489"/>
            <a:ext cx="1273968" cy="1182934"/>
          </a:xfrm>
          <a:prstGeom prst="roundRect">
            <a:avLst>
              <a:gd name="adj" fmla="val 15039"/>
            </a:avLst>
          </a:prstGeom>
          <a:solidFill>
            <a:srgbClr val="FFB500"/>
          </a:solidFill>
          <a:ln>
            <a:miter lim="800000"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3177026" y="5274550"/>
            <a:ext cx="2647950" cy="526554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074"/>
              </a:lnSpc>
            </a:pP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Prior Authorization</a:t>
            </a:r>
            <a:b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Burden</a:t>
            </a:r>
            <a:endParaRPr lang="en-US" dirty="0"/>
          </a:p>
        </p:txBody>
      </p:sp>
      <p:sp>
        <p:nvSpPr>
          <p:cNvPr id="12" name="Shape 8"/>
          <p:cNvSpPr/>
          <p:nvPr/>
        </p:nvSpPr>
        <p:spPr>
          <a:xfrm>
            <a:off x="6757762" y="1383489"/>
            <a:ext cx="1273970" cy="1182934"/>
          </a:xfrm>
          <a:prstGeom prst="roundRect">
            <a:avLst>
              <a:gd name="adj" fmla="val 6400"/>
            </a:avLst>
          </a:prstGeom>
          <a:solidFill>
            <a:srgbClr val="00C1D5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3153118" y="2748479"/>
            <a:ext cx="2733675" cy="263277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074"/>
              </a:lnSpc>
            </a:pP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Workforce Shortages</a:t>
            </a:r>
            <a:endParaRPr lang="en-US" dirty="0"/>
          </a:p>
        </p:txBody>
      </p:sp>
      <p:sp>
        <p:nvSpPr>
          <p:cNvPr id="16" name="Shape 11"/>
          <p:cNvSpPr/>
          <p:nvPr/>
        </p:nvSpPr>
        <p:spPr>
          <a:xfrm>
            <a:off x="6757762" y="3869826"/>
            <a:ext cx="1273970" cy="1209567"/>
          </a:xfrm>
          <a:prstGeom prst="roundRect">
            <a:avLst>
              <a:gd name="adj" fmla="val 6400"/>
            </a:avLst>
          </a:prstGeom>
          <a:solidFill>
            <a:srgbClr val="AA4AC4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2"/>
          <p:cNvSpPr/>
          <p:nvPr/>
        </p:nvSpPr>
        <p:spPr>
          <a:xfrm>
            <a:off x="6061247" y="5274550"/>
            <a:ext cx="2667000" cy="526554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074"/>
              </a:lnSpc>
            </a:pP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Biomarker Data</a:t>
            </a:r>
            <a:b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Integration</a:t>
            </a:r>
            <a:endParaRPr lang="en-US" dirty="0"/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A02D804-1B57-F432-6720-D6D17C69357D}"/>
              </a:ext>
            </a:extLst>
          </p:cNvPr>
          <p:cNvSpPr txBox="1">
            <a:spLocks/>
          </p:cNvSpPr>
          <p:nvPr/>
        </p:nvSpPr>
        <p:spPr>
          <a:xfrm>
            <a:off x="11121770" y="6016752"/>
            <a:ext cx="457200" cy="365125"/>
          </a:xfrm>
          <a:prstGeom prst="rect">
            <a:avLst/>
          </a:prstGeom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48873"/>
            <a:fld id="{402AF41C-0C01-4292-8B40-325CC9F1007B}" type="slidenum">
              <a:rPr lang="en-US" sz="1050" smtClean="0">
                <a:solidFill>
                  <a:schemeClr val="bg1"/>
                </a:solidFill>
                <a:latin typeface="Arial"/>
              </a:rPr>
              <a:pPr algn="ctr" defTabSz="748873"/>
              <a:t>12</a:t>
            </a:fld>
            <a:endParaRPr lang="en-US" sz="1050">
              <a:solidFill>
                <a:schemeClr val="bg1"/>
              </a:solidFill>
              <a:latin typeface="Arial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D2F7F359-2FF3-E037-4881-9ACA232D2C98}"/>
              </a:ext>
            </a:extLst>
          </p:cNvPr>
          <p:cNvSpPr/>
          <p:nvPr/>
        </p:nvSpPr>
        <p:spPr>
          <a:xfrm>
            <a:off x="333375" y="5274550"/>
            <a:ext cx="2733675" cy="263277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074"/>
              </a:lnSpc>
            </a:pPr>
            <a:r>
              <a:rPr lang="en-US" dirty="0">
                <a:solidFill>
                  <a:schemeClr val="bg1"/>
                </a:solidFill>
                <a:latin typeface="Roboto Regular" pitchFamily="34" charset="0"/>
                <a:ea typeface="Roboto Regular" pitchFamily="34" charset="-122"/>
              </a:rPr>
              <a:t>Digital Technology Demands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7027DC5B-1E03-9921-8D96-C46A06995848}"/>
              </a:ext>
            </a:extLst>
          </p:cNvPr>
          <p:cNvSpPr/>
          <p:nvPr/>
        </p:nvSpPr>
        <p:spPr>
          <a:xfrm>
            <a:off x="1140958" y="3869826"/>
            <a:ext cx="1273968" cy="1182934"/>
          </a:xfrm>
          <a:prstGeom prst="roundRect">
            <a:avLst>
              <a:gd name="adj" fmla="val 15039"/>
            </a:avLst>
          </a:prstGeom>
          <a:solidFill>
            <a:srgbClr val="FFB500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0F607FA7-EE03-DA8D-3729-3A16C6E81E7D}"/>
              </a:ext>
            </a:extLst>
          </p:cNvPr>
          <p:cNvSpPr/>
          <p:nvPr/>
        </p:nvSpPr>
        <p:spPr>
          <a:xfrm>
            <a:off x="8934451" y="5279631"/>
            <a:ext cx="2733675" cy="548580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074"/>
              </a:lnSpc>
            </a:pP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Insurance Contractions</a:t>
            </a:r>
          </a:p>
          <a:p>
            <a:pPr algn="ctr" fontAlgn="ctr">
              <a:lnSpc>
                <a:spcPts val="2074"/>
              </a:lnSpc>
            </a:pPr>
            <a:r>
              <a:rPr lang="en-US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</a:rPr>
              <a:t>ACA, Medicaid</a:t>
            </a: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6BF1BFA4-E8BE-0BBF-567E-46E1B398097F}"/>
              </a:ext>
            </a:extLst>
          </p:cNvPr>
          <p:cNvSpPr/>
          <p:nvPr/>
        </p:nvSpPr>
        <p:spPr>
          <a:xfrm>
            <a:off x="8988550" y="2748974"/>
            <a:ext cx="2733675" cy="263277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074"/>
              </a:lnSpc>
            </a:pPr>
            <a:r>
              <a:rPr lang="en-US" sz="18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Medication Access &amp; Cost</a:t>
            </a:r>
            <a:endParaRPr lang="en-US" dirty="0">
              <a:solidFill>
                <a:srgbClr val="FFFFFF"/>
              </a:solidFill>
              <a:latin typeface="Roboto Regular" pitchFamily="34" charset="0"/>
              <a:ea typeface="Roboto Regular" pitchFamily="34" charset="-122"/>
            </a:endParaRPr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882FACCF-DA15-1C83-3787-5B7AE58D9EE0}"/>
              </a:ext>
            </a:extLst>
          </p:cNvPr>
          <p:cNvSpPr/>
          <p:nvPr/>
        </p:nvSpPr>
        <p:spPr>
          <a:xfrm>
            <a:off x="9651508" y="3872022"/>
            <a:ext cx="1273970" cy="1182934"/>
          </a:xfrm>
          <a:prstGeom prst="roundRect">
            <a:avLst>
              <a:gd name="adj" fmla="val 6400"/>
            </a:avLst>
          </a:prstGeom>
          <a:solidFill>
            <a:srgbClr val="00C1D5"/>
          </a:solidFill>
          <a:ln>
            <a:miter lim="800000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A3FB6720-754E-2AED-1A8C-A97B48D55672}"/>
              </a:ext>
            </a:extLst>
          </p:cNvPr>
          <p:cNvSpPr/>
          <p:nvPr/>
        </p:nvSpPr>
        <p:spPr>
          <a:xfrm>
            <a:off x="5918942" y="2747984"/>
            <a:ext cx="2733675" cy="263277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074"/>
              </a:lnSpc>
            </a:pPr>
            <a:r>
              <a:rPr lang="en-US" dirty="0">
                <a:solidFill>
                  <a:schemeClr val="bg1"/>
                </a:solidFill>
                <a:latin typeface="Roboto Regular" pitchFamily="34" charset="0"/>
                <a:ea typeface="Roboto Regular" pitchFamily="34" charset="-122"/>
              </a:rPr>
              <a:t>Increased Economic Strain on Patient Population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074D77F-A4C2-94A5-E0A8-8D9D1BCAB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637" y="3929759"/>
            <a:ext cx="986119" cy="107387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836C55A-D960-0388-9E8B-6EA11CD0C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1299" y="3949052"/>
            <a:ext cx="979981" cy="102887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AB1F48A-2585-DBD5-DE38-2260A4CC91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6746" y="1443550"/>
            <a:ext cx="1082393" cy="108466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C1C60C6-0479-4C97-DA69-55C6BD3C9B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0487" y="1448536"/>
            <a:ext cx="1108353" cy="107716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EFBF23F-1CAF-9304-34AE-3E00902E44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6147" y="1417711"/>
            <a:ext cx="942316" cy="11357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0FBBF6-1D71-2968-542C-E566216CC6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2826" y="3872022"/>
            <a:ext cx="697491" cy="1205173"/>
          </a:xfrm>
          <a:prstGeom prst="rect">
            <a:avLst/>
          </a:prstGeom>
        </p:spPr>
      </p:pic>
      <p:sp>
        <p:nvSpPr>
          <p:cNvPr id="13" name="Shape 11">
            <a:extLst>
              <a:ext uri="{FF2B5EF4-FFF2-40B4-BE49-F238E27FC236}">
                <a16:creationId xmlns:a16="http://schemas.microsoft.com/office/drawing/2014/main" id="{1CA4FB7E-7859-07C0-A68F-833F0A839A61}"/>
              </a:ext>
            </a:extLst>
          </p:cNvPr>
          <p:cNvSpPr/>
          <p:nvPr/>
        </p:nvSpPr>
        <p:spPr>
          <a:xfrm>
            <a:off x="9651508" y="1383489"/>
            <a:ext cx="1273970" cy="1209567"/>
          </a:xfrm>
          <a:prstGeom prst="roundRect">
            <a:avLst>
              <a:gd name="adj" fmla="val 6400"/>
            </a:avLst>
          </a:prstGeom>
          <a:solidFill>
            <a:srgbClr val="AA4AC4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3112952-FBB9-3CE1-6292-BF04BCDC15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61361" y="1435151"/>
            <a:ext cx="988054" cy="112099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101857-C30B-857A-D026-1BADDDDF83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0876" y="3914711"/>
            <a:ext cx="1076883" cy="112549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3375" y="387697"/>
            <a:ext cx="11525250" cy="548580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4320"/>
              </a:lnSpc>
            </a:pPr>
            <a:r>
              <a:rPr lang="en-US" sz="40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What Does Cancer Care Ask of Patients?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381000" y="5282413"/>
            <a:ext cx="11525250" cy="271463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 fontAlgn="ctr">
              <a:lnSpc>
                <a:spcPts val="2138"/>
              </a:lnSpc>
              <a:spcBef>
                <a:spcPts val="884"/>
              </a:spcBef>
            </a:pPr>
            <a:r>
              <a:rPr lang="en-US" sz="165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Managing cancer care is a full-time commitment that extends far beyond clinical appointments.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476250" y="2046632"/>
            <a:ext cx="2738438" cy="2584450"/>
          </a:xfrm>
          <a:prstGeom prst="roundRect">
            <a:avLst>
              <a:gd name="adj" fmla="val 3538"/>
            </a:avLst>
          </a:prstGeom>
          <a:solidFill>
            <a:srgbClr val="FFB500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76573" y="2828209"/>
            <a:ext cx="2446958" cy="306139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>
              <a:lnSpc>
                <a:spcPts val="1711"/>
              </a:lnSpc>
              <a:spcBef>
                <a:spcPts val="1185"/>
              </a:spcBef>
            </a:pPr>
            <a:r>
              <a:rPr lang="en-US" b="1" dirty="0">
                <a:solidFill>
                  <a:srgbClr val="1B365D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Navigation &amp; Logistics</a:t>
            </a:r>
            <a:endParaRPr lang="en-US" b="1" dirty="0"/>
          </a:p>
        </p:txBody>
      </p:sp>
      <p:sp>
        <p:nvSpPr>
          <p:cNvPr id="8" name="Text 6"/>
          <p:cNvSpPr/>
          <p:nvPr/>
        </p:nvSpPr>
        <p:spPr>
          <a:xfrm>
            <a:off x="513990" y="3238998"/>
            <a:ext cx="2691841" cy="1110258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>
              <a:lnSpc>
                <a:spcPts val="1750"/>
              </a:lnSpc>
              <a:spcBef>
                <a:spcPts val="624"/>
              </a:spcBef>
            </a:pPr>
            <a:r>
              <a:rPr lang="en-US" sz="1500" dirty="0">
                <a:solidFill>
                  <a:srgbClr val="1B365D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Finding the right care, complex choices, coordinating travel, appointments, and caregivers.</a:t>
            </a:r>
            <a:endParaRPr lang="en-US" sz="1500" dirty="0"/>
          </a:p>
        </p:txBody>
      </p:sp>
      <p:pic>
        <p:nvPicPr>
          <p:cNvPr id="9" name="Image 0" descr="580a2d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665" y="2322986"/>
            <a:ext cx="352425" cy="3810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309938" y="2046632"/>
            <a:ext cx="2738438" cy="2584450"/>
          </a:xfrm>
          <a:prstGeom prst="roundRect">
            <a:avLst>
              <a:gd name="adj" fmla="val 3538"/>
            </a:avLst>
          </a:prstGeom>
          <a:solidFill>
            <a:srgbClr val="00C1D5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374231" y="3006802"/>
            <a:ext cx="2570708" cy="205085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>
              <a:lnSpc>
                <a:spcPts val="1616"/>
              </a:lnSpc>
              <a:spcBef>
                <a:spcPts val="1119"/>
              </a:spcBef>
            </a:pPr>
            <a:r>
              <a:rPr lang="en-US" b="1" dirty="0">
                <a:solidFill>
                  <a:srgbClr val="1B365D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Administration &amp; Financials</a:t>
            </a:r>
            <a:endParaRPr lang="en-US" b="1" dirty="0"/>
          </a:p>
        </p:txBody>
      </p:sp>
      <p:sp>
        <p:nvSpPr>
          <p:cNvPr id="12" name="Text 9"/>
          <p:cNvSpPr/>
          <p:nvPr/>
        </p:nvSpPr>
        <p:spPr>
          <a:xfrm>
            <a:off x="3407047" y="3335713"/>
            <a:ext cx="2537222" cy="839391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>
              <a:lnSpc>
                <a:spcPts val="1652"/>
              </a:lnSpc>
              <a:spcBef>
                <a:spcPts val="589"/>
              </a:spcBef>
            </a:pPr>
            <a:r>
              <a:rPr lang="en-US" sz="1500" dirty="0">
                <a:solidFill>
                  <a:srgbClr val="1B365D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Navigating insurance, prior</a:t>
            </a:r>
            <a:br>
              <a:rPr lang="en-US" sz="1500" dirty="0">
                <a:solidFill>
                  <a:srgbClr val="1B365D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500" dirty="0">
                <a:solidFill>
                  <a:srgbClr val="1B365D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authorizations, and managing</a:t>
            </a:r>
            <a:br>
              <a:rPr lang="en-US" sz="1500" dirty="0">
                <a:solidFill>
                  <a:srgbClr val="1B365D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500" dirty="0">
                <a:solidFill>
                  <a:srgbClr val="1B365D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care costs.</a:t>
            </a:r>
            <a:endParaRPr lang="en-US" sz="1500" dirty="0"/>
          </a:p>
        </p:txBody>
      </p:sp>
      <p:pic>
        <p:nvPicPr>
          <p:cNvPr id="13" name="Image 1" descr="20b59e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208" y="2383017"/>
            <a:ext cx="342900" cy="257175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6143625" y="2046632"/>
            <a:ext cx="2738438" cy="2584450"/>
          </a:xfrm>
          <a:prstGeom prst="roundRect">
            <a:avLst>
              <a:gd name="adj" fmla="val 3538"/>
            </a:avLst>
          </a:prstGeom>
          <a:solidFill>
            <a:srgbClr val="AA4AC4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6293644" y="2904924"/>
            <a:ext cx="2438400" cy="217140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>
              <a:lnSpc>
                <a:spcPts val="1711"/>
              </a:lnSpc>
              <a:spcBef>
                <a:spcPts val="1185"/>
              </a:spcBef>
            </a:pPr>
            <a:r>
              <a:rPr lang="en-US" b="1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Daily Living</a:t>
            </a:r>
            <a:endParaRPr lang="en-US" b="1" dirty="0"/>
          </a:p>
        </p:txBody>
      </p:sp>
      <p:sp>
        <p:nvSpPr>
          <p:cNvPr id="16" name="Text 12"/>
          <p:cNvSpPr/>
          <p:nvPr/>
        </p:nvSpPr>
        <p:spPr>
          <a:xfrm>
            <a:off x="6236018" y="3447157"/>
            <a:ext cx="2553653" cy="888206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>
              <a:lnSpc>
                <a:spcPts val="1750"/>
              </a:lnSpc>
              <a:spcBef>
                <a:spcPts val="624"/>
              </a:spcBef>
            </a:pPr>
            <a: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Securing essential</a:t>
            </a:r>
            <a:b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resources like food and</a:t>
            </a:r>
            <a:b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transportation while</a:t>
            </a:r>
            <a:b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managing household needs.</a:t>
            </a:r>
            <a:endParaRPr lang="en-US" sz="1500" dirty="0"/>
          </a:p>
        </p:txBody>
      </p:sp>
      <p:pic>
        <p:nvPicPr>
          <p:cNvPr id="17" name="Image 2" descr="-5bfff09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2646" y="2321681"/>
            <a:ext cx="409575" cy="371475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8977313" y="2046632"/>
            <a:ext cx="2738438" cy="2584450"/>
          </a:xfrm>
          <a:prstGeom prst="roundRect">
            <a:avLst>
              <a:gd name="adj" fmla="val 3538"/>
            </a:avLst>
          </a:prstGeom>
          <a:solidFill>
            <a:srgbClr val="0A799A"/>
          </a:solidFill>
          <a:ln>
            <a:miter lim="800000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9096077" y="2932649"/>
            <a:ext cx="2419350" cy="241399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>
              <a:lnSpc>
                <a:spcPts val="1901"/>
              </a:lnSpc>
              <a:spcBef>
                <a:spcPts val="1316"/>
              </a:spcBef>
            </a:pPr>
            <a:r>
              <a:rPr lang="en-US" b="1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Social &amp; Emotional Well-being</a:t>
            </a:r>
            <a:endParaRPr lang="en-US" b="1" dirty="0"/>
          </a:p>
        </p:txBody>
      </p:sp>
      <p:sp>
        <p:nvSpPr>
          <p:cNvPr id="20" name="Text 15"/>
          <p:cNvSpPr/>
          <p:nvPr/>
        </p:nvSpPr>
        <p:spPr>
          <a:xfrm>
            <a:off x="9136856" y="3405645"/>
            <a:ext cx="2534335" cy="851049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ctr"/>
          <a:lstStyle/>
          <a:p>
            <a:pPr algn="ctr" fontAlgn="ctr">
              <a:lnSpc>
                <a:spcPts val="1944"/>
              </a:lnSpc>
              <a:spcBef>
                <a:spcPts val="693"/>
              </a:spcBef>
            </a:pPr>
            <a: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Managing symptoms,</a:t>
            </a:r>
            <a:b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</a:br>
            <a:r>
              <a:rPr lang="en-US" sz="1500" dirty="0">
                <a:solidFill>
                  <a:srgbClr val="FFFFFF"/>
                </a:solidFill>
                <a:latin typeface="Roboto Regular" pitchFamily="34" charset="0"/>
                <a:ea typeface="Roboto Regular" pitchFamily="34" charset="-122"/>
                <a:cs typeface="Roboto Regular" pitchFamily="34" charset="-120"/>
              </a:rPr>
              <a:t>uncertainty, and overall health.</a:t>
            </a:r>
            <a:endParaRPr lang="en-US" dirty="0"/>
          </a:p>
        </p:txBody>
      </p:sp>
      <p:pic>
        <p:nvPicPr>
          <p:cNvPr id="21" name="Image 3" descr="-57f0ad1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5616" y="2297869"/>
            <a:ext cx="400050" cy="419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95FE68-4244-44EF-8024-7638FF245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EC936A0-DFEA-4DAE-38F0-73D614B878E5}"/>
              </a:ext>
            </a:extLst>
          </p:cNvPr>
          <p:cNvSpPr/>
          <p:nvPr/>
        </p:nvSpPr>
        <p:spPr>
          <a:xfrm>
            <a:off x="333375" y="387697"/>
            <a:ext cx="11525250" cy="548580"/>
          </a:xfrm>
          <a:prstGeom prst="rect">
            <a:avLst/>
          </a:prstGeom>
          <a:noFill/>
          <a:ln>
            <a:miter lim="800000"/>
          </a:ln>
        </p:spPr>
        <p:txBody>
          <a:bodyPr wrap="square" lIns="0" tIns="0" rIns="0" bIns="0" rtlCol="0" anchor="t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Roboto Regular"/>
              </a:rPr>
              <a:t>We Can Impact This Challenging Landscape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8485D-F2CC-E5D2-47AB-81BEC6774F76}"/>
              </a:ext>
            </a:extLst>
          </p:cNvPr>
          <p:cNvSpPr txBox="1">
            <a:spLocks/>
          </p:cNvSpPr>
          <p:nvPr/>
        </p:nvSpPr>
        <p:spPr>
          <a:xfrm>
            <a:off x="607508" y="1325711"/>
            <a:ext cx="10976981" cy="126241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  <a:latin typeface="Roboto Regular"/>
              </a:rPr>
              <a:t>We are here to identify what can be changed and 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  <a:latin typeface="Roboto Regular"/>
              </a:rPr>
              <a:t>imagine systems that make it possible.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60475CD-B18F-8B4E-028B-7712192B1D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B5B27B-0F96-0F54-782F-8646051C62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752"/>
            <a:ext cx="446913" cy="4371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13FEFC-7F46-CB46-3113-A34FCAD3C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3923" y="2762954"/>
            <a:ext cx="5604149" cy="354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09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6DB07-E9BB-854F-A192-933EF1E1E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DEB825E-BCC7-EDB3-1D2B-80E69D755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E786559-5298-2087-E7F1-3FC411CD5696}"/>
              </a:ext>
            </a:extLst>
          </p:cNvPr>
          <p:cNvSpPr txBox="1">
            <a:spLocks/>
          </p:cNvSpPr>
          <p:nvPr/>
        </p:nvSpPr>
        <p:spPr>
          <a:xfrm>
            <a:off x="538477" y="101020"/>
            <a:ext cx="10976981" cy="67271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Roboto Regular"/>
              </a:rPr>
              <a:t>2026 Perspective: Building Solutions Together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6B50B7-F507-994A-46D8-8D97D492CD2E}"/>
              </a:ext>
            </a:extLst>
          </p:cNvPr>
          <p:cNvSpPr txBox="1"/>
          <p:nvPr/>
        </p:nvSpPr>
        <p:spPr>
          <a:xfrm>
            <a:off x="265582" y="916564"/>
            <a:ext cx="5618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Roboto Regular"/>
              </a:rPr>
              <a:t>Community Partnerships to Address Food Insecurity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7B541A-E5E8-69E7-2DC7-7401EC7D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7" y="1271662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1972B4-E22E-340F-3106-2F04D8CC2D01}"/>
              </a:ext>
            </a:extLst>
          </p:cNvPr>
          <p:cNvSpPr txBox="1"/>
          <p:nvPr/>
        </p:nvSpPr>
        <p:spPr>
          <a:xfrm>
            <a:off x="2161121" y="1510518"/>
            <a:ext cx="25273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Ann Jackson, PT, DPT, MPH</a:t>
            </a:r>
          </a:p>
          <a:p>
            <a:r>
              <a:rPr lang="en-US" sz="1400" dirty="0">
                <a:solidFill>
                  <a:schemeClr val="bg1"/>
                </a:solidFill>
              </a:rPr>
              <a:t>The Center for Food Equity in Medicine</a:t>
            </a:r>
          </a:p>
        </p:txBody>
      </p:sp>
      <p:pic>
        <p:nvPicPr>
          <p:cNvPr id="14" name="Picture 13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BF9AA4D-08E3-F0BF-B1BF-2011B94641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7820" y="1255118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CF1272D-38C5-3B75-85CB-E9A0F28031A9}"/>
              </a:ext>
            </a:extLst>
          </p:cNvPr>
          <p:cNvSpPr txBox="1"/>
          <p:nvPr/>
        </p:nvSpPr>
        <p:spPr>
          <a:xfrm>
            <a:off x="7700013" y="1494102"/>
            <a:ext cx="3156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Marcin </a:t>
            </a:r>
            <a:r>
              <a:rPr lang="en-US" sz="1400" b="1" dirty="0" err="1">
                <a:solidFill>
                  <a:schemeClr val="bg1"/>
                </a:solidFill>
              </a:rPr>
              <a:t>Chwistek</a:t>
            </a:r>
            <a:r>
              <a:rPr lang="en-US" sz="1400" b="1" dirty="0">
                <a:solidFill>
                  <a:schemeClr val="bg1"/>
                </a:solidFill>
              </a:rPr>
              <a:t>, MD, FAAHPM</a:t>
            </a:r>
          </a:p>
          <a:p>
            <a:r>
              <a:rPr lang="en-US" sz="1400" dirty="0">
                <a:solidFill>
                  <a:schemeClr val="bg1"/>
                </a:solidFill>
              </a:rPr>
              <a:t>Fox Chase Cancer Center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03757B-6ABD-8D88-DA71-D9C71DEC957B}"/>
              </a:ext>
            </a:extLst>
          </p:cNvPr>
          <p:cNvSpPr txBox="1"/>
          <p:nvPr/>
        </p:nvSpPr>
        <p:spPr>
          <a:xfrm>
            <a:off x="217702" y="2562734"/>
            <a:ext cx="4320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sz="2000" b="1">
                <a:solidFill>
                  <a:srgbClr val="002060"/>
                </a:solidFill>
                <a:latin typeface="Roboto Regular"/>
              </a:defRPr>
            </a:lvl1pPr>
          </a:lstStyle>
          <a:p>
            <a:pPr algn="l"/>
            <a:r>
              <a:rPr lang="en-US" sz="1600" dirty="0">
                <a:solidFill>
                  <a:schemeClr val="bg1"/>
                </a:solidFill>
              </a:rPr>
              <a:t>Patient Centered Strategies to Improve Care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9899751-C42A-EF37-4468-70C56988BB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36" y="2956223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1336182-EDD6-E987-169E-F11CF277E5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736" y="4262664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9CB2BFA-1273-D0DD-A85A-F0A70BDDE0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736" y="5575129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765C2E0-8743-7BFF-A155-996EAED651FE}"/>
              </a:ext>
            </a:extLst>
          </p:cNvPr>
          <p:cNvSpPr txBox="1"/>
          <p:nvPr/>
        </p:nvSpPr>
        <p:spPr>
          <a:xfrm>
            <a:off x="2161121" y="3181251"/>
            <a:ext cx="18177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Lenora Starr</a:t>
            </a:r>
          </a:p>
          <a:p>
            <a:r>
              <a:rPr lang="en-US" sz="1400" dirty="0">
                <a:solidFill>
                  <a:schemeClr val="bg1"/>
                </a:solidFill>
              </a:rPr>
              <a:t>Fred Hutchinson Cancer Center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14EF32-63A5-0630-3E04-E74168F4083F}"/>
              </a:ext>
            </a:extLst>
          </p:cNvPr>
          <p:cNvSpPr txBox="1"/>
          <p:nvPr/>
        </p:nvSpPr>
        <p:spPr>
          <a:xfrm>
            <a:off x="7801336" y="5779698"/>
            <a:ext cx="2088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Hiba Khan, MD, MPH</a:t>
            </a:r>
          </a:p>
          <a:p>
            <a:r>
              <a:rPr lang="en-US" sz="1400" dirty="0">
                <a:solidFill>
                  <a:schemeClr val="bg1"/>
                </a:solidFill>
              </a:rPr>
              <a:t>Fred Hutchinson Cancer Center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AD5B49E-12AB-8F47-B67F-59368F22FB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7820" y="2933655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A0FF720-08C4-BD1B-524C-ECB8B39DAB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7820" y="5554670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A93DA81-08EA-DE03-D9ED-69AABC7BDC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7820" y="4249214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9070A24-D1FE-99F1-5BD8-0B1C899FDC79}"/>
              </a:ext>
            </a:extLst>
          </p:cNvPr>
          <p:cNvSpPr txBox="1"/>
          <p:nvPr/>
        </p:nvSpPr>
        <p:spPr>
          <a:xfrm>
            <a:off x="2161121" y="4595414"/>
            <a:ext cx="1275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Joy Moody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FARMore</a:t>
            </a:r>
            <a:r>
              <a:rPr lang="en-US" sz="1400" dirty="0">
                <a:solidFill>
                  <a:schemeClr val="bg1"/>
                </a:solidFill>
              </a:rPr>
              <a:t> WA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6E0928-2F2E-717F-3553-13277C55371C}"/>
              </a:ext>
            </a:extLst>
          </p:cNvPr>
          <p:cNvSpPr txBox="1"/>
          <p:nvPr/>
        </p:nvSpPr>
        <p:spPr>
          <a:xfrm>
            <a:off x="2161121" y="5806059"/>
            <a:ext cx="18729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Erica Karlovits</a:t>
            </a:r>
          </a:p>
          <a:p>
            <a:r>
              <a:rPr lang="en-US" sz="1400" dirty="0">
                <a:solidFill>
                  <a:schemeClr val="bg1"/>
                </a:solidFill>
              </a:rPr>
              <a:t>Fred Hutchinson Cancer Center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24F3C6-C584-4392-B7D7-718CB2BEF2FF}"/>
              </a:ext>
            </a:extLst>
          </p:cNvPr>
          <p:cNvSpPr txBox="1"/>
          <p:nvPr/>
        </p:nvSpPr>
        <p:spPr>
          <a:xfrm>
            <a:off x="7801336" y="4452294"/>
            <a:ext cx="2296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Erin Gillespie, MD, MPH</a:t>
            </a:r>
          </a:p>
          <a:p>
            <a:r>
              <a:rPr lang="en-US" sz="1400" dirty="0">
                <a:solidFill>
                  <a:schemeClr val="bg1"/>
                </a:solidFill>
              </a:rPr>
              <a:t>Fred Hutchinson </a:t>
            </a:r>
          </a:p>
          <a:p>
            <a:r>
              <a:rPr lang="en-US" sz="1400" dirty="0">
                <a:solidFill>
                  <a:schemeClr val="bg1"/>
                </a:solidFill>
              </a:rPr>
              <a:t>Cancer Center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722579B-854F-9B16-3EC0-CF715FC02E0E}"/>
              </a:ext>
            </a:extLst>
          </p:cNvPr>
          <p:cNvSpPr txBox="1"/>
          <p:nvPr/>
        </p:nvSpPr>
        <p:spPr>
          <a:xfrm>
            <a:off x="7801336" y="3104084"/>
            <a:ext cx="1664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Megan Shen, PhD</a:t>
            </a:r>
          </a:p>
          <a:p>
            <a:r>
              <a:rPr lang="en-US" sz="1400" dirty="0">
                <a:solidFill>
                  <a:schemeClr val="bg1"/>
                </a:solidFill>
              </a:rPr>
              <a:t>Fred Hutchinson Cancer Center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A6C6D0A-597F-10CB-BB2E-16875B856C39}"/>
              </a:ext>
            </a:extLst>
          </p:cNvPr>
          <p:cNvSpPr txBox="1"/>
          <p:nvPr/>
        </p:nvSpPr>
        <p:spPr>
          <a:xfrm>
            <a:off x="5980884" y="2562734"/>
            <a:ext cx="6094428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en-US" sz="1600" b="1" i="0" dirty="0">
                <a:solidFill>
                  <a:schemeClr val="bg1"/>
                </a:solidFill>
                <a:effectLst/>
                <a:latin typeface="Roboto Regular"/>
              </a:rPr>
              <a:t>Action, Expansion, and Evidence for New Models of Care</a:t>
            </a:r>
            <a:endParaRPr lang="en-US" sz="1600" dirty="0">
              <a:solidFill>
                <a:schemeClr val="bg1"/>
              </a:solidFill>
              <a:latin typeface="Roboto Regular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BCACF69-5065-C28D-72D4-D529089317D7}"/>
              </a:ext>
            </a:extLst>
          </p:cNvPr>
          <p:cNvSpPr txBox="1"/>
          <p:nvPr/>
        </p:nvSpPr>
        <p:spPr>
          <a:xfrm>
            <a:off x="5884062" y="914458"/>
            <a:ext cx="61912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dirty="0">
                <a:solidFill>
                  <a:schemeClr val="bg1"/>
                </a:solidFill>
                <a:effectLst/>
                <a:latin typeface="Roboto Regular"/>
                <a:ea typeface="Roboto" panose="02000000000000000000" pitchFamily="2" charset="0"/>
                <a:cs typeface="Roboto" panose="02000000000000000000" pitchFamily="2" charset="0"/>
              </a:rPr>
              <a:t> Addressing Patient and Caregiver Burdens in Healthcare</a:t>
            </a:r>
            <a:endParaRPr lang="en-US" sz="1600" dirty="0">
              <a:solidFill>
                <a:schemeClr val="bg1"/>
              </a:solidFill>
              <a:latin typeface="Roboto Regular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436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F5E0EF-DAC9-B422-E853-6FF03E2F8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CA2939FD-A2FD-34AB-C774-74A5F9EF6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0086FF7-456E-1496-ACEE-2245BCA39B5A}"/>
              </a:ext>
            </a:extLst>
          </p:cNvPr>
          <p:cNvSpPr txBox="1">
            <a:spLocks/>
          </p:cNvSpPr>
          <p:nvPr/>
        </p:nvSpPr>
        <p:spPr>
          <a:xfrm>
            <a:off x="538477" y="262391"/>
            <a:ext cx="10976981" cy="672716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lang="en-US" sz="2400" b="0" i="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>
                <a:solidFill>
                  <a:schemeClr val="bg1"/>
                </a:solidFill>
                <a:latin typeface="Roboto Regular"/>
              </a:rPr>
              <a:t>2026 Perspective: Building Solutions Together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807DA-3F74-D6D8-646C-47F89B98E912}"/>
              </a:ext>
            </a:extLst>
          </p:cNvPr>
          <p:cNvSpPr txBox="1"/>
          <p:nvPr/>
        </p:nvSpPr>
        <p:spPr>
          <a:xfrm>
            <a:off x="384550" y="1243031"/>
            <a:ext cx="5642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 Regular"/>
                <a:cs typeface="Times New Roman" panose="02020603050405020304" pitchFamily="18" charset="0"/>
              </a:rPr>
              <a:t>Prioritizing Human-Centered Cancer Care in a Digital Era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4D0FFF-D512-A0EB-74EE-DA8982D732A1}"/>
              </a:ext>
            </a:extLst>
          </p:cNvPr>
          <p:cNvSpPr txBox="1"/>
          <p:nvPr/>
        </p:nvSpPr>
        <p:spPr>
          <a:xfrm>
            <a:off x="2312820" y="1853343"/>
            <a:ext cx="31562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it-IT" sz="1400" b="1" dirty="0">
                <a:solidFill>
                  <a:schemeClr val="bg1"/>
                </a:solidFill>
              </a:rPr>
              <a:t>Ravi Parikh, MD, MPP, FACP</a:t>
            </a:r>
          </a:p>
          <a:p>
            <a:r>
              <a:rPr lang="en-US" sz="1400" dirty="0">
                <a:solidFill>
                  <a:schemeClr val="bg1"/>
                </a:solidFill>
              </a:rPr>
              <a:t>Winship Cancer Institute of Emory University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503960A-CF3A-DF05-ADD1-6D052F1A7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979" y="1628315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B5BB98A-BE86-CF5A-7ED0-4EF23EA61526}"/>
              </a:ext>
            </a:extLst>
          </p:cNvPr>
          <p:cNvSpPr txBox="1"/>
          <p:nvPr/>
        </p:nvSpPr>
        <p:spPr>
          <a:xfrm>
            <a:off x="6521910" y="1237893"/>
            <a:ext cx="5175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sz="2000" b="1">
                <a:solidFill>
                  <a:srgbClr val="002060"/>
                </a:solidFill>
                <a:latin typeface="Roboto Regular"/>
              </a:defRPr>
            </a:lvl1pPr>
          </a:lstStyle>
          <a:p>
            <a:pPr algn="l"/>
            <a:r>
              <a:rPr lang="en-US" sz="1600" dirty="0">
                <a:solidFill>
                  <a:schemeClr val="bg1"/>
                </a:solidFill>
              </a:rPr>
              <a:t>Navigating Prior Authorizations in Oncology Care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E8F0FD1-59DE-3746-FCEC-AF0690E9DC76}"/>
              </a:ext>
            </a:extLst>
          </p:cNvPr>
          <p:cNvSpPr txBox="1"/>
          <p:nvPr/>
        </p:nvSpPr>
        <p:spPr>
          <a:xfrm>
            <a:off x="8296544" y="3169939"/>
            <a:ext cx="3649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Senator Tina </a:t>
            </a:r>
            <a:r>
              <a:rPr lang="en-US" sz="1400" b="1" dirty="0" err="1">
                <a:solidFill>
                  <a:schemeClr val="bg1"/>
                </a:solidFill>
              </a:rPr>
              <a:t>Orwall</a:t>
            </a:r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Washington House of Representatives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281F835-A821-BE8B-AF9A-4C53DB545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062" y="2899479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D2991D7-2602-FCA1-CB2C-FD4792EC18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062" y="4176572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DC7F961-F67D-ABF8-FDDE-51B0D24995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062" y="1616920"/>
            <a:ext cx="1188720" cy="1189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A655CB3-A26F-E809-686A-0C1A669B4C14}"/>
              </a:ext>
            </a:extLst>
          </p:cNvPr>
          <p:cNvSpPr txBox="1"/>
          <p:nvPr/>
        </p:nvSpPr>
        <p:spPr>
          <a:xfrm>
            <a:off x="538477" y="3036165"/>
            <a:ext cx="5973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>
              <a:defRPr sz="2000" b="1">
                <a:solidFill>
                  <a:srgbClr val="002060"/>
                </a:solidFill>
                <a:latin typeface="Roboto Regular"/>
              </a:defRPr>
            </a:lvl1pPr>
          </a:lstStyle>
          <a:p>
            <a:pPr algn="l"/>
            <a:r>
              <a:rPr lang="en-US" sz="1600" dirty="0">
                <a:solidFill>
                  <a:schemeClr val="bg1"/>
                </a:solidFill>
              </a:rPr>
              <a:t>Novel Community Solutions to Improve Patient Access to Medicine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86CAAD0-B5F3-E0C4-3F0D-A1D64E7AB6E3}"/>
              </a:ext>
            </a:extLst>
          </p:cNvPr>
          <p:cNvSpPr txBox="1"/>
          <p:nvPr/>
        </p:nvSpPr>
        <p:spPr>
          <a:xfrm>
            <a:off x="2312820" y="5290565"/>
            <a:ext cx="25861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Siobhan Norman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YesRx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9BCA0FE8-3D78-7886-2755-A5F588D873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979" y="3643689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3AF550E-6CF8-36CE-122A-5468271ACF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979" y="4957815"/>
            <a:ext cx="1188720" cy="1188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2754FC7-6DAD-31C5-67E6-9586941BB6DB}"/>
              </a:ext>
            </a:extLst>
          </p:cNvPr>
          <p:cNvSpPr txBox="1"/>
          <p:nvPr/>
        </p:nvSpPr>
        <p:spPr>
          <a:xfrm>
            <a:off x="2312820" y="3976439"/>
            <a:ext cx="3649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Emily Mackler, PharmD, BCOP</a:t>
            </a:r>
          </a:p>
          <a:p>
            <a:r>
              <a:rPr lang="en-US" sz="1400" dirty="0" err="1">
                <a:solidFill>
                  <a:schemeClr val="bg1"/>
                </a:solidFill>
              </a:rPr>
              <a:t>YesRx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887E747-0B3B-8BDD-1881-CDAE2A9D06A1}"/>
              </a:ext>
            </a:extLst>
          </p:cNvPr>
          <p:cNvSpPr txBox="1"/>
          <p:nvPr/>
        </p:nvSpPr>
        <p:spPr>
          <a:xfrm>
            <a:off x="8296544" y="4503034"/>
            <a:ext cx="3649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Michael Anne Kyle, PhD, RN</a:t>
            </a:r>
          </a:p>
          <a:p>
            <a:r>
              <a:rPr lang="en-US" sz="1400" dirty="0">
                <a:solidFill>
                  <a:schemeClr val="bg1"/>
                </a:solidFill>
              </a:rPr>
              <a:t>University of Pennsylvania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947BBB4-68A4-8C5B-630F-06A5BC0CB49C}"/>
              </a:ext>
            </a:extLst>
          </p:cNvPr>
          <p:cNvSpPr txBox="1"/>
          <p:nvPr/>
        </p:nvSpPr>
        <p:spPr>
          <a:xfrm>
            <a:off x="8296544" y="1950287"/>
            <a:ext cx="3649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>
                <a:solidFill>
                  <a:srgbClr val="002060"/>
                </a:solidFill>
                <a:latin typeface="Roboto Regular"/>
              </a:defRPr>
            </a:lvl1pPr>
          </a:lstStyle>
          <a:p>
            <a:r>
              <a:rPr lang="en-US" sz="1400" b="1" dirty="0">
                <a:solidFill>
                  <a:schemeClr val="bg1"/>
                </a:solidFill>
              </a:rPr>
              <a:t>Carolyn Rohrs, PharmD</a:t>
            </a:r>
          </a:p>
          <a:p>
            <a:r>
              <a:rPr lang="en-US" sz="1400" dirty="0">
                <a:solidFill>
                  <a:schemeClr val="bg1"/>
                </a:solidFill>
              </a:rPr>
              <a:t>Regence</a:t>
            </a:r>
          </a:p>
        </p:txBody>
      </p:sp>
    </p:spTree>
    <p:extLst>
      <p:ext uri="{BB962C8B-B14F-4D97-AF65-F5344CB8AC3E}">
        <p14:creationId xmlns:p14="http://schemas.microsoft.com/office/powerpoint/2010/main" val="747727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65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1533AD-9099-8A94-CD35-7549ECB27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B3B86136-120F-0A63-B274-272CEAF7B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2924" y="371074"/>
            <a:ext cx="989076" cy="119024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384CFAF-8634-6D3F-47EC-4C2C0A56AB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5752"/>
            <a:ext cx="446913" cy="4371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287216-5A75-8C70-9294-99F9DA87257D}"/>
              </a:ext>
            </a:extLst>
          </p:cNvPr>
          <p:cNvSpPr txBox="1"/>
          <p:nvPr/>
        </p:nvSpPr>
        <p:spPr>
          <a:xfrm>
            <a:off x="-457200" y="2588705"/>
            <a:ext cx="13106400" cy="110697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+mj-lt"/>
              <a:buNone/>
              <a:defRPr sz="3200" b="0" i="0" cap="none" baseline="0">
                <a:solidFill>
                  <a:srgbClr val="002060"/>
                </a:solidFill>
                <a:latin typeface="Roboto Regular"/>
              </a:defRPr>
            </a:lvl1pPr>
            <a:lvl2pPr indent="0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spcBef>
                <a:spcPct val="20000"/>
              </a:spcBef>
              <a:buFont typeface="Arial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spcBef>
                <a:spcPct val="20000"/>
              </a:spcBef>
              <a:buFont typeface="Arial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z="4000" dirty="0">
                <a:solidFill>
                  <a:schemeClr val="bg1"/>
                </a:solidFill>
              </a:rPr>
              <a:t>“Once you choose hope, anything’s possible.”</a:t>
            </a:r>
          </a:p>
          <a:p>
            <a:r>
              <a:rPr lang="en-US" sz="4000" dirty="0">
                <a:solidFill>
                  <a:schemeClr val="bg1"/>
                </a:solidFill>
              </a:rPr>
              <a:t>— Christopher Reeve</a:t>
            </a:r>
          </a:p>
        </p:txBody>
      </p:sp>
    </p:spTree>
    <p:extLst>
      <p:ext uri="{BB962C8B-B14F-4D97-AF65-F5344CB8AC3E}">
        <p14:creationId xmlns:p14="http://schemas.microsoft.com/office/powerpoint/2010/main" val="761831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11A9E2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redHutch_2023">
  <a:themeElements>
    <a:clrScheme name="FredHutch_2023">
      <a:dk1>
        <a:srgbClr val="1B365D"/>
      </a:dk1>
      <a:lt1>
        <a:srgbClr val="FFFFFF"/>
      </a:lt1>
      <a:dk2>
        <a:srgbClr val="1B365D"/>
      </a:dk2>
      <a:lt2>
        <a:srgbClr val="FFFFFF"/>
      </a:lt2>
      <a:accent1>
        <a:srgbClr val="1B365D"/>
      </a:accent1>
      <a:accent2>
        <a:srgbClr val="FFB500"/>
      </a:accent2>
      <a:accent3>
        <a:srgbClr val="00C1D5"/>
      </a:accent3>
      <a:accent4>
        <a:srgbClr val="AA4AC4"/>
      </a:accent4>
      <a:accent5>
        <a:srgbClr val="0A799A"/>
      </a:accent5>
      <a:accent6>
        <a:srgbClr val="F4F4F4"/>
      </a:accent6>
      <a:hlink>
        <a:srgbClr val="0A799A"/>
      </a:hlink>
      <a:folHlink>
        <a:srgbClr val="AA4AC4"/>
      </a:folHlink>
    </a:clrScheme>
    <a:fontScheme name="FHCC_2022_font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Bef>
            <a:spcPts val="1000"/>
          </a:spcBef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redHutch_2023" id="{7EE05441-FB19-4753-ADDC-C26D5D171C07}" vid="{240FB84A-9AB6-4B46-9752-D5BD72ADBD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834</Words>
  <Application>Microsoft Office PowerPoint</Application>
  <PresentationFormat>Widescreen</PresentationFormat>
  <Paragraphs>174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Roboto Bold</vt:lpstr>
      <vt:lpstr>Roboto Regular</vt:lpstr>
      <vt:lpstr>Times New Roman</vt:lpstr>
      <vt:lpstr>Office Theme</vt:lpstr>
      <vt:lpstr>FredHutch_2023</vt:lpstr>
      <vt:lpstr>PowerPoint Presentation</vt:lpstr>
      <vt:lpstr>PowerPoint Presentation</vt:lpstr>
      <vt:lpstr>PowerPoint Presentation</vt:lpstr>
      <vt:lpstr>To Patients, Advocates, and Community Partners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Hope in Action:  Building Better Care in Times of Constraint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Beautiful.ai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Presentation</dc:subject>
  <dc:creator>Beautiful.ai</dc:creator>
  <cp:lastModifiedBy>Nguyen, Long P</cp:lastModifiedBy>
  <cp:revision>34</cp:revision>
  <dcterms:created xsi:type="dcterms:W3CDTF">2026-10-14T19:21:47Z</dcterms:created>
  <dcterms:modified xsi:type="dcterms:W3CDTF">2026-10-27T15:54:45Z</dcterms:modified>
</cp:coreProperties>
</file>