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</p:sldMasterIdLst>
  <p:notesMasterIdLst>
    <p:notesMasterId r:id="rId35"/>
  </p:notesMasterIdLst>
  <p:handoutMasterIdLst>
    <p:handoutMasterId r:id="rId36"/>
  </p:handoutMasterIdLst>
  <p:sldIdLst>
    <p:sldId id="583" r:id="rId8"/>
    <p:sldId id="596" r:id="rId9"/>
    <p:sldId id="604" r:id="rId10"/>
    <p:sldId id="605" r:id="rId11"/>
    <p:sldId id="606" r:id="rId12"/>
    <p:sldId id="668" r:id="rId13"/>
    <p:sldId id="607" r:id="rId14"/>
    <p:sldId id="674" r:id="rId15"/>
    <p:sldId id="675" r:id="rId16"/>
    <p:sldId id="693" r:id="rId17"/>
    <p:sldId id="694" r:id="rId18"/>
    <p:sldId id="677" r:id="rId19"/>
    <p:sldId id="649" r:id="rId20"/>
    <p:sldId id="678" r:id="rId21"/>
    <p:sldId id="711" r:id="rId22"/>
    <p:sldId id="684" r:id="rId23"/>
    <p:sldId id="686" r:id="rId24"/>
    <p:sldId id="669" r:id="rId25"/>
    <p:sldId id="651" r:id="rId26"/>
    <p:sldId id="707" r:id="rId27"/>
    <p:sldId id="662" r:id="rId28"/>
    <p:sldId id="708" r:id="rId29"/>
    <p:sldId id="654" r:id="rId30"/>
    <p:sldId id="712" r:id="rId31"/>
    <p:sldId id="685" r:id="rId32"/>
    <p:sldId id="672" r:id="rId33"/>
    <p:sldId id="6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10" autoAdjust="0"/>
    <p:restoredTop sz="93817" autoAdjust="0"/>
  </p:normalViewPr>
  <p:slideViewPr>
    <p:cSldViewPr snapToGrid="0">
      <p:cViewPr varScale="1">
        <p:scale>
          <a:sx n="59" d="100"/>
          <a:sy n="59" d="100"/>
        </p:scale>
        <p:origin x="916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otra, Devan V." userId="5d9b6b57-119d-4490-b650-3c1b48638b4d" providerId="ADAL" clId="{7F1D2C5F-5389-479A-B4F4-63EFE2058956}"/>
    <pc:docChg chg="custSel modSld">
      <pc:chgData name="Mehrotra, Devan V." userId="5d9b6b57-119d-4490-b650-3c1b48638b4d" providerId="ADAL" clId="{7F1D2C5F-5389-479A-B4F4-63EFE2058956}" dt="2020-09-30T22:03:23.818" v="59" actId="1035"/>
      <pc:docMkLst>
        <pc:docMk/>
      </pc:docMkLst>
      <pc:sldChg chg="modSp">
        <pc:chgData name="Mehrotra, Devan V." userId="5d9b6b57-119d-4490-b650-3c1b48638b4d" providerId="ADAL" clId="{7F1D2C5F-5389-479A-B4F4-63EFE2058956}" dt="2020-09-30T22:03:23.818" v="59" actId="1035"/>
        <pc:sldMkLst>
          <pc:docMk/>
          <pc:sldMk cId="4015957787" sldId="583"/>
        </pc:sldMkLst>
        <pc:spChg chg="mod">
          <ac:chgData name="Mehrotra, Devan V." userId="5d9b6b57-119d-4490-b650-3c1b48638b4d" providerId="ADAL" clId="{7F1D2C5F-5389-479A-B4F4-63EFE2058956}" dt="2020-09-30T22:03:17.592" v="45" actId="27636"/>
          <ac:spMkLst>
            <pc:docMk/>
            <pc:sldMk cId="4015957787" sldId="583"/>
            <ac:spMk id="64515" creationId="{00000000-0000-0000-0000-000000000000}"/>
          </ac:spMkLst>
        </pc:spChg>
        <pc:picChg chg="mod">
          <ac:chgData name="Mehrotra, Devan V." userId="5d9b6b57-119d-4490-b650-3c1b48638b4d" providerId="ADAL" clId="{7F1D2C5F-5389-479A-B4F4-63EFE2058956}" dt="2020-09-30T22:03:23.818" v="59" actId="1035"/>
          <ac:picMkLst>
            <pc:docMk/>
            <pc:sldMk cId="4015957787" sldId="583"/>
            <ac:picMk id="8" creationId="{7F149B28-E833-4B77-BACE-4F89BCC74D32}"/>
          </ac:picMkLst>
        </pc:picChg>
      </pc:sldChg>
    </pc:docChg>
  </pc:docChgLst>
  <pc:docChgLst>
    <pc:chgData name="Mehrotra, Devan V." userId="5d9b6b57-119d-4490-b650-3c1b48638b4d" providerId="ADAL" clId="{8808448B-7B13-42C2-9FBA-538A2F39F25B}"/>
    <pc:docChg chg="modSld">
      <pc:chgData name="Mehrotra, Devan V." userId="5d9b6b57-119d-4490-b650-3c1b48638b4d" providerId="ADAL" clId="{8808448B-7B13-42C2-9FBA-538A2F39F25B}" dt="2020-09-29T23:33:56.160" v="139"/>
      <pc:docMkLst>
        <pc:docMk/>
      </pc:docMkLst>
      <pc:sldChg chg="modSp">
        <pc:chgData name="Mehrotra, Devan V." userId="5d9b6b57-119d-4490-b650-3c1b48638b4d" providerId="ADAL" clId="{8808448B-7B13-42C2-9FBA-538A2F39F25B}" dt="2020-09-29T23:26:55.028" v="38" actId="20577"/>
        <pc:sldMkLst>
          <pc:docMk/>
          <pc:sldMk cId="4015957787" sldId="583"/>
        </pc:sldMkLst>
        <pc:spChg chg="mod">
          <ac:chgData name="Mehrotra, Devan V." userId="5d9b6b57-119d-4490-b650-3c1b48638b4d" providerId="ADAL" clId="{8808448B-7B13-42C2-9FBA-538A2F39F25B}" dt="2020-09-29T23:26:55.028" v="38" actId="20577"/>
          <ac:spMkLst>
            <pc:docMk/>
            <pc:sldMk cId="4015957787" sldId="583"/>
            <ac:spMk id="64515" creationId="{00000000-0000-0000-0000-000000000000}"/>
          </ac:spMkLst>
        </pc:spChg>
      </pc:sldChg>
      <pc:sldChg chg="modAnim">
        <pc:chgData name="Mehrotra, Devan V." userId="5d9b6b57-119d-4490-b650-3c1b48638b4d" providerId="ADAL" clId="{8808448B-7B13-42C2-9FBA-538A2F39F25B}" dt="2020-09-29T23:29:16.981" v="46"/>
        <pc:sldMkLst>
          <pc:docMk/>
          <pc:sldMk cId="2729589748" sldId="605"/>
        </pc:sldMkLst>
      </pc:sldChg>
      <pc:sldChg chg="modAnim">
        <pc:chgData name="Mehrotra, Devan V." userId="5d9b6b57-119d-4490-b650-3c1b48638b4d" providerId="ADAL" clId="{8808448B-7B13-42C2-9FBA-538A2F39F25B}" dt="2020-09-29T23:30:45.736" v="60"/>
        <pc:sldMkLst>
          <pc:docMk/>
          <pc:sldMk cId="202461354" sldId="651"/>
        </pc:sldMkLst>
      </pc:sldChg>
      <pc:sldChg chg="modAnim">
        <pc:chgData name="Mehrotra, Devan V." userId="5d9b6b57-119d-4490-b650-3c1b48638b4d" providerId="ADAL" clId="{8808448B-7B13-42C2-9FBA-538A2F39F25B}" dt="2020-09-29T23:29:40.759" v="47"/>
        <pc:sldMkLst>
          <pc:docMk/>
          <pc:sldMk cId="1266736782" sldId="674"/>
        </pc:sldMkLst>
      </pc:sldChg>
      <pc:sldChg chg="modAnim">
        <pc:chgData name="Mehrotra, Devan V." userId="5d9b6b57-119d-4490-b650-3c1b48638b4d" providerId="ADAL" clId="{8808448B-7B13-42C2-9FBA-538A2F39F25B}" dt="2020-09-29T23:30:09.015" v="55"/>
        <pc:sldMkLst>
          <pc:docMk/>
          <pc:sldMk cId="1751448175" sldId="675"/>
        </pc:sldMkLst>
      </pc:sldChg>
      <pc:sldChg chg="modAnim">
        <pc:chgData name="Mehrotra, Devan V." userId="5d9b6b57-119d-4490-b650-3c1b48638b4d" providerId="ADAL" clId="{8808448B-7B13-42C2-9FBA-538A2F39F25B}" dt="2020-09-29T23:31:26.453" v="70"/>
        <pc:sldMkLst>
          <pc:docMk/>
          <pc:sldMk cId="3487889243" sldId="707"/>
        </pc:sldMkLst>
      </pc:sldChg>
      <pc:sldChg chg="modAnim">
        <pc:chgData name="Mehrotra, Devan V." userId="5d9b6b57-119d-4490-b650-3c1b48638b4d" providerId="ADAL" clId="{8808448B-7B13-42C2-9FBA-538A2F39F25B}" dt="2020-09-29T23:32:11.665" v="80"/>
        <pc:sldMkLst>
          <pc:docMk/>
          <pc:sldMk cId="1941792623" sldId="708"/>
        </pc:sldMkLst>
      </pc:sldChg>
      <pc:sldChg chg="modSp modAnim">
        <pc:chgData name="Mehrotra, Devan V." userId="5d9b6b57-119d-4490-b650-3c1b48638b4d" providerId="ADAL" clId="{8808448B-7B13-42C2-9FBA-538A2F39F25B}" dt="2020-09-29T23:33:56.160" v="139"/>
        <pc:sldMkLst>
          <pc:docMk/>
          <pc:sldMk cId="3735180631" sldId="712"/>
        </pc:sldMkLst>
        <pc:spChg chg="mod">
          <ac:chgData name="Mehrotra, Devan V." userId="5d9b6b57-119d-4490-b650-3c1b48638b4d" providerId="ADAL" clId="{8808448B-7B13-42C2-9FBA-538A2F39F25B}" dt="2020-09-29T23:33:22.547" v="129" actId="20577"/>
          <ac:spMkLst>
            <pc:docMk/>
            <pc:sldMk cId="3735180631" sldId="712"/>
            <ac:spMk id="6" creationId="{1141BA99-90CD-4EC6-A54E-505B72ADA5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599B4E-C4B4-4442-A412-9B3498273C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45E43-AD21-4171-BD62-9FB8090FC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38161-9361-4D8A-8A19-1D6F1033291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A96F2-7A89-482A-A819-8377ED58A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172F8-E70E-41BC-BA99-0134E427F9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5F75-C370-4893-826E-0B6AD596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EA4B7-89D6-40D5-BF83-A7D158748D5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26598-5F38-4028-BEC5-04E843AB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89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78">
              <a:defRPr sz="2800" u="sng">
                <a:solidFill>
                  <a:schemeClr val="tx1"/>
                </a:solidFill>
                <a:latin typeface="Comic Sans MS" pitchFamily="66" charset="0"/>
              </a:defRPr>
            </a:lvl1pPr>
            <a:lvl2pPr marL="729812" indent="-280697" defTabSz="930978">
              <a:defRPr sz="28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22787" indent="-224557" defTabSz="930978">
              <a:defRPr sz="2800" u="sng">
                <a:solidFill>
                  <a:schemeClr val="tx1"/>
                </a:solidFill>
                <a:latin typeface="Comic Sans MS" pitchFamily="66" charset="0"/>
              </a:defRPr>
            </a:lvl3pPr>
            <a:lvl4pPr marL="1571902" indent="-224557" defTabSz="930978">
              <a:defRPr sz="28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21017" indent="-224557" defTabSz="930978">
              <a:defRPr sz="2800" u="sng">
                <a:solidFill>
                  <a:schemeClr val="tx1"/>
                </a:solidFill>
                <a:latin typeface="Comic Sans MS" pitchFamily="66" charset="0"/>
              </a:defRPr>
            </a:lvl5pPr>
            <a:lvl6pPr marL="2470131" indent="-224557" defTabSz="93097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19246" indent="-224557" defTabSz="93097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Comic Sans MS" pitchFamily="66" charset="0"/>
              </a:defRPr>
            </a:lvl7pPr>
            <a:lvl8pPr marL="3368362" indent="-224557" defTabSz="93097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17477" indent="-224557" defTabSz="93097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30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9D875-9CCF-44E9-A568-69934295AD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9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90" y="4415479"/>
            <a:ext cx="5142620" cy="4184316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3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6598-5F38-4028-BEC5-04E843AB4D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6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6598-5F38-4028-BEC5-04E843AB4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692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39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6598-5F38-4028-BEC5-04E843AB4D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5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6598-5F38-4028-BEC5-04E843AB4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1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5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6598-5F38-4028-BEC5-04E843AB4D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5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37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6598-5F38-4028-BEC5-04E843AB4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6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CB407-C07C-42AF-A883-B0D2931F5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42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6598-5F38-4028-BEC5-04E843AB4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789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6598-5F38-4028-BEC5-04E843AB4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013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6598-5F38-4028-BEC5-04E843AB4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12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6598-5F38-4028-BEC5-04E843AB4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2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6598-5F38-4028-BEC5-04E843AB4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12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24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63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CB407-C07C-42AF-A883-B0D2931F5E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05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CB407-C07C-42AF-A883-B0D2931F5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0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CB407-C07C-42AF-A883-B0D2931F5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8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CB407-C07C-42AF-A883-B0D2931F5E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3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49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CB407-C07C-42AF-A883-B0D2931F5E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15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8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AD8D-640E-4C10-863E-64C573F1A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1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94FF-E251-4C38-9FC0-8E64D2C7E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FCA00-36D7-46D2-BC05-52A5BDF3E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A112-74BD-43B9-BDE8-23952940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677A-A20C-4D35-B2E7-321D72D3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2333-24A5-4399-AC03-4B69BA3E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1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0A38-5FC0-4908-A114-230BB053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30C77-D0BF-4B2E-A19F-C31582AC0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C4C03-9A97-4B50-A263-4A6E1629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76701-17DB-4EA2-AEF2-83B4554E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87B5-BA90-43E5-AF35-A1109B6A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0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14DAE-F802-4817-AD96-3126ED4FE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63DDE-3E48-42B1-84F5-725554FF2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A3CEF-B842-4135-8C7F-A359F094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8401D-F576-4AFF-8442-0A083C83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94BF-AE46-4BB8-BD63-7888F99C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B17A-BA6E-4264-B807-5A2C70976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42AEF-757E-4995-9528-78B5A4AD4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3254-08EC-49FC-B0C2-6F308E54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7CB2-ACF1-4630-9A4F-EF47C814FAF2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B5962-B3B2-46B2-B057-A171713D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89035-461C-4124-A054-91EBE050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CA79-C0D8-457D-AA26-3B4F2A06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93AD8-6B32-4CF8-A1DA-33AC58BA4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F49EE-9ABF-49F1-B970-0364316B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3C8D-8733-4085-AF4E-D0C58D217116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78622-0E40-40E9-B3A3-ECFA5B8C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D9BEA-EEC5-4BE9-8CED-DFC1CBAD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3605-9AD0-40EF-997B-3D562931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FE1C6-C902-4066-9CF8-CF91A177E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A8C3-FEA0-495E-ACC8-6B0E5652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85BB-4E73-46DB-AADC-434617562325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27FE-9055-4216-8455-6977E8EB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7C1F-1334-499D-A0F0-68810398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1FDB-FD5A-4855-AD01-757696B5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6A90-8368-421E-8F68-1B5B83D13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48A5-FB0D-46F6-8A51-670CA88AF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432C4-0D1D-42F7-AE05-8B5FD618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1E70-F3B0-4477-858C-57E8A4BB8431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51EC0-9584-483B-9079-3FBE67D4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0D5A9-1F10-4D24-BC63-270C94F8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CB13-6A12-4A8D-8E5E-D1A27411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62564-2FFF-4A79-AB0B-A6356F3CE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8360-14E8-440E-995C-864DB0803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EAAD6-E0B0-4F55-90E7-82CFBB271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DB6A9-3D83-44BE-A546-C6CE70629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5F8AF-A490-4FD6-B579-95E49932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B10-3EA5-4826-A426-0263C2D61EFD}" type="datetime1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CBEC4-C52D-452A-8E80-87C9FC19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85C6F-925C-4F79-92F5-89AB3A77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0387-4873-4B3F-A850-D5E6DA4A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2DEE6-B3EE-4835-B33F-57D7BB4B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96F-48F6-46BE-9E41-C810BF977E6E}" type="datetime1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4C9D4-76EC-42D4-95A0-AC2255C0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19CF3-A1C6-473E-9C70-087ADE5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750D1-B5E6-41C4-884E-D850B7FA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003F-5ABE-4968-80A4-201DE8B450B6}" type="datetime1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D2274-AEFD-40F5-B6A4-478206C6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0285C-7323-4F9C-B6EF-9E622FF0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4047-1866-456A-8D4F-EE97BBD3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3618-754D-46C3-928E-0D32B045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AD583-90AC-4DC7-8006-FAADD74E6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3E0FE-224E-4BDD-B945-20BA77A0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6A48-5FD3-4550-B8D7-777211DCC49D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8C37E-24DE-406F-86D4-611582F4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3B89A-78A1-4512-8AD3-02AAE72B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8C56-4E5D-4BE6-A30F-E515B76C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E64B-E332-47E8-AC28-1F937E31A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CD316-B729-4E01-A3B8-47C3D143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9B164-91A4-461A-B43A-A1BE7689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1594-41F2-4DB5-AF86-851D40BC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5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EC16-E899-41A8-96E6-DC31B7D5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36C7D-12F9-4A08-A216-ED74D2562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42142-04C0-432F-BC6A-1E65E5B6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DF44F-3572-4D21-8762-5DE68360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92D3-9BD4-421A-8549-92F55019316C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20816-4FE3-4A45-8CFC-C2F0B45D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420C5-FD5A-4CB8-A1C6-AC17B834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F54F-864B-46C5-B30C-20E4E769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DF0AA-30D3-497F-A435-72A55590C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7B8E-B778-4742-BA24-CF9A28CA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3B8-67E2-4539-BACA-EB0E7F3A4784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F5FD-08CE-4A07-B105-35F679A4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5434C-9ED8-4B3B-A007-C1A792BE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B74EE-1B6D-46F3-9B94-9BE852BD2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69590-ADC2-49D5-9377-950EBAEC8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40957-B694-4012-BEE1-F3D1F99F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A4C9-4C08-44E5-9607-99961148C54E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A259E-1E4F-44BC-9BAB-22D825B2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3BD21-9C6E-4DF4-A7DD-831BAFA6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7B19-3AA5-4450-8D0A-FC8C25105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41DA-94D9-4DAA-BB80-4D2605738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7EE54-3BFD-44BB-BFEB-2A1E2DAC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5F526-9420-4999-ABBD-53679749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B3CE2-F3D8-4C66-A6A4-6EB2EC1B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58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0F2C-4103-475D-AD94-7B580E9C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8742-2014-40EB-B74D-304E58F32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439E-6C71-4AF2-BAB6-76DC3C46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DBD6-0D9F-41DB-9424-B268B65C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54B5-7D74-4037-A417-115BADB6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45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63A0-37B0-4AC9-81F5-F97849CE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F8EB0-29D1-4AF6-8CD1-6DEA6552B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441F2-772C-44D7-9134-3BE4BE13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9B55-CA1B-49E2-A0EC-889F4F79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CDF4-B5FE-46FE-A6D0-13219650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26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9DA7-EB1D-47A9-AA82-B1BDEB2F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30407-6897-4625-AA54-661470F20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5CDDC-FA82-43EB-8EF7-C9D3B3DEF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D3F7F-F360-4B46-B184-8B83965F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C3EF6-4AAE-45DC-AE22-62437BDB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04058-D655-42B7-BF46-43E76C4D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6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D484-3A5C-44F2-AE3A-09FA2CA6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24911-F761-470D-9EB5-5F38752AA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0CFC0-CB8D-4ECD-9BB0-3B2CCC678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5518F-F90A-4FDF-8D80-005A29348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D8850-C878-4BBA-BE2C-255056EA9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18F3A-7C79-483B-B9BE-3C15D46B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CB3EC-940A-4732-B796-D76859A2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707-8448-45B9-8603-6A2A0C4A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4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271A-84AD-4E4D-9968-CC29E4E0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9B8FD-75C7-4E8E-A6DA-81059C1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DF751-2DB2-42C3-BB4E-7818E4B8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62D41-46BA-488E-A284-E9896E1D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9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09A02-0C30-4988-A28C-DF6EE20F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6934F-675B-46F0-9883-D7906E9F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B128C-4B26-4575-86B0-B9E367C7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2D71-3EDC-4322-9CBB-CB63FFA7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24792-CF52-4A12-88B2-8B84FA4FE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B93D2-F890-4CE6-98F1-9FF98959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2DE28-9B2C-4B94-A74B-2D9A3D1E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2268-A73D-4230-9747-570B2A8E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1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CAC7-3AC0-42FA-964C-5F15F460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5B4E-60AC-4089-838A-1C05CBD8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AEE2A-5D5B-4622-B0A9-03561BDA4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172B4-EC86-4508-9B99-7060F6CF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9FE29-DB40-4769-9536-3F7DCBA3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BD715-F61B-4B6B-B043-F0D4654D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6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F88E-56F8-48B7-A88E-11C9BCF0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03BD6-AD80-485A-86A6-9FB3DBA80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143C6-7837-41E1-8DF7-EC9760CD3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F6936-AA36-488C-B457-E3547FD4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89E9-4B4D-43BE-A4BF-B617C313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99D95-AAEE-4116-B72A-7EAADE6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68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C706-83B9-4DBF-8FAA-70B42161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DD7C2-179C-4424-9D52-43CAFCF39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A7C2B-AE9A-4349-9417-2F15EF63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AC37-5E2C-495D-BB91-948579AF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29B82-B2E6-47F6-9EC7-0AD38D88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9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40033-7367-4B03-80E5-9F62A4D49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A12E-6CB6-4E55-ACAE-12AAE4B84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8BCBF-6F7B-455C-9ABC-7003C45E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425CE-AAE6-4A4A-8807-D826277C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3DD30-9935-444D-B18E-FE430568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24A0-409E-4636-848E-85FEAEA4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FB7D4-2B31-4AA0-A758-E062AF53C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7E178-4FFF-4925-99AA-35225B66A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5ABE8-5E06-4985-8953-E116E46F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67AE5-5480-4452-A752-88D2606D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0DD4-8EE2-4131-A323-9A94A48D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8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7FD5-861F-45A3-96A0-5AB51BC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DEC3B-37E4-448B-8532-42537C8C6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739A-1C53-46D4-AB24-A7F76198B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618B0-68FE-4528-9667-2EA791F10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0A3BB-3279-4224-B7A6-51FD424A2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1F018-7B9F-4489-A9AF-3F368024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60A98-B929-4F40-A4CB-4FC261FF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E7BC3-B937-447D-A8E2-1EF4C3CC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A71A-A236-4139-BC8F-78A01687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1B86-E5C6-4C77-B4F0-FBDFD090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37B02-D4A0-41B1-91BF-683C4166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15C45-1DB4-466F-AE15-70D19FA4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65B96-46D6-43A0-A79C-81449EF7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BC40E-8BE0-4AEF-9D4D-2C0A73F1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E6E02-1DC1-4247-93F6-461A7666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DBBE-029A-4718-B9E9-A8B5BCAF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C2E3-CA45-447F-B405-54CC38ABA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C97F0-5602-4A34-9283-B0E376DDB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4FCD6-3CEF-4D9A-A66C-8389232E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95A8D-D42C-409C-A6C9-CEBCC755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A6457-10FB-4E7A-A76D-1D337203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4511-90E5-45F7-8413-26CADDE5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529EA-4588-495C-BBCA-C056B5E5F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61CD4-79D4-459D-AC6F-55D8D6F3E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DC457-4C89-4876-9D88-FB109C1C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FB0E5-E91C-4E7E-96AB-879DAA9F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DF76E-8EA5-41A4-B617-62AF9DE3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84C26-ECF6-4A83-9D4A-12889079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BE343-7B32-45CC-A442-4B7C7C5B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5780-0326-4419-93F5-B2FAB4C84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FF01-36E0-41CD-8C1E-99309F6EEC2B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6EFB1-FFAA-4C9C-BDA2-A06AD1274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A67C3-5BB4-4FE7-AE78-02D25769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C5589-A8F8-480A-92C3-648B3C72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02B00-E01B-49DF-953A-B903F5D0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DF7B-610F-47F4-AAEF-F765BA6AD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E93F-DD37-40E4-B66F-481CD81A3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31A19-2F11-4666-A2A0-7F1DE5BE4F8D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DF61-073F-4740-91D4-67EF90DC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7641-A4F3-4371-BF83-D22DA8EA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6075-94AB-4C08-9014-3F6A371A4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3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B7771-3037-43B2-A971-5652D026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A3383-0DC6-4279-8583-1F71F6E3C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1CFE-43B7-43CA-973E-9BA27EB3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5BAB-424B-40AC-9EB6-0707F6726F1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914AC-03F5-4469-8E46-651CB8315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CCA0A-F124-43C2-99A4-79C7872B1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CE3E-9FEA-4F85-9500-47045DE1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20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hyperlink" Target="https://github.com/rmarceauwest/fiveSTAR" TargetMode="Externa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195997"/>
            <a:ext cx="7772400" cy="1142464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cs typeface="Calibri" panose="020F0502020204030204" pitchFamily="34" charset="0"/>
              </a:rPr>
              <a:t>Survival Analysis using a </a:t>
            </a:r>
            <a:r>
              <a:rPr lang="en-US" altLang="en-US" sz="3200" b="1" dirty="0">
                <a:solidFill>
                  <a:srgbClr val="3333FF"/>
                </a:solidFill>
                <a:cs typeface="Calibri" panose="020F0502020204030204" pitchFamily="34" charset="0"/>
              </a:rPr>
              <a:t>5-STAR</a:t>
            </a:r>
            <a:r>
              <a:rPr lang="en-US" altLang="en-US" sz="32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cs typeface="Calibri" panose="020F0502020204030204" pitchFamily="34" charset="0"/>
              </a:rPr>
              <a:t>Approach</a:t>
            </a:r>
            <a:br>
              <a:rPr lang="en-US" altLang="en-US" sz="3200" b="1" dirty="0">
                <a:cs typeface="Calibri" panose="020F0502020204030204" pitchFamily="34" charset="0"/>
              </a:rPr>
            </a:br>
            <a:r>
              <a:rPr lang="en-US" altLang="en-US" sz="3200" b="1" dirty="0">
                <a:cs typeface="Calibri" panose="020F0502020204030204" pitchFamily="34" charset="0"/>
              </a:rPr>
              <a:t>in Randomized Clinical Trials</a:t>
            </a:r>
            <a:endParaRPr lang="en-US" altLang="en-US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492829"/>
            <a:ext cx="6477000" cy="3425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altLang="en-US" dirty="0">
                <a:cs typeface="Calibri" panose="020F0502020204030204" pitchFamily="34" charset="0"/>
              </a:rPr>
              <a:t>Devan V. Mehrotra* and Rachel Marceau West</a:t>
            </a:r>
          </a:p>
          <a:p>
            <a:pPr>
              <a:spcBef>
                <a:spcPts val="0"/>
              </a:spcBef>
            </a:pPr>
            <a:r>
              <a:rPr lang="en-US" altLang="en-US" sz="2200" i="1" dirty="0">
                <a:cs typeface="Calibri" panose="020F0502020204030204" pitchFamily="34" charset="0"/>
              </a:rPr>
              <a:t>Biostatistics and Research Decision Sciences</a:t>
            </a:r>
          </a:p>
          <a:p>
            <a:pPr>
              <a:spcBef>
                <a:spcPts val="0"/>
              </a:spcBef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2000" dirty="0">
                <a:cs typeface="Calibri" panose="020F0502020204030204" pitchFamily="34" charset="0"/>
              </a:rPr>
              <a:t>* devan_mehrotra@merck.com</a:t>
            </a:r>
          </a:p>
          <a:p>
            <a:pPr>
              <a:spcBef>
                <a:spcPts val="0"/>
              </a:spcBef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cs typeface="Calibri" panose="020F0502020204030204" pitchFamily="34" charset="0"/>
              </a:rPr>
              <a:t>ID-PRISM seminar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cs typeface="Calibri" panose="020F0502020204030204" pitchFamily="34" charset="0"/>
              </a:rPr>
              <a:t>Fred Hutchinson Cancer Research Center</a:t>
            </a:r>
          </a:p>
          <a:p>
            <a:pPr>
              <a:spcBef>
                <a:spcPts val="0"/>
              </a:spcBef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cs typeface="Calibri" panose="020F0502020204030204" pitchFamily="34" charset="0"/>
              </a:rPr>
              <a:t>Sep 30, 2020</a:t>
            </a:r>
          </a:p>
          <a:p>
            <a:pPr>
              <a:spcBef>
                <a:spcPct val="0"/>
              </a:spcBef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" name="AutoShape 4" descr="Image result for inventing for life"/>
          <p:cNvSpPr>
            <a:spLocks noChangeAspect="1" noChangeArrowheads="1"/>
          </p:cNvSpPr>
          <p:nvPr/>
        </p:nvSpPr>
        <p:spPr bwMode="auto">
          <a:xfrm>
            <a:off x="1679575" y="-146425"/>
            <a:ext cx="304800" cy="3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149B28-E833-4B77-BACE-4F89BCC7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24" y="3330988"/>
            <a:ext cx="1608086" cy="51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6C0084-0501-46BE-9F46-145C3B21E895}"/>
              </a:ext>
            </a:extLst>
          </p:cNvPr>
          <p:cNvSpPr/>
          <p:nvPr/>
        </p:nvSpPr>
        <p:spPr>
          <a:xfrm>
            <a:off x="2209801" y="877326"/>
            <a:ext cx="7772399" cy="5239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5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D0DB-CBE9-42B6-9900-D9ACEF86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5"/>
            <a:ext cx="10515600" cy="8576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Problem Set-Up: Assumptions, Estimand, Null Hypothesis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D5AC-32BC-4F83-9A65-4E2587C1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6B900776-D12B-47C8-ADAD-0E0FBA31EA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3251"/>
                <a:ext cx="10515600" cy="55891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33363" algn="l"/>
                  </a:tabLst>
                </a:pPr>
                <a:r>
                  <a:rPr lang="en-US" sz="2400" b="1" dirty="0">
                    <a:solidFill>
                      <a:srgbClr val="C00000"/>
                    </a:solidFill>
                    <a:ea typeface="Calibri" panose="020F0502020204030204" pitchFamily="34" charset="0"/>
                  </a:rPr>
                  <a:t>Assumptions (within each true risk stratum </a:t>
                </a:r>
                <a:r>
                  <a:rPr lang="en-US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1,2, …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dirty="0">
                    <a:solidFill>
                      <a:srgbClr val="C00000"/>
                    </a:solidFill>
                    <a:ea typeface="Calibri" panose="020F0502020204030204" pitchFamily="34" charset="0"/>
                  </a:rPr>
                  <a:t>)</a:t>
                </a:r>
              </a:p>
              <a:p>
                <a:pPr>
                  <a:tabLst>
                    <a:tab pos="233363" algn="l"/>
                  </a:tabLst>
                </a:pPr>
                <a:r>
                  <a:rPr lang="en-US" sz="2400" dirty="0">
                    <a:ea typeface="Calibri" panose="020F0502020204030204" pitchFamily="34" charset="0"/>
                  </a:rPr>
                  <a:t>Patients are prognostically homogeneous, i.e., survival times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risk stratum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a typeface="Calibri" panose="020F0502020204030204" pitchFamily="34" charset="0"/>
                  </a:rPr>
                  <a:t>, treatment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ea typeface="Calibri" panose="020F0502020204030204" pitchFamily="34" charset="0"/>
                  </a:rPr>
                  <a:t>} are independently and identically distributed</a:t>
                </a:r>
              </a:p>
              <a:p>
                <a:pPr>
                  <a:tabLst>
                    <a:tab pos="2333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is distributed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:r>
                  <a:rPr lang="en-US" sz="2400" dirty="0">
                    <a:ea typeface="Calibri" panose="020F0502020204030204" pitchFamily="34" charset="0"/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33363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is the </a:t>
                </a:r>
                <a:r>
                  <a:rPr lang="en-US" sz="2400" b="1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time ratio </a:t>
                </a:r>
                <a:r>
                  <a:rPr lang="en-US" sz="24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in risk stratum </a:t>
                </a:r>
                <a:r>
                  <a:rPr lang="en-US" sz="2400" i="1" dirty="0" err="1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i</a:t>
                </a:r>
                <a:endParaRPr lang="en-US" sz="2400" i="1" dirty="0">
                  <a:solidFill>
                    <a:schemeClr val="tx1"/>
                  </a:solidFill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33363" algn="l"/>
                  </a:tabLst>
                </a:pPr>
                <a:endParaRPr lang="en-US" sz="800" i="1" dirty="0">
                  <a:solidFill>
                    <a:srgbClr val="C00000"/>
                  </a:solidFill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33363" algn="l"/>
                  </a:tabLst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Estimand (overall average treatment effect parameter)</a:t>
                </a:r>
              </a:p>
              <a:p>
                <a:pPr>
                  <a:tabLst>
                    <a:tab pos="233363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en-US" sz="2400" b="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3333FF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proportion of stratum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patients in the overall population)</a:t>
                </a:r>
              </a:p>
              <a:p>
                <a:pPr marL="0" indent="0">
                  <a:buNone/>
                  <a:tabLst>
                    <a:tab pos="233363" algn="l"/>
                  </a:tabLst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sz="2400" dirty="0"/>
                  <a:t> is the true </a:t>
                </a:r>
                <a:r>
                  <a:rPr lang="en-US" sz="2400" b="1" dirty="0"/>
                  <a:t>‘average’ time ratio</a:t>
                </a:r>
              </a:p>
              <a:p>
                <a:pPr marL="0" indent="0">
                  <a:buNone/>
                  <a:tabLst>
                    <a:tab pos="233363" algn="l"/>
                  </a:tabLst>
                </a:pPr>
                <a:endParaRPr lang="en-US" sz="400" b="1" dirty="0"/>
              </a:p>
              <a:p>
                <a:pPr marL="0" indent="0">
                  <a:buNone/>
                  <a:tabLst>
                    <a:tab pos="233363" algn="l"/>
                  </a:tabLst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Null Hypothesis</a:t>
                </a:r>
              </a:p>
              <a:p>
                <a:pPr>
                  <a:tabLst>
                    <a:tab pos="233363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nary>
                      <m:naryPr>
                        <m:chr m:val="⋂"/>
                        <m:limLoc m:val="undOvr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for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all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(i.e.,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for all 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  <a:tabLst>
                    <a:tab pos="233363" algn="l"/>
                  </a:tabLst>
                </a:pPr>
                <a:r>
                  <a:rPr lang="en-US" sz="2400" dirty="0"/>
                  <a:t>	</a:t>
                </a:r>
                <a:r>
                  <a:rPr lang="en-US" sz="2400" u="sng" dirty="0">
                    <a:solidFill>
                      <a:schemeClr val="tx1"/>
                    </a:solidFill>
                  </a:rPr>
                  <a:t>Note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for all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t </a:t>
                </a:r>
                <a:r>
                  <a:rPr lang="en-US" sz="2400" dirty="0">
                    <a:solidFill>
                      <a:schemeClr val="tx1"/>
                    </a:solidFill>
                  </a:rPr>
                  <a:t>(on slide 3)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6B900776-D12B-47C8-ADAD-0E0FBA31EA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3251"/>
                <a:ext cx="10515600" cy="5589113"/>
              </a:xfrm>
              <a:blipFill>
                <a:blip r:embed="rId3"/>
                <a:stretch>
                  <a:fillRect l="-928" t="-1636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62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D0DB-CBE9-42B6-9900-D9ACEF86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5"/>
            <a:ext cx="10515600" cy="8576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Problem Set-Up: What About Hazard Ratios?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D5AC-32BC-4F83-9A65-4E2587C1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F51FF-3434-4C41-A913-13BFC8FBF2DD}"/>
              </a:ext>
            </a:extLst>
          </p:cNvPr>
          <p:cNvSpPr/>
          <p:nvPr/>
        </p:nvSpPr>
        <p:spPr>
          <a:xfrm>
            <a:off x="2443493" y="4498177"/>
            <a:ext cx="9326750" cy="11387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latin typeface="Calibri" panose="020F0502020204030204"/>
              </a:rPr>
              <a:t>Survival times from many RCTs are well-described by a mixture of Weibull distributions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flexible parametric survival model for fitting time to event data in clinical trials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Jason Liao, Frank Liu.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Pharmaceutical Statistics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2019;18:555–567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[Weibull mixtures]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D8E87-E879-42C7-9566-C4B47B213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147" y="4269695"/>
            <a:ext cx="1197627" cy="1822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0C684-A3FA-4601-B650-379027CF4275}"/>
                  </a:ext>
                </a:extLst>
              </p:cNvPr>
              <p:cNvSpPr txBox="1"/>
              <p:nvPr/>
            </p:nvSpPr>
            <p:spPr>
              <a:xfrm>
                <a:off x="1041986" y="1286536"/>
                <a:ext cx="10100931" cy="268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287338" algn="l"/>
                  </a:tabLst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, will the treatment hazard functions be proportional? </a:t>
                </a: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Yes, but only in a special case!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287338" algn="l"/>
                  </a:tabLst>
                </a:pPr>
                <a:endParaRPr lang="en-US" sz="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287338" algn="l"/>
                  </a:tabLst>
                </a:pP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Proportional hazards will hold in risk stratum </a:t>
                </a:r>
                <a:r>
                  <a:rPr lang="en-US" sz="2400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(and only if)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~ </a:t>
                </a:r>
                <a:r>
                  <a:rPr lang="en-US" sz="2400" b="1" dirty="0">
                    <a:solidFill>
                      <a:srgbClr val="3333FF"/>
                    </a:solidFill>
                    <a:ea typeface="Calibri" panose="020F0502020204030204" pitchFamily="34" charset="0"/>
                  </a:rPr>
                  <a:t>Weibull</a:t>
                </a:r>
                <a:r>
                  <a:rPr lang="en-US" sz="2400" dirty="0">
                    <a:ea typeface="Calibri" panose="020F0502020204030204" pitchFamily="34" charset="0"/>
                  </a:rPr>
                  <a:t>    In this special case,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𝑙𝑜𝑔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𝑙𝑜𝑔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87338" algn="l"/>
                  </a:tabLst>
                </a:pPr>
                <a:r>
                  <a:rPr lang="en-US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a typeface="Times New Roman" panose="02020603050405020304" pitchFamily="18" charset="0"/>
                  </a:rPr>
                  <a:t>is the </a:t>
                </a:r>
                <a:r>
                  <a:rPr lang="en-US" sz="2400" b="1" dirty="0">
                    <a:ea typeface="Times New Roman" panose="02020603050405020304" pitchFamily="18" charset="0"/>
                  </a:rPr>
                  <a:t>hazard ratio</a:t>
                </a:r>
              </a:p>
              <a:p>
                <a:pPr>
                  <a:tabLst>
                    <a:tab pos="287338" algn="l"/>
                  </a:tabLst>
                </a:pPr>
                <a:endParaRPr lang="en-US" sz="800" b="1" dirty="0">
                  <a:ea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87338" algn="l"/>
                  </a:tabLst>
                </a:pPr>
                <a:r>
                  <a:rPr lang="en-US" sz="2400" dirty="0">
                    <a:solidFill>
                      <a:srgbClr val="C00000"/>
                    </a:solidFill>
                  </a:rPr>
                  <a:t>Supplemental estimand</a:t>
                </a:r>
                <a:r>
                  <a:rPr lang="en-US" sz="2400" dirty="0"/>
                  <a:t>: </a:t>
                </a:r>
                <a:r>
                  <a:rPr lang="en-US" sz="2400" b="1" dirty="0"/>
                  <a:t>‘average’ hazard ratio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0C684-A3FA-4601-B650-379027CF4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6" y="1286536"/>
                <a:ext cx="10100931" cy="2685351"/>
              </a:xfrm>
              <a:prstGeom prst="rect">
                <a:avLst/>
              </a:prstGeom>
              <a:blipFill>
                <a:blip r:embed="rId4"/>
                <a:stretch>
                  <a:fillRect l="-845" t="-1134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ECC41FC-3C64-4ABA-8AD0-4C9398AC897B}"/>
              </a:ext>
            </a:extLst>
          </p:cNvPr>
          <p:cNvSpPr txBox="1"/>
          <p:nvPr/>
        </p:nvSpPr>
        <p:spPr>
          <a:xfrm>
            <a:off x="839964" y="6145621"/>
            <a:ext cx="185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Waloddi</a:t>
            </a:r>
            <a:r>
              <a:rPr lang="en-US" dirty="0">
                <a:solidFill>
                  <a:srgbClr val="3333FF"/>
                </a:solidFill>
              </a:rPr>
              <a:t> Weibull</a:t>
            </a:r>
          </a:p>
          <a:p>
            <a:pPr algn="ctr"/>
            <a:r>
              <a:rPr lang="en-US" dirty="0">
                <a:solidFill>
                  <a:srgbClr val="3333FF"/>
                </a:solidFill>
              </a:rPr>
              <a:t>1887-1979</a:t>
            </a:r>
          </a:p>
        </p:txBody>
      </p:sp>
    </p:spTree>
    <p:extLst>
      <p:ext uri="{BB962C8B-B14F-4D97-AF65-F5344CB8AC3E}">
        <p14:creationId xmlns:p14="http://schemas.microsoft.com/office/powerpoint/2010/main" val="147476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17F18-3C30-41C5-BB0A-58054B4F4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595" y="1095153"/>
                <a:ext cx="11106150" cy="57309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Step 1</a:t>
                </a:r>
                <a:r>
                  <a:rPr lang="en-US" dirty="0"/>
                  <a:t>: Pre-specify baseline covariates that might influence survival time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600" dirty="0">
                  <a:solidFill>
                    <a:srgbClr val="008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8000"/>
                    </a:solidFill>
                  </a:rPr>
                  <a:t>	    </a:t>
                </a:r>
                <a:r>
                  <a:rPr lang="en-US" sz="2400" i="1" dirty="0">
                    <a:solidFill>
                      <a:srgbClr val="3333FF"/>
                    </a:solidFill>
                  </a:rPr>
                  <a:t>X1, X2, … X50 (includes binary and continuous covariates)</a:t>
                </a:r>
                <a:br>
                  <a:rPr lang="en-US" sz="2400" i="1" dirty="0">
                    <a:solidFill>
                      <a:srgbClr val="3333FF"/>
                    </a:solidFill>
                  </a:rPr>
                </a:br>
                <a:endParaRPr lang="en-US" i="1" dirty="0">
                  <a:solidFill>
                    <a:srgbClr val="3333FF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Step 2</a:t>
                </a:r>
                <a:r>
                  <a:rPr lang="en-US" dirty="0"/>
                  <a:t>: Filter out “noise” covariates using Elastic Net Cox regression</a:t>
                </a:r>
                <a:endParaRPr lang="en-US" sz="200" dirty="0"/>
              </a:p>
              <a:p>
                <a:pPr marL="0" indent="0">
                  <a:buNone/>
                  <a:tabLst>
                    <a:tab pos="1090613" algn="l"/>
                  </a:tabLst>
                </a:pPr>
                <a:r>
                  <a:rPr lang="en-US" sz="4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lim>
                        </m:limLow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𝑙𝑜𝑔𝐿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/>
                                  </m:rPr>
                                  <a:rPr lang="en-US" sz="22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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m:rPr>
                                            <m:brk/>
                                          </m:rPr>
                                          <a:rPr lang="en-US" sz="22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</m:t>
                                        </m:r>
                                      </m:num>
                                      <m:den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</m:d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200" dirty="0"/>
              </a:p>
              <a:p>
                <a:pPr marL="0" indent="0">
                  <a:buNone/>
                  <a:tabLst>
                    <a:tab pos="1090613" algn="l"/>
                  </a:tabLst>
                </a:pPr>
                <a:r>
                  <a:rPr lang="en-US" sz="400" dirty="0"/>
                  <a:t> </a:t>
                </a:r>
              </a:p>
              <a:p>
                <a:pPr marL="1376363" lvl="1" indent="-28575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= Cox partial likelihood function</a:t>
                </a:r>
              </a:p>
              <a:p>
                <a:pPr marL="1376363" lvl="1" indent="-285750"/>
                <a:r>
                  <a:rPr lang="en-US" dirty="0"/>
                  <a:t>Zou and Hastie (2005), Park and Hastie (2007)</a:t>
                </a:r>
              </a:p>
              <a:p>
                <a:pPr marL="1376363" lvl="1" indent="-285750"/>
                <a:r>
                  <a:rPr lang="en-US" dirty="0"/>
                  <a:t>Pooled survival times (i.e., </a:t>
                </a:r>
                <a:r>
                  <a:rPr lang="en-US" b="1" dirty="0">
                    <a:solidFill>
                      <a:srgbClr val="FF0000"/>
                    </a:solidFill>
                  </a:rPr>
                  <a:t>without patient-level treatment unblinding</a:t>
                </a:r>
                <a:r>
                  <a:rPr lang="en-US" dirty="0"/>
                  <a:t>)</a:t>
                </a:r>
              </a:p>
              <a:p>
                <a:pPr marL="1376363" lvl="1" indent="-285750"/>
                <a:r>
                  <a:rPr lang="en-US" dirty="0"/>
                  <a:t>10-fold cross-validation to optimize </a:t>
                </a:r>
                <a:r>
                  <a:rPr lang="en-US" i="1" dirty="0">
                    <a:sym typeface="Symbol" panose="05050102010706020507" pitchFamily="18" charset="2"/>
                  </a:rPr>
                  <a:t> </a:t>
                </a:r>
                <a:r>
                  <a:rPr lang="en-US" dirty="0">
                    <a:sym typeface="Symbol" panose="05050102010706020507" pitchFamily="18" charset="2"/>
                  </a:rPr>
                  <a:t>within a pre-specified</a:t>
                </a:r>
                <a:r>
                  <a:rPr lang="en-US" i="1" dirty="0">
                    <a:sym typeface="Symbol" panose="05050102010706020507" pitchFamily="18" charset="2"/>
                  </a:rPr>
                  <a:t>  </a:t>
                </a:r>
                <a:r>
                  <a:rPr lang="en-US" dirty="0">
                    <a:sym typeface="Symbol" panose="05050102010706020507" pitchFamily="18" charset="2"/>
                  </a:rPr>
                  <a:t>grid</a:t>
                </a:r>
              </a:p>
              <a:p>
                <a:pPr marL="1376363" lvl="1" indent="-285750"/>
                <a:endParaRPr lang="en-US" sz="1200" i="1" dirty="0"/>
              </a:p>
              <a:p>
                <a:pPr marL="1090613" lvl="1" indent="0">
                  <a:buNone/>
                </a:pPr>
                <a:r>
                  <a:rPr lang="en-US" i="1" dirty="0"/>
                  <a:t>  10 covariates kept after elastic net filtering: </a:t>
                </a:r>
              </a:p>
              <a:p>
                <a:pPr marL="1090613" lvl="1" indent="0">
                  <a:buNone/>
                </a:pPr>
                <a:r>
                  <a:rPr lang="en-US" i="1" dirty="0"/>
                  <a:t>  </a:t>
                </a:r>
                <a:r>
                  <a:rPr lang="en-US" i="1" dirty="0">
                    <a:solidFill>
                      <a:srgbClr val="3333FF"/>
                    </a:solidFill>
                  </a:rPr>
                  <a:t>X1, X2, X6, X7, X8, X15, X26, X31, X38, X40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17F18-3C30-41C5-BB0A-58054B4F4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595" y="1095153"/>
                <a:ext cx="11106150" cy="5730950"/>
              </a:xfrm>
              <a:blipFill>
                <a:blip r:embed="rId3"/>
                <a:stretch>
                  <a:fillRect l="-1098" t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9D19BD7-BCAE-44B2-B83C-D6970BEB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284" y="0"/>
            <a:ext cx="8531431" cy="10597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Motivating Example (continued): 5-STAR application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B617B4-DF76-43BE-974A-EA947B6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A50F74-1132-43E0-B7E7-6EF04A459BFE}"/>
              </a:ext>
            </a:extLst>
          </p:cNvPr>
          <p:cNvSpPr/>
          <p:nvPr/>
        </p:nvSpPr>
        <p:spPr>
          <a:xfrm>
            <a:off x="1778997" y="1688803"/>
            <a:ext cx="7328116" cy="4696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00E2E-531C-4BA4-A4FB-F8493E46AD3F}"/>
              </a:ext>
            </a:extLst>
          </p:cNvPr>
          <p:cNvSpPr/>
          <p:nvPr/>
        </p:nvSpPr>
        <p:spPr>
          <a:xfrm>
            <a:off x="1759069" y="5684435"/>
            <a:ext cx="5598662" cy="84622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5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4DC999-59CB-42F5-BB8D-C6C8AF37C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1919176"/>
            <a:ext cx="10972822" cy="45720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40A080-5525-4A29-9B58-5407138FFE14}"/>
              </a:ext>
            </a:extLst>
          </p:cNvPr>
          <p:cNvSpPr txBox="1">
            <a:spLocks/>
          </p:cNvSpPr>
          <p:nvPr/>
        </p:nvSpPr>
        <p:spPr>
          <a:xfrm>
            <a:off x="1830284" y="116961"/>
            <a:ext cx="8531431" cy="10597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+mn-lt"/>
              </a:rPr>
              <a:t>Motivating Example (continued): 5-STAR application</a:t>
            </a:r>
            <a:endParaRPr lang="en-US" sz="2800" b="1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C45A24-2FEF-4DFF-84BB-B3F2F990BEEE}"/>
              </a:ext>
            </a:extLst>
          </p:cNvPr>
          <p:cNvSpPr/>
          <p:nvPr/>
        </p:nvSpPr>
        <p:spPr>
          <a:xfrm>
            <a:off x="1690575" y="1160350"/>
            <a:ext cx="29664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/>
            <a:r>
              <a:rPr lang="en-US" sz="2200" b="1" dirty="0"/>
              <a:t>Optimization of </a:t>
            </a:r>
            <a:r>
              <a:rPr lang="en-US" sz="2200" b="1" i="1" dirty="0">
                <a:sym typeface="Symbol" panose="05050102010706020507" pitchFamily="18" charset="2"/>
              </a:rPr>
              <a:t> </a:t>
            </a:r>
            <a:r>
              <a:rPr lang="en-US" sz="2200" b="1" dirty="0">
                <a:sym typeface="Symbol" panose="05050102010706020507" pitchFamily="18" charset="2"/>
              </a:rPr>
              <a:t>and</a:t>
            </a:r>
            <a:r>
              <a:rPr lang="en-US" sz="2200" b="1" i="1" dirty="0">
                <a:sym typeface="Symbol" panose="05050102010706020507" pitchFamily="18" charset="2"/>
              </a:rPr>
              <a:t> </a:t>
            </a:r>
            <a:endParaRPr lang="en-US" sz="2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4F2C4-C5C8-40C4-AA46-0E43D0520142}"/>
              </a:ext>
            </a:extLst>
          </p:cNvPr>
          <p:cNvSpPr/>
          <p:nvPr/>
        </p:nvSpPr>
        <p:spPr>
          <a:xfrm>
            <a:off x="5638805" y="1153255"/>
            <a:ext cx="42601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ctr"/>
            <a:r>
              <a:rPr lang="en-US" sz="2200" b="1" dirty="0">
                <a:sym typeface="Symbol" panose="05050102010706020507" pitchFamily="18" charset="2"/>
              </a:rPr>
              <a:t>ENET solution path with </a:t>
            </a:r>
            <a:r>
              <a:rPr lang="en-US" sz="2200" b="1" baseline="-25000" dirty="0">
                <a:sym typeface="Symbol" panose="05050102010706020507" pitchFamily="18" charset="2"/>
              </a:rPr>
              <a:t>opt</a:t>
            </a:r>
            <a:r>
              <a:rPr lang="en-US" sz="2200" b="1" dirty="0">
                <a:sym typeface="Symbol" panose="05050102010706020507" pitchFamily="18" charset="2"/>
              </a:rPr>
              <a:t> = 0.95</a:t>
            </a:r>
            <a:endParaRPr lang="en-US"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B723-A5D0-43C0-A31D-69C0BB03CFCC}"/>
              </a:ext>
            </a:extLst>
          </p:cNvPr>
          <p:cNvSpPr txBox="1"/>
          <p:nvPr/>
        </p:nvSpPr>
        <p:spPr>
          <a:xfrm>
            <a:off x="7761768" y="6379538"/>
            <a:ext cx="2126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-3.22 = log(0.04)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C83AED-B811-430D-B015-A6B79D48C36E}"/>
              </a:ext>
            </a:extLst>
          </p:cNvPr>
          <p:cNvCxnSpPr/>
          <p:nvPr/>
        </p:nvCxnSpPr>
        <p:spPr>
          <a:xfrm>
            <a:off x="8059479" y="6071189"/>
            <a:ext cx="0" cy="37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0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2DF7-55B4-4451-93CF-512B21458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741"/>
            <a:ext cx="10515600" cy="362570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149350" algn="l"/>
              </a:tabLst>
            </a:pPr>
            <a:r>
              <a:rPr lang="en-US" b="1" dirty="0"/>
              <a:t>Step 3:	</a:t>
            </a:r>
            <a:r>
              <a:rPr lang="en-US" dirty="0"/>
              <a:t>Form risk strata using</a:t>
            </a:r>
            <a:r>
              <a:rPr lang="en-US" b="1" dirty="0"/>
              <a:t> Conditional Inference Tree </a:t>
            </a:r>
            <a:r>
              <a:rPr lang="en-US" dirty="0"/>
              <a:t>algorithm 	</a:t>
            </a:r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dirty="0" err="1">
                <a:solidFill>
                  <a:prstClr val="black"/>
                </a:solidFill>
              </a:rPr>
              <a:t>Hothorn</a:t>
            </a:r>
            <a:r>
              <a:rPr lang="en-US" sz="2600" dirty="0">
                <a:solidFill>
                  <a:prstClr val="black"/>
                </a:solidFill>
              </a:rPr>
              <a:t> et al; 2006) </a:t>
            </a:r>
            <a:r>
              <a:rPr lang="en-US" sz="2600" b="1" dirty="0">
                <a:solidFill>
                  <a:srgbClr val="FF0000"/>
                </a:solidFill>
              </a:rPr>
              <a:t>without patient-level treatment unblinding</a:t>
            </a:r>
          </a:p>
          <a:p>
            <a:pPr lvl="1">
              <a:tabLst>
                <a:tab pos="1149350" algn="l"/>
              </a:tabLst>
            </a:pPr>
            <a:endParaRPr lang="en-US" sz="400" dirty="0"/>
          </a:p>
          <a:p>
            <a:pPr marL="457200" lvl="1" indent="0">
              <a:buNone/>
              <a:tabLst>
                <a:tab pos="1149350" algn="l"/>
              </a:tabLst>
            </a:pPr>
            <a:endParaRPr lang="en-US" sz="400" dirty="0"/>
          </a:p>
          <a:p>
            <a:pPr marL="457200" lvl="1" indent="0">
              <a:buNone/>
              <a:tabLst>
                <a:tab pos="1149350" algn="l"/>
              </a:tabLst>
            </a:pPr>
            <a:r>
              <a:rPr lang="en-US" sz="2600" b="1" dirty="0"/>
              <a:t>3A 	</a:t>
            </a:r>
            <a:r>
              <a:rPr lang="en-US" sz="2600" dirty="0"/>
              <a:t>Form preliminary risk strata</a:t>
            </a:r>
          </a:p>
          <a:p>
            <a:pPr marL="914400" lvl="2" indent="0">
              <a:buNone/>
              <a:tabLst>
                <a:tab pos="1149350" algn="l"/>
              </a:tabLst>
            </a:pPr>
            <a:r>
              <a:rPr lang="en-US" sz="2600" dirty="0"/>
              <a:t>	Input: covariates which passed step 2 </a:t>
            </a:r>
          </a:p>
          <a:p>
            <a:pPr lvl="2">
              <a:tabLst>
                <a:tab pos="1149350" algn="l"/>
              </a:tabLst>
            </a:pPr>
            <a:endParaRPr lang="en-US" sz="900" dirty="0"/>
          </a:p>
          <a:p>
            <a:pPr marL="457200" lvl="1" indent="0">
              <a:buNone/>
              <a:tabLst>
                <a:tab pos="1149350" algn="l"/>
              </a:tabLst>
            </a:pPr>
            <a:r>
              <a:rPr lang="en-US" sz="2600" b="1" dirty="0"/>
              <a:t>3B	</a:t>
            </a:r>
            <a:r>
              <a:rPr lang="en-US" sz="2600" dirty="0"/>
              <a:t>Re-run </a:t>
            </a:r>
            <a:r>
              <a:rPr lang="en-US" sz="2600" dirty="0" err="1"/>
              <a:t>CTree</a:t>
            </a:r>
            <a:r>
              <a:rPr lang="en-US" sz="2600" dirty="0"/>
              <a:t> with </a:t>
            </a:r>
            <a:r>
              <a:rPr lang="en-US" sz="2600" i="1" dirty="0"/>
              <a:t>ordered</a:t>
            </a:r>
            <a:r>
              <a:rPr lang="en-US" sz="2600" dirty="0"/>
              <a:t> risk stratum membership from step 		3A as a covariate (final risk strata)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785371-2DE4-4A96-B6EF-4EA40BBE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284" y="0"/>
            <a:ext cx="8531431" cy="819397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Motivating Example (continued): 5-STAR application</a:t>
            </a:r>
            <a:endParaRPr lang="en-US" sz="2600" u="sng" dirty="0">
              <a:latin typeface="+mn-lt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719A93-B33A-43F4-95A1-2D62D52B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B7A7D-887F-44E8-A768-E820D53B6677}"/>
              </a:ext>
            </a:extLst>
          </p:cNvPr>
          <p:cNvGrpSpPr/>
          <p:nvPr/>
        </p:nvGrpSpPr>
        <p:grpSpPr>
          <a:xfrm>
            <a:off x="1830284" y="4272290"/>
            <a:ext cx="3299281" cy="2308324"/>
            <a:chOff x="1793071" y="4932831"/>
            <a:chExt cx="3069820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02E3669-3DE8-47EF-879A-D106058F762D}"/>
                    </a:ext>
                  </a:extLst>
                </p:cNvPr>
                <p:cNvSpPr txBox="1"/>
                <p:nvPr/>
              </p:nvSpPr>
              <p:spPr>
                <a:xfrm>
                  <a:off x="1793071" y="4932831"/>
                  <a:ext cx="2926079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Preliminary Strata: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pS1: X1 = 0, X26 ≤ 0.35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pS2: X1 = 0, X2 = 0, X26 &gt; 0.35</a:t>
                  </a:r>
                  <a:br>
                    <a:rPr kumimoji="0" 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</a:br>
                  <a:r>
                    <a:rPr kumimoji="0" 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pS3: X1 = 1, X2 = 0, X26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</m:oMath>
                  </a14:m>
                  <a:r>
                    <a:rPr kumimoji="0" 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0.35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pS4: X1 = 0, X2 = 1, X26 &gt; 0.35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pS5: X1 = 1, X2 = 1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pS6: X1 = 1, X2 = 0, X26 &gt; 0.35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4709EB-553A-436A-A539-A1D8B0270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071" y="4932831"/>
                  <a:ext cx="2926079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550" t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21BE49-D80D-4748-9216-1E453825ABDF}"/>
                </a:ext>
              </a:extLst>
            </p:cNvPr>
            <p:cNvSpPr/>
            <p:nvPr/>
          </p:nvSpPr>
          <p:spPr>
            <a:xfrm>
              <a:off x="1793071" y="4932831"/>
              <a:ext cx="3069820" cy="203132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BC8160-DA09-434D-A49B-2637F83E62CE}"/>
              </a:ext>
            </a:extLst>
          </p:cNvPr>
          <p:cNvGrpSpPr/>
          <p:nvPr/>
        </p:nvGrpSpPr>
        <p:grpSpPr>
          <a:xfrm>
            <a:off x="5475114" y="4427789"/>
            <a:ext cx="5761157" cy="1754326"/>
            <a:chOff x="7230194" y="5074763"/>
            <a:chExt cx="5617139" cy="17543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7ABB3C-2B29-4043-8FA9-99F32FCB0F58}"/>
                </a:ext>
              </a:extLst>
            </p:cNvPr>
            <p:cNvSpPr txBox="1"/>
            <p:nvPr/>
          </p:nvSpPr>
          <p:spPr>
            <a:xfrm>
              <a:off x="7297138" y="5074763"/>
              <a:ext cx="5550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Final Strata: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S1: X1 = 0, X26 ≤ 0.35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S2: X2 = 0,  {(X1 = 0, X26 &gt; 0.35) or (X1 = 1, X26 ≤ 0.35)}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S3: X1 = 0, X2 = 1, X26 &gt; 0.35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S4: X1 = 1, {(X2 = 1) or (X2 = 0, X26 &gt; 0.35)}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60B4D5-03C5-4EAF-9D38-2B9FE58CAF05}"/>
                </a:ext>
              </a:extLst>
            </p:cNvPr>
            <p:cNvSpPr/>
            <p:nvPr/>
          </p:nvSpPr>
          <p:spPr>
            <a:xfrm>
              <a:off x="7230194" y="5074763"/>
              <a:ext cx="5550195" cy="147732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79387A-2E10-486D-B0BB-6111097822CA}"/>
              </a:ext>
            </a:extLst>
          </p:cNvPr>
          <p:cNvGrpSpPr>
            <a:grpSpLocks noChangeAspect="1"/>
          </p:cNvGrpSpPr>
          <p:nvPr/>
        </p:nvGrpSpPr>
        <p:grpSpPr>
          <a:xfrm>
            <a:off x="9244466" y="2113235"/>
            <a:ext cx="1766080" cy="1028301"/>
            <a:chOff x="4511838" y="4892590"/>
            <a:chExt cx="2743214" cy="15972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DE7916-C8DE-4E8E-888E-BED3F8609057}"/>
                </a:ext>
              </a:extLst>
            </p:cNvPr>
            <p:cNvGrpSpPr/>
            <p:nvPr/>
          </p:nvGrpSpPr>
          <p:grpSpPr>
            <a:xfrm>
              <a:off x="4547934" y="4968984"/>
              <a:ext cx="2707118" cy="1410977"/>
              <a:chOff x="4328508" y="4760860"/>
              <a:chExt cx="3816876" cy="181161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22D3FB0-3312-4A2E-93AE-4531192CFF7B}"/>
                  </a:ext>
                </a:extLst>
              </p:cNvPr>
              <p:cNvGrpSpPr/>
              <p:nvPr/>
            </p:nvGrpSpPr>
            <p:grpSpPr>
              <a:xfrm>
                <a:off x="4328508" y="4760860"/>
                <a:ext cx="1334364" cy="1607078"/>
                <a:chOff x="4352572" y="4676638"/>
                <a:chExt cx="1334364" cy="1607078"/>
              </a:xfrm>
            </p:grpSpPr>
            <p:pic>
              <p:nvPicPr>
                <p:cNvPr id="38" name="Graphic 37" descr="Man">
                  <a:extLst>
                    <a:ext uri="{FF2B5EF4-FFF2-40B4-BE49-F238E27FC236}">
                      <a16:creationId xmlns:a16="http://schemas.microsoft.com/office/drawing/2014/main" id="{CEA4E3F7-2AB3-4CF3-8BA9-087EDF161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9650" y="5222070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9" name="Graphic 38" descr="Woman">
                  <a:extLst>
                    <a:ext uri="{FF2B5EF4-FFF2-40B4-BE49-F238E27FC236}">
                      <a16:creationId xmlns:a16="http://schemas.microsoft.com/office/drawing/2014/main" id="{D34756A1-EA36-4994-A2A3-DAF581105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8643" y="5198007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40" name="Graphic 39" descr="Man">
                  <a:extLst>
                    <a:ext uri="{FF2B5EF4-FFF2-40B4-BE49-F238E27FC236}">
                      <a16:creationId xmlns:a16="http://schemas.microsoft.com/office/drawing/2014/main" id="{6D5C1051-1B95-49E4-807B-CB43AC54B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2210" y="4772890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41" name="Graphic 40" descr="Woman">
                  <a:extLst>
                    <a:ext uri="{FF2B5EF4-FFF2-40B4-BE49-F238E27FC236}">
                      <a16:creationId xmlns:a16="http://schemas.microsoft.com/office/drawing/2014/main" id="{29D87502-841F-43D6-97E0-EE87F13A76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2572" y="4676638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42" name="Graphic 41" descr="Woman">
                  <a:extLst>
                    <a:ext uri="{FF2B5EF4-FFF2-40B4-BE49-F238E27FC236}">
                      <a16:creationId xmlns:a16="http://schemas.microsoft.com/office/drawing/2014/main" id="{D71EEFD0-0937-4ECF-A819-229DBE00B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64600" y="5735423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43" name="Graphic 42" descr="Woman">
                  <a:extLst>
                    <a:ext uri="{FF2B5EF4-FFF2-40B4-BE49-F238E27FC236}">
                      <a16:creationId xmlns:a16="http://schemas.microsoft.com/office/drawing/2014/main" id="{9D9EF37C-0B2D-4C2A-8505-EA8D0A8843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1854" y="5226080"/>
                  <a:ext cx="548293" cy="548293"/>
                </a:xfrm>
                <a:prstGeom prst="rect">
                  <a:avLst/>
                </a:prstGeom>
              </p:spPr>
            </p:pic>
          </p:grpSp>
          <p:pic>
            <p:nvPicPr>
              <p:cNvPr id="22" name="Graphic 21" descr="Man">
                <a:extLst>
                  <a:ext uri="{FF2B5EF4-FFF2-40B4-BE49-F238E27FC236}">
                    <a16:creationId xmlns:a16="http://schemas.microsoft.com/office/drawing/2014/main" id="{FC7ECE69-8DA0-46F3-92FD-5D4995F46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760493" y="5867771"/>
                <a:ext cx="548292" cy="548292"/>
              </a:xfrm>
              <a:prstGeom prst="rect">
                <a:avLst/>
              </a:prstGeom>
            </p:spPr>
          </p:pic>
          <p:pic>
            <p:nvPicPr>
              <p:cNvPr id="23" name="Graphic 22" descr="Man">
                <a:extLst>
                  <a:ext uri="{FF2B5EF4-FFF2-40B4-BE49-F238E27FC236}">
                    <a16:creationId xmlns:a16="http://schemas.microsoft.com/office/drawing/2014/main" id="{80BFF481-1279-41B5-A223-BB8B63C21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181600" y="5867770"/>
                <a:ext cx="548292" cy="548292"/>
              </a:xfrm>
              <a:prstGeom prst="rect">
                <a:avLst/>
              </a:prstGeom>
            </p:spPr>
          </p:pic>
          <p:pic>
            <p:nvPicPr>
              <p:cNvPr id="24" name="Graphic 23" descr="Man">
                <a:extLst>
                  <a:ext uri="{FF2B5EF4-FFF2-40B4-BE49-F238E27FC236}">
                    <a16:creationId xmlns:a16="http://schemas.microsoft.com/office/drawing/2014/main" id="{9AED3C37-9A9B-4F6A-B889-B5AAF8334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021173" y="4768887"/>
                <a:ext cx="548292" cy="548292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5E0FF46-F27D-472F-99CF-E241E32B2E57}"/>
                  </a:ext>
                </a:extLst>
              </p:cNvPr>
              <p:cNvGrpSpPr/>
              <p:nvPr/>
            </p:nvGrpSpPr>
            <p:grpSpPr>
              <a:xfrm>
                <a:off x="6725650" y="4817003"/>
                <a:ext cx="1419734" cy="1755467"/>
                <a:chOff x="6376730" y="4841067"/>
                <a:chExt cx="1419734" cy="1755467"/>
              </a:xfrm>
            </p:grpSpPr>
            <p:pic>
              <p:nvPicPr>
                <p:cNvPr id="29" name="Graphic 28" descr="Man">
                  <a:extLst>
                    <a:ext uri="{FF2B5EF4-FFF2-40B4-BE49-F238E27FC236}">
                      <a16:creationId xmlns:a16="http://schemas.microsoft.com/office/drawing/2014/main" id="{282115DA-6022-41B6-A48E-346CBE5FF4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7001" y="4841067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0" name="Graphic 29" descr="Man">
                  <a:extLst>
                    <a:ext uri="{FF2B5EF4-FFF2-40B4-BE49-F238E27FC236}">
                      <a16:creationId xmlns:a16="http://schemas.microsoft.com/office/drawing/2014/main" id="{589D26D5-2513-40A6-BB6F-FDA3311156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3729" y="4853098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1" name="Graphic 30" descr="Woman">
                  <a:extLst>
                    <a:ext uri="{FF2B5EF4-FFF2-40B4-BE49-F238E27FC236}">
                      <a16:creationId xmlns:a16="http://schemas.microsoft.com/office/drawing/2014/main" id="{207C6252-2D89-4DC6-969C-879A04C3A3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3586" y="4845075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32" name="Graphic 31" descr="Man">
                  <a:extLst>
                    <a:ext uri="{FF2B5EF4-FFF2-40B4-BE49-F238E27FC236}">
                      <a16:creationId xmlns:a16="http://schemas.microsoft.com/office/drawing/2014/main" id="{9183C059-9838-427E-BADC-00FC14C02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1382" y="5454683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3" name="Graphic 32" descr="Woman">
                  <a:extLst>
                    <a:ext uri="{FF2B5EF4-FFF2-40B4-BE49-F238E27FC236}">
                      <a16:creationId xmlns:a16="http://schemas.microsoft.com/office/drawing/2014/main" id="{B2B68557-E8C2-49C0-9D66-92E10A05B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7231" y="5442654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34" name="Graphic 33" descr="Man">
                  <a:extLst>
                    <a:ext uri="{FF2B5EF4-FFF2-40B4-BE49-F238E27FC236}">
                      <a16:creationId xmlns:a16="http://schemas.microsoft.com/office/drawing/2014/main" id="{2CF5AA1C-709B-4DA5-BC64-01F1891D5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6730" y="6040224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5" name="Graphic 34" descr="Man">
                  <a:extLst>
                    <a:ext uri="{FF2B5EF4-FFF2-40B4-BE49-F238E27FC236}">
                      <a16:creationId xmlns:a16="http://schemas.microsoft.com/office/drawing/2014/main" id="{F2A83D09-8B76-4C9F-B474-344454A4E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9449" y="6048242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6" name="Graphic 35" descr="Woman">
                  <a:extLst>
                    <a:ext uri="{FF2B5EF4-FFF2-40B4-BE49-F238E27FC236}">
                      <a16:creationId xmlns:a16="http://schemas.microsoft.com/office/drawing/2014/main" id="{C9F29D31-3238-4BD7-A4F0-DC8B3B3F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9413" y="6032205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37" name="Graphic 36" descr="Woman">
                  <a:extLst>
                    <a:ext uri="{FF2B5EF4-FFF2-40B4-BE49-F238E27FC236}">
                      <a16:creationId xmlns:a16="http://schemas.microsoft.com/office/drawing/2014/main" id="{6086B624-0D57-4D4F-BE3B-1A60EEFE1E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8171" y="6032205"/>
                  <a:ext cx="548293" cy="548293"/>
                </a:xfrm>
                <a:prstGeom prst="rect">
                  <a:avLst/>
                </a:prstGeom>
              </p:spPr>
            </p:pic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AEB190D-5212-4E19-B8F7-A35CAA892A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5055" y="5035007"/>
                <a:ext cx="978563" cy="3302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688AE96-4181-4ECD-BB70-242B31F5E6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080" y="5599063"/>
                <a:ext cx="1081977" cy="16046"/>
              </a:xfrm>
              <a:prstGeom prst="straightConnector1">
                <a:avLst/>
              </a:prstGeom>
              <a:ln w="635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E89F100-B56B-41DB-8FD9-8A2C536D00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445" y="5874638"/>
                <a:ext cx="1007469" cy="201679"/>
              </a:xfrm>
              <a:prstGeom prst="straightConnector1">
                <a:avLst/>
              </a:prstGeom>
              <a:ln w="635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833851-6AC8-4310-8391-BB5BC36F3728}"/>
                </a:ext>
              </a:extLst>
            </p:cNvPr>
            <p:cNvSpPr/>
            <p:nvPr/>
          </p:nvSpPr>
          <p:spPr>
            <a:xfrm>
              <a:off x="4511838" y="4892590"/>
              <a:ext cx="2743197" cy="15972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53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A7C9B-2D2A-4564-B8F6-00F1F3384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2DF7-55B4-4451-93CF-512B21458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7293"/>
            <a:ext cx="10515600" cy="410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4: </a:t>
            </a:r>
            <a:r>
              <a:rPr lang="en-US" sz="2500" dirty="0"/>
              <a:t>Estimate treatment effect within each formed risk stratum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785371-2DE4-4A96-B6EF-4EA40BBE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71" y="0"/>
            <a:ext cx="9248842" cy="819397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Motivating Example (continued): 5-STAR application</a:t>
            </a:r>
            <a:endParaRPr lang="en-US" sz="1800" u="sng" dirty="0">
              <a:latin typeface="+mn-lt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5808B49-DD06-4E36-BDF2-FF19355F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3306" y="6400418"/>
            <a:ext cx="4072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BD2F8E-85E1-4306-BC86-3EEF539974A6}"/>
              </a:ext>
            </a:extLst>
          </p:cNvPr>
          <p:cNvGrpSpPr/>
          <p:nvPr/>
        </p:nvGrpSpPr>
        <p:grpSpPr>
          <a:xfrm>
            <a:off x="729845" y="6274296"/>
            <a:ext cx="11785197" cy="401191"/>
            <a:chOff x="1117668" y="6157394"/>
            <a:chExt cx="11785197" cy="3093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9E26AC-1CE8-4FA9-B4E0-AEE00CECD4D4}"/>
                </a:ext>
              </a:extLst>
            </p:cNvPr>
            <p:cNvSpPr txBox="1"/>
            <p:nvPr/>
          </p:nvSpPr>
          <p:spPr>
            <a:xfrm>
              <a:off x="1143061" y="6181958"/>
              <a:ext cx="7580687" cy="28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HR: </a:t>
              </a:r>
              <a:r>
                <a:rPr lang="en-US" dirty="0">
                  <a:solidFill>
                    <a:prstClr val="black"/>
                  </a:solidFill>
                </a:rPr>
                <a:t>0.62 (0.45, 0.85)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875131-73B1-4E77-B4F6-4E160FCB142A}"/>
                </a:ext>
              </a:extLst>
            </p:cNvPr>
            <p:cNvSpPr txBox="1"/>
            <p:nvPr/>
          </p:nvSpPr>
          <p:spPr>
            <a:xfrm>
              <a:off x="4153910" y="6157394"/>
              <a:ext cx="2678654" cy="28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HR</a:t>
              </a:r>
              <a:r>
                <a:rPr lang="en-US" dirty="0">
                  <a:solidFill>
                    <a:prstClr val="black"/>
                  </a:solidFill>
                </a:rPr>
                <a:t>: 0.59 (0.42, 0.82)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9262D5-698B-4176-A8F2-338B7297B362}"/>
                </a:ext>
              </a:extLst>
            </p:cNvPr>
            <p:cNvSpPr txBox="1"/>
            <p:nvPr/>
          </p:nvSpPr>
          <p:spPr>
            <a:xfrm>
              <a:off x="7213370" y="6157394"/>
              <a:ext cx="2678654" cy="28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HR</a:t>
              </a:r>
              <a:r>
                <a:rPr lang="en-US" dirty="0">
                  <a:solidFill>
                    <a:prstClr val="black"/>
                  </a:solidFill>
                </a:rPr>
                <a:t>: 0.71 (0.38, 1.31)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122B1-2CA1-4325-9040-5C44347A55BB}"/>
                </a:ext>
              </a:extLst>
            </p:cNvPr>
            <p:cNvSpPr txBox="1"/>
            <p:nvPr/>
          </p:nvSpPr>
          <p:spPr>
            <a:xfrm>
              <a:off x="10224211" y="6157394"/>
              <a:ext cx="2678654" cy="28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HR</a:t>
              </a:r>
              <a:r>
                <a:rPr lang="en-US" dirty="0">
                  <a:solidFill>
                    <a:prstClr val="black"/>
                  </a:solidFill>
                </a:rPr>
                <a:t>: 0.90 (0.63, 1.30)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7243EAD-557B-4891-BAF1-D08B4C84E3D4}"/>
                </a:ext>
              </a:extLst>
            </p:cNvPr>
            <p:cNvSpPr/>
            <p:nvPr/>
          </p:nvSpPr>
          <p:spPr>
            <a:xfrm>
              <a:off x="1117668" y="6217612"/>
              <a:ext cx="2093920" cy="22130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B79CD7-97A1-4D29-A3F3-6DAFF0272ED3}"/>
                </a:ext>
              </a:extLst>
            </p:cNvPr>
            <p:cNvSpPr/>
            <p:nvPr/>
          </p:nvSpPr>
          <p:spPr>
            <a:xfrm>
              <a:off x="4153908" y="6207043"/>
              <a:ext cx="2093920" cy="21548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9BC91A-0282-4CE8-AB8D-6B0E4B7CF74F}"/>
                </a:ext>
              </a:extLst>
            </p:cNvPr>
            <p:cNvSpPr/>
            <p:nvPr/>
          </p:nvSpPr>
          <p:spPr>
            <a:xfrm>
              <a:off x="7178895" y="6198844"/>
              <a:ext cx="2093920" cy="22367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9F1CF9-6268-4532-8D89-F2258DD24ADB}"/>
                </a:ext>
              </a:extLst>
            </p:cNvPr>
            <p:cNvSpPr/>
            <p:nvPr/>
          </p:nvSpPr>
          <p:spPr>
            <a:xfrm>
              <a:off x="10181106" y="6190647"/>
              <a:ext cx="2093920" cy="22367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29532AF-A4D7-4C8B-B085-B77FF3E8E7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/>
        </p:blipFill>
        <p:spPr>
          <a:xfrm>
            <a:off x="0" y="1124339"/>
            <a:ext cx="12192000" cy="3607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7F18B1-BED3-4171-85E9-88A2536C9FC5}"/>
                  </a:ext>
                </a:extLst>
              </p:cNvPr>
              <p:cNvSpPr/>
              <p:nvPr/>
            </p:nvSpPr>
            <p:spPr>
              <a:xfrm>
                <a:off x="28337" y="4749686"/>
                <a:ext cx="12046703" cy="129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4950" lvl="2" indent="0"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3333FF"/>
                    </a:solidFill>
                    <a:ea typeface="Cambria Math" panose="02040503050406030204" pitchFamily="18" charset="0"/>
                  </a:rPr>
                  <a:t>Treatment effect in formed risk stratum </a:t>
                </a:r>
                <a:r>
                  <a:rPr lang="en-US" sz="24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</a:t>
                </a:r>
                <a:endPara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34950" lvl="2"/>
                <a:r>
                  <a:rPr lang="en-US" sz="2300" b="1" dirty="0">
                    <a:ea typeface="Cambria Math" panose="02040503050406030204" pitchFamily="18" charset="0"/>
                  </a:rPr>
                  <a:t>Primary</a:t>
                </a:r>
                <a:r>
                  <a:rPr lang="en-US" sz="23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00" dirty="0">
                    <a:ea typeface="Cambria Math" panose="02040503050406030204" pitchFamily="18" charset="0"/>
                  </a:rPr>
                  <a:t> </a:t>
                </a:r>
                <a:r>
                  <a:rPr lang="en-US" sz="2300" b="1" dirty="0">
                    <a:ea typeface="Cambria Math" panose="02040503050406030204" pitchFamily="18" charset="0"/>
                  </a:rPr>
                  <a:t>(Time Ratio; TR)</a:t>
                </a:r>
              </a:p>
              <a:p>
                <a:pPr marL="234950" lvl="2" indent="0">
                  <a:spcBef>
                    <a:spcPts val="0"/>
                  </a:spcBef>
                  <a:buNone/>
                </a:pPr>
                <a:r>
                  <a:rPr lang="en-US" sz="2300" b="1" dirty="0">
                    <a:ea typeface="Cambria Math" panose="02040503050406030204" pitchFamily="18" charset="0"/>
                  </a:rPr>
                  <a:t>Supplemental</a:t>
                </a:r>
                <a:r>
                  <a:rPr lang="en-US" sz="23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𝑞𝐴</m:t>
                            </m:r>
                          </m:sub>
                        </m:sSub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𝑞𝐵</m:t>
                            </m:r>
                          </m:sub>
                        </m:sSub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𝑎𝑠𝑠𝑢𝑚𝑖𝑛𝑔</m:t>
                    </m:r>
                    <m:r>
                      <a:rPr lang="en-US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𝑃𝐻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b="1" dirty="0">
                    <a:ea typeface="Cambria Math" panose="02040503050406030204" pitchFamily="18" charset="0"/>
                  </a:rPr>
                  <a:t>(Hazard Ratio; HR)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7F18B1-BED3-4171-85E9-88A2536C9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7" y="4749686"/>
                <a:ext cx="12046703" cy="1292533"/>
              </a:xfrm>
              <a:prstGeom prst="rect">
                <a:avLst/>
              </a:prstGeom>
              <a:blipFill>
                <a:blip r:embed="rId4"/>
                <a:stretch>
                  <a:fillRect t="-4245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9BB6314-2DFA-401D-8046-C71E3F908C86}"/>
              </a:ext>
            </a:extLst>
          </p:cNvPr>
          <p:cNvGrpSpPr/>
          <p:nvPr/>
        </p:nvGrpSpPr>
        <p:grpSpPr>
          <a:xfrm>
            <a:off x="733389" y="5969485"/>
            <a:ext cx="11785197" cy="401191"/>
            <a:chOff x="1117668" y="6157394"/>
            <a:chExt cx="11785197" cy="3093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D43506-0D11-4FED-8C5A-527139059899}"/>
                </a:ext>
              </a:extLst>
            </p:cNvPr>
            <p:cNvSpPr txBox="1"/>
            <p:nvPr/>
          </p:nvSpPr>
          <p:spPr>
            <a:xfrm>
              <a:off x="1143061" y="6181958"/>
              <a:ext cx="7580687" cy="28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TR: </a:t>
              </a:r>
              <a:r>
                <a:rPr lang="en-US" dirty="0">
                  <a:solidFill>
                    <a:prstClr val="black"/>
                  </a:solidFill>
                </a:rPr>
                <a:t>1.25 (1.06, 1.47)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CC85AF-392C-4B25-B94B-082CA31F8106}"/>
                </a:ext>
              </a:extLst>
            </p:cNvPr>
            <p:cNvSpPr txBox="1"/>
            <p:nvPr/>
          </p:nvSpPr>
          <p:spPr>
            <a:xfrm>
              <a:off x="4153910" y="6157394"/>
              <a:ext cx="2678654" cy="28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TR</a:t>
              </a:r>
              <a:r>
                <a:rPr lang="en-US" dirty="0">
                  <a:solidFill>
                    <a:prstClr val="black"/>
                  </a:solidFill>
                </a:rPr>
                <a:t>: 1.22 (1.05, 1.43)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78AEE5-FA90-4B63-9C17-60E9E9D4CEE3}"/>
                </a:ext>
              </a:extLst>
            </p:cNvPr>
            <p:cNvSpPr txBox="1"/>
            <p:nvPr/>
          </p:nvSpPr>
          <p:spPr>
            <a:xfrm>
              <a:off x="7213370" y="6157394"/>
              <a:ext cx="2678654" cy="28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TR</a:t>
              </a:r>
              <a:r>
                <a:rPr lang="en-US" dirty="0">
                  <a:solidFill>
                    <a:prstClr val="black"/>
                  </a:solidFill>
                </a:rPr>
                <a:t>: 1.14 (0.89, 1.47)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7BE15D-4589-4A56-AC6A-2E38E0B6A729}"/>
                </a:ext>
              </a:extLst>
            </p:cNvPr>
            <p:cNvSpPr txBox="1"/>
            <p:nvPr/>
          </p:nvSpPr>
          <p:spPr>
            <a:xfrm>
              <a:off x="10224211" y="6157394"/>
              <a:ext cx="2678654" cy="28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TR</a:t>
              </a:r>
              <a:r>
                <a:rPr lang="en-US" dirty="0">
                  <a:solidFill>
                    <a:prstClr val="black"/>
                  </a:solidFill>
                </a:rPr>
                <a:t>: 1.05 (0.90, 1.22)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45DD32-B4E5-4326-A247-6A6B510A5C3D}"/>
                </a:ext>
              </a:extLst>
            </p:cNvPr>
            <p:cNvSpPr/>
            <p:nvPr/>
          </p:nvSpPr>
          <p:spPr>
            <a:xfrm>
              <a:off x="1117668" y="6217612"/>
              <a:ext cx="2093920" cy="22130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156AA9-99B3-4DE1-9F86-CBFBC3E0F79C}"/>
                </a:ext>
              </a:extLst>
            </p:cNvPr>
            <p:cNvSpPr/>
            <p:nvPr/>
          </p:nvSpPr>
          <p:spPr>
            <a:xfrm>
              <a:off x="4153908" y="6215241"/>
              <a:ext cx="2093920" cy="21548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A15C22C-E7A9-418F-8A82-F6AF7E1E95CE}"/>
                </a:ext>
              </a:extLst>
            </p:cNvPr>
            <p:cNvSpPr/>
            <p:nvPr/>
          </p:nvSpPr>
          <p:spPr>
            <a:xfrm>
              <a:off x="7178895" y="6198844"/>
              <a:ext cx="2093920" cy="22367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62A992-4516-4A1F-BB07-827A617004DA}"/>
                </a:ext>
              </a:extLst>
            </p:cNvPr>
            <p:cNvSpPr/>
            <p:nvPr/>
          </p:nvSpPr>
          <p:spPr>
            <a:xfrm>
              <a:off x="10181106" y="6190647"/>
              <a:ext cx="2093920" cy="22367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97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5C250-1526-40F0-9681-3E2A8BF09A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6294"/>
                <a:ext cx="10515600" cy="556083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3100" dirty="0">
                    <a:solidFill>
                      <a:srgbClr val="3333FF"/>
                    </a:solidFill>
                  </a:rPr>
                  <a:t>Step 4: primary analysis within formed risk stratum </a:t>
                </a:r>
                <a:r>
                  <a:rPr lang="en-US" sz="3100" i="1" dirty="0">
                    <a:solidFill>
                      <a:srgbClr val="3333FF"/>
                    </a:solidFill>
                  </a:rPr>
                  <a:t>q</a:t>
                </a:r>
                <a:r>
                  <a:rPr lang="en-US" sz="3100" dirty="0">
                    <a:solidFill>
                      <a:srgbClr val="3333FF"/>
                    </a:solidFill>
                  </a:rPr>
                  <a:t> (=1,2, … </a:t>
                </a:r>
                <a:r>
                  <a:rPr lang="en-US" sz="3100" i="1" dirty="0">
                    <a:solidFill>
                      <a:srgbClr val="3333FF"/>
                    </a:solidFill>
                  </a:rPr>
                  <a:t>c</a:t>
                </a:r>
                <a:r>
                  <a:rPr lang="en-US" sz="3100" dirty="0">
                    <a:solidFill>
                      <a:srgbClr val="3333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:r>
                  <a:rPr lang="en-US" b="1" dirty="0"/>
                  <a:t>Analysis model: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for formed </a:t>
                </a:r>
                <a:r>
                  <a:rPr lang="en-US" dirty="0" err="1"/>
                  <a:t>strat</a:t>
                </a:r>
                <a:r>
                  <a:rPr lang="en-US" dirty="0"/>
                  <a:t> </a:t>
                </a:r>
                <a:r>
                  <a:rPr lang="en-US" i="1" dirty="0"/>
                  <a:t>q</a:t>
                </a:r>
                <a:r>
                  <a:rPr lang="en-US" dirty="0"/>
                  <a:t>, </a:t>
                </a:r>
                <a:r>
                  <a:rPr lang="en-US" dirty="0" err="1"/>
                  <a:t>trt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, subj </a:t>
                </a:r>
                <a:r>
                  <a:rPr lang="en-US" i="1" dirty="0"/>
                  <a:t>k</a:t>
                </a:r>
              </a:p>
              <a:p>
                <a:pPr marL="0" indent="0">
                  <a:buNone/>
                </a:pPr>
                <a:endParaRPr lang="en-US" sz="5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𝑞𝑘</m:t>
                        </m:r>
                      </m:sub>
                    </m:sSub>
                  </m:oMath>
                </a14:m>
                <a:r>
                  <a:rPr lang="en-US" dirty="0"/>
                  <a:t>=1[0] for treatment A[B],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𝑞𝐵𝑘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i="1" dirty="0">
                    <a:solidFill>
                      <a:srgbClr val="C00000"/>
                    </a:solidFill>
                  </a:rPr>
                  <a:t>Three parametric fits (</a:t>
                </a:r>
                <a:r>
                  <a:rPr lang="en-US" b="1" i="1" dirty="0" err="1">
                    <a:solidFill>
                      <a:srgbClr val="C00000"/>
                    </a:solidFill>
                  </a:rPr>
                  <a:t>T</a:t>
                </a:r>
                <a:r>
                  <a:rPr lang="en-US" b="1" i="1" baseline="-25000" dirty="0" err="1">
                    <a:solidFill>
                      <a:srgbClr val="C00000"/>
                    </a:solidFill>
                  </a:rPr>
                  <a:t>ijk</a:t>
                </a:r>
                <a:r>
                  <a:rPr lang="en-US" b="1" i="1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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Weibull, log-normal, log-logistic) </a:t>
                </a:r>
                <a:r>
                  <a:rPr lang="en-US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b="1" i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model averaging</a:t>
                </a:r>
              </a:p>
              <a:p>
                <a:pPr marL="0" indent="0">
                  <a:buNone/>
                </a:pPr>
                <a:endParaRPr lang="en-US" sz="5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Obtain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parametric model fit </a:t>
                </a:r>
                <a:r>
                  <a:rPr lang="en-US" i="1" dirty="0"/>
                  <a:t>m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−0.5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𝐴𝐼𝐶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𝐴𝐼𝐶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sz="600" dirty="0"/>
                  <a:t>		   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600" dirty="0"/>
                  <a:t>				       	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nary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i="1" dirty="0"/>
              </a:p>
              <a:p>
                <a:pPr marL="0" indent="0">
                  <a:buNone/>
                </a:pPr>
                <a:endParaRPr lang="en-US" sz="1200" i="1" dirty="0"/>
              </a:p>
              <a:p>
                <a:pPr marL="0" indent="0">
                  <a:buNone/>
                </a:pPr>
                <a:r>
                  <a:rPr lang="en-US" sz="2600" dirty="0"/>
                  <a:t>95% CI for Time Ratio (TR) in formed risk stratum </a:t>
                </a:r>
                <a:r>
                  <a:rPr lang="en-US" sz="2600" i="1" dirty="0"/>
                  <a:t>q</a:t>
                </a:r>
                <a:r>
                  <a:rPr lang="en-US" sz="2600" dirty="0"/>
                  <a:t>: exp{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1.96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ra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5C250-1526-40F0-9681-3E2A8BF09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6294"/>
                <a:ext cx="10515600" cy="5560832"/>
              </a:xfrm>
              <a:blipFill>
                <a:blip r:embed="rId3"/>
                <a:stretch>
                  <a:fillRect l="-754" t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BD12E-6A8B-4690-B0BB-86F4F39C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6075-94AB-4C08-9014-3F6A371A49E1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7364A4-07D4-4817-B5EB-B3021037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71" y="0"/>
            <a:ext cx="9248842" cy="819397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Motivating Example (continued): 5-STAR application</a:t>
            </a:r>
            <a:endParaRPr lang="en-US" sz="1800" u="sng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23A239-6E38-4D1C-B989-47184B3E7A42}"/>
              </a:ext>
            </a:extLst>
          </p:cNvPr>
          <p:cNvSpPr/>
          <p:nvPr/>
        </p:nvSpPr>
        <p:spPr>
          <a:xfrm>
            <a:off x="838200" y="2519916"/>
            <a:ext cx="9507279" cy="3944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D2DF7-55B4-4451-93CF-512B214589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385" y="861236"/>
                <a:ext cx="10515600" cy="59117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Step 5: </a:t>
                </a:r>
                <a:r>
                  <a:rPr lang="en-US" sz="2700" dirty="0"/>
                  <a:t>Amalgamate (combine) stratum-level results for overall inference</a:t>
                </a:r>
              </a:p>
              <a:p>
                <a:pPr marL="0" indent="0">
                  <a:buNone/>
                  <a:tabLst>
                    <a:tab pos="339725" algn="l"/>
                  </a:tabLst>
                </a:pPr>
                <a:endParaRPr lang="en-US" sz="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339725" algn="l"/>
                  </a:tabLst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number of subjects in formed risk stratum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234950" lvl="2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234950" lvl="2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nary>
                          </m:e>
                        </m:rad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~ N(0,1) under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600" baseline="-25000" dirty="0"/>
                  <a:t> </a:t>
                </a:r>
                <a:r>
                  <a:rPr lang="en-US" sz="2600" dirty="0"/>
                  <a:t> (asymptotically)</a:t>
                </a:r>
              </a:p>
              <a:p>
                <a:pPr marL="234950" lvl="2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endParaRPr lang="en-US" sz="800" dirty="0"/>
              </a:p>
              <a:p>
                <a:pPr marL="234950" lvl="2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r>
                  <a:rPr lang="en-US" sz="1200" dirty="0"/>
                  <a:t> </a:t>
                </a:r>
              </a:p>
              <a:p>
                <a:pPr marL="234950" lvl="2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2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6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6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US" sz="26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6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~ N(0,1) under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600" baseline="-25000" dirty="0"/>
                  <a:t> </a:t>
                </a:r>
                <a:r>
                  <a:rPr lang="en-US" sz="2600" dirty="0"/>
                  <a:t> (asymptotically)</a:t>
                </a:r>
              </a:p>
              <a:p>
                <a:pPr marL="234950" lvl="2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endParaRPr lang="en-US" sz="1200" b="1" dirty="0">
                  <a:solidFill>
                    <a:srgbClr val="3333FF"/>
                  </a:solidFill>
                </a:endParaRPr>
              </a:p>
              <a:p>
                <a:pPr marL="234950" lvl="2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endParaRPr lang="en-US" sz="800" dirty="0"/>
              </a:p>
              <a:p>
                <a:pPr marL="234950" lvl="1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r>
                  <a:rPr lang="en-US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/>
              </a:p>
              <a:p>
                <a:pPr marL="234950" lvl="1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endParaRPr lang="en-US" sz="800" dirty="0"/>
              </a:p>
              <a:p>
                <a:pPr marL="234950" lvl="1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r>
                  <a:rPr lang="en-US" sz="2600" dirty="0"/>
                  <a:t>	</a:t>
                </a:r>
                <a:r>
                  <a:rPr lang="en-US" sz="2600" u="sng" dirty="0"/>
                  <a:t>Exact distribution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i="1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</m:sSub>
                      </m:e>
                    </m:d>
                  </m:oMath>
                </a14:m>
                <a:endParaRPr lang="en-US" sz="2600" i="1" dirty="0"/>
              </a:p>
              <a:p>
                <a:pPr marL="234950" lvl="1" indent="0">
                  <a:spcBef>
                    <a:spcPts val="0"/>
                  </a:spcBef>
                  <a:buNone/>
                  <a:tabLst>
                    <a:tab pos="339725" algn="l"/>
                  </a:tabLst>
                </a:pPr>
                <a:endParaRPr lang="en-US" sz="1200" dirty="0"/>
              </a:p>
              <a:p>
                <a:pPr marL="233363" lvl="1" indent="0">
                  <a:buNone/>
                  <a:tabLst>
                    <a:tab pos="339725" algn="l"/>
                  </a:tabLst>
                </a:pPr>
                <a:r>
                  <a:rPr lang="en-US" sz="2600" b="1" i="1" dirty="0"/>
                  <a:t>	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PDF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(.)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CDF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sz="2600" b="1" i="1" dirty="0"/>
                  <a:t>ther details in the manuscript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D2DF7-55B4-4451-93CF-512B214589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385" y="861236"/>
                <a:ext cx="10515600" cy="5911703"/>
              </a:xfrm>
              <a:blipFill>
                <a:blip r:embed="rId3"/>
                <a:stretch>
                  <a:fillRect l="-1159" t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F785371-2DE4-4A96-B6EF-4EA40BBE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284" y="0"/>
            <a:ext cx="8531431" cy="819397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Motivating Example (continued): 5-STAR application</a:t>
            </a:r>
            <a:endParaRPr lang="en-US" sz="2600" u="sng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7F4791-5E77-40A7-A48B-E21C594A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989" y="6377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5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501E6-A565-43AB-9A86-48CDC36784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61047" r="5378" b="5491"/>
          <a:stretch/>
        </p:blipFill>
        <p:spPr>
          <a:xfrm>
            <a:off x="324165" y="4252233"/>
            <a:ext cx="11492288" cy="226423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734C50-5364-4E5E-8A63-58153E225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99"/>
              </p:ext>
            </p:extLst>
          </p:nvPr>
        </p:nvGraphicFramePr>
        <p:xfrm>
          <a:off x="6152883" y="806053"/>
          <a:ext cx="3115344" cy="2913814"/>
        </p:xfrm>
        <a:graphic>
          <a:graphicData uri="http://schemas.openxmlformats.org/drawingml/2006/table">
            <a:tbl>
              <a:tblPr firstRow="1" firstCol="1" bandRow="1"/>
              <a:tblGrid>
                <a:gridCol w="1654670">
                  <a:extLst>
                    <a:ext uri="{9D8B030D-6E8A-4147-A177-3AD203B41FA5}">
                      <a16:colId xmlns:a16="http://schemas.microsoft.com/office/drawing/2014/main" val="1682892040"/>
                    </a:ext>
                  </a:extLst>
                </a:gridCol>
                <a:gridCol w="1460674">
                  <a:extLst>
                    <a:ext uri="{9D8B030D-6E8A-4147-A177-3AD203B41FA5}">
                      <a16:colId xmlns:a16="http://schemas.microsoft.com/office/drawing/2014/main" val="949693354"/>
                    </a:ext>
                  </a:extLst>
                </a:gridCol>
              </a:tblGrid>
              <a:tr h="388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1-tailed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4225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Logrank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39523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MaxCombo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0.057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72218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RMST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70239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5-STAR [TR]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045096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5-STAR [HR]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06920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72B698A-45AF-44C1-BF93-58DC0D96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443288"/>
            <a:ext cx="12506635" cy="95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8DAB41-7449-4AF5-BBD5-BCDAD4371048}"/>
              </a:ext>
            </a:extLst>
          </p:cNvPr>
          <p:cNvSpPr txBox="1">
            <a:spLocks/>
          </p:cNvSpPr>
          <p:nvPr/>
        </p:nvSpPr>
        <p:spPr>
          <a:xfrm>
            <a:off x="1830284" y="159490"/>
            <a:ext cx="8531431" cy="467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Motivating Example (continued): 5-STAR application</a:t>
            </a:r>
            <a:endParaRPr kumimoji="0" lang="en-US" sz="2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Picture 6" descr="Image result for smiley face">
            <a:extLst>
              <a:ext uri="{FF2B5EF4-FFF2-40B4-BE49-F238E27FC236}">
                <a16:creationId xmlns:a16="http://schemas.microsoft.com/office/drawing/2014/main" id="{87388C6C-5B73-454B-8817-0A3CFD47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378" y="3115336"/>
            <a:ext cx="436819" cy="4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A1B73-306B-4CA4-AD97-9FE90A644C98}"/>
              </a:ext>
            </a:extLst>
          </p:cNvPr>
          <p:cNvSpPr txBox="1"/>
          <p:nvPr/>
        </p:nvSpPr>
        <p:spPr>
          <a:xfrm>
            <a:off x="367989" y="3802566"/>
            <a:ext cx="5744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Detailed results for each identified risk stratum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6020F-51D4-4705-8B6F-140637D01896}"/>
              </a:ext>
            </a:extLst>
          </p:cNvPr>
          <p:cNvSpPr txBox="1"/>
          <p:nvPr/>
        </p:nvSpPr>
        <p:spPr>
          <a:xfrm>
            <a:off x="8245845" y="3802566"/>
            <a:ext cx="1475685" cy="42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73DB43-F8F3-432B-82CB-B35A09A4354B}"/>
              </a:ext>
            </a:extLst>
          </p:cNvPr>
          <p:cNvCxnSpPr>
            <a:cxnSpLocks/>
          </p:cNvCxnSpPr>
          <p:nvPr/>
        </p:nvCxnSpPr>
        <p:spPr>
          <a:xfrm>
            <a:off x="10020191" y="4252233"/>
            <a:ext cx="0" cy="22642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BCD977-C6D8-4807-B7A0-3A8E6CD42672}"/>
              </a:ext>
            </a:extLst>
          </p:cNvPr>
          <p:cNvSpPr txBox="1"/>
          <p:nvPr/>
        </p:nvSpPr>
        <p:spPr>
          <a:xfrm>
            <a:off x="9930378" y="3787701"/>
            <a:ext cx="1849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Supplemental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2DAC9D-4105-4BB3-95D2-9A58AED9A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69" y="667702"/>
            <a:ext cx="2643961" cy="3099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46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342900" algn="l"/>
                <a:tab pos="571500" algn="l"/>
              </a:tabLst>
            </a:pPr>
            <a:r>
              <a:rPr lang="en-US" sz="2600" dirty="0"/>
              <a:t>Introduction</a:t>
            </a:r>
          </a:p>
          <a:p>
            <a:pPr>
              <a:tabLst>
                <a:tab pos="342900" algn="l"/>
                <a:tab pos="571500" algn="l"/>
              </a:tabLst>
            </a:pPr>
            <a:r>
              <a:rPr lang="en-US" sz="2600" dirty="0"/>
              <a:t>Motivating example</a:t>
            </a:r>
          </a:p>
          <a:p>
            <a:pPr>
              <a:tabLst>
                <a:tab pos="342900" algn="l"/>
                <a:tab pos="571500" algn="l"/>
              </a:tabLst>
            </a:pPr>
            <a:r>
              <a:rPr lang="en-US" sz="2600" dirty="0" err="1"/>
              <a:t>Logrank</a:t>
            </a:r>
            <a:r>
              <a:rPr lang="en-US" sz="2600" dirty="0"/>
              <a:t> test</a:t>
            </a:r>
          </a:p>
          <a:p>
            <a:pPr>
              <a:tabLst>
                <a:tab pos="342900" algn="l"/>
                <a:tab pos="571500" algn="l"/>
              </a:tabLst>
            </a:pPr>
            <a:r>
              <a:rPr lang="en-US" sz="2600" dirty="0"/>
              <a:t>Alternatives to </a:t>
            </a:r>
            <a:r>
              <a:rPr lang="en-US" sz="2600" dirty="0" err="1"/>
              <a:t>logrank</a:t>
            </a:r>
            <a:r>
              <a:rPr lang="en-US" sz="2600" dirty="0"/>
              <a:t> test</a:t>
            </a:r>
          </a:p>
          <a:p>
            <a:pPr>
              <a:tabLst>
                <a:tab pos="342900" algn="l"/>
                <a:tab pos="571500" algn="l"/>
              </a:tabLst>
            </a:pPr>
            <a:r>
              <a:rPr lang="en-US" sz="2600" dirty="0"/>
              <a:t>Proposed 5-STAR approach</a:t>
            </a:r>
          </a:p>
          <a:p>
            <a:pPr>
              <a:tabLst>
                <a:tab pos="342900" algn="l"/>
                <a:tab pos="571500" algn="l"/>
              </a:tabLst>
            </a:pPr>
            <a:r>
              <a:rPr lang="en-US" sz="2600" dirty="0"/>
              <a:t>Other examples	</a:t>
            </a:r>
          </a:p>
          <a:p>
            <a:pPr>
              <a:tabLst>
                <a:tab pos="342900" algn="l"/>
                <a:tab pos="571500" algn="l"/>
              </a:tabLst>
            </a:pPr>
            <a:r>
              <a:rPr lang="en-US" sz="2600" dirty="0"/>
              <a:t>Simulation results</a:t>
            </a:r>
          </a:p>
          <a:p>
            <a:pPr>
              <a:tabLst>
                <a:tab pos="342900" algn="l"/>
                <a:tab pos="571500" algn="l"/>
              </a:tabLst>
            </a:pPr>
            <a:r>
              <a:rPr lang="en-US" sz="2600" dirty="0"/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0FAA8-CB3C-4E7D-B95B-017B70DF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2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180EDA-63B0-402C-8B75-0ABD8E887063}"/>
              </a:ext>
            </a:extLst>
          </p:cNvPr>
          <p:cNvSpPr txBox="1"/>
          <p:nvPr/>
        </p:nvSpPr>
        <p:spPr>
          <a:xfrm>
            <a:off x="3156549" y="115408"/>
            <a:ext cx="532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#2 (oncology, N=599)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E55B0A-3D80-42D3-9B11-BB664124FA43}"/>
              </a:ext>
            </a:extLst>
          </p:cNvPr>
          <p:cNvGraphicFramePr>
            <a:graphicFrameLocks noGrp="1"/>
          </p:cNvGraphicFramePr>
          <p:nvPr/>
        </p:nvGraphicFramePr>
        <p:xfrm>
          <a:off x="4827168" y="2252090"/>
          <a:ext cx="3168509" cy="2136966"/>
        </p:xfrm>
        <a:graphic>
          <a:graphicData uri="http://schemas.openxmlformats.org/drawingml/2006/table">
            <a:tbl>
              <a:tblPr firstRow="1" firstCol="1" bandRow="1"/>
              <a:tblGrid>
                <a:gridCol w="1682907">
                  <a:extLst>
                    <a:ext uri="{9D8B030D-6E8A-4147-A177-3AD203B41FA5}">
                      <a16:colId xmlns:a16="http://schemas.microsoft.com/office/drawing/2014/main" val="1682892040"/>
                    </a:ext>
                  </a:extLst>
                </a:gridCol>
                <a:gridCol w="1485602">
                  <a:extLst>
                    <a:ext uri="{9D8B030D-6E8A-4147-A177-3AD203B41FA5}">
                      <a16:colId xmlns:a16="http://schemas.microsoft.com/office/drawing/2014/main" val="949693354"/>
                    </a:ext>
                  </a:extLst>
                </a:gridCol>
              </a:tblGrid>
              <a:tr h="388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1-tailed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4225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Logrank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39523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MaxCombo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72218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RMST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7023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0A0696D-6D96-4D0B-8975-7783CAA53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4" t="83624" r="9526" b="6492"/>
          <a:stretch/>
        </p:blipFill>
        <p:spPr>
          <a:xfrm>
            <a:off x="595406" y="6113715"/>
            <a:ext cx="3336134" cy="669853"/>
          </a:xfrm>
          <a:prstGeom prst="rect">
            <a:avLst/>
          </a:prstGeom>
        </p:spPr>
      </p:pic>
      <p:pic>
        <p:nvPicPr>
          <p:cNvPr id="13" name="Picture 4" descr="Image result for red caution flags">
            <a:extLst>
              <a:ext uri="{FF2B5EF4-FFF2-40B4-BE49-F238E27FC236}">
                <a16:creationId xmlns:a16="http://schemas.microsoft.com/office/drawing/2014/main" id="{410C89E6-9D9C-4D25-B9EA-F48991D16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84" y="6189486"/>
            <a:ext cx="543776" cy="4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D2A5F-5BB7-401A-9BF3-505F5D54F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8" y="807943"/>
            <a:ext cx="4562856" cy="5349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F7FBC-A370-490E-B167-F1940356B0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0"/>
          <a:stretch/>
        </p:blipFill>
        <p:spPr>
          <a:xfrm>
            <a:off x="8794614" y="1940757"/>
            <a:ext cx="2531061" cy="3127254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197FBE-2402-42AD-9004-0DA63D3FA3F9}"/>
              </a:ext>
            </a:extLst>
          </p:cNvPr>
          <p:cNvGraphicFramePr>
            <a:graphicFrameLocks noGrp="1"/>
          </p:cNvGraphicFramePr>
          <p:nvPr/>
        </p:nvGraphicFramePr>
        <p:xfrm>
          <a:off x="8474162" y="5176048"/>
          <a:ext cx="3285451" cy="1542214"/>
        </p:xfrm>
        <a:graphic>
          <a:graphicData uri="http://schemas.openxmlformats.org/drawingml/2006/table">
            <a:tbl>
              <a:tblPr firstRow="1" firstCol="1" bandRow="1"/>
              <a:tblGrid>
                <a:gridCol w="1945749">
                  <a:extLst>
                    <a:ext uri="{9D8B030D-6E8A-4147-A177-3AD203B41FA5}">
                      <a16:colId xmlns:a16="http://schemas.microsoft.com/office/drawing/2014/main" val="1682892040"/>
                    </a:ext>
                  </a:extLst>
                </a:gridCol>
                <a:gridCol w="1339702">
                  <a:extLst>
                    <a:ext uri="{9D8B030D-6E8A-4147-A177-3AD203B41FA5}">
                      <a16:colId xmlns:a16="http://schemas.microsoft.com/office/drawing/2014/main" val="949693354"/>
                    </a:ext>
                  </a:extLst>
                </a:gridCol>
              </a:tblGrid>
              <a:tr h="388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1-tailed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4225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5-STAR [TR]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209999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5-STAR [HR]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045096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8154903-20E8-4E9B-BD11-BF0E47564796}"/>
              </a:ext>
            </a:extLst>
          </p:cNvPr>
          <p:cNvGrpSpPr/>
          <p:nvPr/>
        </p:nvGrpSpPr>
        <p:grpSpPr>
          <a:xfrm>
            <a:off x="8319391" y="656065"/>
            <a:ext cx="3502415" cy="1252737"/>
            <a:chOff x="8489507" y="666698"/>
            <a:chExt cx="3502415" cy="12527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2258F6-9BDB-4569-8309-14CA09854CE5}"/>
                </a:ext>
              </a:extLst>
            </p:cNvPr>
            <p:cNvSpPr txBox="1"/>
            <p:nvPr/>
          </p:nvSpPr>
          <p:spPr>
            <a:xfrm>
              <a:off x="8489507" y="666698"/>
              <a:ext cx="3502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1: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 covariates in candidate set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2: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covariates advance to step 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238BEA-2CFF-4FC6-9225-404BF149E4E8}"/>
                </a:ext>
              </a:extLst>
            </p:cNvPr>
            <p:cNvSpPr txBox="1"/>
            <p:nvPr/>
          </p:nvSpPr>
          <p:spPr>
            <a:xfrm>
              <a:off x="8515314" y="1303882"/>
              <a:ext cx="346759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90563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3: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risk strata formed based on         	4 covariates (below)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7FB304-AABD-480B-82DC-B76129913DF8}"/>
              </a:ext>
            </a:extLst>
          </p:cNvPr>
          <p:cNvSpPr/>
          <p:nvPr/>
        </p:nvSpPr>
        <p:spPr>
          <a:xfrm>
            <a:off x="9594651" y="287259"/>
            <a:ext cx="9916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5-STAR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71F135-608F-4B2B-A695-2AF133E36DFD}"/>
              </a:ext>
            </a:extLst>
          </p:cNvPr>
          <p:cNvSpPr/>
          <p:nvPr/>
        </p:nvSpPr>
        <p:spPr>
          <a:xfrm>
            <a:off x="4870234" y="1612793"/>
            <a:ext cx="308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pre-specified strata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1F31DF-6E8D-4361-B90D-1A3029E27992}"/>
              </a:ext>
            </a:extLst>
          </p:cNvPr>
          <p:cNvCxnSpPr>
            <a:cxnSpLocks/>
          </p:cNvCxnSpPr>
          <p:nvPr/>
        </p:nvCxnSpPr>
        <p:spPr>
          <a:xfrm>
            <a:off x="8176436" y="645958"/>
            <a:ext cx="0" cy="6099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8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95D165-2408-4374-B51A-2F980F718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2"/>
          <a:stretch/>
        </p:blipFill>
        <p:spPr>
          <a:xfrm>
            <a:off x="-14174" y="496180"/>
            <a:ext cx="12192000" cy="3469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7975D-8636-4EE9-99E8-BDF1FB14A12D}"/>
              </a:ext>
            </a:extLst>
          </p:cNvPr>
          <p:cNvSpPr txBox="1"/>
          <p:nvPr/>
        </p:nvSpPr>
        <p:spPr>
          <a:xfrm>
            <a:off x="4177287" y="62243"/>
            <a:ext cx="322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#2 (continued)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C621F0-5AD2-4E94-91CD-B0741DB99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58751" r="6627" b="1831"/>
          <a:stretch/>
        </p:blipFill>
        <p:spPr>
          <a:xfrm>
            <a:off x="467825" y="4263656"/>
            <a:ext cx="11155962" cy="25338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0ECB69-EC30-462D-B587-D5B24245EC0B}"/>
              </a:ext>
            </a:extLst>
          </p:cNvPr>
          <p:cNvCxnSpPr>
            <a:cxnSpLocks/>
          </p:cNvCxnSpPr>
          <p:nvPr/>
        </p:nvCxnSpPr>
        <p:spPr>
          <a:xfrm>
            <a:off x="9881963" y="4263656"/>
            <a:ext cx="0" cy="24880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0201F-7B95-40B6-AC72-EF7475115646}"/>
              </a:ext>
            </a:extLst>
          </p:cNvPr>
          <p:cNvGrpSpPr/>
          <p:nvPr/>
        </p:nvGrpSpPr>
        <p:grpSpPr>
          <a:xfrm>
            <a:off x="8160781" y="3840866"/>
            <a:ext cx="3534317" cy="442037"/>
            <a:chOff x="8245845" y="3787701"/>
            <a:chExt cx="3534317" cy="4420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78984-1E3B-4908-9175-08917AEA21C7}"/>
                </a:ext>
              </a:extLst>
            </p:cNvPr>
            <p:cNvSpPr txBox="1"/>
            <p:nvPr/>
          </p:nvSpPr>
          <p:spPr>
            <a:xfrm>
              <a:off x="8245845" y="3802566"/>
              <a:ext cx="1475685" cy="42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C9CDE9-B635-49A0-A500-406988B9EFA0}"/>
                </a:ext>
              </a:extLst>
            </p:cNvPr>
            <p:cNvSpPr txBox="1"/>
            <p:nvPr/>
          </p:nvSpPr>
          <p:spPr>
            <a:xfrm>
              <a:off x="9930378" y="3787701"/>
              <a:ext cx="18497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Supplemental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680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41BA99-90CD-4EC6-A54E-505B72ADA5AD}"/>
              </a:ext>
            </a:extLst>
          </p:cNvPr>
          <p:cNvSpPr txBox="1"/>
          <p:nvPr/>
        </p:nvSpPr>
        <p:spPr>
          <a:xfrm>
            <a:off x="2465434" y="-33451"/>
            <a:ext cx="729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#3 (cardiovascular; N=18,144)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9D6E0B-F509-44D2-9E01-157F18526E15}"/>
              </a:ext>
            </a:extLst>
          </p:cNvPr>
          <p:cNvGraphicFramePr>
            <a:graphicFrameLocks noGrp="1"/>
          </p:cNvGraphicFramePr>
          <p:nvPr/>
        </p:nvGraphicFramePr>
        <p:xfrm>
          <a:off x="8644267" y="5165415"/>
          <a:ext cx="3306746" cy="1542214"/>
        </p:xfrm>
        <a:graphic>
          <a:graphicData uri="http://schemas.openxmlformats.org/drawingml/2006/table">
            <a:tbl>
              <a:tblPr firstRow="1" firstCol="1" bandRow="1"/>
              <a:tblGrid>
                <a:gridCol w="1821144">
                  <a:extLst>
                    <a:ext uri="{9D8B030D-6E8A-4147-A177-3AD203B41FA5}">
                      <a16:colId xmlns:a16="http://schemas.microsoft.com/office/drawing/2014/main" val="1682892040"/>
                    </a:ext>
                  </a:extLst>
                </a:gridCol>
                <a:gridCol w="1485602">
                  <a:extLst>
                    <a:ext uri="{9D8B030D-6E8A-4147-A177-3AD203B41FA5}">
                      <a16:colId xmlns:a16="http://schemas.microsoft.com/office/drawing/2014/main" val="949693354"/>
                    </a:ext>
                  </a:extLst>
                </a:gridCol>
              </a:tblGrid>
              <a:tr h="388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1-tailed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4225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5-STAR [TR]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209999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5-STAR [HR]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0.011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04509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D60C1C5-CE41-40B9-AC04-7311FD09F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3" t="84777" r="10595" b="7471"/>
          <a:stretch/>
        </p:blipFill>
        <p:spPr>
          <a:xfrm>
            <a:off x="203854" y="5876845"/>
            <a:ext cx="3977499" cy="729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E0D077-26F2-4B4A-87EF-F3382515A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2" y="1041057"/>
            <a:ext cx="4139418" cy="48920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8B4425-9DA2-4CD8-B642-DA75ED77B9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4493451" y="859558"/>
            <a:ext cx="3055886" cy="320513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360CC4E-B3FF-47AF-8787-245B5D348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05480"/>
              </p:ext>
            </p:extLst>
          </p:nvPr>
        </p:nvGraphicFramePr>
        <p:xfrm>
          <a:off x="4355800" y="4151778"/>
          <a:ext cx="3710774" cy="2594166"/>
        </p:xfrm>
        <a:graphic>
          <a:graphicData uri="http://schemas.openxmlformats.org/drawingml/2006/table">
            <a:tbl>
              <a:tblPr firstRow="1" firstCol="1" bandRow="1"/>
              <a:tblGrid>
                <a:gridCol w="2427772">
                  <a:extLst>
                    <a:ext uri="{9D8B030D-6E8A-4147-A177-3AD203B41FA5}">
                      <a16:colId xmlns:a16="http://schemas.microsoft.com/office/drawing/2014/main" val="1682892040"/>
                    </a:ext>
                  </a:extLst>
                </a:gridCol>
                <a:gridCol w="1283002">
                  <a:extLst>
                    <a:ext uri="{9D8B030D-6E8A-4147-A177-3AD203B41FA5}">
                      <a16:colId xmlns:a16="http://schemas.microsoft.com/office/drawing/2014/main" val="949693354"/>
                    </a:ext>
                  </a:extLst>
                </a:gridCol>
              </a:tblGrid>
              <a:tr h="388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1-tailed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4225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Logrank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52539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Stratified logrank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0.027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39523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MaxCombo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72218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RMST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7023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1DA7C09-EC98-4511-BA5D-57FF11938C13}"/>
              </a:ext>
            </a:extLst>
          </p:cNvPr>
          <p:cNvGrpSpPr/>
          <p:nvPr/>
        </p:nvGrpSpPr>
        <p:grpSpPr>
          <a:xfrm>
            <a:off x="8319391" y="656065"/>
            <a:ext cx="3502415" cy="1498958"/>
            <a:chOff x="8489507" y="666698"/>
            <a:chExt cx="3502415" cy="14989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054427-7972-4B2A-9684-ECCC8C4BC12D}"/>
                </a:ext>
              </a:extLst>
            </p:cNvPr>
            <p:cNvSpPr txBox="1"/>
            <p:nvPr/>
          </p:nvSpPr>
          <p:spPr>
            <a:xfrm>
              <a:off x="8489507" y="666698"/>
              <a:ext cx="3502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1: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46 covariates in candidate set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2: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 covariates advance to step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0CBFCB-5269-410B-9E9B-FFAC3A81A739}"/>
                </a:ext>
              </a:extLst>
            </p:cNvPr>
            <p:cNvSpPr txBox="1"/>
            <p:nvPr/>
          </p:nvSpPr>
          <p:spPr>
            <a:xfrm>
              <a:off x="8515314" y="1303882"/>
              <a:ext cx="34675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90563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3: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risk strata formed based on         4 covariates: age (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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/&gt; 67 yrs), HSAF (yes/no), HSCD (yes/no), PRMI (yes/no)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5C60282-DA34-4DCB-9743-1D981DC91793}"/>
              </a:ext>
            </a:extLst>
          </p:cNvPr>
          <p:cNvSpPr/>
          <p:nvPr/>
        </p:nvSpPr>
        <p:spPr>
          <a:xfrm>
            <a:off x="5199842" y="517634"/>
            <a:ext cx="202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Pre-specified strata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712B0-10C1-43CC-9A2A-C1E7F7954E9C}"/>
              </a:ext>
            </a:extLst>
          </p:cNvPr>
          <p:cNvSpPr/>
          <p:nvPr/>
        </p:nvSpPr>
        <p:spPr>
          <a:xfrm>
            <a:off x="9594651" y="287259"/>
            <a:ext cx="9916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5-STAR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6D0266-AA24-4EFC-A431-FCAAC97967DB}"/>
              </a:ext>
            </a:extLst>
          </p:cNvPr>
          <p:cNvCxnSpPr>
            <a:cxnSpLocks/>
          </p:cNvCxnSpPr>
          <p:nvPr/>
        </p:nvCxnSpPr>
        <p:spPr>
          <a:xfrm>
            <a:off x="8176436" y="645958"/>
            <a:ext cx="0" cy="6099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7BE29ED-3725-40EF-B06B-4DAC6FE135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0"/>
          <a:stretch/>
        </p:blipFill>
        <p:spPr>
          <a:xfrm>
            <a:off x="8622475" y="2201917"/>
            <a:ext cx="2744577" cy="28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9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86BC4-309B-460B-8B60-D9D98BB87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29"/>
          <a:stretch/>
        </p:blipFill>
        <p:spPr>
          <a:xfrm>
            <a:off x="0" y="732801"/>
            <a:ext cx="12192000" cy="3307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A123B-60AA-4077-8E60-FBEB382488C1}"/>
              </a:ext>
            </a:extLst>
          </p:cNvPr>
          <p:cNvSpPr txBox="1"/>
          <p:nvPr/>
        </p:nvSpPr>
        <p:spPr>
          <a:xfrm>
            <a:off x="3900830" y="104773"/>
            <a:ext cx="433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#3 (continued)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DD471-A72E-4AD6-88D2-D7A396D42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61305" r="11075" b="4997"/>
          <a:stretch/>
        </p:blipFill>
        <p:spPr>
          <a:xfrm>
            <a:off x="425291" y="4359353"/>
            <a:ext cx="11398877" cy="23726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EE7A9A-0A21-4C58-AE42-17BA70E49D1F}"/>
              </a:ext>
            </a:extLst>
          </p:cNvPr>
          <p:cNvCxnSpPr>
            <a:cxnSpLocks/>
          </p:cNvCxnSpPr>
          <p:nvPr/>
        </p:nvCxnSpPr>
        <p:spPr>
          <a:xfrm>
            <a:off x="9892596" y="4348720"/>
            <a:ext cx="0" cy="23832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143BB0-88A2-4D96-B9ED-0AC0441838C2}"/>
              </a:ext>
            </a:extLst>
          </p:cNvPr>
          <p:cNvGrpSpPr/>
          <p:nvPr/>
        </p:nvGrpSpPr>
        <p:grpSpPr>
          <a:xfrm>
            <a:off x="8182050" y="3947196"/>
            <a:ext cx="3534317" cy="442037"/>
            <a:chOff x="8245845" y="3787701"/>
            <a:chExt cx="3534317" cy="4420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B566A6-8555-4D6A-96DF-B4E304076D81}"/>
                </a:ext>
              </a:extLst>
            </p:cNvPr>
            <p:cNvSpPr txBox="1"/>
            <p:nvPr/>
          </p:nvSpPr>
          <p:spPr>
            <a:xfrm>
              <a:off x="8245845" y="3802566"/>
              <a:ext cx="1475685" cy="42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07E5B6-A58B-4A9F-8091-3F2C02E0291C}"/>
                </a:ext>
              </a:extLst>
            </p:cNvPr>
            <p:cNvSpPr txBox="1"/>
            <p:nvPr/>
          </p:nvSpPr>
          <p:spPr>
            <a:xfrm>
              <a:off x="9930378" y="3787701"/>
              <a:ext cx="18497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Supplemental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224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78BCC3-C307-4677-AD78-D637C63C5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4" t="83563" r="10359" b="5994"/>
          <a:stretch/>
        </p:blipFill>
        <p:spPr>
          <a:xfrm>
            <a:off x="170807" y="5243471"/>
            <a:ext cx="3977640" cy="996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1BA99-90CD-4EC6-A54E-505B72ADA5AD}"/>
              </a:ext>
            </a:extLst>
          </p:cNvPr>
          <p:cNvSpPr txBox="1"/>
          <p:nvPr/>
        </p:nvSpPr>
        <p:spPr>
          <a:xfrm>
            <a:off x="3243949" y="-33451"/>
            <a:ext cx="619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#4 (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real data; N &gt; 5,000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9D6E0B-F509-44D2-9E01-157F18526E15}"/>
              </a:ext>
            </a:extLst>
          </p:cNvPr>
          <p:cNvGraphicFramePr>
            <a:graphicFrameLocks noGrp="1"/>
          </p:cNvGraphicFramePr>
          <p:nvPr/>
        </p:nvGraphicFramePr>
        <p:xfrm>
          <a:off x="8644267" y="5165415"/>
          <a:ext cx="3306746" cy="1542214"/>
        </p:xfrm>
        <a:graphic>
          <a:graphicData uri="http://schemas.openxmlformats.org/drawingml/2006/table">
            <a:tbl>
              <a:tblPr firstRow="1" firstCol="1" bandRow="1"/>
              <a:tblGrid>
                <a:gridCol w="1821144">
                  <a:extLst>
                    <a:ext uri="{9D8B030D-6E8A-4147-A177-3AD203B41FA5}">
                      <a16:colId xmlns:a16="http://schemas.microsoft.com/office/drawing/2014/main" val="1682892040"/>
                    </a:ext>
                  </a:extLst>
                </a:gridCol>
                <a:gridCol w="1485602">
                  <a:extLst>
                    <a:ext uri="{9D8B030D-6E8A-4147-A177-3AD203B41FA5}">
                      <a16:colId xmlns:a16="http://schemas.microsoft.com/office/drawing/2014/main" val="949693354"/>
                    </a:ext>
                  </a:extLst>
                </a:gridCol>
              </a:tblGrid>
              <a:tr h="388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1-tailed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4225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5-STAR [TR]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209999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5-STAR [HR]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04509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360CC4E-B3FF-47AF-8787-245B5D34880A}"/>
              </a:ext>
            </a:extLst>
          </p:cNvPr>
          <p:cNvGraphicFramePr>
            <a:graphicFrameLocks noGrp="1"/>
          </p:cNvGraphicFramePr>
          <p:nvPr/>
        </p:nvGraphicFramePr>
        <p:xfrm>
          <a:off x="4355800" y="4151778"/>
          <a:ext cx="3710774" cy="2594166"/>
        </p:xfrm>
        <a:graphic>
          <a:graphicData uri="http://schemas.openxmlformats.org/drawingml/2006/table">
            <a:tbl>
              <a:tblPr firstRow="1" firstCol="1" bandRow="1"/>
              <a:tblGrid>
                <a:gridCol w="2427772">
                  <a:extLst>
                    <a:ext uri="{9D8B030D-6E8A-4147-A177-3AD203B41FA5}">
                      <a16:colId xmlns:a16="http://schemas.microsoft.com/office/drawing/2014/main" val="1682892040"/>
                    </a:ext>
                  </a:extLst>
                </a:gridCol>
                <a:gridCol w="1283002">
                  <a:extLst>
                    <a:ext uri="{9D8B030D-6E8A-4147-A177-3AD203B41FA5}">
                      <a16:colId xmlns:a16="http://schemas.microsoft.com/office/drawing/2014/main" val="949693354"/>
                    </a:ext>
                  </a:extLst>
                </a:gridCol>
              </a:tblGrid>
              <a:tr h="388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1-tailed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4225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Logrank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0.137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52539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Stratified logrank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39523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MaxCombo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72218"/>
                  </a:ext>
                </a:extLst>
              </a:tr>
              <a:tr h="38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RMST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0.137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7023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1DA7C09-EC98-4511-BA5D-57FF11938C13}"/>
              </a:ext>
            </a:extLst>
          </p:cNvPr>
          <p:cNvGrpSpPr/>
          <p:nvPr/>
        </p:nvGrpSpPr>
        <p:grpSpPr>
          <a:xfrm>
            <a:off x="8211613" y="619827"/>
            <a:ext cx="4172054" cy="1498958"/>
            <a:chOff x="8489507" y="666698"/>
            <a:chExt cx="3502415" cy="14989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054427-7972-4B2A-9684-ECCC8C4BC12D}"/>
                </a:ext>
              </a:extLst>
            </p:cNvPr>
            <p:cNvSpPr txBox="1"/>
            <p:nvPr/>
          </p:nvSpPr>
          <p:spPr>
            <a:xfrm>
              <a:off x="8489507" y="666698"/>
              <a:ext cx="3502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1: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65 covariates in candidate set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2: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 covariates advance to step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0CBFCB-5269-410B-9E9B-FFAC3A81A739}"/>
                </a:ext>
              </a:extLst>
            </p:cNvPr>
            <p:cNvSpPr txBox="1"/>
            <p:nvPr/>
          </p:nvSpPr>
          <p:spPr>
            <a:xfrm>
              <a:off x="8506916" y="1303882"/>
              <a:ext cx="34675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90563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3: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risk strata formed based on 3 covariates: X43 (&lt;=c1/c1-c2/&gt;c2), X22 (&lt;=c3/&gt;c3), X4 (&lt;=c4/&gt;c4)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5C60282-DA34-4DCB-9743-1D981DC91793}"/>
              </a:ext>
            </a:extLst>
          </p:cNvPr>
          <p:cNvSpPr/>
          <p:nvPr/>
        </p:nvSpPr>
        <p:spPr>
          <a:xfrm>
            <a:off x="5199842" y="517634"/>
            <a:ext cx="202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Pre-specified strata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712B0-10C1-43CC-9A2A-C1E7F7954E9C}"/>
              </a:ext>
            </a:extLst>
          </p:cNvPr>
          <p:cNvSpPr/>
          <p:nvPr/>
        </p:nvSpPr>
        <p:spPr>
          <a:xfrm>
            <a:off x="9549311" y="321251"/>
            <a:ext cx="9916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5-STAR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6D0266-AA24-4EFC-A431-FCAAC97967DB}"/>
              </a:ext>
            </a:extLst>
          </p:cNvPr>
          <p:cNvCxnSpPr>
            <a:cxnSpLocks/>
          </p:cNvCxnSpPr>
          <p:nvPr/>
        </p:nvCxnSpPr>
        <p:spPr>
          <a:xfrm>
            <a:off x="8176436" y="645958"/>
            <a:ext cx="0" cy="6099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8DA693-FE97-42C3-A61B-0026B03484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4"/>
          <a:stretch/>
        </p:blipFill>
        <p:spPr>
          <a:xfrm>
            <a:off x="55313" y="1276462"/>
            <a:ext cx="4172622" cy="39334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80E4EB-52E0-4E5A-976A-A2614069C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02" y="886966"/>
            <a:ext cx="3093720" cy="3200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2AC07D-45F5-4337-9472-935E15E0720D}"/>
              </a:ext>
            </a:extLst>
          </p:cNvPr>
          <p:cNvSpPr/>
          <p:nvPr/>
        </p:nvSpPr>
        <p:spPr>
          <a:xfrm>
            <a:off x="5433332" y="2920344"/>
            <a:ext cx="1147080" cy="775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473D5EF-C335-4ED1-B45F-6DB698055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19" y="2157774"/>
            <a:ext cx="274320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80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1DAC-19D4-487A-B134-186FE271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06"/>
            <a:ext cx="10515600" cy="462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Simulation Study</a:t>
            </a:r>
            <a:br>
              <a:rPr lang="en-US" sz="3200" b="1" dirty="0">
                <a:latin typeface="+mn-lt"/>
              </a:rPr>
            </a:br>
            <a:endParaRPr lang="en-US" sz="2700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B122CD-1343-4F3E-A7F4-1C53E25A0E2A}"/>
              </a:ext>
            </a:extLst>
          </p:cNvPr>
          <p:cNvSpPr txBox="1">
            <a:spLocks/>
          </p:cNvSpPr>
          <p:nvPr/>
        </p:nvSpPr>
        <p:spPr>
          <a:xfrm>
            <a:off x="838200" y="918935"/>
            <a:ext cx="10515600" cy="349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D5B3858-7698-4EFB-B70B-A74662C6F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667340"/>
              </p:ext>
            </p:extLst>
          </p:nvPr>
        </p:nvGraphicFramePr>
        <p:xfrm>
          <a:off x="914408" y="606056"/>
          <a:ext cx="11079118" cy="560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964">
                  <a:extLst>
                    <a:ext uri="{9D8B030D-6E8A-4147-A177-3AD203B41FA5}">
                      <a16:colId xmlns:a16="http://schemas.microsoft.com/office/drawing/2014/main" val="4110758940"/>
                    </a:ext>
                  </a:extLst>
                </a:gridCol>
                <a:gridCol w="644137">
                  <a:extLst>
                    <a:ext uri="{9D8B030D-6E8A-4147-A177-3AD203B41FA5}">
                      <a16:colId xmlns:a16="http://schemas.microsoft.com/office/drawing/2014/main" val="2687716082"/>
                    </a:ext>
                  </a:extLst>
                </a:gridCol>
                <a:gridCol w="676344">
                  <a:extLst>
                    <a:ext uri="{9D8B030D-6E8A-4147-A177-3AD203B41FA5}">
                      <a16:colId xmlns:a16="http://schemas.microsoft.com/office/drawing/2014/main" val="2527312776"/>
                    </a:ext>
                  </a:extLst>
                </a:gridCol>
                <a:gridCol w="917895">
                  <a:extLst>
                    <a:ext uri="{9D8B030D-6E8A-4147-A177-3AD203B41FA5}">
                      <a16:colId xmlns:a16="http://schemas.microsoft.com/office/drawing/2014/main" val="1608048989"/>
                    </a:ext>
                  </a:extLst>
                </a:gridCol>
                <a:gridCol w="1955413">
                  <a:extLst>
                    <a:ext uri="{9D8B030D-6E8A-4147-A177-3AD203B41FA5}">
                      <a16:colId xmlns:a16="http://schemas.microsoft.com/office/drawing/2014/main" val="3276852521"/>
                    </a:ext>
                  </a:extLst>
                </a:gridCol>
                <a:gridCol w="558454">
                  <a:extLst>
                    <a:ext uri="{9D8B030D-6E8A-4147-A177-3AD203B41FA5}">
                      <a16:colId xmlns:a16="http://schemas.microsoft.com/office/drawing/2014/main" val="708588820"/>
                    </a:ext>
                  </a:extLst>
                </a:gridCol>
                <a:gridCol w="460485">
                  <a:extLst>
                    <a:ext uri="{9D8B030D-6E8A-4147-A177-3AD203B41FA5}">
                      <a16:colId xmlns:a16="http://schemas.microsoft.com/office/drawing/2014/main" val="1268302801"/>
                    </a:ext>
                  </a:extLst>
                </a:gridCol>
                <a:gridCol w="709400">
                  <a:extLst>
                    <a:ext uri="{9D8B030D-6E8A-4147-A177-3AD203B41FA5}">
                      <a16:colId xmlns:a16="http://schemas.microsoft.com/office/drawing/2014/main" val="359694488"/>
                    </a:ext>
                  </a:extLst>
                </a:gridCol>
                <a:gridCol w="709723">
                  <a:extLst>
                    <a:ext uri="{9D8B030D-6E8A-4147-A177-3AD203B41FA5}">
                      <a16:colId xmlns:a16="http://schemas.microsoft.com/office/drawing/2014/main" val="996255911"/>
                    </a:ext>
                  </a:extLst>
                </a:gridCol>
                <a:gridCol w="646178">
                  <a:extLst>
                    <a:ext uri="{9D8B030D-6E8A-4147-A177-3AD203B41FA5}">
                      <a16:colId xmlns:a16="http://schemas.microsoft.com/office/drawing/2014/main" val="3459292728"/>
                    </a:ext>
                  </a:extLst>
                </a:gridCol>
                <a:gridCol w="821115">
                  <a:extLst>
                    <a:ext uri="{9D8B030D-6E8A-4147-A177-3AD203B41FA5}">
                      <a16:colId xmlns:a16="http://schemas.microsoft.com/office/drawing/2014/main" val="1472591457"/>
                    </a:ext>
                  </a:extLst>
                </a:gridCol>
                <a:gridCol w="584791">
                  <a:extLst>
                    <a:ext uri="{9D8B030D-6E8A-4147-A177-3AD203B41FA5}">
                      <a16:colId xmlns:a16="http://schemas.microsoft.com/office/drawing/2014/main" val="248344327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2908056607"/>
                    </a:ext>
                  </a:extLst>
                </a:gridCol>
              </a:tblGrid>
              <a:tr h="163809">
                <a:tc rowSpan="2" gridSpan="5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N=300/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trt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, target number of events = 330 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300" b="0" dirty="0">
                          <a:solidFill>
                            <a:schemeClr val="tx1"/>
                          </a:solidFill>
                        </a:rPr>
                        <a:t>Truth: 4 risk strata based on (X1, X2, X26&gt;0.4)*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Simulation Scenarios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87470"/>
                  </a:ext>
                </a:extLst>
              </a:tr>
              <a:tr h="835376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HR=1,TR=1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Alt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Equal HRs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Alt 2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Increasing HRs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Alt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Decreasing HRs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869864"/>
                  </a:ext>
                </a:extLst>
              </a:tr>
              <a:tr h="76209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Risk Stratum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X1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X2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X26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Median </a:t>
                      </a:r>
                      <a:r>
                        <a:rPr lang="en-US" sz="2300" b="1" dirty="0" err="1">
                          <a:solidFill>
                            <a:schemeClr val="tx1"/>
                          </a:solidFill>
                        </a:rPr>
                        <a:t>surv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300" b="1" dirty="0" err="1">
                          <a:solidFill>
                            <a:schemeClr val="tx1"/>
                          </a:solidFill>
                        </a:rPr>
                        <a:t>trt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 B; control)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8866"/>
                  </a:ext>
                </a:extLst>
              </a:tr>
              <a:tr h="425016">
                <a:tc rowSpan="2"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(highest risk)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≤ 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6.0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838375"/>
                  </a:ext>
                </a:extLst>
              </a:tr>
              <a:tr h="425016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≤ 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7417"/>
                  </a:ext>
                </a:extLst>
              </a:tr>
              <a:tr h="425016">
                <a:tc rowSpan="2"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&gt; 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8.4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843518"/>
                  </a:ext>
                </a:extLst>
              </a:tr>
              <a:tr h="425016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≤ 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46044"/>
                  </a:ext>
                </a:extLst>
              </a:tr>
              <a:tr h="425016">
                <a:tc rowSpan="2"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&gt; 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10.8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967073"/>
                  </a:ext>
                </a:extLst>
              </a:tr>
              <a:tr h="425016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≤ 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899642"/>
                  </a:ext>
                </a:extLst>
              </a:tr>
              <a:tr h="425016">
                <a:tc rowSpan="2"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S4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(lowest risk)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&gt; 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13.2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838537"/>
                  </a:ext>
                </a:extLst>
              </a:tr>
              <a:tr h="425016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&gt; 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27342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4A74F-D4CE-4993-A0A7-F0B46471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D38058-13FA-45CA-88EC-5A9A9C477532}"/>
                  </a:ext>
                </a:extLst>
              </p:cNvPr>
              <p:cNvSpPr/>
              <p:nvPr/>
            </p:nvSpPr>
            <p:spPr>
              <a:xfrm>
                <a:off x="984163" y="6211404"/>
                <a:ext cx="9733456" cy="601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p>
                      <m:e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log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0.7</m:t>
                        </m:r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scenarios 1-3, true stratum-averaged HR = exp(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</m:acc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0.7; HR=hazard ratio, TR=time ratio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Prevalence: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=0.25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strata; * among X1-X50 (|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corr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|≤ 0.45); Weibull distributions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each </a:t>
                </a:r>
                <a:r>
                  <a:rPr kumimoji="0" lang="en-US" sz="1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trt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by 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stratum cell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D38058-13FA-45CA-88EC-5A9A9C477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63" y="6211404"/>
                <a:ext cx="9733456" cy="601255"/>
              </a:xfrm>
              <a:prstGeom prst="rect">
                <a:avLst/>
              </a:prstGeom>
              <a:blipFill>
                <a:blip r:embed="rId3"/>
                <a:stretch>
                  <a:fillRect l="-313" t="-58586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3D103E-5ACD-499E-BE51-A49A064CDAD6}"/>
              </a:ext>
            </a:extLst>
          </p:cNvPr>
          <p:cNvGraphicFramePr>
            <a:graphicFrameLocks noGrp="1"/>
          </p:cNvGraphicFramePr>
          <p:nvPr/>
        </p:nvGraphicFramePr>
        <p:xfrm>
          <a:off x="256437" y="2680532"/>
          <a:ext cx="663601" cy="353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01">
                  <a:extLst>
                    <a:ext uri="{9D8B030D-6E8A-4147-A177-3AD203B41FA5}">
                      <a16:colId xmlns:a16="http://schemas.microsoft.com/office/drawing/2014/main" val="3591560056"/>
                    </a:ext>
                  </a:extLst>
                </a:gridCol>
              </a:tblGrid>
              <a:tr h="88669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71546"/>
                  </a:ext>
                </a:extLst>
              </a:tr>
              <a:tr h="86654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57307"/>
                  </a:ext>
                </a:extLst>
              </a:tr>
              <a:tr h="90236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427901"/>
                  </a:ext>
                </a:extLst>
              </a:tr>
              <a:tr h="8843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2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53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A0AE-9EA1-4121-876F-486CEE23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437654"/>
            <a:ext cx="10515600" cy="7593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Simulation Results</a:t>
            </a:r>
            <a:br>
              <a:rPr lang="en-US" sz="3600" b="1" dirty="0">
                <a:latin typeface="+mn-lt"/>
              </a:rPr>
            </a:br>
            <a:r>
              <a:rPr lang="en-US" sz="2400" dirty="0">
                <a:latin typeface="+mn-lt"/>
              </a:rPr>
              <a:t>20,000 simulated trials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130F90-45C0-4FD5-94C9-9FC82FF16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248644"/>
              </p:ext>
            </p:extLst>
          </p:nvPr>
        </p:nvGraphicFramePr>
        <p:xfrm>
          <a:off x="1754374" y="1609586"/>
          <a:ext cx="849541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977">
                  <a:extLst>
                    <a:ext uri="{9D8B030D-6E8A-4147-A177-3AD203B41FA5}">
                      <a16:colId xmlns:a16="http://schemas.microsoft.com/office/drawing/2014/main" val="2174582961"/>
                    </a:ext>
                  </a:extLst>
                </a:gridCol>
                <a:gridCol w="2151808">
                  <a:extLst>
                    <a:ext uri="{9D8B030D-6E8A-4147-A177-3AD203B41FA5}">
                      <a16:colId xmlns:a16="http://schemas.microsoft.com/office/drawing/2014/main" val="2872298365"/>
                    </a:ext>
                  </a:extLst>
                </a:gridCol>
                <a:gridCol w="1229343">
                  <a:extLst>
                    <a:ext uri="{9D8B030D-6E8A-4147-A177-3AD203B41FA5}">
                      <a16:colId xmlns:a16="http://schemas.microsoft.com/office/drawing/2014/main" val="1844654328"/>
                    </a:ext>
                  </a:extLst>
                </a:gridCol>
                <a:gridCol w="1180216">
                  <a:extLst>
                    <a:ext uri="{9D8B030D-6E8A-4147-A177-3AD203B41FA5}">
                      <a16:colId xmlns:a16="http://schemas.microsoft.com/office/drawing/2014/main" val="2659654605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475372613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Analysis Method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Type I Error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(target 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=2.5%)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Power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0572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Alt 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Equal HRs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Alt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Inc. HRs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Alt 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Dec. HRs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2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Logrank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8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Stratified logrank*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7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MaxCombo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RMST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41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3333FF"/>
                          </a:solidFill>
                        </a:rPr>
                        <a:t>5-STAR [TR]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en-US" sz="24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4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3333FF"/>
                          </a:solidFill>
                        </a:rPr>
                        <a:t>5-STAR [HR]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1808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F1F1B3-EE48-496D-8970-45521765CC5E}"/>
              </a:ext>
            </a:extLst>
          </p:cNvPr>
          <p:cNvSpPr txBox="1"/>
          <p:nvPr/>
        </p:nvSpPr>
        <p:spPr>
          <a:xfrm>
            <a:off x="1818172" y="5710493"/>
            <a:ext cx="8234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analysis based on 2 (of 3) correct and 1 incorrect stratification factors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TR = time ratio, HR = hazard ratio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6FF9D-F791-4071-9220-DB42EEFC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48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61537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9550"/>
            <a:ext cx="10515600" cy="5798449"/>
          </a:xfrm>
        </p:spPr>
        <p:txBody>
          <a:bodyPr>
            <a:normAutofit/>
          </a:bodyPr>
          <a:lstStyle/>
          <a:p>
            <a:r>
              <a:rPr lang="en-US" sz="2600" dirty="0"/>
              <a:t>Our proposed </a:t>
            </a:r>
            <a:r>
              <a:rPr lang="en-US" sz="2600" b="1" dirty="0"/>
              <a:t>5-STAR</a:t>
            </a:r>
            <a:r>
              <a:rPr lang="en-US" sz="2600" dirty="0"/>
              <a:t> approach for survival analysis in RCTs:</a:t>
            </a:r>
          </a:p>
          <a:p>
            <a:pPr marL="0" indent="0">
              <a:buNone/>
            </a:pPr>
            <a:endParaRPr lang="en-US" sz="200" dirty="0"/>
          </a:p>
          <a:p>
            <a:pPr lvl="1"/>
            <a:r>
              <a:rPr lang="en-US" sz="2600" dirty="0"/>
              <a:t>Boosts power by separating patients into unbiased risk strata and combining stratum-level treatment comparisons for overall inference</a:t>
            </a:r>
          </a:p>
          <a:p>
            <a:pPr lvl="1"/>
            <a:r>
              <a:rPr lang="en-US" sz="2600" dirty="0"/>
              <a:t>Does not require a PH assumption within risk strata or overall</a:t>
            </a:r>
          </a:p>
          <a:p>
            <a:pPr lvl="1"/>
            <a:r>
              <a:rPr lang="en-US" sz="2600" dirty="0"/>
              <a:t>Delivers “transparency” in overall inference thru stratum-level results</a:t>
            </a:r>
          </a:p>
          <a:p>
            <a:pPr lvl="1"/>
            <a:r>
              <a:rPr lang="en-US" sz="2600" dirty="0"/>
              <a:t>Is a promising alternative to current survival analysis methods</a:t>
            </a:r>
          </a:p>
          <a:p>
            <a:pPr lvl="1"/>
            <a:r>
              <a:rPr lang="en-US" sz="2600" dirty="0"/>
              <a:t>Is easy to implement (R package) </a:t>
            </a:r>
            <a:r>
              <a:rPr lang="en-US" sz="2600" dirty="0">
                <a:hlinkClick r:id="rId3"/>
              </a:rPr>
              <a:t>https://github.com/rmarceauwest/fiveSTAR</a:t>
            </a:r>
            <a:r>
              <a:rPr lang="en-US" sz="26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8E270-4416-4321-AE51-AF3B40B8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6CE3F9-B7AE-4AA1-BFD3-7EDAC9C9CFBE}"/>
              </a:ext>
            </a:extLst>
          </p:cNvPr>
          <p:cNvGrpSpPr/>
          <p:nvPr/>
        </p:nvGrpSpPr>
        <p:grpSpPr>
          <a:xfrm>
            <a:off x="4406634" y="4845801"/>
            <a:ext cx="2743214" cy="1597239"/>
            <a:chOff x="4511838" y="4892590"/>
            <a:chExt cx="2743214" cy="159723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EE71ABE-CF3F-4169-81F6-B3222CB0BA65}"/>
                </a:ext>
              </a:extLst>
            </p:cNvPr>
            <p:cNvGrpSpPr/>
            <p:nvPr/>
          </p:nvGrpSpPr>
          <p:grpSpPr>
            <a:xfrm>
              <a:off x="4547934" y="4968984"/>
              <a:ext cx="2707118" cy="1410977"/>
              <a:chOff x="4328508" y="4760860"/>
              <a:chExt cx="3816876" cy="181161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0F5EEFA-490C-473F-A4F7-B720020551C9}"/>
                  </a:ext>
                </a:extLst>
              </p:cNvPr>
              <p:cNvGrpSpPr/>
              <p:nvPr/>
            </p:nvGrpSpPr>
            <p:grpSpPr>
              <a:xfrm>
                <a:off x="4328508" y="4760860"/>
                <a:ext cx="1334364" cy="1607078"/>
                <a:chOff x="4352572" y="4676638"/>
                <a:chExt cx="1334364" cy="1607078"/>
              </a:xfrm>
            </p:grpSpPr>
            <p:pic>
              <p:nvPicPr>
                <p:cNvPr id="14" name="Graphic 13" descr="Man">
                  <a:extLst>
                    <a:ext uri="{FF2B5EF4-FFF2-40B4-BE49-F238E27FC236}">
                      <a16:creationId xmlns:a16="http://schemas.microsoft.com/office/drawing/2014/main" id="{02CB8E8E-2859-4FF0-84A3-8AE50A4FE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9650" y="5222070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16" name="Graphic 15" descr="Woman">
                  <a:extLst>
                    <a:ext uri="{FF2B5EF4-FFF2-40B4-BE49-F238E27FC236}">
                      <a16:creationId xmlns:a16="http://schemas.microsoft.com/office/drawing/2014/main" id="{D4E3DFF3-8F82-4B17-B7D5-83E88A199B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8643" y="5198007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17" name="Graphic 16" descr="Man">
                  <a:extLst>
                    <a:ext uri="{FF2B5EF4-FFF2-40B4-BE49-F238E27FC236}">
                      <a16:creationId xmlns:a16="http://schemas.microsoft.com/office/drawing/2014/main" id="{F99FC030-E879-42FC-B9E7-E3B4082E47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2210" y="4772890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18" name="Graphic 17" descr="Woman">
                  <a:extLst>
                    <a:ext uri="{FF2B5EF4-FFF2-40B4-BE49-F238E27FC236}">
                      <a16:creationId xmlns:a16="http://schemas.microsoft.com/office/drawing/2014/main" id="{B1490715-CBBB-4E02-B667-D7777461B3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2572" y="4676638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20" name="Graphic 19" descr="Woman">
                  <a:extLst>
                    <a:ext uri="{FF2B5EF4-FFF2-40B4-BE49-F238E27FC236}">
                      <a16:creationId xmlns:a16="http://schemas.microsoft.com/office/drawing/2014/main" id="{F58D9C1F-277E-4FC8-877B-8AC40447F3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64600" y="5735423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22" name="Graphic 21" descr="Woman">
                  <a:extLst>
                    <a:ext uri="{FF2B5EF4-FFF2-40B4-BE49-F238E27FC236}">
                      <a16:creationId xmlns:a16="http://schemas.microsoft.com/office/drawing/2014/main" id="{74E7B8C2-FA11-410A-A8A7-6347029127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1854" y="5226080"/>
                  <a:ext cx="548293" cy="548293"/>
                </a:xfrm>
                <a:prstGeom prst="rect">
                  <a:avLst/>
                </a:prstGeom>
              </p:spPr>
            </p:pic>
          </p:grpSp>
          <p:pic>
            <p:nvPicPr>
              <p:cNvPr id="28" name="Graphic 27" descr="Man">
                <a:extLst>
                  <a:ext uri="{FF2B5EF4-FFF2-40B4-BE49-F238E27FC236}">
                    <a16:creationId xmlns:a16="http://schemas.microsoft.com/office/drawing/2014/main" id="{A8400436-BA5D-4592-A740-1E2354887B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760493" y="5867771"/>
                <a:ext cx="548292" cy="548292"/>
              </a:xfrm>
              <a:prstGeom prst="rect">
                <a:avLst/>
              </a:prstGeom>
            </p:spPr>
          </p:pic>
          <p:pic>
            <p:nvPicPr>
              <p:cNvPr id="31" name="Graphic 30" descr="Man">
                <a:extLst>
                  <a:ext uri="{FF2B5EF4-FFF2-40B4-BE49-F238E27FC236}">
                    <a16:creationId xmlns:a16="http://schemas.microsoft.com/office/drawing/2014/main" id="{B8FA68D2-5F4C-42F9-B0F1-A71966513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181600" y="5867770"/>
                <a:ext cx="548292" cy="548292"/>
              </a:xfrm>
              <a:prstGeom prst="rect">
                <a:avLst/>
              </a:prstGeom>
            </p:spPr>
          </p:pic>
          <p:pic>
            <p:nvPicPr>
              <p:cNvPr id="32" name="Graphic 31" descr="Man">
                <a:extLst>
                  <a:ext uri="{FF2B5EF4-FFF2-40B4-BE49-F238E27FC236}">
                    <a16:creationId xmlns:a16="http://schemas.microsoft.com/office/drawing/2014/main" id="{621C0E06-E0B4-493A-9EC8-7AD871862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021173" y="4768887"/>
                <a:ext cx="548292" cy="548292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1D81C06-3070-4A1F-A9FB-6544FEC1C025}"/>
                  </a:ext>
                </a:extLst>
              </p:cNvPr>
              <p:cNvGrpSpPr/>
              <p:nvPr/>
            </p:nvGrpSpPr>
            <p:grpSpPr>
              <a:xfrm>
                <a:off x="6725650" y="4817003"/>
                <a:ext cx="1419734" cy="1755467"/>
                <a:chOff x="6376730" y="4841067"/>
                <a:chExt cx="1419734" cy="1755467"/>
              </a:xfrm>
            </p:grpSpPr>
            <p:pic>
              <p:nvPicPr>
                <p:cNvPr id="25" name="Graphic 24" descr="Man">
                  <a:extLst>
                    <a:ext uri="{FF2B5EF4-FFF2-40B4-BE49-F238E27FC236}">
                      <a16:creationId xmlns:a16="http://schemas.microsoft.com/office/drawing/2014/main" id="{1B9DCF06-3735-4ED3-98A6-0B1BCC20FA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7001" y="4841067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26" name="Graphic 25" descr="Man">
                  <a:extLst>
                    <a:ext uri="{FF2B5EF4-FFF2-40B4-BE49-F238E27FC236}">
                      <a16:creationId xmlns:a16="http://schemas.microsoft.com/office/drawing/2014/main" id="{9B7A99A7-C17F-40DB-B374-00815AFBC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3729" y="4853098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27" name="Graphic 26" descr="Woman">
                  <a:extLst>
                    <a:ext uri="{FF2B5EF4-FFF2-40B4-BE49-F238E27FC236}">
                      <a16:creationId xmlns:a16="http://schemas.microsoft.com/office/drawing/2014/main" id="{8E9C4981-ADFB-45E9-914D-87BE65C6D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3586" y="4845075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29" name="Graphic 28" descr="Man">
                  <a:extLst>
                    <a:ext uri="{FF2B5EF4-FFF2-40B4-BE49-F238E27FC236}">
                      <a16:creationId xmlns:a16="http://schemas.microsoft.com/office/drawing/2014/main" id="{DB69790F-3EFD-4475-9A4F-19AD1F0A8D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1382" y="5454683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0" name="Graphic 29" descr="Woman">
                  <a:extLst>
                    <a:ext uri="{FF2B5EF4-FFF2-40B4-BE49-F238E27FC236}">
                      <a16:creationId xmlns:a16="http://schemas.microsoft.com/office/drawing/2014/main" id="{63CD1153-E9BD-4D0F-B27A-FD0170691B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7231" y="5442654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33" name="Graphic 32" descr="Man">
                  <a:extLst>
                    <a:ext uri="{FF2B5EF4-FFF2-40B4-BE49-F238E27FC236}">
                      <a16:creationId xmlns:a16="http://schemas.microsoft.com/office/drawing/2014/main" id="{7D284899-FFAB-4E4E-B522-DB9D5C5A3F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6730" y="6040224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4" name="Graphic 33" descr="Man">
                  <a:extLst>
                    <a:ext uri="{FF2B5EF4-FFF2-40B4-BE49-F238E27FC236}">
                      <a16:creationId xmlns:a16="http://schemas.microsoft.com/office/drawing/2014/main" id="{7D7A32CC-A4F2-4182-A329-A00DF69D5F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9449" y="6048242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35" name="Graphic 34" descr="Woman">
                  <a:extLst>
                    <a:ext uri="{FF2B5EF4-FFF2-40B4-BE49-F238E27FC236}">
                      <a16:creationId xmlns:a16="http://schemas.microsoft.com/office/drawing/2014/main" id="{BE8B823E-2A55-4544-869C-ED6D835206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9413" y="6032205"/>
                  <a:ext cx="548293" cy="548293"/>
                </a:xfrm>
                <a:prstGeom prst="rect">
                  <a:avLst/>
                </a:prstGeom>
              </p:spPr>
            </p:pic>
            <p:pic>
              <p:nvPicPr>
                <p:cNvPr id="36" name="Graphic 35" descr="Woman">
                  <a:extLst>
                    <a:ext uri="{FF2B5EF4-FFF2-40B4-BE49-F238E27FC236}">
                      <a16:creationId xmlns:a16="http://schemas.microsoft.com/office/drawing/2014/main" id="{4661F63B-79BC-4CF7-9BCC-23F72244A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8171" y="6032205"/>
                  <a:ext cx="548293" cy="548293"/>
                </a:xfrm>
                <a:prstGeom prst="rect">
                  <a:avLst/>
                </a:prstGeom>
              </p:spPr>
            </p:pic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52443C0-DAE9-4566-8A15-556A2E1EBD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5055" y="5035007"/>
                <a:ext cx="978563" cy="3302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D44EABF-A057-46AC-BD73-EF3E34CA70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080" y="5599063"/>
                <a:ext cx="1081977" cy="16046"/>
              </a:xfrm>
              <a:prstGeom prst="straightConnector1">
                <a:avLst/>
              </a:prstGeom>
              <a:ln w="635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CC84D42-E40D-4320-BB08-0F5EC99F7F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445" y="5874638"/>
                <a:ext cx="1007469" cy="201679"/>
              </a:xfrm>
              <a:prstGeom prst="straightConnector1">
                <a:avLst/>
              </a:prstGeom>
              <a:ln w="635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9862CDA-6DDE-479B-8AC7-1306BB8AEBD5}"/>
                </a:ext>
              </a:extLst>
            </p:cNvPr>
            <p:cNvSpPr/>
            <p:nvPr/>
          </p:nvSpPr>
          <p:spPr>
            <a:xfrm>
              <a:off x="4511838" y="4892590"/>
              <a:ext cx="2743197" cy="15972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50" name="Picture 2" descr="Image result for thank you">
            <a:extLst>
              <a:ext uri="{FF2B5EF4-FFF2-40B4-BE49-F238E27FC236}">
                <a16:creationId xmlns:a16="http://schemas.microsoft.com/office/drawing/2014/main" id="{DE973BF9-FE4E-45D1-B531-E9352E881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726" y="4814608"/>
            <a:ext cx="1532453" cy="15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5555"/>
                <a:ext cx="10515600" cy="4877319"/>
              </a:xfrm>
            </p:spPr>
            <p:txBody>
              <a:bodyPr>
                <a:noAutofit/>
              </a:bodyPr>
              <a:lstStyle/>
              <a:p>
                <a:pPr>
                  <a:tabLst>
                    <a:tab pos="228600" algn="l"/>
                    <a:tab pos="571500" algn="l"/>
                  </a:tabLst>
                </a:pPr>
                <a:r>
                  <a:rPr lang="en-US" sz="2600" dirty="0"/>
                  <a:t>Randomized clinical trial, two treatment arms (A=test, B=control)</a:t>
                </a:r>
              </a:p>
              <a:p>
                <a:pPr marL="0" indent="0">
                  <a:buNone/>
                  <a:tabLst>
                    <a:tab pos="228600" algn="l"/>
                    <a:tab pos="571500" algn="l"/>
                  </a:tabLst>
                </a:pPr>
                <a:r>
                  <a:rPr lang="en-US" sz="2600" dirty="0"/>
                  <a:t>	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/>
                  <a:t> = survival time under treatment </a:t>
                </a:r>
                <a:r>
                  <a:rPr lang="en-US" sz="2600" i="1" dirty="0"/>
                  <a:t>j</a:t>
                </a:r>
                <a:endParaRPr lang="en-US" sz="2600" dirty="0"/>
              </a:p>
              <a:p>
                <a:pPr marL="0" indent="0">
                  <a:buNone/>
                  <a:tabLst>
                    <a:tab pos="228600" algn="l"/>
                    <a:tab pos="571500" algn="l"/>
                  </a:tabLst>
                </a:pPr>
                <a:endParaRPr lang="en-US" sz="400" dirty="0"/>
              </a:p>
              <a:p>
                <a:pPr>
                  <a:tabLst>
                    <a:tab pos="228600" algn="l"/>
                    <a:tab pos="5715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  <a:tabLst>
                    <a:tab pos="228600" algn="l"/>
                    <a:tab pos="571500" algn="l"/>
                  </a:tabLst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for all </a:t>
                </a:r>
                <a:r>
                  <a:rPr lang="en-US" sz="2600" i="1" dirty="0"/>
                  <a:t>t</a:t>
                </a:r>
                <a:r>
                  <a:rPr lang="en-US" sz="2600" dirty="0"/>
                  <a:t>	</a:t>
                </a:r>
              </a:p>
              <a:p>
                <a:pPr marL="0" indent="0">
                  <a:buNone/>
                  <a:tabLst>
                    <a:tab pos="228600" algn="l"/>
                    <a:tab pos="571500" algn="l"/>
                  </a:tabLst>
                </a:pPr>
                <a:endParaRPr lang="en-US" sz="400" dirty="0"/>
              </a:p>
              <a:p>
                <a:pPr>
                  <a:tabLst>
                    <a:tab pos="228600" algn="l"/>
                    <a:tab pos="571500" algn="l"/>
                  </a:tabLst>
                </a:pPr>
                <a:r>
                  <a:rPr lang="en-US" sz="2600" dirty="0"/>
                  <a:t>Statistical deliverables:</a:t>
                </a:r>
              </a:p>
              <a:p>
                <a:pPr marL="577850" lvl="1" indent="-349250">
                  <a:buSzPct val="80000"/>
                  <a:buFont typeface="+mj-lt"/>
                  <a:buAutoNum type="arabicPeriod"/>
                  <a:tabLst>
                    <a:tab pos="228600" algn="l"/>
                    <a:tab pos="577850" algn="l"/>
                  </a:tabLst>
                </a:pPr>
                <a:r>
                  <a:rPr lang="en-US" sz="2600" dirty="0"/>
                  <a:t>P-value associated with test of H</a:t>
                </a:r>
                <a:r>
                  <a:rPr lang="en-US" sz="2600" baseline="-25000" dirty="0"/>
                  <a:t>0</a:t>
                </a:r>
                <a:r>
                  <a:rPr lang="en-US" sz="2600" dirty="0"/>
                  <a:t> </a:t>
                </a:r>
                <a:endParaRPr lang="en-US" sz="2600" baseline="-25000" dirty="0"/>
              </a:p>
              <a:p>
                <a:pPr marL="577850" lvl="1" indent="-349250">
                  <a:buSzPct val="80000"/>
                  <a:buFont typeface="+mj-lt"/>
                  <a:buAutoNum type="arabicPeriod"/>
                  <a:tabLst>
                    <a:tab pos="228600" algn="l"/>
                    <a:tab pos="577850" algn="l"/>
                  </a:tabLst>
                </a:pPr>
                <a:r>
                  <a:rPr lang="en-US" sz="2600" dirty="0"/>
                  <a:t>Point estimate and CI for an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interpretable</a:t>
                </a:r>
                <a:r>
                  <a:rPr lang="en-US" sz="2600" dirty="0"/>
                  <a:t> population level treatment effect parameter (estimand)</a:t>
                </a:r>
              </a:p>
              <a:p>
                <a:pPr marL="228600" lvl="1" indent="0">
                  <a:buSzPct val="80000"/>
                  <a:buNone/>
                  <a:tabLst>
                    <a:tab pos="228600" algn="l"/>
                    <a:tab pos="577850" algn="l"/>
                  </a:tabLst>
                </a:pPr>
                <a:endParaRPr lang="en-US" sz="800" dirty="0">
                  <a:solidFill>
                    <a:srgbClr val="C00000"/>
                  </a:solidFill>
                </a:endParaRPr>
              </a:p>
              <a:p>
                <a:pPr marL="228600" lvl="1" indent="0">
                  <a:buSzPct val="80000"/>
                  <a:buNone/>
                  <a:tabLst>
                    <a:tab pos="228600" algn="l"/>
                    <a:tab pos="577850" algn="l"/>
                  </a:tabLst>
                </a:pPr>
                <a:r>
                  <a:rPr lang="en-US" dirty="0"/>
                  <a:t>Ideally, (1) and (2) should be aligned, per ICH E9/R1 (2019)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5555"/>
                <a:ext cx="10515600" cy="4877319"/>
              </a:xfrm>
              <a:blipFill>
                <a:blip r:embed="rId3"/>
                <a:stretch>
                  <a:fillRect l="-928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0BA2D-7414-4D62-959C-17E2557C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2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585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Logrank Test – Popular Analysis in RCTs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2200" y="6428604"/>
            <a:ext cx="609600" cy="28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3C103-1F8F-4E62-8819-279CCCC9C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49" y="908406"/>
            <a:ext cx="4286381" cy="3049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486567-B739-47E1-99CA-461CB2F99244}"/>
              </a:ext>
            </a:extLst>
          </p:cNvPr>
          <p:cNvSpPr txBox="1"/>
          <p:nvPr/>
        </p:nvSpPr>
        <p:spPr>
          <a:xfrm>
            <a:off x="49101" y="1755699"/>
            <a:ext cx="1449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B89C96-6D76-4B87-AF60-085ECA257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364" y="4047450"/>
            <a:ext cx="4115521" cy="2743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398856-7EAA-463E-A9C9-8E0CA605D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401" y="4047451"/>
            <a:ext cx="5316699" cy="2743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06112D-173C-4471-A362-06E0C88DDDAD}"/>
              </a:ext>
            </a:extLst>
          </p:cNvPr>
          <p:cNvSpPr txBox="1"/>
          <p:nvPr/>
        </p:nvSpPr>
        <p:spPr>
          <a:xfrm>
            <a:off x="10831731" y="4735279"/>
            <a:ext cx="1423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Lancet Oncology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</p:txBody>
      </p:sp>
      <p:pic>
        <p:nvPicPr>
          <p:cNvPr id="1026" name="Picture 2" descr="Figure">
            <a:extLst>
              <a:ext uri="{FF2B5EF4-FFF2-40B4-BE49-F238E27FC236}">
                <a16:creationId xmlns:a16="http://schemas.microsoft.com/office/drawing/2014/main" id="{18850989-19EB-4169-8F54-31C715133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8575" r="51112" b="16321"/>
          <a:stretch/>
        </p:blipFill>
        <p:spPr bwMode="auto">
          <a:xfrm>
            <a:off x="6384777" y="862902"/>
            <a:ext cx="4311452" cy="30735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B21309-B2BE-4890-AC56-E15EE65C03CE}"/>
              </a:ext>
            </a:extLst>
          </p:cNvPr>
          <p:cNvSpPr txBox="1"/>
          <p:nvPr/>
        </p:nvSpPr>
        <p:spPr>
          <a:xfrm>
            <a:off x="10845383" y="1746767"/>
            <a:ext cx="1096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F317C-F228-4437-AD44-642D69CC816D}"/>
              </a:ext>
            </a:extLst>
          </p:cNvPr>
          <p:cNvSpPr txBox="1"/>
          <p:nvPr/>
        </p:nvSpPr>
        <p:spPr>
          <a:xfrm>
            <a:off x="92317" y="4978849"/>
            <a:ext cx="1449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281D9-24D1-4911-9C7A-9C5FCADA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5FFD6E-82C0-4D3E-962A-8EA79D6E9F2E}"/>
              </a:ext>
            </a:extLst>
          </p:cNvPr>
          <p:cNvCxnSpPr/>
          <p:nvPr/>
        </p:nvCxnSpPr>
        <p:spPr>
          <a:xfrm>
            <a:off x="2913888" y="2865120"/>
            <a:ext cx="5974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C6A905-6BEE-4D04-A8F4-B62DE75B6900}"/>
              </a:ext>
            </a:extLst>
          </p:cNvPr>
          <p:cNvCxnSpPr/>
          <p:nvPr/>
        </p:nvCxnSpPr>
        <p:spPr>
          <a:xfrm>
            <a:off x="9296400" y="3224784"/>
            <a:ext cx="59740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22627A-C98C-4A04-BAB2-52A0DA23AE5E}"/>
              </a:ext>
            </a:extLst>
          </p:cNvPr>
          <p:cNvCxnSpPr/>
          <p:nvPr/>
        </p:nvCxnSpPr>
        <p:spPr>
          <a:xfrm>
            <a:off x="6541008" y="4760976"/>
            <a:ext cx="5974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3B6267-653B-4172-9254-64865EF06E46}"/>
              </a:ext>
            </a:extLst>
          </p:cNvPr>
          <p:cNvCxnSpPr/>
          <p:nvPr/>
        </p:nvCxnSpPr>
        <p:spPr>
          <a:xfrm>
            <a:off x="2999232" y="6217920"/>
            <a:ext cx="59740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opposite smiley face">
            <a:extLst>
              <a:ext uri="{FF2B5EF4-FFF2-40B4-BE49-F238E27FC236}">
                <a16:creationId xmlns:a16="http://schemas.microsoft.com/office/drawing/2014/main" id="{2087C295-6440-4000-82F2-8E87E1C2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87" y="2647507"/>
            <a:ext cx="311335" cy="3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opposite smiley face">
            <a:extLst>
              <a:ext uri="{FF2B5EF4-FFF2-40B4-BE49-F238E27FC236}">
                <a16:creationId xmlns:a16="http://schemas.microsoft.com/office/drawing/2014/main" id="{A9B9CAF6-0D43-4FBC-AA4E-1069E489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73" y="6000316"/>
            <a:ext cx="311335" cy="3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opposite smiley face">
            <a:extLst>
              <a:ext uri="{FF2B5EF4-FFF2-40B4-BE49-F238E27FC236}">
                <a16:creationId xmlns:a16="http://schemas.microsoft.com/office/drawing/2014/main" id="{A97ABD93-4F97-4673-8347-01B1C528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72" y="4320368"/>
            <a:ext cx="311335" cy="3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miley face">
            <a:extLst>
              <a:ext uri="{FF2B5EF4-FFF2-40B4-BE49-F238E27FC236}">
                <a16:creationId xmlns:a16="http://schemas.microsoft.com/office/drawing/2014/main" id="{6B1EB3D0-1386-42BF-8078-212FD602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53" y="2700670"/>
            <a:ext cx="436819" cy="4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8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594"/>
            <a:ext cx="10515600" cy="10171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Logrank Test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342900" algn="l"/>
                    <a:tab pos="625475" algn="l"/>
                  </a:tabLst>
                </a:pPr>
                <a:r>
                  <a:rPr lang="en-US" dirty="0" err="1"/>
                  <a:t>Logrank</a:t>
                </a:r>
                <a:r>
                  <a:rPr lang="en-US" dirty="0"/>
                  <a:t> test = score test from the Cox proportional hazards (PH) model</a:t>
                </a:r>
              </a:p>
              <a:p>
                <a:pPr marL="0" indent="0">
                  <a:buNone/>
                  <a:tabLst>
                    <a:tab pos="342900" algn="l"/>
                    <a:tab pos="625475" algn="l"/>
                  </a:tabLst>
                </a:pPr>
                <a:endParaRPr lang="en-US" sz="1300" dirty="0"/>
              </a:p>
              <a:p>
                <a:pPr>
                  <a:tabLst>
                    <a:tab pos="342900" algn="l"/>
                    <a:tab pos="625475" algn="l"/>
                  </a:tabLst>
                </a:pPr>
                <a:r>
                  <a:rPr lang="en-US" dirty="0"/>
                  <a:t>When the hazard functions for A and B are </a:t>
                </a:r>
                <a:r>
                  <a:rPr lang="en-US" b="1" dirty="0"/>
                  <a:t>proportional</a:t>
                </a:r>
                <a:endParaRPr lang="en-US" dirty="0"/>
              </a:p>
              <a:p>
                <a:pPr>
                  <a:tabLst>
                    <a:tab pos="342900" algn="l"/>
                    <a:tab pos="625475" algn="l"/>
                  </a:tabLst>
                </a:pPr>
                <a:endParaRPr lang="en-US" sz="200" dirty="0"/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r>
                  <a:rPr lang="en-US" sz="2800" dirty="0" err="1"/>
                  <a:t>Logrank</a:t>
                </a:r>
                <a:r>
                  <a:rPr lang="en-US" sz="2800" dirty="0"/>
                  <a:t> test is optimal for testing </a:t>
                </a:r>
                <a:r>
                  <a:rPr lang="en-US" sz="2800" dirty="0" err="1"/>
                  <a:t>H</a:t>
                </a:r>
                <a:r>
                  <a:rPr lang="en-US" sz="2800" baseline="-25000" dirty="0" err="1"/>
                  <a:t>null</a:t>
                </a:r>
                <a:endParaRPr lang="en-US" sz="2800" baseline="-25000" dirty="0"/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endParaRPr lang="en-US" sz="400" dirty="0"/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 for all </a:t>
                </a:r>
                <a:r>
                  <a:rPr lang="en-US" sz="2800" i="1" dirty="0"/>
                  <a:t>t</a:t>
                </a:r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endParaRPr lang="en-US" sz="400" i="1" dirty="0"/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the time-invariant </a:t>
                </a:r>
                <a:r>
                  <a:rPr lang="en-US" sz="2800" dirty="0">
                    <a:solidFill>
                      <a:srgbClr val="0000FF"/>
                    </a:solidFill>
                  </a:rPr>
                  <a:t>hazard ratio (HR)</a:t>
                </a:r>
              </a:p>
              <a:p>
                <a:pPr marL="0" lvl="1" indent="0">
                  <a:buSzPct val="70000"/>
                  <a:buNone/>
                  <a:tabLst>
                    <a:tab pos="342900" algn="l"/>
                    <a:tab pos="571500" algn="l"/>
                  </a:tabLst>
                </a:pPr>
                <a:endParaRPr lang="en-US" sz="1300" dirty="0"/>
              </a:p>
              <a:p>
                <a:pPr>
                  <a:tabLst>
                    <a:tab pos="342900" algn="l"/>
                    <a:tab pos="625475" algn="l"/>
                  </a:tabLst>
                </a:pPr>
                <a:r>
                  <a:rPr lang="en-US" dirty="0"/>
                  <a:t>When the hazard functions for A and B are </a:t>
                </a:r>
                <a:r>
                  <a:rPr lang="en-US" b="1" dirty="0"/>
                  <a:t>not proportional</a:t>
                </a:r>
                <a:endParaRPr lang="en-US" dirty="0"/>
              </a:p>
              <a:p>
                <a:pPr>
                  <a:tabLst>
                    <a:tab pos="342900" algn="l"/>
                    <a:tab pos="625475" algn="l"/>
                  </a:tabLst>
                </a:pPr>
                <a:endParaRPr lang="en-US" sz="200" dirty="0"/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r>
                  <a:rPr lang="en-US" sz="2800" dirty="0" err="1"/>
                  <a:t>Logrank</a:t>
                </a:r>
                <a:r>
                  <a:rPr lang="en-US" sz="2800" dirty="0"/>
                  <a:t> test is no longer optimal (potential power loss)</a:t>
                </a:r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endParaRPr lang="en-US" sz="400" dirty="0"/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r>
                  <a:rPr lang="en-US" sz="2800" dirty="0"/>
                  <a:t>The Cox PH model HR estimate can be hard to interpret</a:t>
                </a:r>
              </a:p>
              <a:p>
                <a:pPr marL="0" lvl="1" indent="0">
                  <a:buSzPct val="70000"/>
                  <a:buNone/>
                  <a:tabLst>
                    <a:tab pos="342900" algn="l"/>
                    <a:tab pos="571500" algn="l"/>
                  </a:tabLst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C3223-5575-41EA-BB5D-76916642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6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ADA13-EE7A-4CCF-A297-F3FC6DBE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74" y="987964"/>
            <a:ext cx="8005572" cy="5650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892E5C-96F9-4EAB-B02F-2D760BF5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1"/>
            <a:ext cx="10515600" cy="100326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Motivating Example</a:t>
            </a:r>
            <a:br>
              <a:rPr lang="en-US" sz="3200" b="1" dirty="0">
                <a:latin typeface="+mn-lt"/>
              </a:rPr>
            </a:br>
            <a:r>
              <a:rPr lang="en-US" sz="2200" dirty="0">
                <a:latin typeface="+mn-lt"/>
              </a:rPr>
              <a:t>Treatments: A = test, B = 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D8ABC-7A62-498F-8A6D-AFE0065C08E3}"/>
              </a:ext>
            </a:extLst>
          </p:cNvPr>
          <p:cNvSpPr/>
          <p:nvPr/>
        </p:nvSpPr>
        <p:spPr>
          <a:xfrm>
            <a:off x="6997390" y="5961045"/>
            <a:ext cx="3402386" cy="7472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4B0E1-603C-4BE9-A1B9-605DDB01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52821-C10F-47E4-890C-718EFA8CD23A}"/>
              </a:ext>
            </a:extLst>
          </p:cNvPr>
          <p:cNvSpPr txBox="1"/>
          <p:nvPr/>
        </p:nvSpPr>
        <p:spPr>
          <a:xfrm>
            <a:off x="10372497" y="250872"/>
            <a:ext cx="16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simulated data</a:t>
            </a:r>
          </a:p>
        </p:txBody>
      </p:sp>
      <p:pic>
        <p:nvPicPr>
          <p:cNvPr id="8" name="Picture 4" descr="Image result for opposite smiley face">
            <a:extLst>
              <a:ext uri="{FF2B5EF4-FFF2-40B4-BE49-F238E27FC236}">
                <a16:creationId xmlns:a16="http://schemas.microsoft.com/office/drawing/2014/main" id="{D1ECCD01-A845-40A4-9E92-3203E9D0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27" y="3625699"/>
            <a:ext cx="489564" cy="4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red caution flags">
            <a:extLst>
              <a:ext uri="{FF2B5EF4-FFF2-40B4-BE49-F238E27FC236}">
                <a16:creationId xmlns:a16="http://schemas.microsoft.com/office/drawing/2014/main" id="{E519BADC-4D3C-4223-BA92-DE953CA8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32" y="5660064"/>
            <a:ext cx="674914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4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61537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Alternatives to the Logrank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4906"/>
                <a:ext cx="10515600" cy="51836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342900" algn="l"/>
                    <a:tab pos="625475" algn="l"/>
                  </a:tabLst>
                </a:pPr>
                <a:endParaRPr lang="en-US" sz="400" dirty="0"/>
              </a:p>
              <a:p>
                <a:pPr>
                  <a:tabLst>
                    <a:tab pos="342900" algn="l"/>
                    <a:tab pos="625475" algn="l"/>
                  </a:tabLst>
                </a:pPr>
                <a:r>
                  <a:rPr lang="en-US" sz="2600" b="1" dirty="0"/>
                  <a:t>Weighted logrank tests</a:t>
                </a:r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r>
                  <a:rPr lang="en-US" sz="2600" dirty="0"/>
                  <a:t>Fleming and Harrington (1991) </a:t>
                </a:r>
                <a:r>
                  <a:rPr lang="en-US" sz="2600" dirty="0" err="1"/>
                  <a:t>G</a:t>
                </a:r>
                <a:r>
                  <a:rPr lang="en-US" sz="2600" baseline="30000" dirty="0" err="1"/>
                  <a:t>ρ</a:t>
                </a:r>
                <a:r>
                  <a:rPr lang="en-US" sz="2600" baseline="30000" dirty="0"/>
                  <a:t>,</a:t>
                </a:r>
                <a:r>
                  <a:rPr lang="el-GR" sz="2600" baseline="30000" dirty="0"/>
                  <a:t>ϒ</a:t>
                </a:r>
                <a:r>
                  <a:rPr lang="en-US" sz="2600" dirty="0"/>
                  <a:t> class: weight(t)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e>
                    </m:d>
                  </m:oMath>
                </a14:m>
                <a:r>
                  <a:rPr lang="el-GR" sz="2600" baseline="30000" dirty="0"/>
                  <a:t>ϒ</a:t>
                </a:r>
                <a:endParaRPr lang="en-US" sz="2600" baseline="30000" dirty="0"/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r>
                  <a:rPr lang="en-US" sz="2600" dirty="0"/>
                  <a:t>Z1= G</a:t>
                </a:r>
                <a:r>
                  <a:rPr lang="en-US" sz="2600" baseline="30000" dirty="0"/>
                  <a:t>0,0</a:t>
                </a:r>
                <a:r>
                  <a:rPr lang="en-US" sz="2600" dirty="0"/>
                  <a:t> (logrank), Z2= G</a:t>
                </a:r>
                <a:r>
                  <a:rPr lang="en-US" sz="2600" baseline="30000" dirty="0"/>
                  <a:t>0,1</a:t>
                </a:r>
                <a:r>
                  <a:rPr lang="en-US" sz="2600" dirty="0"/>
                  <a:t> (late), Z3= G</a:t>
                </a:r>
                <a:r>
                  <a:rPr lang="en-US" sz="2600" baseline="30000" dirty="0"/>
                  <a:t>1,0</a:t>
                </a:r>
                <a:r>
                  <a:rPr lang="en-US" sz="2600" dirty="0"/>
                  <a:t> (early), Z4= G</a:t>
                </a:r>
                <a:r>
                  <a:rPr lang="en-US" sz="2600" baseline="30000" dirty="0"/>
                  <a:t>1,1</a:t>
                </a:r>
                <a:r>
                  <a:rPr lang="en-US" sz="2600" dirty="0"/>
                  <a:t> (middle)</a:t>
                </a:r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r>
                  <a:rPr lang="en-US" sz="2600" dirty="0">
                    <a:solidFill>
                      <a:srgbClr val="3333FF"/>
                    </a:solidFill>
                  </a:rPr>
                  <a:t>MaxCombo test </a:t>
                </a:r>
                <a:r>
                  <a:rPr lang="en-US" sz="2600" dirty="0"/>
                  <a:t>(uses best observed among Z1, Z2, Z3 and Z4)</a:t>
                </a:r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r>
                  <a:rPr lang="en-US" sz="2600" dirty="0"/>
                  <a:t>No clinically interpretable estimand</a:t>
                </a:r>
              </a:p>
              <a:p>
                <a:pPr marL="228600" lvl="1" indent="0">
                  <a:buSzPct val="70000"/>
                  <a:buNone/>
                  <a:tabLst>
                    <a:tab pos="339725" algn="l"/>
                    <a:tab pos="574675" algn="l"/>
                  </a:tabLst>
                </a:pPr>
                <a:r>
                  <a:rPr lang="en-US" sz="2800" i="1" dirty="0"/>
                  <a:t>		</a:t>
                </a:r>
                <a:r>
                  <a:rPr lang="en-US" sz="2200" i="1" dirty="0" err="1"/>
                  <a:t>Roychoudhury</a:t>
                </a:r>
                <a:r>
                  <a:rPr lang="en-US" sz="2200" i="1" dirty="0"/>
                  <a:t> et al (2019)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  <a:tabLst>
                    <a:tab pos="342900" algn="l"/>
                    <a:tab pos="625475" algn="l"/>
                  </a:tabLst>
                </a:pPr>
                <a:endParaRPr lang="en-US" sz="400" dirty="0"/>
              </a:p>
              <a:p>
                <a:pPr>
                  <a:tabLst>
                    <a:tab pos="342900" algn="l"/>
                    <a:tab pos="625475" algn="l"/>
                  </a:tabLst>
                </a:pPr>
                <a:r>
                  <a:rPr lang="en-US" sz="2600" b="1" dirty="0"/>
                  <a:t>Comparison of </a:t>
                </a:r>
                <a:r>
                  <a:rPr lang="en-US" sz="2600" b="1"/>
                  <a:t>weighted Kaplan-Meier </a:t>
                </a:r>
                <a:r>
                  <a:rPr lang="en-US" sz="2600" b="1" dirty="0"/>
                  <a:t>curves</a:t>
                </a:r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r>
                  <a:rPr lang="en-US" sz="2600" dirty="0"/>
                  <a:t>Special case: </a:t>
                </a:r>
                <a:r>
                  <a:rPr lang="en-US" sz="2600" dirty="0">
                    <a:solidFill>
                      <a:srgbClr val="0000FF"/>
                    </a:solidFill>
                  </a:rPr>
                  <a:t>Restricted Mean Survival Time (RMST) comparison</a:t>
                </a:r>
              </a:p>
              <a:p>
                <a:pPr marL="228600" lvl="1" indent="0">
                  <a:buSzPct val="70000"/>
                  <a:buNone/>
                  <a:tabLst>
                    <a:tab pos="342900" algn="l"/>
                    <a:tab pos="574675" algn="l"/>
                  </a:tabLst>
                </a:pPr>
                <a:r>
                  <a:rPr lang="en-US" dirty="0"/>
                  <a:t>		RMST difference: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600" dirty="0">
                  <a:solidFill>
                    <a:srgbClr val="0000FF"/>
                  </a:solidFill>
                </a:endParaRPr>
              </a:p>
              <a:p>
                <a:pPr marL="228600" lvl="1" indent="0">
                  <a:buSzPct val="70000"/>
                  <a:buNone/>
                  <a:tabLst>
                    <a:tab pos="342900" algn="l"/>
                    <a:tab pos="573088" algn="l"/>
                  </a:tabLst>
                </a:pPr>
                <a:r>
                  <a:rPr lang="en-US" sz="2600" dirty="0"/>
                  <a:t>		</a:t>
                </a:r>
                <a:r>
                  <a:rPr lang="en-US" sz="2200" i="1" dirty="0"/>
                  <a:t>Royston and Parmar (2011); Tian et al (2014); Uno et al (2014)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228600" lvl="1" indent="0">
                  <a:buSzPct val="70000"/>
                  <a:buNone/>
                  <a:tabLst>
                    <a:tab pos="342900" algn="l"/>
                    <a:tab pos="573088" algn="l"/>
                  </a:tabLst>
                </a:pPr>
                <a:endParaRPr lang="en-US" sz="2200" dirty="0"/>
              </a:p>
              <a:p>
                <a:pPr marL="577850" lvl="1" indent="-349250">
                  <a:buSzPct val="70000"/>
                  <a:buFont typeface="Courier New" panose="02070309020205020404" pitchFamily="49" charset="0"/>
                  <a:buChar char="o"/>
                  <a:tabLst>
                    <a:tab pos="342900" algn="l"/>
                    <a:tab pos="625475" algn="l"/>
                  </a:tabLst>
                </a:pPr>
                <a:endParaRPr lang="en-US" sz="400" dirty="0"/>
              </a:p>
              <a:p>
                <a:pPr marL="0" lvl="1" indent="0">
                  <a:buSzPct val="70000"/>
                  <a:buNone/>
                  <a:tabLst>
                    <a:tab pos="342900" algn="l"/>
                    <a:tab pos="571500" algn="l"/>
                  </a:tabLst>
                </a:pPr>
                <a:endParaRPr lang="en-US" sz="1400" dirty="0"/>
              </a:p>
              <a:p>
                <a:pPr marL="0" lvl="1" indent="0">
                  <a:buSzPct val="70000"/>
                  <a:buNone/>
                  <a:tabLst>
                    <a:tab pos="342900" algn="l"/>
                    <a:tab pos="571500" algn="l"/>
                  </a:tabLst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4906"/>
                <a:ext cx="10515600" cy="5183698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FC3B8-3A47-48A4-8DA3-3A9FBDEB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3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2E5C-96F9-4EAB-B02F-2D760BF5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1"/>
            <a:ext cx="10515600" cy="100326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Motivating Example (continued)</a:t>
            </a:r>
            <a:br>
              <a:rPr lang="en-US" sz="3200" b="1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D8ABC-7A62-498F-8A6D-AFE0065C08E3}"/>
              </a:ext>
            </a:extLst>
          </p:cNvPr>
          <p:cNvSpPr/>
          <p:nvPr/>
        </p:nvSpPr>
        <p:spPr>
          <a:xfrm>
            <a:off x="6997390" y="5961045"/>
            <a:ext cx="3402386" cy="7472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4B0E1-603C-4BE9-A1B9-605DDB01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505DA7-7314-415B-8E35-F56A617D4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54898"/>
              </p:ext>
            </p:extLst>
          </p:nvPr>
        </p:nvGraphicFramePr>
        <p:xfrm>
          <a:off x="7198238" y="1282991"/>
          <a:ext cx="348747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493">
                  <a:extLst>
                    <a:ext uri="{9D8B030D-6E8A-4147-A177-3AD203B41FA5}">
                      <a16:colId xmlns:a16="http://schemas.microsoft.com/office/drawing/2014/main" val="955604034"/>
                    </a:ext>
                  </a:extLst>
                </a:gridCol>
                <a:gridCol w="1562986">
                  <a:extLst>
                    <a:ext uri="{9D8B030D-6E8A-4147-A177-3AD203B41FA5}">
                      <a16:colId xmlns:a16="http://schemas.microsoft.com/office/drawing/2014/main" val="2943646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Analysis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1-tailed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p-value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7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Logrank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7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MaxCombo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6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RMST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12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E5CDE5-2FD5-4DC5-B564-D6821707D519}"/>
              </a:ext>
            </a:extLst>
          </p:cNvPr>
          <p:cNvSpPr txBox="1"/>
          <p:nvPr/>
        </p:nvSpPr>
        <p:spPr>
          <a:xfrm>
            <a:off x="6847373" y="3934047"/>
            <a:ext cx="414669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treatment effect “signal”  using standard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Correct conclusion for this dataset?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 … shown later</a:t>
            </a:r>
          </a:p>
        </p:txBody>
      </p:sp>
      <p:pic>
        <p:nvPicPr>
          <p:cNvPr id="9" name="Picture 4" descr="Image result for opposite smiley face">
            <a:extLst>
              <a:ext uri="{FF2B5EF4-FFF2-40B4-BE49-F238E27FC236}">
                <a16:creationId xmlns:a16="http://schemas.microsoft.com/office/drawing/2014/main" id="{F6E346BF-88C3-4CAA-B9D7-346001BC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402" y="2796360"/>
            <a:ext cx="489564" cy="4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76D0B0-9A6C-4CEB-A034-EE05DBDD6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28" y="888869"/>
            <a:ext cx="4663440" cy="54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3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72A-03F8-4BAE-8414-82796756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86"/>
            <a:ext cx="10515600" cy="9355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Proposed 5-STAR Approach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94B4-A3A1-4BDB-9B01-66443BC6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92" y="23845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1200" u="sng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CAD65-537F-48C2-AA54-FB422AF8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66075-94AB-4C08-9014-3F6A371A49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25565-F2C8-4A3C-86A9-F6AAAD86367E}"/>
              </a:ext>
            </a:extLst>
          </p:cNvPr>
          <p:cNvSpPr txBox="1"/>
          <p:nvPr/>
        </p:nvSpPr>
        <p:spPr>
          <a:xfrm>
            <a:off x="1795342" y="1349436"/>
            <a:ext cx="877342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Detection of a treatment effect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should be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easier in a clinically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homogeneous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rather than a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heterogeneous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patient population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8DB922-2164-4DB8-8CAB-C452ABA684AD}"/>
              </a:ext>
            </a:extLst>
          </p:cNvPr>
          <p:cNvSpPr txBox="1"/>
          <p:nvPr/>
        </p:nvSpPr>
        <p:spPr>
          <a:xfrm>
            <a:off x="6987748" y="3021227"/>
            <a:ext cx="198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 Comparison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3E852-65AC-487E-A280-D0658461E2D6}"/>
              </a:ext>
            </a:extLst>
          </p:cNvPr>
          <p:cNvSpPr txBox="1"/>
          <p:nvPr/>
        </p:nvSpPr>
        <p:spPr>
          <a:xfrm>
            <a:off x="6991864" y="3976814"/>
            <a:ext cx="198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vs. 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77C7FF-C237-47BC-84A6-B325F37BF422}"/>
              </a:ext>
            </a:extLst>
          </p:cNvPr>
          <p:cNvSpPr txBox="1"/>
          <p:nvPr/>
        </p:nvSpPr>
        <p:spPr>
          <a:xfrm>
            <a:off x="6995980" y="4771765"/>
            <a:ext cx="198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vs. 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E1CC2C-1B86-4A24-9ECB-0382398733AA}"/>
              </a:ext>
            </a:extLst>
          </p:cNvPr>
          <p:cNvSpPr txBox="1"/>
          <p:nvPr/>
        </p:nvSpPr>
        <p:spPr>
          <a:xfrm>
            <a:off x="7008337" y="5525532"/>
            <a:ext cx="198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vs. 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DA6D5D-0E2E-4C81-83A9-9008AE0C3F49}"/>
              </a:ext>
            </a:extLst>
          </p:cNvPr>
          <p:cNvSpPr/>
          <p:nvPr/>
        </p:nvSpPr>
        <p:spPr>
          <a:xfrm>
            <a:off x="1633788" y="2486706"/>
            <a:ext cx="926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5-step Stratified Testing and Amalgamation Routine (5-STAR)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0E2225-9A90-4821-BEA0-F35E55476D01}"/>
              </a:ext>
            </a:extLst>
          </p:cNvPr>
          <p:cNvSpPr txBox="1"/>
          <p:nvPr/>
        </p:nvSpPr>
        <p:spPr>
          <a:xfrm>
            <a:off x="9549718" y="4153686"/>
            <a:ext cx="1983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Amalgamate (combine) for overall inference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5728D9-1AA7-461B-959B-A2FBAC0B01DC}"/>
              </a:ext>
            </a:extLst>
          </p:cNvPr>
          <p:cNvSpPr txBox="1"/>
          <p:nvPr/>
        </p:nvSpPr>
        <p:spPr>
          <a:xfrm>
            <a:off x="8046308" y="3634949"/>
            <a:ext cx="1983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</a:t>
            </a:r>
          </a:p>
        </p:txBody>
      </p:sp>
      <p:pic>
        <p:nvPicPr>
          <p:cNvPr id="44" name="Picture 4" descr="Image result for light bulb idea">
            <a:extLst>
              <a:ext uri="{FF2B5EF4-FFF2-40B4-BE49-F238E27FC236}">
                <a16:creationId xmlns:a16="http://schemas.microsoft.com/office/drawing/2014/main" id="{A0E747BC-D1AB-43CE-8CDC-CFA33D1A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6" y="1088030"/>
            <a:ext cx="1196187" cy="11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048504-FB75-4DBB-8710-5BB53DC780A4}"/>
              </a:ext>
            </a:extLst>
          </p:cNvPr>
          <p:cNvGrpSpPr/>
          <p:nvPr/>
        </p:nvGrpSpPr>
        <p:grpSpPr>
          <a:xfrm>
            <a:off x="1652423" y="3002504"/>
            <a:ext cx="5131428" cy="3398304"/>
            <a:chOff x="1652423" y="3002504"/>
            <a:chExt cx="5131428" cy="3398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7FB17C-3B4E-4A8E-9DA9-F47B9E37AB66}"/>
                </a:ext>
              </a:extLst>
            </p:cNvPr>
            <p:cNvGrpSpPr/>
            <p:nvPr/>
          </p:nvGrpSpPr>
          <p:grpSpPr>
            <a:xfrm>
              <a:off x="1652423" y="3691787"/>
              <a:ext cx="5131428" cy="2709021"/>
              <a:chOff x="4511838" y="4892590"/>
              <a:chExt cx="2743214" cy="159723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6FC4A4D-9C7B-4102-9EBA-07CBDEB4ED53}"/>
                  </a:ext>
                </a:extLst>
              </p:cNvPr>
              <p:cNvGrpSpPr/>
              <p:nvPr/>
            </p:nvGrpSpPr>
            <p:grpSpPr>
              <a:xfrm>
                <a:off x="4547934" y="4968984"/>
                <a:ext cx="2707118" cy="1410977"/>
                <a:chOff x="4328508" y="4760860"/>
                <a:chExt cx="3816876" cy="181161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4251264-BB14-420D-8E74-8B4125964020}"/>
                    </a:ext>
                  </a:extLst>
                </p:cNvPr>
                <p:cNvGrpSpPr/>
                <p:nvPr/>
              </p:nvGrpSpPr>
              <p:grpSpPr>
                <a:xfrm>
                  <a:off x="4328508" y="4760860"/>
                  <a:ext cx="1334364" cy="1607078"/>
                  <a:chOff x="4352572" y="4676638"/>
                  <a:chExt cx="1334364" cy="1607078"/>
                </a:xfrm>
              </p:grpSpPr>
              <p:pic>
                <p:nvPicPr>
                  <p:cNvPr id="29" name="Graphic 28" descr="Man">
                    <a:extLst>
                      <a:ext uri="{FF2B5EF4-FFF2-40B4-BE49-F238E27FC236}">
                        <a16:creationId xmlns:a16="http://schemas.microsoft.com/office/drawing/2014/main" id="{7466E7E5-C7CE-4BAD-8AC7-D38EB29FEB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39650" y="5222070"/>
                    <a:ext cx="548292" cy="548292"/>
                  </a:xfrm>
                  <a:prstGeom prst="rect">
                    <a:avLst/>
                  </a:prstGeom>
                </p:spPr>
              </p:pic>
              <p:pic>
                <p:nvPicPr>
                  <p:cNvPr id="30" name="Graphic 29" descr="Woman">
                    <a:extLst>
                      <a:ext uri="{FF2B5EF4-FFF2-40B4-BE49-F238E27FC236}">
                        <a16:creationId xmlns:a16="http://schemas.microsoft.com/office/drawing/2014/main" id="{64D2B429-DFF2-4C73-B36B-4253A15021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38643" y="5198007"/>
                    <a:ext cx="548293" cy="548293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aphic 30" descr="Man">
                    <a:extLst>
                      <a:ext uri="{FF2B5EF4-FFF2-40B4-BE49-F238E27FC236}">
                        <a16:creationId xmlns:a16="http://schemas.microsoft.com/office/drawing/2014/main" id="{1E063DFB-4333-4FE8-A044-59501FE5A3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52210" y="4772890"/>
                    <a:ext cx="548292" cy="548292"/>
                  </a:xfrm>
                  <a:prstGeom prst="rect">
                    <a:avLst/>
                  </a:prstGeom>
                </p:spPr>
              </p:pic>
              <p:pic>
                <p:nvPicPr>
                  <p:cNvPr id="32" name="Graphic 31" descr="Woman">
                    <a:extLst>
                      <a:ext uri="{FF2B5EF4-FFF2-40B4-BE49-F238E27FC236}">
                        <a16:creationId xmlns:a16="http://schemas.microsoft.com/office/drawing/2014/main" id="{F602B09F-8B0A-4BC3-897A-528708F165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52572" y="4676638"/>
                    <a:ext cx="548293" cy="548293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phic 32" descr="Woman">
                    <a:extLst>
                      <a:ext uri="{FF2B5EF4-FFF2-40B4-BE49-F238E27FC236}">
                        <a16:creationId xmlns:a16="http://schemas.microsoft.com/office/drawing/2014/main" id="{D0457D12-F469-488E-A873-6E5CB8651F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64600" y="5735423"/>
                    <a:ext cx="548293" cy="548293"/>
                  </a:xfrm>
                  <a:prstGeom prst="rect">
                    <a:avLst/>
                  </a:prstGeom>
                </p:spPr>
              </p:pic>
              <p:pic>
                <p:nvPicPr>
                  <p:cNvPr id="34" name="Graphic 33" descr="Woman">
                    <a:extLst>
                      <a:ext uri="{FF2B5EF4-FFF2-40B4-BE49-F238E27FC236}">
                        <a16:creationId xmlns:a16="http://schemas.microsoft.com/office/drawing/2014/main" id="{DED34C82-1345-4BAB-9F13-1CBA6BB4D8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1854" y="5226080"/>
                    <a:ext cx="548293" cy="54829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Graphic 12" descr="Man">
                  <a:extLst>
                    <a:ext uri="{FF2B5EF4-FFF2-40B4-BE49-F238E27FC236}">
                      <a16:creationId xmlns:a16="http://schemas.microsoft.com/office/drawing/2014/main" id="{B30912A7-EC2D-4C7C-91D8-F2344CD84B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0493" y="5867771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14" name="Graphic 13" descr="Man">
                  <a:extLst>
                    <a:ext uri="{FF2B5EF4-FFF2-40B4-BE49-F238E27FC236}">
                      <a16:creationId xmlns:a16="http://schemas.microsoft.com/office/drawing/2014/main" id="{A63E983D-20BE-4525-BFA3-5524122759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1600" y="5867770"/>
                  <a:ext cx="548292" cy="548292"/>
                </a:xfrm>
                <a:prstGeom prst="rect">
                  <a:avLst/>
                </a:prstGeom>
              </p:spPr>
            </p:pic>
            <p:pic>
              <p:nvPicPr>
                <p:cNvPr id="15" name="Graphic 14" descr="Man">
                  <a:extLst>
                    <a:ext uri="{FF2B5EF4-FFF2-40B4-BE49-F238E27FC236}">
                      <a16:creationId xmlns:a16="http://schemas.microsoft.com/office/drawing/2014/main" id="{F169F525-F522-4306-A153-FC275ECEF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1173" y="4768887"/>
                  <a:ext cx="548292" cy="548292"/>
                </a:xfrm>
                <a:prstGeom prst="rect">
                  <a:avLst/>
                </a:prstGeom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F6E59F8-E62E-43DB-9691-E7048853C807}"/>
                    </a:ext>
                  </a:extLst>
                </p:cNvPr>
                <p:cNvGrpSpPr/>
                <p:nvPr/>
              </p:nvGrpSpPr>
              <p:grpSpPr>
                <a:xfrm>
                  <a:off x="6725650" y="4817003"/>
                  <a:ext cx="1419734" cy="1755467"/>
                  <a:chOff x="6376730" y="4841067"/>
                  <a:chExt cx="1419734" cy="1755467"/>
                </a:xfrm>
              </p:grpSpPr>
              <p:pic>
                <p:nvPicPr>
                  <p:cNvPr id="20" name="Graphic 19" descr="Man">
                    <a:extLst>
                      <a:ext uri="{FF2B5EF4-FFF2-40B4-BE49-F238E27FC236}">
                        <a16:creationId xmlns:a16="http://schemas.microsoft.com/office/drawing/2014/main" id="{B83356DE-9907-4EE3-9742-D6A7B00BC9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77001" y="4841067"/>
                    <a:ext cx="548292" cy="548292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phic 20" descr="Man">
                    <a:extLst>
                      <a:ext uri="{FF2B5EF4-FFF2-40B4-BE49-F238E27FC236}">
                        <a16:creationId xmlns:a16="http://schemas.microsoft.com/office/drawing/2014/main" id="{A311055A-5C9B-4AEB-A3F6-3D9C37CFD1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53729" y="4853098"/>
                    <a:ext cx="548292" cy="548292"/>
                  </a:xfrm>
                  <a:prstGeom prst="rect">
                    <a:avLst/>
                  </a:prstGeom>
                </p:spPr>
              </p:pic>
              <p:pic>
                <p:nvPicPr>
                  <p:cNvPr id="22" name="Graphic 21" descr="Woman">
                    <a:extLst>
                      <a:ext uri="{FF2B5EF4-FFF2-40B4-BE49-F238E27FC236}">
                        <a16:creationId xmlns:a16="http://schemas.microsoft.com/office/drawing/2014/main" id="{059EB554-63FF-4986-8277-D34430527A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23586" y="4845075"/>
                    <a:ext cx="548293" cy="548293"/>
                  </a:xfrm>
                  <a:prstGeom prst="rect">
                    <a:avLst/>
                  </a:prstGeom>
                </p:spPr>
              </p:pic>
              <p:pic>
                <p:nvPicPr>
                  <p:cNvPr id="23" name="Graphic 22" descr="Man">
                    <a:extLst>
                      <a:ext uri="{FF2B5EF4-FFF2-40B4-BE49-F238E27FC236}">
                        <a16:creationId xmlns:a16="http://schemas.microsoft.com/office/drawing/2014/main" id="{CB3145DE-6F15-4F60-8F74-C55034183C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21382" y="5454683"/>
                    <a:ext cx="548292" cy="548292"/>
                  </a:xfrm>
                  <a:prstGeom prst="rect">
                    <a:avLst/>
                  </a:prstGeom>
                </p:spPr>
              </p:pic>
              <p:pic>
                <p:nvPicPr>
                  <p:cNvPr id="24" name="Graphic 23" descr="Woman">
                    <a:extLst>
                      <a:ext uri="{FF2B5EF4-FFF2-40B4-BE49-F238E27FC236}">
                        <a16:creationId xmlns:a16="http://schemas.microsoft.com/office/drawing/2014/main" id="{532FB793-E8C4-44A6-B63C-875AA481E5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87231" y="5442654"/>
                    <a:ext cx="548293" cy="548293"/>
                  </a:xfrm>
                  <a:prstGeom prst="rect">
                    <a:avLst/>
                  </a:prstGeom>
                </p:spPr>
              </p:pic>
              <p:pic>
                <p:nvPicPr>
                  <p:cNvPr id="25" name="Graphic 24" descr="Man">
                    <a:extLst>
                      <a:ext uri="{FF2B5EF4-FFF2-40B4-BE49-F238E27FC236}">
                        <a16:creationId xmlns:a16="http://schemas.microsoft.com/office/drawing/2014/main" id="{333AB1C5-C53F-43DE-9984-6C91BFCED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76730" y="6040224"/>
                    <a:ext cx="548292" cy="548292"/>
                  </a:xfrm>
                  <a:prstGeom prst="rect">
                    <a:avLst/>
                  </a:prstGeom>
                </p:spPr>
              </p:pic>
              <p:pic>
                <p:nvPicPr>
                  <p:cNvPr id="26" name="Graphic 25" descr="Man">
                    <a:extLst>
                      <a:ext uri="{FF2B5EF4-FFF2-40B4-BE49-F238E27FC236}">
                        <a16:creationId xmlns:a16="http://schemas.microsoft.com/office/drawing/2014/main" id="{926C56C2-CBA5-4D3A-9BA8-25E84682A1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9449" y="6048242"/>
                    <a:ext cx="548292" cy="548292"/>
                  </a:xfrm>
                  <a:prstGeom prst="rect">
                    <a:avLst/>
                  </a:prstGeom>
                </p:spPr>
              </p:pic>
              <p:pic>
                <p:nvPicPr>
                  <p:cNvPr id="27" name="Graphic 26" descr="Woman">
                    <a:extLst>
                      <a:ext uri="{FF2B5EF4-FFF2-40B4-BE49-F238E27FC236}">
                        <a16:creationId xmlns:a16="http://schemas.microsoft.com/office/drawing/2014/main" id="{6C28EFFD-8919-4B3A-9892-009AA1F8E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59413" y="6032205"/>
                    <a:ext cx="548293" cy="548293"/>
                  </a:xfrm>
                  <a:prstGeom prst="rect">
                    <a:avLst/>
                  </a:prstGeom>
                </p:spPr>
              </p:pic>
              <p:pic>
                <p:nvPicPr>
                  <p:cNvPr id="28" name="Graphic 27" descr="Woman">
                    <a:extLst>
                      <a:ext uri="{FF2B5EF4-FFF2-40B4-BE49-F238E27FC236}">
                        <a16:creationId xmlns:a16="http://schemas.microsoft.com/office/drawing/2014/main" id="{406903A9-BB1C-4483-B2AC-4291A0BA6A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48171" y="6032205"/>
                    <a:ext cx="548293" cy="548293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8417F285-415D-46A1-A7B9-19C89D11A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35055" y="5035007"/>
                  <a:ext cx="978563" cy="330288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12AE4F7E-5C41-4D2E-9066-48A719735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080" y="5599063"/>
                  <a:ext cx="1081977" cy="16046"/>
                </a:xfrm>
                <a:prstGeom prst="straightConnector1">
                  <a:avLst/>
                </a:prstGeom>
                <a:ln w="635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A9B01C3E-342D-4F38-8A01-3B220526A7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65445" y="5874638"/>
                  <a:ext cx="1007469" cy="201679"/>
                </a:xfrm>
                <a:prstGeom prst="straightConnector1">
                  <a:avLst/>
                </a:prstGeom>
                <a:ln w="635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36F2E-F058-4474-B33B-5CB3A75F183E}"/>
                  </a:ext>
                </a:extLst>
              </p:cNvPr>
              <p:cNvSpPr/>
              <p:nvPr/>
            </p:nvSpPr>
            <p:spPr>
              <a:xfrm>
                <a:off x="4511838" y="4892590"/>
                <a:ext cx="2743197" cy="1597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B38551-1E06-4121-8998-D208AED30301}"/>
                </a:ext>
              </a:extLst>
            </p:cNvPr>
            <p:cNvSpPr txBox="1"/>
            <p:nvPr/>
          </p:nvSpPr>
          <p:spPr>
            <a:xfrm>
              <a:off x="1825921" y="3002504"/>
              <a:ext cx="1332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Overall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Population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DB7897-BBEF-4FB6-AE7E-2A3241794193}"/>
                </a:ext>
              </a:extLst>
            </p:cNvPr>
            <p:cNvSpPr txBox="1"/>
            <p:nvPr/>
          </p:nvSpPr>
          <p:spPr>
            <a:xfrm>
              <a:off x="4743598" y="3002504"/>
              <a:ext cx="1837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Subpopulations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(risk strata)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44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4195D1DB05E43A8E7D4EA189A7253" ma:contentTypeVersion="13" ma:contentTypeDescription="Create a new document." ma:contentTypeScope="" ma:versionID="0d3aeb68760b01756d7e38bfb2952eba">
  <xsd:schema xmlns:xsd="http://www.w3.org/2001/XMLSchema" xmlns:xs="http://www.w3.org/2001/XMLSchema" xmlns:p="http://schemas.microsoft.com/office/2006/metadata/properties" xmlns:ns3="e3d8eaca-104b-45e0-948c-eb57f0d4dec4" xmlns:ns4="2eb50e5f-f72b-465b-91d5-6d7284583e05" targetNamespace="http://schemas.microsoft.com/office/2006/metadata/properties" ma:root="true" ma:fieldsID="db2bbc2c6a3f5b4f0a6c4653b8e0545a" ns3:_="" ns4:_="">
    <xsd:import namespace="e3d8eaca-104b-45e0-948c-eb57f0d4dec4"/>
    <xsd:import namespace="2eb50e5f-f72b-465b-91d5-6d7284583e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8eaca-104b-45e0-948c-eb57f0d4d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0e5f-f72b-465b-91d5-6d7284583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9920fcc9-9f43-4d43-9e3e-b98a219cfd55" value=""/>
</sisl>
</file>

<file path=customXml/itemProps1.xml><?xml version="1.0" encoding="utf-8"?>
<ds:datastoreItem xmlns:ds="http://schemas.openxmlformats.org/officeDocument/2006/customXml" ds:itemID="{4ADD20EA-B675-4248-9447-B33F24AA0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8eaca-104b-45e0-948c-eb57f0d4dec4"/>
    <ds:schemaRef ds:uri="2eb50e5f-f72b-465b-91d5-6d7284583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FD947F-54FF-430C-8414-1DDE5B8782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DFD392-0622-4E8F-9613-185679F363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27C2D8-3C72-4516-93CB-DBF30613A52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28767</TotalTime>
  <Words>2242</Words>
  <Application>Microsoft Office PowerPoint</Application>
  <PresentationFormat>Widescreen</PresentationFormat>
  <Paragraphs>516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Courier New</vt:lpstr>
      <vt:lpstr>Times New Roman</vt:lpstr>
      <vt:lpstr>Office Theme</vt:lpstr>
      <vt:lpstr>1_Office Theme</vt:lpstr>
      <vt:lpstr>2_Office Theme</vt:lpstr>
      <vt:lpstr>Survival Analysis using a 5-STAR Approach in Randomized Clinical Trials</vt:lpstr>
      <vt:lpstr>Outline</vt:lpstr>
      <vt:lpstr>Introduction</vt:lpstr>
      <vt:lpstr>Logrank Test – Popular Analysis in RCTs</vt:lpstr>
      <vt:lpstr>Logrank Test (continued)</vt:lpstr>
      <vt:lpstr>Motivating Example Treatments: A = test, B = control</vt:lpstr>
      <vt:lpstr>Alternatives to the Logrank Test</vt:lpstr>
      <vt:lpstr>Motivating Example (continued) </vt:lpstr>
      <vt:lpstr>Proposed 5-STAR Approach</vt:lpstr>
      <vt:lpstr>Problem Set-Up: Assumptions, Estimand, Null Hypothesis</vt:lpstr>
      <vt:lpstr>Problem Set-Up: What About Hazard Ratios?</vt:lpstr>
      <vt:lpstr>Motivating Example (continued): 5-STAR application</vt:lpstr>
      <vt:lpstr>PowerPoint Presentation</vt:lpstr>
      <vt:lpstr>Motivating Example (continued): 5-STAR application</vt:lpstr>
      <vt:lpstr>PowerPoint Presentation</vt:lpstr>
      <vt:lpstr>Motivating Example (continued): 5-STAR application</vt:lpstr>
      <vt:lpstr>Motivating Example (continued): 5-STAR application</vt:lpstr>
      <vt:lpstr>Motivating Example (continued): 5-STAR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Study </vt:lpstr>
      <vt:lpstr>Simulation Results 20,000 simulated trials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IT</dc:title>
  <dc:creator>Marceau West, Rachel</dc:creator>
  <cp:lastModifiedBy>Mehrotra, Devan V.</cp:lastModifiedBy>
  <cp:revision>47</cp:revision>
  <dcterms:created xsi:type="dcterms:W3CDTF">2019-10-09T16:00:02Z</dcterms:created>
  <dcterms:modified xsi:type="dcterms:W3CDTF">2020-10-01T22:41:46Z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d278ab22-c1c1-4e60-9931-dcd37a87e296</vt:lpwstr>
  </property>
  <property fmtid="{D5CDD505-2E9C-101B-9397-08002B2CF9AE}" pid="3" name="bjSaver">
    <vt:lpwstr>PHJydAsdcGRPBNZD2rrkwXz0po2v7SmK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5" name="bjDocumentLabelXML-0">
    <vt:lpwstr>ames.com/2008/01/sie/internal/label"&gt;&lt;element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  <property fmtid="{D5CDD505-2E9C-101B-9397-08002B2CF9AE}" pid="7" name="ContentTypeId">
    <vt:lpwstr>0x010100DD64195D1DB05E43A8E7D4EA189A7253</vt:lpwstr>
  </property>
  <property fmtid="{D5CDD505-2E9C-101B-9397-08002B2CF9AE}" pid="8" name="_AdHocReviewCycleID">
    <vt:i4>-295464287</vt:i4>
  </property>
  <property fmtid="{D5CDD505-2E9C-101B-9397-08002B2CF9AE}" pid="9" name="_NewReviewCycle">
    <vt:lpwstr/>
  </property>
  <property fmtid="{D5CDD505-2E9C-101B-9397-08002B2CF9AE}" pid="10" name="_EmailSubject">
    <vt:lpwstr>ID-PRISM - Presentation </vt:lpwstr>
  </property>
  <property fmtid="{D5CDD505-2E9C-101B-9397-08002B2CF9AE}" pid="11" name="_AuthorEmail">
    <vt:lpwstr>devan_mehrotra@merck.com</vt:lpwstr>
  </property>
  <property fmtid="{D5CDD505-2E9C-101B-9397-08002B2CF9AE}" pid="12" name="_AuthorEmailDisplayName">
    <vt:lpwstr>Mehrotra, Devan V.</vt:lpwstr>
  </property>
  <property fmtid="{D5CDD505-2E9C-101B-9397-08002B2CF9AE}" pid="13" name="_PreviousAdHocReviewCycleID">
    <vt:i4>1216614571</vt:i4>
  </property>
</Properties>
</file>