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5" r:id="rId3"/>
    <p:sldId id="286" r:id="rId4"/>
    <p:sldId id="287" r:id="rId5"/>
    <p:sldId id="288" r:id="rId6"/>
    <p:sldId id="289" r:id="rId7"/>
    <p:sldId id="290" r:id="rId8"/>
    <p:sldId id="29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9" d="100"/>
          <a:sy n="139" d="100"/>
        </p:scale>
        <p:origin x="126" y="3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4E19C-8C9C-4BA0-B738-3244E317A3E3}" type="datetimeFigureOut">
              <a:rPr lang="en-US" smtClean="0"/>
              <a:t>5/30/2019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0DD86-FE64-441F-BDB5-803B569792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37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4E19C-8C9C-4BA0-B738-3244E317A3E3}" type="datetimeFigureOut">
              <a:rPr lang="en-US" smtClean="0"/>
              <a:t>5/30/2019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0DD86-FE64-441F-BDB5-803B569792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154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4E19C-8C9C-4BA0-B738-3244E317A3E3}" type="datetimeFigureOut">
              <a:rPr lang="en-US" smtClean="0"/>
              <a:t>5/30/2019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0DD86-FE64-441F-BDB5-803B569792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8910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FH-hor-W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663" y="5954713"/>
            <a:ext cx="2074862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578533"/>
            <a:ext cx="8229600" cy="132556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44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2039032"/>
            <a:ext cx="8229600" cy="334656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873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4E19C-8C9C-4BA0-B738-3244E317A3E3}" type="datetimeFigureOut">
              <a:rPr lang="en-US" smtClean="0"/>
              <a:t>5/30/2019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0DD86-FE64-441F-BDB5-803B569792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471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4E19C-8C9C-4BA0-B738-3244E317A3E3}" type="datetimeFigureOut">
              <a:rPr lang="en-US" smtClean="0"/>
              <a:t>5/30/2019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0DD86-FE64-441F-BDB5-803B569792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265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4E19C-8C9C-4BA0-B738-3244E317A3E3}" type="datetimeFigureOut">
              <a:rPr lang="en-US" smtClean="0"/>
              <a:t>5/30/2019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0DD86-FE64-441F-BDB5-803B569792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559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4E19C-8C9C-4BA0-B738-3244E317A3E3}" type="datetimeFigureOut">
              <a:rPr lang="en-US" smtClean="0"/>
              <a:t>5/30/2019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0DD86-FE64-441F-BDB5-803B569792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356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4E19C-8C9C-4BA0-B738-3244E317A3E3}" type="datetimeFigureOut">
              <a:rPr lang="en-US" smtClean="0"/>
              <a:t>5/30/2019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0DD86-FE64-441F-BDB5-803B569792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84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4E19C-8C9C-4BA0-B738-3244E317A3E3}" type="datetimeFigureOut">
              <a:rPr lang="en-US" smtClean="0"/>
              <a:t>5/30/2019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0DD86-FE64-441F-BDB5-803B569792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270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4E19C-8C9C-4BA0-B738-3244E317A3E3}" type="datetimeFigureOut">
              <a:rPr lang="en-US" smtClean="0"/>
              <a:t>5/30/2019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0DD86-FE64-441F-BDB5-803B569792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903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4E19C-8C9C-4BA0-B738-3244E317A3E3}" type="datetimeFigureOut">
              <a:rPr lang="en-US" smtClean="0"/>
              <a:t>5/30/2019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0DD86-FE64-441F-BDB5-803B569792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565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4E19C-8C9C-4BA0-B738-3244E317A3E3}" type="datetimeFigureOut">
              <a:rPr lang="en-US" smtClean="0"/>
              <a:t>5/30/2019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0DD86-FE64-441F-BDB5-803B569792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102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educate.fredhutch.org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Grade 2018</a:t>
            </a:r>
          </a:p>
        </p:txBody>
      </p:sp>
    </p:spTree>
    <p:extLst>
      <p:ext uri="{BB962C8B-B14F-4D97-AF65-F5344CB8AC3E}">
        <p14:creationId xmlns:p14="http://schemas.microsoft.com/office/powerpoint/2010/main" val="3669513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Practice</a:t>
            </a:r>
          </a:p>
        </p:txBody>
      </p:sp>
      <p:sp>
        <p:nvSpPr>
          <p:cNvPr id="10" name="Content Placeholder 8"/>
          <p:cNvSpPr>
            <a:spLocks noGrp="1"/>
          </p:cNvSpPr>
          <p:nvPr>
            <p:ph sz="half" idx="1"/>
          </p:nvPr>
        </p:nvSpPr>
        <p:spPr>
          <a:xfrm>
            <a:off x="654749" y="1500220"/>
            <a:ext cx="7886700" cy="4784386"/>
          </a:xfrm>
        </p:spPr>
        <p:txBody>
          <a:bodyPr>
            <a:normAutofit/>
          </a:bodyPr>
          <a:lstStyle/>
          <a:p>
            <a:r>
              <a:rPr lang="en-US" dirty="0"/>
              <a:t>Example 1: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Lt thigh resection = Intermediate grade sarcoma, NOS (8800/3). </a:t>
            </a:r>
          </a:p>
          <a:p>
            <a:pPr marL="1028700" lvl="1" indent="-342900"/>
            <a:r>
              <a:rPr lang="en-US" sz="2000" dirty="0"/>
              <a:t>The FNCLCC grade (score) is not given/cannot be calculated. </a:t>
            </a:r>
          </a:p>
          <a:p>
            <a:pPr marL="1028700" lvl="1" indent="-342900"/>
            <a:r>
              <a:rPr lang="en-US" sz="2000" dirty="0"/>
              <a:t>Grade Table 10 (Soft Tissues Trunk and Extremities) is the applicable Grade Table:  </a:t>
            </a:r>
          </a:p>
          <a:p>
            <a:pPr marL="1028700" lvl="1" indent="-342900"/>
            <a:endParaRPr lang="en-US" sz="2000" dirty="0"/>
          </a:p>
          <a:p>
            <a:pPr marL="1028700" lvl="1" indent="-342900"/>
            <a:endParaRPr lang="en-US" sz="2000" dirty="0"/>
          </a:p>
          <a:p>
            <a:pPr marL="1028700" lvl="1" indent="-342900"/>
            <a:endParaRPr lang="en-US" sz="2000" dirty="0"/>
          </a:p>
          <a:p>
            <a:pPr marL="1028700" lvl="1" indent="-342900"/>
            <a:endParaRPr lang="en-US" sz="2000" dirty="0"/>
          </a:p>
          <a:p>
            <a:pPr marL="1028700" lvl="1" indent="-342900"/>
            <a:r>
              <a:rPr lang="en-US" sz="2000" dirty="0"/>
              <a:t>“Intermediate grade” is not listed, but codes A-D are.</a:t>
            </a:r>
          </a:p>
          <a:p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799654"/>
            <a:ext cx="5257800" cy="1514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1715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827852" y="1752600"/>
            <a:ext cx="6702943" cy="1689657"/>
            <a:chOff x="249466" y="1712601"/>
            <a:chExt cx="8282697" cy="2263056"/>
          </a:xfrm>
        </p:grpSpPr>
        <p:pic>
          <p:nvPicPr>
            <p:cNvPr id="7170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9466" y="1727757"/>
              <a:ext cx="4219575" cy="2247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71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98313" y="1712601"/>
              <a:ext cx="4133850" cy="2238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Content Placeholder 8"/>
          <p:cNvSpPr>
            <a:spLocks noGrp="1"/>
          </p:cNvSpPr>
          <p:nvPr>
            <p:ph sz="half" idx="1"/>
          </p:nvPr>
        </p:nvSpPr>
        <p:spPr>
          <a:xfrm>
            <a:off x="628650" y="1345800"/>
            <a:ext cx="7886700" cy="427425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Generic Grade Categories Table: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Practice</a:t>
            </a:r>
          </a:p>
        </p:txBody>
      </p:sp>
      <p:sp>
        <p:nvSpPr>
          <p:cNvPr id="10" name="Content Placeholder 8"/>
          <p:cNvSpPr>
            <a:spLocks noGrp="1"/>
          </p:cNvSpPr>
          <p:nvPr>
            <p:ph sz="half" idx="1"/>
          </p:nvPr>
        </p:nvSpPr>
        <p:spPr>
          <a:xfrm>
            <a:off x="609600" y="3505200"/>
            <a:ext cx="7886700" cy="2765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Lt thigh resection = Intermediate grade sarcoma, NOS.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Use the Generic Grade Categories Table.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Answer: Intermediate grade is equivalent to Code 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4173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5218" y="3335199"/>
            <a:ext cx="4902021" cy="2479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Practice</a:t>
            </a:r>
          </a:p>
        </p:txBody>
      </p:sp>
      <p:sp>
        <p:nvSpPr>
          <p:cNvPr id="10" name="Content Placeholder 8"/>
          <p:cNvSpPr>
            <a:spLocks noGrp="1"/>
          </p:cNvSpPr>
          <p:nvPr>
            <p:ph sz="half" idx="1"/>
          </p:nvPr>
        </p:nvSpPr>
        <p:spPr>
          <a:xfrm>
            <a:off x="654749" y="1500220"/>
            <a:ext cx="7422451" cy="474818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Example 2: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/>
              <a:t>Rt</a:t>
            </a:r>
            <a:r>
              <a:rPr lang="en-US" sz="2400" dirty="0"/>
              <a:t> nephrectomy = High grade renal medullary carcinoma (8510/3). </a:t>
            </a:r>
          </a:p>
          <a:p>
            <a:pPr marL="1028700" lvl="1" indent="-342900"/>
            <a:r>
              <a:rPr lang="en-US" sz="2000" dirty="0"/>
              <a:t>The WHO/ISUP grade is not given. </a:t>
            </a:r>
          </a:p>
          <a:p>
            <a:pPr marL="1028700" lvl="1" indent="-342900"/>
            <a:r>
              <a:rPr lang="en-US" sz="2000" dirty="0"/>
              <a:t>Grade Table 18 (Kidney) is the applicable Grade Table:  </a:t>
            </a:r>
          </a:p>
          <a:p>
            <a:pPr marL="1028700" lvl="1" indent="-342900"/>
            <a:endParaRPr lang="en-US" sz="2000" dirty="0"/>
          </a:p>
          <a:p>
            <a:pPr marL="1028700" lvl="1" indent="-342900"/>
            <a:endParaRPr lang="en-US" sz="2000" dirty="0"/>
          </a:p>
          <a:p>
            <a:pPr marL="1028700" lvl="1" indent="-342900"/>
            <a:endParaRPr lang="en-US" sz="2000" dirty="0"/>
          </a:p>
          <a:p>
            <a:pPr marL="1028700" lvl="1" indent="-342900"/>
            <a:endParaRPr lang="en-US" sz="2000" dirty="0"/>
          </a:p>
          <a:p>
            <a:pPr marL="1028700" lvl="1" indent="-342900"/>
            <a:endParaRPr lang="en-US" sz="2000" dirty="0"/>
          </a:p>
          <a:p>
            <a:pPr marL="1028700" lvl="1" indent="-342900"/>
            <a:endParaRPr lang="en-US" sz="2000" dirty="0"/>
          </a:p>
          <a:p>
            <a:pPr lvl="1" indent="0">
              <a:buNone/>
            </a:pPr>
            <a:endParaRPr lang="en-US" sz="2000" dirty="0"/>
          </a:p>
          <a:p>
            <a:pPr marL="1028700" lvl="1" indent="-342900"/>
            <a:endParaRPr lang="en-US" sz="2000" dirty="0"/>
          </a:p>
          <a:p>
            <a:pPr marL="1028700" lvl="1" indent="-342900"/>
            <a:r>
              <a:rPr lang="en-US" sz="2000" dirty="0"/>
              <a:t>“High grade” is not listed, but codes A-D are.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744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838200" y="1820905"/>
            <a:ext cx="6324600" cy="1447800"/>
            <a:chOff x="249466" y="1712601"/>
            <a:chExt cx="8282697" cy="2263056"/>
          </a:xfrm>
        </p:grpSpPr>
        <p:pic>
          <p:nvPicPr>
            <p:cNvPr id="7170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9466" y="1727757"/>
              <a:ext cx="4219575" cy="2247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71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98313" y="1712601"/>
              <a:ext cx="4133850" cy="2238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Content Placeholder 8"/>
          <p:cNvSpPr>
            <a:spLocks noGrp="1"/>
          </p:cNvSpPr>
          <p:nvPr>
            <p:ph sz="half" idx="1"/>
          </p:nvPr>
        </p:nvSpPr>
        <p:spPr>
          <a:xfrm>
            <a:off x="628650" y="1345800"/>
            <a:ext cx="7886700" cy="427425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Generic Grade Categories Table: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Practice</a:t>
            </a:r>
          </a:p>
        </p:txBody>
      </p:sp>
      <p:sp>
        <p:nvSpPr>
          <p:cNvPr id="10" name="Content Placeholder 8"/>
          <p:cNvSpPr>
            <a:spLocks noGrp="1"/>
          </p:cNvSpPr>
          <p:nvPr>
            <p:ph sz="half" idx="1"/>
          </p:nvPr>
        </p:nvSpPr>
        <p:spPr>
          <a:xfrm>
            <a:off x="629490" y="3505200"/>
            <a:ext cx="7886700" cy="1752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/>
              <a:t>Rt</a:t>
            </a:r>
            <a:r>
              <a:rPr lang="en-US" sz="2400" dirty="0"/>
              <a:t> nephrectomy = High grade renal medullary carcinoma.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Use the Generic Grade Categories Table.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Answer: High grade is equivalent to Code D.</a:t>
            </a:r>
          </a:p>
        </p:txBody>
      </p:sp>
    </p:spTree>
    <p:extLst>
      <p:ext uri="{BB962C8B-B14F-4D97-AF65-F5344CB8AC3E}">
        <p14:creationId xmlns:p14="http://schemas.microsoft.com/office/powerpoint/2010/main" val="3463241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Practice</a:t>
            </a:r>
          </a:p>
        </p:txBody>
      </p:sp>
      <p:sp>
        <p:nvSpPr>
          <p:cNvPr id="10" name="Content Placeholder 8"/>
          <p:cNvSpPr>
            <a:spLocks noGrp="1"/>
          </p:cNvSpPr>
          <p:nvPr>
            <p:ph sz="half" idx="1"/>
          </p:nvPr>
        </p:nvSpPr>
        <p:spPr>
          <a:xfrm>
            <a:off x="654749" y="1500220"/>
            <a:ext cx="7886700" cy="4784386"/>
          </a:xfrm>
        </p:spPr>
        <p:txBody>
          <a:bodyPr/>
          <a:lstStyle/>
          <a:p>
            <a:r>
              <a:rPr lang="en-US" dirty="0"/>
              <a:t>Example 3: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Sigmoid colectomy = Low grade adenocarcinoma (8140/3). </a:t>
            </a:r>
          </a:p>
          <a:p>
            <a:pPr marL="1028700" lvl="1" indent="-342900"/>
            <a:r>
              <a:rPr lang="en-US" sz="2000" dirty="0"/>
              <a:t>Grade Table 2 is the applicable Grade Table:  </a:t>
            </a:r>
          </a:p>
          <a:p>
            <a:pPr marL="1028700" lvl="1" indent="-342900"/>
            <a:endParaRPr lang="en-US" sz="2000" dirty="0"/>
          </a:p>
          <a:p>
            <a:pPr marL="1028700" lvl="1" indent="-342900"/>
            <a:endParaRPr lang="en-US" sz="2000" dirty="0"/>
          </a:p>
          <a:p>
            <a:pPr marL="1028700" lvl="1" indent="-342900"/>
            <a:endParaRPr lang="en-US" sz="2000" dirty="0"/>
          </a:p>
          <a:p>
            <a:pPr lvl="1" indent="0">
              <a:buNone/>
            </a:pPr>
            <a:endParaRPr lang="en-US" sz="2000" dirty="0"/>
          </a:p>
          <a:p>
            <a:pPr marL="1028700" lvl="1" indent="-342900"/>
            <a:r>
              <a:rPr lang="en-US" sz="2000" dirty="0"/>
              <a:t>“Low grade” is not listed.</a:t>
            </a:r>
          </a:p>
          <a:p>
            <a:pPr marL="1028700" lvl="1" indent="-342900"/>
            <a:r>
              <a:rPr lang="en-US" sz="2000" dirty="0"/>
              <a:t>Codes A-D are not listed.</a:t>
            </a:r>
          </a:p>
          <a:p>
            <a:pPr marL="1028700" lvl="1" indent="-342900"/>
            <a:r>
              <a:rPr lang="en-US" sz="2000" dirty="0"/>
              <a:t>Can we use the Generic Grade Categories Table?</a:t>
            </a:r>
          </a:p>
          <a:p>
            <a:endParaRPr lang="en-US" dirty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8897" y="2971800"/>
            <a:ext cx="279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3112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25246" y="1712601"/>
            <a:ext cx="8282697" cy="2263056"/>
            <a:chOff x="249466" y="1712601"/>
            <a:chExt cx="8282697" cy="2263056"/>
          </a:xfrm>
        </p:grpSpPr>
        <p:pic>
          <p:nvPicPr>
            <p:cNvPr id="7170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9466" y="1727757"/>
              <a:ext cx="4219575" cy="2247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71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98313" y="1712601"/>
              <a:ext cx="4133850" cy="2238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Content Placeholder 8"/>
          <p:cNvSpPr>
            <a:spLocks noGrp="1"/>
          </p:cNvSpPr>
          <p:nvPr>
            <p:ph sz="half" idx="1"/>
          </p:nvPr>
        </p:nvSpPr>
        <p:spPr>
          <a:xfrm>
            <a:off x="628650" y="1345800"/>
            <a:ext cx="7886700" cy="427425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Generic Grade Categories Table: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Practice</a:t>
            </a:r>
          </a:p>
        </p:txBody>
      </p:sp>
      <p:sp>
        <p:nvSpPr>
          <p:cNvPr id="10" name="Content Placeholder 8"/>
          <p:cNvSpPr>
            <a:spLocks noGrp="1"/>
          </p:cNvSpPr>
          <p:nvPr>
            <p:ph sz="half" idx="1"/>
          </p:nvPr>
        </p:nvSpPr>
        <p:spPr>
          <a:xfrm>
            <a:off x="629490" y="3963576"/>
            <a:ext cx="7886700" cy="2765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NO!</a:t>
            </a:r>
            <a:r>
              <a:rPr lang="en-US" sz="2400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Generic Grade Codes A-D do not apply to the colon. Only the Preferred Grade System can be coded.</a:t>
            </a:r>
          </a:p>
          <a:p>
            <a:endParaRPr lang="en-US" dirty="0"/>
          </a:p>
        </p:txBody>
      </p:sp>
      <p:sp>
        <p:nvSpPr>
          <p:cNvPr id="3" name="Multiply 2"/>
          <p:cNvSpPr/>
          <p:nvPr/>
        </p:nvSpPr>
        <p:spPr>
          <a:xfrm>
            <a:off x="2071294" y="853776"/>
            <a:ext cx="4854907" cy="3591925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5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ACDFF49-9BEF-4922-9CF6-95805E534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hlinkClick r:id="rId2" action="ppaction://hlinkfile"/>
              </a:rPr>
              <a:t>SEER*Educate </a:t>
            </a:r>
            <a:r>
              <a:rPr lang="en-US" dirty="0"/>
              <a:t>Has More Practice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71E7A0A-7491-4D86-A78C-64B981653DF5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216170376"/>
              </p:ext>
            </p:extLst>
          </p:nvPr>
        </p:nvGraphicFramePr>
        <p:xfrm>
          <a:off x="457200" y="1600200"/>
          <a:ext cx="4038600" cy="4805650"/>
        </p:xfrm>
        <a:graphic>
          <a:graphicData uri="http://schemas.openxmlformats.org/drawingml/2006/table">
            <a:tbl>
              <a:tblPr/>
              <a:tblGrid>
                <a:gridCol w="2019300">
                  <a:extLst>
                    <a:ext uri="{9D8B030D-6E8A-4147-A177-3AD203B41FA5}">
                      <a16:colId xmlns:a16="http://schemas.microsoft.com/office/drawing/2014/main" val="2327076345"/>
                    </a:ext>
                  </a:extLst>
                </a:gridCol>
                <a:gridCol w="2019300">
                  <a:extLst>
                    <a:ext uri="{9D8B030D-6E8A-4147-A177-3AD203B41FA5}">
                      <a16:colId xmlns:a16="http://schemas.microsoft.com/office/drawing/2014/main" val="958721859"/>
                    </a:ext>
                  </a:extLst>
                </a:gridCol>
              </a:tblGrid>
              <a:tr h="257299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Adrenal Gland</a:t>
                      </a:r>
                    </a:p>
                  </a:txBody>
                  <a:tcPr marL="7110" marR="7110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Neuroendocrine Tumors (NET)</a:t>
                      </a:r>
                    </a:p>
                  </a:txBody>
                  <a:tcPr marL="7110" marR="7110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8885315"/>
                  </a:ext>
                </a:extLst>
              </a:tr>
              <a:tr h="257299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Anus</a:t>
                      </a:r>
                    </a:p>
                  </a:txBody>
                  <a:tcPr marL="7110" marR="7110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Ocular Adnexal Lymphoma</a:t>
                      </a:r>
                    </a:p>
                  </a:txBody>
                  <a:tcPr marL="7110" marR="7110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427920"/>
                  </a:ext>
                </a:extLst>
              </a:tr>
              <a:tr h="437408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Bladder</a:t>
                      </a:r>
                    </a:p>
                  </a:txBody>
                  <a:tcPr marL="7110" marR="7110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Ovary, Primary Peritoneal Carcinoma, and Fallopian Tube</a:t>
                      </a:r>
                    </a:p>
                  </a:txBody>
                  <a:tcPr marL="7110" marR="7110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0523811"/>
                  </a:ext>
                </a:extLst>
              </a:tr>
              <a:tr h="257299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Bone</a:t>
                      </a:r>
                    </a:p>
                  </a:txBody>
                  <a:tcPr marL="7110" marR="7110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Pancreas</a:t>
                      </a:r>
                    </a:p>
                  </a:txBody>
                  <a:tcPr marL="7110" marR="7110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6927885"/>
                  </a:ext>
                </a:extLst>
              </a:tr>
              <a:tr h="257299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Brain</a:t>
                      </a:r>
                    </a:p>
                  </a:txBody>
                  <a:tcPr marL="7110" marR="7110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Parathyroid</a:t>
                      </a:r>
                    </a:p>
                  </a:txBody>
                  <a:tcPr marL="7110" marR="7110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643543"/>
                  </a:ext>
                </a:extLst>
              </a:tr>
              <a:tr h="257299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Breast</a:t>
                      </a:r>
                    </a:p>
                  </a:txBody>
                  <a:tcPr marL="7110" marR="7110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Prostate</a:t>
                      </a:r>
                    </a:p>
                  </a:txBody>
                  <a:tcPr marL="7110" marR="7110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3540324"/>
                  </a:ext>
                </a:extLst>
              </a:tr>
              <a:tr h="257299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Colon and Rectum</a:t>
                      </a:r>
                    </a:p>
                  </a:txBody>
                  <a:tcPr marL="7110" marR="7110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Retinoblastoma</a:t>
                      </a:r>
                    </a:p>
                  </a:txBody>
                  <a:tcPr marL="7110" marR="7110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2974473"/>
                  </a:ext>
                </a:extLst>
              </a:tr>
              <a:tr h="257299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Corpus Uteri</a:t>
                      </a:r>
                    </a:p>
                  </a:txBody>
                  <a:tcPr marL="7110" marR="7110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Soft Tissue Sarcoma</a:t>
                      </a:r>
                    </a:p>
                  </a:txBody>
                  <a:tcPr marL="7110" marR="7110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4694982"/>
                  </a:ext>
                </a:extLst>
              </a:tr>
              <a:tr h="257299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Esophagus/GE Junction</a:t>
                      </a:r>
                    </a:p>
                  </a:txBody>
                  <a:tcPr marL="7110" marR="7110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Stomach</a:t>
                      </a:r>
                    </a:p>
                  </a:txBody>
                  <a:tcPr marL="7110" marR="7110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4037617"/>
                  </a:ext>
                </a:extLst>
              </a:tr>
              <a:tr h="437408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Gastrointestinal Stromal Tumors (GIST)</a:t>
                      </a:r>
                    </a:p>
                  </a:txBody>
                  <a:tcPr marL="7110" marR="7110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Table 09</a:t>
                      </a:r>
                    </a:p>
                  </a:txBody>
                  <a:tcPr marL="7110" marR="7110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7157942"/>
                  </a:ext>
                </a:extLst>
              </a:tr>
              <a:tr h="257299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Kidney Parenchyma</a:t>
                      </a:r>
                    </a:p>
                  </a:txBody>
                  <a:tcPr marL="7110" marR="7110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Table 98</a:t>
                      </a:r>
                    </a:p>
                  </a:txBody>
                  <a:tcPr marL="7110" marR="7110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8396335"/>
                  </a:ext>
                </a:extLst>
              </a:tr>
              <a:tr h="257299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Lacrimal Gland</a:t>
                      </a:r>
                    </a:p>
                  </a:txBody>
                  <a:tcPr marL="7110" marR="7110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Thyroid</a:t>
                      </a:r>
                    </a:p>
                  </a:txBody>
                  <a:tcPr marL="7110" marR="7110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6492847"/>
                  </a:ext>
                </a:extLst>
              </a:tr>
              <a:tr h="257299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Liver</a:t>
                      </a:r>
                    </a:p>
                  </a:txBody>
                  <a:tcPr marL="7110" marR="7110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Uveal Melanoma</a:t>
                      </a:r>
                    </a:p>
                  </a:txBody>
                  <a:tcPr marL="7110" marR="7110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5917801"/>
                  </a:ext>
                </a:extLst>
              </a:tr>
              <a:tr h="257299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Lung</a:t>
                      </a:r>
                    </a:p>
                  </a:txBody>
                  <a:tcPr marL="7110" marR="7110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7110" marR="711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839242"/>
                  </a:ext>
                </a:extLst>
              </a:tr>
            </a:tbl>
          </a:graphicData>
        </a:graphic>
      </p:graphicFrame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5004599-0C53-4899-AA10-345125A8412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140 Exercises</a:t>
            </a:r>
          </a:p>
          <a:p>
            <a:r>
              <a:rPr lang="en-US" dirty="0"/>
              <a:t>Print out </a:t>
            </a:r>
            <a:r>
              <a:rPr lang="en-US"/>
              <a:t>the May 2019 Registrar </a:t>
            </a:r>
            <a:r>
              <a:rPr lang="en-US" dirty="0"/>
              <a:t>PIP Reader’s Digest Version – Grade for 2018+ Cases for reference.</a:t>
            </a:r>
          </a:p>
          <a:p>
            <a:r>
              <a:rPr lang="en-US" dirty="0"/>
              <a:t>The proper use of the Generic Grade Categories Table has proven to be one of the most difficult concepts nation-wide per the May 2019 SEER Advanced Coding Workshop.</a:t>
            </a:r>
          </a:p>
        </p:txBody>
      </p:sp>
    </p:spTree>
    <p:extLst>
      <p:ext uri="{BB962C8B-B14F-4D97-AF65-F5344CB8AC3E}">
        <p14:creationId xmlns:p14="http://schemas.microsoft.com/office/powerpoint/2010/main" val="23748917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365</Words>
  <Application>Microsoft Office PowerPoint</Application>
  <PresentationFormat>On-screen Show (4:3)</PresentationFormat>
  <Paragraphs>82</Paragraphs>
  <Slides>8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Grade 2018</vt:lpstr>
      <vt:lpstr>Practice</vt:lpstr>
      <vt:lpstr>Practice</vt:lpstr>
      <vt:lpstr>Practice</vt:lpstr>
      <vt:lpstr>Practice</vt:lpstr>
      <vt:lpstr>Practice</vt:lpstr>
      <vt:lpstr>Practice</vt:lpstr>
      <vt:lpstr>SEER*Educate Has More Practice</vt:lpstr>
    </vt:vector>
  </TitlesOfParts>
  <Company>Fred Hutch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Grade 2018</dc:title>
  <dc:creator>Callaghan, Carolyn L</dc:creator>
  <cp:lastModifiedBy>Hafterson, Jennifer L</cp:lastModifiedBy>
  <cp:revision>9</cp:revision>
  <dcterms:created xsi:type="dcterms:W3CDTF">2019-05-20T17:46:31Z</dcterms:created>
  <dcterms:modified xsi:type="dcterms:W3CDTF">2019-05-31T03:13:36Z</dcterms:modified>
</cp:coreProperties>
</file>