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64" r:id="rId2"/>
    <p:sldId id="371" r:id="rId3"/>
    <p:sldId id="415" r:id="rId4"/>
    <p:sldId id="416" r:id="rId5"/>
    <p:sldId id="688" r:id="rId6"/>
    <p:sldId id="725" r:id="rId7"/>
    <p:sldId id="689" r:id="rId8"/>
    <p:sldId id="691" r:id="rId9"/>
    <p:sldId id="692" r:id="rId10"/>
    <p:sldId id="701" r:id="rId11"/>
    <p:sldId id="699" r:id="rId12"/>
    <p:sldId id="702" r:id="rId13"/>
    <p:sldId id="703" r:id="rId14"/>
    <p:sldId id="704" r:id="rId15"/>
    <p:sldId id="705" r:id="rId16"/>
    <p:sldId id="706" r:id="rId17"/>
    <p:sldId id="693" r:id="rId18"/>
    <p:sldId id="708" r:id="rId19"/>
    <p:sldId id="710" r:id="rId20"/>
    <p:sldId id="709" r:id="rId21"/>
    <p:sldId id="712" r:id="rId22"/>
    <p:sldId id="694" r:id="rId23"/>
    <p:sldId id="715" r:id="rId24"/>
    <p:sldId id="337" r:id="rId25"/>
    <p:sldId id="717" r:id="rId26"/>
    <p:sldId id="718" r:id="rId27"/>
    <p:sldId id="719" r:id="rId28"/>
    <p:sldId id="720" r:id="rId29"/>
    <p:sldId id="716" r:id="rId30"/>
    <p:sldId id="697" r:id="rId31"/>
    <p:sldId id="721" r:id="rId32"/>
    <p:sldId id="723" r:id="rId33"/>
    <p:sldId id="722" r:id="rId34"/>
    <p:sldId id="724" r:id="rId35"/>
    <p:sldId id="408" r:id="rId36"/>
    <p:sldId id="59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Fogarty" initials="JF" lastIdx="1" clrIdx="0"/>
  <p:cmAuthor id="2" name="Sean A. Munson" initials="SAM" lastIdx="0" clrIdx="1">
    <p:extLst>
      <p:ext uri="{19B8F6BF-5375-455C-9EA6-DF929625EA0E}">
        <p15:presenceInfo xmlns:p15="http://schemas.microsoft.com/office/powerpoint/2012/main" userId="544924fb-4f86-4693-a5c7-f5b2f06f5d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5E7"/>
    <a:srgbClr val="9874B4"/>
    <a:srgbClr val="4C2E85"/>
    <a:srgbClr val="81649A"/>
    <a:srgbClr val="A680C6"/>
    <a:srgbClr val="EDE0F5"/>
    <a:srgbClr val="9875B4"/>
    <a:srgbClr val="C59AE1"/>
    <a:srgbClr val="FFFFFF"/>
    <a:srgbClr val="7AA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4"/>
    <p:restoredTop sz="89226"/>
  </p:normalViewPr>
  <p:slideViewPr>
    <p:cSldViewPr snapToGrid="0" snapToObjects="1">
      <p:cViewPr>
        <p:scale>
          <a:sx n="127" d="100"/>
          <a:sy n="127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A4DD2-1DA9-DF42-8D99-BEF01830BE09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C67C5-DBC1-A544-A1C3-ED89CE8A1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3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C7196-15FB-B542-B19C-D0C54B9194E5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940D7-FA07-2442-AB6F-ED07C7735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78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8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Continuing in heathy eating,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70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seen improvements in mindful eating by asking people to track </a:t>
            </a:r>
            <a:r>
              <a:rPr lang="en-US" i="0" dirty="0"/>
              <a:t>just one daily picture of a food that satisfies a prompt, rather than an exhausting catalog of everything they have eaten. People report more positive experiences and much lower burden too.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06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many cases, accuracy requires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2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7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41D3F-B102-5F45-B885-45FAD7DE74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62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41D3F-B102-5F45-B885-45FAD7DE74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47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process facilitates getting the patient, provider, and tool all aligned. </a:t>
            </a:r>
          </a:p>
          <a:p>
            <a:r>
              <a:rPr lang="en-US" dirty="0"/>
              <a:t>It also can provide some educational content about what kinds of goals may be achievable, as well as what kinds of tracking can support those goals.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41D3F-B102-5F45-B885-45FAD7DE74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62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process facilitates getting the patient, provider, and tool all aligned. </a:t>
            </a:r>
          </a:p>
          <a:p>
            <a:r>
              <a:rPr lang="en-US" dirty="0"/>
              <a:t>It also can provide some educational content about what kinds of goals may be achievable, as well as what kinds of tracking can support those goals.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41D3F-B102-5F45-B885-45FAD7DE74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32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process facilitates getting the patient, provider, and tool all aligned. </a:t>
            </a:r>
          </a:p>
          <a:p>
            <a:r>
              <a:rPr lang="en-US" dirty="0"/>
              <a:t>It also can provide some educational content about what kinds of goals may be achievable, as well as what kinds of tracking can support those goals.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41D3F-B102-5F45-B885-45FAD7DE74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78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also do mor elaborate configuration, such as what we are working on in migraine.</a:t>
            </a:r>
          </a:p>
          <a:p>
            <a:endParaRPr lang="en-US" dirty="0"/>
          </a:p>
          <a:p>
            <a:r>
              <a:rPr lang="en-US" dirty="0"/>
              <a:t>This process facilitates getting the patient, provider, and tool all aligned – what will they track, how often and how will they track it, how long, and how will they review it, including appropriate statistical analyses.</a:t>
            </a:r>
          </a:p>
          <a:p>
            <a:endParaRPr lang="en-US" dirty="0"/>
          </a:p>
          <a:p>
            <a:r>
              <a:rPr lang="en-US" dirty="0"/>
              <a:t>It also can provide some educational content about what kinds of goals may be achievable, as well as what kinds of tracking can support those goals.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41D3F-B102-5F45-B885-45FAD7DE74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06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chronic</a:t>
            </a:r>
            <a:r>
              <a:rPr lang="en-US" baseline="0" dirty="0"/>
              <a:t> conditions – these often involve diagnosis based on everyday behaviors and outcomes and monitoring of self-care and symptoms outside of the clinical setting.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07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they met their goal and they are done. Maybe something else took priority in life.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16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38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87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We're part of a research group tackling problems and opportunities that emerge from the ecosystem</a:t>
            </a:r>
            <a:r>
              <a:rPr lang="en-US" baseline="0" dirty="0"/>
              <a:t> of tools people can now use to track their personal data, with a particular focus on health.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Who else: Kai,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9B29-2B3E-3648-A567-1057B4CD250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52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DO PCORI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7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this work, w</a:t>
            </a:r>
            <a:r>
              <a:rPr lang="en-US" dirty="0"/>
              <a:t>e’ve found</a:t>
            </a:r>
            <a:r>
              <a:rPr lang="en-US" baseline="0" dirty="0"/>
              <a:t> it helpful to move away from instantaneous models of self-regulation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9B29-2B3E-3648-A567-1057B4CD25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06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Lots of great work has been based on how we make each of these steps easier – better tools for collecting data, through sensing and low-burden self report, better </a:t>
            </a:r>
            <a:r>
              <a:rPr lang="en-US" dirty="0" err="1"/>
              <a:t>toosl</a:t>
            </a:r>
            <a:r>
              <a:rPr lang="en-US" dirty="0"/>
              <a:t> for bringing that together, and better </a:t>
            </a:r>
            <a:r>
              <a:rPr lang="en-US" dirty="0" err="1"/>
              <a:t>toosl</a:t>
            </a:r>
            <a:r>
              <a:rPr lang="en-US" dirty="0"/>
              <a:t> for scaffolding reflections based on these data and planning that into 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9B29-2B3E-3648-A567-1057B4CD25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63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what I’m going to argue today is that design and research have underemphasized learning about people’s goals and tailoring the entire process to those goals.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is a bigger and harder question than “what does it give people the feedback they need?” or “what feedback is motivating?”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9B29-2B3E-3648-A567-1057B4CD25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78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52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Menstrual tracking implies trying to conceive. </a:t>
            </a:r>
            <a:br>
              <a:rPr lang="en-US" dirty="0"/>
            </a:br>
            <a:r>
              <a:rPr lang="en-US" dirty="0"/>
              <a:t>Since this work, many platforms have made fertility predictions something users can disable, but it’s an important reminder to ask where your designs might be assuming a goal for a user.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0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9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Also steps for physical activity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940D7-FA07-2442-AB6F-ED07C77351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6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6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5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4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0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1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9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D73C7-6770-164B-9BCF-703524971247}" type="datetimeFigureOut">
              <a:rPr lang="en-US" smtClean="0"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15E4A-F76F-1340-85CB-ACA83A1C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4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32.png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12" Type="http://schemas.openxmlformats.org/officeDocument/2006/relationships/image" Target="../media/image3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30.png"/><Relationship Id="rId5" Type="http://schemas.openxmlformats.org/officeDocument/2006/relationships/image" Target="../media/image19.tiff"/><Relationship Id="rId10" Type="http://schemas.openxmlformats.org/officeDocument/2006/relationships/image" Target="../media/image29.png"/><Relationship Id="rId4" Type="http://schemas.openxmlformats.org/officeDocument/2006/relationships/image" Target="../media/image18.tiff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13" Type="http://schemas.openxmlformats.org/officeDocument/2006/relationships/image" Target="../media/image53.tiff"/><Relationship Id="rId18" Type="http://schemas.openxmlformats.org/officeDocument/2006/relationships/image" Target="../media/image58.jpeg"/><Relationship Id="rId3" Type="http://schemas.openxmlformats.org/officeDocument/2006/relationships/image" Target="../media/image43.jpg"/><Relationship Id="rId21" Type="http://schemas.openxmlformats.org/officeDocument/2006/relationships/image" Target="../media/image61.jpeg"/><Relationship Id="rId7" Type="http://schemas.openxmlformats.org/officeDocument/2006/relationships/image" Target="../media/image47.tiff"/><Relationship Id="rId12" Type="http://schemas.openxmlformats.org/officeDocument/2006/relationships/image" Target="../media/image52.tiff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6.tiff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11" Type="http://schemas.openxmlformats.org/officeDocument/2006/relationships/image" Target="../media/image51.tiff"/><Relationship Id="rId5" Type="http://schemas.openxmlformats.org/officeDocument/2006/relationships/image" Target="../media/image45.tiff"/><Relationship Id="rId15" Type="http://schemas.openxmlformats.org/officeDocument/2006/relationships/image" Target="../media/image55.tiff"/><Relationship Id="rId10" Type="http://schemas.openxmlformats.org/officeDocument/2006/relationships/image" Target="../media/image50.tiff"/><Relationship Id="rId19" Type="http://schemas.openxmlformats.org/officeDocument/2006/relationships/image" Target="../media/image59.png"/><Relationship Id="rId4" Type="http://schemas.openxmlformats.org/officeDocument/2006/relationships/image" Target="../media/image44.tiff"/><Relationship Id="rId9" Type="http://schemas.openxmlformats.org/officeDocument/2006/relationships/image" Target="../media/image49.jpeg"/><Relationship Id="rId14" Type="http://schemas.openxmlformats.org/officeDocument/2006/relationships/image" Target="../media/image54.tiff"/><Relationship Id="rId22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00" y="3178005"/>
            <a:ext cx="7886700" cy="1325563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4C2E85"/>
                </a:solidFill>
                <a:latin typeface="Avenir" panose="02000503020000020003" pitchFamily="2" charset="0"/>
              </a:rPr>
              <a:t>Sean Munson </a:t>
            </a:r>
            <a:r>
              <a:rPr lang="en-US" sz="2200" dirty="0">
                <a:solidFill>
                  <a:srgbClr val="9875B4"/>
                </a:solidFill>
                <a:latin typeface="Avenir" panose="02000503020000020003" pitchFamily="2" charset="0"/>
              </a:rPr>
              <a:t>· </a:t>
            </a:r>
            <a:r>
              <a:rPr lang="en-US" sz="2200" dirty="0" err="1">
                <a:solidFill>
                  <a:srgbClr val="9875B4"/>
                </a:solidFill>
                <a:latin typeface="Avenir" panose="02000503020000020003" pitchFamily="2" charset="0"/>
              </a:rPr>
              <a:t>smunson.com</a:t>
            </a:r>
            <a:r>
              <a:rPr lang="en-US" sz="2200" dirty="0">
                <a:solidFill>
                  <a:srgbClr val="9875B4"/>
                </a:solidFill>
                <a:latin typeface="Avenir" panose="02000503020000020003" pitchFamily="2" charset="0"/>
              </a:rPr>
              <a:t> </a:t>
            </a:r>
            <a:r>
              <a:rPr lang="de-DE" sz="2200" dirty="0">
                <a:solidFill>
                  <a:srgbClr val="9875B4"/>
                </a:solidFill>
                <a:latin typeface="Avenir" panose="02000503020000020003" pitchFamily="2" charset="0"/>
              </a:rPr>
              <a:t>· @</a:t>
            </a:r>
            <a:r>
              <a:rPr lang="de-DE" sz="2200" dirty="0" err="1">
                <a:solidFill>
                  <a:srgbClr val="9875B4"/>
                </a:solidFill>
                <a:latin typeface="Avenir" panose="02000503020000020003" pitchFamily="2" charset="0"/>
              </a:rPr>
              <a:t>smunson</a:t>
            </a:r>
            <a:endParaRPr lang="en-US" sz="2200" dirty="0">
              <a:solidFill>
                <a:srgbClr val="9875B4"/>
              </a:solidFill>
              <a:latin typeface="Avenir" panose="02000503020000020003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0599" y="2263199"/>
            <a:ext cx="89434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4C2E85"/>
                </a:solidFill>
                <a:latin typeface="Avenir" panose="02000503020000020003" pitchFamily="2" charset="0"/>
              </a:rPr>
              <a:t>From Personal Data to Personal Health: </a:t>
            </a:r>
            <a:br>
              <a:rPr lang="en-US" sz="3400" b="1" dirty="0">
                <a:solidFill>
                  <a:srgbClr val="4C2E85"/>
                </a:solidFill>
                <a:latin typeface="Avenir" panose="02000503020000020003" pitchFamily="2" charset="0"/>
              </a:rPr>
            </a:br>
            <a:r>
              <a:rPr lang="en-US" sz="2600" b="1" dirty="0">
                <a:solidFill>
                  <a:srgbClr val="4C2E85"/>
                </a:solidFill>
                <a:latin typeface="Avenir" panose="02000503020000020003" pitchFamily="2" charset="0"/>
              </a:rPr>
              <a:t>Designing for Goals and Collaboration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3"/>
              </a:clrFrom>
              <a:clrTo>
                <a:srgbClr val="F6F6F3">
                  <a:alpha val="0"/>
                </a:srgbClr>
              </a:clrTo>
            </a:clrChange>
          </a:blip>
          <a:srcRect t="8530" b="9918"/>
          <a:stretch/>
        </p:blipFill>
        <p:spPr>
          <a:xfrm>
            <a:off x="6319318" y="6003204"/>
            <a:ext cx="2599832" cy="676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" t="899" r="96" b="643"/>
          <a:stretch/>
        </p:blipFill>
        <p:spPr>
          <a:xfrm>
            <a:off x="292674" y="6003205"/>
            <a:ext cx="4519951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256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i="1" dirty="0"/>
              <a:t>misalignment pattern:</a:t>
            </a:r>
            <a:br>
              <a:rPr lang="en-US" sz="4000" dirty="0"/>
            </a:br>
            <a:r>
              <a:rPr lang="en-US" sz="4000" dirty="0"/>
              <a:t>Tracking A implies goal B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82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i="1" dirty="0"/>
              <a:t>misalignment pattern:</a:t>
            </a:r>
            <a:br>
              <a:rPr lang="en-US" sz="4000" dirty="0"/>
            </a:br>
            <a:r>
              <a:rPr lang="en-US" sz="4000" dirty="0"/>
              <a:t>Tracking </a:t>
            </a:r>
            <a:r>
              <a:rPr lang="en-US" sz="4000" i="1" dirty="0"/>
              <a:t>menstruation</a:t>
            </a:r>
            <a:r>
              <a:rPr lang="en-US" sz="4000" dirty="0"/>
              <a:t> implies </a:t>
            </a:r>
            <a:r>
              <a:rPr lang="en-US" sz="4000" i="1" dirty="0"/>
              <a:t>trying to conceive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B1B88-C46A-8145-BE23-DDB3FE8BF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3" r="1012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608413-C32D-F540-823A-08679A3540C0}"/>
              </a:ext>
            </a:extLst>
          </p:cNvPr>
          <p:cNvSpPr/>
          <p:nvPr/>
        </p:nvSpPr>
        <p:spPr>
          <a:xfrm>
            <a:off x="4572000" y="6334770"/>
            <a:ext cx="4958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DCD5E7"/>
                </a:solidFill>
                <a:latin typeface="Avenir Book" panose="02000503020000020003" pitchFamily="2" charset="0"/>
              </a:rPr>
              <a:t>Examining Menstrual Tracking to Inform the Design of Personal Informatics Tools. </a:t>
            </a:r>
            <a:r>
              <a:rPr lang="en-US" sz="1400" dirty="0">
                <a:solidFill>
                  <a:srgbClr val="DCD5E7"/>
                </a:solidFill>
                <a:latin typeface="Avenir Book" panose="02000503020000020003" pitchFamily="2" charset="0"/>
              </a:rPr>
              <a:t>Epstein et al., 2015.</a:t>
            </a:r>
          </a:p>
        </p:txBody>
      </p:sp>
    </p:spTree>
    <p:extLst>
      <p:ext uri="{BB962C8B-B14F-4D97-AF65-F5344CB8AC3E}">
        <p14:creationId xmlns:p14="http://schemas.microsoft.com/office/powerpoint/2010/main" val="1390708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200" i="1" dirty="0"/>
              <a:t>misalignment pattern:</a:t>
            </a:r>
            <a:br>
              <a:rPr lang="en-US" sz="4000" dirty="0"/>
            </a:br>
            <a:r>
              <a:rPr lang="en-US" sz="4000" dirty="0"/>
              <a:t>Goal A should be operationalized according to measure B.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0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200" i="1" dirty="0"/>
              <a:t>misalignment pattern:</a:t>
            </a:r>
            <a:br>
              <a:rPr lang="en-US" sz="4000" dirty="0"/>
            </a:br>
            <a:r>
              <a:rPr lang="en-US" sz="4000" dirty="0"/>
              <a:t>Healthy eating should be operationalized according to calories.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204A0-F1AB-A44E-9FA5-B4A7EBCF8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09" t="-527" r="1862" b="35931"/>
          <a:stretch/>
        </p:blipFill>
        <p:spPr>
          <a:xfrm>
            <a:off x="0" y="0"/>
            <a:ext cx="5271352" cy="7249886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40F77C-BA9D-0146-A2D8-BEC5BC4A6511}"/>
              </a:ext>
            </a:extLst>
          </p:cNvPr>
          <p:cNvSpPr/>
          <p:nvPr/>
        </p:nvSpPr>
        <p:spPr>
          <a:xfrm>
            <a:off x="4863403" y="6334780"/>
            <a:ext cx="4280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DCD5E7"/>
                </a:solidFill>
                <a:latin typeface="Avenir Book" panose="02000503020000020003" pitchFamily="2" charset="0"/>
              </a:rPr>
              <a:t>Barriers and negative nudges: Exploring challenges in food journaling. </a:t>
            </a:r>
            <a:r>
              <a:rPr lang="en-US" sz="1400" dirty="0">
                <a:solidFill>
                  <a:srgbClr val="DCD5E7"/>
                </a:solidFill>
                <a:latin typeface="Avenir Book" panose="02000503020000020003" pitchFamily="2" charset="0"/>
              </a:rPr>
              <a:t>Cordeiro et al., 2015.</a:t>
            </a:r>
          </a:p>
        </p:txBody>
      </p:sp>
    </p:spTree>
    <p:extLst>
      <p:ext uri="{BB962C8B-B14F-4D97-AF65-F5344CB8AC3E}">
        <p14:creationId xmlns:p14="http://schemas.microsoft.com/office/powerpoint/2010/main" val="2655853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i="1" dirty="0"/>
              <a:t>misalignment pattern:</a:t>
            </a:r>
            <a:br>
              <a:rPr lang="en-US" sz="4000" dirty="0"/>
            </a:br>
            <a:r>
              <a:rPr lang="en-US" sz="4000" dirty="0"/>
              <a:t>If unsure of goals, track all the things.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204A0-F1AB-A44E-9FA5-B4A7EBCF8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09" t="-527" r="1862" b="35931"/>
          <a:stretch/>
        </p:blipFill>
        <p:spPr>
          <a:xfrm>
            <a:off x="0" y="0"/>
            <a:ext cx="5271352" cy="7249886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87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i="1" dirty="0"/>
              <a:t>misalignment pattern:</a:t>
            </a:r>
            <a:br>
              <a:rPr lang="en-US" sz="4000" dirty="0"/>
            </a:br>
            <a:r>
              <a:rPr lang="en-US" sz="4000" dirty="0"/>
              <a:t>If unsure of goals, track all the things.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204A0-F1AB-A44E-9FA5-B4A7EBCF8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3" t="10761" r="446" b="16524"/>
          <a:stretch/>
        </p:blipFill>
        <p:spPr>
          <a:xfrm>
            <a:off x="0" y="0"/>
            <a:ext cx="5227608" cy="685800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F28C41-DB67-CA4F-94F6-1CEADFECFD2D}"/>
              </a:ext>
            </a:extLst>
          </p:cNvPr>
          <p:cNvSpPr/>
          <p:nvPr/>
        </p:nvSpPr>
        <p:spPr>
          <a:xfrm>
            <a:off x="4572000" y="63347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DCD5E7"/>
                </a:solidFill>
                <a:latin typeface="Avenir Book" panose="02000503020000020003" pitchFamily="2" charset="0"/>
              </a:rPr>
              <a:t>Crumbs: lightweight daily food challenges to promote engagement and mindfulness. Epstein et al. 2016.</a:t>
            </a:r>
          </a:p>
        </p:txBody>
      </p:sp>
    </p:spTree>
    <p:extLst>
      <p:ext uri="{BB962C8B-B14F-4D97-AF65-F5344CB8AC3E}">
        <p14:creationId xmlns:p14="http://schemas.microsoft.com/office/powerpoint/2010/main" val="4149328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i="1" dirty="0"/>
              <a:t>misalignment pattern:</a:t>
            </a:r>
            <a:br>
              <a:rPr lang="en-US" sz="4000" dirty="0"/>
            </a:br>
            <a:r>
              <a:rPr lang="en-US" sz="4000" dirty="0"/>
              <a:t>Accuracy is always important.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scale, device&#10;&#10;Description automatically generated">
            <a:extLst>
              <a:ext uri="{FF2B5EF4-FFF2-40B4-BE49-F238E27FC236}">
                <a16:creationId xmlns:a16="http://schemas.microsoft.com/office/drawing/2014/main" id="{178905D5-6F3C-6E43-BEAE-1B8F670F0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22" y="1667514"/>
            <a:ext cx="4517714" cy="3897635"/>
          </a:xfrm>
          <a:prstGeom prst="rect">
            <a:avLst/>
          </a:prstGeom>
        </p:spPr>
      </p:pic>
      <p:pic>
        <p:nvPicPr>
          <p:cNvPr id="1026" name="Picture 2" descr="Fitbit Charge 4 in Black">
            <a:extLst>
              <a:ext uri="{FF2B5EF4-FFF2-40B4-BE49-F238E27FC236}">
                <a16:creationId xmlns:a16="http://schemas.microsoft.com/office/drawing/2014/main" id="{F70D3CAC-BD40-C545-80C5-490A49E13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2720501" y="3186021"/>
            <a:ext cx="2529395" cy="14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eep track of your health and wellness with iPhone - Apple Support">
            <a:extLst>
              <a:ext uri="{FF2B5EF4-FFF2-40B4-BE49-F238E27FC236}">
                <a16:creationId xmlns:a16="http://schemas.microsoft.com/office/drawing/2014/main" id="{57B8B93B-A8DA-F142-8409-4297A801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393726" y="1720570"/>
            <a:ext cx="914622" cy="18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93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14979A-C908-2B40-B89B-7B777ABE4C85}"/>
              </a:ext>
            </a:extLst>
          </p:cNvPr>
          <p:cNvSpPr/>
          <p:nvPr/>
        </p:nvSpPr>
        <p:spPr>
          <a:xfrm>
            <a:off x="0" y="353974"/>
            <a:ext cx="2383571" cy="749997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2425"/>
            <a:r>
              <a:rPr lang="en-US" sz="3600" dirty="0">
                <a:solidFill>
                  <a:schemeClr val="bg1"/>
                </a:solidFill>
                <a:latin typeface="Avenir Book" panose="02000503020000020003" pitchFamily="2" charset="0"/>
              </a:rPr>
              <a:t>People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60488-AC62-C541-91CA-667F1CE409EA}"/>
              </a:ext>
            </a:extLst>
          </p:cNvPr>
          <p:cNvGrpSpPr/>
          <p:nvPr/>
        </p:nvGrpSpPr>
        <p:grpSpPr>
          <a:xfrm>
            <a:off x="275848" y="1356446"/>
            <a:ext cx="6773016" cy="5047097"/>
            <a:chOff x="236568" y="378424"/>
            <a:chExt cx="5029559" cy="37479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7E5BA7D-9D35-9E4D-A8BD-D47EC7907A24}"/>
                </a:ext>
              </a:extLst>
            </p:cNvPr>
            <p:cNvGrpSpPr/>
            <p:nvPr/>
          </p:nvGrpSpPr>
          <p:grpSpPr>
            <a:xfrm>
              <a:off x="3512817" y="495815"/>
              <a:ext cx="944878" cy="880383"/>
              <a:chOff x="5316992" y="2466538"/>
              <a:chExt cx="2236835" cy="208415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0B12AAC-0D99-A244-B41B-ED84F0968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16992" y="2466538"/>
                <a:ext cx="2084153" cy="20841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32A6D0A-161B-5D4E-9FFF-CF417C64CD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3654"/>
              <a:stretch/>
            </p:blipFill>
            <p:spPr>
              <a:xfrm>
                <a:off x="6119865" y="3247588"/>
                <a:ext cx="1433962" cy="11375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7065A0-6E3D-9E49-B72E-7A4009F1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6139" y="625408"/>
              <a:ext cx="653754" cy="6537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DC51A2-5B9E-C34A-B760-D3E30B07C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103" y="592850"/>
              <a:ext cx="744634" cy="6863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19E291-8CD9-2D46-B04D-39AA22F8B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71162" y="600401"/>
              <a:ext cx="717108" cy="7171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2A73F8-6F32-3043-8724-8137256DB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99903" y="638082"/>
              <a:ext cx="666224" cy="6662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5777C4-7451-1446-B378-DC3F1EB2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568" y="378424"/>
              <a:ext cx="859927" cy="10881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64AB98-7ABE-2349-93B1-3DC2C6F43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07" y="2986521"/>
              <a:ext cx="765927" cy="113981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7A784C-81E5-2B4C-86EE-23DD38FD3A46}"/>
                </a:ext>
              </a:extLst>
            </p:cNvPr>
            <p:cNvSpPr/>
            <p:nvPr/>
          </p:nvSpPr>
          <p:spPr>
            <a:xfrm>
              <a:off x="530208" y="1709262"/>
              <a:ext cx="4383631" cy="138318"/>
            </a:xfrm>
            <a:prstGeom prst="rect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386B1630-7C71-DA40-89E8-CC8DBF2209D0}"/>
                </a:ext>
              </a:extLst>
            </p:cNvPr>
            <p:cNvSpPr/>
            <p:nvPr/>
          </p:nvSpPr>
          <p:spPr>
            <a:xfrm rot="10800000">
              <a:off x="769002" y="1773718"/>
              <a:ext cx="243753" cy="114188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Up Arrow 14">
              <a:extLst>
                <a:ext uri="{FF2B5EF4-FFF2-40B4-BE49-F238E27FC236}">
                  <a16:creationId xmlns:a16="http://schemas.microsoft.com/office/drawing/2014/main" id="{FBFFBC57-B21F-C241-85FF-0C188B85BA9F}"/>
                </a:ext>
              </a:extLst>
            </p:cNvPr>
            <p:cNvSpPr/>
            <p:nvPr/>
          </p:nvSpPr>
          <p:spPr>
            <a:xfrm rot="10800000">
              <a:off x="415421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Up Arrow 15">
              <a:extLst>
                <a:ext uri="{FF2B5EF4-FFF2-40B4-BE49-F238E27FC236}">
                  <a16:creationId xmlns:a16="http://schemas.microsoft.com/office/drawing/2014/main" id="{01D16A37-2965-0049-8958-8760D9ABCA63}"/>
                </a:ext>
              </a:extLst>
            </p:cNvPr>
            <p:cNvSpPr/>
            <p:nvPr/>
          </p:nvSpPr>
          <p:spPr>
            <a:xfrm rot="10800000">
              <a:off x="4799627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709556E9-0BDD-8842-9BAB-D8696011D68D}"/>
                </a:ext>
              </a:extLst>
            </p:cNvPr>
            <p:cNvSpPr/>
            <p:nvPr/>
          </p:nvSpPr>
          <p:spPr>
            <a:xfrm rot="10800000">
              <a:off x="3991532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" name="Up Arrow 17">
              <a:extLst>
                <a:ext uri="{FF2B5EF4-FFF2-40B4-BE49-F238E27FC236}">
                  <a16:creationId xmlns:a16="http://schemas.microsoft.com/office/drawing/2014/main" id="{99DBBDC3-EAFD-DF49-9E20-4B35FC4761FA}"/>
                </a:ext>
              </a:extLst>
            </p:cNvPr>
            <p:cNvSpPr/>
            <p:nvPr/>
          </p:nvSpPr>
          <p:spPr>
            <a:xfrm rot="10800000">
              <a:off x="3066406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Up Arrow 18">
              <a:extLst>
                <a:ext uri="{FF2B5EF4-FFF2-40B4-BE49-F238E27FC236}">
                  <a16:creationId xmlns:a16="http://schemas.microsoft.com/office/drawing/2014/main" id="{3C85201F-E1FB-1149-AC73-D45E74861096}"/>
                </a:ext>
              </a:extLst>
            </p:cNvPr>
            <p:cNvSpPr/>
            <p:nvPr/>
          </p:nvSpPr>
          <p:spPr>
            <a:xfrm rot="10800000">
              <a:off x="2131979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ED724FD9-26E4-4347-A198-C5ED51CFDCB8}"/>
                </a:ext>
              </a:extLst>
            </p:cNvPr>
            <p:cNvSpPr/>
            <p:nvPr/>
          </p:nvSpPr>
          <p:spPr>
            <a:xfrm rot="10800000">
              <a:off x="1321499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5EDCBB7-BE8B-7A45-844A-DB72906C47E1}"/>
              </a:ext>
            </a:extLst>
          </p:cNvPr>
          <p:cNvGrpSpPr/>
          <p:nvPr/>
        </p:nvGrpSpPr>
        <p:grpSpPr>
          <a:xfrm>
            <a:off x="1913931" y="3284537"/>
            <a:ext cx="4059728" cy="2933403"/>
            <a:chOff x="1913931" y="3284537"/>
            <a:chExt cx="4978063" cy="359695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0DCC0A-F26A-9549-A24E-274813E4F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0879" y="3926260"/>
              <a:ext cx="890614" cy="19199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CF1BC8-57E8-7746-8A33-B52F4C9ED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155" y="3926261"/>
              <a:ext cx="824081" cy="1919900"/>
            </a:xfrm>
            <a:prstGeom prst="rect">
              <a:avLst/>
            </a:prstGeom>
          </p:spPr>
        </p:pic>
        <p:sp>
          <p:nvSpPr>
            <p:cNvPr id="26" name="Up Arrow 25">
              <a:extLst>
                <a:ext uri="{FF2B5EF4-FFF2-40B4-BE49-F238E27FC236}">
                  <a16:creationId xmlns:a16="http://schemas.microsoft.com/office/drawing/2014/main" id="{25BF0995-D718-9E4E-AC06-4C20B2A4B2AE}"/>
                </a:ext>
              </a:extLst>
            </p:cNvPr>
            <p:cNvSpPr/>
            <p:nvPr/>
          </p:nvSpPr>
          <p:spPr>
            <a:xfrm rot="10800000">
              <a:off x="3389070" y="3284537"/>
              <a:ext cx="323036" cy="49553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7" name="Left-Right Arrow 26">
              <a:extLst>
                <a:ext uri="{FF2B5EF4-FFF2-40B4-BE49-F238E27FC236}">
                  <a16:creationId xmlns:a16="http://schemas.microsoft.com/office/drawing/2014/main" id="{AD0757AB-96BE-DA42-9A4C-72F55A2005D2}"/>
                </a:ext>
              </a:extLst>
            </p:cNvPr>
            <p:cNvSpPr/>
            <p:nvPr/>
          </p:nvSpPr>
          <p:spPr>
            <a:xfrm flipV="1">
              <a:off x="1913931" y="5323196"/>
              <a:ext cx="882062" cy="356480"/>
            </a:xfrm>
            <a:prstGeom prst="leftRight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59BDF05-BC81-194D-AF7D-4149FF417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154045" y="4435602"/>
              <a:ext cx="737949" cy="187146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B424BB1-7488-C34A-B5DF-CCF7FCB6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855" y="4493216"/>
              <a:ext cx="802397" cy="1873230"/>
            </a:xfrm>
            <a:prstGeom prst="rect">
              <a:avLst/>
            </a:prstGeom>
          </p:spPr>
        </p:pic>
        <p:sp>
          <p:nvSpPr>
            <p:cNvPr id="31" name="Up Arrow 30">
              <a:extLst>
                <a:ext uri="{FF2B5EF4-FFF2-40B4-BE49-F238E27FC236}">
                  <a16:creationId xmlns:a16="http://schemas.microsoft.com/office/drawing/2014/main" id="{23ECA8F3-D4D3-9145-9D29-DB17BDF88BEB}"/>
                </a:ext>
              </a:extLst>
            </p:cNvPr>
            <p:cNvSpPr/>
            <p:nvPr/>
          </p:nvSpPr>
          <p:spPr>
            <a:xfrm rot="10800000">
              <a:off x="5959088" y="3294244"/>
              <a:ext cx="315330" cy="999664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" name="Left-Right Arrow 31">
              <a:extLst>
                <a:ext uri="{FF2B5EF4-FFF2-40B4-BE49-F238E27FC236}">
                  <a16:creationId xmlns:a16="http://schemas.microsoft.com/office/drawing/2014/main" id="{EA49EA68-79FD-4143-BA31-001767D34DBA}"/>
                </a:ext>
              </a:extLst>
            </p:cNvPr>
            <p:cNvSpPr/>
            <p:nvPr/>
          </p:nvSpPr>
          <p:spPr>
            <a:xfrm>
              <a:off x="2336915" y="6482729"/>
              <a:ext cx="2868210" cy="398765"/>
            </a:xfrm>
            <a:prstGeom prst="leftRight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1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dirty="0">
                <a:latin typeface="Avenir Book" panose="02000503020000020003" pitchFamily="2" charset="0"/>
              </a:rPr>
              <a:t>Misalignments in desired outcomes between patients and providers</a:t>
            </a:r>
            <a:endParaRPr lang="en-US" sz="4000" dirty="0">
              <a:latin typeface="Avenir Book" panose="02000503020000020003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dirty="0">
                <a:latin typeface="Avenir Book" panose="02000503020000020003" pitchFamily="2" charset="0"/>
              </a:rPr>
              <a:t>Misalignments in desired outcomes between patients and providers</a:t>
            </a:r>
            <a:endParaRPr lang="en-US" sz="4000" dirty="0">
              <a:latin typeface="Avenir Book" panose="02000503020000020003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CCD09-8AE3-0245-BCB3-D80D782AC7A5}"/>
              </a:ext>
            </a:extLst>
          </p:cNvPr>
          <p:cNvSpPr txBox="1"/>
          <p:nvPr/>
        </p:nvSpPr>
        <p:spPr>
          <a:xfrm>
            <a:off x="1024931" y="140678"/>
            <a:ext cx="3567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4C2E85"/>
                </a:solidFill>
                <a:latin typeface="Avenir" panose="02000503020000020003" pitchFamily="2" charset="0"/>
              </a:rPr>
              <a:t>Provider treating Irritable Bowel Syndrome (IBS):</a:t>
            </a:r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 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Minimize symptom severity and frequency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2326A-13B9-BF4F-B374-A7EDCFBBB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9" y="129048"/>
            <a:ext cx="672058" cy="1565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141BB-5CF7-F644-8906-EE2EDCC09F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9022" y="2258414"/>
            <a:ext cx="601815" cy="1526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97CD93-FC3B-954C-8621-106190B42203}"/>
              </a:ext>
            </a:extLst>
          </p:cNvPr>
          <p:cNvSpPr txBox="1"/>
          <p:nvPr/>
        </p:nvSpPr>
        <p:spPr>
          <a:xfrm>
            <a:off x="1024931" y="2285159"/>
            <a:ext cx="3878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4C2E85"/>
                </a:solidFill>
                <a:latin typeface="Avenir" panose="02000503020000020003" pitchFamily="2" charset="0"/>
              </a:rPr>
              <a:t>One person with IBS:</a:t>
            </a:r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 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Reduce symptom severity &amp; frequency, while still enjoying favorite foods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B7C395-6249-2143-94CD-884131ADF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" y="4513327"/>
            <a:ext cx="856449" cy="1274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4A265A-4151-B542-B6EA-D331749651CB}"/>
              </a:ext>
            </a:extLst>
          </p:cNvPr>
          <p:cNvSpPr txBox="1"/>
          <p:nvPr/>
        </p:nvSpPr>
        <p:spPr>
          <a:xfrm>
            <a:off x="1024931" y="4469092"/>
            <a:ext cx="38786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4C2E85"/>
                </a:solidFill>
                <a:latin typeface="Avenir" panose="02000503020000020003" pitchFamily="2" charset="0"/>
              </a:rPr>
              <a:t>Another person with IBS:</a:t>
            </a:r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 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Understand relationship between foods and symptoms to make tradeoffs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DD3095-83E5-DB4C-906C-44F95ED3D788}"/>
              </a:ext>
            </a:extLst>
          </p:cNvPr>
          <p:cNvSpPr/>
          <p:nvPr/>
        </p:nvSpPr>
        <p:spPr>
          <a:xfrm>
            <a:off x="5170609" y="6119336"/>
            <a:ext cx="42404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DCD5E7"/>
                </a:solidFill>
                <a:latin typeface="Avenir Book" panose="02000503020000020003" pitchFamily="2" charset="0"/>
              </a:rPr>
              <a:t>Boundary Negotiating Artifacts in Personal Informatics: Patient-Provider Collaboration with Patient-Generated Data. </a:t>
            </a:r>
            <a:r>
              <a:rPr lang="en-US" sz="1400" dirty="0">
                <a:solidFill>
                  <a:srgbClr val="DCD5E7"/>
                </a:solidFill>
                <a:latin typeface="Avenir Book" panose="02000503020000020003" pitchFamily="2" charset="0"/>
              </a:rPr>
              <a:t>Chung et al. 2016.</a:t>
            </a:r>
          </a:p>
        </p:txBody>
      </p:sp>
    </p:spTree>
    <p:extLst>
      <p:ext uri="{BB962C8B-B14F-4D97-AF65-F5344CB8AC3E}">
        <p14:creationId xmlns:p14="http://schemas.microsoft.com/office/powerpoint/2010/main" val="2108209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4C2E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1600" dirty="0">
              <a:solidFill>
                <a:prstClr val="white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334312"/>
            <a:ext cx="9144000" cy="2089826"/>
            <a:chOff x="0" y="2287621"/>
            <a:chExt cx="9008512" cy="18563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87621"/>
              <a:ext cx="2784543" cy="18563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4543" y="2287621"/>
              <a:ext cx="2923770" cy="18563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8313" y="2287621"/>
              <a:ext cx="3300199" cy="185636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4138"/>
            <a:ext cx="2996119" cy="18875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119" y="3423912"/>
            <a:ext cx="2778471" cy="1888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4590" y="3423912"/>
            <a:ext cx="3379944" cy="18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8"/>
            <a:ext cx="3384707" cy="28784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dirty="0">
                <a:latin typeface="Avenir Book" panose="02000503020000020003" pitchFamily="2" charset="0"/>
              </a:rPr>
              <a:t>Misalignments in desired outcomes between patients and providers</a:t>
            </a:r>
            <a:endParaRPr lang="en-US" sz="4000" dirty="0">
              <a:latin typeface="Avenir Book" panose="02000503020000020003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CCD09-8AE3-0245-BCB3-D80D782AC7A5}"/>
              </a:ext>
            </a:extLst>
          </p:cNvPr>
          <p:cNvSpPr txBox="1"/>
          <p:nvPr/>
        </p:nvSpPr>
        <p:spPr>
          <a:xfrm>
            <a:off x="1024931" y="723481"/>
            <a:ext cx="3567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4C2E85"/>
                </a:solidFill>
                <a:latin typeface="Avenir" panose="02000503020000020003" pitchFamily="2" charset="0"/>
              </a:rPr>
              <a:t>Provider treating migraine:</a:t>
            </a:r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 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Minimize symptom severity and 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7CD93-FC3B-954C-8621-106190B42203}"/>
              </a:ext>
            </a:extLst>
          </p:cNvPr>
          <p:cNvSpPr txBox="1"/>
          <p:nvPr/>
        </p:nvSpPr>
        <p:spPr>
          <a:xfrm>
            <a:off x="1024931" y="2606706"/>
            <a:ext cx="40997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4C2E85"/>
                </a:solidFill>
                <a:latin typeface="Avenir" panose="02000503020000020003" pitchFamily="2" charset="0"/>
              </a:rPr>
              <a:t>Person with migraine:</a:t>
            </a:r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 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Reduce symptom severity &amp; frequency, </a:t>
            </a:r>
            <a:r>
              <a:rPr lang="en-US" sz="2400" i="1" dirty="0">
                <a:solidFill>
                  <a:srgbClr val="4C2E85"/>
                </a:solidFill>
                <a:latin typeface="Avenir" panose="02000503020000020003" pitchFamily="2" charset="0"/>
              </a:rPr>
              <a:t>and</a:t>
            </a:r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 in the meantime, predict migraines to limit effects on life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D74286-CA53-3346-91CB-5064D53F6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5" y="741452"/>
            <a:ext cx="634142" cy="1367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5C33DE-2075-834E-8FAB-E5EFF0CB2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5" y="2606706"/>
            <a:ext cx="654374" cy="1527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96BBAF-58DE-1D40-B9EC-702365AEBC1D}"/>
              </a:ext>
            </a:extLst>
          </p:cNvPr>
          <p:cNvSpPr/>
          <p:nvPr/>
        </p:nvSpPr>
        <p:spPr>
          <a:xfrm>
            <a:off x="5004079" y="6119336"/>
            <a:ext cx="42203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DCD5E7"/>
                </a:solidFill>
                <a:latin typeface="Avenir Book" panose="02000503020000020003" pitchFamily="2" charset="0"/>
              </a:rPr>
              <a:t>Examining Self-Tracking by People with Migraine: Goals, Needs, and Opportunities in a Chronic Health Condition. </a:t>
            </a:r>
            <a:r>
              <a:rPr lang="en-US" sz="1400" dirty="0">
                <a:solidFill>
                  <a:srgbClr val="DCD5E7"/>
                </a:solidFill>
                <a:latin typeface="Avenir Book" panose="02000503020000020003" pitchFamily="2" charset="0"/>
              </a:rPr>
              <a:t>Schroeder et al. 2018.</a:t>
            </a:r>
          </a:p>
        </p:txBody>
      </p:sp>
    </p:spTree>
    <p:extLst>
      <p:ext uri="{BB962C8B-B14F-4D97-AF65-F5344CB8AC3E}">
        <p14:creationId xmlns:p14="http://schemas.microsoft.com/office/powerpoint/2010/main" val="2011609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2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A79F-5651-2C48-8CB8-9A59B534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59" y="1783959"/>
            <a:ext cx="3274236" cy="16450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Misalignments in how and what to track, or in expectations about who will review the data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EC26A0-A172-9B45-A5E3-7FDD50DE7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9" y="503959"/>
            <a:ext cx="726317" cy="1565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11F83-8AD2-EA40-AC1B-1F8157659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9" y="503960"/>
            <a:ext cx="672058" cy="1565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AC3D4D-620C-FC4B-AD9D-1BF2D82C31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871771" y="543458"/>
            <a:ext cx="601815" cy="1526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8071EE-646A-3A48-8D31-35B4DA757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54" y="590443"/>
            <a:ext cx="654374" cy="1527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3286F4FF-3249-7949-BD2B-969AC3C3FF92}"/>
              </a:ext>
            </a:extLst>
          </p:cNvPr>
          <p:cNvSpPr/>
          <p:nvPr/>
        </p:nvSpPr>
        <p:spPr>
          <a:xfrm>
            <a:off x="1977482" y="1144318"/>
            <a:ext cx="976836" cy="269713"/>
          </a:xfrm>
          <a:prstGeom prst="leftRightArrow">
            <a:avLst/>
          </a:prstGeom>
          <a:solidFill>
            <a:srgbClr val="4C2E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BE04A1-1351-C944-BC7C-8CDF5F5F41F1}"/>
              </a:ext>
            </a:extLst>
          </p:cNvPr>
          <p:cNvSpPr txBox="1"/>
          <p:nvPr/>
        </p:nvSpPr>
        <p:spPr>
          <a:xfrm>
            <a:off x="239606" y="2383005"/>
            <a:ext cx="2455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2E85"/>
                </a:solidFill>
                <a:latin typeface="Avenir" panose="02000503020000020003" pitchFamily="2" charset="0"/>
              </a:rPr>
              <a:t>Rigor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2E85"/>
                </a:solidFill>
                <a:latin typeface="Avenir" panose="02000503020000020003" pitchFamily="2" charset="0"/>
              </a:rPr>
              <a:t>Standardization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2E85"/>
                </a:solidFill>
                <a:latin typeface="Avenir" panose="02000503020000020003" pitchFamily="2" charset="0"/>
              </a:rPr>
              <a:t>Ease of review in clinic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53A5D-3D38-0F42-95AA-C4805693AB31}"/>
              </a:ext>
            </a:extLst>
          </p:cNvPr>
          <p:cNvSpPr txBox="1"/>
          <p:nvPr/>
        </p:nvSpPr>
        <p:spPr>
          <a:xfrm>
            <a:off x="3142546" y="2383005"/>
            <a:ext cx="2455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2E85"/>
                </a:solidFill>
                <a:latin typeface="Avenir" panose="02000503020000020003" pitchFamily="2" charset="0"/>
              </a:rPr>
              <a:t>Balance rigor with tracking burden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C2E85"/>
                </a:solidFill>
                <a:latin typeface="Avenir" panose="02000503020000020003" pitchFamily="2" charset="0"/>
              </a:rPr>
              <a:t>Ongoing review</a:t>
            </a:r>
          </a:p>
        </p:txBody>
      </p:sp>
    </p:spTree>
    <p:extLst>
      <p:ext uri="{BB962C8B-B14F-4D97-AF65-F5344CB8AC3E}">
        <p14:creationId xmlns:p14="http://schemas.microsoft.com/office/powerpoint/2010/main" val="305755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9155CD-F934-E048-AB60-4EC80DCED31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C2E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28B6F-BFC0-3048-AA1C-69DDB6E8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92" y="1191022"/>
            <a:ext cx="4114796" cy="18522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anose="02000503020000020003" pitchFamily="2" charset="0"/>
              </a:rPr>
              <a:t>Approaches to aligning goals</a:t>
            </a:r>
            <a:endParaRPr lang="en-US" b="1" dirty="0">
              <a:solidFill>
                <a:schemeClr val="bg1"/>
              </a:solidFill>
              <a:latin typeface="Avenir Book" panose="02000503020000020003" pitchFamily="2" charset="0"/>
              <a:ea typeface="Calibri" charset="0"/>
              <a:cs typeface="Calibri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20A87-20DF-CD4A-9370-149A0507277A}"/>
              </a:ext>
            </a:extLst>
          </p:cNvPr>
          <p:cNvSpPr/>
          <p:nvPr/>
        </p:nvSpPr>
        <p:spPr>
          <a:xfrm rot="16200000" flipV="1">
            <a:off x="-260028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DA3144-9FDD-A142-8A74-50AA114AEFB8}"/>
              </a:ext>
            </a:extLst>
          </p:cNvPr>
          <p:cNvSpPr/>
          <p:nvPr/>
        </p:nvSpPr>
        <p:spPr>
          <a:xfrm rot="16200000" flipV="1">
            <a:off x="-17136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26CEE7-727F-E441-B887-7C994396019A}"/>
              </a:ext>
            </a:extLst>
          </p:cNvPr>
          <p:cNvSpPr/>
          <p:nvPr/>
        </p:nvSpPr>
        <p:spPr>
          <a:xfrm rot="16200000" flipV="1">
            <a:off x="225756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1D2A08-66C8-BD4F-9207-9F25D8C43BAD}"/>
              </a:ext>
            </a:extLst>
          </p:cNvPr>
          <p:cNvSpPr/>
          <p:nvPr/>
        </p:nvSpPr>
        <p:spPr>
          <a:xfrm rot="16200000" flipV="1">
            <a:off x="483387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05356F-3F59-634C-A0CF-2AF7A4C7CDFF}"/>
              </a:ext>
            </a:extLst>
          </p:cNvPr>
          <p:cNvSpPr/>
          <p:nvPr/>
        </p:nvSpPr>
        <p:spPr>
          <a:xfrm rot="16200000" flipV="1">
            <a:off x="726279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3949D5-7F15-3E44-AED8-576D9BF8DAAB}"/>
              </a:ext>
            </a:extLst>
          </p:cNvPr>
          <p:cNvSpPr/>
          <p:nvPr/>
        </p:nvSpPr>
        <p:spPr>
          <a:xfrm rot="16200000" flipV="1">
            <a:off x="969171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CE2BBC-9FF5-A345-9039-D897F6333803}"/>
              </a:ext>
            </a:extLst>
          </p:cNvPr>
          <p:cNvSpPr/>
          <p:nvPr/>
        </p:nvSpPr>
        <p:spPr>
          <a:xfrm rot="16200000" flipV="1">
            <a:off x="1244206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48ADB9-C1DB-B34A-A0E7-80D8124BB94D}"/>
              </a:ext>
            </a:extLst>
          </p:cNvPr>
          <p:cNvSpPr/>
          <p:nvPr/>
        </p:nvSpPr>
        <p:spPr>
          <a:xfrm rot="16200000" flipV="1">
            <a:off x="1487098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E75123-EEE2-214E-BBDA-DB6F93069338}"/>
              </a:ext>
            </a:extLst>
          </p:cNvPr>
          <p:cNvSpPr/>
          <p:nvPr/>
        </p:nvSpPr>
        <p:spPr>
          <a:xfrm rot="16200000" flipV="1">
            <a:off x="1729990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FC5DBA-C5C2-344A-8089-A6182244123D}"/>
              </a:ext>
            </a:extLst>
          </p:cNvPr>
          <p:cNvSpPr/>
          <p:nvPr/>
        </p:nvSpPr>
        <p:spPr>
          <a:xfrm rot="16200000" flipV="1">
            <a:off x="2000171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29C0F0-88C5-DD42-B325-8C93B062A831}"/>
              </a:ext>
            </a:extLst>
          </p:cNvPr>
          <p:cNvSpPr/>
          <p:nvPr/>
        </p:nvSpPr>
        <p:spPr>
          <a:xfrm rot="15668652" flipV="1">
            <a:off x="4228288" y="4317843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3C77E0-B0D1-5842-9E21-F481E52D5A6C}"/>
              </a:ext>
            </a:extLst>
          </p:cNvPr>
          <p:cNvSpPr/>
          <p:nvPr/>
        </p:nvSpPr>
        <p:spPr>
          <a:xfrm rot="15766012" flipV="1">
            <a:off x="4488045" y="4253632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D6BAB1-6825-9447-ACAA-2D1F5FC74C8A}"/>
              </a:ext>
            </a:extLst>
          </p:cNvPr>
          <p:cNvSpPr/>
          <p:nvPr/>
        </p:nvSpPr>
        <p:spPr>
          <a:xfrm rot="15749048" flipV="1">
            <a:off x="4738526" y="4221606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92593C7-B8CC-1A4A-94FD-A2D35F116DAC}"/>
              </a:ext>
            </a:extLst>
          </p:cNvPr>
          <p:cNvSpPr/>
          <p:nvPr/>
        </p:nvSpPr>
        <p:spPr>
          <a:xfrm rot="15738225" flipV="1">
            <a:off x="4997032" y="4188538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F25EC1-F616-594D-B303-4D515064A248}"/>
              </a:ext>
            </a:extLst>
          </p:cNvPr>
          <p:cNvSpPr/>
          <p:nvPr/>
        </p:nvSpPr>
        <p:spPr>
          <a:xfrm rot="15855012" flipV="1">
            <a:off x="5264588" y="4186259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32192E-69DF-5346-BEDA-9F127E3F8568}"/>
              </a:ext>
            </a:extLst>
          </p:cNvPr>
          <p:cNvSpPr/>
          <p:nvPr/>
        </p:nvSpPr>
        <p:spPr>
          <a:xfrm rot="15840000" flipV="1">
            <a:off x="5500068" y="4175926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ADADF1-A98A-5F40-836A-7F198766CB93}"/>
              </a:ext>
            </a:extLst>
          </p:cNvPr>
          <p:cNvSpPr/>
          <p:nvPr/>
        </p:nvSpPr>
        <p:spPr>
          <a:xfrm rot="15947494" flipV="1">
            <a:off x="5747848" y="4161356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3DB1D7-0B24-5946-B605-EEFE31CC04D0}"/>
              </a:ext>
            </a:extLst>
          </p:cNvPr>
          <p:cNvSpPr/>
          <p:nvPr/>
        </p:nvSpPr>
        <p:spPr>
          <a:xfrm rot="16025196" flipV="1">
            <a:off x="5978449" y="4141703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4DB769-B4F7-954A-A09F-EAE438CE27C6}"/>
              </a:ext>
            </a:extLst>
          </p:cNvPr>
          <p:cNvSpPr/>
          <p:nvPr/>
        </p:nvSpPr>
        <p:spPr>
          <a:xfrm rot="16140000" flipV="1">
            <a:off x="6214261" y="4143933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1FAF0A-A6A2-104A-B108-D14D69DA5419}"/>
              </a:ext>
            </a:extLst>
          </p:cNvPr>
          <p:cNvSpPr/>
          <p:nvPr/>
        </p:nvSpPr>
        <p:spPr>
          <a:xfrm rot="16200000" flipV="1">
            <a:off x="6423403" y="4143932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BBD6F2-159C-5D4C-AB81-CC2294831A40}"/>
              </a:ext>
            </a:extLst>
          </p:cNvPr>
          <p:cNvSpPr/>
          <p:nvPr/>
        </p:nvSpPr>
        <p:spPr>
          <a:xfrm rot="16200000" flipV="1">
            <a:off x="6666295" y="4143932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94455B3-30F3-624D-AE7A-96A3A129FE0C}"/>
              </a:ext>
            </a:extLst>
          </p:cNvPr>
          <p:cNvSpPr/>
          <p:nvPr/>
        </p:nvSpPr>
        <p:spPr>
          <a:xfrm rot="16200000" flipV="1">
            <a:off x="6909187" y="4143932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02BEEF-0517-DA40-BD5E-E6001C138A7C}"/>
              </a:ext>
            </a:extLst>
          </p:cNvPr>
          <p:cNvSpPr/>
          <p:nvPr/>
        </p:nvSpPr>
        <p:spPr>
          <a:xfrm rot="16200000" flipV="1">
            <a:off x="7109128" y="4143931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EE5B670-6CA5-D147-B5E4-360716CD42B0}"/>
              </a:ext>
            </a:extLst>
          </p:cNvPr>
          <p:cNvSpPr/>
          <p:nvPr/>
        </p:nvSpPr>
        <p:spPr>
          <a:xfrm rot="16200000" flipV="1">
            <a:off x="7352020" y="4143931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E9F2BFB-2485-0247-9FB7-81712CA68F0E}"/>
              </a:ext>
            </a:extLst>
          </p:cNvPr>
          <p:cNvSpPr/>
          <p:nvPr/>
        </p:nvSpPr>
        <p:spPr>
          <a:xfrm rot="16200000" flipV="1">
            <a:off x="7594912" y="4143931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819A75-2993-6544-86AD-67762F43CF24}"/>
              </a:ext>
            </a:extLst>
          </p:cNvPr>
          <p:cNvSpPr/>
          <p:nvPr/>
        </p:nvSpPr>
        <p:spPr>
          <a:xfrm rot="16200000" flipV="1">
            <a:off x="7830537" y="414393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3FA3857-3AFF-8949-A51A-C70140BACF35}"/>
              </a:ext>
            </a:extLst>
          </p:cNvPr>
          <p:cNvSpPr/>
          <p:nvPr/>
        </p:nvSpPr>
        <p:spPr>
          <a:xfrm rot="16200000" flipV="1">
            <a:off x="8073429" y="414393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F17956-C8C9-0649-9585-06B966D23C87}"/>
              </a:ext>
            </a:extLst>
          </p:cNvPr>
          <p:cNvSpPr/>
          <p:nvPr/>
        </p:nvSpPr>
        <p:spPr>
          <a:xfrm rot="16200000" flipV="1">
            <a:off x="8316321" y="414393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FD679B6-C7FE-F54F-8C1C-CA34245DC14F}"/>
              </a:ext>
            </a:extLst>
          </p:cNvPr>
          <p:cNvSpPr/>
          <p:nvPr/>
        </p:nvSpPr>
        <p:spPr>
          <a:xfrm rot="16200000" flipV="1">
            <a:off x="8516000" y="414393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94F5841-9BB4-874B-8847-98C469F2ACD8}"/>
              </a:ext>
            </a:extLst>
          </p:cNvPr>
          <p:cNvSpPr/>
          <p:nvPr/>
        </p:nvSpPr>
        <p:spPr>
          <a:xfrm rot="4966012" flipV="1">
            <a:off x="3958242" y="4355198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704558C-0C33-F444-9C22-4EA907F2261E}"/>
              </a:ext>
            </a:extLst>
          </p:cNvPr>
          <p:cNvSpPr/>
          <p:nvPr/>
        </p:nvSpPr>
        <p:spPr>
          <a:xfrm rot="4949048" flipV="1">
            <a:off x="3708567" y="4404325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18CBCF-78CC-D841-96EE-1CDF66842B4C}"/>
              </a:ext>
            </a:extLst>
          </p:cNvPr>
          <p:cNvSpPr/>
          <p:nvPr/>
        </p:nvSpPr>
        <p:spPr>
          <a:xfrm rot="4938225" flipV="1">
            <a:off x="3459036" y="4461362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989473-3144-A64B-B9EE-10473B102E06}"/>
              </a:ext>
            </a:extLst>
          </p:cNvPr>
          <p:cNvSpPr/>
          <p:nvPr/>
        </p:nvSpPr>
        <p:spPr>
          <a:xfrm rot="5055012" flipV="1">
            <a:off x="3200035" y="4492012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DC18446-ABC4-EB4E-ACE1-7B561DB145DE}"/>
              </a:ext>
            </a:extLst>
          </p:cNvPr>
          <p:cNvSpPr/>
          <p:nvPr/>
        </p:nvSpPr>
        <p:spPr>
          <a:xfrm rot="5040000" flipV="1">
            <a:off x="2956713" y="4535908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6D4BA86-B04E-EE4C-B64E-B7F038641C4E}"/>
              </a:ext>
            </a:extLst>
          </p:cNvPr>
          <p:cNvSpPr/>
          <p:nvPr/>
        </p:nvSpPr>
        <p:spPr>
          <a:xfrm rot="5147494" flipV="1">
            <a:off x="2717960" y="4563691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8B5EEBC-7E00-8C48-AE1A-5FB9497515CC}"/>
              </a:ext>
            </a:extLst>
          </p:cNvPr>
          <p:cNvSpPr/>
          <p:nvPr/>
        </p:nvSpPr>
        <p:spPr>
          <a:xfrm rot="5225196" flipV="1">
            <a:off x="2478771" y="462210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F9EA065-AA4F-4C46-929A-C199B9536A84}"/>
              </a:ext>
            </a:extLst>
          </p:cNvPr>
          <p:cNvSpPr/>
          <p:nvPr/>
        </p:nvSpPr>
        <p:spPr>
          <a:xfrm rot="5340000" flipV="1">
            <a:off x="2238993" y="4629475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7E524A7-0ADD-C146-92BB-5C1D2141C8DC}"/>
              </a:ext>
            </a:extLst>
          </p:cNvPr>
          <p:cNvSpPr/>
          <p:nvPr/>
        </p:nvSpPr>
        <p:spPr>
          <a:xfrm>
            <a:off x="22302" y="3907958"/>
            <a:ext cx="9101063" cy="561344"/>
          </a:xfrm>
          <a:custGeom>
            <a:avLst/>
            <a:gdLst>
              <a:gd name="connsiteX0" fmla="*/ 0 w 9101063"/>
              <a:gd name="connsiteY0" fmla="*/ 530227 h 561344"/>
              <a:gd name="connsiteX1" fmla="*/ 2174488 w 9101063"/>
              <a:gd name="connsiteY1" fmla="*/ 530227 h 561344"/>
              <a:gd name="connsiteX2" fmla="*/ 4493942 w 9101063"/>
              <a:gd name="connsiteY2" fmla="*/ 206842 h 561344"/>
              <a:gd name="connsiteX3" fmla="*/ 6646127 w 9101063"/>
              <a:gd name="connsiteY3" fmla="*/ 6120 h 561344"/>
              <a:gd name="connsiteX4" fmla="*/ 9099396 w 9101063"/>
              <a:gd name="connsiteY4" fmla="*/ 17271 h 5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1063" h="561344">
                <a:moveTo>
                  <a:pt x="0" y="530227"/>
                </a:moveTo>
                <a:cubicBezTo>
                  <a:pt x="712749" y="557175"/>
                  <a:pt x="1425498" y="584124"/>
                  <a:pt x="2174488" y="530227"/>
                </a:cubicBezTo>
                <a:cubicBezTo>
                  <a:pt x="2923478" y="476330"/>
                  <a:pt x="3748669" y="294193"/>
                  <a:pt x="4493942" y="206842"/>
                </a:cubicBezTo>
                <a:cubicBezTo>
                  <a:pt x="5239215" y="119491"/>
                  <a:pt x="5878551" y="37715"/>
                  <a:pt x="6646127" y="6120"/>
                </a:cubicBezTo>
                <a:cubicBezTo>
                  <a:pt x="7413703" y="-25475"/>
                  <a:pt x="9162586" y="78603"/>
                  <a:pt x="9099396" y="17271"/>
                </a:cubicBezTo>
              </a:path>
            </a:pathLst>
          </a:custGeom>
          <a:noFill/>
          <a:ln w="57150">
            <a:solidFill>
              <a:schemeClr val="bg1"/>
            </a:solidFill>
          </a:ln>
          <a:effectLst>
            <a:glow rad="101600">
              <a:srgbClr val="4C2E85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98CEC8B2-50B0-A24C-8120-74D4346610D8}"/>
              </a:ext>
            </a:extLst>
          </p:cNvPr>
          <p:cNvSpPr/>
          <p:nvPr/>
        </p:nvSpPr>
        <p:spPr>
          <a:xfrm>
            <a:off x="31786" y="4397196"/>
            <a:ext cx="9101063" cy="561344"/>
          </a:xfrm>
          <a:custGeom>
            <a:avLst/>
            <a:gdLst>
              <a:gd name="connsiteX0" fmla="*/ 0 w 9101063"/>
              <a:gd name="connsiteY0" fmla="*/ 530227 h 561344"/>
              <a:gd name="connsiteX1" fmla="*/ 2174488 w 9101063"/>
              <a:gd name="connsiteY1" fmla="*/ 530227 h 561344"/>
              <a:gd name="connsiteX2" fmla="*/ 4493942 w 9101063"/>
              <a:gd name="connsiteY2" fmla="*/ 206842 h 561344"/>
              <a:gd name="connsiteX3" fmla="*/ 6646127 w 9101063"/>
              <a:gd name="connsiteY3" fmla="*/ 6120 h 561344"/>
              <a:gd name="connsiteX4" fmla="*/ 9099396 w 9101063"/>
              <a:gd name="connsiteY4" fmla="*/ 17271 h 56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1063" h="561344">
                <a:moveTo>
                  <a:pt x="0" y="530227"/>
                </a:moveTo>
                <a:cubicBezTo>
                  <a:pt x="712749" y="557175"/>
                  <a:pt x="1425498" y="584124"/>
                  <a:pt x="2174488" y="530227"/>
                </a:cubicBezTo>
                <a:cubicBezTo>
                  <a:pt x="2923478" y="476330"/>
                  <a:pt x="3748669" y="294193"/>
                  <a:pt x="4493942" y="206842"/>
                </a:cubicBezTo>
                <a:cubicBezTo>
                  <a:pt x="5239215" y="119491"/>
                  <a:pt x="5878551" y="37715"/>
                  <a:pt x="6646127" y="6120"/>
                </a:cubicBezTo>
                <a:cubicBezTo>
                  <a:pt x="7413703" y="-25475"/>
                  <a:pt x="9162586" y="78603"/>
                  <a:pt x="9099396" y="17271"/>
                </a:cubicBezTo>
              </a:path>
            </a:pathLst>
          </a:custGeom>
          <a:noFill/>
          <a:ln w="57150">
            <a:solidFill>
              <a:schemeClr val="bg1"/>
            </a:solidFill>
          </a:ln>
          <a:effectLst>
            <a:glow rad="101600">
              <a:srgbClr val="4C2E85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87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0"/>
            <a:ext cx="9173589" cy="6858000"/>
          </a:xfrm>
          <a:prstGeom prst="rect">
            <a:avLst/>
          </a:prstGeom>
          <a:solidFill>
            <a:srgbClr val="DCD5E7"/>
          </a:solidFill>
          <a:ln w="12700" cap="flat" cmpd="sng" algn="ctr">
            <a:solidFill>
              <a:srgbClr val="4C2E85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0574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>
              <a:solidFill>
                <a:schemeClr val="tx1"/>
              </a:solidFill>
              <a:latin typeface="Avenir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08467B-97FE-CF43-92F1-7D5A57BBA0F1}"/>
              </a:ext>
            </a:extLst>
          </p:cNvPr>
          <p:cNvSpPr/>
          <p:nvPr/>
        </p:nvSpPr>
        <p:spPr>
          <a:xfrm>
            <a:off x="-1" y="284248"/>
            <a:ext cx="2401555" cy="769441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#1: Ask them</a:t>
            </a:r>
          </a:p>
        </p:txBody>
      </p:sp>
    </p:spTree>
    <p:extLst>
      <p:ext uri="{BB962C8B-B14F-4D97-AF65-F5344CB8AC3E}">
        <p14:creationId xmlns:p14="http://schemas.microsoft.com/office/powerpoint/2010/main" val="15610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0"/>
            <a:ext cx="9173589" cy="6858000"/>
          </a:xfrm>
          <a:prstGeom prst="rect">
            <a:avLst/>
          </a:prstGeom>
          <a:solidFill>
            <a:srgbClr val="DCD5E7"/>
          </a:solidFill>
          <a:ln w="12700" cap="flat" cmpd="sng" algn="ctr">
            <a:solidFill>
              <a:srgbClr val="4C2E85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0574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>
              <a:solidFill>
                <a:schemeClr val="tx1"/>
              </a:solidFill>
              <a:latin typeface="Avenir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1BE48-4B30-5041-872F-B327F1EEBE72}"/>
              </a:ext>
            </a:extLst>
          </p:cNvPr>
          <p:cNvSpPr/>
          <p:nvPr/>
        </p:nvSpPr>
        <p:spPr>
          <a:xfrm>
            <a:off x="3834981" y="1387204"/>
            <a:ext cx="5338608" cy="5470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783C44-DA7D-8B44-BD05-1F0F357E3F28}"/>
              </a:ext>
            </a:extLst>
          </p:cNvPr>
          <p:cNvGrpSpPr/>
          <p:nvPr/>
        </p:nvGrpSpPr>
        <p:grpSpPr>
          <a:xfrm>
            <a:off x="3816693" y="1387204"/>
            <a:ext cx="5327307" cy="3764721"/>
            <a:chOff x="1978369" y="1387204"/>
            <a:chExt cx="5327307" cy="37647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9" t="15022" r="11176" b="29104"/>
            <a:stretch/>
          </p:blipFill>
          <p:spPr>
            <a:xfrm>
              <a:off x="1996657" y="1387204"/>
              <a:ext cx="5309019" cy="287389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5A454E-AD13-A745-9C03-3F2C6AA5C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9" t="89174" r="11236" b="3637"/>
            <a:stretch/>
          </p:blipFill>
          <p:spPr>
            <a:xfrm>
              <a:off x="1978369" y="4782138"/>
              <a:ext cx="5327307" cy="36978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1CF5C7-BFA3-114C-A950-0A67F4004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9" t="75414" r="11176" b="15177"/>
            <a:stretch/>
          </p:blipFill>
          <p:spPr>
            <a:xfrm>
              <a:off x="1996657" y="4298183"/>
              <a:ext cx="5309019" cy="48395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839216" y="1387205"/>
            <a:ext cx="5304784" cy="646067"/>
          </a:xfrm>
          <a:prstGeom prst="rect">
            <a:avLst/>
          </a:prstGeom>
          <a:noFill/>
          <a:ln w="57150"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455876" y="1358706"/>
            <a:ext cx="1360817" cy="459023"/>
          </a:xfrm>
          <a:prstGeom prst="rect">
            <a:avLst/>
          </a:prstGeom>
          <a:solidFill>
            <a:srgbClr val="4C2E8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0574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pc="-15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Goal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39216" y="2205606"/>
            <a:ext cx="5304784" cy="2859486"/>
          </a:xfrm>
          <a:prstGeom prst="rect">
            <a:avLst/>
          </a:prstGeom>
          <a:noFill/>
          <a:ln w="57150"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2505588" y="2186412"/>
            <a:ext cx="1360817" cy="459023"/>
          </a:xfrm>
          <a:prstGeom prst="rect">
            <a:avLst/>
          </a:prstGeom>
          <a:solidFill>
            <a:srgbClr val="4C2E8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0574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pc="-15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Summary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7"/>
          <a:stretch/>
        </p:blipFill>
        <p:spPr>
          <a:xfrm>
            <a:off x="3839216" y="5275205"/>
            <a:ext cx="5184061" cy="431123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2505588" y="5218460"/>
            <a:ext cx="1360817" cy="459023"/>
          </a:xfrm>
          <a:prstGeom prst="rect">
            <a:avLst/>
          </a:prstGeom>
          <a:solidFill>
            <a:srgbClr val="4C2E8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0574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pc="-15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Questions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5832DD-CD75-7146-B140-F7433E4479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5" b="67653"/>
          <a:stretch/>
        </p:blipFill>
        <p:spPr>
          <a:xfrm>
            <a:off x="3839216" y="5743408"/>
            <a:ext cx="5184061" cy="2388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21D7F1-1849-E045-9FF1-E8725E5D8E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9" b="39631"/>
          <a:stretch/>
        </p:blipFill>
        <p:spPr>
          <a:xfrm>
            <a:off x="3839216" y="6047784"/>
            <a:ext cx="5184061" cy="407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0F3EFF-8002-6C45-A8BD-2920689EB6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9" b="21376"/>
          <a:stretch/>
        </p:blipFill>
        <p:spPr>
          <a:xfrm>
            <a:off x="3816693" y="6388323"/>
            <a:ext cx="5184061" cy="2398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39216" y="5237427"/>
            <a:ext cx="5304784" cy="1566846"/>
          </a:xfrm>
          <a:prstGeom prst="rect">
            <a:avLst/>
          </a:prstGeom>
          <a:noFill/>
          <a:ln w="57150"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594F46-F4CF-6F45-9C5B-AF6681C0731A}"/>
              </a:ext>
            </a:extLst>
          </p:cNvPr>
          <p:cNvSpPr/>
          <p:nvPr/>
        </p:nvSpPr>
        <p:spPr>
          <a:xfrm>
            <a:off x="2505588" y="308881"/>
            <a:ext cx="6563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C2E85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Pre-visit notes to encourage explicit communication about goals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08467B-97FE-CF43-92F1-7D5A57BBA0F1}"/>
              </a:ext>
            </a:extLst>
          </p:cNvPr>
          <p:cNvSpPr/>
          <p:nvPr/>
        </p:nvSpPr>
        <p:spPr>
          <a:xfrm>
            <a:off x="0" y="284248"/>
            <a:ext cx="2250832" cy="769441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Ask them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F4C3E4-1952-634C-A8AE-B2F4FE014DF9}"/>
              </a:ext>
            </a:extLst>
          </p:cNvPr>
          <p:cNvSpPr/>
          <p:nvPr/>
        </p:nvSpPr>
        <p:spPr>
          <a:xfrm>
            <a:off x="109184" y="6088559"/>
            <a:ext cx="36779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Identifying and Planning for Individualized Change: Patient Provider Collaboration Using Lightweight Food Diaries in Healthy Eating and Irritable Bowel Syndrome.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Chung et al. 2019.</a:t>
            </a:r>
          </a:p>
        </p:txBody>
      </p:sp>
    </p:spTree>
    <p:extLst>
      <p:ext uri="{BB962C8B-B14F-4D97-AF65-F5344CB8AC3E}">
        <p14:creationId xmlns:p14="http://schemas.microsoft.com/office/powerpoint/2010/main" val="309257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ycle tracking options in the Health app">
            <a:extLst>
              <a:ext uri="{FF2B5EF4-FFF2-40B4-BE49-F238E27FC236}">
                <a16:creationId xmlns:a16="http://schemas.microsoft.com/office/drawing/2014/main" id="{83FF811D-2427-3A44-894C-E84379E56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222" y="33721"/>
            <a:ext cx="3396343" cy="682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708467B-97FE-CF43-92F1-7D5A57BBA0F1}"/>
              </a:ext>
            </a:extLst>
          </p:cNvPr>
          <p:cNvSpPr/>
          <p:nvPr/>
        </p:nvSpPr>
        <p:spPr>
          <a:xfrm>
            <a:off x="0" y="284249"/>
            <a:ext cx="7053943" cy="620104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Ask them &amp; use responses to configure the tool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02E78-02AB-6D4D-864B-759373F64710}"/>
              </a:ext>
            </a:extLst>
          </p:cNvPr>
          <p:cNvSpPr/>
          <p:nvPr/>
        </p:nvSpPr>
        <p:spPr>
          <a:xfrm>
            <a:off x="150725" y="5634508"/>
            <a:ext cx="5506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C2E85"/>
                </a:solidFill>
                <a:latin typeface="Avenir Book" panose="02000503020000020003" pitchFamily="2" charset="0"/>
                <a:ea typeface="Helvetica Neue Light" charset="0"/>
                <a:cs typeface="Helvetica Neue Light" charset="0"/>
              </a:rPr>
              <a:t>The cycle tracking section of Apple’s Health app provides basic toggles for what kinds of information someone wants to view and log.</a:t>
            </a:r>
          </a:p>
        </p:txBody>
      </p:sp>
    </p:spTree>
    <p:extLst>
      <p:ext uri="{BB962C8B-B14F-4D97-AF65-F5344CB8AC3E}">
        <p14:creationId xmlns:p14="http://schemas.microsoft.com/office/powerpoint/2010/main" val="1107312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6.googleusercontent.com/ItUpGxFkPT22YInJJK73p4B3xuuW7Vvf7RPR8iGn6A4FDYHaqQqJ73PAc4MUnqePSek42NIKEePXMRt11U89MCL8cS5_HjqPJs1nwIjbPf9Ivun_iapT1xYEStETIfuf6b_-9gKsWyA">
            <a:extLst>
              <a:ext uri="{FF2B5EF4-FFF2-40B4-BE49-F238E27FC236}">
                <a16:creationId xmlns:a16="http://schemas.microsoft.com/office/drawing/2014/main" id="{2EE0D201-DAF2-F342-A0C7-82B4FDB7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6134" y="-43310"/>
            <a:ext cx="3888060" cy="690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708467B-97FE-CF43-92F1-7D5A57BBA0F1}"/>
              </a:ext>
            </a:extLst>
          </p:cNvPr>
          <p:cNvSpPr/>
          <p:nvPr/>
        </p:nvSpPr>
        <p:spPr>
          <a:xfrm>
            <a:off x="0" y="284249"/>
            <a:ext cx="7053943" cy="620104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Ask them &amp; use responses to configure the tool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13A462-E749-EB4E-B2E5-B4DB0E4D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96" y="1671351"/>
            <a:ext cx="4793793" cy="2663330"/>
          </a:xfrm>
        </p:spPr>
        <p:txBody>
          <a:bodyPr>
            <a:normAutofit fontScale="90000"/>
          </a:bodyPr>
          <a:lstStyle/>
          <a:p>
            <a:r>
              <a:rPr lang="en-US" sz="3400" b="1" dirty="0" err="1">
                <a:latin typeface="Avenir Heavy" charset="0"/>
                <a:ea typeface="Avenir Heavy" charset="0"/>
                <a:cs typeface="Avenir Heavy" charset="0"/>
              </a:rPr>
              <a:t>FoodPrint</a:t>
            </a:r>
            <a:r>
              <a:rPr lang="en-US" sz="3400" b="1" dirty="0">
                <a:latin typeface="Avenir Heavy" charset="0"/>
                <a:ea typeface="Avenir Heavy" charset="0"/>
                <a:cs typeface="Avenir Heavy" charset="0"/>
              </a:rPr>
              <a:t>: </a:t>
            </a:r>
            <a:br>
              <a:rPr lang="en-US" sz="3400" b="1" dirty="0">
                <a:latin typeface="Avenir Heavy" charset="0"/>
                <a:ea typeface="Avenir Heavy" charset="0"/>
                <a:cs typeface="Avenir Heavy" charset="0"/>
              </a:rPr>
            </a:br>
            <a:r>
              <a:rPr lang="en-US" sz="3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 mobile, photo-based food journal, designed for flexible goals and collaboration.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6F6D37-465E-A344-9E50-B9311DEB3317}"/>
              </a:ext>
            </a:extLst>
          </p:cNvPr>
          <p:cNvSpPr/>
          <p:nvPr/>
        </p:nvSpPr>
        <p:spPr>
          <a:xfrm>
            <a:off x="149996" y="6115262"/>
            <a:ext cx="49847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latin typeface="Avenir Book" panose="02000503020000020003" pitchFamily="2" charset="0"/>
              </a:rPr>
              <a:t>Identifying and Planning for Individualized Change: Patient Provider Collaboration Using Lightweight Food Diaries in Healthy Eating and Irritable Bowel Syndrome. </a:t>
            </a:r>
            <a:r>
              <a:rPr lang="en-US" sz="1300" dirty="0">
                <a:latin typeface="Avenir Book" panose="02000503020000020003" pitchFamily="2" charset="0"/>
              </a:rPr>
              <a:t>Chung et al. 2019.</a:t>
            </a:r>
          </a:p>
        </p:txBody>
      </p:sp>
    </p:spTree>
    <p:extLst>
      <p:ext uri="{BB962C8B-B14F-4D97-AF65-F5344CB8AC3E}">
        <p14:creationId xmlns:p14="http://schemas.microsoft.com/office/powerpoint/2010/main" val="352788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708467B-97FE-CF43-92F1-7D5A57BBA0F1}"/>
              </a:ext>
            </a:extLst>
          </p:cNvPr>
          <p:cNvSpPr/>
          <p:nvPr/>
        </p:nvSpPr>
        <p:spPr>
          <a:xfrm>
            <a:off x="0" y="284249"/>
            <a:ext cx="7053943" cy="620104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Ask them &amp; use responses to configure the tool </a:t>
            </a:r>
          </a:p>
        </p:txBody>
      </p:sp>
      <p:pic>
        <p:nvPicPr>
          <p:cNvPr id="8" name="Picture 7" descr="https://lh4.googleusercontent.com/XI2rzj3pgxaJZmQ-Lf30eSLztM_rnWWvS1XWozyvE7GrXTFwbUvfvSCSH8GxrCysx28NsyONnIXSa0qWS0eMIh00xPj-kbggYSmpIkbQwxL7t8O2XfAhMSHOu8qOEiNSi_6OM7gFizA">
            <a:extLst>
              <a:ext uri="{FF2B5EF4-FFF2-40B4-BE49-F238E27FC236}">
                <a16:creationId xmlns:a16="http://schemas.microsoft.com/office/drawing/2014/main" id="{B0AB6E66-C2DC-7343-8D0E-4459C4BB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867" y="991453"/>
            <a:ext cx="2947446" cy="52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B2AEE7-427E-D04E-9BF6-A710162E5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9" y="991453"/>
            <a:ext cx="2940093" cy="5218665"/>
          </a:xfrm>
          <a:prstGeom prst="rect">
            <a:avLst/>
          </a:prstGeom>
        </p:spPr>
      </p:pic>
      <p:pic>
        <p:nvPicPr>
          <p:cNvPr id="10" name="Picture 9" descr="https://lh5.googleusercontent.com/J5ESCSdq3wE9_l_TkSHkBa8gVvrx4bADJfGPyG0Q8kClL3uVVLyq6aJuoWDKdpdZ9tLuoltVMr8_sFenrL0KM_pTMUa9YmRTVPdUofYYVh1B9Y6cr672jcvzqlTgZQrYjdnzIk43SvQ">
            <a:extLst>
              <a:ext uri="{FF2B5EF4-FFF2-40B4-BE49-F238E27FC236}">
                <a16:creationId xmlns:a16="http://schemas.microsoft.com/office/drawing/2014/main" id="{978FAD56-54CE-3B41-876D-8012C19E8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958" y="991453"/>
            <a:ext cx="2940612" cy="523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99B131-DA88-5641-9F5B-0150C3BA89A1}"/>
              </a:ext>
            </a:extLst>
          </p:cNvPr>
          <p:cNvSpPr/>
          <p:nvPr/>
        </p:nvSpPr>
        <p:spPr>
          <a:xfrm>
            <a:off x="113431" y="4144402"/>
            <a:ext cx="2920792" cy="1492432"/>
          </a:xfrm>
          <a:prstGeom prst="rect">
            <a:avLst/>
          </a:prstGeom>
          <a:noFill/>
          <a:ln w="57150">
            <a:solidFill>
              <a:srgbClr val="987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FABFD8B-AFA6-1E49-8CDE-993E3970A499}"/>
              </a:ext>
            </a:extLst>
          </p:cNvPr>
          <p:cNvSpPr txBox="1">
            <a:spLocks/>
          </p:cNvSpPr>
          <p:nvPr/>
        </p:nvSpPr>
        <p:spPr>
          <a:xfrm>
            <a:off x="77736" y="5607711"/>
            <a:ext cx="2973894" cy="612032"/>
          </a:xfrm>
          <a:prstGeom prst="rect">
            <a:avLst/>
          </a:prstGeom>
          <a:solidFill>
            <a:srgbClr val="0F0B08">
              <a:alpha val="85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7432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Balanced Diet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BA2AC4-0298-1A47-A665-C86BCBB400BC}"/>
              </a:ext>
            </a:extLst>
          </p:cNvPr>
          <p:cNvSpPr/>
          <p:nvPr/>
        </p:nvSpPr>
        <p:spPr>
          <a:xfrm>
            <a:off x="3122214" y="4144402"/>
            <a:ext cx="2920792" cy="1492432"/>
          </a:xfrm>
          <a:prstGeom prst="rect">
            <a:avLst/>
          </a:prstGeom>
          <a:noFill/>
          <a:ln w="57150">
            <a:solidFill>
              <a:srgbClr val="987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62DD75B-5F27-F941-88DD-0803552F89A0}"/>
              </a:ext>
            </a:extLst>
          </p:cNvPr>
          <p:cNvSpPr txBox="1">
            <a:spLocks/>
          </p:cNvSpPr>
          <p:nvPr/>
        </p:nvSpPr>
        <p:spPr>
          <a:xfrm>
            <a:off x="3099849" y="5607712"/>
            <a:ext cx="2959396" cy="612031"/>
          </a:xfrm>
          <a:prstGeom prst="rect">
            <a:avLst/>
          </a:prstGeom>
          <a:solidFill>
            <a:srgbClr val="0F0B08">
              <a:alpha val="85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7432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spc="-20" dirty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Ingredient monitoring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0539B-B910-B348-9A4E-B73BCB758C57}"/>
              </a:ext>
            </a:extLst>
          </p:cNvPr>
          <p:cNvSpPr/>
          <p:nvPr/>
        </p:nvSpPr>
        <p:spPr>
          <a:xfrm>
            <a:off x="6144852" y="4144402"/>
            <a:ext cx="2920792" cy="1492432"/>
          </a:xfrm>
          <a:prstGeom prst="rect">
            <a:avLst/>
          </a:prstGeom>
          <a:noFill/>
          <a:ln w="57150">
            <a:solidFill>
              <a:srgbClr val="987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9DFE661D-9B86-5148-9E45-CCF0BA7F3E4C}"/>
              </a:ext>
            </a:extLst>
          </p:cNvPr>
          <p:cNvSpPr txBox="1">
            <a:spLocks/>
          </p:cNvSpPr>
          <p:nvPr/>
        </p:nvSpPr>
        <p:spPr>
          <a:xfrm>
            <a:off x="6125550" y="5609790"/>
            <a:ext cx="2959396" cy="612031"/>
          </a:xfrm>
          <a:prstGeom prst="rect">
            <a:avLst/>
          </a:prstGeom>
          <a:solidFill>
            <a:srgbClr val="0F0B08">
              <a:alpha val="85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7432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spc="-20" dirty="0">
                <a:solidFill>
                  <a:srgbClr val="FFFFF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Stress &amp; mood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2F83DA-5069-C743-A8D3-C4E338DC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31" y="6152344"/>
            <a:ext cx="8089652" cy="726635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Different goals lead to different trackers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79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E59718-E9C9-D64C-99AD-1C9CE5B27568}"/>
              </a:ext>
            </a:extLst>
          </p:cNvPr>
          <p:cNvGrpSpPr/>
          <p:nvPr/>
        </p:nvGrpSpPr>
        <p:grpSpPr>
          <a:xfrm>
            <a:off x="0" y="904353"/>
            <a:ext cx="9144000" cy="5208638"/>
            <a:chOff x="-1418120" y="1035834"/>
            <a:chExt cx="11161290" cy="6357729"/>
          </a:xfrm>
        </p:grpSpPr>
        <p:pic>
          <p:nvPicPr>
            <p:cNvPr id="4" name="Picture 2" descr="https://lh5.googleusercontent.com/YwAbbZz2tc3mjXQxdUX7UwbsOOCR7lHP6MbqBLoSsZPWWfE5gtDWDkQH4Z8bXf1BfTbnfqEfH5sDQfSlF_45fLhleWXDdKTrxM60n5pwNL7jchpWkZtA83kkQVjLi1oAms2D707v078">
              <a:extLst>
                <a:ext uri="{FF2B5EF4-FFF2-40B4-BE49-F238E27FC236}">
                  <a16:creationId xmlns:a16="http://schemas.microsoft.com/office/drawing/2014/main" id="{317F78F1-23D7-0240-B29F-3C68DE38BC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418120" y="1035834"/>
              <a:ext cx="11161290" cy="538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E0A38-02E3-0A40-93F0-8D2C33FF22F9}"/>
                </a:ext>
              </a:extLst>
            </p:cNvPr>
            <p:cNvSpPr/>
            <p:nvPr/>
          </p:nvSpPr>
          <p:spPr>
            <a:xfrm>
              <a:off x="-1239173" y="1978130"/>
              <a:ext cx="3595553" cy="4437853"/>
            </a:xfrm>
            <a:prstGeom prst="rect">
              <a:avLst/>
            </a:prstGeom>
            <a:noFill/>
            <a:ln w="57150">
              <a:solidFill>
                <a:srgbClr val="9875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itle 3">
              <a:extLst>
                <a:ext uri="{FF2B5EF4-FFF2-40B4-BE49-F238E27FC236}">
                  <a16:creationId xmlns:a16="http://schemas.microsoft.com/office/drawing/2014/main" id="{AC7DF5CB-556C-D746-A2FA-B89EDF27F279}"/>
                </a:ext>
              </a:extLst>
            </p:cNvPr>
            <p:cNvSpPr txBox="1">
              <a:spLocks/>
            </p:cNvSpPr>
            <p:nvPr/>
          </p:nvSpPr>
          <p:spPr>
            <a:xfrm>
              <a:off x="-1268048" y="6435532"/>
              <a:ext cx="3639312" cy="958031"/>
            </a:xfrm>
            <a:prstGeom prst="rect">
              <a:avLst/>
            </a:prstGeom>
            <a:solidFill>
              <a:srgbClr val="0F0B08">
                <a:alpha val="85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27432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spc="-20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Food eaten </a:t>
              </a:r>
              <a:br>
                <a:rPr lang="en-US" sz="2400" spc="-20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</a:br>
              <a:r>
                <a:rPr lang="en-US" sz="2400" spc="-20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in a bad mood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228A7C-1E8E-2F4E-A619-FBE0F81282AC}"/>
                </a:ext>
              </a:extLst>
            </p:cNvPr>
            <p:cNvSpPr/>
            <p:nvPr/>
          </p:nvSpPr>
          <p:spPr>
            <a:xfrm>
              <a:off x="2439544" y="1978130"/>
              <a:ext cx="3595553" cy="4437853"/>
            </a:xfrm>
            <a:prstGeom prst="rect">
              <a:avLst/>
            </a:prstGeom>
            <a:noFill/>
            <a:ln w="57150">
              <a:solidFill>
                <a:srgbClr val="9875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DA23B425-83A9-3140-9BE1-86EDDE2A4F1D}"/>
                </a:ext>
              </a:extLst>
            </p:cNvPr>
            <p:cNvSpPr txBox="1">
              <a:spLocks/>
            </p:cNvSpPr>
            <p:nvPr/>
          </p:nvSpPr>
          <p:spPr>
            <a:xfrm>
              <a:off x="2420295" y="6435532"/>
              <a:ext cx="3643075" cy="958031"/>
            </a:xfrm>
            <a:prstGeom prst="rect">
              <a:avLst/>
            </a:prstGeom>
            <a:solidFill>
              <a:srgbClr val="0F0B08">
                <a:alpha val="85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27432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spc="-20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Food eaten </a:t>
              </a:r>
              <a:br>
                <a:rPr lang="en-US" sz="2400" spc="-20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</a:br>
              <a:r>
                <a:rPr lang="en-US" sz="2400" spc="-20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in an okay mood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B94B7D-2DEF-E54E-A5F2-D752E5AA6D6D}"/>
                </a:ext>
              </a:extLst>
            </p:cNvPr>
            <p:cNvSpPr/>
            <p:nvPr/>
          </p:nvSpPr>
          <p:spPr>
            <a:xfrm>
              <a:off x="6112624" y="1978130"/>
              <a:ext cx="3595553" cy="4437853"/>
            </a:xfrm>
            <a:prstGeom prst="rect">
              <a:avLst/>
            </a:prstGeom>
            <a:noFill/>
            <a:ln w="57150">
              <a:solidFill>
                <a:srgbClr val="9875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1CE26E67-DC5E-0F43-9056-73AF6BCB0047}"/>
                </a:ext>
              </a:extLst>
            </p:cNvPr>
            <p:cNvSpPr txBox="1">
              <a:spLocks/>
            </p:cNvSpPr>
            <p:nvPr/>
          </p:nvSpPr>
          <p:spPr>
            <a:xfrm>
              <a:off x="6093374" y="6435532"/>
              <a:ext cx="3643075" cy="958031"/>
            </a:xfrm>
            <a:prstGeom prst="rect">
              <a:avLst/>
            </a:prstGeom>
            <a:solidFill>
              <a:srgbClr val="0F0B08">
                <a:alpha val="85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27432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spc="-20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Food eaten </a:t>
              </a:r>
              <a:br>
                <a:rPr lang="en-US" sz="2400" spc="-20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</a:br>
              <a:r>
                <a:rPr lang="en-US" sz="2400" spc="-20" dirty="0">
                  <a:solidFill>
                    <a:schemeClr val="bg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in a good mood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AACC3-6911-264E-8244-92DE7DD6AD11}"/>
              </a:ext>
            </a:extLst>
          </p:cNvPr>
          <p:cNvSpPr/>
          <p:nvPr/>
        </p:nvSpPr>
        <p:spPr>
          <a:xfrm>
            <a:off x="0" y="284249"/>
            <a:ext cx="7053943" cy="620104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Ask them &amp; use responses to configure the tool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13A3B2F-0617-324F-9C9C-75860E23BC27}"/>
              </a:ext>
            </a:extLst>
          </p:cNvPr>
          <p:cNvSpPr txBox="1">
            <a:spLocks/>
          </p:cNvSpPr>
          <p:nvPr/>
        </p:nvSpPr>
        <p:spPr>
          <a:xfrm>
            <a:off x="113431" y="6152344"/>
            <a:ext cx="8089652" cy="72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Avenir Book" panose="02000503020000020003" pitchFamily="2" charset="0"/>
                <a:ea typeface="Avenir Heavy" charset="0"/>
                <a:cs typeface="Avenir Heavy" charset="0"/>
              </a:rPr>
              <a:t>And corresponding ways of reviewing the data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36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5E7CEA9-ADE9-B04C-8583-3C72CCA00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4"/>
          <a:stretch/>
        </p:blipFill>
        <p:spPr bwMode="auto">
          <a:xfrm>
            <a:off x="32391" y="208120"/>
            <a:ext cx="9079217" cy="62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BD8EC2-240B-2544-AE47-0178854837A7}"/>
              </a:ext>
            </a:extLst>
          </p:cNvPr>
          <p:cNvSpPr/>
          <p:nvPr/>
        </p:nvSpPr>
        <p:spPr>
          <a:xfrm>
            <a:off x="0" y="284249"/>
            <a:ext cx="7053943" cy="620104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Ask them &amp; use responses to configure the tool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8DAD31-B6F1-9A47-9E35-ECDE59054225}"/>
              </a:ext>
            </a:extLst>
          </p:cNvPr>
          <p:cNvSpPr/>
          <p:nvPr/>
        </p:nvSpPr>
        <p:spPr>
          <a:xfrm>
            <a:off x="32390" y="6581001"/>
            <a:ext cx="90792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444444"/>
                </a:solidFill>
                <a:latin typeface="Avenir Book" panose="02000503020000020003" pitchFamily="2" charset="0"/>
              </a:rPr>
              <a:t>Examining Opportunities for Goal-Directed Self-Tracking to Support Chronic Condition Management.</a:t>
            </a:r>
            <a:r>
              <a:rPr lang="en-US" sz="1200" dirty="0">
                <a:solidFill>
                  <a:srgbClr val="444444"/>
                </a:solidFill>
                <a:latin typeface="Avenir Book" panose="02000503020000020003" pitchFamily="2" charset="0"/>
              </a:rPr>
              <a:t> Schroeder et al. 2019.</a:t>
            </a:r>
            <a:endParaRPr lang="en-US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658839" y="1890848"/>
            <a:ext cx="7789202" cy="2106930"/>
            <a:chOff x="808112" y="172329"/>
            <a:chExt cx="10385603" cy="28092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12" y="983169"/>
              <a:ext cx="1342874" cy="199840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652764" y="2527366"/>
              <a:ext cx="128016" cy="208483"/>
              <a:chOff x="1975104" y="3006547"/>
              <a:chExt cx="128016" cy="208483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975104" y="3006547"/>
                <a:ext cx="128016" cy="208483"/>
              </a:xfrm>
              <a:prstGeom prst="ellipse">
                <a:avLst/>
              </a:prstGeom>
              <a:solidFill>
                <a:srgbClr val="4C2E85"/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999489" y="3068725"/>
                <a:ext cx="76810" cy="4754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" name="Oval 7"/>
              <p:cNvSpPr/>
              <p:nvPr/>
            </p:nvSpPr>
            <p:spPr>
              <a:xfrm flipV="1">
                <a:off x="1997075" y="3129281"/>
                <a:ext cx="45719" cy="4571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Oval 8"/>
              <p:cNvSpPr/>
              <p:nvPr/>
            </p:nvSpPr>
            <p:spPr>
              <a:xfrm flipV="1">
                <a:off x="2044700" y="3129281"/>
                <a:ext cx="45719" cy="4571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" name="Right Arrow 9"/>
            <p:cNvSpPr/>
            <p:nvPr/>
          </p:nvSpPr>
          <p:spPr>
            <a:xfrm>
              <a:off x="3190014" y="1932911"/>
              <a:ext cx="1038074" cy="419724"/>
            </a:xfrm>
            <a:prstGeom prst="rightArrow">
              <a:avLst/>
            </a:prstGeom>
            <a:solidFill>
              <a:srgbClr val="BBA4DC"/>
            </a:solidFill>
            <a:ln>
              <a:solidFill>
                <a:srgbClr val="402D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294796" y="983169"/>
              <a:ext cx="1537255" cy="1998400"/>
              <a:chOff x="3471345" y="1405200"/>
              <a:chExt cx="1537255" cy="19984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1345" y="1405200"/>
                <a:ext cx="1342874" cy="19984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232842">
                <a:off x="4619837" y="2661176"/>
                <a:ext cx="388763" cy="57644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2556" t="62571" b="-10229"/>
              <a:stretch/>
            </p:blipFill>
            <p:spPr>
              <a:xfrm>
                <a:off x="4566683" y="2838892"/>
                <a:ext cx="143573" cy="273642"/>
              </a:xfrm>
              <a:prstGeom prst="rect">
                <a:avLst/>
              </a:prstGeom>
            </p:spPr>
          </p:pic>
        </p:grpSp>
        <p:sp>
          <p:nvSpPr>
            <p:cNvPr id="15" name="Cloud Callout 14"/>
            <p:cNvSpPr/>
            <p:nvPr/>
          </p:nvSpPr>
          <p:spPr>
            <a:xfrm>
              <a:off x="6122691" y="172329"/>
              <a:ext cx="1038570" cy="810840"/>
            </a:xfrm>
            <a:prstGeom prst="cloud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>
                  <a:solidFill>
                    <a:schemeClr val="tx1"/>
                  </a:solidFill>
                  <a:latin typeface="Komikazoom" charset="0"/>
                  <a:ea typeface="Komikazoom" charset="0"/>
                  <a:cs typeface="Komikazoom" charset="0"/>
                </a:rPr>
                <a:t>!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7533614" y="1932911"/>
              <a:ext cx="1087872" cy="419724"/>
            </a:xfrm>
            <a:prstGeom prst="rightArrow">
              <a:avLst/>
            </a:prstGeom>
            <a:solidFill>
              <a:srgbClr val="BBA4DC"/>
            </a:solidFill>
            <a:ln>
              <a:solidFill>
                <a:srgbClr val="402D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71" t="32212" r="18391" b="61312"/>
            <a:stretch/>
          </p:blipFill>
          <p:spPr>
            <a:xfrm rot="11700000">
              <a:off x="1731500" y="1597963"/>
              <a:ext cx="140171" cy="129421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8882869" y="983168"/>
              <a:ext cx="2310846" cy="1998400"/>
              <a:chOff x="8882869" y="983168"/>
              <a:chExt cx="2310846" cy="19984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00000">
                <a:off x="9850841" y="983168"/>
                <a:ext cx="1342874" cy="1998400"/>
              </a:xfrm>
              <a:prstGeom prst="rect">
                <a:avLst/>
              </a:prstGeom>
            </p:spPr>
          </p:pic>
          <p:grpSp>
            <p:nvGrpSpPr>
              <p:cNvPr id="18" name="Group 17"/>
              <p:cNvGrpSpPr/>
              <p:nvPr/>
            </p:nvGrpSpPr>
            <p:grpSpPr>
              <a:xfrm rot="900000">
                <a:off x="10547077" y="2566697"/>
                <a:ext cx="128016" cy="208483"/>
                <a:chOff x="1975104" y="3006547"/>
                <a:chExt cx="128016" cy="208483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1975104" y="3006547"/>
                  <a:ext cx="128016" cy="208483"/>
                </a:xfrm>
                <a:prstGeom prst="ellipse">
                  <a:avLst/>
                </a:prstGeom>
                <a:solidFill>
                  <a:srgbClr val="4C2E85"/>
                </a:solidFill>
                <a:ln w="31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1999489" y="3068725"/>
                  <a:ext cx="76810" cy="47549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flipV="1">
                  <a:off x="1997075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 flipV="1">
                  <a:off x="2044700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9145759" y="1406768"/>
                <a:ext cx="732238" cy="0"/>
              </a:xfrm>
              <a:prstGeom prst="line">
                <a:avLst/>
              </a:prstGeom>
              <a:ln>
                <a:solidFill>
                  <a:srgbClr val="BBA4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8882869" y="1582028"/>
                <a:ext cx="732238" cy="0"/>
              </a:xfrm>
              <a:prstGeom prst="line">
                <a:avLst/>
              </a:prstGeom>
              <a:ln>
                <a:solidFill>
                  <a:srgbClr val="BBA4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9310307" y="2356516"/>
                <a:ext cx="732238" cy="0"/>
              </a:xfrm>
              <a:prstGeom prst="line">
                <a:avLst/>
              </a:prstGeom>
              <a:ln>
                <a:solidFill>
                  <a:srgbClr val="BBA4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8959787" y="2515934"/>
                <a:ext cx="1045017" cy="0"/>
              </a:xfrm>
              <a:prstGeom prst="line">
                <a:avLst/>
              </a:prstGeom>
              <a:ln>
                <a:solidFill>
                  <a:srgbClr val="BBA4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9215416" y="2636466"/>
                <a:ext cx="732238" cy="0"/>
              </a:xfrm>
              <a:prstGeom prst="line">
                <a:avLst/>
              </a:prstGeom>
              <a:ln>
                <a:solidFill>
                  <a:srgbClr val="BBA4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9435678" y="1197218"/>
                <a:ext cx="530667" cy="0"/>
              </a:xfrm>
              <a:prstGeom prst="line">
                <a:avLst/>
              </a:prstGeom>
              <a:ln>
                <a:solidFill>
                  <a:srgbClr val="BBA4D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itle 4"/>
          <p:cNvSpPr txBox="1">
            <a:spLocks/>
          </p:cNvSpPr>
          <p:nvPr/>
        </p:nvSpPr>
        <p:spPr>
          <a:xfrm>
            <a:off x="243358" y="1127600"/>
            <a:ext cx="6515100" cy="5596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Self-monitoring and self-regulation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B7D2-24B9-B04F-9CD2-046688EC1D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01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89E2A3-3F0B-F740-A48F-52236AE07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666" y="-100483"/>
            <a:ext cx="5918361" cy="59888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EAEDC7-6976-024C-876C-F5AFA5137314}"/>
              </a:ext>
            </a:extLst>
          </p:cNvPr>
          <p:cNvSpPr/>
          <p:nvPr/>
        </p:nvSpPr>
        <p:spPr>
          <a:xfrm>
            <a:off x="1" y="284249"/>
            <a:ext cx="4411226" cy="620104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Design for changing goals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98A042-C446-3E4B-B846-F0FB38016D32}"/>
              </a:ext>
            </a:extLst>
          </p:cNvPr>
          <p:cNvSpPr/>
          <p:nvPr/>
        </p:nvSpPr>
        <p:spPr>
          <a:xfrm>
            <a:off x="3391318" y="6550223"/>
            <a:ext cx="615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444444"/>
                </a:solidFill>
                <a:latin typeface="Avenir Book" panose="02000503020000020003" pitchFamily="2" charset="0"/>
              </a:rPr>
              <a:t>A Lived Informatics Model of Personal Informatics. </a:t>
            </a:r>
            <a:r>
              <a:rPr lang="en-US" sz="1400" dirty="0">
                <a:solidFill>
                  <a:srgbClr val="444444"/>
                </a:solidFill>
                <a:latin typeface="Avenir Book" panose="02000503020000020003" pitchFamily="2" charset="0"/>
              </a:rPr>
              <a:t>Epstein et al. 2014.</a:t>
            </a:r>
            <a:endParaRPr lang="en-US" sz="1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47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89E2A3-3F0B-F740-A48F-52236AE07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666" y="-100483"/>
            <a:ext cx="5918361" cy="59888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EAEDC7-6976-024C-876C-F5AFA5137314}"/>
              </a:ext>
            </a:extLst>
          </p:cNvPr>
          <p:cNvSpPr/>
          <p:nvPr/>
        </p:nvSpPr>
        <p:spPr>
          <a:xfrm>
            <a:off x="1" y="284249"/>
            <a:ext cx="4411226" cy="620104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Design for changing goals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D03FFF-58E1-A546-903F-08C23BA7E712}"/>
              </a:ext>
            </a:extLst>
          </p:cNvPr>
          <p:cNvSpPr/>
          <p:nvPr/>
        </p:nvSpPr>
        <p:spPr>
          <a:xfrm>
            <a:off x="163154" y="3959051"/>
            <a:ext cx="32532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A goal may temporarily or permanently cease to be someone’s priority. </a:t>
            </a:r>
            <a:b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</a:br>
            <a:b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</a:br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Designs should respect this!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F73196-7D11-974C-8946-1953CD77B295}"/>
              </a:ext>
            </a:extLst>
          </p:cNvPr>
          <p:cNvCxnSpPr>
            <a:cxnSpLocks/>
          </p:cNvCxnSpPr>
          <p:nvPr/>
        </p:nvCxnSpPr>
        <p:spPr>
          <a:xfrm flipH="1">
            <a:off x="3416440" y="4477816"/>
            <a:ext cx="2039816" cy="0"/>
          </a:xfrm>
          <a:prstGeom prst="line">
            <a:avLst/>
          </a:prstGeom>
          <a:ln w="38100">
            <a:solidFill>
              <a:srgbClr val="402D6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2D925F1-23AB-6941-8843-200D6BDDAF1C}"/>
              </a:ext>
            </a:extLst>
          </p:cNvPr>
          <p:cNvSpPr/>
          <p:nvPr/>
        </p:nvSpPr>
        <p:spPr>
          <a:xfrm>
            <a:off x="163154" y="6347372"/>
            <a:ext cx="46878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444444"/>
                </a:solidFill>
                <a:latin typeface="Avenir Book" panose="02000503020000020003" pitchFamily="2" charset="0"/>
              </a:rPr>
              <a:t>Reconsidering the Device in the Drawer: Lapses as a Design Opportunity in Personal Informatics. </a:t>
            </a:r>
            <a:r>
              <a:rPr lang="en-US" sz="1300" dirty="0">
                <a:solidFill>
                  <a:srgbClr val="444444"/>
                </a:solidFill>
                <a:latin typeface="Avenir Book" panose="02000503020000020003" pitchFamily="2" charset="0"/>
              </a:rPr>
              <a:t>Epstein et al. 2016.</a:t>
            </a:r>
            <a:endParaRPr lang="en-US" sz="13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60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29E111-A8C4-4B43-93E3-6C2EFF68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666" y="-100483"/>
            <a:ext cx="5918361" cy="59888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EAEDC7-6976-024C-876C-F5AFA5137314}"/>
              </a:ext>
            </a:extLst>
          </p:cNvPr>
          <p:cNvSpPr/>
          <p:nvPr/>
        </p:nvSpPr>
        <p:spPr>
          <a:xfrm>
            <a:off x="1" y="284249"/>
            <a:ext cx="4411226" cy="620104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Design for changing goals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D03FFF-58E1-A546-903F-08C23BA7E712}"/>
              </a:ext>
            </a:extLst>
          </p:cNvPr>
          <p:cNvSpPr/>
          <p:nvPr/>
        </p:nvSpPr>
        <p:spPr>
          <a:xfrm>
            <a:off x="127984" y="1289085"/>
            <a:ext cx="325830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When someone comes back to tracking, their goal may have changed.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Check in again.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Can the tool adapt to changes?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If the tool can’t adapt, can you point them to another tool and let them bring their data?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F73196-7D11-974C-8946-1953CD77B295}"/>
              </a:ext>
            </a:extLst>
          </p:cNvPr>
          <p:cNvCxnSpPr>
            <a:cxnSpLocks/>
          </p:cNvCxnSpPr>
          <p:nvPr/>
        </p:nvCxnSpPr>
        <p:spPr>
          <a:xfrm flipV="1">
            <a:off x="5109590" y="1688124"/>
            <a:ext cx="0" cy="874206"/>
          </a:xfrm>
          <a:prstGeom prst="line">
            <a:avLst/>
          </a:prstGeom>
          <a:ln w="38100">
            <a:solidFill>
              <a:srgbClr val="402D6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2DCB42-0BDA-3041-826D-0BC0D1FF003E}"/>
              </a:ext>
            </a:extLst>
          </p:cNvPr>
          <p:cNvCxnSpPr>
            <a:cxnSpLocks/>
          </p:cNvCxnSpPr>
          <p:nvPr/>
        </p:nvCxnSpPr>
        <p:spPr>
          <a:xfrm flipH="1">
            <a:off x="5109589" y="1226721"/>
            <a:ext cx="1" cy="461402"/>
          </a:xfrm>
          <a:prstGeom prst="line">
            <a:avLst/>
          </a:prstGeom>
          <a:ln w="38100">
            <a:solidFill>
              <a:srgbClr val="402D6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75F57-7601-7F40-A4E8-8ED6AA120B7B}"/>
              </a:ext>
            </a:extLst>
          </p:cNvPr>
          <p:cNvCxnSpPr>
            <a:cxnSpLocks/>
          </p:cNvCxnSpPr>
          <p:nvPr/>
        </p:nvCxnSpPr>
        <p:spPr>
          <a:xfrm flipH="1">
            <a:off x="3310666" y="1688123"/>
            <a:ext cx="1798924" cy="0"/>
          </a:xfrm>
          <a:prstGeom prst="line">
            <a:avLst/>
          </a:prstGeom>
          <a:ln w="38100">
            <a:solidFill>
              <a:srgbClr val="4C2E8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32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riangle 37">
            <a:extLst>
              <a:ext uri="{FF2B5EF4-FFF2-40B4-BE49-F238E27FC236}">
                <a16:creationId xmlns:a16="http://schemas.microsoft.com/office/drawing/2014/main" id="{30D10079-5FFE-3844-9D2D-81CEC16206E6}"/>
              </a:ext>
            </a:extLst>
          </p:cNvPr>
          <p:cNvSpPr/>
          <p:nvPr/>
        </p:nvSpPr>
        <p:spPr>
          <a:xfrm rot="10800000">
            <a:off x="5103047" y="3437008"/>
            <a:ext cx="411983" cy="204303"/>
          </a:xfrm>
          <a:prstGeom prst="triangle">
            <a:avLst/>
          </a:prstGeom>
          <a:solidFill>
            <a:srgbClr val="816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ECC93179-1FB9-F74B-B80F-DE933A1D1479}"/>
              </a:ext>
            </a:extLst>
          </p:cNvPr>
          <p:cNvSpPr/>
          <p:nvPr/>
        </p:nvSpPr>
        <p:spPr>
          <a:xfrm rot="10800000">
            <a:off x="5103047" y="2538596"/>
            <a:ext cx="411983" cy="204303"/>
          </a:xfrm>
          <a:prstGeom prst="triangle">
            <a:avLst/>
          </a:prstGeom>
          <a:solidFill>
            <a:srgbClr val="816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EAEDC7-6976-024C-876C-F5AFA5137314}"/>
              </a:ext>
            </a:extLst>
          </p:cNvPr>
          <p:cNvSpPr/>
          <p:nvPr/>
        </p:nvSpPr>
        <p:spPr>
          <a:xfrm>
            <a:off x="1" y="284249"/>
            <a:ext cx="4411226" cy="620104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venir Book" panose="02000503020000020003" pitchFamily="2" charset="0"/>
              </a:rPr>
              <a:t>Design for changing goals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9662C0-5470-A548-9583-597A87A516CE}"/>
              </a:ext>
            </a:extLst>
          </p:cNvPr>
          <p:cNvSpPr/>
          <p:nvPr/>
        </p:nvSpPr>
        <p:spPr>
          <a:xfrm>
            <a:off x="4410096" y="2742899"/>
            <a:ext cx="1797886" cy="695909"/>
          </a:xfrm>
          <a:prstGeom prst="rect">
            <a:avLst/>
          </a:prstGeom>
          <a:solidFill>
            <a:srgbClr val="4C2E85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Formulate Hypotheses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AE6A68-2ED6-B44E-A52A-968C50DB165F}"/>
              </a:ext>
            </a:extLst>
          </p:cNvPr>
          <p:cNvSpPr/>
          <p:nvPr/>
        </p:nvSpPr>
        <p:spPr>
          <a:xfrm>
            <a:off x="4410096" y="3693406"/>
            <a:ext cx="1797886" cy="695909"/>
          </a:xfrm>
          <a:prstGeom prst="rect">
            <a:avLst/>
          </a:prstGeom>
          <a:solidFill>
            <a:srgbClr val="9875B4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Test</a:t>
            </a:r>
            <a:br>
              <a:rPr lang="en-US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Hypothesis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B602C5-090B-2A48-98C5-CA31B3E30546}"/>
              </a:ext>
            </a:extLst>
          </p:cNvPr>
          <p:cNvSpPr/>
          <p:nvPr/>
        </p:nvSpPr>
        <p:spPr>
          <a:xfrm>
            <a:off x="4410096" y="4593618"/>
            <a:ext cx="1797886" cy="695909"/>
          </a:xfrm>
          <a:prstGeom prst="rect">
            <a:avLst/>
          </a:prstGeom>
          <a:solidFill>
            <a:srgbClr val="9875B4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Interpret Results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7ABE64-E371-C349-B262-FA22A9BB3D19}"/>
              </a:ext>
            </a:extLst>
          </p:cNvPr>
          <p:cNvSpPr/>
          <p:nvPr/>
        </p:nvSpPr>
        <p:spPr>
          <a:xfrm>
            <a:off x="4410096" y="1842687"/>
            <a:ext cx="1797886" cy="695909"/>
          </a:xfrm>
          <a:prstGeom prst="rect">
            <a:avLst/>
          </a:prstGeom>
          <a:solidFill>
            <a:srgbClr val="4C2E85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Track food </a:t>
            </a:r>
            <a:br>
              <a:rPr lang="en-US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&amp; symptoms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FF0EA7-E607-7E45-AF6A-04377941645F}"/>
              </a:ext>
            </a:extLst>
          </p:cNvPr>
          <p:cNvSpPr/>
          <p:nvPr/>
        </p:nvSpPr>
        <p:spPr>
          <a:xfrm>
            <a:off x="127984" y="1289085"/>
            <a:ext cx="325830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When someone comes back to tracking, their goal may have changed.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Check in again.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Can the tool adapt to changes?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If the tool can’t adapt, can you point them to another tool and let them bring their data?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C8414F-8F62-8243-8E71-F185CF4657FF}"/>
              </a:ext>
            </a:extLst>
          </p:cNvPr>
          <p:cNvSpPr/>
          <p:nvPr/>
        </p:nvSpPr>
        <p:spPr>
          <a:xfrm rot="16200000">
            <a:off x="3674491" y="3690827"/>
            <a:ext cx="1010360" cy="386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Iterate</a:t>
            </a:r>
          </a:p>
        </p:txBody>
      </p:sp>
      <p:sp>
        <p:nvSpPr>
          <p:cNvPr id="33" name="U-Turn Arrow 32">
            <a:extLst>
              <a:ext uri="{FF2B5EF4-FFF2-40B4-BE49-F238E27FC236}">
                <a16:creationId xmlns:a16="http://schemas.microsoft.com/office/drawing/2014/main" id="{258091AC-FCF6-7B49-B257-22D6D71FAFFE}"/>
              </a:ext>
            </a:extLst>
          </p:cNvPr>
          <p:cNvSpPr/>
          <p:nvPr/>
        </p:nvSpPr>
        <p:spPr>
          <a:xfrm rot="5400000" flipH="1" flipV="1">
            <a:off x="3204137" y="3846977"/>
            <a:ext cx="1988188" cy="403631"/>
          </a:xfrm>
          <a:prstGeom prst="uturnArrow">
            <a:avLst>
              <a:gd name="adj1" fmla="val 7810"/>
              <a:gd name="adj2" fmla="val 16405"/>
              <a:gd name="adj3" fmla="val 22385"/>
              <a:gd name="adj4" fmla="val 35155"/>
              <a:gd name="adj5" fmla="val 9955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U-Turn Arrow 33">
            <a:extLst>
              <a:ext uri="{FF2B5EF4-FFF2-40B4-BE49-F238E27FC236}">
                <a16:creationId xmlns:a16="http://schemas.microsoft.com/office/drawing/2014/main" id="{06DC81AC-F982-1845-A468-04150A88B01C}"/>
              </a:ext>
            </a:extLst>
          </p:cNvPr>
          <p:cNvSpPr/>
          <p:nvPr/>
        </p:nvSpPr>
        <p:spPr>
          <a:xfrm rot="5400000" flipH="1" flipV="1">
            <a:off x="2756988" y="3389777"/>
            <a:ext cx="2902588" cy="403631"/>
          </a:xfrm>
          <a:prstGeom prst="uturnArrow">
            <a:avLst>
              <a:gd name="adj1" fmla="val 7810"/>
              <a:gd name="adj2" fmla="val 16405"/>
              <a:gd name="adj3" fmla="val 22385"/>
              <a:gd name="adj4" fmla="val 35155"/>
              <a:gd name="adj5" fmla="val 9955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E37C2064-FBA4-9143-946D-12AA1A19C4A4}"/>
              </a:ext>
            </a:extLst>
          </p:cNvPr>
          <p:cNvSpPr/>
          <p:nvPr/>
        </p:nvSpPr>
        <p:spPr>
          <a:xfrm rot="10800000">
            <a:off x="5103047" y="4389315"/>
            <a:ext cx="411983" cy="204303"/>
          </a:xfrm>
          <a:prstGeom prst="triangle">
            <a:avLst/>
          </a:prstGeom>
          <a:solidFill>
            <a:srgbClr val="816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F85906F-9699-9C4D-A1F2-BA85FAF58CA2}"/>
              </a:ext>
            </a:extLst>
          </p:cNvPr>
          <p:cNvSpPr/>
          <p:nvPr/>
        </p:nvSpPr>
        <p:spPr>
          <a:xfrm>
            <a:off x="6563085" y="1105320"/>
            <a:ext cx="219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Different tools for different tasks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26AE83-5B89-1F41-961B-DEB0CD5DF47D}"/>
              </a:ext>
            </a:extLst>
          </p:cNvPr>
          <p:cNvSpPr/>
          <p:nvPr/>
        </p:nvSpPr>
        <p:spPr>
          <a:xfrm>
            <a:off x="6320413" y="1842686"/>
            <a:ext cx="2695604" cy="1594321"/>
          </a:xfrm>
          <a:prstGeom prst="rect">
            <a:avLst/>
          </a:prstGeom>
          <a:solidFill>
            <a:srgbClr val="4C2E85"/>
          </a:solidFill>
        </p:spPr>
        <p:txBody>
          <a:bodyPr wrap="square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Photo-based food journal, capture as much as practical in a low burden way, sacrificing some rigor.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F335B22-2E01-2049-BA3E-3298C11010EB}"/>
              </a:ext>
            </a:extLst>
          </p:cNvPr>
          <p:cNvSpPr/>
          <p:nvPr/>
        </p:nvSpPr>
        <p:spPr>
          <a:xfrm>
            <a:off x="6320413" y="3695206"/>
            <a:ext cx="2695604" cy="1594321"/>
          </a:xfrm>
          <a:prstGeom prst="rect">
            <a:avLst/>
          </a:prstGeom>
          <a:solidFill>
            <a:srgbClr val="9874B4"/>
          </a:solidFill>
        </p:spPr>
        <p:txBody>
          <a:bodyPr wrap="square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App to scaffold designing, conducting, and analyzing self-experiments to test one nutrient with high rigor.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9006D3-2241-374D-9084-CAD56E4C0895}"/>
              </a:ext>
            </a:extLst>
          </p:cNvPr>
          <p:cNvSpPr/>
          <p:nvPr/>
        </p:nvSpPr>
        <p:spPr>
          <a:xfrm>
            <a:off x="4572000" y="65741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444444"/>
                </a:solidFill>
                <a:latin typeface="Avenir Book" panose="02000503020000020003" pitchFamily="2" charset="0"/>
              </a:rPr>
              <a:t>The Importance of Starting With Goals in N-of-1 Studies. </a:t>
            </a:r>
            <a:r>
              <a:rPr lang="en-US" sz="1200" dirty="0">
                <a:solidFill>
                  <a:srgbClr val="444444"/>
                </a:solidFill>
                <a:latin typeface="Avenir Book" panose="02000503020000020003" pitchFamily="2" charset="0"/>
              </a:rPr>
              <a:t>(2020).</a:t>
            </a:r>
            <a:endParaRPr lang="en-US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50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80E28E-977B-B948-9EB2-0B476160D3A3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908808" cy="6858000"/>
          </a:xfrm>
          <a:prstGeom prst="rect">
            <a:avLst/>
          </a:prstGeom>
          <a:solidFill>
            <a:srgbClr val="DCD5E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0574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>
              <a:solidFill>
                <a:schemeClr val="tx1"/>
              </a:solidFill>
              <a:latin typeface="Avenir" panose="02000503020000020003" pitchFamily="2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8AB3-7073-C84F-9840-1AE5C06E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6" y="0"/>
            <a:ext cx="4345283" cy="132556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venir Medium" panose="02000503020000020003" pitchFamily="2" charset="0"/>
              </a:rPr>
              <a:t>Goal misalignments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7C346-3481-F54B-8B29-FF6003EC8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23" y="1215033"/>
            <a:ext cx="354141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Result from tool selection, tool designers, and people. 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Misalignments can occur about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the long-term health goal and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how to use tracking to achieve that goal.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AB65F1-189A-4344-8570-C60C66E24BAA}"/>
              </a:ext>
            </a:extLst>
          </p:cNvPr>
          <p:cNvSpPr/>
          <p:nvPr/>
        </p:nvSpPr>
        <p:spPr>
          <a:xfrm>
            <a:off x="3908810" y="0"/>
            <a:ext cx="5235190" cy="6858000"/>
          </a:xfrm>
          <a:prstGeom prst="rect">
            <a:avLst/>
          </a:prstGeom>
          <a:solidFill>
            <a:srgbClr val="4C2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8990FB-2712-DD45-8BCB-63B27FBA53FF}"/>
              </a:ext>
            </a:extLst>
          </p:cNvPr>
          <p:cNvSpPr txBox="1">
            <a:spLocks/>
          </p:cNvSpPr>
          <p:nvPr/>
        </p:nvSpPr>
        <p:spPr>
          <a:xfrm>
            <a:off x="4109774" y="-10048"/>
            <a:ext cx="52552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venir Medium" panose="02000503020000020003" pitchFamily="2" charset="0"/>
              </a:rPr>
              <a:t>Can be (partially) addressed by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DE18D6-FCE8-C044-8187-F2774605F8A7}"/>
              </a:ext>
            </a:extLst>
          </p:cNvPr>
          <p:cNvSpPr txBox="1">
            <a:spLocks/>
          </p:cNvSpPr>
          <p:nvPr/>
        </p:nvSpPr>
        <p:spPr>
          <a:xfrm>
            <a:off x="4200212" y="1142801"/>
            <a:ext cx="478301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Asking people and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prompting communication about goals,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using the responses to enable or disable specific features, or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using responses to scaffold selection, configuration, and use of health tracking tools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Designing for changing goals</a:t>
            </a:r>
          </a:p>
          <a:p>
            <a:pPr marL="0" indent="0">
              <a:buNone/>
            </a:pPr>
            <a:endParaRPr lang="en-US" sz="1800" dirty="0">
              <a:solidFill>
                <a:schemeClr val="bg1">
                  <a:lumMod val="85000"/>
                </a:schemeClr>
              </a:solidFill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Requires knowledge &amp; expertise in tracking, the health conditions, and the lived experience.   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Avenir Book" panose="02000503020000020003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  <a:latin typeface="Avenir Book" panose="02000503020000020003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6818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92DD6DC-023B-7A46-A666-59A89185772F}"/>
              </a:ext>
            </a:extLst>
          </p:cNvPr>
          <p:cNvGrpSpPr/>
          <p:nvPr/>
        </p:nvGrpSpPr>
        <p:grpSpPr>
          <a:xfrm>
            <a:off x="90437" y="110709"/>
            <a:ext cx="9299270" cy="6636581"/>
            <a:chOff x="204792" y="964950"/>
            <a:chExt cx="6878572" cy="49090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9138" y="1217134"/>
              <a:ext cx="713555" cy="95140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99138" y="2178386"/>
              <a:ext cx="709643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Christina Chung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7796" y="1217134"/>
              <a:ext cx="754358" cy="95140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57796" y="2178385"/>
              <a:ext cx="770194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Elena</a:t>
              </a:r>
              <a:b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Agapie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8473" y="2875626"/>
              <a:ext cx="727454" cy="9514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2775" y="2875626"/>
              <a:ext cx="713555" cy="9514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32774" y="3800656"/>
              <a:ext cx="728533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Ravi</a:t>
              </a:r>
              <a:b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 dirty="0" err="1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Karkar</a:t>
              </a:r>
              <a:endParaRPr lang="en-US" sz="13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98472" y="3800656"/>
              <a:ext cx="742724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Jessica Schroeder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6225" y="2875626"/>
              <a:ext cx="665984" cy="95140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660452" y="3800656"/>
              <a:ext cx="665737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Jane </a:t>
              </a:r>
              <a:r>
                <a:rPr lang="en-US" sz="1300" dirty="0" err="1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Hoffswell</a:t>
              </a:r>
              <a:endParaRPr lang="en-US" sz="13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1875" y="2875626"/>
              <a:ext cx="697012" cy="95140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3470" y="3800656"/>
              <a:ext cx="709643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Daniel Epstein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359" y="2875627"/>
              <a:ext cx="739314" cy="98191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04792" y="3800656"/>
              <a:ext cx="697013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James</a:t>
              </a:r>
              <a:b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Fogarty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17716" r="3238"/>
            <a:stretch/>
          </p:blipFill>
          <p:spPr>
            <a:xfrm>
              <a:off x="271242" y="1217134"/>
              <a:ext cx="757743" cy="9586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61797" y="2177412"/>
              <a:ext cx="1495713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Julie</a:t>
              </a:r>
              <a:br>
                <a:rPr lang="en-US" sz="130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Kientz</a:t>
              </a:r>
              <a:endParaRPr lang="en-US" sz="13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8854" y="5491524"/>
              <a:ext cx="1197084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Jasmine</a:t>
              </a:r>
              <a:b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Zia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41885" y="5484742"/>
              <a:ext cx="1197084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Allison</a:t>
              </a:r>
              <a:b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Cole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25333" y="3858370"/>
              <a:ext cx="1197084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Laura</a:t>
              </a:r>
              <a:b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Pina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5358" y="4514720"/>
              <a:ext cx="793805" cy="98431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2">
              <a:grayscl/>
            </a:blip>
            <a:srcRect l="17588" r="1995"/>
            <a:stretch/>
          </p:blipFill>
          <p:spPr>
            <a:xfrm>
              <a:off x="1998473" y="4514720"/>
              <a:ext cx="778000" cy="96745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31946" y="4514720"/>
              <a:ext cx="780208" cy="96745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>
              <a:grayscl/>
            </a:blip>
            <a:stretch>
              <a:fillRect/>
            </a:stretch>
          </p:blipFill>
          <p:spPr>
            <a:xfrm>
              <a:off x="3603627" y="1247906"/>
              <a:ext cx="706406" cy="94308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5"/>
            <a:srcRect l="8158" r="13651"/>
            <a:stretch/>
          </p:blipFill>
          <p:spPr>
            <a:xfrm>
              <a:off x="4425333" y="2875626"/>
              <a:ext cx="747212" cy="95564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312895" y="3841104"/>
              <a:ext cx="1197084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Jennifer</a:t>
              </a:r>
            </a:p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Kang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6">
              <a:grayscl/>
            </a:blip>
            <a:srcRect l="13298" r="10835"/>
            <a:stretch/>
          </p:blipFill>
          <p:spPr>
            <a:xfrm>
              <a:off x="5312896" y="2880069"/>
              <a:ext cx="722885" cy="95284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973236" y="5499789"/>
              <a:ext cx="1159009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Roger</a:t>
              </a:r>
            </a:p>
            <a:p>
              <a:r>
                <a:rPr lang="en-US" sz="1300" dirty="0" err="1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Vilardaga</a:t>
              </a:r>
              <a:endParaRPr lang="en-US" sz="13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36793" y="2170797"/>
              <a:ext cx="661747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Nicole</a:t>
              </a:r>
            </a:p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Lee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5651" y="964950"/>
              <a:ext cx="3366819" cy="22450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b="1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Human Centered Design &amp; Engineering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0361" y="2661536"/>
              <a:ext cx="3366819" cy="22450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b="1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Computer Science &amp; Engineering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004" y="4273868"/>
              <a:ext cx="3366819" cy="22450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b="1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Medicine</a:t>
              </a:r>
            </a:p>
          </p:txBody>
        </p:sp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5B4552F2-4D32-7546-98FC-699E08936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246" y="1169607"/>
              <a:ext cx="674249" cy="101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DB98732-A29A-FF42-8D68-F103A0855347}"/>
                </a:ext>
              </a:extLst>
            </p:cNvPr>
            <p:cNvSpPr txBox="1"/>
            <p:nvPr/>
          </p:nvSpPr>
          <p:spPr>
            <a:xfrm>
              <a:off x="2841913" y="2155301"/>
              <a:ext cx="661747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Susanne</a:t>
              </a:r>
              <a:b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Kirchner</a:t>
              </a:r>
            </a:p>
          </p:txBody>
        </p:sp>
        <p:pic>
          <p:nvPicPr>
            <p:cNvPr id="5124" name="Picture 4" descr="Natalia Murinova M.D., M.H.A. | UW Medicine">
              <a:extLst>
                <a:ext uri="{FF2B5EF4-FFF2-40B4-BE49-F238E27FC236}">
                  <a16:creationId xmlns:a16="http://schemas.microsoft.com/office/drawing/2014/main" id="{671EBCB2-78B1-6C46-AC86-4B32BADE3F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2" r="11069"/>
            <a:stretch/>
          </p:blipFill>
          <p:spPr bwMode="auto">
            <a:xfrm>
              <a:off x="2855734" y="4514720"/>
              <a:ext cx="752289" cy="967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75926EC-C068-774C-9048-62D20323ABAC}"/>
                </a:ext>
              </a:extLst>
            </p:cNvPr>
            <p:cNvSpPr txBox="1"/>
            <p:nvPr/>
          </p:nvSpPr>
          <p:spPr>
            <a:xfrm>
              <a:off x="2858630" y="5491524"/>
              <a:ext cx="1159009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Natalia</a:t>
              </a:r>
              <a:b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 dirty="0" err="1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Murinova</a:t>
              </a:r>
              <a:endParaRPr lang="en-US" sz="13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7E8A881-98C1-CB4F-A1A7-172D133356F9}"/>
                </a:ext>
              </a:extLst>
            </p:cNvPr>
            <p:cNvSpPr txBox="1"/>
            <p:nvPr/>
          </p:nvSpPr>
          <p:spPr>
            <a:xfrm>
              <a:off x="4557416" y="5442037"/>
              <a:ext cx="1930221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 err="1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Qiaosi</a:t>
              </a:r>
              <a:b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</a:br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Wang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25F607B-09CF-4B4F-9318-E2C09C2F160D}"/>
                </a:ext>
              </a:extLst>
            </p:cNvPr>
            <p:cNvSpPr txBox="1"/>
            <p:nvPr/>
          </p:nvSpPr>
          <p:spPr>
            <a:xfrm>
              <a:off x="3716545" y="5418806"/>
              <a:ext cx="1930221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 err="1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Sonali</a:t>
              </a:r>
              <a:endParaRPr lang="en-US" sz="13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endParaRPr>
            </a:p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Mishra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B7AEC49-E6CF-464D-A62D-FF00860E3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7" r="9607"/>
            <a:stretch/>
          </p:blipFill>
          <p:spPr>
            <a:xfrm>
              <a:off x="3716546" y="4514875"/>
              <a:ext cx="739193" cy="95039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15AFBF-06D8-D045-9D9C-E1E1E69092C2}"/>
                </a:ext>
              </a:extLst>
            </p:cNvPr>
            <p:cNvSpPr txBox="1"/>
            <p:nvPr/>
          </p:nvSpPr>
          <p:spPr>
            <a:xfrm>
              <a:off x="3716545" y="4305140"/>
              <a:ext cx="3366819" cy="22450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b="1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Information</a:t>
              </a:r>
            </a:p>
          </p:txBody>
        </p:sp>
        <p:pic>
          <p:nvPicPr>
            <p:cNvPr id="50" name="Picture 6" descr="Qiaosi Wang - Graduate Research Assistant - Georgia Institute of Technology  | LinkedIn">
              <a:extLst>
                <a:ext uri="{FF2B5EF4-FFF2-40B4-BE49-F238E27FC236}">
                  <a16:creationId xmlns:a16="http://schemas.microsoft.com/office/drawing/2014/main" id="{80C8BF7C-E6B1-E149-8CAA-97128A4573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6" r="8575"/>
            <a:stretch/>
          </p:blipFill>
          <p:spPr bwMode="auto">
            <a:xfrm>
              <a:off x="4578591" y="4514875"/>
              <a:ext cx="706406" cy="950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C4ACBF2-9D3B-9F4F-A87E-8A199E3A1482}"/>
                </a:ext>
              </a:extLst>
            </p:cNvPr>
            <p:cNvSpPr txBox="1"/>
            <p:nvPr/>
          </p:nvSpPr>
          <p:spPr>
            <a:xfrm>
              <a:off x="4433092" y="2161444"/>
              <a:ext cx="661747" cy="3741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Sam Kolovson</a:t>
              </a:r>
            </a:p>
          </p:txBody>
        </p:sp>
        <p:pic>
          <p:nvPicPr>
            <p:cNvPr id="5128" name="Picture 8" descr="SK">
              <a:extLst>
                <a:ext uri="{FF2B5EF4-FFF2-40B4-BE49-F238E27FC236}">
                  <a16:creationId xmlns:a16="http://schemas.microsoft.com/office/drawing/2014/main" id="{57817F60-5434-A745-93E2-1F1656915D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5" r="19238" b="14326"/>
            <a:stretch/>
          </p:blipFill>
          <p:spPr bwMode="auto">
            <a:xfrm>
              <a:off x="4443165" y="1255121"/>
              <a:ext cx="698657" cy="920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Arpita">
              <a:extLst>
                <a:ext uri="{FF2B5EF4-FFF2-40B4-BE49-F238E27FC236}">
                  <a16:creationId xmlns:a16="http://schemas.microsoft.com/office/drawing/2014/main" id="{22D3FA0E-EED6-2942-AF0A-0D5DE79BF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84" b="21668"/>
            <a:stretch/>
          </p:blipFill>
          <p:spPr bwMode="auto">
            <a:xfrm>
              <a:off x="5248811" y="1254030"/>
              <a:ext cx="747211" cy="94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2AFA69E-E695-DA4E-A84C-9C3669A48B79}"/>
                </a:ext>
              </a:extLst>
            </p:cNvPr>
            <p:cNvSpPr txBox="1"/>
            <p:nvPr/>
          </p:nvSpPr>
          <p:spPr>
            <a:xfrm>
              <a:off x="5237756" y="2170797"/>
              <a:ext cx="661747" cy="22450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300" dirty="0">
                  <a:solidFill>
                    <a:srgbClr val="402D6C"/>
                  </a:solidFill>
                  <a:latin typeface="Avenir Book" panose="02000503020000020003" pitchFamily="2" charset="0"/>
                  <a:ea typeface="Calibri" charset="0"/>
                  <a:cs typeface="Calibri" charset="0"/>
                </a:rPr>
                <a:t>Arpita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9D1441A-5C86-2549-BF4D-C7D271C972E5}"/>
              </a:ext>
            </a:extLst>
          </p:cNvPr>
          <p:cNvSpPr txBox="1"/>
          <p:nvPr/>
        </p:nvSpPr>
        <p:spPr>
          <a:xfrm>
            <a:off x="7186743" y="4898050"/>
            <a:ext cx="1180213" cy="10926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300" dirty="0">
                <a:solidFill>
                  <a:srgbClr val="402D6C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Many of these collaborators have moved to the next steps in their careers!</a:t>
            </a:r>
          </a:p>
        </p:txBody>
      </p:sp>
    </p:spTree>
    <p:extLst>
      <p:ext uri="{BB962C8B-B14F-4D97-AF65-F5344CB8AC3E}">
        <p14:creationId xmlns:p14="http://schemas.microsoft.com/office/powerpoint/2010/main" val="1774724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00" y="2295079"/>
            <a:ext cx="7886700" cy="1325563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4C2E85"/>
                </a:solidFill>
                <a:latin typeface="Avenir" panose="02000503020000020003" pitchFamily="2" charset="0"/>
              </a:rPr>
              <a:t>Sean Munson </a:t>
            </a:r>
            <a:r>
              <a:rPr lang="en-US" sz="2200" dirty="0">
                <a:solidFill>
                  <a:srgbClr val="9875B4"/>
                </a:solidFill>
                <a:latin typeface="Avenir" panose="02000503020000020003" pitchFamily="2" charset="0"/>
              </a:rPr>
              <a:t>· </a:t>
            </a:r>
            <a:r>
              <a:rPr lang="en-US" sz="2200" dirty="0" err="1">
                <a:solidFill>
                  <a:srgbClr val="9875B4"/>
                </a:solidFill>
                <a:latin typeface="Avenir" panose="02000503020000020003" pitchFamily="2" charset="0"/>
              </a:rPr>
              <a:t>smunson.com</a:t>
            </a:r>
            <a:r>
              <a:rPr lang="en-US" sz="2200" dirty="0">
                <a:solidFill>
                  <a:srgbClr val="9875B4"/>
                </a:solidFill>
                <a:latin typeface="Avenir" panose="02000503020000020003" pitchFamily="2" charset="0"/>
              </a:rPr>
              <a:t> </a:t>
            </a:r>
            <a:r>
              <a:rPr lang="de-DE" sz="2200" dirty="0">
                <a:solidFill>
                  <a:srgbClr val="9875B4"/>
                </a:solidFill>
                <a:latin typeface="Avenir" panose="02000503020000020003" pitchFamily="2" charset="0"/>
              </a:rPr>
              <a:t>· @</a:t>
            </a:r>
            <a:r>
              <a:rPr lang="de-DE" sz="2200" dirty="0" err="1">
                <a:solidFill>
                  <a:srgbClr val="9875B4"/>
                </a:solidFill>
                <a:latin typeface="Avenir" panose="02000503020000020003" pitchFamily="2" charset="0"/>
              </a:rPr>
              <a:t>smunson</a:t>
            </a:r>
            <a:endParaRPr lang="en-US" sz="2200" dirty="0">
              <a:solidFill>
                <a:srgbClr val="9875B4"/>
              </a:solidFill>
              <a:latin typeface="Avenir" panose="0200050302000002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3"/>
              </a:clrFrom>
              <a:clrTo>
                <a:srgbClr val="F6F6F3">
                  <a:alpha val="0"/>
                </a:srgbClr>
              </a:clrTo>
            </a:clrChange>
          </a:blip>
          <a:srcRect t="8530" b="9918"/>
          <a:stretch/>
        </p:blipFill>
        <p:spPr>
          <a:xfrm>
            <a:off x="6319318" y="6003204"/>
            <a:ext cx="2599832" cy="676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" t="899" r="96" b="643"/>
          <a:stretch/>
        </p:blipFill>
        <p:spPr>
          <a:xfrm>
            <a:off x="292674" y="6003205"/>
            <a:ext cx="4519951" cy="67665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0598" y="4404054"/>
            <a:ext cx="8943401" cy="120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en-US" dirty="0">
                <a:solidFill>
                  <a:srgbClr val="9875B4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AHRQ# 1R21HS023654</a:t>
            </a:r>
          </a:p>
          <a:p>
            <a:r>
              <a:rPr lang="en-US" dirty="0">
                <a:solidFill>
                  <a:srgbClr val="9875B4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PCORI# 4322-UOW</a:t>
            </a:r>
          </a:p>
          <a:p>
            <a:r>
              <a:rPr lang="en-US" dirty="0">
                <a:solidFill>
                  <a:srgbClr val="9875B4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NSF# OAI-1028195, IIS-1344613, IIS-1553167, IIS-1813675, DGE-1256082 </a:t>
            </a:r>
          </a:p>
          <a:p>
            <a:r>
              <a:rPr lang="en-US" dirty="0">
                <a:solidFill>
                  <a:srgbClr val="9875B4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NIH NLM# R01 LM012810, NIH NCATS UL1 TR002319  </a:t>
            </a:r>
          </a:p>
          <a:p>
            <a:r>
              <a:rPr lang="en-US" dirty="0">
                <a:solidFill>
                  <a:srgbClr val="9875B4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University of Washington Innovation Award</a:t>
            </a:r>
          </a:p>
          <a:p>
            <a:r>
              <a:rPr lang="en-US" dirty="0">
                <a:solidFill>
                  <a:srgbClr val="9875B4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Intel Science and Technology Center for Pervasive Computing </a:t>
            </a:r>
          </a:p>
          <a:p>
            <a:r>
              <a:rPr lang="en-US" dirty="0">
                <a:solidFill>
                  <a:srgbClr val="9875B4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Robert Wood Johnson Foundation</a:t>
            </a:r>
          </a:p>
          <a:p>
            <a:endParaRPr lang="en-US" dirty="0">
              <a:solidFill>
                <a:srgbClr val="9875B4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dirty="0">
              <a:solidFill>
                <a:srgbClr val="9875B4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dirty="0">
              <a:solidFill>
                <a:srgbClr val="9875B4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en-US" dirty="0">
                <a:solidFill>
                  <a:srgbClr val="9875B4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0599" y="4336939"/>
            <a:ext cx="5669872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endParaRPr lang="en-US" dirty="0">
              <a:solidFill>
                <a:srgbClr val="9B414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0599" y="5005366"/>
            <a:ext cx="7543557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endParaRPr lang="en-US" dirty="0">
              <a:solidFill>
                <a:srgbClr val="9B414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0599" y="4671152"/>
            <a:ext cx="7543557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endParaRPr lang="en-US" dirty="0">
              <a:solidFill>
                <a:srgbClr val="9B414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0599" y="5339578"/>
            <a:ext cx="7543557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endParaRPr lang="en-US" dirty="0">
              <a:solidFill>
                <a:srgbClr val="9B4147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5599E6-BF1D-364A-B786-1223D42BA9E1}"/>
              </a:ext>
            </a:extLst>
          </p:cNvPr>
          <p:cNvSpPr txBox="1">
            <a:spLocks/>
          </p:cNvSpPr>
          <p:nvPr/>
        </p:nvSpPr>
        <p:spPr>
          <a:xfrm>
            <a:off x="200599" y="1581923"/>
            <a:ext cx="89434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4C2E85"/>
                </a:solidFill>
                <a:latin typeface="Avenir" panose="02000503020000020003" pitchFamily="2" charset="0"/>
              </a:rPr>
              <a:t>From Personal Data to Personal Health: </a:t>
            </a:r>
            <a:br>
              <a:rPr lang="en-US" sz="3400" b="1" dirty="0">
                <a:solidFill>
                  <a:srgbClr val="4C2E85"/>
                </a:solidFill>
                <a:latin typeface="Avenir" panose="02000503020000020003" pitchFamily="2" charset="0"/>
              </a:rPr>
            </a:br>
            <a:r>
              <a:rPr lang="en-US" sz="2600" b="1" dirty="0">
                <a:solidFill>
                  <a:srgbClr val="4C2E85"/>
                </a:solidFill>
                <a:latin typeface="Avenir" panose="02000503020000020003" pitchFamily="2" charset="0"/>
              </a:rPr>
              <a:t>Designing for Goals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04524492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29698"/>
            <a:ext cx="9144000" cy="4385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5740" rtlCol="0" anchor="t" anchorCtr="0"/>
          <a:lstStyle/>
          <a:p>
            <a:r>
              <a:rPr lang="en-US" sz="1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Li I., </a:t>
            </a:r>
            <a:r>
              <a:rPr lang="en-US" sz="1200" dirty="0" err="1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Dey</a:t>
            </a:r>
            <a:r>
              <a:rPr lang="en-US" sz="1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A., </a:t>
            </a:r>
            <a:r>
              <a:rPr lang="en-US" sz="1200" dirty="0" err="1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Forlizzi</a:t>
            </a:r>
            <a:r>
              <a:rPr lang="en-US" sz="1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J. </a:t>
            </a:r>
            <a:r>
              <a:rPr lang="en-US" sz="1200" i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CHI 2010.</a:t>
            </a:r>
          </a:p>
          <a:p>
            <a:r>
              <a:rPr lang="en-US" sz="1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“A Stage-Based Model of Personal Informatics Systems”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78249" y="1552747"/>
            <a:ext cx="8783087" cy="7834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Personal Informatics:</a:t>
            </a:r>
            <a:br>
              <a:rPr lang="en-US" sz="2700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</a:br>
            <a:r>
              <a:rPr lang="en-US" sz="2700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how can technology facilitate each of these steps?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76E503-DCAC-644F-BA6B-E63BB4576026}"/>
              </a:ext>
            </a:extLst>
          </p:cNvPr>
          <p:cNvGrpSpPr/>
          <p:nvPr/>
        </p:nvGrpSpPr>
        <p:grpSpPr>
          <a:xfrm>
            <a:off x="118758" y="2605664"/>
            <a:ext cx="9749248" cy="2237799"/>
            <a:chOff x="118758" y="2605664"/>
            <a:chExt cx="9357309" cy="2147835"/>
          </a:xfrm>
        </p:grpSpPr>
        <p:sp>
          <p:nvSpPr>
            <p:cNvPr id="5" name="Title 4"/>
            <p:cNvSpPr txBox="1">
              <a:spLocks/>
            </p:cNvSpPr>
            <p:nvPr/>
          </p:nvSpPr>
          <p:spPr>
            <a:xfrm>
              <a:off x="2127227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 dirty="0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Collection</a:t>
              </a:r>
            </a:p>
          </p:txBody>
        </p:sp>
        <p:sp>
          <p:nvSpPr>
            <p:cNvPr id="7" name="Title 4"/>
            <p:cNvSpPr txBox="1">
              <a:spLocks/>
            </p:cNvSpPr>
            <p:nvPr/>
          </p:nvSpPr>
          <p:spPr>
            <a:xfrm>
              <a:off x="357658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Preparation</a:t>
              </a:r>
              <a:endParaRPr lang="en-US" sz="1500" cap="small" dirty="0">
                <a:solidFill>
                  <a:srgbClr val="4C2E85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" name="Title 4"/>
            <p:cNvSpPr txBox="1">
              <a:spLocks/>
            </p:cNvSpPr>
            <p:nvPr/>
          </p:nvSpPr>
          <p:spPr>
            <a:xfrm>
              <a:off x="3896797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Integration</a:t>
              </a:r>
              <a:endParaRPr lang="en-US" sz="1500" cap="small" dirty="0">
                <a:solidFill>
                  <a:srgbClr val="4C2E85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>
            <a:xfrm>
              <a:off x="5666366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 dirty="0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Reflection</a:t>
              </a:r>
            </a:p>
          </p:txBody>
        </p:sp>
        <p:sp>
          <p:nvSpPr>
            <p:cNvPr id="10" name="Title 4"/>
            <p:cNvSpPr txBox="1">
              <a:spLocks/>
            </p:cNvSpPr>
            <p:nvPr/>
          </p:nvSpPr>
          <p:spPr>
            <a:xfrm>
              <a:off x="7435936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 dirty="0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Action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718268" y="2605664"/>
              <a:ext cx="0" cy="2147835"/>
            </a:xfrm>
            <a:prstGeom prst="line">
              <a:avLst/>
            </a:prstGeom>
            <a:ln>
              <a:solidFill>
                <a:srgbClr val="BBA4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09700" y="2605664"/>
              <a:ext cx="0" cy="2147835"/>
            </a:xfrm>
            <a:prstGeom prst="line">
              <a:avLst/>
            </a:prstGeom>
            <a:ln>
              <a:solidFill>
                <a:srgbClr val="BBA4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259369" y="2605664"/>
              <a:ext cx="0" cy="2147835"/>
            </a:xfrm>
            <a:prstGeom prst="line">
              <a:avLst/>
            </a:prstGeom>
            <a:ln>
              <a:solidFill>
                <a:srgbClr val="BBA4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016575" y="2605664"/>
              <a:ext cx="0" cy="2147835"/>
            </a:xfrm>
            <a:prstGeom prst="line">
              <a:avLst/>
            </a:prstGeom>
            <a:ln>
              <a:solidFill>
                <a:srgbClr val="BBA4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8" y="2848947"/>
              <a:ext cx="793687" cy="11811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703" y="3647436"/>
              <a:ext cx="592016" cy="39546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5390" y="2888565"/>
              <a:ext cx="586111" cy="550944"/>
            </a:xfrm>
            <a:prstGeom prst="rect">
              <a:avLst/>
            </a:prstGeom>
          </p:spPr>
        </p:pic>
        <p:pic>
          <p:nvPicPr>
            <p:cNvPr id="16" name="Picture 6" descr="41T2YNVKP2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000" l="3000" r="83000"/>
                      </a14:imgEffect>
                    </a14:imgLayer>
                  </a14:imgProps>
                </a:ext>
              </a:extLst>
            </a:blip>
            <a:srcRect r="7692"/>
            <a:stretch>
              <a:fillRect/>
            </a:stretch>
          </p:blipFill>
          <p:spPr bwMode="auto">
            <a:xfrm>
              <a:off x="1243771" y="3296833"/>
              <a:ext cx="435305" cy="471580"/>
            </a:xfrm>
            <a:prstGeom prst="rect">
              <a:avLst/>
            </a:prstGeom>
            <a:noFill/>
          </p:spPr>
        </p:pic>
        <p:grpSp>
          <p:nvGrpSpPr>
            <p:cNvPr id="27" name="Group 26"/>
            <p:cNvGrpSpPr/>
            <p:nvPr/>
          </p:nvGrpSpPr>
          <p:grpSpPr>
            <a:xfrm>
              <a:off x="1891964" y="2868809"/>
              <a:ext cx="802309" cy="1193957"/>
              <a:chOff x="495301" y="2796888"/>
              <a:chExt cx="1342874" cy="19984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01" y="2796888"/>
                <a:ext cx="1342874" cy="1998400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1339953" y="4341085"/>
                <a:ext cx="128016" cy="208483"/>
                <a:chOff x="1975104" y="3006547"/>
                <a:chExt cx="128016" cy="208483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1975104" y="3006547"/>
                  <a:ext cx="128016" cy="208483"/>
                </a:xfrm>
                <a:prstGeom prst="ellipse">
                  <a:avLst/>
                </a:prstGeom>
                <a:solidFill>
                  <a:srgbClr val="4C2E85"/>
                </a:solidFill>
                <a:ln w="31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999489" y="3068725"/>
                  <a:ext cx="76810" cy="47549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 flipV="1">
                  <a:off x="1997075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 flipV="1">
                  <a:off x="2044700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1333" y1="46099" x2="31333" y2="46099"/>
                          <a14:foregroundMark x1="36667" y1="48936" x2="36667" y2="48936"/>
                          <a14:foregroundMark x1="36667" y1="48936" x2="36667" y2="48936"/>
                          <a14:foregroundMark x1="29333" y1="50709" x2="29333" y2="507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180859">
              <a:off x="2582839" y="3587004"/>
              <a:ext cx="385974" cy="362816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71826" y="3321140"/>
              <a:ext cx="1658562" cy="787497"/>
              <a:chOff x="2078475" y="2525950"/>
              <a:chExt cx="5791200" cy="2749702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916675" y="3897550"/>
                <a:ext cx="457200" cy="457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526275" y="3806110"/>
                <a:ext cx="457200" cy="5486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745475" y="2525950"/>
                <a:ext cx="457200" cy="182880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35875" y="3592750"/>
                <a:ext cx="457200" cy="76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355075" y="3059350"/>
                <a:ext cx="457200" cy="1295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307075" y="4240450"/>
                <a:ext cx="457200" cy="11430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964675" y="4240450"/>
                <a:ext cx="457200" cy="11430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574275" y="4240450"/>
                <a:ext cx="457200" cy="11430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183875" y="4171870"/>
                <a:ext cx="457200" cy="18288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307077" y="4583350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M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916675" y="4583350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T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526277" y="4583350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W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653548" y="4583350"/>
                <a:ext cx="1269710" cy="65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 err="1">
                    <a:solidFill>
                      <a:srgbClr val="BFBFBF"/>
                    </a:solidFill>
                    <a:latin typeface="Helvetica"/>
                    <a:cs typeface="Helvetica"/>
                  </a:rPr>
                  <a:t>Th</a:t>
                </a:r>
                <a:endParaRPr lang="en-US" sz="675" b="1" dirty="0">
                  <a:solidFill>
                    <a:srgbClr val="BFBFB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745473" y="4590553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F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097283" y="4583350"/>
                <a:ext cx="983906" cy="65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Sa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729290" y="4583350"/>
                <a:ext cx="997388" cy="65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Su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6574275" y="4583350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M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183877" y="4590553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T</a:t>
                </a: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2078475" y="4435714"/>
                <a:ext cx="5791200" cy="1588"/>
              </a:xfrm>
              <a:prstGeom prst="straightConnector1">
                <a:avLst/>
              </a:prstGeom>
              <a:ln w="635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5301237" y="2690660"/>
              <a:ext cx="1838734" cy="1425414"/>
              <a:chOff x="3492716" y="93854"/>
              <a:chExt cx="6235038" cy="4833492"/>
            </a:xfrm>
          </p:grpSpPr>
          <p:sp>
            <p:nvSpPr>
              <p:cNvPr id="80" name="Rounded Rectangle 79"/>
              <p:cNvSpPr/>
              <p:nvPr/>
            </p:nvSpPr>
            <p:spPr>
              <a:xfrm>
                <a:off x="5064143" y="93854"/>
                <a:ext cx="3859339" cy="2103559"/>
              </a:xfrm>
              <a:prstGeom prst="roundRect">
                <a:avLst>
                  <a:gd name="adj" fmla="val 0"/>
                </a:avLst>
              </a:prstGeom>
              <a:solidFill>
                <a:srgbClr val="BBA4DC">
                  <a:alpha val="34902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330916" y="3569016"/>
                <a:ext cx="457200" cy="457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940516" y="3477576"/>
                <a:ext cx="457200" cy="5486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159716" y="2197416"/>
                <a:ext cx="457200" cy="18288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550116" y="3264216"/>
                <a:ext cx="457200" cy="76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6769316" y="2730816"/>
                <a:ext cx="457200" cy="1295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721316" y="3911916"/>
                <a:ext cx="457200" cy="1143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378916" y="3911916"/>
                <a:ext cx="457200" cy="1143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988516" y="3911916"/>
                <a:ext cx="457200" cy="1143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598116" y="3843336"/>
                <a:ext cx="457200" cy="18288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721316" y="4254815"/>
                <a:ext cx="457200" cy="665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M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330916" y="4254815"/>
                <a:ext cx="457200" cy="665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T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940519" y="4254815"/>
                <a:ext cx="457200" cy="665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W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5328014" y="4254816"/>
                <a:ext cx="996085" cy="6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 err="1">
                    <a:solidFill>
                      <a:srgbClr val="BFBFBF"/>
                    </a:solidFill>
                    <a:latin typeface="Helvetica"/>
                    <a:cs typeface="Helvetica"/>
                  </a:rPr>
                  <a:t>Th</a:t>
                </a:r>
                <a:endParaRPr lang="en-US" sz="675" b="1" dirty="0">
                  <a:solidFill>
                    <a:srgbClr val="BFBFB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6159717" y="4262017"/>
                <a:ext cx="457200" cy="665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F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501512" y="4254816"/>
                <a:ext cx="947107" cy="6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Sa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084872" y="4254816"/>
                <a:ext cx="1016160" cy="6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Su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988516" y="4254815"/>
                <a:ext cx="457200" cy="665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M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8598115" y="4262017"/>
                <a:ext cx="457200" cy="665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T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378916" y="2502216"/>
                <a:ext cx="457200" cy="1524000"/>
              </a:xfrm>
              <a:prstGeom prst="rect">
                <a:avLst/>
              </a:prstGeom>
              <a:noFill/>
              <a:ln w="31750" cap="flat" cmpd="sng" algn="ctr">
                <a:solidFill>
                  <a:srgbClr val="E55714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231475" y="147988"/>
                <a:ext cx="4496279" cy="2103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402D6C"/>
                    </a:solidFill>
                    <a:latin typeface="Avenir LT Std 55 Roman"/>
                    <a:cs typeface="Avenir LT Std 55 Roman"/>
                  </a:rPr>
                  <a:t>Walk in park instead of watching TV</a:t>
                </a: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>
              <a:xfrm>
                <a:off x="3492716" y="4107180"/>
                <a:ext cx="5791200" cy="1588"/>
              </a:xfrm>
              <a:prstGeom prst="straightConnector1">
                <a:avLst/>
              </a:prstGeom>
              <a:ln w="635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>
              <a:off x="7084382" y="2868810"/>
              <a:ext cx="1380630" cy="1193957"/>
              <a:chOff x="349021" y="1634828"/>
              <a:chExt cx="2310846" cy="1998400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00000">
                <a:off x="1316993" y="1634828"/>
                <a:ext cx="1342874" cy="1998400"/>
              </a:xfrm>
              <a:prstGeom prst="rect">
                <a:avLst/>
              </a:prstGeom>
            </p:spPr>
          </p:pic>
          <p:grpSp>
            <p:nvGrpSpPr>
              <p:cNvPr id="118" name="Group 117"/>
              <p:cNvGrpSpPr/>
              <p:nvPr/>
            </p:nvGrpSpPr>
            <p:grpSpPr>
              <a:xfrm rot="900000">
                <a:off x="2013229" y="3218357"/>
                <a:ext cx="128016" cy="208483"/>
                <a:chOff x="1975104" y="3006547"/>
                <a:chExt cx="128016" cy="208483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1975104" y="3006547"/>
                  <a:ext cx="128016" cy="208483"/>
                </a:xfrm>
                <a:prstGeom prst="ellipse">
                  <a:avLst/>
                </a:prstGeom>
                <a:solidFill>
                  <a:srgbClr val="4C2E85"/>
                </a:solidFill>
                <a:ln w="31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999489" y="3068725"/>
                  <a:ext cx="76810" cy="47549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 flipV="1">
                  <a:off x="1997075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 flipV="1">
                  <a:off x="2044700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123" name="Straight Connector 122"/>
              <p:cNvCxnSpPr/>
              <p:nvPr/>
            </p:nvCxnSpPr>
            <p:spPr>
              <a:xfrm flipH="1">
                <a:off x="611911" y="2058428"/>
                <a:ext cx="732238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349021" y="2233688"/>
                <a:ext cx="7322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776459" y="3008176"/>
                <a:ext cx="732238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>
                <a:off x="425939" y="3167594"/>
                <a:ext cx="104501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>
                <a:off x="681568" y="3288126"/>
                <a:ext cx="732238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901830" y="1848878"/>
                <a:ext cx="530667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629" y="6466699"/>
            <a:ext cx="2057400" cy="365125"/>
          </a:xfrm>
        </p:spPr>
        <p:txBody>
          <a:bodyPr/>
          <a:lstStyle/>
          <a:p>
            <a:fld id="{1003B7D2-24B9-B04F-9CD2-046688EC1DC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0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29698"/>
            <a:ext cx="9144000" cy="4385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5740" rtlCol="0" anchor="t" anchorCtr="0"/>
          <a:lstStyle/>
          <a:p>
            <a:r>
              <a:rPr lang="en-US" sz="1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Li I., </a:t>
            </a:r>
            <a:r>
              <a:rPr lang="en-US" sz="1200" dirty="0" err="1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Dey</a:t>
            </a:r>
            <a:r>
              <a:rPr lang="en-US" sz="1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A., </a:t>
            </a:r>
            <a:r>
              <a:rPr lang="en-US" sz="1200" dirty="0" err="1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Forlizzi</a:t>
            </a:r>
            <a:r>
              <a:rPr lang="en-US" sz="1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J. </a:t>
            </a:r>
            <a:r>
              <a:rPr lang="en-US" sz="1200" i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CHI 2010.</a:t>
            </a:r>
          </a:p>
          <a:p>
            <a:r>
              <a:rPr lang="en-US" sz="1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“A Stage-Based Model of Personal Informatics Systems”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2211354" y="5083664"/>
            <a:ext cx="6932646" cy="116527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What’s missing – </a:t>
            </a:r>
            <a:r>
              <a:rPr lang="en-US" sz="2700" b="1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a deep understanding of goals</a:t>
            </a:r>
            <a:r>
              <a:rPr lang="en-US" sz="2700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: </a:t>
            </a:r>
          </a:p>
          <a:p>
            <a:pPr marL="469900"/>
            <a:r>
              <a:rPr lang="en-US" sz="2700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Why are people doing this? </a:t>
            </a:r>
            <a:br>
              <a:rPr lang="en-US" sz="2700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</a:br>
            <a:r>
              <a:rPr lang="en-US" sz="2700" dirty="0">
                <a:solidFill>
                  <a:srgbClr val="4C2E85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What do they want to get from it?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76E503-DCAC-644F-BA6B-E63BB4576026}"/>
              </a:ext>
            </a:extLst>
          </p:cNvPr>
          <p:cNvGrpSpPr/>
          <p:nvPr/>
        </p:nvGrpSpPr>
        <p:grpSpPr>
          <a:xfrm>
            <a:off x="118758" y="2605664"/>
            <a:ext cx="9749248" cy="2237799"/>
            <a:chOff x="118758" y="2605664"/>
            <a:chExt cx="9357309" cy="2147835"/>
          </a:xfrm>
        </p:grpSpPr>
        <p:sp>
          <p:nvSpPr>
            <p:cNvPr id="5" name="Title 4"/>
            <p:cNvSpPr txBox="1">
              <a:spLocks/>
            </p:cNvSpPr>
            <p:nvPr/>
          </p:nvSpPr>
          <p:spPr>
            <a:xfrm>
              <a:off x="2127227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 dirty="0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Collection</a:t>
              </a:r>
            </a:p>
          </p:txBody>
        </p:sp>
        <p:sp>
          <p:nvSpPr>
            <p:cNvPr id="7" name="Title 4"/>
            <p:cNvSpPr txBox="1">
              <a:spLocks/>
            </p:cNvSpPr>
            <p:nvPr/>
          </p:nvSpPr>
          <p:spPr>
            <a:xfrm>
              <a:off x="357658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Preparation</a:t>
              </a:r>
              <a:endParaRPr lang="en-US" sz="1500" cap="small" dirty="0">
                <a:solidFill>
                  <a:srgbClr val="4C2E85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" name="Title 4"/>
            <p:cNvSpPr txBox="1">
              <a:spLocks/>
            </p:cNvSpPr>
            <p:nvPr/>
          </p:nvSpPr>
          <p:spPr>
            <a:xfrm>
              <a:off x="3896797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Integration</a:t>
              </a:r>
              <a:endParaRPr lang="en-US" sz="1500" cap="small" dirty="0">
                <a:solidFill>
                  <a:srgbClr val="4C2E85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>
            <a:xfrm>
              <a:off x="5666366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 dirty="0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Reflection</a:t>
              </a:r>
            </a:p>
          </p:txBody>
        </p:sp>
        <p:sp>
          <p:nvSpPr>
            <p:cNvPr id="10" name="Title 4"/>
            <p:cNvSpPr txBox="1">
              <a:spLocks/>
            </p:cNvSpPr>
            <p:nvPr/>
          </p:nvSpPr>
          <p:spPr>
            <a:xfrm>
              <a:off x="7435936" y="4111961"/>
              <a:ext cx="2040131" cy="559649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cap="small" dirty="0">
                  <a:solidFill>
                    <a:srgbClr val="4C2E85"/>
                  </a:solidFill>
                  <a:latin typeface="Calibri" charset="0"/>
                  <a:ea typeface="Calibri" charset="0"/>
                  <a:cs typeface="Calibri" charset="0"/>
                </a:rPr>
                <a:t>Action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718268" y="2605664"/>
              <a:ext cx="0" cy="2147835"/>
            </a:xfrm>
            <a:prstGeom prst="line">
              <a:avLst/>
            </a:prstGeom>
            <a:ln>
              <a:solidFill>
                <a:srgbClr val="BBA4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09700" y="2605664"/>
              <a:ext cx="0" cy="2147835"/>
            </a:xfrm>
            <a:prstGeom prst="line">
              <a:avLst/>
            </a:prstGeom>
            <a:ln>
              <a:solidFill>
                <a:srgbClr val="BBA4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259369" y="2605664"/>
              <a:ext cx="0" cy="2147835"/>
            </a:xfrm>
            <a:prstGeom prst="line">
              <a:avLst/>
            </a:prstGeom>
            <a:ln>
              <a:solidFill>
                <a:srgbClr val="BBA4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016575" y="2605664"/>
              <a:ext cx="0" cy="2147835"/>
            </a:xfrm>
            <a:prstGeom prst="line">
              <a:avLst/>
            </a:prstGeom>
            <a:ln>
              <a:solidFill>
                <a:srgbClr val="BBA4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8" y="2848947"/>
              <a:ext cx="793687" cy="11811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703" y="3647436"/>
              <a:ext cx="592016" cy="39546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5390" y="2888565"/>
              <a:ext cx="586111" cy="550944"/>
            </a:xfrm>
            <a:prstGeom prst="rect">
              <a:avLst/>
            </a:prstGeom>
          </p:spPr>
        </p:pic>
        <p:pic>
          <p:nvPicPr>
            <p:cNvPr id="16" name="Picture 6" descr="41T2YNVKP2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000" l="3000" r="83000"/>
                      </a14:imgEffect>
                    </a14:imgLayer>
                  </a14:imgProps>
                </a:ext>
              </a:extLst>
            </a:blip>
            <a:srcRect r="7692"/>
            <a:stretch>
              <a:fillRect/>
            </a:stretch>
          </p:blipFill>
          <p:spPr bwMode="auto">
            <a:xfrm>
              <a:off x="1243771" y="3296833"/>
              <a:ext cx="435305" cy="471580"/>
            </a:xfrm>
            <a:prstGeom prst="rect">
              <a:avLst/>
            </a:prstGeom>
            <a:noFill/>
          </p:spPr>
        </p:pic>
        <p:grpSp>
          <p:nvGrpSpPr>
            <p:cNvPr id="27" name="Group 26"/>
            <p:cNvGrpSpPr/>
            <p:nvPr/>
          </p:nvGrpSpPr>
          <p:grpSpPr>
            <a:xfrm>
              <a:off x="1891964" y="2868809"/>
              <a:ext cx="802309" cy="1193957"/>
              <a:chOff x="495301" y="2796888"/>
              <a:chExt cx="1342874" cy="19984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01" y="2796888"/>
                <a:ext cx="1342874" cy="1998400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1339953" y="4341085"/>
                <a:ext cx="128016" cy="208483"/>
                <a:chOff x="1975104" y="3006547"/>
                <a:chExt cx="128016" cy="208483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1975104" y="3006547"/>
                  <a:ext cx="128016" cy="208483"/>
                </a:xfrm>
                <a:prstGeom prst="ellipse">
                  <a:avLst/>
                </a:prstGeom>
                <a:solidFill>
                  <a:srgbClr val="4C2E85"/>
                </a:solidFill>
                <a:ln w="31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999489" y="3068725"/>
                  <a:ext cx="76810" cy="47549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 flipV="1">
                  <a:off x="1997075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 flipV="1">
                  <a:off x="2044700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1333" y1="46099" x2="31333" y2="46099"/>
                          <a14:foregroundMark x1="36667" y1="48936" x2="36667" y2="48936"/>
                          <a14:foregroundMark x1="36667" y1="48936" x2="36667" y2="48936"/>
                          <a14:foregroundMark x1="29333" y1="50709" x2="29333" y2="507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180859">
              <a:off x="2582839" y="3587004"/>
              <a:ext cx="385974" cy="362816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71826" y="3321140"/>
              <a:ext cx="1658562" cy="787497"/>
              <a:chOff x="2078475" y="2525950"/>
              <a:chExt cx="5791200" cy="2749702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916675" y="3897550"/>
                <a:ext cx="457200" cy="457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526275" y="3806110"/>
                <a:ext cx="457200" cy="5486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745475" y="2525950"/>
                <a:ext cx="457200" cy="182880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35875" y="3592750"/>
                <a:ext cx="457200" cy="76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355075" y="3059350"/>
                <a:ext cx="457200" cy="1295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307075" y="4240450"/>
                <a:ext cx="457200" cy="11430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964675" y="4240450"/>
                <a:ext cx="457200" cy="11430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574275" y="4240450"/>
                <a:ext cx="457200" cy="11430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183875" y="4171870"/>
                <a:ext cx="457200" cy="182880"/>
              </a:xfrm>
              <a:prstGeom prst="rect">
                <a:avLst/>
              </a:prstGeom>
              <a:solidFill>
                <a:srgbClr val="E557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307077" y="4583350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M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916675" y="4583350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T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526277" y="4583350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W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653548" y="4583350"/>
                <a:ext cx="1269710" cy="65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 err="1">
                    <a:solidFill>
                      <a:srgbClr val="BFBFBF"/>
                    </a:solidFill>
                    <a:latin typeface="Helvetica"/>
                    <a:cs typeface="Helvetica"/>
                  </a:rPr>
                  <a:t>Th</a:t>
                </a:r>
                <a:endParaRPr lang="en-US" sz="675" b="1" dirty="0">
                  <a:solidFill>
                    <a:srgbClr val="BFBFB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745473" y="4590553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F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097283" y="4583350"/>
                <a:ext cx="983906" cy="65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Sa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729290" y="4583350"/>
                <a:ext cx="997388" cy="65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Su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6574275" y="4583350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M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183877" y="4590553"/>
                <a:ext cx="457200" cy="685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T</a:t>
                </a: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2078475" y="4435714"/>
                <a:ext cx="5791200" cy="1588"/>
              </a:xfrm>
              <a:prstGeom prst="straightConnector1">
                <a:avLst/>
              </a:prstGeom>
              <a:ln w="635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5301237" y="2929662"/>
              <a:ext cx="1707845" cy="1186412"/>
              <a:chOff x="3492716" y="904296"/>
              <a:chExt cx="5791200" cy="4023050"/>
            </a:xfrm>
          </p:grpSpPr>
          <p:sp>
            <p:nvSpPr>
              <p:cNvPr id="80" name="Rounded Rectangle 79"/>
              <p:cNvSpPr/>
              <p:nvPr/>
            </p:nvSpPr>
            <p:spPr>
              <a:xfrm>
                <a:off x="4390650" y="904296"/>
                <a:ext cx="4496278" cy="1293118"/>
              </a:xfrm>
              <a:prstGeom prst="roundRect">
                <a:avLst>
                  <a:gd name="adj" fmla="val 0"/>
                </a:avLst>
              </a:prstGeom>
              <a:solidFill>
                <a:srgbClr val="BBA4DC">
                  <a:alpha val="34902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330916" y="3569016"/>
                <a:ext cx="457200" cy="457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940516" y="3477576"/>
                <a:ext cx="457200" cy="5486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159716" y="2197416"/>
                <a:ext cx="457200" cy="18288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550116" y="3264216"/>
                <a:ext cx="457200" cy="76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6769316" y="2730816"/>
                <a:ext cx="457200" cy="1295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721316" y="3911916"/>
                <a:ext cx="457200" cy="1143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378916" y="3911916"/>
                <a:ext cx="457200" cy="1143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988516" y="3911916"/>
                <a:ext cx="457200" cy="1143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598116" y="3843336"/>
                <a:ext cx="457200" cy="18288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721316" y="4254815"/>
                <a:ext cx="457200" cy="665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M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330916" y="4254815"/>
                <a:ext cx="457200" cy="665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T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940519" y="4254815"/>
                <a:ext cx="457200" cy="665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W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5328014" y="4254816"/>
                <a:ext cx="996085" cy="6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 err="1">
                    <a:solidFill>
                      <a:srgbClr val="BFBFBF"/>
                    </a:solidFill>
                    <a:latin typeface="Helvetica"/>
                    <a:cs typeface="Helvetica"/>
                  </a:rPr>
                  <a:t>Th</a:t>
                </a:r>
                <a:endParaRPr lang="en-US" sz="675" b="1" dirty="0">
                  <a:solidFill>
                    <a:srgbClr val="BFBFB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6159717" y="4262017"/>
                <a:ext cx="457200" cy="665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F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501512" y="4254816"/>
                <a:ext cx="947107" cy="6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Sa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084872" y="4254816"/>
                <a:ext cx="1016160" cy="6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Su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988516" y="4254815"/>
                <a:ext cx="457200" cy="665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M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8598115" y="4262017"/>
                <a:ext cx="457200" cy="665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75" b="1" dirty="0">
                    <a:solidFill>
                      <a:srgbClr val="BFBFBF"/>
                    </a:solidFill>
                    <a:latin typeface="Helvetica"/>
                    <a:cs typeface="Helvetica"/>
                  </a:rPr>
                  <a:t>T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378916" y="2502216"/>
                <a:ext cx="457200" cy="1524000"/>
              </a:xfrm>
              <a:prstGeom prst="rect">
                <a:avLst/>
              </a:prstGeom>
              <a:noFill/>
              <a:ln w="31750" cap="flat" cmpd="sng" algn="ctr">
                <a:solidFill>
                  <a:srgbClr val="E55714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4368036" y="1004641"/>
                <a:ext cx="4496278" cy="1252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402D6C"/>
                    </a:solidFill>
                    <a:latin typeface="Avenir LT Std 55 Roman"/>
                    <a:cs typeface="Avenir LT Std 55 Roman"/>
                  </a:rPr>
                  <a:t>Walk in park instead of watching TV</a:t>
                </a: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>
              <a:xfrm>
                <a:off x="3492716" y="4107180"/>
                <a:ext cx="5791200" cy="1588"/>
              </a:xfrm>
              <a:prstGeom prst="straightConnector1">
                <a:avLst/>
              </a:prstGeom>
              <a:ln w="635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>
              <a:off x="7084382" y="2868810"/>
              <a:ext cx="1380630" cy="1193957"/>
              <a:chOff x="349021" y="1634828"/>
              <a:chExt cx="2310846" cy="1998400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00000">
                <a:off x="1316993" y="1634828"/>
                <a:ext cx="1342874" cy="1998400"/>
              </a:xfrm>
              <a:prstGeom prst="rect">
                <a:avLst/>
              </a:prstGeom>
            </p:spPr>
          </p:pic>
          <p:grpSp>
            <p:nvGrpSpPr>
              <p:cNvPr id="118" name="Group 117"/>
              <p:cNvGrpSpPr/>
              <p:nvPr/>
            </p:nvGrpSpPr>
            <p:grpSpPr>
              <a:xfrm rot="900000">
                <a:off x="2013229" y="3218357"/>
                <a:ext cx="128016" cy="208483"/>
                <a:chOff x="1975104" y="3006547"/>
                <a:chExt cx="128016" cy="208483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1975104" y="3006547"/>
                  <a:ext cx="128016" cy="208483"/>
                </a:xfrm>
                <a:prstGeom prst="ellipse">
                  <a:avLst/>
                </a:prstGeom>
                <a:solidFill>
                  <a:srgbClr val="4C2E85"/>
                </a:solidFill>
                <a:ln w="31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999489" y="3068725"/>
                  <a:ext cx="76810" cy="47549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 flipV="1">
                  <a:off x="1997075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 flipV="1">
                  <a:off x="2044700" y="3129281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123" name="Straight Connector 122"/>
              <p:cNvCxnSpPr/>
              <p:nvPr/>
            </p:nvCxnSpPr>
            <p:spPr>
              <a:xfrm flipH="1">
                <a:off x="611911" y="2058428"/>
                <a:ext cx="732238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349021" y="2233688"/>
                <a:ext cx="7322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776459" y="3008176"/>
                <a:ext cx="732238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>
                <a:off x="425939" y="3167594"/>
                <a:ext cx="104501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>
                <a:off x="681568" y="3288126"/>
                <a:ext cx="732238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901830" y="1848878"/>
                <a:ext cx="530667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629" y="6466699"/>
            <a:ext cx="2057400" cy="365125"/>
          </a:xfrm>
        </p:spPr>
        <p:txBody>
          <a:bodyPr/>
          <a:lstStyle/>
          <a:p>
            <a:fld id="{1003B7D2-24B9-B04F-9CD2-046688EC1DC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84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9155CD-F934-E048-AB60-4EC80DCED313}"/>
              </a:ext>
            </a:extLst>
          </p:cNvPr>
          <p:cNvSpPr/>
          <p:nvPr/>
        </p:nvSpPr>
        <p:spPr>
          <a:xfrm>
            <a:off x="0" y="0"/>
            <a:ext cx="2713055" cy="6858000"/>
          </a:xfrm>
          <a:prstGeom prst="rect">
            <a:avLst/>
          </a:prstGeom>
          <a:solidFill>
            <a:srgbClr val="4C2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28B6F-BFC0-3048-AA1C-69DDB6E8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92" y="1191022"/>
            <a:ext cx="3429005" cy="185221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4C780-9C04-B741-9FDB-228411AB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947" y="341642"/>
            <a:ext cx="5945161" cy="6320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What people hope to achieve from health tracking 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support behavior change, 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gaining general awareness, 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answering a question,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proving something to themselves, their family, or their health providers, 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instrumental gains, such as lower insurance premiums </a:t>
            </a:r>
            <a:b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</a:br>
            <a:endParaRPr lang="en-US" dirty="0">
              <a:solidFill>
                <a:srgbClr val="4C2E85"/>
              </a:solidFill>
              <a:latin typeface="Avenir" panose="02000503020000020003" pitchFamily="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How people want to track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how much burden will they accept</a:t>
            </a:r>
          </a:p>
          <a:p>
            <a:r>
              <a:rPr lang="en-US" sz="2400" dirty="0">
                <a:solidFill>
                  <a:srgbClr val="4C2E85"/>
                </a:solidFill>
                <a:latin typeface="Avenir" panose="02000503020000020003" pitchFamily="2" charset="0"/>
              </a:rPr>
              <a:t>how much certainty they require in their answers</a:t>
            </a:r>
          </a:p>
          <a:p>
            <a:endParaRPr lang="en-US" dirty="0">
              <a:solidFill>
                <a:srgbClr val="4C2E85"/>
              </a:solidFill>
              <a:latin typeface="Avenir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4106B-4894-9543-AC98-2CA152906A91}"/>
              </a:ext>
            </a:extLst>
          </p:cNvPr>
          <p:cNvSpPr/>
          <p:nvPr/>
        </p:nvSpPr>
        <p:spPr>
          <a:xfrm>
            <a:off x="4572000" y="65741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444444"/>
                </a:solidFill>
                <a:latin typeface="Avenir Book" panose="02000503020000020003" pitchFamily="2" charset="0"/>
              </a:rPr>
              <a:t>The Importance of Starting With Goals in N-of-1 Studies. </a:t>
            </a:r>
            <a:r>
              <a:rPr lang="en-US" sz="1200" dirty="0">
                <a:solidFill>
                  <a:srgbClr val="444444"/>
                </a:solidFill>
                <a:latin typeface="Avenir Book" panose="02000503020000020003" pitchFamily="2" charset="0"/>
              </a:rPr>
              <a:t>(2020).</a:t>
            </a:r>
            <a:endParaRPr lang="en-US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9155CD-F934-E048-AB60-4EC80DCED313}"/>
              </a:ext>
            </a:extLst>
          </p:cNvPr>
          <p:cNvSpPr/>
          <p:nvPr/>
        </p:nvSpPr>
        <p:spPr>
          <a:xfrm>
            <a:off x="0" y="0"/>
            <a:ext cx="4672013" cy="6858000"/>
          </a:xfrm>
          <a:prstGeom prst="rect">
            <a:avLst/>
          </a:prstGeom>
          <a:solidFill>
            <a:srgbClr val="4C2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28B6F-BFC0-3048-AA1C-69DDB6E8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92" y="1191022"/>
            <a:ext cx="3429005" cy="185221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  <a:ea typeface="Calibri" charset="0"/>
                <a:cs typeface="Calibri" charset="0"/>
              </a:rPr>
              <a:t>designing for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4C780-9C04-B741-9FDB-228411AB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5" y="1497204"/>
            <a:ext cx="4043363" cy="41697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Sources of goal misalignment in health tracking and health collaboration</a:t>
            </a:r>
            <a:b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</a:br>
            <a:endParaRPr lang="en-US" dirty="0">
              <a:solidFill>
                <a:srgbClr val="4C2E85"/>
              </a:solidFill>
              <a:latin typeface="Avenir" panose="02000503020000020003" pitchFamily="2" charset="0"/>
            </a:endParaRPr>
          </a:p>
          <a:p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Techniques for eliciting goals &amp; scaffolding health interventions based </a:t>
            </a:r>
            <a:b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</a:br>
            <a:r>
              <a:rPr lang="en-US" dirty="0">
                <a:solidFill>
                  <a:srgbClr val="4C2E85"/>
                </a:solidFill>
                <a:latin typeface="Avenir" panose="02000503020000020003" pitchFamily="2" charset="0"/>
              </a:rPr>
              <a:t>on them</a:t>
            </a:r>
          </a:p>
        </p:txBody>
      </p:sp>
    </p:spTree>
    <p:extLst>
      <p:ext uri="{BB962C8B-B14F-4D97-AF65-F5344CB8AC3E}">
        <p14:creationId xmlns:p14="http://schemas.microsoft.com/office/powerpoint/2010/main" val="23003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9155CD-F934-E048-AB60-4EC80DCED31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C2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28B6F-BFC0-3048-AA1C-69DDB6E8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92" y="1191022"/>
            <a:ext cx="4114796" cy="18522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" panose="02000503020000020003" pitchFamily="2" charset="0"/>
              </a:rPr>
              <a:t>Sources of goal misalignment</a:t>
            </a:r>
            <a:endParaRPr lang="en-US" b="1" dirty="0">
              <a:solidFill>
                <a:schemeClr val="bg1"/>
              </a:solidFill>
              <a:latin typeface="Avenir Book" panose="02000503020000020003" pitchFamily="2" charset="0"/>
              <a:ea typeface="Calibri" charset="0"/>
              <a:cs typeface="Calibri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20A87-20DF-CD4A-9370-149A0507277A}"/>
              </a:ext>
            </a:extLst>
          </p:cNvPr>
          <p:cNvSpPr/>
          <p:nvPr/>
        </p:nvSpPr>
        <p:spPr>
          <a:xfrm rot="16200000" flipV="1">
            <a:off x="-260028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DA3144-9FDD-A142-8A74-50AA114AEFB8}"/>
              </a:ext>
            </a:extLst>
          </p:cNvPr>
          <p:cNvSpPr/>
          <p:nvPr/>
        </p:nvSpPr>
        <p:spPr>
          <a:xfrm rot="16200000" flipV="1">
            <a:off x="-17136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26CEE7-727F-E441-B887-7C994396019A}"/>
              </a:ext>
            </a:extLst>
          </p:cNvPr>
          <p:cNvSpPr/>
          <p:nvPr/>
        </p:nvSpPr>
        <p:spPr>
          <a:xfrm rot="16200000" flipV="1">
            <a:off x="225756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1D2A08-66C8-BD4F-9207-9F25D8C43BAD}"/>
              </a:ext>
            </a:extLst>
          </p:cNvPr>
          <p:cNvSpPr/>
          <p:nvPr/>
        </p:nvSpPr>
        <p:spPr>
          <a:xfrm rot="16200000" flipV="1">
            <a:off x="483387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05356F-3F59-634C-A0CF-2AF7A4C7CDFF}"/>
              </a:ext>
            </a:extLst>
          </p:cNvPr>
          <p:cNvSpPr/>
          <p:nvPr/>
        </p:nvSpPr>
        <p:spPr>
          <a:xfrm rot="16200000" flipV="1">
            <a:off x="726279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3949D5-7F15-3E44-AED8-576D9BF8DAAB}"/>
              </a:ext>
            </a:extLst>
          </p:cNvPr>
          <p:cNvSpPr/>
          <p:nvPr/>
        </p:nvSpPr>
        <p:spPr>
          <a:xfrm rot="16200000" flipV="1">
            <a:off x="969171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CE2BBC-9FF5-A345-9039-D897F6333803}"/>
              </a:ext>
            </a:extLst>
          </p:cNvPr>
          <p:cNvSpPr/>
          <p:nvPr/>
        </p:nvSpPr>
        <p:spPr>
          <a:xfrm rot="16200000" flipV="1">
            <a:off x="1244206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48ADB9-C1DB-B34A-A0E7-80D8124BB94D}"/>
              </a:ext>
            </a:extLst>
          </p:cNvPr>
          <p:cNvSpPr/>
          <p:nvPr/>
        </p:nvSpPr>
        <p:spPr>
          <a:xfrm rot="16200000" flipV="1">
            <a:off x="1487098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E75123-EEE2-214E-BBDA-DB6F93069338}"/>
              </a:ext>
            </a:extLst>
          </p:cNvPr>
          <p:cNvSpPr/>
          <p:nvPr/>
        </p:nvSpPr>
        <p:spPr>
          <a:xfrm rot="16200000" flipV="1">
            <a:off x="1729990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FC5DBA-C5C2-344A-8089-A6182244123D}"/>
              </a:ext>
            </a:extLst>
          </p:cNvPr>
          <p:cNvSpPr/>
          <p:nvPr/>
        </p:nvSpPr>
        <p:spPr>
          <a:xfrm rot="16200000" flipV="1">
            <a:off x="2000171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0B26D1-8E8F-844C-A632-F5374533E183}"/>
              </a:ext>
            </a:extLst>
          </p:cNvPr>
          <p:cNvSpPr/>
          <p:nvPr/>
        </p:nvSpPr>
        <p:spPr>
          <a:xfrm rot="16200000" flipV="1">
            <a:off x="2243063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75EEDB-97A4-B14A-92A3-5FAAC3EF2BF1}"/>
              </a:ext>
            </a:extLst>
          </p:cNvPr>
          <p:cNvSpPr/>
          <p:nvPr/>
        </p:nvSpPr>
        <p:spPr>
          <a:xfrm rot="16200000" flipV="1">
            <a:off x="2485955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6C64AC-A156-3A41-B42B-08DFA0702BDF}"/>
              </a:ext>
            </a:extLst>
          </p:cNvPr>
          <p:cNvSpPr/>
          <p:nvPr/>
        </p:nvSpPr>
        <p:spPr>
          <a:xfrm rot="16200000" flipV="1">
            <a:off x="2687822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F82AF6-A500-D147-A5E2-4631F33B485E}"/>
              </a:ext>
            </a:extLst>
          </p:cNvPr>
          <p:cNvSpPr/>
          <p:nvPr/>
        </p:nvSpPr>
        <p:spPr>
          <a:xfrm rot="16200000" flipV="1">
            <a:off x="2930714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6F4817-87FC-D941-8A93-0600F0E49A29}"/>
              </a:ext>
            </a:extLst>
          </p:cNvPr>
          <p:cNvSpPr/>
          <p:nvPr/>
        </p:nvSpPr>
        <p:spPr>
          <a:xfrm rot="16200000" flipV="1">
            <a:off x="3173606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D79161-E771-D04C-A730-2344B8ED4AB1}"/>
              </a:ext>
            </a:extLst>
          </p:cNvPr>
          <p:cNvSpPr/>
          <p:nvPr/>
        </p:nvSpPr>
        <p:spPr>
          <a:xfrm rot="16200000" flipV="1">
            <a:off x="3409231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142443-621C-6E47-A788-3D304694EFFB}"/>
              </a:ext>
            </a:extLst>
          </p:cNvPr>
          <p:cNvSpPr/>
          <p:nvPr/>
        </p:nvSpPr>
        <p:spPr>
          <a:xfrm rot="16200000" flipV="1">
            <a:off x="3652123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B1AAF7-E85F-0948-823B-09CD0A6D6CF9}"/>
              </a:ext>
            </a:extLst>
          </p:cNvPr>
          <p:cNvSpPr/>
          <p:nvPr/>
        </p:nvSpPr>
        <p:spPr>
          <a:xfrm rot="16200000" flipV="1">
            <a:off x="3895015" y="464574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29C0F0-88C5-DD42-B325-8C93B062A831}"/>
              </a:ext>
            </a:extLst>
          </p:cNvPr>
          <p:cNvSpPr/>
          <p:nvPr/>
        </p:nvSpPr>
        <p:spPr>
          <a:xfrm rot="16200000" flipV="1">
            <a:off x="4275623" y="4143935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3C77E0-B0D1-5842-9E21-F481E52D5A6C}"/>
              </a:ext>
            </a:extLst>
          </p:cNvPr>
          <p:cNvSpPr/>
          <p:nvPr/>
        </p:nvSpPr>
        <p:spPr>
          <a:xfrm rot="16200000" flipV="1">
            <a:off x="4518515" y="4143935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1D6BAB1-6825-9447-ACAA-2D1F5FC74C8A}"/>
              </a:ext>
            </a:extLst>
          </p:cNvPr>
          <p:cNvSpPr/>
          <p:nvPr/>
        </p:nvSpPr>
        <p:spPr>
          <a:xfrm rot="16200000" flipV="1">
            <a:off x="4761407" y="4143935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92593C7-B8CC-1A4A-94FD-A2D35F116DAC}"/>
              </a:ext>
            </a:extLst>
          </p:cNvPr>
          <p:cNvSpPr/>
          <p:nvPr/>
        </p:nvSpPr>
        <p:spPr>
          <a:xfrm rot="16200000" flipV="1">
            <a:off x="4997032" y="4143934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F25EC1-F616-594D-B303-4D515064A248}"/>
              </a:ext>
            </a:extLst>
          </p:cNvPr>
          <p:cNvSpPr/>
          <p:nvPr/>
        </p:nvSpPr>
        <p:spPr>
          <a:xfrm rot="16200000" flipV="1">
            <a:off x="5239924" y="4143934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32192E-69DF-5346-BEDA-9F127E3F8568}"/>
              </a:ext>
            </a:extLst>
          </p:cNvPr>
          <p:cNvSpPr/>
          <p:nvPr/>
        </p:nvSpPr>
        <p:spPr>
          <a:xfrm rot="16200000" flipV="1">
            <a:off x="5482816" y="4143934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ADADF1-A98A-5F40-836A-7F198766CB93}"/>
              </a:ext>
            </a:extLst>
          </p:cNvPr>
          <p:cNvSpPr/>
          <p:nvPr/>
        </p:nvSpPr>
        <p:spPr>
          <a:xfrm rot="16200000" flipV="1">
            <a:off x="5728477" y="4143933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3DB1D7-0B24-5946-B605-EEFE31CC04D0}"/>
              </a:ext>
            </a:extLst>
          </p:cNvPr>
          <p:cNvSpPr/>
          <p:nvPr/>
        </p:nvSpPr>
        <p:spPr>
          <a:xfrm rot="16200000" flipV="1">
            <a:off x="5971369" y="4143933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4DB769-B4F7-954A-A09F-EAE438CE27C6}"/>
              </a:ext>
            </a:extLst>
          </p:cNvPr>
          <p:cNvSpPr/>
          <p:nvPr/>
        </p:nvSpPr>
        <p:spPr>
          <a:xfrm rot="16200000" flipV="1">
            <a:off x="6214261" y="4143933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1FAF0A-A6A2-104A-B108-D14D69DA5419}"/>
              </a:ext>
            </a:extLst>
          </p:cNvPr>
          <p:cNvSpPr/>
          <p:nvPr/>
        </p:nvSpPr>
        <p:spPr>
          <a:xfrm rot="16200000" flipV="1">
            <a:off x="6423403" y="4143932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BBD6F2-159C-5D4C-AB81-CC2294831A40}"/>
              </a:ext>
            </a:extLst>
          </p:cNvPr>
          <p:cNvSpPr/>
          <p:nvPr/>
        </p:nvSpPr>
        <p:spPr>
          <a:xfrm rot="16200000" flipV="1">
            <a:off x="6666295" y="4143932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94455B3-30F3-624D-AE7A-96A3A129FE0C}"/>
              </a:ext>
            </a:extLst>
          </p:cNvPr>
          <p:cNvSpPr/>
          <p:nvPr/>
        </p:nvSpPr>
        <p:spPr>
          <a:xfrm rot="16200000" flipV="1">
            <a:off x="6909187" y="4143932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02BEEF-0517-DA40-BD5E-E6001C138A7C}"/>
              </a:ext>
            </a:extLst>
          </p:cNvPr>
          <p:cNvSpPr/>
          <p:nvPr/>
        </p:nvSpPr>
        <p:spPr>
          <a:xfrm rot="16200000" flipV="1">
            <a:off x="7109128" y="4143931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EE5B670-6CA5-D147-B5E4-360716CD42B0}"/>
              </a:ext>
            </a:extLst>
          </p:cNvPr>
          <p:cNvSpPr/>
          <p:nvPr/>
        </p:nvSpPr>
        <p:spPr>
          <a:xfrm rot="16200000" flipV="1">
            <a:off x="7352020" y="4143931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E9F2BFB-2485-0247-9FB7-81712CA68F0E}"/>
              </a:ext>
            </a:extLst>
          </p:cNvPr>
          <p:cNvSpPr/>
          <p:nvPr/>
        </p:nvSpPr>
        <p:spPr>
          <a:xfrm rot="16200000" flipV="1">
            <a:off x="7594912" y="4143931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819A75-2993-6544-86AD-67762F43CF24}"/>
              </a:ext>
            </a:extLst>
          </p:cNvPr>
          <p:cNvSpPr/>
          <p:nvPr/>
        </p:nvSpPr>
        <p:spPr>
          <a:xfrm rot="16200000" flipV="1">
            <a:off x="7830537" y="414393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3FA3857-3AFF-8949-A51A-C70140BACF35}"/>
              </a:ext>
            </a:extLst>
          </p:cNvPr>
          <p:cNvSpPr/>
          <p:nvPr/>
        </p:nvSpPr>
        <p:spPr>
          <a:xfrm rot="16200000" flipV="1">
            <a:off x="8073429" y="414393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F17956-C8C9-0649-9585-06B966D23C87}"/>
              </a:ext>
            </a:extLst>
          </p:cNvPr>
          <p:cNvSpPr/>
          <p:nvPr/>
        </p:nvSpPr>
        <p:spPr>
          <a:xfrm rot="16200000" flipV="1">
            <a:off x="8316321" y="414393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FD679B6-C7FE-F54F-8C1C-CA34245DC14F}"/>
              </a:ext>
            </a:extLst>
          </p:cNvPr>
          <p:cNvSpPr/>
          <p:nvPr/>
        </p:nvSpPr>
        <p:spPr>
          <a:xfrm rot="16200000" flipV="1">
            <a:off x="8516000" y="4143930"/>
            <a:ext cx="914400" cy="9144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90E861-3698-6E45-BF58-311C51BEE2F1}"/>
              </a:ext>
            </a:extLst>
          </p:cNvPr>
          <p:cNvSpPr/>
          <p:nvPr/>
        </p:nvSpPr>
        <p:spPr>
          <a:xfrm flipV="1">
            <a:off x="0" y="4404733"/>
            <a:ext cx="9144000" cy="4572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7009D8-DF75-9A44-B8A2-FEAE2FE61C0B}"/>
              </a:ext>
            </a:extLst>
          </p:cNvPr>
          <p:cNvSpPr/>
          <p:nvPr/>
        </p:nvSpPr>
        <p:spPr>
          <a:xfrm flipV="1">
            <a:off x="0" y="4912820"/>
            <a:ext cx="4572000" cy="4572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578849-0008-CE45-A3B0-62383B668039}"/>
              </a:ext>
            </a:extLst>
          </p:cNvPr>
          <p:cNvSpPr/>
          <p:nvPr/>
        </p:nvSpPr>
        <p:spPr>
          <a:xfrm flipV="1">
            <a:off x="4572000" y="3896646"/>
            <a:ext cx="4572000" cy="45720"/>
          </a:xfrm>
          <a:prstGeom prst="rect">
            <a:avLst/>
          </a:prstGeom>
          <a:solidFill>
            <a:schemeClr val="bg1"/>
          </a:solidFill>
          <a:ln>
            <a:solidFill>
              <a:srgbClr val="4C2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14979A-C908-2B40-B89B-7B777ABE4C85}"/>
              </a:ext>
            </a:extLst>
          </p:cNvPr>
          <p:cNvSpPr/>
          <p:nvPr/>
        </p:nvSpPr>
        <p:spPr>
          <a:xfrm>
            <a:off x="0" y="353974"/>
            <a:ext cx="6345044" cy="749997"/>
          </a:xfrm>
          <a:prstGeom prst="rect">
            <a:avLst/>
          </a:prstGeom>
          <a:solidFill>
            <a:srgbClr val="4C2E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2425"/>
            <a:r>
              <a:rPr lang="en-US" sz="3600" dirty="0">
                <a:solidFill>
                  <a:schemeClr val="bg1"/>
                </a:solidFill>
                <a:latin typeface="Avenir Book" panose="02000503020000020003" pitchFamily="2" charset="0"/>
              </a:rPr>
              <a:t>Tools (and their designers)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AC4D39-FCD5-1D4F-ABDB-782712C7CD00}"/>
              </a:ext>
            </a:extLst>
          </p:cNvPr>
          <p:cNvGrpSpPr/>
          <p:nvPr/>
        </p:nvGrpSpPr>
        <p:grpSpPr>
          <a:xfrm>
            <a:off x="275848" y="1356446"/>
            <a:ext cx="6773016" cy="5047097"/>
            <a:chOff x="236568" y="378424"/>
            <a:chExt cx="5029559" cy="37479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7EBAF5-E1DB-264B-9B35-A3921526A931}"/>
                </a:ext>
              </a:extLst>
            </p:cNvPr>
            <p:cNvGrpSpPr/>
            <p:nvPr/>
          </p:nvGrpSpPr>
          <p:grpSpPr>
            <a:xfrm>
              <a:off x="3512817" y="495815"/>
              <a:ext cx="944878" cy="880383"/>
              <a:chOff x="5316992" y="2466538"/>
              <a:chExt cx="2236835" cy="208415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40BD081-96FA-1448-9649-A7D05D896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16992" y="2466538"/>
                <a:ext cx="2084153" cy="20841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48CEEB6-964E-534A-B8A4-7F11685139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3654"/>
              <a:stretch/>
            </p:blipFill>
            <p:spPr>
              <a:xfrm>
                <a:off x="6119865" y="3247588"/>
                <a:ext cx="1433962" cy="11375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A13BED-5434-F342-B90F-F701239B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6139" y="625408"/>
              <a:ext cx="653754" cy="6537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63D2B1-8EC2-A343-9C4D-C8D610F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103" y="592850"/>
              <a:ext cx="744634" cy="6863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0B193E-29C1-274B-90C8-4EA3F9B31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71162" y="600401"/>
              <a:ext cx="717108" cy="717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B2CDA-5B53-B94A-B974-7AB147804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99903" y="638082"/>
              <a:ext cx="666224" cy="6662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29C6AE-818D-1A4F-9A48-2A7AEF5BA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568" y="378424"/>
              <a:ext cx="859927" cy="10881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1A7D23-0571-BB4C-95F5-5EE1A051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07" y="2986521"/>
              <a:ext cx="765927" cy="113981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E4ACD3-749E-EF41-BA69-E5A80BD9D1E0}"/>
                </a:ext>
              </a:extLst>
            </p:cNvPr>
            <p:cNvSpPr/>
            <p:nvPr/>
          </p:nvSpPr>
          <p:spPr>
            <a:xfrm>
              <a:off x="530208" y="1709262"/>
              <a:ext cx="4383631" cy="138318"/>
            </a:xfrm>
            <a:prstGeom prst="rect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34D6FC83-B721-704F-81B1-B70F5C1B780F}"/>
                </a:ext>
              </a:extLst>
            </p:cNvPr>
            <p:cNvSpPr/>
            <p:nvPr/>
          </p:nvSpPr>
          <p:spPr>
            <a:xfrm rot="10800000">
              <a:off x="769002" y="1773718"/>
              <a:ext cx="243753" cy="114188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6B8FBE73-44D9-DC42-8302-5DDE0D1818E4}"/>
                </a:ext>
              </a:extLst>
            </p:cNvPr>
            <p:cNvSpPr/>
            <p:nvPr/>
          </p:nvSpPr>
          <p:spPr>
            <a:xfrm rot="10800000">
              <a:off x="415421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Up Arrow 20">
              <a:extLst>
                <a:ext uri="{FF2B5EF4-FFF2-40B4-BE49-F238E27FC236}">
                  <a16:creationId xmlns:a16="http://schemas.microsoft.com/office/drawing/2014/main" id="{B63210A3-3AF4-6F49-BA16-1967646C364F}"/>
                </a:ext>
              </a:extLst>
            </p:cNvPr>
            <p:cNvSpPr/>
            <p:nvPr/>
          </p:nvSpPr>
          <p:spPr>
            <a:xfrm rot="10800000">
              <a:off x="4799627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Up Arrow 21">
              <a:extLst>
                <a:ext uri="{FF2B5EF4-FFF2-40B4-BE49-F238E27FC236}">
                  <a16:creationId xmlns:a16="http://schemas.microsoft.com/office/drawing/2014/main" id="{A236C1BC-2BF2-9449-9F19-786855711FB8}"/>
                </a:ext>
              </a:extLst>
            </p:cNvPr>
            <p:cNvSpPr/>
            <p:nvPr/>
          </p:nvSpPr>
          <p:spPr>
            <a:xfrm rot="10800000">
              <a:off x="3991532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8782CDB8-9F12-D344-B443-FDE5ABB81FBD}"/>
                </a:ext>
              </a:extLst>
            </p:cNvPr>
            <p:cNvSpPr/>
            <p:nvPr/>
          </p:nvSpPr>
          <p:spPr>
            <a:xfrm rot="10800000">
              <a:off x="3066406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4" name="Up Arrow 23">
              <a:extLst>
                <a:ext uri="{FF2B5EF4-FFF2-40B4-BE49-F238E27FC236}">
                  <a16:creationId xmlns:a16="http://schemas.microsoft.com/office/drawing/2014/main" id="{893C7B61-2616-2D4F-B94C-FC62AC279C45}"/>
                </a:ext>
              </a:extLst>
            </p:cNvPr>
            <p:cNvSpPr/>
            <p:nvPr/>
          </p:nvSpPr>
          <p:spPr>
            <a:xfrm rot="10800000">
              <a:off x="2131979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" name="Up Arrow 24">
              <a:extLst>
                <a:ext uri="{FF2B5EF4-FFF2-40B4-BE49-F238E27FC236}">
                  <a16:creationId xmlns:a16="http://schemas.microsoft.com/office/drawing/2014/main" id="{181772AC-4809-9145-8EB9-80046FA1949C}"/>
                </a:ext>
              </a:extLst>
            </p:cNvPr>
            <p:cNvSpPr/>
            <p:nvPr/>
          </p:nvSpPr>
          <p:spPr>
            <a:xfrm rot="10800000">
              <a:off x="1321499" y="1353174"/>
              <a:ext cx="243753" cy="461976"/>
            </a:xfrm>
            <a:prstGeom prst="upArrow">
              <a:avLst/>
            </a:prstGeom>
            <a:solidFill>
              <a:srgbClr val="4C2E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44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9029</TotalTime>
  <Words>1824</Words>
  <Application>Microsoft Macintosh PowerPoint</Application>
  <PresentationFormat>On-screen Show (4:3)</PresentationFormat>
  <Paragraphs>271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Avenir</vt:lpstr>
      <vt:lpstr>Avenir Book</vt:lpstr>
      <vt:lpstr>Avenir Heavy</vt:lpstr>
      <vt:lpstr>Avenir LT Std 55 Roman</vt:lpstr>
      <vt:lpstr>Avenir Medium</vt:lpstr>
      <vt:lpstr>Calibri</vt:lpstr>
      <vt:lpstr>Calibri Light</vt:lpstr>
      <vt:lpstr>Helvetica</vt:lpstr>
      <vt:lpstr>Helvetica Neue Light</vt:lpstr>
      <vt:lpstr>Helvetica Neue Thin</vt:lpstr>
      <vt:lpstr>Komikazoom</vt:lpstr>
      <vt:lpstr>Office Theme</vt:lpstr>
      <vt:lpstr>Sean Munson · smunson.com · @smunson</vt:lpstr>
      <vt:lpstr>PowerPoint Presentation</vt:lpstr>
      <vt:lpstr>PowerPoint Presentation</vt:lpstr>
      <vt:lpstr>PowerPoint Presentation</vt:lpstr>
      <vt:lpstr>PowerPoint Presentation</vt:lpstr>
      <vt:lpstr>goals</vt:lpstr>
      <vt:lpstr>designing for goals</vt:lpstr>
      <vt:lpstr>Sources of goal misalignment</vt:lpstr>
      <vt:lpstr>PowerPoint Presentation</vt:lpstr>
      <vt:lpstr>misalignment pattern: Tracking A implies goal B</vt:lpstr>
      <vt:lpstr>misalignment pattern: Tracking menstruation implies trying to conceive</vt:lpstr>
      <vt:lpstr>misalignment pattern: Goal A should be operationalized according to measure B.</vt:lpstr>
      <vt:lpstr>misalignment pattern: Healthy eating should be operationalized according to calories.</vt:lpstr>
      <vt:lpstr>misalignment pattern: If unsure of goals, track all the things. </vt:lpstr>
      <vt:lpstr>misalignment pattern: If unsure of goals, track all the things. </vt:lpstr>
      <vt:lpstr>misalignment pattern: Accuracy is always important.</vt:lpstr>
      <vt:lpstr>PowerPoint Presentation</vt:lpstr>
      <vt:lpstr>Misalignments in desired outcomes between patients and providers</vt:lpstr>
      <vt:lpstr>Misalignments in desired outcomes between patients and providers</vt:lpstr>
      <vt:lpstr>Misalignments in desired outcomes between patients and providers</vt:lpstr>
      <vt:lpstr>Misalignments in how and what to track, or in expectations about who will review the data</vt:lpstr>
      <vt:lpstr>Approaches to aligning goals</vt:lpstr>
      <vt:lpstr>PowerPoint Presentation</vt:lpstr>
      <vt:lpstr>PowerPoint Presentation</vt:lpstr>
      <vt:lpstr>PowerPoint Presentation</vt:lpstr>
      <vt:lpstr>FoodPrint:  A mobile, photo-based food journal, designed for flexible goals and collaboration.</vt:lpstr>
      <vt:lpstr>Different goals lead to different trackers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 misalignments</vt:lpstr>
      <vt:lpstr>PowerPoint Presentation</vt:lpstr>
      <vt:lpstr>Sean Munson · smunson.com · @smunson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Patient-Generated Data Beyond Self-Regulation</dc:title>
  <dc:creator>Sean A. Munson</dc:creator>
  <cp:lastModifiedBy>smunson@gmail.com</cp:lastModifiedBy>
  <cp:revision>272</cp:revision>
  <cp:lastPrinted>2016-10-21T01:53:38Z</cp:lastPrinted>
  <dcterms:created xsi:type="dcterms:W3CDTF">2016-04-08T00:02:07Z</dcterms:created>
  <dcterms:modified xsi:type="dcterms:W3CDTF">2021-04-08T05:42:21Z</dcterms:modified>
</cp:coreProperties>
</file>