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15" r:id="rId3"/>
    <p:sldMasterId id="2147483753" r:id="rId4"/>
    <p:sldMasterId id="2147483760" r:id="rId5"/>
    <p:sldMasterId id="2147483785" r:id="rId6"/>
  </p:sldMasterIdLst>
  <p:notesMasterIdLst>
    <p:notesMasterId r:id="rId34"/>
  </p:notesMasterIdLst>
  <p:sldIdLst>
    <p:sldId id="256" r:id="rId7"/>
    <p:sldId id="567" r:id="rId8"/>
    <p:sldId id="262" r:id="rId9"/>
    <p:sldId id="263" r:id="rId10"/>
    <p:sldId id="259" r:id="rId11"/>
    <p:sldId id="568" r:id="rId12"/>
    <p:sldId id="557" r:id="rId13"/>
    <p:sldId id="583" r:id="rId14"/>
    <p:sldId id="410" r:id="rId15"/>
    <p:sldId id="584" r:id="rId16"/>
    <p:sldId id="559" r:id="rId17"/>
    <p:sldId id="560" r:id="rId18"/>
    <p:sldId id="561" r:id="rId19"/>
    <p:sldId id="562" r:id="rId20"/>
    <p:sldId id="576" r:id="rId21"/>
    <p:sldId id="564" r:id="rId22"/>
    <p:sldId id="565" r:id="rId23"/>
    <p:sldId id="582" r:id="rId24"/>
    <p:sldId id="375" r:id="rId25"/>
    <p:sldId id="376" r:id="rId26"/>
    <p:sldId id="378" r:id="rId27"/>
    <p:sldId id="585" r:id="rId28"/>
    <p:sldId id="586" r:id="rId29"/>
    <p:sldId id="587" r:id="rId30"/>
    <p:sldId id="588" r:id="rId31"/>
    <p:sldId id="574" r:id="rId32"/>
    <p:sldId id="46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llivan, Patrick S" initials="SPS" lastIdx="1" clrIdx="0">
    <p:extLst>
      <p:ext uri="{19B8F6BF-5375-455C-9EA6-DF929625EA0E}">
        <p15:presenceInfo xmlns:p15="http://schemas.microsoft.com/office/powerpoint/2012/main" userId="S-1-5-21-4279633407-28481931-2677731258-100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953735"/>
    <a:srgbClr val="4F6228"/>
    <a:srgbClr val="983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2500" autoAdjust="0"/>
  </p:normalViewPr>
  <p:slideViewPr>
    <p:cSldViewPr snapToGrid="0">
      <p:cViewPr varScale="1">
        <p:scale>
          <a:sx n="80" d="100"/>
          <a:sy n="80" d="100"/>
        </p:scale>
        <p:origin x="126" y="318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Rural (n=3583)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CAI, p12 M</c:v>
                </c:pt>
                <c:pt idx="1">
                  <c:v>HIV test p 12 M)</c:v>
                </c:pt>
                <c:pt idx="2">
                  <c:v>Rec'd condoms</c:v>
                </c:pt>
                <c:pt idx="3">
                  <c:v>Rec'd ILI</c:v>
                </c:pt>
                <c:pt idx="4">
                  <c:v>Gonorrhea test</c:v>
                </c:pt>
                <c:pt idx="5">
                  <c:v>Syphilis test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62.6</c:v>
                </c:pt>
                <c:pt idx="1">
                  <c:v>43.5</c:v>
                </c:pt>
                <c:pt idx="2">
                  <c:v>50.2</c:v>
                </c:pt>
                <c:pt idx="3">
                  <c:v>16</c:v>
                </c:pt>
                <c:pt idx="4">
                  <c:v>25.9</c:v>
                </c:pt>
                <c:pt idx="5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3A-4C43-B29F-60E03F5EC0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Urban (n=4583)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CAI, p12 M</c:v>
                </c:pt>
                <c:pt idx="1">
                  <c:v>HIV test p 12 M)</c:v>
                </c:pt>
                <c:pt idx="2">
                  <c:v>Rec'd condoms</c:v>
                </c:pt>
                <c:pt idx="3">
                  <c:v>Rec'd ILI</c:v>
                </c:pt>
                <c:pt idx="4">
                  <c:v>Gonorrhea test</c:v>
                </c:pt>
                <c:pt idx="5">
                  <c:v>Syphilis test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62.5</c:v>
                </c:pt>
                <c:pt idx="1">
                  <c:v>54.7</c:v>
                </c:pt>
                <c:pt idx="2">
                  <c:v>61.4</c:v>
                </c:pt>
                <c:pt idx="3">
                  <c:v>18.600000000000001</c:v>
                </c:pt>
                <c:pt idx="4">
                  <c:v>37.6</c:v>
                </c:pt>
                <c:pt idx="5">
                  <c:v>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3A-4C43-B29F-60E03F5E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2169032"/>
        <c:axId val="1402166408"/>
      </c:barChart>
      <c:catAx>
        <c:axId val="140216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166408"/>
        <c:crosses val="autoZero"/>
        <c:auto val="1"/>
        <c:lblAlgn val="ctr"/>
        <c:lblOffset val="100"/>
        <c:noMultiLvlLbl val="0"/>
      </c:catAx>
      <c:valAx>
        <c:axId val="140216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16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4FEE2-6691-4C16-96A9-194D2F1038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5D6EF3-3A7A-4D45-A618-3DA1683EBCA3}">
      <dgm:prSet phldrT="[Text]"/>
      <dgm:spPr/>
      <dgm:t>
        <a:bodyPr/>
        <a:lstStyle/>
        <a:p>
          <a:r>
            <a:rPr lang="en-US" dirty="0"/>
            <a:t>All Men (98)</a:t>
          </a:r>
        </a:p>
      </dgm:t>
    </dgm:pt>
    <dgm:pt modelId="{656CBED0-D3CE-4B1D-9BB6-368FEF58A299}" type="parTrans" cxnId="{6C8BF9C2-DCD8-4EEA-BA29-B8E91AD94D08}">
      <dgm:prSet/>
      <dgm:spPr/>
      <dgm:t>
        <a:bodyPr/>
        <a:lstStyle/>
        <a:p>
          <a:endParaRPr lang="en-US"/>
        </a:p>
      </dgm:t>
    </dgm:pt>
    <dgm:pt modelId="{C0648612-145A-476B-81EC-DD3B9F4DFFD1}" type="sibTrans" cxnId="{6C8BF9C2-DCD8-4EEA-BA29-B8E91AD94D08}">
      <dgm:prSet/>
      <dgm:spPr/>
      <dgm:t>
        <a:bodyPr/>
        <a:lstStyle/>
        <a:p>
          <a:endParaRPr lang="en-US"/>
        </a:p>
      </dgm:t>
    </dgm:pt>
    <dgm:pt modelId="{DD1D8670-3200-40D5-B46A-DCE3E4CC6B20}" type="asst">
      <dgm:prSet phldrT="[Text]"/>
      <dgm:spPr/>
      <dgm:t>
        <a:bodyPr/>
        <a:lstStyle/>
        <a:p>
          <a:r>
            <a:rPr lang="en-US" dirty="0"/>
            <a:t>Had an HIV Testing Plan (52)</a:t>
          </a:r>
        </a:p>
      </dgm:t>
    </dgm:pt>
    <dgm:pt modelId="{AA575CB0-9FEE-43AB-B7AF-901E34A233D9}" type="parTrans" cxnId="{9948316E-ACCE-4B5B-8517-9C0D36D26684}">
      <dgm:prSet/>
      <dgm:spPr/>
      <dgm:t>
        <a:bodyPr/>
        <a:lstStyle/>
        <a:p>
          <a:endParaRPr lang="en-US"/>
        </a:p>
      </dgm:t>
    </dgm:pt>
    <dgm:pt modelId="{0B14494B-4E00-4DEC-81D7-CC6B8BE96452}" type="sibTrans" cxnId="{9948316E-ACCE-4B5B-8517-9C0D36D26684}">
      <dgm:prSet/>
      <dgm:spPr/>
      <dgm:t>
        <a:bodyPr/>
        <a:lstStyle/>
        <a:p>
          <a:endParaRPr lang="en-US"/>
        </a:p>
      </dgm:t>
    </dgm:pt>
    <dgm:pt modelId="{0045C5EE-E347-43EC-9C55-9E6A2181F989}" type="asst">
      <dgm:prSet phldrT="[Text]"/>
      <dgm:spPr/>
      <dgm:t>
        <a:bodyPr/>
        <a:lstStyle/>
        <a:p>
          <a:r>
            <a:rPr lang="en-US" dirty="0"/>
            <a:t>Did not have an HIV Testing Plan (46)</a:t>
          </a:r>
        </a:p>
      </dgm:t>
    </dgm:pt>
    <dgm:pt modelId="{D852C92C-32C4-4BC4-A41B-4186C90B8AB2}" type="sibTrans" cxnId="{488B9A4A-2F27-4C7C-B553-04E84A310A32}">
      <dgm:prSet/>
      <dgm:spPr/>
      <dgm:t>
        <a:bodyPr/>
        <a:lstStyle/>
        <a:p>
          <a:endParaRPr lang="en-US"/>
        </a:p>
      </dgm:t>
    </dgm:pt>
    <dgm:pt modelId="{9A7059C2-77F3-407E-8576-4B5CA7E3CA4F}" type="parTrans" cxnId="{488B9A4A-2F27-4C7C-B553-04E84A310A32}">
      <dgm:prSet/>
      <dgm:spPr/>
      <dgm:t>
        <a:bodyPr/>
        <a:lstStyle/>
        <a:p>
          <a:endParaRPr lang="en-US"/>
        </a:p>
      </dgm:t>
    </dgm:pt>
    <dgm:pt modelId="{A8BAB08B-FCDF-42E6-817E-40C1F7E283DE}" type="asst">
      <dgm:prSet phldrT="[Text]"/>
      <dgm:spPr/>
      <dgm:t>
        <a:bodyPr/>
        <a:lstStyle/>
        <a:p>
          <a:r>
            <a:rPr lang="en-US" dirty="0"/>
            <a:t>Developed an HIV Testing Plan (30)</a:t>
          </a:r>
        </a:p>
      </dgm:t>
    </dgm:pt>
    <dgm:pt modelId="{7B0DEBCA-6A0F-46C2-AF7C-48C398AAB21E}" type="parTrans" cxnId="{4545918D-6074-4A5A-9627-DA68427ED820}">
      <dgm:prSet/>
      <dgm:spPr/>
      <dgm:t>
        <a:bodyPr/>
        <a:lstStyle/>
        <a:p>
          <a:endParaRPr lang="en-US"/>
        </a:p>
      </dgm:t>
    </dgm:pt>
    <dgm:pt modelId="{9F1236AA-500F-457D-8A7C-A620A45A722E}" type="sibTrans" cxnId="{4545918D-6074-4A5A-9627-DA68427ED820}">
      <dgm:prSet/>
      <dgm:spPr/>
      <dgm:t>
        <a:bodyPr/>
        <a:lstStyle/>
        <a:p>
          <a:endParaRPr lang="en-US"/>
        </a:p>
      </dgm:t>
    </dgm:pt>
    <dgm:pt modelId="{5E4F1407-CA0C-4B92-9214-1FAE9DA693FE}" type="asst">
      <dgm:prSet phldrT="[Text]"/>
      <dgm:spPr/>
      <dgm:t>
        <a:bodyPr/>
        <a:lstStyle/>
        <a:p>
          <a:r>
            <a:rPr lang="en-US" dirty="0"/>
            <a:t>Did Not Develop a Plan (16)</a:t>
          </a:r>
        </a:p>
      </dgm:t>
    </dgm:pt>
    <dgm:pt modelId="{908FF6FA-D3E3-4212-83C5-CD766DF7DABE}" type="parTrans" cxnId="{069BF63D-9411-49DE-A4F3-87ABB0B282D1}">
      <dgm:prSet/>
      <dgm:spPr/>
      <dgm:t>
        <a:bodyPr/>
        <a:lstStyle/>
        <a:p>
          <a:endParaRPr lang="en-US"/>
        </a:p>
      </dgm:t>
    </dgm:pt>
    <dgm:pt modelId="{532452D9-A65C-4E52-8D26-3E4A6D5EEB45}" type="sibTrans" cxnId="{069BF63D-9411-49DE-A4F3-87ABB0B282D1}">
      <dgm:prSet/>
      <dgm:spPr/>
      <dgm:t>
        <a:bodyPr/>
        <a:lstStyle/>
        <a:p>
          <a:endParaRPr lang="en-US"/>
        </a:p>
      </dgm:t>
    </dgm:pt>
    <dgm:pt modelId="{C8920EDF-551A-45AC-A19F-A34C792A925D}" type="pres">
      <dgm:prSet presAssocID="{09A4FEE2-6691-4C16-96A9-194D2F1038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A2B9DB-D90C-41EE-9392-E77A5D5F069A}" type="pres">
      <dgm:prSet presAssocID="{BB5D6EF3-3A7A-4D45-A618-3DA1683EBCA3}" presName="hierRoot1" presStyleCnt="0">
        <dgm:presLayoutVars>
          <dgm:hierBranch val="init"/>
        </dgm:presLayoutVars>
      </dgm:prSet>
      <dgm:spPr/>
    </dgm:pt>
    <dgm:pt modelId="{5D287235-5465-41D5-93C1-C2DAE8BEFBC6}" type="pres">
      <dgm:prSet presAssocID="{BB5D6EF3-3A7A-4D45-A618-3DA1683EBCA3}" presName="rootComposite1" presStyleCnt="0"/>
      <dgm:spPr/>
    </dgm:pt>
    <dgm:pt modelId="{E8568693-BB42-469B-B6BD-B4FF1AFBB964}" type="pres">
      <dgm:prSet presAssocID="{BB5D6EF3-3A7A-4D45-A618-3DA1683EBCA3}" presName="rootText1" presStyleLbl="node0" presStyleIdx="0" presStyleCnt="1" custScaleX="115652">
        <dgm:presLayoutVars>
          <dgm:chPref val="3"/>
        </dgm:presLayoutVars>
      </dgm:prSet>
      <dgm:spPr/>
    </dgm:pt>
    <dgm:pt modelId="{AACF3082-2E29-46E1-B31B-90AD5A124B09}" type="pres">
      <dgm:prSet presAssocID="{BB5D6EF3-3A7A-4D45-A618-3DA1683EBCA3}" presName="rootConnector1" presStyleLbl="node1" presStyleIdx="0" presStyleCnt="0"/>
      <dgm:spPr/>
    </dgm:pt>
    <dgm:pt modelId="{5C9712AD-B134-47CB-BCAC-83797342E60E}" type="pres">
      <dgm:prSet presAssocID="{BB5D6EF3-3A7A-4D45-A618-3DA1683EBCA3}" presName="hierChild2" presStyleCnt="0"/>
      <dgm:spPr/>
    </dgm:pt>
    <dgm:pt modelId="{67B40A85-7B56-433B-87D4-95CDB128D7A0}" type="pres">
      <dgm:prSet presAssocID="{BB5D6EF3-3A7A-4D45-A618-3DA1683EBCA3}" presName="hierChild3" presStyleCnt="0"/>
      <dgm:spPr/>
    </dgm:pt>
    <dgm:pt modelId="{73216BA4-4C5A-4A25-A568-55AFE4B5E58A}" type="pres">
      <dgm:prSet presAssocID="{AA575CB0-9FEE-43AB-B7AF-901E34A233D9}" presName="Name111" presStyleLbl="parChTrans1D2" presStyleIdx="0" presStyleCnt="2"/>
      <dgm:spPr/>
    </dgm:pt>
    <dgm:pt modelId="{8E7D268F-FA1C-48B3-90B2-3EF600C57273}" type="pres">
      <dgm:prSet presAssocID="{DD1D8670-3200-40D5-B46A-DCE3E4CC6B20}" presName="hierRoot3" presStyleCnt="0">
        <dgm:presLayoutVars>
          <dgm:hierBranch val="init"/>
        </dgm:presLayoutVars>
      </dgm:prSet>
      <dgm:spPr/>
    </dgm:pt>
    <dgm:pt modelId="{25DE9838-DCE0-4985-97E5-AEB88D5FBC93}" type="pres">
      <dgm:prSet presAssocID="{DD1D8670-3200-40D5-B46A-DCE3E4CC6B20}" presName="rootComposite3" presStyleCnt="0"/>
      <dgm:spPr/>
    </dgm:pt>
    <dgm:pt modelId="{C68999E7-D86F-4644-AFFC-146BE87A9DF5}" type="pres">
      <dgm:prSet presAssocID="{DD1D8670-3200-40D5-B46A-DCE3E4CC6B20}" presName="rootText3" presStyleLbl="asst1" presStyleIdx="0" presStyleCnt="4">
        <dgm:presLayoutVars>
          <dgm:chPref val="3"/>
        </dgm:presLayoutVars>
      </dgm:prSet>
      <dgm:spPr/>
    </dgm:pt>
    <dgm:pt modelId="{0B482356-7E23-4C6E-B1C1-EABF4346F4EB}" type="pres">
      <dgm:prSet presAssocID="{DD1D8670-3200-40D5-B46A-DCE3E4CC6B20}" presName="rootConnector3" presStyleLbl="asst1" presStyleIdx="0" presStyleCnt="4"/>
      <dgm:spPr/>
    </dgm:pt>
    <dgm:pt modelId="{F3CE5E37-0931-47B7-A3B1-A1CFB102A558}" type="pres">
      <dgm:prSet presAssocID="{DD1D8670-3200-40D5-B46A-DCE3E4CC6B20}" presName="hierChild6" presStyleCnt="0"/>
      <dgm:spPr/>
    </dgm:pt>
    <dgm:pt modelId="{CE4118DE-6C90-4197-B053-63A04F0B3D73}" type="pres">
      <dgm:prSet presAssocID="{DD1D8670-3200-40D5-B46A-DCE3E4CC6B20}" presName="hierChild7" presStyleCnt="0"/>
      <dgm:spPr/>
    </dgm:pt>
    <dgm:pt modelId="{60A3DFB3-D9F9-464F-8543-F114A59C6866}" type="pres">
      <dgm:prSet presAssocID="{9A7059C2-77F3-407E-8576-4B5CA7E3CA4F}" presName="Name111" presStyleLbl="parChTrans1D2" presStyleIdx="1" presStyleCnt="2"/>
      <dgm:spPr/>
    </dgm:pt>
    <dgm:pt modelId="{AFACD0B8-C425-4DEC-895F-0FECEA5DFA59}" type="pres">
      <dgm:prSet presAssocID="{0045C5EE-E347-43EC-9C55-9E6A2181F989}" presName="hierRoot3" presStyleCnt="0">
        <dgm:presLayoutVars>
          <dgm:hierBranch val="init"/>
        </dgm:presLayoutVars>
      </dgm:prSet>
      <dgm:spPr/>
    </dgm:pt>
    <dgm:pt modelId="{E261BA96-CC5A-45D0-B9D3-1ACEC366621F}" type="pres">
      <dgm:prSet presAssocID="{0045C5EE-E347-43EC-9C55-9E6A2181F989}" presName="rootComposite3" presStyleCnt="0"/>
      <dgm:spPr/>
    </dgm:pt>
    <dgm:pt modelId="{8454C958-4A67-4DFC-ACE7-54AB2F6BD5FC}" type="pres">
      <dgm:prSet presAssocID="{0045C5EE-E347-43EC-9C55-9E6A2181F989}" presName="rootText3" presStyleLbl="asst1" presStyleIdx="1" presStyleCnt="4" custScaleX="130100">
        <dgm:presLayoutVars>
          <dgm:chPref val="3"/>
        </dgm:presLayoutVars>
      </dgm:prSet>
      <dgm:spPr/>
    </dgm:pt>
    <dgm:pt modelId="{07BD8A4C-27A6-4590-ACBF-D8D414F9A25A}" type="pres">
      <dgm:prSet presAssocID="{0045C5EE-E347-43EC-9C55-9E6A2181F989}" presName="rootConnector3" presStyleLbl="asst1" presStyleIdx="1" presStyleCnt="4"/>
      <dgm:spPr/>
    </dgm:pt>
    <dgm:pt modelId="{79EEE557-B8E1-4B15-8544-E03C8D56DF04}" type="pres">
      <dgm:prSet presAssocID="{0045C5EE-E347-43EC-9C55-9E6A2181F989}" presName="hierChild6" presStyleCnt="0"/>
      <dgm:spPr/>
    </dgm:pt>
    <dgm:pt modelId="{2F06227B-A189-4589-9F58-7CF5D4944DFB}" type="pres">
      <dgm:prSet presAssocID="{0045C5EE-E347-43EC-9C55-9E6A2181F989}" presName="hierChild7" presStyleCnt="0"/>
      <dgm:spPr/>
    </dgm:pt>
    <dgm:pt modelId="{EADC0D8A-C51E-41D6-8C86-C98F4281173C}" type="pres">
      <dgm:prSet presAssocID="{7B0DEBCA-6A0F-46C2-AF7C-48C398AAB21E}" presName="Name111" presStyleLbl="parChTrans1D3" presStyleIdx="0" presStyleCnt="2"/>
      <dgm:spPr/>
    </dgm:pt>
    <dgm:pt modelId="{2601F6B5-67F2-4F62-8A03-6C2E641A0C0A}" type="pres">
      <dgm:prSet presAssocID="{A8BAB08B-FCDF-42E6-817E-40C1F7E283DE}" presName="hierRoot3" presStyleCnt="0">
        <dgm:presLayoutVars>
          <dgm:hierBranch val="init"/>
        </dgm:presLayoutVars>
      </dgm:prSet>
      <dgm:spPr/>
    </dgm:pt>
    <dgm:pt modelId="{A521DA55-25F8-4AA9-9B8E-8D96E6BB5B82}" type="pres">
      <dgm:prSet presAssocID="{A8BAB08B-FCDF-42E6-817E-40C1F7E283DE}" presName="rootComposite3" presStyleCnt="0"/>
      <dgm:spPr/>
    </dgm:pt>
    <dgm:pt modelId="{7D71A1FD-EF05-4C8F-AFE5-037115687009}" type="pres">
      <dgm:prSet presAssocID="{A8BAB08B-FCDF-42E6-817E-40C1F7E283DE}" presName="rootText3" presStyleLbl="asst1" presStyleIdx="2" presStyleCnt="4">
        <dgm:presLayoutVars>
          <dgm:chPref val="3"/>
        </dgm:presLayoutVars>
      </dgm:prSet>
      <dgm:spPr/>
    </dgm:pt>
    <dgm:pt modelId="{20D30A38-3460-4C7D-874C-91C7D196230F}" type="pres">
      <dgm:prSet presAssocID="{A8BAB08B-FCDF-42E6-817E-40C1F7E283DE}" presName="rootConnector3" presStyleLbl="asst1" presStyleIdx="2" presStyleCnt="4"/>
      <dgm:spPr/>
    </dgm:pt>
    <dgm:pt modelId="{1F9D90EF-F09E-483E-884B-6710F26A04A8}" type="pres">
      <dgm:prSet presAssocID="{A8BAB08B-FCDF-42E6-817E-40C1F7E283DE}" presName="hierChild6" presStyleCnt="0"/>
      <dgm:spPr/>
    </dgm:pt>
    <dgm:pt modelId="{BF102283-28CC-42C4-A26C-AC0A545EE076}" type="pres">
      <dgm:prSet presAssocID="{A8BAB08B-FCDF-42E6-817E-40C1F7E283DE}" presName="hierChild7" presStyleCnt="0"/>
      <dgm:spPr/>
    </dgm:pt>
    <dgm:pt modelId="{3E69C4DB-FB3C-4D93-9ABB-54AE53916D89}" type="pres">
      <dgm:prSet presAssocID="{908FF6FA-D3E3-4212-83C5-CD766DF7DABE}" presName="Name111" presStyleLbl="parChTrans1D3" presStyleIdx="1" presStyleCnt="2"/>
      <dgm:spPr/>
    </dgm:pt>
    <dgm:pt modelId="{6A9741AD-B4CC-44A0-90F9-CA0F944E7985}" type="pres">
      <dgm:prSet presAssocID="{5E4F1407-CA0C-4B92-9214-1FAE9DA693FE}" presName="hierRoot3" presStyleCnt="0">
        <dgm:presLayoutVars>
          <dgm:hierBranch val="init"/>
        </dgm:presLayoutVars>
      </dgm:prSet>
      <dgm:spPr/>
    </dgm:pt>
    <dgm:pt modelId="{4361AD23-601E-44CA-B76E-BCCC620D82BB}" type="pres">
      <dgm:prSet presAssocID="{5E4F1407-CA0C-4B92-9214-1FAE9DA693FE}" presName="rootComposite3" presStyleCnt="0"/>
      <dgm:spPr/>
    </dgm:pt>
    <dgm:pt modelId="{C628FA26-1254-4386-B43D-DEBDB13C5728}" type="pres">
      <dgm:prSet presAssocID="{5E4F1407-CA0C-4B92-9214-1FAE9DA693FE}" presName="rootText3" presStyleLbl="asst1" presStyleIdx="3" presStyleCnt="4">
        <dgm:presLayoutVars>
          <dgm:chPref val="3"/>
        </dgm:presLayoutVars>
      </dgm:prSet>
      <dgm:spPr/>
    </dgm:pt>
    <dgm:pt modelId="{12853A5E-AE70-4A58-91E3-CB47269EB65A}" type="pres">
      <dgm:prSet presAssocID="{5E4F1407-CA0C-4B92-9214-1FAE9DA693FE}" presName="rootConnector3" presStyleLbl="asst1" presStyleIdx="3" presStyleCnt="4"/>
      <dgm:spPr/>
    </dgm:pt>
    <dgm:pt modelId="{02BC3032-EE67-4DB9-95D2-E4AC1186B1ED}" type="pres">
      <dgm:prSet presAssocID="{5E4F1407-CA0C-4B92-9214-1FAE9DA693FE}" presName="hierChild6" presStyleCnt="0"/>
      <dgm:spPr/>
    </dgm:pt>
    <dgm:pt modelId="{62687921-B938-4BFF-B84B-EAA91F43F079}" type="pres">
      <dgm:prSet presAssocID="{5E4F1407-CA0C-4B92-9214-1FAE9DA693FE}" presName="hierChild7" presStyleCnt="0"/>
      <dgm:spPr/>
    </dgm:pt>
  </dgm:ptLst>
  <dgm:cxnLst>
    <dgm:cxn modelId="{2004381F-8F0D-430C-B74D-CB791ABE6FA7}" type="presOf" srcId="{5E4F1407-CA0C-4B92-9214-1FAE9DA693FE}" destId="{12853A5E-AE70-4A58-91E3-CB47269EB65A}" srcOrd="1" destOrd="0" presId="urn:microsoft.com/office/officeart/2005/8/layout/orgChart1"/>
    <dgm:cxn modelId="{A2544B3A-D04D-44CC-A114-79951E056292}" type="presOf" srcId="{BB5D6EF3-3A7A-4D45-A618-3DA1683EBCA3}" destId="{AACF3082-2E29-46E1-B31B-90AD5A124B09}" srcOrd="1" destOrd="0" presId="urn:microsoft.com/office/officeart/2005/8/layout/orgChart1"/>
    <dgm:cxn modelId="{069BF63D-9411-49DE-A4F3-87ABB0B282D1}" srcId="{0045C5EE-E347-43EC-9C55-9E6A2181F989}" destId="{5E4F1407-CA0C-4B92-9214-1FAE9DA693FE}" srcOrd="1" destOrd="0" parTransId="{908FF6FA-D3E3-4212-83C5-CD766DF7DABE}" sibTransId="{532452D9-A65C-4E52-8D26-3E4A6D5EEB45}"/>
    <dgm:cxn modelId="{73048C44-4D25-456F-A12A-DDBC8E916D2E}" type="presOf" srcId="{A8BAB08B-FCDF-42E6-817E-40C1F7E283DE}" destId="{20D30A38-3460-4C7D-874C-91C7D196230F}" srcOrd="1" destOrd="0" presId="urn:microsoft.com/office/officeart/2005/8/layout/orgChart1"/>
    <dgm:cxn modelId="{488B9A4A-2F27-4C7C-B553-04E84A310A32}" srcId="{BB5D6EF3-3A7A-4D45-A618-3DA1683EBCA3}" destId="{0045C5EE-E347-43EC-9C55-9E6A2181F989}" srcOrd="1" destOrd="0" parTransId="{9A7059C2-77F3-407E-8576-4B5CA7E3CA4F}" sibTransId="{D852C92C-32C4-4BC4-A41B-4186C90B8AB2}"/>
    <dgm:cxn modelId="{9948316E-ACCE-4B5B-8517-9C0D36D26684}" srcId="{BB5D6EF3-3A7A-4D45-A618-3DA1683EBCA3}" destId="{DD1D8670-3200-40D5-B46A-DCE3E4CC6B20}" srcOrd="0" destOrd="0" parTransId="{AA575CB0-9FEE-43AB-B7AF-901E34A233D9}" sibTransId="{0B14494B-4E00-4DEC-81D7-CC6B8BE96452}"/>
    <dgm:cxn modelId="{C41AA771-E84E-40CF-B2A4-F9C1FA06CCEE}" type="presOf" srcId="{DD1D8670-3200-40D5-B46A-DCE3E4CC6B20}" destId="{0B482356-7E23-4C6E-B1C1-EABF4346F4EB}" srcOrd="1" destOrd="0" presId="urn:microsoft.com/office/officeart/2005/8/layout/orgChart1"/>
    <dgm:cxn modelId="{B8E28374-306E-409B-A8D2-A6ECC1EEFE15}" type="presOf" srcId="{09A4FEE2-6691-4C16-96A9-194D2F1038BB}" destId="{C8920EDF-551A-45AC-A19F-A34C792A925D}" srcOrd="0" destOrd="0" presId="urn:microsoft.com/office/officeart/2005/8/layout/orgChart1"/>
    <dgm:cxn modelId="{3058F37C-9D8D-4325-9A8F-EF9746EE2E6C}" type="presOf" srcId="{7B0DEBCA-6A0F-46C2-AF7C-48C398AAB21E}" destId="{EADC0D8A-C51E-41D6-8C86-C98F4281173C}" srcOrd="0" destOrd="0" presId="urn:microsoft.com/office/officeart/2005/8/layout/orgChart1"/>
    <dgm:cxn modelId="{83DD3688-6C3E-473E-AC28-45AFA91DFCA6}" type="presOf" srcId="{BB5D6EF3-3A7A-4D45-A618-3DA1683EBCA3}" destId="{E8568693-BB42-469B-B6BD-B4FF1AFBB964}" srcOrd="0" destOrd="0" presId="urn:microsoft.com/office/officeart/2005/8/layout/orgChart1"/>
    <dgm:cxn modelId="{4545918D-6074-4A5A-9627-DA68427ED820}" srcId="{0045C5EE-E347-43EC-9C55-9E6A2181F989}" destId="{A8BAB08B-FCDF-42E6-817E-40C1F7E283DE}" srcOrd="0" destOrd="0" parTransId="{7B0DEBCA-6A0F-46C2-AF7C-48C398AAB21E}" sibTransId="{9F1236AA-500F-457D-8A7C-A620A45A722E}"/>
    <dgm:cxn modelId="{06282692-BF82-4AD0-93F1-D2AAFF4BF27E}" type="presOf" srcId="{A8BAB08B-FCDF-42E6-817E-40C1F7E283DE}" destId="{7D71A1FD-EF05-4C8F-AFE5-037115687009}" srcOrd="0" destOrd="0" presId="urn:microsoft.com/office/officeart/2005/8/layout/orgChart1"/>
    <dgm:cxn modelId="{B38820AE-071F-4095-ACFD-E73D3F5F1693}" type="presOf" srcId="{DD1D8670-3200-40D5-B46A-DCE3E4CC6B20}" destId="{C68999E7-D86F-4644-AFFC-146BE87A9DF5}" srcOrd="0" destOrd="0" presId="urn:microsoft.com/office/officeart/2005/8/layout/orgChart1"/>
    <dgm:cxn modelId="{67BEB1B5-E946-4574-9511-BCE737CDF019}" type="presOf" srcId="{5E4F1407-CA0C-4B92-9214-1FAE9DA693FE}" destId="{C628FA26-1254-4386-B43D-DEBDB13C5728}" srcOrd="0" destOrd="0" presId="urn:microsoft.com/office/officeart/2005/8/layout/orgChart1"/>
    <dgm:cxn modelId="{78CB7CB8-2952-46F5-8131-8D8233556D47}" type="presOf" srcId="{908FF6FA-D3E3-4212-83C5-CD766DF7DABE}" destId="{3E69C4DB-FB3C-4D93-9ABB-54AE53916D89}" srcOrd="0" destOrd="0" presId="urn:microsoft.com/office/officeart/2005/8/layout/orgChart1"/>
    <dgm:cxn modelId="{BE0AB9BD-654A-483F-BA57-759F69C11DC2}" type="presOf" srcId="{AA575CB0-9FEE-43AB-B7AF-901E34A233D9}" destId="{73216BA4-4C5A-4A25-A568-55AFE4B5E58A}" srcOrd="0" destOrd="0" presId="urn:microsoft.com/office/officeart/2005/8/layout/orgChart1"/>
    <dgm:cxn modelId="{6C8BF9C2-DCD8-4EEA-BA29-B8E91AD94D08}" srcId="{09A4FEE2-6691-4C16-96A9-194D2F1038BB}" destId="{BB5D6EF3-3A7A-4D45-A618-3DA1683EBCA3}" srcOrd="0" destOrd="0" parTransId="{656CBED0-D3CE-4B1D-9BB6-368FEF58A299}" sibTransId="{C0648612-145A-476B-81EC-DD3B9F4DFFD1}"/>
    <dgm:cxn modelId="{07DC21D8-C975-46B9-9606-6F42AFB79EAF}" type="presOf" srcId="{9A7059C2-77F3-407E-8576-4B5CA7E3CA4F}" destId="{60A3DFB3-D9F9-464F-8543-F114A59C6866}" srcOrd="0" destOrd="0" presId="urn:microsoft.com/office/officeart/2005/8/layout/orgChart1"/>
    <dgm:cxn modelId="{E53419E7-D72A-4CF4-B26F-6F2F74EE18A2}" type="presOf" srcId="{0045C5EE-E347-43EC-9C55-9E6A2181F989}" destId="{8454C958-4A67-4DFC-ACE7-54AB2F6BD5FC}" srcOrd="0" destOrd="0" presId="urn:microsoft.com/office/officeart/2005/8/layout/orgChart1"/>
    <dgm:cxn modelId="{872116EE-1A0B-4CAF-99DC-50B49D3BE4AF}" type="presOf" srcId="{0045C5EE-E347-43EC-9C55-9E6A2181F989}" destId="{07BD8A4C-27A6-4590-ACBF-D8D414F9A25A}" srcOrd="1" destOrd="0" presId="urn:microsoft.com/office/officeart/2005/8/layout/orgChart1"/>
    <dgm:cxn modelId="{BA81BCEE-CC94-49E4-A8FC-D7FC1A5B54A1}" type="presParOf" srcId="{C8920EDF-551A-45AC-A19F-A34C792A925D}" destId="{69A2B9DB-D90C-41EE-9392-E77A5D5F069A}" srcOrd="0" destOrd="0" presId="urn:microsoft.com/office/officeart/2005/8/layout/orgChart1"/>
    <dgm:cxn modelId="{6434D637-0409-43BA-999B-DCB3677A014E}" type="presParOf" srcId="{69A2B9DB-D90C-41EE-9392-E77A5D5F069A}" destId="{5D287235-5465-41D5-93C1-C2DAE8BEFBC6}" srcOrd="0" destOrd="0" presId="urn:microsoft.com/office/officeart/2005/8/layout/orgChart1"/>
    <dgm:cxn modelId="{F2D95630-E160-4D4F-975E-893CA47F63DE}" type="presParOf" srcId="{5D287235-5465-41D5-93C1-C2DAE8BEFBC6}" destId="{E8568693-BB42-469B-B6BD-B4FF1AFBB964}" srcOrd="0" destOrd="0" presId="urn:microsoft.com/office/officeart/2005/8/layout/orgChart1"/>
    <dgm:cxn modelId="{C917A632-8CC6-496E-9236-9535637358F1}" type="presParOf" srcId="{5D287235-5465-41D5-93C1-C2DAE8BEFBC6}" destId="{AACF3082-2E29-46E1-B31B-90AD5A124B09}" srcOrd="1" destOrd="0" presId="urn:microsoft.com/office/officeart/2005/8/layout/orgChart1"/>
    <dgm:cxn modelId="{70E6832E-19C5-47E2-9489-5CDA324BB07F}" type="presParOf" srcId="{69A2B9DB-D90C-41EE-9392-E77A5D5F069A}" destId="{5C9712AD-B134-47CB-BCAC-83797342E60E}" srcOrd="1" destOrd="0" presId="urn:microsoft.com/office/officeart/2005/8/layout/orgChart1"/>
    <dgm:cxn modelId="{A84AFF19-97CF-4A28-B9DB-0BF11E054959}" type="presParOf" srcId="{69A2B9DB-D90C-41EE-9392-E77A5D5F069A}" destId="{67B40A85-7B56-433B-87D4-95CDB128D7A0}" srcOrd="2" destOrd="0" presId="urn:microsoft.com/office/officeart/2005/8/layout/orgChart1"/>
    <dgm:cxn modelId="{1510DDD5-A9FC-44E8-A665-86B63C3DE1D6}" type="presParOf" srcId="{67B40A85-7B56-433B-87D4-95CDB128D7A0}" destId="{73216BA4-4C5A-4A25-A568-55AFE4B5E58A}" srcOrd="0" destOrd="0" presId="urn:microsoft.com/office/officeart/2005/8/layout/orgChart1"/>
    <dgm:cxn modelId="{906A41A9-61D5-4F54-9B0A-FDEC30EE208D}" type="presParOf" srcId="{67B40A85-7B56-433B-87D4-95CDB128D7A0}" destId="{8E7D268F-FA1C-48B3-90B2-3EF600C57273}" srcOrd="1" destOrd="0" presId="urn:microsoft.com/office/officeart/2005/8/layout/orgChart1"/>
    <dgm:cxn modelId="{F6D0A98B-2DFF-4AD8-A6D8-B7F0010B1A8C}" type="presParOf" srcId="{8E7D268F-FA1C-48B3-90B2-3EF600C57273}" destId="{25DE9838-DCE0-4985-97E5-AEB88D5FBC93}" srcOrd="0" destOrd="0" presId="urn:microsoft.com/office/officeart/2005/8/layout/orgChart1"/>
    <dgm:cxn modelId="{DB4AEE85-92DD-4770-8DDB-5E0A7B559E39}" type="presParOf" srcId="{25DE9838-DCE0-4985-97E5-AEB88D5FBC93}" destId="{C68999E7-D86F-4644-AFFC-146BE87A9DF5}" srcOrd="0" destOrd="0" presId="urn:microsoft.com/office/officeart/2005/8/layout/orgChart1"/>
    <dgm:cxn modelId="{1698FEA8-E698-4116-ABD3-E5F4711DC436}" type="presParOf" srcId="{25DE9838-DCE0-4985-97E5-AEB88D5FBC93}" destId="{0B482356-7E23-4C6E-B1C1-EABF4346F4EB}" srcOrd="1" destOrd="0" presId="urn:microsoft.com/office/officeart/2005/8/layout/orgChart1"/>
    <dgm:cxn modelId="{BEABF888-1D13-4583-B969-826359299CE0}" type="presParOf" srcId="{8E7D268F-FA1C-48B3-90B2-3EF600C57273}" destId="{F3CE5E37-0931-47B7-A3B1-A1CFB102A558}" srcOrd="1" destOrd="0" presId="urn:microsoft.com/office/officeart/2005/8/layout/orgChart1"/>
    <dgm:cxn modelId="{60515E2A-2925-4C2A-BF7F-2A6F595661BB}" type="presParOf" srcId="{8E7D268F-FA1C-48B3-90B2-3EF600C57273}" destId="{CE4118DE-6C90-4197-B053-63A04F0B3D73}" srcOrd="2" destOrd="0" presId="urn:microsoft.com/office/officeart/2005/8/layout/orgChart1"/>
    <dgm:cxn modelId="{7C828914-F7CD-418B-B80F-B6694EDE8E44}" type="presParOf" srcId="{67B40A85-7B56-433B-87D4-95CDB128D7A0}" destId="{60A3DFB3-D9F9-464F-8543-F114A59C6866}" srcOrd="2" destOrd="0" presId="urn:microsoft.com/office/officeart/2005/8/layout/orgChart1"/>
    <dgm:cxn modelId="{43155471-95CC-42BD-8D5D-5583C941F95B}" type="presParOf" srcId="{67B40A85-7B56-433B-87D4-95CDB128D7A0}" destId="{AFACD0B8-C425-4DEC-895F-0FECEA5DFA59}" srcOrd="3" destOrd="0" presId="urn:microsoft.com/office/officeart/2005/8/layout/orgChart1"/>
    <dgm:cxn modelId="{8CAF2D9E-2731-437F-BA32-41D8FE604A98}" type="presParOf" srcId="{AFACD0B8-C425-4DEC-895F-0FECEA5DFA59}" destId="{E261BA96-CC5A-45D0-B9D3-1ACEC366621F}" srcOrd="0" destOrd="0" presId="urn:microsoft.com/office/officeart/2005/8/layout/orgChart1"/>
    <dgm:cxn modelId="{1AF587AD-145D-4989-A008-95E2C4326F87}" type="presParOf" srcId="{E261BA96-CC5A-45D0-B9D3-1ACEC366621F}" destId="{8454C958-4A67-4DFC-ACE7-54AB2F6BD5FC}" srcOrd="0" destOrd="0" presId="urn:microsoft.com/office/officeart/2005/8/layout/orgChart1"/>
    <dgm:cxn modelId="{FA4FC338-52A3-49CD-87F2-0779B8CC152C}" type="presParOf" srcId="{E261BA96-CC5A-45D0-B9D3-1ACEC366621F}" destId="{07BD8A4C-27A6-4590-ACBF-D8D414F9A25A}" srcOrd="1" destOrd="0" presId="urn:microsoft.com/office/officeart/2005/8/layout/orgChart1"/>
    <dgm:cxn modelId="{6AADE9D8-82F8-4EC2-BD28-D2BEFFCE21AE}" type="presParOf" srcId="{AFACD0B8-C425-4DEC-895F-0FECEA5DFA59}" destId="{79EEE557-B8E1-4B15-8544-E03C8D56DF04}" srcOrd="1" destOrd="0" presId="urn:microsoft.com/office/officeart/2005/8/layout/orgChart1"/>
    <dgm:cxn modelId="{5C33A13E-C28D-4B97-97DC-A850420C01C4}" type="presParOf" srcId="{AFACD0B8-C425-4DEC-895F-0FECEA5DFA59}" destId="{2F06227B-A189-4589-9F58-7CF5D4944DFB}" srcOrd="2" destOrd="0" presId="urn:microsoft.com/office/officeart/2005/8/layout/orgChart1"/>
    <dgm:cxn modelId="{8DA78E33-D42D-4FFF-83ED-C1BD12745AEA}" type="presParOf" srcId="{2F06227B-A189-4589-9F58-7CF5D4944DFB}" destId="{EADC0D8A-C51E-41D6-8C86-C98F4281173C}" srcOrd="0" destOrd="0" presId="urn:microsoft.com/office/officeart/2005/8/layout/orgChart1"/>
    <dgm:cxn modelId="{2BAB4903-634B-4638-822D-30CA59426974}" type="presParOf" srcId="{2F06227B-A189-4589-9F58-7CF5D4944DFB}" destId="{2601F6B5-67F2-4F62-8A03-6C2E641A0C0A}" srcOrd="1" destOrd="0" presId="urn:microsoft.com/office/officeart/2005/8/layout/orgChart1"/>
    <dgm:cxn modelId="{5E823571-146A-421C-AC71-8109F1D70C29}" type="presParOf" srcId="{2601F6B5-67F2-4F62-8A03-6C2E641A0C0A}" destId="{A521DA55-25F8-4AA9-9B8E-8D96E6BB5B82}" srcOrd="0" destOrd="0" presId="urn:microsoft.com/office/officeart/2005/8/layout/orgChart1"/>
    <dgm:cxn modelId="{EE6E489B-CAE4-46C9-A418-B9F6FCE19339}" type="presParOf" srcId="{A521DA55-25F8-4AA9-9B8E-8D96E6BB5B82}" destId="{7D71A1FD-EF05-4C8F-AFE5-037115687009}" srcOrd="0" destOrd="0" presId="urn:microsoft.com/office/officeart/2005/8/layout/orgChart1"/>
    <dgm:cxn modelId="{AA2E1901-28A8-41CF-834F-4BEC490652A4}" type="presParOf" srcId="{A521DA55-25F8-4AA9-9B8E-8D96E6BB5B82}" destId="{20D30A38-3460-4C7D-874C-91C7D196230F}" srcOrd="1" destOrd="0" presId="urn:microsoft.com/office/officeart/2005/8/layout/orgChart1"/>
    <dgm:cxn modelId="{1291E372-3CCA-4BF8-AA77-FC025A8A0DCA}" type="presParOf" srcId="{2601F6B5-67F2-4F62-8A03-6C2E641A0C0A}" destId="{1F9D90EF-F09E-483E-884B-6710F26A04A8}" srcOrd="1" destOrd="0" presId="urn:microsoft.com/office/officeart/2005/8/layout/orgChart1"/>
    <dgm:cxn modelId="{29B73EAC-995D-40E4-95AB-68AEB51A427F}" type="presParOf" srcId="{2601F6B5-67F2-4F62-8A03-6C2E641A0C0A}" destId="{BF102283-28CC-42C4-A26C-AC0A545EE076}" srcOrd="2" destOrd="0" presId="urn:microsoft.com/office/officeart/2005/8/layout/orgChart1"/>
    <dgm:cxn modelId="{6DB3D813-EB0A-4381-9FB8-EC0557637CD1}" type="presParOf" srcId="{2F06227B-A189-4589-9F58-7CF5D4944DFB}" destId="{3E69C4DB-FB3C-4D93-9ABB-54AE53916D89}" srcOrd="2" destOrd="0" presId="urn:microsoft.com/office/officeart/2005/8/layout/orgChart1"/>
    <dgm:cxn modelId="{99671E7C-AEE9-46EF-9D62-11E5105C0352}" type="presParOf" srcId="{2F06227B-A189-4589-9F58-7CF5D4944DFB}" destId="{6A9741AD-B4CC-44A0-90F9-CA0F944E7985}" srcOrd="3" destOrd="0" presId="urn:microsoft.com/office/officeart/2005/8/layout/orgChart1"/>
    <dgm:cxn modelId="{1B860D8F-9B3E-4E74-AA4E-70B6A03CE690}" type="presParOf" srcId="{6A9741AD-B4CC-44A0-90F9-CA0F944E7985}" destId="{4361AD23-601E-44CA-B76E-BCCC620D82BB}" srcOrd="0" destOrd="0" presId="urn:microsoft.com/office/officeart/2005/8/layout/orgChart1"/>
    <dgm:cxn modelId="{B557F50C-D9EA-4A6E-A95A-73C11BB4B724}" type="presParOf" srcId="{4361AD23-601E-44CA-B76E-BCCC620D82BB}" destId="{C628FA26-1254-4386-B43D-DEBDB13C5728}" srcOrd="0" destOrd="0" presId="urn:microsoft.com/office/officeart/2005/8/layout/orgChart1"/>
    <dgm:cxn modelId="{65795E0C-7C88-45C7-9A2B-9F682861C983}" type="presParOf" srcId="{4361AD23-601E-44CA-B76E-BCCC620D82BB}" destId="{12853A5E-AE70-4A58-91E3-CB47269EB65A}" srcOrd="1" destOrd="0" presId="urn:microsoft.com/office/officeart/2005/8/layout/orgChart1"/>
    <dgm:cxn modelId="{35797B26-E314-4D27-A0BF-0B7634693284}" type="presParOf" srcId="{6A9741AD-B4CC-44A0-90F9-CA0F944E7985}" destId="{02BC3032-EE67-4DB9-95D2-E4AC1186B1ED}" srcOrd="1" destOrd="0" presId="urn:microsoft.com/office/officeart/2005/8/layout/orgChart1"/>
    <dgm:cxn modelId="{D5680009-CB5E-4CB1-80BB-AD8773CE4DE1}" type="presParOf" srcId="{6A9741AD-B4CC-44A0-90F9-CA0F944E7985}" destId="{62687921-B938-4BFF-B84B-EAA91F43F0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9C4DB-FB3C-4D93-9ABB-54AE53916D89}">
      <dsp:nvSpPr>
        <dsp:cNvPr id="0" name=""/>
        <dsp:cNvSpPr/>
      </dsp:nvSpPr>
      <dsp:spPr>
        <a:xfrm>
          <a:off x="5313570" y="2741875"/>
          <a:ext cx="237806" cy="1041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820"/>
              </a:lnTo>
              <a:lnTo>
                <a:pt x="237806" y="10418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C0D8A-C51E-41D6-8C86-C98F4281173C}">
      <dsp:nvSpPr>
        <dsp:cNvPr id="0" name=""/>
        <dsp:cNvSpPr/>
      </dsp:nvSpPr>
      <dsp:spPr>
        <a:xfrm>
          <a:off x="5075763" y="2741875"/>
          <a:ext cx="237806" cy="1041820"/>
        </a:xfrm>
        <a:custGeom>
          <a:avLst/>
          <a:gdLst/>
          <a:ahLst/>
          <a:cxnLst/>
          <a:rect l="0" t="0" r="0" b="0"/>
          <a:pathLst>
            <a:path>
              <a:moveTo>
                <a:pt x="237806" y="0"/>
              </a:moveTo>
              <a:lnTo>
                <a:pt x="237806" y="1041820"/>
              </a:lnTo>
              <a:lnTo>
                <a:pt x="0" y="10418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3DFB3-D9F9-464F-8543-F114A59C6866}">
      <dsp:nvSpPr>
        <dsp:cNvPr id="0" name=""/>
        <dsp:cNvSpPr/>
      </dsp:nvSpPr>
      <dsp:spPr>
        <a:xfrm>
          <a:off x="2573129" y="1133848"/>
          <a:ext cx="1267170" cy="1041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820"/>
              </a:lnTo>
              <a:lnTo>
                <a:pt x="1267170" y="10418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16BA4-4C5A-4A25-A568-55AFE4B5E58A}">
      <dsp:nvSpPr>
        <dsp:cNvPr id="0" name=""/>
        <dsp:cNvSpPr/>
      </dsp:nvSpPr>
      <dsp:spPr>
        <a:xfrm>
          <a:off x="2335322" y="1133848"/>
          <a:ext cx="237806" cy="1041820"/>
        </a:xfrm>
        <a:custGeom>
          <a:avLst/>
          <a:gdLst/>
          <a:ahLst/>
          <a:cxnLst/>
          <a:rect l="0" t="0" r="0" b="0"/>
          <a:pathLst>
            <a:path>
              <a:moveTo>
                <a:pt x="237806" y="0"/>
              </a:moveTo>
              <a:lnTo>
                <a:pt x="237806" y="1041820"/>
              </a:lnTo>
              <a:lnTo>
                <a:pt x="0" y="10418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8693-BB42-469B-B6BD-B4FF1AFBB964}">
      <dsp:nvSpPr>
        <dsp:cNvPr id="0" name=""/>
        <dsp:cNvSpPr/>
      </dsp:nvSpPr>
      <dsp:spPr>
        <a:xfrm>
          <a:off x="1263470" y="1435"/>
          <a:ext cx="2619317" cy="1132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All Men (98)</a:t>
          </a:r>
        </a:p>
      </dsp:txBody>
      <dsp:txXfrm>
        <a:off x="1263470" y="1435"/>
        <a:ext cx="2619317" cy="1132413"/>
      </dsp:txXfrm>
    </dsp:sp>
    <dsp:sp modelId="{C68999E7-D86F-4644-AFFC-146BE87A9DF5}">
      <dsp:nvSpPr>
        <dsp:cNvPr id="0" name=""/>
        <dsp:cNvSpPr/>
      </dsp:nvSpPr>
      <dsp:spPr>
        <a:xfrm>
          <a:off x="70496" y="1609462"/>
          <a:ext cx="2264826" cy="1132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Had an HIV Testing Plan (52)</a:t>
          </a:r>
        </a:p>
      </dsp:txBody>
      <dsp:txXfrm>
        <a:off x="70496" y="1609462"/>
        <a:ext cx="2264826" cy="1132413"/>
      </dsp:txXfrm>
    </dsp:sp>
    <dsp:sp modelId="{8454C958-4A67-4DFC-ACE7-54AB2F6BD5FC}">
      <dsp:nvSpPr>
        <dsp:cNvPr id="0" name=""/>
        <dsp:cNvSpPr/>
      </dsp:nvSpPr>
      <dsp:spPr>
        <a:xfrm>
          <a:off x="3840300" y="1609462"/>
          <a:ext cx="2946539" cy="1132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Did not have an HIV Testing Plan (46)</a:t>
          </a:r>
        </a:p>
      </dsp:txBody>
      <dsp:txXfrm>
        <a:off x="3840300" y="1609462"/>
        <a:ext cx="2946539" cy="1132413"/>
      </dsp:txXfrm>
    </dsp:sp>
    <dsp:sp modelId="{7D71A1FD-EF05-4C8F-AFE5-037115687009}">
      <dsp:nvSpPr>
        <dsp:cNvPr id="0" name=""/>
        <dsp:cNvSpPr/>
      </dsp:nvSpPr>
      <dsp:spPr>
        <a:xfrm>
          <a:off x="2810936" y="3217489"/>
          <a:ext cx="2264826" cy="1132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Developed an HIV Testing Plan (30)</a:t>
          </a:r>
        </a:p>
      </dsp:txBody>
      <dsp:txXfrm>
        <a:off x="2810936" y="3217489"/>
        <a:ext cx="2264826" cy="1132413"/>
      </dsp:txXfrm>
    </dsp:sp>
    <dsp:sp modelId="{C628FA26-1254-4386-B43D-DEBDB13C5728}">
      <dsp:nvSpPr>
        <dsp:cNvPr id="0" name=""/>
        <dsp:cNvSpPr/>
      </dsp:nvSpPr>
      <dsp:spPr>
        <a:xfrm>
          <a:off x="5551377" y="3217489"/>
          <a:ext cx="2264826" cy="1132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Did Not Develop a Plan (16)</a:t>
          </a:r>
        </a:p>
      </dsp:txBody>
      <dsp:txXfrm>
        <a:off x="5551377" y="3217489"/>
        <a:ext cx="2264826" cy="1132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658DA-65AD-49C0-B2E9-2B874B84721D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1638D-8E5B-42A2-A1B5-88B7BB5C9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8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HealthMindr</a:t>
            </a:r>
          </a:p>
          <a:p>
            <a:r>
              <a:rPr lang="en-US" dirty="0"/>
              <a:t>Keep It Up</a:t>
            </a:r>
          </a:p>
          <a:p>
            <a:r>
              <a:rPr lang="en-US" dirty="0"/>
              <a:t>Get </a:t>
            </a:r>
            <a:r>
              <a:rPr lang="en-US" dirty="0" err="1"/>
              <a:t>Connectect</a:t>
            </a:r>
            <a:endParaRPr lang="en-US" dirty="0"/>
          </a:p>
          <a:p>
            <a:r>
              <a:rPr lang="en-US" dirty="0"/>
              <a:t>iTech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1638D-8E5B-42A2-A1B5-88B7BB5C99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Monthly assessments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6D908-53B6-4A8E-9905-E866FFE5E5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44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Cumulative reported COVID-19 cases in adults through October 30, 2020 were </a:t>
            </a:r>
            <a:r>
              <a:rPr lang="en-US" sz="12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6,769,219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suggesting that about one in six </a:t>
            </a:r>
            <a:r>
              <a:rPr lang="en-US" sz="12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(17%; 95% </a:t>
            </a:r>
            <a:r>
              <a:rPr lang="en-US" sz="12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Crl</a:t>
            </a:r>
            <a:r>
              <a:rPr lang="en-US" sz="12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15.2%-19.8%)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of SARS-CoV-2 infections had been reported as a COVID-19 case through the end of October  </a:t>
            </a:r>
            <a:r>
              <a:rPr lang="en-US" sz="12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(reported fraction)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0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DA4B-6271-214C-B44A-5D4ADE085C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DA4B-6271-214C-B44A-5D4ADE085C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1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24110-9EBB-4243-85EF-595285A997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3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9B4D91FA-10BF-4B34-9EE0-086C63D6F067}" type="datetimeFigureOut">
              <a:rPr lang="en-US"/>
              <a:pPr>
                <a:defRPr/>
              </a:pPr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66480F10-DE41-4EBB-82C6-3AF1ED46C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5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7CD7-EB7C-4D46-9047-8365B2DFC5BF}" type="datetimeFigureOut">
              <a:rPr lang="en-US"/>
              <a:pPr>
                <a:defRPr/>
              </a:pPr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10B6E-FFF6-4B1D-81C4-66218A0E9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19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136341"/>
            <a:ext cx="2628900" cy="504062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36342"/>
            <a:ext cx="7734300" cy="50406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FB701-F258-4E8F-9186-23F90A23AD0D}" type="datetimeFigureOut">
              <a:rPr lang="en-US"/>
              <a:pPr>
                <a:defRPr/>
              </a:pPr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AE61B-E1BA-42EA-BEF7-F4A6A2323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14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HST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b="15561"/>
          <a:stretch/>
        </p:blipFill>
        <p:spPr>
          <a:xfrm>
            <a:off x="-9505" y="3"/>
            <a:ext cx="12201505" cy="9841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1" y="1386072"/>
            <a:ext cx="11211969" cy="1180971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788A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2" y="120204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HIV/AIDS, Viral Hepatitis, STD, and TB Prevention</a:t>
            </a:r>
          </a:p>
        </p:txBody>
      </p:sp>
    </p:spTree>
    <p:extLst>
      <p:ext uri="{BB962C8B-B14F-4D97-AF65-F5344CB8AC3E}">
        <p14:creationId xmlns:p14="http://schemas.microsoft.com/office/powerpoint/2010/main" val="337522725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NCHHSTP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/>
        </p:blipFill>
        <p:spPr>
          <a:xfrm>
            <a:off x="0" y="6687420"/>
            <a:ext cx="12192000" cy="179165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42891" indent="-342891">
              <a:buClr>
                <a:srgbClr val="006A71"/>
              </a:buClr>
              <a:buFont typeface="Wingdings" panose="05000000000000000000" pitchFamily="2" charset="2"/>
              <a:buChar char="§"/>
              <a:defRPr sz="2400" b="1">
                <a:solidFill>
                  <a:srgbClr val="00788A"/>
                </a:solidFill>
              </a:defRPr>
            </a:lvl1pPr>
            <a:lvl2pPr>
              <a:buClr>
                <a:srgbClr val="9A4E9E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253496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16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10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1" y="6705602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779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4467098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9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461059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b="18140"/>
          <a:stretch/>
        </p:blipFill>
        <p:spPr>
          <a:xfrm>
            <a:off x="-9506" y="5900753"/>
            <a:ext cx="12211012" cy="95724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59388" y="3662434"/>
            <a:ext cx="10392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40443128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>
                <a:solidFill>
                  <a:srgbClr val="A329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1681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329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C9592-4CD1-4D63-9818-718C308D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BE2104-6176-2A4E-B722-FBB28C6F66ED}" type="datetimeFigureOut">
              <a:rPr lang="en-US" altLang="en-US"/>
              <a:pPr>
                <a:defRPr/>
              </a:pPr>
              <a:t>4/5/2021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E9D7C-BE9F-4055-98D0-073F5641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3B4E8-B79D-4D95-82AD-26B6CDF3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12602F-C17E-CC47-BAFE-C582907462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861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329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1C64E-BC0E-4F71-B259-41AAF403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4D2C82-2DF6-5F44-BBA2-4BB0E85C687A}" type="datetimeFigureOut">
              <a:rPr lang="en-US" altLang="en-US"/>
              <a:pPr>
                <a:defRPr/>
              </a:pPr>
              <a:t>4/5/2021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FE204-227E-49CF-8121-24F40A6C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87842-593D-4BE7-8DF5-5E7DA359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5E8986-0340-FD4B-92A5-CD6C4F22F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5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4118"/>
            <a:ext cx="9982200" cy="860611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4377"/>
            <a:ext cx="10515600" cy="50025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19DB7-1F6B-447D-BE06-388EDE9C90EE}" type="datetimeFigureOut">
              <a:rPr lang="en-US"/>
              <a:pPr>
                <a:defRPr/>
              </a:pPr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C2C4-7E12-46FA-9A50-BEFD9DA15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722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329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2E884-5319-4474-B2C4-AC649C47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9C5EA2-B931-A94D-8251-0592852A98E4}" type="datetimeFigureOut">
              <a:rPr lang="en-US" altLang="en-US"/>
              <a:pPr>
                <a:defRPr/>
              </a:pPr>
              <a:t>4/5/2021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94A7E-9E36-4A66-955D-90F71AD5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5CE4F4-576F-4750-8509-2258B9CF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B2CA06-A03C-E840-B51B-C5C00EAA3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322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329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5C31D-12B7-43CB-95D7-08C723C9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CF208C-BD49-694E-9FA3-FFE3D3140F66}" type="datetimeFigureOut">
              <a:rPr lang="en-US" altLang="en-US"/>
              <a:pPr>
                <a:defRPr/>
              </a:pPr>
              <a:t>4/5/2021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E5A6E-41EC-4A06-A631-9992FED1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9DF61-7501-43AB-9061-D1D069C6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27B1DE-7AF8-C047-9061-FC0D67751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65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FD2F4-5490-41BB-BF1D-802532AB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66EE46-5653-8143-AD34-1E462B958CEE}" type="datetimeFigureOut">
              <a:rPr lang="en-US" altLang="en-US"/>
              <a:pPr>
                <a:defRPr/>
              </a:pPr>
              <a:t>4/5/2021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694CB-FFC5-47FB-AF3A-906A042E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1F177-3422-49CD-981D-13619876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29D9AD-1F54-2041-9C0F-CC0DB0126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461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>
                <a:solidFill>
                  <a:srgbClr val="A329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05758-96BC-4F2C-8ED6-1C181A06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C7E84C-C7F2-8747-84D1-B5FAB9D710C9}" type="datetimeFigureOut">
              <a:rPr lang="en-US" altLang="en-US"/>
              <a:pPr>
                <a:defRPr/>
              </a:pPr>
              <a:t>4/5/2021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F7CB-4234-41C2-9B0D-03F890C1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6A608-935B-48E1-84B4-9233CFDC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56575A-1580-3443-ACC6-13410459B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737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89652" y="23284"/>
            <a:ext cx="6125633" cy="607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4961467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800">
                <a:solidFill>
                  <a:srgbClr val="A329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52324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75A05-F0BC-408B-887E-FFF50CAC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723C94-3B2F-C149-8EDD-F0301EB69F43}" type="datetimeFigureOut">
              <a:rPr lang="en-US" altLang="en-US"/>
              <a:pPr>
                <a:defRPr/>
              </a:pPr>
              <a:t>4/5/2021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FA8A-BD53-4B9E-8A97-760116E5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D6651-5256-4700-BE7B-8B34B9E4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9A45DB-2A33-3B4D-BDC0-12C4062CF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275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3" y="2"/>
            <a:ext cx="6079067" cy="612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4961467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800">
                <a:solidFill>
                  <a:srgbClr val="A329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52324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9F8DB-B1C1-48D5-87E9-966B79F9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968DA7-C8AB-3C48-A8F9-816AFDD44B0C}" type="datetimeFigureOut">
              <a:rPr lang="en-US" altLang="en-US"/>
              <a:pPr>
                <a:defRPr/>
              </a:pPr>
              <a:t>4/5/2021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B8047-F1CB-4CCB-9EF2-B248D7E7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AE748-1188-4365-BA46-61CBAA3F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A533ED-7AAB-264D-94AE-14F6AF059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436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89652" y="23284"/>
            <a:ext cx="6125633" cy="607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4961467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800">
                <a:solidFill>
                  <a:srgbClr val="A329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52324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78ADF-9D9B-4148-94A1-19E87567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828BC5-CB7A-E642-BD3B-0BE3C6C2A2C9}" type="datetimeFigureOut">
              <a:rPr lang="en-US" altLang="en-US"/>
              <a:pPr>
                <a:defRPr/>
              </a:pPr>
              <a:t>4/5/2021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20BF8-9EAA-498D-A1B9-C358CDDF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26958-EBBE-4388-AFA8-C72BAACB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F89A85-7424-7040-B530-925695DED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28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329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C782-6421-451A-9D07-29FDBC2D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87EB36-AF64-1B4C-B61C-6B74DEF4BAA1}" type="datetimeFigureOut">
              <a:rPr lang="en-US" altLang="en-US"/>
              <a:pPr>
                <a:defRPr/>
              </a:pPr>
              <a:t>4/5/2021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13A68-B589-48C2-BE9F-94FF35F3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EA1B9-A82A-43E4-AC4D-82660BE2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AFA944-BDE1-3143-9D89-5A8560727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275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HST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b="15561"/>
          <a:stretch/>
        </p:blipFill>
        <p:spPr>
          <a:xfrm>
            <a:off x="-9505" y="3"/>
            <a:ext cx="12201505" cy="98411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1" y="1386072"/>
            <a:ext cx="11211969" cy="1180971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788A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2" y="120204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HIV/AIDS, Viral Hepatitis, STD, and TB Prevention</a:t>
            </a:r>
          </a:p>
        </p:txBody>
      </p:sp>
    </p:spTree>
    <p:extLst>
      <p:ext uri="{BB962C8B-B14F-4D97-AF65-F5344CB8AC3E}">
        <p14:creationId xmlns:p14="http://schemas.microsoft.com/office/powerpoint/2010/main" val="14951933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788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NCHHSTP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3"/>
          <a:stretch/>
        </p:blipFill>
        <p:spPr>
          <a:xfrm>
            <a:off x="0" y="6687420"/>
            <a:ext cx="12192000" cy="179165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42891" indent="-342891">
              <a:buClr>
                <a:srgbClr val="006A71"/>
              </a:buClr>
              <a:buFont typeface="Wingdings" panose="05000000000000000000" pitchFamily="2" charset="2"/>
              <a:buChar char="§"/>
              <a:defRPr sz="2400" b="1">
                <a:solidFill>
                  <a:srgbClr val="00788A"/>
                </a:solidFill>
              </a:defRPr>
            </a:lvl1pPr>
            <a:lvl2pPr>
              <a:buClr>
                <a:srgbClr val="9A4E9E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C0000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9757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B3BF-3405-429A-8962-530394A9A084}" type="datetimeFigureOut">
              <a:rPr lang="en-US"/>
              <a:pPr>
                <a:defRPr/>
              </a:pPr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EA2E-E1AA-4EB2-B1B4-B34FBD7D5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818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16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10" y="1600201"/>
            <a:ext cx="5172892" cy="419100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1" y="6705602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3281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4467098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9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70395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b="18140"/>
          <a:stretch/>
        </p:blipFill>
        <p:spPr>
          <a:xfrm>
            <a:off x="-9506" y="5900753"/>
            <a:ext cx="12211012" cy="95724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59388" y="3662434"/>
            <a:ext cx="10392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74944233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89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61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55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87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3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09800" y="224118"/>
            <a:ext cx="9982200" cy="860611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41CE-3A06-4203-8A22-68E806451CAE}" type="datetimeFigureOut">
              <a:rPr lang="en-US"/>
              <a:pPr>
                <a:defRPr/>
              </a:pPr>
              <a:t>4/5/2021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601A5-FE7F-4230-9EEF-0D2E9C424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076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3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4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67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DF6-E916-4D3C-AFD8-81B160358EB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18F2-D6D9-4B2E-BC2D-75173EC6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24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C4F1E4-1687-DF46-BD66-1D43678AC25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35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4433A-34D5-0342-91E3-89AECD6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4079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ience Spot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id="{14FFDB43-A8E1-5C48-BB95-00665E30E46B}"/>
              </a:ext>
            </a:extLst>
          </p:cNvPr>
          <p:cNvSpPr/>
          <p:nvPr userDrawn="1"/>
        </p:nvSpPr>
        <p:spPr>
          <a:xfrm flipH="1">
            <a:off x="6819900" y="450029"/>
            <a:ext cx="5931800" cy="964077"/>
          </a:xfrm>
          <a:prstGeom prst="parallelogram">
            <a:avLst>
              <a:gd name="adj" fmla="val 56609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  <a:gs pos="78000">
                <a:schemeClr val="accent3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F10519-1301-5B41-8BBB-142CE31B4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9667545">
            <a:off x="-3168201" y="-1692556"/>
            <a:ext cx="6336402" cy="6339766"/>
          </a:xfrm>
          <a:prstGeom prst="rect">
            <a:avLst/>
          </a:prstGeom>
          <a:effectLst/>
        </p:spPr>
      </p:pic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0042F920-0294-0748-9AF7-F4D565B42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576775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A627601-C738-AF4A-827D-378AC2177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38D2C19-41D2-7544-AA29-1666AF5B9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814271"/>
            <a:ext cx="9325427" cy="2579597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44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0BC5-7F59-4047-B5D2-D261CEE422F8}"/>
              </a:ext>
            </a:extLst>
          </p:cNvPr>
          <p:cNvSpPr txBox="1"/>
          <p:nvPr userDrawn="1"/>
        </p:nvSpPr>
        <p:spPr>
          <a:xfrm>
            <a:off x="7408111" y="722299"/>
            <a:ext cx="441615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lvl="0"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F6DCB2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F6DCB2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en-US" dirty="0"/>
              <a:t>SCIENCE SPOTLIGHT</a:t>
            </a:r>
            <a:r>
              <a:rPr lang="en-US" baseline="30000" dirty="0"/>
              <a:t>™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C6ED330-68AE-AD43-93C2-20C49EC890C5}"/>
              </a:ext>
            </a:extLst>
          </p:cNvPr>
          <p:cNvSpPr txBox="1">
            <a:spLocks/>
          </p:cNvSpPr>
          <p:nvPr userDrawn="1"/>
        </p:nvSpPr>
        <p:spPr>
          <a:xfrm>
            <a:off x="1166692" y="5873165"/>
            <a:ext cx="2060620" cy="53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667" i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28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2pPr>
            <a:lvl3pPr marL="108857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3pPr>
            <a:lvl4pPr marL="163285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4pPr>
            <a:lvl5pPr marL="2177143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Disclosure: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7EEF60D-8CCD-9F42-9992-AEA7FE6B39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792" y="6182000"/>
            <a:ext cx="1627466" cy="650403"/>
          </a:xfrm>
          <a:prstGeom prst="rect">
            <a:avLst/>
          </a:prstGeom>
          <a:effectLst>
            <a:outerShdw blurRad="127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E1180-A514-F848-8669-98FE314DD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388" y="5873750"/>
            <a:ext cx="8383587" cy="6334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[Click to add the financial relationships you have with commercial entities. </a:t>
            </a:r>
            <a:br>
              <a:rPr lang="en-US" sz="1200" dirty="0"/>
            </a:br>
            <a:r>
              <a:rPr lang="en-US" sz="1200" dirty="0"/>
              <a:t>If you have no financial relationships, add "None”]</a:t>
            </a:r>
          </a:p>
        </p:txBody>
      </p:sp>
    </p:spTree>
    <p:extLst>
      <p:ext uri="{BB962C8B-B14F-4D97-AF65-F5344CB8AC3E}">
        <p14:creationId xmlns:p14="http://schemas.microsoft.com/office/powerpoint/2010/main" val="2796506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C4F1E4-1687-DF46-BD66-1D43678AC25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35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4433A-34D5-0342-91E3-89AECD6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52877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C13C-10DC-884F-B9F6-6BF22BCE1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400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62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09800" y="224118"/>
            <a:ext cx="9982200" cy="860611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8726-69BB-468D-B24F-BF3F79694C7B}" type="datetimeFigureOut">
              <a:rPr lang="en-US"/>
              <a:pPr>
                <a:defRPr/>
              </a:pPr>
              <a:t>4/5/2021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EA706-0A02-46BD-8961-34D37A6D4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5645-089D-49E6-93DE-650D2AAF6B34}" type="datetimeFigureOut">
              <a:rPr lang="en-US"/>
              <a:pPr>
                <a:defRPr/>
              </a:pPr>
              <a:t>4/5/2021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C236-61E7-4864-8AB8-A3BBA88247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26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409F-4E08-404E-BC4F-0233D5F1960F}" type="datetimeFigureOut">
              <a:rPr lang="en-US"/>
              <a:pPr>
                <a:defRPr/>
              </a:pPr>
              <a:t>4/5/2021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0068-F291-4959-9A91-F7D553C0A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59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4F4B-FEA1-4845-8811-3C6162FEF2D1}" type="datetimeFigureOut">
              <a:rPr lang="en-US"/>
              <a:pPr>
                <a:defRPr/>
              </a:pPr>
              <a:t>4/5/2021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E7F9-F231-4CA7-9D92-977DB7794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5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190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31905"/>
            <a:ext cx="6172200" cy="472914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60955"/>
            <a:ext cx="3932237" cy="31080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FA9D-76C7-4E73-88C8-C8C4DFCFEEB6}" type="datetimeFigureOut">
              <a:rPr lang="en-US"/>
              <a:pPr>
                <a:defRPr/>
              </a:pPr>
              <a:t>4/5/2021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B168-DC88-41AF-96F3-DF27DDB8C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4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12192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11382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547939"/>
            <a:ext cx="105156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99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6079DA-8006-45C6-B1C3-ECAA853E8F76}" type="datetimeFigureOut">
              <a:rPr lang="en-US"/>
              <a:pPr>
                <a:defRPr/>
              </a:pPr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499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49989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9A96BA-D0C8-4300-A065-81475A4FC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38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6685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581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6125634"/>
            <a:ext cx="12211051" cy="7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3" name="Rectangle 11">
            <a:extLst>
              <a:ext uri="{FF2B5EF4-FFF2-40B4-BE49-F238E27FC236}">
                <a16:creationId xmlns:a16="http://schemas.microsoft.com/office/drawing/2014/main" id="{FBA1816E-D8A8-4B94-AC81-B2AFCE497F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9535" y="6430433"/>
            <a:ext cx="22205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baseline="300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AIDSVu.org | Facebook.com/AIDSVu | @AIDSVu</a:t>
            </a:r>
          </a:p>
        </p:txBody>
      </p:sp>
      <p:pic>
        <p:nvPicPr>
          <p:cNvPr id="2054" name="Picture 7" descr="logo (1)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6258986"/>
            <a:ext cx="2262717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43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A3292C"/>
          </a:solidFill>
          <a:latin typeface="Whitney Book" pitchFamily="50" charset="0"/>
          <a:ea typeface="Whitney Book" pitchFamily="50" charset="0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A3292C"/>
          </a:solidFill>
          <a:latin typeface="Whitney Book" charset="0"/>
          <a:ea typeface="Whitney Book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A3292C"/>
          </a:solidFill>
          <a:latin typeface="Whitney Book" charset="0"/>
          <a:ea typeface="Whitney Book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A3292C"/>
          </a:solidFill>
          <a:latin typeface="Whitney Book" charset="0"/>
          <a:ea typeface="Whitney Book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A3292C"/>
          </a:solidFill>
          <a:latin typeface="Whitney Book" charset="0"/>
          <a:ea typeface="Whitney Book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400">
          <a:solidFill>
            <a:srgbClr val="A3292C"/>
          </a:solidFill>
          <a:latin typeface="Whitney"/>
          <a:ea typeface="Whitney"/>
          <a:cs typeface="Whitney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400">
          <a:solidFill>
            <a:srgbClr val="A3292C"/>
          </a:solidFill>
          <a:latin typeface="Whitney"/>
          <a:ea typeface="Whitney"/>
          <a:cs typeface="Whitney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400">
          <a:solidFill>
            <a:srgbClr val="A3292C"/>
          </a:solidFill>
          <a:latin typeface="Whitney"/>
          <a:ea typeface="Whitney"/>
          <a:cs typeface="Whitney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400">
          <a:solidFill>
            <a:srgbClr val="A3292C"/>
          </a:solidFill>
          <a:latin typeface="Whitney"/>
          <a:ea typeface="Whitney"/>
          <a:cs typeface="Whitney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Whitney Book" pitchFamily="50" charset="0"/>
          <a:ea typeface="Whitney Book" pitchFamily="50" charset="0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Whitney Book" pitchFamily="50" charset="0"/>
          <a:ea typeface="Whitney Book" pitchFamily="50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Whitney Book" pitchFamily="50" charset="0"/>
          <a:ea typeface="Whitney Book" pitchFamily="50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Whitney Book" pitchFamily="50" charset="0"/>
          <a:ea typeface="Whitney Book" pitchFamily="50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Whitney Book" pitchFamily="50" charset="0"/>
          <a:ea typeface="Whitney Book" pitchFamily="50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6685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80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CCDF6-E916-4D3C-AFD8-81B160358EB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18F2-D6D9-4B2E-BC2D-75173EC6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2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7D7B2FF-428D-4C48-A9C3-BBC599C3E4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E4403F-6603-8F4A-8B16-12BDB84D675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B8CC4">
                  <a:alpha val="0"/>
                </a:srgbClr>
              </a:gs>
              <a:gs pos="30000">
                <a:srgbClr val="4B6AA2">
                  <a:alpha val="0"/>
                </a:srgbClr>
              </a:gs>
              <a:gs pos="66000">
                <a:srgbClr val="36548C">
                  <a:alpha val="50000"/>
                </a:srgbClr>
              </a:gs>
            </a:gsLst>
            <a:lin ang="15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6EF46-E1E3-BF46-A46A-EF29CE6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291305"/>
            <a:ext cx="1148079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DFFB-A983-FA41-948E-3AD60C65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7" y="1188720"/>
            <a:ext cx="11480799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875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5B8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6DCB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6DCB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6DCB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cfar.emory.edu/" TargetMode="Externa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219" y="1043340"/>
            <a:ext cx="11164186" cy="2387600"/>
          </a:xfrm>
        </p:spPr>
        <p:txBody>
          <a:bodyPr>
            <a:noAutofit/>
          </a:bodyPr>
          <a:lstStyle/>
          <a:p>
            <a:r>
              <a:rPr lang="en-US" sz="4800" dirty="0"/>
              <a:t>Use of Mobile Technologies for Randomized Trials of eHealth and Other HIV Prevention Interventions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August 29th, 2018</a:t>
            </a:r>
          </a:p>
          <a:p>
            <a:r>
              <a:rPr lang="en-US" dirty="0"/>
              <a:t>Patrick S. Sullivan, PhD</a:t>
            </a:r>
          </a:p>
          <a:p>
            <a:r>
              <a:rPr lang="en-US" dirty="0"/>
              <a:t>Rollins School of Public Health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107" y="5695788"/>
            <a:ext cx="1314893" cy="1162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19" y="5654759"/>
            <a:ext cx="1739762" cy="1030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2231"/>
            <a:ext cx="1143000" cy="13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8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1C32E3-9C18-45B0-9047-30C12571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/>
              <a:t>Providing </a:t>
            </a:r>
            <a:r>
              <a:rPr lang="en-US" sz="2800" dirty="0"/>
              <a:t>a baseline level of access to services (SOC)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D5E55-ECE0-473C-A074-952CFCA55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4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181" y="1028436"/>
            <a:ext cx="3108619" cy="497231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97" y="1055135"/>
            <a:ext cx="2966348" cy="486965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48" y="1028434"/>
            <a:ext cx="3026909" cy="492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14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basis for </a:t>
            </a:r>
            <a:r>
              <a:rPr lang="en-US" dirty="0" err="1"/>
              <a:t>HealthMindr</a:t>
            </a:r>
            <a:r>
              <a:rPr lang="en-US" dirty="0"/>
              <a:t>: Social Cognitive Theory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5"/>
          <a:stretch/>
        </p:blipFill>
        <p:spPr>
          <a:xfrm>
            <a:off x="3386690" y="1849976"/>
            <a:ext cx="5971653" cy="4367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33" y="5908713"/>
            <a:ext cx="806373" cy="8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42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8116"/>
            <a:ext cx="9144000" cy="4944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79601" y="6350000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Source: Sullivan et al, JMIR 2017</a:t>
            </a:r>
          </a:p>
        </p:txBody>
      </p:sp>
    </p:spTree>
    <p:extLst>
      <p:ext uri="{BB962C8B-B14F-4D97-AF65-F5344CB8AC3E}">
        <p14:creationId xmlns:p14="http://schemas.microsoft.com/office/powerpoint/2010/main" val="26501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HealthMindr</a:t>
            </a:r>
            <a:r>
              <a:rPr lang="en-US" dirty="0"/>
              <a:t> Pilot Study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87406" y="1297705"/>
            <a:ext cx="3868340" cy="823912"/>
          </a:xfrm>
        </p:spPr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87406" y="2121617"/>
            <a:ext cx="8260486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121 MSM enrolled</a:t>
            </a:r>
          </a:p>
          <a:p>
            <a:pPr lvl="1"/>
            <a:r>
              <a:rPr lang="en-US" dirty="0"/>
              <a:t>72 in Atlanta, GA</a:t>
            </a:r>
          </a:p>
          <a:p>
            <a:pPr lvl="1"/>
            <a:r>
              <a:rPr lang="en-US" dirty="0"/>
              <a:t>49 in Seattle, WA</a:t>
            </a:r>
          </a:p>
          <a:p>
            <a:r>
              <a:rPr lang="en-US" dirty="0"/>
              <a:t>18+ years</a:t>
            </a:r>
          </a:p>
          <a:p>
            <a:r>
              <a:rPr lang="en-US" dirty="0"/>
              <a:t>Never tested HIV positive</a:t>
            </a:r>
          </a:p>
          <a:p>
            <a:r>
              <a:rPr lang="en-US" dirty="0"/>
              <a:t>Only available to Android users</a:t>
            </a:r>
          </a:p>
          <a:p>
            <a:r>
              <a:rPr lang="en-US" dirty="0"/>
              <a:t>4 month study</a:t>
            </a:r>
          </a:p>
          <a:p>
            <a:pPr lvl="1"/>
            <a:r>
              <a:rPr lang="en-US" dirty="0"/>
              <a:t>Recruited from May-Aug</a:t>
            </a:r>
          </a:p>
          <a:p>
            <a:pPr lvl="1"/>
            <a:r>
              <a:rPr lang="en-US" dirty="0"/>
              <a:t>Finish in December</a:t>
            </a:r>
          </a:p>
          <a:p>
            <a:r>
              <a:rPr lang="en-US" dirty="0"/>
              <a:t>98 have Final Evaluation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836612" y="680320"/>
            <a:ext cx="7869555" cy="742950"/>
          </a:xfrm>
          <a:prstGeom prst="flowChartAlternateProcess">
            <a:avLst/>
          </a:prstGeom>
          <a:noFill/>
          <a:ln>
            <a:solidFill>
              <a:srgbClr val="01D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33" y="5908713"/>
            <a:ext cx="806373" cy="8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5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8CE395-E146-4C33-AC0D-ED3D610D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30"/>
            <a:ext cx="816138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Testing plans in MSM before and after app use,  Atlanta and Seattle, 2014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0518A28-FB81-4554-B7C3-968C0BBE7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080245"/>
              </p:ext>
            </p:extLst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8F71926-A290-4C2C-83F6-49033AC38316}"/>
              </a:ext>
            </a:extLst>
          </p:cNvPr>
          <p:cNvSpPr/>
          <p:nvPr/>
        </p:nvSpPr>
        <p:spPr>
          <a:xfrm>
            <a:off x="4821740" y="4896466"/>
            <a:ext cx="2519025" cy="14689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762001"/>
            <a:ext cx="7886700" cy="810677"/>
          </a:xfrm>
        </p:spPr>
        <p:txBody>
          <a:bodyPr>
            <a:normAutofit/>
          </a:bodyPr>
          <a:lstStyle/>
          <a:p>
            <a:r>
              <a:rPr lang="en-US" dirty="0"/>
              <a:t>Other Evaluation Results (n=98)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78% of those reported dissatisfied with current condoms ordered new condoms</a:t>
            </a:r>
          </a:p>
          <a:p>
            <a:r>
              <a:rPr lang="en-US" dirty="0"/>
              <a:t>87% report using the ordered condoms</a:t>
            </a:r>
          </a:p>
          <a:p>
            <a:r>
              <a:rPr lang="en-US" dirty="0"/>
              <a:t>53% ordered an at-home HIV test kit</a:t>
            </a:r>
          </a:p>
          <a:p>
            <a:pPr lvl="1"/>
            <a:r>
              <a:rPr lang="en-US" dirty="0"/>
              <a:t>2/3 of HIV test kit </a:t>
            </a:r>
            <a:r>
              <a:rPr lang="en-US" dirty="0" err="1"/>
              <a:t>orderers</a:t>
            </a:r>
            <a:r>
              <a:rPr lang="en-US" dirty="0"/>
              <a:t> were not planning on being tested soon</a:t>
            </a:r>
          </a:p>
          <a:p>
            <a:r>
              <a:rPr lang="en-US" dirty="0"/>
              <a:t>At study end, 83% of all MSM had a plan for regular testing</a:t>
            </a:r>
          </a:p>
          <a:p>
            <a:r>
              <a:rPr lang="en-US" dirty="0"/>
              <a:t>9% of PrEP-eligible men started PrEP </a:t>
            </a:r>
          </a:p>
        </p:txBody>
      </p:sp>
      <p:sp>
        <p:nvSpPr>
          <p:cNvPr id="4" name="Flowchart: Alternate Process 5"/>
          <p:cNvSpPr/>
          <p:nvPr/>
        </p:nvSpPr>
        <p:spPr>
          <a:xfrm>
            <a:off x="1981201" y="795697"/>
            <a:ext cx="7869555" cy="733425"/>
          </a:xfrm>
          <a:prstGeom prst="flowChartAlternateProcess">
            <a:avLst/>
          </a:prstGeom>
          <a:noFill/>
          <a:ln>
            <a:solidFill>
              <a:srgbClr val="01D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833" y="5908713"/>
            <a:ext cx="806373" cy="8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4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D0127-7BDE-4000-899D-48758269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64" y="581072"/>
            <a:ext cx="806373" cy="806373"/>
          </a:xfrm>
          <a:prstGeom prst="rect">
            <a:avLst/>
          </a:prstGeom>
        </p:spPr>
      </p:pic>
      <p:sp>
        <p:nvSpPr>
          <p:cNvPr id="6" name="AutoShape 2" descr="https://itechnetwork.org/wp-content/uploads/2017/04/MyChoices-Logo-150x150.png">
            <a:extLst>
              <a:ext uri="{FF2B5EF4-FFF2-40B4-BE49-F238E27FC236}">
                <a16:creationId xmlns:a16="http://schemas.microsoft.com/office/drawing/2014/main" id="{732C96D1-8509-4501-846B-734FC744F9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C5E4A-699F-4FDB-8247-8EED0769D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25" y="2881313"/>
            <a:ext cx="1095375" cy="1095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23AF6A-AD17-4348-B02A-AC5824D0CCCC}"/>
              </a:ext>
            </a:extLst>
          </p:cNvPr>
          <p:cNvSpPr txBox="1"/>
          <p:nvPr/>
        </p:nvSpPr>
        <p:spPr>
          <a:xfrm>
            <a:off x="1657350" y="6160301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/>
              <a:t>M^3: PI: Sullivan, PO: Mansergh; HealthMindr: PI Sullivan, PD J. Jones; </a:t>
            </a:r>
            <a:r>
              <a:rPr lang="en-US" sz="1600" dirty="0" err="1"/>
              <a:t>MyChoices</a:t>
            </a:r>
            <a:r>
              <a:rPr lang="en-US" sz="1600" dirty="0"/>
              <a:t> PIs Biello/Mayer; </a:t>
            </a:r>
            <a:r>
              <a:rPr lang="en-US" sz="1600" dirty="0" err="1"/>
              <a:t>iSTAMP</a:t>
            </a:r>
            <a:r>
              <a:rPr lang="en-US" sz="1600" dirty="0"/>
              <a:t> PIs: Sullivan, Hightow-Weidman, Stephenson, PO: </a:t>
            </a:r>
            <a:r>
              <a:rPr lang="en-US" sz="1600" dirty="0" err="1"/>
              <a:t>Macgowan</a:t>
            </a:r>
            <a:endParaRPr 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A7A2E-2CF4-4307-93F3-420717FA6074}"/>
              </a:ext>
            </a:extLst>
          </p:cNvPr>
          <p:cNvSpPr txBox="1"/>
          <p:nvPr/>
        </p:nvSpPr>
        <p:spPr>
          <a:xfrm>
            <a:off x="8915401" y="4270226"/>
            <a:ext cx="1343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N=115</a:t>
            </a:r>
            <a:br>
              <a:rPr lang="en-US" dirty="0"/>
            </a:br>
            <a:r>
              <a:rPr lang="en-US" dirty="0"/>
              <a:t>Adolescents Pilot Study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609DEF-F199-45F2-A60A-520F4FCFB628}"/>
              </a:ext>
            </a:extLst>
          </p:cNvPr>
          <p:cNvSpPr txBox="1"/>
          <p:nvPr/>
        </p:nvSpPr>
        <p:spPr>
          <a:xfrm>
            <a:off x="6904472" y="4090098"/>
            <a:ext cx="1533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N=2100</a:t>
            </a:r>
          </a:p>
          <a:p>
            <a:pPr algn="ctr"/>
            <a:r>
              <a:rPr lang="en-US" dirty="0"/>
              <a:t>Comparative Effectiveness Study</a:t>
            </a:r>
          </a:p>
          <a:p>
            <a:pPr algn="ctr"/>
            <a:r>
              <a:rPr lang="en-US" dirty="0"/>
              <a:t>Ends: 08/2021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8ABDBB-8DD5-487C-8799-2BAA668423F4}"/>
              </a:ext>
            </a:extLst>
          </p:cNvPr>
          <p:cNvSpPr txBox="1"/>
          <p:nvPr/>
        </p:nvSpPr>
        <p:spPr>
          <a:xfrm>
            <a:off x="4467221" y="4270228"/>
            <a:ext cx="161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N=672</a:t>
            </a:r>
            <a:br>
              <a:rPr lang="en-US" dirty="0"/>
            </a:br>
            <a:r>
              <a:rPr lang="en-US" dirty="0"/>
              <a:t>+ PrEP Content RCT</a:t>
            </a:r>
          </a:p>
          <a:p>
            <a:pPr algn="ctr"/>
            <a:r>
              <a:rPr lang="en-US" dirty="0"/>
              <a:t>Ends: Fall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895A6-EC9E-4DEA-ABC3-A1F03731088C}"/>
              </a:ext>
            </a:extLst>
          </p:cNvPr>
          <p:cNvSpPr txBox="1"/>
          <p:nvPr/>
        </p:nvSpPr>
        <p:spPr>
          <a:xfrm>
            <a:off x="2028823" y="4271145"/>
            <a:ext cx="1790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N=1200</a:t>
            </a:r>
            <a:br>
              <a:rPr lang="en-US" dirty="0"/>
            </a:br>
            <a:r>
              <a:rPr lang="en-US" dirty="0"/>
              <a:t>+ messages </a:t>
            </a:r>
            <a:br>
              <a:rPr lang="en-US" dirty="0"/>
            </a:br>
            <a:r>
              <a:rPr lang="en-US" dirty="0"/>
              <a:t>RCT</a:t>
            </a:r>
          </a:p>
          <a:p>
            <a:pPr algn="ctr"/>
            <a:r>
              <a:rPr lang="en-US" dirty="0"/>
              <a:t>End: 01/2020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74" y="3026861"/>
            <a:ext cx="1017396" cy="1017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4129" r="11246" b="44811"/>
          <a:stretch/>
        </p:blipFill>
        <p:spPr>
          <a:xfrm>
            <a:off x="4683994" y="2981020"/>
            <a:ext cx="1185705" cy="1109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97" y="3230253"/>
            <a:ext cx="1871831" cy="39749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5" idx="2"/>
            <a:endCxn id="3" idx="0"/>
          </p:cNvCxnSpPr>
          <p:nvPr/>
        </p:nvCxnSpPr>
        <p:spPr>
          <a:xfrm flipH="1">
            <a:off x="2924172" y="1387445"/>
            <a:ext cx="3190878" cy="163941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4" idx="0"/>
          </p:cNvCxnSpPr>
          <p:nvPr/>
        </p:nvCxnSpPr>
        <p:spPr>
          <a:xfrm flipH="1">
            <a:off x="5276846" y="1387444"/>
            <a:ext cx="838204" cy="159357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7" idx="0"/>
          </p:cNvCxnSpPr>
          <p:nvPr/>
        </p:nvCxnSpPr>
        <p:spPr>
          <a:xfrm>
            <a:off x="6115050" y="1387444"/>
            <a:ext cx="1528762" cy="184280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8" idx="0"/>
          </p:cNvCxnSpPr>
          <p:nvPr/>
        </p:nvCxnSpPr>
        <p:spPr>
          <a:xfrm>
            <a:off x="6115050" y="1387444"/>
            <a:ext cx="3471862" cy="149386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D72167A-0FDE-47ED-9AEA-907AA2AAB0EE}"/>
              </a:ext>
            </a:extLst>
          </p:cNvPr>
          <p:cNvSpPr txBox="1"/>
          <p:nvPr/>
        </p:nvSpPr>
        <p:spPr>
          <a:xfrm>
            <a:off x="4944947" y="5669172"/>
            <a:ext cx="79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+STI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6B0742-8D2C-4F72-8733-CF86E982AEB2}"/>
              </a:ext>
            </a:extLst>
          </p:cNvPr>
          <p:cNvSpPr txBox="1"/>
          <p:nvPr/>
        </p:nvSpPr>
        <p:spPr>
          <a:xfrm>
            <a:off x="2696989" y="5674448"/>
            <a:ext cx="79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+STI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EDD786-215D-4E3F-B0F5-249DBCEF1DD9}"/>
              </a:ext>
            </a:extLst>
          </p:cNvPr>
          <p:cNvSpPr txBox="1"/>
          <p:nvPr/>
        </p:nvSpPr>
        <p:spPr>
          <a:xfrm>
            <a:off x="7105248" y="5706540"/>
            <a:ext cx="79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+STI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9695EF-FBC4-4E2D-A6FE-96270F633A96}"/>
              </a:ext>
            </a:extLst>
          </p:cNvPr>
          <p:cNvSpPr txBox="1"/>
          <p:nvPr/>
        </p:nvSpPr>
        <p:spPr>
          <a:xfrm>
            <a:off x="9191226" y="5706540"/>
            <a:ext cx="79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+STI</a:t>
            </a:r>
          </a:p>
        </p:txBody>
      </p:sp>
    </p:spTree>
    <p:extLst>
      <p:ext uri="{BB962C8B-B14F-4D97-AF65-F5344CB8AC3E}">
        <p14:creationId xmlns:p14="http://schemas.microsoft.com/office/powerpoint/2010/main" val="42085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46FE00-28DE-4BB5-A662-36276653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3600" b="1" i="1" dirty="0"/>
              <a:t>Providing </a:t>
            </a:r>
            <a:r>
              <a:rPr lang="en-US" sz="3600" dirty="0"/>
              <a:t>intervention content to participants</a:t>
            </a:r>
            <a:br>
              <a:rPr lang="en-US" sz="3600" dirty="0"/>
            </a:br>
            <a:r>
              <a:rPr lang="en-US" sz="3600" b="1" i="1" dirty="0"/>
              <a:t>Tailoring</a:t>
            </a:r>
            <a:r>
              <a:rPr lang="en-US" sz="3600" dirty="0"/>
              <a:t> services to increase their relevance</a:t>
            </a:r>
            <a:br>
              <a:rPr lang="en-US" sz="3600" dirty="0"/>
            </a:br>
            <a:endParaRPr lang="en-US" sz="7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A84AC-5EC4-4C98-9F3F-3CD965DAA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3F89-AE57-4FFB-A547-92F8D95425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3350" y="177800"/>
            <a:ext cx="10788650" cy="10683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</a:rPr>
              <a:t>M-Cubed App</a:t>
            </a:r>
            <a:endParaRPr lang="en-US" sz="4800" kern="1200" dirty="0">
              <a:solidFill>
                <a:srgbClr val="00B0F0"/>
              </a:solidFill>
              <a:latin typeface="+mj-lt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2D2A82-3F87-42A8-B39A-C9623BB907C1}"/>
              </a:ext>
            </a:extLst>
          </p:cNvPr>
          <p:cNvSpPr/>
          <p:nvPr/>
        </p:nvSpPr>
        <p:spPr>
          <a:xfrm>
            <a:off x="219963" y="731636"/>
            <a:ext cx="418789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</a:rPr>
              <a:t>Built on Social Cognitive Theory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Healthmindr</a:t>
            </a:r>
            <a:r>
              <a:rPr lang="en-US" sz="2000" b="1" dirty="0">
                <a:latin typeface="Calibri" panose="020F0502020204030204" pitchFamily="34" charset="0"/>
              </a:rPr>
              <a:t> app: demonstrated </a:t>
            </a:r>
          </a:p>
          <a:p>
            <a:pPr fontAlgn="base"/>
            <a:r>
              <a:rPr lang="en-US" sz="2000" b="1" dirty="0">
                <a:latin typeface="Calibri" panose="020F0502020204030204" pitchFamily="34" charset="0"/>
              </a:rPr>
              <a:t>   acceptability and usability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Prevention messages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Four domains: Condoms, </a:t>
            </a:r>
            <a:r>
              <a:rPr lang="en-US" dirty="0" err="1">
                <a:latin typeface="Calibri" panose="020F0502020204030204" pitchFamily="34" charset="0"/>
              </a:rPr>
              <a:t>PrEP</a:t>
            </a:r>
            <a:r>
              <a:rPr lang="en-US" dirty="0">
                <a:latin typeface="Calibri" panose="020F0502020204030204" pitchFamily="34" charset="0"/>
              </a:rPr>
              <a:t>, STIs, HIV Care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Two formats: Infographic panels, short videos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Core services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Establish HIV testing frequency and plan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Risk screening for PrEP  and nPEP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Service locators for PrEP, HIV testing and HIV care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Information about HIV prevention, STIs, HIV care</a:t>
            </a:r>
            <a:endParaRPr lang="en-US" dirty="0"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Calibri" panose="020F0502020204030204" pitchFamily="34" charset="0"/>
              </a:rPr>
              <a:t>Commodity ordering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Condoms and condom-compatible lubricant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HIV self-test kits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 STI specimen self-collection kits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endParaRPr lang="en-US" sz="2000" dirty="0">
              <a:latin typeface="Arial" panose="020B0604020202020204" pitchFamily="34" charset="0"/>
            </a:endParaRPr>
          </a:p>
        </p:txBody>
      </p:sp>
      <p:pic>
        <p:nvPicPr>
          <p:cNvPr id="5" name="Picture 2" descr="The M3 (M-Cubed) app logo.">
            <a:extLst>
              <a:ext uri="{FF2B5EF4-FFF2-40B4-BE49-F238E27FC236}">
                <a16:creationId xmlns:a16="http://schemas.microsoft.com/office/drawing/2014/main" id="{9FCCC26E-2755-47DA-9C59-6D1E98708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397" y="178130"/>
            <a:ext cx="1033849" cy="77538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FB7AC5E-E107-40E7-A195-206FBB598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r="53139"/>
          <a:stretch/>
        </p:blipFill>
        <p:spPr bwMode="auto">
          <a:xfrm>
            <a:off x="4407857" y="1590771"/>
            <a:ext cx="2473580" cy="45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0913F-A394-4256-9412-1E19F6665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9364" y="1590772"/>
            <a:ext cx="2539882" cy="4522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A5DE51-535D-43D6-BE93-C2E3AAF0C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5459" y="1590772"/>
            <a:ext cx="2539882" cy="45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1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0118-B881-4543-85A0-3802448A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mHealth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9647B-BB82-4024-92E2-EBB3A3E61A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mHealth Interventions </a:t>
            </a:r>
            <a:r>
              <a:rPr lang="en-US" dirty="0">
                <a:solidFill>
                  <a:schemeClr val="accent2"/>
                </a:solidFill>
              </a:rPr>
              <a:t>leverage</a:t>
            </a:r>
            <a:r>
              <a:rPr lang="en-US" dirty="0"/>
              <a:t>:</a:t>
            </a:r>
          </a:p>
          <a:p>
            <a:r>
              <a:rPr lang="en-US" dirty="0"/>
              <a:t>Mobile phones</a:t>
            </a:r>
          </a:p>
          <a:p>
            <a:r>
              <a:rPr lang="en-US" dirty="0"/>
              <a:t>Website games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Internet</a:t>
            </a:r>
          </a:p>
          <a:p>
            <a:r>
              <a:rPr lang="en-US" dirty="0"/>
              <a:t>Wireless networks</a:t>
            </a:r>
          </a:p>
          <a:p>
            <a:r>
              <a:rPr lang="en-US" dirty="0"/>
              <a:t>Geolocation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0EF8E-DD20-488A-8AB8-8596FC9427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eHealth intervention </a:t>
            </a:r>
            <a:r>
              <a:rPr lang="en-US" dirty="0">
                <a:solidFill>
                  <a:schemeClr val="accent6"/>
                </a:solidFill>
              </a:rPr>
              <a:t>do</a:t>
            </a:r>
            <a:r>
              <a:rPr lang="en-US" dirty="0"/>
              <a:t>:</a:t>
            </a:r>
          </a:p>
          <a:p>
            <a:r>
              <a:rPr lang="en-US" dirty="0"/>
              <a:t>Reach broad scale </a:t>
            </a:r>
          </a:p>
          <a:p>
            <a:r>
              <a:rPr lang="en-US" dirty="0"/>
              <a:t>Reach remote clients</a:t>
            </a:r>
          </a:p>
          <a:p>
            <a:r>
              <a:rPr lang="en-US" dirty="0"/>
              <a:t>Provide rich media</a:t>
            </a:r>
          </a:p>
          <a:p>
            <a:r>
              <a:rPr lang="en-US" dirty="0"/>
              <a:t>Offer tailoring </a:t>
            </a:r>
          </a:p>
          <a:p>
            <a:r>
              <a:rPr lang="en-US" dirty="0"/>
              <a:t>Reminders</a:t>
            </a:r>
          </a:p>
          <a:p>
            <a:r>
              <a:rPr lang="en-US" dirty="0"/>
              <a:t>Engagement</a:t>
            </a:r>
          </a:p>
          <a:p>
            <a:r>
              <a:rPr lang="en-US" dirty="0"/>
              <a:t>Link interventions together</a:t>
            </a:r>
          </a:p>
        </p:txBody>
      </p:sp>
    </p:spTree>
    <p:extLst>
      <p:ext uri="{BB962C8B-B14F-4D97-AF65-F5344CB8AC3E}">
        <p14:creationId xmlns:p14="http://schemas.microsoft.com/office/powerpoint/2010/main" val="847232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D00B-E640-44C1-A576-345E7C0FB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1200" y="193675"/>
            <a:ext cx="11480800" cy="6794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Study Design/Enrollment</a:t>
            </a:r>
          </a:p>
        </p:txBody>
      </p:sp>
      <p:pic>
        <p:nvPicPr>
          <p:cNvPr id="3" name="Picture 2" descr="The M3 (M-Cubed) app logo.">
            <a:extLst>
              <a:ext uri="{FF2B5EF4-FFF2-40B4-BE49-F238E27FC236}">
                <a16:creationId xmlns:a16="http://schemas.microsoft.com/office/drawing/2014/main" id="{C4002960-C83B-4F3F-ADDA-E755A015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988" y="173674"/>
            <a:ext cx="815145" cy="58189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54079F8-66B6-4E5D-807A-451454B33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0" y="1043337"/>
            <a:ext cx="6160325" cy="264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2490F-7BCE-4668-8958-A5AB996313A0}"/>
              </a:ext>
            </a:extLst>
          </p:cNvPr>
          <p:cNvSpPr txBox="1"/>
          <p:nvPr/>
        </p:nvSpPr>
        <p:spPr>
          <a:xfrm>
            <a:off x="0" y="3718679"/>
            <a:ext cx="7463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Stratified randomization and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Lower-risk/LR HIV-negative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Higher-risk/HR HIV negative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Living with HIV</a:t>
            </a:r>
          </a:p>
          <a:p>
            <a:r>
              <a:rPr lang="en-US" b="1" dirty="0"/>
              <a:t>  1:1 app to delayed onset app access</a:t>
            </a:r>
          </a:p>
          <a:p>
            <a:r>
              <a:rPr lang="en-US" b="1" dirty="0"/>
              <a:t>  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LR Neg: HIV and STI testing, UA, </a:t>
            </a:r>
            <a:r>
              <a:rPr lang="en-US" dirty="0" err="1"/>
              <a:t>PrEP</a:t>
            </a:r>
            <a:r>
              <a:rPr lang="en-US" dirty="0"/>
              <a:t> use/</a:t>
            </a:r>
            <a:r>
              <a:rPr lang="en-US" dirty="0" err="1"/>
              <a:t>adher</a:t>
            </a:r>
            <a:r>
              <a:rPr lang="en-US" dirty="0"/>
              <a:t>, condom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HR Neg: HIV and STI testing, UAI, </a:t>
            </a:r>
            <a:r>
              <a:rPr lang="en-US" dirty="0" err="1"/>
              <a:t>PrEP</a:t>
            </a:r>
            <a:r>
              <a:rPr lang="en-US" dirty="0"/>
              <a:t> use/</a:t>
            </a:r>
            <a:r>
              <a:rPr lang="en-US" dirty="0" err="1"/>
              <a:t>adher</a:t>
            </a:r>
            <a:r>
              <a:rPr lang="en-US" dirty="0"/>
              <a:t>, condom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Living with HIV: STI testing, ART use/adherence, condom use 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3952783-3325-460D-8FB3-2B46B757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82" y="893308"/>
            <a:ext cx="4567652" cy="52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5FCF8F-4752-4F74-93A0-0E368BBF70AD}"/>
              </a:ext>
            </a:extLst>
          </p:cNvPr>
          <p:cNvSpPr txBox="1"/>
          <p:nvPr/>
        </p:nvSpPr>
        <p:spPr>
          <a:xfrm>
            <a:off x="6727922" y="6294884"/>
            <a:ext cx="530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Retention:  3 mon 87%, 6 mon 85%, 9 mon 80%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FF8A5F4-3989-4AA7-B143-CFBB4F0A2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1972"/>
            <a:ext cx="5475298" cy="264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06DF5E-2DDA-47F3-87FD-9C91B3A32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34" y="893308"/>
            <a:ext cx="4375399" cy="52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FC14AA3F-9D2F-42A0-A3E7-0165F14C98AA}"/>
              </a:ext>
            </a:extLst>
          </p:cNvPr>
          <p:cNvSpPr/>
          <p:nvPr/>
        </p:nvSpPr>
        <p:spPr>
          <a:xfrm rot="18548636">
            <a:off x="1073722" y="1857837"/>
            <a:ext cx="206062" cy="50227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FB11779-0C05-471B-AEAA-F84AFB727B30}"/>
              </a:ext>
            </a:extLst>
          </p:cNvPr>
          <p:cNvSpPr/>
          <p:nvPr/>
        </p:nvSpPr>
        <p:spPr>
          <a:xfrm rot="18548636">
            <a:off x="1957480" y="1842660"/>
            <a:ext cx="206062" cy="50227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9777AC3-182E-4F91-9839-938AF846102D}"/>
              </a:ext>
            </a:extLst>
          </p:cNvPr>
          <p:cNvSpPr/>
          <p:nvPr/>
        </p:nvSpPr>
        <p:spPr>
          <a:xfrm rot="18548636">
            <a:off x="2822586" y="1876544"/>
            <a:ext cx="194306" cy="4849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E524A9A-526F-436F-8C2B-EB309D581D51}"/>
              </a:ext>
            </a:extLst>
          </p:cNvPr>
          <p:cNvSpPr/>
          <p:nvPr/>
        </p:nvSpPr>
        <p:spPr>
          <a:xfrm rot="18548636">
            <a:off x="3649835" y="1876542"/>
            <a:ext cx="194306" cy="4849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D5C4A76-57C0-463A-B71B-EB768D949130}"/>
              </a:ext>
            </a:extLst>
          </p:cNvPr>
          <p:cNvSpPr/>
          <p:nvPr/>
        </p:nvSpPr>
        <p:spPr>
          <a:xfrm rot="18548636">
            <a:off x="4506513" y="1832144"/>
            <a:ext cx="194306" cy="4849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A460ED4-E549-4B3A-9F95-25C8237122B3}"/>
              </a:ext>
            </a:extLst>
          </p:cNvPr>
          <p:cNvSpPr/>
          <p:nvPr/>
        </p:nvSpPr>
        <p:spPr>
          <a:xfrm rot="5400000">
            <a:off x="10589063" y="834520"/>
            <a:ext cx="206062" cy="50227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695A582-B781-4749-93B0-2D707A0FFA37}"/>
              </a:ext>
            </a:extLst>
          </p:cNvPr>
          <p:cNvSpPr/>
          <p:nvPr/>
        </p:nvSpPr>
        <p:spPr>
          <a:xfrm rot="5400000">
            <a:off x="10587792" y="3107906"/>
            <a:ext cx="206062" cy="50227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81DAAC6-D37D-4567-B3C4-150446AAABE2}"/>
              </a:ext>
            </a:extLst>
          </p:cNvPr>
          <p:cNvSpPr/>
          <p:nvPr/>
        </p:nvSpPr>
        <p:spPr>
          <a:xfrm rot="5400000">
            <a:off x="10600671" y="5396182"/>
            <a:ext cx="206062" cy="50227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0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C168-5EC9-452C-BC61-FC0A41E1D8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1200" y="177800"/>
            <a:ext cx="11480800" cy="7842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FA7DD-C5D6-4038-A3B1-2065A4FD99AB}"/>
              </a:ext>
            </a:extLst>
          </p:cNvPr>
          <p:cNvSpPr txBox="1"/>
          <p:nvPr/>
        </p:nvSpPr>
        <p:spPr>
          <a:xfrm>
            <a:off x="161926" y="1070768"/>
            <a:ext cx="3779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Enrollment: Atlanta, Detroit, New York City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1220 overall: 427 HR NIH-, 410 LR HIV-, 383 Living with HIV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B245D-71C0-4B4F-8759-1B6BBBCD8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76" y="2552591"/>
            <a:ext cx="9249108" cy="42569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FF1A7-8796-48F9-8FA9-89DA2EBD12E6}"/>
              </a:ext>
            </a:extLst>
          </p:cNvPr>
          <p:cNvSpPr txBox="1"/>
          <p:nvPr/>
        </p:nvSpPr>
        <p:spPr>
          <a:xfrm>
            <a:off x="4169345" y="1058485"/>
            <a:ext cx="3389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Higher risk HIV negative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 HIV testing immediate post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Increased PrEP use 3 months post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D9FC2-7BE3-4B1A-8DC4-6A139DDBB0C4}"/>
              </a:ext>
            </a:extLst>
          </p:cNvPr>
          <p:cNvSpPr txBox="1"/>
          <p:nvPr/>
        </p:nvSpPr>
        <p:spPr>
          <a:xfrm>
            <a:off x="7721684" y="1018459"/>
            <a:ext cx="4148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Lower risk HIV negative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significant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Living with HIV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significant 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2" descr="The M3 (M-Cubed) app logo.">
            <a:extLst>
              <a:ext uri="{FF2B5EF4-FFF2-40B4-BE49-F238E27FC236}">
                <a16:creationId xmlns:a16="http://schemas.microsoft.com/office/drawing/2014/main" id="{4FECA09A-257F-4908-9525-FAEBDBC4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397" y="178130"/>
            <a:ext cx="1033849" cy="77538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C1DD1F-9C0A-4C1C-8B06-EC55E8ED1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76" y="2552591"/>
            <a:ext cx="9249108" cy="425691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9DBC96-2F27-4391-BB46-9EC97E225B9C}"/>
              </a:ext>
            </a:extLst>
          </p:cNvPr>
          <p:cNvSpPr/>
          <p:nvPr/>
        </p:nvSpPr>
        <p:spPr>
          <a:xfrm>
            <a:off x="4901385" y="3571103"/>
            <a:ext cx="1194615" cy="51898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AB4EF1-0869-41D4-ADB0-3E53DB67C9EA}"/>
              </a:ext>
            </a:extLst>
          </p:cNvPr>
          <p:cNvSpPr/>
          <p:nvPr/>
        </p:nvSpPr>
        <p:spPr>
          <a:xfrm>
            <a:off x="4810124" y="5229226"/>
            <a:ext cx="1438275" cy="20955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A2FB4E-6FFC-4A67-B0A6-BA560299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/>
              <a:t>Communicating </a:t>
            </a:r>
            <a:r>
              <a:rPr lang="en-US" sz="3600" dirty="0"/>
              <a:t>with participants </a:t>
            </a:r>
            <a:br>
              <a:rPr lang="en-US" sz="3600" dirty="0"/>
            </a:br>
            <a:r>
              <a:rPr lang="en-US" sz="3600" b="1" i="1" dirty="0"/>
              <a:t>Improving</a:t>
            </a:r>
            <a:r>
              <a:rPr lang="en-US" sz="3600" dirty="0"/>
              <a:t> retention in research studies</a:t>
            </a:r>
            <a:br>
              <a:rPr lang="en-US" sz="3600" b="1" i="1" dirty="0"/>
            </a:b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CFA48-FC7B-488A-85E0-FFFA76CF3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92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E119BC-6049-4B36-A2ED-1F3430E6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Management and Retention System (SMART)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A9F919-6886-4CFE-BCC5-CBCF47DC4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Web-based participant management system</a:t>
            </a:r>
          </a:p>
          <a:p>
            <a:r>
              <a:rPr lang="en-US" dirty="0"/>
              <a:t>SMART 3.0 (launching Summer 2021)</a:t>
            </a:r>
          </a:p>
          <a:p>
            <a:pPr lvl="1"/>
            <a:r>
              <a:rPr lang="en-US" dirty="0"/>
              <a:t>Participant management</a:t>
            </a:r>
          </a:p>
          <a:p>
            <a:pPr lvl="1"/>
            <a:r>
              <a:rPr lang="en-US" dirty="0"/>
              <a:t>Secure messaging</a:t>
            </a:r>
          </a:p>
          <a:p>
            <a:pPr lvl="1"/>
            <a:r>
              <a:rPr lang="en-US" dirty="0"/>
              <a:t>SMS and text integration</a:t>
            </a:r>
          </a:p>
          <a:p>
            <a:pPr lvl="1"/>
            <a:r>
              <a:rPr lang="en-US" dirty="0"/>
              <a:t>HIPPA-compliant document transfer</a:t>
            </a:r>
          </a:p>
          <a:p>
            <a:pPr lvl="1"/>
            <a:r>
              <a:rPr lang="en-US" dirty="0"/>
              <a:t>Scheduling</a:t>
            </a:r>
          </a:p>
          <a:p>
            <a:pPr lvl="1"/>
            <a:r>
              <a:rPr lang="en-US" dirty="0"/>
              <a:t>Reminders</a:t>
            </a:r>
          </a:p>
          <a:p>
            <a:pPr lvl="1"/>
            <a:r>
              <a:rPr lang="en-US" dirty="0"/>
              <a:t>Mobile app</a:t>
            </a:r>
          </a:p>
          <a:p>
            <a:r>
              <a:rPr lang="en-US" dirty="0"/>
              <a:t>Available at cost-recovery through Emory CFAR Prevention Sciences Core (</a:t>
            </a:r>
            <a:r>
              <a:rPr lang="en-US" dirty="0">
                <a:hlinkClick r:id="rId2"/>
              </a:rPr>
              <a:t>www.cfar.emory.edu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13C7A-E734-4818-A40F-70787AE85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897" y="2388870"/>
            <a:ext cx="3015774" cy="17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58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0F4C-F6A7-4D30-A6AA-3DAB9568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0398C-D54F-48B9-8C7B-A966D8885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41151-15CE-4310-A8AB-5638DDEAD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13" y="681037"/>
            <a:ext cx="1923727" cy="4669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5157F8-F993-4313-A93E-5A0FEDDEE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41" y="667922"/>
            <a:ext cx="1923727" cy="4218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31917D-8479-4DEB-B838-F3EB109D9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34" y="667921"/>
            <a:ext cx="2274039" cy="4903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C2F2E9-0E79-4773-8561-50C394B17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773" y="667922"/>
            <a:ext cx="2097928" cy="6021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53C61E-01E7-4E65-8384-253C01D5C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640" y="667922"/>
            <a:ext cx="2071994" cy="4493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BB821A-083F-43F2-A0E9-0CEB817DE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80" y="681037"/>
            <a:ext cx="1961421" cy="37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FD89-199E-42D1-A83F-965AD0CC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6648-E60F-4D7B-A943-F4574503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3992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Used to manage 3,894 participants</a:t>
            </a:r>
          </a:p>
          <a:p>
            <a:r>
              <a:rPr lang="en-US" dirty="0"/>
              <a:t>4,597 person-years on study</a:t>
            </a:r>
          </a:p>
          <a:p>
            <a:r>
              <a:rPr lang="en-US" dirty="0"/>
              <a:t>47,512 emails and 32,782 text messages to participants</a:t>
            </a:r>
          </a:p>
          <a:p>
            <a:r>
              <a:rPr lang="en-US" dirty="0"/>
              <a:t>Study retention</a:t>
            </a:r>
          </a:p>
          <a:p>
            <a:pPr lvl="1"/>
            <a:r>
              <a:rPr lang="en-US" dirty="0"/>
              <a:t>Pre-SMART (n=2): 60% at 12 months (n=2354) and 77% at 12 months (n=1489)</a:t>
            </a:r>
          </a:p>
          <a:p>
            <a:pPr lvl="1"/>
            <a:r>
              <a:rPr lang="en-US" dirty="0"/>
              <a:t>Post-SMART (n=3): 88% at 12 months (n= 1200); 97% at 12 months (n= 800); 85% at 15 months (n=600)</a:t>
            </a:r>
          </a:p>
          <a:p>
            <a:r>
              <a:rPr lang="en-US" dirty="0"/>
              <a:t>Likely mechanisms:</a:t>
            </a:r>
          </a:p>
          <a:p>
            <a:pPr lvl="1"/>
            <a:r>
              <a:rPr lang="en-US" dirty="0"/>
              <a:t>Reminders</a:t>
            </a:r>
          </a:p>
          <a:p>
            <a:pPr lvl="1"/>
            <a:r>
              <a:rPr lang="en-US" dirty="0"/>
              <a:t>Integrated messaging</a:t>
            </a:r>
          </a:p>
          <a:p>
            <a:pPr lvl="1"/>
            <a:r>
              <a:rPr lang="en-US" dirty="0"/>
              <a:t>Self-monitoring of progress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95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019BE0-2AC1-4DB2-9E29-F105BB9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E9B813-CAD3-42E8-9950-969555103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eHealth interventions have a unique opportunity to reach critical groups (young people, rural residents, homebound people) for research and programs</a:t>
            </a:r>
          </a:p>
          <a:p>
            <a:r>
              <a:rPr lang="en-US" dirty="0"/>
              <a:t>Mobile applications can provide critical functions both in delivering health interventions, and in managing research studies</a:t>
            </a:r>
          </a:p>
          <a:p>
            <a:r>
              <a:rPr lang="en-US" dirty="0"/>
              <a:t>Platforms exist that can shorten the development cycle for mHealth interventions</a:t>
            </a:r>
          </a:p>
          <a:p>
            <a:r>
              <a:rPr lang="en-US" dirty="0"/>
              <a:t>SMART is a study management platform that has been associated with increased retention in online health studies and is available at low cost for participant management functions</a:t>
            </a:r>
          </a:p>
        </p:txBody>
      </p:sp>
    </p:spTree>
    <p:extLst>
      <p:ext uri="{BB962C8B-B14F-4D97-AF65-F5344CB8AC3E}">
        <p14:creationId xmlns:p14="http://schemas.microsoft.com/office/powerpoint/2010/main" val="3452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4267200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Thanks:</a:t>
            </a:r>
            <a:endParaRPr lang="en-US" sz="2200" dirty="0"/>
          </a:p>
          <a:p>
            <a:pPr lvl="1"/>
            <a:r>
              <a:rPr lang="en-US" sz="2200" dirty="0"/>
              <a:t>Aaron Siegler</a:t>
            </a:r>
          </a:p>
          <a:p>
            <a:pPr lvl="1"/>
            <a:r>
              <a:rPr lang="en-US" sz="2200" dirty="0"/>
              <a:t>Travis Sanchez</a:t>
            </a:r>
          </a:p>
          <a:p>
            <a:pPr lvl="1"/>
            <a:r>
              <a:rPr lang="en-US" sz="2200" dirty="0"/>
              <a:t>Rob Stephenson</a:t>
            </a:r>
          </a:p>
          <a:p>
            <a:pPr lvl="1"/>
            <a:r>
              <a:rPr lang="en-US" sz="2200" dirty="0"/>
              <a:t>Joanne </a:t>
            </a:r>
            <a:r>
              <a:rPr lang="en-US" sz="2200" dirty="0" err="1"/>
              <a:t>Stekler</a:t>
            </a:r>
            <a:endParaRPr lang="en-US" sz="2200" dirty="0"/>
          </a:p>
          <a:p>
            <a:pPr lvl="1"/>
            <a:r>
              <a:rPr lang="en-US" sz="2200" dirty="0"/>
              <a:t>Jeb Jones</a:t>
            </a:r>
          </a:p>
          <a:p>
            <a:pPr lvl="1"/>
            <a:r>
              <a:rPr lang="en-US" sz="2200" dirty="0"/>
              <a:t>Rob Driggers</a:t>
            </a:r>
          </a:p>
          <a:p>
            <a:pPr lvl="1"/>
            <a:r>
              <a:rPr lang="en-US" sz="2200" dirty="0"/>
              <a:t>Robin MacGowan</a:t>
            </a:r>
          </a:p>
          <a:p>
            <a:pPr lvl="1"/>
            <a:r>
              <a:rPr lang="en-US" sz="2200" dirty="0"/>
              <a:t>Brian Mustanski</a:t>
            </a:r>
          </a:p>
          <a:p>
            <a:pPr lvl="1"/>
            <a:r>
              <a:rPr lang="en-US" sz="2200" dirty="0"/>
              <a:t>Jeff Parsons</a:t>
            </a:r>
          </a:p>
          <a:p>
            <a:pPr lvl="1"/>
            <a:r>
              <a:rPr lang="en-US" sz="2200" dirty="0"/>
              <a:t>Lisa Hightow-Weidman</a:t>
            </a:r>
          </a:p>
          <a:p>
            <a:pPr lvl="1"/>
            <a:r>
              <a:rPr lang="en-US" sz="2200" dirty="0"/>
              <a:t>Jose Bauermeister</a:t>
            </a:r>
          </a:p>
          <a:p>
            <a:pPr lvl="1"/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343400" cy="3505200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Acknowledgements</a:t>
            </a:r>
          </a:p>
          <a:p>
            <a:pPr lvl="1"/>
            <a:r>
              <a:rPr lang="en-US" sz="2200" dirty="0"/>
              <a:t>Emory CFAR: P30AI050409 </a:t>
            </a:r>
          </a:p>
          <a:p>
            <a:pPr lvl="1"/>
            <a:r>
              <a:rPr lang="en-US" sz="2200" dirty="0"/>
              <a:t>Centers for Disease Control and Prevention</a:t>
            </a:r>
          </a:p>
          <a:p>
            <a:pPr lvl="1"/>
            <a:r>
              <a:rPr lang="en-US" sz="2200" dirty="0"/>
              <a:t>National Institutes of Health</a:t>
            </a:r>
          </a:p>
          <a:p>
            <a:pPr lvl="1"/>
            <a:r>
              <a:rPr lang="en-US" sz="2200" dirty="0"/>
              <a:t>PRISM Health Research Group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9600" y="5629364"/>
            <a:ext cx="2133600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Contact information:</a:t>
            </a:r>
          </a:p>
          <a:p>
            <a:r>
              <a:rPr lang="en-US" dirty="0"/>
              <a:t>Patrick Sullivan</a:t>
            </a:r>
          </a:p>
          <a:p>
            <a:r>
              <a:rPr lang="en-US"/>
              <a:t>pssulli@emory.edu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9AEF4B-2F11-4FBE-A7FB-E8EF1241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6"/>
            <a:ext cx="10515600" cy="1325563"/>
          </a:xfrm>
        </p:spPr>
        <p:txBody>
          <a:bodyPr/>
          <a:lstStyle/>
          <a:p>
            <a:r>
              <a:rPr lang="en-US" dirty="0"/>
              <a:t>Mobile phone ownership among US adults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AA5EB54-4411-496B-B180-12E293EAF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93" y="1321117"/>
            <a:ext cx="6096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622E4-6238-4673-88D4-A83A5C8DD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105" y="0"/>
            <a:ext cx="530778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4DB9D3-0B56-475D-B0CD-D97B9C5AE370}"/>
              </a:ext>
            </a:extLst>
          </p:cNvPr>
          <p:cNvSpPr/>
          <p:nvPr/>
        </p:nvSpPr>
        <p:spPr>
          <a:xfrm>
            <a:off x="6096000" y="1516828"/>
            <a:ext cx="692075" cy="1011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8D9DFF-7921-4345-A5B3-173D69B8AFD8}"/>
              </a:ext>
            </a:extLst>
          </p:cNvPr>
          <p:cNvSpPr/>
          <p:nvPr/>
        </p:nvSpPr>
        <p:spPr>
          <a:xfrm>
            <a:off x="6096000" y="2528048"/>
            <a:ext cx="692075" cy="785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A91C6C-0CDE-4399-A81B-F5EC19254300}"/>
              </a:ext>
            </a:extLst>
          </p:cNvPr>
          <p:cNvSpPr/>
          <p:nvPr/>
        </p:nvSpPr>
        <p:spPr>
          <a:xfrm>
            <a:off x="6087035" y="3313356"/>
            <a:ext cx="692075" cy="1011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692C6A-1AF2-4BFB-9DFF-2CE92895875F}"/>
              </a:ext>
            </a:extLst>
          </p:cNvPr>
          <p:cNvSpPr/>
          <p:nvPr/>
        </p:nvSpPr>
        <p:spPr>
          <a:xfrm>
            <a:off x="6096000" y="4356848"/>
            <a:ext cx="692075" cy="1011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6755B5-8895-4D66-A171-642291C7957A}"/>
              </a:ext>
            </a:extLst>
          </p:cNvPr>
          <p:cNvSpPr/>
          <p:nvPr/>
        </p:nvSpPr>
        <p:spPr>
          <a:xfrm>
            <a:off x="6087034" y="5421857"/>
            <a:ext cx="692075" cy="785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5F1C-7B63-4A9F-A310-1044B5B3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766534" y="96184"/>
            <a:ext cx="10515600" cy="1325563"/>
          </a:xfrm>
        </p:spPr>
        <p:txBody>
          <a:bodyPr/>
          <a:lstStyle/>
          <a:p>
            <a:r>
              <a:rPr lang="en-US" dirty="0"/>
              <a:t>The digital divide(s)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439D3-76B5-4161-8AC1-CB4587352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490" y="0"/>
            <a:ext cx="402488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E4748-A757-4FBA-B7E8-F554996E0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30" y="-32274"/>
            <a:ext cx="530542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6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C5B6E1-E209-4AA6-AE9D-02AF79662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211" y="91453"/>
            <a:ext cx="8139239" cy="6120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B0EB22-837F-466D-9E9B-28FDE16D229F}"/>
              </a:ext>
            </a:extLst>
          </p:cNvPr>
          <p:cNvSpPr txBox="1"/>
          <p:nvPr/>
        </p:nvSpPr>
        <p:spPr>
          <a:xfrm>
            <a:off x="2367609" y="6397216"/>
            <a:ext cx="599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Pew Research Center, Mobile phone fact sheet, February 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16340C-3241-44C3-BC45-771F4BDF919A}"/>
              </a:ext>
            </a:extLst>
          </p:cNvPr>
          <p:cNvSpPr/>
          <p:nvPr/>
        </p:nvSpPr>
        <p:spPr>
          <a:xfrm>
            <a:off x="5989813" y="3014571"/>
            <a:ext cx="1227065" cy="17285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081EE7-BC31-47DD-8DAC-53615A74CD17}"/>
              </a:ext>
            </a:extLst>
          </p:cNvPr>
          <p:cNvSpPr/>
          <p:nvPr/>
        </p:nvSpPr>
        <p:spPr>
          <a:xfrm>
            <a:off x="5989813" y="4872868"/>
            <a:ext cx="1227065" cy="1227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6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 of Prevention Services Among Rural vs Urban MSM, 2012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08115" y="1960880"/>
            <a:ext cx="79248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0.86*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3840" y="1960880"/>
            <a:ext cx="79248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0.83*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3200" y="1960880"/>
            <a:ext cx="79248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0.83*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6880" y="1960880"/>
            <a:ext cx="79248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1.00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3030" y="1960880"/>
            <a:ext cx="79248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0.72*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9990" y="1960880"/>
            <a:ext cx="79248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0.70*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0284" y="6488668"/>
            <a:ext cx="403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McKenney et al, AIDS and Behavior, 2018</a:t>
            </a:r>
          </a:p>
        </p:txBody>
      </p:sp>
    </p:spTree>
    <p:extLst>
      <p:ext uri="{BB962C8B-B14F-4D97-AF65-F5344CB8AC3E}">
        <p14:creationId xmlns:p14="http://schemas.microsoft.com/office/powerpoint/2010/main" val="46780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B1037D-7D59-4E83-8ECD-AAD65E94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have existing eHealth interventions for HIV prevention focused?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E65C57-EDCB-439E-B549-1911CDC04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01" y="1840231"/>
            <a:ext cx="9626669" cy="3815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125BF-DBE5-4F58-BDC0-0E232643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406" y="6115050"/>
            <a:ext cx="7414641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4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can mobile technologies play a role in RCTs of eHealth and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Providing </a:t>
            </a:r>
            <a:r>
              <a:rPr lang="en-US" dirty="0"/>
              <a:t>a baseline level of access to services (SOC)</a:t>
            </a:r>
            <a:endParaRPr lang="en-US" b="1" i="1" dirty="0"/>
          </a:p>
          <a:p>
            <a:r>
              <a:rPr lang="en-US" b="1" i="1" dirty="0"/>
              <a:t>Providing </a:t>
            </a:r>
            <a:r>
              <a:rPr lang="en-US" dirty="0"/>
              <a:t>intervention content to participants</a:t>
            </a:r>
          </a:p>
          <a:p>
            <a:r>
              <a:rPr lang="en-US" b="1" i="1" dirty="0"/>
              <a:t>Tailoring</a:t>
            </a:r>
            <a:r>
              <a:rPr lang="en-US" dirty="0"/>
              <a:t> services to increase their relevance</a:t>
            </a:r>
          </a:p>
          <a:p>
            <a:r>
              <a:rPr lang="en-US" b="1" i="1" dirty="0"/>
              <a:t>Communicating </a:t>
            </a:r>
            <a:r>
              <a:rPr lang="en-US" dirty="0"/>
              <a:t>with participants </a:t>
            </a:r>
          </a:p>
          <a:p>
            <a:r>
              <a:rPr lang="en-US" b="1" i="1" dirty="0"/>
              <a:t>Improving</a:t>
            </a:r>
            <a:r>
              <a:rPr lang="en-US" dirty="0"/>
              <a:t> retention in research studies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628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CEH_ATSDR_combined">
  <a:themeElements>
    <a:clrScheme name="Custom 21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UPLANNING-2018-HK" id="{C6DD39B0-A009-BD41-8094-CE592F208D87}" vid="{C1AE2BAA-9B43-3C4D-A23E-30BF2C56DCF3}"/>
    </a:ext>
  </a:extLst>
</a:theme>
</file>

<file path=ppt/theme/theme4.xml><?xml version="1.0" encoding="utf-8"?>
<a:theme xmlns:a="http://schemas.openxmlformats.org/drawingml/2006/main" name="1_NCEH_ATSDR_combined">
  <a:themeElements>
    <a:clrScheme name="Custom 21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Virtual CROI 2021 1">
      <a:dk1>
        <a:srgbClr val="231F20"/>
      </a:dk1>
      <a:lt1>
        <a:srgbClr val="FFFFFF"/>
      </a:lt1>
      <a:dk2>
        <a:srgbClr val="34558B"/>
      </a:dk2>
      <a:lt2>
        <a:srgbClr val="E7E6E6"/>
      </a:lt2>
      <a:accent1>
        <a:srgbClr val="34558B"/>
      </a:accent1>
      <a:accent2>
        <a:srgbClr val="F5B895"/>
      </a:accent2>
      <a:accent3>
        <a:srgbClr val="F3D5AD"/>
      </a:accent3>
      <a:accent4>
        <a:srgbClr val="A58D7F"/>
      </a:accent4>
      <a:accent5>
        <a:srgbClr val="B5C7D3"/>
      </a:accent5>
      <a:accent6>
        <a:srgbClr val="658DC6"/>
      </a:accent6>
      <a:hlink>
        <a:srgbClr val="34558B"/>
      </a:hlink>
      <a:folHlink>
        <a:srgbClr val="345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6014</TotalTime>
  <Words>1069</Words>
  <Application>Microsoft Office PowerPoint</Application>
  <PresentationFormat>Widescreen</PresentationFormat>
  <Paragraphs>177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Helvetica</vt:lpstr>
      <vt:lpstr>Myriad Web Pro</vt:lpstr>
      <vt:lpstr>Oriya MN</vt:lpstr>
      <vt:lpstr>Whitney</vt:lpstr>
      <vt:lpstr>Whitney Book</vt:lpstr>
      <vt:lpstr>Wingdings</vt:lpstr>
      <vt:lpstr>1_Office Theme</vt:lpstr>
      <vt:lpstr>NCEH_ATSDR_combined</vt:lpstr>
      <vt:lpstr>3_Office Theme</vt:lpstr>
      <vt:lpstr>1_NCEH_ATSDR_combined</vt:lpstr>
      <vt:lpstr>Office Theme</vt:lpstr>
      <vt:lpstr>2_Office Theme</vt:lpstr>
      <vt:lpstr>Use of Mobile Technologies for Randomized Trials of eHealth and Other HIV Prevention Interventions</vt:lpstr>
      <vt:lpstr>mHealth Interventions</vt:lpstr>
      <vt:lpstr>Mobile phone ownership among US adults</vt:lpstr>
      <vt:lpstr>PowerPoint Presentation</vt:lpstr>
      <vt:lpstr>The digital divide(s)</vt:lpstr>
      <vt:lpstr>PowerPoint Presentation</vt:lpstr>
      <vt:lpstr>Use of Prevention Services Among Rural vs Urban MSM, 2012</vt:lpstr>
      <vt:lpstr>Where have existing eHealth interventions for HIV prevention focused?</vt:lpstr>
      <vt:lpstr>How can mobile technologies play a role in RCTs of eHealth and ?</vt:lpstr>
      <vt:lpstr>Providing a baseline level of access to services (SOC) </vt:lpstr>
      <vt:lpstr>PowerPoint Presentation</vt:lpstr>
      <vt:lpstr>Theoretical basis for HealthMindr: Social Cognitive Theory</vt:lpstr>
      <vt:lpstr>PowerPoint Presentation</vt:lpstr>
      <vt:lpstr>HealthMindr Pilot Study</vt:lpstr>
      <vt:lpstr>Testing plans in MSM before and after app use,  Atlanta and Seattle, 2014</vt:lpstr>
      <vt:lpstr>Other Evaluation Results (n=98)</vt:lpstr>
      <vt:lpstr>PowerPoint Presentation</vt:lpstr>
      <vt:lpstr>Providing intervention content to participants Tailoring services to increase their relevance </vt:lpstr>
      <vt:lpstr>M-Cubed App</vt:lpstr>
      <vt:lpstr>Study Design/Enrollment</vt:lpstr>
      <vt:lpstr>Results</vt:lpstr>
      <vt:lpstr>Communicating with participants  Improving retention in research studies </vt:lpstr>
      <vt:lpstr>Study Management and Retention System (SMART)</vt:lpstr>
      <vt:lpstr>PowerPoint Presentation</vt:lpstr>
      <vt:lpstr>SMART Results</vt:lpstr>
      <vt:lpstr>Conclusions</vt:lpstr>
      <vt:lpstr>PowerPoint Presentation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Vaughan, Adam Stephen</dc:creator>
  <cp:lastModifiedBy>Patrick Sullivan</cp:lastModifiedBy>
  <cp:revision>246</cp:revision>
  <dcterms:created xsi:type="dcterms:W3CDTF">2014-07-24T12:31:26Z</dcterms:created>
  <dcterms:modified xsi:type="dcterms:W3CDTF">2021-04-05T21:32:41Z</dcterms:modified>
</cp:coreProperties>
</file>