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6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373" r:id="rId1"/>
    <p:sldMasterId id="2147483767" r:id="rId2"/>
    <p:sldMasterId id="2147483775" r:id="rId3"/>
    <p:sldMasterId id="2147484426" r:id="rId4"/>
    <p:sldMasterId id="2147484451" r:id="rId5"/>
    <p:sldMasterId id="2147484459" r:id="rId6"/>
    <p:sldMasterId id="2147484497" r:id="rId7"/>
    <p:sldMasterId id="2147484507" r:id="rId8"/>
    <p:sldMasterId id="2147484515" r:id="rId9"/>
    <p:sldMasterId id="2147484529" r:id="rId10"/>
    <p:sldMasterId id="2147484549" r:id="rId11"/>
    <p:sldMasterId id="2147484608" r:id="rId12"/>
    <p:sldMasterId id="2147484630" r:id="rId13"/>
    <p:sldMasterId id="2147484642" r:id="rId14"/>
    <p:sldMasterId id="2147484654" r:id="rId15"/>
    <p:sldMasterId id="2147484662" r:id="rId16"/>
    <p:sldMasterId id="2147484670" r:id="rId17"/>
    <p:sldMasterId id="2147484677" r:id="rId18"/>
  </p:sldMasterIdLst>
  <p:notesMasterIdLst>
    <p:notesMasterId r:id="rId48"/>
  </p:notesMasterIdLst>
  <p:handoutMasterIdLst>
    <p:handoutMasterId r:id="rId49"/>
  </p:handoutMasterIdLst>
  <p:sldIdLst>
    <p:sldId id="649" r:id="rId19"/>
    <p:sldId id="267" r:id="rId20"/>
    <p:sldId id="571" r:id="rId21"/>
    <p:sldId id="412" r:id="rId22"/>
    <p:sldId id="616" r:id="rId23"/>
    <p:sldId id="636" r:id="rId24"/>
    <p:sldId id="423" r:id="rId25"/>
    <p:sldId id="652" r:id="rId26"/>
    <p:sldId id="436" r:id="rId27"/>
    <p:sldId id="428" r:id="rId28"/>
    <p:sldId id="430" r:id="rId29"/>
    <p:sldId id="433" r:id="rId30"/>
    <p:sldId id="435" r:id="rId31"/>
    <p:sldId id="641" r:id="rId32"/>
    <p:sldId id="620" r:id="rId33"/>
    <p:sldId id="622" r:id="rId34"/>
    <p:sldId id="631" r:id="rId35"/>
    <p:sldId id="632" r:id="rId36"/>
    <p:sldId id="425" r:id="rId37"/>
    <p:sldId id="645" r:id="rId38"/>
    <p:sldId id="650" r:id="rId39"/>
    <p:sldId id="418" r:id="rId40"/>
    <p:sldId id="657" r:id="rId41"/>
    <p:sldId id="667" r:id="rId42"/>
    <p:sldId id="654" r:id="rId43"/>
    <p:sldId id="586" r:id="rId44"/>
    <p:sldId id="734" r:id="rId45"/>
    <p:sldId id="633" r:id="rId46"/>
    <p:sldId id="634" r:id="rId47"/>
  </p:sldIdLst>
  <p:sldSz cx="12192000" cy="6858000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840">
          <p15:clr>
            <a:srgbClr val="A4A3A4"/>
          </p15:clr>
        </p15:guide>
        <p15:guide id="4" orient="horz" pos="4176">
          <p15:clr>
            <a:srgbClr val="A4A3A4"/>
          </p15:clr>
        </p15:guide>
        <p15:guide id="5" pos="7296">
          <p15:clr>
            <a:srgbClr val="A4A3A4"/>
          </p15:clr>
        </p15:guide>
        <p15:guide id="6" pos="3840">
          <p15:clr>
            <a:srgbClr val="A4A3A4"/>
          </p15:clr>
        </p15:guide>
        <p15:guide id="7" pos="1199">
          <p15:clr>
            <a:srgbClr val="A4A3A4"/>
          </p15:clr>
        </p15:guide>
        <p15:guide id="8" pos="3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8E5"/>
    <a:srgbClr val="122F53"/>
    <a:srgbClr val="1C3B61"/>
    <a:srgbClr val="18243D"/>
    <a:srgbClr val="6FB433"/>
    <a:srgbClr val="CC006A"/>
    <a:srgbClr val="329F9B"/>
    <a:srgbClr val="5BA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1" autoAdjust="0"/>
    <p:restoredTop sz="59758" autoAdjust="0"/>
  </p:normalViewPr>
  <p:slideViewPr>
    <p:cSldViewPr snapToGrid="0">
      <p:cViewPr varScale="1">
        <p:scale>
          <a:sx n="56" d="100"/>
          <a:sy n="56" d="100"/>
        </p:scale>
        <p:origin x="2464" y="184"/>
      </p:cViewPr>
      <p:guideLst>
        <p:guide orient="horz" pos="1036"/>
        <p:guide orient="horz" pos="2160"/>
        <p:guide orient="horz" pos="840"/>
        <p:guide orient="horz" pos="4176"/>
        <p:guide pos="7296"/>
        <p:guide pos="3840"/>
        <p:guide pos="1199"/>
        <p:guide pos="3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42" d="100"/>
          <a:sy n="142" d="100"/>
        </p:scale>
        <p:origin x="-5416" y="-11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7819D3-48A4-4446-89DE-D53F2E249D5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F44BFC-E925-4E7D-A137-7D0D3C5B6B2B}">
      <dgm:prSet phldrT="[Text]" custT="1"/>
      <dgm:spPr/>
      <dgm:t>
        <a:bodyPr/>
        <a:lstStyle/>
        <a:p>
          <a:r>
            <a:rPr lang="en-US" sz="1800" dirty="0">
              <a:solidFill>
                <a:schemeClr val="accent6"/>
              </a:solidFill>
              <a:latin typeface="Geogrotesque Regular"/>
            </a:rPr>
            <a:t>Learn from our trials, interviews, &amp; surveys: What do they need? </a:t>
          </a:r>
        </a:p>
      </dgm:t>
    </dgm:pt>
    <dgm:pt modelId="{B435F69F-B066-4EA7-8FF1-430013302F8D}" type="parTrans" cxnId="{9EEC874E-C93A-45B3-B49B-576F6DA09019}">
      <dgm:prSet/>
      <dgm:spPr/>
      <dgm:t>
        <a:bodyPr/>
        <a:lstStyle/>
        <a:p>
          <a:endParaRPr lang="en-US"/>
        </a:p>
      </dgm:t>
    </dgm:pt>
    <dgm:pt modelId="{CFCB5D99-FC7B-4E64-A4A9-EB1B990E78C4}" type="sibTrans" cxnId="{9EEC874E-C93A-45B3-B49B-576F6DA09019}">
      <dgm:prSet/>
      <dgm:spPr/>
      <dgm:t>
        <a:bodyPr/>
        <a:lstStyle/>
        <a:p>
          <a:endParaRPr lang="en-US"/>
        </a:p>
      </dgm:t>
    </dgm:pt>
    <dgm:pt modelId="{0D30027C-0FCC-4827-B263-C1133AEC9815}">
      <dgm:prSet phldrT="[Text]" custT="1"/>
      <dgm:spPr/>
      <dgm:t>
        <a:bodyPr/>
        <a:lstStyle/>
        <a:p>
          <a:r>
            <a:rPr lang="en-US" sz="1800" dirty="0">
              <a:solidFill>
                <a:schemeClr val="accent6"/>
              </a:solidFill>
              <a:latin typeface="Geogrotesque Regular"/>
            </a:rPr>
            <a:t>Develop new content to address unique needs</a:t>
          </a:r>
        </a:p>
      </dgm:t>
    </dgm:pt>
    <dgm:pt modelId="{F2A9B227-9DA5-479B-8918-F883BC26050A}" type="parTrans" cxnId="{1E3AFE36-B3B4-48C3-97D9-FF76CE4DB2DA}">
      <dgm:prSet/>
      <dgm:spPr/>
      <dgm:t>
        <a:bodyPr/>
        <a:lstStyle/>
        <a:p>
          <a:endParaRPr lang="en-US"/>
        </a:p>
      </dgm:t>
    </dgm:pt>
    <dgm:pt modelId="{E6FBE950-9104-44E7-95EC-A1EDBADA9189}" type="sibTrans" cxnId="{1E3AFE36-B3B4-48C3-97D9-FF76CE4DB2DA}">
      <dgm:prSet/>
      <dgm:spPr/>
      <dgm:t>
        <a:bodyPr/>
        <a:lstStyle/>
        <a:p>
          <a:endParaRPr lang="en-US"/>
        </a:p>
      </dgm:t>
    </dgm:pt>
    <dgm:pt modelId="{26CC9B3B-7A05-4A49-AF2A-086FFDC59F57}">
      <dgm:prSet phldrT="[Text]" custT="1"/>
      <dgm:spPr/>
      <dgm:t>
        <a:bodyPr/>
        <a:lstStyle/>
        <a:p>
          <a:r>
            <a:rPr lang="en-US" sz="1800" dirty="0">
              <a:solidFill>
                <a:schemeClr val="accent6"/>
              </a:solidFill>
              <a:latin typeface="Geogrotesque Regular"/>
            </a:rPr>
            <a:t>Focus</a:t>
          </a:r>
          <a:r>
            <a:rPr lang="en-US" sz="1800" baseline="0" dirty="0">
              <a:solidFill>
                <a:schemeClr val="accent6"/>
              </a:solidFill>
              <a:latin typeface="Geogrotesque Regular"/>
            </a:rPr>
            <a:t> groups to determine receptivity &amp; gain new insights</a:t>
          </a:r>
          <a:endParaRPr lang="en-US" sz="1800" dirty="0">
            <a:solidFill>
              <a:schemeClr val="accent6"/>
            </a:solidFill>
            <a:latin typeface="Geogrotesque Regular"/>
          </a:endParaRPr>
        </a:p>
      </dgm:t>
    </dgm:pt>
    <dgm:pt modelId="{00914E80-189A-4AD5-8BAF-FA611C38A46C}" type="parTrans" cxnId="{A20A3D10-7823-4375-AB36-76665EC92D8D}">
      <dgm:prSet/>
      <dgm:spPr/>
      <dgm:t>
        <a:bodyPr/>
        <a:lstStyle/>
        <a:p>
          <a:endParaRPr lang="en-US"/>
        </a:p>
      </dgm:t>
    </dgm:pt>
    <dgm:pt modelId="{A29E629D-98B1-4D4D-93C2-1A9F92764DFB}" type="sibTrans" cxnId="{A20A3D10-7823-4375-AB36-76665EC92D8D}">
      <dgm:prSet/>
      <dgm:spPr/>
      <dgm:t>
        <a:bodyPr/>
        <a:lstStyle/>
        <a:p>
          <a:endParaRPr lang="en-US"/>
        </a:p>
      </dgm:t>
    </dgm:pt>
    <dgm:pt modelId="{57E40545-E739-4750-AB47-E247A3843469}">
      <dgm:prSet phldrT="[Text]" custT="1"/>
      <dgm:spPr/>
      <dgm:t>
        <a:bodyPr/>
        <a:lstStyle/>
        <a:p>
          <a:r>
            <a:rPr lang="en-US" sz="1800" dirty="0">
              <a:solidFill>
                <a:schemeClr val="accent6"/>
              </a:solidFill>
              <a:latin typeface="Geogrotesque Regular"/>
            </a:rPr>
            <a:t>Finalize program content &amp; develop prototype app</a:t>
          </a:r>
        </a:p>
      </dgm:t>
    </dgm:pt>
    <dgm:pt modelId="{4ECDEF18-D50A-49F3-8A50-C7DF6C981A37}" type="parTrans" cxnId="{4EFCA6BE-FBE7-43EB-8BBE-593BBA1D9220}">
      <dgm:prSet/>
      <dgm:spPr/>
      <dgm:t>
        <a:bodyPr/>
        <a:lstStyle/>
        <a:p>
          <a:endParaRPr lang="en-US"/>
        </a:p>
      </dgm:t>
    </dgm:pt>
    <dgm:pt modelId="{276AF4E1-2541-4960-814A-A184E0064185}" type="sibTrans" cxnId="{4EFCA6BE-FBE7-43EB-8BBE-593BBA1D9220}">
      <dgm:prSet/>
      <dgm:spPr/>
      <dgm:t>
        <a:bodyPr/>
        <a:lstStyle/>
        <a:p>
          <a:endParaRPr lang="en-US"/>
        </a:p>
      </dgm:t>
    </dgm:pt>
    <dgm:pt modelId="{A3C7CCDC-2FAB-4214-8CEC-1D6E074D3AE3}">
      <dgm:prSet phldrT="[Text]" custT="1"/>
      <dgm:spPr/>
      <dgm:t>
        <a:bodyPr/>
        <a:lstStyle/>
        <a:p>
          <a:r>
            <a:rPr lang="en-US" sz="1800" dirty="0">
              <a:solidFill>
                <a:schemeClr val="accent6"/>
              </a:solidFill>
              <a:latin typeface="Geogrotesque Regular"/>
            </a:rPr>
            <a:t>Optimize app through iterative usability testing &amp; diary study</a:t>
          </a:r>
        </a:p>
      </dgm:t>
    </dgm:pt>
    <dgm:pt modelId="{A644CDAD-F42F-4818-AF84-37F0FCF75DFB}" type="parTrans" cxnId="{217D071A-4EF4-4B3D-9938-8ECFF9D8AD3A}">
      <dgm:prSet/>
      <dgm:spPr/>
      <dgm:t>
        <a:bodyPr/>
        <a:lstStyle/>
        <a:p>
          <a:endParaRPr lang="en-US"/>
        </a:p>
      </dgm:t>
    </dgm:pt>
    <dgm:pt modelId="{F4A9FA08-2A06-4F79-83D1-008A9F32140A}" type="sibTrans" cxnId="{217D071A-4EF4-4B3D-9938-8ECFF9D8AD3A}">
      <dgm:prSet/>
      <dgm:spPr/>
      <dgm:t>
        <a:bodyPr/>
        <a:lstStyle/>
        <a:p>
          <a:endParaRPr lang="en-US"/>
        </a:p>
      </dgm:t>
    </dgm:pt>
    <dgm:pt modelId="{69278309-EBBB-40B8-B751-329A63D88277}" type="pres">
      <dgm:prSet presAssocID="{697819D3-48A4-4446-89DE-D53F2E249D5C}" presName="CompostProcess" presStyleCnt="0">
        <dgm:presLayoutVars>
          <dgm:dir/>
          <dgm:resizeHandles val="exact"/>
        </dgm:presLayoutVars>
      </dgm:prSet>
      <dgm:spPr/>
    </dgm:pt>
    <dgm:pt modelId="{57DB78C4-38CF-4B05-B100-57400CD3E615}" type="pres">
      <dgm:prSet presAssocID="{697819D3-48A4-4446-89DE-D53F2E249D5C}" presName="arrow" presStyleLbl="bgShp" presStyleIdx="0" presStyleCnt="1"/>
      <dgm:spPr/>
    </dgm:pt>
    <dgm:pt modelId="{3F75D5F0-50F7-4062-A1BE-4590BCA13DF0}" type="pres">
      <dgm:prSet presAssocID="{697819D3-48A4-4446-89DE-D53F2E249D5C}" presName="linearProcess" presStyleCnt="0"/>
      <dgm:spPr/>
    </dgm:pt>
    <dgm:pt modelId="{0084CE6D-EEA6-4871-88E6-B5708D1C42BD}" type="pres">
      <dgm:prSet presAssocID="{05F44BFC-E925-4E7D-A137-7D0D3C5B6B2B}" presName="textNode" presStyleLbl="node1" presStyleIdx="0" presStyleCnt="5" custScaleX="89263" custScaleY="100790">
        <dgm:presLayoutVars>
          <dgm:bulletEnabled val="1"/>
        </dgm:presLayoutVars>
      </dgm:prSet>
      <dgm:spPr/>
    </dgm:pt>
    <dgm:pt modelId="{BF9E8395-D714-4213-AB29-8DF2242EAA21}" type="pres">
      <dgm:prSet presAssocID="{CFCB5D99-FC7B-4E64-A4A9-EB1B990E78C4}" presName="sibTrans" presStyleCnt="0"/>
      <dgm:spPr/>
    </dgm:pt>
    <dgm:pt modelId="{80962082-088D-47D4-88F5-5C42981CC715}" type="pres">
      <dgm:prSet presAssocID="{0D30027C-0FCC-4827-B263-C1133AEC9815}" presName="textNode" presStyleLbl="node1" presStyleIdx="1" presStyleCnt="5" custScaleX="87391" custScaleY="100790">
        <dgm:presLayoutVars>
          <dgm:bulletEnabled val="1"/>
        </dgm:presLayoutVars>
      </dgm:prSet>
      <dgm:spPr/>
    </dgm:pt>
    <dgm:pt modelId="{C4097B54-7FD4-4DED-9732-B8E854E4FBE0}" type="pres">
      <dgm:prSet presAssocID="{E6FBE950-9104-44E7-95EC-A1EDBADA9189}" presName="sibTrans" presStyleCnt="0"/>
      <dgm:spPr/>
    </dgm:pt>
    <dgm:pt modelId="{E15F878E-C7CF-4F3D-9A8F-379334A3B49B}" type="pres">
      <dgm:prSet presAssocID="{26CC9B3B-7A05-4A49-AF2A-086FFDC59F57}" presName="textNode" presStyleLbl="node1" presStyleIdx="2" presStyleCnt="5" custScaleX="88502" custScaleY="100790">
        <dgm:presLayoutVars>
          <dgm:bulletEnabled val="1"/>
        </dgm:presLayoutVars>
      </dgm:prSet>
      <dgm:spPr/>
    </dgm:pt>
    <dgm:pt modelId="{57ED4154-C039-4249-89A2-8EB7453A8DAD}" type="pres">
      <dgm:prSet presAssocID="{A29E629D-98B1-4D4D-93C2-1A9F92764DFB}" presName="sibTrans" presStyleCnt="0"/>
      <dgm:spPr/>
    </dgm:pt>
    <dgm:pt modelId="{EAE94A70-F524-429A-9F85-E42BC62CCC89}" type="pres">
      <dgm:prSet presAssocID="{57E40545-E739-4750-AB47-E247A3843469}" presName="textNode" presStyleLbl="node1" presStyleIdx="3" presStyleCnt="5" custScaleX="89851" custScaleY="100790">
        <dgm:presLayoutVars>
          <dgm:bulletEnabled val="1"/>
        </dgm:presLayoutVars>
      </dgm:prSet>
      <dgm:spPr/>
    </dgm:pt>
    <dgm:pt modelId="{91EDDB8C-F569-4555-AA2C-10190D225D3D}" type="pres">
      <dgm:prSet presAssocID="{276AF4E1-2541-4960-814A-A184E0064185}" presName="sibTrans" presStyleCnt="0"/>
      <dgm:spPr/>
    </dgm:pt>
    <dgm:pt modelId="{835E6630-8FE7-4069-ABDE-ED77F405233D}" type="pres">
      <dgm:prSet presAssocID="{A3C7CCDC-2FAB-4214-8CEC-1D6E074D3AE3}" presName="textNode" presStyleLbl="node1" presStyleIdx="4" presStyleCnt="5" custScaleX="91161" custScaleY="100790">
        <dgm:presLayoutVars>
          <dgm:bulletEnabled val="1"/>
        </dgm:presLayoutVars>
      </dgm:prSet>
      <dgm:spPr/>
    </dgm:pt>
  </dgm:ptLst>
  <dgm:cxnLst>
    <dgm:cxn modelId="{A20A3D10-7823-4375-AB36-76665EC92D8D}" srcId="{697819D3-48A4-4446-89DE-D53F2E249D5C}" destId="{26CC9B3B-7A05-4A49-AF2A-086FFDC59F57}" srcOrd="2" destOrd="0" parTransId="{00914E80-189A-4AD5-8BAF-FA611C38A46C}" sibTransId="{A29E629D-98B1-4D4D-93C2-1A9F92764DFB}"/>
    <dgm:cxn modelId="{217D071A-4EF4-4B3D-9938-8ECFF9D8AD3A}" srcId="{697819D3-48A4-4446-89DE-D53F2E249D5C}" destId="{A3C7CCDC-2FAB-4214-8CEC-1D6E074D3AE3}" srcOrd="4" destOrd="0" parTransId="{A644CDAD-F42F-4818-AF84-37F0FCF75DFB}" sibTransId="{F4A9FA08-2A06-4F79-83D1-008A9F32140A}"/>
    <dgm:cxn modelId="{1E3AFE36-B3B4-48C3-97D9-FF76CE4DB2DA}" srcId="{697819D3-48A4-4446-89DE-D53F2E249D5C}" destId="{0D30027C-0FCC-4827-B263-C1133AEC9815}" srcOrd="1" destOrd="0" parTransId="{F2A9B227-9DA5-479B-8918-F883BC26050A}" sibTransId="{E6FBE950-9104-44E7-95EC-A1EDBADA9189}"/>
    <dgm:cxn modelId="{9EEC874E-C93A-45B3-B49B-576F6DA09019}" srcId="{697819D3-48A4-4446-89DE-D53F2E249D5C}" destId="{05F44BFC-E925-4E7D-A137-7D0D3C5B6B2B}" srcOrd="0" destOrd="0" parTransId="{B435F69F-B066-4EA7-8FF1-430013302F8D}" sibTransId="{CFCB5D99-FC7B-4E64-A4A9-EB1B990E78C4}"/>
    <dgm:cxn modelId="{63939B7B-C31F-DE4C-ABAC-D2A0E345B33A}" type="presOf" srcId="{05F44BFC-E925-4E7D-A137-7D0D3C5B6B2B}" destId="{0084CE6D-EEA6-4871-88E6-B5708D1C42BD}" srcOrd="0" destOrd="0" presId="urn:microsoft.com/office/officeart/2005/8/layout/hProcess9"/>
    <dgm:cxn modelId="{4DA1398D-D9C8-8647-A8D8-6BBCD3F344D1}" type="presOf" srcId="{A3C7CCDC-2FAB-4214-8CEC-1D6E074D3AE3}" destId="{835E6630-8FE7-4069-ABDE-ED77F405233D}" srcOrd="0" destOrd="0" presId="urn:microsoft.com/office/officeart/2005/8/layout/hProcess9"/>
    <dgm:cxn modelId="{A734308F-ED3A-904B-AB36-FC4EE06A6D32}" type="presOf" srcId="{0D30027C-0FCC-4827-B263-C1133AEC9815}" destId="{80962082-088D-47D4-88F5-5C42981CC715}" srcOrd="0" destOrd="0" presId="urn:microsoft.com/office/officeart/2005/8/layout/hProcess9"/>
    <dgm:cxn modelId="{20AF0CAE-E090-2148-919F-8369B48CA3E8}" type="presOf" srcId="{697819D3-48A4-4446-89DE-D53F2E249D5C}" destId="{69278309-EBBB-40B8-B751-329A63D88277}" srcOrd="0" destOrd="0" presId="urn:microsoft.com/office/officeart/2005/8/layout/hProcess9"/>
    <dgm:cxn modelId="{4EFCA6BE-FBE7-43EB-8BBE-593BBA1D9220}" srcId="{697819D3-48A4-4446-89DE-D53F2E249D5C}" destId="{57E40545-E739-4750-AB47-E247A3843469}" srcOrd="3" destOrd="0" parTransId="{4ECDEF18-D50A-49F3-8A50-C7DF6C981A37}" sibTransId="{276AF4E1-2541-4960-814A-A184E0064185}"/>
    <dgm:cxn modelId="{F004F6D7-D8F2-C941-81A3-5EAEC341A63D}" type="presOf" srcId="{57E40545-E739-4750-AB47-E247A3843469}" destId="{EAE94A70-F524-429A-9F85-E42BC62CCC89}" srcOrd="0" destOrd="0" presId="urn:microsoft.com/office/officeart/2005/8/layout/hProcess9"/>
    <dgm:cxn modelId="{7C9E08DD-23C7-F041-89C7-6591CC6D0415}" type="presOf" srcId="{26CC9B3B-7A05-4A49-AF2A-086FFDC59F57}" destId="{E15F878E-C7CF-4F3D-9A8F-379334A3B49B}" srcOrd="0" destOrd="0" presId="urn:microsoft.com/office/officeart/2005/8/layout/hProcess9"/>
    <dgm:cxn modelId="{35BC6F85-996A-DA48-9D95-F137579CF558}" type="presParOf" srcId="{69278309-EBBB-40B8-B751-329A63D88277}" destId="{57DB78C4-38CF-4B05-B100-57400CD3E615}" srcOrd="0" destOrd="0" presId="urn:microsoft.com/office/officeart/2005/8/layout/hProcess9"/>
    <dgm:cxn modelId="{6A6C4155-24B9-DF41-B0B7-6662CC98AA64}" type="presParOf" srcId="{69278309-EBBB-40B8-B751-329A63D88277}" destId="{3F75D5F0-50F7-4062-A1BE-4590BCA13DF0}" srcOrd="1" destOrd="0" presId="urn:microsoft.com/office/officeart/2005/8/layout/hProcess9"/>
    <dgm:cxn modelId="{81D873F7-E3E9-AA43-B1A0-4AC1EA9A0468}" type="presParOf" srcId="{3F75D5F0-50F7-4062-A1BE-4590BCA13DF0}" destId="{0084CE6D-EEA6-4871-88E6-B5708D1C42BD}" srcOrd="0" destOrd="0" presId="urn:microsoft.com/office/officeart/2005/8/layout/hProcess9"/>
    <dgm:cxn modelId="{50EE93CD-E13D-FA48-A83D-1AE5AE9CD6CB}" type="presParOf" srcId="{3F75D5F0-50F7-4062-A1BE-4590BCA13DF0}" destId="{BF9E8395-D714-4213-AB29-8DF2242EAA21}" srcOrd="1" destOrd="0" presId="urn:microsoft.com/office/officeart/2005/8/layout/hProcess9"/>
    <dgm:cxn modelId="{3F79DB53-8976-D642-A53F-0AD847DB81E9}" type="presParOf" srcId="{3F75D5F0-50F7-4062-A1BE-4590BCA13DF0}" destId="{80962082-088D-47D4-88F5-5C42981CC715}" srcOrd="2" destOrd="0" presId="urn:microsoft.com/office/officeart/2005/8/layout/hProcess9"/>
    <dgm:cxn modelId="{1B47CBF1-6BC3-C248-8D46-9D61CB221AEA}" type="presParOf" srcId="{3F75D5F0-50F7-4062-A1BE-4590BCA13DF0}" destId="{C4097B54-7FD4-4DED-9732-B8E854E4FBE0}" srcOrd="3" destOrd="0" presId="urn:microsoft.com/office/officeart/2005/8/layout/hProcess9"/>
    <dgm:cxn modelId="{3B08B434-86A8-8F47-905B-2C4D24E1F5ED}" type="presParOf" srcId="{3F75D5F0-50F7-4062-A1BE-4590BCA13DF0}" destId="{E15F878E-C7CF-4F3D-9A8F-379334A3B49B}" srcOrd="4" destOrd="0" presId="urn:microsoft.com/office/officeart/2005/8/layout/hProcess9"/>
    <dgm:cxn modelId="{74190FC4-FBD4-0F4D-88EB-80A9DCF4430F}" type="presParOf" srcId="{3F75D5F0-50F7-4062-A1BE-4590BCA13DF0}" destId="{57ED4154-C039-4249-89A2-8EB7453A8DAD}" srcOrd="5" destOrd="0" presId="urn:microsoft.com/office/officeart/2005/8/layout/hProcess9"/>
    <dgm:cxn modelId="{EC6C8900-F40A-9A45-AC39-0342B8ED1B9B}" type="presParOf" srcId="{3F75D5F0-50F7-4062-A1BE-4590BCA13DF0}" destId="{EAE94A70-F524-429A-9F85-E42BC62CCC89}" srcOrd="6" destOrd="0" presId="urn:microsoft.com/office/officeart/2005/8/layout/hProcess9"/>
    <dgm:cxn modelId="{6028C36B-94AD-B84E-BA07-E95ADF600F6B}" type="presParOf" srcId="{3F75D5F0-50F7-4062-A1BE-4590BCA13DF0}" destId="{91EDDB8C-F569-4555-AA2C-10190D225D3D}" srcOrd="7" destOrd="0" presId="urn:microsoft.com/office/officeart/2005/8/layout/hProcess9"/>
    <dgm:cxn modelId="{1D2BB170-7997-1B41-8DE9-1C3A35589C67}" type="presParOf" srcId="{3F75D5F0-50F7-4062-A1BE-4590BCA13DF0}" destId="{835E6630-8FE7-4069-ABDE-ED77F405233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B78C4-38CF-4B05-B100-57400CD3E615}">
      <dsp:nvSpPr>
        <dsp:cNvPr id="0" name=""/>
        <dsp:cNvSpPr/>
      </dsp:nvSpPr>
      <dsp:spPr>
        <a:xfrm>
          <a:off x="639137" y="0"/>
          <a:ext cx="7243556" cy="4769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CE6D-EEA6-4871-88E6-B5708D1C42BD}">
      <dsp:nvSpPr>
        <dsp:cNvPr id="0" name=""/>
        <dsp:cNvSpPr/>
      </dsp:nvSpPr>
      <dsp:spPr>
        <a:xfrm>
          <a:off x="3685" y="1423452"/>
          <a:ext cx="1502988" cy="1923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  <a:latin typeface="Geogrotesque Regular"/>
            </a:rPr>
            <a:t>Learn from our trials, interviews, &amp; surveys: What do they need? </a:t>
          </a:r>
        </a:p>
      </dsp:txBody>
      <dsp:txXfrm>
        <a:off x="77055" y="1496822"/>
        <a:ext cx="1356248" cy="1776318"/>
      </dsp:txXfrm>
    </dsp:sp>
    <dsp:sp modelId="{80962082-088D-47D4-88F5-5C42981CC715}">
      <dsp:nvSpPr>
        <dsp:cNvPr id="0" name=""/>
        <dsp:cNvSpPr/>
      </dsp:nvSpPr>
      <dsp:spPr>
        <a:xfrm>
          <a:off x="1757172" y="1423452"/>
          <a:ext cx="1471468" cy="1923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  <a:latin typeface="Geogrotesque Regular"/>
            </a:rPr>
            <a:t>Develop new content to address unique needs</a:t>
          </a:r>
        </a:p>
      </dsp:txBody>
      <dsp:txXfrm>
        <a:off x="1829003" y="1495283"/>
        <a:ext cx="1327806" cy="1779396"/>
      </dsp:txXfrm>
    </dsp:sp>
    <dsp:sp modelId="{E15F878E-C7CF-4F3D-9A8F-379334A3B49B}">
      <dsp:nvSpPr>
        <dsp:cNvPr id="0" name=""/>
        <dsp:cNvSpPr/>
      </dsp:nvSpPr>
      <dsp:spPr>
        <a:xfrm>
          <a:off x="3479138" y="1423452"/>
          <a:ext cx="1490174" cy="1923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  <a:latin typeface="Geogrotesque Regular"/>
            </a:rPr>
            <a:t>Focus</a:t>
          </a:r>
          <a:r>
            <a:rPr lang="en-US" sz="1800" kern="1200" baseline="0" dirty="0">
              <a:solidFill>
                <a:schemeClr val="accent6"/>
              </a:solidFill>
              <a:latin typeface="Geogrotesque Regular"/>
            </a:rPr>
            <a:t> groups to determine receptivity &amp; gain new insights</a:t>
          </a:r>
          <a:endParaRPr lang="en-US" sz="1800" kern="1200" dirty="0">
            <a:solidFill>
              <a:schemeClr val="accent6"/>
            </a:solidFill>
            <a:latin typeface="Geogrotesque Regular"/>
          </a:endParaRPr>
        </a:p>
      </dsp:txBody>
      <dsp:txXfrm>
        <a:off x="3551882" y="1496196"/>
        <a:ext cx="1344686" cy="1777570"/>
      </dsp:txXfrm>
    </dsp:sp>
    <dsp:sp modelId="{EAE94A70-F524-429A-9F85-E42BC62CCC89}">
      <dsp:nvSpPr>
        <dsp:cNvPr id="0" name=""/>
        <dsp:cNvSpPr/>
      </dsp:nvSpPr>
      <dsp:spPr>
        <a:xfrm>
          <a:off x="5219811" y="1423452"/>
          <a:ext cx="1512889" cy="1923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  <a:latin typeface="Geogrotesque Regular"/>
            </a:rPr>
            <a:t>Finalize program content &amp; develop prototype app</a:t>
          </a:r>
        </a:p>
      </dsp:txBody>
      <dsp:txXfrm>
        <a:off x="5293664" y="1497305"/>
        <a:ext cx="1365183" cy="1775352"/>
      </dsp:txXfrm>
    </dsp:sp>
    <dsp:sp modelId="{835E6630-8FE7-4069-ABDE-ED77F405233D}">
      <dsp:nvSpPr>
        <dsp:cNvPr id="0" name=""/>
        <dsp:cNvSpPr/>
      </dsp:nvSpPr>
      <dsp:spPr>
        <a:xfrm>
          <a:off x="6983198" y="1423452"/>
          <a:ext cx="1534946" cy="1923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/>
              </a:solidFill>
              <a:latin typeface="Geogrotesque Regular"/>
            </a:rPr>
            <a:t>Optimize app through iterative usability testing &amp; diary study</a:t>
          </a:r>
        </a:p>
      </dsp:txBody>
      <dsp:txXfrm>
        <a:off x="7058128" y="1498382"/>
        <a:ext cx="1385086" cy="1773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167" y="0"/>
            <a:ext cx="3026833" cy="464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9515"/>
            <a:ext cx="3026833" cy="464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9B0C00-69C2-C54F-A10B-705BD7F02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42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hangingPunct="1">
              <a:defRPr sz="1200">
                <a:latin typeface="Times New Roman" charset="0"/>
                <a:ea typeface="ヒラギノ角ゴ Pro W3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8C71D6E-F0A8-DC47-B858-09814EB3428D}" type="datetimeFigureOut">
              <a:rPr lang="en-US" altLang="en-US"/>
              <a:pPr>
                <a:defRPr/>
              </a:pPr>
              <a:t>4/5/21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hangingPunct="1">
              <a:defRPr sz="1200">
                <a:latin typeface="Times New Roman" charset="0"/>
                <a:ea typeface="ヒラギノ角ゴ Pro W3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92B0358-8F04-0044-90D8-05D4ECB5B8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59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ヒラギノ角ゴ Pro W3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55283" indent="-29049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61974" indent="-23239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26763" indent="-23239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91553" indent="-23239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56342" indent="-2323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3021132" indent="-2323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85921" indent="-2323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950711" indent="-2323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marL="0" marR="0" lvl="0" indent="0" algn="r" defTabSz="9295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A08603-0DC5-764B-951A-4D0D194245B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ヒラギノ角ゴ Pro W3" charset="-128"/>
                <a:cs typeface="+mn-cs"/>
              </a:rPr>
              <a:pPr marL="0" marR="0" lvl="0" indent="0" algn="r" defTabSz="9295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9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B0358-8F04-0044-90D8-05D4ECB5B8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36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B0358-8F04-0044-90D8-05D4ECB5B8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80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B0358-8F04-0044-90D8-05D4ECB5B8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50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4FE9C-24EC-442B-850F-65B0BA925E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62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9579">
              <a:defRPr/>
            </a:pPr>
            <a:fld id="{892B0358-8F04-0044-90D8-05D4ECB5B8FC}" type="slidenum">
              <a:rPr lang="en-US" altLang="en-US">
                <a:solidFill>
                  <a:prstClr val="black"/>
                </a:solidFill>
              </a:rPr>
              <a:pPr defTabSz="929579">
                <a:defRPr/>
              </a:pPr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14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B0358-8F04-0044-90D8-05D4ECB5B8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77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971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0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Interagency Committee on Smoking and Health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September 9,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Empowering Youth and Youth Influencers to Prevent the Use of Emerging Tobacco Products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97B941-967F-4308-B253-F22E97F2B7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8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17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31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076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ヒラギノ角ゴ Pro W3" charset="-128"/>
              </a:rPr>
              <a:t>Full Adherence = Viewing Quit Plan, Completing core 8 ACT modules, Tracking letting urges pass at least 10 times, Accessing Anytime Coaching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7FC35-BFB8-4A4A-8137-346BB63F74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42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44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35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B0358-8F04-0044-90D8-05D4ECB5B8FC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10967515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2" indent="-117472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249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9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5" indent="-118869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45" indent="-222245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8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992177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B9F5F-C9EB-48CF-83FD-F48DAB86C5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9537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9B348-FAC0-41A9-8F67-E39CE4F42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0658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38286-3D46-4097-A6DC-1CB527CB7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025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ureStartsHe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4" y="3043239"/>
            <a:ext cx="1098761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3679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nk yo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4" y="3041650"/>
            <a:ext cx="607906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redhutch o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4" y="6235701"/>
            <a:ext cx="151553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redHutch_tm_h_tag_4c_rbg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8875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4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13410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236" y="1188687"/>
            <a:ext cx="5422537" cy="513221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9CB5A"/>
              </a:buClr>
              <a:buNone/>
              <a:defRPr sz="20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228" y="1188687"/>
            <a:ext cx="5422536" cy="513221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9CB5A"/>
              </a:buClr>
              <a:buNone/>
              <a:defRPr sz="20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76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41235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41235" y="906054"/>
            <a:ext cx="11314176" cy="55563"/>
          </a:xfrm>
          <a:prstGeom prst="rect">
            <a:avLst/>
          </a:prstGeom>
          <a:gradFill flip="none" rotWithShape="1">
            <a:gsLst>
              <a:gs pos="0">
                <a:srgbClr val="154067"/>
              </a:gs>
              <a:gs pos="100000">
                <a:srgbClr val="99CB5A"/>
              </a:gs>
              <a:gs pos="50000">
                <a:srgbClr val="42C2C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19237965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97970-C69D-4A83-A0A2-E49231119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816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redHutch_v_tag_4col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277938"/>
            <a:ext cx="6817784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5989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578536"/>
            <a:ext cx="10972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Geogrotesque Medium" charset="0"/>
                <a:ea typeface="Geogrotesque Medium" charset="0"/>
                <a:cs typeface="Geogrotesque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039032"/>
            <a:ext cx="10972800" cy="3346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defRPr sz="20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defRPr sz="18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defRPr sz="16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defRPr sz="14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2" descr="fh-hor-wh-no-cas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5" y="6470650"/>
            <a:ext cx="128481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chemeClr val="bg1">
                    <a:lumMod val="95000"/>
                  </a:schemeClr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207785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23" y="3713397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8"/>
            <a:ext cx="3286571" cy="2257059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7" y="1243018"/>
            <a:ext cx="3286571" cy="2257059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8"/>
            <a:ext cx="3286571" cy="2257059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9" y="3713397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5" y="3713397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40557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265602" y="23832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6" name="Title 11"/>
          <p:cNvSpPr>
            <a:spLocks noGrp="1"/>
          </p:cNvSpPr>
          <p:nvPr>
            <p:ph type="title" hasCustomPrompt="1"/>
          </p:nvPr>
        </p:nvSpPr>
        <p:spPr>
          <a:xfrm>
            <a:off x="611720" y="2996787"/>
            <a:ext cx="10966449" cy="864426"/>
          </a:xfrm>
          <a:prstGeom prst="rect">
            <a:avLst/>
          </a:prstGeom>
        </p:spPr>
        <p:txBody>
          <a:bodyPr/>
          <a:lstStyle>
            <a:lvl1pPr>
              <a:defRPr sz="6000" b="0" baseline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1pPr>
          </a:lstStyle>
          <a:p>
            <a:r>
              <a:rPr lang="en-US" dirty="0"/>
              <a:t>Edit Section Break</a:t>
            </a:r>
          </a:p>
        </p:txBody>
      </p:sp>
      <p:pic>
        <p:nvPicPr>
          <p:cNvPr id="9" name="Picture 2" descr="fh-hor-wh-no-ca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5" y="6470650"/>
            <a:ext cx="128481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chemeClr val="bg1">
                    <a:lumMod val="95000"/>
                  </a:schemeClr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2072853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6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236" y="1188689"/>
            <a:ext cx="11309531" cy="4563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 bwMode="auto">
          <a:xfrm>
            <a:off x="441235" y="906054"/>
            <a:ext cx="11314176" cy="55563"/>
          </a:xfrm>
          <a:prstGeom prst="rect">
            <a:avLst/>
          </a:prstGeom>
          <a:gradFill flip="none" rotWithShape="1">
            <a:gsLst>
              <a:gs pos="0">
                <a:srgbClr val="154067"/>
              </a:gs>
              <a:gs pos="100000">
                <a:srgbClr val="99CB5A"/>
              </a:gs>
              <a:gs pos="50000">
                <a:srgbClr val="42C2C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35003932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237" y="1188689"/>
            <a:ext cx="5422537" cy="513221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9CB5A"/>
              </a:buClr>
              <a:buNone/>
              <a:defRPr sz="20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228" y="1188689"/>
            <a:ext cx="5422536" cy="513221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9CB5A"/>
              </a:buClr>
              <a:buNone/>
              <a:defRPr sz="20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41236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41235" y="906054"/>
            <a:ext cx="11314176" cy="55563"/>
          </a:xfrm>
          <a:prstGeom prst="rect">
            <a:avLst/>
          </a:prstGeom>
          <a:gradFill flip="none" rotWithShape="1">
            <a:gsLst>
              <a:gs pos="0">
                <a:srgbClr val="154067"/>
              </a:gs>
              <a:gs pos="100000">
                <a:srgbClr val="99CB5A"/>
              </a:gs>
              <a:gs pos="50000">
                <a:srgbClr val="42C2C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12583154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6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 bwMode="auto">
          <a:xfrm>
            <a:off x="441235" y="906054"/>
            <a:ext cx="11314176" cy="55563"/>
          </a:xfrm>
          <a:prstGeom prst="rect">
            <a:avLst/>
          </a:prstGeom>
          <a:gradFill flip="none" rotWithShape="1">
            <a:gsLst>
              <a:gs pos="0">
                <a:srgbClr val="154067"/>
              </a:gs>
              <a:gs pos="100000">
                <a:srgbClr val="99CB5A"/>
              </a:gs>
              <a:gs pos="50000">
                <a:srgbClr val="42C2C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8580747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18372051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ureStartsHe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4" y="3043241"/>
            <a:ext cx="1098761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H-hor-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5" y="5954716"/>
            <a:ext cx="276648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971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nk yo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5" y="3041650"/>
            <a:ext cx="607906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redhutch o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5" y="6235703"/>
            <a:ext cx="151553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H-hor-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5" y="5954716"/>
            <a:ext cx="276648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8691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Break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20" y="3084513"/>
            <a:ext cx="10966449" cy="685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8963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20" y="141288"/>
            <a:ext cx="10966449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  <a:prstGeom prst="rect">
            <a:avLst/>
          </a:prstGeo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xfrm>
            <a:off x="7859184" y="6492875"/>
            <a:ext cx="3409949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1201400" y="6492875"/>
            <a:ext cx="499533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ACA2E2B-D121-42C1-9E3F-4B622A0F3D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6443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75A5677-ED64-4FC6-8304-825CBDE10805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©2014 Fred Hutchinson Cancer Research Center 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4FCF314-A7AA-4722-B324-1A3749C65061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BA744C-4F43-4D64-9896-8BEFC4637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55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9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9" y="4817256"/>
            <a:ext cx="5248815" cy="1389875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9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5" y="4817256"/>
            <a:ext cx="5248815" cy="1389875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72226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7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D991DD5-FBBE-46F2-BA08-34E47A143F43}"/>
              </a:ext>
            </a:extLst>
          </p:cNvPr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©2014 Fred Hutchinson Cancer Research Center 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D735043-868F-4D9D-ABFF-C61B07663C8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87D18-7618-4B1B-AEB2-41D8C00626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5899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E81110A-B51D-42A3-AD7B-3613FAD21552}"/>
              </a:ext>
            </a:extLst>
          </p:cNvPr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©2014 Fred Hutchinson Cancer Research Center 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E2F55E4-99D4-446E-9B67-B4D6E8C3BEB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F0883-3E02-431B-8BDC-C08E755547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3221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F42B295-E9BA-4EF2-9E69-546F23824DB1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©2014 Fred Hutchinson Cancer Research Center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8C6C525-DEE5-4BA8-9864-B567CCC77F0F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4C508-CD82-4DAF-9986-7B578165F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6615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B42C9255-74BD-4943-A645-2F180FED7EE8}"/>
              </a:ext>
            </a:extLst>
          </p:cNvPr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©2014 Fred Hutchinson Cancer Research Center 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104C27C2-6170-4011-9F6D-E6682E21FBB3}"/>
              </a:ext>
            </a:extLst>
          </p:cNvPr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C5B20-50BF-400B-8014-68A810695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7375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745790A-73C8-4968-8B52-C6A71C22075A}"/>
              </a:ext>
            </a:extLst>
          </p:cNvPr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©2014 Fred Hutchinson Cancer Research Center 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A82A230-05A9-4B8A-97ED-EF39FA244D20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5123C-A45A-4151-B260-BCA918BF20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4048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>
            <a:extLst>
              <a:ext uri="{FF2B5EF4-FFF2-40B4-BE49-F238E27FC236}">
                <a16:creationId xmlns:a16="http://schemas.microsoft.com/office/drawing/2014/main" id="{01013B7E-5E77-402F-AA45-A1488C1C9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4" y="1558926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531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3599B-06B3-4348-B2C5-205E45B84B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078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7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1330D-6EC5-4124-B6CE-29FE24BD22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0618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96440-7C72-4E2E-9EFA-A5DA91846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9620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614BE-2443-4265-852E-669E76C3A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192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Interagency Committee on Smoking and Health                                                                                                                                        Empowering Youth and Youth Influencers to Prevent the Use of Emerging Tobacco Products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973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CD064-2D64-4B5B-9D6A-284AD7EA3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1620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26B02-840A-4E90-AE7A-4198A74AC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8531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4" y="1558926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856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0087B-CB0C-49DF-BEF7-2CCF9C10A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2463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7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7690F-48DF-4184-A337-9227845AA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4986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C2557-BEB0-4F69-B844-22D260D2B9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7126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E6DD6-880F-4B3B-AD04-A01732869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1857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7B0B3-9FB5-42F8-8D17-248E13FFCC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569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7831D-9C52-45D8-96D5-E112A102D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5906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67E77-6F91-494E-BF9B-9B91EB1CC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121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516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7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DEFB3-8295-4264-BD6F-D4662B0DB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5178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EE1C6-AEAB-434D-B26F-D21CD97DD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1296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5FD9D-5FB0-4516-8A1A-70172DB7FA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5284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FE1D2-8CC0-40D2-8747-796F540980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4360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7ED50-F812-47B3-89FB-BD6EB8D10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5679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4" y="1558926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2940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1117600" y="537845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28E3D95-8953-4B05-A003-FAFCF8560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5211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260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Break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72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redHutch_v_tag_4col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277938"/>
            <a:ext cx="6817784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429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578536"/>
            <a:ext cx="10972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Geogrotesque Medium" charset="0"/>
                <a:ea typeface="Geogrotesque Medium" charset="0"/>
                <a:cs typeface="Geogrotesque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039032"/>
            <a:ext cx="10972800" cy="3346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defRPr sz="20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defRPr sz="18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defRPr sz="16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defRPr sz="1400" b="0" i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2" descr="fh-hor-wh-no-cas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5" y="6470650"/>
            <a:ext cx="128481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chemeClr val="bg1">
                    <a:lumMod val="95000"/>
                  </a:schemeClr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3496907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265602" y="23832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6" name="Title 11"/>
          <p:cNvSpPr>
            <a:spLocks noGrp="1"/>
          </p:cNvSpPr>
          <p:nvPr>
            <p:ph type="title" hasCustomPrompt="1"/>
          </p:nvPr>
        </p:nvSpPr>
        <p:spPr>
          <a:xfrm>
            <a:off x="611720" y="2996787"/>
            <a:ext cx="10966449" cy="864426"/>
          </a:xfrm>
          <a:prstGeom prst="rect">
            <a:avLst/>
          </a:prstGeom>
        </p:spPr>
        <p:txBody>
          <a:bodyPr/>
          <a:lstStyle>
            <a:lvl1pPr>
              <a:defRPr sz="6000" b="0" baseline="0">
                <a:solidFill>
                  <a:schemeClr val="bg1"/>
                </a:solidFill>
                <a:latin typeface="Geogrotesque" charset="0"/>
                <a:ea typeface="Geogrotesque" charset="0"/>
                <a:cs typeface="Geogrotesque" charset="0"/>
              </a:defRPr>
            </a:lvl1pPr>
          </a:lstStyle>
          <a:p>
            <a:r>
              <a:rPr lang="en-US" dirty="0"/>
              <a:t>Edit Section Break</a:t>
            </a:r>
          </a:p>
        </p:txBody>
      </p:sp>
      <p:pic>
        <p:nvPicPr>
          <p:cNvPr id="9" name="Picture 2" descr="fh-hor-wh-no-ca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5" y="6470650"/>
            <a:ext cx="128481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chemeClr val="bg1">
                    <a:lumMod val="95000"/>
                  </a:schemeClr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4279959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6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236" y="1188689"/>
            <a:ext cx="11309531" cy="4563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 bwMode="auto">
          <a:xfrm>
            <a:off x="441235" y="906054"/>
            <a:ext cx="11314176" cy="55563"/>
          </a:xfrm>
          <a:prstGeom prst="rect">
            <a:avLst/>
          </a:prstGeom>
          <a:gradFill flip="none" rotWithShape="1">
            <a:gsLst>
              <a:gs pos="0">
                <a:srgbClr val="154067"/>
              </a:gs>
              <a:gs pos="100000">
                <a:srgbClr val="99CB5A"/>
              </a:gs>
              <a:gs pos="50000">
                <a:srgbClr val="42C2C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357751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22" y="1261872"/>
            <a:ext cx="1097067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24" indent="-118869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783" indent="-111123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904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237" y="1188689"/>
            <a:ext cx="5422537" cy="513221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9CB5A"/>
              </a:buClr>
              <a:buNone/>
              <a:defRPr sz="20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228" y="1188689"/>
            <a:ext cx="5422536" cy="513221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9CB5A"/>
              </a:buClr>
              <a:buNone/>
              <a:defRPr sz="20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 b="0" i="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41236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41235" y="906054"/>
            <a:ext cx="11314176" cy="55563"/>
          </a:xfrm>
          <a:prstGeom prst="rect">
            <a:avLst/>
          </a:prstGeom>
          <a:gradFill flip="none" rotWithShape="1">
            <a:gsLst>
              <a:gs pos="0">
                <a:srgbClr val="154067"/>
              </a:gs>
              <a:gs pos="100000">
                <a:srgbClr val="99CB5A"/>
              </a:gs>
              <a:gs pos="50000">
                <a:srgbClr val="42C2C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2580151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6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 bwMode="auto">
          <a:xfrm>
            <a:off x="441235" y="906054"/>
            <a:ext cx="11314176" cy="55563"/>
          </a:xfrm>
          <a:prstGeom prst="rect">
            <a:avLst/>
          </a:prstGeom>
          <a:gradFill flip="none" rotWithShape="1">
            <a:gsLst>
              <a:gs pos="0">
                <a:srgbClr val="154067"/>
              </a:gs>
              <a:gs pos="100000">
                <a:srgbClr val="99CB5A"/>
              </a:gs>
              <a:gs pos="50000">
                <a:srgbClr val="42C2C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3250544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h-hor-ny-no-cs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</p:spTree>
    <p:extLst>
      <p:ext uri="{BB962C8B-B14F-4D97-AF65-F5344CB8AC3E}">
        <p14:creationId xmlns:p14="http://schemas.microsoft.com/office/powerpoint/2010/main" val="269734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ureStartsHe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4" y="3043241"/>
            <a:ext cx="1098761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H-hor-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5" y="5954716"/>
            <a:ext cx="276648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615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nk yo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5" y="3041650"/>
            <a:ext cx="607906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redhutch o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5" y="6235703"/>
            <a:ext cx="151553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H-hor-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5" y="5954716"/>
            <a:ext cx="276648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819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Break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20" y="3084513"/>
            <a:ext cx="10966449" cy="685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901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3599B-06B3-4348-B2C5-205E45B84B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351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1330D-6EC5-4124-B6CE-29FE24BD22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75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96440-7C72-4E2E-9EFA-A5DA91846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036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5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6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614BE-2443-4265-852E-669E76C3A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75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5" indent="-118869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393" indent="-111123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730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9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7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4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CD064-2D64-4B5B-9D6A-284AD7EA3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065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5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1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26B02-840A-4E90-AE7A-4198A74AC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87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5" y="1558928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20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h-hor-ny-no-csh.png">
            <a:extLst>
              <a:ext uri="{FF2B5EF4-FFF2-40B4-BE49-F238E27FC236}">
                <a16:creationId xmlns:a16="http://schemas.microsoft.com/office/drawing/2014/main" id="{1D532879-F959-E94E-9C02-0420C6152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5" y="6464300"/>
            <a:ext cx="128904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9DCE2-A675-2744-BE49-62E71D07E0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0267" y="906463"/>
            <a:ext cx="11315700" cy="55562"/>
          </a:xfrm>
          <a:prstGeom prst="rect">
            <a:avLst/>
          </a:prstGeom>
          <a:gradFill rotWithShape="1">
            <a:gsLst>
              <a:gs pos="0">
                <a:srgbClr val="154067"/>
              </a:gs>
              <a:gs pos="50000">
                <a:srgbClr val="42C2C6"/>
              </a:gs>
              <a:gs pos="100000">
                <a:srgbClr val="99CB5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883F5A7-3BDE-7D49-9605-A57254C465A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4179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©2017 Fred Hutchinson Cancer Research Center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5" y="365127"/>
            <a:ext cx="11309531" cy="49521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154067"/>
                </a:solidFill>
                <a:latin typeface="Geogrotesque SemiBold" charset="0"/>
                <a:ea typeface="Geogrotesque SemiBold" charset="0"/>
                <a:cs typeface="Geogrotesque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235" y="1188687"/>
            <a:ext cx="11309531" cy="4563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1pPr>
            <a:lvl2pPr>
              <a:buClr>
                <a:srgbClr val="99CB5A"/>
              </a:buClr>
              <a:defRPr sz="18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2pPr>
            <a:lvl3pPr>
              <a:buClr>
                <a:srgbClr val="99CB5A"/>
              </a:buClr>
              <a:defRPr sz="16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3pPr>
            <a:lvl4pPr>
              <a:buClr>
                <a:srgbClr val="99CB5A"/>
              </a:buClr>
              <a:defRPr sz="14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4pPr>
            <a:lvl5pPr>
              <a:buClr>
                <a:srgbClr val="99CB5A"/>
              </a:buClr>
              <a:defRPr sz="1200">
                <a:solidFill>
                  <a:srgbClr val="154067"/>
                </a:solidFill>
                <a:latin typeface="Geogrotesque" charset="0"/>
                <a:ea typeface="Geogrotesque" charset="0"/>
                <a:cs typeface="Geogrotesq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099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349D96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rgbClr val="349D96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349D96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269305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6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3909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5" y="1558928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799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F7F05-1FD7-485C-8BAB-FC93CD90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92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95100-131A-45A8-9D00-FC867BC59C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36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5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6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D351D-B27F-4DFA-A9CF-3688B1CCE1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34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9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5" indent="-118869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45" indent="-222245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8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65590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9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7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4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9D7CE-0607-488D-A228-550A4A998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714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5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1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910A3-2594-4E9E-8988-F3149AAE4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34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ureStartsHe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4" y="3043241"/>
            <a:ext cx="1098761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5934078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256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nk yo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5" y="3041650"/>
            <a:ext cx="607906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redhutch o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5" y="6235703"/>
            <a:ext cx="151553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redHutch_tm_h_tag_4c_rbg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5934078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384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5934078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6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5901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09537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40772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67E77-6F91-494E-BF9B-9B91EB1CC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032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DEFB3-8295-4264-BD6F-D4662B0DB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76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EE1C6-AEAB-434D-B26F-D21CD97DD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96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23" y="3713397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8"/>
            <a:ext cx="3286571" cy="2257059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7" y="1243018"/>
            <a:ext cx="3286571" cy="2257059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8"/>
            <a:ext cx="3286571" cy="2257059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9" y="3713397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5" y="3713397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09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5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6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5FD9D-5FB0-4516-8A1A-70172DB7FA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679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9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7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4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FE1D2-8CC0-40D2-8747-796F540980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158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5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1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7ED50-F812-47B3-89FB-BD6EB8D10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530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5" y="1558928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901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1117600" y="537845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28E3D95-8953-4B05-A003-FAFCF8560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347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13834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0087B-CB0C-49DF-BEF7-2CCF9C10A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524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7690F-48DF-4184-A337-9227845AA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5967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C2557-BEB0-4F69-B844-22D260D2B9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387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5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6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E6DD6-880F-4B3B-AD04-A01732869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16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9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9" y="4817256"/>
            <a:ext cx="5248815" cy="1389875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9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5" y="4817256"/>
            <a:ext cx="5248815" cy="1389875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49367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9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1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7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4" y="3713394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7B0B3-9FB5-42F8-8D17-248E13FFCC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953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5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6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1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7831D-9C52-45D8-96D5-E112A102D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9693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4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0638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4" y="1558926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056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AE6A2-7164-4F02-91C9-2849BA2BB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44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1EEBD-7A99-4B2F-9C6E-44303F3EBA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186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CFC84-0817-4705-9B80-7FBE5A0AD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43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73D09-00DB-49E2-99EF-A8E6BD959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97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ureStartsHe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4" y="3043239"/>
            <a:ext cx="1098761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8897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nk yo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4" y="3041650"/>
            <a:ext cx="607906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redhutch o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4" y="6235701"/>
            <a:ext cx="151553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redHutch_tm_h_tag_4c_rbg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10967515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2" indent="-117472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23497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4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8740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324770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4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4407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4" y="1558926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944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8B233-6DC8-4905-893E-3CB583949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686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7B3D0-A694-46C2-831D-421BEBC67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73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B9F5F-C9EB-48CF-83FD-F48DAB86C5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463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9B348-FAC0-41A9-8F67-E39CE4F42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733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38286-3D46-4097-A6DC-1CB527CB7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096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ureStartsHe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4" y="3043239"/>
            <a:ext cx="1098761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35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22" y="1261872"/>
            <a:ext cx="1097067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24" indent="-118869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783" indent="-111123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6688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182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nk you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4" y="3041650"/>
            <a:ext cx="607906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redhutch o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4" y="6235701"/>
            <a:ext cx="151553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redHutch_tm_h_tag_4c_rbg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9266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redHutch_tm_h_tag_4c_rbg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34076"/>
            <a:ext cx="280881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4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0292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E51AA-7FFB-40B4-9A29-441B05ABC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281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7" y="1261872"/>
            <a:ext cx="9134009" cy="4846320"/>
          </a:xfrm>
        </p:spPr>
        <p:txBody>
          <a:bodyPr/>
          <a:lstStyle>
            <a:lvl1pPr marL="0" indent="0">
              <a:spcBef>
                <a:spcPts val="600"/>
              </a:spcBef>
              <a:defRPr>
                <a:solidFill>
                  <a:srgbClr val="1C3B61"/>
                </a:solidFill>
              </a:defRPr>
            </a:lvl1pPr>
            <a:lvl2pPr marL="579438" indent="-118872">
              <a:spcBef>
                <a:spcPts val="600"/>
              </a:spcBef>
              <a:spcAft>
                <a:spcPts val="900"/>
              </a:spcAft>
              <a:buFont typeface="Arial"/>
              <a:buChar char="•"/>
              <a:defRPr sz="1800" baseline="0">
                <a:solidFill>
                  <a:srgbClr val="1C3B61"/>
                </a:solidFill>
              </a:defRPr>
            </a:lvl2pPr>
            <a:lvl3pPr marL="685800" indent="-111125">
              <a:spcBef>
                <a:spcPts val="300"/>
              </a:spcBef>
              <a:buFont typeface="Lucida Grande"/>
              <a:buChar char="-"/>
              <a:defRPr sz="140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F8285-1578-400A-9E0B-BACD4DF26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3666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400" indent="-111125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31F05-3B16-451D-B8C7-C50D39069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693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3884" y="1261872"/>
            <a:ext cx="5486401" cy="4846320"/>
          </a:xfrm>
        </p:spPr>
        <p:txBody>
          <a:bodyPr spcCol="0"/>
          <a:lstStyle>
            <a:lvl1pPr marL="0" indent="0">
              <a:lnSpc>
                <a:spcPts val="2000"/>
              </a:lnSpc>
              <a:defRPr sz="1800" baseline="0">
                <a:solidFill>
                  <a:srgbClr val="1C3B61"/>
                </a:solidFill>
              </a:defRPr>
            </a:lvl1pPr>
            <a:lvl2pPr marL="115888" indent="-118872">
              <a:spcBef>
                <a:spcPts val="900"/>
              </a:spcBef>
              <a:buSzPct val="100000"/>
              <a:buFont typeface="Lucida Grande"/>
              <a:buChar char="-"/>
              <a:defRPr sz="1400">
                <a:solidFill>
                  <a:srgbClr val="1C3B61"/>
                </a:solidFill>
              </a:defRPr>
            </a:lvl2pPr>
            <a:lvl3pPr marL="222250" indent="-222250">
              <a:buFont typeface="Lucida Grande"/>
              <a:buChar char="-"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19" y="1243014"/>
            <a:ext cx="5020483" cy="4885805"/>
          </a:xfrm>
          <a:solidFill>
            <a:schemeClr val="accent6">
              <a:lumMod val="50000"/>
              <a:alpha val="11000"/>
            </a:schemeClr>
          </a:solidFill>
        </p:spPr>
        <p:txBody>
          <a:bodyPr bIns="77724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72A3A-3110-40AB-9D25-A66104D226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831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8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1720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52716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93713" y="1243014"/>
            <a:ext cx="3286571" cy="2257058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452715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8293713" y="3713392"/>
            <a:ext cx="3286572" cy="2493733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8B10E-A88C-40CB-82EC-C2B3C93E46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477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2444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11714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1717" y="1243014"/>
            <a:ext cx="5267840" cy="3365847"/>
          </a:xfrm>
          <a:solidFill>
            <a:srgbClr val="7F7F7F">
              <a:alpha val="11000"/>
            </a:srgbClr>
          </a:solidFill>
        </p:spPr>
        <p:txBody>
          <a:bodyPr bIns="77724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1470" y="4817251"/>
            <a:ext cx="5248815" cy="1389874"/>
          </a:xfrm>
        </p:spPr>
        <p:txBody>
          <a:bodyPr spcCol="0"/>
          <a:lstStyle>
            <a:lvl1pPr marL="0" indent="0">
              <a:lnSpc>
                <a:spcPts val="1600"/>
              </a:lnSpc>
              <a:defRPr sz="1400" b="1" baseline="0">
                <a:solidFill>
                  <a:srgbClr val="6FB433"/>
                </a:solidFill>
              </a:defRPr>
            </a:lvl1pPr>
            <a:lvl2pPr marL="0" indent="0">
              <a:spcBef>
                <a:spcPts val="900"/>
              </a:spcBef>
              <a:buFont typeface="Arial"/>
              <a:buNone/>
              <a:defRPr sz="1400">
                <a:solidFill>
                  <a:srgbClr val="1C3B6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AF4B5-7E97-4513-9CD2-14C84DB413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0205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dHutch_tm_v_tag_4c_r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4" y="1558926"/>
            <a:ext cx="62103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2972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 bwMode="ltGray"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\\psf\Host\Users\andrewl\Documents\_PPT_SERVER\Slalom_Branding \Logos\SlalomLogo_Whitepng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1633" y="381763"/>
            <a:ext cx="2731008" cy="44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ID (Hide when not needed)" hidden="1"/>
          <p:cNvGrpSpPr>
            <a:grpSpLocks/>
          </p:cNvGrpSpPr>
          <p:nvPr userDrawn="1"/>
        </p:nvGrpSpPr>
        <p:grpSpPr bwMode="auto">
          <a:xfrm>
            <a:off x="-44462" y="0"/>
            <a:ext cx="12280923" cy="6858000"/>
            <a:chOff x="-44450" y="0"/>
            <a:chExt cx="12277725" cy="6858000"/>
          </a:xfrm>
        </p:grpSpPr>
        <p:grpSp>
          <p:nvGrpSpPr>
            <p:cNvPr id="5" name="Group 4"/>
            <p:cNvGrpSpPr>
              <a:grpSpLocks/>
            </p:cNvGrpSpPr>
            <p:nvPr userDrawn="1"/>
          </p:nvGrpSpPr>
          <p:grpSpPr bwMode="auto">
            <a:xfrm>
              <a:off x="-44450" y="0"/>
              <a:ext cx="12277725" cy="6858000"/>
              <a:chOff x="-44450" y="0"/>
              <a:chExt cx="12277725" cy="6858000"/>
            </a:xfrm>
          </p:grpSpPr>
          <p:grpSp>
            <p:nvGrpSpPr>
              <p:cNvPr id="34" name="Group 33"/>
              <p:cNvGrpSpPr>
                <a:grpSpLocks/>
              </p:cNvGrpSpPr>
              <p:nvPr userDrawn="1"/>
            </p:nvGrpSpPr>
            <p:grpSpPr bwMode="auto">
              <a:xfrm rot="5400000">
                <a:off x="-345122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6202820" y="-6123029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 userDrawn="1"/>
              </p:nvCxnSpPr>
              <p:spPr>
                <a:xfrm rot="5400000">
                  <a:off x="6202820" y="-608016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/>
              <p:cNvGrpSpPr>
                <a:grpSpLocks/>
              </p:cNvGrpSpPr>
              <p:nvPr userDrawn="1"/>
            </p:nvGrpSpPr>
            <p:grpSpPr bwMode="auto">
              <a:xfrm rot="5400000">
                <a:off x="-268664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6202820" y="-6125212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 rot="5400000">
                  <a:off x="6202820" y="-6080762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>
                <a:grpSpLocks/>
              </p:cNvGrpSpPr>
              <p:nvPr userDrawn="1"/>
            </p:nvGrpSpPr>
            <p:grpSpPr bwMode="auto">
              <a:xfrm rot="5400000">
                <a:off x="-192206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6202820" y="-612422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 rot="5400000">
                  <a:off x="6202820" y="-607977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/>
              <p:cNvGrpSpPr>
                <a:grpSpLocks/>
              </p:cNvGrpSpPr>
              <p:nvPr userDrawn="1"/>
            </p:nvGrpSpPr>
            <p:grpSpPr bwMode="auto">
              <a:xfrm rot="5400000">
                <a:off x="-115748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77" name="Straight Connector 76"/>
                <p:cNvCxnSpPr/>
                <p:nvPr/>
              </p:nvCxnSpPr>
              <p:spPr>
                <a:xfrm rot="5400000">
                  <a:off x="6202820" y="-6124815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 rot="5400000">
                  <a:off x="6202820" y="-6080365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/>
              <p:cNvGrpSpPr>
                <a:grpSpLocks/>
              </p:cNvGrpSpPr>
              <p:nvPr userDrawn="1"/>
            </p:nvGrpSpPr>
            <p:grpSpPr bwMode="auto">
              <a:xfrm rot="5400000">
                <a:off x="-39290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 rot="5400000">
                  <a:off x="6202820" y="-612541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 rot="5400000">
                  <a:off x="6202820" y="-608096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>
                <a:grpSpLocks/>
              </p:cNvGrpSpPr>
              <p:nvPr userDrawn="1"/>
            </p:nvGrpSpPr>
            <p:grpSpPr bwMode="auto">
              <a:xfrm rot="5400000">
                <a:off x="37167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 rot="5400000">
                  <a:off x="6202820" y="-612441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 rot="5400000">
                  <a:off x="6202820" y="-607996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/>
              <p:cNvGrpSpPr>
                <a:grpSpLocks/>
              </p:cNvGrpSpPr>
              <p:nvPr userDrawn="1"/>
            </p:nvGrpSpPr>
            <p:grpSpPr bwMode="auto">
              <a:xfrm rot="5400000">
                <a:off x="113625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 rot="5400000">
                  <a:off x="6202820" y="-6125012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 rot="5400000">
                  <a:off x="6202820" y="-6080562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>
                <a:grpSpLocks/>
              </p:cNvGrpSpPr>
              <p:nvPr userDrawn="1"/>
            </p:nvGrpSpPr>
            <p:grpSpPr bwMode="auto">
              <a:xfrm rot="5400000">
                <a:off x="190083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 rot="5400000">
                  <a:off x="6202820" y="-612402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 rot="5400000">
                  <a:off x="6202820" y="-607957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>
                <a:grpSpLocks/>
              </p:cNvGrpSpPr>
              <p:nvPr userDrawn="1"/>
            </p:nvGrpSpPr>
            <p:grpSpPr bwMode="auto">
              <a:xfrm rot="5400000">
                <a:off x="266541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6202820" y="-6124615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 rot="5400000">
                  <a:off x="6202820" y="-6080165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>
                <a:grpSpLocks/>
              </p:cNvGrpSpPr>
              <p:nvPr userDrawn="1"/>
            </p:nvGrpSpPr>
            <p:grpSpPr bwMode="auto">
              <a:xfrm rot="5400000">
                <a:off x="342999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6202820" y="-612521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 rot="5400000">
                  <a:off x="6202820" y="-608076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>
                <a:grpSpLocks/>
              </p:cNvGrpSpPr>
              <p:nvPr userDrawn="1"/>
            </p:nvGrpSpPr>
            <p:grpSpPr bwMode="auto">
              <a:xfrm rot="5400000">
                <a:off x="419457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rot="5400000">
                  <a:off x="6202820" y="-612421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 rot="5400000">
                  <a:off x="6202820" y="-607976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/>
              <p:cNvGrpSpPr>
                <a:grpSpLocks/>
              </p:cNvGrpSpPr>
              <p:nvPr userDrawn="1"/>
            </p:nvGrpSpPr>
            <p:grpSpPr bwMode="auto">
              <a:xfrm rot="5400000">
                <a:off x="495915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 rot="5400000">
                  <a:off x="6202820" y="-6124812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 rot="5400000">
                  <a:off x="6202820" y="-6080362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/>
              <p:cNvGrpSpPr>
                <a:grpSpLocks/>
              </p:cNvGrpSpPr>
              <p:nvPr userDrawn="1"/>
            </p:nvGrpSpPr>
            <p:grpSpPr bwMode="auto">
              <a:xfrm rot="5400000">
                <a:off x="572373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 rot="5400000">
                  <a:off x="6202820" y="-612540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 userDrawn="1"/>
              </p:nvCxnSpPr>
              <p:spPr>
                <a:xfrm rot="5400000">
                  <a:off x="6202820" y="-608095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>
                <a:grpSpLocks/>
              </p:cNvGrpSpPr>
              <p:nvPr userDrawn="1"/>
            </p:nvGrpSpPr>
            <p:grpSpPr bwMode="auto">
              <a:xfrm rot="5400000">
                <a:off x="648831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6202820" y="-6124415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 userDrawn="1"/>
              </p:nvCxnSpPr>
              <p:spPr>
                <a:xfrm rot="5400000">
                  <a:off x="6202820" y="-6079965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>
                <a:grpSpLocks/>
              </p:cNvGrpSpPr>
              <p:nvPr userDrawn="1"/>
            </p:nvGrpSpPr>
            <p:grpSpPr bwMode="auto">
              <a:xfrm rot="5400000">
                <a:off x="725289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6202820" y="-612501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 userDrawn="1"/>
              </p:nvCxnSpPr>
              <p:spPr>
                <a:xfrm rot="5400000">
                  <a:off x="6202820" y="-6080560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>
                <a:grpSpLocks/>
              </p:cNvGrpSpPr>
              <p:nvPr userDrawn="1"/>
            </p:nvGrpSpPr>
            <p:grpSpPr bwMode="auto">
              <a:xfrm rot="5400000">
                <a:off x="8017475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6202820" y="-612401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 userDrawn="1"/>
              </p:nvCxnSpPr>
              <p:spPr>
                <a:xfrm rot="5400000">
                  <a:off x="6202820" y="-607956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>
                <a:grpSpLocks/>
              </p:cNvGrpSpPr>
              <p:nvPr userDrawn="1"/>
            </p:nvGrpSpPr>
            <p:grpSpPr bwMode="auto">
              <a:xfrm rot="5400000">
                <a:off x="8782050" y="3406775"/>
                <a:ext cx="6858000" cy="44450"/>
                <a:chOff x="-153990" y="234909"/>
                <a:chExt cx="12725402" cy="44450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6202820" y="-612461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 userDrawn="1"/>
              </p:nvCxnSpPr>
              <p:spPr>
                <a:xfrm rot="5400000">
                  <a:off x="6202820" y="-6080167"/>
                  <a:ext cx="0" cy="12725402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0" y="348459"/>
              <a:ext cx="12188829" cy="6161090"/>
              <a:chOff x="0" y="348459"/>
              <a:chExt cx="12188829" cy="6161090"/>
            </a:xfrm>
          </p:grpSpPr>
          <p:grpSp>
            <p:nvGrpSpPr>
              <p:cNvPr id="7" name="Group 6"/>
              <p:cNvGrpSpPr>
                <a:grpSpLocks/>
              </p:cNvGrpSpPr>
              <p:nvPr userDrawn="1"/>
            </p:nvGrpSpPr>
            <p:grpSpPr bwMode="auto">
              <a:xfrm rot="10800000">
                <a:off x="0" y="34845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rot="5400000">
                  <a:off x="6212027" y="-6125406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 rot="5400000">
                  <a:off x="6212027" y="-6080956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>
                <a:grpSpLocks/>
              </p:cNvGrpSpPr>
              <p:nvPr userDrawn="1"/>
            </p:nvGrpSpPr>
            <p:grpSpPr bwMode="auto">
              <a:xfrm rot="10800000">
                <a:off x="0" y="111303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rot="5400000">
                  <a:off x="6212027" y="-6129176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 rot="5400000">
                  <a:off x="6212027" y="-6084726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>
                <a:grpSpLocks/>
              </p:cNvGrpSpPr>
              <p:nvPr userDrawn="1"/>
            </p:nvGrpSpPr>
            <p:grpSpPr bwMode="auto">
              <a:xfrm rot="10800000">
                <a:off x="1" y="187761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rot="5400000">
                  <a:off x="6212028" y="-6125009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 rot="5400000">
                  <a:off x="6212028" y="-6080559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>
                <a:grpSpLocks/>
              </p:cNvGrpSpPr>
              <p:nvPr userDrawn="1"/>
            </p:nvGrpSpPr>
            <p:grpSpPr bwMode="auto">
              <a:xfrm rot="10800000">
                <a:off x="1" y="264219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 rot="5400000">
                  <a:off x="6212028" y="-6128779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 rot="5400000">
                  <a:off x="6212028" y="-6084329"/>
                  <a:ext cx="0" cy="12725399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>
                <a:grpSpLocks/>
              </p:cNvGrpSpPr>
              <p:nvPr userDrawn="1"/>
            </p:nvGrpSpPr>
            <p:grpSpPr bwMode="auto">
              <a:xfrm rot="10800000">
                <a:off x="1" y="340677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5400000">
                  <a:off x="6213686" y="-6129375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 userDrawn="1"/>
              </p:nvCxnSpPr>
              <p:spPr>
                <a:xfrm rot="5400000">
                  <a:off x="6213686" y="-6089687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>
                <a:grpSpLocks/>
              </p:cNvGrpSpPr>
              <p:nvPr userDrawn="1"/>
            </p:nvGrpSpPr>
            <p:grpSpPr bwMode="auto">
              <a:xfrm rot="10800000">
                <a:off x="1" y="417135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rot="5400000">
                  <a:off x="6213686" y="-6125207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 userDrawn="1"/>
              </p:nvCxnSpPr>
              <p:spPr>
                <a:xfrm rot="5400000">
                  <a:off x="6213686" y="-6080757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>
                <a:grpSpLocks/>
              </p:cNvGrpSpPr>
              <p:nvPr userDrawn="1"/>
            </p:nvGrpSpPr>
            <p:grpSpPr bwMode="auto">
              <a:xfrm rot="10800000">
                <a:off x="1" y="493593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rot="5400000">
                  <a:off x="6213686" y="-6128977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 userDrawn="1"/>
              </p:nvCxnSpPr>
              <p:spPr>
                <a:xfrm rot="5400000">
                  <a:off x="6213686" y="-6084527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>
                <a:grpSpLocks/>
              </p:cNvGrpSpPr>
              <p:nvPr userDrawn="1"/>
            </p:nvGrpSpPr>
            <p:grpSpPr bwMode="auto">
              <a:xfrm rot="10800000">
                <a:off x="1" y="570051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6213686" y="-6124810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 userDrawn="1"/>
              </p:nvCxnSpPr>
              <p:spPr>
                <a:xfrm rot="5400000">
                  <a:off x="6213686" y="-6080360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>
                <a:grpSpLocks/>
              </p:cNvGrpSpPr>
              <p:nvPr userDrawn="1"/>
            </p:nvGrpSpPr>
            <p:grpSpPr bwMode="auto">
              <a:xfrm rot="10800000">
                <a:off x="1" y="6465099"/>
                <a:ext cx="12188828" cy="44450"/>
                <a:chOff x="-153990" y="234909"/>
                <a:chExt cx="12725402" cy="4445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rot="5400000">
                  <a:off x="6213686" y="-6125405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 userDrawn="1"/>
              </p:nvCxnSpPr>
              <p:spPr>
                <a:xfrm rot="5400000">
                  <a:off x="6213686" y="-6080955"/>
                  <a:ext cx="0" cy="12725400"/>
                </a:xfrm>
                <a:prstGeom prst="line">
                  <a:avLst/>
                </a:prstGeom>
                <a:ln w="12700">
                  <a:solidFill>
                    <a:schemeClr val="accent1">
                      <a:alpha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4355" y="3829809"/>
            <a:ext cx="8271029" cy="692497"/>
          </a:xfrm>
        </p:spPr>
        <p:txBody>
          <a:bodyPr lIns="0" rIns="91440" bIns="137160" anchor="b" anchorCtr="0"/>
          <a:lstStyle>
            <a:lvl1pPr>
              <a:lnSpc>
                <a:spcPct val="90000"/>
              </a:lnSpc>
              <a:defRPr sz="3600" b="1" spc="0" baseline="0">
                <a:gradFill flip="none" rotWithShape="1">
                  <a:gsLst>
                    <a:gs pos="0">
                      <a:schemeClr val="accent2"/>
                    </a:gs>
                    <a:gs pos="85000">
                      <a:schemeClr val="accent2"/>
                    </a:gs>
                  </a:gsLst>
                  <a:lin ang="5400000" scaled="0"/>
                  <a:tileRect/>
                </a:gradFill>
                <a:latin typeface="+mj-lt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355" y="5499206"/>
            <a:ext cx="8271029" cy="470898"/>
          </a:xfrm>
        </p:spPr>
        <p:txBody>
          <a:bodyPr lIns="0" rIns="91440" bIns="137160" anchor="t" anchorCtr="0"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83266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16" y="1261872"/>
            <a:ext cx="10968568" cy="4846320"/>
          </a:xfrm>
        </p:spPr>
        <p:txBody>
          <a:bodyPr numCol="2" spcCol="457200"/>
          <a:lstStyle>
            <a:lvl1pPr marL="0" indent="0">
              <a:defRPr baseline="0">
                <a:solidFill>
                  <a:srgbClr val="1C3B61"/>
                </a:solidFill>
              </a:defRPr>
            </a:lvl1pPr>
            <a:lvl2pPr marL="115885" indent="-118869">
              <a:spcBef>
                <a:spcPts val="900"/>
              </a:spcBef>
              <a:buFont typeface="Arial"/>
              <a:buChar char="•"/>
              <a:defRPr sz="1800">
                <a:solidFill>
                  <a:srgbClr val="1C3B61"/>
                </a:solidFill>
              </a:defRPr>
            </a:lvl2pPr>
            <a:lvl3pPr marL="279393" indent="-111123">
              <a:buFont typeface="Lucida Grande"/>
              <a:buChar char="-"/>
              <a:defRPr sz="1400" baseline="0">
                <a:solidFill>
                  <a:srgbClr val="1C3B6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021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647825"/>
            <a:ext cx="10750549" cy="15070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0484" y="341333"/>
            <a:ext cx="11239501" cy="938192"/>
          </a:xfrm>
          <a:solidFill>
            <a:schemeClr val="bg1">
              <a:alpha val="30000"/>
            </a:schemeClr>
          </a:solidFill>
        </p:spPr>
        <p:txBody>
          <a:bodyPr lIns="182880" tIns="91440" rIns="182880" bIns="64008" anchor="b" anchorCtr="0">
            <a:noAutofit/>
          </a:bodyPr>
          <a:lstStyle>
            <a:lvl1pPr>
              <a:defRPr lang="en-US" sz="2800" spc="-5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95735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gray">
          <a:xfrm>
            <a:off x="480485" y="341335"/>
            <a:ext cx="11239499" cy="938191"/>
          </a:xfrm>
          <a:solidFill>
            <a:schemeClr val="bg1">
              <a:alpha val="30000"/>
            </a:schemeClr>
          </a:solidFill>
        </p:spPr>
        <p:txBody>
          <a:bodyPr lIns="182880" tIns="91440" rIns="182880" bIns="64008" anchor="b" anchorCtr="0">
            <a:noAutofit/>
          </a:bodyPr>
          <a:lstStyle>
            <a:lvl1pPr>
              <a:defRPr lang="en-US" sz="2800" spc="-5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25643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647826"/>
            <a:ext cx="5283177" cy="1917448"/>
          </a:xfrm>
        </p:spPr>
        <p:txBody>
          <a:bodyPr/>
          <a:lstStyle>
            <a:lvl1pPr marL="339976" indent="-339976">
              <a:lnSpc>
                <a:spcPct val="90000"/>
              </a:lnSpc>
              <a:defRPr lang="en-US" sz="24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ＭＳ Ｐゴシック" charset="0"/>
              </a:defRPr>
            </a:lvl1pPr>
            <a:lvl2pPr marL="590550" indent="-342900">
              <a:lnSpc>
                <a:spcPct val="90000"/>
              </a:lnSpc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2pPr>
            <a:lvl3pPr marL="819150" indent="-342900">
              <a:lnSpc>
                <a:spcPct val="90000"/>
              </a:lnSpc>
              <a:defRPr lang="en-US" sz="18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3pPr>
            <a:lvl4pPr marL="958850" indent="-285750">
              <a:lnSpc>
                <a:spcPct val="90000"/>
              </a:lnSpc>
              <a:defRPr lang="en-US" sz="16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4pPr>
            <a:lvl5pPr marL="1149350" indent="-285750">
              <a:lnSpc>
                <a:spcPct val="90000"/>
              </a:lnSpc>
              <a:defRPr lang="en-US" sz="1600" kern="1200" dirty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lvl="0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228600" lvl="1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228600" lvl="2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228600" lvl="3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228600" lvl="4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3334" y="1647826"/>
            <a:ext cx="5536649" cy="1917448"/>
          </a:xfrm>
        </p:spPr>
        <p:txBody>
          <a:bodyPr/>
          <a:lstStyle>
            <a:lvl1pPr marL="347914" indent="-347914">
              <a:lnSpc>
                <a:spcPct val="90000"/>
              </a:lnSpc>
              <a:defRPr lang="en-US" sz="24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ＭＳ Ｐゴシック" charset="0"/>
              </a:defRPr>
            </a:lvl1pPr>
            <a:lvl2pPr marL="590550" indent="-342900">
              <a:lnSpc>
                <a:spcPct val="90000"/>
              </a:lnSpc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2pPr>
            <a:lvl3pPr marL="819150" indent="-342900">
              <a:lnSpc>
                <a:spcPct val="90000"/>
              </a:lnSpc>
              <a:defRPr lang="en-US" sz="18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3pPr>
            <a:lvl4pPr marL="958850" indent="-285750">
              <a:lnSpc>
                <a:spcPct val="90000"/>
              </a:lnSpc>
              <a:defRPr lang="en-US" sz="16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4pPr>
            <a:lvl5pPr marL="1149350" indent="-285750">
              <a:lnSpc>
                <a:spcPct val="90000"/>
              </a:lnSpc>
              <a:defRPr lang="en-US" sz="1600" kern="1200" dirty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lvl="0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228600" lvl="1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228600" lvl="2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228600" lvl="3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228600" lvl="4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480485" y="341336"/>
            <a:ext cx="11239500" cy="938191"/>
          </a:xfrm>
          <a:solidFill>
            <a:schemeClr val="bg1">
              <a:alpha val="30000"/>
            </a:schemeClr>
          </a:solidFill>
        </p:spPr>
        <p:txBody>
          <a:bodyPr lIns="182880" tIns="91440" rIns="182880" bIns="64008" anchor="b" anchorCtr="0">
            <a:noAutofit/>
          </a:bodyPr>
          <a:lstStyle>
            <a:lvl1pPr>
              <a:defRPr lang="en-US" sz="2800" spc="-5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8002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980224"/>
            <a:ext cx="5283177" cy="33239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899" y="2362200"/>
            <a:ext cx="5270500" cy="1917448"/>
          </a:xfrm>
        </p:spPr>
        <p:txBody>
          <a:bodyPr/>
          <a:lstStyle>
            <a:lvl1pPr marL="281770" indent="-281770">
              <a:defRPr lang="en-US" sz="24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ＭＳ Ｐゴシック" charset="0"/>
              </a:defRPr>
            </a:lvl1pPr>
            <a:lvl2pPr marL="590550" indent="-342900"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2pPr>
            <a:lvl3pPr marL="762000" indent="-285750">
              <a:defRPr lang="en-US" sz="18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3pPr>
            <a:lvl4pPr marL="958850" indent="-285750">
              <a:defRPr lang="en-US" sz="16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4pPr>
            <a:lvl5pPr marL="1149350" indent="-285750">
              <a:defRPr lang="en-US" sz="1600" kern="1200" dirty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lvl="0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228600" lvl="1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228600" lvl="2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228600" lvl="3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228600" lvl="4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3334" y="1980224"/>
            <a:ext cx="5536649" cy="33239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3334" y="2362201"/>
            <a:ext cx="5536649" cy="1917448"/>
          </a:xfrm>
        </p:spPr>
        <p:txBody>
          <a:bodyPr/>
          <a:lstStyle>
            <a:lvl1pPr marL="296321" indent="-296321">
              <a:defRPr lang="en-US" sz="24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ＭＳ Ｐゴシック" charset="0"/>
              </a:defRPr>
            </a:lvl1pPr>
            <a:lvl2pPr marL="590550" indent="-342900"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2pPr>
            <a:lvl3pPr marL="762000" indent="-285750">
              <a:defRPr lang="en-US" sz="18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3pPr>
            <a:lvl4pPr marL="958850" indent="-285750">
              <a:defRPr lang="en-US" sz="1600" kern="1200" dirty="0" smtClean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4pPr>
            <a:lvl5pPr marL="1149350" indent="-285750">
              <a:defRPr lang="en-US" sz="1600" kern="1200" dirty="0">
                <a:gradFill>
                  <a:gsLst>
                    <a:gs pos="0">
                      <a:schemeClr val="tx1"/>
                    </a:gs>
                    <a:gs pos="86000">
                      <a:srgbClr val="373737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lvl="0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228600" lvl="1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228600" lvl="2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228600" lvl="3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228600" lvl="4" indent="-228600" algn="l" defTabSz="912813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480485" y="341336"/>
            <a:ext cx="11239499" cy="938191"/>
          </a:xfrm>
          <a:solidFill>
            <a:schemeClr val="bg1">
              <a:alpha val="30000"/>
            </a:schemeClr>
          </a:solidFill>
        </p:spPr>
        <p:txBody>
          <a:bodyPr lIns="182880" tIns="91440" rIns="182880" bIns="64008" anchor="b" anchorCtr="0">
            <a:noAutofit/>
          </a:bodyPr>
          <a:lstStyle>
            <a:lvl1pPr>
              <a:defRPr lang="en-US" sz="2800" spc="-5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2964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545037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ght Bas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39406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286199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s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6251" y="2491845"/>
            <a:ext cx="11239500" cy="360099"/>
          </a:xfrm>
        </p:spPr>
        <p:txBody>
          <a:bodyPr anchor="ctr" anchorCtr="0"/>
          <a:lstStyle>
            <a:lvl1pPr marL="0" indent="0">
              <a:buNone/>
              <a:defRPr lang="en-US" sz="2600" kern="1200" dirty="0" smtClean="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marL="0" lvl="0" indent="0" algn="ctr" defTabSz="912813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23988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599" y="578534"/>
            <a:ext cx="10970684" cy="1938301"/>
          </a:xfrm>
        </p:spPr>
        <p:txBody>
          <a:bodyPr/>
          <a:lstStyle>
            <a:lvl1pPr marL="0" indent="0">
              <a:buNone/>
              <a:defRPr sz="6000" b="1" baseline="0"/>
            </a:lvl1pPr>
            <a:lvl2pPr marL="9144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72838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C3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0657" y="1261872"/>
            <a:ext cx="9144000" cy="5029200"/>
          </a:xfrm>
        </p:spPr>
        <p:txBody>
          <a:bodyPr/>
          <a:lstStyle>
            <a:lvl1pPr marL="0" indent="0">
              <a:defRPr>
                <a:solidFill>
                  <a:srgbClr val="1C3B61"/>
                </a:solidFill>
              </a:defRPr>
            </a:lvl1pPr>
            <a:lvl2pPr marL="117475" indent="-117475">
              <a:spcBef>
                <a:spcPts val="984"/>
              </a:spcBef>
              <a:buClrTx/>
              <a:buSzPct val="100000"/>
              <a:defRPr sz="1600" i="1" baseline="0">
                <a:solidFill>
                  <a:srgbClr val="1C3B6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7B3D0-A694-46C2-831D-421BEBC67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99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image" Target="../media/image16.jpg"/><Relationship Id="rId5" Type="http://schemas.openxmlformats.org/officeDocument/2006/relationships/slideLayout" Target="../slideLayouts/slideLayout93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Relationship Id="rId9" Type="http://schemas.openxmlformats.org/officeDocument/2006/relationships/image" Target="../media/image1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Relationship Id="rId9" Type="http://schemas.openxmlformats.org/officeDocument/2006/relationships/image" Target="../media/image1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5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43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81014" y="141288"/>
            <a:ext cx="112299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Slide Header</a:t>
            </a:r>
          </a:p>
        </p:txBody>
      </p:sp>
      <p:sp>
        <p:nvSpPr>
          <p:cNvPr id="614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9" y="1262063"/>
            <a:ext cx="112363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Large Body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6148" name="Picture 5" descr="fh navy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7" y="6361115"/>
            <a:ext cx="123666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0" i="0">
          <a:solidFill>
            <a:srgbClr val="1C3B61"/>
          </a:solidFill>
          <a:latin typeface="Geogrotesque Medium" charset="0"/>
          <a:ea typeface="Geogrotesque Medium" charset="0"/>
          <a:cs typeface="Geogrotesque Medium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charset="0"/>
        <a:buChar char="–"/>
        <a:defRPr sz="2400"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charset="0"/>
        <a:buChar char="–"/>
        <a:defRPr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8" y="1323975"/>
            <a:ext cx="10966449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5EC02277-312E-4DEC-A64D-E2C5C787529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2294" name="Picture 6" descr="FredHutch_tm_h_no_tag_4c_rbg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3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887122CF-3694-4DA2-829D-9CD4E360224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594785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180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055" name="Picture 8" descr="FredHutch_tm_h_no_tag_4c_rbg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483" y="344509"/>
            <a:ext cx="11239500" cy="935016"/>
          </a:xfrm>
          <a:prstGeom prst="rect">
            <a:avLst/>
          </a:prstGeom>
          <a:noFill/>
        </p:spPr>
        <p:txBody>
          <a:bodyPr lIns="182880" tIns="91440" rIns="182880" bIns="64008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647826"/>
            <a:ext cx="10750552" cy="1562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7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kern="1200" spc="-50" dirty="0">
          <a:ln w="3175">
            <a:noFill/>
          </a:ln>
          <a:gradFill flip="none" rotWithShape="1">
            <a:gsLst>
              <a:gs pos="0">
                <a:schemeClr val="accent1"/>
              </a:gs>
              <a:gs pos="86000">
                <a:schemeClr val="accent1"/>
              </a:gs>
            </a:gsLst>
            <a:lin ang="5400000" scaled="0"/>
            <a:tileRect/>
          </a:gradFill>
          <a:latin typeface="+mj-lt"/>
          <a:ea typeface="ＭＳ Ｐゴシック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228600" indent="-228600" algn="l" defTabSz="912813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§"/>
        <a:defRPr sz="2400" kern="1200">
          <a:gradFill>
            <a:gsLst>
              <a:gs pos="0">
                <a:schemeClr val="tx1"/>
              </a:gs>
              <a:gs pos="86000">
                <a:srgbClr val="373737"/>
              </a:gs>
            </a:gsLst>
            <a:lin ang="5400000" scaled="0"/>
          </a:gradFill>
          <a:latin typeface="+mn-lt"/>
          <a:ea typeface="ＭＳ Ｐゴシック" charset="0"/>
          <a:cs typeface="ＭＳ Ｐゴシック" charset="0"/>
        </a:defRPr>
      </a:lvl1pPr>
      <a:lvl2pPr marL="457200" indent="-209550" algn="l" defTabSz="912813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969696"/>
        </a:buClr>
        <a:buSzPct val="90000"/>
        <a:buFont typeface="Wingdings" pitchFamily="2" charset="2"/>
        <a:buChar char="§"/>
        <a:defRPr sz="2000" kern="1200">
          <a:gradFill>
            <a:gsLst>
              <a:gs pos="0">
                <a:schemeClr val="tx1"/>
              </a:gs>
              <a:gs pos="86000">
                <a:srgbClr val="373737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2pPr>
      <a:lvl3pPr marL="666750" indent="-190500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969696"/>
        </a:buClr>
        <a:buSzPct val="90000"/>
        <a:buFont typeface="Wingdings" pitchFamily="2" charset="2"/>
        <a:buChar char="§"/>
        <a:defRPr sz="1800" kern="1200">
          <a:gradFill>
            <a:gsLst>
              <a:gs pos="0">
                <a:schemeClr val="tx1"/>
              </a:gs>
              <a:gs pos="86000">
                <a:srgbClr val="373737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3pPr>
      <a:lvl4pPr marL="857250" indent="-184150" algn="l" defTabSz="912813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69696"/>
        </a:buClr>
        <a:buSzPct val="90000"/>
        <a:buFont typeface="Wingdings" pitchFamily="2" charset="2"/>
        <a:buChar char="§"/>
        <a:defRPr sz="1600" kern="1200">
          <a:gradFill>
            <a:gsLst>
              <a:gs pos="0">
                <a:schemeClr val="tx1"/>
              </a:gs>
              <a:gs pos="86000">
                <a:srgbClr val="373737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4pPr>
      <a:lvl5pPr marL="1047750" indent="-184150" algn="l" defTabSz="912813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69696"/>
        </a:buClr>
        <a:buSzPct val="90000"/>
        <a:buFont typeface="Wingdings" pitchFamily="2" charset="2"/>
        <a:buChar char="§"/>
        <a:defRPr sz="1600" kern="1200">
          <a:gradFill>
            <a:gsLst>
              <a:gs pos="0">
                <a:schemeClr val="tx1"/>
              </a:gs>
              <a:gs pos="86000">
                <a:srgbClr val="373737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8" y="1323975"/>
            <a:ext cx="10966449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5EC02277-312E-4DEC-A64D-E2C5C787529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2294" name="Picture 6" descr="FredHutch_tm_h_no_tag_4c_rbg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8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40" r:id="rId9"/>
    <p:sldLayoutId id="2147484641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3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5406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99CB5A"/>
        </a:buClr>
        <a:buFont typeface="Arial" panose="020B0604020202020204" pitchFamily="34" charset="0"/>
        <a:buNone/>
        <a:defRPr sz="2800" kern="1200">
          <a:solidFill>
            <a:srgbClr val="15406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2400" kern="1200">
          <a:solidFill>
            <a:srgbClr val="15406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2000" kern="1200">
          <a:solidFill>
            <a:srgbClr val="15406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1800" kern="1200">
          <a:solidFill>
            <a:srgbClr val="15406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1800" kern="1200">
          <a:solidFill>
            <a:srgbClr val="15406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40E1F654-390D-4425-8C17-0FC15A1819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2EC524D-3A05-45F1-A73A-B1ACE866B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75E24437-DE66-4D32-B07A-94560C4806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©2014 Fred Hutchinson Cancer Research Center </a:t>
            </a:r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7EBB1F53-7E6B-4382-A042-31E74874D0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8E993738-5C47-4283-ADEA-C11F5E80E5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1A11B8-EE41-4A7A-BBD3-E6771B4710E7}"/>
              </a:ext>
            </a:extLst>
          </p:cNvPr>
          <p:cNvSpPr/>
          <p:nvPr userDrawn="1"/>
        </p:nvSpPr>
        <p:spPr bwMode="auto">
          <a:xfrm>
            <a:off x="594785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055" name="Picture 8" descr="FredHutch_tm_h_no_tag_4c_rbg.png">
            <a:extLst>
              <a:ext uri="{FF2B5EF4-FFF2-40B4-BE49-F238E27FC236}">
                <a16:creationId xmlns:a16="http://schemas.microsoft.com/office/drawing/2014/main" id="{8DF88D8D-B88D-4F23-9446-DFEC0EBAAA8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65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35E3F8A9-1A91-440B-B9F4-7249793EED0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594785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055" name="Picture 8" descr="FredHutch_tm_h_no_tag_4c_rbg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66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B1A06D31-0FA6-4780-B8AB-F086DEC6629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594785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solidFill>
                <a:srgbClr val="1C3B61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5367" name="Picture 8" descr="FredHutch_tm_h_no_tag_4c_rbg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71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64A0EA3F-E5F0-4D46-9824-B436F662841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594785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solidFill>
                <a:srgbClr val="1C3B61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247" name="Picture 8" descr="FredHutch_tm_h_no_tag_4c_rbg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4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81014" y="141288"/>
            <a:ext cx="112299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Slide Header</a:t>
            </a:r>
          </a:p>
        </p:txBody>
      </p:sp>
      <p:sp>
        <p:nvSpPr>
          <p:cNvPr id="717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9" y="1262063"/>
            <a:ext cx="112363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Large Body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73075" y="952501"/>
            <a:ext cx="11245851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7173" name="Picture 11" descr="fh navy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7" y="6361115"/>
            <a:ext cx="123666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688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0" i="0">
          <a:solidFill>
            <a:srgbClr val="1C3B61"/>
          </a:solidFill>
          <a:latin typeface="Geogrotesque Medium" charset="0"/>
          <a:ea typeface="Geogrotesque Medium" charset="0"/>
          <a:cs typeface="Geogrotesque Medium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Geogrotesque SemiBold" charset="0"/>
          <a:ea typeface="Geogrotesque SemiBold" charset="0"/>
          <a:cs typeface="Geogrotesque SemiBold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charset="0"/>
        <a:buChar char="–"/>
        <a:defRPr sz="2400"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charset="0"/>
        <a:buChar char="–"/>
        <a:defRPr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Geogrotesque" charset="0"/>
          <a:ea typeface="Geogrotesque" charset="0"/>
          <a:cs typeface="Geogrotesque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084513"/>
            <a:ext cx="109664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Section Break</a:t>
            </a:r>
          </a:p>
        </p:txBody>
      </p:sp>
      <p:pic>
        <p:nvPicPr>
          <p:cNvPr id="8195" name="Picture 2" descr="fh white 2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7" y="6345240"/>
            <a:ext cx="12366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5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b="0" i="0">
          <a:solidFill>
            <a:srgbClr val="FFFFFF"/>
          </a:solidFill>
          <a:latin typeface="Geogrotesque" charset="0"/>
          <a:ea typeface="Geogrotesque" charset="0"/>
          <a:cs typeface="Geogrotesq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Geogrotesque Medium" charset="0"/>
          <a:ea typeface="Geogrotesque Medium" charset="0"/>
          <a:cs typeface="Geogrotesque Medium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Geogrotesque Medium" charset="0"/>
          <a:ea typeface="Geogrotesque Medium" charset="0"/>
          <a:cs typeface="Geogrotesque Medium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Geogrotesque Medium" charset="0"/>
          <a:ea typeface="Geogrotesque Medium" charset="0"/>
          <a:cs typeface="Geogrotesque Medium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Geogrotesque Medium" charset="0"/>
          <a:ea typeface="Geogrotesque Medium" charset="0"/>
          <a:cs typeface="Geogrotesque Medium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charset="0"/>
        <a:buChar char="–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charset="0"/>
        <a:buChar char="–"/>
        <a:defRPr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11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5406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99CB5A"/>
        </a:buClr>
        <a:buFont typeface="Arial" panose="020B0604020202020204" pitchFamily="34" charset="0"/>
        <a:buNone/>
        <a:defRPr sz="2800" kern="1200">
          <a:solidFill>
            <a:srgbClr val="15406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2400" kern="1200">
          <a:solidFill>
            <a:srgbClr val="15406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2000" kern="1200">
          <a:solidFill>
            <a:srgbClr val="15406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1800" kern="1200">
          <a:solidFill>
            <a:srgbClr val="15406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CB5A"/>
        </a:buClr>
        <a:buFont typeface="Arial" panose="020B0604020202020204" pitchFamily="34" charset="0"/>
        <a:buChar char="•"/>
        <a:defRPr sz="1800" kern="1200">
          <a:solidFill>
            <a:srgbClr val="15406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20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35E3F8A9-1A91-440B-B9F4-7249793EED0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594786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055" name="Picture 8" descr="FredHutch_tm_h_no_tag_4c_rbg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38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687" r:id="rId8"/>
    <p:sldLayoutId id="2147484689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20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20" y="1323975"/>
            <a:ext cx="10966449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20BD661E-1FB8-4750-A57C-C0ABE4D52E7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1270" name="Picture 6" descr="FredHutch_tm_h_no_tag_4c_rbg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7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  <p:sldLayoutId id="214748447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20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64A0EA3F-E5F0-4D46-9824-B436F662841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594786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solidFill>
                <a:srgbClr val="1C3B61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247" name="Picture 8" descr="FredHutch_tm_h_no_tag_4c_rbg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57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20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Slide Header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2063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Large 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B1A06D31-0FA6-4780-B8AB-F086DEC6629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594786" y="952501"/>
            <a:ext cx="10983383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2400">
              <a:solidFill>
                <a:srgbClr val="1C3B61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5367" name="Picture 8" descr="FredHutch_tm_h_no_tag_4c_rbg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35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B6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600"/>
        </a:lnSpc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718" y="141288"/>
            <a:ext cx="1096644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8" y="1323975"/>
            <a:ext cx="10966449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59184" y="6492875"/>
            <a:ext cx="340994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rgbClr val="1C3B6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©2014 Fred Hutchinson Cancer Research Center 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1400" y="6492875"/>
            <a:ext cx="49953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1C3B61"/>
                </a:solidFill>
                <a:latin typeface="Arial" panose="020B0604020202020204" pitchFamily="34" charset="0"/>
              </a:defRPr>
            </a:lvl1pPr>
          </a:lstStyle>
          <a:p>
            <a:fld id="{4A1BE7DC-E1A6-4872-9CDE-B83B0BB6954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1270" name="Picture 6" descr="FredHutch_tm_h_no_tag_4c_rbg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454775"/>
            <a:ext cx="131021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61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9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8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8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Times New Roman" panose="02020603050405020304" pitchFamily="18" charset="0"/>
        <a:buChar char="–"/>
        <a:defRPr sz="24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2000"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0000"/>
        <a:buFont typeface="Times New Roman" panose="02020603050405020304" pitchFamily="18" charset="0"/>
        <a:buChar char="–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>
          <a:solidFill>
            <a:srgbClr val="1C3B6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761" y="1527858"/>
            <a:ext cx="10966451" cy="1952625"/>
          </a:xfrm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NINE YEARS OF DESIGN AND TESTING OF THE FIRST SMARTPHONE APP PROVEN EFFICACIOUS FOR SMOKING CESSATION</a:t>
            </a:r>
            <a:endParaRPr lang="en-US" sz="4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623759" y="3686629"/>
            <a:ext cx="11089269" cy="14049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>
                <a:srgbClr val="6FB433"/>
              </a:buClr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SemiBold"/>
                <a:ea typeface="MS PGothic" charset="0"/>
                <a:cs typeface="Geogrotesque SemiBold"/>
              </a:rPr>
              <a:t>Jonathan Bricker, PhD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00"/>
              </a:spcAft>
              <a:buClr>
                <a:srgbClr val="6FB433"/>
              </a:buClr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Regular" charset="0"/>
                <a:ea typeface="MS PGothic" charset="-128"/>
                <a:cs typeface="Geogrotesque Regular" charset="0"/>
              </a:rPr>
              <a:t>Public Health Sciences, Fred Hutchinson Cancer Research Center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00"/>
              </a:spcAft>
              <a:buClr>
                <a:srgbClr val="6FB433"/>
              </a:buClr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Regular" charset="0"/>
                <a:ea typeface="MS PGothic" charset="-128"/>
                <a:cs typeface="Geogrotesque Regular" charset="0"/>
              </a:rPr>
              <a:t>Psychology Department, University of Washington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00"/>
              </a:spcAft>
              <a:buClr>
                <a:srgbClr val="6FB433"/>
              </a:buClr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Regular" charset="0"/>
                <a:ea typeface="MS PGothic" charset="-128"/>
                <a:cs typeface="Geogrotesque Regular" charset="0"/>
              </a:rPr>
              <a:t>Seattle, Washington, USA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00"/>
              </a:spcAft>
              <a:buClr>
                <a:srgbClr val="6FB433"/>
              </a:buClr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otesque Regular" charset="0"/>
              <a:ea typeface="MS PGothic" charset="-128"/>
              <a:cs typeface="Geogrotesque Regular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>
                <a:srgbClr val="6FB43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SemiBold"/>
                <a:ea typeface="MS PGothic" charset="0"/>
                <a:cs typeface="Geogrotesque Semi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71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pic>
        <p:nvPicPr>
          <p:cNvPr id="757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4" y="996950"/>
            <a:ext cx="5387975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1982788" y="141288"/>
            <a:ext cx="8501062" cy="685800"/>
          </a:xfrm>
        </p:spPr>
        <p:txBody>
          <a:bodyPr/>
          <a:lstStyle/>
          <a:p>
            <a:pPr>
              <a:defRPr/>
            </a:pPr>
            <a:r>
              <a:rPr lang="en-US" sz="2900" b="0" dirty="0" err="1">
                <a:latin typeface="Geogrotesque SemiBold"/>
                <a:cs typeface="Geogrotesque SemiBold"/>
              </a:rPr>
              <a:t>SmartQuit</a:t>
            </a:r>
            <a:r>
              <a:rPr lang="en-US" sz="2900" b="0" dirty="0">
                <a:latin typeface="Geogrotesque SemiBold"/>
                <a:cs typeface="Geogrotesque SemiBold"/>
              </a:rPr>
              <a:t> 2.0: 2014 to 2016</a:t>
            </a:r>
          </a:p>
        </p:txBody>
      </p:sp>
    </p:spTree>
    <p:extLst>
      <p:ext uri="{BB962C8B-B14F-4D97-AF65-F5344CB8AC3E}">
        <p14:creationId xmlns:p14="http://schemas.microsoft.com/office/powerpoint/2010/main" val="1533393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77827" name="Rectangle 29"/>
          <p:cNvSpPr>
            <a:spLocks noChangeArrowheads="1"/>
          </p:cNvSpPr>
          <p:nvPr/>
        </p:nvSpPr>
        <p:spPr bwMode="auto">
          <a:xfrm>
            <a:off x="4333875" y="1217614"/>
            <a:ext cx="3532188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7828" name="Rectangle 37"/>
          <p:cNvSpPr>
            <a:spLocks noChangeArrowheads="1"/>
          </p:cNvSpPr>
          <p:nvPr/>
        </p:nvSpPr>
        <p:spPr bwMode="auto">
          <a:xfrm>
            <a:off x="4333875" y="1849439"/>
            <a:ext cx="3532188" cy="4206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7829" name="Rectangle 41"/>
          <p:cNvSpPr>
            <a:spLocks noChangeArrowheads="1"/>
          </p:cNvSpPr>
          <p:nvPr/>
        </p:nvSpPr>
        <p:spPr bwMode="auto">
          <a:xfrm>
            <a:off x="4333875" y="2459039"/>
            <a:ext cx="3532188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7830" name="Rectangle 45"/>
          <p:cNvSpPr>
            <a:spLocks noChangeArrowheads="1"/>
          </p:cNvSpPr>
          <p:nvPr/>
        </p:nvSpPr>
        <p:spPr bwMode="auto">
          <a:xfrm>
            <a:off x="4333875" y="3070225"/>
            <a:ext cx="3532188" cy="420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25" name="Title 7"/>
          <p:cNvSpPr>
            <a:spLocks noGrp="1"/>
          </p:cNvSpPr>
          <p:nvPr>
            <p:ph type="title"/>
          </p:nvPr>
        </p:nvSpPr>
        <p:spPr>
          <a:xfrm>
            <a:off x="1982788" y="141288"/>
            <a:ext cx="8501062" cy="685800"/>
          </a:xfrm>
        </p:spPr>
        <p:txBody>
          <a:bodyPr/>
          <a:lstStyle/>
          <a:p>
            <a:pPr>
              <a:defRPr/>
            </a:pPr>
            <a:r>
              <a:rPr lang="en-US" sz="2900" b="0" dirty="0" err="1">
                <a:latin typeface="Geogrotesque SemiBold"/>
                <a:cs typeface="Geogrotesque SemiBold"/>
              </a:rPr>
              <a:t>SmartQuit</a:t>
            </a:r>
            <a:r>
              <a:rPr lang="en-US" sz="2900" b="0" dirty="0">
                <a:latin typeface="Geogrotesque SemiBold"/>
                <a:cs typeface="Geogrotesque SemiBold"/>
              </a:rPr>
              <a:t> 2.0 Trial CONSORT Diagram</a:t>
            </a:r>
          </a:p>
        </p:txBody>
      </p:sp>
      <p:sp>
        <p:nvSpPr>
          <p:cNvPr id="77832" name="TextBox 30"/>
          <p:cNvSpPr txBox="1">
            <a:spLocks noChangeArrowheads="1"/>
          </p:cNvSpPr>
          <p:nvPr/>
        </p:nvSpPr>
        <p:spPr bwMode="auto">
          <a:xfrm>
            <a:off x="4845050" y="1198564"/>
            <a:ext cx="25098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Screened: 443</a:t>
            </a:r>
          </a:p>
        </p:txBody>
      </p:sp>
      <p:cxnSp>
        <p:nvCxnSpPr>
          <p:cNvPr id="27" name="Straight Connector 48"/>
          <p:cNvCxnSpPr>
            <a:cxnSpLocks noChangeShapeType="1"/>
          </p:cNvCxnSpPr>
          <p:nvPr/>
        </p:nvCxnSpPr>
        <p:spPr bwMode="auto">
          <a:xfrm flipH="1">
            <a:off x="6100763" y="1500189"/>
            <a:ext cx="0" cy="3298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7834" name="TextBox 39"/>
          <p:cNvSpPr txBox="1">
            <a:spLocks noChangeArrowheads="1"/>
          </p:cNvSpPr>
          <p:nvPr/>
        </p:nvSpPr>
        <p:spPr bwMode="auto">
          <a:xfrm>
            <a:off x="4849813" y="1828801"/>
            <a:ext cx="25003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Eligible: 347</a:t>
            </a:r>
          </a:p>
        </p:txBody>
      </p:sp>
      <p:sp>
        <p:nvSpPr>
          <p:cNvPr id="77835" name="TextBox 42"/>
          <p:cNvSpPr txBox="1">
            <a:spLocks noChangeArrowheads="1"/>
          </p:cNvSpPr>
          <p:nvPr/>
        </p:nvSpPr>
        <p:spPr bwMode="auto">
          <a:xfrm>
            <a:off x="4849813" y="2439989"/>
            <a:ext cx="25003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Consented: 221</a:t>
            </a:r>
          </a:p>
        </p:txBody>
      </p:sp>
      <p:sp>
        <p:nvSpPr>
          <p:cNvPr id="77836" name="TextBox 46"/>
          <p:cNvSpPr txBox="1">
            <a:spLocks noChangeArrowheads="1"/>
          </p:cNvSpPr>
          <p:nvPr/>
        </p:nvSpPr>
        <p:spPr bwMode="auto">
          <a:xfrm>
            <a:off x="4459288" y="3049589"/>
            <a:ext cx="32813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Confirmed by email: 161</a:t>
            </a:r>
          </a:p>
        </p:txBody>
      </p:sp>
      <p:sp>
        <p:nvSpPr>
          <p:cNvPr id="77837" name="Rectangle 55"/>
          <p:cNvSpPr>
            <a:spLocks noChangeArrowheads="1"/>
          </p:cNvSpPr>
          <p:nvPr/>
        </p:nvSpPr>
        <p:spPr bwMode="auto">
          <a:xfrm>
            <a:off x="4960939" y="4775201"/>
            <a:ext cx="2352675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7838" name="TextBox 56"/>
          <p:cNvSpPr txBox="1">
            <a:spLocks noChangeArrowheads="1"/>
          </p:cNvSpPr>
          <p:nvPr/>
        </p:nvSpPr>
        <p:spPr bwMode="auto">
          <a:xfrm>
            <a:off x="5295901" y="4799014"/>
            <a:ext cx="19272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Smart Quit: 99</a:t>
            </a:r>
          </a:p>
        </p:txBody>
      </p:sp>
      <p:cxnSp>
        <p:nvCxnSpPr>
          <p:cNvPr id="33" name="Straight Connector 61"/>
          <p:cNvCxnSpPr>
            <a:cxnSpLocks noChangeShapeType="1"/>
          </p:cNvCxnSpPr>
          <p:nvPr/>
        </p:nvCxnSpPr>
        <p:spPr bwMode="auto">
          <a:xfrm>
            <a:off x="6100763" y="5197476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7840" name="Rounded Rectangle 65"/>
          <p:cNvSpPr>
            <a:spLocks noChangeArrowheads="1"/>
          </p:cNvSpPr>
          <p:nvPr/>
        </p:nvSpPr>
        <p:spPr bwMode="auto">
          <a:xfrm>
            <a:off x="4927601" y="5510213"/>
            <a:ext cx="2347913" cy="8763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7841" name="TextBox 66"/>
          <p:cNvSpPr txBox="1">
            <a:spLocks noChangeArrowheads="1"/>
          </p:cNvSpPr>
          <p:nvPr/>
        </p:nvSpPr>
        <p:spPr bwMode="auto">
          <a:xfrm>
            <a:off x="3109914" y="5478464"/>
            <a:ext cx="1927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70-day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Follow-up: 80</a:t>
            </a:r>
          </a:p>
        </p:txBody>
      </p:sp>
      <p:sp>
        <p:nvSpPr>
          <p:cNvPr id="77842" name="TextBox 68"/>
          <p:cNvSpPr txBox="1">
            <a:spLocks noChangeArrowheads="1"/>
          </p:cNvSpPr>
          <p:nvPr/>
        </p:nvSpPr>
        <p:spPr bwMode="auto">
          <a:xfrm>
            <a:off x="5138738" y="5478464"/>
            <a:ext cx="1924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70-day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Follow-up: 84</a:t>
            </a:r>
          </a:p>
        </p:txBody>
      </p:sp>
    </p:spTree>
    <p:extLst>
      <p:ext uri="{BB962C8B-B14F-4D97-AF65-F5344CB8AC3E}">
        <p14:creationId xmlns:p14="http://schemas.microsoft.com/office/powerpoint/2010/main" val="1926701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1982788" y="141288"/>
            <a:ext cx="8501062" cy="685800"/>
          </a:xfrm>
        </p:spPr>
        <p:txBody>
          <a:bodyPr/>
          <a:lstStyle/>
          <a:p>
            <a:pPr>
              <a:defRPr/>
            </a:pPr>
            <a:r>
              <a:rPr lang="en-US" sz="2900" b="0" dirty="0">
                <a:latin typeface="Geogrotesque SemiBold"/>
                <a:cs typeface="Geogrotesque SemiBold"/>
              </a:rPr>
              <a:t>Cessation &amp; Reduction: 2.0 vs. 1.0 </a:t>
            </a:r>
          </a:p>
        </p:txBody>
      </p:sp>
      <p:graphicFrame>
        <p:nvGraphicFramePr>
          <p:cNvPr id="5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285871"/>
              </p:ext>
            </p:extLst>
          </p:nvPr>
        </p:nvGraphicFramePr>
        <p:xfrm>
          <a:off x="1985964" y="1341438"/>
          <a:ext cx="8212137" cy="928839"/>
        </p:xfrm>
        <a:graphic>
          <a:graphicData uri="http://schemas.openxmlformats.org/drawingml/2006/table">
            <a:tbl>
              <a:tblPr/>
              <a:tblGrid>
                <a:gridCol w="315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3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7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/>
                          <a:ea typeface="Batang" pitchFamily="18" charset="-127"/>
                          <a:cs typeface="Geogrotesque SemiBold"/>
                        </a:rPr>
                        <a:t>70-Day Follow-up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/>
                        <a:ea typeface="Batang" pitchFamily="18" charset="-127"/>
                        <a:cs typeface="Geogrotesque SemiBold"/>
                      </a:endParaRPr>
                    </a:p>
                  </a:txBody>
                  <a:tcPr marL="91434" marR="91434" marT="45704" marB="45704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/>
                          <a:ea typeface="Batang" pitchFamily="18" charset="-127"/>
                          <a:cs typeface="Geogrotesque SemiBold"/>
                        </a:rPr>
                        <a:t>2.0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/>
                        <a:ea typeface="Batang" pitchFamily="18" charset="-127"/>
                        <a:cs typeface="Geogrotesque SemiBold"/>
                      </a:endParaRPr>
                    </a:p>
                  </a:txBody>
                  <a:tcPr marL="91434" marR="91434" marT="45704" marB="45704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/>
                          <a:ea typeface="Batang" pitchFamily="18" charset="-127"/>
                          <a:cs typeface="Geogrotesque SemiBold"/>
                        </a:rPr>
                        <a:t>1.0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/>
                        <a:ea typeface="Batang" pitchFamily="18" charset="-127"/>
                        <a:cs typeface="Geogrotesque SemiBold"/>
                      </a:endParaRPr>
                    </a:p>
                  </a:txBody>
                  <a:tcPr marL="91434" marR="91434" marT="45704" marB="45704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1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Medium"/>
                          <a:ea typeface="Batang" pitchFamily="18" charset="-127"/>
                          <a:cs typeface="Geogrotesque Medium"/>
                        </a:rPr>
                        <a:t>Reduced Smoking</a:t>
                      </a:r>
                    </a:p>
                  </a:txBody>
                  <a:tcPr marL="91434" marR="91434" marT="45704" marB="457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Medium"/>
                          <a:ea typeface="Batang" pitchFamily="18" charset="-127"/>
                          <a:cs typeface="Geogrotesque Medium"/>
                        </a:rPr>
                        <a:t>75%</a:t>
                      </a:r>
                    </a:p>
                  </a:txBody>
                  <a:tcPr marL="91434" marR="91434" marT="45704" marB="457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Medium"/>
                          <a:ea typeface="Batang" pitchFamily="18" charset="-127"/>
                          <a:cs typeface="Geogrotesque Medium"/>
                        </a:rPr>
                        <a:t>32%</a:t>
                      </a:r>
                    </a:p>
                  </a:txBody>
                  <a:tcPr marL="91434" marR="91434" marT="45704" marB="4570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377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2788" y="141288"/>
            <a:ext cx="8501062" cy="685800"/>
          </a:xfrm>
        </p:spPr>
        <p:txBody>
          <a:bodyPr/>
          <a:lstStyle/>
          <a:p>
            <a:pPr>
              <a:defRPr/>
            </a:pPr>
            <a:r>
              <a:rPr lang="en-US" sz="2900" b="0" dirty="0" err="1">
                <a:latin typeface="Geogrotesque SemiBold"/>
                <a:cs typeface="Geogrotesque SemiBold"/>
              </a:rPr>
              <a:t>SmartQuit</a:t>
            </a:r>
            <a:r>
              <a:rPr lang="en-US" sz="2900" b="0" dirty="0">
                <a:latin typeface="Geogrotesque SemiBold"/>
                <a:cs typeface="Geogrotesque SemiBold"/>
              </a:rPr>
              <a:t> 2.0 Completion Predicts Cessation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517785"/>
              </p:ext>
            </p:extLst>
          </p:nvPr>
        </p:nvGraphicFramePr>
        <p:xfrm>
          <a:off x="2143125" y="1062038"/>
          <a:ext cx="7900988" cy="51323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421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4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17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effectLst/>
                          <a:latin typeface="Geogrotesque Bold"/>
                        </a:rPr>
                        <a:t>Completion Measure</a:t>
                      </a:r>
                      <a:endParaRPr lang="en-US" sz="1600" dirty="0">
                        <a:solidFill>
                          <a:schemeClr val="accent6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effectLst/>
                          <a:latin typeface="Geogrotesque Bold"/>
                        </a:rPr>
                        <a:t> </a:t>
                      </a:r>
                      <a:endParaRPr lang="en-US" sz="1600" dirty="0">
                        <a:solidFill>
                          <a:schemeClr val="accent6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effectLst/>
                          <a:latin typeface="Geogrotesque Bold"/>
                        </a:rPr>
                        <a:t>7-day PPA</a:t>
                      </a:r>
                      <a:endParaRPr lang="en-US" sz="1600" dirty="0">
                        <a:solidFill>
                          <a:schemeClr val="accent6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1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Full Completion of</a:t>
                      </a:r>
                      <a:r>
                        <a:rPr lang="en-US" sz="1600" b="0" baseline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 the </a:t>
                      </a:r>
                      <a:r>
                        <a:rPr lang="en-US" sz="1600" b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Program: 24% of All</a:t>
                      </a:r>
                      <a:r>
                        <a:rPr lang="en-US" sz="1600" b="0" baseline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 </a:t>
                      </a:r>
                      <a:endParaRPr lang="en-US" sz="1600" b="0" dirty="0">
                        <a:solidFill>
                          <a:srgbClr val="1C3B61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eogrotesque Bold"/>
                        </a:rPr>
                        <a:t>OR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eogrotesque Bold"/>
                        </a:rPr>
                        <a:t>4.45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95% CI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1.13, 17.45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p-value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0.032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427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Depth of Completion</a:t>
                      </a:r>
                      <a:endParaRPr lang="en-US" sz="1600" b="1" dirty="0">
                        <a:solidFill>
                          <a:srgbClr val="1C3B61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1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Number of Quit Plan views</a:t>
                      </a:r>
                      <a:endParaRPr lang="en-US" sz="1600" b="0" dirty="0">
                        <a:solidFill>
                          <a:srgbClr val="1C3B61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OR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2.00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95% CI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0.92, 4.34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p-value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0.078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1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Each ACT Module Completed</a:t>
                      </a:r>
                      <a:endParaRPr lang="en-US" sz="1600" b="0" dirty="0">
                        <a:solidFill>
                          <a:srgbClr val="1C3B61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eogrotesque Bold"/>
                        </a:rPr>
                        <a:t>OR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eogrotesque Bold"/>
                        </a:rPr>
                        <a:t>1.27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Geogrotesque Bold"/>
                        </a:rPr>
                        <a:t>95% CI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1.01, 1.60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Geogrotesque Bold"/>
                        </a:rPr>
                        <a:t>p-value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0.042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1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Each Urge Passed Tracked  </a:t>
                      </a:r>
                      <a:endParaRPr lang="en-US" sz="1600" b="0" dirty="0">
                        <a:solidFill>
                          <a:srgbClr val="1C3B61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eogrotesque Bold"/>
                        </a:rPr>
                        <a:t>OR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eogrotesque Bold"/>
                        </a:rPr>
                        <a:t>1.02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95% CI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1.00, 1.03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p-value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eogrotesque Bold"/>
                        </a:rPr>
                        <a:t>0.043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41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1C3B61"/>
                          </a:solidFill>
                          <a:effectLst/>
                          <a:latin typeface="Geogrotesque Bold"/>
                        </a:rPr>
                        <a:t>Number of Anytime Coaching uses</a:t>
                      </a:r>
                      <a:endParaRPr lang="en-US" sz="1600" b="0" dirty="0">
                        <a:solidFill>
                          <a:srgbClr val="1C3B61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eogrotesque Bold"/>
                        </a:rPr>
                        <a:t>OR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eogrotesque Bold"/>
                        </a:rPr>
                        <a:t>0.97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Geogrotesque Bold"/>
                        </a:rPr>
                        <a:t>95% CI</a:t>
                      </a:r>
                      <a:endParaRPr lang="en-US" sz="1600" b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eogrotesque Bold"/>
                        </a:rPr>
                        <a:t>0.87, 1.09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Geogrotesque Bold"/>
                        </a:rPr>
                        <a:t>p-value</a:t>
                      </a:r>
                      <a:endParaRPr lang="en-US" sz="1600" b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Geogrotesque Bold"/>
                        </a:rPr>
                        <a:t>0.624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Geogrotesque Bold"/>
                        <a:ea typeface="Calibri"/>
                        <a:cs typeface="Times New Roman"/>
                      </a:endParaRPr>
                    </a:p>
                  </a:txBody>
                  <a:tcPr marL="49152" marR="49152" marT="0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2990" name="Content Placeholder 6"/>
          <p:cNvSpPr txBox="1">
            <a:spLocks/>
          </p:cNvSpPr>
          <p:nvPr/>
        </p:nvSpPr>
        <p:spPr bwMode="auto">
          <a:xfrm>
            <a:off x="2143125" y="6213528"/>
            <a:ext cx="81629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tabLst>
                <a:tab pos="342900" algn="l"/>
              </a:tabLst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tabLst>
                <a:tab pos="342900" algn="l"/>
              </a:tabLst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tabLst>
                <a:tab pos="342900" algn="l"/>
              </a:tabLst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Medium Italic" charset="0"/>
                <a:ea typeface="ヒラギノ角ゴ Pro W3" charset="-128"/>
                <a:cs typeface="+mn-cs"/>
              </a:rPr>
              <a:t>(Zeng, Heffner, Copeland, Mull, &amp; Bricker., 2016; Addictive Behaviors) </a:t>
            </a:r>
          </a:p>
        </p:txBody>
      </p:sp>
    </p:spTree>
    <p:extLst>
      <p:ext uri="{BB962C8B-B14F-4D97-AF65-F5344CB8AC3E}">
        <p14:creationId xmlns:p14="http://schemas.microsoft.com/office/powerpoint/2010/main" val="344441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gradient.eps">
            <a:extLst>
              <a:ext uri="{FF2B5EF4-FFF2-40B4-BE49-F238E27FC236}">
                <a16:creationId xmlns:a16="http://schemas.microsoft.com/office/drawing/2014/main" id="{0166F4C0-78E2-4369-8D14-209215B28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8764"/>
            <a:ext cx="9144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F67F6B-9232-4359-80C0-E576DF174C24}"/>
              </a:ext>
            </a:extLst>
          </p:cNvPr>
          <p:cNvSpPr/>
          <p:nvPr/>
        </p:nvSpPr>
        <p:spPr bwMode="auto">
          <a:xfrm>
            <a:off x="1793875" y="6400801"/>
            <a:ext cx="8566150" cy="40481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0D1A983-86FE-4216-BC75-0A8AED53ED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B62EA18-A8E1-46E3-879A-9EC8099539D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4000" y="1970089"/>
            <a:ext cx="9144000" cy="2497137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marL="0" algn="ctr">
              <a:lnSpc>
                <a:spcPct val="90000"/>
              </a:lnSpc>
              <a:defRPr/>
            </a:pPr>
            <a:r>
              <a:rPr lang="en-US" sz="4000" dirty="0">
                <a:solidFill>
                  <a:srgbClr val="FFFFFF"/>
                </a:solidFill>
                <a:latin typeface="Geogrotesque SemiBold"/>
                <a:cs typeface="Geogrotesque SemiBold"/>
              </a:rPr>
              <a:t>  From SMARTQUIT to ICANQUIT: 2016 to 2021 </a:t>
            </a:r>
          </a:p>
        </p:txBody>
      </p:sp>
    </p:spTree>
    <p:extLst>
      <p:ext uri="{BB962C8B-B14F-4D97-AF65-F5344CB8AC3E}">
        <p14:creationId xmlns:p14="http://schemas.microsoft.com/office/powerpoint/2010/main" val="1915770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3" cy="228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pitchFamily="34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622954" y="192599"/>
            <a:ext cx="9435446" cy="685800"/>
          </a:xfrm>
        </p:spPr>
        <p:txBody>
          <a:bodyPr/>
          <a:lstStyle/>
          <a:p>
            <a:pPr>
              <a:defRPr/>
            </a:pPr>
            <a:r>
              <a:rPr lang="en-US" sz="2900" b="0" dirty="0">
                <a:latin typeface="Geogrotesque SemiBold"/>
                <a:cs typeface="Geogrotesque SemiBold"/>
              </a:rPr>
              <a:t>UX Design Research Findings: 7 New Engagement Features</a:t>
            </a:r>
          </a:p>
        </p:txBody>
      </p:sp>
      <p:sp>
        <p:nvSpPr>
          <p:cNvPr id="102404" name="Content Placeholder 6"/>
          <p:cNvSpPr txBox="1">
            <a:spLocks/>
          </p:cNvSpPr>
          <p:nvPr/>
        </p:nvSpPr>
        <p:spPr bwMode="auto">
          <a:xfrm>
            <a:off x="1378406" y="1120851"/>
            <a:ext cx="9081982" cy="512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tabLst>
                <a:tab pos="342900" algn="l"/>
              </a:tabLst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tabLst>
                <a:tab pos="342900" algn="l"/>
              </a:tabLst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tabLst>
                <a:tab pos="342900" algn="l"/>
              </a:tabLst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• Show prog</a:t>
            </a:r>
            <a:r>
              <a:rPr lang="en-US" altLang="en-US" sz="2600" dirty="0" err="1">
                <a:latin typeface="Geogrotesque SemiBold" charset="0"/>
                <a:ea typeface="MS PGothic" panose="020B0600070205080204" pitchFamily="34" charset="-128"/>
              </a:rPr>
              <a:t>ress</a:t>
            </a:r>
            <a:r>
              <a:rPr lang="en-US" altLang="en-US" sz="2600" dirty="0">
                <a:latin typeface="Geogrotesque SemiBold" charset="0"/>
                <a:ea typeface="MS PGothic" panose="020B0600070205080204" pitchFamily="34" charset="-128"/>
              </a:rPr>
              <a:t> indicators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lang="en-US" altLang="en-US" sz="2600" dirty="0">
                <a:latin typeface="Geogrotesque SemiBold" charset="0"/>
                <a:ea typeface="MS PGothic" panose="020B0600070205080204" pitchFamily="34" charset="-128"/>
              </a:rPr>
              <a:t>• Simple tracking of smoking and urges passed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defRPr/>
            </a:pPr>
            <a:r>
              <a:rPr lang="en-US" altLang="en-US" sz="2600" dirty="0">
                <a:latin typeface="Geogrotesque SemiBold" charset="0"/>
                <a:ea typeface="MS PGothic" panose="020B0600070205080204" pitchFamily="34" charset="-128"/>
              </a:rPr>
              <a:t>• Gamification of pre vs post quit levels 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tabLst/>
              <a:defRPr/>
            </a:pPr>
            <a:r>
              <a:rPr lang="en-US" altLang="en-US" sz="2600" dirty="0">
                <a:latin typeface="Geogrotesque SemiBold" charset="0"/>
                <a:ea typeface="MS PGothic" panose="020B0600070205080204" pitchFamily="34" charset="-128"/>
              </a:rPr>
              <a:t>• Advanced peer as a digital coach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tabLst/>
              <a:defRPr/>
            </a:pPr>
            <a:r>
              <a:rPr lang="en-US" altLang="en-US" sz="2600" dirty="0">
                <a:latin typeface="Geogrotesque SemiBold" charset="0"/>
                <a:ea typeface="MS PGothic" panose="020B0600070205080204" pitchFamily="34" charset="-128"/>
              </a:rPr>
              <a:t>• Storytelling to teach coping skills and motivate 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tabLst/>
              <a:defRPr/>
            </a:pPr>
            <a:r>
              <a:rPr lang="en-US" altLang="en-US" sz="2600" dirty="0">
                <a:latin typeface="Geogrotesque SemiBold" charset="0"/>
                <a:ea typeface="MS PGothic" panose="020B0600070205080204" pitchFamily="34" charset="-128"/>
              </a:rPr>
              <a:t>• On-demand urge help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tabLst/>
              <a:defRPr/>
            </a:pPr>
            <a:r>
              <a:rPr lang="en-US" altLang="en-US" sz="2600" dirty="0">
                <a:latin typeface="Geogrotesque SemiBold" charset="0"/>
                <a:ea typeface="MS PGothic" panose="020B0600070205080204" pitchFamily="34" charset="-128"/>
              </a:rPr>
              <a:t>• Medication use and compliance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tabLst/>
              <a:defRPr/>
            </a:pPr>
            <a:endParaRPr lang="en-US" altLang="en-US" sz="2400" b="1" dirty="0">
              <a:latin typeface="Geogrotesque SemiBold" charset="0"/>
              <a:ea typeface="MS PGothic" panose="020B0600070205080204" pitchFamily="34" charset="-128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tabLst/>
              <a:defRPr/>
            </a:pPr>
            <a:endParaRPr lang="en-US" altLang="en-US" sz="2400" b="1" dirty="0">
              <a:latin typeface="Geogrotesque SemiBold" charset="0"/>
              <a:ea typeface="MS PGothic" panose="020B0600070205080204" pitchFamily="34" charset="-128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tabLst/>
              <a:defRPr/>
            </a:pPr>
            <a:endParaRPr lang="en-US" altLang="en-US" sz="2400" b="1" dirty="0">
              <a:latin typeface="Geogrotesque SemiBold" charset="0"/>
              <a:ea typeface="MS PGothic" panose="020B0600070205080204" pitchFamily="34" charset="-128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defRPr/>
            </a:pPr>
            <a:endParaRPr lang="en-US" altLang="en-US" sz="2400" dirty="0">
              <a:latin typeface="Geogrotesque SemiBold" charset="0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lang="en-US" altLang="en-US" sz="2400" b="1" dirty="0">
                <a:latin typeface="Geogrotesque SemiBold" charset="0"/>
                <a:ea typeface="MS PGothic" panose="020B0600070205080204" pitchFamily="34" charset="-128"/>
              </a:rPr>
              <a:t>	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72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3" cy="228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pitchFamily="34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612230" y="136525"/>
            <a:ext cx="9425388" cy="728288"/>
          </a:xfrm>
        </p:spPr>
        <p:txBody>
          <a:bodyPr/>
          <a:lstStyle/>
          <a:p>
            <a:pPr>
              <a:defRPr/>
            </a:pPr>
            <a:r>
              <a:rPr lang="en-US" sz="2900" b="0" dirty="0">
                <a:latin typeface="Geogrotesque SemiBold"/>
                <a:cs typeface="Geogrotesque SemiBold"/>
              </a:rPr>
              <a:t> Implementation of Progress Indicators: Streaks and Badges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BA932-0942-4023-A59D-C67A95EE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662" y="1032901"/>
            <a:ext cx="2445128" cy="5291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17C9A-C3C1-4738-9B3A-C0ADF284B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30" y="1032908"/>
            <a:ext cx="2445128" cy="529187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26FA9C3-AE25-4FF4-A44E-1D62CD297792}"/>
              </a:ext>
            </a:extLst>
          </p:cNvPr>
          <p:cNvSpPr/>
          <p:nvPr/>
        </p:nvSpPr>
        <p:spPr bwMode="auto">
          <a:xfrm>
            <a:off x="0" y="5755205"/>
            <a:ext cx="494872" cy="484632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6675DA-4C7C-4EBD-9D18-FC8F4ACA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647" y="1032901"/>
            <a:ext cx="2445129" cy="5291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809CD1-E795-4744-8CFD-1560D9D73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154" y="1032899"/>
            <a:ext cx="2445130" cy="52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Preparing to Quit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EA6D0-CA7C-EB40-9F7E-9EDCE6751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778" y="1092820"/>
            <a:ext cx="2663822" cy="576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7A06FE-AE8E-2A4B-A1A1-A48750588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945" y="1092820"/>
            <a:ext cx="2663822" cy="5765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F2FE16-0408-004E-A468-73E17B15E5B1}"/>
              </a:ext>
            </a:extLst>
          </p:cNvPr>
          <p:cNvSpPr txBox="1"/>
          <p:nvPr/>
        </p:nvSpPr>
        <p:spPr>
          <a:xfrm>
            <a:off x="441236" y="1700560"/>
            <a:ext cx="1989730" cy="2536903"/>
          </a:xfrm>
          <a:prstGeom prst="rect">
            <a:avLst/>
          </a:prstGeom>
        </p:spPr>
        <p:txBody>
          <a:bodyPr wrap="square" rtlCol="0" anchor="ctr">
            <a:normAutofit fontScale="92500" lnSpcReduction="20000"/>
          </a:bodyPr>
          <a:lstStyle/>
          <a:p>
            <a:r>
              <a:rPr lang="en-US" sz="2800" i="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Gamified Levels Train Awareness of Urges &amp; Willingness to Have Cravings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35102-27BA-384B-A1C5-21914ECB1B71}"/>
              </a:ext>
            </a:extLst>
          </p:cNvPr>
          <p:cNvSpPr txBox="1"/>
          <p:nvPr/>
        </p:nvSpPr>
        <p:spPr>
          <a:xfrm>
            <a:off x="6704402" y="1700560"/>
            <a:ext cx="2148653" cy="3016913"/>
          </a:xfrm>
          <a:prstGeom prst="rect">
            <a:avLst/>
          </a:prstGeom>
        </p:spPr>
        <p:txBody>
          <a:bodyPr wrap="square" rtlCol="0" anchor="ctr">
            <a:normAutofit fontScale="92500" lnSpcReduction="20000"/>
          </a:bodyPr>
          <a:lstStyle/>
          <a:p>
            <a:r>
              <a:rPr lang="en-US" sz="2800" i="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Digital Peer Coach (“Nancy”) Trains Perspective Taking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&amp; Coping Skills </a:t>
            </a:r>
            <a:r>
              <a:rPr lang="en-US" sz="2800" i="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Via Storytelling</a:t>
            </a:r>
          </a:p>
        </p:txBody>
      </p:sp>
    </p:spTree>
    <p:extLst>
      <p:ext uri="{BB962C8B-B14F-4D97-AF65-F5344CB8AC3E}">
        <p14:creationId xmlns:p14="http://schemas.microsoft.com/office/powerpoint/2010/main" val="107120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After You Quit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2FE16-0408-004E-A468-73E17B15E5B1}"/>
              </a:ext>
            </a:extLst>
          </p:cNvPr>
          <p:cNvSpPr txBox="1"/>
          <p:nvPr/>
        </p:nvSpPr>
        <p:spPr>
          <a:xfrm>
            <a:off x="441236" y="1700560"/>
            <a:ext cx="1989730" cy="3674328"/>
          </a:xfrm>
          <a:prstGeom prst="rect">
            <a:avLst/>
          </a:prstGeom>
        </p:spPr>
        <p:txBody>
          <a:bodyPr wrap="square" rtlCol="0" anchor="ctr">
            <a:normAutofit lnSpcReduction="10000"/>
          </a:bodyPr>
          <a:lstStyle/>
          <a:p>
            <a:r>
              <a:rPr lang="en-US" sz="2800" i="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Gamified Levels Reinforce 4 Post-Quit Weeks of Relapse Prevention  Skills Training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35102-27BA-384B-A1C5-21914ECB1B71}"/>
              </a:ext>
            </a:extLst>
          </p:cNvPr>
          <p:cNvSpPr txBox="1"/>
          <p:nvPr/>
        </p:nvSpPr>
        <p:spPr>
          <a:xfrm>
            <a:off x="6735337" y="1438505"/>
            <a:ext cx="2013746" cy="333700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r>
              <a:rPr lang="en-US" sz="2800" i="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“Nancy” Trains Smoke-Free Life: Values-Guided Vision &amp; Actions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3A16E5-A8EA-7F42-80BD-219BC14D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405" y="1092820"/>
            <a:ext cx="3033132" cy="6963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BC1C0-8484-6C44-A7DD-7A1122D39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083" y="1145788"/>
            <a:ext cx="316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88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D95CD9E-3447-40AB-A391-6816634E99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1C3B61"/>
                </a:solidFill>
                <a:latin typeface="Geogrotesque Bold" charset="0"/>
              </a:rPr>
              <a:t>©2016 Fred Hutchinson Cancer Research Center </a:t>
            </a:r>
          </a:p>
        </p:txBody>
      </p:sp>
      <p:pic>
        <p:nvPicPr>
          <p:cNvPr id="84995" name="Picture 2" descr="gradient.eps">
            <a:extLst>
              <a:ext uri="{FF2B5EF4-FFF2-40B4-BE49-F238E27FC236}">
                <a16:creationId xmlns:a16="http://schemas.microsoft.com/office/drawing/2014/main" id="{7DED555A-5463-4BDC-97C2-782F739D1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8764"/>
            <a:ext cx="9144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9955119-9D55-4489-9293-439A45A6D88F}"/>
              </a:ext>
            </a:extLst>
          </p:cNvPr>
          <p:cNvSpPr txBox="1">
            <a:spLocks/>
          </p:cNvSpPr>
          <p:nvPr/>
        </p:nvSpPr>
        <p:spPr bwMode="auto">
          <a:xfrm>
            <a:off x="7751763" y="6492875"/>
            <a:ext cx="25574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algn="r" eaLnBrk="1" hangingPunct="1">
              <a:defRPr/>
            </a:pPr>
            <a:r>
              <a:rPr lang="en-US" sz="600">
                <a:solidFill>
                  <a:srgbClr val="1C3B61"/>
                </a:solidFill>
                <a:latin typeface="Geogrotesque Bold" charset="0"/>
              </a:rPr>
              <a:t>©2016 Fred Hutchinson Cancer Research Center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1A2AA-9504-497B-B6F3-20FE8E8B711A}"/>
              </a:ext>
            </a:extLst>
          </p:cNvPr>
          <p:cNvSpPr/>
          <p:nvPr/>
        </p:nvSpPr>
        <p:spPr bwMode="auto">
          <a:xfrm>
            <a:off x="1793875" y="6400801"/>
            <a:ext cx="8566150" cy="40481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solidFill>
                <a:srgbClr val="1C3B61"/>
              </a:solidFill>
              <a:latin typeface="Times New Roman" panose="02020603050405020304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4836F95-D926-49DA-AFD3-AB80D83296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04950" y="1729528"/>
            <a:ext cx="9144000" cy="2735262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marL="0" algn="ctr">
              <a:lnSpc>
                <a:spcPct val="90000"/>
              </a:lnSpc>
              <a:defRPr/>
            </a:pPr>
            <a:r>
              <a:rPr lang="en-US" sz="4000" dirty="0" err="1">
                <a:solidFill>
                  <a:srgbClr val="FFFFFF"/>
                </a:solidFill>
                <a:latin typeface="Geogrotesque SemiBold"/>
                <a:cs typeface="Geogrotesque SemiBold"/>
              </a:rPr>
              <a:t>iCanQuit</a:t>
            </a:r>
            <a:r>
              <a:rPr lang="en-US" sz="4000" dirty="0">
                <a:solidFill>
                  <a:srgbClr val="FFFFFF"/>
                </a:solidFill>
                <a:latin typeface="Geogrotesque SemiBold"/>
                <a:cs typeface="Geogrotesque SemiBold"/>
              </a:rPr>
              <a:t> Full Scale Randomized Trial</a:t>
            </a:r>
          </a:p>
        </p:txBody>
      </p:sp>
    </p:spTree>
    <p:extLst>
      <p:ext uri="{BB962C8B-B14F-4D97-AF65-F5344CB8AC3E}">
        <p14:creationId xmlns:p14="http://schemas.microsoft.com/office/powerpoint/2010/main" val="421849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22BF89-6AA9-4FE2-9020-2407EF11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Smartphone Applications: High Reach + Low Efficacy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CF8C2-D9CA-41FA-A204-C938E862F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490  Applications for Quitting Smoking</a:t>
            </a:r>
          </a:p>
          <a:p>
            <a:r>
              <a:rPr lang="en-US" dirty="0"/>
              <a:t>4 Million Downloads Per Year</a:t>
            </a:r>
          </a:p>
          <a:p>
            <a:r>
              <a:rPr lang="en-US" dirty="0"/>
              <a:t>2019 Cochrane Review: Risk Ratio: 1.00 (95% CI, 0.66-1.52; </a:t>
            </a:r>
            <a:r>
              <a:rPr lang="en-US" i="1" dirty="0"/>
              <a:t>I</a:t>
            </a:r>
            <a:r>
              <a:rPr lang="en-US" baseline="30000" dirty="0"/>
              <a:t>2</a:t>
            </a:r>
            <a:r>
              <a:rPr lang="en-US" dirty="0"/>
              <a:t> = 59%; N = 3079) </a:t>
            </a:r>
          </a:p>
          <a:p>
            <a:r>
              <a:rPr lang="en-US" dirty="0"/>
              <a:t>4% to 18% quit rates</a:t>
            </a:r>
          </a:p>
          <a:p>
            <a:r>
              <a:rPr lang="en-US" dirty="0"/>
              <a:t>2020 Surgeon General Report Concludes: “Evidence is inadequate”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Geographic Locations of Randomized Participants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EDC35-DBB4-44E0-B612-166073EA7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1" y="1006462"/>
            <a:ext cx="8229617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6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03EEC46-B958-4FAD-83F7-EBD6DEC7F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B90F0F73-6B1F-45BB-88AE-3F1BE45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63" y="187166"/>
            <a:ext cx="8724323" cy="685800"/>
          </a:xfrm>
        </p:spPr>
        <p:txBody>
          <a:bodyPr/>
          <a:lstStyle/>
          <a:p>
            <a:pPr>
              <a:defRPr/>
            </a:pPr>
            <a:r>
              <a:rPr lang="en-US" sz="2900" b="0" dirty="0">
                <a:latin typeface="Geogrotesque SemiBold"/>
                <a:cs typeface="Geogrotesque SemiBold"/>
              </a:rPr>
              <a:t>Baseline Demographic Variables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AC8ED-5B1B-4041-910D-80E593A4D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15" y="1400449"/>
            <a:ext cx="5167746" cy="47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33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03EEC46-B958-4FAD-83F7-EBD6DEC7F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B90F0F73-6B1F-45BB-88AE-3F1BE45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7" y="201297"/>
            <a:ext cx="8724323" cy="685800"/>
          </a:xfrm>
        </p:spPr>
        <p:txBody>
          <a:bodyPr/>
          <a:lstStyle/>
          <a:p>
            <a:pPr>
              <a:defRPr/>
            </a:pPr>
            <a:r>
              <a:rPr lang="en-US" sz="2900" b="0" dirty="0">
                <a:latin typeface="Geogrotesque SemiBold"/>
                <a:cs typeface="Geogrotesque SemiBold"/>
              </a:rPr>
              <a:t>Baseline Smoking Variables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63F60-079D-428E-AEA0-96C3BDDC3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762" y="1349059"/>
            <a:ext cx="5969852" cy="46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3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3" cy="228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71683" name="Rectangle 29"/>
          <p:cNvSpPr>
            <a:spLocks noChangeArrowheads="1"/>
          </p:cNvSpPr>
          <p:nvPr/>
        </p:nvSpPr>
        <p:spPr bwMode="auto">
          <a:xfrm>
            <a:off x="4333875" y="1217616"/>
            <a:ext cx="3532188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84" name="Rectangle 37"/>
          <p:cNvSpPr>
            <a:spLocks noChangeArrowheads="1"/>
          </p:cNvSpPr>
          <p:nvPr/>
        </p:nvSpPr>
        <p:spPr bwMode="auto">
          <a:xfrm>
            <a:off x="4333875" y="1849441"/>
            <a:ext cx="3532188" cy="4206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5783" y="154116"/>
            <a:ext cx="9812084" cy="694058"/>
          </a:xfrm>
        </p:spPr>
        <p:txBody>
          <a:bodyPr/>
          <a:lstStyle/>
          <a:p>
            <a:pPr>
              <a:defRPr/>
            </a:pPr>
            <a:r>
              <a:rPr lang="en-US" b="0" dirty="0" err="1">
                <a:cs typeface="Geogrotesque SemiBold"/>
              </a:rPr>
              <a:t>iCanQuit</a:t>
            </a:r>
            <a:r>
              <a:rPr lang="en-US" b="0" dirty="0">
                <a:cs typeface="Geogrotesque SemiBold"/>
              </a:rPr>
              <a:t> RCT Experimental Design and Retention</a:t>
            </a:r>
          </a:p>
        </p:txBody>
      </p:sp>
      <p:sp>
        <p:nvSpPr>
          <p:cNvPr id="71688" name="TextBox 30"/>
          <p:cNvSpPr txBox="1">
            <a:spLocks noChangeArrowheads="1"/>
          </p:cNvSpPr>
          <p:nvPr/>
        </p:nvSpPr>
        <p:spPr bwMode="auto">
          <a:xfrm>
            <a:off x="4845050" y="1198565"/>
            <a:ext cx="25098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Screened: 12881</a:t>
            </a:r>
          </a:p>
        </p:txBody>
      </p:sp>
      <p:cxnSp>
        <p:nvCxnSpPr>
          <p:cNvPr id="10" name="Straight Connector 48"/>
          <p:cNvCxnSpPr>
            <a:cxnSpLocks noChangeShapeType="1"/>
          </p:cNvCxnSpPr>
          <p:nvPr/>
        </p:nvCxnSpPr>
        <p:spPr bwMode="auto">
          <a:xfrm>
            <a:off x="6096000" y="1530139"/>
            <a:ext cx="0" cy="12289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1690" name="TextBox 39"/>
          <p:cNvSpPr txBox="1">
            <a:spLocks noChangeArrowheads="1"/>
          </p:cNvSpPr>
          <p:nvPr/>
        </p:nvSpPr>
        <p:spPr bwMode="auto">
          <a:xfrm>
            <a:off x="4849813" y="1828803"/>
            <a:ext cx="25003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Eligible: </a:t>
            </a:r>
            <a:r>
              <a:rPr lang="en-US" altLang="en-US" sz="2100" dirty="0">
                <a:solidFill>
                  <a:srgbClr val="FFFFFF"/>
                </a:solidFill>
                <a:latin typeface="Geogrotesque Medium" charset="0"/>
              </a:rPr>
              <a:t>6559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grotesque Medium" charset="0"/>
              <a:ea typeface="ヒラギノ角ゴ Pro W3" charset="-128"/>
              <a:cs typeface="+mn-cs"/>
            </a:endParaRPr>
          </a:p>
        </p:txBody>
      </p:sp>
      <p:sp>
        <p:nvSpPr>
          <p:cNvPr id="71693" name="Diamond 16"/>
          <p:cNvSpPr>
            <a:spLocks noChangeArrowheads="1"/>
          </p:cNvSpPr>
          <p:nvPr/>
        </p:nvSpPr>
        <p:spPr bwMode="auto">
          <a:xfrm>
            <a:off x="4333875" y="2759080"/>
            <a:ext cx="3524251" cy="801688"/>
          </a:xfrm>
          <a:prstGeom prst="diamond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94" name="TextBox 52"/>
          <p:cNvSpPr txBox="1">
            <a:spLocks noChangeArrowheads="1"/>
          </p:cNvSpPr>
          <p:nvPr/>
        </p:nvSpPr>
        <p:spPr bwMode="auto">
          <a:xfrm>
            <a:off x="4470400" y="2938682"/>
            <a:ext cx="32813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Randomized: 2415</a:t>
            </a:r>
          </a:p>
        </p:txBody>
      </p:sp>
      <p:cxnSp>
        <p:nvCxnSpPr>
          <p:cNvPr id="16" name="Straight Connector 59"/>
          <p:cNvCxnSpPr>
            <a:cxnSpLocks noChangeShapeType="1"/>
          </p:cNvCxnSpPr>
          <p:nvPr/>
        </p:nvCxnSpPr>
        <p:spPr bwMode="auto">
          <a:xfrm flipH="1">
            <a:off x="4223544" y="3401221"/>
            <a:ext cx="1243012" cy="646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60"/>
          <p:cNvCxnSpPr>
            <a:cxnSpLocks noChangeShapeType="1"/>
          </p:cNvCxnSpPr>
          <p:nvPr/>
        </p:nvCxnSpPr>
        <p:spPr bwMode="auto">
          <a:xfrm>
            <a:off x="6760627" y="3354607"/>
            <a:ext cx="1363663" cy="654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1697" name="Rectangle 55"/>
          <p:cNvSpPr>
            <a:spLocks noChangeArrowheads="1"/>
          </p:cNvSpPr>
          <p:nvPr/>
        </p:nvSpPr>
        <p:spPr bwMode="auto">
          <a:xfrm>
            <a:off x="3047206" y="4027889"/>
            <a:ext cx="2352675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98" name="TextBox 56"/>
          <p:cNvSpPr txBox="1">
            <a:spLocks noChangeArrowheads="1"/>
          </p:cNvSpPr>
          <p:nvPr/>
        </p:nvSpPr>
        <p:spPr bwMode="auto">
          <a:xfrm>
            <a:off x="3109916" y="4001277"/>
            <a:ext cx="192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iCanQuit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: 1214</a:t>
            </a:r>
          </a:p>
        </p:txBody>
      </p:sp>
      <p:sp>
        <p:nvSpPr>
          <p:cNvPr id="71699" name="Rectangle 57"/>
          <p:cNvSpPr>
            <a:spLocks noChangeArrowheads="1"/>
          </p:cNvSpPr>
          <p:nvPr/>
        </p:nvSpPr>
        <p:spPr bwMode="auto">
          <a:xfrm>
            <a:off x="6993415" y="4016811"/>
            <a:ext cx="2352675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700" name="TextBox 58"/>
          <p:cNvSpPr txBox="1">
            <a:spLocks noChangeArrowheads="1"/>
          </p:cNvSpPr>
          <p:nvPr/>
        </p:nvSpPr>
        <p:spPr bwMode="auto">
          <a:xfrm>
            <a:off x="7058166" y="4008022"/>
            <a:ext cx="221586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Quit Guide: 1201</a:t>
            </a:r>
          </a:p>
        </p:txBody>
      </p:sp>
      <p:cxnSp>
        <p:nvCxnSpPr>
          <p:cNvPr id="22" name="Straight Connector 61"/>
          <p:cNvCxnSpPr>
            <a:cxnSpLocks noChangeShapeType="1"/>
          </p:cNvCxnSpPr>
          <p:nvPr/>
        </p:nvCxnSpPr>
        <p:spPr bwMode="auto">
          <a:xfrm>
            <a:off x="4221150" y="4370275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64"/>
          <p:cNvCxnSpPr>
            <a:cxnSpLocks noChangeShapeType="1"/>
          </p:cNvCxnSpPr>
          <p:nvPr/>
        </p:nvCxnSpPr>
        <p:spPr bwMode="auto">
          <a:xfrm>
            <a:off x="8187006" y="4381071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1703" name="Rounded Rectangle 65"/>
          <p:cNvSpPr>
            <a:spLocks noChangeArrowheads="1"/>
          </p:cNvSpPr>
          <p:nvPr/>
        </p:nvSpPr>
        <p:spPr bwMode="auto">
          <a:xfrm>
            <a:off x="3047206" y="4760800"/>
            <a:ext cx="2352674" cy="4176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704" name="TextBox 66"/>
          <p:cNvSpPr txBox="1">
            <a:spLocks noChangeArrowheads="1"/>
          </p:cNvSpPr>
          <p:nvPr/>
        </p:nvSpPr>
        <p:spPr bwMode="auto">
          <a:xfrm>
            <a:off x="3251318" y="4749262"/>
            <a:ext cx="192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3 Month: 86%</a:t>
            </a:r>
          </a:p>
        </p:txBody>
      </p:sp>
      <p:sp>
        <p:nvSpPr>
          <p:cNvPr id="71705" name="Rounded Rectangle 67"/>
          <p:cNvSpPr>
            <a:spLocks noChangeArrowheads="1"/>
          </p:cNvSpPr>
          <p:nvPr/>
        </p:nvSpPr>
        <p:spPr bwMode="auto">
          <a:xfrm>
            <a:off x="7058166" y="4759419"/>
            <a:ext cx="2287921" cy="4222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706" name="TextBox 68"/>
          <p:cNvSpPr txBox="1">
            <a:spLocks noChangeArrowheads="1"/>
          </p:cNvSpPr>
          <p:nvPr/>
        </p:nvSpPr>
        <p:spPr bwMode="auto">
          <a:xfrm>
            <a:off x="7239307" y="4749210"/>
            <a:ext cx="19256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3 Month: 87%</a:t>
            </a:r>
          </a:p>
        </p:txBody>
      </p:sp>
      <p:sp>
        <p:nvSpPr>
          <p:cNvPr id="28" name="TextBox 66">
            <a:extLst>
              <a:ext uri="{FF2B5EF4-FFF2-40B4-BE49-F238E27FC236}">
                <a16:creationId xmlns:a16="http://schemas.microsoft.com/office/drawing/2014/main" id="{401EBC82-80C9-46D5-9277-74165B96E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834" y="5322098"/>
            <a:ext cx="192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3 Month: 87%</a:t>
            </a:r>
          </a:p>
        </p:txBody>
      </p:sp>
      <p:sp>
        <p:nvSpPr>
          <p:cNvPr id="29" name="Rounded Rectangle 65">
            <a:extLst>
              <a:ext uri="{FF2B5EF4-FFF2-40B4-BE49-F238E27FC236}">
                <a16:creationId xmlns:a16="http://schemas.microsoft.com/office/drawing/2014/main" id="{E16B1973-4BB8-4796-9084-3C9D69ABB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206" y="5367412"/>
            <a:ext cx="2352674" cy="4176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30" name="Rounded Rectangle 65">
            <a:extLst>
              <a:ext uri="{FF2B5EF4-FFF2-40B4-BE49-F238E27FC236}">
                <a16:creationId xmlns:a16="http://schemas.microsoft.com/office/drawing/2014/main" id="{DB6D8A25-A264-4370-B9ED-0D78F6956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673" y="5974024"/>
            <a:ext cx="2352674" cy="4176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31" name="Rounded Rectangle 65">
            <a:extLst>
              <a:ext uri="{FF2B5EF4-FFF2-40B4-BE49-F238E27FC236}">
                <a16:creationId xmlns:a16="http://schemas.microsoft.com/office/drawing/2014/main" id="{BA32C058-E1B7-4481-85F9-B9DF47D3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166" y="5365925"/>
            <a:ext cx="2352674" cy="4176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32" name="Rounded Rectangle 65">
            <a:extLst>
              <a:ext uri="{FF2B5EF4-FFF2-40B4-BE49-F238E27FC236}">
                <a16:creationId xmlns:a16="http://schemas.microsoft.com/office/drawing/2014/main" id="{70451B88-D358-4207-942A-251EA6FB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166" y="5974024"/>
            <a:ext cx="2352674" cy="4176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cxnSp>
        <p:nvCxnSpPr>
          <p:cNvPr id="33" name="Straight Connector 61">
            <a:extLst>
              <a:ext uri="{FF2B5EF4-FFF2-40B4-BE49-F238E27FC236}">
                <a16:creationId xmlns:a16="http://schemas.microsoft.com/office/drawing/2014/main" id="{36A3D466-F05B-477F-9E3D-6B67DE8DD8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6108" y="5016559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61">
            <a:extLst>
              <a:ext uri="{FF2B5EF4-FFF2-40B4-BE49-F238E27FC236}">
                <a16:creationId xmlns:a16="http://schemas.microsoft.com/office/drawing/2014/main" id="{483ECF0B-AD52-48A5-BB72-C187CC3D77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6108" y="5663888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61">
            <a:extLst>
              <a:ext uri="{FF2B5EF4-FFF2-40B4-BE49-F238E27FC236}">
                <a16:creationId xmlns:a16="http://schemas.microsoft.com/office/drawing/2014/main" id="{FB3E8C16-F8FA-45CC-B40E-CA703E304C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4503" y="5035887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61">
            <a:extLst>
              <a:ext uri="{FF2B5EF4-FFF2-40B4-BE49-F238E27FC236}">
                <a16:creationId xmlns:a16="http://schemas.microsoft.com/office/drawing/2014/main" id="{C310D4D2-4B35-45C0-961F-0D86736DAE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47068" y="5588288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TextBox 66">
            <a:extLst>
              <a:ext uri="{FF2B5EF4-FFF2-40B4-BE49-F238E27FC236}">
                <a16:creationId xmlns:a16="http://schemas.microsoft.com/office/drawing/2014/main" id="{1B3DDE05-C7DE-43C5-990A-77F8DA30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930" y="5334920"/>
            <a:ext cx="192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6 Month: 87%</a:t>
            </a:r>
          </a:p>
        </p:txBody>
      </p:sp>
      <p:sp>
        <p:nvSpPr>
          <p:cNvPr id="38" name="TextBox 66">
            <a:extLst>
              <a:ext uri="{FF2B5EF4-FFF2-40B4-BE49-F238E27FC236}">
                <a16:creationId xmlns:a16="http://schemas.microsoft.com/office/drawing/2014/main" id="{322D4835-ED17-4858-A688-4949E9763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6" y="5939404"/>
            <a:ext cx="192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12 Month: 86%</a:t>
            </a:r>
          </a:p>
        </p:txBody>
      </p:sp>
      <p:sp>
        <p:nvSpPr>
          <p:cNvPr id="39" name="TextBox 66">
            <a:extLst>
              <a:ext uri="{FF2B5EF4-FFF2-40B4-BE49-F238E27FC236}">
                <a16:creationId xmlns:a16="http://schemas.microsoft.com/office/drawing/2014/main" id="{0718A0E4-4FA3-4883-944F-CBC43E8A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846" y="5352869"/>
            <a:ext cx="192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6 Month: </a:t>
            </a:r>
            <a:r>
              <a:rPr lang="en-US" altLang="en-US" sz="2100" dirty="0">
                <a:solidFill>
                  <a:srgbClr val="FFFFFF"/>
                </a:solidFill>
                <a:latin typeface="Geogrotesque Medium" charset="0"/>
              </a:rPr>
              <a:t>90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%</a:t>
            </a:r>
          </a:p>
        </p:txBody>
      </p:sp>
      <p:sp>
        <p:nvSpPr>
          <p:cNvPr id="40" name="TextBox 66">
            <a:extLst>
              <a:ext uri="{FF2B5EF4-FFF2-40B4-BE49-F238E27FC236}">
                <a16:creationId xmlns:a16="http://schemas.microsoft.com/office/drawing/2014/main" id="{7556DF2C-11C4-4656-B7B9-D3C244E6F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7" y="5942460"/>
            <a:ext cx="1927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12 Month: </a:t>
            </a:r>
            <a:r>
              <a:rPr lang="en-US" altLang="en-US" sz="2100" dirty="0">
                <a:solidFill>
                  <a:srgbClr val="FFFFFF"/>
                </a:solidFill>
                <a:latin typeface="Geogrotesque Medium" charset="0"/>
              </a:rPr>
              <a:t>89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25505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5" y="270933"/>
            <a:ext cx="12055565" cy="6402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3200" b="0" dirty="0">
                <a:latin typeface="+mj-lt"/>
              </a:rPr>
              <a:t>Outcomes at 12 Month Follow-Up (JAMA IM; Sept 2020</a:t>
            </a:r>
            <a:r>
              <a:rPr lang="en-US" altLang="en-US" sz="3200" dirty="0">
                <a:latin typeface="+mj-lt"/>
              </a:rPr>
              <a:t>)</a:t>
            </a:r>
          </a:p>
        </p:txBody>
      </p:sp>
      <p:graphicFrame>
        <p:nvGraphicFramePr>
          <p:cNvPr id="4" name="Group 43"/>
          <p:cNvGraphicFramePr>
            <a:graphicFrameLocks noGrp="1"/>
          </p:cNvGraphicFramePr>
          <p:nvPr>
            <p:extLst/>
          </p:nvPr>
        </p:nvGraphicFramePr>
        <p:xfrm>
          <a:off x="1744693" y="1385389"/>
          <a:ext cx="8777532" cy="4498576"/>
        </p:xfrm>
        <a:graphic>
          <a:graphicData uri="http://schemas.openxmlformats.org/drawingml/2006/table">
            <a:tbl>
              <a:tblPr/>
              <a:tblGrid>
                <a:gridCol w="4308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4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052"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MS PGothic" charset="-128"/>
                          <a:cs typeface="Geogrotesque SemiBold" charset="0"/>
                        </a:rPr>
                        <a:t>Outcome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Quit Guide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charset="-127"/>
                        <a:cs typeface="Geogrotesque SemiBold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iCanQuit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charset="-127"/>
                        <a:cs typeface="Geogrotesque SemiBold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p-value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charset="-127"/>
                        <a:cs typeface="Geogrotesque SemiBold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052"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uLnTx/>
                          <a:uFillTx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30-Day Quit Rate (Complete Case) 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Regular" charset="0"/>
                        </a:rPr>
                        <a:t>21%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154067"/>
                        </a:solidFill>
                        <a:effectLst/>
                        <a:latin typeface="Geogrotesque Regular" charset="0"/>
                        <a:ea typeface="Batang" charset="-127"/>
                        <a:cs typeface="Geogrotesque Regular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Regular" charset="0"/>
                        </a:rPr>
                        <a:t>28%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154067"/>
                        </a:solidFill>
                        <a:effectLst/>
                        <a:latin typeface="Geogrotesque Regular" charset="0"/>
                        <a:ea typeface="Batang" charset="-127"/>
                        <a:cs typeface="Geogrotesque Regular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&lt;0.001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726"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uLnTx/>
                          <a:uFillTx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30-Day Quit Rate (Multiple Imputation)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21%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28%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&lt;0.001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052"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Prolonged Abstinence 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8%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14%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&lt;0.001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6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30-Day Quit Rate of All Tobacco (including e-cigarettes/vaping)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16%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24%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&lt;0.001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5713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1864A3-3C5C-0447-9DE9-657E5021E5BD}"/>
              </a:ext>
            </a:extLst>
          </p:cNvPr>
          <p:cNvSpPr txBox="1"/>
          <p:nvPr/>
        </p:nvSpPr>
        <p:spPr>
          <a:xfrm>
            <a:off x="441235" y="6030844"/>
            <a:ext cx="1102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Bricker JB, Watson NL, Mull KE, Sullivan BM, Heffner, JL (2020), JAMA Internal Medicine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997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3">
            <a:extLst>
              <a:ext uri="{FF2B5EF4-FFF2-40B4-BE49-F238E27FC236}">
                <a16:creationId xmlns:a16="http://schemas.microsoft.com/office/drawing/2014/main" id="{265BFD32-3F5D-4FCE-B1A8-42F88E44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721" y="2048310"/>
            <a:ext cx="2097315" cy="1938992"/>
          </a:xfrm>
          <a:prstGeom prst="rect">
            <a:avLst/>
          </a:prstGeom>
          <a:solidFill>
            <a:srgbClr val="5B95EB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F95E6B-EB5C-4C30-84DC-E2845354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Efficacy X Reach = Public Health Impact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62D819-2092-4E75-9C54-9A793E8CBFB9}"/>
              </a:ext>
            </a:extLst>
          </p:cNvPr>
          <p:cNvGrpSpPr/>
          <p:nvPr/>
        </p:nvGrpSpPr>
        <p:grpSpPr>
          <a:xfrm>
            <a:off x="2389496" y="1261491"/>
            <a:ext cx="5603149" cy="4541275"/>
            <a:chOff x="19264" y="1576876"/>
            <a:chExt cx="5603149" cy="4541275"/>
          </a:xfrm>
        </p:grpSpPr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6FD2694F-A563-4E30-905C-4FA5EC434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64" y="2941922"/>
              <a:ext cx="137577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SemiBold" charset="0"/>
                </a:rPr>
                <a:t>Efficacy</a:t>
              </a:r>
              <a:br>
                <a:rPr lang="en-US" altLang="en-US" sz="1600" dirty="0">
                  <a:latin typeface="Geogrotesque Medium" charset="0"/>
                </a:rPr>
              </a:br>
              <a:r>
                <a:rPr lang="en-US" altLang="en-US" sz="1600" dirty="0">
                  <a:latin typeface="Geogrotesque Medium" charset="0"/>
                </a:rPr>
                <a:t>(% Quit at</a:t>
              </a:r>
              <a:br>
                <a:rPr lang="en-US" altLang="en-US" sz="1600" dirty="0">
                  <a:latin typeface="Geogrotesque Medium" charset="0"/>
                </a:rPr>
              </a:br>
              <a:r>
                <a:rPr lang="en-US" altLang="en-US" sz="1600" dirty="0">
                  <a:latin typeface="Geogrotesque Medium" charset="0"/>
                </a:rPr>
                <a:t>12 months)</a:t>
              </a:r>
            </a:p>
          </p:txBody>
        </p:sp>
        <p:sp>
          <p:nvSpPr>
            <p:cNvPr id="10" name="TextBox 41">
              <a:extLst>
                <a:ext uri="{FF2B5EF4-FFF2-40B4-BE49-F238E27FC236}">
                  <a16:creationId xmlns:a16="http://schemas.microsoft.com/office/drawing/2014/main" id="{54B7F2F8-3DD7-49EB-ACA6-472FA5B0F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6169" y="5599039"/>
              <a:ext cx="3496244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27796"/>
                </a:buClr>
                <a:defRPr/>
              </a:pPr>
              <a:r>
                <a:rPr lang="en-US" altLang="en-US" sz="1800" dirty="0">
                  <a:latin typeface="Geogrotesque SemiBold" charset="0"/>
                </a:rPr>
                <a:t>US Reach</a:t>
              </a:r>
              <a:br>
                <a:rPr lang="en-US" altLang="en-US" sz="1600" dirty="0">
                  <a:latin typeface="Geogrotesque Medium" charset="0"/>
                </a:rPr>
              </a:br>
              <a:r>
                <a:rPr lang="en-US" altLang="en-US" sz="1600" dirty="0">
                  <a:latin typeface="Geogrotesque Medium" charset="0"/>
                </a:rPr>
                <a:t>(# of </a:t>
              </a:r>
              <a:r>
                <a:rPr lang="en-US" altLang="en-US" sz="1600" u="sng" dirty="0">
                  <a:latin typeface="Geogrotesque Medium" charset="0"/>
                </a:rPr>
                <a:t>million</a:t>
              </a:r>
              <a:r>
                <a:rPr lang="en-US" altLang="en-US" sz="1600" dirty="0">
                  <a:latin typeface="Geogrotesque Medium" charset="0"/>
                </a:rPr>
                <a:t> using modality annually)</a:t>
              </a:r>
            </a:p>
          </p:txBody>
        </p:sp>
        <p:sp>
          <p:nvSpPr>
            <p:cNvPr id="4" name="Line 11">
              <a:extLst>
                <a:ext uri="{FF2B5EF4-FFF2-40B4-BE49-F238E27FC236}">
                  <a16:creationId xmlns:a16="http://schemas.microsoft.com/office/drawing/2014/main" id="{04B8D521-5F90-43CE-8DD1-876B2E9908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989" y="1745760"/>
              <a:ext cx="2501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5" name="Line 11">
              <a:extLst>
                <a:ext uri="{FF2B5EF4-FFF2-40B4-BE49-F238E27FC236}">
                  <a16:creationId xmlns:a16="http://schemas.microsoft.com/office/drawing/2014/main" id="{9B1151CE-49E0-4060-B87B-9EFFEC65A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990" y="2839548"/>
              <a:ext cx="2501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6" name="Line 11">
              <a:extLst>
                <a:ext uri="{FF2B5EF4-FFF2-40B4-BE49-F238E27FC236}">
                  <a16:creationId xmlns:a16="http://schemas.microsoft.com/office/drawing/2014/main" id="{DDAC9027-8F5D-4414-ADA3-707B8CD0D5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5582" y="3919048"/>
              <a:ext cx="2501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9A2B9901-2373-4085-AE2C-907A0D53D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264" y="2669685"/>
              <a:ext cx="1316777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27796"/>
                </a:buClr>
                <a:defRPr/>
              </a:pPr>
              <a:endParaRPr lang="en-US" altLang="en-US" sz="1400">
                <a:latin typeface="Geogrotesque Medium" charset="0"/>
              </a:endParaRPr>
            </a:p>
          </p:txBody>
        </p:sp>
        <p:sp>
          <p:nvSpPr>
            <p:cNvPr id="11" name="TextBox 42">
              <a:extLst>
                <a:ext uri="{FF2B5EF4-FFF2-40B4-BE49-F238E27FC236}">
                  <a16:creationId xmlns:a16="http://schemas.microsoft.com/office/drawing/2014/main" id="{38426FCD-5321-4A39-84C2-3633656E9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8428" y="1576876"/>
              <a:ext cx="6136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30%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TextBox 44">
              <a:extLst>
                <a:ext uri="{FF2B5EF4-FFF2-40B4-BE49-F238E27FC236}">
                  <a16:creationId xmlns:a16="http://schemas.microsoft.com/office/drawing/2014/main" id="{FD48800E-00C6-4315-9CE5-2262CF538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110" y="2665632"/>
              <a:ext cx="6136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20%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TextBox 45">
              <a:extLst>
                <a:ext uri="{FF2B5EF4-FFF2-40B4-BE49-F238E27FC236}">
                  <a16:creationId xmlns:a16="http://schemas.microsoft.com/office/drawing/2014/main" id="{A0A09A5A-E8CF-4C2A-A294-A824A13A8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6816" y="3737109"/>
              <a:ext cx="6136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10%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TextBox 46">
              <a:extLst>
                <a:ext uri="{FF2B5EF4-FFF2-40B4-BE49-F238E27FC236}">
                  <a16:creationId xmlns:a16="http://schemas.microsoft.com/office/drawing/2014/main" id="{3E33D8DE-FC0A-4169-8ABC-BD889DCF1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3505" y="5116552"/>
              <a:ext cx="538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1m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0FF2454F-FF4A-4B26-9D62-C2A172862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662" y="5116552"/>
              <a:ext cx="538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5m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6FBDBAC1-0C6F-4BC3-8A9C-8E2C0F206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2501" y="3248331"/>
              <a:ext cx="158710" cy="166967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2400">
                <a:latin typeface="Geogrotesque Medium" charset="0"/>
              </a:endParaRPr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6CA95D67-6DE3-4999-8A17-51327A58D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7129" y="2803545"/>
              <a:ext cx="125372" cy="211636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2400">
                <a:latin typeface="Geogrotesque Medium" charset="0"/>
              </a:endParaRPr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4A5EDF4B-2DE9-4898-ACE8-A19715575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285" y="2277573"/>
              <a:ext cx="67057" cy="2651125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2400">
                <a:latin typeface="Geogrotesque Medium" charset="0"/>
              </a:endParaRPr>
            </a:p>
          </p:txBody>
        </p:sp>
        <p:sp>
          <p:nvSpPr>
            <p:cNvPr id="22" name="Line 6">
              <a:extLst>
                <a:ext uri="{FF2B5EF4-FFF2-40B4-BE49-F238E27FC236}">
                  <a16:creationId xmlns:a16="http://schemas.microsoft.com/office/drawing/2014/main" id="{4355A961-E1BF-478B-AB8C-B7F2D4D17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8052" y="1740998"/>
              <a:ext cx="0" cy="3187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23" name="Line 17">
              <a:extLst>
                <a:ext uri="{FF2B5EF4-FFF2-40B4-BE49-F238E27FC236}">
                  <a16:creationId xmlns:a16="http://schemas.microsoft.com/office/drawing/2014/main" id="{230798A0-47F0-4B7C-8E3E-58A98B3EF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1082" y="4923683"/>
              <a:ext cx="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24" name="Line 31">
              <a:extLst>
                <a:ext uri="{FF2B5EF4-FFF2-40B4-BE49-F238E27FC236}">
                  <a16:creationId xmlns:a16="http://schemas.microsoft.com/office/drawing/2014/main" id="{E480624B-83B2-4035-B47F-BE7F2B4A75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8246" y="2187815"/>
              <a:ext cx="464745" cy="984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C892DEB2-D48D-4A93-A8E3-85FBD2863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810" y="1935784"/>
              <a:ext cx="131677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fontAlgn="base">
                <a:lnSpc>
                  <a:spcPct val="110000"/>
                </a:lnSpc>
                <a:spcBef>
                  <a:spcPct val="0"/>
                </a:spcBef>
                <a:spcAft>
                  <a:spcPts val="2800"/>
                </a:spcAft>
                <a:buClr>
                  <a:srgbClr val="127796"/>
                </a:buClr>
                <a:defRPr/>
              </a:pPr>
              <a:r>
                <a:rPr lang="en-US" altLang="en-US" sz="1600" dirty="0">
                  <a:latin typeface="Geogrotesque Medium" charset="0"/>
                </a:rPr>
                <a:t>Individual</a:t>
              </a:r>
              <a:endParaRPr lang="en-US" altLang="en-US" sz="1400" dirty="0">
                <a:latin typeface="Geogrotesque Medium" charset="0"/>
              </a:endParaRPr>
            </a:p>
          </p:txBody>
        </p:sp>
        <p:sp>
          <p:nvSpPr>
            <p:cNvPr id="27" name="Line 39">
              <a:extLst>
                <a:ext uri="{FF2B5EF4-FFF2-40B4-BE49-F238E27FC236}">
                  <a16:creationId xmlns:a16="http://schemas.microsoft.com/office/drawing/2014/main" id="{3EF67D70-7B43-4559-8847-F5015DD91B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6690" y="3072159"/>
              <a:ext cx="319945" cy="183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7E3DA883-5C9D-43D3-893A-0CB7EF805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724" y="2767359"/>
              <a:ext cx="131677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ts val="2800"/>
                </a:spcAft>
                <a:buClr>
                  <a:srgbClr val="127796"/>
                </a:buClr>
                <a:defRPr/>
              </a:pPr>
              <a:r>
                <a:rPr lang="en-US" altLang="en-US" sz="1600" dirty="0">
                  <a:latin typeface="Geogrotesque Medium" charset="0"/>
                </a:rPr>
                <a:t>Telephone</a:t>
              </a:r>
              <a:endParaRPr lang="en-US" altLang="en-US" sz="1400" dirty="0">
                <a:latin typeface="Geogrotesque Medium" charset="0"/>
              </a:endParaRPr>
            </a:p>
          </p:txBody>
        </p:sp>
        <p:sp>
          <p:nvSpPr>
            <p:cNvPr id="29" name="Line 42">
              <a:extLst>
                <a:ext uri="{FF2B5EF4-FFF2-40B4-BE49-F238E27FC236}">
                  <a16:creationId xmlns:a16="http://schemas.microsoft.com/office/drawing/2014/main" id="{37D8D329-9E55-4552-941A-87AC779EE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4775" y="2703147"/>
              <a:ext cx="477951" cy="1240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4CA2E32B-3FD4-42EE-AAFC-C8A2926BC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6440" y="2449093"/>
              <a:ext cx="131677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ts val="2800"/>
                </a:spcAft>
                <a:buClr>
                  <a:srgbClr val="127796"/>
                </a:buClr>
                <a:defRPr/>
              </a:pPr>
              <a:r>
                <a:rPr lang="en-US" altLang="en-US" sz="1600" dirty="0">
                  <a:latin typeface="Geogrotesque Medium" charset="0"/>
                </a:rPr>
                <a:t>Group</a:t>
              </a:r>
              <a:endParaRPr lang="en-US" altLang="en-US" sz="1400" dirty="0">
                <a:latin typeface="Geogrotesque Medium" charset="0"/>
              </a:endParaRPr>
            </a:p>
          </p:txBody>
        </p:sp>
        <p:sp>
          <p:nvSpPr>
            <p:cNvPr id="32" name="TextBox 53">
              <a:extLst>
                <a:ext uri="{FF2B5EF4-FFF2-40B4-BE49-F238E27FC236}">
                  <a16:creationId xmlns:a16="http://schemas.microsoft.com/office/drawing/2014/main" id="{AE500590-03FB-4214-9B5B-0DAB6F7D4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1211" y="3911879"/>
              <a:ext cx="2097315" cy="461665"/>
            </a:xfrm>
            <a:prstGeom prst="rect">
              <a:avLst/>
            </a:prstGeom>
            <a:solidFill>
              <a:srgbClr val="5B95E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2400">
                <a:latin typeface="Geogrotesque Medium" charset="0"/>
              </a:endParaRPr>
            </a:p>
          </p:txBody>
        </p:sp>
        <p:sp>
          <p:nvSpPr>
            <p:cNvPr id="33" name="AutoShape 46">
              <a:extLst>
                <a:ext uri="{FF2B5EF4-FFF2-40B4-BE49-F238E27FC236}">
                  <a16:creationId xmlns:a16="http://schemas.microsoft.com/office/drawing/2014/main" id="{B2BC0CF3-91E2-44B9-8C79-C2D43A94E2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304513" y="2759721"/>
              <a:ext cx="210524" cy="2062413"/>
            </a:xfrm>
            <a:prstGeom prst="leftBrace">
              <a:avLst>
                <a:gd name="adj1" fmla="val 166598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2400">
                <a:latin typeface="Geogrotesque Medium" charset="0"/>
              </a:endParaRPr>
            </a:p>
          </p:txBody>
        </p:sp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0DC76EE5-26C0-4703-BD49-23464338B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3910" y="3339033"/>
              <a:ext cx="131677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fontAlgn="base">
                <a:lnSpc>
                  <a:spcPct val="110000"/>
                </a:lnSpc>
                <a:spcBef>
                  <a:spcPct val="0"/>
                </a:spcBef>
                <a:spcAft>
                  <a:spcPts val="2800"/>
                </a:spcAft>
                <a:buClr>
                  <a:srgbClr val="127796"/>
                </a:buClr>
                <a:defRPr/>
              </a:pPr>
              <a:r>
                <a:rPr lang="en-US" altLang="en-US" sz="1600" b="1" dirty="0">
                  <a:latin typeface="Geogrotesque Medium" charset="0"/>
                </a:rPr>
                <a:t>App</a:t>
              </a:r>
              <a:endParaRPr lang="en-US" altLang="en-US" sz="1400" b="1" dirty="0">
                <a:latin typeface="Geogrotesque Medium" charset="0"/>
              </a:endParaRPr>
            </a:p>
          </p:txBody>
        </p: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756138C9-D5C0-41AB-83A0-13F5CDEF6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919" y="3914771"/>
              <a:ext cx="64156" cy="461665"/>
            </a:xfrm>
            <a:prstGeom prst="rect">
              <a:avLst/>
            </a:prstGeom>
            <a:solidFill>
              <a:srgbClr val="5B95E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2400" dirty="0">
                <a:latin typeface="Geogrotesque Medium" charset="0"/>
              </a:endParaRPr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FAD2355B-78B4-441B-93E2-DE86B7503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0327" y="3317155"/>
              <a:ext cx="795070" cy="7470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id="{70578A31-1E4F-4775-8F4C-35C0A9884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655" y="3070551"/>
              <a:ext cx="131677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ts val="2800"/>
                </a:spcAft>
                <a:buClr>
                  <a:srgbClr val="127796"/>
                </a:buClr>
                <a:defRPr/>
              </a:pPr>
              <a:r>
                <a:rPr lang="en-US" altLang="en-US" sz="1600" dirty="0">
                  <a:latin typeface="Geogrotesque Medium" charset="0"/>
                </a:rPr>
                <a:t>Text</a:t>
              </a:r>
              <a:endParaRPr lang="en-US" altLang="en-US" sz="1400" dirty="0">
                <a:latin typeface="Geogrotesque Medium" charset="0"/>
              </a:endParaRPr>
            </a:p>
          </p:txBody>
        </p:sp>
        <p:cxnSp>
          <p:nvCxnSpPr>
            <p:cNvPr id="38" name="Straight Connector 59">
              <a:extLst>
                <a:ext uri="{FF2B5EF4-FFF2-40B4-BE49-F238E27FC236}">
                  <a16:creationId xmlns:a16="http://schemas.microsoft.com/office/drawing/2014/main" id="{1CCA3AEB-760C-49E6-A06C-22B6E499B7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50580" y="3914771"/>
              <a:ext cx="1" cy="10578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CC3BAC66-6AF2-48B1-BCAA-10283751B4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6343" y="4918004"/>
              <a:ext cx="3636070" cy="133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40" name="Line 17">
              <a:extLst>
                <a:ext uri="{FF2B5EF4-FFF2-40B4-BE49-F238E27FC236}">
                  <a16:creationId xmlns:a16="http://schemas.microsoft.com/office/drawing/2014/main" id="{B9C01F41-B510-4990-8766-DBD14CEA7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2319" y="4923683"/>
              <a:ext cx="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41" name="Line 17">
              <a:extLst>
                <a:ext uri="{FF2B5EF4-FFF2-40B4-BE49-F238E27FC236}">
                  <a16:creationId xmlns:a16="http://schemas.microsoft.com/office/drawing/2014/main" id="{774DFB29-20CA-4FB4-8BF4-EECB0AA9A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1984" y="4923683"/>
              <a:ext cx="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42" name="Line 17">
              <a:extLst>
                <a:ext uri="{FF2B5EF4-FFF2-40B4-BE49-F238E27FC236}">
                  <a16:creationId xmlns:a16="http://schemas.microsoft.com/office/drawing/2014/main" id="{587837FD-C174-4C91-8835-3B6A91935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4655" y="4923683"/>
              <a:ext cx="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43" name="Line 17">
              <a:extLst>
                <a:ext uri="{FF2B5EF4-FFF2-40B4-BE49-F238E27FC236}">
                  <a16:creationId xmlns:a16="http://schemas.microsoft.com/office/drawing/2014/main" id="{56D75335-CBF1-4D4E-99F9-56BACDEC4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041" y="4923683"/>
              <a:ext cx="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1C3B61"/>
                </a:solidFill>
                <a:latin typeface="Times New Roman" panose="02020603050405020304" pitchFamily="18" charset="0"/>
                <a:ea typeface="ヒラギノ角ゴ Pro W3" charset="-128"/>
              </a:endParaRPr>
            </a:p>
          </p:txBody>
        </p:sp>
        <p:sp>
          <p:nvSpPr>
            <p:cNvPr id="50" name="TextBox 46">
              <a:extLst>
                <a:ext uri="{FF2B5EF4-FFF2-40B4-BE49-F238E27FC236}">
                  <a16:creationId xmlns:a16="http://schemas.microsoft.com/office/drawing/2014/main" id="{E53E7F1C-6761-4A26-8849-69D207827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9808" y="5116552"/>
              <a:ext cx="538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2m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TextBox 46">
              <a:extLst>
                <a:ext uri="{FF2B5EF4-FFF2-40B4-BE49-F238E27FC236}">
                  <a16:creationId xmlns:a16="http://schemas.microsoft.com/office/drawing/2014/main" id="{6D9C532B-F61C-4643-BE0F-8A920E276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2831" y="5116552"/>
              <a:ext cx="538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3m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TextBox 46">
              <a:extLst>
                <a:ext uri="{FF2B5EF4-FFF2-40B4-BE49-F238E27FC236}">
                  <a16:creationId xmlns:a16="http://schemas.microsoft.com/office/drawing/2014/main" id="{A3B9C471-89AB-479D-B746-CA0E461CC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302" y="5116552"/>
              <a:ext cx="538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ts val="3600"/>
                </a:lnSpc>
                <a:spcBef>
                  <a:spcPct val="20000"/>
                </a:spcBef>
                <a:buClr>
                  <a:schemeClr val="bg1"/>
                </a:buClr>
                <a:defRPr sz="28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Font typeface="Times New Roman" panose="02020603050405020304" pitchFamily="18" charset="0"/>
                <a:buChar char="–"/>
                <a:defRPr sz="24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1"/>
                </a:buClr>
                <a:buSzPct val="90000"/>
                <a:buChar char="•"/>
                <a:defRPr sz="2000"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1"/>
                </a:buClr>
                <a:buSzPct val="80000"/>
                <a:buFont typeface="Times New Roman" panose="02020603050405020304" pitchFamily="18" charset="0"/>
                <a:buChar char="–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0000"/>
                <a:buChar char="•"/>
                <a:defRPr>
                  <a:solidFill>
                    <a:srgbClr val="1C3B6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ctr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n-US" sz="1600" dirty="0">
                  <a:latin typeface="Geogrotesque Medium" charset="0"/>
                </a:rPr>
                <a:t>4m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8DEC69-5662-4EC3-9E8A-A65B61CD6E83}"/>
              </a:ext>
            </a:extLst>
          </p:cNvPr>
          <p:cNvGrpSpPr/>
          <p:nvPr/>
        </p:nvGrpSpPr>
        <p:grpSpPr>
          <a:xfrm>
            <a:off x="7503042" y="1744664"/>
            <a:ext cx="2418077" cy="379218"/>
            <a:chOff x="5979041" y="1724344"/>
            <a:chExt cx="2418077" cy="3792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FACD22-A75E-4887-A486-DB532509AFED}"/>
                </a:ext>
              </a:extLst>
            </p:cNvPr>
            <p:cNvSpPr txBox="1"/>
            <p:nvPr/>
          </p:nvSpPr>
          <p:spPr>
            <a:xfrm>
              <a:off x="5979041" y="1724344"/>
              <a:ext cx="24180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dirty="0" err="1">
                  <a:solidFill>
                    <a:srgbClr val="0070C0"/>
                  </a:solidFill>
                  <a:latin typeface="Calibri" panose="020F0502020204030204"/>
                </a:rPr>
                <a:t>iCanQuit</a:t>
              </a:r>
              <a:r>
                <a:rPr lang="en-US" sz="1600" dirty="0">
                  <a:solidFill>
                    <a:srgbClr val="0070C0"/>
                  </a:solidFill>
                  <a:latin typeface="Calibri" panose="020F0502020204030204"/>
                </a:rPr>
                <a:t> 28% (2020)</a:t>
              </a:r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49A976FD-8BEE-4494-8651-A3051F06C4A2}"/>
                </a:ext>
              </a:extLst>
            </p:cNvPr>
            <p:cNvSpPr/>
            <p:nvPr/>
          </p:nvSpPr>
          <p:spPr>
            <a:xfrm>
              <a:off x="5998488" y="1724762"/>
              <a:ext cx="60339" cy="378800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0070C0"/>
                </a:solidFill>
                <a:latin typeface="Calibri" panose="020F0502020204030204"/>
              </a:endParaRPr>
            </a:p>
          </p:txBody>
        </p:sp>
      </p:grpSp>
      <p:sp>
        <p:nvSpPr>
          <p:cNvPr id="46" name="Line 42">
            <a:extLst>
              <a:ext uri="{FF2B5EF4-FFF2-40B4-BE49-F238E27FC236}">
                <a16:creationId xmlns:a16="http://schemas.microsoft.com/office/drawing/2014/main" id="{1097E874-1241-4A1F-B0CA-676C7E6405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4550" y="1942817"/>
            <a:ext cx="675893" cy="338554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 type="triangle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70C0"/>
              </a:solidFill>
              <a:latin typeface="Times New Roman" panose="02020603050405020304" pitchFamily="18" charset="0"/>
              <a:ea typeface="ヒラギノ角ゴ Pro W3" charset="-128"/>
            </a:endParaRPr>
          </a:p>
        </p:txBody>
      </p:sp>
      <p:sp>
        <p:nvSpPr>
          <p:cNvPr id="47" name="TextBox 53">
            <a:extLst>
              <a:ext uri="{FF2B5EF4-FFF2-40B4-BE49-F238E27FC236}">
                <a16:creationId xmlns:a16="http://schemas.microsoft.com/office/drawing/2014/main" id="{007B1F73-0D8B-6C4C-960B-4DEBFA94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461" y="2048310"/>
            <a:ext cx="4452576" cy="1938992"/>
          </a:xfrm>
          <a:prstGeom prst="rect">
            <a:avLst/>
          </a:prstGeom>
          <a:solidFill>
            <a:srgbClr val="5B95EB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  <a:p>
            <a:pPr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2400" dirty="0">
              <a:latin typeface="Geogrotesq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90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3" cy="228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pitchFamily="34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584470" y="154116"/>
            <a:ext cx="8501063" cy="685800"/>
          </a:xfrm>
        </p:spPr>
        <p:txBody>
          <a:bodyPr/>
          <a:lstStyle/>
          <a:p>
            <a:pPr>
              <a:defRPr/>
            </a:pPr>
            <a:r>
              <a:rPr lang="en-US" sz="2900" b="0" dirty="0">
                <a:latin typeface="Geogrotesque SemiBold"/>
                <a:cs typeface="Geogrotesque SemiBold"/>
              </a:rPr>
              <a:t>Conclusions</a:t>
            </a:r>
          </a:p>
        </p:txBody>
      </p:sp>
      <p:sp>
        <p:nvSpPr>
          <p:cNvPr id="104452" name="Content Placeholder 6"/>
          <p:cNvSpPr txBox="1">
            <a:spLocks/>
          </p:cNvSpPr>
          <p:nvPr/>
        </p:nvSpPr>
        <p:spPr bwMode="auto">
          <a:xfrm>
            <a:off x="720346" y="1002894"/>
            <a:ext cx="11063661" cy="45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tabLst>
                <a:tab pos="342900" algn="l"/>
              </a:tabLst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tabLst>
                <a:tab pos="342900" algn="l"/>
              </a:tabLst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tabLst>
                <a:tab pos="342900" algn="l"/>
              </a:tabLst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•  Nine years of </a:t>
            </a:r>
            <a:r>
              <a:rPr lang="en-US" altLang="en-US" sz="2400" dirty="0">
                <a:latin typeface="Geogrotesque SemiBold" charset="0"/>
                <a:ea typeface="MS PGothic" panose="020B0600070205080204" pitchFamily="34" charset="-128"/>
              </a:rPr>
              <a:t>treatment development r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esearch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, spanning three iterations of smartphone-delivered ACT for smoking cessation</a:t>
            </a:r>
            <a:r>
              <a:rPr lang="en-US" altLang="en-US" sz="2400" dirty="0">
                <a:latin typeface="Geogrotesque SemiBold" charset="0"/>
                <a:ea typeface="MS PGothic" panose="020B0600070205080204" pitchFamily="34" charset="-128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•  </a:t>
            </a:r>
            <a:r>
              <a:rPr lang="en-US" altLang="en-US" sz="2400" dirty="0" err="1">
                <a:latin typeface="Geogrotesque SemiBold" charset="0"/>
                <a:ea typeface="MS PGothic" panose="020B0600070205080204" pitchFamily="34" charset="-128"/>
              </a:rPr>
              <a:t>iCanQuit</a:t>
            </a:r>
            <a:r>
              <a:rPr lang="en-US" altLang="en-US" sz="2400" dirty="0">
                <a:latin typeface="Geogrotesque SemiBold" charset="0"/>
                <a:ea typeface="MS PGothic" panose="020B0600070205080204" pitchFamily="34" charset="-128"/>
              </a:rPr>
              <a:t>: The first smartphone proven effective for smoking cessation in a full scale randomized trial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.  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defRPr/>
            </a:pPr>
            <a:r>
              <a:rPr lang="en-US" altLang="en-US" sz="2400" dirty="0">
                <a:latin typeface="Geogrotesque SemiBold" charset="0"/>
                <a:ea typeface="MS PGothic" panose="020B0600070205080204" pitchFamily="34" charset="-128"/>
              </a:rPr>
              <a:t>•  Digital behavioral health interventions have great potential but the rigorous development research </a:t>
            </a:r>
            <a:r>
              <a:rPr lang="en-US" altLang="en-US" sz="2400">
                <a:latin typeface="Geogrotesque SemiBold" charset="0"/>
                <a:ea typeface="MS PGothic" panose="020B0600070205080204" pitchFamily="34" charset="-128"/>
              </a:rPr>
              <a:t>is needed. </a:t>
            </a:r>
            <a:r>
              <a:rPr lang="en-US" altLang="en-US" sz="2400" dirty="0">
                <a:latin typeface="Geogrotesque SemiBold" charset="0"/>
                <a:ea typeface="MS PGothic" panose="020B0600070205080204" pitchFamily="34" charset="-128"/>
              </a:rPr>
              <a:t>				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defRPr/>
            </a:pPr>
            <a:endParaRPr lang="en-US" altLang="en-US" sz="2400" dirty="0">
              <a:latin typeface="Geogrotesque SemiBold" charset="0"/>
              <a:ea typeface="MS PGothic" panose="020B0600070205080204" pitchFamily="34" charset="-128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defRPr/>
            </a:pPr>
            <a:endParaRPr lang="en-US" altLang="en-US" sz="2400" dirty="0">
              <a:latin typeface="Geogrotesque SemiBold" charset="0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Regular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Regular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Regular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Regular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Geogrotesque SemiBold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834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5" y="365126"/>
            <a:ext cx="11903165" cy="5492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3200" b="0" dirty="0">
                <a:latin typeface="+mj-lt"/>
              </a:rPr>
              <a:t>Medication Impact on 12 Month Outcome 30-Day Quit Rate</a:t>
            </a:r>
          </a:p>
        </p:txBody>
      </p:sp>
      <p:graphicFrame>
        <p:nvGraphicFramePr>
          <p:cNvPr id="4" name="Group 43"/>
          <p:cNvGraphicFramePr>
            <a:graphicFrameLocks noGrp="1"/>
          </p:cNvGraphicFramePr>
          <p:nvPr>
            <p:extLst/>
          </p:nvPr>
        </p:nvGraphicFramePr>
        <p:xfrm>
          <a:off x="1572321" y="1265078"/>
          <a:ext cx="8785881" cy="2227630"/>
        </p:xfrm>
        <a:graphic>
          <a:graphicData uri="http://schemas.openxmlformats.org/drawingml/2006/table">
            <a:tbl>
              <a:tblPr/>
              <a:tblGrid>
                <a:gridCol w="431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341"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MS PGothic" charset="-128"/>
                          <a:cs typeface="Geogrotesque SemiBold" charset="0"/>
                        </a:rPr>
                        <a:t>Subgroup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Quit Guide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charset="-127"/>
                        <a:cs typeface="Geogrotesque SemiBold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iCanQuit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charset="-127"/>
                        <a:cs typeface="Geogrotesque SemiBold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p-value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charset="-127"/>
                        <a:cs typeface="Geogrotesque SemiBold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742"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uLnTx/>
                          <a:uFillTx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Used any medication by 3M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Regular" charset="0"/>
                        </a:rPr>
                        <a:t>17%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154067"/>
                        </a:solidFill>
                        <a:effectLst/>
                        <a:latin typeface="Geogrotesque Regular" charset="0"/>
                        <a:ea typeface="Batang" charset="-127"/>
                        <a:cs typeface="Geogrotesque Regular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SemiBold" charset="0"/>
                          <a:ea typeface="Batang" charset="-127"/>
                          <a:cs typeface="Geogrotesque Regular" charset="0"/>
                        </a:rPr>
                        <a:t>37%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154067"/>
                        </a:solidFill>
                        <a:effectLst/>
                        <a:latin typeface="Geogrotesque Regular" charset="0"/>
                        <a:ea typeface="Batang" charset="-127"/>
                        <a:cs typeface="Geogrotesque Regular" charset="0"/>
                      </a:endParaRP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0.001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547"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uLnTx/>
                          <a:uFillTx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Did not </a:t>
                      </a:r>
                      <a:r>
                        <a:rPr kumimoji="0" lang="en-US" altLang="en-US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uLnTx/>
                          <a:uFillTx/>
                          <a:latin typeface="Geogrotesque SemiBold" charset="0"/>
                          <a:ea typeface="Batang" charset="-127"/>
                          <a:cs typeface="Geogrotesque SemiBold" charset="0"/>
                        </a:rPr>
                        <a:t>use medication by 3M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23%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28%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3600"/>
                        </a:lnSpc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charset="0"/>
                        <a:defRPr sz="20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charset="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54067"/>
                          </a:solidFill>
                          <a:effectLst/>
                          <a:latin typeface="Geogrotesque Regular" charset="0"/>
                          <a:ea typeface="Batang" charset="-127"/>
                          <a:cs typeface="Geogrotesque Regular" charset="0"/>
                        </a:rPr>
                        <a:t>0.031</a:t>
                      </a:r>
                    </a:p>
                  </a:txBody>
                  <a:tcPr marL="91439" marR="91439"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582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Tailored, On-Demand Urge Help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2FE16-0408-004E-A468-73E17B15E5B1}"/>
              </a:ext>
            </a:extLst>
          </p:cNvPr>
          <p:cNvSpPr txBox="1"/>
          <p:nvPr/>
        </p:nvSpPr>
        <p:spPr>
          <a:xfrm>
            <a:off x="1712475" y="1700561"/>
            <a:ext cx="1989730" cy="3674328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Library of 300 Tips Tailored to 8 Common Triggers</a:t>
            </a:r>
            <a:endParaRPr lang="en-US" sz="2800" i="0" dirty="0">
              <a:solidFill>
                <a:schemeClr val="accent5">
                  <a:lumMod val="75000"/>
                </a:schemeClr>
              </a:solidFill>
              <a:latin typeface="Geogrotesque SemiBold" charset="0"/>
              <a:ea typeface="Geogrotesque SemiBold" charset="0"/>
              <a:cs typeface="Geogrotesque SemiBol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DF2DF-244C-6A44-9535-1372A7B07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33" y="1031485"/>
            <a:ext cx="2617412" cy="56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4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Medication Planning &amp; Reminder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2FE16-0408-004E-A468-73E17B15E5B1}"/>
              </a:ext>
            </a:extLst>
          </p:cNvPr>
          <p:cNvSpPr txBox="1"/>
          <p:nvPr/>
        </p:nvSpPr>
        <p:spPr>
          <a:xfrm>
            <a:off x="998796" y="1678258"/>
            <a:ext cx="1989730" cy="3674328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r>
              <a:rPr lang="en-US" sz="2800" i="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Education on Selecting FDA Medication &amp; Addressing Concerns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47CB9-926E-B748-95B4-DE6261F2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840" y="1025912"/>
            <a:ext cx="2612297" cy="5653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A43BF-9988-9849-94CF-AEE48AA70FC0}"/>
              </a:ext>
            </a:extLst>
          </p:cNvPr>
          <p:cNvSpPr txBox="1"/>
          <p:nvPr/>
        </p:nvSpPr>
        <p:spPr>
          <a:xfrm>
            <a:off x="6616297" y="1092819"/>
            <a:ext cx="1989730" cy="3674328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Geogrotesque SemiBold" charset="0"/>
                <a:ea typeface="Geogrotesque SemiBold" charset="0"/>
                <a:cs typeface="Geogrotesque SemiBold" charset="0"/>
              </a:rPr>
              <a:t>Reminder Tool Addresses Compliance</a:t>
            </a:r>
            <a:endParaRPr lang="en-US" sz="2800" i="0" dirty="0">
              <a:solidFill>
                <a:schemeClr val="accent5">
                  <a:lumMod val="75000"/>
                </a:schemeClr>
              </a:solidFill>
              <a:latin typeface="Geogrotesque SemiBold" charset="0"/>
              <a:ea typeface="Geogrotesque SemiBold" charset="0"/>
              <a:cs typeface="Geogrotesque Semi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ABA12-202E-9C42-B3DD-707999A1B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526" y="1025912"/>
            <a:ext cx="2632906" cy="56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2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11188" y="205740"/>
            <a:ext cx="11925731" cy="797541"/>
          </a:xfrm>
        </p:spPr>
        <p:txBody>
          <a:bodyPr/>
          <a:lstStyle/>
          <a:p>
            <a:r>
              <a:rPr lang="en-US" altLang="en-US" sz="3000" b="0" dirty="0"/>
              <a:t>A </a:t>
            </a:r>
            <a:r>
              <a:rPr lang="en-US" altLang="en-US" sz="3000" dirty="0"/>
              <a:t>New </a:t>
            </a:r>
            <a:r>
              <a:rPr lang="en-US" altLang="en-US" sz="3000" b="0" dirty="0"/>
              <a:t>Behavior Change Model Has Promise:  Acceptance &amp; Commitment Therapy (ACT) </a:t>
            </a:r>
            <a:endParaRPr lang="en-US" altLang="en-US" sz="3000" dirty="0"/>
          </a:p>
        </p:txBody>
      </p:sp>
      <p:sp>
        <p:nvSpPr>
          <p:cNvPr id="317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1188" y="1262063"/>
            <a:ext cx="11308669" cy="4866594"/>
          </a:xfrm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57B8E5"/>
              </a:buClr>
            </a:pPr>
            <a:r>
              <a:rPr lang="en-US" altLang="en-US" sz="3000" dirty="0">
                <a:latin typeface="Geogrotesque Medium" charset="0"/>
                <a:ea typeface="Geogrotesque Medium" charset="0"/>
                <a:cs typeface="Geogrotesque Medium" charset="0"/>
              </a:rPr>
              <a:t>Being Willing </a:t>
            </a:r>
            <a:r>
              <a:rPr lang="en-US" altLang="en-US" sz="3000" b="1" dirty="0">
                <a:latin typeface="Geogrotesque SemiBold" charset="0"/>
                <a:ea typeface="MS PGothic" charset="-128"/>
              </a:rPr>
              <a:t>+ </a:t>
            </a:r>
            <a:r>
              <a:rPr lang="en-US" altLang="en-US" sz="3000" dirty="0">
                <a:latin typeface="Geogrotesque Medium" charset="0"/>
                <a:ea typeface="Geogrotesque Medium" charset="0"/>
                <a:cs typeface="Geogrotesque Medium" charset="0"/>
              </a:rPr>
              <a:t>Acting on Values</a:t>
            </a:r>
            <a:r>
              <a:rPr lang="en-US" altLang="en-US" sz="3000" b="1" dirty="0">
                <a:latin typeface="Geogrotesque SemiBold" charset="0"/>
                <a:ea typeface="MS PGothic" charset="-128"/>
              </a:rPr>
              <a:t> </a:t>
            </a:r>
            <a:r>
              <a:rPr lang="en-US" altLang="en-US" sz="3000" dirty="0">
                <a:latin typeface="Geogrotesque SemiBold" charset="0"/>
                <a:ea typeface="MS PGothic" charset="-128"/>
              </a:rPr>
              <a:t>= Effective Life Choices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57B8E5"/>
              </a:buClr>
            </a:pPr>
            <a:endParaRPr lang="en-US" altLang="en-US" sz="3600" dirty="0">
              <a:latin typeface="Geogrotesque SemiBold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252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eaLnBrk="1" hangingPunct="1">
              <a:defRPr/>
            </a:pPr>
            <a:r>
              <a:rPr lang="en-US" altLang="en-US" sz="600">
                <a:solidFill>
                  <a:srgbClr val="1C3B61"/>
                </a:solidFill>
                <a:latin typeface="Geogrotesque Bold" pitchFamily="34" charset="0"/>
              </a:rPr>
              <a:t>©2016 Fred Hutchinson Cancer Research Center </a:t>
            </a:r>
          </a:p>
        </p:txBody>
      </p:sp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648230" y="192379"/>
            <a:ext cx="10881253" cy="760122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Geogrotesque SemiBold"/>
              </a:rPr>
              <a:t>Standard Methods to Quit Smoking (USCPG) vs. ACT</a:t>
            </a:r>
          </a:p>
        </p:txBody>
      </p:sp>
      <p:graphicFrame>
        <p:nvGraphicFramePr>
          <p:cNvPr id="4" name="Group 95"/>
          <p:cNvGraphicFramePr>
            <a:graphicFrameLocks noGrp="1"/>
          </p:cNvGraphicFramePr>
          <p:nvPr>
            <p:extLst/>
          </p:nvPr>
        </p:nvGraphicFramePr>
        <p:xfrm>
          <a:off x="1890713" y="1338264"/>
          <a:ext cx="8405812" cy="4422270"/>
        </p:xfrm>
        <a:graphic>
          <a:graphicData uri="http://schemas.openxmlformats.org/drawingml/2006/table">
            <a:tbl>
              <a:tblPr/>
              <a:tblGrid>
                <a:gridCol w="262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8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MS PGothic" pitchFamily="34" charset="-128"/>
                      </a:endParaRPr>
                    </a:p>
                  </a:txBody>
                  <a:tcPr marT="45653" marB="4565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Clinical Differences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pitchFamily="18" charset="-127"/>
                      </a:endParaRPr>
                    </a:p>
                  </a:txBody>
                  <a:tcPr marT="45653" marB="4565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MS PGothic" pitchFamily="34" charset="-128"/>
                        </a:rPr>
                        <a:t>Domain</a:t>
                      </a:r>
                    </a:p>
                  </a:txBody>
                  <a:tcPr marT="45653" marB="4565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USCPG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pitchFamily="18" charset="-127"/>
                      </a:endParaRPr>
                    </a:p>
                  </a:txBody>
                  <a:tcPr marT="45653" marB="45653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MS PGothic" pitchFamily="34" charset="-128"/>
                      </a:endParaRPr>
                    </a:p>
                  </a:txBody>
                  <a:tcPr marT="45653" marB="45653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ACT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Batang" pitchFamily="18" charset="-127"/>
                      </a:endParaRPr>
                    </a:p>
                  </a:txBody>
                  <a:tcPr marT="45653" marB="45653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3B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3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General 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Avoidance: 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“How can you avoid your urges?”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MS PGothic" pitchFamily="34" charset="-128"/>
                      </a:endParaRP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Acceptance: 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“How willing are you to have an urge?”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2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Urges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Avoid places, distract, keep busy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MS PGothic" pitchFamily="34" charset="-128"/>
                      </a:endParaRP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Be Present: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Urges on a moving stream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7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Thoughts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Restructure: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Replace irrational with rational thoughts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MS PGothic" pitchFamily="34" charset="-128"/>
                      </a:endParaRP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Defuse: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Carry cards with thoughts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73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Motivation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Expectancies: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Benefits of quitting; risks of smoking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2800"/>
                        </a:spcAft>
                        <a:buClr>
                          <a:srgbClr val="12779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grotesque SemiBold" charset="0"/>
                        <a:ea typeface="MS PGothic" pitchFamily="34" charset="-128"/>
                      </a:endParaRP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defRPr sz="24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buFont typeface="Times New Roman" pitchFamily="18" charset="0"/>
                        <a:defRPr sz="20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90000"/>
                        <a:defRPr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0000"/>
                        <a:buFont typeface="Times New Roman" pitchFamily="18" charset="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defRPr sz="1600">
                          <a:solidFill>
                            <a:srgbClr val="1C3B61"/>
                          </a:solidFill>
                          <a:latin typeface="Arial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SemiBold" charset="0"/>
                          <a:ea typeface="Batang" pitchFamily="18" charset="-127"/>
                        </a:rPr>
                        <a:t>Values: 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grotesque Regular" charset="0"/>
                          <a:ea typeface="Batang" pitchFamily="18" charset="-127"/>
                        </a:rPr>
                        <a:t>“Deep down, what matters to you?”</a:t>
                      </a:r>
                    </a:p>
                  </a:txBody>
                  <a:tcPr marT="45653" marB="456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1970089" y="952501"/>
            <a:ext cx="8237537" cy="555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  <a:gs pos="5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solidFill>
                <a:srgbClr val="1C3B61"/>
              </a:solidFill>
              <a:latin typeface="Times New Roman" panose="02020603050405020304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8611" y="179771"/>
            <a:ext cx="8501063" cy="685800"/>
          </a:xfrm>
        </p:spPr>
        <p:txBody>
          <a:bodyPr/>
          <a:lstStyle/>
          <a:p>
            <a:pPr>
              <a:defRPr/>
            </a:pPr>
            <a:r>
              <a:rPr lang="en-US" sz="2900" dirty="0">
                <a:latin typeface="Geogrotesque SemiBold"/>
                <a:cs typeface="Geogrotesque SemiBold"/>
              </a:rPr>
              <a:t>Our Technology Intervention </a:t>
            </a:r>
            <a:r>
              <a:rPr lang="en-US" sz="2900" b="0" dirty="0">
                <a:latin typeface="Geogrotesque SemiBold"/>
                <a:cs typeface="Geogrotesque SemiBold"/>
              </a:rPr>
              <a:t>Design Process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751763" y="6492875"/>
            <a:ext cx="2557463" cy="22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pitchFamily="34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703111" y="1168924"/>
          <a:ext cx="8521831" cy="476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4213" name="Curved Down Arrow 18"/>
          <p:cNvSpPr>
            <a:spLocks noChangeArrowheads="1"/>
          </p:cNvSpPr>
          <p:nvPr/>
        </p:nvSpPr>
        <p:spPr bwMode="auto">
          <a:xfrm rot="167006">
            <a:off x="8056565" y="2036766"/>
            <a:ext cx="1017587" cy="498475"/>
          </a:xfrm>
          <a:prstGeom prst="curvedDownArrow">
            <a:avLst>
              <a:gd name="adj1" fmla="val 25045"/>
              <a:gd name="adj2" fmla="val 50090"/>
              <a:gd name="adj3" fmla="val 25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94214" name="Curved Down Arrow 20"/>
          <p:cNvSpPr>
            <a:spLocks noChangeArrowheads="1"/>
          </p:cNvSpPr>
          <p:nvPr/>
        </p:nvSpPr>
        <p:spPr bwMode="auto">
          <a:xfrm flipV="1">
            <a:off x="8056565" y="4562475"/>
            <a:ext cx="1017587" cy="509588"/>
          </a:xfrm>
          <a:prstGeom prst="curvedDownArrow">
            <a:avLst>
              <a:gd name="adj1" fmla="val 24961"/>
              <a:gd name="adj2" fmla="val 49922"/>
              <a:gd name="adj3" fmla="val 25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94215" name="Curved Down Arrow 21"/>
          <p:cNvSpPr>
            <a:spLocks noChangeArrowheads="1"/>
          </p:cNvSpPr>
          <p:nvPr/>
        </p:nvSpPr>
        <p:spPr bwMode="auto">
          <a:xfrm>
            <a:off x="4598989" y="2063753"/>
            <a:ext cx="1028700" cy="500063"/>
          </a:xfrm>
          <a:prstGeom prst="curvedDownArrow">
            <a:avLst>
              <a:gd name="adj1" fmla="val 24962"/>
              <a:gd name="adj2" fmla="val 49914"/>
              <a:gd name="adj3" fmla="val 25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94216" name="Curved Down Arrow 22"/>
          <p:cNvSpPr>
            <a:spLocks noChangeArrowheads="1"/>
          </p:cNvSpPr>
          <p:nvPr/>
        </p:nvSpPr>
        <p:spPr bwMode="auto">
          <a:xfrm flipV="1">
            <a:off x="4608515" y="4562475"/>
            <a:ext cx="1017587" cy="509588"/>
          </a:xfrm>
          <a:prstGeom prst="curvedDownArrow">
            <a:avLst>
              <a:gd name="adj1" fmla="val 24961"/>
              <a:gd name="adj2" fmla="val 49922"/>
              <a:gd name="adj3" fmla="val 25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9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gradient.eps">
            <a:extLst>
              <a:ext uri="{FF2B5EF4-FFF2-40B4-BE49-F238E27FC236}">
                <a16:creationId xmlns:a16="http://schemas.microsoft.com/office/drawing/2014/main" id="{AF0985AC-4E31-4783-99A2-4CB1D8FA4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7313"/>
            <a:ext cx="9144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DE1BD9-F01C-455C-865B-B9F201A87A1C}"/>
              </a:ext>
            </a:extLst>
          </p:cNvPr>
          <p:cNvSpPr/>
          <p:nvPr/>
        </p:nvSpPr>
        <p:spPr bwMode="auto">
          <a:xfrm>
            <a:off x="1793875" y="6400801"/>
            <a:ext cx="8566150" cy="40481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3FB850B-5C76-4EBA-895E-2EBABBD421E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F12D0-12C7-45AA-A3F4-1D1F18BE49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04950" y="1960160"/>
            <a:ext cx="9144000" cy="2497138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marL="0" algn="ctr">
              <a:lnSpc>
                <a:spcPct val="90000"/>
              </a:lnSpc>
              <a:defRPr/>
            </a:pPr>
            <a:r>
              <a:rPr lang="en-US" sz="4000" dirty="0">
                <a:solidFill>
                  <a:srgbClr val="FFFFFF"/>
                </a:solidFill>
                <a:latin typeface="Geogrotesque SemiBold"/>
                <a:cs typeface="Geogrotesque SemiBold"/>
              </a:rPr>
              <a:t>Learning from Past Trial Results </a:t>
            </a:r>
          </a:p>
        </p:txBody>
      </p:sp>
    </p:spTree>
    <p:extLst>
      <p:ext uri="{BB962C8B-B14F-4D97-AF65-F5344CB8AC3E}">
        <p14:creationId xmlns:p14="http://schemas.microsoft.com/office/powerpoint/2010/main" val="2510522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pic>
        <p:nvPicPr>
          <p:cNvPr id="70659" name="Picture 2" descr="PHO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93" y="1058779"/>
            <a:ext cx="3366770" cy="579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5189E00D-94F1-C64A-866C-639342D0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788" y="141288"/>
            <a:ext cx="8501062" cy="685800"/>
          </a:xfrm>
        </p:spPr>
        <p:txBody>
          <a:bodyPr/>
          <a:lstStyle/>
          <a:p>
            <a:pPr>
              <a:defRPr/>
            </a:pPr>
            <a:r>
              <a:rPr lang="en-US" sz="2900" b="0" dirty="0" err="1">
                <a:latin typeface="Geogrotesque SemiBold"/>
                <a:cs typeface="Geogrotesque SemiBold"/>
              </a:rPr>
              <a:t>SmartQuit</a:t>
            </a:r>
            <a:r>
              <a:rPr lang="en-US" sz="2900" b="0" dirty="0">
                <a:latin typeface="Geogrotesque SemiBold"/>
                <a:cs typeface="Geogrotesque SemiBold"/>
              </a:rPr>
              <a:t> 1.0: 2012 to 2014</a:t>
            </a:r>
          </a:p>
        </p:txBody>
      </p:sp>
    </p:spTree>
    <p:extLst>
      <p:ext uri="{BB962C8B-B14F-4D97-AF65-F5344CB8AC3E}">
        <p14:creationId xmlns:p14="http://schemas.microsoft.com/office/powerpoint/2010/main" val="146454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751763" y="6492875"/>
            <a:ext cx="2557462" cy="228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Bold" charset="0"/>
                <a:ea typeface="ヒラギノ角ゴ Pro W3" charset="-128"/>
                <a:cs typeface="+mn-cs"/>
              </a:rPr>
              <a:t>©2016 Fred Hutchinson Cancer Research Center </a:t>
            </a:r>
          </a:p>
        </p:txBody>
      </p:sp>
      <p:sp>
        <p:nvSpPr>
          <p:cNvPr id="71683" name="Rectangle 29"/>
          <p:cNvSpPr>
            <a:spLocks noChangeArrowheads="1"/>
          </p:cNvSpPr>
          <p:nvPr/>
        </p:nvSpPr>
        <p:spPr bwMode="auto">
          <a:xfrm>
            <a:off x="4333875" y="1217614"/>
            <a:ext cx="3532188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84" name="Rectangle 37"/>
          <p:cNvSpPr>
            <a:spLocks noChangeArrowheads="1"/>
          </p:cNvSpPr>
          <p:nvPr/>
        </p:nvSpPr>
        <p:spPr bwMode="auto">
          <a:xfrm>
            <a:off x="4333875" y="1849439"/>
            <a:ext cx="3532188" cy="4206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85" name="Rectangle 41"/>
          <p:cNvSpPr>
            <a:spLocks noChangeArrowheads="1"/>
          </p:cNvSpPr>
          <p:nvPr/>
        </p:nvSpPr>
        <p:spPr bwMode="auto">
          <a:xfrm>
            <a:off x="4333875" y="2459039"/>
            <a:ext cx="3532188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86" name="Rectangle 45"/>
          <p:cNvSpPr>
            <a:spLocks noChangeArrowheads="1"/>
          </p:cNvSpPr>
          <p:nvPr/>
        </p:nvSpPr>
        <p:spPr bwMode="auto">
          <a:xfrm>
            <a:off x="4333875" y="3070225"/>
            <a:ext cx="3532188" cy="420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1328" y="161290"/>
            <a:ext cx="9470072" cy="730251"/>
          </a:xfrm>
        </p:spPr>
        <p:txBody>
          <a:bodyPr/>
          <a:lstStyle/>
          <a:p>
            <a:pPr>
              <a:defRPr/>
            </a:pPr>
            <a:r>
              <a:rPr lang="en-US" sz="2800" b="0" dirty="0" err="1">
                <a:cs typeface="Geogrotesque SemiBold"/>
              </a:rPr>
              <a:t>SmartQuit</a:t>
            </a:r>
            <a:r>
              <a:rPr lang="en-US" sz="2800" b="0" dirty="0">
                <a:cs typeface="Geogrotesque SemiBold"/>
              </a:rPr>
              <a:t> 1.0 RCT Experimental Design and Retention</a:t>
            </a:r>
            <a:endParaRPr lang="en-US" sz="2900" b="0" dirty="0">
              <a:latin typeface="Geogrotesque SemiBold"/>
              <a:cs typeface="Geogrotesque SemiBold"/>
            </a:endParaRPr>
          </a:p>
        </p:txBody>
      </p:sp>
      <p:sp>
        <p:nvSpPr>
          <p:cNvPr id="71688" name="TextBox 30"/>
          <p:cNvSpPr txBox="1">
            <a:spLocks noChangeArrowheads="1"/>
          </p:cNvSpPr>
          <p:nvPr/>
        </p:nvSpPr>
        <p:spPr bwMode="auto">
          <a:xfrm>
            <a:off x="4845050" y="1198564"/>
            <a:ext cx="25098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Screened: 738</a:t>
            </a:r>
          </a:p>
        </p:txBody>
      </p:sp>
      <p:cxnSp>
        <p:nvCxnSpPr>
          <p:cNvPr id="10" name="Straight Connector 48"/>
          <p:cNvCxnSpPr>
            <a:cxnSpLocks noChangeShapeType="1"/>
          </p:cNvCxnSpPr>
          <p:nvPr/>
        </p:nvCxnSpPr>
        <p:spPr bwMode="auto">
          <a:xfrm>
            <a:off x="6100763" y="1500189"/>
            <a:ext cx="0" cy="2263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1690" name="TextBox 39"/>
          <p:cNvSpPr txBox="1">
            <a:spLocks noChangeArrowheads="1"/>
          </p:cNvSpPr>
          <p:nvPr/>
        </p:nvSpPr>
        <p:spPr bwMode="auto">
          <a:xfrm>
            <a:off x="4849813" y="1828801"/>
            <a:ext cx="25003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Eligible: 400</a:t>
            </a:r>
          </a:p>
        </p:txBody>
      </p:sp>
      <p:sp>
        <p:nvSpPr>
          <p:cNvPr id="71691" name="TextBox 42"/>
          <p:cNvSpPr txBox="1">
            <a:spLocks noChangeArrowheads="1"/>
          </p:cNvSpPr>
          <p:nvPr/>
        </p:nvSpPr>
        <p:spPr bwMode="auto">
          <a:xfrm>
            <a:off x="4849813" y="2439989"/>
            <a:ext cx="25003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Consented: 340</a:t>
            </a:r>
          </a:p>
        </p:txBody>
      </p:sp>
      <p:sp>
        <p:nvSpPr>
          <p:cNvPr id="71692" name="TextBox 46"/>
          <p:cNvSpPr txBox="1">
            <a:spLocks noChangeArrowheads="1"/>
          </p:cNvSpPr>
          <p:nvPr/>
        </p:nvSpPr>
        <p:spPr bwMode="auto">
          <a:xfrm>
            <a:off x="4459288" y="3049589"/>
            <a:ext cx="32813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Confirmed by phone: 205</a:t>
            </a:r>
          </a:p>
        </p:txBody>
      </p:sp>
      <p:sp>
        <p:nvSpPr>
          <p:cNvPr id="71693" name="Diamond 16"/>
          <p:cNvSpPr>
            <a:spLocks noChangeArrowheads="1"/>
          </p:cNvSpPr>
          <p:nvPr/>
        </p:nvSpPr>
        <p:spPr bwMode="auto">
          <a:xfrm>
            <a:off x="4333875" y="3740150"/>
            <a:ext cx="3524250" cy="801688"/>
          </a:xfrm>
          <a:prstGeom prst="diamond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94" name="TextBox 52"/>
          <p:cNvSpPr txBox="1">
            <a:spLocks noChangeArrowheads="1"/>
          </p:cNvSpPr>
          <p:nvPr/>
        </p:nvSpPr>
        <p:spPr bwMode="auto">
          <a:xfrm>
            <a:off x="4459288" y="3911601"/>
            <a:ext cx="32813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Randomized: 196</a:t>
            </a:r>
          </a:p>
        </p:txBody>
      </p:sp>
      <p:cxnSp>
        <p:nvCxnSpPr>
          <p:cNvPr id="16" name="Straight Connector 59"/>
          <p:cNvCxnSpPr>
            <a:cxnSpLocks noChangeShapeType="1"/>
          </p:cNvCxnSpPr>
          <p:nvPr/>
        </p:nvCxnSpPr>
        <p:spPr bwMode="auto">
          <a:xfrm flipH="1">
            <a:off x="4052888" y="4310063"/>
            <a:ext cx="1243012" cy="646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60"/>
          <p:cNvCxnSpPr>
            <a:cxnSpLocks noChangeShapeType="1"/>
          </p:cNvCxnSpPr>
          <p:nvPr/>
        </p:nvCxnSpPr>
        <p:spPr bwMode="auto">
          <a:xfrm>
            <a:off x="6804026" y="4302125"/>
            <a:ext cx="1363663" cy="654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1697" name="Rectangle 55"/>
          <p:cNvSpPr>
            <a:spLocks noChangeArrowheads="1"/>
          </p:cNvSpPr>
          <p:nvPr/>
        </p:nvSpPr>
        <p:spPr bwMode="auto">
          <a:xfrm>
            <a:off x="2897189" y="4818064"/>
            <a:ext cx="2352675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698" name="TextBox 56"/>
          <p:cNvSpPr txBox="1">
            <a:spLocks noChangeArrowheads="1"/>
          </p:cNvSpPr>
          <p:nvPr/>
        </p:nvSpPr>
        <p:spPr bwMode="auto">
          <a:xfrm>
            <a:off x="3109914" y="4799014"/>
            <a:ext cx="19272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Smart Quit: 98</a:t>
            </a:r>
          </a:p>
        </p:txBody>
      </p:sp>
      <p:sp>
        <p:nvSpPr>
          <p:cNvPr id="71699" name="Rectangle 57"/>
          <p:cNvSpPr>
            <a:spLocks noChangeArrowheads="1"/>
          </p:cNvSpPr>
          <p:nvPr/>
        </p:nvSpPr>
        <p:spPr bwMode="auto">
          <a:xfrm>
            <a:off x="6935789" y="4818064"/>
            <a:ext cx="2352675" cy="422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700" name="TextBox 58"/>
          <p:cNvSpPr txBox="1">
            <a:spLocks noChangeArrowheads="1"/>
          </p:cNvSpPr>
          <p:nvPr/>
        </p:nvSpPr>
        <p:spPr bwMode="auto">
          <a:xfrm>
            <a:off x="7148514" y="4799014"/>
            <a:ext cx="19272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Quit Guide: 98</a:t>
            </a:r>
          </a:p>
        </p:txBody>
      </p:sp>
      <p:cxnSp>
        <p:nvCxnSpPr>
          <p:cNvPr id="22" name="Straight Connector 61"/>
          <p:cNvCxnSpPr>
            <a:cxnSpLocks noChangeShapeType="1"/>
          </p:cNvCxnSpPr>
          <p:nvPr/>
        </p:nvCxnSpPr>
        <p:spPr bwMode="auto">
          <a:xfrm>
            <a:off x="4060825" y="5197476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64"/>
          <p:cNvCxnSpPr>
            <a:cxnSpLocks noChangeShapeType="1"/>
          </p:cNvCxnSpPr>
          <p:nvPr/>
        </p:nvCxnSpPr>
        <p:spPr bwMode="auto">
          <a:xfrm>
            <a:off x="8166100" y="5197476"/>
            <a:ext cx="0" cy="390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1703" name="Rounded Rectangle 65"/>
          <p:cNvSpPr>
            <a:spLocks noChangeArrowheads="1"/>
          </p:cNvSpPr>
          <p:nvPr/>
        </p:nvSpPr>
        <p:spPr bwMode="auto">
          <a:xfrm>
            <a:off x="2894013" y="5403850"/>
            <a:ext cx="2347912" cy="8763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704" name="TextBox 66"/>
          <p:cNvSpPr txBox="1">
            <a:spLocks noChangeArrowheads="1"/>
          </p:cNvSpPr>
          <p:nvPr/>
        </p:nvSpPr>
        <p:spPr bwMode="auto">
          <a:xfrm>
            <a:off x="3109914" y="5478464"/>
            <a:ext cx="1927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70-day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Follow-up: 80</a:t>
            </a:r>
          </a:p>
        </p:txBody>
      </p:sp>
      <p:sp>
        <p:nvSpPr>
          <p:cNvPr id="71705" name="Rounded Rectangle 67"/>
          <p:cNvSpPr>
            <a:spLocks noChangeArrowheads="1"/>
          </p:cNvSpPr>
          <p:nvPr/>
        </p:nvSpPr>
        <p:spPr bwMode="auto">
          <a:xfrm>
            <a:off x="6948488" y="5403850"/>
            <a:ext cx="2347912" cy="8763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1C3B61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71706" name="TextBox 68"/>
          <p:cNvSpPr txBox="1">
            <a:spLocks noChangeArrowheads="1"/>
          </p:cNvSpPr>
          <p:nvPr/>
        </p:nvSpPr>
        <p:spPr bwMode="auto">
          <a:xfrm>
            <a:off x="7164389" y="5478464"/>
            <a:ext cx="19256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70-day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grotesque Medium" charset="0"/>
                <a:ea typeface="ヒラギノ角ゴ Pro W3" charset="-128"/>
                <a:cs typeface="+mn-cs"/>
              </a:rPr>
              <a:t>Follow-up: 84</a:t>
            </a:r>
          </a:p>
        </p:txBody>
      </p:sp>
    </p:spTree>
    <p:extLst>
      <p:ext uri="{BB962C8B-B14F-4D97-AF65-F5344CB8AC3E}">
        <p14:creationId xmlns:p14="http://schemas.microsoft.com/office/powerpoint/2010/main" val="369928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2788" y="141288"/>
            <a:ext cx="8501062" cy="685800"/>
          </a:xfrm>
        </p:spPr>
        <p:txBody>
          <a:bodyPr/>
          <a:lstStyle/>
          <a:p>
            <a:pPr>
              <a:defRPr/>
            </a:pPr>
            <a:r>
              <a:rPr lang="en-US" sz="2900" b="0" dirty="0" err="1">
                <a:latin typeface="Geogrotesque SemiBold"/>
                <a:cs typeface="Geogrotesque SemiBold"/>
              </a:rPr>
              <a:t>SmartQuit</a:t>
            </a:r>
            <a:r>
              <a:rPr lang="en-US" sz="2900" b="0" dirty="0">
                <a:latin typeface="Geogrotesque SemiBold"/>
                <a:cs typeface="Geogrotesque SemiBold"/>
              </a:rPr>
              <a:t> 1.0 Top 5 </a:t>
            </a:r>
            <a:r>
              <a:rPr lang="en-US" sz="2900" b="0" dirty="0" err="1">
                <a:latin typeface="Geogrotesque SemiBold"/>
                <a:cs typeface="Geogrotesque SemiBold"/>
              </a:rPr>
              <a:t>SmartQuit</a:t>
            </a:r>
            <a:r>
              <a:rPr lang="en-US" sz="2900" b="0" dirty="0">
                <a:latin typeface="Geogrotesque SemiBold"/>
                <a:cs typeface="Geogrotesque SemiBold"/>
              </a:rPr>
              <a:t> Features 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/>
        </p:nvGraphicFramePr>
        <p:xfrm>
          <a:off x="1979614" y="1662114"/>
          <a:ext cx="3970337" cy="4111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5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ACT</a:t>
                      </a:r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 vs.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CBT</a:t>
                      </a:r>
                      <a:endParaRPr lang="en-US" sz="1600" dirty="0">
                        <a:solidFill>
                          <a:srgbClr val="FFFFFF"/>
                        </a:solidFill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Feature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# 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users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p 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(OR)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CBT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Viewed quit plan overview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76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.03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(11.1) 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8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CBT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Viewed progress</a:t>
                      </a:r>
                      <a:r>
                        <a:rPr lang="en-US" sz="1600" baseline="0" dirty="0">
                          <a:latin typeface="Geogrotesque Bold"/>
                          <a:cs typeface="Geogrotesque Bold"/>
                        </a:rPr>
                        <a:t> in calendar</a:t>
                      </a:r>
                      <a:endParaRPr lang="en-US" sz="1600" dirty="0"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65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.17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(2.8)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14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CBT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Opened sharing page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64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.23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(2.5) 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8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CBT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Viewed</a:t>
                      </a:r>
                      <a:r>
                        <a:rPr lang="en-US" sz="1600" baseline="0" dirty="0">
                          <a:latin typeface="Geogrotesque Bold"/>
                          <a:cs typeface="Geogrotesque Bold"/>
                        </a:rPr>
                        <a:t> progress in chart</a:t>
                      </a:r>
                      <a:endParaRPr lang="en-US" sz="1600" dirty="0"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64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.44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(1.7)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1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ACT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Tracked</a:t>
                      </a:r>
                      <a:r>
                        <a:rPr lang="en-US" sz="1600" baseline="0" dirty="0">
                          <a:latin typeface="Geogrotesque Bold"/>
                          <a:cs typeface="Geogrotesque Bold"/>
                        </a:rPr>
                        <a:t> acceptance</a:t>
                      </a:r>
                      <a:endParaRPr lang="en-US" sz="1600" dirty="0"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61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.03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(10.5)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108" name="Content Placeholder 6"/>
          <p:cNvSpPr txBox="1">
            <a:spLocks/>
          </p:cNvSpPr>
          <p:nvPr/>
        </p:nvSpPr>
        <p:spPr bwMode="auto">
          <a:xfrm>
            <a:off x="1957389" y="1246188"/>
            <a:ext cx="3976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tabLst>
                <a:tab pos="342900" algn="l"/>
              </a:tabLst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tabLst>
                <a:tab pos="342900" algn="l"/>
              </a:tabLst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tabLst>
                <a:tab pos="342900" algn="l"/>
              </a:tabLst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Most Popular</a:t>
            </a:r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/>
        </p:nvGraphicFramePr>
        <p:xfrm>
          <a:off x="6248401" y="1662114"/>
          <a:ext cx="3970339" cy="4111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5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ACT</a:t>
                      </a:r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 vs.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CBT</a:t>
                      </a:r>
                      <a:endParaRPr lang="en-US" sz="1600" dirty="0">
                        <a:solidFill>
                          <a:srgbClr val="FFFFFF"/>
                        </a:solidFill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Feature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# 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users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p 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Geogrotesque Bold"/>
                          <a:cs typeface="Geogrotesque Bold"/>
                        </a:rPr>
                        <a:t>(OR)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3B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ACT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Tracked</a:t>
                      </a:r>
                      <a:r>
                        <a:rPr lang="en-US" sz="1600" baseline="0" dirty="0">
                          <a:latin typeface="Geogrotesque Bold"/>
                          <a:cs typeface="Geogrotesque Bold"/>
                        </a:rPr>
                        <a:t> ACT skills practice</a:t>
                      </a:r>
                      <a:endParaRPr lang="en-US" sz="1600" dirty="0"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43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.01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(16.4) 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8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CBT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Viewed quit plan overview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76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.03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(11.1)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14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ACT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Tracked acceptance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61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.03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(10.5) 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84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ACT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Viewed</a:t>
                      </a:r>
                      <a:r>
                        <a:rPr lang="en-US" sz="1600" baseline="0" dirty="0">
                          <a:latin typeface="Geogrotesque Bold"/>
                          <a:cs typeface="Geogrotesque Bold"/>
                        </a:rPr>
                        <a:t> Staying Motivated video</a:t>
                      </a:r>
                      <a:endParaRPr lang="en-US" sz="1600" dirty="0"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15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.06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(4.1)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1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ACT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Viewed Handling</a:t>
                      </a:r>
                      <a:r>
                        <a:rPr lang="en-US" sz="1600" baseline="0" dirty="0">
                          <a:latin typeface="Geogrotesque Bold"/>
                          <a:cs typeface="Geogrotesque Bold"/>
                        </a:rPr>
                        <a:t> Urges video</a:t>
                      </a:r>
                      <a:endParaRPr lang="en-US" sz="1600" dirty="0">
                        <a:latin typeface="Geogrotesque Bold"/>
                        <a:cs typeface="Geogrotesque Bold"/>
                      </a:endParaRP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15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.06</a:t>
                      </a:r>
                    </a:p>
                    <a:p>
                      <a:pPr algn="ctr"/>
                      <a:r>
                        <a:rPr lang="en-US" sz="1600" dirty="0">
                          <a:latin typeface="Geogrotesque Bold"/>
                          <a:cs typeface="Geogrotesque Bold"/>
                        </a:rPr>
                        <a:t>(4.1)</a:t>
                      </a:r>
                    </a:p>
                  </a:txBody>
                  <a:tcPr marL="91451" marR="91451"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134" name="Content Placeholder 6"/>
          <p:cNvSpPr txBox="1">
            <a:spLocks/>
          </p:cNvSpPr>
          <p:nvPr/>
        </p:nvSpPr>
        <p:spPr bwMode="auto">
          <a:xfrm>
            <a:off x="6226175" y="1246188"/>
            <a:ext cx="3976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tabLst>
                <a:tab pos="342900" algn="l"/>
              </a:tabLst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tabLst>
                <a:tab pos="342900" algn="l"/>
              </a:tabLst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tabLst>
                <a:tab pos="342900" algn="l"/>
              </a:tabLst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SemiBold" charset="0"/>
                <a:ea typeface="MS PGothic" panose="020B0600070205080204" pitchFamily="34" charset="-128"/>
                <a:cs typeface="+mn-cs"/>
              </a:rPr>
              <a:t>Most Predictive</a:t>
            </a:r>
          </a:p>
        </p:txBody>
      </p:sp>
      <p:sp>
        <p:nvSpPr>
          <p:cNvPr id="46135" name="Content Placeholder 6"/>
          <p:cNvSpPr txBox="1">
            <a:spLocks/>
          </p:cNvSpPr>
          <p:nvPr/>
        </p:nvSpPr>
        <p:spPr bwMode="auto">
          <a:xfrm>
            <a:off x="1782764" y="5962879"/>
            <a:ext cx="5053465" cy="48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600"/>
              </a:lnSpc>
              <a:spcBef>
                <a:spcPct val="20000"/>
              </a:spcBef>
              <a:buClr>
                <a:schemeClr val="bg1"/>
              </a:buClr>
              <a:tabLst>
                <a:tab pos="342900" algn="l"/>
              </a:tabLst>
              <a:defRPr sz="28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SzPct val="90000"/>
              <a:buFont typeface="Times New Roman" panose="02020603050405020304" pitchFamily="18" charset="0"/>
              <a:buChar char="–"/>
              <a:tabLst>
                <a:tab pos="342900" algn="l"/>
              </a:tabLst>
              <a:defRPr sz="24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SzPct val="90000"/>
              <a:buChar char="•"/>
              <a:tabLst>
                <a:tab pos="342900" algn="l"/>
              </a:tabLst>
              <a:defRPr sz="2000"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Times New Roman" panose="02020603050405020304" pitchFamily="18" charset="0"/>
              <a:buChar char="–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tabLst>
                <a:tab pos="342900" algn="l"/>
              </a:tabLst>
              <a:defRPr>
                <a:solidFill>
                  <a:srgbClr val="1C3B6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57B8E5"/>
              </a:buClr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Medium Italic" charset="0"/>
                <a:ea typeface="ヒラギノ角ゴ Pro W3" charset="-128"/>
                <a:cs typeface="+mn-cs"/>
              </a:rPr>
              <a:t>(Heffner,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Medium Italic" charset="0"/>
                <a:ea typeface="ヒラギノ角ゴ Pro W3" charset="-128"/>
                <a:cs typeface="+mn-cs"/>
              </a:rPr>
              <a:t>Vilardaga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3B61"/>
                </a:solidFill>
                <a:effectLst/>
                <a:uLnTx/>
                <a:uFillTx/>
                <a:latin typeface="Geogrotesque Medium Italic" charset="0"/>
                <a:ea typeface="ヒラギノ角ゴ Pro W3" charset="-128"/>
                <a:cs typeface="+mn-cs"/>
              </a:rPr>
              <a:t>, Mercer, Kientz, &amp; Bricker, AJDAB, 2015)</a:t>
            </a:r>
          </a:p>
        </p:txBody>
      </p:sp>
    </p:spTree>
    <p:extLst>
      <p:ext uri="{BB962C8B-B14F-4D97-AF65-F5344CB8AC3E}">
        <p14:creationId xmlns:p14="http://schemas.microsoft.com/office/powerpoint/2010/main" val="1360198134"/>
      </p:ext>
    </p:extLst>
  </p:cSld>
  <p:clrMapOvr>
    <a:masterClrMapping/>
  </p:clrMapOvr>
</p:sld>
</file>

<file path=ppt/theme/theme1.xml><?xml version="1.0" encoding="utf-8"?>
<a:theme xmlns:a="http://schemas.openxmlformats.org/drawingml/2006/main" name="4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Default Design">
  <a:themeElements>
    <a:clrScheme name="Fred Hutch">
      <a:dk1>
        <a:srgbClr val="1C3B61"/>
      </a:dk1>
      <a:lt1>
        <a:srgbClr val="6FB433"/>
      </a:lt1>
      <a:dk2>
        <a:srgbClr val="20605D"/>
      </a:dk2>
      <a:lt2>
        <a:srgbClr val="E6E7E8"/>
      </a:lt2>
      <a:accent1>
        <a:srgbClr val="329F9B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lalom PPT Template_4x3_v1.0">
  <a:themeElements>
    <a:clrScheme name="Slalom Consulting">
      <a:dk1>
        <a:srgbClr val="373737"/>
      </a:dk1>
      <a:lt1>
        <a:srgbClr val="FFFFFF"/>
      </a:lt1>
      <a:dk2>
        <a:srgbClr val="525252"/>
      </a:dk2>
      <a:lt2>
        <a:srgbClr val="E0DED9"/>
      </a:lt2>
      <a:accent1>
        <a:srgbClr val="22314E"/>
      </a:accent1>
      <a:accent2>
        <a:srgbClr val="34B6E4"/>
      </a:accent2>
      <a:accent3>
        <a:srgbClr val="E57200"/>
      </a:accent3>
      <a:accent4>
        <a:srgbClr val="7DCC2E"/>
      </a:accent4>
      <a:accent5>
        <a:srgbClr val="838383"/>
      </a:accent5>
      <a:accent6>
        <a:srgbClr val="B22873"/>
      </a:accent6>
      <a:hlink>
        <a:srgbClr val="34B6E4"/>
      </a:hlink>
      <a:folHlink>
        <a:srgbClr val="34B6E4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>
          <a:defRPr sz="2400" dirty="0" err="1" smtClean="0">
            <a:gradFill>
              <a:gsLst>
                <a:gs pos="0">
                  <a:schemeClr val="bg1"/>
                </a:gs>
                <a:gs pos="100000">
                  <a:schemeClr val="bg1"/>
                </a:gs>
              </a:gsLst>
              <a:lin ang="54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eaLnBrk="0" hangingPunct="0">
          <a:lnSpc>
            <a:spcPct val="90000"/>
          </a:lnSpc>
          <a:spcBef>
            <a:spcPts val="1200"/>
          </a:spcBef>
          <a:buClr>
            <a:schemeClr val="accent1"/>
          </a:buClr>
          <a:buSzPct val="90000"/>
          <a:defRPr sz="2400" dirty="0" err="1" smtClean="0">
            <a:gradFill>
              <a:gsLst>
                <a:gs pos="0">
                  <a:schemeClr val="tx1"/>
                </a:gs>
                <a:gs pos="86000">
                  <a:srgbClr val="373737"/>
                </a:gs>
              </a:gsLst>
              <a:lin ang="5400000" scaled="0"/>
            </a:gradFill>
            <a:latin typeface="+mn-lt"/>
            <a:ea typeface="ＭＳ Ｐゴシック" charset="0"/>
            <a:cs typeface="ＭＳ Ｐゴシック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4_Default Design">
  <a:themeElements>
    <a:clrScheme name="Fred Hutch">
      <a:dk1>
        <a:srgbClr val="1C3B61"/>
      </a:dk1>
      <a:lt1>
        <a:srgbClr val="6FB433"/>
      </a:lt1>
      <a:dk2>
        <a:srgbClr val="20605D"/>
      </a:dk2>
      <a:lt2>
        <a:srgbClr val="E6E7E8"/>
      </a:lt2>
      <a:accent1>
        <a:srgbClr val="329F9B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>
        <a:normAutofit/>
      </a:bodyPr>
      <a:lstStyle>
        <a:defPPr>
          <a:defRPr sz="2800" b="1" i="0" dirty="0" smtClean="0">
            <a:latin typeface="Geogrotesque SemiBold" charset="0"/>
            <a:ea typeface="Geogrotesque SemiBold" charset="0"/>
            <a:cs typeface="Geogrotesque SemiBol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new" id="{B3DB9E1B-07F6-7047-A770-8F998C99C8A2}" vid="{66AA1B04-247C-D948-961F-E7C3CD4C9ABE}"/>
    </a:ext>
  </a:extLst>
</a:theme>
</file>

<file path=ppt/theme/theme15.xml><?xml version="1.0" encoding="utf-8"?>
<a:theme xmlns:a="http://schemas.openxmlformats.org/drawingml/2006/main" name="8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99FF"/>
      </a:accent1>
      <a:accent2>
        <a:srgbClr val="B2DE94"/>
      </a:accent2>
      <a:accent3>
        <a:srgbClr val="FFFFFF"/>
      </a:accent3>
      <a:accent4>
        <a:srgbClr val="000000"/>
      </a:accent4>
      <a:accent5>
        <a:srgbClr val="AACAFF"/>
      </a:accent5>
      <a:accent6>
        <a:srgbClr val="A1C986"/>
      </a:accent6>
      <a:hlink>
        <a:srgbClr val="777777"/>
      </a:hlink>
      <a:folHlink>
        <a:srgbClr val="0033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Custom 8">
      <a:dk1>
        <a:srgbClr val="18243D"/>
      </a:dk1>
      <a:lt1>
        <a:srgbClr val="6FB433"/>
      </a:lt1>
      <a:dk2>
        <a:srgbClr val="20605D"/>
      </a:dk2>
      <a:lt2>
        <a:srgbClr val="E6E7E8"/>
      </a:lt2>
      <a:accent1>
        <a:srgbClr val="329F9B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>
        <a:normAutofit/>
      </a:bodyPr>
      <a:lstStyle>
        <a:defPPr>
          <a:defRPr sz="2800" b="1" i="0" dirty="0" smtClean="0">
            <a:latin typeface="Geogrotesque SemiBold" charset="0"/>
            <a:ea typeface="Geogrotesque SemiBold" charset="0"/>
            <a:cs typeface="Geogrotesque SemiBol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new" id="{B3DB9E1B-07F6-7047-A770-8F998C99C8A2}" vid="{66AA1B04-247C-D948-961F-E7C3CD4C9ABE}"/>
    </a:ext>
  </a:extLst>
</a:theme>
</file>

<file path=ppt/theme/theme5.xml><?xml version="1.0" encoding="utf-8"?>
<a:theme xmlns:a="http://schemas.openxmlformats.org/drawingml/2006/main" name="5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Default Design">
  <a:themeElements>
    <a:clrScheme name="Fred Hutch">
      <a:dk1>
        <a:srgbClr val="1C3B61"/>
      </a:dk1>
      <a:lt1>
        <a:srgbClr val="6FB433"/>
      </a:lt1>
      <a:dk2>
        <a:srgbClr val="20605D"/>
      </a:dk2>
      <a:lt2>
        <a:srgbClr val="E6E7E8"/>
      </a:lt2>
      <a:accent1>
        <a:srgbClr val="329F9B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5_Default Design">
  <a:themeElements>
    <a:clrScheme name="Fred Hutch 1">
      <a:dk1>
        <a:srgbClr val="1C3B61"/>
      </a:dk1>
      <a:lt1>
        <a:srgbClr val="89C348"/>
      </a:lt1>
      <a:dk2>
        <a:srgbClr val="207C7E"/>
      </a:dk2>
      <a:lt2>
        <a:srgbClr val="E6E6E6"/>
      </a:lt2>
      <a:accent1>
        <a:srgbClr val="39B6B9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Fred Hutch">
      <a:dk1>
        <a:srgbClr val="1C3B61"/>
      </a:dk1>
      <a:lt1>
        <a:srgbClr val="6FB433"/>
      </a:lt1>
      <a:dk2>
        <a:srgbClr val="20605D"/>
      </a:dk2>
      <a:lt2>
        <a:srgbClr val="E6E7E8"/>
      </a:lt2>
      <a:accent1>
        <a:srgbClr val="329F9B"/>
      </a:accent1>
      <a:accent2>
        <a:srgbClr val="89C348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207C7E"/>
      </a:hlink>
      <a:folHlink>
        <a:srgbClr val="39B6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5BABEB"/>
        </a:accent1>
        <a:accent2>
          <a:srgbClr val="F9D880"/>
        </a:accent2>
        <a:accent3>
          <a:srgbClr val="FFFFFF"/>
        </a:accent3>
        <a:accent4>
          <a:srgbClr val="000000"/>
        </a:accent4>
        <a:accent5>
          <a:srgbClr val="B5D2F3"/>
        </a:accent5>
        <a:accent6>
          <a:srgbClr val="E2C473"/>
        </a:accent6>
        <a:hlink>
          <a:srgbClr val="B7B6BA"/>
        </a:hlink>
        <a:folHlink>
          <a:srgbClr val="CDE6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14547</TotalTime>
  <Words>1283</Words>
  <Application>Microsoft Macintosh PowerPoint</Application>
  <PresentationFormat>Widescreen</PresentationFormat>
  <Paragraphs>343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29</vt:i4>
      </vt:variant>
    </vt:vector>
  </HeadingPairs>
  <TitlesOfParts>
    <vt:vector size="64" baseType="lpstr">
      <vt:lpstr>Batang</vt:lpstr>
      <vt:lpstr>MS PGothic</vt:lpstr>
      <vt:lpstr>MS PGothic</vt:lpstr>
      <vt:lpstr>ヒラギノ角ゴ Pro W3</vt:lpstr>
      <vt:lpstr>Arial</vt:lpstr>
      <vt:lpstr>Calibri</vt:lpstr>
      <vt:lpstr>Century Gothic</vt:lpstr>
      <vt:lpstr>Geogrotesque</vt:lpstr>
      <vt:lpstr>Geogrotesque Bold</vt:lpstr>
      <vt:lpstr>Geogrotesque Medium</vt:lpstr>
      <vt:lpstr>Geogrotesque Medium Italic</vt:lpstr>
      <vt:lpstr>Geogrotesque Regular</vt:lpstr>
      <vt:lpstr>Geogrotesque SemiBold</vt:lpstr>
      <vt:lpstr>Lucida Grande</vt:lpstr>
      <vt:lpstr>Lucida Sans</vt:lpstr>
      <vt:lpstr>Times New Roman</vt:lpstr>
      <vt:lpstr>Wingdings</vt:lpstr>
      <vt:lpstr>4_Default Design</vt:lpstr>
      <vt:lpstr>2_Default Design</vt:lpstr>
      <vt:lpstr>3_Default Design</vt:lpstr>
      <vt:lpstr>Office Theme</vt:lpstr>
      <vt:lpstr>5_Default Design</vt:lpstr>
      <vt:lpstr>11_Default Design</vt:lpstr>
      <vt:lpstr>10_Default Design</vt:lpstr>
      <vt:lpstr>15_Default Design</vt:lpstr>
      <vt:lpstr>12_Default Design</vt:lpstr>
      <vt:lpstr>13_Default Design</vt:lpstr>
      <vt:lpstr>7_Default Design</vt:lpstr>
      <vt:lpstr>Slalom PPT Template_4x3_v1.0</vt:lpstr>
      <vt:lpstr>14_Default Design</vt:lpstr>
      <vt:lpstr>4_Office Theme</vt:lpstr>
      <vt:lpstr>8_Default Design</vt:lpstr>
      <vt:lpstr>6_Default Design</vt:lpstr>
      <vt:lpstr>16_Default Design</vt:lpstr>
      <vt:lpstr>17_Default Design</vt:lpstr>
      <vt:lpstr>NINE YEARS OF DESIGN AND TESTING OF THE FIRST SMARTPHONE APP PROVEN EFFICACIOUS FOR SMOKING CESSATION</vt:lpstr>
      <vt:lpstr>Smartphone Applications: High Reach + Low Efficacy  </vt:lpstr>
      <vt:lpstr>A New Behavior Change Model Has Promise:  Acceptance &amp; Commitment Therapy (ACT) </vt:lpstr>
      <vt:lpstr>Standard Methods to Quit Smoking (USCPG) vs. ACT</vt:lpstr>
      <vt:lpstr>Our Technology Intervention Design Process </vt:lpstr>
      <vt:lpstr>PowerPoint Presentation</vt:lpstr>
      <vt:lpstr>SmartQuit 1.0: 2012 to 2014</vt:lpstr>
      <vt:lpstr>SmartQuit 1.0 RCT Experimental Design and Retention</vt:lpstr>
      <vt:lpstr>SmartQuit 1.0 Top 5 SmartQuit Features </vt:lpstr>
      <vt:lpstr>SmartQuit 2.0: 2014 to 2016</vt:lpstr>
      <vt:lpstr>SmartQuit 2.0 Trial CONSORT Diagram</vt:lpstr>
      <vt:lpstr>Cessation &amp; Reduction: 2.0 vs. 1.0 </vt:lpstr>
      <vt:lpstr>SmartQuit 2.0 Completion Predicts Cessation </vt:lpstr>
      <vt:lpstr>PowerPoint Presentation</vt:lpstr>
      <vt:lpstr>UX Design Research Findings: 7 New Engagement Features</vt:lpstr>
      <vt:lpstr> Implementation of Progress Indicators: Streaks and Badges</vt:lpstr>
      <vt:lpstr>Preparing to Quit</vt:lpstr>
      <vt:lpstr>After You Quit</vt:lpstr>
      <vt:lpstr>PowerPoint Presentation</vt:lpstr>
      <vt:lpstr>Geographic Locations of Randomized Participants</vt:lpstr>
      <vt:lpstr>Baseline Demographic Variables</vt:lpstr>
      <vt:lpstr>Baseline Smoking Variables</vt:lpstr>
      <vt:lpstr>iCanQuit RCT Experimental Design and Retention</vt:lpstr>
      <vt:lpstr>Outcomes at 12 Month Follow-Up (JAMA IM; Sept 2020)</vt:lpstr>
      <vt:lpstr>Efficacy X Reach = Public Health Impact</vt:lpstr>
      <vt:lpstr>Conclusions</vt:lpstr>
      <vt:lpstr>Medication Impact on 12 Month Outcome 30-Day Quit Rate</vt:lpstr>
      <vt:lpstr>Tailored, On-Demand Urge Help</vt:lpstr>
      <vt:lpstr>Medication Planning &amp; Reminder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Bricker, Jonathan B</dc:creator>
  <cp:keywords/>
  <dc:description/>
  <cp:lastModifiedBy>Bricker PhD, Jonathan B</cp:lastModifiedBy>
  <cp:revision>460</cp:revision>
  <cp:lastPrinted>2019-01-16T19:17:20Z</cp:lastPrinted>
  <dcterms:created xsi:type="dcterms:W3CDTF">1601-01-01T00:00:00Z</dcterms:created>
  <dcterms:modified xsi:type="dcterms:W3CDTF">2021-04-05T18:53:43Z</dcterms:modified>
  <cp:category/>
</cp:coreProperties>
</file>