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5"/>
  </p:notesMasterIdLst>
  <p:sldIdLst>
    <p:sldId id="311" r:id="rId5"/>
    <p:sldId id="312" r:id="rId6"/>
    <p:sldId id="315" r:id="rId7"/>
    <p:sldId id="295" r:id="rId8"/>
    <p:sldId id="313" r:id="rId9"/>
    <p:sldId id="323" r:id="rId10"/>
    <p:sldId id="326" r:id="rId11"/>
    <p:sldId id="322" r:id="rId12"/>
    <p:sldId id="384" r:id="rId13"/>
    <p:sldId id="316" r:id="rId14"/>
    <p:sldId id="330" r:id="rId15"/>
    <p:sldId id="387" r:id="rId16"/>
    <p:sldId id="385" r:id="rId17"/>
    <p:sldId id="386" r:id="rId18"/>
    <p:sldId id="368" r:id="rId19"/>
    <p:sldId id="396" r:id="rId20"/>
    <p:sldId id="388" r:id="rId21"/>
    <p:sldId id="389" r:id="rId22"/>
    <p:sldId id="372" r:id="rId23"/>
    <p:sldId id="390" r:id="rId24"/>
    <p:sldId id="374" r:id="rId25"/>
    <p:sldId id="376" r:id="rId26"/>
    <p:sldId id="391" r:id="rId27"/>
    <p:sldId id="379" r:id="rId28"/>
    <p:sldId id="392" r:id="rId29"/>
    <p:sldId id="395" r:id="rId30"/>
    <p:sldId id="310" r:id="rId31"/>
    <p:sldId id="393" r:id="rId32"/>
    <p:sldId id="394" r:id="rId33"/>
    <p:sldId id="383" r:id="rId3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iva, Celina" initials="KC" lastIdx="42" clrIdx="0">
    <p:extLst>
      <p:ext uri="{19B8F6BF-5375-455C-9EA6-DF929625EA0E}">
        <p15:presenceInfo xmlns:p15="http://schemas.microsoft.com/office/powerpoint/2012/main" userId="S-1-5-21-1559300689-131104032-281947949-28256" providerId="AD"/>
      </p:ext>
    </p:extLst>
  </p:cmAuthor>
  <p:cmAuthor id="2" name="Carnahan, Emily" initials="CE" lastIdx="11" clrIdx="1">
    <p:extLst>
      <p:ext uri="{19B8F6BF-5375-455C-9EA6-DF929625EA0E}">
        <p15:presenceInfo xmlns:p15="http://schemas.microsoft.com/office/powerpoint/2012/main" userId="S::ecarnahan@path.org::098c23bf-94e6-46b0-98a0-654651faf86b" providerId="AD"/>
      </p:ext>
    </p:extLst>
  </p:cmAuthor>
  <p:cmAuthor id="3" name="Secor, Andrew" initials="SA" lastIdx="1" clrIdx="2">
    <p:extLst>
      <p:ext uri="{19B8F6BF-5375-455C-9EA6-DF929625EA0E}">
        <p15:presenceInfo xmlns:p15="http://schemas.microsoft.com/office/powerpoint/2012/main" userId="S::asecor@path.org::544085b9-4413-45ea-ba48-088594983803" providerId="AD"/>
      </p:ext>
    </p:extLst>
  </p:cmAuthor>
  <p:cmAuthor id="4" name="Celina Kareiva" initials="CK" lastIdx="2" clrIdx="3">
    <p:extLst>
      <p:ext uri="{19B8F6BF-5375-455C-9EA6-DF929625EA0E}">
        <p15:presenceInfo xmlns:p15="http://schemas.microsoft.com/office/powerpoint/2012/main" userId="2zSBFLARhwzprhDcIs22EBjJ2VbTFahl4QG8NmzreO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9058" autoAdjust="0"/>
  </p:normalViewPr>
  <p:slideViewPr>
    <p:cSldViewPr snapToGrid="0" showGuides="1">
      <p:cViewPr>
        <p:scale>
          <a:sx n="50" d="100"/>
          <a:sy n="50" d="100"/>
        </p:scale>
        <p:origin x="1133" y="2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C7F385-C6D8-4EDE-8A6F-570B9AB634C0}" type="datetimeFigureOut">
              <a:rPr lang="en-US" smtClean="0"/>
              <a:t>4/6/2021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690AE-5201-46DE-86BE-CF232AF5C4D5}" type="slidenum">
              <a:rPr lang="en-US" smtClean="0"/>
              <a:t>‹#›</a:t>
            </a:fld>
            <a:endParaRPr lang="en-US"/>
          </a:p>
        </p:txBody>
      </p:sp>
    </p:spTree>
    <p:extLst>
      <p:ext uri="{BB962C8B-B14F-4D97-AF65-F5344CB8AC3E}">
        <p14:creationId xmlns:p14="http://schemas.microsoft.com/office/powerpoint/2010/main" val="290120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both work in monitoring &amp; evaluation at PATH – so we sit at the intersection of data, programming, and impact. </a:t>
            </a:r>
          </a:p>
          <a:p>
            <a:r>
              <a:rPr lang="en-US" dirty="0">
                <a:cs typeface="Calibri"/>
              </a:rPr>
              <a:t>We're going to talk about the power of individual-level data in the context of our work to introduce electronic immunization registries in sub-Saharan Africa.</a:t>
            </a:r>
          </a:p>
        </p:txBody>
      </p:sp>
      <p:sp>
        <p:nvSpPr>
          <p:cNvPr id="4" name="Slide Number Placeholder 3"/>
          <p:cNvSpPr>
            <a:spLocks noGrp="1"/>
          </p:cNvSpPr>
          <p:nvPr>
            <p:ph type="sldNum" sz="quarter" idx="5"/>
          </p:nvPr>
        </p:nvSpPr>
        <p:spPr/>
        <p:txBody>
          <a:bodyPr/>
          <a:lstStyle/>
          <a:p>
            <a:fld id="{9B4690AE-5201-46DE-86BE-CF232AF5C4D5}" type="slidenum">
              <a:rPr lang="en-US" smtClean="0"/>
              <a:t>1</a:t>
            </a:fld>
            <a:endParaRPr lang="en-US"/>
          </a:p>
        </p:txBody>
      </p:sp>
    </p:spTree>
    <p:extLst>
      <p:ext uri="{BB962C8B-B14F-4D97-AF65-F5344CB8AC3E}">
        <p14:creationId xmlns:p14="http://schemas.microsoft.com/office/powerpoint/2010/main" val="2381132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Access to electronic individual-level data opens up many possibilities for how the data can be analyzed and used. </a:t>
            </a:r>
            <a:endParaRPr lang="en-US"/>
          </a:p>
          <a:p>
            <a:r>
              <a:rPr lang="en-US">
                <a:cs typeface="Calibri" panose="020F0502020204030204"/>
              </a:rPr>
              <a:t>To prioritize possible analyses, we talked to stakeholders about how EIRs can help address common barriers faced by immunization programs. In speaking with experts (from international public health agencies, donor organizations, governments, and NGOs) 4 priority topics rose to the top:</a:t>
            </a:r>
            <a:endParaRPr lang="en-US" dirty="0">
              <a:cs typeface="Calibri"/>
            </a:endParaRPr>
          </a:p>
          <a:p>
            <a:r>
              <a:rPr lang="en-US">
                <a:cs typeface="Calibri"/>
              </a:rPr>
              <a:t>1. Denominators and population movement – to understand where are patients seeking care?</a:t>
            </a:r>
            <a:endParaRPr lang="en-US" dirty="0">
              <a:cs typeface="Calibri"/>
            </a:endParaRPr>
          </a:p>
          <a:p>
            <a:r>
              <a:rPr lang="en-US">
                <a:cs typeface="Calibri"/>
              </a:rPr>
              <a:t>2. Missed opportunities for vaccination – to understand when, where, and among which children these missed opportunities occur?</a:t>
            </a:r>
            <a:endParaRPr lang="en-US" dirty="0">
              <a:cs typeface="Calibri"/>
            </a:endParaRPr>
          </a:p>
          <a:p>
            <a:r>
              <a:rPr lang="en-US">
                <a:cs typeface="Calibri"/>
              </a:rPr>
              <a:t>3. Continuum of care – to identify which children drop out of the full vaccination schedule and when?</a:t>
            </a:r>
            <a:endParaRPr lang="en-US" dirty="0">
              <a:cs typeface="Calibri"/>
            </a:endParaRPr>
          </a:p>
          <a:p>
            <a:r>
              <a:rPr lang="en-US">
                <a:cs typeface="Calibri"/>
              </a:rPr>
              <a:t>4. Continuous quality improvement – to identify trends or outliers to inform targeted quality improvement efforts.</a:t>
            </a:r>
            <a:endParaRPr lang="en-US" dirty="0">
              <a:cs typeface="Calibri"/>
            </a:endParaRPr>
          </a:p>
          <a:p>
            <a:pPr marL="171450" indent="-171450">
              <a:buFont typeface="Arial" panose="020B0604020202020204" pitchFamily="34" charset="0"/>
              <a:buChar char="•"/>
            </a:pPr>
            <a:endParaRPr lang="en-US" dirty="0">
              <a:cs typeface="Calibri"/>
            </a:endParaRPr>
          </a:p>
          <a:p>
            <a:r>
              <a:rPr lang="en-US"/>
              <a:t>I’m going to pass it over to my colleague Andrew to share some of the recent novel analyses we’ve done using data from the Tanzania EIR. These are still draft / work in progress, but help to illustrate the art of the possible with individual-level data.</a:t>
            </a:r>
            <a:endParaRPr lang="en-US">
              <a:cs typeface="Calibri"/>
            </a:endParaRPr>
          </a:p>
          <a:p>
            <a:pPr marL="0" indent="0">
              <a:buFont typeface="Arial" panose="020B0604020202020204" pitchFamily="34" charset="0"/>
              <a:buNone/>
            </a:pPr>
            <a:endParaRPr lang="en-US" dirty="0"/>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11</a:t>
            </a:fld>
            <a:endParaRPr lang="en-US"/>
          </a:p>
        </p:txBody>
      </p:sp>
    </p:spTree>
    <p:extLst>
      <p:ext uri="{BB962C8B-B14F-4D97-AF65-F5344CB8AC3E}">
        <p14:creationId xmlns:p14="http://schemas.microsoft.com/office/powerpoint/2010/main" val="313234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everybody. I’m Andrew Secor and I am an M&amp;E Officer with PATH.</a:t>
            </a:r>
          </a:p>
          <a:p>
            <a:endParaRPr lang="en-US" dirty="0"/>
          </a:p>
          <a:p>
            <a:r>
              <a:rPr lang="en-US" dirty="0"/>
              <a:t>I will be presenting on some of the recent analyses that we’ve been conducting with data from the Tanzania Immunization Registry (TImR).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still finalizing our analyses and data sharing permissions with the MoH, so the results presented here are provisional and should be understood as illustrative of possibilities that EIRs open up for exploring vaccination coverage and associated factors rather than as hard and fast results.</a:t>
            </a:r>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12</a:t>
            </a:fld>
            <a:endParaRPr lang="en-US"/>
          </a:p>
        </p:txBody>
      </p:sp>
    </p:spTree>
    <p:extLst>
      <p:ext uri="{BB962C8B-B14F-4D97-AF65-F5344CB8AC3E}">
        <p14:creationId xmlns:p14="http://schemas.microsoft.com/office/powerpoint/2010/main" val="37092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analyses we extracted all TImR entries from 2017 to 2019, which after cleaning consisted of a little over 1 million visits from about 560,000 unique children, representing 57 districts in 10 regions. </a:t>
            </a:r>
          </a:p>
          <a:p>
            <a:endParaRPr lang="en-US" dirty="0"/>
          </a:p>
          <a:p>
            <a:r>
              <a:rPr lang="en-US" dirty="0"/>
              <a:t>Unsurprisingly, our sample was younger (most patients were under 12 months) and largely rural.</a:t>
            </a:r>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13</a:t>
            </a:fld>
            <a:endParaRPr lang="en-US"/>
          </a:p>
        </p:txBody>
      </p:sp>
    </p:spTree>
    <p:extLst>
      <p:ext uri="{BB962C8B-B14F-4D97-AF65-F5344CB8AC3E}">
        <p14:creationId xmlns:p14="http://schemas.microsoft.com/office/powerpoint/2010/main" val="3477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Inaccurate population denominators are a common challenge for monitoring coverage, improving implementation, and informing planning, such as projecting vaccine stock and staffing needs.</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rPr>
              <a:t>EIRs allow us to track individual children across multiple visits and facilities, something that is not feasible with aggregated routine data</a:t>
            </a:r>
            <a:r>
              <a:rPr lang="en-US" sz="1200" dirty="0">
                <a:effectLst/>
                <a:latin typeface="+mn-lt"/>
              </a:rPr>
              <a:t>, </a:t>
            </a:r>
            <a:r>
              <a:rPr lang="en-US" sz="1200" dirty="0">
                <a:effectLst/>
                <a:latin typeface="Times New Roman" panose="02020603050405020304" pitchFamily="18" charset="0"/>
              </a:rPr>
              <a:t>allowing us to explore patient movement and associated factors. </a:t>
            </a:r>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14</a:t>
            </a:fld>
            <a:endParaRPr lang="en-US"/>
          </a:p>
        </p:txBody>
      </p:sp>
    </p:spTree>
    <p:extLst>
      <p:ext uri="{BB962C8B-B14F-4D97-AF65-F5344CB8AC3E}">
        <p14:creationId xmlns:p14="http://schemas.microsoft.com/office/powerpoint/2010/main" val="856969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we’re still finalizing some data sharing permissions, so we’ve developed a clever system for anonymizing the regions, so each column here is a region.</a:t>
            </a:r>
          </a:p>
          <a:p>
            <a:endParaRPr lang="en-US" dirty="0"/>
          </a:p>
          <a:p>
            <a:r>
              <a:rPr lang="en-US" sz="1800" dirty="0">
                <a:solidFill>
                  <a:srgbClr val="000000"/>
                </a:solidFill>
                <a:effectLst/>
                <a:latin typeface="Times New Roman" panose="02020603050405020304" pitchFamily="18" charset="0"/>
                <a:ea typeface="Calibri" panose="020F0502020204030204" pitchFamily="34" charset="0"/>
              </a:rPr>
              <a:t>When children are registered in the TImR system, they are assigned a home facility based on their preference and where they plan to receive care.</a:t>
            </a:r>
          </a:p>
          <a:p>
            <a:endParaRPr lang="en-US" sz="1800" dirty="0">
              <a:solidFill>
                <a:srgbClr val="000000"/>
              </a:solidFill>
              <a:effectLst/>
              <a:latin typeface="Times New Roman" panose="02020603050405020304" pitchFamily="18" charset="0"/>
            </a:endParaRPr>
          </a:p>
          <a:p>
            <a:r>
              <a:rPr lang="en-US" dirty="0"/>
              <a:t>Figure on the left shows all visits by location, with the vast majority of visits being made to a child’s assigned facility (shown in red). Some regional heterogeneity, but by-and-large children were seeking care at their assigned home facility</a:t>
            </a:r>
          </a:p>
          <a:p>
            <a:endParaRPr lang="en-US" dirty="0"/>
          </a:p>
          <a:p>
            <a:r>
              <a:rPr lang="en-US" dirty="0"/>
              <a:t>However, when restricted to just those visits to a non-assigned facility, as shown on the right, we see some notable differences by region. In some regions, the majority of children are staying within the same district, many even staying within 5 km (shown in green), while in other regions many children were traveling to other districts or even different regions to access care.</a:t>
            </a:r>
          </a:p>
          <a:p>
            <a:endParaRPr lang="en-US" dirty="0"/>
          </a:p>
          <a:p>
            <a:r>
              <a:rPr lang="en-US" dirty="0"/>
              <a:t>#EIRs, by tracking individual children, allows us to start to dig into these issues, which can have large impacts on planning, </a:t>
            </a:r>
            <a:r>
              <a:rPr lang="en-US" sz="1800" dirty="0">
                <a:effectLst/>
                <a:latin typeface="Times New Roman" panose="02020603050405020304" pitchFamily="18" charset="0"/>
                <a:ea typeface="Times New Roman" panose="02020603050405020304" pitchFamily="18" charset="0"/>
              </a:rPr>
              <a:t>such as projecting vaccine stock and staffing needs. </a:t>
            </a:r>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15</a:t>
            </a:fld>
            <a:endParaRPr lang="en-US"/>
          </a:p>
        </p:txBody>
      </p:sp>
    </p:spTree>
    <p:extLst>
      <p:ext uri="{BB962C8B-B14F-4D97-AF65-F5344CB8AC3E}">
        <p14:creationId xmlns:p14="http://schemas.microsoft.com/office/powerpoint/2010/main" val="4173239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shows visits to non-assigned facilities by assigned and visited facility type. </a:t>
            </a:r>
          </a:p>
          <a:p>
            <a:endParaRPr lang="en-US" dirty="0"/>
          </a:p>
          <a:p>
            <a:r>
              <a:rPr lang="en-US" dirty="0"/>
              <a:t>Our original thinking was that many of these visits to non-assigned facilities could be due to patients seeking more advanced care than they could obtain at their assigned facility. </a:t>
            </a:r>
          </a:p>
          <a:p>
            <a:endParaRPr lang="en-US" dirty="0"/>
          </a:p>
          <a:p>
            <a:r>
              <a:rPr lang="en-US" dirty="0"/>
              <a:t>This figure shows the proportion of visits to non-assigned facilities from children assigned to health centers, with bubble and arrow size indicating the magnitude (number of visits). While some children attended hospitals, some attended other health centers, and most attended lower-level dispensaries, suggesting that there were other reasons leading to children visiting non-assigned facilities, such as stockouts, staffing issues, patient migration, etc., highlighting the need for greater exploration of the mechanisms behind patient movement.</a:t>
            </a:r>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16</a:t>
            </a:fld>
            <a:endParaRPr lang="en-US"/>
          </a:p>
        </p:txBody>
      </p:sp>
    </p:spTree>
    <p:extLst>
      <p:ext uri="{BB962C8B-B14F-4D97-AF65-F5344CB8AC3E}">
        <p14:creationId xmlns:p14="http://schemas.microsoft.com/office/powerpoint/2010/main" val="1020653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analyses also explored missed opportunities for vaccinations. These were defined as: “</a:t>
            </a:r>
            <a:r>
              <a:rPr lang="en-US" sz="1200" dirty="0">
                <a:solidFill>
                  <a:srgbClr val="000000"/>
                </a:solidFill>
                <a:effectLst/>
                <a:latin typeface="Times New Roman" panose="02020603050405020304" pitchFamily="18" charset="0"/>
                <a:ea typeface="Times New Roman" panose="02020603050405020304" pitchFamily="18" charset="0"/>
              </a:rPr>
              <a:t>any visit by a child who is eligible for vaccination which does not result in the child receiving one or more of the vaccine doses for which they are eligible”. Basically if a child visits a facility and doesn’t get one of their eligible doses.</a:t>
            </a:r>
            <a:endParaRPr lang="en-US" dirty="0"/>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17</a:t>
            </a:fld>
            <a:endParaRPr lang="en-US"/>
          </a:p>
        </p:txBody>
      </p:sp>
    </p:spTree>
    <p:extLst>
      <p:ext uri="{BB962C8B-B14F-4D97-AF65-F5344CB8AC3E}">
        <p14:creationId xmlns:p14="http://schemas.microsoft.com/office/powerpoint/2010/main" val="2361765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Since we have a child’s date of birth and vaccination history in the system, we can readily assess if they experienced an MOV at a given visit, something that can be challenging to assess with paper-based systems and is not possible with aggregate data</a:t>
            </a:r>
          </a:p>
          <a:p>
            <a:endParaRPr lang="en-US" dirty="0"/>
          </a:p>
          <a:p>
            <a:pPr marL="342900" indent="-342900">
              <a:spcAft>
                <a:spcPts val="1800"/>
              </a:spcAft>
              <a:buFont typeface="Arial" panose="020B0604020202020204" pitchFamily="34" charset="0"/>
              <a:buChar char="•"/>
            </a:pPr>
            <a:r>
              <a:rPr lang="en-US" sz="1200" dirty="0"/>
              <a:t>Electronic, individual-level data allows for assessment of MOVs by patient and facility characteristics (e.g., age, facility type, stockouts, etc.).</a:t>
            </a:r>
          </a:p>
          <a:p>
            <a:pPr marL="342900" indent="-342900">
              <a:spcAft>
                <a:spcPts val="1800"/>
              </a:spcAft>
              <a:buFont typeface="Arial" panose="020B0604020202020204" pitchFamily="34" charset="0"/>
              <a:buChar char="•"/>
            </a:pPr>
            <a:r>
              <a:rPr lang="en-US" sz="1200" dirty="0"/>
              <a:t>Identify facilities/districts/regions with higher rates of MOVs for targeted improvement efforts. – will touch more on that in later slides</a:t>
            </a:r>
          </a:p>
          <a:p>
            <a:pPr marL="342900" indent="-342900">
              <a:spcAft>
                <a:spcPts val="1800"/>
              </a:spcAft>
              <a:buFont typeface="Arial" panose="020B0604020202020204" pitchFamily="34" charset="0"/>
              <a:buChar char="•"/>
            </a:pPr>
            <a:r>
              <a:rPr lang="en-US" sz="1200" dirty="0"/>
              <a:t>Identify mechanisms behind MOVs (although this can be limited).</a:t>
            </a:r>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18</a:t>
            </a:fld>
            <a:endParaRPr lang="en-US"/>
          </a:p>
        </p:txBody>
      </p:sp>
    </p:spTree>
    <p:extLst>
      <p:ext uri="{BB962C8B-B14F-4D97-AF65-F5344CB8AC3E}">
        <p14:creationId xmlns:p14="http://schemas.microsoft.com/office/powerpoint/2010/main" val="237774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TImR system allows providers to enter a reason for an eligible dose not being provided. This figure shows the reasons indicated for all MOVs in the data, with stockout being the most common, followed by “no reason provided” (meaning the field was left blank, suggesting that many could be forgotten doses, where the provider wasn’t aware the child was eligible, or forgot to enter the reason). The other reasons, such as patient refusal, expired stock, etc. are fairly uncommon.</a:t>
            </a:r>
          </a:p>
          <a:p>
            <a:endParaRPr lang="en-US" dirty="0"/>
          </a:p>
          <a:p>
            <a:r>
              <a:rPr lang="en-US" dirty="0"/>
              <a:t>We are also able to disaggregate these by vaccine type, patient characteristics, and facility characteristics to explore factors associated with MOVs. For example, we found that stockout was much more commonly cited for Penta and PCV MOVs as compared to the other vaccines, suggesting that stock issues with those two vaccines need to be explored in greater depth.</a:t>
            </a:r>
          </a:p>
        </p:txBody>
      </p:sp>
      <p:sp>
        <p:nvSpPr>
          <p:cNvPr id="4" name="Slide Number Placeholder 3"/>
          <p:cNvSpPr>
            <a:spLocks noGrp="1"/>
          </p:cNvSpPr>
          <p:nvPr>
            <p:ph type="sldNum" sz="quarter" idx="5"/>
          </p:nvPr>
        </p:nvSpPr>
        <p:spPr/>
        <p:txBody>
          <a:bodyPr/>
          <a:lstStyle/>
          <a:p>
            <a:fld id="{9B4690AE-5201-46DE-86BE-CF232AF5C4D5}" type="slidenum">
              <a:rPr lang="en-US" smtClean="0"/>
              <a:t>19</a:t>
            </a:fld>
            <a:endParaRPr lang="en-US"/>
          </a:p>
        </p:txBody>
      </p:sp>
    </p:spTree>
    <p:extLst>
      <p:ext uri="{BB962C8B-B14F-4D97-AF65-F5344CB8AC3E}">
        <p14:creationId xmlns:p14="http://schemas.microsoft.com/office/powerpoint/2010/main" val="2126960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Identifying where in the vaccine schedule some children drop out and why is another key challenge for achieving high levels of vaccine coverage. Understanding which vaccine doses and which child and facility characteristics are associated with failure to complete a vaccine sequence or the full vaccine schedule can help inform service provision as well as training and other quality improvement measures at the facility, regional, and national level. Electronic, individual-level data allows us to do this in a way not possible with aggregate data and difficult to implement with paper-based systems or surveys.</a:t>
            </a:r>
            <a:endParaRPr lang="en-US" dirty="0"/>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20</a:t>
            </a:fld>
            <a:endParaRPr lang="en-US"/>
          </a:p>
        </p:txBody>
      </p:sp>
    </p:spTree>
    <p:extLst>
      <p:ext uri="{BB962C8B-B14F-4D97-AF65-F5344CB8AC3E}">
        <p14:creationId xmlns:p14="http://schemas.microsoft.com/office/powerpoint/2010/main" val="347934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Globally, one in five children does not receive their full course of immunizations, leaving them at risk of vaccine-preventable diseases. Data is critical to closing this gap.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Without reliable, easily accessed, and actionable data on the barriers impeding health, coupled with trained and empowered data users at all levels, those interested in improving health coverage don’t have the needed data and tools to make the best decisions. </a:t>
            </a:r>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a:t>
            </a:fld>
            <a:endParaRPr lang="en-US"/>
          </a:p>
        </p:txBody>
      </p:sp>
    </p:spTree>
    <p:extLst>
      <p:ext uri="{BB962C8B-B14F-4D97-AF65-F5344CB8AC3E}">
        <p14:creationId xmlns:p14="http://schemas.microsoft.com/office/powerpoint/2010/main" val="387351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This figure shows doses received and timeliness (</a:t>
            </a:r>
            <a:r>
              <a:rPr lang="en-US" sz="1200" dirty="0"/>
              <a:t>with a dose considered timely if received within a week of eligibility), </a:t>
            </a:r>
            <a:r>
              <a:rPr lang="en-US" sz="1200" dirty="0">
                <a:effectLst/>
                <a:latin typeface="Times New Roman" panose="02020603050405020304" pitchFamily="18" charset="0"/>
                <a:ea typeface="Times New Roman" panose="02020603050405020304" pitchFamily="18" charset="0"/>
              </a:rPr>
              <a:t>by vaccine type and dose. As expected, there was drop-off in coverage with later doses in each vaccine sequence. Timeliness also decreased monotonically with later doses in a sequence. As with the other analyses, we can disaggregate this by various patient and facility characteristics to better understand factors associated with child dropout. </a:t>
            </a:r>
          </a:p>
        </p:txBody>
      </p:sp>
      <p:sp>
        <p:nvSpPr>
          <p:cNvPr id="4" name="Slide Number Placeholder 3"/>
          <p:cNvSpPr>
            <a:spLocks noGrp="1"/>
          </p:cNvSpPr>
          <p:nvPr>
            <p:ph type="sldNum" sz="quarter" idx="5"/>
          </p:nvPr>
        </p:nvSpPr>
        <p:spPr/>
        <p:txBody>
          <a:bodyPr/>
          <a:lstStyle/>
          <a:p>
            <a:fld id="{9B4690AE-5201-46DE-86BE-CF232AF5C4D5}" type="slidenum">
              <a:rPr lang="en-US" smtClean="0"/>
              <a:t>21</a:t>
            </a:fld>
            <a:endParaRPr lang="en-US"/>
          </a:p>
        </p:txBody>
      </p:sp>
    </p:spTree>
    <p:extLst>
      <p:ext uri="{BB962C8B-B14F-4D97-AF65-F5344CB8AC3E}">
        <p14:creationId xmlns:p14="http://schemas.microsoft.com/office/powerpoint/2010/main" val="796388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EIRs also allow for some more novel ways of exploring the data. Here, we’ve developed child vaccination typologies. Each row is a different typology, with columns for each vaccine and dose. A 1 indicates that the vaccine was received in that typology, while a 0 indicates it was not. The most common typology was fully vaccinated – receiving all doses through MCV-1, shown in row 1, followed by all doses except MCV-1, shown in row 2.</a:t>
            </a:r>
          </a:p>
          <a:p>
            <a:endParaRPr lang="en-US" dirty="0"/>
          </a:p>
          <a:p>
            <a:r>
              <a:rPr lang="en-US" dirty="0"/>
              <a:t>This gets interesting with typology 3, which shows that a fair number of children had received all vaccine doses through MCV-1 but none of the OPV vaccines, highlighting that there may be some issues in provision of or access to OPV in particular as the primary barrier to being fully vaccinated.</a:t>
            </a:r>
          </a:p>
          <a:p>
            <a:endParaRPr lang="en-US" dirty="0"/>
          </a:p>
          <a:p>
            <a:r>
              <a:rPr lang="en-US" dirty="0"/>
              <a:t>Don’t need to go through all of these, but this is just to show that with readily accessible individual-level data the data can be explored in some interesting ways to shed light on why full coverage is not being achieved. We can e</a:t>
            </a:r>
            <a:r>
              <a:rPr lang="en-US" sz="1200" dirty="0">
                <a:effectLst/>
                <a:latin typeface="Times New Roman" panose="02020603050405020304" pitchFamily="18" charset="0"/>
                <a:ea typeface="Times New Roman" panose="02020603050405020304" pitchFamily="18" charset="0"/>
              </a:rPr>
              <a:t>xplore the data beyond standard vaccine coverage indicators (e.g., calculating coverage as receiving the first but not last dose of a given vaccine) to drill down into when exactly children are dropping out as well as what type of children are at highest risk for dropout.</a:t>
            </a:r>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22</a:t>
            </a:fld>
            <a:endParaRPr lang="en-US"/>
          </a:p>
        </p:txBody>
      </p:sp>
    </p:spTree>
    <p:extLst>
      <p:ext uri="{BB962C8B-B14F-4D97-AF65-F5344CB8AC3E}">
        <p14:creationId xmlns:p14="http://schemas.microsoft.com/office/powerpoint/2010/main" val="1760524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 to quickly discuss some of the ways this data can be operationalized </a:t>
            </a:r>
          </a:p>
        </p:txBody>
      </p:sp>
      <p:sp>
        <p:nvSpPr>
          <p:cNvPr id="4" name="Slide Number Placeholder 3"/>
          <p:cNvSpPr>
            <a:spLocks noGrp="1"/>
          </p:cNvSpPr>
          <p:nvPr>
            <p:ph type="sldNum" sz="quarter" idx="5"/>
          </p:nvPr>
        </p:nvSpPr>
        <p:spPr/>
        <p:txBody>
          <a:bodyPr/>
          <a:lstStyle/>
          <a:p>
            <a:fld id="{9B4690AE-5201-46DE-86BE-CF232AF5C4D5}" type="slidenum">
              <a:rPr lang="en-US" smtClean="0"/>
              <a:t>23</a:t>
            </a:fld>
            <a:endParaRPr lang="en-US"/>
          </a:p>
        </p:txBody>
      </p:sp>
    </p:spTree>
    <p:extLst>
      <p:ext uri="{BB962C8B-B14F-4D97-AF65-F5344CB8AC3E}">
        <p14:creationId xmlns:p14="http://schemas.microsoft.com/office/powerpoint/2010/main" val="1130734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can also be aggregated into dashboards. Here we propose two different dashboards – one to focus on service/performance, such as percent of assigned children defaulting, number of days with stockouts, etc. – with a  mock-up of what that might look like on the right - and another dashboard to look at data quality and system use – things like frequency of system use, data missingness, etc.</a:t>
            </a:r>
          </a:p>
          <a:p>
            <a:endParaRPr lang="en-US" dirty="0"/>
          </a:p>
          <a:p>
            <a:r>
              <a:rPr lang="en-US" dirty="0"/>
              <a:t>These dashboards can help make the data more accessible and interpretable to decision-makers at all levels of the health system. The WHO has rated </a:t>
            </a:r>
            <a:r>
              <a:rPr lang="en-US" sz="1800" dirty="0">
                <a:solidFill>
                  <a:srgbClr val="000000"/>
                </a:solidFill>
                <a:effectLst/>
                <a:latin typeface="Times New Roman" panose="02020603050405020304" pitchFamily="18" charset="0"/>
                <a:ea typeface="Times New Roman" panose="02020603050405020304" pitchFamily="18" charset="0"/>
              </a:rPr>
              <a:t>54% of low-income countries as nascent, limited, or moderate in their capacity to have data and evidence drive policy and planning. Any system that can make data more accessible and interpretable, especially to those with limited tech and data literacy, will help boost the use of data for decision making.</a:t>
            </a:r>
          </a:p>
          <a:p>
            <a:endParaRPr lang="en-US" sz="1800" dirty="0">
              <a:solidFill>
                <a:srgbClr val="000000"/>
              </a:solidFill>
              <a:effectLst/>
              <a:latin typeface="Times New Roman" panose="02020603050405020304" pitchFamily="18" charset="0"/>
            </a:endParaRPr>
          </a:p>
          <a:p>
            <a:r>
              <a:rPr lang="en-US" sz="1800" dirty="0">
                <a:solidFill>
                  <a:srgbClr val="000000"/>
                </a:solidFill>
                <a:effectLst/>
                <a:latin typeface="Times New Roman" panose="02020603050405020304" pitchFamily="18" charset="0"/>
              </a:rPr>
              <a:t>In our initial results we’re seeing a lot of these issues concentrated in a subset of facilities.</a:t>
            </a:r>
            <a:endParaRPr lang="en-US" dirty="0"/>
          </a:p>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24</a:t>
            </a:fld>
            <a:endParaRPr lang="en-US"/>
          </a:p>
        </p:txBody>
      </p:sp>
    </p:spTree>
    <p:extLst>
      <p:ext uri="{BB962C8B-B14F-4D97-AF65-F5344CB8AC3E}">
        <p14:creationId xmlns:p14="http://schemas.microsoft.com/office/powerpoint/2010/main" val="3318392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690AE-5201-46DE-86BE-CF232AF5C4D5}" type="slidenum">
              <a:rPr lang="en-US" smtClean="0"/>
              <a:t>25</a:t>
            </a:fld>
            <a:endParaRPr lang="en-US"/>
          </a:p>
        </p:txBody>
      </p:sp>
    </p:spTree>
    <p:extLst>
      <p:ext uri="{BB962C8B-B14F-4D97-AF65-F5344CB8AC3E}">
        <p14:creationId xmlns:p14="http://schemas.microsoft.com/office/powerpoint/2010/main" val="1541440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working with our colleagues in Tanzania to finalize these analyses and hopefully publish them before the end of the year.</a:t>
            </a:r>
          </a:p>
          <a:p>
            <a:r>
              <a:rPr lang="en-US">
                <a:cs typeface="Calibri"/>
              </a:rPr>
              <a:t>In the meantime, if you have additional questions or want to learn more please feel free to email us or learn more about the BID Initiative at bidinitiative.org </a:t>
            </a:r>
            <a:endParaRPr lang="en-US" dirty="0">
              <a:cs typeface="Calibri"/>
            </a:endParaRPr>
          </a:p>
        </p:txBody>
      </p:sp>
      <p:sp>
        <p:nvSpPr>
          <p:cNvPr id="4" name="Slide Number Placeholder 3"/>
          <p:cNvSpPr>
            <a:spLocks noGrp="1"/>
          </p:cNvSpPr>
          <p:nvPr>
            <p:ph type="sldNum" sz="quarter" idx="5"/>
          </p:nvPr>
        </p:nvSpPr>
        <p:spPr/>
        <p:txBody>
          <a:bodyPr/>
          <a:lstStyle/>
          <a:p>
            <a:fld id="{9B4690AE-5201-46DE-86BE-CF232AF5C4D5}" type="slidenum">
              <a:rPr lang="en-US" smtClean="0"/>
              <a:t>26</a:t>
            </a:fld>
            <a:endParaRPr lang="en-US"/>
          </a:p>
        </p:txBody>
      </p:sp>
    </p:spTree>
    <p:extLst>
      <p:ext uri="{BB962C8B-B14F-4D97-AF65-F5344CB8AC3E}">
        <p14:creationId xmlns:p14="http://schemas.microsoft.com/office/powerpoint/2010/main" val="245069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30</a:t>
            </a:fld>
            <a:endParaRPr lang="en-US"/>
          </a:p>
        </p:txBody>
      </p:sp>
    </p:spTree>
    <p:extLst>
      <p:ext uri="{BB962C8B-B14F-4D97-AF65-F5344CB8AC3E}">
        <p14:creationId xmlns:p14="http://schemas.microsoft.com/office/powerpoint/2010/main" val="176586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BID</a:t>
            </a:r>
            <a:r>
              <a:rPr lang="en-US" baseline="0" dirty="0">
                <a:solidFill>
                  <a:schemeClr val="bg2"/>
                </a:solidFill>
              </a:rPr>
              <a:t> e</a:t>
            </a:r>
            <a:r>
              <a:rPr lang="en-US" dirty="0">
                <a:solidFill>
                  <a:schemeClr val="bg2"/>
                </a:solidFill>
              </a:rPr>
              <a:t>mpowers countries to enhance immunization and overall health service delivery through improved data collection, quality, and use.</a:t>
            </a:r>
            <a:endParaRPr lang="en-US">
              <a:solidFill>
                <a:schemeClr val="bg2"/>
              </a:solidFill>
              <a:cs typeface="Calibri"/>
            </a:endParaRPr>
          </a:p>
          <a:p>
            <a:pPr lvl="0"/>
            <a:r>
              <a:rPr lang="en-US" dirty="0">
                <a:solidFill>
                  <a:schemeClr val="bg2"/>
                </a:solidFill>
              </a:rPr>
              <a:t>BID partnered with countries</a:t>
            </a:r>
            <a:r>
              <a:rPr lang="en-US" baseline="0" dirty="0">
                <a:solidFill>
                  <a:schemeClr val="bg2"/>
                </a:solidFill>
              </a:rPr>
              <a:t> to design, test, and rollout interventions</a:t>
            </a:r>
            <a:r>
              <a:rPr lang="en-US" dirty="0">
                <a:solidFill>
                  <a:schemeClr val="bg2"/>
                </a:solidFill>
              </a:rPr>
              <a:t> in Tanzania and Zambia. We worked</a:t>
            </a:r>
            <a:r>
              <a:rPr lang="en-US" baseline="0" dirty="0">
                <a:solidFill>
                  <a:schemeClr val="bg2"/>
                </a:solidFill>
              </a:rPr>
              <a:t> to:</a:t>
            </a:r>
            <a:endParaRPr lang="en-US">
              <a:solidFill>
                <a:schemeClr val="bg2"/>
              </a:solidFill>
              <a:cs typeface="Calibri"/>
            </a:endParaRPr>
          </a:p>
          <a:p>
            <a:pPr lvl="0"/>
            <a:endParaRPr lang="en-US" dirty="0">
              <a:solidFill>
                <a:schemeClr val="bg2"/>
              </a:solidFill>
            </a:endParaRPr>
          </a:p>
          <a:p>
            <a:pPr marL="171450" lvl="0" indent="-171450">
              <a:buFont typeface="Arial" panose="020B0604020202020204" pitchFamily="34" charset="0"/>
              <a:buChar char="•"/>
            </a:pPr>
            <a:r>
              <a:rPr lang="en-US" dirty="0">
                <a:solidFill>
                  <a:schemeClr val="bg2"/>
                </a:solidFill>
              </a:rPr>
              <a:t>Identify the most pressing routine immunization service delivery problems.</a:t>
            </a:r>
            <a:endParaRPr lang="en-US">
              <a:solidFill>
                <a:schemeClr val="bg2"/>
              </a:solidFill>
              <a:cs typeface="Calibri"/>
            </a:endParaRPr>
          </a:p>
          <a:p>
            <a:pPr marL="171450" lvl="0" indent="-171450">
              <a:buFont typeface="Arial" panose="020B0604020202020204" pitchFamily="34" charset="0"/>
              <a:buChar char="•"/>
            </a:pPr>
            <a:r>
              <a:rPr lang="en-US" dirty="0">
                <a:solidFill>
                  <a:schemeClr val="bg2"/>
                </a:solidFill>
              </a:rPr>
              <a:t>Develop, perfect, and scale solutions with the users on the ground throughout the health system.</a:t>
            </a:r>
            <a:endParaRPr lang="en-US">
              <a:solidFill>
                <a:schemeClr val="bg2"/>
              </a:solidFill>
              <a:cs typeface="Calibri"/>
            </a:endParaRPr>
          </a:p>
          <a:p>
            <a:pPr marL="171450" lvl="0" indent="-171450">
              <a:buFont typeface="Arial" panose="020B0604020202020204" pitchFamily="34" charset="0"/>
              <a:buChar char="•"/>
            </a:pPr>
            <a:r>
              <a:rPr lang="en-US" dirty="0">
                <a:solidFill>
                  <a:schemeClr val="bg2"/>
                </a:solidFill>
              </a:rPr>
              <a:t>Facilitate peer learning with other sub-Saharan African countries in design, testing, and applying interventions.</a:t>
            </a:r>
            <a:endParaRPr lang="en-US">
              <a:solidFill>
                <a:schemeClr val="bg2"/>
              </a:solidFill>
              <a:cs typeface="Calibri"/>
            </a:endParaRPr>
          </a:p>
          <a:p>
            <a:endParaRPr lang="en-US" dirty="0"/>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3</a:t>
            </a:fld>
            <a:endParaRPr lang="en-US"/>
          </a:p>
        </p:txBody>
      </p:sp>
    </p:spTree>
    <p:extLst>
      <p:ext uri="{BB962C8B-B14F-4D97-AF65-F5344CB8AC3E}">
        <p14:creationId xmlns:p14="http://schemas.microsoft.com/office/powerpoint/2010/main" val="110316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Lucy is a health care worker at an immunization clinic.</a:t>
            </a:r>
            <a:endParaRPr lang="en-US" dirty="0"/>
          </a:p>
          <a:p>
            <a:r>
              <a:rPr lang="en-US" dirty="0">
                <a:cs typeface="Calibri"/>
              </a:rPr>
              <a:t>Prior to the EIR introduction, Lucy often worked nights to record data on paper forms. Sifting through paper records, tally numbers, and counting stock made it difficult for Lucy to plan for immunization clinics.</a:t>
            </a:r>
            <a:endParaRPr lang="en-US" dirty="0"/>
          </a:p>
          <a:p>
            <a:r>
              <a:rPr lang="en-US" dirty="0">
                <a:cs typeface="Calibri"/>
              </a:rPr>
              <a:t>The incomplete, inaccurate, and untimely immunization data captured in these paper-based forms meant children missed lifesaving vaccines.</a:t>
            </a:r>
            <a:endParaRPr lang="en-US" dirty="0"/>
          </a:p>
          <a:p>
            <a:endParaRPr lang="en-US" sz="1200" dirty="0">
              <a:solidFill>
                <a:schemeClr val="accent1"/>
              </a:solidFill>
              <a:cs typeface="Arial" panose="020B0604020202020204" pitchFamily="34" charset="0"/>
            </a:endParaRPr>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5</a:t>
            </a:fld>
            <a:endParaRPr lang="en-US"/>
          </a:p>
        </p:txBody>
      </p:sp>
    </p:spTree>
    <p:extLst>
      <p:ext uri="{BB962C8B-B14F-4D97-AF65-F5344CB8AC3E}">
        <p14:creationId xmlns:p14="http://schemas.microsoft.com/office/powerpoint/2010/main" val="543735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Using the paper-based records, monthly reports often took 10+ hours to complete. Lucy would send these reports to the district but...</a:t>
            </a:r>
          </a:p>
          <a:p>
            <a:r>
              <a:rPr lang="en-US" dirty="0"/>
              <a:t>With</a:t>
            </a:r>
            <a:r>
              <a:rPr lang="en-US" b="1" dirty="0"/>
              <a:t> no feedback</a:t>
            </a:r>
            <a:r>
              <a:rPr lang="en-US" b="1" baseline="0" dirty="0"/>
              <a:t> loop</a:t>
            </a:r>
            <a:r>
              <a:rPr lang="en-US" baseline="0" dirty="0"/>
              <a:t> and no means to process and analyze this information, she couldn’t </a:t>
            </a:r>
            <a:endParaRPr lang="en-US" dirty="0"/>
          </a:p>
          <a:p>
            <a:pPr marL="171450" indent="-171450">
              <a:buFont typeface="Arial"/>
              <a:buChar char="•"/>
            </a:pPr>
            <a:r>
              <a:rPr lang="en-US" baseline="0" dirty="0"/>
              <a:t>address gaps in care,</a:t>
            </a:r>
            <a:r>
              <a:rPr lang="en-US" dirty="0"/>
              <a:t> </a:t>
            </a:r>
          </a:p>
          <a:p>
            <a:pPr marL="171450" indent="-171450">
              <a:buFont typeface="Arial"/>
              <a:buChar char="•"/>
            </a:pPr>
            <a:r>
              <a:rPr lang="en-US" baseline="0" dirty="0"/>
              <a:t>accurately calculate her facility’s target population,</a:t>
            </a:r>
            <a:r>
              <a:rPr lang="en-US" dirty="0"/>
              <a:t> </a:t>
            </a:r>
            <a:r>
              <a:rPr lang="en-US" baseline="0" dirty="0"/>
              <a:t>or</a:t>
            </a:r>
            <a:r>
              <a:rPr lang="en-US" dirty="0"/>
              <a:t> </a:t>
            </a:r>
            <a:endParaRPr lang="en-US" dirty="0">
              <a:cs typeface="Calibri" panose="020F0502020204030204"/>
            </a:endParaRPr>
          </a:p>
          <a:p>
            <a:pPr marL="171450" indent="-171450">
              <a:buFont typeface="Arial"/>
              <a:buChar char="•"/>
            </a:pPr>
            <a:r>
              <a:rPr lang="en-US" baseline="0" dirty="0"/>
              <a:t>determine children who had recently missed vaccines. </a:t>
            </a:r>
            <a:endParaRPr lang="en-US" dirty="0"/>
          </a:p>
          <a:p>
            <a:r>
              <a:rPr lang="en-US" baseline="0" dirty="0"/>
              <a:t>The data had little value or meaning to her, and so she was not motivated to collect or use quality data.</a:t>
            </a:r>
            <a:r>
              <a:rPr lang="en-US" dirty="0"/>
              <a:t> </a:t>
            </a:r>
            <a:endParaRPr lang="en-US" dirty="0">
              <a:cs typeface="Calibri"/>
            </a:endParaRPr>
          </a:p>
          <a:p>
            <a:endParaRPr lang="en-US" dirty="0">
              <a:cs typeface="Calibri"/>
            </a:endParaRPr>
          </a:p>
          <a:p>
            <a:endParaRPr lang="en-US" dirty="0">
              <a:cs typeface="Calibri"/>
            </a:endParaRPr>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6</a:t>
            </a:fld>
            <a:endParaRPr lang="en-US"/>
          </a:p>
        </p:txBody>
      </p:sp>
    </p:spTree>
    <p:extLst>
      <p:ext uri="{BB962C8B-B14F-4D97-AF65-F5344CB8AC3E}">
        <p14:creationId xmlns:p14="http://schemas.microsoft.com/office/powerpoint/2010/main" val="241991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a result, Lucy did not know how many children to expect at upcoming immunization clinics and how much vaccine stock to order. </a:t>
            </a:r>
          </a:p>
          <a:p>
            <a:r>
              <a:rPr lang="en-US" dirty="0">
                <a:cs typeface="Calibri"/>
              </a:rPr>
              <a:t>She would have to turn patients away because of vaccine stockouts.</a:t>
            </a:r>
          </a:p>
          <a:p>
            <a:endParaRPr lang="en-US" dirty="0">
              <a:cs typeface="Calibri"/>
            </a:endParaRPr>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7</a:t>
            </a:fld>
            <a:endParaRPr lang="en-US"/>
          </a:p>
        </p:txBody>
      </p:sp>
    </p:spTree>
    <p:extLst>
      <p:ext uri="{BB962C8B-B14F-4D97-AF65-F5344CB8AC3E}">
        <p14:creationId xmlns:p14="http://schemas.microsoft.com/office/powerpoint/2010/main" val="169358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EIRs automate everything. Lucy spends </a:t>
            </a:r>
            <a:r>
              <a:rPr lang="en-US" sz="1200" b="1" kern="1200" dirty="0">
                <a:solidFill>
                  <a:schemeClr val="tx1"/>
                </a:solidFill>
                <a:effectLst/>
                <a:latin typeface="+mn-lt"/>
                <a:ea typeface="+mn-ea"/>
                <a:cs typeface="+mn-cs"/>
              </a:rPr>
              <a:t>41% less time </a:t>
            </a:r>
            <a:r>
              <a:rPr lang="en-US" sz="1200" kern="1200" dirty="0">
                <a:solidFill>
                  <a:schemeClr val="tx1"/>
                </a:solidFill>
                <a:effectLst/>
                <a:latin typeface="+mn-lt"/>
                <a:ea typeface="+mn-ea"/>
                <a:cs typeface="+mn-cs"/>
              </a:rPr>
              <a:t>registering and vaccinating children. She no longer reconciles her immunization records. The task is automated </a:t>
            </a:r>
            <a:r>
              <a:rPr lang="en-US" sz="1200" dirty="0">
                <a:cs typeface="Arial" panose="020B0604020202020204" pitchFamily="34" charset="0"/>
              </a:rPr>
              <a:t>– saving her </a:t>
            </a:r>
            <a:r>
              <a:rPr lang="en-US" sz="1200" b="1" dirty="0">
                <a:cs typeface="Arial" panose="020B0604020202020204" pitchFamily="34" charset="0"/>
              </a:rPr>
              <a:t>8</a:t>
            </a:r>
            <a:r>
              <a:rPr lang="en-US" sz="1200" dirty="0">
                <a:cs typeface="Arial" panose="020B0604020202020204" pitchFamily="34" charset="0"/>
              </a:rPr>
              <a:t> </a:t>
            </a:r>
            <a:r>
              <a:rPr lang="en-US" sz="1200" b="1" dirty="0">
                <a:cs typeface="Arial" panose="020B0604020202020204" pitchFamily="34" charset="0"/>
              </a:rPr>
              <a:t>working days each year.</a:t>
            </a:r>
          </a:p>
          <a:p>
            <a:pPr lvl="0"/>
            <a:endParaRPr lang="en-US" sz="1200" b="1" kern="120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Arial" panose="020B0604020202020204" pitchFamily="34" charset="0"/>
              </a:rPr>
              <a:t>Planning:</a:t>
            </a:r>
            <a:r>
              <a:rPr lang="en-US" sz="1200" b="0" kern="1200" dirty="0">
                <a:solidFill>
                  <a:schemeClr val="tx1"/>
                </a:solidFill>
                <a:effectLst/>
                <a:latin typeface="+mn-lt"/>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Arial" panose="020B0604020202020204" pitchFamily="34" charset="0"/>
              </a:rPr>
              <a:t>Facility level: anticipate which children are due for vaccination in the coming weeks to ensure sufficient stock on hand; target outreach to areas with unvaccinated children.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Arial" panose="020B0604020202020204" pitchFamily="34" charset="0"/>
              </a:rPr>
              <a:t>Regional/</a:t>
            </a:r>
            <a:r>
              <a:rPr lang="en-US" sz="1200" dirty="0">
                <a:solidFill>
                  <a:srgbClr val="F84F4F"/>
                </a:solidFill>
                <a:latin typeface="Arial" panose="020B0604020202020204" pitchFamily="34" charset="0"/>
                <a:cs typeface="Arial" panose="020B0604020202020204" pitchFamily="34" charset="0"/>
              </a:rPr>
              <a:t>National decision-makers now know how to target limited resources and identify underperforming facilities.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Better programmatic decision-making and action can improve health system performance, ultimately contributing to improved coverage and equity.</a:t>
            </a:r>
          </a:p>
          <a:p>
            <a:pPr lvl="0"/>
            <a:endParaRPr lang="en-US" sz="120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8</a:t>
            </a:fld>
            <a:endParaRPr lang="en-US"/>
          </a:p>
        </p:txBody>
      </p:sp>
    </p:spTree>
    <p:extLst>
      <p:ext uri="{BB962C8B-B14F-4D97-AF65-F5344CB8AC3E}">
        <p14:creationId xmlns:p14="http://schemas.microsoft.com/office/powerpoint/2010/main" val="216615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a:t>Electronic individual-level data also provides an opportunity to more easily link with other data sources (e.g. civil registration or vital registration data; other medical records; survey data).</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B4690AE-5201-46DE-86BE-CF232AF5C4D5}" type="slidenum">
              <a:rPr lang="en-US" smtClean="0"/>
              <a:t>9</a:t>
            </a:fld>
            <a:endParaRPr lang="en-US"/>
          </a:p>
        </p:txBody>
      </p:sp>
    </p:spTree>
    <p:extLst>
      <p:ext uri="{BB962C8B-B14F-4D97-AF65-F5344CB8AC3E}">
        <p14:creationId xmlns:p14="http://schemas.microsoft.com/office/powerpoint/2010/main" val="168137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C9A44C7-5E44-374B-B603-8904A479430B}" type="datetime1">
              <a:rPr lang="en-US" smtClean="0"/>
              <a:t>4/6/2021</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10</a:t>
            </a:fld>
            <a:endParaRPr lang="en-US"/>
          </a:p>
        </p:txBody>
      </p:sp>
    </p:spTree>
    <p:extLst>
      <p:ext uri="{BB962C8B-B14F-4D97-AF65-F5344CB8AC3E}">
        <p14:creationId xmlns:p14="http://schemas.microsoft.com/office/powerpoint/2010/main" val="2623173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ATH: Beige Title slide w/ editable photo sha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0"/>
            <a:ext cx="12192000" cy="68770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endParaRPr lang="en-US" dirty="0"/>
          </a:p>
        </p:txBody>
      </p:sp>
      <p:sp>
        <p:nvSpPr>
          <p:cNvPr id="7" name="Rectangle 6"/>
          <p:cNvSpPr>
            <a:spLocks noChangeAspect="1"/>
          </p:cNvSpPr>
          <p:nvPr/>
        </p:nvSpPr>
        <p:spPr>
          <a:xfrm>
            <a:off x="8312150" y="1"/>
            <a:ext cx="2927350" cy="14562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Freeform: Shape 7"/>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9" name="Freeform: Shape 8"/>
          <p:cNvSpPr>
            <a:spLocks noChangeAspect="1"/>
          </p:cNvSpPr>
          <p:nvPr/>
        </p:nvSpPr>
        <p:spPr>
          <a:xfrm>
            <a:off x="8335645" y="1755503"/>
            <a:ext cx="2880360" cy="3336415"/>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2"/>
          <p:cNvSpPr>
            <a:spLocks noGrp="1"/>
          </p:cNvSpPr>
          <p:nvPr>
            <p:ph type="body" sz="quarter" idx="15" hasCustomPrompt="1"/>
          </p:nvPr>
        </p:nvSpPr>
        <p:spPr>
          <a:xfrm>
            <a:off x="11921553" y="208248"/>
            <a:ext cx="147432" cy="3065893"/>
          </a:xfrm>
          <a:prstGeom prst="rect">
            <a:avLst/>
          </a:prstGeom>
        </p:spPr>
        <p:txBody>
          <a:bodyPr vert="vert270" lIns="0" tIns="0" rIns="0" bIns="0" anchor="t" anchorCtr="0"/>
          <a:lstStyle>
            <a:lvl1pPr algn="r">
              <a:defRPr sz="600" baseline="0">
                <a:solidFill>
                  <a:schemeClr val="bg1">
                    <a:lumMod val="50000"/>
                  </a:schemeClr>
                </a:solidFill>
              </a:defRPr>
            </a:lvl1pPr>
          </a:lstStyle>
          <a:p>
            <a:pPr lvl="0"/>
            <a:r>
              <a:rPr lang="en-US" dirty="0"/>
              <a:t>Photo: Name</a:t>
            </a:r>
          </a:p>
        </p:txBody>
      </p:sp>
      <p:pic>
        <p:nvPicPr>
          <p:cNvPr id="11" name="Picture 10"/>
          <p:cNvPicPr>
            <a:picLocks noChangeAspect="1"/>
          </p:cNvPicPr>
          <p:nvPr/>
        </p:nvPicPr>
        <p:blipFill>
          <a:blip r:embed="rId2"/>
          <a:stretch>
            <a:fillRect/>
          </a:stretch>
        </p:blipFill>
        <p:spPr>
          <a:xfrm>
            <a:off x="762000" y="5875631"/>
            <a:ext cx="994416" cy="418605"/>
          </a:xfrm>
          <a:prstGeom prst="rect">
            <a:avLst/>
          </a:prstGeom>
        </p:spPr>
      </p:pic>
      <p:sp>
        <p:nvSpPr>
          <p:cNvPr id="12" name="Text Placeholder 11"/>
          <p:cNvSpPr>
            <a:spLocks noGrp="1"/>
          </p:cNvSpPr>
          <p:nvPr>
            <p:ph type="body" sz="quarter" idx="16" hasCustomPrompt="1"/>
          </p:nvPr>
        </p:nvSpPr>
        <p:spPr>
          <a:xfrm>
            <a:off x="762000" y="593931"/>
            <a:ext cx="2540000" cy="214988"/>
          </a:xfrm>
          <a:prstGeom prst="rect">
            <a:avLst/>
          </a:prstGeom>
        </p:spPr>
        <p:txBody>
          <a:bodyPr lIns="0" tIns="0" rIns="0" bIns="0"/>
          <a:lstStyle>
            <a:lvl1pPr algn="l">
              <a:spcBef>
                <a:spcPts val="0"/>
              </a:spcBef>
              <a:defRPr sz="900" b="1">
                <a:solidFill>
                  <a:schemeClr val="tx1"/>
                </a:solidFill>
              </a:defRPr>
            </a:lvl1pPr>
          </a:lstStyle>
          <a:p>
            <a:pPr lvl="0"/>
            <a:r>
              <a:rPr lang="en-US" dirty="0"/>
              <a:t>Month Day, Year – Arial bold 9 pt. black</a:t>
            </a:r>
          </a:p>
        </p:txBody>
      </p:sp>
      <p:sp>
        <p:nvSpPr>
          <p:cNvPr id="13"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spcBef>
                <a:spcPts val="0"/>
              </a:spcBef>
              <a:spcAft>
                <a:spcPts val="0"/>
              </a:spcAft>
              <a:defRPr sz="1100" baseline="0">
                <a:solidFill>
                  <a:schemeClr val="tx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4" name="Text Placeholder 4"/>
          <p:cNvSpPr>
            <a:spLocks noGrp="1"/>
          </p:cNvSpPr>
          <p:nvPr>
            <p:ph type="body" sz="quarter" idx="17" hasCustomPrompt="1"/>
          </p:nvPr>
        </p:nvSpPr>
        <p:spPr>
          <a:xfrm>
            <a:off x="762001" y="2019300"/>
            <a:ext cx="5333999" cy="1447801"/>
          </a:xfrm>
          <a:prstGeom prst="rect">
            <a:avLst/>
          </a:prstGeom>
        </p:spPr>
        <p:txBody>
          <a:bodyPr lIns="0" tIns="0" rIns="0" bIns="0" anchor="b" anchorCtr="0">
            <a:noAutofit/>
          </a:bodyPr>
          <a:lstStyle>
            <a:lvl1pPr>
              <a:defRPr sz="3600" baseline="0">
                <a:solidFill>
                  <a:schemeClr val="tx1"/>
                </a:solidFill>
                <a:latin typeface="+mj-lt"/>
              </a:defRPr>
            </a:lvl1pPr>
          </a:lstStyle>
          <a:p>
            <a:pPr lvl="0"/>
            <a:r>
              <a:rPr lang="en-US" dirty="0"/>
              <a:t>Presentation title option 1 – Arial 36 pt. black</a:t>
            </a:r>
          </a:p>
        </p:txBody>
      </p:sp>
      <p:sp>
        <p:nvSpPr>
          <p:cNvPr id="15" name="Text Placeholder 8"/>
          <p:cNvSpPr>
            <a:spLocks noGrp="1"/>
          </p:cNvSpPr>
          <p:nvPr>
            <p:ph type="body" sz="quarter" idx="18" hasCustomPrompt="1"/>
          </p:nvPr>
        </p:nvSpPr>
        <p:spPr>
          <a:xfrm>
            <a:off x="762000" y="3650041"/>
            <a:ext cx="5334000" cy="557213"/>
          </a:xfrm>
          <a:prstGeom prst="rect">
            <a:avLst/>
          </a:prstGeom>
        </p:spPr>
        <p:txBody>
          <a:bodyPr lIns="0" tIns="0" rIns="0" bIns="0"/>
          <a:lstStyle>
            <a:lvl1pPr>
              <a:defRPr sz="1600">
                <a:solidFill>
                  <a:schemeClr val="tx1"/>
                </a:solidFill>
              </a:defRPr>
            </a:lvl1pPr>
          </a:lstStyle>
          <a:p>
            <a:pPr lvl="0"/>
            <a:r>
              <a:rPr lang="en-US" dirty="0"/>
              <a:t>Presentation subtitle – Arial 16 pt. black</a:t>
            </a:r>
          </a:p>
        </p:txBody>
      </p:sp>
      <p:cxnSp>
        <p:nvCxnSpPr>
          <p:cNvPr id="16" name="Straight Connector 15"/>
          <p:cNvCxnSpPr/>
          <p:nvPr/>
        </p:nvCxnSpPr>
        <p:spPr>
          <a:xfrm>
            <a:off x="9773055" y="1854740"/>
            <a:ext cx="0" cy="3138792"/>
          </a:xfrm>
          <a:prstGeom prst="line">
            <a:avLst/>
          </a:prstGeom>
          <a:ln w="12700" cap="flat" cmpd="sng" algn="ctr">
            <a:solidFill>
              <a:schemeClr val="accent1"/>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7" name="Rectangle 16"/>
          <p:cNvSpPr/>
          <p:nvPr/>
        </p:nvSpPr>
        <p:spPr>
          <a:xfrm>
            <a:off x="9777572" y="2165816"/>
            <a:ext cx="821059" cy="307777"/>
          </a:xfrm>
          <a:prstGeom prst="rect">
            <a:avLst/>
          </a:prstGeom>
        </p:spPr>
        <p:txBody>
          <a:bodyPr wrap="none">
            <a:spAutoFit/>
          </a:bodyPr>
          <a:lstStyle/>
          <a:p>
            <a:r>
              <a:rPr lang="en-US" sz="1400" i="0" kern="1200" baseline="0" dirty="0">
                <a:solidFill>
                  <a:schemeClr val="accent1"/>
                </a:solidFill>
                <a:latin typeface="Arial" panose="020B0604020202020204" pitchFamily="34" charset="0"/>
                <a:ea typeface="+mn-ea"/>
                <a:cs typeface="+mn-cs"/>
              </a:rPr>
              <a:t>3.71” h </a:t>
            </a:r>
            <a:endParaRPr lang="en-US" sz="1400" dirty="0">
              <a:solidFill>
                <a:schemeClr val="accent1"/>
              </a:solidFill>
            </a:endParaRPr>
          </a:p>
        </p:txBody>
      </p:sp>
      <p:cxnSp>
        <p:nvCxnSpPr>
          <p:cNvPr id="18" name="Straight Connector 17"/>
          <p:cNvCxnSpPr/>
          <p:nvPr/>
        </p:nvCxnSpPr>
        <p:spPr>
          <a:xfrm flipH="1">
            <a:off x="8398213" y="3400223"/>
            <a:ext cx="2749685" cy="47827"/>
          </a:xfrm>
          <a:prstGeom prst="line">
            <a:avLst/>
          </a:prstGeom>
          <a:ln w="12700" cap="flat" cmpd="sng" algn="ctr">
            <a:solidFill>
              <a:schemeClr val="accent1"/>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18"/>
          <p:cNvSpPr/>
          <p:nvPr/>
        </p:nvSpPr>
        <p:spPr>
          <a:xfrm>
            <a:off x="10340501" y="3400223"/>
            <a:ext cx="721672" cy="307777"/>
          </a:xfrm>
          <a:prstGeom prst="rect">
            <a:avLst/>
          </a:prstGeom>
        </p:spPr>
        <p:txBody>
          <a:bodyPr wrap="none">
            <a:spAutoFit/>
          </a:bodyPr>
          <a:lstStyle/>
          <a:p>
            <a:r>
              <a:rPr lang="en-US" sz="1400" i="0" kern="1200" baseline="0" dirty="0">
                <a:solidFill>
                  <a:schemeClr val="accent1"/>
                </a:solidFill>
                <a:latin typeface="Arial" panose="020B0604020202020204" pitchFamily="34" charset="0"/>
                <a:ea typeface="+mn-ea"/>
                <a:cs typeface="+mn-cs"/>
              </a:rPr>
              <a:t>3.2” w </a:t>
            </a:r>
            <a:endParaRPr lang="en-US" sz="1400" dirty="0">
              <a:solidFill>
                <a:schemeClr val="accent1"/>
              </a:solidFill>
            </a:endParaRPr>
          </a:p>
        </p:txBody>
      </p:sp>
      <p:sp>
        <p:nvSpPr>
          <p:cNvPr id="20" name="SmartArt Placeholder 11"/>
          <p:cNvSpPr>
            <a:spLocks noGrp="1"/>
          </p:cNvSpPr>
          <p:nvPr>
            <p:ph type="dgm" sz="quarter" idx="19"/>
          </p:nvPr>
        </p:nvSpPr>
        <p:spPr>
          <a:xfrm rot="16200000">
            <a:off x="8061175" y="1960670"/>
            <a:ext cx="3392424" cy="2926080"/>
          </a:xfrm>
          <a:prstGeom prst="hexagon">
            <a:avLst/>
          </a:prstGeom>
          <a:blipFill dpi="0" rotWithShape="0">
            <a:blip r:embed="rId3"/>
            <a:srcRect/>
            <a:stretch>
              <a:fillRect l="-45837" r="-8745"/>
            </a:stretch>
          </a:blipFill>
        </p:spPr>
        <p:txBody>
          <a:bodyPr vert="vert" anchor="ctr" anchorCtr="0"/>
          <a:lstStyle>
            <a:lvl1pPr algn="ctr">
              <a:defRPr sz="3200" baseline="0">
                <a:solidFill>
                  <a:schemeClr val="bg1"/>
                </a:solidFill>
              </a:defRPr>
            </a:lvl1pPr>
          </a:lstStyle>
          <a:p>
            <a:r>
              <a:rPr lang="en-US"/>
              <a:t>Click icon to add SmartArt graphic</a:t>
            </a:r>
            <a:endParaRPr lang="en-US" dirty="0"/>
          </a:p>
        </p:txBody>
      </p:sp>
    </p:spTree>
    <p:extLst>
      <p:ext uri="{BB962C8B-B14F-4D97-AF65-F5344CB8AC3E}">
        <p14:creationId xmlns:p14="http://schemas.microsoft.com/office/powerpoint/2010/main" val="126547335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TH: Teal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2392"/>
            <a:ext cx="12191999" cy="850286"/>
          </a:xfrm>
          <a:prstGeom prst="rect">
            <a:avLst/>
          </a:prstGeom>
        </p:spPr>
      </p:pic>
    </p:spTree>
    <p:extLst>
      <p:ext uri="{BB962C8B-B14F-4D97-AF65-F5344CB8AC3E}">
        <p14:creationId xmlns:p14="http://schemas.microsoft.com/office/powerpoint/2010/main" val="2111463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TH: Green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4410"/>
            <a:ext cx="12191999" cy="850286"/>
          </a:xfrm>
          <a:prstGeom prst="rect">
            <a:avLst/>
          </a:prstGeom>
        </p:spPr>
      </p:pic>
    </p:spTree>
    <p:extLst>
      <p:ext uri="{BB962C8B-B14F-4D97-AF65-F5344CB8AC3E}">
        <p14:creationId xmlns:p14="http://schemas.microsoft.com/office/powerpoint/2010/main" val="380393047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TH: Blank page with Header/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36779392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37452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H: Half page,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1" y="837815"/>
            <a:ext cx="5105399" cy="1105285"/>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column of text </a:t>
            </a:r>
          </a:p>
        </p:txBody>
      </p:sp>
      <p:sp>
        <p:nvSpPr>
          <p:cNvPr id="7" name="Text Placeholder 6"/>
          <p:cNvSpPr>
            <a:spLocks noGrp="1"/>
          </p:cNvSpPr>
          <p:nvPr>
            <p:ph type="body" sz="quarter" idx="14" hasCustomPrompt="1"/>
          </p:nvPr>
        </p:nvSpPr>
        <p:spPr>
          <a:xfrm>
            <a:off x="762000" y="2019300"/>
            <a:ext cx="5105400" cy="382905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without any additional images, or to provide space for a collection of smaller images and photos.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without any additional images, or to provide space for a collection of smaller images and photos. It’s intended to hold a few talking points. Aim for clear and concise. </a:t>
            </a:r>
          </a:p>
          <a:p>
            <a:pPr lvl="0"/>
            <a:endParaRPr lang="en-US" dirty="0"/>
          </a:p>
        </p:txBody>
      </p:sp>
    </p:spTree>
    <p:extLst>
      <p:ext uri="{BB962C8B-B14F-4D97-AF65-F5344CB8AC3E}">
        <p14:creationId xmlns:p14="http://schemas.microsoft.com/office/powerpoint/2010/main" val="27919856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TH: Split one column, header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2743200"/>
            <a:ext cx="5105400" cy="1315450"/>
          </a:xfrm>
          <a:prstGeom prst="rect">
            <a:avLst/>
          </a:prstGeom>
        </p:spPr>
        <p:txBody>
          <a:bodyPr lIns="0" tIns="0" rIns="0" bIns="0"/>
          <a:lstStyle>
            <a:lvl1pPr>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Two-column split, minimal text</a:t>
            </a:r>
          </a:p>
        </p:txBody>
      </p:sp>
      <p:sp>
        <p:nvSpPr>
          <p:cNvPr id="7" name="Text Placeholder 6"/>
          <p:cNvSpPr>
            <a:spLocks noGrp="1"/>
          </p:cNvSpPr>
          <p:nvPr>
            <p:ph type="body" sz="quarter" idx="14" hasCustomPrompt="1"/>
          </p:nvPr>
        </p:nvSpPr>
        <p:spPr>
          <a:xfrm>
            <a:off x="6324599" y="2743200"/>
            <a:ext cx="5143501" cy="2171700"/>
          </a:xfrm>
          <a:prstGeom prst="rect">
            <a:avLst/>
          </a:prstGeom>
        </p:spPr>
        <p:txBody>
          <a:bodyPr/>
          <a:lstStyle>
            <a:lvl1pPr>
              <a:spcBef>
                <a:spcPts val="0"/>
              </a:spcBef>
              <a:spcAft>
                <a:spcPts val="1800"/>
              </a:spcAf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without any additional images. Use for simple impact.</a:t>
            </a:r>
          </a:p>
        </p:txBody>
      </p:sp>
    </p:spTree>
    <p:extLst>
      <p:ext uri="{BB962C8B-B14F-4D97-AF65-F5344CB8AC3E}">
        <p14:creationId xmlns:p14="http://schemas.microsoft.com/office/powerpoint/2010/main" val="336145876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339844965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249316280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ATH: One column header,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0" y="842209"/>
            <a:ext cx="5105400" cy="2190239"/>
          </a:xfrm>
          <a:prstGeom prst="rect">
            <a:avLst/>
          </a:prstGeom>
        </p:spPr>
        <p:txBody>
          <a:bodyPr lIns="0" tIns="0" rIns="0" bIns="0"/>
          <a:lstStyle>
            <a:lvl1pPr>
              <a:defRPr sz="3200">
                <a:solidFill>
                  <a:srgbClr val="FF0000"/>
                </a:solidFill>
                <a:latin typeface="+mj-lt"/>
              </a:defRPr>
            </a:lvl1pPr>
          </a:lstStyle>
          <a:p>
            <a:pPr>
              <a:lnSpc>
                <a:spcPts val="4000"/>
              </a:lnSpc>
            </a:pPr>
            <a:r>
              <a:rPr lang="en-US" sz="3200" dirty="0">
                <a:solidFill>
                  <a:srgbClr val="F65050"/>
                </a:solidFill>
                <a:latin typeface="Arial" panose="020B0604020202020204" pitchFamily="34" charset="0"/>
                <a:cs typeface="Arial" panose="020B0604020202020204" pitchFamily="34" charset="0"/>
              </a:rPr>
              <a:t>H1 – Arial 32 pt. red: </a:t>
            </a:r>
            <a:r>
              <a:rPr lang="en-US" sz="3200" dirty="0">
                <a:solidFill>
                  <a:srgbClr val="F84F4F"/>
                </a:solidFill>
                <a:latin typeface="Arial" panose="020B0604020202020204" pitchFamily="34" charset="0"/>
                <a:cs typeface="Arial" panose="020B0604020202020204" pitchFamily="34" charset="0"/>
              </a:rPr>
              <a:t>This is a single thought you want to emphasize with a half-page photo.</a:t>
            </a:r>
          </a:p>
        </p:txBody>
      </p:sp>
    </p:spTree>
    <p:extLst>
      <p:ext uri="{BB962C8B-B14F-4D97-AF65-F5344CB8AC3E}">
        <p14:creationId xmlns:p14="http://schemas.microsoft.com/office/powerpoint/2010/main" val="365536257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ATH: Full page photo with Quote">
    <p:spTree>
      <p:nvGrpSpPr>
        <p:cNvPr id="1" name=""/>
        <p:cNvGrpSpPr/>
        <p:nvPr/>
      </p:nvGrpSpPr>
      <p:grpSpPr>
        <a:xfrm>
          <a:off x="0" y="0"/>
          <a:ext cx="0" cy="0"/>
          <a:chOff x="0" y="0"/>
          <a:chExt cx="0" cy="0"/>
        </a:xfrm>
      </p:grpSpPr>
      <p:sp>
        <p:nvSpPr>
          <p:cNvPr id="6" name="Picture Placeholder 4"/>
          <p:cNvSpPr>
            <a:spLocks noGrp="1"/>
          </p:cNvSpPr>
          <p:nvPr>
            <p:ph type="pic" sz="quarter" idx="13" hasCustomPrompt="1"/>
          </p:nvPr>
        </p:nvSpPr>
        <p:spPr>
          <a:xfrm>
            <a:off x="0" y="0"/>
            <a:ext cx="12192000" cy="6858000"/>
          </a:xfrm>
          <a:prstGeom prst="rect">
            <a:avLst/>
          </a:prstGeom>
          <a:noFill/>
          <a:ln>
            <a:noFill/>
          </a:ln>
        </p:spPr>
        <p:txBody>
          <a:bodyPr/>
          <a:lstStyle>
            <a:lvl1pPr>
              <a:defRPr sz="1400" baseline="0">
                <a:solidFill>
                  <a:schemeClr val="tx1"/>
                </a:solidFill>
              </a:defRPr>
            </a:lvl1pPr>
          </a:lstStyle>
          <a:p>
            <a:pPr lvl="0"/>
            <a:r>
              <a:rPr lang="en-US" dirty="0"/>
              <a:t>Full page photo background – Fill the slide with your photo and crop to the slide dimensions (hold shift key when resizing to maintain proportion). </a:t>
            </a:r>
            <a:br>
              <a:rPr lang="en-US" dirty="0"/>
            </a:br>
            <a:r>
              <a:rPr lang="en-US" dirty="0"/>
              <a:t>NOTE: When using a full page photo slide layout, the PATH logo, which is part of the Slide Master, will be covered. You will need to copy the PATH logo </a:t>
            </a:r>
            <a:br>
              <a:rPr lang="en-US" dirty="0"/>
            </a:br>
            <a:r>
              <a:rPr lang="en-US" dirty="0"/>
              <a:t>                                                                                                            from the Slide Master and paste it on top of your placed photo in order for it to show. </a:t>
            </a:r>
          </a:p>
          <a:p>
            <a:pPr lvl="0"/>
            <a:endParaRPr lang="en-US" dirty="0"/>
          </a:p>
        </p:txBody>
      </p:sp>
      <p:sp>
        <p:nvSpPr>
          <p:cNvPr id="7" name="Text Placeholder 4"/>
          <p:cNvSpPr>
            <a:spLocks noGrp="1"/>
          </p:cNvSpPr>
          <p:nvPr>
            <p:ph type="body" sz="quarter" idx="14" hasCustomPrompt="1"/>
          </p:nvPr>
        </p:nvSpPr>
        <p:spPr>
          <a:xfrm>
            <a:off x="762000" y="2034195"/>
            <a:ext cx="4175760" cy="2942844"/>
          </a:xfrm>
          <a:prstGeom prst="rect">
            <a:avLst/>
          </a:prstGeom>
          <a:noFill/>
        </p:spPr>
        <p:txBody>
          <a:bodyPr/>
          <a:lstStyle>
            <a:lvl1pPr>
              <a:defRPr sz="2400">
                <a:solidFill>
                  <a:schemeClr val="tx1"/>
                </a:solidFill>
                <a:latin typeface="+mj-lt"/>
              </a:defRPr>
            </a:lvl1pPr>
          </a:lstStyle>
          <a:p>
            <a:pPr lvl="0"/>
            <a:r>
              <a:rPr lang="en-US" dirty="0"/>
              <a:t>Call-out text – Arial 24 pt., black, dark grey, or white: This is a single thought you want to emphasize with a full-bleed image. Position this text box where appropriate. Text can be black, dark grey, or white</a:t>
            </a:r>
          </a:p>
        </p:txBody>
      </p:sp>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44946022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ATH: Beige Title slide w/ shap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5291"/>
            <a:ext cx="12192000" cy="685800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tIns="0" rIns="0" bIns="0" rtlCol="0" anchor="b" anchorCtr="0"/>
          <a:lstStyle/>
          <a:p>
            <a:pPr algn="ctr"/>
            <a:endParaRPr lang="en-US"/>
          </a:p>
        </p:txBody>
      </p:sp>
      <p:pic>
        <p:nvPicPr>
          <p:cNvPr id="7" name="Picture 6"/>
          <p:cNvPicPr>
            <a:picLocks noChangeAspect="1"/>
          </p:cNvPicPr>
          <p:nvPr/>
        </p:nvPicPr>
        <p:blipFill>
          <a:blip r:embed="rId2"/>
          <a:stretch>
            <a:fillRect/>
          </a:stretch>
        </p:blipFill>
        <p:spPr>
          <a:xfrm>
            <a:off x="762000" y="5875631"/>
            <a:ext cx="994416" cy="418605"/>
          </a:xfrm>
          <a:prstGeom prst="rect">
            <a:avLst/>
          </a:prstGeom>
        </p:spPr>
      </p:pic>
      <p:sp>
        <p:nvSpPr>
          <p:cNvPr id="8" name="Rectangle 7"/>
          <p:cNvSpPr>
            <a:spLocks noChangeAspect="1"/>
          </p:cNvSpPr>
          <p:nvPr/>
        </p:nvSpPr>
        <p:spPr>
          <a:xfrm>
            <a:off x="8312150" y="1"/>
            <a:ext cx="2927350" cy="1456267"/>
          </a:xfrm>
          <a:prstGeom prst="rect">
            <a:avLst/>
          </a:pr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Shape 8"/>
          <p:cNvSpPr>
            <a:spLocks noChangeAspect="1"/>
          </p:cNvSpPr>
          <p:nvPr/>
        </p:nvSpPr>
        <p:spPr>
          <a:xfrm>
            <a:off x="8312151" y="1760840"/>
            <a:ext cx="2926083" cy="3389377"/>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11" name="Text Placeholder 11"/>
          <p:cNvSpPr>
            <a:spLocks noGrp="1"/>
          </p:cNvSpPr>
          <p:nvPr>
            <p:ph type="body" sz="quarter" idx="13" hasCustomPrompt="1"/>
          </p:nvPr>
        </p:nvSpPr>
        <p:spPr>
          <a:xfrm>
            <a:off x="762000" y="593931"/>
            <a:ext cx="2540000" cy="214988"/>
          </a:xfrm>
          <a:prstGeom prst="rect">
            <a:avLst/>
          </a:prstGeom>
        </p:spPr>
        <p:txBody>
          <a:bodyPr lIns="0" tIns="0" rIns="0" bIns="0"/>
          <a:lstStyle>
            <a:lvl1pPr algn="l">
              <a:spcBef>
                <a:spcPts val="0"/>
              </a:spcBef>
              <a:defRPr sz="900" b="1">
                <a:solidFill>
                  <a:schemeClr val="tx1"/>
                </a:solidFill>
              </a:defRPr>
            </a:lvl1pPr>
          </a:lstStyle>
          <a:p>
            <a:pPr lvl="0"/>
            <a:r>
              <a:rPr lang="en-US" dirty="0"/>
              <a:t>Month Day, Year – Arial bold 9 pt. black</a:t>
            </a:r>
          </a:p>
        </p:txBody>
      </p:sp>
      <p:sp>
        <p:nvSpPr>
          <p:cNvPr id="12"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defRPr sz="1100" baseline="0">
                <a:solidFill>
                  <a:schemeClr val="tx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3" name="Text Placeholder 4"/>
          <p:cNvSpPr>
            <a:spLocks noGrp="1"/>
          </p:cNvSpPr>
          <p:nvPr>
            <p:ph type="body" sz="quarter" idx="16" hasCustomPrompt="1"/>
          </p:nvPr>
        </p:nvSpPr>
        <p:spPr>
          <a:xfrm>
            <a:off x="762000" y="2185988"/>
            <a:ext cx="5333999" cy="1281113"/>
          </a:xfrm>
          <a:prstGeom prst="rect">
            <a:avLst/>
          </a:prstGeom>
        </p:spPr>
        <p:txBody>
          <a:bodyPr lIns="0" tIns="0" rIns="0" bIns="0" anchor="b" anchorCtr="0">
            <a:normAutofit/>
          </a:bodyPr>
          <a:lstStyle>
            <a:lvl1pPr>
              <a:defRPr sz="3600" baseline="0">
                <a:solidFill>
                  <a:schemeClr val="tx1"/>
                </a:solidFill>
                <a:latin typeface="+mj-lt"/>
              </a:defRPr>
            </a:lvl1pPr>
          </a:lstStyle>
          <a:p>
            <a:pPr lvl="0"/>
            <a:r>
              <a:rPr lang="en-US" dirty="0"/>
              <a:t>Presentation title option 2 – Arial 36 pt. black</a:t>
            </a:r>
          </a:p>
        </p:txBody>
      </p:sp>
      <p:sp>
        <p:nvSpPr>
          <p:cNvPr id="14" name="Text Placeholder 8"/>
          <p:cNvSpPr>
            <a:spLocks noGrp="1"/>
          </p:cNvSpPr>
          <p:nvPr>
            <p:ph type="body" sz="quarter" idx="17" hasCustomPrompt="1"/>
          </p:nvPr>
        </p:nvSpPr>
        <p:spPr>
          <a:xfrm>
            <a:off x="761999" y="3650041"/>
            <a:ext cx="5333999" cy="557213"/>
          </a:xfrm>
          <a:prstGeom prst="rect">
            <a:avLst/>
          </a:prstGeom>
        </p:spPr>
        <p:txBody>
          <a:bodyPr lIns="0" tIns="0" rIns="0" bIns="0"/>
          <a:lstStyle>
            <a:lvl1pPr>
              <a:defRPr sz="1600">
                <a:solidFill>
                  <a:schemeClr val="tx1"/>
                </a:solidFill>
              </a:defRPr>
            </a:lvl1pPr>
          </a:lstStyle>
          <a:p>
            <a:pPr lvl="0"/>
            <a:r>
              <a:rPr lang="en-US" dirty="0"/>
              <a:t>Presentation subtitle – Arial 16 pt. black</a:t>
            </a:r>
          </a:p>
        </p:txBody>
      </p:sp>
    </p:spTree>
    <p:extLst>
      <p:ext uri="{BB962C8B-B14F-4D97-AF65-F5344CB8AC3E}">
        <p14:creationId xmlns:p14="http://schemas.microsoft.com/office/powerpoint/2010/main" val="144943525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TH: Photo Coll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10"/>
          <p:cNvSpPr>
            <a:spLocks noGrp="1"/>
          </p:cNvSpPr>
          <p:nvPr>
            <p:ph type="pic" sz="quarter" idx="13"/>
          </p:nvPr>
        </p:nvSpPr>
        <p:spPr>
          <a:xfrm>
            <a:off x="762000" y="838199"/>
            <a:ext cx="5220448" cy="5105401"/>
          </a:xfrm>
          <a:prstGeom prst="rect">
            <a:avLst/>
          </a:prstGeom>
        </p:spPr>
        <p:txBody>
          <a:bodyPr/>
          <a:lstStyle/>
          <a:p>
            <a:r>
              <a:rPr lang="en-US"/>
              <a:t>Click icon to add picture</a:t>
            </a:r>
          </a:p>
        </p:txBody>
      </p:sp>
      <p:sp>
        <p:nvSpPr>
          <p:cNvPr id="7" name="Picture Placeholder 10"/>
          <p:cNvSpPr>
            <a:spLocks noGrp="1"/>
          </p:cNvSpPr>
          <p:nvPr>
            <p:ph type="pic" sz="quarter" idx="14"/>
          </p:nvPr>
        </p:nvSpPr>
        <p:spPr>
          <a:xfrm>
            <a:off x="6197600" y="838199"/>
            <a:ext cx="5276850" cy="2502648"/>
          </a:xfrm>
          <a:prstGeom prst="rect">
            <a:avLst/>
          </a:prstGeom>
        </p:spPr>
        <p:txBody>
          <a:bodyPr/>
          <a:lstStyle/>
          <a:p>
            <a:r>
              <a:rPr lang="en-US"/>
              <a:t>Click icon to add picture</a:t>
            </a:r>
          </a:p>
        </p:txBody>
      </p:sp>
      <p:sp>
        <p:nvSpPr>
          <p:cNvPr id="8" name="Picture Placeholder 10"/>
          <p:cNvSpPr>
            <a:spLocks noGrp="1"/>
          </p:cNvSpPr>
          <p:nvPr>
            <p:ph type="pic" sz="quarter" idx="15"/>
          </p:nvPr>
        </p:nvSpPr>
        <p:spPr>
          <a:xfrm>
            <a:off x="6197600" y="3532094"/>
            <a:ext cx="2540000" cy="2411507"/>
          </a:xfrm>
          <a:prstGeom prst="rect">
            <a:avLst/>
          </a:prstGeom>
        </p:spPr>
        <p:txBody>
          <a:bodyPr/>
          <a:lstStyle/>
          <a:p>
            <a:r>
              <a:rPr lang="en-US"/>
              <a:t>Click icon to add picture</a:t>
            </a:r>
          </a:p>
        </p:txBody>
      </p:sp>
      <p:sp>
        <p:nvSpPr>
          <p:cNvPr id="9" name="Picture Placeholder 10"/>
          <p:cNvSpPr>
            <a:spLocks noGrp="1"/>
          </p:cNvSpPr>
          <p:nvPr>
            <p:ph type="pic" sz="quarter" idx="16"/>
          </p:nvPr>
        </p:nvSpPr>
        <p:spPr>
          <a:xfrm>
            <a:off x="8890000" y="3534260"/>
            <a:ext cx="2590799" cy="2409341"/>
          </a:xfrm>
          <a:prstGeom prst="rect">
            <a:avLst/>
          </a:prstGeom>
        </p:spPr>
        <p:txBody>
          <a:bodyPr/>
          <a:lstStyle/>
          <a:p>
            <a:r>
              <a:rPr lang="en-US"/>
              <a:t>Click icon to add picture</a:t>
            </a:r>
          </a:p>
        </p:txBody>
      </p:sp>
      <p:sp>
        <p:nvSpPr>
          <p:cNvPr id="10" name="Text Placeholder 22"/>
          <p:cNvSpPr>
            <a:spLocks noGrp="1"/>
          </p:cNvSpPr>
          <p:nvPr>
            <p:ph type="body" sz="quarter" idx="18" hasCustomPrompt="1"/>
          </p:nvPr>
        </p:nvSpPr>
        <p:spPr>
          <a:xfrm>
            <a:off x="11921553" y="208248"/>
            <a:ext cx="147432" cy="1947123"/>
          </a:xfrm>
          <a:prstGeom prst="rect">
            <a:avLst/>
          </a:prstGeom>
        </p:spPr>
        <p:txBody>
          <a:bodyPr vert="vert270" lIns="0" tIns="0" rIns="0" bIns="0" anchor="t" anchorCtr="0"/>
          <a:lstStyle>
            <a:lvl1pPr algn="r">
              <a:defRPr sz="600" baseline="0">
                <a:solidFill>
                  <a:schemeClr val="bg1">
                    <a:lumMod val="50000"/>
                  </a:schemeClr>
                </a:solidFill>
              </a:defRPr>
            </a:lvl1pPr>
          </a:lstStyle>
          <a:p>
            <a:pPr lvl="0"/>
            <a:r>
              <a:rPr lang="en-US" dirty="0"/>
              <a:t>Photo: Name</a:t>
            </a:r>
          </a:p>
        </p:txBody>
      </p:sp>
    </p:spTree>
    <p:extLst>
      <p:ext uri="{BB962C8B-B14F-4D97-AF65-F5344CB8AC3E}">
        <p14:creationId xmlns:p14="http://schemas.microsoft.com/office/powerpoint/2010/main" val="132457377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TH: Photo Coll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10"/>
          <p:cNvSpPr>
            <a:spLocks noGrp="1"/>
          </p:cNvSpPr>
          <p:nvPr>
            <p:ph type="pic" sz="quarter" idx="14"/>
          </p:nvPr>
        </p:nvSpPr>
        <p:spPr>
          <a:xfrm>
            <a:off x="0" y="2314280"/>
            <a:ext cx="2133600" cy="2174047"/>
          </a:xfrm>
          <a:prstGeom prst="rect">
            <a:avLst/>
          </a:prstGeom>
        </p:spPr>
        <p:txBody>
          <a:bodyPr/>
          <a:lstStyle>
            <a:lvl1pPr>
              <a:defRPr/>
            </a:lvl1pPr>
          </a:lstStyle>
          <a:p>
            <a:r>
              <a:rPr lang="en-US"/>
              <a:t>Click icon to add picture</a:t>
            </a:r>
            <a:endParaRPr lang="en-US" dirty="0"/>
          </a:p>
        </p:txBody>
      </p:sp>
      <p:sp>
        <p:nvSpPr>
          <p:cNvPr id="7" name="Picture Placeholder 10"/>
          <p:cNvSpPr>
            <a:spLocks noGrp="1"/>
          </p:cNvSpPr>
          <p:nvPr>
            <p:ph type="pic" sz="quarter" idx="15"/>
          </p:nvPr>
        </p:nvSpPr>
        <p:spPr>
          <a:xfrm>
            <a:off x="2893661" y="1617789"/>
            <a:ext cx="2660104" cy="3567971"/>
          </a:xfrm>
          <a:prstGeom prst="rect">
            <a:avLst/>
          </a:prstGeom>
        </p:spPr>
        <p:txBody>
          <a:bodyPr/>
          <a:lstStyle/>
          <a:p>
            <a:r>
              <a:rPr lang="en-US"/>
              <a:t>Click icon to add picture</a:t>
            </a:r>
          </a:p>
        </p:txBody>
      </p:sp>
      <p:sp>
        <p:nvSpPr>
          <p:cNvPr id="8" name="Picture Placeholder 10"/>
          <p:cNvSpPr>
            <a:spLocks noGrp="1"/>
          </p:cNvSpPr>
          <p:nvPr>
            <p:ph type="pic" sz="quarter" idx="16"/>
          </p:nvPr>
        </p:nvSpPr>
        <p:spPr>
          <a:xfrm>
            <a:off x="6197600" y="1617789"/>
            <a:ext cx="2660104" cy="3567971"/>
          </a:xfrm>
          <a:prstGeom prst="rect">
            <a:avLst/>
          </a:prstGeom>
        </p:spPr>
        <p:txBody>
          <a:bodyPr/>
          <a:lstStyle/>
          <a:p>
            <a:r>
              <a:rPr lang="en-US"/>
              <a:t>Click icon to add picture</a:t>
            </a:r>
          </a:p>
        </p:txBody>
      </p:sp>
      <p:sp>
        <p:nvSpPr>
          <p:cNvPr id="9" name="Picture Placeholder 10"/>
          <p:cNvSpPr>
            <a:spLocks noGrp="1"/>
          </p:cNvSpPr>
          <p:nvPr>
            <p:ph type="pic" sz="quarter" idx="17"/>
          </p:nvPr>
        </p:nvSpPr>
        <p:spPr>
          <a:xfrm>
            <a:off x="9531896" y="2330814"/>
            <a:ext cx="2660104" cy="2157513"/>
          </a:xfrm>
          <a:prstGeom prst="rect">
            <a:avLst/>
          </a:prstGeom>
        </p:spPr>
        <p:txBody>
          <a:bodyPr/>
          <a:lstStyle/>
          <a:p>
            <a:r>
              <a:rPr lang="en-US"/>
              <a:t>Click icon to add picture</a:t>
            </a:r>
          </a:p>
        </p:txBody>
      </p:sp>
      <p:sp>
        <p:nvSpPr>
          <p:cNvPr id="10" name="Text Placeholder 22"/>
          <p:cNvSpPr>
            <a:spLocks noGrp="1"/>
          </p:cNvSpPr>
          <p:nvPr>
            <p:ph type="body" sz="quarter" idx="18" hasCustomPrompt="1"/>
          </p:nvPr>
        </p:nvSpPr>
        <p:spPr>
          <a:xfrm>
            <a:off x="11921553" y="208248"/>
            <a:ext cx="147432" cy="1947123"/>
          </a:xfrm>
          <a:prstGeom prst="rect">
            <a:avLst/>
          </a:prstGeom>
        </p:spPr>
        <p:txBody>
          <a:bodyPr vert="vert270" lIns="0" tIns="0" rIns="0" bIns="0" anchor="t" anchorCtr="0"/>
          <a:lstStyle>
            <a:lvl1pPr algn="r">
              <a:defRPr sz="600" baseline="0">
                <a:solidFill>
                  <a:schemeClr val="bg1">
                    <a:lumMod val="50000"/>
                  </a:schemeClr>
                </a:solidFill>
              </a:defRPr>
            </a:lvl1pPr>
          </a:lstStyle>
          <a:p>
            <a:pPr lvl="0"/>
            <a:r>
              <a:rPr lang="en-US" dirty="0"/>
              <a:t>Photo: Name</a:t>
            </a:r>
          </a:p>
        </p:txBody>
      </p:sp>
    </p:spTree>
    <p:extLst>
      <p:ext uri="{BB962C8B-B14F-4D97-AF65-F5344CB8AC3E}">
        <p14:creationId xmlns:p14="http://schemas.microsoft.com/office/powerpoint/2010/main" val="389872759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TH: DataVis - one column text box and half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5"/>
          <p:cNvSpPr>
            <a:spLocks noGrp="1"/>
          </p:cNvSpPr>
          <p:nvPr>
            <p:ph sz="quarter" idx="13"/>
          </p:nvPr>
        </p:nvSpPr>
        <p:spPr>
          <a:xfrm>
            <a:off x="6324600" y="838200"/>
            <a:ext cx="5610225" cy="5114731"/>
          </a:xfrm>
          <a:prstGeom prst="rect">
            <a:avLst/>
          </a:prstGeom>
          <a:noFill/>
          <a:ln>
            <a:noFill/>
          </a:ln>
        </p:spPr>
        <p:txBody>
          <a:bodyPr/>
          <a:lstStyle>
            <a:lvl1pPr marL="0" indent="0">
              <a:buNone/>
              <a:defRPr/>
            </a:lvl1pPr>
          </a:lstStyle>
          <a:p>
            <a:pPr lvl="0"/>
            <a:r>
              <a:rPr lang="en-US"/>
              <a:t>Edit Master text styles</a:t>
            </a:r>
          </a:p>
        </p:txBody>
      </p:sp>
      <p:sp>
        <p:nvSpPr>
          <p:cNvPr id="7" name="Text Placeholder 4"/>
          <p:cNvSpPr>
            <a:spLocks noGrp="1"/>
          </p:cNvSpPr>
          <p:nvPr>
            <p:ph type="body" sz="quarter" idx="14" hasCustomPrompt="1"/>
          </p:nvPr>
        </p:nvSpPr>
        <p:spPr>
          <a:xfrm>
            <a:off x="762000" y="837815"/>
            <a:ext cx="5105400" cy="1061105"/>
          </a:xfrm>
          <a:prstGeom prst="rect">
            <a:avLst/>
          </a:prstGeom>
        </p:spPr>
        <p:txBody>
          <a:bodyPr lIns="0" tIns="0" rIns="0" bIns="0"/>
          <a:lstStyle>
            <a:lvl1pPr marL="0" indent="0">
              <a:buNone/>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32pt red: </a:t>
            </a:r>
            <a:r>
              <a:rPr lang="en-US" dirty="0"/>
              <a:t>Data vis, half-page graphic</a:t>
            </a:r>
          </a:p>
        </p:txBody>
      </p:sp>
      <p:sp>
        <p:nvSpPr>
          <p:cNvPr id="8" name="Text Placeholder 6"/>
          <p:cNvSpPr>
            <a:spLocks noGrp="1"/>
          </p:cNvSpPr>
          <p:nvPr>
            <p:ph type="body" sz="quarter" idx="15" hasCustomPrompt="1"/>
          </p:nvPr>
        </p:nvSpPr>
        <p:spPr>
          <a:xfrm>
            <a:off x="762000" y="2019300"/>
            <a:ext cx="5105400" cy="3924300"/>
          </a:xfrm>
          <a:prstGeom prst="rect">
            <a:avLst/>
          </a:prstGeom>
        </p:spPr>
        <p:txBody>
          <a:bodyPr lIns="0" tIns="0" rIns="0" bIns="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16pt, black, 18pt paragraph spacing after: This is used for a smaller amount of text to accompany a data visualization. It’s intended to hold a few talking points. Aim for clear and concise. </a:t>
            </a:r>
          </a:p>
        </p:txBody>
      </p:sp>
    </p:spTree>
    <p:extLst>
      <p:ext uri="{BB962C8B-B14F-4D97-AF65-F5344CB8AC3E}">
        <p14:creationId xmlns:p14="http://schemas.microsoft.com/office/powerpoint/2010/main" val="30575653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TH: DataVis - one column text box and half page graphic on color bac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6324600" y="0"/>
            <a:ext cx="58674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5"/>
          <p:cNvSpPr>
            <a:spLocks noGrp="1"/>
          </p:cNvSpPr>
          <p:nvPr>
            <p:ph sz="quarter" idx="13"/>
          </p:nvPr>
        </p:nvSpPr>
        <p:spPr>
          <a:xfrm>
            <a:off x="6602819" y="881994"/>
            <a:ext cx="5332006" cy="5145579"/>
          </a:xfrm>
          <a:prstGeom prst="rect">
            <a:avLst/>
          </a:prstGeom>
          <a:solidFill>
            <a:schemeClr val="bg2"/>
          </a:solidFill>
          <a:ln>
            <a:noFill/>
          </a:ln>
        </p:spPr>
        <p:txBody>
          <a:bodyPr/>
          <a:lstStyle>
            <a:lvl1pPr marL="0" indent="0">
              <a:buNone/>
              <a:defRPr/>
            </a:lvl1pPr>
          </a:lstStyle>
          <a:p>
            <a:pPr lvl="0"/>
            <a:r>
              <a:rPr lang="en-US"/>
              <a:t>Edit Master text styles</a:t>
            </a:r>
          </a:p>
        </p:txBody>
      </p:sp>
      <p:pic>
        <p:nvPicPr>
          <p:cNvPr id="8" name="Picture 7"/>
          <p:cNvPicPr>
            <a:picLocks noChangeAspect="1"/>
          </p:cNvPicPr>
          <p:nvPr/>
        </p:nvPicPr>
        <p:blipFill>
          <a:blip r:embed="rId2"/>
          <a:stretch>
            <a:fillRect/>
          </a:stretch>
        </p:blipFill>
        <p:spPr>
          <a:xfrm>
            <a:off x="10795491" y="6288426"/>
            <a:ext cx="685309" cy="291104"/>
          </a:xfrm>
          <a:prstGeom prst="rect">
            <a:avLst/>
          </a:prstGeom>
        </p:spPr>
      </p:pic>
      <p:sp>
        <p:nvSpPr>
          <p:cNvPr id="9" name="Text Placeholder 4"/>
          <p:cNvSpPr>
            <a:spLocks noGrp="1"/>
          </p:cNvSpPr>
          <p:nvPr>
            <p:ph type="body" sz="quarter" idx="14" hasCustomPrompt="1"/>
          </p:nvPr>
        </p:nvSpPr>
        <p:spPr>
          <a:xfrm>
            <a:off x="762000" y="837815"/>
            <a:ext cx="5105400" cy="1061105"/>
          </a:xfrm>
          <a:prstGeom prst="rect">
            <a:avLst/>
          </a:prstGeom>
        </p:spPr>
        <p:txBody>
          <a:bodyPr lIns="0" tIns="0" rIns="0" bIns="0"/>
          <a:lstStyle>
            <a:lvl1pPr marL="0" indent="0">
              <a:buNone/>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half-page graphic</a:t>
            </a:r>
          </a:p>
        </p:txBody>
      </p:sp>
      <p:sp>
        <p:nvSpPr>
          <p:cNvPr id="10" name="Text Placeholder 6"/>
          <p:cNvSpPr>
            <a:spLocks noGrp="1"/>
          </p:cNvSpPr>
          <p:nvPr>
            <p:ph type="body" sz="quarter" idx="15" hasCustomPrompt="1"/>
          </p:nvPr>
        </p:nvSpPr>
        <p:spPr>
          <a:xfrm>
            <a:off x="762000" y="2019300"/>
            <a:ext cx="5105400" cy="3924300"/>
          </a:xfrm>
          <a:prstGeom prst="rect">
            <a:avLst/>
          </a:prstGeom>
        </p:spPr>
        <p:txBody>
          <a:bodyPr lIns="0" tIns="0" rIns="0" bIns="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 data visualization. It’s intended to hold a few talking points. Aim for clear and concise. </a:t>
            </a:r>
          </a:p>
        </p:txBody>
      </p:sp>
    </p:spTree>
    <p:extLst>
      <p:ext uri="{BB962C8B-B14F-4D97-AF65-F5344CB8AC3E}">
        <p14:creationId xmlns:p14="http://schemas.microsoft.com/office/powerpoint/2010/main" val="126029148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TH: DataVis - two column, two graphic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5"/>
          <p:cNvSpPr>
            <a:spLocks noGrp="1"/>
          </p:cNvSpPr>
          <p:nvPr>
            <p:ph sz="quarter" idx="13"/>
          </p:nvPr>
        </p:nvSpPr>
        <p:spPr>
          <a:xfrm>
            <a:off x="762000" y="2019300"/>
            <a:ext cx="5105400" cy="3924300"/>
          </a:xfrm>
          <a:prstGeom prst="rect">
            <a:avLst/>
          </a:prstGeom>
          <a:noFill/>
          <a:ln>
            <a:noFill/>
          </a:ln>
        </p:spPr>
        <p:txBody>
          <a:bodyPr/>
          <a:lstStyle>
            <a:lvl1pPr marL="0" indent="0">
              <a:buNone/>
              <a:defRPr/>
            </a:lvl1pPr>
          </a:lstStyle>
          <a:p>
            <a:pPr lvl="0"/>
            <a:r>
              <a:rPr lang="en-US"/>
              <a:t>Edit Master text styles</a:t>
            </a:r>
          </a:p>
        </p:txBody>
      </p:sp>
      <p:sp>
        <p:nvSpPr>
          <p:cNvPr id="7" name="Content Placeholder 5"/>
          <p:cNvSpPr>
            <a:spLocks noGrp="1"/>
          </p:cNvSpPr>
          <p:nvPr>
            <p:ph sz="quarter" idx="14"/>
          </p:nvPr>
        </p:nvSpPr>
        <p:spPr>
          <a:xfrm>
            <a:off x="6324600" y="2019300"/>
            <a:ext cx="5156200" cy="3924300"/>
          </a:xfrm>
          <a:prstGeom prst="rect">
            <a:avLst/>
          </a:prstGeom>
          <a:noFill/>
          <a:ln>
            <a:noFill/>
          </a:ln>
        </p:spPr>
        <p:txBody>
          <a:bodyPr/>
          <a:lstStyle>
            <a:lvl1pPr marL="0" indent="0">
              <a:buNone/>
              <a:defRPr/>
            </a:lvl1pPr>
          </a:lstStyle>
          <a:p>
            <a:pPr lvl="0"/>
            <a:r>
              <a:rPr lang="en-US"/>
              <a:t>Edit Master text styles</a:t>
            </a:r>
          </a:p>
        </p:txBody>
      </p:sp>
      <p:sp>
        <p:nvSpPr>
          <p:cNvPr id="8" name="Text Placeholder 4"/>
          <p:cNvSpPr>
            <a:spLocks noGrp="1"/>
          </p:cNvSpPr>
          <p:nvPr>
            <p:ph type="body" sz="quarter" idx="16" hasCustomPrompt="1"/>
          </p:nvPr>
        </p:nvSpPr>
        <p:spPr>
          <a:xfrm>
            <a:off x="762000" y="847224"/>
            <a:ext cx="10816509" cy="1012465"/>
          </a:xfrm>
          <a:prstGeom prst="rect">
            <a:avLst/>
          </a:prstGeom>
        </p:spPr>
        <p:txBody>
          <a:bodyPr lIns="0" tIns="0" rIns="0" bIns="0"/>
          <a:lstStyle>
            <a:lvl1pPr marL="0" indent="0">
              <a:buNone/>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two data visual graphics</a:t>
            </a:r>
          </a:p>
        </p:txBody>
      </p:sp>
    </p:spTree>
    <p:extLst>
      <p:ext uri="{BB962C8B-B14F-4D97-AF65-F5344CB8AC3E}">
        <p14:creationId xmlns:p14="http://schemas.microsoft.com/office/powerpoint/2010/main" val="321650739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TH: DataVis - two column, two graphics with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5"/>
          <p:cNvSpPr>
            <a:spLocks noGrp="1"/>
          </p:cNvSpPr>
          <p:nvPr>
            <p:ph sz="quarter" idx="13"/>
          </p:nvPr>
        </p:nvSpPr>
        <p:spPr>
          <a:xfrm>
            <a:off x="762001" y="2019300"/>
            <a:ext cx="5105399" cy="2767171"/>
          </a:xfrm>
          <a:prstGeom prst="rect">
            <a:avLst/>
          </a:prstGeom>
          <a:noFill/>
          <a:ln>
            <a:noFill/>
          </a:ln>
        </p:spPr>
        <p:txBody>
          <a:bodyPr/>
          <a:lstStyle>
            <a:lvl1pPr marL="0" indent="0">
              <a:buNone/>
              <a:defRPr/>
            </a:lvl1pPr>
          </a:lstStyle>
          <a:p>
            <a:pPr lvl="0"/>
            <a:r>
              <a:rPr lang="en-US"/>
              <a:t>Edit Master text styles</a:t>
            </a:r>
          </a:p>
        </p:txBody>
      </p:sp>
      <p:sp>
        <p:nvSpPr>
          <p:cNvPr id="7" name="Content Placeholder 5"/>
          <p:cNvSpPr>
            <a:spLocks noGrp="1"/>
          </p:cNvSpPr>
          <p:nvPr>
            <p:ph sz="quarter" idx="14"/>
          </p:nvPr>
        </p:nvSpPr>
        <p:spPr>
          <a:xfrm>
            <a:off x="6324600" y="2019300"/>
            <a:ext cx="5143500" cy="2791235"/>
          </a:xfrm>
          <a:prstGeom prst="rect">
            <a:avLst/>
          </a:prstGeom>
          <a:noFill/>
          <a:ln>
            <a:noFill/>
          </a:ln>
        </p:spPr>
        <p:txBody>
          <a:bodyPr/>
          <a:lstStyle>
            <a:lvl1pPr marL="0" indent="0">
              <a:buNone/>
              <a:defRPr/>
            </a:lvl1pPr>
          </a:lstStyle>
          <a:p>
            <a:pPr lvl="0"/>
            <a:r>
              <a:rPr lang="en-US"/>
              <a:t>Edit Master text styles</a:t>
            </a:r>
          </a:p>
        </p:txBody>
      </p:sp>
      <p:sp>
        <p:nvSpPr>
          <p:cNvPr id="8"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two data vis graphics and description text</a:t>
            </a:r>
          </a:p>
        </p:txBody>
      </p:sp>
      <p:sp>
        <p:nvSpPr>
          <p:cNvPr id="9" name="Text Placeholder 6"/>
          <p:cNvSpPr>
            <a:spLocks noGrp="1"/>
          </p:cNvSpPr>
          <p:nvPr>
            <p:ph type="body" sz="quarter" idx="17" hasCustomPrompt="1"/>
          </p:nvPr>
        </p:nvSpPr>
        <p:spPr>
          <a:xfrm>
            <a:off x="762001" y="5116147"/>
            <a:ext cx="5105399" cy="827453"/>
          </a:xfrm>
          <a:prstGeom prst="rect">
            <a:avLst/>
          </a:prstGeom>
        </p:spPr>
        <p:txBody>
          <a:bodyPr lIns="0" tIns="0" rIns="0" bIns="0" numCol="1" spcCol="45720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 amount of text to accompany a data visualization.</a:t>
            </a:r>
          </a:p>
        </p:txBody>
      </p:sp>
      <p:sp>
        <p:nvSpPr>
          <p:cNvPr id="10" name="Text Placeholder 6"/>
          <p:cNvSpPr>
            <a:spLocks noGrp="1"/>
          </p:cNvSpPr>
          <p:nvPr>
            <p:ph type="body" sz="quarter" idx="18" hasCustomPrompt="1"/>
          </p:nvPr>
        </p:nvSpPr>
        <p:spPr>
          <a:xfrm>
            <a:off x="6324600" y="5116147"/>
            <a:ext cx="5156201" cy="827453"/>
          </a:xfrm>
          <a:prstGeom prst="rect">
            <a:avLst/>
          </a:prstGeom>
        </p:spPr>
        <p:txBody>
          <a:bodyPr lIns="0" tIns="0" rIns="0" bIns="0" numCol="1" spcCol="45720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 amount of text to accompany a data visualization.</a:t>
            </a:r>
          </a:p>
        </p:txBody>
      </p:sp>
    </p:spTree>
    <p:extLst>
      <p:ext uri="{BB962C8B-B14F-4D97-AF65-F5344CB8AC3E}">
        <p14:creationId xmlns:p14="http://schemas.microsoft.com/office/powerpoint/2010/main" val="71588734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TH: DataVis - two column, two graphics on color bac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5"/>
          <p:cNvSpPr>
            <a:spLocks noGrp="1"/>
          </p:cNvSpPr>
          <p:nvPr>
            <p:ph sz="quarter" idx="13"/>
          </p:nvPr>
        </p:nvSpPr>
        <p:spPr>
          <a:xfrm>
            <a:off x="762001" y="2019300"/>
            <a:ext cx="5105400" cy="3924300"/>
          </a:xfrm>
          <a:prstGeom prst="rect">
            <a:avLst/>
          </a:prstGeom>
          <a:noFill/>
          <a:ln>
            <a:noFill/>
          </a:ln>
        </p:spPr>
        <p:txBody>
          <a:bodyPr/>
          <a:lstStyle>
            <a:lvl1pPr marL="0" indent="0">
              <a:buNone/>
              <a:defRPr/>
            </a:lvl1pPr>
          </a:lstStyle>
          <a:p>
            <a:pPr lvl="0"/>
            <a:r>
              <a:rPr lang="en-US"/>
              <a:t>Edit Master text styles</a:t>
            </a:r>
          </a:p>
        </p:txBody>
      </p:sp>
      <p:sp>
        <p:nvSpPr>
          <p:cNvPr id="8" name="Content Placeholder 5"/>
          <p:cNvSpPr>
            <a:spLocks noGrp="1"/>
          </p:cNvSpPr>
          <p:nvPr>
            <p:ph sz="quarter" idx="14"/>
          </p:nvPr>
        </p:nvSpPr>
        <p:spPr>
          <a:xfrm>
            <a:off x="6324600" y="2019300"/>
            <a:ext cx="5156200" cy="3924300"/>
          </a:xfrm>
          <a:prstGeom prst="rect">
            <a:avLst/>
          </a:prstGeom>
          <a:noFill/>
          <a:ln>
            <a:noFill/>
          </a:ln>
        </p:spPr>
        <p:txBody>
          <a:bodyPr/>
          <a:lstStyle>
            <a:lvl1pPr marL="0" indent="0">
              <a:buNone/>
              <a:defRPr/>
            </a:lvl1pPr>
          </a:lstStyle>
          <a:p>
            <a:pPr lvl="0"/>
            <a:r>
              <a:rPr lang="en-US"/>
              <a:t>Edit Master text styles</a:t>
            </a:r>
          </a:p>
        </p:txBody>
      </p:sp>
      <p:pic>
        <p:nvPicPr>
          <p:cNvPr id="9" name="Picture 8"/>
          <p:cNvPicPr>
            <a:picLocks noChangeAspect="1"/>
          </p:cNvPicPr>
          <p:nvPr/>
        </p:nvPicPr>
        <p:blipFill>
          <a:blip r:embed="rId2"/>
          <a:stretch>
            <a:fillRect/>
          </a:stretch>
        </p:blipFill>
        <p:spPr>
          <a:xfrm>
            <a:off x="10795491" y="6288426"/>
            <a:ext cx="685309" cy="291104"/>
          </a:xfrm>
          <a:prstGeom prst="rect">
            <a:avLst/>
          </a:prstGeom>
        </p:spPr>
      </p:pic>
      <p:sp>
        <p:nvSpPr>
          <p:cNvPr id="10"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two data vis graphics with gray background</a:t>
            </a:r>
          </a:p>
        </p:txBody>
      </p:sp>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28291387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129328959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68385520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TH: DataVis - Larg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849086"/>
            <a:ext cx="10718800" cy="5094514"/>
          </a:xfrm>
          <a:prstGeom prst="rect">
            <a:avLst/>
          </a:prstGeom>
        </p:spPr>
        <p:txBody>
          <a:bodyPr/>
          <a:lstStyle>
            <a:lvl1pPr marL="0" indent="0">
              <a:buNone/>
              <a:defRPr baseline="0">
                <a:solidFill>
                  <a:schemeClr val="tx1"/>
                </a:solidFill>
              </a:defRPr>
            </a:lvl1pPr>
          </a:lstStyle>
          <a:p>
            <a:r>
              <a:rPr lang="en-US" dirty="0"/>
              <a:t>Full page Table – Red is the preferred color for tables; however, you can change the color within the data visualization palette if needed</a:t>
            </a:r>
          </a:p>
        </p:txBody>
      </p:sp>
    </p:spTree>
    <p:extLst>
      <p:ext uri="{BB962C8B-B14F-4D97-AF65-F5344CB8AC3E}">
        <p14:creationId xmlns:p14="http://schemas.microsoft.com/office/powerpoint/2010/main" val="19460487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ATH: Red Title slide w/ editable photo sha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5291"/>
            <a:ext cx="12192000" cy="68580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endParaRPr lang="en-US"/>
          </a:p>
        </p:txBody>
      </p:sp>
      <p:pic>
        <p:nvPicPr>
          <p:cNvPr id="7" name="Picture 6"/>
          <p:cNvPicPr>
            <a:picLocks noChangeAspect="1"/>
          </p:cNvPicPr>
          <p:nvPr/>
        </p:nvPicPr>
        <p:blipFill>
          <a:blip r:embed="rId2"/>
          <a:stretch>
            <a:fillRect/>
          </a:stretch>
        </p:blipFill>
        <p:spPr>
          <a:xfrm>
            <a:off x="762000" y="5894337"/>
            <a:ext cx="994416" cy="381192"/>
          </a:xfrm>
          <a:prstGeom prst="rect">
            <a:avLst/>
          </a:prstGeom>
        </p:spPr>
      </p:pic>
      <p:sp>
        <p:nvSpPr>
          <p:cNvPr id="8" name="Rectangle 7"/>
          <p:cNvSpPr>
            <a:spLocks noChangeAspect="1"/>
          </p:cNvSpPr>
          <p:nvPr/>
        </p:nvSpPr>
        <p:spPr>
          <a:xfrm>
            <a:off x="8312150" y="1"/>
            <a:ext cx="2927350" cy="14562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Shape 8"/>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10" name="Freeform: Shape 9"/>
          <p:cNvSpPr>
            <a:spLocks noChangeAspect="1"/>
          </p:cNvSpPr>
          <p:nvPr/>
        </p:nvSpPr>
        <p:spPr>
          <a:xfrm>
            <a:off x="8335645" y="1755503"/>
            <a:ext cx="2880360" cy="3336415"/>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2"/>
          <p:cNvSpPr>
            <a:spLocks noGrp="1"/>
          </p:cNvSpPr>
          <p:nvPr>
            <p:ph type="body" sz="quarter" idx="15" hasCustomPrompt="1"/>
          </p:nvPr>
        </p:nvSpPr>
        <p:spPr>
          <a:xfrm>
            <a:off x="11921553" y="208248"/>
            <a:ext cx="147432" cy="3065893"/>
          </a:xfrm>
          <a:prstGeom prst="rect">
            <a:avLst/>
          </a:prstGeom>
        </p:spPr>
        <p:txBody>
          <a:bodyPr vert="vert270" lIns="0" tIns="0" rIns="0" bIns="0" anchor="t" anchorCtr="0"/>
          <a:lstStyle>
            <a:lvl1pPr algn="r">
              <a:defRPr sz="600" baseline="0">
                <a:solidFill>
                  <a:schemeClr val="bg1"/>
                </a:solidFill>
              </a:defRPr>
            </a:lvl1pPr>
          </a:lstStyle>
          <a:p>
            <a:pPr lvl="0"/>
            <a:r>
              <a:rPr lang="en-US" dirty="0"/>
              <a:t>Photo: Name</a:t>
            </a:r>
          </a:p>
        </p:txBody>
      </p:sp>
      <p:sp>
        <p:nvSpPr>
          <p:cNvPr id="13" name="Text Placeholder 11"/>
          <p:cNvSpPr>
            <a:spLocks noGrp="1"/>
          </p:cNvSpPr>
          <p:nvPr>
            <p:ph type="body" sz="quarter" idx="19" hasCustomPrompt="1"/>
          </p:nvPr>
        </p:nvSpPr>
        <p:spPr>
          <a:xfrm>
            <a:off x="762000" y="593931"/>
            <a:ext cx="2540000" cy="214988"/>
          </a:xfrm>
          <a:prstGeom prst="rect">
            <a:avLst/>
          </a:prstGeom>
        </p:spPr>
        <p:txBody>
          <a:bodyPr lIns="0" tIns="0" rIns="0" bIns="0"/>
          <a:lstStyle>
            <a:lvl1pPr algn="l">
              <a:spcBef>
                <a:spcPts val="0"/>
              </a:spcBef>
              <a:defRPr sz="900" b="1">
                <a:solidFill>
                  <a:schemeClr val="bg1"/>
                </a:solidFill>
              </a:defRPr>
            </a:lvl1pPr>
          </a:lstStyle>
          <a:p>
            <a:pPr lvl="0"/>
            <a:r>
              <a:rPr lang="en-US" dirty="0"/>
              <a:t>Month Day, Year – Arial bold 9 pt. black</a:t>
            </a:r>
          </a:p>
        </p:txBody>
      </p:sp>
      <p:sp>
        <p:nvSpPr>
          <p:cNvPr id="14"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spcBef>
                <a:spcPts val="0"/>
              </a:spcBef>
              <a:spcAft>
                <a:spcPts val="0"/>
              </a:spcAft>
              <a:defRPr sz="1100" baseline="0">
                <a:solidFill>
                  <a:schemeClr val="bg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5" name="Text Placeholder 4"/>
          <p:cNvSpPr>
            <a:spLocks noGrp="1"/>
          </p:cNvSpPr>
          <p:nvPr>
            <p:ph type="body" sz="quarter" idx="16" hasCustomPrompt="1"/>
          </p:nvPr>
        </p:nvSpPr>
        <p:spPr>
          <a:xfrm>
            <a:off x="762000" y="2185988"/>
            <a:ext cx="5333999" cy="1281113"/>
          </a:xfrm>
          <a:prstGeom prst="rect">
            <a:avLst/>
          </a:prstGeom>
        </p:spPr>
        <p:txBody>
          <a:bodyPr lIns="0" tIns="0" rIns="0" bIns="0" anchor="b" anchorCtr="0">
            <a:normAutofit/>
          </a:bodyPr>
          <a:lstStyle>
            <a:lvl1pPr>
              <a:defRPr sz="3600" baseline="0">
                <a:solidFill>
                  <a:schemeClr val="bg1"/>
                </a:solidFill>
                <a:latin typeface="+mj-lt"/>
              </a:defRPr>
            </a:lvl1pPr>
          </a:lstStyle>
          <a:p>
            <a:pPr lvl="0"/>
            <a:r>
              <a:rPr lang="en-US" dirty="0"/>
              <a:t>Presentation title option 3 </a:t>
            </a:r>
            <a:br>
              <a:rPr lang="en-US" dirty="0"/>
            </a:br>
            <a:r>
              <a:rPr lang="en-US" dirty="0"/>
              <a:t>– Arial 36 pt. black</a:t>
            </a:r>
          </a:p>
        </p:txBody>
      </p:sp>
      <p:sp>
        <p:nvSpPr>
          <p:cNvPr id="16" name="Text Placeholder 8"/>
          <p:cNvSpPr>
            <a:spLocks noGrp="1"/>
          </p:cNvSpPr>
          <p:nvPr>
            <p:ph type="body" sz="quarter" idx="17" hasCustomPrompt="1"/>
          </p:nvPr>
        </p:nvSpPr>
        <p:spPr>
          <a:xfrm>
            <a:off x="762000" y="3650041"/>
            <a:ext cx="5334000" cy="557213"/>
          </a:xfrm>
          <a:prstGeom prst="rect">
            <a:avLst/>
          </a:prstGeom>
        </p:spPr>
        <p:txBody>
          <a:bodyPr lIns="0" tIns="0" rIns="0" bIns="0"/>
          <a:lstStyle>
            <a:lvl1pPr>
              <a:defRPr sz="1600">
                <a:solidFill>
                  <a:schemeClr val="bg1"/>
                </a:solidFill>
              </a:defRPr>
            </a:lvl1pPr>
          </a:lstStyle>
          <a:p>
            <a:pPr lvl="0"/>
            <a:r>
              <a:rPr lang="en-US" dirty="0"/>
              <a:t>Presentation subtitle – Arial 16 pt. black</a:t>
            </a:r>
          </a:p>
        </p:txBody>
      </p:sp>
      <p:cxnSp>
        <p:nvCxnSpPr>
          <p:cNvPr id="17" name="Straight Connector 16"/>
          <p:cNvCxnSpPr/>
          <p:nvPr userDrawn="1"/>
        </p:nvCxnSpPr>
        <p:spPr>
          <a:xfrm>
            <a:off x="9773055" y="1854740"/>
            <a:ext cx="0" cy="3138792"/>
          </a:xfrm>
          <a:prstGeom prst="line">
            <a:avLst/>
          </a:prstGeom>
          <a:ln w="12700" cap="flat" cmpd="sng" algn="ctr">
            <a:solidFill>
              <a:schemeClr val="accent2"/>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17"/>
          <p:cNvSpPr/>
          <p:nvPr userDrawn="1"/>
        </p:nvSpPr>
        <p:spPr>
          <a:xfrm>
            <a:off x="9777572" y="2165816"/>
            <a:ext cx="821059" cy="307777"/>
          </a:xfrm>
          <a:prstGeom prst="rect">
            <a:avLst/>
          </a:prstGeom>
          <a:ln>
            <a:noFill/>
          </a:ln>
        </p:spPr>
        <p:txBody>
          <a:bodyPr wrap="none">
            <a:spAutoFit/>
          </a:bodyPr>
          <a:lstStyle/>
          <a:p>
            <a:r>
              <a:rPr lang="en-US" sz="1400" i="0" kern="1200" baseline="0" dirty="0">
                <a:solidFill>
                  <a:schemeClr val="accent2"/>
                </a:solidFill>
                <a:latin typeface="Arial" panose="020B0604020202020204" pitchFamily="34" charset="0"/>
                <a:ea typeface="+mn-ea"/>
                <a:cs typeface="+mn-cs"/>
              </a:rPr>
              <a:t>3.71” h </a:t>
            </a:r>
            <a:endParaRPr lang="en-US" sz="1400" dirty="0">
              <a:solidFill>
                <a:schemeClr val="accent2"/>
              </a:solidFill>
            </a:endParaRPr>
          </a:p>
        </p:txBody>
      </p:sp>
      <p:cxnSp>
        <p:nvCxnSpPr>
          <p:cNvPr id="19" name="Straight Connector 18"/>
          <p:cNvCxnSpPr/>
          <p:nvPr userDrawn="1"/>
        </p:nvCxnSpPr>
        <p:spPr>
          <a:xfrm flipH="1">
            <a:off x="8398213" y="3400223"/>
            <a:ext cx="2749685" cy="47827"/>
          </a:xfrm>
          <a:prstGeom prst="line">
            <a:avLst/>
          </a:prstGeom>
          <a:ln w="12700" cap="flat" cmpd="sng" algn="ctr">
            <a:solidFill>
              <a:schemeClr val="accent2"/>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0" name="Rectangle 19"/>
          <p:cNvSpPr/>
          <p:nvPr userDrawn="1"/>
        </p:nvSpPr>
        <p:spPr>
          <a:xfrm>
            <a:off x="10340501" y="3400223"/>
            <a:ext cx="721672" cy="307777"/>
          </a:xfrm>
          <a:prstGeom prst="rect">
            <a:avLst/>
          </a:prstGeom>
          <a:ln>
            <a:noFill/>
          </a:ln>
        </p:spPr>
        <p:txBody>
          <a:bodyPr wrap="none">
            <a:spAutoFit/>
          </a:bodyPr>
          <a:lstStyle/>
          <a:p>
            <a:r>
              <a:rPr lang="en-US" sz="1400" i="0" kern="1200" baseline="0" dirty="0">
                <a:solidFill>
                  <a:schemeClr val="accent2"/>
                </a:solidFill>
                <a:latin typeface="Arial" panose="020B0604020202020204" pitchFamily="34" charset="0"/>
                <a:ea typeface="+mn-ea"/>
                <a:cs typeface="+mn-cs"/>
              </a:rPr>
              <a:t>3.2” w </a:t>
            </a:r>
            <a:endParaRPr lang="en-US" sz="1400" dirty="0">
              <a:solidFill>
                <a:schemeClr val="accent2"/>
              </a:solidFill>
            </a:endParaRPr>
          </a:p>
        </p:txBody>
      </p:sp>
      <p:sp>
        <p:nvSpPr>
          <p:cNvPr id="11" name="SmartArt Placeholder 11"/>
          <p:cNvSpPr>
            <a:spLocks noGrp="1"/>
          </p:cNvSpPr>
          <p:nvPr>
            <p:ph type="dgm" sz="quarter" idx="18"/>
          </p:nvPr>
        </p:nvSpPr>
        <p:spPr>
          <a:xfrm rot="16200000">
            <a:off x="8080248" y="1960670"/>
            <a:ext cx="3392424" cy="2926080"/>
          </a:xfrm>
          <a:prstGeom prst="hexagon">
            <a:avLst/>
          </a:prstGeom>
          <a:blipFill dpi="0" rotWithShape="0">
            <a:blip r:embed="rId3"/>
            <a:srcRect/>
            <a:stretch>
              <a:fillRect l="-45837" r="-8745"/>
            </a:stretch>
          </a:blipFill>
        </p:spPr>
        <p:txBody>
          <a:bodyPr vert="vert" anchor="ctr" anchorCtr="0"/>
          <a:lstStyle>
            <a:lvl1pPr algn="ctr">
              <a:defRPr sz="3200" baseline="0">
                <a:solidFill>
                  <a:schemeClr val="bg1"/>
                </a:solidFill>
              </a:defRPr>
            </a:lvl1pPr>
          </a:lstStyle>
          <a:p>
            <a:r>
              <a:rPr lang="en-US"/>
              <a:t>Click icon to add SmartArt graphic</a:t>
            </a:r>
            <a:endParaRPr lang="en-US" dirty="0"/>
          </a:p>
        </p:txBody>
      </p:sp>
    </p:spTree>
    <p:extLst>
      <p:ext uri="{BB962C8B-B14F-4D97-AF65-F5344CB8AC3E}">
        <p14:creationId xmlns:p14="http://schemas.microsoft.com/office/powerpoint/2010/main" val="418668523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TH: Red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pic>
        <p:nvPicPr>
          <p:cNvPr id="9" name="Picture 8"/>
          <p:cNvPicPr>
            <a:picLocks noChangeAspect="1"/>
          </p:cNvPicPr>
          <p:nvPr/>
        </p:nvPicPr>
        <p:blipFill>
          <a:blip r:embed="rId2"/>
          <a:stretch>
            <a:fillRect/>
          </a:stretch>
        </p:blipFill>
        <p:spPr>
          <a:xfrm>
            <a:off x="10795491" y="6286500"/>
            <a:ext cx="685309" cy="294956"/>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407783274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TH: Red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p:grpSpPr>
        <p:sp>
          <p:nvSpPr>
            <p:cNvPr id="8" name="Oval 7"/>
            <p:cNvSpPr/>
            <p:nvPr/>
          </p:nvSpPr>
          <p:spPr>
            <a:xfrm>
              <a:off x="3033544" y="3671889"/>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71705262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TH: Red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77706050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TH: Purple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37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76089951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TH: Purple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rgbClr val="373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a:solidFill>
            <a:schemeClr val="accent4"/>
          </a:solidFill>
        </p:grpSpPr>
        <p:sp>
          <p:nvSpPr>
            <p:cNvPr id="8" name="Oval 7"/>
            <p:cNvSpPr/>
            <p:nvPr/>
          </p:nvSpPr>
          <p:spPr>
            <a:xfrm>
              <a:off x="3033544" y="3671889"/>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1"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19719966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TH: Purple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rgbClr val="37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53859618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TH: Teal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05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420465054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TH: Teal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rgbClr val="005A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a:solidFill>
            <a:schemeClr val="accent3"/>
          </a:solidFill>
        </p:grpSpPr>
        <p:sp>
          <p:nvSpPr>
            <p:cNvPr id="8" name="Oval 7"/>
            <p:cNvSpPr/>
            <p:nvPr/>
          </p:nvSpPr>
          <p:spPr>
            <a:xfrm>
              <a:off x="3033544" y="3671889"/>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68261740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TH: Teal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rgbClr val="005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675832685"/>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TH: Green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56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2893489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TH: Red Title slide w/ shap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5291"/>
            <a:ext cx="12192000" cy="68580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endParaRPr lang="en-US"/>
          </a:p>
        </p:txBody>
      </p:sp>
      <p:pic>
        <p:nvPicPr>
          <p:cNvPr id="7" name="Picture 6"/>
          <p:cNvPicPr>
            <a:picLocks noChangeAspect="1"/>
          </p:cNvPicPr>
          <p:nvPr/>
        </p:nvPicPr>
        <p:blipFill>
          <a:blip r:embed="rId2"/>
          <a:stretch>
            <a:fillRect/>
          </a:stretch>
        </p:blipFill>
        <p:spPr>
          <a:xfrm>
            <a:off x="762000" y="5894337"/>
            <a:ext cx="994416" cy="381192"/>
          </a:xfrm>
          <a:prstGeom prst="rect">
            <a:avLst/>
          </a:prstGeom>
        </p:spPr>
      </p:pic>
      <p:sp>
        <p:nvSpPr>
          <p:cNvPr id="8" name="Rectangle 7"/>
          <p:cNvSpPr>
            <a:spLocks noChangeAspect="1"/>
          </p:cNvSpPr>
          <p:nvPr/>
        </p:nvSpPr>
        <p:spPr>
          <a:xfrm>
            <a:off x="8312150" y="1"/>
            <a:ext cx="2927350" cy="14562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Shape 8"/>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10" name="Freeform: Shape 9"/>
          <p:cNvSpPr>
            <a:spLocks noChangeAspect="1"/>
          </p:cNvSpPr>
          <p:nvPr/>
        </p:nvSpPr>
        <p:spPr>
          <a:xfrm>
            <a:off x="8312151" y="1760840"/>
            <a:ext cx="2926083" cy="3389377"/>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762000" y="593931"/>
            <a:ext cx="2540000" cy="214988"/>
          </a:xfrm>
          <a:prstGeom prst="rect">
            <a:avLst/>
          </a:prstGeom>
        </p:spPr>
        <p:txBody>
          <a:bodyPr lIns="0" tIns="0" rIns="0" bIns="0"/>
          <a:lstStyle>
            <a:lvl1pPr algn="l">
              <a:spcBef>
                <a:spcPts val="0"/>
              </a:spcBef>
              <a:defRPr sz="900" b="1">
                <a:solidFill>
                  <a:schemeClr val="bg1"/>
                </a:solidFill>
              </a:defRPr>
            </a:lvl1pPr>
          </a:lstStyle>
          <a:p>
            <a:pPr lvl="0"/>
            <a:r>
              <a:rPr lang="en-US" dirty="0"/>
              <a:t>Month Day, Year – Arial bold 9 pt. black</a:t>
            </a:r>
          </a:p>
        </p:txBody>
      </p:sp>
      <p:sp>
        <p:nvSpPr>
          <p:cNvPr id="12"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defRPr sz="1100" baseline="0">
                <a:solidFill>
                  <a:schemeClr val="bg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3" name="Text Placeholder 4"/>
          <p:cNvSpPr>
            <a:spLocks noGrp="1"/>
          </p:cNvSpPr>
          <p:nvPr>
            <p:ph type="body" sz="quarter" idx="16" hasCustomPrompt="1"/>
          </p:nvPr>
        </p:nvSpPr>
        <p:spPr>
          <a:xfrm>
            <a:off x="762001" y="2185988"/>
            <a:ext cx="5334000" cy="1281113"/>
          </a:xfrm>
          <a:prstGeom prst="rect">
            <a:avLst/>
          </a:prstGeom>
        </p:spPr>
        <p:txBody>
          <a:bodyPr lIns="0" tIns="0" rIns="0" bIns="0" anchor="b" anchorCtr="0">
            <a:normAutofit/>
          </a:bodyPr>
          <a:lstStyle>
            <a:lvl1pPr>
              <a:defRPr sz="3600" baseline="0">
                <a:solidFill>
                  <a:schemeClr val="bg1"/>
                </a:solidFill>
                <a:latin typeface="+mj-lt"/>
              </a:defRPr>
            </a:lvl1pPr>
          </a:lstStyle>
          <a:p>
            <a:pPr lvl="0"/>
            <a:r>
              <a:rPr lang="en-US" dirty="0"/>
              <a:t>Presentation title option 4 </a:t>
            </a:r>
            <a:br>
              <a:rPr lang="en-US" dirty="0"/>
            </a:br>
            <a:r>
              <a:rPr lang="en-US" dirty="0"/>
              <a:t>– Arial 36 pt. black</a:t>
            </a:r>
          </a:p>
        </p:txBody>
      </p:sp>
      <p:sp>
        <p:nvSpPr>
          <p:cNvPr id="14" name="Text Placeholder 8"/>
          <p:cNvSpPr>
            <a:spLocks noGrp="1"/>
          </p:cNvSpPr>
          <p:nvPr>
            <p:ph type="body" sz="quarter" idx="17" hasCustomPrompt="1"/>
          </p:nvPr>
        </p:nvSpPr>
        <p:spPr>
          <a:xfrm>
            <a:off x="762000" y="3650041"/>
            <a:ext cx="5334000" cy="557213"/>
          </a:xfrm>
          <a:prstGeom prst="rect">
            <a:avLst/>
          </a:prstGeom>
        </p:spPr>
        <p:txBody>
          <a:bodyPr lIns="0" tIns="0" rIns="0" bIns="0"/>
          <a:lstStyle>
            <a:lvl1pPr>
              <a:defRPr sz="1600">
                <a:solidFill>
                  <a:schemeClr val="bg1"/>
                </a:solidFill>
              </a:defRPr>
            </a:lvl1pPr>
          </a:lstStyle>
          <a:p>
            <a:pPr lvl="0"/>
            <a:r>
              <a:rPr lang="en-US" dirty="0"/>
              <a:t>Presentation subtitle – Arial 16 pt. black</a:t>
            </a:r>
          </a:p>
        </p:txBody>
      </p:sp>
    </p:spTree>
    <p:extLst>
      <p:ext uri="{BB962C8B-B14F-4D97-AF65-F5344CB8AC3E}">
        <p14:creationId xmlns:p14="http://schemas.microsoft.com/office/powerpoint/2010/main" val="150322888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TH: Green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rgbClr val="05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a:solidFill>
            <a:schemeClr val="accent5"/>
          </a:solidFill>
        </p:grpSpPr>
        <p:sp>
          <p:nvSpPr>
            <p:cNvPr id="8" name="Oval 7"/>
            <p:cNvSpPr/>
            <p:nvPr/>
          </p:nvSpPr>
          <p:spPr>
            <a:xfrm>
              <a:off x="3033544" y="3671889"/>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76833768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TH: Green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rgbClr val="056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49313831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TH: Red/Teal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Hexagon 7"/>
          <p:cNvSpPr/>
          <p:nvPr/>
        </p:nvSpPr>
        <p:spPr>
          <a:xfrm rot="16200000">
            <a:off x="3552826" y="1235425"/>
            <a:ext cx="5086350" cy="4387150"/>
          </a:xfrm>
          <a:prstGeom prst="hexagon">
            <a:avLst/>
          </a:prstGeom>
          <a:solidFill>
            <a:srgbClr val="005A8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22246337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TH: Purple/greenl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Decagon 7"/>
          <p:cNvSpPr/>
          <p:nvPr/>
        </p:nvSpPr>
        <p:spPr>
          <a:xfrm rot="16200000">
            <a:off x="3695702" y="1028702"/>
            <a:ext cx="4800598" cy="4800598"/>
          </a:xfrm>
          <a:prstGeom prst="decagon">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6548562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TH: Green/purple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Hexagon 7"/>
          <p:cNvSpPr/>
          <p:nvPr/>
        </p:nvSpPr>
        <p:spPr>
          <a:xfrm rot="16200000">
            <a:off x="3552826" y="1235425"/>
            <a:ext cx="5086350" cy="4387150"/>
          </a:xfrm>
          <a:prstGeom prst="hexagon">
            <a:avLst/>
          </a:prstGeom>
          <a:solidFill>
            <a:srgbClr val="37379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99530928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TH: Teal/red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Decagon 7"/>
          <p:cNvSpPr/>
          <p:nvPr/>
        </p:nvSpPr>
        <p:spPr>
          <a:xfrm rot="16200000">
            <a:off x="3695702" y="1028702"/>
            <a:ext cx="4800598" cy="4800598"/>
          </a:xfrm>
          <a:prstGeom prst="dec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99040247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TH: Red/red impact graphic">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Hexagon 6"/>
          <p:cNvSpPr/>
          <p:nvPr/>
        </p:nvSpPr>
        <p:spPr>
          <a:xfrm>
            <a:off x="3137632" y="851824"/>
            <a:ext cx="5959926" cy="513786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7"/>
          <p:cNvSpPr/>
          <p:nvPr/>
        </p:nvSpPr>
        <p:spPr>
          <a:xfrm>
            <a:off x="1" y="792108"/>
            <a:ext cx="3014597" cy="5197583"/>
          </a:xfrm>
          <a:custGeom>
            <a:avLst/>
            <a:gdLst>
              <a:gd name="connsiteX0" fmla="*/ 0 w 2259599"/>
              <a:gd name="connsiteY0" fmla="*/ 0 h 3895861"/>
              <a:gd name="connsiteX1" fmla="*/ 2259599 w 2259599"/>
              <a:gd name="connsiteY1" fmla="*/ 3895861 h 3895861"/>
              <a:gd name="connsiteX2" fmla="*/ 0 w 2259599"/>
              <a:gd name="connsiteY2" fmla="*/ 3895861 h 3895861"/>
            </a:gdLst>
            <a:ahLst/>
            <a:cxnLst>
              <a:cxn ang="0">
                <a:pos x="connsiteX0" y="connsiteY0"/>
              </a:cxn>
              <a:cxn ang="0">
                <a:pos x="connsiteX1" y="connsiteY1"/>
              </a:cxn>
              <a:cxn ang="0">
                <a:pos x="connsiteX2" y="connsiteY2"/>
              </a:cxn>
            </a:cxnLst>
            <a:rect l="l" t="t" r="r" b="b"/>
            <a:pathLst>
              <a:path w="2259599" h="3895861">
                <a:moveTo>
                  <a:pt x="0" y="0"/>
                </a:moveTo>
                <a:lnTo>
                  <a:pt x="2259599" y="3895861"/>
                </a:lnTo>
                <a:lnTo>
                  <a:pt x="0" y="38958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8"/>
          <p:cNvSpPr/>
          <p:nvPr/>
        </p:nvSpPr>
        <p:spPr>
          <a:xfrm>
            <a:off x="9746018" y="857664"/>
            <a:ext cx="2453261" cy="5126184"/>
          </a:xfrm>
          <a:custGeom>
            <a:avLst/>
            <a:gdLst>
              <a:gd name="connsiteX0" fmla="*/ 1838848 w 1838848"/>
              <a:gd name="connsiteY0" fmla="*/ 0 h 3842344"/>
              <a:gd name="connsiteX1" fmla="*/ 1838848 w 1838848"/>
              <a:gd name="connsiteY1" fmla="*/ 3842344 h 3842344"/>
              <a:gd name="connsiteX2" fmla="*/ 1728674 w 1838848"/>
              <a:gd name="connsiteY2" fmla="*/ 3836781 h 3842344"/>
              <a:gd name="connsiteX3" fmla="*/ 0 w 1838848"/>
              <a:gd name="connsiteY3" fmla="*/ 1921172 h 3842344"/>
              <a:gd name="connsiteX4" fmla="*/ 1728674 w 1838848"/>
              <a:gd name="connsiteY4" fmla="*/ 5564 h 384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48" h="3842344">
                <a:moveTo>
                  <a:pt x="1838848" y="0"/>
                </a:moveTo>
                <a:lnTo>
                  <a:pt x="1838848" y="3842344"/>
                </a:lnTo>
                <a:lnTo>
                  <a:pt x="1728674" y="3836781"/>
                </a:lnTo>
                <a:cubicBezTo>
                  <a:pt x="757704" y="3738173"/>
                  <a:pt x="0" y="2918159"/>
                  <a:pt x="0" y="1921172"/>
                </a:cubicBezTo>
                <a:cubicBezTo>
                  <a:pt x="0" y="924186"/>
                  <a:pt x="757704" y="104171"/>
                  <a:pt x="1728674" y="556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3"/>
          <p:cNvSpPr>
            <a:spLocks noGrp="1"/>
          </p:cNvSpPr>
          <p:nvPr>
            <p:ph type="body" sz="quarter" idx="13" hasCustomPrompt="1"/>
          </p:nvPr>
        </p:nvSpPr>
        <p:spPr>
          <a:xfrm>
            <a:off x="4430081" y="2406422"/>
            <a:ext cx="3375025" cy="1200150"/>
          </a:xfrm>
          <a:prstGeom prst="rect">
            <a:avLst/>
          </a:prstGeom>
        </p:spPr>
        <p:txBody>
          <a:bodyPr lIns="0" tIns="0" rIns="0" bIns="0"/>
          <a:lstStyle>
            <a:lvl1pPr algn="ctr">
              <a:defRPr sz="8200">
                <a:solidFill>
                  <a:schemeClr val="tx1"/>
                </a:solidFill>
                <a:latin typeface="+mj-lt"/>
              </a:defRPr>
            </a:lvl1pPr>
          </a:lstStyle>
          <a:p>
            <a:pPr lvl="0"/>
            <a:r>
              <a:rPr lang="en-US" dirty="0"/>
              <a:t>100%</a:t>
            </a:r>
          </a:p>
        </p:txBody>
      </p:sp>
      <p:sp>
        <p:nvSpPr>
          <p:cNvPr id="11" name="Text Placeholder 13"/>
          <p:cNvSpPr>
            <a:spLocks noGrp="1"/>
          </p:cNvSpPr>
          <p:nvPr>
            <p:ph type="body" sz="quarter" idx="14" hasCustomPrompt="1"/>
          </p:nvPr>
        </p:nvSpPr>
        <p:spPr>
          <a:xfrm>
            <a:off x="4430081" y="3654197"/>
            <a:ext cx="3375025" cy="928024"/>
          </a:xfrm>
          <a:prstGeom prst="rect">
            <a:avLst/>
          </a:prstGeom>
        </p:spPr>
        <p:txBody>
          <a:bodyPr lIns="0" tIns="0" rIns="0" bIns="0"/>
          <a:lstStyle>
            <a:lvl1pPr algn="ctr">
              <a:defRPr sz="1600">
                <a:solidFill>
                  <a:schemeClr val="tx1"/>
                </a:solidFill>
              </a:defRPr>
            </a:lvl1pPr>
          </a:lstStyle>
          <a:p>
            <a:pPr lvl="0"/>
            <a:r>
              <a:rPr lang="en-US" dirty="0"/>
              <a:t>Further context</a:t>
            </a:r>
          </a:p>
          <a:p>
            <a:pPr lvl="0"/>
            <a:r>
              <a:rPr lang="en-US" dirty="0"/>
              <a:t>for number(s)</a:t>
            </a:r>
          </a:p>
        </p:txBody>
      </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5435786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TH: Final slides - contact info">
    <p:spTree>
      <p:nvGrpSpPr>
        <p:cNvPr id="1" name=""/>
        <p:cNvGrpSpPr/>
        <p:nvPr/>
      </p:nvGrpSpPr>
      <p:grpSpPr>
        <a:xfrm>
          <a:off x="0" y="0"/>
          <a:ext cx="0" cy="0"/>
          <a:chOff x="0" y="0"/>
          <a:chExt cx="0" cy="0"/>
        </a:xfrm>
      </p:grpSpPr>
      <p:sp>
        <p:nvSpPr>
          <p:cNvPr id="3" name="TextBox 2"/>
          <p:cNvSpPr txBox="1"/>
          <p:nvPr/>
        </p:nvSpPr>
        <p:spPr>
          <a:xfrm>
            <a:off x="762000" y="2743201"/>
            <a:ext cx="3305907" cy="1538883"/>
          </a:xfrm>
          <a:prstGeom prst="rect">
            <a:avLst/>
          </a:prstGeom>
          <a:noFill/>
        </p:spPr>
        <p:txBody>
          <a:bodyPr wrap="square" lIns="0" tIns="0" rIns="0" bIns="0" rtlCol="0" anchor="t">
            <a:spAutoFit/>
          </a:bodyPr>
          <a:lstStyle/>
          <a:p>
            <a:pPr>
              <a:lnSpc>
                <a:spcPts val="4000"/>
              </a:lnSpc>
              <a:spcAft>
                <a:spcPts val="1800"/>
              </a:spcAft>
            </a:pPr>
            <a:r>
              <a:rPr lang="en-US" sz="3200" dirty="0">
                <a:solidFill>
                  <a:srgbClr val="F65050"/>
                </a:solidFill>
                <a:latin typeface="+mj-lt"/>
                <a:cs typeface="Arial" panose="020B0604020202020204" pitchFamily="34" charset="0"/>
              </a:rPr>
              <a:t>For more information contact:</a:t>
            </a:r>
          </a:p>
        </p:txBody>
      </p:sp>
      <p:sp>
        <p:nvSpPr>
          <p:cNvPr id="9" name="Text Placeholder 7"/>
          <p:cNvSpPr>
            <a:spLocks noGrp="1"/>
          </p:cNvSpPr>
          <p:nvPr>
            <p:ph type="body" sz="quarter" idx="10" hasCustomPrompt="1"/>
          </p:nvPr>
        </p:nvSpPr>
        <p:spPr>
          <a:xfrm>
            <a:off x="6324600" y="2802268"/>
            <a:ext cx="4219575" cy="2768108"/>
          </a:xfrm>
          <a:prstGeom prst="rect">
            <a:avLst/>
          </a:prstGeom>
        </p:spPr>
        <p:txBody>
          <a:bodyPr/>
          <a:lstStyle>
            <a:lvl1pPr>
              <a:spcBef>
                <a:spcPts val="0"/>
              </a:spcBef>
              <a:spcAft>
                <a:spcPts val="600"/>
              </a:spcAft>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0"/>
              <a:t>First and Last name</a:t>
            </a:r>
          </a:p>
          <a:p>
            <a:pPr lvl="0"/>
            <a:r>
              <a:rPr lang="en-US" dirty="0"/>
              <a:t>email@path.org</a:t>
            </a:r>
          </a:p>
          <a:p>
            <a:pPr lvl="0"/>
            <a:endParaRPr lang="en-US" dirty="0"/>
          </a:p>
          <a:p>
            <a:pPr lvl="0"/>
            <a:r>
              <a:rPr lang="en-US" dirty="0"/>
              <a:t>First and Last name</a:t>
            </a:r>
          </a:p>
          <a:p>
            <a:pPr lvl="0"/>
            <a:r>
              <a:rPr lang="en-US" dirty="0"/>
              <a:t>email@path.org</a:t>
            </a:r>
          </a:p>
        </p:txBody>
      </p:sp>
      <p:sp>
        <p:nvSpPr>
          <p:cNvPr id="4" name="Rectangle 3"/>
          <p:cNvSpPr/>
          <p:nvPr/>
        </p:nvSpPr>
        <p:spPr>
          <a:xfrm>
            <a:off x="532737" y="6257676"/>
            <a:ext cx="11131826" cy="461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28707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TH: Final slides - closing slide Beig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043051" y="2977252"/>
            <a:ext cx="2105898" cy="886489"/>
          </a:xfrm>
          <a:prstGeom prst="rect">
            <a:avLst/>
          </a:prstGeom>
        </p:spPr>
      </p:pic>
    </p:spTree>
    <p:extLst>
      <p:ext uri="{BB962C8B-B14F-4D97-AF65-F5344CB8AC3E}">
        <p14:creationId xmlns:p14="http://schemas.microsoft.com/office/powerpoint/2010/main" val="135494765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TH: Final slides - closing slide Re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043051" y="3016866"/>
            <a:ext cx="2105898" cy="807260"/>
          </a:xfrm>
          <a:prstGeom prst="rect">
            <a:avLst/>
          </a:prstGeom>
        </p:spPr>
      </p:pic>
    </p:spTree>
    <p:extLst>
      <p:ext uri="{BB962C8B-B14F-4D97-AF65-F5344CB8AC3E}">
        <p14:creationId xmlns:p14="http://schemas.microsoft.com/office/powerpoint/2010/main" val="297135605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TH: blank page">
    <p:spTree>
      <p:nvGrpSpPr>
        <p:cNvPr id="1" name=""/>
        <p:cNvGrpSpPr/>
        <p:nvPr/>
      </p:nvGrpSpPr>
      <p:grpSpPr>
        <a:xfrm>
          <a:off x="0" y="0"/>
          <a:ext cx="0" cy="0"/>
          <a:chOff x="0" y="0"/>
          <a:chExt cx="0" cy="0"/>
        </a:xfrm>
      </p:grpSpPr>
      <p:sp>
        <p:nvSpPr>
          <p:cNvPr id="3" name="Rectangle 2"/>
          <p:cNvSpPr/>
          <p:nvPr/>
        </p:nvSpPr>
        <p:spPr>
          <a:xfrm>
            <a:off x="532737" y="6146358"/>
            <a:ext cx="11131826" cy="572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6339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EFERENCE ONLY: PATH Color palette">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325563" y="557920"/>
            <a:ext cx="329088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Core Colors</a:t>
            </a:r>
          </a:p>
        </p:txBody>
      </p:sp>
      <p:sp>
        <p:nvSpPr>
          <p:cNvPr id="45" name="TextBox 44"/>
          <p:cNvSpPr txBox="1">
            <a:spLocks noChangeArrowheads="1"/>
          </p:cNvSpPr>
          <p:nvPr/>
        </p:nvSpPr>
        <p:spPr bwMode="auto">
          <a:xfrm>
            <a:off x="1320007" y="774787"/>
            <a:ext cx="2058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0" dirty="0">
                <a:solidFill>
                  <a:srgbClr val="454E60"/>
                </a:solidFill>
                <a:latin typeface="Arial" panose="020B0604020202020204" pitchFamily="34" charset="0"/>
                <a:cs typeface="Arial" panose="020B0604020202020204" pitchFamily="34" charset="0"/>
              </a:rPr>
              <a:t>Hero</a:t>
            </a:r>
          </a:p>
        </p:txBody>
      </p:sp>
      <p:sp>
        <p:nvSpPr>
          <p:cNvPr id="46" name="TextBox 45"/>
          <p:cNvSpPr txBox="1">
            <a:spLocks noChangeArrowheads="1"/>
          </p:cNvSpPr>
          <p:nvPr/>
        </p:nvSpPr>
        <p:spPr bwMode="auto">
          <a:xfrm>
            <a:off x="7524962" y="768402"/>
            <a:ext cx="2058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0" dirty="0">
                <a:solidFill>
                  <a:srgbClr val="454E60"/>
                </a:solidFill>
                <a:latin typeface="Arial" panose="020B0604020202020204" pitchFamily="34" charset="0"/>
                <a:cs typeface="Arial" panose="020B0604020202020204" pitchFamily="34" charset="0"/>
              </a:rPr>
              <a:t>Typographic</a:t>
            </a:r>
          </a:p>
        </p:txBody>
      </p:sp>
      <p:sp>
        <p:nvSpPr>
          <p:cNvPr id="47" name="TextBox 46"/>
          <p:cNvSpPr txBox="1">
            <a:spLocks noChangeArrowheads="1"/>
          </p:cNvSpPr>
          <p:nvPr/>
        </p:nvSpPr>
        <p:spPr bwMode="auto">
          <a:xfrm>
            <a:off x="4441975" y="774787"/>
            <a:ext cx="2058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0" dirty="0">
                <a:solidFill>
                  <a:srgbClr val="454E60"/>
                </a:solidFill>
                <a:latin typeface="Arial" panose="020B0604020202020204" pitchFamily="34" charset="0"/>
                <a:cs typeface="Arial" panose="020B0604020202020204" pitchFamily="34" charset="0"/>
              </a:rPr>
              <a:t>Neutral backgrounds</a:t>
            </a:r>
          </a:p>
        </p:txBody>
      </p:sp>
      <p:sp>
        <p:nvSpPr>
          <p:cNvPr id="4" name="Rectangle 3"/>
          <p:cNvSpPr/>
          <p:nvPr/>
        </p:nvSpPr>
        <p:spPr bwMode="auto">
          <a:xfrm>
            <a:off x="1327477" y="1065640"/>
            <a:ext cx="2927589" cy="2080937"/>
          </a:xfrm>
          <a:prstGeom prst="rect">
            <a:avLst/>
          </a:prstGeom>
          <a:solidFill>
            <a:srgbClr val="F7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PATH Red</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grpSp>
        <p:nvGrpSpPr>
          <p:cNvPr id="48" name="Group 47"/>
          <p:cNvGrpSpPr/>
          <p:nvPr/>
        </p:nvGrpSpPr>
        <p:grpSpPr>
          <a:xfrm>
            <a:off x="4441975" y="1065641"/>
            <a:ext cx="2911985" cy="2080936"/>
            <a:chOff x="5672138" y="1152160"/>
            <a:chExt cx="2042205" cy="2080936"/>
          </a:xfrm>
        </p:grpSpPr>
        <p:sp>
          <p:nvSpPr>
            <p:cNvPr id="6" name="Rectangle 5"/>
            <p:cNvSpPr/>
            <p:nvPr/>
          </p:nvSpPr>
          <p:spPr bwMode="auto">
            <a:xfrm>
              <a:off x="5672138" y="1152160"/>
              <a:ext cx="2042205" cy="103429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rgbClr val="454E60"/>
                  </a:solidFill>
                  <a:latin typeface="Arial" panose="020B0604020202020204" pitchFamily="34" charset="0"/>
                  <a:cs typeface="Arial" panose="020B0604020202020204" pitchFamily="34" charset="0"/>
                </a:rPr>
                <a:t>PATH Light Gray</a:t>
              </a:r>
            </a:p>
            <a:p>
              <a:pPr>
                <a:defRPr/>
              </a:pPr>
              <a:r>
                <a:rPr lang="en-US" sz="600" dirty="0">
                  <a:solidFill>
                    <a:srgbClr val="454E60"/>
                  </a:solidFill>
                  <a:latin typeface="Arial" panose="020B0604020202020204" pitchFamily="34" charset="0"/>
                  <a:cs typeface="Arial" panose="020B0604020202020204" pitchFamily="34" charset="0"/>
                </a:rPr>
                <a:t>RGB: 232, 234, 235</a:t>
              </a:r>
              <a:br>
                <a:rPr lang="en-US" sz="600" dirty="0">
                  <a:solidFill>
                    <a:srgbClr val="454E60"/>
                  </a:solidFill>
                  <a:latin typeface="Arial" panose="020B0604020202020204" pitchFamily="34" charset="0"/>
                  <a:cs typeface="Arial" panose="020B0604020202020204" pitchFamily="34" charset="0"/>
                </a:rPr>
              </a:br>
              <a:r>
                <a:rPr lang="en-US" sz="600" dirty="0">
                  <a:solidFill>
                    <a:srgbClr val="454E60"/>
                  </a:solidFill>
                  <a:latin typeface="Arial" panose="020B0604020202020204" pitchFamily="34" charset="0"/>
                  <a:cs typeface="Arial" panose="020B0604020202020204" pitchFamily="34" charset="0"/>
                </a:rPr>
                <a:t>HEX: E8EAEB</a:t>
              </a:r>
            </a:p>
          </p:txBody>
        </p:sp>
        <p:sp>
          <p:nvSpPr>
            <p:cNvPr id="41" name="Rectangle 40"/>
            <p:cNvSpPr/>
            <p:nvPr/>
          </p:nvSpPr>
          <p:spPr bwMode="auto">
            <a:xfrm>
              <a:off x="5672138" y="2265617"/>
              <a:ext cx="2042205" cy="96747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rgbClr val="454E60"/>
                  </a:solidFill>
                  <a:latin typeface="Arial" panose="020B0604020202020204" pitchFamily="34" charset="0"/>
                  <a:cs typeface="Arial" panose="020B0604020202020204" pitchFamily="34" charset="0"/>
                </a:rPr>
                <a:t>PATH Beige</a:t>
              </a:r>
            </a:p>
            <a:p>
              <a:pPr>
                <a:defRPr/>
              </a:pPr>
              <a:r>
                <a:rPr lang="en-US" sz="600" dirty="0">
                  <a:solidFill>
                    <a:srgbClr val="454E60"/>
                  </a:solidFill>
                  <a:latin typeface="Arial" panose="020B0604020202020204" pitchFamily="34" charset="0"/>
                  <a:cs typeface="Arial" panose="020B0604020202020204" pitchFamily="34" charset="0"/>
                </a:rPr>
                <a:t>RGB: 244, 237, 231</a:t>
              </a:r>
              <a:br>
                <a:rPr lang="en-US" sz="600" dirty="0">
                  <a:solidFill>
                    <a:srgbClr val="454E60"/>
                  </a:solidFill>
                  <a:latin typeface="Arial" panose="020B0604020202020204" pitchFamily="34" charset="0"/>
                  <a:cs typeface="Arial" panose="020B0604020202020204" pitchFamily="34" charset="0"/>
                </a:rPr>
              </a:br>
              <a:r>
                <a:rPr lang="en-US" sz="600" dirty="0">
                  <a:solidFill>
                    <a:srgbClr val="454E60"/>
                  </a:solidFill>
                  <a:latin typeface="Arial" panose="020B0604020202020204" pitchFamily="34" charset="0"/>
                  <a:cs typeface="Arial" panose="020B0604020202020204" pitchFamily="34" charset="0"/>
                </a:rPr>
                <a:t>HEX: F4EDE7</a:t>
              </a:r>
            </a:p>
          </p:txBody>
        </p:sp>
      </p:grpSp>
      <p:grpSp>
        <p:nvGrpSpPr>
          <p:cNvPr id="3" name="Group 2"/>
          <p:cNvGrpSpPr/>
          <p:nvPr/>
        </p:nvGrpSpPr>
        <p:grpSpPr>
          <a:xfrm>
            <a:off x="7524962" y="1071815"/>
            <a:ext cx="2890429" cy="2080936"/>
            <a:chOff x="3512449" y="1152160"/>
            <a:chExt cx="2027087" cy="2080936"/>
          </a:xfrm>
        </p:grpSpPr>
        <p:sp>
          <p:nvSpPr>
            <p:cNvPr id="5" name="Rectangle 4"/>
            <p:cNvSpPr/>
            <p:nvPr/>
          </p:nvSpPr>
          <p:spPr bwMode="auto">
            <a:xfrm>
              <a:off x="3512449" y="1152160"/>
              <a:ext cx="2027087" cy="1034294"/>
            </a:xfrm>
            <a:prstGeom prst="rect">
              <a:avLst/>
            </a:prstGeom>
            <a:solidFill>
              <a:srgbClr val="454E6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latin typeface="Arial" panose="020B0604020202020204" pitchFamily="34" charset="0"/>
                  <a:cs typeface="Arial" panose="020B0604020202020204" pitchFamily="34" charset="0"/>
                </a:rPr>
                <a:t>PATH Gray</a:t>
              </a:r>
            </a:p>
            <a:p>
              <a:pPr>
                <a:defRPr/>
              </a:pPr>
              <a:r>
                <a:rPr lang="en-US" sz="600" dirty="0">
                  <a:latin typeface="Arial" panose="020B0604020202020204" pitchFamily="34" charset="0"/>
                  <a:cs typeface="Arial" panose="020B0604020202020204" pitchFamily="34" charset="0"/>
                </a:rPr>
                <a:t>RGB: 70, 79, 97</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464F60</a:t>
              </a:r>
            </a:p>
          </p:txBody>
        </p:sp>
        <p:sp>
          <p:nvSpPr>
            <p:cNvPr id="43" name="Rectangle 42"/>
            <p:cNvSpPr/>
            <p:nvPr/>
          </p:nvSpPr>
          <p:spPr bwMode="auto">
            <a:xfrm>
              <a:off x="3512449" y="2265617"/>
              <a:ext cx="2027087" cy="9674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latin typeface="Arial" panose="020B0604020202020204" pitchFamily="34" charset="0"/>
                  <a:cs typeface="Arial" panose="020B0604020202020204" pitchFamily="34" charset="0"/>
                </a:rPr>
                <a:t>Black</a:t>
              </a:r>
            </a:p>
            <a:p>
              <a:pPr>
                <a:defRPr/>
              </a:pPr>
              <a:r>
                <a:rPr lang="en-US" sz="600" dirty="0">
                  <a:latin typeface="Arial" panose="020B0604020202020204" pitchFamily="34" charset="0"/>
                  <a:cs typeface="Arial" panose="020B0604020202020204" pitchFamily="34" charset="0"/>
                </a:rPr>
                <a:t>RGB: 0, 0, 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000000</a:t>
              </a:r>
            </a:p>
          </p:txBody>
        </p:sp>
      </p:grpSp>
      <p:sp>
        <p:nvSpPr>
          <p:cNvPr id="44" name="TextBox 43"/>
          <p:cNvSpPr txBox="1">
            <a:spLocks noChangeArrowheads="1"/>
          </p:cNvSpPr>
          <p:nvPr/>
        </p:nvSpPr>
        <p:spPr bwMode="auto">
          <a:xfrm>
            <a:off x="1327477" y="3540982"/>
            <a:ext cx="4692484"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Support Colors</a:t>
            </a:r>
          </a:p>
        </p:txBody>
      </p:sp>
      <p:grpSp>
        <p:nvGrpSpPr>
          <p:cNvPr id="2" name="Group 1"/>
          <p:cNvGrpSpPr/>
          <p:nvPr/>
        </p:nvGrpSpPr>
        <p:grpSpPr>
          <a:xfrm>
            <a:off x="1320007" y="3828359"/>
            <a:ext cx="9117700" cy="2199908"/>
            <a:chOff x="1320007" y="3638705"/>
            <a:chExt cx="3966706" cy="2616863"/>
          </a:xfrm>
        </p:grpSpPr>
        <p:cxnSp>
          <p:nvCxnSpPr>
            <p:cNvPr id="66" name="Straight Connector 65"/>
            <p:cNvCxnSpPr/>
            <p:nvPr/>
          </p:nvCxnSpPr>
          <p:spPr>
            <a:xfrm>
              <a:off x="3322253" y="4592320"/>
              <a:ext cx="0" cy="1151467"/>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1320007" y="3638705"/>
              <a:ext cx="3966706" cy="821046"/>
              <a:chOff x="7039149" y="3042090"/>
              <a:chExt cx="3966706" cy="821046"/>
            </a:xfrm>
          </p:grpSpPr>
          <p:sp>
            <p:nvSpPr>
              <p:cNvPr id="68" name="Rectangle 67"/>
              <p:cNvSpPr/>
              <p:nvPr/>
            </p:nvSpPr>
            <p:spPr bwMode="auto">
              <a:xfrm>
                <a:off x="7039149" y="3042090"/>
                <a:ext cx="957716" cy="8210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chemeClr val="bg1"/>
                    </a:solidFill>
                    <a:latin typeface="Arial" panose="020B0604020202020204" pitchFamily="34" charset="0"/>
                    <a:cs typeface="Arial" panose="020B0604020202020204" pitchFamily="34" charset="0"/>
                  </a:rPr>
                  <a:t>Dark Red</a:t>
                </a:r>
              </a:p>
              <a:p>
                <a:pPr>
                  <a:defRPr/>
                </a:pPr>
                <a:r>
                  <a:rPr lang="en-US" sz="600" dirty="0">
                    <a:solidFill>
                      <a:schemeClr val="bg1"/>
                    </a:solidFill>
                    <a:latin typeface="Arial" panose="020B0604020202020204" pitchFamily="34" charset="0"/>
                    <a:cs typeface="Arial" panose="020B0604020202020204" pitchFamily="34" charset="0"/>
                  </a:rPr>
                  <a:t>RGB: 168,</a:t>
                </a:r>
                <a:r>
                  <a:rPr lang="en-US" sz="600" baseline="0" dirty="0">
                    <a:solidFill>
                      <a:schemeClr val="bg1"/>
                    </a:solidFill>
                    <a:latin typeface="Arial" panose="020B0604020202020204" pitchFamily="34" charset="0"/>
                    <a:cs typeface="Arial" panose="020B0604020202020204" pitchFamily="34" charset="0"/>
                  </a:rPr>
                  <a:t> 0, 30</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A8001E</a:t>
                </a:r>
              </a:p>
            </p:txBody>
          </p:sp>
          <p:sp>
            <p:nvSpPr>
              <p:cNvPr id="69" name="Rectangle 68"/>
              <p:cNvSpPr/>
              <p:nvPr/>
            </p:nvSpPr>
            <p:spPr bwMode="auto">
              <a:xfrm>
                <a:off x="8043449" y="3047158"/>
                <a:ext cx="957716" cy="802137"/>
              </a:xfrm>
              <a:prstGeom prst="rect">
                <a:avLst/>
              </a:prstGeom>
              <a:solidFill>
                <a:srgbClr val="37379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Dark Purple</a:t>
                </a:r>
              </a:p>
              <a:p>
                <a:pPr>
                  <a:defRPr/>
                </a:pPr>
                <a:r>
                  <a:rPr lang="en-US" sz="600" dirty="0">
                    <a:latin typeface="Arial" panose="020B0604020202020204" pitchFamily="34" charset="0"/>
                    <a:cs typeface="Arial" panose="020B0604020202020204" pitchFamily="34" charset="0"/>
                  </a:rPr>
                  <a:t>RGB: 55, 55, 155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37379B</a:t>
                </a:r>
              </a:p>
            </p:txBody>
          </p:sp>
          <p:sp>
            <p:nvSpPr>
              <p:cNvPr id="70" name="Rectangle 69"/>
              <p:cNvSpPr/>
              <p:nvPr/>
            </p:nvSpPr>
            <p:spPr bwMode="auto">
              <a:xfrm>
                <a:off x="9045794" y="3042090"/>
                <a:ext cx="957716" cy="802137"/>
              </a:xfrm>
              <a:prstGeom prst="rect">
                <a:avLst/>
              </a:prstGeom>
              <a:solidFill>
                <a:srgbClr val="005A8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Dark Teal</a:t>
                </a:r>
              </a:p>
              <a:p>
                <a:pPr>
                  <a:defRPr/>
                </a:pPr>
                <a:r>
                  <a:rPr lang="en-US" sz="600" dirty="0">
                    <a:latin typeface="Arial" panose="020B0604020202020204" pitchFamily="34" charset="0"/>
                    <a:cs typeface="Arial" panose="020B0604020202020204" pitchFamily="34" charset="0"/>
                  </a:rPr>
                  <a:t>RGB: 0, 90, 135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005A87</a:t>
                </a:r>
              </a:p>
            </p:txBody>
          </p:sp>
          <p:sp>
            <p:nvSpPr>
              <p:cNvPr id="71" name="Rectangle 70"/>
              <p:cNvSpPr/>
              <p:nvPr/>
            </p:nvSpPr>
            <p:spPr bwMode="auto">
              <a:xfrm>
                <a:off x="10048139" y="3042090"/>
                <a:ext cx="957716" cy="802136"/>
              </a:xfrm>
              <a:prstGeom prst="rect">
                <a:avLst/>
              </a:prstGeom>
              <a:solidFill>
                <a:srgbClr val="056E23"/>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Dark Green</a:t>
                </a:r>
              </a:p>
              <a:p>
                <a:pPr>
                  <a:defRPr/>
                </a:pPr>
                <a:r>
                  <a:rPr lang="en-US" sz="600" dirty="0">
                    <a:solidFill>
                      <a:schemeClr val="bg1"/>
                    </a:solidFill>
                    <a:latin typeface="Arial" panose="020B0604020202020204" pitchFamily="34" charset="0"/>
                    <a:cs typeface="Arial" panose="020B0604020202020204" pitchFamily="34" charset="0"/>
                  </a:rPr>
                  <a:t>RGB: 5, 110, 35</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056E23</a:t>
                </a:r>
              </a:p>
            </p:txBody>
          </p:sp>
        </p:grpSp>
        <p:grpSp>
          <p:nvGrpSpPr>
            <p:cNvPr id="72" name="Group 71"/>
            <p:cNvGrpSpPr/>
            <p:nvPr/>
          </p:nvGrpSpPr>
          <p:grpSpPr>
            <a:xfrm>
              <a:off x="1320007" y="4538216"/>
              <a:ext cx="3966706" cy="821046"/>
              <a:chOff x="7039149" y="4184041"/>
              <a:chExt cx="3966706" cy="821046"/>
            </a:xfrm>
          </p:grpSpPr>
          <p:sp>
            <p:nvSpPr>
              <p:cNvPr id="73" name="Rectangle 72"/>
              <p:cNvSpPr/>
              <p:nvPr/>
            </p:nvSpPr>
            <p:spPr bwMode="auto">
              <a:xfrm>
                <a:off x="7039149" y="4184041"/>
                <a:ext cx="957716" cy="8210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chemeClr val="bg1"/>
                    </a:solidFill>
                    <a:latin typeface="Arial" panose="020B0604020202020204" pitchFamily="34" charset="0"/>
                    <a:cs typeface="Arial" panose="020B0604020202020204" pitchFamily="34" charset="0"/>
                  </a:rPr>
                  <a:t>PATH Red</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sp>
            <p:nvSpPr>
              <p:cNvPr id="74" name="Rectangle 73"/>
              <p:cNvSpPr/>
              <p:nvPr/>
            </p:nvSpPr>
            <p:spPr bwMode="auto">
              <a:xfrm>
                <a:off x="8043449" y="4189109"/>
                <a:ext cx="957716" cy="8021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a:t>
                </a:r>
              </a:p>
              <a:p>
                <a:pPr>
                  <a:defRPr/>
                </a:pPr>
                <a:r>
                  <a:rPr lang="en-US" sz="600" dirty="0">
                    <a:latin typeface="Arial" panose="020B0604020202020204" pitchFamily="34" charset="0"/>
                    <a:cs typeface="Arial" panose="020B0604020202020204" pitchFamily="34" charset="0"/>
                  </a:rPr>
                  <a:t>RGB: 80, 80, 205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5050CD</a:t>
                </a:r>
              </a:p>
            </p:txBody>
          </p:sp>
          <p:sp>
            <p:nvSpPr>
              <p:cNvPr id="75" name="Rectangle 74"/>
              <p:cNvSpPr/>
              <p:nvPr/>
            </p:nvSpPr>
            <p:spPr bwMode="auto">
              <a:xfrm>
                <a:off x="9045794" y="4184041"/>
                <a:ext cx="957716" cy="80213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a:t>
                </a:r>
              </a:p>
              <a:p>
                <a:pPr>
                  <a:defRPr/>
                </a:pPr>
                <a:r>
                  <a:rPr lang="en-US" sz="600" dirty="0">
                    <a:latin typeface="Arial" panose="020B0604020202020204" pitchFamily="34" charset="0"/>
                    <a:cs typeface="Arial" panose="020B0604020202020204" pitchFamily="34" charset="0"/>
                  </a:rPr>
                  <a:t>RGB: 0, 140, 155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008C9B</a:t>
                </a:r>
              </a:p>
            </p:txBody>
          </p:sp>
          <p:sp>
            <p:nvSpPr>
              <p:cNvPr id="76" name="Rectangle 75"/>
              <p:cNvSpPr/>
              <p:nvPr/>
            </p:nvSpPr>
            <p:spPr bwMode="auto">
              <a:xfrm>
                <a:off x="10048139" y="4184041"/>
                <a:ext cx="957716" cy="8021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Green</a:t>
                </a:r>
              </a:p>
              <a:p>
                <a:pPr>
                  <a:defRPr/>
                </a:pPr>
                <a:r>
                  <a:rPr lang="en-US" sz="600" dirty="0">
                    <a:solidFill>
                      <a:schemeClr val="bg1"/>
                    </a:solidFill>
                    <a:latin typeface="Arial" panose="020B0604020202020204" pitchFamily="34" charset="0"/>
                    <a:cs typeface="Arial" panose="020B0604020202020204" pitchFamily="34" charset="0"/>
                  </a:rPr>
                  <a:t>RGB: 30, 175, 95</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1EAF5F</a:t>
                </a:r>
              </a:p>
            </p:txBody>
          </p:sp>
        </p:grpSp>
        <p:grpSp>
          <p:nvGrpSpPr>
            <p:cNvPr id="77" name="Group 76"/>
            <p:cNvGrpSpPr/>
            <p:nvPr/>
          </p:nvGrpSpPr>
          <p:grpSpPr>
            <a:xfrm>
              <a:off x="1320007" y="5434522"/>
              <a:ext cx="3966706" cy="821046"/>
              <a:chOff x="7039149" y="5325993"/>
              <a:chExt cx="3966706" cy="821046"/>
            </a:xfrm>
          </p:grpSpPr>
          <p:sp>
            <p:nvSpPr>
              <p:cNvPr id="78" name="Rectangle 77"/>
              <p:cNvSpPr/>
              <p:nvPr/>
            </p:nvSpPr>
            <p:spPr bwMode="auto">
              <a:xfrm>
                <a:off x="7039149" y="5325993"/>
                <a:ext cx="957716" cy="821046"/>
              </a:xfrm>
              <a:prstGeom prst="rect">
                <a:avLst/>
              </a:prstGeom>
              <a:solidFill>
                <a:srgbClr val="FBB9B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chemeClr val="tx1"/>
                    </a:solidFill>
                    <a:latin typeface="Arial" panose="020B0604020202020204" pitchFamily="34" charset="0"/>
                    <a:cs typeface="Arial" panose="020B0604020202020204" pitchFamily="34" charset="0"/>
                  </a:rPr>
                  <a:t>Pastel Red</a:t>
                </a:r>
              </a:p>
              <a:p>
                <a:pPr>
                  <a:defRPr/>
                </a:pPr>
                <a:r>
                  <a:rPr lang="en-US" sz="600" dirty="0">
                    <a:solidFill>
                      <a:schemeClr val="tx1"/>
                    </a:solidFill>
                    <a:latin typeface="Arial" panose="020B0604020202020204" pitchFamily="34" charset="0"/>
                    <a:cs typeface="Arial" panose="020B0604020202020204" pitchFamily="34" charset="0"/>
                  </a:rPr>
                  <a:t>RGB: 251, 185, 185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FBB9B9</a:t>
                </a:r>
              </a:p>
            </p:txBody>
          </p:sp>
          <p:sp>
            <p:nvSpPr>
              <p:cNvPr id="79" name="Rectangle 78"/>
              <p:cNvSpPr/>
              <p:nvPr/>
            </p:nvSpPr>
            <p:spPr bwMode="auto">
              <a:xfrm>
                <a:off x="8043449" y="5331061"/>
                <a:ext cx="957716" cy="802137"/>
              </a:xfrm>
              <a:prstGeom prst="rect">
                <a:avLst/>
              </a:prstGeom>
              <a:solidFill>
                <a:srgbClr val="FFE178"/>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Pastel Yellow</a:t>
                </a:r>
              </a:p>
              <a:p>
                <a:pPr>
                  <a:defRPr/>
                </a:pPr>
                <a:r>
                  <a:rPr lang="en-US" sz="600" dirty="0">
                    <a:solidFill>
                      <a:schemeClr val="tx1"/>
                    </a:solidFill>
                    <a:latin typeface="Arial" panose="020B0604020202020204" pitchFamily="34" charset="0"/>
                    <a:cs typeface="Arial" panose="020B0604020202020204" pitchFamily="34" charset="0"/>
                  </a:rPr>
                  <a:t>RGB: 255, 225, 120</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FFE178</a:t>
                </a:r>
              </a:p>
            </p:txBody>
          </p:sp>
          <p:sp>
            <p:nvSpPr>
              <p:cNvPr id="80" name="Rectangle 79"/>
              <p:cNvSpPr/>
              <p:nvPr/>
            </p:nvSpPr>
            <p:spPr bwMode="auto">
              <a:xfrm>
                <a:off x="9045794" y="5325993"/>
                <a:ext cx="957716" cy="802137"/>
              </a:xfrm>
              <a:prstGeom prst="rect">
                <a:avLst/>
              </a:prstGeom>
              <a:solidFill>
                <a:srgbClr val="99D1D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Pastel Teal</a:t>
                </a:r>
              </a:p>
              <a:p>
                <a:pPr>
                  <a:defRPr/>
                </a:pPr>
                <a:r>
                  <a:rPr lang="en-US" sz="600" dirty="0">
                    <a:solidFill>
                      <a:schemeClr val="tx1"/>
                    </a:solidFill>
                    <a:latin typeface="Arial" panose="020B0604020202020204" pitchFamily="34" charset="0"/>
                    <a:cs typeface="Arial" panose="020B0604020202020204" pitchFamily="34" charset="0"/>
                  </a:rPr>
                  <a:t>RGB: 153, 209, 215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99D1D7</a:t>
                </a:r>
              </a:p>
            </p:txBody>
          </p:sp>
          <p:sp>
            <p:nvSpPr>
              <p:cNvPr id="81" name="Rectangle 80"/>
              <p:cNvSpPr/>
              <p:nvPr/>
            </p:nvSpPr>
            <p:spPr bwMode="auto">
              <a:xfrm>
                <a:off x="10048139" y="5325993"/>
                <a:ext cx="957716" cy="802137"/>
              </a:xfrm>
              <a:prstGeom prst="rect">
                <a:avLst/>
              </a:prstGeom>
              <a:solidFill>
                <a:srgbClr val="A5D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Pastel Green</a:t>
                </a:r>
              </a:p>
              <a:p>
                <a:pPr>
                  <a:defRPr/>
                </a:pPr>
                <a:r>
                  <a:rPr lang="en-US" sz="600" dirty="0">
                    <a:solidFill>
                      <a:schemeClr val="tx1"/>
                    </a:solidFill>
                    <a:latin typeface="Arial" panose="020B0604020202020204" pitchFamily="34" charset="0"/>
                    <a:cs typeface="Arial" panose="020B0604020202020204" pitchFamily="34" charset="0"/>
                  </a:rPr>
                  <a:t>RGB: 165, 223, 191</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A5DFBF</a:t>
                </a:r>
              </a:p>
            </p:txBody>
          </p:sp>
        </p:grpSp>
      </p:grpSp>
    </p:spTree>
    <p:extLst>
      <p:ext uri="{BB962C8B-B14F-4D97-AF65-F5344CB8AC3E}">
        <p14:creationId xmlns:p14="http://schemas.microsoft.com/office/powerpoint/2010/main" val="3375192112"/>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EFERENCE ONLY: PATH Data Vis Color Palette">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528763" y="972595"/>
            <a:ext cx="329088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Data Visualization Colors</a:t>
            </a:r>
          </a:p>
        </p:txBody>
      </p:sp>
      <p:sp>
        <p:nvSpPr>
          <p:cNvPr id="9" name="Rectangle 8"/>
          <p:cNvSpPr/>
          <p:nvPr/>
        </p:nvSpPr>
        <p:spPr bwMode="auto">
          <a:xfrm>
            <a:off x="1523207" y="3881003"/>
            <a:ext cx="1085850" cy="756516"/>
          </a:xfrm>
          <a:prstGeom prst="rect">
            <a:avLst/>
          </a:prstGeom>
          <a:solidFill>
            <a:srgbClr val="FCDBD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Red Tint 1</a:t>
            </a:r>
          </a:p>
          <a:p>
            <a:pPr>
              <a:defRPr/>
            </a:pPr>
            <a:r>
              <a:rPr lang="en-US" sz="600" dirty="0">
                <a:solidFill>
                  <a:schemeClr val="tx1"/>
                </a:solidFill>
                <a:latin typeface="Arial" panose="020B0604020202020204" pitchFamily="34" charset="0"/>
                <a:cs typeface="Arial" panose="020B0604020202020204" pitchFamily="34" charset="0"/>
              </a:rPr>
              <a:t>RGB: 253, 220, 220</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FDDCDC</a:t>
            </a:r>
          </a:p>
        </p:txBody>
      </p:sp>
      <p:sp>
        <p:nvSpPr>
          <p:cNvPr id="10" name="Rectangle 9"/>
          <p:cNvSpPr/>
          <p:nvPr/>
        </p:nvSpPr>
        <p:spPr bwMode="auto">
          <a:xfrm>
            <a:off x="3737150" y="3881003"/>
            <a:ext cx="1085850" cy="756516"/>
          </a:xfrm>
          <a:prstGeom prst="rect">
            <a:avLst/>
          </a:prstGeom>
          <a:solidFill>
            <a:srgbClr val="FA9B9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Red Tint 3</a:t>
            </a:r>
          </a:p>
          <a:p>
            <a:pPr>
              <a:defRPr/>
            </a:pPr>
            <a:r>
              <a:rPr lang="en-US" sz="600" dirty="0">
                <a:solidFill>
                  <a:schemeClr val="tx1"/>
                </a:solidFill>
                <a:latin typeface="Arial" panose="020B0604020202020204" pitchFamily="34" charset="0"/>
                <a:cs typeface="Arial" panose="020B0604020202020204" pitchFamily="34" charset="0"/>
              </a:rPr>
              <a:t>RGB: 250, 155, 150</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F99696</a:t>
            </a:r>
          </a:p>
        </p:txBody>
      </p:sp>
      <p:sp>
        <p:nvSpPr>
          <p:cNvPr id="11" name="Rectangle 10"/>
          <p:cNvSpPr/>
          <p:nvPr/>
        </p:nvSpPr>
        <p:spPr bwMode="auto">
          <a:xfrm>
            <a:off x="8133232" y="3881003"/>
            <a:ext cx="1085850" cy="756516"/>
          </a:xfrm>
          <a:prstGeom prst="rect">
            <a:avLst/>
          </a:prstGeom>
          <a:solidFill>
            <a:srgbClr val="93303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147, 48, 48</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933030</a:t>
            </a:r>
          </a:p>
        </p:txBody>
      </p:sp>
      <p:sp>
        <p:nvSpPr>
          <p:cNvPr id="12" name="Rectangle 11"/>
          <p:cNvSpPr/>
          <p:nvPr/>
        </p:nvSpPr>
        <p:spPr bwMode="auto">
          <a:xfrm>
            <a:off x="5929166" y="3881003"/>
            <a:ext cx="1085850" cy="756516"/>
          </a:xfrm>
          <a:prstGeom prst="rect">
            <a:avLst/>
          </a:prstGeom>
          <a:solidFill>
            <a:srgbClr val="F6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5</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sp>
        <p:nvSpPr>
          <p:cNvPr id="13" name="Rectangle 12"/>
          <p:cNvSpPr/>
          <p:nvPr/>
        </p:nvSpPr>
        <p:spPr bwMode="auto">
          <a:xfrm>
            <a:off x="9238779" y="3881003"/>
            <a:ext cx="1085850" cy="756516"/>
          </a:xfrm>
          <a:prstGeom prst="rect">
            <a:avLst/>
          </a:prstGeom>
          <a:solidFill>
            <a:srgbClr val="62202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8</a:t>
            </a:r>
          </a:p>
          <a:p>
            <a:pPr>
              <a:defRPr/>
            </a:pPr>
            <a:r>
              <a:rPr lang="en-US" sz="600" dirty="0">
                <a:latin typeface="Arial" panose="020B0604020202020204" pitchFamily="34" charset="0"/>
                <a:cs typeface="Arial" panose="020B0604020202020204" pitchFamily="34" charset="0"/>
              </a:rPr>
              <a:t>RGB: 98, 32, 32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622020</a:t>
            </a:r>
          </a:p>
        </p:txBody>
      </p:sp>
      <p:sp>
        <p:nvSpPr>
          <p:cNvPr id="14" name="Rectangle 13"/>
          <p:cNvSpPr/>
          <p:nvPr/>
        </p:nvSpPr>
        <p:spPr bwMode="auto">
          <a:xfrm>
            <a:off x="4833158" y="3881003"/>
            <a:ext cx="1085850" cy="756516"/>
          </a:xfrm>
          <a:prstGeom prst="rect">
            <a:avLst/>
          </a:prstGeom>
          <a:solidFill>
            <a:srgbClr val="F7727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4</a:t>
            </a:r>
          </a:p>
          <a:p>
            <a:pPr>
              <a:defRPr/>
            </a:pPr>
            <a:r>
              <a:rPr lang="en-US" sz="600" dirty="0">
                <a:latin typeface="Arial" panose="020B0604020202020204" pitchFamily="34" charset="0"/>
                <a:cs typeface="Arial" panose="020B0604020202020204" pitchFamily="34" charset="0"/>
              </a:rPr>
              <a:t>RGB: 247, 114, 114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F77272</a:t>
            </a:r>
          </a:p>
        </p:txBody>
      </p:sp>
      <p:sp>
        <p:nvSpPr>
          <p:cNvPr id="15" name="Rectangle 14"/>
          <p:cNvSpPr/>
          <p:nvPr/>
        </p:nvSpPr>
        <p:spPr bwMode="auto">
          <a:xfrm>
            <a:off x="2625240" y="3881003"/>
            <a:ext cx="1085850" cy="756516"/>
          </a:xfrm>
          <a:prstGeom prst="rect">
            <a:avLst/>
          </a:prstGeom>
          <a:solidFill>
            <a:srgbClr val="FBBAB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Red Tint 2</a:t>
            </a:r>
          </a:p>
          <a:p>
            <a:pPr>
              <a:defRPr/>
            </a:pPr>
            <a:r>
              <a:rPr lang="en-US" sz="600" dirty="0">
                <a:solidFill>
                  <a:schemeClr val="tx1"/>
                </a:solidFill>
                <a:latin typeface="Arial" panose="020B0604020202020204" pitchFamily="34" charset="0"/>
                <a:cs typeface="Arial" panose="020B0604020202020204" pitchFamily="34" charset="0"/>
              </a:rPr>
              <a:t>RGB: 251, 185, 185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FBB9B9</a:t>
            </a:r>
          </a:p>
        </p:txBody>
      </p:sp>
      <p:sp>
        <p:nvSpPr>
          <p:cNvPr id="16" name="Rectangle 15"/>
          <p:cNvSpPr/>
          <p:nvPr/>
        </p:nvSpPr>
        <p:spPr bwMode="auto">
          <a:xfrm>
            <a:off x="7031199" y="3881003"/>
            <a:ext cx="1085850" cy="756516"/>
          </a:xfrm>
          <a:prstGeom prst="rect">
            <a:avLst/>
          </a:prstGeom>
          <a:solidFill>
            <a:srgbClr val="C4403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196, 64, 64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C44040  </a:t>
            </a:r>
          </a:p>
        </p:txBody>
      </p:sp>
      <p:sp>
        <p:nvSpPr>
          <p:cNvPr id="17" name="Rectangle 16"/>
          <p:cNvSpPr/>
          <p:nvPr/>
        </p:nvSpPr>
        <p:spPr bwMode="auto">
          <a:xfrm>
            <a:off x="1523207" y="2925117"/>
            <a:ext cx="1085850" cy="756516"/>
          </a:xfrm>
          <a:prstGeom prst="rect">
            <a:avLst/>
          </a:prstGeom>
          <a:solidFill>
            <a:srgbClr val="D7EDE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Teal Tint 1</a:t>
            </a:r>
          </a:p>
          <a:p>
            <a:pPr>
              <a:defRPr/>
            </a:pPr>
            <a:r>
              <a:rPr lang="en-US" sz="600" dirty="0">
                <a:solidFill>
                  <a:schemeClr val="tx1"/>
                </a:solidFill>
                <a:latin typeface="Arial" panose="020B0604020202020204" pitchFamily="34" charset="0"/>
                <a:cs typeface="Arial" panose="020B0604020202020204" pitchFamily="34" charset="0"/>
              </a:rPr>
              <a:t>RGB: 215, 237, 239</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D7EDEF</a:t>
            </a:r>
          </a:p>
        </p:txBody>
      </p:sp>
      <p:sp>
        <p:nvSpPr>
          <p:cNvPr id="18" name="Rectangle 17"/>
          <p:cNvSpPr/>
          <p:nvPr/>
        </p:nvSpPr>
        <p:spPr bwMode="auto">
          <a:xfrm>
            <a:off x="3737150" y="2925117"/>
            <a:ext cx="1085850" cy="756516"/>
          </a:xfrm>
          <a:prstGeom prst="rect">
            <a:avLst/>
          </a:prstGeom>
          <a:solidFill>
            <a:srgbClr val="66BAC3"/>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Teal Tint 3</a:t>
            </a:r>
          </a:p>
          <a:p>
            <a:pPr>
              <a:defRPr/>
            </a:pPr>
            <a:r>
              <a:rPr lang="en-US" sz="600" dirty="0">
                <a:solidFill>
                  <a:schemeClr val="tx1"/>
                </a:solidFill>
                <a:latin typeface="Arial" panose="020B0604020202020204" pitchFamily="34" charset="0"/>
                <a:cs typeface="Arial" panose="020B0604020202020204" pitchFamily="34" charset="0"/>
              </a:rPr>
              <a:t>RGB: 102, 186, 195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66BAC3</a:t>
            </a:r>
          </a:p>
        </p:txBody>
      </p:sp>
      <p:sp>
        <p:nvSpPr>
          <p:cNvPr id="19" name="Rectangle 18"/>
          <p:cNvSpPr/>
          <p:nvPr/>
        </p:nvSpPr>
        <p:spPr bwMode="auto">
          <a:xfrm>
            <a:off x="8134820" y="2922853"/>
            <a:ext cx="1085850" cy="758778"/>
          </a:xfrm>
          <a:prstGeom prst="rect">
            <a:avLst/>
          </a:prstGeom>
          <a:solidFill>
            <a:srgbClr val="005A6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0, 90, 102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005A66</a:t>
            </a:r>
          </a:p>
        </p:txBody>
      </p:sp>
      <p:sp>
        <p:nvSpPr>
          <p:cNvPr id="20" name="Rectangle 19"/>
          <p:cNvSpPr/>
          <p:nvPr/>
        </p:nvSpPr>
        <p:spPr bwMode="auto">
          <a:xfrm>
            <a:off x="5929166" y="2925117"/>
            <a:ext cx="1085850" cy="756516"/>
          </a:xfrm>
          <a:prstGeom prst="rect">
            <a:avLst/>
          </a:prstGeom>
          <a:solidFill>
            <a:srgbClr val="008C9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5</a:t>
            </a:r>
          </a:p>
          <a:p>
            <a:pPr>
              <a:defRPr/>
            </a:pPr>
            <a:r>
              <a:rPr lang="en-US" sz="600" dirty="0">
                <a:latin typeface="Arial" panose="020B0604020202020204" pitchFamily="34" charset="0"/>
                <a:cs typeface="Arial" panose="020B0604020202020204" pitchFamily="34" charset="0"/>
              </a:rPr>
              <a:t>RGB: 0, 140, 155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008C9B</a:t>
            </a:r>
          </a:p>
        </p:txBody>
      </p:sp>
      <p:sp>
        <p:nvSpPr>
          <p:cNvPr id="21" name="Rectangle 20"/>
          <p:cNvSpPr/>
          <p:nvPr/>
        </p:nvSpPr>
        <p:spPr bwMode="auto">
          <a:xfrm>
            <a:off x="9238779" y="2925117"/>
            <a:ext cx="1085850" cy="756516"/>
          </a:xfrm>
          <a:prstGeom prst="rect">
            <a:avLst/>
          </a:prstGeom>
          <a:solidFill>
            <a:srgbClr val="003A4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8</a:t>
            </a:r>
          </a:p>
          <a:p>
            <a:pPr>
              <a:defRPr/>
            </a:pPr>
            <a:r>
              <a:rPr lang="en-US" sz="600" dirty="0">
                <a:latin typeface="Arial" panose="020B0604020202020204" pitchFamily="34" charset="0"/>
                <a:cs typeface="Arial" panose="020B0604020202020204" pitchFamily="34" charset="0"/>
              </a:rPr>
              <a:t>RGB: 0, 58, 70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003A46</a:t>
            </a:r>
          </a:p>
        </p:txBody>
      </p:sp>
      <p:sp>
        <p:nvSpPr>
          <p:cNvPr id="22" name="Rectangle 21"/>
          <p:cNvSpPr/>
          <p:nvPr/>
        </p:nvSpPr>
        <p:spPr bwMode="auto">
          <a:xfrm>
            <a:off x="4833158" y="2925117"/>
            <a:ext cx="1085850" cy="756516"/>
          </a:xfrm>
          <a:prstGeom prst="rect">
            <a:avLst/>
          </a:prstGeom>
          <a:solidFill>
            <a:srgbClr val="32A3A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4</a:t>
            </a:r>
          </a:p>
          <a:p>
            <a:pPr>
              <a:defRPr/>
            </a:pPr>
            <a:r>
              <a:rPr lang="en-US" sz="600" dirty="0">
                <a:latin typeface="Arial" panose="020B0604020202020204" pitchFamily="34" charset="0"/>
                <a:cs typeface="Arial" panose="020B0604020202020204" pitchFamily="34" charset="0"/>
              </a:rPr>
              <a:t>RGB: 50, 163, 175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32A3AF</a:t>
            </a:r>
          </a:p>
        </p:txBody>
      </p:sp>
      <p:sp>
        <p:nvSpPr>
          <p:cNvPr id="23" name="Rectangle 22"/>
          <p:cNvSpPr/>
          <p:nvPr/>
        </p:nvSpPr>
        <p:spPr bwMode="auto">
          <a:xfrm>
            <a:off x="2625240" y="2925117"/>
            <a:ext cx="1085850" cy="756516"/>
          </a:xfrm>
          <a:prstGeom prst="rect">
            <a:avLst/>
          </a:prstGeom>
          <a:solidFill>
            <a:srgbClr val="B2DCE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Teal Tint 2</a:t>
            </a:r>
          </a:p>
          <a:p>
            <a:pPr>
              <a:defRPr/>
            </a:pPr>
            <a:r>
              <a:rPr lang="en-US" sz="600" dirty="0">
                <a:solidFill>
                  <a:schemeClr val="tx1"/>
                </a:solidFill>
                <a:latin typeface="Arial" panose="020B0604020202020204" pitchFamily="34" charset="0"/>
                <a:cs typeface="Arial" panose="020B0604020202020204" pitchFamily="34" charset="0"/>
              </a:rPr>
              <a:t>RGB: 178, 220, 225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B2DCE1</a:t>
            </a:r>
          </a:p>
        </p:txBody>
      </p:sp>
      <p:sp>
        <p:nvSpPr>
          <p:cNvPr id="24" name="Rectangle 23"/>
          <p:cNvSpPr/>
          <p:nvPr/>
        </p:nvSpPr>
        <p:spPr bwMode="auto">
          <a:xfrm>
            <a:off x="7031199" y="2925117"/>
            <a:ext cx="1085850" cy="756516"/>
          </a:xfrm>
          <a:prstGeom prst="rect">
            <a:avLst/>
          </a:prstGeom>
          <a:solidFill>
            <a:srgbClr val="00707C"/>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0, 112, 124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00707C</a:t>
            </a:r>
          </a:p>
        </p:txBody>
      </p:sp>
      <p:sp>
        <p:nvSpPr>
          <p:cNvPr id="25" name="Rectangle 24"/>
          <p:cNvSpPr/>
          <p:nvPr/>
        </p:nvSpPr>
        <p:spPr bwMode="auto">
          <a:xfrm>
            <a:off x="1523207" y="1244069"/>
            <a:ext cx="1085850" cy="756516"/>
          </a:xfrm>
          <a:prstGeom prst="rect">
            <a:avLst/>
          </a:prstGeom>
          <a:solidFill>
            <a:srgbClr val="DDDCF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Purple Tint 1</a:t>
            </a:r>
          </a:p>
          <a:p>
            <a:pPr>
              <a:defRPr/>
            </a:pPr>
            <a:r>
              <a:rPr lang="en-US" sz="600" dirty="0">
                <a:solidFill>
                  <a:schemeClr val="tx1"/>
                </a:solidFill>
                <a:latin typeface="Arial" panose="020B0604020202020204" pitchFamily="34" charset="0"/>
                <a:cs typeface="Arial" panose="020B0604020202020204" pitchFamily="34" charset="0"/>
              </a:rPr>
              <a:t>RGB: 220, 220, 245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DDDCF5</a:t>
            </a:r>
          </a:p>
        </p:txBody>
      </p:sp>
      <p:sp>
        <p:nvSpPr>
          <p:cNvPr id="26" name="Rectangle 25"/>
          <p:cNvSpPr/>
          <p:nvPr/>
        </p:nvSpPr>
        <p:spPr bwMode="auto">
          <a:xfrm>
            <a:off x="3737150" y="1244069"/>
            <a:ext cx="1085850" cy="756516"/>
          </a:xfrm>
          <a:prstGeom prst="rect">
            <a:avLst/>
          </a:prstGeom>
          <a:solidFill>
            <a:srgbClr val="9697E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b="1" dirty="0">
                <a:solidFill>
                  <a:srgbClr val="00383D"/>
                </a:solidFill>
                <a:latin typeface="Arial" panose="020B0604020202020204" pitchFamily="34" charset="0"/>
                <a:cs typeface="Arial" panose="020B0604020202020204" pitchFamily="34" charset="0"/>
              </a:rPr>
              <a:t>Data Vis Purple Tint </a:t>
            </a:r>
            <a:r>
              <a:rPr lang="en-US" sz="600" dirty="0">
                <a:solidFill>
                  <a:schemeClr val="tx1"/>
                </a:solidFill>
                <a:latin typeface="Arial" panose="020B0604020202020204" pitchFamily="34" charset="0"/>
                <a:cs typeface="Arial" panose="020B0604020202020204" pitchFamily="34" charset="0"/>
              </a:rPr>
              <a:t>3</a:t>
            </a:r>
          </a:p>
          <a:p>
            <a:pPr>
              <a:defRPr/>
            </a:pPr>
            <a:r>
              <a:rPr lang="en-US" sz="600" dirty="0">
                <a:solidFill>
                  <a:schemeClr val="tx1"/>
                </a:solidFill>
                <a:latin typeface="Arial" panose="020B0604020202020204" pitchFamily="34" charset="0"/>
                <a:cs typeface="Arial" panose="020B0604020202020204" pitchFamily="34" charset="0"/>
              </a:rPr>
              <a:t>RGB: 150, 150, 225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9697E2</a:t>
            </a:r>
          </a:p>
        </p:txBody>
      </p:sp>
      <p:sp>
        <p:nvSpPr>
          <p:cNvPr id="27" name="Rectangle 26"/>
          <p:cNvSpPr/>
          <p:nvPr/>
        </p:nvSpPr>
        <p:spPr bwMode="auto">
          <a:xfrm>
            <a:off x="8133232" y="1244069"/>
            <a:ext cx="1085850" cy="756516"/>
          </a:xfrm>
          <a:prstGeom prst="rect">
            <a:avLst/>
          </a:prstGeom>
          <a:solidFill>
            <a:srgbClr val="2F2F7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7</a:t>
            </a:r>
          </a:p>
          <a:p>
            <a:pPr>
              <a:defRPr/>
            </a:pPr>
            <a:r>
              <a:rPr lang="en-US" sz="600" dirty="0">
                <a:latin typeface="Arial" panose="020B0604020202020204" pitchFamily="34" charset="0"/>
                <a:cs typeface="Arial" panose="020B0604020202020204" pitchFamily="34" charset="0"/>
              </a:rPr>
              <a:t>RGB: 48, 48, 123</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2F2F7B</a:t>
            </a:r>
          </a:p>
        </p:txBody>
      </p:sp>
      <p:sp>
        <p:nvSpPr>
          <p:cNvPr id="28" name="Rectangle 27"/>
          <p:cNvSpPr/>
          <p:nvPr/>
        </p:nvSpPr>
        <p:spPr bwMode="auto">
          <a:xfrm>
            <a:off x="5929166" y="1244069"/>
            <a:ext cx="1085850" cy="7565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5</a:t>
            </a:r>
          </a:p>
          <a:p>
            <a:pPr>
              <a:defRPr/>
            </a:pPr>
            <a:r>
              <a:rPr lang="en-US" sz="600" dirty="0">
                <a:latin typeface="Arial" panose="020B0604020202020204" pitchFamily="34" charset="0"/>
                <a:cs typeface="Arial" panose="020B0604020202020204" pitchFamily="34" charset="0"/>
              </a:rPr>
              <a:t>RGB: 80, 80, 205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5050CD</a:t>
            </a:r>
          </a:p>
        </p:txBody>
      </p:sp>
      <p:sp>
        <p:nvSpPr>
          <p:cNvPr id="29" name="Rectangle 28"/>
          <p:cNvSpPr/>
          <p:nvPr/>
        </p:nvSpPr>
        <p:spPr bwMode="auto">
          <a:xfrm>
            <a:off x="9238779" y="1244069"/>
            <a:ext cx="1085850" cy="756516"/>
          </a:xfrm>
          <a:prstGeom prst="rect">
            <a:avLst/>
          </a:prstGeom>
          <a:solidFill>
            <a:srgbClr val="1F205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8</a:t>
            </a:r>
          </a:p>
          <a:p>
            <a:pPr>
              <a:defRPr/>
            </a:pPr>
            <a:r>
              <a:rPr lang="en-US" sz="600" dirty="0">
                <a:latin typeface="Arial" panose="020B0604020202020204" pitchFamily="34" charset="0"/>
                <a:cs typeface="Arial" panose="020B0604020202020204" pitchFamily="34" charset="0"/>
              </a:rPr>
              <a:t>RGB: 32, 32, 82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1F2052</a:t>
            </a:r>
          </a:p>
        </p:txBody>
      </p:sp>
      <p:sp>
        <p:nvSpPr>
          <p:cNvPr id="30" name="Rectangle 29"/>
          <p:cNvSpPr/>
          <p:nvPr/>
        </p:nvSpPr>
        <p:spPr bwMode="auto">
          <a:xfrm>
            <a:off x="4833158" y="1244069"/>
            <a:ext cx="1085850" cy="756516"/>
          </a:xfrm>
          <a:prstGeom prst="rect">
            <a:avLst/>
          </a:prstGeom>
          <a:solidFill>
            <a:srgbClr val="7272D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4</a:t>
            </a:r>
          </a:p>
          <a:p>
            <a:pPr>
              <a:defRPr/>
            </a:pPr>
            <a:r>
              <a:rPr lang="en-US" sz="600" dirty="0">
                <a:latin typeface="Arial" panose="020B0604020202020204" pitchFamily="34" charset="0"/>
                <a:cs typeface="Arial" panose="020B0604020202020204" pitchFamily="34" charset="0"/>
              </a:rPr>
              <a:t>RGB: 114, 114, 215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7272D7</a:t>
            </a:r>
          </a:p>
        </p:txBody>
      </p:sp>
      <p:sp>
        <p:nvSpPr>
          <p:cNvPr id="31" name="Rectangle 30"/>
          <p:cNvSpPr/>
          <p:nvPr/>
        </p:nvSpPr>
        <p:spPr bwMode="auto">
          <a:xfrm>
            <a:off x="2625240" y="1244069"/>
            <a:ext cx="1085850" cy="756516"/>
          </a:xfrm>
          <a:prstGeom prst="rect">
            <a:avLst/>
          </a:prstGeom>
          <a:solidFill>
            <a:srgbClr val="B9B9E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Purple Tint 2</a:t>
            </a:r>
          </a:p>
          <a:p>
            <a:pPr>
              <a:defRPr/>
            </a:pPr>
            <a:r>
              <a:rPr lang="en-US" sz="600" dirty="0">
                <a:solidFill>
                  <a:schemeClr val="tx1"/>
                </a:solidFill>
                <a:latin typeface="Arial" panose="020B0604020202020204" pitchFamily="34" charset="0"/>
                <a:cs typeface="Arial" panose="020B0604020202020204" pitchFamily="34" charset="0"/>
              </a:rPr>
              <a:t>RGB: 185, 185, 225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B9B9EB</a:t>
            </a:r>
          </a:p>
        </p:txBody>
      </p:sp>
      <p:sp>
        <p:nvSpPr>
          <p:cNvPr id="32" name="Rectangle 31"/>
          <p:cNvSpPr/>
          <p:nvPr/>
        </p:nvSpPr>
        <p:spPr bwMode="auto">
          <a:xfrm>
            <a:off x="7031199" y="1244069"/>
            <a:ext cx="1085850" cy="756516"/>
          </a:xfrm>
          <a:prstGeom prst="rect">
            <a:avLst/>
          </a:prstGeom>
          <a:solidFill>
            <a:srgbClr val="4040A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6</a:t>
            </a:r>
          </a:p>
          <a:p>
            <a:pPr>
              <a:defRPr/>
            </a:pPr>
            <a:r>
              <a:rPr lang="en-US" sz="600" dirty="0">
                <a:latin typeface="Arial" panose="020B0604020202020204" pitchFamily="34" charset="0"/>
                <a:cs typeface="Arial" panose="020B0604020202020204" pitchFamily="34" charset="0"/>
              </a:rPr>
              <a:t>RGB: 64, 64, 164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4040A4</a:t>
            </a:r>
          </a:p>
        </p:txBody>
      </p:sp>
      <p:sp>
        <p:nvSpPr>
          <p:cNvPr id="33" name="Rectangle 32"/>
          <p:cNvSpPr/>
          <p:nvPr/>
        </p:nvSpPr>
        <p:spPr bwMode="auto">
          <a:xfrm>
            <a:off x="1523207" y="2084593"/>
            <a:ext cx="1085850" cy="756516"/>
          </a:xfrm>
          <a:prstGeom prst="rect">
            <a:avLst/>
          </a:prstGeom>
          <a:solidFill>
            <a:srgbClr val="D3F0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Green Tint 1</a:t>
            </a:r>
          </a:p>
          <a:p>
            <a:pPr>
              <a:defRPr/>
            </a:pPr>
            <a:r>
              <a:rPr lang="en-US" sz="600" dirty="0">
                <a:solidFill>
                  <a:schemeClr val="tx1"/>
                </a:solidFill>
                <a:latin typeface="Arial" panose="020B0604020202020204" pitchFamily="34" charset="0"/>
                <a:cs typeface="Arial" panose="020B0604020202020204" pitchFamily="34" charset="0"/>
              </a:rPr>
              <a:t>RGB: 210, 239, 223</a:t>
            </a:r>
          </a:p>
          <a:p>
            <a:pPr>
              <a:defRPr/>
            </a:pPr>
            <a:r>
              <a:rPr lang="en-US" sz="600" dirty="0">
                <a:solidFill>
                  <a:schemeClr val="tx1"/>
                </a:solidFill>
                <a:latin typeface="Arial" panose="020B0604020202020204" pitchFamily="34" charset="0"/>
                <a:cs typeface="Arial" panose="020B0604020202020204" pitchFamily="34" charset="0"/>
              </a:rPr>
              <a:t>HEX: D3F0DF</a:t>
            </a:r>
          </a:p>
        </p:txBody>
      </p:sp>
      <p:sp>
        <p:nvSpPr>
          <p:cNvPr id="34" name="Rectangle 33"/>
          <p:cNvSpPr/>
          <p:nvPr/>
        </p:nvSpPr>
        <p:spPr bwMode="auto">
          <a:xfrm>
            <a:off x="3737150" y="2084593"/>
            <a:ext cx="1085850" cy="756516"/>
          </a:xfrm>
          <a:prstGeom prst="rect">
            <a:avLst/>
          </a:prstGeom>
          <a:solidFill>
            <a:srgbClr val="78CF9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Green Tint 3</a:t>
            </a:r>
          </a:p>
          <a:p>
            <a:pPr>
              <a:defRPr/>
            </a:pPr>
            <a:r>
              <a:rPr lang="en-US" sz="600" dirty="0">
                <a:solidFill>
                  <a:schemeClr val="tx1"/>
                </a:solidFill>
                <a:latin typeface="Arial" panose="020B0604020202020204" pitchFamily="34" charset="0"/>
                <a:cs typeface="Arial" panose="020B0604020202020204" pitchFamily="34" charset="0"/>
              </a:rPr>
              <a:t>RGB: 120, 207, 159</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78CF9F</a:t>
            </a:r>
          </a:p>
        </p:txBody>
      </p:sp>
      <p:sp>
        <p:nvSpPr>
          <p:cNvPr id="35" name="Rectangle 34"/>
          <p:cNvSpPr/>
          <p:nvPr/>
        </p:nvSpPr>
        <p:spPr bwMode="auto">
          <a:xfrm>
            <a:off x="8133232" y="2084593"/>
            <a:ext cx="1085850" cy="756516"/>
          </a:xfrm>
          <a:prstGeom prst="rect">
            <a:avLst/>
          </a:prstGeom>
          <a:solidFill>
            <a:srgbClr val="12693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18, 105, 57</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126939</a:t>
            </a:r>
          </a:p>
        </p:txBody>
      </p:sp>
      <p:sp>
        <p:nvSpPr>
          <p:cNvPr id="36" name="Rectangle 35"/>
          <p:cNvSpPr/>
          <p:nvPr/>
        </p:nvSpPr>
        <p:spPr bwMode="auto">
          <a:xfrm>
            <a:off x="5929166" y="2084593"/>
            <a:ext cx="1085850" cy="756516"/>
          </a:xfrm>
          <a:prstGeom prst="rect">
            <a:avLst/>
          </a:prstGeom>
          <a:solidFill>
            <a:srgbClr val="1EAF5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5</a:t>
            </a:r>
          </a:p>
          <a:p>
            <a:pPr>
              <a:defRPr/>
            </a:pPr>
            <a:r>
              <a:rPr lang="en-US" sz="600" dirty="0">
                <a:solidFill>
                  <a:schemeClr val="bg1"/>
                </a:solidFill>
                <a:latin typeface="Arial" panose="020B0604020202020204" pitchFamily="34" charset="0"/>
                <a:cs typeface="Arial" panose="020B0604020202020204" pitchFamily="34" charset="0"/>
              </a:rPr>
              <a:t>RGB: 30, 175, 95</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1EAF5F</a:t>
            </a:r>
          </a:p>
        </p:txBody>
      </p:sp>
      <p:sp>
        <p:nvSpPr>
          <p:cNvPr id="37" name="Rectangle 36"/>
          <p:cNvSpPr/>
          <p:nvPr/>
        </p:nvSpPr>
        <p:spPr bwMode="auto">
          <a:xfrm>
            <a:off x="9238779" y="2084593"/>
            <a:ext cx="1085850" cy="756516"/>
          </a:xfrm>
          <a:prstGeom prst="rect">
            <a:avLst/>
          </a:prstGeom>
          <a:solidFill>
            <a:srgbClr val="0B462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8</a:t>
            </a:r>
          </a:p>
          <a:p>
            <a:pPr>
              <a:defRPr/>
            </a:pPr>
            <a:r>
              <a:rPr lang="en-US" sz="600" dirty="0">
                <a:solidFill>
                  <a:schemeClr val="bg1"/>
                </a:solidFill>
                <a:latin typeface="Arial" panose="020B0604020202020204" pitchFamily="34" charset="0"/>
                <a:cs typeface="Arial" panose="020B0604020202020204" pitchFamily="34" charset="0"/>
              </a:rPr>
              <a:t>RGB:12, 70, 38</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0B4625</a:t>
            </a:r>
          </a:p>
        </p:txBody>
      </p:sp>
      <p:sp>
        <p:nvSpPr>
          <p:cNvPr id="38" name="Rectangle 37"/>
          <p:cNvSpPr/>
          <p:nvPr/>
        </p:nvSpPr>
        <p:spPr bwMode="auto">
          <a:xfrm>
            <a:off x="4833158" y="2084593"/>
            <a:ext cx="1085850" cy="756516"/>
          </a:xfrm>
          <a:prstGeom prst="rect">
            <a:avLst/>
          </a:prstGeom>
          <a:solidFill>
            <a:srgbClr val="4ABF7E"/>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4</a:t>
            </a:r>
          </a:p>
          <a:p>
            <a:pPr>
              <a:defRPr/>
            </a:pPr>
            <a:r>
              <a:rPr lang="en-US" sz="600" dirty="0">
                <a:solidFill>
                  <a:schemeClr val="bg1"/>
                </a:solidFill>
                <a:latin typeface="Arial" panose="020B0604020202020204" pitchFamily="34" charset="0"/>
                <a:cs typeface="Arial" panose="020B0604020202020204" pitchFamily="34" charset="0"/>
              </a:rPr>
              <a:t>RGB: 74, 191, 126</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4ABF7E</a:t>
            </a:r>
          </a:p>
        </p:txBody>
      </p:sp>
      <p:sp>
        <p:nvSpPr>
          <p:cNvPr id="39" name="Rectangle 38"/>
          <p:cNvSpPr/>
          <p:nvPr/>
        </p:nvSpPr>
        <p:spPr bwMode="auto">
          <a:xfrm>
            <a:off x="2625240" y="2084593"/>
            <a:ext cx="1085850" cy="756516"/>
          </a:xfrm>
          <a:prstGeom prst="rect">
            <a:avLst/>
          </a:prstGeom>
          <a:solidFill>
            <a:srgbClr val="A6D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Green Tint 2</a:t>
            </a:r>
          </a:p>
          <a:p>
            <a:pPr>
              <a:defRPr/>
            </a:pPr>
            <a:r>
              <a:rPr lang="en-US" sz="600" dirty="0">
                <a:solidFill>
                  <a:schemeClr val="tx1"/>
                </a:solidFill>
                <a:latin typeface="Arial" panose="020B0604020202020204" pitchFamily="34" charset="0"/>
                <a:cs typeface="Arial" panose="020B0604020202020204" pitchFamily="34" charset="0"/>
              </a:rPr>
              <a:t>RGB: 165, 223, 191</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A6DFBF</a:t>
            </a:r>
          </a:p>
        </p:txBody>
      </p:sp>
      <p:sp>
        <p:nvSpPr>
          <p:cNvPr id="40" name="Rectangle 39"/>
          <p:cNvSpPr/>
          <p:nvPr/>
        </p:nvSpPr>
        <p:spPr bwMode="auto">
          <a:xfrm>
            <a:off x="7031199" y="2084593"/>
            <a:ext cx="1085850" cy="756516"/>
          </a:xfrm>
          <a:prstGeom prst="rect">
            <a:avLst/>
          </a:prstGeom>
          <a:solidFill>
            <a:srgbClr val="188C4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24, 140, 76</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188C4B </a:t>
            </a:r>
          </a:p>
        </p:txBody>
      </p:sp>
      <p:sp>
        <p:nvSpPr>
          <p:cNvPr id="53" name="Rectangle 52"/>
          <p:cNvSpPr/>
          <p:nvPr/>
        </p:nvSpPr>
        <p:spPr bwMode="auto">
          <a:xfrm>
            <a:off x="1523207" y="4728471"/>
            <a:ext cx="1085850" cy="756516"/>
          </a:xfrm>
          <a:prstGeom prst="rect">
            <a:avLst/>
          </a:prstGeom>
          <a:solidFill>
            <a:srgbClr val="E8EAE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Gray Tint 1</a:t>
            </a:r>
          </a:p>
          <a:p>
            <a:pPr>
              <a:defRPr/>
            </a:pPr>
            <a:r>
              <a:rPr lang="en-US" sz="600" dirty="0">
                <a:solidFill>
                  <a:schemeClr val="tx1"/>
                </a:solidFill>
                <a:latin typeface="Arial" panose="020B0604020202020204" pitchFamily="34" charset="0"/>
                <a:cs typeface="Arial" panose="020B0604020202020204" pitchFamily="34" charset="0"/>
              </a:rPr>
              <a:t>RGB: 232,234,235</a:t>
            </a:r>
          </a:p>
          <a:p>
            <a:pPr>
              <a:defRPr/>
            </a:pPr>
            <a:r>
              <a:rPr lang="en-US" sz="600" dirty="0">
                <a:solidFill>
                  <a:schemeClr val="tx1"/>
                </a:solidFill>
                <a:latin typeface="Arial" panose="020B0604020202020204" pitchFamily="34" charset="0"/>
                <a:cs typeface="Arial" panose="020B0604020202020204" pitchFamily="34" charset="0"/>
              </a:rPr>
              <a:t>HEX: E8EAEB</a:t>
            </a:r>
          </a:p>
        </p:txBody>
      </p:sp>
      <p:sp>
        <p:nvSpPr>
          <p:cNvPr id="54" name="Rectangle 53"/>
          <p:cNvSpPr/>
          <p:nvPr/>
        </p:nvSpPr>
        <p:spPr bwMode="auto">
          <a:xfrm>
            <a:off x="3737150" y="4728471"/>
            <a:ext cx="1085850" cy="756516"/>
          </a:xfrm>
          <a:prstGeom prst="rect">
            <a:avLst/>
          </a:prstGeom>
          <a:solidFill>
            <a:srgbClr val="B5B8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Gray Tint 3</a:t>
            </a:r>
          </a:p>
          <a:p>
            <a:pPr>
              <a:defRPr/>
            </a:pPr>
            <a:r>
              <a:rPr lang="en-US" sz="600" dirty="0">
                <a:solidFill>
                  <a:schemeClr val="tx1"/>
                </a:solidFill>
                <a:latin typeface="Arial" panose="020B0604020202020204" pitchFamily="34" charset="0"/>
                <a:cs typeface="Arial" panose="020B0604020202020204" pitchFamily="34" charset="0"/>
              </a:rPr>
              <a:t>RGB: 181,184,191</a:t>
            </a:r>
          </a:p>
          <a:p>
            <a:pPr>
              <a:defRPr/>
            </a:pPr>
            <a:r>
              <a:rPr lang="en-US" sz="600" dirty="0">
                <a:solidFill>
                  <a:schemeClr val="tx1"/>
                </a:solidFill>
                <a:latin typeface="Arial" panose="020B0604020202020204" pitchFamily="34" charset="0"/>
                <a:cs typeface="Arial" panose="020B0604020202020204" pitchFamily="34" charset="0"/>
              </a:rPr>
              <a:t>HEX: B5B8BF</a:t>
            </a:r>
          </a:p>
        </p:txBody>
      </p:sp>
      <p:sp>
        <p:nvSpPr>
          <p:cNvPr id="55" name="Rectangle 54"/>
          <p:cNvSpPr/>
          <p:nvPr/>
        </p:nvSpPr>
        <p:spPr bwMode="auto">
          <a:xfrm>
            <a:off x="8133232" y="4728471"/>
            <a:ext cx="1085850" cy="756516"/>
          </a:xfrm>
          <a:prstGeom prst="rect">
            <a:avLst/>
          </a:prstGeom>
          <a:solidFill>
            <a:srgbClr val="383F4C"/>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56, 63, 76</a:t>
            </a:r>
          </a:p>
          <a:p>
            <a:pPr>
              <a:defRPr/>
            </a:pPr>
            <a:r>
              <a:rPr lang="en-US" sz="600" dirty="0">
                <a:latin typeface="Arial" panose="020B0604020202020204" pitchFamily="34" charset="0"/>
                <a:cs typeface="Arial" panose="020B0604020202020204" pitchFamily="34" charset="0"/>
              </a:rPr>
              <a:t>HEX: 383F4C</a:t>
            </a:r>
          </a:p>
        </p:txBody>
      </p:sp>
      <p:sp>
        <p:nvSpPr>
          <p:cNvPr id="56" name="Rectangle 55"/>
          <p:cNvSpPr/>
          <p:nvPr/>
        </p:nvSpPr>
        <p:spPr bwMode="auto">
          <a:xfrm>
            <a:off x="5929166" y="4728471"/>
            <a:ext cx="1085850" cy="756516"/>
          </a:xfrm>
          <a:prstGeom prst="rect">
            <a:avLst/>
          </a:prstGeom>
          <a:solidFill>
            <a:srgbClr val="6A727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5</a:t>
            </a:r>
          </a:p>
          <a:p>
            <a:pPr>
              <a:defRPr/>
            </a:pPr>
            <a:r>
              <a:rPr lang="en-US" sz="600" dirty="0">
                <a:latin typeface="Arial" panose="020B0604020202020204" pitchFamily="34" charset="0"/>
                <a:cs typeface="Arial" panose="020B0604020202020204" pitchFamily="34" charset="0"/>
              </a:rPr>
              <a:t>RGB: 106,114,127</a:t>
            </a:r>
          </a:p>
          <a:p>
            <a:pPr>
              <a:defRPr/>
            </a:pPr>
            <a:r>
              <a:rPr lang="en-US" sz="600" dirty="0">
                <a:latin typeface="Arial" panose="020B0604020202020204" pitchFamily="34" charset="0"/>
                <a:cs typeface="Arial" panose="020B0604020202020204" pitchFamily="34" charset="0"/>
              </a:rPr>
              <a:t>HEX: 6B727F</a:t>
            </a:r>
          </a:p>
        </p:txBody>
      </p:sp>
      <p:sp>
        <p:nvSpPr>
          <p:cNvPr id="57" name="Rectangle 56"/>
          <p:cNvSpPr/>
          <p:nvPr/>
        </p:nvSpPr>
        <p:spPr bwMode="auto">
          <a:xfrm>
            <a:off x="9238779" y="4728471"/>
            <a:ext cx="1085850" cy="756516"/>
          </a:xfrm>
          <a:prstGeom prst="rect">
            <a:avLst/>
          </a:prstGeom>
          <a:solidFill>
            <a:srgbClr val="2A2F3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8</a:t>
            </a:r>
          </a:p>
          <a:p>
            <a:pPr>
              <a:defRPr/>
            </a:pPr>
            <a:r>
              <a:rPr lang="en-US" sz="600" dirty="0">
                <a:latin typeface="Arial" panose="020B0604020202020204" pitchFamily="34" charset="0"/>
                <a:cs typeface="Arial" panose="020B0604020202020204" pitchFamily="34" charset="0"/>
              </a:rPr>
              <a:t>RGB: 42,47,57</a:t>
            </a:r>
          </a:p>
          <a:p>
            <a:pPr>
              <a:defRPr/>
            </a:pPr>
            <a:r>
              <a:rPr lang="en-US" sz="600" dirty="0">
                <a:latin typeface="Arial" panose="020B0604020202020204" pitchFamily="34" charset="0"/>
                <a:cs typeface="Arial" panose="020B0604020202020204" pitchFamily="34" charset="0"/>
              </a:rPr>
              <a:t>HEX: 2A2F39</a:t>
            </a:r>
          </a:p>
        </p:txBody>
      </p:sp>
      <p:sp>
        <p:nvSpPr>
          <p:cNvPr id="58" name="Rectangle 57"/>
          <p:cNvSpPr/>
          <p:nvPr/>
        </p:nvSpPr>
        <p:spPr bwMode="auto">
          <a:xfrm>
            <a:off x="4833158" y="4728471"/>
            <a:ext cx="1085850" cy="756516"/>
          </a:xfrm>
          <a:prstGeom prst="rect">
            <a:avLst/>
          </a:prstGeom>
          <a:solidFill>
            <a:srgbClr val="90959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4</a:t>
            </a:r>
          </a:p>
          <a:p>
            <a:pPr>
              <a:defRPr/>
            </a:pPr>
            <a:r>
              <a:rPr lang="en-US" sz="600" dirty="0">
                <a:latin typeface="Arial" panose="020B0604020202020204" pitchFamily="34" charset="0"/>
                <a:cs typeface="Arial" panose="020B0604020202020204" pitchFamily="34" charset="0"/>
              </a:rPr>
              <a:t>RGB: 144,149,159</a:t>
            </a:r>
          </a:p>
          <a:p>
            <a:pPr>
              <a:defRPr/>
            </a:pPr>
            <a:r>
              <a:rPr lang="en-US" sz="600" dirty="0">
                <a:latin typeface="Arial" panose="020B0604020202020204" pitchFamily="34" charset="0"/>
                <a:cs typeface="Arial" panose="020B0604020202020204" pitchFamily="34" charset="0"/>
              </a:rPr>
              <a:t>HEX: 90959F</a:t>
            </a:r>
          </a:p>
        </p:txBody>
      </p:sp>
      <p:sp>
        <p:nvSpPr>
          <p:cNvPr id="59" name="Rectangle 58"/>
          <p:cNvSpPr/>
          <p:nvPr/>
        </p:nvSpPr>
        <p:spPr bwMode="auto">
          <a:xfrm>
            <a:off x="2625240" y="4728471"/>
            <a:ext cx="1085850" cy="756516"/>
          </a:xfrm>
          <a:prstGeom prst="rect">
            <a:avLst/>
          </a:prstGeom>
          <a:solidFill>
            <a:srgbClr val="DADB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Gray Tint 2</a:t>
            </a:r>
          </a:p>
          <a:p>
            <a:pPr>
              <a:defRPr/>
            </a:pPr>
            <a:r>
              <a:rPr lang="en-US" sz="600" dirty="0">
                <a:solidFill>
                  <a:schemeClr val="tx1"/>
                </a:solidFill>
                <a:latin typeface="Arial" panose="020B0604020202020204" pitchFamily="34" charset="0"/>
                <a:cs typeface="Arial" panose="020B0604020202020204" pitchFamily="34" charset="0"/>
              </a:rPr>
              <a:t>RGB: 218,219,223</a:t>
            </a:r>
          </a:p>
          <a:p>
            <a:pPr>
              <a:defRPr/>
            </a:pPr>
            <a:r>
              <a:rPr lang="en-US" sz="600" dirty="0">
                <a:solidFill>
                  <a:schemeClr val="tx1"/>
                </a:solidFill>
                <a:latin typeface="Arial" panose="020B0604020202020204" pitchFamily="34" charset="0"/>
                <a:cs typeface="Arial" panose="020B0604020202020204" pitchFamily="34" charset="0"/>
              </a:rPr>
              <a:t>HEX: DADBDF</a:t>
            </a:r>
          </a:p>
        </p:txBody>
      </p:sp>
      <p:sp>
        <p:nvSpPr>
          <p:cNvPr id="60" name="Rectangle 59"/>
          <p:cNvSpPr/>
          <p:nvPr/>
        </p:nvSpPr>
        <p:spPr bwMode="auto">
          <a:xfrm>
            <a:off x="7031199" y="4728471"/>
            <a:ext cx="1085850" cy="756516"/>
          </a:xfrm>
          <a:prstGeom prst="rect">
            <a:avLst/>
          </a:prstGeom>
          <a:solidFill>
            <a:srgbClr val="464F6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168,0,30</a:t>
            </a:r>
          </a:p>
          <a:p>
            <a:pPr>
              <a:defRPr/>
            </a:pPr>
            <a:r>
              <a:rPr lang="en-US" sz="600" dirty="0">
                <a:latin typeface="Arial" panose="020B0604020202020204" pitchFamily="34" charset="0"/>
                <a:cs typeface="Arial" panose="020B0604020202020204" pitchFamily="34" charset="0"/>
              </a:rPr>
              <a:t>HEX: 464F61 </a:t>
            </a:r>
          </a:p>
        </p:txBody>
      </p:sp>
      <p:sp>
        <p:nvSpPr>
          <p:cNvPr id="61" name="TextBox 60"/>
          <p:cNvSpPr txBox="1"/>
          <p:nvPr/>
        </p:nvSpPr>
        <p:spPr>
          <a:xfrm rot="16200000">
            <a:off x="18643" y="2357203"/>
            <a:ext cx="2437563" cy="211295"/>
          </a:xfrm>
          <a:prstGeom prst="rect">
            <a:avLst/>
          </a:prstGeom>
          <a:noFill/>
        </p:spPr>
        <p:txBody>
          <a:bodyPr wrap="square" lIns="0" tIns="0" rIns="0" bIns="0" rtlCol="0">
            <a:noAutofit/>
          </a:bodyPr>
          <a:lstStyle/>
          <a:p>
            <a:pPr algn="ctr"/>
            <a:r>
              <a:rPr lang="en-US" sz="1000" dirty="0">
                <a:solidFill>
                  <a:schemeClr val="tx2"/>
                </a:solidFill>
                <a:latin typeface="+mn-lt"/>
              </a:rPr>
              <a:t>Priority Data Vis colors</a:t>
            </a:r>
          </a:p>
        </p:txBody>
      </p:sp>
      <p:cxnSp>
        <p:nvCxnSpPr>
          <p:cNvPr id="63" name="Straight Connector 62"/>
          <p:cNvCxnSpPr/>
          <p:nvPr/>
        </p:nvCxnSpPr>
        <p:spPr>
          <a:xfrm>
            <a:off x="1343072" y="1244069"/>
            <a:ext cx="0" cy="2454372"/>
          </a:xfrm>
          <a:prstGeom prst="line">
            <a:avLst/>
          </a:prstGeom>
          <a:ln w="9525">
            <a:solidFill>
              <a:srgbClr val="454E60"/>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35621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ATH: Blank Header/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0795491" y="6286500"/>
            <a:ext cx="685309" cy="294957"/>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a:solidFill>
                <a:schemeClr val="accent4">
                  <a:lumMod val="75000"/>
                </a:schemeClr>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1"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a:t>Presentation Title | Chapter Title</a:t>
            </a:r>
          </a:p>
        </p:txBody>
      </p:sp>
    </p:spTree>
    <p:extLst>
      <p:ext uri="{BB962C8B-B14F-4D97-AF65-F5344CB8AC3E}">
        <p14:creationId xmlns:p14="http://schemas.microsoft.com/office/powerpoint/2010/main" val="2361437494"/>
      </p:ext>
    </p:extLst>
  </p:cSld>
  <p:clrMapOvr>
    <a:masterClrMapping/>
  </p:clrMapOvr>
  <p:extLst>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PATH: Blank Header/Footer White tex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6858000"/>
          </a:xfrm>
          <a:prstGeom prst="rect">
            <a:avLst/>
          </a:prstGeom>
          <a:solidFill>
            <a:schemeClr val="tx2"/>
          </a:solidFill>
          <a:ln>
            <a:noFill/>
          </a:ln>
        </p:spPr>
        <p:txBody>
          <a:bodyPr/>
          <a:lstStyle>
            <a:lvl1pPr>
              <a:defRPr sz="1600" baseline="0">
                <a:solidFill>
                  <a:schemeClr val="bg1"/>
                </a:solidFill>
              </a:defRPr>
            </a:lvl1pPr>
          </a:lstStyle>
          <a:p>
            <a:r>
              <a:rPr lang="en-US"/>
              <a:t>  Dark colored background (change or delete as needed) – White header/footer text</a:t>
            </a:r>
          </a:p>
        </p:txBody>
      </p:sp>
      <p:pic>
        <p:nvPicPr>
          <p:cNvPr id="6" name="Picture 5"/>
          <p:cNvPicPr>
            <a:picLocks noChangeAspect="1"/>
          </p:cNvPicPr>
          <p:nvPr userDrawn="1"/>
        </p:nvPicPr>
        <p:blipFill>
          <a:blip r:embed="rId2"/>
          <a:stretch>
            <a:fillRect/>
          </a:stretch>
        </p:blipFill>
        <p:spPr>
          <a:xfrm>
            <a:off x="10795491" y="6286500"/>
            <a:ext cx="685309" cy="294956"/>
          </a:xfrm>
          <a:prstGeom prst="rect">
            <a:avLst/>
          </a:prstGeom>
        </p:spPr>
      </p:pic>
      <p:sp>
        <p:nvSpPr>
          <p:cNvPr id="7"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a:t>
            </a:fld>
            <a:endParaRPr lang="en-US">
              <a:solidFill>
                <a:schemeClr val="bg1"/>
              </a:solidFill>
              <a:latin typeface="Arial" panose="020B0604020202020204" pitchFamily="34" charset="0"/>
              <a:cs typeface="Arial" panose="020B0604020202020204" pitchFamily="34" charset="0"/>
            </a:endParaRPr>
          </a:p>
        </p:txBody>
      </p:sp>
      <p:sp>
        <p:nvSpPr>
          <p:cNvPr id="8"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defRPr>
            </a:lvl1pPr>
            <a:lvl2pPr>
              <a:defRPr sz="700"/>
            </a:lvl2pPr>
            <a:lvl3pPr>
              <a:defRPr sz="700"/>
            </a:lvl3pPr>
            <a:lvl4pPr>
              <a:defRPr sz="700"/>
            </a:lvl4pPr>
            <a:lvl5pPr>
              <a:defRPr sz="700"/>
            </a:lvl5pPr>
          </a:lstStyle>
          <a:p>
            <a:pPr lvl="0"/>
            <a:r>
              <a:rPr lang="en-US"/>
              <a:t>Optional footer text (program team name, etc.)</a:t>
            </a:r>
          </a:p>
        </p:txBody>
      </p:sp>
      <p:sp>
        <p:nvSpPr>
          <p:cNvPr id="10"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defRPr>
            </a:lvl1pPr>
            <a:lvl2pPr>
              <a:defRPr sz="700"/>
            </a:lvl2pPr>
            <a:lvl3pPr>
              <a:defRPr sz="700"/>
            </a:lvl3pPr>
            <a:lvl4pPr>
              <a:defRPr sz="700"/>
            </a:lvl4pPr>
            <a:lvl5pPr>
              <a:defRPr sz="700"/>
            </a:lvl5pPr>
          </a:lstStyle>
          <a:p>
            <a:pPr lvl="0"/>
            <a:r>
              <a:rPr lang="en-US"/>
              <a:t>Presentation Title | Chapter Title</a:t>
            </a:r>
          </a:p>
        </p:txBody>
      </p:sp>
    </p:spTree>
    <p:extLst>
      <p:ext uri="{BB962C8B-B14F-4D97-AF65-F5344CB8AC3E}">
        <p14:creationId xmlns:p14="http://schemas.microsoft.com/office/powerpoint/2010/main" val="736522836"/>
      </p:ext>
    </p:extLst>
  </p:cSld>
  <p:clrMapOvr>
    <a:masterClrMapping/>
  </p:clrMapOvr>
  <p:extLst>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ATH: Single column intro Half Graphic">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6197600" y="0"/>
            <a:ext cx="5994400" cy="6858000"/>
          </a:xfrm>
          <a:prstGeom prst="rect">
            <a:avLst/>
          </a:prstGeom>
          <a:noFill/>
          <a:ln>
            <a:noFill/>
          </a:ln>
        </p:spPr>
        <p:txBody>
          <a:bodyPr/>
          <a:lstStyle/>
          <a:p>
            <a:pPr lvl="0"/>
            <a:endParaRPr lang="en-US" dirty="0"/>
          </a:p>
        </p:txBody>
      </p:sp>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lvl="0"/>
            <a:r>
              <a:rPr lang="en-US" dirty="0"/>
              <a:t>Single column </a:t>
            </a:r>
            <a:br>
              <a:rPr lang="en-US" dirty="0"/>
            </a:br>
            <a:r>
              <a:rPr lang="en-US" dirty="0"/>
              <a:t>w/ introductory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lvl1pPr>
            <a:lvl2pPr>
              <a:defRPr sz="1400"/>
            </a:lvl2pPr>
            <a:lvl3pPr>
              <a:defRPr sz="1400"/>
            </a:lvl3pPr>
            <a:lvl4pPr>
              <a:defRPr sz="1400"/>
            </a:lvl4pPr>
            <a:lvl5pPr>
              <a:defRPr sz="1400"/>
            </a:lvl5pPr>
          </a:lstStyle>
          <a:p>
            <a:pPr lvl="0"/>
            <a:r>
              <a:rPr lang="en-US" dirty="0"/>
              <a:t>This is used for a simple impact page with a medium amount of copy. It’s intended to hold a few talking points. The page should look clear and concise. </a:t>
            </a:r>
          </a:p>
        </p:txBody>
      </p:sp>
      <p:pic>
        <p:nvPicPr>
          <p:cNvPr id="10" name="Picture 9"/>
          <p:cNvPicPr>
            <a:picLocks noChangeAspect="1"/>
          </p:cNvPicPr>
          <p:nvPr userDrawn="1"/>
        </p:nvPicPr>
        <p:blipFill>
          <a:blip r:embed="rId2"/>
          <a:stretch>
            <a:fillRect/>
          </a:stretch>
        </p:blipFill>
        <p:spPr>
          <a:xfrm>
            <a:off x="10795491" y="6286500"/>
            <a:ext cx="685309" cy="294957"/>
          </a:xfrm>
          <a:prstGeom prst="rect">
            <a:avLst/>
          </a:prstGeom>
        </p:spPr>
      </p:pic>
      <p:sp>
        <p:nvSpPr>
          <p:cNvPr id="11"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100004029"/>
      </p:ext>
    </p:extLst>
  </p:cSld>
  <p:clrMapOvr>
    <a:masterClrMapping/>
  </p:clrMapOvr>
  <p:extLst>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and 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8382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828801"/>
            <a:ext cx="10972800" cy="4297363"/>
          </a:xfrm>
        </p:spPr>
        <p:txBody>
          <a:bodyPr>
            <a:normAutofit/>
          </a:bodyPr>
          <a:lstStyle>
            <a:lvl1pPr>
              <a:spcBef>
                <a:spcPts val="200"/>
              </a:spcBef>
              <a:defRPr sz="2400"/>
            </a:lvl1pPr>
            <a:lvl2pPr>
              <a:spcBef>
                <a:spcPts val="200"/>
              </a:spcBef>
              <a:defRPr sz="2000"/>
            </a:lvl2pPr>
            <a:lvl3pPr>
              <a:spcBef>
                <a:spcPts val="200"/>
              </a:spcBef>
              <a:defRPr sz="1800"/>
            </a:lvl3pPr>
            <a:lvl4pPr>
              <a:spcBef>
                <a:spcPts val="200"/>
              </a:spcBef>
              <a:defRPr sz="1600"/>
            </a:lvl4pPr>
            <a:lvl5pPr>
              <a:spcBef>
                <a:spcPts val="2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464F61"/>
                </a:solidFill>
                <a:effectLst/>
                <a:uLnTx/>
                <a:uFillTx/>
                <a:latin typeface="Arial"/>
                <a:ea typeface="+mn-ea"/>
                <a:cs typeface="+mn-cs"/>
              </a:rPr>
              <a:t>12 June 2014</a:t>
            </a:r>
          </a:p>
        </p:txBody>
      </p:sp>
      <p:sp>
        <p:nvSpPr>
          <p:cNvPr id="6" name="Slide Number Placeholder 5"/>
          <p:cNvSpPr>
            <a:spLocks noGrp="1"/>
          </p:cNvSpPr>
          <p:nvPr>
            <p:ph type="sldNum" sz="quarter" idx="12"/>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1966A91B-2C49-4308-9EBC-7A6C490B0A71}" type="slidenum">
              <a:rPr kumimoji="0" lang="en-US" sz="700" b="0" i="0" u="none" strike="noStrike" kern="1200" cap="none" spc="0" normalizeH="0" baseline="0" noProof="0" smtClean="0">
                <a:ln>
                  <a:noFill/>
                </a:ln>
                <a:solidFill>
                  <a:srgbClr val="464F61"/>
                </a:solidFill>
                <a:effectLst/>
                <a:uLnTx/>
                <a:uFillTx/>
                <a:latin typeface="Arial"/>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a:ln>
                <a:noFill/>
              </a:ln>
              <a:solidFill>
                <a:srgbClr val="464F61"/>
              </a:solidFill>
              <a:effectLst/>
              <a:uLnTx/>
              <a:uFillTx/>
              <a:latin typeface="Arial"/>
              <a:ea typeface="+mn-ea"/>
              <a:cs typeface="+mn-cs"/>
            </a:endParaRPr>
          </a:p>
        </p:txBody>
      </p:sp>
    </p:spTree>
    <p:extLst>
      <p:ext uri="{BB962C8B-B14F-4D97-AF65-F5344CB8AC3E}">
        <p14:creationId xmlns:p14="http://schemas.microsoft.com/office/powerpoint/2010/main" val="37922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ATH: TOC, short">
    <p:spTree>
      <p:nvGrpSpPr>
        <p:cNvPr id="1" name=""/>
        <p:cNvGrpSpPr/>
        <p:nvPr/>
      </p:nvGrpSpPr>
      <p:grpSpPr>
        <a:xfrm>
          <a:off x="0" y="0"/>
          <a:ext cx="0" cy="0"/>
          <a:chOff x="0" y="0"/>
          <a:chExt cx="0" cy="0"/>
        </a:xfrm>
      </p:grpSpPr>
      <p:sp>
        <p:nvSpPr>
          <p:cNvPr id="3" name="Text Placeholder 4"/>
          <p:cNvSpPr>
            <a:spLocks noGrp="1"/>
          </p:cNvSpPr>
          <p:nvPr>
            <p:ph type="body" sz="quarter" idx="13" hasCustomPrompt="1"/>
          </p:nvPr>
        </p:nvSpPr>
        <p:spPr>
          <a:xfrm>
            <a:off x="2680138" y="4767068"/>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4" name="Text Placeholder 4"/>
          <p:cNvSpPr>
            <a:spLocks noGrp="1"/>
          </p:cNvSpPr>
          <p:nvPr>
            <p:ph type="body" sz="quarter" idx="15" hasCustomPrompt="1"/>
          </p:nvPr>
        </p:nvSpPr>
        <p:spPr>
          <a:xfrm>
            <a:off x="2680138" y="5404680"/>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5" name="Rectangle 4"/>
          <p:cNvSpPr/>
          <p:nvPr/>
        </p:nvSpPr>
        <p:spPr>
          <a:xfrm>
            <a:off x="532737" y="6257676"/>
            <a:ext cx="11131826" cy="461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4"/>
          <p:cNvSpPr>
            <a:spLocks noGrp="1"/>
          </p:cNvSpPr>
          <p:nvPr>
            <p:ph type="body" sz="quarter" idx="20" hasCustomPrompt="1"/>
          </p:nvPr>
        </p:nvSpPr>
        <p:spPr>
          <a:xfrm>
            <a:off x="2680138" y="3486324"/>
            <a:ext cx="7034924" cy="538920"/>
          </a:xfrm>
          <a:prstGeom prst="rect">
            <a:avLst/>
          </a:prstGeom>
        </p:spPr>
        <p:txBody>
          <a:bodyPr lIns="0" tIns="0" rIns="0" bIns="0"/>
          <a:lstStyle>
            <a:lvl1pPr>
              <a:defRPr sz="3200">
                <a:solidFill>
                  <a:schemeClr val="tx1"/>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active</a:t>
            </a:r>
            <a:endParaRPr lang="en-US" sz="1400" dirty="0">
              <a:latin typeface="Arial" panose="020B0604020202020204" pitchFamily="34" charset="0"/>
              <a:cs typeface="Arial" panose="020B0604020202020204" pitchFamily="34" charset="0"/>
            </a:endParaRPr>
          </a:p>
        </p:txBody>
      </p:sp>
      <p:sp>
        <p:nvSpPr>
          <p:cNvPr id="7" name="Text Placeholder 4"/>
          <p:cNvSpPr>
            <a:spLocks noGrp="1"/>
          </p:cNvSpPr>
          <p:nvPr>
            <p:ph type="body" sz="quarter" idx="21" hasCustomPrompt="1"/>
          </p:nvPr>
        </p:nvSpPr>
        <p:spPr>
          <a:xfrm>
            <a:off x="2680138" y="4123487"/>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8" name="Text Placeholder 4"/>
          <p:cNvSpPr>
            <a:spLocks noGrp="1"/>
          </p:cNvSpPr>
          <p:nvPr>
            <p:ph type="body" sz="quarter" idx="25" hasCustomPrompt="1"/>
          </p:nvPr>
        </p:nvSpPr>
        <p:spPr>
          <a:xfrm>
            <a:off x="762000" y="3486324"/>
            <a:ext cx="633248" cy="538920"/>
          </a:xfrm>
          <a:prstGeom prst="rect">
            <a:avLst/>
          </a:prstGeom>
        </p:spPr>
        <p:txBody>
          <a:bodyPr lIns="0" tIns="0" rIns="0" bIns="0"/>
          <a:lstStyle>
            <a:lvl1pPr>
              <a:defRPr sz="3200">
                <a:solidFill>
                  <a:schemeClr val="accent1"/>
                </a:solidFill>
              </a:defRPr>
            </a:lvl1pPr>
          </a:lstStyle>
          <a:p>
            <a:pPr lvl="0"/>
            <a:r>
              <a:rPr lang="en-US" dirty="0"/>
              <a:t>1</a:t>
            </a:r>
          </a:p>
        </p:txBody>
      </p:sp>
      <p:sp>
        <p:nvSpPr>
          <p:cNvPr id="9" name="Text Placeholder 4"/>
          <p:cNvSpPr>
            <a:spLocks noGrp="1"/>
          </p:cNvSpPr>
          <p:nvPr>
            <p:ph type="body" sz="quarter" idx="26" hasCustomPrompt="1"/>
          </p:nvPr>
        </p:nvSpPr>
        <p:spPr>
          <a:xfrm>
            <a:off x="762000" y="4124644"/>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2</a:t>
            </a:r>
          </a:p>
        </p:txBody>
      </p:sp>
      <p:sp>
        <p:nvSpPr>
          <p:cNvPr id="10" name="Text Placeholder 4"/>
          <p:cNvSpPr>
            <a:spLocks noGrp="1"/>
          </p:cNvSpPr>
          <p:nvPr>
            <p:ph type="body" sz="quarter" idx="27" hasCustomPrompt="1"/>
          </p:nvPr>
        </p:nvSpPr>
        <p:spPr>
          <a:xfrm>
            <a:off x="762000" y="4767068"/>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3</a:t>
            </a:r>
          </a:p>
        </p:txBody>
      </p:sp>
      <p:sp>
        <p:nvSpPr>
          <p:cNvPr id="11" name="Text Placeholder 4"/>
          <p:cNvSpPr>
            <a:spLocks noGrp="1"/>
          </p:cNvSpPr>
          <p:nvPr>
            <p:ph type="body" sz="quarter" idx="28" hasCustomPrompt="1"/>
          </p:nvPr>
        </p:nvSpPr>
        <p:spPr>
          <a:xfrm>
            <a:off x="762000" y="5404680"/>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4</a:t>
            </a:r>
          </a:p>
        </p:txBody>
      </p:sp>
    </p:spTree>
    <p:extLst>
      <p:ext uri="{BB962C8B-B14F-4D97-AF65-F5344CB8AC3E}">
        <p14:creationId xmlns:p14="http://schemas.microsoft.com/office/powerpoint/2010/main" val="115743591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TH: TOC, long">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762000" y="931587"/>
            <a:ext cx="633248" cy="538920"/>
          </a:xfrm>
          <a:prstGeom prst="rect">
            <a:avLst/>
          </a:prstGeom>
        </p:spPr>
        <p:txBody>
          <a:bodyPr lIns="0" tIns="0" rIns="0" bIns="0"/>
          <a:lstStyle>
            <a:lvl1pPr>
              <a:defRPr sz="3200">
                <a:solidFill>
                  <a:schemeClr val="accent1"/>
                </a:solidFill>
              </a:defRPr>
            </a:lvl1pPr>
          </a:lstStyle>
          <a:p>
            <a:pPr lvl="0"/>
            <a:r>
              <a:rPr lang="en-US" dirty="0"/>
              <a:t>1</a:t>
            </a:r>
          </a:p>
        </p:txBody>
      </p:sp>
      <p:sp>
        <p:nvSpPr>
          <p:cNvPr id="4" name="Text Placeholder 4"/>
          <p:cNvSpPr>
            <a:spLocks noGrp="1"/>
          </p:cNvSpPr>
          <p:nvPr>
            <p:ph type="body" sz="quarter" idx="11" hasCustomPrompt="1"/>
          </p:nvPr>
        </p:nvSpPr>
        <p:spPr>
          <a:xfrm>
            <a:off x="2680138" y="931587"/>
            <a:ext cx="7034924" cy="538920"/>
          </a:xfrm>
          <a:prstGeom prst="rect">
            <a:avLst/>
          </a:prstGeom>
        </p:spPr>
        <p:txBody>
          <a:bodyPr lIns="0" tIns="0" rIns="0" bIns="0"/>
          <a:lstStyle>
            <a:lvl1pPr>
              <a:defRPr sz="3200">
                <a:solidFill>
                  <a:schemeClr val="tx1"/>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active</a:t>
            </a:r>
            <a:endParaRPr lang="en-US" sz="1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2" hasCustomPrompt="1"/>
          </p:nvPr>
        </p:nvSpPr>
        <p:spPr>
          <a:xfrm>
            <a:off x="762000" y="1569907"/>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2</a:t>
            </a:r>
          </a:p>
        </p:txBody>
      </p:sp>
      <p:sp>
        <p:nvSpPr>
          <p:cNvPr id="6" name="Text Placeholder 4"/>
          <p:cNvSpPr>
            <a:spLocks noGrp="1"/>
          </p:cNvSpPr>
          <p:nvPr>
            <p:ph type="body" sz="quarter" idx="13" hasCustomPrompt="1"/>
          </p:nvPr>
        </p:nvSpPr>
        <p:spPr>
          <a:xfrm>
            <a:off x="2680138" y="4767068"/>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7" name="Text Placeholder 4"/>
          <p:cNvSpPr>
            <a:spLocks noGrp="1"/>
          </p:cNvSpPr>
          <p:nvPr>
            <p:ph type="body" sz="quarter" idx="14" hasCustomPrompt="1"/>
          </p:nvPr>
        </p:nvSpPr>
        <p:spPr>
          <a:xfrm>
            <a:off x="762000" y="2213562"/>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3</a:t>
            </a:r>
          </a:p>
        </p:txBody>
      </p:sp>
      <p:sp>
        <p:nvSpPr>
          <p:cNvPr id="8" name="Text Placeholder 4"/>
          <p:cNvSpPr>
            <a:spLocks noGrp="1"/>
          </p:cNvSpPr>
          <p:nvPr>
            <p:ph type="body" sz="quarter" idx="15" hasCustomPrompt="1"/>
          </p:nvPr>
        </p:nvSpPr>
        <p:spPr>
          <a:xfrm>
            <a:off x="2680138" y="5404680"/>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9" name="Text Placeholder 4"/>
          <p:cNvSpPr>
            <a:spLocks noGrp="1"/>
          </p:cNvSpPr>
          <p:nvPr>
            <p:ph type="body" sz="quarter" idx="16" hasCustomPrompt="1"/>
          </p:nvPr>
        </p:nvSpPr>
        <p:spPr>
          <a:xfrm>
            <a:off x="762000" y="2849943"/>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4</a:t>
            </a:r>
          </a:p>
        </p:txBody>
      </p:sp>
      <p:sp>
        <p:nvSpPr>
          <p:cNvPr id="10" name="Rectangle 9"/>
          <p:cNvSpPr/>
          <p:nvPr/>
        </p:nvSpPr>
        <p:spPr>
          <a:xfrm>
            <a:off x="532737" y="6257676"/>
            <a:ext cx="11131826" cy="461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4"/>
          <p:cNvSpPr>
            <a:spLocks noGrp="1"/>
          </p:cNvSpPr>
          <p:nvPr>
            <p:ph type="body" sz="quarter" idx="20" hasCustomPrompt="1"/>
          </p:nvPr>
        </p:nvSpPr>
        <p:spPr>
          <a:xfrm>
            <a:off x="2680138" y="3486324"/>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21" hasCustomPrompt="1"/>
          </p:nvPr>
        </p:nvSpPr>
        <p:spPr>
          <a:xfrm>
            <a:off x="2680138" y="4123487"/>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3" name="Text Placeholder 4"/>
          <p:cNvSpPr>
            <a:spLocks noGrp="1"/>
          </p:cNvSpPr>
          <p:nvPr>
            <p:ph type="body" sz="quarter" idx="22" hasCustomPrompt="1"/>
          </p:nvPr>
        </p:nvSpPr>
        <p:spPr>
          <a:xfrm>
            <a:off x="2680138" y="2849943"/>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4" name="Text Placeholder 4"/>
          <p:cNvSpPr>
            <a:spLocks noGrp="1"/>
          </p:cNvSpPr>
          <p:nvPr>
            <p:ph type="body" sz="quarter" idx="23" hasCustomPrompt="1"/>
          </p:nvPr>
        </p:nvSpPr>
        <p:spPr>
          <a:xfrm>
            <a:off x="2680138" y="1569907"/>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5" name="Text Placeholder 4"/>
          <p:cNvSpPr>
            <a:spLocks noGrp="1"/>
          </p:cNvSpPr>
          <p:nvPr>
            <p:ph type="body" sz="quarter" idx="24" hasCustomPrompt="1"/>
          </p:nvPr>
        </p:nvSpPr>
        <p:spPr>
          <a:xfrm>
            <a:off x="2680138" y="2213562"/>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6" name="Text Placeholder 4"/>
          <p:cNvSpPr>
            <a:spLocks noGrp="1"/>
          </p:cNvSpPr>
          <p:nvPr>
            <p:ph type="body" sz="quarter" idx="25" hasCustomPrompt="1"/>
          </p:nvPr>
        </p:nvSpPr>
        <p:spPr>
          <a:xfrm>
            <a:off x="762000" y="3486324"/>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5</a:t>
            </a:r>
          </a:p>
        </p:txBody>
      </p:sp>
      <p:sp>
        <p:nvSpPr>
          <p:cNvPr id="17" name="Text Placeholder 4"/>
          <p:cNvSpPr>
            <a:spLocks noGrp="1"/>
          </p:cNvSpPr>
          <p:nvPr>
            <p:ph type="body" sz="quarter" idx="26" hasCustomPrompt="1"/>
          </p:nvPr>
        </p:nvSpPr>
        <p:spPr>
          <a:xfrm>
            <a:off x="762000" y="4124644"/>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6</a:t>
            </a:r>
          </a:p>
        </p:txBody>
      </p:sp>
      <p:sp>
        <p:nvSpPr>
          <p:cNvPr id="18" name="Text Placeholder 4"/>
          <p:cNvSpPr>
            <a:spLocks noGrp="1"/>
          </p:cNvSpPr>
          <p:nvPr>
            <p:ph type="body" sz="quarter" idx="27" hasCustomPrompt="1"/>
          </p:nvPr>
        </p:nvSpPr>
        <p:spPr>
          <a:xfrm>
            <a:off x="762000" y="4767068"/>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7</a:t>
            </a:r>
          </a:p>
        </p:txBody>
      </p:sp>
      <p:sp>
        <p:nvSpPr>
          <p:cNvPr id="19" name="Text Placeholder 4"/>
          <p:cNvSpPr>
            <a:spLocks noGrp="1"/>
          </p:cNvSpPr>
          <p:nvPr>
            <p:ph type="body" sz="quarter" idx="28" hasCustomPrompt="1"/>
          </p:nvPr>
        </p:nvSpPr>
        <p:spPr>
          <a:xfrm>
            <a:off x="762000" y="5404680"/>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8</a:t>
            </a:r>
          </a:p>
        </p:txBody>
      </p:sp>
    </p:spTree>
    <p:extLst>
      <p:ext uri="{BB962C8B-B14F-4D97-AF65-F5344CB8AC3E}">
        <p14:creationId xmlns:p14="http://schemas.microsoft.com/office/powerpoint/2010/main" val="147199557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TH: Red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2392"/>
            <a:ext cx="12192000" cy="850286"/>
          </a:xfrm>
          <a:prstGeom prst="rect">
            <a:avLst/>
          </a:prstGeom>
        </p:spPr>
      </p:pic>
    </p:spTree>
    <p:extLst>
      <p:ext uri="{BB962C8B-B14F-4D97-AF65-F5344CB8AC3E}">
        <p14:creationId xmlns:p14="http://schemas.microsoft.com/office/powerpoint/2010/main" val="21691706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TH: Purple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2392"/>
            <a:ext cx="12191999" cy="850286"/>
          </a:xfrm>
          <a:prstGeom prst="rect">
            <a:avLst/>
          </a:prstGeom>
        </p:spPr>
      </p:pic>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spTree>
    <p:extLst>
      <p:ext uri="{BB962C8B-B14F-4D97-AF65-F5344CB8AC3E}">
        <p14:creationId xmlns:p14="http://schemas.microsoft.com/office/powerpoint/2010/main" val="139601019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7"/>
          <a:stretch>
            <a:fillRect/>
          </a:stretch>
        </p:blipFill>
        <p:spPr>
          <a:xfrm>
            <a:off x="10786526" y="6286500"/>
            <a:ext cx="685309" cy="294957"/>
          </a:xfrm>
          <a:prstGeom prst="rect">
            <a:avLst/>
          </a:prstGeom>
        </p:spPr>
      </p:pic>
      <p:sp>
        <p:nvSpPr>
          <p:cNvPr id="4" name="Title Placeholder 3"/>
          <p:cNvSpPr>
            <a:spLocks noGrp="1"/>
          </p:cNvSpPr>
          <p:nvPr>
            <p:ph type="title"/>
          </p:nvPr>
        </p:nvSpPr>
        <p:spPr>
          <a:xfrm>
            <a:off x="762000" y="838199"/>
            <a:ext cx="10591800" cy="1042416"/>
          </a:xfrm>
          <a:prstGeom prst="rect">
            <a:avLst/>
          </a:prstGeom>
        </p:spPr>
        <p:txBody>
          <a:bodyPr vert="horz" lIns="0" tIns="0" rIns="0" bIns="0" rtlCol="0" anchor="ctr">
            <a:normAutofit/>
          </a:bodyPr>
          <a:lstStyle/>
          <a:p>
            <a:pPr marL="0" marR="0" lvl="0" indent="0" algn="l" defTabSz="609585" rtl="0" eaLnBrk="1" fontAlgn="base" latinLnBrk="0" hangingPunct="1">
              <a:lnSpc>
                <a:spcPts val="4000"/>
              </a:lnSpc>
              <a:spcBef>
                <a:spcPct val="20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65050"/>
                </a:solidFill>
                <a:effectLst/>
                <a:uLnTx/>
                <a:uFillTx/>
                <a:latin typeface="Arial" panose="020B0604020202020204" pitchFamily="34" charset="0"/>
                <a:cs typeface="Arial" panose="020B0604020202020204" pitchFamily="34" charset="0"/>
              </a:rPr>
              <a:t>H1 – Arial 32 pt. red: Either across two columns or one column. The header can fit on two lines if needed</a:t>
            </a:r>
          </a:p>
        </p:txBody>
      </p:sp>
      <p:sp>
        <p:nvSpPr>
          <p:cNvPr id="5" name="Text Placeholder 4"/>
          <p:cNvSpPr>
            <a:spLocks noGrp="1"/>
          </p:cNvSpPr>
          <p:nvPr>
            <p:ph type="body" idx="1"/>
          </p:nvPr>
        </p:nvSpPr>
        <p:spPr>
          <a:xfrm>
            <a:off x="762000" y="2019299"/>
            <a:ext cx="10591800" cy="4157663"/>
          </a:xfrm>
          <a:prstGeom prst="rect">
            <a:avLst/>
          </a:prstGeom>
        </p:spPr>
        <p:txBody>
          <a:bodyPr vert="horz" lIns="0" tIns="0" rIns="0" bIns="0" rtlCol="0">
            <a:normAutofit/>
          </a:bodyPr>
          <a:lstStyle/>
          <a:p>
            <a:pPr lvl="0"/>
            <a:r>
              <a:rPr lang="en-US" dirty="0"/>
              <a:t>Body text – Arial 16 pt., black, 18 pt. paragraph spacing after </a:t>
            </a:r>
          </a:p>
          <a:p>
            <a:pPr lvl="1"/>
            <a:r>
              <a:rPr lang="en-US" dirty="0"/>
              <a:t>Bullets – Arial 16 pt., black, 6 pt. paragraph spacing after. Last bullet - 18 pt. paragraph spacing after </a:t>
            </a:r>
          </a:p>
          <a:p>
            <a:pPr lvl="2"/>
            <a:r>
              <a:rPr lang="en-US" dirty="0"/>
              <a:t>Third level</a:t>
            </a:r>
          </a:p>
          <a:p>
            <a:pPr lvl="3"/>
            <a:r>
              <a:rPr lang="en-US" dirty="0"/>
              <a:t>Fourth level</a:t>
            </a:r>
          </a:p>
          <a:p>
            <a:pPr lvl="4"/>
            <a:r>
              <a:rPr lang="en-US" dirty="0"/>
              <a:t>Fifth level</a:t>
            </a:r>
          </a:p>
        </p:txBody>
      </p:sp>
      <p:sp>
        <p:nvSpPr>
          <p:cNvPr id="8" name="Footer Placeholder 5"/>
          <p:cNvSpPr>
            <a:spLocks noGrp="1"/>
          </p:cNvSpPr>
          <p:nvPr>
            <p:ph type="ftr" sz="quarter" idx="3"/>
          </p:nvPr>
        </p:nvSpPr>
        <p:spPr>
          <a:xfrm>
            <a:off x="943149" y="6460651"/>
            <a:ext cx="4114800" cy="165100"/>
          </a:xfrm>
          <a:prstGeom prst="rect">
            <a:avLst/>
          </a:prstGeom>
        </p:spPr>
        <p:txBody>
          <a:bodyPr vert="horz" lIns="91440" tIns="45720" rIns="91440" bIns="45720" rtlCol="0" anchor="ctr"/>
          <a:lstStyle>
            <a:lvl1pPr algn="l">
              <a:defRPr sz="700">
                <a:solidFill>
                  <a:schemeClr val="tx2"/>
                </a:solidFill>
                <a:latin typeface="+mn-lt"/>
              </a:defRPr>
            </a:lvl1pPr>
          </a:lstStyle>
          <a:p>
            <a:r>
              <a:rPr lang="en-US"/>
              <a:t>Optional footer (program team name, etc.)</a:t>
            </a:r>
            <a:endParaRPr lang="en-US" dirty="0"/>
          </a:p>
        </p:txBody>
      </p:sp>
      <p:sp>
        <p:nvSpPr>
          <p:cNvPr id="11" name="Date Placeholder 8"/>
          <p:cNvSpPr>
            <a:spLocks noGrp="1"/>
          </p:cNvSpPr>
          <p:nvPr>
            <p:ph type="dt" sz="half" idx="2"/>
          </p:nvPr>
        </p:nvSpPr>
        <p:spPr>
          <a:xfrm>
            <a:off x="764623" y="402517"/>
            <a:ext cx="4471852" cy="173736"/>
          </a:xfrm>
          <a:prstGeom prst="rect">
            <a:avLst/>
          </a:prstGeom>
        </p:spPr>
        <p:txBody>
          <a:bodyPr vert="horz" lIns="0" tIns="0" rIns="0" bIns="0" rtlCol="0" anchor="b" anchorCtr="0"/>
          <a:lstStyle>
            <a:lvl1pPr algn="l">
              <a:defRPr sz="700">
                <a:solidFill>
                  <a:schemeClr val="tx2"/>
                </a:solidFill>
                <a:latin typeface="+mn-lt"/>
              </a:defRPr>
            </a:lvl1pPr>
          </a:lstStyle>
          <a:p>
            <a:r>
              <a:rPr lang="en-US"/>
              <a:t>Presentation Title | Section Title</a:t>
            </a:r>
            <a:endParaRPr lang="en-US" dirty="0"/>
          </a:p>
        </p:txBody>
      </p:sp>
      <p:sp>
        <p:nvSpPr>
          <p:cNvPr id="13" name="Slide Number Placeholder 11"/>
          <p:cNvSpPr>
            <a:spLocks noGrp="1"/>
          </p:cNvSpPr>
          <p:nvPr>
            <p:ph type="sldNum" sz="quarter" idx="4"/>
          </p:nvPr>
        </p:nvSpPr>
        <p:spPr>
          <a:xfrm>
            <a:off x="762000" y="6460651"/>
            <a:ext cx="181149" cy="164592"/>
          </a:xfrm>
          <a:prstGeom prst="rect">
            <a:avLst/>
          </a:prstGeom>
        </p:spPr>
        <p:txBody>
          <a:bodyPr vert="horz" lIns="0" tIns="0" rIns="0" bIns="0" rtlCol="0" anchor="ctr"/>
          <a:lstStyle>
            <a:lvl1pPr algn="l">
              <a:defRPr sz="700">
                <a:solidFill>
                  <a:schemeClr val="tx2"/>
                </a:solidFill>
                <a:latin typeface="+mn-lt"/>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21608280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Lst>
  <p:transition spd="med">
    <p:fade/>
  </p:transition>
  <p:txStyles>
    <p:titleStyle>
      <a:lvl1pPr marL="0" marR="0" indent="0" algn="l" defTabSz="609585" rtl="0" eaLnBrk="1" fontAlgn="base" latinLnBrk="0" hangingPunct="1">
        <a:lnSpc>
          <a:spcPts val="4000"/>
        </a:lnSpc>
        <a:spcBef>
          <a:spcPct val="20000"/>
        </a:spcBef>
        <a:spcAft>
          <a:spcPts val="1800"/>
        </a:spcAft>
        <a:buClrTx/>
        <a:buSzTx/>
        <a:buFont typeface="Arial" panose="020B0604020202020204" pitchFamily="34" charset="0"/>
        <a:buNone/>
        <a:tabLst/>
        <a:defRPr sz="4267" b="1" kern="1200">
          <a:solidFill>
            <a:srgbClr val="454E60"/>
          </a:solidFill>
          <a:latin typeface="+mj-lt"/>
          <a:ea typeface="Arial" panose="020B0604020202020204" pitchFamily="34" charset="0"/>
          <a:cs typeface="Arial" panose="020B0604020202020204" pitchFamily="34" charset="0"/>
        </a:defRPr>
      </a:lvl1pPr>
      <a:lvl2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2pPr>
      <a:lvl3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3pPr>
      <a:lvl4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4pPr>
      <a:lvl5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5pPr>
      <a:lvl6pPr marL="609585"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6pPr>
      <a:lvl7pPr marL="1219170"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7pPr>
      <a:lvl8pPr marL="1828754"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8pPr>
      <a:lvl9pPr marL="2438339"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9pPr>
    </p:titleStyle>
    <p:body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160">
          <p15:clr>
            <a:srgbClr val="5ACBF0"/>
          </p15:clr>
        </p15:guide>
        <p15:guide id="3" pos="480">
          <p15:clr>
            <a:srgbClr val="FDE53C"/>
          </p15:clr>
        </p15:guide>
        <p15:guide id="4" orient="horz" pos="3744">
          <p15:clr>
            <a:srgbClr val="FDE53C"/>
          </p15:clr>
        </p15:guide>
        <p15:guide id="5" orient="horz" pos="528">
          <p15:clr>
            <a:srgbClr val="FDE53C"/>
          </p15:clr>
        </p15:guide>
        <p15:guide id="6" pos="7224">
          <p15:clr>
            <a:srgbClr val="FDE53C"/>
          </p15:clr>
        </p15:guide>
        <p15:guide id="7" orient="horz" pos="1272">
          <p15:clr>
            <a:srgbClr val="FDE53C"/>
          </p15:clr>
        </p15:guide>
        <p15:guide id="8" pos="3984">
          <p15:clr>
            <a:srgbClr val="FDE53C"/>
          </p15:clr>
        </p15:guide>
        <p15:guide id="9" pos="3696">
          <p15:clr>
            <a:srgbClr val="FDE53C"/>
          </p15:clr>
        </p15:guide>
        <p15:guide id="10" orient="horz" pos="4152">
          <p15:clr>
            <a:srgbClr val="FDE53C"/>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hyperlink" Target="mailto:ecarnahan@path.org" TargetMode="External"/><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hyperlink" Target="https://bidinitiative.org/" TargetMode="External"/><Relationship Id="rId4" Type="http://schemas.openxmlformats.org/officeDocument/2006/relationships/hyperlink" Target="mailto:asecor@path.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5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artArt Placeholder 1"/>
          <p:cNvSpPr>
            <a:spLocks noGrp="1"/>
          </p:cNvSpPr>
          <p:nvPr>
            <p:ph type="dgm" sz="quarter" idx="18"/>
          </p:nvPr>
        </p:nvSpPr>
        <p:spPr>
          <a:solidFill>
            <a:schemeClr val="accent2"/>
          </a:solidFill>
        </p:spPr>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9"/>
          </p:nvPr>
        </p:nvSpPr>
        <p:spPr/>
        <p:txBody>
          <a:bodyPr/>
          <a:lstStyle/>
          <a:p>
            <a:r>
              <a:rPr lang="en-US" dirty="0"/>
              <a:t>April 8, 2021</a:t>
            </a:r>
          </a:p>
        </p:txBody>
      </p:sp>
      <p:sp>
        <p:nvSpPr>
          <p:cNvPr id="5" name="Text Placeholder 4"/>
          <p:cNvSpPr>
            <a:spLocks noGrp="1"/>
          </p:cNvSpPr>
          <p:nvPr>
            <p:ph type="body" sz="quarter" idx="14"/>
          </p:nvPr>
        </p:nvSpPr>
        <p:spPr/>
        <p:txBody>
          <a:bodyPr/>
          <a:lstStyle/>
          <a:p>
            <a:r>
              <a:rPr lang="en-US" dirty="0"/>
              <a:t>Emily Carnahan, Monitoring, Evaluation, and Learning Manager, PATH</a:t>
            </a:r>
          </a:p>
          <a:p>
            <a:r>
              <a:rPr lang="en-US" dirty="0"/>
              <a:t>Andrew Secor, Monitoring &amp; Evaluation Officer, PATH</a:t>
            </a:r>
          </a:p>
        </p:txBody>
      </p:sp>
      <p:sp>
        <p:nvSpPr>
          <p:cNvPr id="6" name="Text Placeholder 5"/>
          <p:cNvSpPr>
            <a:spLocks noGrp="1"/>
          </p:cNvSpPr>
          <p:nvPr>
            <p:ph type="body" sz="quarter" idx="16"/>
          </p:nvPr>
        </p:nvSpPr>
        <p:spPr/>
        <p:txBody>
          <a:bodyPr>
            <a:normAutofit fontScale="92500" lnSpcReduction="20000"/>
          </a:bodyPr>
          <a:lstStyle/>
          <a:p>
            <a:r>
              <a:rPr lang="en-US" dirty="0"/>
              <a:t>The power of individual-level data to accelerate health impact</a:t>
            </a:r>
          </a:p>
        </p:txBody>
      </p:sp>
      <p:sp>
        <p:nvSpPr>
          <p:cNvPr id="8" name="Text Placeholder 7"/>
          <p:cNvSpPr>
            <a:spLocks noGrp="1"/>
          </p:cNvSpPr>
          <p:nvPr>
            <p:ph type="body" sz="quarter" idx="17"/>
          </p:nvPr>
        </p:nvSpPr>
        <p:spPr/>
        <p:txBody>
          <a:bodyPr/>
          <a:lstStyle/>
          <a:p>
            <a:r>
              <a:rPr lang="en-US" dirty="0"/>
              <a:t>Fred Hutch mHealth Symposium</a:t>
            </a:r>
          </a:p>
        </p:txBody>
      </p:sp>
    </p:spTree>
    <p:extLst>
      <p:ext uri="{BB962C8B-B14F-4D97-AF65-F5344CB8AC3E}">
        <p14:creationId xmlns:p14="http://schemas.microsoft.com/office/powerpoint/2010/main" val="336392715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6DEEFFD-DAF8-9847-AFFF-F4C821249803}"/>
              </a:ext>
            </a:extLst>
          </p:cNvPr>
          <p:cNvSpPr/>
          <p:nvPr/>
        </p:nvSpPr>
        <p:spPr>
          <a:xfrm>
            <a:off x="5346700" y="-2523"/>
            <a:ext cx="6881369"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800" y="1532386"/>
            <a:ext cx="2034016" cy="2034016"/>
          </a:xfrm>
          <a:prstGeom prst="rect">
            <a:avLst/>
          </a:prstGeom>
        </p:spPr>
      </p:pic>
      <p:sp>
        <p:nvSpPr>
          <p:cNvPr id="10" name="TextBox 9">
            <a:extLst>
              <a:ext uri="{FF2B5EF4-FFF2-40B4-BE49-F238E27FC236}">
                <a16:creationId xmlns:a16="http://schemas.microsoft.com/office/drawing/2014/main" id="{EDC6F821-2A9C-6F43-A124-0EC7817D152E}"/>
              </a:ext>
            </a:extLst>
          </p:cNvPr>
          <p:cNvSpPr txBox="1"/>
          <p:nvPr/>
        </p:nvSpPr>
        <p:spPr>
          <a:xfrm>
            <a:off x="762000" y="3296131"/>
            <a:ext cx="3911600" cy="478144"/>
          </a:xfrm>
          <a:prstGeom prst="rect">
            <a:avLst/>
          </a:prstGeom>
          <a:noFill/>
        </p:spPr>
        <p:txBody>
          <a:bodyPr wrap="square" lIns="0" tIns="0" rIns="0" bIns="0" rtlCol="0" anchor="t">
            <a:spAutoFit/>
          </a:body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By the numbers</a:t>
            </a:r>
          </a:p>
        </p:txBody>
      </p:sp>
      <p:sp>
        <p:nvSpPr>
          <p:cNvPr id="3" name="Text Placeholder 2"/>
          <p:cNvSpPr>
            <a:spLocks noGrp="1"/>
          </p:cNvSpPr>
          <p:nvPr>
            <p:ph type="body" sz="quarter" idx="4294967295"/>
          </p:nvPr>
        </p:nvSpPr>
        <p:spPr>
          <a:xfrm>
            <a:off x="762000" y="400050"/>
            <a:ext cx="6654800" cy="171450"/>
          </a:xfrm>
          <a:prstGeom prst="rect">
            <a:avLst/>
          </a:prstGeom>
        </p:spPr>
        <p:txBody>
          <a:bodyPr>
            <a:normAutofit fontScale="85000" lnSpcReduction="20000"/>
          </a:bodyPr>
          <a:lstStyle/>
          <a:p>
            <a:endParaRPr lang="en-US"/>
          </a:p>
        </p:txBody>
      </p:sp>
      <p:sp>
        <p:nvSpPr>
          <p:cNvPr id="4" name="Text Placeholder 3"/>
          <p:cNvSpPr>
            <a:spLocks noGrp="1"/>
          </p:cNvSpPr>
          <p:nvPr>
            <p:ph type="body" sz="quarter" idx="11"/>
          </p:nvPr>
        </p:nvSpPr>
        <p:spPr>
          <a:xfrm>
            <a:off x="1041400" y="6498907"/>
            <a:ext cx="6096000" cy="165100"/>
          </a:xfrm>
        </p:spPr>
        <p:txBody>
          <a:bodyPr anchor="t">
            <a:normAutofit/>
          </a:bodyPr>
          <a:lstStyle/>
          <a:p>
            <a:r>
              <a:rPr lang="en-US" dirty="0">
                <a:solidFill>
                  <a:schemeClr val="tx2"/>
                </a:solidFill>
                <a:ea typeface="+mn-ea"/>
                <a:cs typeface="+mn-cs"/>
              </a:rPr>
              <a:t>*These numbers are from March 2021.</a:t>
            </a:r>
          </a:p>
        </p:txBody>
      </p:sp>
      <p:sp>
        <p:nvSpPr>
          <p:cNvPr id="8" name="TextBox 7">
            <a:extLst>
              <a:ext uri="{FF2B5EF4-FFF2-40B4-BE49-F238E27FC236}">
                <a16:creationId xmlns:a16="http://schemas.microsoft.com/office/drawing/2014/main" id="{7181F69A-7416-CD44-9459-D73822EAD616}"/>
              </a:ext>
            </a:extLst>
          </p:cNvPr>
          <p:cNvSpPr txBox="1"/>
          <p:nvPr/>
        </p:nvSpPr>
        <p:spPr>
          <a:xfrm>
            <a:off x="5902643" y="2052853"/>
            <a:ext cx="4011789" cy="2281009"/>
          </a:xfrm>
          <a:prstGeom prst="rect">
            <a:avLst/>
          </a:prstGeom>
          <a:noFill/>
        </p:spPr>
        <p:txBody>
          <a:bodyPr wrap="square" lIns="0" tIns="0" rIns="0" bIns="0" rtlCol="0" anchor="t">
            <a:spAutoFit/>
          </a:bodyPr>
          <a:lstStyle/>
          <a:p>
            <a:pPr>
              <a:lnSpc>
                <a:spcPts val="2400"/>
              </a:lnSpc>
              <a:spcAft>
                <a:spcPts val="1800"/>
              </a:spcAft>
            </a:pPr>
            <a:r>
              <a:rPr lang="en-US" sz="6400" dirty="0">
                <a:latin typeface="Arial"/>
                <a:cs typeface="Arial"/>
              </a:rPr>
              <a:t>2,097,208</a:t>
            </a:r>
            <a:r>
              <a:rPr lang="en-US" sz="4400" dirty="0">
                <a:latin typeface="Arial"/>
                <a:cs typeface="Arial"/>
              </a:rPr>
              <a:t> </a:t>
            </a:r>
            <a:r>
              <a:rPr lang="en-US" sz="1700" dirty="0">
                <a:latin typeface="Arial"/>
                <a:cs typeface="Arial"/>
              </a:rPr>
              <a:t>children are registered in electronic immunization registries in Tanzania and Zambia.*</a:t>
            </a:r>
          </a:p>
          <a:p>
            <a:pPr>
              <a:lnSpc>
                <a:spcPts val="2400"/>
              </a:lnSpc>
              <a:spcAft>
                <a:spcPts val="1800"/>
              </a:spcAft>
            </a:pPr>
            <a:endParaRPr lang="en-US" sz="1700">
              <a:cs typeface="Arial" panose="020B0604020202020204" pitchFamily="34" charset="0"/>
            </a:endParaRPr>
          </a:p>
          <a:p>
            <a:pPr>
              <a:lnSpc>
                <a:spcPts val="2400"/>
              </a:lnSpc>
              <a:spcAft>
                <a:spcPts val="1800"/>
              </a:spcAft>
            </a:pPr>
            <a:endParaRPr lang="en-US" sz="17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18200" y="3840651"/>
            <a:ext cx="649224" cy="649224"/>
          </a:xfrm>
          <a:prstGeom prst="rect">
            <a:avLst/>
          </a:prstGeom>
        </p:spPr>
      </p:pic>
      <p:pic>
        <p:nvPicPr>
          <p:cNvPr id="20" name="Picture 1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50895" y="2405119"/>
            <a:ext cx="649224" cy="649224"/>
          </a:xfrm>
          <a:prstGeom prst="rect">
            <a:avLst/>
          </a:prstGeom>
        </p:spPr>
      </p:pic>
      <p:pic>
        <p:nvPicPr>
          <p:cNvPr id="22" name="Picture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40500" y="3840651"/>
            <a:ext cx="649224" cy="649224"/>
          </a:xfrm>
          <a:prstGeom prst="rect">
            <a:avLst/>
          </a:prstGeom>
        </p:spPr>
      </p:pic>
      <p:pic>
        <p:nvPicPr>
          <p:cNvPr id="23" name="Picture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62800" y="3840651"/>
            <a:ext cx="649224" cy="649224"/>
          </a:xfrm>
          <a:prstGeom prst="rect">
            <a:avLst/>
          </a:prstGeom>
        </p:spPr>
      </p:pic>
      <p:pic>
        <p:nvPicPr>
          <p:cNvPr id="24" name="Picture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86624" y="3839331"/>
            <a:ext cx="649224" cy="649224"/>
          </a:xfrm>
          <a:prstGeom prst="rect">
            <a:avLst/>
          </a:prstGeom>
        </p:spPr>
      </p:pic>
      <p:pic>
        <p:nvPicPr>
          <p:cNvPr id="25" name="Picture 2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408924" y="3834197"/>
            <a:ext cx="649224" cy="649224"/>
          </a:xfrm>
          <a:prstGeom prst="rect">
            <a:avLst/>
          </a:prstGeom>
        </p:spPr>
      </p:pic>
      <p:pic>
        <p:nvPicPr>
          <p:cNvPr id="26" name="Picture 2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31224" y="3842204"/>
            <a:ext cx="649224" cy="649224"/>
          </a:xfrm>
          <a:prstGeom prst="rect">
            <a:avLst/>
          </a:prstGeom>
        </p:spPr>
      </p:pic>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38538" y="3840651"/>
            <a:ext cx="649224" cy="649224"/>
          </a:xfrm>
          <a:prstGeom prst="rect">
            <a:avLst/>
          </a:prstGeom>
        </p:spPr>
      </p:pic>
      <p:pic>
        <p:nvPicPr>
          <p:cNvPr id="28" name="Picture 2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60838" y="3834197"/>
            <a:ext cx="649224" cy="649224"/>
          </a:xfrm>
          <a:prstGeom prst="rect">
            <a:avLst/>
          </a:prstGeom>
        </p:spPr>
      </p:pic>
      <p:pic>
        <p:nvPicPr>
          <p:cNvPr id="29" name="Picture 2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1962" y="3839331"/>
            <a:ext cx="649224" cy="649224"/>
          </a:xfrm>
          <a:prstGeom prst="rect">
            <a:avLst/>
          </a:prstGeom>
        </p:spPr>
      </p:pic>
      <p:pic>
        <p:nvPicPr>
          <p:cNvPr id="30" name="Picture 2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490452" y="3834197"/>
            <a:ext cx="649224" cy="649224"/>
          </a:xfrm>
          <a:prstGeom prst="rect">
            <a:avLst/>
          </a:prstGeom>
        </p:spPr>
      </p:pic>
      <p:pic>
        <p:nvPicPr>
          <p:cNvPr id="42" name="Picture 4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14388" y="3109610"/>
            <a:ext cx="649224" cy="649224"/>
          </a:xfrm>
          <a:prstGeom prst="rect">
            <a:avLst/>
          </a:prstGeom>
        </p:spPr>
      </p:pic>
      <p:pic>
        <p:nvPicPr>
          <p:cNvPr id="43" name="Picture 4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50912" y="3114407"/>
            <a:ext cx="649224" cy="649224"/>
          </a:xfrm>
          <a:prstGeom prst="rect">
            <a:avLst/>
          </a:prstGeom>
        </p:spPr>
      </p:pic>
      <p:pic>
        <p:nvPicPr>
          <p:cNvPr id="44" name="Picture 4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3795" y="3133131"/>
            <a:ext cx="649224" cy="649224"/>
          </a:xfrm>
          <a:prstGeom prst="rect">
            <a:avLst/>
          </a:prstGeom>
        </p:spPr>
      </p:pic>
      <p:pic>
        <p:nvPicPr>
          <p:cNvPr id="45" name="Picture 4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00319" y="3137928"/>
            <a:ext cx="649224" cy="649224"/>
          </a:xfrm>
          <a:prstGeom prst="rect">
            <a:avLst/>
          </a:prstGeom>
        </p:spPr>
      </p:pic>
      <p:pic>
        <p:nvPicPr>
          <p:cNvPr id="46" name="Picture 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4426" y="3125408"/>
            <a:ext cx="649224" cy="649224"/>
          </a:xfrm>
          <a:prstGeom prst="rect">
            <a:avLst/>
          </a:prstGeom>
        </p:spPr>
      </p:pic>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0950" y="3130205"/>
            <a:ext cx="649224" cy="649224"/>
          </a:xfrm>
          <a:prstGeom prst="rect">
            <a:avLst/>
          </a:prstGeom>
        </p:spPr>
      </p:pic>
      <p:pic>
        <p:nvPicPr>
          <p:cNvPr id="48" name="Picture 4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10062" y="2405119"/>
            <a:ext cx="649224" cy="649224"/>
          </a:xfrm>
          <a:prstGeom prst="rect">
            <a:avLst/>
          </a:prstGeom>
        </p:spPr>
      </p:pic>
      <p:pic>
        <p:nvPicPr>
          <p:cNvPr id="34" name="Picture 3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14388" y="4571978"/>
            <a:ext cx="649224" cy="649224"/>
          </a:xfrm>
          <a:prstGeom prst="rect">
            <a:avLst/>
          </a:prstGeom>
        </p:spPr>
      </p:pic>
      <p:pic>
        <p:nvPicPr>
          <p:cNvPr id="49" name="Picture 4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50912" y="4576775"/>
            <a:ext cx="649224" cy="649224"/>
          </a:xfrm>
          <a:prstGeom prst="rect">
            <a:avLst/>
          </a:prstGeom>
        </p:spPr>
      </p:pic>
      <p:pic>
        <p:nvPicPr>
          <p:cNvPr id="50" name="Picture 4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05019" y="4564255"/>
            <a:ext cx="649224" cy="649224"/>
          </a:xfrm>
          <a:prstGeom prst="rect">
            <a:avLst/>
          </a:prstGeom>
        </p:spPr>
      </p:pic>
      <p:pic>
        <p:nvPicPr>
          <p:cNvPr id="51" name="Picture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41543" y="4569052"/>
            <a:ext cx="649224" cy="649224"/>
          </a:xfrm>
          <a:prstGeom prst="rect">
            <a:avLst/>
          </a:prstGeom>
        </p:spPr>
      </p:pic>
      <p:pic>
        <p:nvPicPr>
          <p:cNvPr id="52" name="Picture 5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37432" y="4560984"/>
            <a:ext cx="649224" cy="649224"/>
          </a:xfrm>
          <a:prstGeom prst="rect">
            <a:avLst/>
          </a:prstGeom>
        </p:spPr>
      </p:pic>
      <p:pic>
        <p:nvPicPr>
          <p:cNvPr id="53" name="Picture 5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73956" y="4565781"/>
            <a:ext cx="649224" cy="649224"/>
          </a:xfrm>
          <a:prstGeom prst="rect">
            <a:avLst/>
          </a:prstGeom>
        </p:spPr>
      </p:pic>
      <p:pic>
        <p:nvPicPr>
          <p:cNvPr id="55" name="Picture 54"/>
          <p:cNvPicPr>
            <a:picLocks noChangeAspect="1"/>
          </p:cNvPicPr>
          <p:nvPr/>
        </p:nvPicPr>
        <p:blipFill>
          <a:blip r:embed="rId9"/>
          <a:stretch>
            <a:fillRect/>
          </a:stretch>
        </p:blipFill>
        <p:spPr>
          <a:xfrm>
            <a:off x="10795491" y="6286500"/>
            <a:ext cx="685309" cy="294957"/>
          </a:xfrm>
          <a:prstGeom prst="rect">
            <a:avLst/>
          </a:prstGeom>
        </p:spPr>
      </p:pic>
    </p:spTree>
    <p:extLst>
      <p:ext uri="{BB962C8B-B14F-4D97-AF65-F5344CB8AC3E}">
        <p14:creationId xmlns:p14="http://schemas.microsoft.com/office/powerpoint/2010/main" val="427605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19103" y="2089430"/>
            <a:ext cx="649224" cy="649224"/>
          </a:xfrm>
          <a:prstGeom prst="rect">
            <a:avLst/>
          </a:prstGeom>
        </p:spPr>
      </p:pic>
      <p:sp>
        <p:nvSpPr>
          <p:cNvPr id="12" name="Rectangle 11">
            <a:extLst>
              <a:ext uri="{FF2B5EF4-FFF2-40B4-BE49-F238E27FC236}">
                <a16:creationId xmlns:a16="http://schemas.microsoft.com/office/drawing/2014/main" id="{A6DEEFFD-DAF8-9847-AFFF-F4C821249803}"/>
              </a:ext>
            </a:extLst>
          </p:cNvPr>
          <p:cNvSpPr/>
          <p:nvPr/>
        </p:nvSpPr>
        <p:spPr>
          <a:xfrm>
            <a:off x="0" y="-2523"/>
            <a:ext cx="12228069"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762000" y="2133603"/>
            <a:ext cx="3987421" cy="1467850"/>
          </a:xfrm>
        </p:spPr>
        <p:txBody>
          <a:bodyPr anchor="t"/>
          <a:lstStyle/>
          <a:p>
            <a:r>
              <a:rPr lang="en-US" sz="3000" dirty="0">
                <a:solidFill>
                  <a:schemeClr val="accent1"/>
                </a:solidFill>
              </a:rPr>
              <a:t>The art of the possible</a:t>
            </a:r>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0"/>
          </p:nvPr>
        </p:nvSpPr>
        <p:spPr/>
        <p:txBody>
          <a:bodyPr/>
          <a:lstStyle/>
          <a:p>
            <a:endParaRPr lang="en-US"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62800" y="3547692"/>
            <a:ext cx="649224" cy="649224"/>
          </a:xfrm>
          <a:prstGeom prst="rect">
            <a:avLst/>
          </a:prstGeom>
        </p:spPr>
      </p:pic>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1224" y="3538091"/>
            <a:ext cx="649224" cy="649224"/>
          </a:xfrm>
          <a:prstGeom prst="rect">
            <a:avLst/>
          </a:prstGeom>
        </p:spPr>
      </p:pic>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38538" y="3495594"/>
            <a:ext cx="649224" cy="649224"/>
          </a:xfrm>
          <a:prstGeom prst="rect">
            <a:avLst/>
          </a:prstGeom>
        </p:spPr>
      </p:pic>
      <p:pic>
        <p:nvPicPr>
          <p:cNvPr id="18" name="Picture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60838" y="3489140"/>
            <a:ext cx="649224" cy="649224"/>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1962" y="3494274"/>
            <a:ext cx="649224" cy="649224"/>
          </a:xfrm>
          <a:prstGeom prst="rect">
            <a:avLst/>
          </a:prstGeom>
        </p:spPr>
      </p:pic>
      <p:pic>
        <p:nvPicPr>
          <p:cNvPr id="20" name="Picture 1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90452" y="3489140"/>
            <a:ext cx="649224" cy="649224"/>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14388" y="4226921"/>
            <a:ext cx="649224" cy="649224"/>
          </a:xfrm>
          <a:prstGeom prst="rect">
            <a:avLst/>
          </a:prstGeom>
        </p:spPr>
      </p:pic>
      <p:pic>
        <p:nvPicPr>
          <p:cNvPr id="22" name="Picture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50912" y="4231718"/>
            <a:ext cx="649224" cy="649224"/>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05019" y="4219198"/>
            <a:ext cx="649224" cy="649224"/>
          </a:xfrm>
          <a:prstGeom prst="rect">
            <a:avLst/>
          </a:prstGeom>
        </p:spPr>
      </p:pic>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41543" y="4223995"/>
            <a:ext cx="649224" cy="649224"/>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37432" y="4215927"/>
            <a:ext cx="649224" cy="649224"/>
          </a:xfrm>
          <a:prstGeom prst="rect">
            <a:avLst/>
          </a:prstGeom>
        </p:spPr>
      </p:pic>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73956" y="4220724"/>
            <a:ext cx="649224" cy="649224"/>
          </a:xfrm>
          <a:prstGeom prst="rect">
            <a:avLst/>
          </a:prstGeom>
        </p:spPr>
      </p:pic>
      <p:pic>
        <p:nvPicPr>
          <p:cNvPr id="27" name="Picture 2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18200" y="3561851"/>
            <a:ext cx="649224" cy="649224"/>
          </a:xfrm>
          <a:prstGeom prst="rect">
            <a:avLst/>
          </a:prstGeom>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24623" y="2089430"/>
            <a:ext cx="649224" cy="649224"/>
          </a:xfrm>
          <a:prstGeom prst="rect">
            <a:avLst/>
          </a:prstGeom>
        </p:spPr>
      </p:pic>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40500" y="3549325"/>
            <a:ext cx="649224" cy="649224"/>
          </a:xfrm>
          <a:prstGeom prst="rect">
            <a:avLst/>
          </a:prstGeom>
        </p:spPr>
      </p:pic>
      <p:pic>
        <p:nvPicPr>
          <p:cNvPr id="30" name="Pictur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7069" y="2833462"/>
            <a:ext cx="649224" cy="649224"/>
          </a:xfrm>
          <a:prstGeom prst="rect">
            <a:avLst/>
          </a:prstGeom>
        </p:spPr>
      </p:pic>
      <p:pic>
        <p:nvPicPr>
          <p:cNvPr id="31" name="Picture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88748" y="2836475"/>
            <a:ext cx="649224" cy="649224"/>
          </a:xfrm>
          <a:prstGeom prst="rect">
            <a:avLst/>
          </a:prstGeom>
        </p:spPr>
      </p:pic>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7175" y="2821018"/>
            <a:ext cx="649224" cy="649224"/>
          </a:xfrm>
          <a:prstGeom prst="rect">
            <a:avLst/>
          </a:prstGeom>
        </p:spPr>
      </p:pic>
      <p:pic>
        <p:nvPicPr>
          <p:cNvPr id="34" name="Picture 3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4426" y="2821556"/>
            <a:ext cx="649224" cy="649224"/>
          </a:xfrm>
          <a:prstGeom prst="rect">
            <a:avLst/>
          </a:prstGeom>
        </p:spPr>
      </p:pic>
      <p:pic>
        <p:nvPicPr>
          <p:cNvPr id="35" name="Picture 3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90950" y="2826353"/>
            <a:ext cx="649224" cy="649224"/>
          </a:xfrm>
          <a:prstGeom prst="rect">
            <a:avLst/>
          </a:prstGeom>
        </p:spPr>
      </p:pic>
      <p:pic>
        <p:nvPicPr>
          <p:cNvPr id="37" name="Picture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13437" y="2836475"/>
            <a:ext cx="649224" cy="649224"/>
          </a:xfrm>
          <a:prstGeom prst="rect">
            <a:avLst/>
          </a:prstGeom>
        </p:spPr>
      </p:pic>
      <p:pic>
        <p:nvPicPr>
          <p:cNvPr id="38" name="Picture 3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05200" y="3566416"/>
            <a:ext cx="649224" cy="649224"/>
          </a:xfrm>
          <a:prstGeom prst="rect">
            <a:avLst/>
          </a:prstGeom>
        </p:spPr>
      </p:pic>
      <p:pic>
        <p:nvPicPr>
          <p:cNvPr id="39" name="Picture 3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32912" y="3547692"/>
            <a:ext cx="649224" cy="649224"/>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r="48269"/>
          <a:stretch/>
        </p:blipFill>
        <p:spPr>
          <a:xfrm>
            <a:off x="8901027" y="1106865"/>
            <a:ext cx="1092768" cy="2112385"/>
          </a:xfrm>
          <a:prstGeom prst="rect">
            <a:avLst/>
          </a:prstGeom>
        </p:spPr>
      </p:pic>
      <p:pic>
        <p:nvPicPr>
          <p:cNvPr id="42" name="Picture 4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8327" y="2090884"/>
            <a:ext cx="649224" cy="649224"/>
          </a:xfrm>
          <a:prstGeom prst="rect">
            <a:avLst/>
          </a:prstGeom>
        </p:spPr>
      </p:pic>
      <p:pic>
        <p:nvPicPr>
          <p:cNvPr id="44" name="Picture 4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33118" y="2846370"/>
            <a:ext cx="649224" cy="649224"/>
          </a:xfrm>
          <a:prstGeom prst="rect">
            <a:avLst/>
          </a:prstGeom>
        </p:spPr>
      </p:pic>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24732" y="4889686"/>
            <a:ext cx="649224" cy="649224"/>
          </a:xfrm>
          <a:prstGeom prst="rect">
            <a:avLst/>
          </a:prstGeom>
        </p:spPr>
      </p:pic>
      <p:pic>
        <p:nvPicPr>
          <p:cNvPr id="47" name="Picture 4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45383" y="4905576"/>
            <a:ext cx="649224" cy="649224"/>
          </a:xfrm>
          <a:prstGeom prst="rect">
            <a:avLst/>
          </a:prstGeom>
        </p:spPr>
      </p:pic>
      <p:pic>
        <p:nvPicPr>
          <p:cNvPr id="51" name="Picture 5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8327" y="4899651"/>
            <a:ext cx="649224" cy="649224"/>
          </a:xfrm>
          <a:prstGeom prst="rect">
            <a:avLst/>
          </a:prstGeom>
        </p:spPr>
      </p:pic>
      <p:pic>
        <p:nvPicPr>
          <p:cNvPr id="48" name="Picture 4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69879" y="4905576"/>
            <a:ext cx="649224" cy="649224"/>
          </a:xfrm>
          <a:prstGeom prst="rect">
            <a:avLst/>
          </a:prstGeom>
        </p:spPr>
      </p:pic>
      <p:pic>
        <p:nvPicPr>
          <p:cNvPr id="49" name="Picture 4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22738" y="4905576"/>
            <a:ext cx="649224" cy="649224"/>
          </a:xfrm>
          <a:prstGeom prst="rect">
            <a:avLst/>
          </a:prstGeom>
        </p:spPr>
      </p:pic>
      <p:pic>
        <p:nvPicPr>
          <p:cNvPr id="50" name="Picture 4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12659" y="4880942"/>
            <a:ext cx="649224" cy="649224"/>
          </a:xfrm>
          <a:prstGeom prst="rect">
            <a:avLst/>
          </a:prstGeom>
        </p:spPr>
      </p:pic>
      <p:pic>
        <p:nvPicPr>
          <p:cNvPr id="52" name="Picture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11329" y="4904157"/>
            <a:ext cx="649224" cy="649224"/>
          </a:xfrm>
          <a:prstGeom prst="rect">
            <a:avLst/>
          </a:prstGeom>
        </p:spPr>
      </p:pic>
      <p:pic>
        <p:nvPicPr>
          <p:cNvPr id="53" name="Picture 5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6369" y="4218603"/>
            <a:ext cx="649224" cy="649224"/>
          </a:xfrm>
          <a:prstGeom prst="rect">
            <a:avLst/>
          </a:prstGeom>
        </p:spPr>
      </p:pic>
      <p:pic>
        <p:nvPicPr>
          <p:cNvPr id="54" name="Picture 5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85345" y="4885314"/>
            <a:ext cx="649224" cy="649224"/>
          </a:xfrm>
          <a:prstGeom prst="rect">
            <a:avLst/>
          </a:prstGeom>
        </p:spPr>
      </p:pic>
      <p:pic>
        <p:nvPicPr>
          <p:cNvPr id="45" name="Picture 4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04517" y="4883414"/>
            <a:ext cx="649224" cy="649224"/>
          </a:xfrm>
          <a:prstGeom prst="rect">
            <a:avLst/>
          </a:prstGeom>
        </p:spPr>
      </p:pic>
      <p:pic>
        <p:nvPicPr>
          <p:cNvPr id="55" name="Picture 5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25168" y="4883538"/>
            <a:ext cx="649224" cy="649224"/>
          </a:xfrm>
          <a:prstGeom prst="rect">
            <a:avLst/>
          </a:prstGeom>
        </p:spPr>
      </p:pic>
      <p:pic>
        <p:nvPicPr>
          <p:cNvPr id="56" name="Picture 5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8112" y="4877613"/>
            <a:ext cx="649224" cy="649224"/>
          </a:xfrm>
          <a:prstGeom prst="rect">
            <a:avLst/>
          </a:prstGeom>
        </p:spPr>
      </p:pic>
      <p:pic>
        <p:nvPicPr>
          <p:cNvPr id="57" name="Picture 5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49664" y="4899651"/>
            <a:ext cx="649224" cy="649224"/>
          </a:xfrm>
          <a:prstGeom prst="rect">
            <a:avLst/>
          </a:prstGeom>
        </p:spPr>
      </p:pic>
      <p:pic>
        <p:nvPicPr>
          <p:cNvPr id="58" name="Picture 5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02523" y="4883538"/>
            <a:ext cx="649224" cy="649224"/>
          </a:xfrm>
          <a:prstGeom prst="rect">
            <a:avLst/>
          </a:prstGeom>
        </p:spPr>
      </p:pic>
      <p:pic>
        <p:nvPicPr>
          <p:cNvPr id="59" name="Picture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1017" y="4889686"/>
            <a:ext cx="649224" cy="649224"/>
          </a:xfrm>
          <a:prstGeom prst="rect">
            <a:avLst/>
          </a:prstGeom>
        </p:spPr>
      </p:pic>
      <p:pic>
        <p:nvPicPr>
          <p:cNvPr id="60" name="Picture 5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1597" y="4878503"/>
            <a:ext cx="649224" cy="649224"/>
          </a:xfrm>
          <a:prstGeom prst="rect">
            <a:avLst/>
          </a:prstGeom>
        </p:spPr>
      </p:pic>
      <p:pic>
        <p:nvPicPr>
          <p:cNvPr id="61" name="Picture 6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15876" y="4220724"/>
            <a:ext cx="649224" cy="649224"/>
          </a:xfrm>
          <a:prstGeom prst="rect">
            <a:avLst/>
          </a:prstGeom>
        </p:spPr>
      </p:pic>
      <p:pic>
        <p:nvPicPr>
          <p:cNvPr id="62" name="Picture 6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38176" y="4220724"/>
            <a:ext cx="649224" cy="649224"/>
          </a:xfrm>
          <a:prstGeom prst="rect">
            <a:avLst/>
          </a:prstGeom>
        </p:spPr>
      </p:pic>
      <p:pic>
        <p:nvPicPr>
          <p:cNvPr id="63" name="Picture 6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60476" y="4220724"/>
            <a:ext cx="649224" cy="649224"/>
          </a:xfrm>
          <a:prstGeom prst="rect">
            <a:avLst/>
          </a:prstGeom>
        </p:spPr>
      </p:pic>
      <p:pic>
        <p:nvPicPr>
          <p:cNvPr id="64" name="Picture 6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84300" y="4219404"/>
            <a:ext cx="649224" cy="649224"/>
          </a:xfrm>
          <a:prstGeom prst="rect">
            <a:avLst/>
          </a:prstGeom>
        </p:spPr>
      </p:pic>
      <p:pic>
        <p:nvPicPr>
          <p:cNvPr id="65" name="Picture 6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06600" y="4214270"/>
            <a:ext cx="649224" cy="649224"/>
          </a:xfrm>
          <a:prstGeom prst="rect">
            <a:avLst/>
          </a:prstGeom>
        </p:spPr>
      </p:pic>
      <p:pic>
        <p:nvPicPr>
          <p:cNvPr id="66" name="Picture 6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58555" y="3554468"/>
            <a:ext cx="649224" cy="649224"/>
          </a:xfrm>
          <a:prstGeom prst="rect">
            <a:avLst/>
          </a:prstGeom>
        </p:spPr>
      </p:pic>
      <p:pic>
        <p:nvPicPr>
          <p:cNvPr id="67" name="Picture 6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79206" y="3554592"/>
            <a:ext cx="649224" cy="649224"/>
          </a:xfrm>
          <a:prstGeom prst="rect">
            <a:avLst/>
          </a:prstGeom>
        </p:spPr>
      </p:pic>
      <p:pic>
        <p:nvPicPr>
          <p:cNvPr id="68" name="Picture 6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5055" y="3560740"/>
            <a:ext cx="649224" cy="649224"/>
          </a:xfrm>
          <a:prstGeom prst="rect">
            <a:avLst/>
          </a:prstGeom>
        </p:spPr>
      </p:pic>
      <p:pic>
        <p:nvPicPr>
          <p:cNvPr id="69" name="Picture 6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65635" y="3549557"/>
            <a:ext cx="649224" cy="649224"/>
          </a:xfrm>
          <a:prstGeom prst="rect">
            <a:avLst/>
          </a:prstGeom>
        </p:spPr>
      </p:pic>
      <p:pic>
        <p:nvPicPr>
          <p:cNvPr id="70" name="Picture 6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28126" y="5605854"/>
            <a:ext cx="649224" cy="649224"/>
          </a:xfrm>
          <a:prstGeom prst="rect">
            <a:avLst/>
          </a:prstGeom>
        </p:spPr>
      </p:pic>
      <p:pic>
        <p:nvPicPr>
          <p:cNvPr id="71" name="Picture 7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50426" y="5599400"/>
            <a:ext cx="649224" cy="649224"/>
          </a:xfrm>
          <a:prstGeom prst="rect">
            <a:avLst/>
          </a:prstGeom>
        </p:spPr>
      </p:pic>
      <p:pic>
        <p:nvPicPr>
          <p:cNvPr id="72" name="Picture 7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61550" y="5604534"/>
            <a:ext cx="649224" cy="649224"/>
          </a:xfrm>
          <a:prstGeom prst="rect">
            <a:avLst/>
          </a:prstGeom>
        </p:spPr>
      </p:pic>
      <p:pic>
        <p:nvPicPr>
          <p:cNvPr id="73" name="Picture 7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80040" y="5599400"/>
            <a:ext cx="649224" cy="649224"/>
          </a:xfrm>
          <a:prstGeom prst="rect">
            <a:avLst/>
          </a:prstGeom>
        </p:spPr>
      </p:pic>
      <p:pic>
        <p:nvPicPr>
          <p:cNvPr id="74" name="Picture 7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03976" y="6337181"/>
            <a:ext cx="649224" cy="649224"/>
          </a:xfrm>
          <a:prstGeom prst="rect">
            <a:avLst/>
          </a:prstGeom>
        </p:spPr>
      </p:pic>
      <p:pic>
        <p:nvPicPr>
          <p:cNvPr id="75" name="Picture 7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40500" y="6341978"/>
            <a:ext cx="649224" cy="649224"/>
          </a:xfrm>
          <a:prstGeom prst="rect">
            <a:avLst/>
          </a:prstGeom>
        </p:spPr>
      </p:pic>
      <p:pic>
        <p:nvPicPr>
          <p:cNvPr id="76" name="Picture 7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94607" y="6329458"/>
            <a:ext cx="649224" cy="649224"/>
          </a:xfrm>
          <a:prstGeom prst="rect">
            <a:avLst/>
          </a:prstGeom>
        </p:spPr>
      </p:pic>
      <p:pic>
        <p:nvPicPr>
          <p:cNvPr id="77" name="Picture 7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31131" y="6334255"/>
            <a:ext cx="649224" cy="649224"/>
          </a:xfrm>
          <a:prstGeom prst="rect">
            <a:avLst/>
          </a:prstGeom>
        </p:spPr>
      </p:pic>
      <p:pic>
        <p:nvPicPr>
          <p:cNvPr id="78" name="Picture 7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27020" y="6326187"/>
            <a:ext cx="649224" cy="649224"/>
          </a:xfrm>
          <a:prstGeom prst="rect">
            <a:avLst/>
          </a:prstGeom>
        </p:spPr>
      </p:pic>
      <p:pic>
        <p:nvPicPr>
          <p:cNvPr id="79" name="Picture 7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3544" y="6330984"/>
            <a:ext cx="649224" cy="649224"/>
          </a:xfrm>
          <a:prstGeom prst="rect">
            <a:avLst/>
          </a:prstGeom>
        </p:spPr>
      </p:pic>
      <p:pic>
        <p:nvPicPr>
          <p:cNvPr id="80" name="Picture 7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0953" y="5608780"/>
            <a:ext cx="649224" cy="649224"/>
          </a:xfrm>
          <a:prstGeom prst="rect">
            <a:avLst/>
          </a:prstGeom>
        </p:spPr>
      </p:pic>
      <p:pic>
        <p:nvPicPr>
          <p:cNvPr id="81" name="Picture 8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7477" y="5613577"/>
            <a:ext cx="649224" cy="649224"/>
          </a:xfrm>
          <a:prstGeom prst="rect">
            <a:avLst/>
          </a:prstGeom>
        </p:spPr>
      </p:pic>
      <p:pic>
        <p:nvPicPr>
          <p:cNvPr id="82" name="Picture 8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98108" y="5605854"/>
            <a:ext cx="649224" cy="649224"/>
          </a:xfrm>
          <a:prstGeom prst="rect">
            <a:avLst/>
          </a:prstGeom>
        </p:spPr>
      </p:pic>
      <p:pic>
        <p:nvPicPr>
          <p:cNvPr id="83" name="Picture 8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89003" y="5608450"/>
            <a:ext cx="649224" cy="649224"/>
          </a:xfrm>
          <a:prstGeom prst="rect">
            <a:avLst/>
          </a:prstGeom>
        </p:spPr>
      </p:pic>
      <p:pic>
        <p:nvPicPr>
          <p:cNvPr id="84" name="Picture 8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48170" y="5608450"/>
            <a:ext cx="649224" cy="649224"/>
          </a:xfrm>
          <a:prstGeom prst="rect">
            <a:avLst/>
          </a:prstGeom>
        </p:spPr>
      </p:pic>
      <p:cxnSp>
        <p:nvCxnSpPr>
          <p:cNvPr id="8" name="Straight Connector 7"/>
          <p:cNvCxnSpPr/>
          <p:nvPr/>
        </p:nvCxnSpPr>
        <p:spPr>
          <a:xfrm flipV="1">
            <a:off x="0" y="5063891"/>
            <a:ext cx="2065283" cy="1602699"/>
          </a:xfrm>
          <a:prstGeom prst="line">
            <a:avLst/>
          </a:prstGeom>
          <a:ln w="57150">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164317" y="4763604"/>
            <a:ext cx="2101366" cy="674982"/>
          </a:xfrm>
          <a:prstGeom prst="line">
            <a:avLst/>
          </a:prstGeom>
          <a:ln w="57150">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59" idx="2"/>
          </p:cNvCxnSpPr>
          <p:nvPr/>
        </p:nvCxnSpPr>
        <p:spPr>
          <a:xfrm>
            <a:off x="2043104" y="5047842"/>
            <a:ext cx="1602525" cy="491068"/>
          </a:xfrm>
          <a:prstGeom prst="line">
            <a:avLst/>
          </a:prstGeom>
          <a:ln w="57150">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636388" y="5453648"/>
            <a:ext cx="2356872" cy="89434"/>
          </a:xfrm>
          <a:prstGeom prst="line">
            <a:avLst/>
          </a:prstGeom>
          <a:ln w="57150">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0391932" y="2133603"/>
            <a:ext cx="1194367" cy="741681"/>
          </a:xfrm>
          <a:prstGeom prst="line">
            <a:avLst/>
          </a:prstGeom>
          <a:ln w="57150">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11644612" y="1969048"/>
            <a:ext cx="590529" cy="141199"/>
          </a:xfrm>
          <a:prstGeom prst="line">
            <a:avLst/>
          </a:prstGeom>
          <a:ln w="57150">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8207941" y="3577494"/>
            <a:ext cx="1408419" cy="1190742"/>
          </a:xfrm>
          <a:prstGeom prst="line">
            <a:avLst/>
          </a:prstGeom>
          <a:ln w="57150">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sp>
        <p:nvSpPr>
          <p:cNvPr id="99" name="Oval 98"/>
          <p:cNvSpPr/>
          <p:nvPr/>
        </p:nvSpPr>
        <p:spPr>
          <a:xfrm>
            <a:off x="2022875" y="5018171"/>
            <a:ext cx="182880" cy="18288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578409" y="5438586"/>
            <a:ext cx="182880" cy="18288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054796" y="5329712"/>
            <a:ext cx="182880" cy="18288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8118878" y="4666065"/>
            <a:ext cx="182880" cy="18288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1555779" y="2033218"/>
            <a:ext cx="182880" cy="18288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75">
            <a:off x="7034824" y="247560"/>
            <a:ext cx="4900117" cy="4900117"/>
          </a:xfrm>
          <a:prstGeom prst="rect">
            <a:avLst/>
          </a:prstGeom>
          <a:ln w="28575">
            <a:noFill/>
            <a:prstDash val="lgDash"/>
          </a:ln>
          <a:effectLst/>
        </p:spPr>
      </p:pic>
      <p:pic>
        <p:nvPicPr>
          <p:cNvPr id="108" name="Picture 10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6909" y="5594776"/>
            <a:ext cx="649224" cy="649224"/>
          </a:xfrm>
          <a:prstGeom prst="rect">
            <a:avLst/>
          </a:prstGeom>
        </p:spPr>
      </p:pic>
      <p:pic>
        <p:nvPicPr>
          <p:cNvPr id="109" name="Picture 10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17560" y="5610666"/>
            <a:ext cx="649224" cy="649224"/>
          </a:xfrm>
          <a:prstGeom prst="rect">
            <a:avLst/>
          </a:prstGeom>
        </p:spPr>
      </p:pic>
      <p:pic>
        <p:nvPicPr>
          <p:cNvPr id="110" name="Picture 10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84836" y="5586032"/>
            <a:ext cx="649224" cy="649224"/>
          </a:xfrm>
          <a:prstGeom prst="rect">
            <a:avLst/>
          </a:prstGeom>
        </p:spPr>
      </p:pic>
      <p:pic>
        <p:nvPicPr>
          <p:cNvPr id="111" name="Picture 1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7522" y="5590404"/>
            <a:ext cx="649224" cy="649224"/>
          </a:xfrm>
          <a:prstGeom prst="rect">
            <a:avLst/>
          </a:prstGeom>
        </p:spPr>
      </p:pic>
      <p:pic>
        <p:nvPicPr>
          <p:cNvPr id="112" name="Picture 1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0289" y="5582703"/>
            <a:ext cx="649224" cy="649224"/>
          </a:xfrm>
          <a:prstGeom prst="rect">
            <a:avLst/>
          </a:prstGeom>
        </p:spPr>
      </p:pic>
      <p:pic>
        <p:nvPicPr>
          <p:cNvPr id="113" name="Picture 1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90135" y="6319418"/>
            <a:ext cx="649224" cy="649224"/>
          </a:xfrm>
          <a:prstGeom prst="rect">
            <a:avLst/>
          </a:prstGeom>
        </p:spPr>
      </p:pic>
      <p:pic>
        <p:nvPicPr>
          <p:cNvPr id="114" name="Picture 1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10786" y="6335308"/>
            <a:ext cx="649224" cy="649224"/>
          </a:xfrm>
          <a:prstGeom prst="rect">
            <a:avLst/>
          </a:prstGeom>
        </p:spPr>
      </p:pic>
      <p:pic>
        <p:nvPicPr>
          <p:cNvPr id="115" name="Picture 1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78062" y="6310674"/>
            <a:ext cx="649224" cy="649224"/>
          </a:xfrm>
          <a:prstGeom prst="rect">
            <a:avLst/>
          </a:prstGeom>
        </p:spPr>
      </p:pic>
      <p:pic>
        <p:nvPicPr>
          <p:cNvPr id="116" name="Picture 1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50748" y="6315046"/>
            <a:ext cx="649224" cy="649224"/>
          </a:xfrm>
          <a:prstGeom prst="rect">
            <a:avLst/>
          </a:prstGeom>
        </p:spPr>
      </p:pic>
      <p:pic>
        <p:nvPicPr>
          <p:cNvPr id="117" name="Picture 1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13515" y="6307345"/>
            <a:ext cx="649224" cy="649224"/>
          </a:xfrm>
          <a:prstGeom prst="rect">
            <a:avLst/>
          </a:prstGeom>
        </p:spPr>
      </p:pic>
      <p:pic>
        <p:nvPicPr>
          <p:cNvPr id="118" name="Picture 1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02120" y="6309194"/>
            <a:ext cx="649224" cy="649224"/>
          </a:xfrm>
          <a:prstGeom prst="rect">
            <a:avLst/>
          </a:prstGeom>
        </p:spPr>
      </p:pic>
      <p:pic>
        <p:nvPicPr>
          <p:cNvPr id="119" name="Picture 1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93015" y="6311790"/>
            <a:ext cx="649224" cy="649224"/>
          </a:xfrm>
          <a:prstGeom prst="rect">
            <a:avLst/>
          </a:prstGeom>
        </p:spPr>
      </p:pic>
      <p:pic>
        <p:nvPicPr>
          <p:cNvPr id="120" name="Picture 11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52182" y="6311790"/>
            <a:ext cx="649224" cy="649224"/>
          </a:xfrm>
          <a:prstGeom prst="rect">
            <a:avLst/>
          </a:prstGeom>
        </p:spPr>
      </p:pic>
      <p:pic>
        <p:nvPicPr>
          <p:cNvPr id="121" name="Picture 1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51301" y="6312228"/>
            <a:ext cx="649224" cy="649224"/>
          </a:xfrm>
          <a:prstGeom prst="rect">
            <a:avLst/>
          </a:prstGeom>
        </p:spPr>
      </p:pic>
      <p:pic>
        <p:nvPicPr>
          <p:cNvPr id="122" name="Picture 1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75125" y="6310908"/>
            <a:ext cx="649224" cy="649224"/>
          </a:xfrm>
          <a:prstGeom prst="rect">
            <a:avLst/>
          </a:prstGeom>
        </p:spPr>
      </p:pic>
      <p:pic>
        <p:nvPicPr>
          <p:cNvPr id="123" name="Picture 12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97425" y="6305774"/>
            <a:ext cx="649224" cy="649224"/>
          </a:xfrm>
          <a:prstGeom prst="rect">
            <a:avLst/>
          </a:prstGeom>
        </p:spPr>
      </p:pic>
    </p:spTree>
    <p:extLst>
      <p:ext uri="{BB962C8B-B14F-4D97-AF65-F5344CB8AC3E}">
        <p14:creationId xmlns:p14="http://schemas.microsoft.com/office/powerpoint/2010/main" val="171456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22DE8-91FE-4772-8AEA-C577E831D7CF}"/>
              </a:ext>
            </a:extLst>
          </p:cNvPr>
          <p:cNvSpPr>
            <a:spLocks noGrp="1"/>
          </p:cNvSpPr>
          <p:nvPr>
            <p:ph type="body" sz="quarter" idx="13"/>
          </p:nvPr>
        </p:nvSpPr>
        <p:spPr/>
        <p:txBody>
          <a:bodyPr>
            <a:normAutofit fontScale="92500" lnSpcReduction="10000"/>
          </a:bodyPr>
          <a:lstStyle/>
          <a:p>
            <a:r>
              <a:rPr lang="en-US" dirty="0"/>
              <a:t>Added value of EIRs: an observational case study of the Tanzania Immunization Registry (TImR)</a:t>
            </a:r>
          </a:p>
          <a:p>
            <a:endParaRPr lang="en-US" dirty="0"/>
          </a:p>
        </p:txBody>
      </p:sp>
    </p:spTree>
    <p:extLst>
      <p:ext uri="{BB962C8B-B14F-4D97-AF65-F5344CB8AC3E}">
        <p14:creationId xmlns:p14="http://schemas.microsoft.com/office/powerpoint/2010/main" val="39248285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in a room&#10;&#10;Description automatically generated with medium confidence">
            <a:extLst>
              <a:ext uri="{FF2B5EF4-FFF2-40B4-BE49-F238E27FC236}">
                <a16:creationId xmlns:a16="http://schemas.microsoft.com/office/drawing/2014/main" id="{546590B7-8C30-4387-A29D-2A436CCEE12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1423" r="21423"/>
          <a:stretch>
            <a:fillRect/>
          </a:stretch>
        </p:blipFill>
        <p:spPr/>
      </p:pic>
      <p:sp>
        <p:nvSpPr>
          <p:cNvPr id="3" name="Text Placeholder 2">
            <a:extLst>
              <a:ext uri="{FF2B5EF4-FFF2-40B4-BE49-F238E27FC236}">
                <a16:creationId xmlns:a16="http://schemas.microsoft.com/office/drawing/2014/main" id="{FFAF2C3D-62F6-4329-903E-86EAFEBF57BF}"/>
              </a:ext>
            </a:extLst>
          </p:cNvPr>
          <p:cNvSpPr>
            <a:spLocks noGrp="1"/>
          </p:cNvSpPr>
          <p:nvPr>
            <p:ph type="body" sz="quarter" idx="16"/>
          </p:nvPr>
        </p:nvSpPr>
        <p:spPr>
          <a:xfrm>
            <a:off x="762001" y="1912866"/>
            <a:ext cx="5105400" cy="682066"/>
          </a:xfrm>
        </p:spPr>
        <p:txBody>
          <a:bodyPr/>
          <a:lstStyle/>
          <a:p>
            <a:r>
              <a:rPr lang="en-US" dirty="0"/>
              <a:t>Data overview</a:t>
            </a:r>
          </a:p>
        </p:txBody>
      </p:sp>
      <p:sp>
        <p:nvSpPr>
          <p:cNvPr id="4" name="Text Placeholder 3">
            <a:extLst>
              <a:ext uri="{FF2B5EF4-FFF2-40B4-BE49-F238E27FC236}">
                <a16:creationId xmlns:a16="http://schemas.microsoft.com/office/drawing/2014/main" id="{B01FABF5-2292-4DB4-8A7D-41359897A526}"/>
              </a:ext>
            </a:extLst>
          </p:cNvPr>
          <p:cNvSpPr>
            <a:spLocks noGrp="1"/>
          </p:cNvSpPr>
          <p:nvPr>
            <p:ph type="body" sz="quarter" idx="17"/>
          </p:nvPr>
        </p:nvSpPr>
        <p:spPr>
          <a:xfrm>
            <a:off x="762000" y="2871924"/>
            <a:ext cx="5105401" cy="3905251"/>
          </a:xfrm>
        </p:spPr>
        <p:txBody>
          <a:bodyPr/>
          <a:lstStyle/>
          <a:p>
            <a:pPr>
              <a:spcAft>
                <a:spcPts val="1800"/>
              </a:spcAft>
            </a:pPr>
            <a:r>
              <a:rPr lang="en-US" sz="1800" dirty="0"/>
              <a:t>EIR records from TImR from 2017 to 2019:</a:t>
            </a:r>
          </a:p>
          <a:p>
            <a:pPr marL="342900" indent="-342900">
              <a:spcAft>
                <a:spcPts val="1800"/>
              </a:spcAft>
              <a:buFont typeface="Arial" panose="020B0604020202020204" pitchFamily="34" charset="0"/>
              <a:buChar char="•"/>
            </a:pPr>
            <a:r>
              <a:rPr lang="en-US" dirty="0"/>
              <a:t>~1 million visits from ~560k unique patients;</a:t>
            </a:r>
          </a:p>
          <a:p>
            <a:pPr marL="342900" indent="-342900">
              <a:spcAft>
                <a:spcPts val="1800"/>
              </a:spcAft>
              <a:buFont typeface="Arial" panose="020B0604020202020204" pitchFamily="34" charset="0"/>
              <a:buChar char="•"/>
            </a:pPr>
            <a:r>
              <a:rPr lang="en-US" dirty="0"/>
              <a:t>57 districts in 10 regions;</a:t>
            </a:r>
          </a:p>
          <a:p>
            <a:pPr marL="342900" indent="-342900">
              <a:spcAft>
                <a:spcPts val="1800"/>
              </a:spcAft>
              <a:buFont typeface="Arial" panose="020B0604020202020204" pitchFamily="34" charset="0"/>
              <a:buChar char="•"/>
            </a:pPr>
            <a:r>
              <a:rPr lang="en-US" dirty="0"/>
              <a:t>Patients were on average younger (&lt;12 mo.) and rural, with roughly equal sex disaggregation.</a:t>
            </a:r>
          </a:p>
          <a:p>
            <a:endParaRPr lang="en-US" dirty="0"/>
          </a:p>
        </p:txBody>
      </p:sp>
      <p:pic>
        <p:nvPicPr>
          <p:cNvPr id="9" name="Picture 8">
            <a:extLst>
              <a:ext uri="{FF2B5EF4-FFF2-40B4-BE49-F238E27FC236}">
                <a16:creationId xmlns:a16="http://schemas.microsoft.com/office/drawing/2014/main" id="{AB8C9B78-2402-444C-94FD-8A448DAB6AC8}"/>
              </a:ext>
            </a:extLst>
          </p:cNvPr>
          <p:cNvPicPr>
            <a:picLocks noChangeAspect="1"/>
          </p:cNvPicPr>
          <p:nvPr/>
        </p:nvPicPr>
        <p:blipFill>
          <a:blip r:embed="rId4"/>
          <a:stretch>
            <a:fillRect/>
          </a:stretch>
        </p:blipFill>
        <p:spPr>
          <a:xfrm>
            <a:off x="10795491" y="6286500"/>
            <a:ext cx="685309" cy="294956"/>
          </a:xfrm>
          <a:prstGeom prst="rect">
            <a:avLst/>
          </a:prstGeom>
        </p:spPr>
      </p:pic>
    </p:spTree>
    <p:extLst>
      <p:ext uri="{BB962C8B-B14F-4D97-AF65-F5344CB8AC3E}">
        <p14:creationId xmlns:p14="http://schemas.microsoft.com/office/powerpoint/2010/main" val="322486775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5DB2B-2770-4F53-8122-190305F892AF}"/>
              </a:ext>
            </a:extLst>
          </p:cNvPr>
          <p:cNvSpPr>
            <a:spLocks noGrp="1"/>
          </p:cNvSpPr>
          <p:nvPr>
            <p:ph type="body" sz="quarter" idx="13"/>
          </p:nvPr>
        </p:nvSpPr>
        <p:spPr/>
        <p:txBody>
          <a:bodyPr>
            <a:normAutofit/>
          </a:bodyPr>
          <a:lstStyle/>
          <a:p>
            <a:r>
              <a:rPr lang="en-US" sz="5200" dirty="0"/>
              <a:t>Population movement and denominators</a:t>
            </a:r>
          </a:p>
          <a:p>
            <a:r>
              <a:rPr lang="en-US" sz="2800" dirty="0"/>
              <a:t>Aim: to understand patient movement between facilities and associated factors</a:t>
            </a:r>
          </a:p>
        </p:txBody>
      </p:sp>
    </p:spTree>
    <p:extLst>
      <p:ext uri="{BB962C8B-B14F-4D97-AF65-F5344CB8AC3E}">
        <p14:creationId xmlns:p14="http://schemas.microsoft.com/office/powerpoint/2010/main" val="89043591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74B749-0E32-4E4D-8920-64A3EF4FD534}"/>
              </a:ext>
            </a:extLst>
          </p:cNvPr>
          <p:cNvPicPr>
            <a:picLocks noChangeAspect="1"/>
          </p:cNvPicPr>
          <p:nvPr/>
        </p:nvPicPr>
        <p:blipFill>
          <a:blip r:embed="rId3"/>
          <a:stretch>
            <a:fillRect/>
          </a:stretch>
        </p:blipFill>
        <p:spPr>
          <a:xfrm>
            <a:off x="1866900" y="6105596"/>
            <a:ext cx="8458200" cy="361950"/>
          </a:xfrm>
          <a:prstGeom prst="rect">
            <a:avLst/>
          </a:prstGeom>
        </p:spPr>
      </p:pic>
      <p:pic>
        <p:nvPicPr>
          <p:cNvPr id="15" name="Picture 14">
            <a:extLst>
              <a:ext uri="{FF2B5EF4-FFF2-40B4-BE49-F238E27FC236}">
                <a16:creationId xmlns:a16="http://schemas.microsoft.com/office/drawing/2014/main" id="{ED7DA0E7-9EE5-4CE0-AF03-F310F477D9EF}"/>
              </a:ext>
            </a:extLst>
          </p:cNvPr>
          <p:cNvPicPr>
            <a:picLocks noChangeAspect="1"/>
          </p:cNvPicPr>
          <p:nvPr/>
        </p:nvPicPr>
        <p:blipFill>
          <a:blip r:embed="rId4"/>
          <a:stretch>
            <a:fillRect/>
          </a:stretch>
        </p:blipFill>
        <p:spPr>
          <a:xfrm>
            <a:off x="2754524" y="5745719"/>
            <a:ext cx="638175" cy="247650"/>
          </a:xfrm>
          <a:prstGeom prst="rect">
            <a:avLst/>
          </a:prstGeom>
        </p:spPr>
      </p:pic>
      <p:pic>
        <p:nvPicPr>
          <p:cNvPr id="17" name="Picture 16">
            <a:extLst>
              <a:ext uri="{FF2B5EF4-FFF2-40B4-BE49-F238E27FC236}">
                <a16:creationId xmlns:a16="http://schemas.microsoft.com/office/drawing/2014/main" id="{AC853C74-452A-40CF-824E-95427438618A}"/>
              </a:ext>
            </a:extLst>
          </p:cNvPr>
          <p:cNvPicPr>
            <a:picLocks noChangeAspect="1"/>
          </p:cNvPicPr>
          <p:nvPr/>
        </p:nvPicPr>
        <p:blipFill>
          <a:blip r:embed="rId4"/>
          <a:stretch>
            <a:fillRect/>
          </a:stretch>
        </p:blipFill>
        <p:spPr>
          <a:xfrm>
            <a:off x="9006497" y="5742204"/>
            <a:ext cx="638175" cy="247650"/>
          </a:xfrm>
          <a:prstGeom prst="rect">
            <a:avLst/>
          </a:prstGeom>
        </p:spPr>
      </p:pic>
      <p:sp>
        <p:nvSpPr>
          <p:cNvPr id="10" name="Text Placeholder 1">
            <a:extLst>
              <a:ext uri="{FF2B5EF4-FFF2-40B4-BE49-F238E27FC236}">
                <a16:creationId xmlns:a16="http://schemas.microsoft.com/office/drawing/2014/main" id="{733473E5-2A8B-4B8F-8BAE-BAF68C7AF3CF}"/>
              </a:ext>
            </a:extLst>
          </p:cNvPr>
          <p:cNvSpPr txBox="1">
            <a:spLocks/>
          </p:cNvSpPr>
          <p:nvPr/>
        </p:nvSpPr>
        <p:spPr>
          <a:xfrm>
            <a:off x="762000" y="847224"/>
            <a:ext cx="10718800" cy="1045371"/>
          </a:xfrm>
          <a:prstGeom prst="rect">
            <a:avLst/>
          </a:prstGeom>
        </p:spPr>
        <p:txBody>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a:solidFill>
                  <a:schemeClr val="accent1"/>
                </a:solidFill>
                <a:latin typeface="+mj-lt"/>
              </a:rPr>
              <a:t>Population movement and denominators </a:t>
            </a:r>
          </a:p>
        </p:txBody>
      </p:sp>
      <p:pic>
        <p:nvPicPr>
          <p:cNvPr id="19" name="Picture 18">
            <a:extLst>
              <a:ext uri="{FF2B5EF4-FFF2-40B4-BE49-F238E27FC236}">
                <a16:creationId xmlns:a16="http://schemas.microsoft.com/office/drawing/2014/main" id="{22BEE490-DAE8-484E-A3C4-6585F0DC11A4}"/>
              </a:ext>
            </a:extLst>
          </p:cNvPr>
          <p:cNvPicPr>
            <a:picLocks noChangeAspect="1"/>
          </p:cNvPicPr>
          <p:nvPr/>
        </p:nvPicPr>
        <p:blipFill>
          <a:blip r:embed="rId5"/>
          <a:stretch>
            <a:fillRect/>
          </a:stretch>
        </p:blipFill>
        <p:spPr>
          <a:xfrm>
            <a:off x="169256" y="1485057"/>
            <a:ext cx="5587224" cy="4258277"/>
          </a:xfrm>
          <a:prstGeom prst="rect">
            <a:avLst/>
          </a:prstGeom>
        </p:spPr>
      </p:pic>
      <p:pic>
        <p:nvPicPr>
          <p:cNvPr id="21" name="Picture 20">
            <a:extLst>
              <a:ext uri="{FF2B5EF4-FFF2-40B4-BE49-F238E27FC236}">
                <a16:creationId xmlns:a16="http://schemas.microsoft.com/office/drawing/2014/main" id="{6140EF3C-F5FE-437F-A55E-E0BDFAB40187}"/>
              </a:ext>
            </a:extLst>
          </p:cNvPr>
          <p:cNvPicPr>
            <a:picLocks noChangeAspect="1"/>
          </p:cNvPicPr>
          <p:nvPr/>
        </p:nvPicPr>
        <p:blipFill>
          <a:blip r:embed="rId6"/>
          <a:stretch>
            <a:fillRect/>
          </a:stretch>
        </p:blipFill>
        <p:spPr>
          <a:xfrm>
            <a:off x="6246609" y="1485057"/>
            <a:ext cx="5347227" cy="4258277"/>
          </a:xfrm>
          <a:prstGeom prst="rect">
            <a:avLst/>
          </a:prstGeom>
        </p:spPr>
      </p:pic>
      <p:sp>
        <p:nvSpPr>
          <p:cNvPr id="8" name="TextBox 7">
            <a:extLst>
              <a:ext uri="{FF2B5EF4-FFF2-40B4-BE49-F238E27FC236}">
                <a16:creationId xmlns:a16="http://schemas.microsoft.com/office/drawing/2014/main" id="{9A14CCF0-2571-40A5-930D-722EEAAC410B}"/>
              </a:ext>
            </a:extLst>
          </p:cNvPr>
          <p:cNvSpPr txBox="1"/>
          <p:nvPr/>
        </p:nvSpPr>
        <p:spPr>
          <a:xfrm>
            <a:off x="169256" y="6562142"/>
            <a:ext cx="4812647" cy="847224"/>
          </a:xfrm>
          <a:prstGeom prst="rect">
            <a:avLst/>
          </a:prstGeom>
          <a:noFill/>
        </p:spPr>
        <p:txBody>
          <a:bodyPr wrap="square" lIns="0" tIns="0" rIns="0" bIns="0" rtlCol="0">
            <a:noAutofit/>
          </a:bodyPr>
          <a:lstStyle/>
          <a:p>
            <a:pPr algn="l"/>
            <a:r>
              <a:rPr lang="en-US" sz="1600" i="1" dirty="0">
                <a:solidFill>
                  <a:schemeClr val="bg1">
                    <a:lumMod val="50000"/>
                  </a:schemeClr>
                </a:solidFill>
                <a:latin typeface="Helvetica" pitchFamily="2" charset="0"/>
              </a:rPr>
              <a:t>*Illustrative data; results are in progress.</a:t>
            </a:r>
          </a:p>
        </p:txBody>
      </p:sp>
    </p:spTree>
    <p:extLst>
      <p:ext uri="{BB962C8B-B14F-4D97-AF65-F5344CB8AC3E}">
        <p14:creationId xmlns:p14="http://schemas.microsoft.com/office/powerpoint/2010/main" val="306864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11931-A017-49FE-AA68-14B69B0C677A}"/>
              </a:ext>
            </a:extLst>
          </p:cNvPr>
          <p:cNvPicPr>
            <a:picLocks noChangeAspect="1"/>
          </p:cNvPicPr>
          <p:nvPr/>
        </p:nvPicPr>
        <p:blipFill>
          <a:blip r:embed="rId3"/>
          <a:stretch>
            <a:fillRect/>
          </a:stretch>
        </p:blipFill>
        <p:spPr>
          <a:xfrm>
            <a:off x="4728732" y="3033041"/>
            <a:ext cx="1741845" cy="1466350"/>
          </a:xfrm>
          <a:prstGeom prst="rect">
            <a:avLst/>
          </a:prstGeom>
        </p:spPr>
      </p:pic>
      <p:pic>
        <p:nvPicPr>
          <p:cNvPr id="3" name="Picture 2">
            <a:extLst>
              <a:ext uri="{FF2B5EF4-FFF2-40B4-BE49-F238E27FC236}">
                <a16:creationId xmlns:a16="http://schemas.microsoft.com/office/drawing/2014/main" id="{36C3DC08-5914-441D-B224-BADA681F63D6}"/>
              </a:ext>
            </a:extLst>
          </p:cNvPr>
          <p:cNvPicPr>
            <a:picLocks noChangeAspect="1"/>
          </p:cNvPicPr>
          <p:nvPr/>
        </p:nvPicPr>
        <p:blipFill>
          <a:blip r:embed="rId4"/>
          <a:stretch>
            <a:fillRect/>
          </a:stretch>
        </p:blipFill>
        <p:spPr>
          <a:xfrm>
            <a:off x="7891233" y="1261972"/>
            <a:ext cx="2476500" cy="5567795"/>
          </a:xfrm>
          <a:prstGeom prst="rect">
            <a:avLst/>
          </a:prstGeom>
        </p:spPr>
      </p:pic>
      <p:sp>
        <p:nvSpPr>
          <p:cNvPr id="9" name="TextBox 8">
            <a:extLst>
              <a:ext uri="{FF2B5EF4-FFF2-40B4-BE49-F238E27FC236}">
                <a16:creationId xmlns:a16="http://schemas.microsoft.com/office/drawing/2014/main" id="{47809A50-AED0-43DB-98A5-9805B3AC7E1D}"/>
              </a:ext>
            </a:extLst>
          </p:cNvPr>
          <p:cNvSpPr txBox="1"/>
          <p:nvPr/>
        </p:nvSpPr>
        <p:spPr>
          <a:xfrm>
            <a:off x="8635998" y="3599542"/>
            <a:ext cx="1088571" cy="943428"/>
          </a:xfrm>
          <a:prstGeom prst="rect">
            <a:avLst/>
          </a:prstGeom>
          <a:noFill/>
        </p:spPr>
        <p:txBody>
          <a:bodyPr wrap="square" lIns="0" tIns="0" rIns="0" bIns="0" rtlCol="0" anchor="ctr">
            <a:noAutofit/>
          </a:bodyPr>
          <a:lstStyle/>
          <a:p>
            <a:pPr algn="ctr"/>
            <a:r>
              <a:rPr lang="en-US" sz="2000" dirty="0">
                <a:solidFill>
                  <a:srgbClr val="454E60"/>
                </a:solidFill>
                <a:latin typeface="Helvetica" pitchFamily="2" charset="0"/>
              </a:rPr>
              <a:t>Health</a:t>
            </a:r>
          </a:p>
          <a:p>
            <a:pPr algn="ctr"/>
            <a:r>
              <a:rPr lang="en-US" sz="2000" dirty="0">
                <a:solidFill>
                  <a:srgbClr val="454E60"/>
                </a:solidFill>
                <a:latin typeface="Helvetica" pitchFamily="2" charset="0"/>
              </a:rPr>
              <a:t>Center</a:t>
            </a:r>
          </a:p>
        </p:txBody>
      </p:sp>
      <p:sp>
        <p:nvSpPr>
          <p:cNvPr id="10" name="TextBox 9">
            <a:extLst>
              <a:ext uri="{FF2B5EF4-FFF2-40B4-BE49-F238E27FC236}">
                <a16:creationId xmlns:a16="http://schemas.microsoft.com/office/drawing/2014/main" id="{1AE6D656-6726-40AB-A4D6-25C56D038B1E}"/>
              </a:ext>
            </a:extLst>
          </p:cNvPr>
          <p:cNvSpPr txBox="1"/>
          <p:nvPr/>
        </p:nvSpPr>
        <p:spPr>
          <a:xfrm>
            <a:off x="8635998" y="5493656"/>
            <a:ext cx="1088571" cy="943428"/>
          </a:xfrm>
          <a:prstGeom prst="rect">
            <a:avLst/>
          </a:prstGeom>
          <a:noFill/>
        </p:spPr>
        <p:txBody>
          <a:bodyPr wrap="square" lIns="0" tIns="0" rIns="0" bIns="0" rtlCol="0" anchor="ctr">
            <a:noAutofit/>
          </a:bodyPr>
          <a:lstStyle/>
          <a:p>
            <a:pPr algn="ctr"/>
            <a:r>
              <a:rPr lang="en-US" sz="2000" dirty="0">
                <a:solidFill>
                  <a:srgbClr val="454E60"/>
                </a:solidFill>
                <a:latin typeface="Helvetica" pitchFamily="2" charset="0"/>
              </a:rPr>
              <a:t>Hospital</a:t>
            </a:r>
          </a:p>
        </p:txBody>
      </p:sp>
      <p:sp>
        <p:nvSpPr>
          <p:cNvPr id="13" name="TextBox 12">
            <a:extLst>
              <a:ext uri="{FF2B5EF4-FFF2-40B4-BE49-F238E27FC236}">
                <a16:creationId xmlns:a16="http://schemas.microsoft.com/office/drawing/2014/main" id="{5A20B90E-01C0-4450-9259-DF5E3900EC43}"/>
              </a:ext>
            </a:extLst>
          </p:cNvPr>
          <p:cNvSpPr txBox="1"/>
          <p:nvPr/>
        </p:nvSpPr>
        <p:spPr>
          <a:xfrm>
            <a:off x="8443684" y="1690909"/>
            <a:ext cx="1473198" cy="943428"/>
          </a:xfrm>
          <a:prstGeom prst="rect">
            <a:avLst/>
          </a:prstGeom>
          <a:noFill/>
        </p:spPr>
        <p:txBody>
          <a:bodyPr wrap="square" lIns="0" tIns="0" rIns="0" bIns="0" rtlCol="0" anchor="ctr">
            <a:noAutofit/>
          </a:bodyPr>
          <a:lstStyle/>
          <a:p>
            <a:pPr algn="ctr"/>
            <a:r>
              <a:rPr lang="en-US" sz="2000" dirty="0">
                <a:solidFill>
                  <a:srgbClr val="454E60"/>
                </a:solidFill>
                <a:latin typeface="Helvetica" pitchFamily="2" charset="0"/>
              </a:rPr>
              <a:t>Dispensary</a:t>
            </a:r>
          </a:p>
        </p:txBody>
      </p:sp>
      <p:sp>
        <p:nvSpPr>
          <p:cNvPr id="14" name="TextBox 13">
            <a:extLst>
              <a:ext uri="{FF2B5EF4-FFF2-40B4-BE49-F238E27FC236}">
                <a16:creationId xmlns:a16="http://schemas.microsoft.com/office/drawing/2014/main" id="{BDF36B63-C0A2-410F-8D58-6E0F21D06025}"/>
              </a:ext>
            </a:extLst>
          </p:cNvPr>
          <p:cNvSpPr txBox="1"/>
          <p:nvPr/>
        </p:nvSpPr>
        <p:spPr>
          <a:xfrm>
            <a:off x="4728732" y="4501616"/>
            <a:ext cx="1730123" cy="488445"/>
          </a:xfrm>
          <a:prstGeom prst="rect">
            <a:avLst/>
          </a:prstGeom>
          <a:noFill/>
        </p:spPr>
        <p:txBody>
          <a:bodyPr wrap="square" lIns="0" tIns="0" rIns="0" bIns="0" rtlCol="0" anchor="ctr">
            <a:noAutofit/>
          </a:bodyPr>
          <a:lstStyle/>
          <a:p>
            <a:pPr algn="ctr"/>
            <a:r>
              <a:rPr lang="en-US" sz="2000" b="1" dirty="0">
                <a:solidFill>
                  <a:srgbClr val="454E60"/>
                </a:solidFill>
                <a:latin typeface="Helvetica" pitchFamily="2" charset="0"/>
              </a:rPr>
              <a:t>Health Center</a:t>
            </a:r>
          </a:p>
        </p:txBody>
      </p:sp>
      <p:sp>
        <p:nvSpPr>
          <p:cNvPr id="15" name="TextBox 14">
            <a:extLst>
              <a:ext uri="{FF2B5EF4-FFF2-40B4-BE49-F238E27FC236}">
                <a16:creationId xmlns:a16="http://schemas.microsoft.com/office/drawing/2014/main" id="{97C67192-7ECA-49C6-BF30-9B7707D29F5B}"/>
              </a:ext>
            </a:extLst>
          </p:cNvPr>
          <p:cNvSpPr txBox="1"/>
          <p:nvPr/>
        </p:nvSpPr>
        <p:spPr>
          <a:xfrm>
            <a:off x="4728546" y="217714"/>
            <a:ext cx="1730309" cy="812800"/>
          </a:xfrm>
          <a:prstGeom prst="rect">
            <a:avLst/>
          </a:prstGeom>
          <a:noFill/>
        </p:spPr>
        <p:txBody>
          <a:bodyPr wrap="square" lIns="0" tIns="0" rIns="0" bIns="0" rtlCol="0">
            <a:noAutofit/>
          </a:bodyPr>
          <a:lstStyle/>
          <a:p>
            <a:pPr algn="ctr"/>
            <a:r>
              <a:rPr lang="en-US" sz="2400" b="1" dirty="0">
                <a:solidFill>
                  <a:srgbClr val="454E60"/>
                </a:solidFill>
                <a:latin typeface="Helvetica" pitchFamily="2" charset="0"/>
              </a:rPr>
              <a:t>Assigned facility type</a:t>
            </a:r>
          </a:p>
        </p:txBody>
      </p:sp>
      <p:sp>
        <p:nvSpPr>
          <p:cNvPr id="16" name="TextBox 15">
            <a:extLst>
              <a:ext uri="{FF2B5EF4-FFF2-40B4-BE49-F238E27FC236}">
                <a16:creationId xmlns:a16="http://schemas.microsoft.com/office/drawing/2014/main" id="{8D31D041-49EF-47FE-A982-CE916EC0F719}"/>
              </a:ext>
            </a:extLst>
          </p:cNvPr>
          <p:cNvSpPr txBox="1"/>
          <p:nvPr/>
        </p:nvSpPr>
        <p:spPr>
          <a:xfrm>
            <a:off x="8315128" y="217714"/>
            <a:ext cx="1730309" cy="812800"/>
          </a:xfrm>
          <a:prstGeom prst="rect">
            <a:avLst/>
          </a:prstGeom>
          <a:noFill/>
        </p:spPr>
        <p:txBody>
          <a:bodyPr wrap="square" lIns="0" tIns="0" rIns="0" bIns="0" rtlCol="0">
            <a:noAutofit/>
          </a:bodyPr>
          <a:lstStyle/>
          <a:p>
            <a:pPr algn="ctr"/>
            <a:r>
              <a:rPr lang="en-US" sz="2400" b="1" dirty="0">
                <a:solidFill>
                  <a:srgbClr val="454E60"/>
                </a:solidFill>
                <a:latin typeface="Helvetica" pitchFamily="2" charset="0"/>
              </a:rPr>
              <a:t>Visited facility type</a:t>
            </a:r>
          </a:p>
        </p:txBody>
      </p:sp>
      <p:cxnSp>
        <p:nvCxnSpPr>
          <p:cNvPr id="18" name="Straight Arrow Connector 17">
            <a:extLst>
              <a:ext uri="{FF2B5EF4-FFF2-40B4-BE49-F238E27FC236}">
                <a16:creationId xmlns:a16="http://schemas.microsoft.com/office/drawing/2014/main" id="{FA6EC2F9-62AB-4A7B-9388-B213F37FB9D6}"/>
              </a:ext>
            </a:extLst>
          </p:cNvPr>
          <p:cNvCxnSpPr/>
          <p:nvPr/>
        </p:nvCxnSpPr>
        <p:spPr>
          <a:xfrm flipV="1">
            <a:off x="6458855" y="2162623"/>
            <a:ext cx="1856273" cy="1926787"/>
          </a:xfrm>
          <a:prstGeom prst="straightConnector1">
            <a:avLst/>
          </a:prstGeom>
          <a:ln w="82550">
            <a:solidFill>
              <a:srgbClr val="454E6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533E7F4-BB82-4872-AE26-C6F10DC4B08E}"/>
              </a:ext>
            </a:extLst>
          </p:cNvPr>
          <p:cNvCxnSpPr>
            <a:cxnSpLocks/>
          </p:cNvCxnSpPr>
          <p:nvPr/>
        </p:nvCxnSpPr>
        <p:spPr>
          <a:xfrm flipV="1">
            <a:off x="6477711" y="4058226"/>
            <a:ext cx="2135089" cy="1"/>
          </a:xfrm>
          <a:prstGeom prst="straightConnector1">
            <a:avLst/>
          </a:prstGeom>
          <a:ln w="38100">
            <a:solidFill>
              <a:srgbClr val="454E6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18783DE-5A06-4112-82AD-214DDF9A6DB6}"/>
              </a:ext>
            </a:extLst>
          </p:cNvPr>
          <p:cNvCxnSpPr>
            <a:cxnSpLocks/>
          </p:cNvCxnSpPr>
          <p:nvPr/>
        </p:nvCxnSpPr>
        <p:spPr>
          <a:xfrm>
            <a:off x="6477711" y="4067639"/>
            <a:ext cx="2047874" cy="1861477"/>
          </a:xfrm>
          <a:prstGeom prst="straightConnector1">
            <a:avLst/>
          </a:prstGeom>
          <a:ln w="57150">
            <a:solidFill>
              <a:srgbClr val="454E6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1D356A87-2C0C-4B9D-A7A7-78555B03B192}"/>
              </a:ext>
            </a:extLst>
          </p:cNvPr>
          <p:cNvSpPr txBox="1"/>
          <p:nvPr/>
        </p:nvSpPr>
        <p:spPr>
          <a:xfrm>
            <a:off x="549275" y="3362088"/>
            <a:ext cx="3369129" cy="1323439"/>
          </a:xfrm>
          <a:prstGeom prst="rect">
            <a:avLst/>
          </a:prstGeom>
          <a:noFill/>
        </p:spPr>
        <p:txBody>
          <a:bodyPr wrap="square">
            <a:spAutoFit/>
          </a:bodyPr>
          <a:lstStyle/>
          <a:p>
            <a:r>
              <a:rPr lang="en-US" sz="2000" b="1" dirty="0">
                <a:solidFill>
                  <a:srgbClr val="454E60"/>
                </a:solidFill>
                <a:latin typeface="+mj-lt"/>
              </a:rPr>
              <a:t>Visits to </a:t>
            </a:r>
            <a:r>
              <a:rPr lang="en-US" sz="2000" b="1">
                <a:solidFill>
                  <a:srgbClr val="454E60"/>
                </a:solidFill>
                <a:latin typeface="+mj-lt"/>
              </a:rPr>
              <a:t>non-assigned facilities, </a:t>
            </a:r>
            <a:r>
              <a:rPr lang="en-US" sz="2000" b="1" dirty="0">
                <a:solidFill>
                  <a:srgbClr val="454E60"/>
                </a:solidFill>
                <a:latin typeface="+mj-lt"/>
              </a:rPr>
              <a:t>by children assigned to Health Centers</a:t>
            </a:r>
            <a:endParaRPr lang="en-US" sz="2000" b="1" dirty="0"/>
          </a:p>
        </p:txBody>
      </p:sp>
      <p:sp>
        <p:nvSpPr>
          <p:cNvPr id="27" name="Text Placeholder 1">
            <a:extLst>
              <a:ext uri="{FF2B5EF4-FFF2-40B4-BE49-F238E27FC236}">
                <a16:creationId xmlns:a16="http://schemas.microsoft.com/office/drawing/2014/main" id="{986A0EF3-5FAD-404A-B13B-0094B1C8CEDA}"/>
              </a:ext>
            </a:extLst>
          </p:cNvPr>
          <p:cNvSpPr txBox="1">
            <a:spLocks/>
          </p:cNvSpPr>
          <p:nvPr/>
        </p:nvSpPr>
        <p:spPr>
          <a:xfrm>
            <a:off x="549275" y="710258"/>
            <a:ext cx="2943680" cy="1045371"/>
          </a:xfrm>
          <a:prstGeom prst="rect">
            <a:avLst/>
          </a:prstGeom>
        </p:spPr>
        <p:txBody>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a:solidFill>
                  <a:schemeClr val="accent1"/>
                </a:solidFill>
                <a:latin typeface="+mj-lt"/>
              </a:rPr>
              <a:t>Population movement and denominators </a:t>
            </a:r>
          </a:p>
        </p:txBody>
      </p:sp>
      <p:sp>
        <p:nvSpPr>
          <p:cNvPr id="20" name="TextBox 19">
            <a:extLst>
              <a:ext uri="{FF2B5EF4-FFF2-40B4-BE49-F238E27FC236}">
                <a16:creationId xmlns:a16="http://schemas.microsoft.com/office/drawing/2014/main" id="{AE1E2C60-D072-434D-871A-133E48F770CB}"/>
              </a:ext>
            </a:extLst>
          </p:cNvPr>
          <p:cNvSpPr txBox="1"/>
          <p:nvPr/>
        </p:nvSpPr>
        <p:spPr>
          <a:xfrm>
            <a:off x="169256" y="6562142"/>
            <a:ext cx="4812647" cy="847224"/>
          </a:xfrm>
          <a:prstGeom prst="rect">
            <a:avLst/>
          </a:prstGeom>
          <a:noFill/>
        </p:spPr>
        <p:txBody>
          <a:bodyPr wrap="square" lIns="0" tIns="0" rIns="0" bIns="0" rtlCol="0">
            <a:noAutofit/>
          </a:bodyPr>
          <a:lstStyle/>
          <a:p>
            <a:pPr algn="l"/>
            <a:r>
              <a:rPr lang="en-US" sz="1600" i="1" dirty="0">
                <a:solidFill>
                  <a:schemeClr val="bg1">
                    <a:lumMod val="50000"/>
                  </a:schemeClr>
                </a:solidFill>
                <a:latin typeface="Helvetica" pitchFamily="2" charset="0"/>
              </a:rPr>
              <a:t>*Illustrative data; results are in progress.</a:t>
            </a:r>
          </a:p>
        </p:txBody>
      </p:sp>
    </p:spTree>
    <p:extLst>
      <p:ext uri="{BB962C8B-B14F-4D97-AF65-F5344CB8AC3E}">
        <p14:creationId xmlns:p14="http://schemas.microsoft.com/office/powerpoint/2010/main" val="718133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5DB2B-2770-4F53-8122-190305F892AF}"/>
              </a:ext>
            </a:extLst>
          </p:cNvPr>
          <p:cNvSpPr>
            <a:spLocks noGrp="1"/>
          </p:cNvSpPr>
          <p:nvPr>
            <p:ph type="body" sz="quarter" idx="13"/>
          </p:nvPr>
        </p:nvSpPr>
        <p:spPr/>
        <p:txBody>
          <a:bodyPr>
            <a:normAutofit fontScale="92500"/>
          </a:bodyPr>
          <a:lstStyle/>
          <a:p>
            <a:r>
              <a:rPr lang="en-US" sz="5600" dirty="0"/>
              <a:t>Missed opportunities for vaccination (MOVs)</a:t>
            </a:r>
          </a:p>
          <a:p>
            <a:r>
              <a:rPr lang="en-US" sz="3000" dirty="0"/>
              <a:t>Aim: to identify MOVs and understand patient, facility, or geographic characteristics associated with MOVs</a:t>
            </a:r>
          </a:p>
        </p:txBody>
      </p:sp>
    </p:spTree>
    <p:extLst>
      <p:ext uri="{BB962C8B-B14F-4D97-AF65-F5344CB8AC3E}">
        <p14:creationId xmlns:p14="http://schemas.microsoft.com/office/powerpoint/2010/main" val="240566239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05388-D6E2-4E3E-9847-DFE3AE2C5E8A}"/>
              </a:ext>
            </a:extLst>
          </p:cNvPr>
          <p:cNvSpPr>
            <a:spLocks noGrp="1"/>
          </p:cNvSpPr>
          <p:nvPr>
            <p:ph type="body" sz="quarter" idx="14"/>
          </p:nvPr>
        </p:nvSpPr>
        <p:spPr/>
        <p:txBody>
          <a:bodyPr/>
          <a:lstStyle/>
          <a:p>
            <a:r>
              <a:rPr lang="en-US" dirty="0"/>
              <a:t>MOVs</a:t>
            </a:r>
          </a:p>
        </p:txBody>
      </p:sp>
      <p:sp>
        <p:nvSpPr>
          <p:cNvPr id="3" name="Text Placeholder 2">
            <a:extLst>
              <a:ext uri="{FF2B5EF4-FFF2-40B4-BE49-F238E27FC236}">
                <a16:creationId xmlns:a16="http://schemas.microsoft.com/office/drawing/2014/main" id="{6B476F9C-C614-4554-8B5D-73D410F7F035}"/>
              </a:ext>
            </a:extLst>
          </p:cNvPr>
          <p:cNvSpPr>
            <a:spLocks noGrp="1"/>
          </p:cNvSpPr>
          <p:nvPr>
            <p:ph type="body" sz="quarter" idx="15"/>
          </p:nvPr>
        </p:nvSpPr>
        <p:spPr>
          <a:xfrm>
            <a:off x="762000" y="1594021"/>
            <a:ext cx="10706100" cy="4819136"/>
          </a:xfrm>
        </p:spPr>
        <p:txBody>
          <a:bodyPr>
            <a:normAutofit fontScale="92500" lnSpcReduction="20000"/>
          </a:bodyPr>
          <a:lstStyle/>
          <a:p>
            <a:pPr marL="342900" indent="-342900">
              <a:spcAft>
                <a:spcPts val="1800"/>
              </a:spcAft>
              <a:buFont typeface="Arial" panose="020B0604020202020204" pitchFamily="34" charset="0"/>
              <a:buChar char="•"/>
            </a:pPr>
            <a:r>
              <a:rPr lang="en-US" sz="2800" dirty="0"/>
              <a:t>Electronic, individual-level data allows for assessment of MOVs by patient and facility characteristics (e.g., age, facility type, stockouts, etc.).</a:t>
            </a:r>
          </a:p>
          <a:p>
            <a:pPr marL="342900" indent="-342900">
              <a:spcAft>
                <a:spcPts val="1800"/>
              </a:spcAft>
              <a:buFont typeface="Arial" panose="020B0604020202020204" pitchFamily="34" charset="0"/>
              <a:buChar char="•"/>
            </a:pPr>
            <a:r>
              <a:rPr lang="en-US" sz="2800" dirty="0"/>
              <a:t>Identify facilities/districts/regions with higher rates of MOVs for targeted improvement efforts.</a:t>
            </a:r>
          </a:p>
          <a:p>
            <a:pPr marL="342900" indent="-342900">
              <a:spcAft>
                <a:spcPts val="1800"/>
              </a:spcAft>
              <a:buFont typeface="Arial" panose="020B0604020202020204" pitchFamily="34" charset="0"/>
              <a:buChar char="•"/>
            </a:pPr>
            <a:r>
              <a:rPr lang="en-US" sz="2800" dirty="0"/>
              <a:t>Identify mechanisms behind MOVs (more limited).</a:t>
            </a:r>
          </a:p>
          <a:p>
            <a:pPr marL="342900" indent="-342900">
              <a:spcAft>
                <a:spcPts val="1800"/>
              </a:spcAft>
              <a:buFont typeface="Arial" panose="020B0604020202020204" pitchFamily="34" charset="0"/>
              <a:buChar char="•"/>
            </a:pPr>
            <a:r>
              <a:rPr lang="en-US" sz="2800" dirty="0"/>
              <a:t>In our sample:</a:t>
            </a:r>
          </a:p>
          <a:p>
            <a:pPr marL="800100" lvl="1" indent="-342900">
              <a:spcAft>
                <a:spcPts val="1800"/>
              </a:spcAft>
              <a:buFont typeface="Arial" panose="020B0604020202020204" pitchFamily="34" charset="0"/>
              <a:buChar char="•"/>
            </a:pPr>
            <a:r>
              <a:rPr lang="en-US" sz="2600" dirty="0"/>
              <a:t>MOVs were higher among younger age groups (&lt;12 mo.);</a:t>
            </a:r>
          </a:p>
          <a:p>
            <a:pPr marL="800100" lvl="1" indent="-342900">
              <a:spcAft>
                <a:spcPts val="1800"/>
              </a:spcAft>
              <a:buFont typeface="Arial" panose="020B0604020202020204" pitchFamily="34" charset="0"/>
              <a:buChar char="•"/>
            </a:pPr>
            <a:r>
              <a:rPr lang="en-US" sz="2600" dirty="0"/>
              <a:t>Similar rates of MOVs by facility urbanicity and type;</a:t>
            </a:r>
          </a:p>
          <a:p>
            <a:pPr marL="800100" lvl="1" indent="-342900">
              <a:spcAft>
                <a:spcPts val="1800"/>
              </a:spcAft>
              <a:buFont typeface="Arial" panose="020B0604020202020204" pitchFamily="34" charset="0"/>
              <a:buChar char="•"/>
            </a:pPr>
            <a:r>
              <a:rPr lang="en-US" sz="2600" dirty="0"/>
              <a:t>Differing rates of MOVs by vaccine type.</a:t>
            </a:r>
          </a:p>
          <a:p>
            <a:endParaRPr lang="en-US" dirty="0"/>
          </a:p>
        </p:txBody>
      </p:sp>
    </p:spTree>
    <p:extLst>
      <p:ext uri="{BB962C8B-B14F-4D97-AF65-F5344CB8AC3E}">
        <p14:creationId xmlns:p14="http://schemas.microsoft.com/office/powerpoint/2010/main" val="61175762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0A3A7A-43B9-47C4-95C5-9762D8F1ACF0}"/>
              </a:ext>
            </a:extLst>
          </p:cNvPr>
          <p:cNvSpPr>
            <a:spLocks noGrp="1"/>
          </p:cNvSpPr>
          <p:nvPr>
            <p:ph type="title"/>
          </p:nvPr>
        </p:nvSpPr>
        <p:spPr>
          <a:xfrm>
            <a:off x="609600" y="495735"/>
            <a:ext cx="5683624" cy="1565460"/>
          </a:xfrm>
        </p:spPr>
        <p:txBody>
          <a:bodyPr>
            <a:normAutofit/>
          </a:bodyPr>
          <a:lstStyle/>
          <a:p>
            <a:r>
              <a:rPr lang="en-US" sz="3200" b="0" dirty="0">
                <a:solidFill>
                  <a:schemeClr val="accent1"/>
                </a:solidFill>
              </a:rPr>
              <a:t>Reasons for MOVs</a:t>
            </a:r>
          </a:p>
        </p:txBody>
      </p:sp>
      <p:pic>
        <p:nvPicPr>
          <p:cNvPr id="8" name="Picture 7">
            <a:extLst>
              <a:ext uri="{FF2B5EF4-FFF2-40B4-BE49-F238E27FC236}">
                <a16:creationId xmlns:a16="http://schemas.microsoft.com/office/drawing/2014/main" id="{DB5909E4-0799-4898-9F17-28188E85DAC5}"/>
              </a:ext>
            </a:extLst>
          </p:cNvPr>
          <p:cNvPicPr>
            <a:picLocks noChangeAspect="1"/>
          </p:cNvPicPr>
          <p:nvPr/>
        </p:nvPicPr>
        <p:blipFill rotWithShape="1">
          <a:blip r:embed="rId3"/>
          <a:srcRect r="30689"/>
          <a:stretch/>
        </p:blipFill>
        <p:spPr>
          <a:xfrm>
            <a:off x="2465004" y="2061195"/>
            <a:ext cx="7261991" cy="3048000"/>
          </a:xfrm>
          <a:prstGeom prst="rect">
            <a:avLst/>
          </a:prstGeom>
        </p:spPr>
      </p:pic>
      <p:pic>
        <p:nvPicPr>
          <p:cNvPr id="11" name="Picture 10">
            <a:extLst>
              <a:ext uri="{FF2B5EF4-FFF2-40B4-BE49-F238E27FC236}">
                <a16:creationId xmlns:a16="http://schemas.microsoft.com/office/drawing/2014/main" id="{434D0602-9660-4715-BD13-F6D0C9790330}"/>
              </a:ext>
            </a:extLst>
          </p:cNvPr>
          <p:cNvPicPr>
            <a:picLocks noChangeAspect="1"/>
          </p:cNvPicPr>
          <p:nvPr/>
        </p:nvPicPr>
        <p:blipFill>
          <a:blip r:embed="rId4"/>
          <a:stretch>
            <a:fillRect/>
          </a:stretch>
        </p:blipFill>
        <p:spPr>
          <a:xfrm>
            <a:off x="7114189" y="5109195"/>
            <a:ext cx="990600" cy="276225"/>
          </a:xfrm>
          <a:prstGeom prst="rect">
            <a:avLst/>
          </a:prstGeom>
        </p:spPr>
      </p:pic>
      <p:sp>
        <p:nvSpPr>
          <p:cNvPr id="6" name="TextBox 5">
            <a:extLst>
              <a:ext uri="{FF2B5EF4-FFF2-40B4-BE49-F238E27FC236}">
                <a16:creationId xmlns:a16="http://schemas.microsoft.com/office/drawing/2014/main" id="{E22BE252-BA94-4B99-80F1-401B67D99665}"/>
              </a:ext>
            </a:extLst>
          </p:cNvPr>
          <p:cNvSpPr txBox="1"/>
          <p:nvPr/>
        </p:nvSpPr>
        <p:spPr>
          <a:xfrm>
            <a:off x="169256" y="6562142"/>
            <a:ext cx="4812647" cy="847224"/>
          </a:xfrm>
          <a:prstGeom prst="rect">
            <a:avLst/>
          </a:prstGeom>
          <a:noFill/>
        </p:spPr>
        <p:txBody>
          <a:bodyPr wrap="square" lIns="0" tIns="0" rIns="0" bIns="0" rtlCol="0">
            <a:noAutofit/>
          </a:bodyPr>
          <a:lstStyle/>
          <a:p>
            <a:pPr algn="l"/>
            <a:r>
              <a:rPr lang="en-US" sz="1600" i="1" dirty="0">
                <a:solidFill>
                  <a:schemeClr val="bg1">
                    <a:lumMod val="50000"/>
                  </a:schemeClr>
                </a:solidFill>
                <a:latin typeface="Helvetica" pitchFamily="2" charset="0"/>
              </a:rPr>
              <a:t>*Illustrative data; results are in progress.</a:t>
            </a:r>
          </a:p>
        </p:txBody>
      </p:sp>
    </p:spTree>
    <p:extLst>
      <p:ext uri="{BB962C8B-B14F-4D97-AF65-F5344CB8AC3E}">
        <p14:creationId xmlns:p14="http://schemas.microsoft.com/office/powerpoint/2010/main" val="127803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4486" b="5164"/>
          <a:stretch/>
        </p:blipFill>
        <p:spPr>
          <a:xfrm>
            <a:off x="6197600" y="0"/>
            <a:ext cx="6010876" cy="6845643"/>
          </a:xfrm>
          <a:prstGeom prst="rect">
            <a:avLst/>
          </a:prstGeom>
        </p:spPr>
      </p:pic>
      <p:sp>
        <p:nvSpPr>
          <p:cNvPr id="18" name="TextBox 17">
            <a:extLst>
              <a:ext uri="{FF2B5EF4-FFF2-40B4-BE49-F238E27FC236}">
                <a16:creationId xmlns:a16="http://schemas.microsoft.com/office/drawing/2014/main" id="{1E32D78D-6544-5F49-9142-4DC5F688B499}"/>
              </a:ext>
            </a:extLst>
          </p:cNvPr>
          <p:cNvSpPr txBox="1"/>
          <p:nvPr/>
        </p:nvSpPr>
        <p:spPr>
          <a:xfrm>
            <a:off x="762000" y="2743201"/>
            <a:ext cx="5283200" cy="1482457"/>
          </a:xfrm>
          <a:prstGeom prst="rect">
            <a:avLst/>
          </a:prstGeom>
          <a:noFill/>
        </p:spPr>
        <p:txBody>
          <a:bodyPr wrap="square" lIns="0" tIns="0" rIns="0" bIns="0" rtlCol="0" anchor="t">
            <a:spAutoFit/>
          </a:bodyPr>
          <a:lstStyle/>
          <a:p>
            <a:pPr>
              <a:lnSpc>
                <a:spcPts val="4000"/>
              </a:lnSpc>
              <a:spcAft>
                <a:spcPts val="1800"/>
              </a:spcAft>
            </a:pPr>
            <a:r>
              <a:rPr lang="en-US" sz="3200" dirty="0">
                <a:solidFill>
                  <a:srgbClr val="F65050"/>
                </a:solidFill>
                <a:latin typeface="+mj-lt"/>
                <a:cs typeface="Arial" panose="020B0604020202020204" pitchFamily="34" charset="0"/>
              </a:rPr>
              <a:t>The fifth child</a:t>
            </a:r>
          </a:p>
          <a:p>
            <a:pPr>
              <a:spcAft>
                <a:spcPts val="1800"/>
              </a:spcAft>
            </a:pPr>
            <a:r>
              <a:rPr lang="en-US" sz="1600" dirty="0">
                <a:cs typeface="Arial" panose="020B0604020202020204" pitchFamily="34" charset="0"/>
              </a:rPr>
              <a:t>Without reliable health data, coupled with trained and empowered data users, health workers are not able to identify, treat, and take action to provide targeted care.</a:t>
            </a:r>
          </a:p>
        </p:txBody>
      </p:sp>
      <p:sp>
        <p:nvSpPr>
          <p:cNvPr id="3" name="Text Placeholder 2"/>
          <p:cNvSpPr>
            <a:spLocks noGrp="1"/>
          </p:cNvSpPr>
          <p:nvPr>
            <p:ph type="body" sz="quarter" idx="4294967295"/>
          </p:nvPr>
        </p:nvSpPr>
        <p:spPr>
          <a:xfrm>
            <a:off x="762000" y="400050"/>
            <a:ext cx="6654800" cy="171450"/>
          </a:xfrm>
          <a:prstGeom prst="rect">
            <a:avLst/>
          </a:prstGeom>
        </p:spPr>
        <p:txBody>
          <a:bodyPr>
            <a:normAutofit fontScale="85000" lnSpcReduction="20000"/>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7" name="Picture 6"/>
          <p:cNvPicPr>
            <a:picLocks noChangeAspect="1"/>
          </p:cNvPicPr>
          <p:nvPr/>
        </p:nvPicPr>
        <p:blipFill>
          <a:blip r:embed="rId4"/>
          <a:stretch>
            <a:fillRect/>
          </a:stretch>
        </p:blipFill>
        <p:spPr>
          <a:xfrm>
            <a:off x="10795491" y="6286500"/>
            <a:ext cx="685309" cy="294956"/>
          </a:xfrm>
          <a:prstGeom prst="rect">
            <a:avLst/>
          </a:prstGeom>
        </p:spPr>
      </p:pic>
    </p:spTree>
    <p:extLst>
      <p:ext uri="{BB962C8B-B14F-4D97-AF65-F5344CB8AC3E}">
        <p14:creationId xmlns:p14="http://schemas.microsoft.com/office/powerpoint/2010/main" val="3344755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5DB2B-2770-4F53-8122-190305F892AF}"/>
              </a:ext>
            </a:extLst>
          </p:cNvPr>
          <p:cNvSpPr>
            <a:spLocks noGrp="1"/>
          </p:cNvSpPr>
          <p:nvPr>
            <p:ph type="body" sz="quarter" idx="13"/>
          </p:nvPr>
        </p:nvSpPr>
        <p:spPr/>
        <p:txBody>
          <a:bodyPr>
            <a:normAutofit/>
          </a:bodyPr>
          <a:lstStyle/>
          <a:p>
            <a:r>
              <a:rPr lang="en-US" sz="5200" dirty="0"/>
              <a:t>Continuum of care (CoC)</a:t>
            </a:r>
          </a:p>
          <a:p>
            <a:r>
              <a:rPr lang="en-US" sz="2800" dirty="0"/>
              <a:t>Aim: to identify children who default / dropout of the continuum of care and associated characteristics</a:t>
            </a:r>
          </a:p>
        </p:txBody>
      </p:sp>
      <p:sp>
        <p:nvSpPr>
          <p:cNvPr id="3" name="TextBox 2">
            <a:extLst>
              <a:ext uri="{FF2B5EF4-FFF2-40B4-BE49-F238E27FC236}">
                <a16:creationId xmlns:a16="http://schemas.microsoft.com/office/drawing/2014/main" id="{764AAF4E-47E3-49B3-B2E9-0BEEB85B4A81}"/>
              </a:ext>
            </a:extLst>
          </p:cNvPr>
          <p:cNvSpPr txBox="1"/>
          <p:nvPr/>
        </p:nvSpPr>
        <p:spPr>
          <a:xfrm>
            <a:off x="761999" y="4586770"/>
            <a:ext cx="10457935" cy="772511"/>
          </a:xfrm>
          <a:prstGeom prst="rect">
            <a:avLst/>
          </a:prstGeom>
          <a:noFill/>
        </p:spPr>
        <p:txBody>
          <a:bodyPr wrap="square" lIns="0" tIns="0" rIns="0" bIns="0" rtlCol="0">
            <a:noAutofit/>
          </a:bodyPr>
          <a:lstStyle/>
          <a:p>
            <a:pPr algn="l"/>
            <a:r>
              <a:rPr lang="en-US" sz="1600" i="1" dirty="0">
                <a:solidFill>
                  <a:schemeClr val="bg1"/>
                </a:solidFill>
                <a:latin typeface="+mn-lt"/>
              </a:rPr>
              <a:t>Note: Analysis for CoC was restricted to children aged 12-35 months on 12/31/2019 (artificial data endpoint) and for vaccines scheduled for the first year of life (i.e., through MCV-1).</a:t>
            </a:r>
          </a:p>
        </p:txBody>
      </p:sp>
    </p:spTree>
    <p:extLst>
      <p:ext uri="{BB962C8B-B14F-4D97-AF65-F5344CB8AC3E}">
        <p14:creationId xmlns:p14="http://schemas.microsoft.com/office/powerpoint/2010/main" val="339749042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E5EF6C-311D-4B42-A146-5020E1C93504}"/>
              </a:ext>
            </a:extLst>
          </p:cNvPr>
          <p:cNvPicPr>
            <a:picLocks noChangeAspect="1"/>
          </p:cNvPicPr>
          <p:nvPr/>
        </p:nvPicPr>
        <p:blipFill>
          <a:blip r:embed="rId3"/>
          <a:stretch>
            <a:fillRect/>
          </a:stretch>
        </p:blipFill>
        <p:spPr>
          <a:xfrm>
            <a:off x="1870283" y="1189611"/>
            <a:ext cx="8451432" cy="5667768"/>
          </a:xfrm>
          <a:prstGeom prst="rect">
            <a:avLst/>
          </a:prstGeom>
        </p:spPr>
      </p:pic>
      <p:sp>
        <p:nvSpPr>
          <p:cNvPr id="4" name="Text Placeholder 1">
            <a:extLst>
              <a:ext uri="{FF2B5EF4-FFF2-40B4-BE49-F238E27FC236}">
                <a16:creationId xmlns:a16="http://schemas.microsoft.com/office/drawing/2014/main" id="{C48A5E5A-0FF3-4E4E-BD25-A66B73DB7B51}"/>
              </a:ext>
            </a:extLst>
          </p:cNvPr>
          <p:cNvSpPr txBox="1">
            <a:spLocks/>
          </p:cNvSpPr>
          <p:nvPr/>
        </p:nvSpPr>
        <p:spPr>
          <a:xfrm>
            <a:off x="762000" y="504324"/>
            <a:ext cx="10718800" cy="1045371"/>
          </a:xfrm>
          <a:prstGeom prst="rect">
            <a:avLst/>
          </a:prstGeom>
        </p:spPr>
        <p:txBody>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err="1">
                <a:solidFill>
                  <a:schemeClr val="accent1"/>
                </a:solidFill>
                <a:latin typeface="+mj-lt"/>
              </a:rPr>
              <a:t>CoC</a:t>
            </a:r>
            <a:r>
              <a:rPr lang="en-US" sz="3200" dirty="0">
                <a:solidFill>
                  <a:schemeClr val="accent1"/>
                </a:solidFill>
                <a:latin typeface="+mj-lt"/>
              </a:rPr>
              <a:t>: Doses received and timeliness</a:t>
            </a:r>
          </a:p>
        </p:txBody>
      </p:sp>
      <p:sp>
        <p:nvSpPr>
          <p:cNvPr id="2" name="TextBox 1">
            <a:extLst>
              <a:ext uri="{FF2B5EF4-FFF2-40B4-BE49-F238E27FC236}">
                <a16:creationId xmlns:a16="http://schemas.microsoft.com/office/drawing/2014/main" id="{1E8EDE5D-A091-4F11-8F8D-57611F91BA79}"/>
              </a:ext>
            </a:extLst>
          </p:cNvPr>
          <p:cNvSpPr txBox="1"/>
          <p:nvPr/>
        </p:nvSpPr>
        <p:spPr>
          <a:xfrm>
            <a:off x="246185" y="6038193"/>
            <a:ext cx="1535723" cy="550176"/>
          </a:xfrm>
          <a:prstGeom prst="rect">
            <a:avLst/>
          </a:prstGeom>
          <a:noFill/>
        </p:spPr>
        <p:txBody>
          <a:bodyPr wrap="square" lIns="0" tIns="0" rIns="0" bIns="0" rtlCol="0">
            <a:noAutofit/>
          </a:bodyPr>
          <a:lstStyle/>
          <a:p>
            <a:pPr algn="l"/>
            <a:r>
              <a:rPr lang="en-US" sz="1600" i="1" dirty="0">
                <a:solidFill>
                  <a:schemeClr val="bg1">
                    <a:lumMod val="50000"/>
                  </a:schemeClr>
                </a:solidFill>
                <a:latin typeface="Helvetica" pitchFamily="2" charset="0"/>
              </a:rPr>
              <a:t>*Illustrative example; results are in progress.</a:t>
            </a:r>
          </a:p>
        </p:txBody>
      </p:sp>
    </p:spTree>
    <p:extLst>
      <p:ext uri="{BB962C8B-B14F-4D97-AF65-F5344CB8AC3E}">
        <p14:creationId xmlns:p14="http://schemas.microsoft.com/office/powerpoint/2010/main" val="383551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384595E-BF91-4030-8A64-E123A0725352}"/>
              </a:ext>
            </a:extLst>
          </p:cNvPr>
          <p:cNvGraphicFramePr>
            <a:graphicFrameLocks noGrp="1"/>
          </p:cNvGraphicFramePr>
          <p:nvPr>
            <p:extLst>
              <p:ext uri="{D42A27DB-BD31-4B8C-83A1-F6EECF244321}">
                <p14:modId xmlns:p14="http://schemas.microsoft.com/office/powerpoint/2010/main" val="2324715352"/>
              </p:ext>
            </p:extLst>
          </p:nvPr>
        </p:nvGraphicFramePr>
        <p:xfrm>
          <a:off x="1018032" y="1549695"/>
          <a:ext cx="10155936" cy="4353966"/>
        </p:xfrm>
        <a:graphic>
          <a:graphicData uri="http://schemas.openxmlformats.org/drawingml/2006/table">
            <a:tbl>
              <a:tblPr firstRow="1" firstCol="1" bandRow="1">
                <a:tableStyleId>{B301B821-A1FF-4177-AEE7-76D212191A09}</a:tableStyleId>
              </a:tblPr>
              <a:tblGrid>
                <a:gridCol w="1066800">
                  <a:extLst>
                    <a:ext uri="{9D8B030D-6E8A-4147-A177-3AD203B41FA5}">
                      <a16:colId xmlns:a16="http://schemas.microsoft.com/office/drawing/2014/main" val="1673101669"/>
                    </a:ext>
                  </a:extLst>
                </a:gridCol>
                <a:gridCol w="649224">
                  <a:extLst>
                    <a:ext uri="{9D8B030D-6E8A-4147-A177-3AD203B41FA5}">
                      <a16:colId xmlns:a16="http://schemas.microsoft.com/office/drawing/2014/main" val="1091831071"/>
                    </a:ext>
                  </a:extLst>
                </a:gridCol>
                <a:gridCol w="649224">
                  <a:extLst>
                    <a:ext uri="{9D8B030D-6E8A-4147-A177-3AD203B41FA5}">
                      <a16:colId xmlns:a16="http://schemas.microsoft.com/office/drawing/2014/main" val="1664865228"/>
                    </a:ext>
                  </a:extLst>
                </a:gridCol>
                <a:gridCol w="649224">
                  <a:extLst>
                    <a:ext uri="{9D8B030D-6E8A-4147-A177-3AD203B41FA5}">
                      <a16:colId xmlns:a16="http://schemas.microsoft.com/office/drawing/2014/main" val="1799155475"/>
                    </a:ext>
                  </a:extLst>
                </a:gridCol>
                <a:gridCol w="649224">
                  <a:extLst>
                    <a:ext uri="{9D8B030D-6E8A-4147-A177-3AD203B41FA5}">
                      <a16:colId xmlns:a16="http://schemas.microsoft.com/office/drawing/2014/main" val="1969861100"/>
                    </a:ext>
                  </a:extLst>
                </a:gridCol>
                <a:gridCol w="649224">
                  <a:extLst>
                    <a:ext uri="{9D8B030D-6E8A-4147-A177-3AD203B41FA5}">
                      <a16:colId xmlns:a16="http://schemas.microsoft.com/office/drawing/2014/main" val="392084956"/>
                    </a:ext>
                  </a:extLst>
                </a:gridCol>
                <a:gridCol w="649224">
                  <a:extLst>
                    <a:ext uri="{9D8B030D-6E8A-4147-A177-3AD203B41FA5}">
                      <a16:colId xmlns:a16="http://schemas.microsoft.com/office/drawing/2014/main" val="587195218"/>
                    </a:ext>
                  </a:extLst>
                </a:gridCol>
                <a:gridCol w="649224">
                  <a:extLst>
                    <a:ext uri="{9D8B030D-6E8A-4147-A177-3AD203B41FA5}">
                      <a16:colId xmlns:a16="http://schemas.microsoft.com/office/drawing/2014/main" val="1863090107"/>
                    </a:ext>
                  </a:extLst>
                </a:gridCol>
                <a:gridCol w="649224">
                  <a:extLst>
                    <a:ext uri="{9D8B030D-6E8A-4147-A177-3AD203B41FA5}">
                      <a16:colId xmlns:a16="http://schemas.microsoft.com/office/drawing/2014/main" val="2954874174"/>
                    </a:ext>
                  </a:extLst>
                </a:gridCol>
                <a:gridCol w="649224">
                  <a:extLst>
                    <a:ext uri="{9D8B030D-6E8A-4147-A177-3AD203B41FA5}">
                      <a16:colId xmlns:a16="http://schemas.microsoft.com/office/drawing/2014/main" val="1228938607"/>
                    </a:ext>
                  </a:extLst>
                </a:gridCol>
                <a:gridCol w="649224">
                  <a:extLst>
                    <a:ext uri="{9D8B030D-6E8A-4147-A177-3AD203B41FA5}">
                      <a16:colId xmlns:a16="http://schemas.microsoft.com/office/drawing/2014/main" val="3826671128"/>
                    </a:ext>
                  </a:extLst>
                </a:gridCol>
                <a:gridCol w="649224">
                  <a:extLst>
                    <a:ext uri="{9D8B030D-6E8A-4147-A177-3AD203B41FA5}">
                      <a16:colId xmlns:a16="http://schemas.microsoft.com/office/drawing/2014/main" val="1590539730"/>
                    </a:ext>
                  </a:extLst>
                </a:gridCol>
                <a:gridCol w="649224">
                  <a:extLst>
                    <a:ext uri="{9D8B030D-6E8A-4147-A177-3AD203B41FA5}">
                      <a16:colId xmlns:a16="http://schemas.microsoft.com/office/drawing/2014/main" val="897595584"/>
                    </a:ext>
                  </a:extLst>
                </a:gridCol>
                <a:gridCol w="649224">
                  <a:extLst>
                    <a:ext uri="{9D8B030D-6E8A-4147-A177-3AD203B41FA5}">
                      <a16:colId xmlns:a16="http://schemas.microsoft.com/office/drawing/2014/main" val="2437022370"/>
                    </a:ext>
                  </a:extLst>
                </a:gridCol>
                <a:gridCol w="649224">
                  <a:extLst>
                    <a:ext uri="{9D8B030D-6E8A-4147-A177-3AD203B41FA5}">
                      <a16:colId xmlns:a16="http://schemas.microsoft.com/office/drawing/2014/main" val="4015323369"/>
                    </a:ext>
                  </a:extLst>
                </a:gridCol>
              </a:tblGrid>
              <a:tr h="452526">
                <a:tc>
                  <a:txBody>
                    <a:bodyPr/>
                    <a:lstStyle/>
                    <a:p>
                      <a:pPr marL="0" marR="0" algn="ctr">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14">
                  <a:txBody>
                    <a:bodyPr/>
                    <a:lstStyle/>
                    <a:p>
                      <a:pPr marL="0" marR="0" algn="ctr">
                        <a:spcBef>
                          <a:spcPts val="0"/>
                        </a:spcBef>
                        <a:spcAft>
                          <a:spcPts val="0"/>
                        </a:spcAft>
                      </a:pPr>
                      <a:r>
                        <a:rPr lang="en-US" sz="1800" dirty="0">
                          <a:effectLst/>
                        </a:rPr>
                        <a:t>Vaccine/dose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8496187"/>
                  </a:ext>
                </a:extLst>
              </a:tr>
              <a:tr h="325120">
                <a:tc>
                  <a:txBody>
                    <a:bodyPr/>
                    <a:lstStyle/>
                    <a:p>
                      <a:pPr marL="0" marR="0" algn="ct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Typology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marL="0" marR="0" algn="ctr">
                        <a:spcBef>
                          <a:spcPts val="0"/>
                        </a:spcBef>
                        <a:spcAft>
                          <a:spcPts val="0"/>
                        </a:spcAft>
                      </a:pPr>
                      <a:r>
                        <a:rPr lang="en-US" sz="1800" b="1" dirty="0">
                          <a:solidFill>
                            <a:schemeClr val="bg1"/>
                          </a:solidFill>
                          <a:effectLst/>
                        </a:rPr>
                        <a:t>BCG</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gridSpan="4">
                  <a:txBody>
                    <a:bodyPr/>
                    <a:lstStyle/>
                    <a:p>
                      <a:pPr marL="0" marR="0" algn="ctr">
                        <a:spcBef>
                          <a:spcPts val="0"/>
                        </a:spcBef>
                        <a:spcAft>
                          <a:spcPts val="0"/>
                        </a:spcAft>
                      </a:pPr>
                      <a:r>
                        <a:rPr lang="en-US" sz="1800" b="1" dirty="0">
                          <a:solidFill>
                            <a:schemeClr val="bg1"/>
                          </a:solidFill>
                          <a:effectLst/>
                        </a:rPr>
                        <a:t>OPV</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800" b="1" dirty="0">
                          <a:solidFill>
                            <a:schemeClr val="bg1"/>
                          </a:solidFill>
                          <a:effectLst/>
                        </a:rPr>
                        <a:t>Penta</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800" b="1" dirty="0">
                          <a:solidFill>
                            <a:schemeClr val="bg1"/>
                          </a:solidFill>
                          <a:effectLst/>
                        </a:rPr>
                        <a:t>PCV</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hMerge="1">
                  <a:txBody>
                    <a:bodyPr/>
                    <a:lstStyle/>
                    <a:p>
                      <a:endParaRPr lang="en-US"/>
                    </a:p>
                  </a:txBody>
                  <a:tcPr/>
                </a:tc>
                <a:tc hMerge="1">
                  <a:txBody>
                    <a:bodyPr/>
                    <a:lstStyle/>
                    <a:p>
                      <a:endParaRPr lang="en-US"/>
                    </a:p>
                  </a:txBody>
                  <a:tcPr/>
                </a:tc>
                <a:tc gridSpan="2">
                  <a:txBody>
                    <a:bodyPr/>
                    <a:lstStyle/>
                    <a:p>
                      <a:pPr marL="0" marR="0" algn="ctr">
                        <a:spcBef>
                          <a:spcPts val="0"/>
                        </a:spcBef>
                        <a:spcAft>
                          <a:spcPts val="0"/>
                        </a:spcAft>
                      </a:pPr>
                      <a:r>
                        <a:rPr lang="en-US" sz="1800" b="1" dirty="0">
                          <a:solidFill>
                            <a:schemeClr val="bg1"/>
                          </a:solidFill>
                          <a:effectLst/>
                        </a:rPr>
                        <a:t>Rota</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hMerge="1">
                  <a:txBody>
                    <a:bodyPr/>
                    <a:lstStyle/>
                    <a:p>
                      <a:endParaRPr lang="en-US"/>
                    </a:p>
                  </a:txBody>
                  <a:tcPr/>
                </a:tc>
                <a:tc>
                  <a:txBody>
                    <a:bodyPr/>
                    <a:lstStyle/>
                    <a:p>
                      <a:pPr marL="0" marR="0" algn="ctr">
                        <a:spcBef>
                          <a:spcPts val="0"/>
                        </a:spcBef>
                        <a:spcAft>
                          <a:spcPts val="0"/>
                        </a:spcAft>
                      </a:pPr>
                      <a:r>
                        <a:rPr lang="en-US" sz="1800" b="1" dirty="0">
                          <a:solidFill>
                            <a:schemeClr val="bg1"/>
                          </a:solidFill>
                          <a:effectLst/>
                        </a:rPr>
                        <a:t>MCV</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188647537"/>
                  </a:ext>
                </a:extLst>
              </a:tr>
              <a:tr h="325120">
                <a:tc>
                  <a:txBody>
                    <a:bodyPr/>
                    <a:lstStyle/>
                    <a:p>
                      <a:pPr marL="0" marR="0" algn="r">
                        <a:spcBef>
                          <a:spcPts val="0"/>
                        </a:spcBef>
                        <a:spcAft>
                          <a:spcPts val="0"/>
                        </a:spcAft>
                      </a:pPr>
                      <a:endParaRPr lang="en-US" sz="1800" b="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dirty="0">
                          <a:solidFill>
                            <a:schemeClr val="bg1"/>
                          </a:solidFill>
                          <a:effectLst/>
                        </a:rPr>
                        <a:t>0</a:t>
                      </a:r>
                      <a:endParaRPr lang="en-US" sz="1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dirty="0">
                          <a:solidFill>
                            <a:schemeClr val="bg1"/>
                          </a:solidFill>
                          <a:effectLst/>
                        </a:rPr>
                        <a:t>0</a:t>
                      </a:r>
                      <a:endParaRPr lang="en-US" sz="1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1</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2</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3</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1</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2</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3</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1</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2</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3</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1</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2</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dirty="0">
                          <a:solidFill>
                            <a:schemeClr val="bg1"/>
                          </a:solidFill>
                          <a:effectLst/>
                        </a:rPr>
                        <a:t>1</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90299043"/>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dirty="0">
                          <a:effectLst/>
                        </a:rPr>
                        <a:t>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effectLst/>
                        </a:rPr>
                        <a:t>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1934903"/>
                  </a:ext>
                </a:extLst>
              </a:tr>
              <a:tr h="325120">
                <a:tc>
                  <a:txBody>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mj-lt"/>
                          <a:ea typeface="Times New Roman" panose="02020603050405020304" pitchFamily="18"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dirty="0">
                          <a:effectLst/>
                        </a:rPr>
                        <a:t>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effectLst/>
                        </a:rPr>
                        <a:t>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979222"/>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solidFill>
                            <a:srgbClr val="FF0000"/>
                          </a:solidFill>
                          <a:effectLst/>
                        </a:rPr>
                        <a:t>0</a:t>
                      </a:r>
                      <a:endParaRPr lang="en-US" sz="18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078450"/>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effectLst/>
                        </a:rPr>
                        <a:t>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5509524"/>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effectLst/>
                        </a:rPr>
                        <a:t>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1138014"/>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0098797"/>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solidFill>
                            <a:srgbClr val="FF0000"/>
                          </a:solidFill>
                          <a:effectLst/>
                        </a:rPr>
                        <a:t>0</a:t>
                      </a:r>
                      <a:endParaRPr lang="en-US" sz="18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838837"/>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solidFill>
                            <a:srgbClr val="FF0000"/>
                          </a:solidFill>
                          <a:effectLst/>
                        </a:rPr>
                        <a:t>0</a:t>
                      </a:r>
                      <a:endParaRPr lang="en-US" sz="18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1"/>
                          </a:solidFill>
                          <a:effectLst/>
                        </a:rPr>
                        <a:t>1</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802940"/>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solidFill>
                            <a:srgbClr val="FF0000"/>
                          </a:solidFill>
                          <a:effectLst/>
                        </a:rPr>
                        <a:t>0</a:t>
                      </a:r>
                      <a:endParaRPr lang="en-US" sz="18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302520"/>
                  </a:ext>
                </a:extLst>
              </a:tr>
              <a:tr h="325120">
                <a:tc>
                  <a:txBody>
                    <a:bodyPr/>
                    <a:lstStyle/>
                    <a:p>
                      <a:pPr marL="0" marR="0" algn="r">
                        <a:spcBef>
                          <a:spcPts val="0"/>
                        </a:spcBef>
                        <a:spcAft>
                          <a:spcPts val="0"/>
                        </a:spcAft>
                      </a:pPr>
                      <a:r>
                        <a:rPr lang="en-US" sz="1800" b="0" dirty="0">
                          <a:solidFill>
                            <a:schemeClr val="bg1"/>
                          </a:solidFill>
                          <a:effectLst/>
                          <a:latin typeface="+mj-lt"/>
                          <a:ea typeface="Times New Roman" panose="02020603050405020304" pitchFamily="18"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800" b="0">
                          <a:effectLst/>
                        </a:rPr>
                        <a:t>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0" dirty="0">
                          <a:effectLst/>
                        </a:rPr>
                        <a:t>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3803470"/>
                  </a:ext>
                </a:extLst>
              </a:tr>
            </a:tbl>
          </a:graphicData>
        </a:graphic>
      </p:graphicFrame>
      <p:sp>
        <p:nvSpPr>
          <p:cNvPr id="4" name="Text Placeholder 1">
            <a:extLst>
              <a:ext uri="{FF2B5EF4-FFF2-40B4-BE49-F238E27FC236}">
                <a16:creationId xmlns:a16="http://schemas.microsoft.com/office/drawing/2014/main" id="{53790A5F-7424-4861-B2A3-5D4215288B33}"/>
              </a:ext>
            </a:extLst>
          </p:cNvPr>
          <p:cNvSpPr txBox="1">
            <a:spLocks/>
          </p:cNvSpPr>
          <p:nvPr/>
        </p:nvSpPr>
        <p:spPr>
          <a:xfrm>
            <a:off x="762000" y="504324"/>
            <a:ext cx="10718800" cy="1045371"/>
          </a:xfrm>
          <a:prstGeom prst="rect">
            <a:avLst/>
          </a:prstGeom>
        </p:spPr>
        <p:txBody>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a:solidFill>
                  <a:schemeClr val="accent1"/>
                </a:solidFill>
                <a:latin typeface="+mj-lt"/>
              </a:rPr>
              <a:t>CoC: Immunization typologies/profiles</a:t>
            </a:r>
          </a:p>
        </p:txBody>
      </p:sp>
    </p:spTree>
    <p:extLst>
      <p:ext uri="{BB962C8B-B14F-4D97-AF65-F5344CB8AC3E}">
        <p14:creationId xmlns:p14="http://schemas.microsoft.com/office/powerpoint/2010/main" val="1631916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5DB2B-2770-4F53-8122-190305F892AF}"/>
              </a:ext>
            </a:extLst>
          </p:cNvPr>
          <p:cNvSpPr>
            <a:spLocks noGrp="1"/>
          </p:cNvSpPr>
          <p:nvPr>
            <p:ph type="body" sz="quarter" idx="13"/>
          </p:nvPr>
        </p:nvSpPr>
        <p:spPr/>
        <p:txBody>
          <a:bodyPr>
            <a:noAutofit/>
          </a:bodyPr>
          <a:lstStyle/>
          <a:p>
            <a:r>
              <a:rPr lang="en-US" sz="5200" dirty="0"/>
              <a:t>Continuous quality improvement (CQI)</a:t>
            </a:r>
          </a:p>
          <a:p>
            <a:r>
              <a:rPr lang="en-US" sz="2800" dirty="0"/>
              <a:t>Aim: to understand how EIR data can be used to identify trends and challenges and target CQI efforts</a:t>
            </a:r>
          </a:p>
        </p:txBody>
      </p:sp>
    </p:spTree>
    <p:extLst>
      <p:ext uri="{BB962C8B-B14F-4D97-AF65-F5344CB8AC3E}">
        <p14:creationId xmlns:p14="http://schemas.microsoft.com/office/powerpoint/2010/main" val="275163915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8FB288-4894-4F00-B17A-14A2718DBB65}"/>
              </a:ext>
            </a:extLst>
          </p:cNvPr>
          <p:cNvPicPr>
            <a:picLocks noChangeAspect="1"/>
          </p:cNvPicPr>
          <p:nvPr/>
        </p:nvPicPr>
        <p:blipFill rotWithShape="1">
          <a:blip r:embed="rId3"/>
          <a:srcRect l="19257" t="8328" r="15835" b="12195"/>
          <a:stretch/>
        </p:blipFill>
        <p:spPr>
          <a:xfrm>
            <a:off x="6453194" y="1682148"/>
            <a:ext cx="5027606" cy="4415711"/>
          </a:xfrm>
          <a:prstGeom prst="rect">
            <a:avLst/>
          </a:prstGeom>
        </p:spPr>
      </p:pic>
      <p:sp>
        <p:nvSpPr>
          <p:cNvPr id="6" name="TextBox 5">
            <a:extLst>
              <a:ext uri="{FF2B5EF4-FFF2-40B4-BE49-F238E27FC236}">
                <a16:creationId xmlns:a16="http://schemas.microsoft.com/office/drawing/2014/main" id="{633E386F-E3B5-4D61-B490-760EB5E2E308}"/>
              </a:ext>
            </a:extLst>
          </p:cNvPr>
          <p:cNvSpPr txBox="1"/>
          <p:nvPr/>
        </p:nvSpPr>
        <p:spPr>
          <a:xfrm>
            <a:off x="508060" y="1324911"/>
            <a:ext cx="5431730" cy="5171480"/>
          </a:xfrm>
          <a:prstGeom prst="rect">
            <a:avLst/>
          </a:prstGeom>
          <a:solidFill>
            <a:schemeClr val="accent4"/>
          </a:solidFill>
          <a:ln>
            <a:solidFill>
              <a:schemeClr val="accent4"/>
            </a:solidFill>
          </a:ln>
        </p:spPr>
        <p:txBody>
          <a:bodyPr wrap="square">
            <a:spAutoFit/>
          </a:bodyPr>
          <a:lstStyle/>
          <a:p>
            <a:pPr marL="0" marR="0">
              <a:lnSpc>
                <a:spcPct val="120000"/>
              </a:lnSpc>
              <a:spcBef>
                <a:spcPts val="1200"/>
              </a:spcBef>
              <a:spcAft>
                <a:spcPts val="600"/>
              </a:spcAft>
            </a:pPr>
            <a:r>
              <a:rPr lang="en-US"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Performance dashboard </a:t>
            </a:r>
            <a:r>
              <a:rPr lang="en-US" sz="11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endParaRPr lang="en-US"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20000"/>
              </a:lnSpc>
              <a:spcBef>
                <a:spcPts val="0"/>
              </a:spcBef>
              <a:spcAft>
                <a:spcPts val="600"/>
              </a:spcAft>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Shows health facility and district performance with indicators on: </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Percent of current defaulters</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Percent of doses delivered on time</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Percent of children with encounters in a month</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Number of days with stockouts</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Number of doses delivered</a:t>
            </a:r>
          </a:p>
          <a:p>
            <a:pPr marL="0" marR="0">
              <a:lnSpc>
                <a:spcPct val="120000"/>
              </a:lnSpc>
              <a:spcBef>
                <a:spcPts val="1200"/>
              </a:spcBef>
              <a:spcAft>
                <a:spcPts val="600"/>
              </a:spcAft>
            </a:pPr>
            <a:r>
              <a:rPr lang="en-US"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Quality and System Use Dashboard</a:t>
            </a:r>
          </a:p>
          <a:p>
            <a:pPr marL="0" marR="0">
              <a:lnSpc>
                <a:spcPct val="120000"/>
              </a:lnSpc>
              <a:spcBef>
                <a:spcPts val="0"/>
              </a:spcBef>
              <a:spcAft>
                <a:spcPts val="600"/>
              </a:spcAft>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Shows usage of the TImR system by health workers through indicators on:</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Number of weeks without use of TImR in a given month</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Number of children under two assigned to a facility</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Percent of children entered with missing demographic data</a:t>
            </a:r>
          </a:p>
          <a:p>
            <a:pPr marL="342900" marR="0" lvl="0" indent="-342900">
              <a:lnSpc>
                <a:spcPct val="120000"/>
              </a:lnSpc>
              <a:spcBef>
                <a:spcPts val="0"/>
              </a:spcBef>
              <a:spcAft>
                <a:spcPts val="600"/>
              </a:spcAft>
              <a:buFont typeface="Symbol" panose="05050102010706020507" pitchFamily="18" charset="2"/>
              <a:buChar char=""/>
            </a:pPr>
            <a:r>
              <a:rPr lang="en-US"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Percent of vaccine doses recorded more than one day after the date of the encounter</a:t>
            </a:r>
          </a:p>
        </p:txBody>
      </p:sp>
      <p:sp>
        <p:nvSpPr>
          <p:cNvPr id="5" name="Text Placeholder 1">
            <a:extLst>
              <a:ext uri="{FF2B5EF4-FFF2-40B4-BE49-F238E27FC236}">
                <a16:creationId xmlns:a16="http://schemas.microsoft.com/office/drawing/2014/main" id="{D4C67DD8-10F5-4EFE-AAA6-4EFC1A5CEDD8}"/>
              </a:ext>
            </a:extLst>
          </p:cNvPr>
          <p:cNvSpPr txBox="1">
            <a:spLocks/>
          </p:cNvSpPr>
          <p:nvPr/>
        </p:nvSpPr>
        <p:spPr>
          <a:xfrm>
            <a:off x="762000" y="504324"/>
            <a:ext cx="10718800" cy="1045371"/>
          </a:xfrm>
          <a:prstGeom prst="rect">
            <a:avLst/>
          </a:prstGeom>
        </p:spPr>
        <p:txBody>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a:solidFill>
                  <a:schemeClr val="accent1"/>
                </a:solidFill>
                <a:latin typeface="+mj-lt"/>
              </a:rPr>
              <a:t>CQI dashboard</a:t>
            </a:r>
          </a:p>
        </p:txBody>
      </p:sp>
      <p:sp>
        <p:nvSpPr>
          <p:cNvPr id="8" name="TextBox 7">
            <a:extLst>
              <a:ext uri="{FF2B5EF4-FFF2-40B4-BE49-F238E27FC236}">
                <a16:creationId xmlns:a16="http://schemas.microsoft.com/office/drawing/2014/main" id="{ED34B2B7-F98A-40E1-9E88-0A90B94554EE}"/>
              </a:ext>
            </a:extLst>
          </p:cNvPr>
          <p:cNvSpPr txBox="1"/>
          <p:nvPr/>
        </p:nvSpPr>
        <p:spPr>
          <a:xfrm>
            <a:off x="6223611" y="3368040"/>
            <a:ext cx="285750" cy="1543050"/>
          </a:xfrm>
          <a:prstGeom prst="rect">
            <a:avLst/>
          </a:prstGeom>
          <a:noFill/>
        </p:spPr>
        <p:txBody>
          <a:bodyPr vert="vert270" wrap="square" lIns="0" tIns="0" rIns="0" bIns="0" rtlCol="0" anchor="ctr">
            <a:noAutofit/>
          </a:bodyPr>
          <a:lstStyle/>
          <a:p>
            <a:pPr algn="ctr"/>
            <a:r>
              <a:rPr lang="en-US" sz="1600" dirty="0">
                <a:solidFill>
                  <a:srgbClr val="454E60"/>
                </a:solidFill>
                <a:latin typeface="+mj-lt"/>
              </a:rPr>
              <a:t>Facilities</a:t>
            </a:r>
          </a:p>
        </p:txBody>
      </p:sp>
      <p:sp>
        <p:nvSpPr>
          <p:cNvPr id="2" name="TextBox 1">
            <a:extLst>
              <a:ext uri="{FF2B5EF4-FFF2-40B4-BE49-F238E27FC236}">
                <a16:creationId xmlns:a16="http://schemas.microsoft.com/office/drawing/2014/main" id="{42CF6C67-32E7-4360-92A6-26DCE2D5AD5F}"/>
              </a:ext>
            </a:extLst>
          </p:cNvPr>
          <p:cNvSpPr txBox="1"/>
          <p:nvPr/>
        </p:nvSpPr>
        <p:spPr>
          <a:xfrm>
            <a:off x="6453194" y="1291517"/>
            <a:ext cx="4556234" cy="410578"/>
          </a:xfrm>
          <a:prstGeom prst="rect">
            <a:avLst/>
          </a:prstGeom>
          <a:noFill/>
        </p:spPr>
        <p:txBody>
          <a:bodyPr wrap="square" lIns="0" tIns="0" rIns="0" bIns="0" rtlCol="0">
            <a:noAutofit/>
          </a:bodyPr>
          <a:lstStyle/>
          <a:p>
            <a:pPr algn="l"/>
            <a:r>
              <a:rPr lang="en-US" b="1" dirty="0">
                <a:solidFill>
                  <a:schemeClr val="accent1"/>
                </a:solidFill>
                <a:latin typeface="+mj-lt"/>
              </a:rPr>
              <a:t>Illustrative Performance Dashboard</a:t>
            </a:r>
          </a:p>
        </p:txBody>
      </p:sp>
    </p:spTree>
    <p:extLst>
      <p:ext uri="{BB962C8B-B14F-4D97-AF65-F5344CB8AC3E}">
        <p14:creationId xmlns:p14="http://schemas.microsoft.com/office/powerpoint/2010/main" val="235226855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holding a book&#10;&#10;Description automatically generated with medium confidence">
            <a:extLst>
              <a:ext uri="{FF2B5EF4-FFF2-40B4-BE49-F238E27FC236}">
                <a16:creationId xmlns:a16="http://schemas.microsoft.com/office/drawing/2014/main" id="{C6666D15-9896-4CD8-9778-54DBAAF7EFA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1481" r="21481"/>
          <a:stretch>
            <a:fillRect/>
          </a:stretch>
        </p:blipFill>
        <p:spPr>
          <a:xfrm>
            <a:off x="6324600" y="0"/>
            <a:ext cx="5867400" cy="6858000"/>
          </a:xfrm>
        </p:spPr>
      </p:pic>
      <p:sp>
        <p:nvSpPr>
          <p:cNvPr id="3" name="Text Placeholder 2">
            <a:extLst>
              <a:ext uri="{FF2B5EF4-FFF2-40B4-BE49-F238E27FC236}">
                <a16:creationId xmlns:a16="http://schemas.microsoft.com/office/drawing/2014/main" id="{0BFABDB7-36B9-45BD-B175-F8A9F0493D5D}"/>
              </a:ext>
            </a:extLst>
          </p:cNvPr>
          <p:cNvSpPr>
            <a:spLocks noGrp="1"/>
          </p:cNvSpPr>
          <p:nvPr>
            <p:ph type="body" sz="quarter" idx="16"/>
          </p:nvPr>
        </p:nvSpPr>
        <p:spPr/>
        <p:txBody>
          <a:bodyPr/>
          <a:lstStyle/>
          <a:p>
            <a:r>
              <a:rPr lang="en-US" dirty="0"/>
              <a:t>Summary of EIR added value</a:t>
            </a:r>
          </a:p>
        </p:txBody>
      </p:sp>
      <p:sp>
        <p:nvSpPr>
          <p:cNvPr id="4" name="Text Placeholder 3">
            <a:extLst>
              <a:ext uri="{FF2B5EF4-FFF2-40B4-BE49-F238E27FC236}">
                <a16:creationId xmlns:a16="http://schemas.microsoft.com/office/drawing/2014/main" id="{291288EA-0B2F-4136-B13C-8D96F62C53EE}"/>
              </a:ext>
            </a:extLst>
          </p:cNvPr>
          <p:cNvSpPr>
            <a:spLocks noGrp="1"/>
          </p:cNvSpPr>
          <p:nvPr>
            <p:ph type="body" sz="quarter" idx="17"/>
          </p:nvPr>
        </p:nvSpPr>
        <p:spPr/>
        <p:txBody>
          <a:bodyPr>
            <a:normAutofit fontScale="92500"/>
          </a:bodyPr>
          <a:lstStyle/>
          <a:p>
            <a:pPr marL="342900" indent="-342900">
              <a:spcAft>
                <a:spcPts val="1800"/>
              </a:spcAft>
              <a:buFont typeface="Arial" panose="020B0604020202020204" pitchFamily="34" charset="0"/>
              <a:buChar char="•"/>
            </a:pPr>
            <a:r>
              <a:rPr lang="en-US" sz="1600" dirty="0"/>
              <a:t>Studies have shown increased vaccine coverage after introduction of EIRs.</a:t>
            </a:r>
            <a:r>
              <a:rPr lang="en-US" sz="1600" baseline="30000" dirty="0"/>
              <a:t>1</a:t>
            </a:r>
          </a:p>
          <a:p>
            <a:pPr marL="342900" indent="-342900">
              <a:spcAft>
                <a:spcPts val="1800"/>
              </a:spcAft>
              <a:buFont typeface="Arial" panose="020B0604020202020204" pitchFamily="34" charset="0"/>
              <a:buChar char="•"/>
            </a:pPr>
            <a:r>
              <a:rPr lang="en-US" sz="1600" dirty="0"/>
              <a:t>Enable routine and low-cost analysis of vaccination issues (e.g., MOVs, dose timeliness), as compared to aggregate HMIS or surveys.</a:t>
            </a:r>
          </a:p>
          <a:p>
            <a:pPr marL="342900" indent="-342900">
              <a:spcAft>
                <a:spcPts val="1800"/>
              </a:spcAft>
              <a:buFont typeface="Arial" panose="020B0604020202020204" pitchFamily="34" charset="0"/>
              <a:buChar char="•"/>
            </a:pPr>
            <a:r>
              <a:rPr lang="en-US" sz="1600" dirty="0"/>
              <a:t>Facilitate targeted continuous quality improvement.</a:t>
            </a:r>
          </a:p>
          <a:p>
            <a:pPr marL="342900" indent="-342900">
              <a:spcAft>
                <a:spcPts val="1800"/>
              </a:spcAft>
              <a:buFont typeface="Arial" panose="020B0604020202020204" pitchFamily="34" charset="0"/>
              <a:buChar char="•"/>
            </a:pPr>
            <a:r>
              <a:rPr lang="en-US" sz="1600" dirty="0"/>
              <a:t>Democratize immunization data, making it easier for providers and facility administrators to access and review relevant data.</a:t>
            </a:r>
          </a:p>
          <a:p>
            <a:pPr marL="342900" indent="-342900">
              <a:spcAft>
                <a:spcPts val="1800"/>
              </a:spcAft>
              <a:buFont typeface="Arial" panose="020B0604020202020204" pitchFamily="34" charset="0"/>
              <a:buChar char="•"/>
            </a:pPr>
            <a:r>
              <a:rPr lang="en-US" sz="1600" dirty="0"/>
              <a:t>Integration with other data systems (e.g., birth registry, LMIS, clinical decision support systems) can further EIR benefits, such as tracking zero dose children.</a:t>
            </a:r>
          </a:p>
          <a:p>
            <a:pPr>
              <a:spcAft>
                <a:spcPts val="1800"/>
              </a:spcAft>
            </a:pPr>
            <a:endParaRPr lang="en-US" sz="1600" dirty="0"/>
          </a:p>
          <a:p>
            <a:endParaRPr lang="en-US" dirty="0"/>
          </a:p>
        </p:txBody>
      </p:sp>
      <p:sp>
        <p:nvSpPr>
          <p:cNvPr id="6" name="TextBox 5">
            <a:extLst>
              <a:ext uri="{FF2B5EF4-FFF2-40B4-BE49-F238E27FC236}">
                <a16:creationId xmlns:a16="http://schemas.microsoft.com/office/drawing/2014/main" id="{48A63F48-DCF7-4722-80B1-5A152527D789}"/>
              </a:ext>
            </a:extLst>
          </p:cNvPr>
          <p:cNvSpPr txBox="1"/>
          <p:nvPr/>
        </p:nvSpPr>
        <p:spPr>
          <a:xfrm>
            <a:off x="765089" y="5937420"/>
            <a:ext cx="5239265" cy="308919"/>
          </a:xfrm>
          <a:prstGeom prst="rect">
            <a:avLst/>
          </a:prstGeom>
          <a:noFill/>
        </p:spPr>
        <p:txBody>
          <a:bodyPr wrap="square" lIns="0" tIns="0" rIns="0" bIns="0" rtlCol="0">
            <a:noAutofit/>
          </a:bodyPr>
          <a:lstStyle/>
          <a:p>
            <a:r>
              <a:rPr lang="en-US" sz="1200" baseline="30000" dirty="0">
                <a:latin typeface="+mj-lt"/>
                <a:ea typeface="Times New Roman" panose="02020603050405020304" pitchFamily="18" charset="0"/>
              </a:rPr>
              <a:t>1 </a:t>
            </a:r>
            <a:r>
              <a:rPr lang="en-US" sz="1200" dirty="0">
                <a:effectLst/>
                <a:latin typeface="+mj-lt"/>
                <a:ea typeface="Times New Roman" panose="02020603050405020304" pitchFamily="18" charset="0"/>
              </a:rPr>
              <a:t>Chandir et al., 2018</a:t>
            </a:r>
            <a:r>
              <a:rPr lang="en-US" sz="1200" i="1" dirty="0">
                <a:effectLst/>
                <a:latin typeface="+mj-lt"/>
                <a:ea typeface="Times New Roman" panose="02020603050405020304" pitchFamily="18" charset="0"/>
              </a:rPr>
              <a:t>, </a:t>
            </a:r>
            <a:r>
              <a:rPr lang="en-US" sz="1200" i="1" dirty="0" err="1">
                <a:effectLst/>
                <a:latin typeface="+mj-lt"/>
                <a:ea typeface="Times New Roman" panose="02020603050405020304" pitchFamily="18" charset="0"/>
              </a:rPr>
              <a:t>Iproc</a:t>
            </a:r>
            <a:r>
              <a:rPr lang="en-US" sz="1200" dirty="0">
                <a:latin typeface="+mj-lt"/>
                <a:ea typeface="Times New Roman" panose="02020603050405020304" pitchFamily="18" charset="0"/>
              </a:rPr>
              <a:t>, </a:t>
            </a:r>
            <a:r>
              <a:rPr lang="en-US" sz="1200" dirty="0" err="1">
                <a:effectLst/>
                <a:latin typeface="+mj-lt"/>
                <a:ea typeface="Times New Roman" panose="02020603050405020304" pitchFamily="18" charset="0"/>
              </a:rPr>
              <a:t>doi</a:t>
            </a:r>
            <a:r>
              <a:rPr lang="en-US" sz="1200" dirty="0">
                <a:effectLst/>
                <a:latin typeface="+mj-lt"/>
                <a:ea typeface="Times New Roman" panose="02020603050405020304" pitchFamily="18" charset="0"/>
              </a:rPr>
              <a:t>: 10.2196/11770; Nguyen et al., 2017, </a:t>
            </a:r>
            <a:r>
              <a:rPr lang="en-US" sz="1200" i="1" dirty="0">
                <a:effectLst/>
                <a:latin typeface="+mj-lt"/>
                <a:ea typeface="Times New Roman" panose="02020603050405020304" pitchFamily="18" charset="0"/>
              </a:rPr>
              <a:t>MHealth, </a:t>
            </a:r>
            <a:r>
              <a:rPr lang="en-US" sz="1200" dirty="0" err="1">
                <a:effectLst/>
                <a:latin typeface="+mj-lt"/>
                <a:ea typeface="Times New Roman" panose="02020603050405020304" pitchFamily="18" charset="0"/>
              </a:rPr>
              <a:t>doi</a:t>
            </a:r>
            <a:r>
              <a:rPr lang="en-US" sz="1200" dirty="0">
                <a:effectLst/>
                <a:latin typeface="+mj-lt"/>
                <a:ea typeface="Times New Roman" panose="02020603050405020304" pitchFamily="18" charset="0"/>
              </a:rPr>
              <a:t>: 10.21037/mhealth.2017.06.03; Uddin et al., 2016, </a:t>
            </a:r>
            <a:r>
              <a:rPr lang="en-US" sz="1200" i="1" dirty="0">
                <a:effectLst/>
                <a:latin typeface="+mj-lt"/>
                <a:ea typeface="Times New Roman" panose="02020603050405020304" pitchFamily="18" charset="0"/>
              </a:rPr>
              <a:t>Vaccine, </a:t>
            </a:r>
            <a:r>
              <a:rPr lang="en-US" sz="1200" dirty="0" err="1">
                <a:effectLst/>
                <a:latin typeface="+mj-lt"/>
                <a:ea typeface="Times New Roman" panose="02020603050405020304" pitchFamily="18" charset="0"/>
              </a:rPr>
              <a:t>doi</a:t>
            </a:r>
            <a:r>
              <a:rPr lang="en-US" sz="1200" dirty="0">
                <a:effectLst/>
                <a:latin typeface="+mj-lt"/>
                <a:ea typeface="Times New Roman" panose="02020603050405020304" pitchFamily="18" charset="0"/>
              </a:rPr>
              <a:t>: 10.1016/j.vaccine.2015.11.024.</a:t>
            </a:r>
          </a:p>
          <a:p>
            <a:pPr algn="l"/>
            <a:endParaRPr lang="en-US" sz="1600" dirty="0" err="1">
              <a:solidFill>
                <a:srgbClr val="454E60"/>
              </a:solidFill>
              <a:latin typeface="Helvetica" pitchFamily="2" charset="0"/>
            </a:endParaRPr>
          </a:p>
        </p:txBody>
      </p:sp>
      <p:pic>
        <p:nvPicPr>
          <p:cNvPr id="9" name="Picture 8">
            <a:extLst>
              <a:ext uri="{FF2B5EF4-FFF2-40B4-BE49-F238E27FC236}">
                <a16:creationId xmlns:a16="http://schemas.microsoft.com/office/drawing/2014/main" id="{968BEC0E-37B6-465F-89B0-594B738C5E45}"/>
              </a:ext>
            </a:extLst>
          </p:cNvPr>
          <p:cNvPicPr>
            <a:picLocks noChangeAspect="1"/>
          </p:cNvPicPr>
          <p:nvPr/>
        </p:nvPicPr>
        <p:blipFill>
          <a:blip r:embed="rId4"/>
          <a:stretch>
            <a:fillRect/>
          </a:stretch>
        </p:blipFill>
        <p:spPr>
          <a:xfrm>
            <a:off x="10795491" y="6286500"/>
            <a:ext cx="685309" cy="294956"/>
          </a:xfrm>
          <a:prstGeom prst="rect">
            <a:avLst/>
          </a:prstGeom>
        </p:spPr>
      </p:pic>
    </p:spTree>
    <p:extLst>
      <p:ext uri="{BB962C8B-B14F-4D97-AF65-F5344CB8AC3E}">
        <p14:creationId xmlns:p14="http://schemas.microsoft.com/office/powerpoint/2010/main" val="136785527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259E13-6792-4EEB-A42E-2646ED26BFAC}"/>
              </a:ext>
            </a:extLst>
          </p:cNvPr>
          <p:cNvSpPr>
            <a:spLocks noGrp="1"/>
          </p:cNvSpPr>
          <p:nvPr>
            <p:ph type="body" sz="quarter" idx="10"/>
          </p:nvPr>
        </p:nvSpPr>
        <p:spPr/>
        <p:txBody>
          <a:bodyPr vert="horz" lIns="0" tIns="0" rIns="0" bIns="0" rtlCol="0" anchor="t">
            <a:normAutofit/>
          </a:bodyPr>
          <a:lstStyle/>
          <a:p>
            <a:r>
              <a:rPr lang="en-US" sz="1600">
                <a:cs typeface="Arial"/>
              </a:rPr>
              <a:t>Emily Carnahan, </a:t>
            </a:r>
            <a:r>
              <a:rPr lang="en-US" sz="1600" dirty="0">
                <a:cs typeface="Arial"/>
                <a:hlinkClick r:id="rId3"/>
              </a:rPr>
              <a:t>ecarnahan@path.org</a:t>
            </a:r>
            <a:endParaRPr lang="en-US" sz="1600" dirty="0"/>
          </a:p>
          <a:p>
            <a:r>
              <a:rPr lang="en-US" sz="1600">
                <a:cs typeface="Arial"/>
              </a:rPr>
              <a:t>Andrew Secor, </a:t>
            </a:r>
            <a:r>
              <a:rPr lang="en-US" sz="1600" dirty="0">
                <a:cs typeface="Arial"/>
                <a:hlinkClick r:id="rId4"/>
              </a:rPr>
              <a:t>asecor@path.org</a:t>
            </a:r>
            <a:r>
              <a:rPr lang="en-US" sz="1600" dirty="0">
                <a:cs typeface="Arial"/>
              </a:rPr>
              <a:t> </a:t>
            </a:r>
            <a:endParaRPr lang="en-US" sz="1600" dirty="0"/>
          </a:p>
          <a:p>
            <a:endParaRPr lang="en-US" sz="1600" dirty="0"/>
          </a:p>
          <a:p>
            <a:r>
              <a:rPr lang="en-US" sz="1600" dirty="0">
                <a:cs typeface="Arial"/>
                <a:hlinkClick r:id="rId5"/>
              </a:rPr>
              <a:t>bidinitiative.org</a:t>
            </a:r>
            <a:r>
              <a:rPr lang="en-US" sz="1600" dirty="0">
                <a:cs typeface="Arial"/>
              </a:rPr>
              <a:t> </a:t>
            </a:r>
            <a:endParaRPr lang="en-US" sz="1600" dirty="0"/>
          </a:p>
        </p:txBody>
      </p:sp>
    </p:spTree>
    <p:extLst>
      <p:ext uri="{BB962C8B-B14F-4D97-AF65-F5344CB8AC3E}">
        <p14:creationId xmlns:p14="http://schemas.microsoft.com/office/powerpoint/2010/main" val="84743103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0170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5FA524-00E5-4C00-B7D5-CF36691F94FD}"/>
              </a:ext>
            </a:extLst>
          </p:cNvPr>
          <p:cNvSpPr>
            <a:spLocks noGrp="1"/>
          </p:cNvSpPr>
          <p:nvPr>
            <p:ph type="body" sz="quarter" idx="13"/>
          </p:nvPr>
        </p:nvSpPr>
        <p:spPr/>
        <p:txBody>
          <a:bodyPr/>
          <a:lstStyle/>
          <a:p>
            <a:r>
              <a:rPr lang="en-US" dirty="0"/>
              <a:t>Supplemental slides</a:t>
            </a:r>
          </a:p>
        </p:txBody>
      </p:sp>
    </p:spTree>
    <p:extLst>
      <p:ext uri="{BB962C8B-B14F-4D97-AF65-F5344CB8AC3E}">
        <p14:creationId xmlns:p14="http://schemas.microsoft.com/office/powerpoint/2010/main" val="179441114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table&#10;&#10;Description automatically generated with low confidence">
            <a:extLst>
              <a:ext uri="{FF2B5EF4-FFF2-40B4-BE49-F238E27FC236}">
                <a16:creationId xmlns:a16="http://schemas.microsoft.com/office/drawing/2014/main" id="{A133F28C-8468-4BE2-82A0-74BC6F68346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1481" r="21481"/>
          <a:stretch>
            <a:fillRect/>
          </a:stretch>
        </p:blipFill>
        <p:spPr/>
      </p:pic>
      <p:sp>
        <p:nvSpPr>
          <p:cNvPr id="3" name="Text Placeholder 2">
            <a:extLst>
              <a:ext uri="{FF2B5EF4-FFF2-40B4-BE49-F238E27FC236}">
                <a16:creationId xmlns:a16="http://schemas.microsoft.com/office/drawing/2014/main" id="{BD4EC194-B7A2-4508-B932-4D6E478EA38C}"/>
              </a:ext>
            </a:extLst>
          </p:cNvPr>
          <p:cNvSpPr>
            <a:spLocks noGrp="1"/>
          </p:cNvSpPr>
          <p:nvPr>
            <p:ph type="body" sz="quarter" idx="16"/>
          </p:nvPr>
        </p:nvSpPr>
        <p:spPr>
          <a:xfrm>
            <a:off x="762001" y="1122021"/>
            <a:ext cx="5105400" cy="595569"/>
          </a:xfrm>
        </p:spPr>
        <p:txBody>
          <a:bodyPr/>
          <a:lstStyle/>
          <a:p>
            <a:r>
              <a:rPr lang="en-US" dirty="0"/>
              <a:t>Limitations</a:t>
            </a:r>
          </a:p>
        </p:txBody>
      </p:sp>
      <p:sp>
        <p:nvSpPr>
          <p:cNvPr id="4" name="Text Placeholder 3">
            <a:extLst>
              <a:ext uri="{FF2B5EF4-FFF2-40B4-BE49-F238E27FC236}">
                <a16:creationId xmlns:a16="http://schemas.microsoft.com/office/drawing/2014/main" id="{F4DC8F53-9A34-4C90-BE24-8E120835238D}"/>
              </a:ext>
            </a:extLst>
          </p:cNvPr>
          <p:cNvSpPr>
            <a:spLocks noGrp="1"/>
          </p:cNvSpPr>
          <p:nvPr>
            <p:ph type="body" sz="quarter" idx="17"/>
          </p:nvPr>
        </p:nvSpPr>
        <p:spPr/>
        <p:txBody>
          <a:bodyPr/>
          <a:lstStyle/>
          <a:p>
            <a:pPr marL="342900" indent="-342900">
              <a:spcAft>
                <a:spcPts val="1800"/>
              </a:spcAft>
              <a:buFont typeface="Arial" panose="020B0604020202020204" pitchFamily="34" charset="0"/>
              <a:buChar char="•"/>
            </a:pPr>
            <a:r>
              <a:rPr lang="en-US" sz="1600" dirty="0"/>
              <a:t>Data restricted to areas that have implemented TImR.</a:t>
            </a:r>
          </a:p>
          <a:p>
            <a:pPr marL="342900" indent="-342900">
              <a:spcAft>
                <a:spcPts val="1800"/>
              </a:spcAft>
              <a:buFont typeface="Arial" panose="020B0604020202020204" pitchFamily="34" charset="0"/>
              <a:buChar char="•"/>
            </a:pPr>
            <a:r>
              <a:rPr lang="en-US" sz="1600" dirty="0"/>
              <a:t>TImR rollout still ongoing; variable length of implementation by region, district, and facility</a:t>
            </a:r>
          </a:p>
          <a:p>
            <a:pPr marL="342900" indent="-342900">
              <a:spcAft>
                <a:spcPts val="1800"/>
              </a:spcAft>
              <a:buFont typeface="Arial" panose="020B0604020202020204" pitchFamily="34" charset="0"/>
              <a:buChar char="•"/>
            </a:pPr>
            <a:r>
              <a:rPr lang="en-US" sz="1600" dirty="0"/>
              <a:t>Zero dose children not represented.</a:t>
            </a:r>
          </a:p>
          <a:p>
            <a:pPr marL="342900" indent="-342900">
              <a:spcAft>
                <a:spcPts val="1800"/>
              </a:spcAft>
              <a:buFont typeface="Arial" panose="020B0604020202020204" pitchFamily="34" charset="0"/>
              <a:buChar char="•"/>
            </a:pPr>
            <a:r>
              <a:rPr lang="en-US" sz="1600" dirty="0"/>
              <a:t>Analyses limited to covariates captured by TImR (e.g., excludes socioeconomic indicators).</a:t>
            </a:r>
          </a:p>
          <a:p>
            <a:pPr marL="342900" indent="-342900">
              <a:spcAft>
                <a:spcPts val="1800"/>
              </a:spcAft>
              <a:buFont typeface="Arial" panose="020B0604020202020204" pitchFamily="34" charset="0"/>
              <a:buChar char="•"/>
            </a:pPr>
            <a:r>
              <a:rPr lang="en-US" sz="1600" dirty="0"/>
              <a:t>Data completeness (e.g., if provider failed to log a dose) not assessed.</a:t>
            </a:r>
          </a:p>
        </p:txBody>
      </p:sp>
      <p:pic>
        <p:nvPicPr>
          <p:cNvPr id="7" name="Picture 6">
            <a:extLst>
              <a:ext uri="{FF2B5EF4-FFF2-40B4-BE49-F238E27FC236}">
                <a16:creationId xmlns:a16="http://schemas.microsoft.com/office/drawing/2014/main" id="{138FF6A8-5F1E-44F5-A545-2911D855F312}"/>
              </a:ext>
            </a:extLst>
          </p:cNvPr>
          <p:cNvPicPr>
            <a:picLocks noChangeAspect="1"/>
          </p:cNvPicPr>
          <p:nvPr/>
        </p:nvPicPr>
        <p:blipFill>
          <a:blip r:embed="rId3"/>
          <a:stretch>
            <a:fillRect/>
          </a:stretch>
        </p:blipFill>
        <p:spPr>
          <a:xfrm>
            <a:off x="10795491" y="6286500"/>
            <a:ext cx="685309" cy="294957"/>
          </a:xfrm>
          <a:prstGeom prst="rect">
            <a:avLst/>
          </a:prstGeom>
        </p:spPr>
      </p:pic>
    </p:spTree>
    <p:extLst>
      <p:ext uri="{BB962C8B-B14F-4D97-AF65-F5344CB8AC3E}">
        <p14:creationId xmlns:p14="http://schemas.microsoft.com/office/powerpoint/2010/main" val="71202433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0130" r="11438"/>
          <a:stretch/>
        </p:blipFill>
        <p:spPr>
          <a:xfrm>
            <a:off x="6197601" y="0"/>
            <a:ext cx="6010876" cy="6858000"/>
          </a:xfrm>
          <a:prstGeom prst="rect">
            <a:avLst/>
          </a:prstGeom>
        </p:spPr>
      </p:pic>
      <p:sp>
        <p:nvSpPr>
          <p:cNvPr id="9" name="TextBox 8">
            <a:extLst>
              <a:ext uri="{FF2B5EF4-FFF2-40B4-BE49-F238E27FC236}">
                <a16:creationId xmlns:a16="http://schemas.microsoft.com/office/drawing/2014/main" id="{0CCB575A-BD69-D444-B52D-46065F55E7E9}"/>
              </a:ext>
            </a:extLst>
          </p:cNvPr>
          <p:cNvSpPr txBox="1"/>
          <p:nvPr/>
        </p:nvSpPr>
        <p:spPr>
          <a:xfrm>
            <a:off x="762000" y="2743201"/>
            <a:ext cx="5283200" cy="1995418"/>
          </a:xfrm>
          <a:prstGeom prst="rect">
            <a:avLst/>
          </a:prstGeom>
          <a:noFill/>
        </p:spPr>
        <p:txBody>
          <a:bodyPr wrap="square" lIns="0" tIns="0" rIns="0" bIns="0" rtlCol="0" anchor="t">
            <a:spAutoFit/>
          </a:body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Putting the right information in the right hands</a:t>
            </a:r>
          </a:p>
          <a:p>
            <a:pPr>
              <a:spcAft>
                <a:spcPts val="1800"/>
              </a:spcAft>
            </a:pPr>
            <a:r>
              <a:rPr lang="en-US" sz="1600" dirty="0">
                <a:cs typeface="Arial" panose="020B0604020202020204" pitchFamily="34" charset="0"/>
              </a:rPr>
              <a:t>The BID Initiative worked in Tanzania and Zambia to enhance immunization and health service delivery through improved data collection, quality, and use.</a:t>
            </a:r>
          </a:p>
        </p:txBody>
      </p:sp>
      <p:sp>
        <p:nvSpPr>
          <p:cNvPr id="3" name="Text Placeholder 2"/>
          <p:cNvSpPr>
            <a:spLocks noGrp="1"/>
          </p:cNvSpPr>
          <p:nvPr>
            <p:ph type="body" sz="quarter" idx="4294967295"/>
          </p:nvPr>
        </p:nvSpPr>
        <p:spPr>
          <a:xfrm>
            <a:off x="762000" y="400050"/>
            <a:ext cx="6654800" cy="171450"/>
          </a:xfrm>
          <a:prstGeom prst="rect">
            <a:avLst/>
          </a:prstGeom>
        </p:spPr>
        <p:txBody>
          <a:bodyPr>
            <a:normAutofit fontScale="85000" lnSpcReduction="20000"/>
          </a:bodyPr>
          <a:lstStyle/>
          <a:p>
            <a:endParaRPr lang="en-US"/>
          </a:p>
        </p:txBody>
      </p:sp>
      <p:sp>
        <p:nvSpPr>
          <p:cNvPr id="4" name="Text Placeholder 3"/>
          <p:cNvSpPr>
            <a:spLocks noGrp="1"/>
          </p:cNvSpPr>
          <p:nvPr>
            <p:ph type="body" sz="quarter" idx="11"/>
          </p:nvPr>
        </p:nvSpPr>
        <p:spPr/>
        <p:txBody>
          <a:bodyPr/>
          <a:lstStyle/>
          <a:p>
            <a:endParaRPr lang="en-US" dirty="0"/>
          </a:p>
        </p:txBody>
      </p:sp>
      <p:pic>
        <p:nvPicPr>
          <p:cNvPr id="7" name="Picture 6"/>
          <p:cNvPicPr>
            <a:picLocks noChangeAspect="1"/>
          </p:cNvPicPr>
          <p:nvPr/>
        </p:nvPicPr>
        <p:blipFill>
          <a:blip r:embed="rId4"/>
          <a:stretch>
            <a:fillRect/>
          </a:stretch>
        </p:blipFill>
        <p:spPr>
          <a:xfrm>
            <a:off x="10795491" y="6286500"/>
            <a:ext cx="685309" cy="294957"/>
          </a:xfrm>
          <a:prstGeom prst="rect">
            <a:avLst/>
          </a:prstGeom>
        </p:spPr>
      </p:pic>
    </p:spTree>
    <p:extLst>
      <p:ext uri="{BB962C8B-B14F-4D97-AF65-F5344CB8AC3E}">
        <p14:creationId xmlns:p14="http://schemas.microsoft.com/office/powerpoint/2010/main" val="3760309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C959E05-A809-4B53-9DC2-221E84094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77"/>
          <a:stretch/>
        </p:blipFill>
        <p:spPr bwMode="auto">
          <a:xfrm>
            <a:off x="6324597" y="0"/>
            <a:ext cx="58674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0795491" y="6286500"/>
            <a:ext cx="685309" cy="294957"/>
          </a:xfrm>
          <a:prstGeom prst="rect">
            <a:avLst/>
          </a:prstGeom>
        </p:spPr>
      </p:pic>
      <p:sp>
        <p:nvSpPr>
          <p:cNvPr id="11" name="TextBox 10">
            <a:extLst>
              <a:ext uri="{FF2B5EF4-FFF2-40B4-BE49-F238E27FC236}">
                <a16:creationId xmlns:a16="http://schemas.microsoft.com/office/drawing/2014/main" id="{66945F8C-31C1-4815-9AE6-20D387DA6D40}"/>
              </a:ext>
            </a:extLst>
          </p:cNvPr>
          <p:cNvSpPr txBox="1"/>
          <p:nvPr/>
        </p:nvSpPr>
        <p:spPr>
          <a:xfrm>
            <a:off x="765405" y="5669663"/>
            <a:ext cx="5330595" cy="738664"/>
          </a:xfrm>
          <a:prstGeom prst="rect">
            <a:avLst/>
          </a:prstGeom>
          <a:noFill/>
        </p:spPr>
        <p:txBody>
          <a:bodyPr wrap="square">
            <a:spAutoFit/>
          </a:bodyPr>
          <a:lstStyle/>
          <a:p>
            <a:pPr marL="0" marR="0">
              <a:spcBef>
                <a:spcPts val="0"/>
              </a:spcBef>
              <a:spcAft>
                <a:spcPts val="0"/>
              </a:spcAft>
            </a:pPr>
            <a:r>
              <a:rPr lang="en-US" sz="1400" i="1" dirty="0">
                <a:solidFill>
                  <a:srgbClr val="000000"/>
                </a:solidFill>
                <a:effectLst/>
                <a:latin typeface="+mj-lt"/>
                <a:ea typeface="Times New Roman" panose="02020603050405020304" pitchFamily="18" charset="0"/>
              </a:rPr>
              <a:t>* IPV immunization was excluded from our analyses as it was introduced partway through the analysis period. It would normally be received during visit 4 at 14 weeks of age.</a:t>
            </a:r>
            <a:endParaRPr lang="en-US" sz="1400" dirty="0">
              <a:effectLst/>
              <a:latin typeface="+mj-lt"/>
              <a:ea typeface="Times New Roman" panose="02020603050405020304" pitchFamily="18" charset="0"/>
            </a:endParaRPr>
          </a:p>
        </p:txBody>
      </p:sp>
      <p:sp>
        <p:nvSpPr>
          <p:cNvPr id="9" name="Text Placeholder 2">
            <a:extLst>
              <a:ext uri="{FF2B5EF4-FFF2-40B4-BE49-F238E27FC236}">
                <a16:creationId xmlns:a16="http://schemas.microsoft.com/office/drawing/2014/main" id="{9C90B446-74A6-477D-B98A-C71CF74C25F0}"/>
              </a:ext>
            </a:extLst>
          </p:cNvPr>
          <p:cNvSpPr txBox="1">
            <a:spLocks/>
          </p:cNvSpPr>
          <p:nvPr/>
        </p:nvSpPr>
        <p:spPr>
          <a:xfrm>
            <a:off x="762001" y="232327"/>
            <a:ext cx="5105400" cy="595569"/>
          </a:xfrm>
          <a:prstGeom prst="rect">
            <a:avLst/>
          </a:prstGeom>
        </p:spPr>
        <p:txBody>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a:solidFill>
                  <a:schemeClr val="accent1"/>
                </a:solidFill>
              </a:rPr>
              <a:t>Tanzania vaccination schedule</a:t>
            </a:r>
          </a:p>
        </p:txBody>
      </p:sp>
      <p:graphicFrame>
        <p:nvGraphicFramePr>
          <p:cNvPr id="2" name="Table 2">
            <a:extLst>
              <a:ext uri="{FF2B5EF4-FFF2-40B4-BE49-F238E27FC236}">
                <a16:creationId xmlns:a16="http://schemas.microsoft.com/office/drawing/2014/main" id="{7B5C7786-2B9B-4800-9066-08BFBC4E7BAD}"/>
              </a:ext>
            </a:extLst>
          </p:cNvPr>
          <p:cNvGraphicFramePr>
            <a:graphicFrameLocks noGrp="1"/>
          </p:cNvGraphicFramePr>
          <p:nvPr>
            <p:extLst>
              <p:ext uri="{D42A27DB-BD31-4B8C-83A1-F6EECF244321}">
                <p14:modId xmlns:p14="http://schemas.microsoft.com/office/powerpoint/2010/main" val="3772581420"/>
              </p:ext>
            </p:extLst>
          </p:nvPr>
        </p:nvGraphicFramePr>
        <p:xfrm>
          <a:off x="762000" y="1618464"/>
          <a:ext cx="5105399" cy="4003040"/>
        </p:xfrm>
        <a:graphic>
          <a:graphicData uri="http://schemas.openxmlformats.org/drawingml/2006/table">
            <a:tbl>
              <a:tblPr firstRow="1" bandRow="1">
                <a:tableStyleId>{5C22544A-7EE6-4342-B048-85BDC9FD1C3A}</a:tableStyleId>
              </a:tblPr>
              <a:tblGrid>
                <a:gridCol w="2345339">
                  <a:extLst>
                    <a:ext uri="{9D8B030D-6E8A-4147-A177-3AD203B41FA5}">
                      <a16:colId xmlns:a16="http://schemas.microsoft.com/office/drawing/2014/main" val="1280008113"/>
                    </a:ext>
                  </a:extLst>
                </a:gridCol>
                <a:gridCol w="1058260">
                  <a:extLst>
                    <a:ext uri="{9D8B030D-6E8A-4147-A177-3AD203B41FA5}">
                      <a16:colId xmlns:a16="http://schemas.microsoft.com/office/drawing/2014/main" val="2097776605"/>
                    </a:ext>
                  </a:extLst>
                </a:gridCol>
                <a:gridCol w="1701800">
                  <a:extLst>
                    <a:ext uri="{9D8B030D-6E8A-4147-A177-3AD203B41FA5}">
                      <a16:colId xmlns:a16="http://schemas.microsoft.com/office/drawing/2014/main" val="1791681737"/>
                    </a:ext>
                  </a:extLst>
                </a:gridCol>
              </a:tblGrid>
              <a:tr h="370840">
                <a:tc>
                  <a:txBody>
                    <a:bodyPr/>
                    <a:lstStyle/>
                    <a:p>
                      <a:r>
                        <a:rPr lang="en-US" sz="2000" dirty="0"/>
                        <a:t>Vaccine dose</a:t>
                      </a:r>
                    </a:p>
                  </a:txBody>
                  <a:tcPr/>
                </a:tc>
                <a:tc>
                  <a:txBody>
                    <a:bodyPr/>
                    <a:lstStyle/>
                    <a:p>
                      <a:r>
                        <a:rPr lang="en-US" sz="2000" dirty="0"/>
                        <a:t>Visit #</a:t>
                      </a:r>
                    </a:p>
                  </a:txBody>
                  <a:tcPr/>
                </a:tc>
                <a:tc>
                  <a:txBody>
                    <a:bodyPr/>
                    <a:lstStyle/>
                    <a:p>
                      <a:r>
                        <a:rPr lang="en-US" sz="2000" dirty="0"/>
                        <a:t>Age eligibility</a:t>
                      </a:r>
                    </a:p>
                  </a:txBody>
                  <a:tcPr/>
                </a:tc>
                <a:extLst>
                  <a:ext uri="{0D108BD9-81ED-4DB2-BD59-A6C34878D82A}">
                    <a16:rowId xmlns:a16="http://schemas.microsoft.com/office/drawing/2014/main" val="2396708649"/>
                  </a:ext>
                </a:extLst>
              </a:tr>
              <a:tr h="370840">
                <a:tc>
                  <a:txBody>
                    <a:bodyPr/>
                    <a:lstStyle/>
                    <a:p>
                      <a:r>
                        <a:rPr lang="en-US" sz="1800" dirty="0"/>
                        <a:t>BCG-0, OPV-0</a:t>
                      </a:r>
                    </a:p>
                  </a:txBody>
                  <a:tcPr/>
                </a:tc>
                <a:tc>
                  <a:txBody>
                    <a:bodyPr/>
                    <a:lstStyle/>
                    <a:p>
                      <a:r>
                        <a:rPr lang="en-US" sz="1800" dirty="0"/>
                        <a:t>1</a:t>
                      </a:r>
                    </a:p>
                  </a:txBody>
                  <a:tcPr/>
                </a:tc>
                <a:tc>
                  <a:txBody>
                    <a:bodyPr/>
                    <a:lstStyle/>
                    <a:p>
                      <a:r>
                        <a:rPr lang="en-US" sz="1800" dirty="0"/>
                        <a:t>Birth or first contact</a:t>
                      </a:r>
                    </a:p>
                  </a:txBody>
                  <a:tcPr/>
                </a:tc>
                <a:extLst>
                  <a:ext uri="{0D108BD9-81ED-4DB2-BD59-A6C34878D82A}">
                    <a16:rowId xmlns:a16="http://schemas.microsoft.com/office/drawing/2014/main" val="2167341895"/>
                  </a:ext>
                </a:extLst>
              </a:tr>
              <a:tr h="370840">
                <a:tc>
                  <a:txBody>
                    <a:bodyPr/>
                    <a:lstStyle/>
                    <a:p>
                      <a:r>
                        <a:rPr lang="en-US" sz="1800" dirty="0"/>
                        <a:t>OPV-1, Penta-1, PCV-1, Rota-1</a:t>
                      </a:r>
                    </a:p>
                  </a:txBody>
                  <a:tcPr/>
                </a:tc>
                <a:tc>
                  <a:txBody>
                    <a:bodyPr/>
                    <a:lstStyle/>
                    <a:p>
                      <a:r>
                        <a:rPr lang="en-US" sz="1800" dirty="0"/>
                        <a:t>2</a:t>
                      </a:r>
                    </a:p>
                  </a:txBody>
                  <a:tcPr/>
                </a:tc>
                <a:tc>
                  <a:txBody>
                    <a:bodyPr/>
                    <a:lstStyle/>
                    <a:p>
                      <a:r>
                        <a:rPr lang="en-US" sz="1800" dirty="0"/>
                        <a:t>6 weeks</a:t>
                      </a:r>
                    </a:p>
                  </a:txBody>
                  <a:tcPr/>
                </a:tc>
                <a:extLst>
                  <a:ext uri="{0D108BD9-81ED-4DB2-BD59-A6C34878D82A}">
                    <a16:rowId xmlns:a16="http://schemas.microsoft.com/office/drawing/2014/main" val="684178821"/>
                  </a:ext>
                </a:extLst>
              </a:tr>
              <a:tr h="370840">
                <a:tc>
                  <a:txBody>
                    <a:bodyPr/>
                    <a:lstStyle/>
                    <a:p>
                      <a:r>
                        <a:rPr lang="en-US" sz="1800" dirty="0"/>
                        <a:t>OPV-2, Penta-2, PCV-2, Rota-2</a:t>
                      </a:r>
                    </a:p>
                  </a:txBody>
                  <a:tcPr/>
                </a:tc>
                <a:tc>
                  <a:txBody>
                    <a:bodyPr/>
                    <a:lstStyle/>
                    <a:p>
                      <a:r>
                        <a:rPr lang="en-US" sz="1800" dirty="0"/>
                        <a:t>3</a:t>
                      </a:r>
                    </a:p>
                  </a:txBody>
                  <a:tcPr/>
                </a:tc>
                <a:tc>
                  <a:txBody>
                    <a:bodyPr/>
                    <a:lstStyle/>
                    <a:p>
                      <a:r>
                        <a:rPr lang="en-US" sz="1800" dirty="0"/>
                        <a:t>10 weeks</a:t>
                      </a:r>
                    </a:p>
                  </a:txBody>
                  <a:tcPr/>
                </a:tc>
                <a:extLst>
                  <a:ext uri="{0D108BD9-81ED-4DB2-BD59-A6C34878D82A}">
                    <a16:rowId xmlns:a16="http://schemas.microsoft.com/office/drawing/2014/main" val="399195506"/>
                  </a:ext>
                </a:extLst>
              </a:tr>
              <a:tr h="370840">
                <a:tc>
                  <a:txBody>
                    <a:bodyPr/>
                    <a:lstStyle/>
                    <a:p>
                      <a:r>
                        <a:rPr lang="en-US" sz="1800" dirty="0"/>
                        <a:t>OPV-3, Penta-3, PCV-3</a:t>
                      </a:r>
                    </a:p>
                  </a:txBody>
                  <a:tcPr/>
                </a:tc>
                <a:tc>
                  <a:txBody>
                    <a:bodyPr/>
                    <a:lstStyle/>
                    <a:p>
                      <a:r>
                        <a:rPr lang="en-US" sz="1800" dirty="0"/>
                        <a:t>4*</a:t>
                      </a:r>
                    </a:p>
                  </a:txBody>
                  <a:tcPr/>
                </a:tc>
                <a:tc>
                  <a:txBody>
                    <a:bodyPr/>
                    <a:lstStyle/>
                    <a:p>
                      <a:r>
                        <a:rPr lang="en-US" sz="1800" dirty="0"/>
                        <a:t>14 weeks</a:t>
                      </a:r>
                    </a:p>
                  </a:txBody>
                  <a:tcPr/>
                </a:tc>
                <a:extLst>
                  <a:ext uri="{0D108BD9-81ED-4DB2-BD59-A6C34878D82A}">
                    <a16:rowId xmlns:a16="http://schemas.microsoft.com/office/drawing/2014/main" val="4265557494"/>
                  </a:ext>
                </a:extLst>
              </a:tr>
              <a:tr h="370840">
                <a:tc>
                  <a:txBody>
                    <a:bodyPr/>
                    <a:lstStyle/>
                    <a:p>
                      <a:r>
                        <a:rPr lang="en-US" sz="1800" dirty="0"/>
                        <a:t>MCV-1</a:t>
                      </a:r>
                    </a:p>
                  </a:txBody>
                  <a:tcPr/>
                </a:tc>
                <a:tc>
                  <a:txBody>
                    <a:bodyPr/>
                    <a:lstStyle/>
                    <a:p>
                      <a:r>
                        <a:rPr lang="en-US" sz="1800" dirty="0"/>
                        <a:t>5</a:t>
                      </a:r>
                    </a:p>
                  </a:txBody>
                  <a:tcPr/>
                </a:tc>
                <a:tc>
                  <a:txBody>
                    <a:bodyPr/>
                    <a:lstStyle/>
                    <a:p>
                      <a:r>
                        <a:rPr lang="en-US" sz="1800" dirty="0"/>
                        <a:t>9 months</a:t>
                      </a:r>
                    </a:p>
                  </a:txBody>
                  <a:tcPr/>
                </a:tc>
                <a:extLst>
                  <a:ext uri="{0D108BD9-81ED-4DB2-BD59-A6C34878D82A}">
                    <a16:rowId xmlns:a16="http://schemas.microsoft.com/office/drawing/2014/main" val="942814156"/>
                  </a:ext>
                </a:extLst>
              </a:tr>
              <a:tr h="370840">
                <a:tc>
                  <a:txBody>
                    <a:bodyPr/>
                    <a:lstStyle/>
                    <a:p>
                      <a:r>
                        <a:rPr lang="en-US" sz="1800" dirty="0"/>
                        <a:t>MCV-2</a:t>
                      </a:r>
                    </a:p>
                  </a:txBody>
                  <a:tcPr/>
                </a:tc>
                <a:tc>
                  <a:txBody>
                    <a:bodyPr/>
                    <a:lstStyle/>
                    <a:p>
                      <a:r>
                        <a:rPr lang="en-US" sz="1800" dirty="0"/>
                        <a:t>6</a:t>
                      </a:r>
                    </a:p>
                  </a:txBody>
                  <a:tcPr/>
                </a:tc>
                <a:tc>
                  <a:txBody>
                    <a:bodyPr/>
                    <a:lstStyle/>
                    <a:p>
                      <a:r>
                        <a:rPr lang="en-US" sz="1800" dirty="0"/>
                        <a:t>18 months</a:t>
                      </a:r>
                    </a:p>
                  </a:txBody>
                  <a:tcPr/>
                </a:tc>
                <a:extLst>
                  <a:ext uri="{0D108BD9-81ED-4DB2-BD59-A6C34878D82A}">
                    <a16:rowId xmlns:a16="http://schemas.microsoft.com/office/drawing/2014/main" val="66049672"/>
                  </a:ext>
                </a:extLst>
              </a:tr>
            </a:tbl>
          </a:graphicData>
        </a:graphic>
      </p:graphicFrame>
    </p:spTree>
    <p:extLst>
      <p:ext uri="{BB962C8B-B14F-4D97-AF65-F5344CB8AC3E}">
        <p14:creationId xmlns:p14="http://schemas.microsoft.com/office/powerpoint/2010/main" val="415051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dirty="0"/>
              <a:t>PATH Communications</a:t>
            </a:r>
          </a:p>
        </p:txBody>
      </p:sp>
      <p:sp>
        <p:nvSpPr>
          <p:cNvPr id="11" name="Date Placeholder 10"/>
          <p:cNvSpPr>
            <a:spLocks noGrp="1"/>
          </p:cNvSpPr>
          <p:nvPr>
            <p:ph type="dt" sz="half" idx="11"/>
          </p:nvPr>
        </p:nvSpPr>
        <p:spPr/>
        <p:txBody>
          <a:bodyPr/>
          <a:lstStyle/>
          <a:p>
            <a:r>
              <a:rPr lang="en-US" dirty="0"/>
              <a:t>PATH-branded PowerPoint template  |  Section example A</a:t>
            </a:r>
          </a:p>
        </p:txBody>
      </p:sp>
      <p:sp>
        <p:nvSpPr>
          <p:cNvPr id="13" name="Slide Number Placeholder 12"/>
          <p:cNvSpPr>
            <a:spLocks noGrp="1"/>
          </p:cNvSpPr>
          <p:nvPr>
            <p:ph type="sldNum" sz="quarter" idx="12"/>
          </p:nvPr>
        </p:nvSpPr>
        <p:spPr/>
        <p:txBody>
          <a:bodyPr/>
          <a:lstStyle/>
          <a:p>
            <a:fld id="{E28D367D-202E-4BB0-8243-51A46362D732}" type="slidenum">
              <a:rPr lang="en-US" smtClean="0"/>
              <a:pPr/>
              <a:t>4</a:t>
            </a:fld>
            <a:endParaRPr lang="en-US" dirty="0"/>
          </a:p>
        </p:txBody>
      </p:sp>
      <p:sp>
        <p:nvSpPr>
          <p:cNvPr id="4" name="Text Placeholder 3"/>
          <p:cNvSpPr>
            <a:spLocks noGrp="1"/>
          </p:cNvSpPr>
          <p:nvPr>
            <p:ph type="body" sz="quarter" idx="16"/>
          </p:nvPr>
        </p:nvSpPr>
        <p:spPr>
          <a:xfrm>
            <a:off x="762001" y="2000571"/>
            <a:ext cx="5105400" cy="1014891"/>
          </a:xfrm>
        </p:spPr>
        <p:txBody>
          <a:bodyPr>
            <a:normAutofit/>
          </a:bodyPr>
          <a:lstStyle/>
          <a:p>
            <a:r>
              <a:rPr lang="en-US" dirty="0">
                <a:solidFill>
                  <a:srgbClr val="F65050"/>
                </a:solidFill>
                <a:latin typeface="Arial" panose="020B0604020202020204" pitchFamily="34" charset="0"/>
              </a:rPr>
              <a:t>The electronic immunization registries</a:t>
            </a:r>
          </a:p>
        </p:txBody>
      </p:sp>
      <p:sp>
        <p:nvSpPr>
          <p:cNvPr id="5" name="Text Placeholder 4"/>
          <p:cNvSpPr>
            <a:spLocks noGrp="1"/>
          </p:cNvSpPr>
          <p:nvPr>
            <p:ph type="body" sz="quarter" idx="17"/>
          </p:nvPr>
        </p:nvSpPr>
        <p:spPr>
          <a:xfrm>
            <a:off x="762000" y="3182056"/>
            <a:ext cx="5105401" cy="2439812"/>
          </a:xfrm>
        </p:spPr>
        <p:txBody>
          <a:bodyPr/>
          <a:lstStyle/>
          <a:p>
            <a:r>
              <a:rPr lang="en-US" dirty="0"/>
              <a:t>EIRs provide patient-level data that:</a:t>
            </a:r>
          </a:p>
          <a:p>
            <a:pPr marL="285750" indent="-285750" defTabSz="457200" eaLnBrk="0" hangingPunct="0">
              <a:lnSpc>
                <a:spcPct val="110000"/>
              </a:lnSpc>
              <a:spcBef>
                <a:spcPct val="0"/>
              </a:spcBef>
              <a:spcAft>
                <a:spcPts val="600"/>
              </a:spcAft>
              <a:buFont typeface="Arial" panose="020B0604020202020204" pitchFamily="34" charset="0"/>
              <a:buChar char="•"/>
            </a:pPr>
            <a:r>
              <a:rPr lang="en-US" dirty="0"/>
              <a:t>Optimize the process of delivering care. </a:t>
            </a:r>
          </a:p>
          <a:p>
            <a:pPr marL="285750" indent="-285750" defTabSz="457200" eaLnBrk="0" hangingPunct="0">
              <a:lnSpc>
                <a:spcPct val="110000"/>
              </a:lnSpc>
              <a:spcBef>
                <a:spcPct val="0"/>
              </a:spcBef>
              <a:spcAft>
                <a:spcPts val="600"/>
              </a:spcAft>
              <a:buFont typeface="Arial" panose="020B0604020202020204" pitchFamily="34" charset="0"/>
              <a:buChar char="•"/>
            </a:pPr>
            <a:r>
              <a:rPr lang="en-US" dirty="0"/>
              <a:t>Link services at well-baby clinics, providing a continuum of care. </a:t>
            </a:r>
          </a:p>
          <a:p>
            <a:pPr marL="285750" indent="-285750" defTabSz="457200" eaLnBrk="0" hangingPunct="0">
              <a:lnSpc>
                <a:spcPct val="110000"/>
              </a:lnSpc>
              <a:spcBef>
                <a:spcPct val="0"/>
              </a:spcBef>
              <a:spcAft>
                <a:spcPts val="600"/>
              </a:spcAft>
              <a:buFont typeface="Arial" panose="020B0604020202020204" pitchFamily="34" charset="0"/>
              <a:buChar char="•"/>
            </a:pPr>
            <a:r>
              <a:rPr lang="en-US" dirty="0"/>
              <a:t>Provide decision-making support to health workers.</a:t>
            </a:r>
          </a:p>
          <a:p>
            <a:pPr marL="285750" indent="-285750" defTabSz="457200" eaLnBrk="0" hangingPunct="0">
              <a:lnSpc>
                <a:spcPct val="110000"/>
              </a:lnSpc>
              <a:spcBef>
                <a:spcPct val="0"/>
              </a:spcBef>
              <a:spcAft>
                <a:spcPts val="600"/>
              </a:spcAft>
              <a:buFont typeface="Arial" panose="020B0604020202020204" pitchFamily="34" charset="0"/>
              <a:buChar char="•"/>
            </a:pPr>
            <a:r>
              <a:rPr lang="en-US" dirty="0"/>
              <a:t>Generate real time, accurate data to inform health worker decisions.</a:t>
            </a:r>
          </a:p>
        </p:txBody>
      </p:sp>
      <p:pic>
        <p:nvPicPr>
          <p:cNvPr id="2" name="Picture 2" descr="Graphical user interface, application&#10;&#10;Description automatically generated">
            <a:extLst>
              <a:ext uri="{FF2B5EF4-FFF2-40B4-BE49-F238E27FC236}">
                <a16:creationId xmlns:a16="http://schemas.microsoft.com/office/drawing/2014/main" id="{3201C652-016B-4457-BBCD-414963556795}"/>
              </a:ext>
            </a:extLst>
          </p:cNvPr>
          <p:cNvPicPr>
            <a:picLocks noChangeAspect="1"/>
          </p:cNvPicPr>
          <p:nvPr/>
        </p:nvPicPr>
        <p:blipFill>
          <a:blip r:embed="rId2"/>
          <a:stretch>
            <a:fillRect/>
          </a:stretch>
        </p:blipFill>
        <p:spPr>
          <a:xfrm>
            <a:off x="6873510" y="962167"/>
            <a:ext cx="2675787" cy="4114800"/>
          </a:xfrm>
          <a:prstGeom prst="rect">
            <a:avLst/>
          </a:prstGeom>
        </p:spPr>
      </p:pic>
      <p:pic>
        <p:nvPicPr>
          <p:cNvPr id="3" name="Picture 5">
            <a:extLst>
              <a:ext uri="{FF2B5EF4-FFF2-40B4-BE49-F238E27FC236}">
                <a16:creationId xmlns:a16="http://schemas.microsoft.com/office/drawing/2014/main" id="{D15D1455-639D-4BEA-9848-3C60E4A00BBB}"/>
              </a:ext>
            </a:extLst>
          </p:cNvPr>
          <p:cNvPicPr>
            <a:picLocks noChangeAspect="1"/>
          </p:cNvPicPr>
          <p:nvPr/>
        </p:nvPicPr>
        <p:blipFill>
          <a:blip r:embed="rId3"/>
          <a:stretch>
            <a:fillRect/>
          </a:stretch>
        </p:blipFill>
        <p:spPr>
          <a:xfrm>
            <a:off x="9116032" y="1781033"/>
            <a:ext cx="2398803" cy="4114800"/>
          </a:xfrm>
          <a:prstGeom prst="rect">
            <a:avLst/>
          </a:prstGeom>
        </p:spPr>
      </p:pic>
    </p:spTree>
    <p:extLst>
      <p:ext uri="{BB962C8B-B14F-4D97-AF65-F5344CB8AC3E}">
        <p14:creationId xmlns:p14="http://schemas.microsoft.com/office/powerpoint/2010/main" val="31892350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262"/>
          <a:stretch/>
        </p:blipFill>
        <p:spPr>
          <a:xfrm>
            <a:off x="0" y="-29497"/>
            <a:ext cx="12192000" cy="6887498"/>
          </a:xfrm>
          <a:prstGeom prst="rect">
            <a:avLst/>
          </a:prstGeom>
        </p:spPr>
      </p:pic>
      <p:sp>
        <p:nvSpPr>
          <p:cNvPr id="10" name="TextBox 9">
            <a:extLst>
              <a:ext uri="{FF2B5EF4-FFF2-40B4-BE49-F238E27FC236}">
                <a16:creationId xmlns:a16="http://schemas.microsoft.com/office/drawing/2014/main" id="{D47DF14C-DCC7-164A-8F19-FC1AAFF65CC7}"/>
              </a:ext>
            </a:extLst>
          </p:cNvPr>
          <p:cNvSpPr txBox="1"/>
          <p:nvPr/>
        </p:nvSpPr>
        <p:spPr>
          <a:xfrm>
            <a:off x="943149" y="4367793"/>
            <a:ext cx="4188625" cy="1745350"/>
          </a:xfrm>
          <a:prstGeom prst="rect">
            <a:avLst/>
          </a:prstGeom>
          <a:noFill/>
        </p:spPr>
        <p:txBody>
          <a:bodyPr wrap="square" lIns="0" tIns="0" rIns="0" bIns="0" rtlCol="0" anchor="ctr">
            <a:spAutoFit/>
          </a:bodyPr>
          <a:lstStyle/>
          <a:p>
            <a:pPr>
              <a:lnSpc>
                <a:spcPts val="2400"/>
              </a:lnSpc>
              <a:spcAft>
                <a:spcPts val="1800"/>
              </a:spcAft>
            </a:pPr>
            <a:r>
              <a:rPr lang="en-US" dirty="0">
                <a:solidFill>
                  <a:schemeClr val="bg1"/>
                </a:solidFill>
                <a:cs typeface="Arial" panose="020B0604020202020204" pitchFamily="34" charset="0"/>
              </a:rPr>
              <a:t>It used to be hard for Lucy to plan for immunization clinics. </a:t>
            </a:r>
          </a:p>
          <a:p>
            <a:pPr>
              <a:lnSpc>
                <a:spcPts val="2400"/>
              </a:lnSpc>
              <a:spcAft>
                <a:spcPts val="1800"/>
              </a:spcAft>
            </a:pPr>
            <a:r>
              <a:rPr lang="en-US" dirty="0">
                <a:solidFill>
                  <a:schemeClr val="bg1"/>
                </a:solidFill>
                <a:cs typeface="Arial" panose="020B0604020202020204" pitchFamily="34" charset="0"/>
              </a:rPr>
              <a:t>Incomplete, inaccurate, and untimely immunization data meant children missed lifesaving vaccines.</a:t>
            </a:r>
          </a:p>
        </p:txBody>
      </p:sp>
      <p:sp>
        <p:nvSpPr>
          <p:cNvPr id="2" name="Text Placeholder 1"/>
          <p:cNvSpPr>
            <a:spLocks noGrp="1"/>
          </p:cNvSpPr>
          <p:nvPr>
            <p:ph type="body" sz="quarter" idx="4294967295"/>
          </p:nvPr>
        </p:nvSpPr>
        <p:spPr>
          <a:xfrm>
            <a:off x="762000" y="400050"/>
            <a:ext cx="6654800" cy="171450"/>
          </a:xfrm>
          <a:prstGeom prst="rect">
            <a:avLst/>
          </a:prstGeom>
        </p:spPr>
        <p:txBody>
          <a:bodyPr>
            <a:normAutofit fontScale="85000" lnSpcReduction="20000"/>
          </a:bodyPr>
          <a:lstStyle/>
          <a:p>
            <a:endParaRPr lang="en-US"/>
          </a:p>
        </p:txBody>
      </p:sp>
      <p:sp>
        <p:nvSpPr>
          <p:cNvPr id="6" name="Text Placeholder 5"/>
          <p:cNvSpPr>
            <a:spLocks noGrp="1"/>
          </p:cNvSpPr>
          <p:nvPr>
            <p:ph type="body" sz="quarter" idx="12"/>
          </p:nvPr>
        </p:nvSpPr>
        <p:spPr/>
        <p:txBody>
          <a:bodyPr/>
          <a:lstStyle/>
          <a:p>
            <a:endParaRPr lang="en-US"/>
          </a:p>
        </p:txBody>
      </p:sp>
      <p:pic>
        <p:nvPicPr>
          <p:cNvPr id="12" name="Picture 11"/>
          <p:cNvPicPr>
            <a:picLocks noChangeAspect="1"/>
          </p:cNvPicPr>
          <p:nvPr/>
        </p:nvPicPr>
        <p:blipFill>
          <a:blip r:embed="rId4"/>
          <a:stretch>
            <a:fillRect/>
          </a:stretch>
        </p:blipFill>
        <p:spPr>
          <a:xfrm>
            <a:off x="10795491" y="6286500"/>
            <a:ext cx="685309" cy="294956"/>
          </a:xfrm>
          <a:prstGeom prst="rect">
            <a:avLst/>
          </a:prstGeom>
        </p:spPr>
      </p:pic>
      <p:sp>
        <p:nvSpPr>
          <p:cNvPr id="14" name="Slide Number Placeholder 49"/>
          <p:cNvSpPr txBox="1">
            <a:spLocks/>
          </p:cNvSpPr>
          <p:nvPr/>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5</a:t>
            </a:fld>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636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708"/>
          <a:stretch/>
        </p:blipFill>
        <p:spPr>
          <a:xfrm>
            <a:off x="0" y="-1"/>
            <a:ext cx="12192000" cy="6932561"/>
          </a:xfrm>
          <a:prstGeom prst="rect">
            <a:avLst/>
          </a:prstGeom>
        </p:spPr>
      </p:pic>
      <p:sp>
        <p:nvSpPr>
          <p:cNvPr id="2" name="Text Placeholder 1"/>
          <p:cNvSpPr>
            <a:spLocks noGrp="1"/>
          </p:cNvSpPr>
          <p:nvPr>
            <p:ph type="body" sz="quarter" idx="4294967295"/>
          </p:nvPr>
        </p:nvSpPr>
        <p:spPr>
          <a:xfrm>
            <a:off x="762000" y="400050"/>
            <a:ext cx="6654800" cy="171450"/>
          </a:xfrm>
          <a:prstGeom prst="rect">
            <a:avLst/>
          </a:prstGeom>
        </p:spPr>
        <p:txBody>
          <a:bodyPr>
            <a:normAutofit fontScale="85000" lnSpcReduction="20000"/>
          </a:bodyPr>
          <a:lstStyle/>
          <a:p>
            <a:endParaRPr lang="en-US"/>
          </a:p>
        </p:txBody>
      </p:sp>
      <p:sp>
        <p:nvSpPr>
          <p:cNvPr id="6" name="Text Placeholder 5"/>
          <p:cNvSpPr>
            <a:spLocks noGrp="1"/>
          </p:cNvSpPr>
          <p:nvPr>
            <p:ph type="body" sz="quarter" idx="12"/>
          </p:nvPr>
        </p:nvSpPr>
        <p:spPr/>
        <p:txBody>
          <a:bodyPr/>
          <a:lstStyle/>
          <a:p>
            <a:endParaRPr lang="en-US"/>
          </a:p>
        </p:txBody>
      </p:sp>
      <p:sp>
        <p:nvSpPr>
          <p:cNvPr id="14" name="Slide Number Placeholder 49"/>
          <p:cNvSpPr txBox="1">
            <a:spLocks/>
          </p:cNvSpPr>
          <p:nvPr/>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6</a:t>
            </a:fld>
            <a:endParaRPr lang="en-US">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0795491" y="6286500"/>
            <a:ext cx="685309" cy="294957"/>
          </a:xfrm>
          <a:prstGeom prst="rect">
            <a:avLst/>
          </a:prstGeom>
        </p:spPr>
      </p:pic>
      <p:sp>
        <p:nvSpPr>
          <p:cNvPr id="15" name="TextBox 14">
            <a:extLst>
              <a:ext uri="{FF2B5EF4-FFF2-40B4-BE49-F238E27FC236}">
                <a16:creationId xmlns:a16="http://schemas.microsoft.com/office/drawing/2014/main" id="{D47DF14C-DCC7-164A-8F19-FC1AAFF65CC7}"/>
              </a:ext>
            </a:extLst>
          </p:cNvPr>
          <p:cNvSpPr txBox="1"/>
          <p:nvPr/>
        </p:nvSpPr>
        <p:spPr>
          <a:xfrm>
            <a:off x="664292" y="4746122"/>
            <a:ext cx="4494118" cy="1538883"/>
          </a:xfrm>
          <a:prstGeom prst="rect">
            <a:avLst/>
          </a:prstGeom>
          <a:noFill/>
        </p:spPr>
        <p:txBody>
          <a:bodyPr wrap="square" lIns="0" tIns="0" rIns="0" bIns="0" rtlCol="0" anchor="ctr">
            <a:spAutoFit/>
          </a:bodyPr>
          <a:lstStyle/>
          <a:p>
            <a:pPr>
              <a:lnSpc>
                <a:spcPts val="4000"/>
              </a:lnSpc>
            </a:pPr>
            <a:r>
              <a:rPr lang="en-US" sz="2800" dirty="0">
                <a:latin typeface="Arial" panose="020B0604020202020204" pitchFamily="34" charset="0"/>
                <a:cs typeface="Arial" panose="020B0604020202020204" pitchFamily="34" charset="0"/>
              </a:rPr>
              <a:t>Lucy used to send data to the district, but would rarely see it again.</a:t>
            </a:r>
          </a:p>
        </p:txBody>
      </p:sp>
    </p:spTree>
    <p:extLst>
      <p:ext uri="{BB962C8B-B14F-4D97-AF65-F5344CB8AC3E}">
        <p14:creationId xmlns:p14="http://schemas.microsoft.com/office/powerpoint/2010/main" val="260337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14" r="878"/>
          <a:stretch/>
        </p:blipFill>
        <p:spPr>
          <a:xfrm>
            <a:off x="-1" y="-9832"/>
            <a:ext cx="12201833" cy="6867832"/>
          </a:xfrm>
          <a:prstGeom prst="rect">
            <a:avLst/>
          </a:prstGeom>
        </p:spPr>
      </p:pic>
      <p:sp>
        <p:nvSpPr>
          <p:cNvPr id="10" name="TextBox 9">
            <a:extLst>
              <a:ext uri="{FF2B5EF4-FFF2-40B4-BE49-F238E27FC236}">
                <a16:creationId xmlns:a16="http://schemas.microsoft.com/office/drawing/2014/main" id="{D47DF14C-DCC7-164A-8F19-FC1AAFF65CC7}"/>
              </a:ext>
            </a:extLst>
          </p:cNvPr>
          <p:cNvSpPr txBox="1"/>
          <p:nvPr/>
        </p:nvSpPr>
        <p:spPr>
          <a:xfrm>
            <a:off x="943149" y="4501810"/>
            <a:ext cx="5855216" cy="1538883"/>
          </a:xfrm>
          <a:prstGeom prst="rect">
            <a:avLst/>
          </a:prstGeom>
          <a:noFill/>
        </p:spPr>
        <p:txBody>
          <a:bodyPr wrap="square" lIns="0" tIns="0" rIns="0" bIns="0" rtlCol="0" anchor="ctr">
            <a:spAutoFit/>
          </a:bodyPr>
          <a:lstStyle/>
          <a:p>
            <a:pPr>
              <a:lnSpc>
                <a:spcPts val="4000"/>
              </a:lnSpc>
            </a:pPr>
            <a:r>
              <a:rPr lang="en-US" sz="2800" dirty="0">
                <a:cs typeface="Arial" panose="020B0604020202020204" pitchFamily="34" charset="0"/>
              </a:rPr>
              <a:t>Lucy had poor visibility into vaccine supplies and turned patients away because of stockouts</a:t>
            </a:r>
            <a:r>
              <a:rPr lang="en-US" sz="2800" dirty="0">
                <a:latin typeface="Arial" panose="020B0604020202020204" pitchFamily="34" charset="0"/>
                <a:cs typeface="Arial" panose="020B0604020202020204" pitchFamily="34" charset="0"/>
              </a:rPr>
              <a:t>.</a:t>
            </a:r>
          </a:p>
        </p:txBody>
      </p:sp>
      <p:sp>
        <p:nvSpPr>
          <p:cNvPr id="2" name="Text Placeholder 1"/>
          <p:cNvSpPr>
            <a:spLocks noGrp="1"/>
          </p:cNvSpPr>
          <p:nvPr>
            <p:ph type="body" sz="quarter" idx="4294967295"/>
          </p:nvPr>
        </p:nvSpPr>
        <p:spPr>
          <a:xfrm>
            <a:off x="762000" y="400050"/>
            <a:ext cx="6654800" cy="171450"/>
          </a:xfrm>
          <a:prstGeom prst="rect">
            <a:avLst/>
          </a:prstGeom>
        </p:spPr>
        <p:txBody>
          <a:bodyPr>
            <a:normAutofit fontScale="85000" lnSpcReduction="20000"/>
          </a:bodyPr>
          <a:lstStyle/>
          <a:p>
            <a:endParaRPr lang="en-US"/>
          </a:p>
        </p:txBody>
      </p:sp>
      <p:sp>
        <p:nvSpPr>
          <p:cNvPr id="6" name="Text Placeholder 5"/>
          <p:cNvSpPr>
            <a:spLocks noGrp="1"/>
          </p:cNvSpPr>
          <p:nvPr>
            <p:ph type="body" sz="quarter" idx="12"/>
          </p:nvPr>
        </p:nvSpPr>
        <p:spPr/>
        <p:txBody>
          <a:bodyPr/>
          <a:lstStyle/>
          <a:p>
            <a:endParaRPr lang="en-US"/>
          </a:p>
        </p:txBody>
      </p:sp>
      <p:pic>
        <p:nvPicPr>
          <p:cNvPr id="12" name="Picture 11"/>
          <p:cNvPicPr>
            <a:picLocks noChangeAspect="1"/>
          </p:cNvPicPr>
          <p:nvPr/>
        </p:nvPicPr>
        <p:blipFill>
          <a:blip r:embed="rId4"/>
          <a:stretch>
            <a:fillRect/>
          </a:stretch>
        </p:blipFill>
        <p:spPr>
          <a:xfrm>
            <a:off x="10795491" y="6286500"/>
            <a:ext cx="685309" cy="294956"/>
          </a:xfrm>
          <a:prstGeom prst="rect">
            <a:avLst/>
          </a:prstGeom>
        </p:spPr>
      </p:pic>
      <p:sp>
        <p:nvSpPr>
          <p:cNvPr id="14" name="Slide Number Placeholder 49"/>
          <p:cNvSpPr txBox="1">
            <a:spLocks/>
          </p:cNvSpPr>
          <p:nvPr/>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7</a:t>
            </a:fld>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535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CCB575A-BD69-D444-B52D-46065F55E7E9}"/>
              </a:ext>
            </a:extLst>
          </p:cNvPr>
          <p:cNvSpPr txBox="1"/>
          <p:nvPr/>
        </p:nvSpPr>
        <p:spPr>
          <a:xfrm>
            <a:off x="746947" y="2114520"/>
            <a:ext cx="5324007" cy="4178965"/>
          </a:xfrm>
          <a:prstGeom prst="rect">
            <a:avLst/>
          </a:prstGeom>
          <a:noFill/>
        </p:spPr>
        <p:txBody>
          <a:bodyPr wrap="square" lIns="0" tIns="0" rIns="0" bIns="0" rtlCol="0" anchor="t">
            <a:spAutoFit/>
          </a:bodyPr>
          <a:lstStyle/>
          <a:p>
            <a:pPr>
              <a:lnSpc>
                <a:spcPts val="4000"/>
              </a:lnSpc>
              <a:spcAft>
                <a:spcPts val="1800"/>
              </a:spcAft>
            </a:pPr>
            <a:r>
              <a:rPr lang="en-US" sz="3200" dirty="0">
                <a:solidFill>
                  <a:srgbClr val="F65050"/>
                </a:solidFill>
                <a:cs typeface="Arial" panose="020B0604020202020204" pitchFamily="34" charset="0"/>
              </a:rPr>
              <a:t>Added value of EIRs</a:t>
            </a:r>
            <a:endParaRPr lang="en-US" sz="1600" dirty="0">
              <a:cs typeface="Arial" panose="020B0604020202020204" pitchFamily="34" charset="0"/>
            </a:endParaRPr>
          </a:p>
          <a:p>
            <a:pPr>
              <a:lnSpc>
                <a:spcPts val="2400"/>
              </a:lnSpc>
              <a:spcAft>
                <a:spcPts val="1800"/>
              </a:spcAft>
            </a:pPr>
            <a:r>
              <a:rPr lang="en-US" dirty="0">
                <a:cs typeface="Arial" panose="020B0604020202020204" pitchFamily="34" charset="0"/>
              </a:rPr>
              <a:t>With the introduction of an EIR, Lucy has clear visibility into </a:t>
            </a:r>
            <a:r>
              <a:rPr lang="en-US" sz="1800" dirty="0">
                <a:cs typeface="Arial" panose="020B0604020202020204" pitchFamily="34" charset="0"/>
              </a:rPr>
              <a:t>vaccine stock, coverage rates, and which children have missed vaccines, allowing her to provide more targeted care.</a:t>
            </a:r>
          </a:p>
          <a:p>
            <a:pPr>
              <a:lnSpc>
                <a:spcPts val="2400"/>
              </a:lnSpc>
              <a:spcAft>
                <a:spcPts val="1800"/>
              </a:spcAft>
            </a:pPr>
            <a:r>
              <a:rPr lang="en-US" dirty="0">
                <a:cs typeface="Arial" panose="020B0604020202020204" pitchFamily="34" charset="0"/>
              </a:rPr>
              <a:t>The EIRs automate data collection and use, saving Lucy time, so she can care for more patients.</a:t>
            </a:r>
          </a:p>
          <a:p>
            <a:pPr>
              <a:lnSpc>
                <a:spcPts val="2400"/>
              </a:lnSpc>
              <a:spcAft>
                <a:spcPts val="1800"/>
              </a:spcAft>
            </a:pPr>
            <a:r>
              <a:rPr lang="en-US" sz="1800" dirty="0"/>
              <a:t>Individual-level data has powerful implications for planning.</a:t>
            </a:r>
            <a:endParaRPr lang="en-US" dirty="0">
              <a:cs typeface="Arial" panose="020B0604020202020204" pitchFamily="34" charset="0"/>
            </a:endParaRPr>
          </a:p>
          <a:p>
            <a:pPr>
              <a:lnSpc>
                <a:spcPts val="2400"/>
              </a:lnSpc>
              <a:spcAft>
                <a:spcPts val="1800"/>
              </a:spcAft>
            </a:pPr>
            <a:endParaRPr lang="en-US" sz="17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6DEEFFD-DAF8-9847-AFFF-F4C821249803}"/>
              </a:ext>
            </a:extLst>
          </p:cNvPr>
          <p:cNvSpPr/>
          <p:nvPr/>
        </p:nvSpPr>
        <p:spPr>
          <a:xfrm>
            <a:off x="6147904" y="-5043"/>
            <a:ext cx="6019800"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762000" y="400050"/>
            <a:ext cx="6654800" cy="171450"/>
          </a:xfrm>
          <a:prstGeom prst="rect">
            <a:avLst/>
          </a:prstGeom>
        </p:spPr>
        <p:txBody>
          <a:bodyPr>
            <a:normAutofit fontScale="85000" lnSpcReduction="20000"/>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10" name="Picture 9"/>
          <p:cNvPicPr>
            <a:picLocks noChangeAspect="1"/>
          </p:cNvPicPr>
          <p:nvPr/>
        </p:nvPicPr>
        <p:blipFill>
          <a:blip r:embed="rId3"/>
          <a:stretch>
            <a:fillRect/>
          </a:stretch>
        </p:blipFill>
        <p:spPr>
          <a:xfrm>
            <a:off x="10795491" y="6286500"/>
            <a:ext cx="685309" cy="294957"/>
          </a:xfrm>
          <a:prstGeom prst="rect">
            <a:avLst/>
          </a:prstGeom>
        </p:spPr>
      </p:pic>
      <p:pic>
        <p:nvPicPr>
          <p:cNvPr id="12" name="Picture 11">
            <a:extLst>
              <a:ext uri="{FF2B5EF4-FFF2-40B4-BE49-F238E27FC236}">
                <a16:creationId xmlns:a16="http://schemas.microsoft.com/office/drawing/2014/main" id="{3B97A716-C162-43C9-ABDA-615DDD67DFEC}"/>
              </a:ext>
            </a:extLst>
          </p:cNvPr>
          <p:cNvPicPr>
            <a:picLocks noChangeAspect="1"/>
          </p:cNvPicPr>
          <p:nvPr/>
        </p:nvPicPr>
        <p:blipFill rotWithShape="1">
          <a:blip r:embed="rId4">
            <a:extLst>
              <a:ext uri="{28A0092B-C50C-407E-A947-70E740481C1C}">
                <a14:useLocalDpi xmlns:a14="http://schemas.microsoft.com/office/drawing/2010/main" val="0"/>
              </a:ext>
            </a:extLst>
          </a:blip>
          <a:srcRect l="40286" t="-144" r="190" b="-36"/>
          <a:stretch/>
        </p:blipFill>
        <p:spPr>
          <a:xfrm>
            <a:off x="6174658" y="-12291"/>
            <a:ext cx="6145160" cy="6894871"/>
          </a:xfrm>
          <a:prstGeom prst="rect">
            <a:avLst/>
          </a:prstGeom>
        </p:spPr>
      </p:pic>
      <p:pic>
        <p:nvPicPr>
          <p:cNvPr id="2" name="Picture 1">
            <a:extLst>
              <a:ext uri="{FF2B5EF4-FFF2-40B4-BE49-F238E27FC236}">
                <a16:creationId xmlns:a16="http://schemas.microsoft.com/office/drawing/2014/main" id="{ED52E6AC-8E4D-43EE-903B-10B8ADD3BA90}"/>
              </a:ext>
            </a:extLst>
          </p:cNvPr>
          <p:cNvPicPr>
            <a:picLocks noChangeAspect="1"/>
          </p:cNvPicPr>
          <p:nvPr/>
        </p:nvPicPr>
        <p:blipFill>
          <a:blip r:embed="rId3"/>
          <a:stretch>
            <a:fillRect/>
          </a:stretch>
        </p:blipFill>
        <p:spPr>
          <a:xfrm>
            <a:off x="10947891" y="6438900"/>
            <a:ext cx="685309" cy="294957"/>
          </a:xfrm>
          <a:prstGeom prst="rect">
            <a:avLst/>
          </a:prstGeom>
        </p:spPr>
      </p:pic>
    </p:spTree>
    <p:extLst>
      <p:ext uri="{BB962C8B-B14F-4D97-AF65-F5344CB8AC3E}">
        <p14:creationId xmlns:p14="http://schemas.microsoft.com/office/powerpoint/2010/main" val="203588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4D9E31-C649-4229-946A-FCCAE50E845C}"/>
              </a:ext>
            </a:extLst>
          </p:cNvPr>
          <p:cNvSpPr>
            <a:spLocks noGrp="1"/>
          </p:cNvSpPr>
          <p:nvPr>
            <p:ph type="body" sz="quarter" idx="13"/>
          </p:nvPr>
        </p:nvSpPr>
        <p:spPr>
          <a:xfrm>
            <a:off x="762001" y="837815"/>
            <a:ext cx="10496264" cy="1105285"/>
          </a:xfrm>
        </p:spPr>
        <p:txBody>
          <a:bodyPr vert="horz" lIns="0" tIns="0" rIns="0" bIns="0" rtlCol="0" anchor="t">
            <a:normAutofit/>
          </a:bodyPr>
          <a:lstStyle/>
          <a:p>
            <a:r>
              <a:rPr lang="en-US" dirty="0">
                <a:cs typeface="Arial"/>
              </a:rPr>
              <a:t>From paper to electronic </a:t>
            </a:r>
            <a:endParaRPr lang="en-US" dirty="0"/>
          </a:p>
        </p:txBody>
      </p:sp>
      <p:sp>
        <p:nvSpPr>
          <p:cNvPr id="3" name="Text Placeholder 2">
            <a:extLst>
              <a:ext uri="{FF2B5EF4-FFF2-40B4-BE49-F238E27FC236}">
                <a16:creationId xmlns:a16="http://schemas.microsoft.com/office/drawing/2014/main" id="{8ACD29E0-99A3-45C4-96E0-8B23713812EF}"/>
              </a:ext>
            </a:extLst>
          </p:cNvPr>
          <p:cNvSpPr>
            <a:spLocks noGrp="1"/>
          </p:cNvSpPr>
          <p:nvPr>
            <p:ph type="body" sz="quarter" idx="14"/>
          </p:nvPr>
        </p:nvSpPr>
        <p:spPr>
          <a:xfrm>
            <a:off x="762000" y="1575748"/>
            <a:ext cx="9984474" cy="269259"/>
          </a:xfrm>
        </p:spPr>
        <p:txBody>
          <a:bodyPr vert="horz" lIns="0" tIns="0" rIns="0" bIns="0" rtlCol="0" anchor="t">
            <a:noAutofit/>
          </a:bodyPr>
          <a:lstStyle/>
          <a:p>
            <a:r>
              <a:rPr lang="en-US" sz="1800" dirty="0">
                <a:cs typeface="Arial"/>
              </a:rPr>
              <a:t>The shift from traditional paper-based reporting to EIR </a:t>
            </a:r>
            <a:r>
              <a:rPr lang="en-US" sz="1800">
                <a:cs typeface="Arial"/>
              </a:rPr>
              <a:t>reporting is also a shift from:</a:t>
            </a:r>
            <a:endParaRPr lang="en-US" sz="1800"/>
          </a:p>
        </p:txBody>
      </p:sp>
      <p:sp>
        <p:nvSpPr>
          <p:cNvPr id="4" name="Arrow: Chevron 3">
            <a:extLst>
              <a:ext uri="{FF2B5EF4-FFF2-40B4-BE49-F238E27FC236}">
                <a16:creationId xmlns:a16="http://schemas.microsoft.com/office/drawing/2014/main" id="{39F51369-F608-4E07-8703-97EEDF67AAF8}"/>
              </a:ext>
            </a:extLst>
          </p:cNvPr>
          <p:cNvSpPr/>
          <p:nvPr/>
        </p:nvSpPr>
        <p:spPr>
          <a:xfrm>
            <a:off x="1211341" y="1958384"/>
            <a:ext cx="4342228" cy="1474093"/>
          </a:xfrm>
          <a:prstGeom prst="chevron">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a:solidFill>
                  <a:schemeClr val="tx1"/>
                </a:solidFill>
                <a:cs typeface="Arial"/>
              </a:rPr>
              <a:t>Aggregate reports</a:t>
            </a:r>
          </a:p>
        </p:txBody>
      </p:sp>
      <p:sp>
        <p:nvSpPr>
          <p:cNvPr id="5" name="Arrow: Chevron 4">
            <a:extLst>
              <a:ext uri="{FF2B5EF4-FFF2-40B4-BE49-F238E27FC236}">
                <a16:creationId xmlns:a16="http://schemas.microsoft.com/office/drawing/2014/main" id="{C1CE044C-63FD-41DE-B72F-A58C92A53938}"/>
              </a:ext>
            </a:extLst>
          </p:cNvPr>
          <p:cNvSpPr/>
          <p:nvPr/>
        </p:nvSpPr>
        <p:spPr>
          <a:xfrm>
            <a:off x="4955207" y="1947010"/>
            <a:ext cx="5659406" cy="1485466"/>
          </a:xfrm>
          <a:prstGeom prst="chevr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r"/>
            <a:r>
              <a:rPr lang="en-US">
                <a:solidFill>
                  <a:schemeClr val="bg1"/>
                </a:solidFill>
                <a:cs typeface="Arial"/>
              </a:rPr>
              <a:t>Individual-level electronic </a:t>
            </a:r>
          </a:p>
          <a:p>
            <a:pPr algn="r"/>
            <a:r>
              <a:rPr lang="en-US">
                <a:solidFill>
                  <a:schemeClr val="bg1"/>
                </a:solidFill>
                <a:cs typeface="Arial"/>
              </a:rPr>
              <a:t>data</a:t>
            </a:r>
          </a:p>
        </p:txBody>
      </p:sp>
      <p:sp>
        <p:nvSpPr>
          <p:cNvPr id="6" name="Arrow: Chevron 5">
            <a:extLst>
              <a:ext uri="{FF2B5EF4-FFF2-40B4-BE49-F238E27FC236}">
                <a16:creationId xmlns:a16="http://schemas.microsoft.com/office/drawing/2014/main" id="{33965C6B-F817-471C-8C58-85EBBA1FC010}"/>
              </a:ext>
            </a:extLst>
          </p:cNvPr>
          <p:cNvSpPr/>
          <p:nvPr/>
        </p:nvSpPr>
        <p:spPr>
          <a:xfrm>
            <a:off x="1211340" y="3505131"/>
            <a:ext cx="4342228" cy="1474093"/>
          </a:xfrm>
          <a:prstGeom prst="chevron">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r"/>
            <a:r>
              <a:rPr lang="en-US">
                <a:solidFill>
                  <a:schemeClr val="tx1"/>
                </a:solidFill>
                <a:cs typeface="Arial"/>
              </a:rPr>
              <a:t>Monthly reports</a:t>
            </a:r>
            <a:endParaRPr lang="en-US">
              <a:solidFill>
                <a:schemeClr val="tx1"/>
              </a:solidFill>
            </a:endParaRPr>
          </a:p>
        </p:txBody>
      </p:sp>
      <p:sp>
        <p:nvSpPr>
          <p:cNvPr id="7" name="Arrow: Chevron 6">
            <a:extLst>
              <a:ext uri="{FF2B5EF4-FFF2-40B4-BE49-F238E27FC236}">
                <a16:creationId xmlns:a16="http://schemas.microsoft.com/office/drawing/2014/main" id="{D8B14C67-6300-4826-BDF4-1A9C54EB81AE}"/>
              </a:ext>
            </a:extLst>
          </p:cNvPr>
          <p:cNvSpPr/>
          <p:nvPr/>
        </p:nvSpPr>
        <p:spPr>
          <a:xfrm>
            <a:off x="4955206" y="3505129"/>
            <a:ext cx="5659406" cy="1474093"/>
          </a:xfrm>
          <a:prstGeom prst="chevr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r"/>
            <a:r>
              <a:rPr lang="en-US" dirty="0">
                <a:solidFill>
                  <a:schemeClr val="bg1"/>
                </a:solidFill>
                <a:cs typeface="Arial"/>
              </a:rPr>
              <a:t>More timely data </a:t>
            </a:r>
            <a:endParaRPr lang="en-US" dirty="0">
              <a:solidFill>
                <a:schemeClr val="bg1"/>
              </a:solidFill>
              <a:ea typeface="+mn-lt"/>
              <a:cs typeface="+mn-lt"/>
            </a:endParaRPr>
          </a:p>
          <a:p>
            <a:pPr algn="r"/>
            <a:r>
              <a:rPr lang="en-US" sz="1400" dirty="0">
                <a:ea typeface="+mn-lt"/>
                <a:cs typeface="+mn-lt"/>
              </a:rPr>
              <a:t>(contingent on timely data entry</a:t>
            </a:r>
          </a:p>
          <a:p>
            <a:pPr algn="r"/>
            <a:r>
              <a:rPr lang="en-US" sz="1400" dirty="0">
                <a:ea typeface="+mn-lt"/>
                <a:cs typeface="+mn-lt"/>
              </a:rPr>
              <a:t> and syncing)</a:t>
            </a:r>
            <a:endParaRPr lang="en-US" sz="1400" dirty="0">
              <a:cs typeface="Arial"/>
            </a:endParaRPr>
          </a:p>
        </p:txBody>
      </p:sp>
      <p:sp>
        <p:nvSpPr>
          <p:cNvPr id="10" name="Arrow: Chevron 9">
            <a:extLst>
              <a:ext uri="{FF2B5EF4-FFF2-40B4-BE49-F238E27FC236}">
                <a16:creationId xmlns:a16="http://schemas.microsoft.com/office/drawing/2014/main" id="{D70E1B6A-F975-457E-B834-3D95C33C79F7}"/>
              </a:ext>
            </a:extLst>
          </p:cNvPr>
          <p:cNvSpPr/>
          <p:nvPr/>
        </p:nvSpPr>
        <p:spPr>
          <a:xfrm>
            <a:off x="1208601" y="5051877"/>
            <a:ext cx="4356339" cy="1474093"/>
          </a:xfrm>
          <a:prstGeom prst="chevron">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r"/>
            <a:r>
              <a:rPr lang="en-US">
                <a:solidFill>
                  <a:schemeClr val="tx1"/>
                </a:solidFill>
                <a:cs typeface="Arial"/>
              </a:rPr>
              <a:t>Aggregate results</a:t>
            </a:r>
            <a:endParaRPr lang="en-US">
              <a:solidFill>
                <a:schemeClr val="tx1"/>
              </a:solidFill>
            </a:endParaRPr>
          </a:p>
        </p:txBody>
      </p:sp>
      <p:sp>
        <p:nvSpPr>
          <p:cNvPr id="11" name="Arrow: Chevron 10">
            <a:extLst>
              <a:ext uri="{FF2B5EF4-FFF2-40B4-BE49-F238E27FC236}">
                <a16:creationId xmlns:a16="http://schemas.microsoft.com/office/drawing/2014/main" id="{8A348E0E-CCDF-4BC1-BFD2-E3698DACA309}"/>
              </a:ext>
            </a:extLst>
          </p:cNvPr>
          <p:cNvSpPr/>
          <p:nvPr/>
        </p:nvSpPr>
        <p:spPr>
          <a:xfrm>
            <a:off x="4955205" y="5051875"/>
            <a:ext cx="5659406" cy="1474093"/>
          </a:xfrm>
          <a:prstGeom prst="chevr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r"/>
            <a:r>
              <a:rPr lang="en-US" dirty="0">
                <a:solidFill>
                  <a:schemeClr val="bg1"/>
                </a:solidFill>
                <a:cs typeface="Arial"/>
              </a:rPr>
              <a:t>Ability to drill down </a:t>
            </a:r>
            <a:endParaRPr lang="en-US" dirty="0">
              <a:solidFill>
                <a:schemeClr val="bg1"/>
              </a:solidFill>
            </a:endParaRPr>
          </a:p>
          <a:p>
            <a:pPr algn="r"/>
            <a:r>
              <a:rPr lang="en-US" sz="1400" dirty="0">
                <a:ea typeface="+mn-lt"/>
                <a:cs typeface="+mn-lt"/>
              </a:rPr>
              <a:t>(e.g. by patient or provider </a:t>
            </a:r>
          </a:p>
          <a:p>
            <a:pPr algn="r"/>
            <a:r>
              <a:rPr lang="en-US" sz="1400" dirty="0">
                <a:ea typeface="+mn-lt"/>
                <a:cs typeface="+mn-lt"/>
              </a:rPr>
              <a:t>characteristics, time and date, etc.)</a:t>
            </a:r>
            <a:endParaRPr lang="en-US" sz="1400" dirty="0">
              <a:cs typeface="Arial"/>
            </a:endParaRPr>
          </a:p>
        </p:txBody>
      </p:sp>
      <p:pic>
        <p:nvPicPr>
          <p:cNvPr id="12" name="Graphic 12" descr="Document with solid fill">
            <a:extLst>
              <a:ext uri="{FF2B5EF4-FFF2-40B4-BE49-F238E27FC236}">
                <a16:creationId xmlns:a16="http://schemas.microsoft.com/office/drawing/2014/main" id="{F1B011F4-4DB4-4A7F-AADE-31131C86E9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6355" y="2238022"/>
            <a:ext cx="914400" cy="914400"/>
          </a:xfrm>
          <a:prstGeom prst="rect">
            <a:avLst/>
          </a:prstGeom>
        </p:spPr>
      </p:pic>
      <p:pic>
        <p:nvPicPr>
          <p:cNvPr id="13" name="Graphic 13" descr="Daily calendar with solid fill">
            <a:extLst>
              <a:ext uri="{FF2B5EF4-FFF2-40B4-BE49-F238E27FC236}">
                <a16:creationId xmlns:a16="http://schemas.microsoft.com/office/drawing/2014/main" id="{726F4654-F5D4-4529-8AA0-AA18F78EB7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6356" y="3790244"/>
            <a:ext cx="914400" cy="914400"/>
          </a:xfrm>
          <a:prstGeom prst="rect">
            <a:avLst/>
          </a:prstGeom>
        </p:spPr>
      </p:pic>
      <p:pic>
        <p:nvPicPr>
          <p:cNvPr id="14" name="Graphic 14" descr="Braille with solid fill">
            <a:extLst>
              <a:ext uri="{FF2B5EF4-FFF2-40B4-BE49-F238E27FC236}">
                <a16:creationId xmlns:a16="http://schemas.microsoft.com/office/drawing/2014/main" id="{83E680CD-9FE8-4155-BAED-14EF35BB2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6356" y="5328356"/>
            <a:ext cx="914400" cy="914400"/>
          </a:xfrm>
          <a:prstGeom prst="rect">
            <a:avLst/>
          </a:prstGeom>
        </p:spPr>
      </p:pic>
      <p:pic>
        <p:nvPicPr>
          <p:cNvPr id="15" name="Graphic 15" descr="Research with solid fill">
            <a:extLst>
              <a:ext uri="{FF2B5EF4-FFF2-40B4-BE49-F238E27FC236}">
                <a16:creationId xmlns:a16="http://schemas.microsoft.com/office/drawing/2014/main" id="{50E18041-226C-4B7A-A853-63DAD2F5C0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0000">
            <a:off x="5864577" y="5328356"/>
            <a:ext cx="914400" cy="914400"/>
          </a:xfrm>
          <a:prstGeom prst="rect">
            <a:avLst/>
          </a:prstGeom>
        </p:spPr>
      </p:pic>
      <p:pic>
        <p:nvPicPr>
          <p:cNvPr id="16" name="Graphic 16" descr="Stopwatch with solid fill">
            <a:extLst>
              <a:ext uri="{FF2B5EF4-FFF2-40B4-BE49-F238E27FC236}">
                <a16:creationId xmlns:a16="http://schemas.microsoft.com/office/drawing/2014/main" id="{A4FA8BF3-9C2B-4FB3-A391-4CF6A763D6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4578" y="3790245"/>
            <a:ext cx="914400" cy="914400"/>
          </a:xfrm>
          <a:prstGeom prst="rect">
            <a:avLst/>
          </a:prstGeom>
        </p:spPr>
      </p:pic>
      <p:pic>
        <p:nvPicPr>
          <p:cNvPr id="17" name="Graphic 17" descr="Statistics with solid fill">
            <a:extLst>
              <a:ext uri="{FF2B5EF4-FFF2-40B4-BE49-F238E27FC236}">
                <a16:creationId xmlns:a16="http://schemas.microsoft.com/office/drawing/2014/main" id="{2826EC76-D132-4BF4-8E5E-CB879449AC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4578" y="2238022"/>
            <a:ext cx="914400" cy="914400"/>
          </a:xfrm>
          <a:prstGeom prst="rect">
            <a:avLst/>
          </a:prstGeom>
        </p:spPr>
      </p:pic>
    </p:spTree>
    <p:extLst>
      <p:ext uri="{BB962C8B-B14F-4D97-AF65-F5344CB8AC3E}">
        <p14:creationId xmlns:p14="http://schemas.microsoft.com/office/powerpoint/2010/main" val="670066203"/>
      </p:ext>
    </p:extLst>
  </p:cSld>
  <p:clrMapOvr>
    <a:masterClrMapping/>
  </p:clrMapOvr>
  <p:transition spd="med">
    <p:fade/>
  </p:transition>
</p:sld>
</file>

<file path=ppt/theme/theme1.xml><?xml version="1.0" encoding="utf-8"?>
<a:theme xmlns:a="http://schemas.openxmlformats.org/drawingml/2006/main" name="PATH 2019 Office Theme">
  <a:themeElements>
    <a:clrScheme name="PATH 2019 Office Colors">
      <a:dk1>
        <a:sysClr val="windowText" lastClr="000000"/>
      </a:dk1>
      <a:lt1>
        <a:sysClr val="window" lastClr="FFFFFF"/>
      </a:lt1>
      <a:dk2>
        <a:srgbClr val="464F61"/>
      </a:dk2>
      <a:lt2>
        <a:srgbClr val="E8EAEB"/>
      </a:lt2>
      <a:accent1>
        <a:srgbClr val="F65050"/>
      </a:accent1>
      <a:accent2>
        <a:srgbClr val="A8001E"/>
      </a:accent2>
      <a:accent3>
        <a:srgbClr val="008C9B"/>
      </a:accent3>
      <a:accent4>
        <a:srgbClr val="5050CD"/>
      </a:accent4>
      <a:accent5>
        <a:srgbClr val="1EAF5F"/>
      </a:accent5>
      <a:accent6>
        <a:srgbClr val="F4EDE7"/>
      </a:accent6>
      <a:hlink>
        <a:srgbClr val="F65050"/>
      </a:hlink>
      <a:folHlink>
        <a:srgbClr val="F65050"/>
      </a:folHlink>
    </a:clrScheme>
    <a:fontScheme name="PATH20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rgbClr val="454E6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rgbClr val="454E60"/>
            </a:solidFill>
            <a:latin typeface="Helvetica" pitchFamily="2" charset="0"/>
          </a:defRPr>
        </a:defPPr>
      </a:lstStyle>
    </a:txDef>
  </a:objectDefaults>
  <a:extraClrSchemeLst/>
  <a:extLst>
    <a:ext uri="{05A4C25C-085E-4340-85A3-A5531E510DB2}">
      <thm15:themeFamily xmlns:thm15="http://schemas.microsoft.com/office/thememl/2012/main" name="PATH-Presentation-16x9_2020" id="{B41FBFAE-A8C5-4BA7-BD8C-C42126B1CF8B}" vid="{7F7FF0E2-F734-41F1-BE20-1AC7739DA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ssetType xmlns="f61b9584-0ea4-4571-9587-91c405500ef0">Other</Asset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D96239C7973D468520FF7DB6E09A33" ma:contentTypeVersion="10" ma:contentTypeDescription="Create a new document." ma:contentTypeScope="" ma:versionID="d454a776ba0d86ea4ee56734fba75113">
  <xsd:schema xmlns:xsd="http://www.w3.org/2001/XMLSchema" xmlns:xs="http://www.w3.org/2001/XMLSchema" xmlns:p="http://schemas.microsoft.com/office/2006/metadata/properties" xmlns:ns2="f61b9584-0ea4-4571-9587-91c405500ef0" xmlns:ns3="7ab6d668-eac3-402f-9dc2-c915c05e954b" targetNamespace="http://schemas.microsoft.com/office/2006/metadata/properties" ma:root="true" ma:fieldsID="ea1287f1232e2d96fbe231977753e083" ns2:_="" ns3:_="">
    <xsd:import namespace="f61b9584-0ea4-4571-9587-91c405500ef0"/>
    <xsd:import namespace="7ab6d668-eac3-402f-9dc2-c915c05e954b"/>
    <xsd:element name="properties">
      <xsd:complexType>
        <xsd:sequence>
          <xsd:element name="documentManagement">
            <xsd:complexType>
              <xsd:all>
                <xsd:element ref="ns2:AssetTyp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b9584-0ea4-4571-9587-91c405500ef0" elementFormDefault="qualified">
    <xsd:import namespace="http://schemas.microsoft.com/office/2006/documentManagement/types"/>
    <xsd:import namespace="http://schemas.microsoft.com/office/infopath/2007/PartnerControls"/>
    <xsd:element name="AssetType" ma:index="8" nillable="true" ma:displayName="Asset Type" ma:default="Other" ma:format="Dropdown" ma:internalName="AssetType">
      <xsd:simpleType>
        <xsd:restriction base="dms:Choice">
          <xsd:enumeration value="Template"/>
          <xsd:enumeration value="Logo"/>
          <xsd:enumeration value="Brand Guide"/>
          <xsd:enumeration value="Other"/>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b6d668-eac3-402f-9dc2-c915c05e954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0F1357-83F0-4867-B843-0E0DE3C4A91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ab6d668-eac3-402f-9dc2-c915c05e954b"/>
    <ds:schemaRef ds:uri="http://purl.org/dc/terms/"/>
    <ds:schemaRef ds:uri="f61b9584-0ea4-4571-9587-91c405500ef0"/>
    <ds:schemaRef ds:uri="http://www.w3.org/XML/1998/namespace"/>
    <ds:schemaRef ds:uri="http://purl.org/dc/dcmitype/"/>
  </ds:schemaRefs>
</ds:datastoreItem>
</file>

<file path=customXml/itemProps2.xml><?xml version="1.0" encoding="utf-8"?>
<ds:datastoreItem xmlns:ds="http://schemas.openxmlformats.org/officeDocument/2006/customXml" ds:itemID="{F0959FAD-041D-421E-8887-9999D1355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1b9584-0ea4-4571-9587-91c405500ef0"/>
    <ds:schemaRef ds:uri="7ab6d668-eac3-402f-9dc2-c915c05e9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A9307B-019B-4C7F-AD0F-957B4ACAB4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PATH-Presentation-16x9_2020</Template>
  <TotalTime>519</TotalTime>
  <Words>3634</Words>
  <Application>Microsoft Office PowerPoint</Application>
  <PresentationFormat>Widescreen</PresentationFormat>
  <Paragraphs>437</Paragraphs>
  <Slides>30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Courier New</vt:lpstr>
      <vt:lpstr>Helvetica</vt:lpstr>
      <vt:lpstr>Symbol</vt:lpstr>
      <vt:lpstr>Times New Roman</vt:lpstr>
      <vt:lpstr>PATH 2019 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for MOVs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Kareiva, Celina</dc:creator>
  <cp:lastModifiedBy>Carnahan, Emily</cp:lastModifiedBy>
  <cp:revision>445</cp:revision>
  <dcterms:created xsi:type="dcterms:W3CDTF">2020-03-03T04:26:45Z</dcterms:created>
  <dcterms:modified xsi:type="dcterms:W3CDTF">2021-04-06T21:33:11Z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0x01010042D96239C7973D468520FF7DB6E09A33</vt:lpwstr>
  </property>
</Properties>
</file>