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714" r:id="rId5"/>
    <p:sldMasterId id="2147483724" r:id="rId6"/>
  </p:sldMasterIdLst>
  <p:notesMasterIdLst>
    <p:notesMasterId r:id="rId16"/>
  </p:notesMasterIdLst>
  <p:sldIdLst>
    <p:sldId id="311" r:id="rId7"/>
    <p:sldId id="398" r:id="rId8"/>
    <p:sldId id="407" r:id="rId9"/>
    <p:sldId id="357" r:id="rId10"/>
    <p:sldId id="390" r:id="rId11"/>
    <p:sldId id="409" r:id="rId12"/>
    <p:sldId id="406" r:id="rId13"/>
    <p:sldId id="410" r:id="rId14"/>
    <p:sldId id="310" r:id="rId1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lbrecht (Shaw), Anna" initials="V(A" lastIdx="1" clrIdx="0">
    <p:extLst>
      <p:ext uri="{19B8F6BF-5375-455C-9EA6-DF929625EA0E}">
        <p15:presenceInfo xmlns:p15="http://schemas.microsoft.com/office/powerpoint/2012/main" userId="S::avolbrecht@path.org::e4d905d6-cafc-4432-971a-0e1ff695da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9B"/>
    <a:srgbClr val="A8001E"/>
    <a:srgbClr val="5050CD"/>
    <a:srgbClr val="1EAF5F"/>
    <a:srgbClr val="464F61"/>
    <a:srgbClr val="000000"/>
    <a:srgbClr val="F65050"/>
    <a:srgbClr val="E2E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4T12:14:48.368" idx="1">
    <p:pos x="7621" y="-708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968D7-E806-40C3-830C-18571CD9F73F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583A2-16C3-477E-97A1-0E29DDE7C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3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Beige Title slide w/ editable photo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7705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8312150" y="1"/>
            <a:ext cx="2927350" cy="14562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: Shape 7"/>
          <p:cNvSpPr>
            <a:spLocks noChangeAspect="1"/>
          </p:cNvSpPr>
          <p:nvPr/>
        </p:nvSpPr>
        <p:spPr>
          <a:xfrm>
            <a:off x="8312150" y="5391153"/>
            <a:ext cx="2927350" cy="1466850"/>
          </a:xfrm>
          <a:custGeom>
            <a:avLst/>
            <a:gdLst>
              <a:gd name="connsiteX0" fmla="*/ 1097756 w 2195512"/>
              <a:gd name="connsiteY0" fmla="*/ 0 h 1100137"/>
              <a:gd name="connsiteX1" fmla="*/ 2195512 w 2195512"/>
              <a:gd name="connsiteY1" fmla="*/ 1096963 h 1100137"/>
              <a:gd name="connsiteX2" fmla="*/ 2195352 w 2195512"/>
              <a:gd name="connsiteY2" fmla="*/ 1100137 h 1100137"/>
              <a:gd name="connsiteX3" fmla="*/ 161 w 2195512"/>
              <a:gd name="connsiteY3" fmla="*/ 1100137 h 1100137"/>
              <a:gd name="connsiteX4" fmla="*/ 0 w 2195512"/>
              <a:gd name="connsiteY4" fmla="*/ 1096963 h 1100137"/>
              <a:gd name="connsiteX5" fmla="*/ 1097756 w 2195512"/>
              <a:gd name="connsiteY5" fmla="*/ 0 h 110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5512" h="1100137">
                <a:moveTo>
                  <a:pt x="1097756" y="0"/>
                </a:moveTo>
                <a:cubicBezTo>
                  <a:pt x="1704030" y="0"/>
                  <a:pt x="2195512" y="491127"/>
                  <a:pt x="2195512" y="1096963"/>
                </a:cubicBezTo>
                <a:lnTo>
                  <a:pt x="2195352" y="1100137"/>
                </a:lnTo>
                <a:lnTo>
                  <a:pt x="161" y="1100137"/>
                </a:lnTo>
                <a:lnTo>
                  <a:pt x="0" y="1096963"/>
                </a:lnTo>
                <a:cubicBezTo>
                  <a:pt x="0" y="491127"/>
                  <a:pt x="491482" y="0"/>
                  <a:pt x="10977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/>
          <p:cNvSpPr>
            <a:spLocks noChangeAspect="1"/>
          </p:cNvSpPr>
          <p:nvPr/>
        </p:nvSpPr>
        <p:spPr>
          <a:xfrm>
            <a:off x="8335645" y="1755503"/>
            <a:ext cx="2880360" cy="3336415"/>
          </a:xfrm>
          <a:custGeom>
            <a:avLst/>
            <a:gdLst>
              <a:gd name="connsiteX0" fmla="*/ 1097281 w 2194562"/>
              <a:gd name="connsiteY0" fmla="*/ 0 h 2542032"/>
              <a:gd name="connsiteX1" fmla="*/ 2194561 w 2194562"/>
              <a:gd name="connsiteY1" fmla="*/ 548640 h 2542032"/>
              <a:gd name="connsiteX2" fmla="*/ 2194562 w 2194562"/>
              <a:gd name="connsiteY2" fmla="*/ 548640 h 2542032"/>
              <a:gd name="connsiteX3" fmla="*/ 2194562 w 2194562"/>
              <a:gd name="connsiteY3" fmla="*/ 1993392 h 2542032"/>
              <a:gd name="connsiteX4" fmla="*/ 2194560 w 2194562"/>
              <a:gd name="connsiteY4" fmla="*/ 1993392 h 2542032"/>
              <a:gd name="connsiteX5" fmla="*/ 1097280 w 2194562"/>
              <a:gd name="connsiteY5" fmla="*/ 2542032 h 2542032"/>
              <a:gd name="connsiteX6" fmla="*/ 0 w 2194562"/>
              <a:gd name="connsiteY6" fmla="*/ 1993392 h 2542032"/>
              <a:gd name="connsiteX7" fmla="*/ 1 w 2194562"/>
              <a:gd name="connsiteY7" fmla="*/ 1993392 h 2542032"/>
              <a:gd name="connsiteX8" fmla="*/ 1 w 2194562"/>
              <a:gd name="connsiteY8" fmla="*/ 548640 h 254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2" h="2542032">
                <a:moveTo>
                  <a:pt x="1097281" y="0"/>
                </a:moveTo>
                <a:lnTo>
                  <a:pt x="2194561" y="548640"/>
                </a:lnTo>
                <a:lnTo>
                  <a:pt x="2194562" y="548640"/>
                </a:lnTo>
                <a:lnTo>
                  <a:pt x="2194562" y="1993392"/>
                </a:lnTo>
                <a:lnTo>
                  <a:pt x="2194560" y="1993392"/>
                </a:lnTo>
                <a:lnTo>
                  <a:pt x="1097280" y="2542032"/>
                </a:lnTo>
                <a:lnTo>
                  <a:pt x="0" y="1993392"/>
                </a:lnTo>
                <a:lnTo>
                  <a:pt x="1" y="1993392"/>
                </a:lnTo>
                <a:lnTo>
                  <a:pt x="1" y="548640"/>
                </a:lnTo>
                <a:close/>
              </a:path>
            </a:pathLst>
          </a:custGeom>
          <a:noFill/>
          <a:ln w="15875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11921553" y="208248"/>
            <a:ext cx="147432" cy="3065893"/>
          </a:xfrm>
          <a:prstGeom prst="rect">
            <a:avLst/>
          </a:prstGeom>
        </p:spPr>
        <p:txBody>
          <a:bodyPr vert="vert270" lIns="0" tIns="0" rIns="0" bIns="0" anchor="t" anchorCtr="0"/>
          <a:lstStyle>
            <a:lvl1pPr algn="r">
              <a:defRPr sz="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Photo: Name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875631"/>
            <a:ext cx="994416" cy="41860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593931"/>
            <a:ext cx="2540000" cy="214988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Day, Year – Arial bold 9 pt. black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600880"/>
            <a:ext cx="5334000" cy="647700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tx1"/>
                </a:solidFill>
                <a:latin typeface="+mn-lt"/>
              </a:defRPr>
            </a:lvl1pPr>
            <a:lvl2pPr algn="l">
              <a:defRPr sz="900"/>
            </a:lvl2pPr>
            <a:lvl3pPr algn="l">
              <a:defRPr sz="900"/>
            </a:lvl3pPr>
            <a:lvl4pPr algn="l">
              <a:defRPr sz="900"/>
            </a:lvl4pPr>
            <a:lvl5pPr algn="l">
              <a:defRPr sz="900"/>
            </a:lvl5pPr>
          </a:lstStyle>
          <a:p>
            <a:pPr lvl="0"/>
            <a:r>
              <a:rPr lang="en-US" dirty="0"/>
              <a:t>Presenter Name - Arial 11 pt. black</a:t>
            </a:r>
            <a:br>
              <a:rPr lang="en-US" dirty="0"/>
            </a:br>
            <a:r>
              <a:rPr lang="en-US" dirty="0"/>
              <a:t>Presenter Title – Arial 11 pt. black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1" y="2019300"/>
            <a:ext cx="5333999" cy="144780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 option 1 – Arial 36 pt. black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3650041"/>
            <a:ext cx="5334000" cy="55721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subtitle – Arial 16 pt. black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773055" y="1854740"/>
            <a:ext cx="0" cy="3138792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ysDot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777572" y="2165816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0" kern="120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rPr>
              <a:t>3.71” h 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8398213" y="3400223"/>
            <a:ext cx="2749685" cy="47827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ysDot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340501" y="3400223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0" kern="120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rPr>
              <a:t>3.2” w 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0" name="SmartArt Placeholder 11"/>
          <p:cNvSpPr>
            <a:spLocks noGrp="1"/>
          </p:cNvSpPr>
          <p:nvPr>
            <p:ph type="dgm" sz="quarter" idx="19"/>
          </p:nvPr>
        </p:nvSpPr>
        <p:spPr>
          <a:xfrm rot="16200000">
            <a:off x="8061175" y="1960670"/>
            <a:ext cx="3392424" cy="2926080"/>
          </a:xfrm>
          <a:prstGeom prst="hexagon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" anchor="ctr" anchorCtr="0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7335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Teal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38200"/>
            <a:ext cx="8829545" cy="2819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8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Section title – Arial 48 pt. white. Text goes here.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2392"/>
            <a:ext cx="12191999" cy="8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637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38200"/>
            <a:ext cx="8829545" cy="2819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8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Section title – Arial 48 pt. white. Text goes here.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4410"/>
            <a:ext cx="12191999" cy="8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3047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Blank page with 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9392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Two column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47224"/>
            <a:ext cx="10718800" cy="1045371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lnSpc>
                <a:spcPts val="4000"/>
              </a:lnSpc>
              <a:spcAft>
                <a:spcPts val="1800"/>
              </a:spcAft>
            </a:pPr>
            <a:r>
              <a:rPr lang="en-US" sz="3200" dirty="0">
                <a:solidFill>
                  <a:srgbClr val="F6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 – Arial 32 pt. red: Two column with dense body copy. The header can fit on two lines if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1" y="2019300"/>
            <a:ext cx="10706100" cy="3924300"/>
          </a:xfrm>
          <a:prstGeom prst="rect">
            <a:avLst/>
          </a:prstGeom>
        </p:spPr>
        <p:txBody>
          <a:bodyPr lIns="0" tIns="0" rIns="0" bIns="0" numCol="2" spcCol="457200"/>
          <a:lstStyle>
            <a:lvl1pPr marL="0" marR="0" indent="0" algn="l" defTabSz="609585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>
              <a:lnSpc>
                <a:spcPts val="1800"/>
              </a:lnSpc>
              <a:spcAft>
                <a:spcPts val="1800"/>
              </a:spcAft>
            </a:pPr>
            <a:r>
              <a:rPr lang="en-US" dirty="0"/>
              <a:t>Body text – Arial 16 pt., black, 18 pt. paragraph spacing after: This is used for a dense information page with a large amount of copy. This is used for a dense information page with a large amount of copy. This is used for a dense information page with a large amount of copy. This is used for a dense information page with a large amount of copy. This is used for a dense information page with a large amount of copy. This is used for a dense information page with a large amount of copy. This is used for a dense information page with a large amount of copy. This is used for a dense information page with a large amount of copy. This is used for a dense information page with a large amount of copy. This is used for a dense information page with a large amount of copy. This is used for a dense information page with a large amount of copy. This is used for a dense information page with a large amount of copy. This is used for a dense information page with a large amount of copy. This is used for a dense information page with a large amount of copy. This is used for a dense information page with a large amount of copy. </a:t>
            </a:r>
          </a:p>
          <a:p>
            <a:pPr>
              <a:lnSpc>
                <a:spcPts val="1800"/>
              </a:lnSpc>
              <a:spcAft>
                <a:spcPts val="1800"/>
              </a:spcAft>
            </a:pPr>
            <a:r>
              <a:rPr lang="en-US" dirty="0"/>
              <a:t>This is used for a dense information page with a large amount of copy. This is used for a dense information page with a large amount of copy. This is used for a dense information page with a large amount of copy. This is used for a dense information page with a large amount of copy.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7452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Half page, one column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837815"/>
            <a:ext cx="5105399" cy="110528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z="3200" dirty="0">
                <a:solidFill>
                  <a:srgbClr val="F6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 – Arial 32 pt. red: </a:t>
            </a:r>
            <a:r>
              <a:rPr lang="en-US" dirty="0"/>
              <a:t>Single column of text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2019300"/>
            <a:ext cx="5105400" cy="38290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Body text – Arial 16 pt., black, 18 pt. paragraph spacing after: This is used for a smaller amount of text without any additional images, or to provide space for a collection of smaller images and photos. It’s intended to hold a few talking points. Aim for clear and concise. 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used for a smaller amount of text without any additional images, or to provide space for a collection of smaller images and photos. It’s intended to hold a few talking points. Aim for clear and concise.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856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Split one column, 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743200"/>
            <a:ext cx="5105400" cy="131545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z="3200" dirty="0">
                <a:solidFill>
                  <a:srgbClr val="F6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 – Arial 32 pt. red: </a:t>
            </a:r>
            <a:r>
              <a:rPr lang="en-US" dirty="0"/>
              <a:t>Two-column split, minimal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324599" y="2743200"/>
            <a:ext cx="5143501" cy="21717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800"/>
              </a:spcAft>
              <a:defRPr sz="16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Body text – Arial 16 pt., black, 18 pt. paragraph spacing after: This is used for a smaller amount of text without any additional images. Use for simple impact.</a:t>
            </a:r>
          </a:p>
        </p:txBody>
      </p:sp>
    </p:spTree>
    <p:extLst>
      <p:ext uri="{BB962C8B-B14F-4D97-AF65-F5344CB8AC3E}">
        <p14:creationId xmlns:p14="http://schemas.microsoft.com/office/powerpoint/2010/main" val="336145876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: One column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847224"/>
            <a:ext cx="10718800" cy="1095876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lnSpc>
                <a:spcPts val="4000"/>
              </a:lnSpc>
              <a:spcAft>
                <a:spcPts val="1800"/>
              </a:spcAft>
            </a:pPr>
            <a:r>
              <a:rPr lang="en-US" sz="3200" dirty="0">
                <a:solidFill>
                  <a:srgbClr val="F6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 – Arial 32 pt. red: One column with dense body copy. The header can fit on two lines if needed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019300"/>
            <a:ext cx="10706100" cy="3924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text – Arial 16 pt., black, 18 pt. paragraph spacing after: This is used for a dense information page with a large amount of copy. Two column text box makes for easier reading; however, you may find a single column is necessary in certain situation. Use your discretion. </a:t>
            </a:r>
          </a:p>
          <a:p>
            <a:pPr lvl="0"/>
            <a:r>
              <a:rPr lang="en-US" dirty="0"/>
              <a:t>This is used for a dense information page with a large amount of copy. Two column text box makes for easier reading; however, you may find a single column is necessary in certain situation. Use your discretion. This is used for a dense information page with a large amount of copy. Two column text box makes for easier reading; however, you may find a single column is necessary in certain situation. Use your discretion. This is used for a dense information page with a large amount of copy. Two column text box makes for easier reading; however, you may find a single column is necessary in certain situation. Use your discretion. This is used for a dense information page with a large amount of copy. Two column text box makes for easier reading; however, you may find a single column is necessary in certain situation. Use your discretion. </a:t>
            </a:r>
          </a:p>
          <a:p>
            <a:pPr lvl="0"/>
            <a:r>
              <a:rPr lang="en-US" dirty="0"/>
              <a:t>This is used for a dense information page with a large amount of copy. Two column text box makes for easier reading; however, you may find a single column is necessary in certain situation. Use your discretion. </a:t>
            </a:r>
          </a:p>
        </p:txBody>
      </p:sp>
    </p:spTree>
    <p:extLst>
      <p:ext uri="{BB962C8B-B14F-4D97-AF65-F5344CB8AC3E}">
        <p14:creationId xmlns:p14="http://schemas.microsoft.com/office/powerpoint/2010/main" val="339844965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One column text box, Half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600" y="0"/>
            <a:ext cx="58674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1" y="837815"/>
            <a:ext cx="5105400" cy="1014891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z="3200" dirty="0">
                <a:solidFill>
                  <a:srgbClr val="F6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 – Arial 32 pt. red: </a:t>
            </a:r>
            <a:r>
              <a:rPr lang="en-US" dirty="0"/>
              <a:t>Single col of </a:t>
            </a:r>
            <a:r>
              <a:rPr lang="en-US" dirty="0" err="1"/>
              <a:t>text,half</a:t>
            </a:r>
            <a:r>
              <a:rPr lang="en-US" dirty="0"/>
              <a:t>-page photo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2019299"/>
            <a:ext cx="5105401" cy="39052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Body text – Arial 16 pt., black, 18 pt. paragraph spacing after: This is used for a smaller amount of text to accompany an image. It’s intended to hold a few talking points. Aim for clear and concise.  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used for a smaller amount of text to accompany an image. It’s intended to hold a few talking points. Aim for clear and concise. This is used for a smaller amount of text to accompany an image. It’s intended to hold a few talking points. Aim for clear and concise.  </a:t>
            </a:r>
          </a:p>
        </p:txBody>
      </p:sp>
    </p:spTree>
    <p:extLst>
      <p:ext uri="{BB962C8B-B14F-4D97-AF65-F5344CB8AC3E}">
        <p14:creationId xmlns:p14="http://schemas.microsoft.com/office/powerpoint/2010/main" val="249316280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One column header, Half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600" y="0"/>
            <a:ext cx="58674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842209"/>
            <a:ext cx="5105400" cy="219023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rgbClr val="FF0000"/>
                </a:solidFill>
                <a:latin typeface="+mj-lt"/>
              </a:defRPr>
            </a:lvl1pPr>
          </a:lstStyle>
          <a:p>
            <a:pPr>
              <a:lnSpc>
                <a:spcPts val="4000"/>
              </a:lnSpc>
            </a:pPr>
            <a:r>
              <a:rPr lang="en-US" sz="3200" dirty="0">
                <a:solidFill>
                  <a:srgbClr val="F6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 – Arial 32 pt. red: </a:t>
            </a:r>
            <a:r>
              <a:rPr lang="en-US" sz="3200" dirty="0">
                <a:solidFill>
                  <a:srgbClr val="F8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single thought you want to emphasize with a half-page photo.</a:t>
            </a:r>
          </a:p>
        </p:txBody>
      </p:sp>
    </p:spTree>
    <p:extLst>
      <p:ext uri="{BB962C8B-B14F-4D97-AF65-F5344CB8AC3E}">
        <p14:creationId xmlns:p14="http://schemas.microsoft.com/office/powerpoint/2010/main" val="365536257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Full page photo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Full page photo background – Fill the slide with your photo and crop to the slide dimensions (hold shift key when resizing to maintain proportion). </a:t>
            </a:r>
            <a:br>
              <a:rPr lang="en-US" dirty="0"/>
            </a:br>
            <a:r>
              <a:rPr lang="en-US" dirty="0"/>
              <a:t>NOTE: When using a full page photo slide layout, the PATH logo, which is part of the Slide Master, will be covered. You will need to copy the PATH logo </a:t>
            </a:r>
            <a:br>
              <a:rPr lang="en-US" dirty="0"/>
            </a:br>
            <a:r>
              <a:rPr lang="en-US" dirty="0"/>
              <a:t>                                                                                                            from the Slide Master and paste it on top of your placed photo in order for it to show. </a:t>
            </a:r>
          </a:p>
          <a:p>
            <a:pPr lvl="0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2034195"/>
            <a:ext cx="4175760" cy="2942844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Call-out text – Arial 24 pt., black, dark grey, or white: This is a single thought you want to emphasize with a full-bleed image. Position this text box where appropriate. Text can be black, dark grey, or white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6022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Beige Title slide w/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-5291"/>
            <a:ext cx="12192000" cy="68580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875631"/>
            <a:ext cx="994416" cy="418605"/>
          </a:xfrm>
          <a:prstGeom prst="rect">
            <a:avLst/>
          </a:prstGeom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8312150" y="1"/>
            <a:ext cx="2927350" cy="1456267"/>
          </a:xfrm>
          <a:prstGeom prst="rect">
            <a:avLst/>
          </a:prstGeom>
          <a:solidFill>
            <a:srgbClr val="F84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/>
          <p:cNvSpPr>
            <a:spLocks noChangeAspect="1"/>
          </p:cNvSpPr>
          <p:nvPr/>
        </p:nvSpPr>
        <p:spPr>
          <a:xfrm>
            <a:off x="8312151" y="1760840"/>
            <a:ext cx="2926083" cy="3389377"/>
          </a:xfrm>
          <a:custGeom>
            <a:avLst/>
            <a:gdLst>
              <a:gd name="connsiteX0" fmla="*/ 1097281 w 2194562"/>
              <a:gd name="connsiteY0" fmla="*/ 0 h 2542032"/>
              <a:gd name="connsiteX1" fmla="*/ 2194561 w 2194562"/>
              <a:gd name="connsiteY1" fmla="*/ 548640 h 2542032"/>
              <a:gd name="connsiteX2" fmla="*/ 2194562 w 2194562"/>
              <a:gd name="connsiteY2" fmla="*/ 548640 h 2542032"/>
              <a:gd name="connsiteX3" fmla="*/ 2194562 w 2194562"/>
              <a:gd name="connsiteY3" fmla="*/ 1993392 h 2542032"/>
              <a:gd name="connsiteX4" fmla="*/ 2194560 w 2194562"/>
              <a:gd name="connsiteY4" fmla="*/ 1993392 h 2542032"/>
              <a:gd name="connsiteX5" fmla="*/ 1097280 w 2194562"/>
              <a:gd name="connsiteY5" fmla="*/ 2542032 h 2542032"/>
              <a:gd name="connsiteX6" fmla="*/ 0 w 2194562"/>
              <a:gd name="connsiteY6" fmla="*/ 1993392 h 2542032"/>
              <a:gd name="connsiteX7" fmla="*/ 1 w 2194562"/>
              <a:gd name="connsiteY7" fmla="*/ 1993392 h 2542032"/>
              <a:gd name="connsiteX8" fmla="*/ 1 w 2194562"/>
              <a:gd name="connsiteY8" fmla="*/ 548640 h 254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2" h="2542032">
                <a:moveTo>
                  <a:pt x="1097281" y="0"/>
                </a:moveTo>
                <a:lnTo>
                  <a:pt x="2194561" y="548640"/>
                </a:lnTo>
                <a:lnTo>
                  <a:pt x="2194562" y="548640"/>
                </a:lnTo>
                <a:lnTo>
                  <a:pt x="2194562" y="1993392"/>
                </a:lnTo>
                <a:lnTo>
                  <a:pt x="2194560" y="1993392"/>
                </a:lnTo>
                <a:lnTo>
                  <a:pt x="1097280" y="2542032"/>
                </a:lnTo>
                <a:lnTo>
                  <a:pt x="0" y="1993392"/>
                </a:lnTo>
                <a:lnTo>
                  <a:pt x="1" y="1993392"/>
                </a:lnTo>
                <a:lnTo>
                  <a:pt x="1" y="548640"/>
                </a:lnTo>
                <a:close/>
              </a:path>
            </a:pathLst>
          </a:custGeom>
          <a:solidFill>
            <a:srgbClr val="F84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>
            <a:spLocks noChangeAspect="1"/>
          </p:cNvSpPr>
          <p:nvPr/>
        </p:nvSpPr>
        <p:spPr>
          <a:xfrm>
            <a:off x="8312150" y="5391153"/>
            <a:ext cx="2927350" cy="1466850"/>
          </a:xfrm>
          <a:custGeom>
            <a:avLst/>
            <a:gdLst>
              <a:gd name="connsiteX0" fmla="*/ 1097756 w 2195512"/>
              <a:gd name="connsiteY0" fmla="*/ 0 h 1100137"/>
              <a:gd name="connsiteX1" fmla="*/ 2195512 w 2195512"/>
              <a:gd name="connsiteY1" fmla="*/ 1096963 h 1100137"/>
              <a:gd name="connsiteX2" fmla="*/ 2195352 w 2195512"/>
              <a:gd name="connsiteY2" fmla="*/ 1100137 h 1100137"/>
              <a:gd name="connsiteX3" fmla="*/ 161 w 2195512"/>
              <a:gd name="connsiteY3" fmla="*/ 1100137 h 1100137"/>
              <a:gd name="connsiteX4" fmla="*/ 0 w 2195512"/>
              <a:gd name="connsiteY4" fmla="*/ 1096963 h 1100137"/>
              <a:gd name="connsiteX5" fmla="*/ 1097756 w 2195512"/>
              <a:gd name="connsiteY5" fmla="*/ 0 h 110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5512" h="1100137">
                <a:moveTo>
                  <a:pt x="1097756" y="0"/>
                </a:moveTo>
                <a:cubicBezTo>
                  <a:pt x="1704030" y="0"/>
                  <a:pt x="2195512" y="491127"/>
                  <a:pt x="2195512" y="1096963"/>
                </a:cubicBezTo>
                <a:lnTo>
                  <a:pt x="2195352" y="1100137"/>
                </a:lnTo>
                <a:lnTo>
                  <a:pt x="161" y="1100137"/>
                </a:lnTo>
                <a:lnTo>
                  <a:pt x="0" y="1096963"/>
                </a:lnTo>
                <a:cubicBezTo>
                  <a:pt x="0" y="491127"/>
                  <a:pt x="491482" y="0"/>
                  <a:pt x="1097756" y="0"/>
                </a:cubicBezTo>
                <a:close/>
              </a:path>
            </a:pathLst>
          </a:custGeom>
          <a:solidFill>
            <a:srgbClr val="F84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593931"/>
            <a:ext cx="2540000" cy="214988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Day, Year – Arial bold 9 pt. black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600880"/>
            <a:ext cx="5334000" cy="6477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aseline="0">
                <a:solidFill>
                  <a:schemeClr val="tx1"/>
                </a:solidFill>
                <a:latin typeface="+mn-lt"/>
              </a:defRPr>
            </a:lvl1pPr>
            <a:lvl2pPr algn="l">
              <a:defRPr sz="900"/>
            </a:lvl2pPr>
            <a:lvl3pPr algn="l">
              <a:defRPr sz="900"/>
            </a:lvl3pPr>
            <a:lvl4pPr algn="l">
              <a:defRPr sz="900"/>
            </a:lvl4pPr>
            <a:lvl5pPr algn="l">
              <a:defRPr sz="900"/>
            </a:lvl5pPr>
          </a:lstStyle>
          <a:p>
            <a:pPr lvl="0"/>
            <a:r>
              <a:rPr lang="en-US" dirty="0"/>
              <a:t>Presenter Name - Arial 11 pt. black</a:t>
            </a:r>
            <a:br>
              <a:rPr lang="en-US" dirty="0"/>
            </a:br>
            <a:r>
              <a:rPr lang="en-US" dirty="0"/>
              <a:t>Presenter Title – Arial 11 pt. black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2185988"/>
            <a:ext cx="5333999" cy="128111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 option 2 – Arial 36 pt. black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61999" y="3650041"/>
            <a:ext cx="5333999" cy="55721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subtitle – Arial 16 pt. black</a:t>
            </a:r>
          </a:p>
        </p:txBody>
      </p:sp>
    </p:spTree>
    <p:extLst>
      <p:ext uri="{BB962C8B-B14F-4D97-AF65-F5344CB8AC3E}">
        <p14:creationId xmlns:p14="http://schemas.microsoft.com/office/powerpoint/2010/main" val="144943525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Photo Coll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62000" y="838199"/>
            <a:ext cx="5220448" cy="51054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97600" y="838199"/>
            <a:ext cx="5276850" cy="25026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197600" y="3532094"/>
            <a:ext cx="2540000" cy="24115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890000" y="3534260"/>
            <a:ext cx="2590799" cy="24093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11921553" y="208248"/>
            <a:ext cx="147432" cy="1947123"/>
          </a:xfrm>
          <a:prstGeom prst="rect">
            <a:avLst/>
          </a:prstGeom>
        </p:spPr>
        <p:txBody>
          <a:bodyPr vert="vert270" lIns="0" tIns="0" rIns="0" bIns="0" anchor="t" anchorCtr="0"/>
          <a:lstStyle>
            <a:lvl1pPr algn="r">
              <a:defRPr sz="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Photo: Name</a:t>
            </a:r>
          </a:p>
        </p:txBody>
      </p:sp>
    </p:spTree>
    <p:extLst>
      <p:ext uri="{BB962C8B-B14F-4D97-AF65-F5344CB8AC3E}">
        <p14:creationId xmlns:p14="http://schemas.microsoft.com/office/powerpoint/2010/main" val="132457377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Photo Col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2314280"/>
            <a:ext cx="2133600" cy="21740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893661" y="1617789"/>
            <a:ext cx="2660104" cy="35679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197600" y="1617789"/>
            <a:ext cx="2660104" cy="35679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9531896" y="2330814"/>
            <a:ext cx="2660104" cy="21575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11921553" y="208248"/>
            <a:ext cx="147432" cy="1947123"/>
          </a:xfrm>
          <a:prstGeom prst="rect">
            <a:avLst/>
          </a:prstGeom>
        </p:spPr>
        <p:txBody>
          <a:bodyPr vert="vert270" lIns="0" tIns="0" rIns="0" bIns="0" anchor="t" anchorCtr="0"/>
          <a:lstStyle>
            <a:lvl1pPr algn="r">
              <a:defRPr sz="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Photo: Name</a:t>
            </a:r>
          </a:p>
        </p:txBody>
      </p:sp>
    </p:spTree>
    <p:extLst>
      <p:ext uri="{BB962C8B-B14F-4D97-AF65-F5344CB8AC3E}">
        <p14:creationId xmlns:p14="http://schemas.microsoft.com/office/powerpoint/2010/main" val="389872759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DataVis - one column text box and half pa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324600" y="838200"/>
            <a:ext cx="5610225" cy="51147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837815"/>
            <a:ext cx="5105400" cy="10611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z="3200" dirty="0">
                <a:solidFill>
                  <a:srgbClr val="F6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 – Arial 32pt red: </a:t>
            </a:r>
            <a:r>
              <a:rPr lang="en-US" dirty="0"/>
              <a:t>Data vis, half-page graphic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019300"/>
            <a:ext cx="5105400" cy="3924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Body text – Arial 16pt, black, 18pt paragraph spacing after: This is used for a smaller amount of text to accompany a data visualization. It’s intended to hold a few talking points. Aim for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305756530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DataVis - one column text box and half page graphic on color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4600" y="0"/>
            <a:ext cx="5867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6602819" y="881994"/>
            <a:ext cx="5332006" cy="51455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8426"/>
            <a:ext cx="685309" cy="291104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837815"/>
            <a:ext cx="5105400" cy="10611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z="3200" dirty="0">
                <a:solidFill>
                  <a:srgbClr val="F6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 – Arial 32 pt. red: </a:t>
            </a:r>
            <a:r>
              <a:rPr lang="en-US" dirty="0"/>
              <a:t>Data vis, half-page graphic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019300"/>
            <a:ext cx="5105400" cy="3924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Body text – Arial 16 pt., black, 18 pt. paragraph spacing after: This is used for a smaller amount of text to accompany a data visualization. It’s intended to hold a few talking points. Aim for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126029148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DataVis - two column, tw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2000" y="2019300"/>
            <a:ext cx="5105400" cy="3924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6324600" y="2019300"/>
            <a:ext cx="5156200" cy="3924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847224"/>
            <a:ext cx="10816509" cy="1012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z="3200" dirty="0">
                <a:solidFill>
                  <a:srgbClr val="F6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 – Arial 32 pt. red: </a:t>
            </a:r>
            <a:r>
              <a:rPr lang="en-US" dirty="0"/>
              <a:t>Data vis, Long title with two data visual graphics</a:t>
            </a:r>
          </a:p>
        </p:txBody>
      </p:sp>
    </p:spTree>
    <p:extLst>
      <p:ext uri="{BB962C8B-B14F-4D97-AF65-F5344CB8AC3E}">
        <p14:creationId xmlns:p14="http://schemas.microsoft.com/office/powerpoint/2010/main" val="321650739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DataVis - two column, two graphic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2001" y="2019300"/>
            <a:ext cx="5105399" cy="276717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6324600" y="2019300"/>
            <a:ext cx="5143500" cy="27912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1" y="847224"/>
            <a:ext cx="10718800" cy="1012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z="3200" dirty="0">
                <a:solidFill>
                  <a:srgbClr val="F6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 – Arial 32 pt. red: </a:t>
            </a:r>
            <a:r>
              <a:rPr lang="en-US" dirty="0"/>
              <a:t>Data Vis, Long title with two data vis graphics and description text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1" y="5116147"/>
            <a:ext cx="5105399" cy="827453"/>
          </a:xfrm>
          <a:prstGeom prst="rect">
            <a:avLst/>
          </a:prstGeom>
        </p:spPr>
        <p:txBody>
          <a:bodyPr lIns="0" tIns="0" rIns="0" bIns="0" numCol="1" spcCol="457200"/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Body text – Arial 16 pt., black, 18 pt. paragraph spacing after: This is used for a small amount of text to accompany a data visualization.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324600" y="5116147"/>
            <a:ext cx="5156201" cy="827453"/>
          </a:xfrm>
          <a:prstGeom prst="rect">
            <a:avLst/>
          </a:prstGeom>
        </p:spPr>
        <p:txBody>
          <a:bodyPr lIns="0" tIns="0" rIns="0" bIns="0" numCol="1" spcCol="457200"/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Body text – Arial 16 pt., black, 18 pt. paragraph spacing after: This is used for a small amount of text to accompany a data visualization.</a:t>
            </a:r>
          </a:p>
        </p:txBody>
      </p:sp>
    </p:spTree>
    <p:extLst>
      <p:ext uri="{BB962C8B-B14F-4D97-AF65-F5344CB8AC3E}">
        <p14:creationId xmlns:p14="http://schemas.microsoft.com/office/powerpoint/2010/main" val="71588734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DataVis - two column, two graphics on color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1" y="2019300"/>
            <a:ext cx="5105400" cy="3924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324600" y="2019300"/>
            <a:ext cx="5156200" cy="3924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8426"/>
            <a:ext cx="685309" cy="291104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1" y="847224"/>
            <a:ext cx="10718800" cy="1012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z="3200" dirty="0">
                <a:solidFill>
                  <a:srgbClr val="F6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 – Arial 32 pt. red: </a:t>
            </a:r>
            <a:r>
              <a:rPr lang="en-US" dirty="0"/>
              <a:t>Data Vis, Long title with two data vis graphics with gray background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1387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DataVis - full pa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762000" y="2019300"/>
            <a:ext cx="10718799" cy="409992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1" y="847224"/>
            <a:ext cx="10718800" cy="1012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z="3200" dirty="0">
                <a:solidFill>
                  <a:srgbClr val="F6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 – Arial 32 pt. red: </a:t>
            </a:r>
            <a:r>
              <a:rPr lang="en-US" dirty="0"/>
              <a:t>Data Vis, Long title with large full page data visual graphic</a:t>
            </a:r>
          </a:p>
        </p:txBody>
      </p:sp>
    </p:spTree>
    <p:extLst>
      <p:ext uri="{BB962C8B-B14F-4D97-AF65-F5344CB8AC3E}">
        <p14:creationId xmlns:p14="http://schemas.microsoft.com/office/powerpoint/2010/main" val="1293289592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DataVis -  Small 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6" hasCustomPrompt="1"/>
          </p:nvPr>
        </p:nvSpPr>
        <p:spPr>
          <a:xfrm>
            <a:off x="762000" y="2743200"/>
            <a:ext cx="107188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Small Table – Red is the preferred color for tables; however, you can change the color within the data visualization palette if needed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2019300"/>
            <a:ext cx="10718800" cy="64770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latin typeface="+mn-lt"/>
              </a:defRPr>
            </a:lvl2pPr>
            <a:lvl3pPr marL="914400" indent="0">
              <a:buNone/>
              <a:defRPr sz="1800">
                <a:latin typeface="+mn-lt"/>
              </a:defRPr>
            </a:lvl3pPr>
            <a:lvl4pPr marL="1371600" indent="0">
              <a:buNone/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Body text – Arial 16 pt., black, 18 pt. paragraph spacing after: This text is used for a small description or title to accompany the table below. The page should look clear and concise. 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62001" y="847224"/>
            <a:ext cx="10718800" cy="1012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z="3200" dirty="0">
                <a:solidFill>
                  <a:srgbClr val="F6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 – Arial 32 pt. red: </a:t>
            </a:r>
            <a:r>
              <a:rPr lang="en-US" dirty="0"/>
              <a:t>Data Vis, Title with body text and small table graphic</a:t>
            </a:r>
          </a:p>
        </p:txBody>
      </p:sp>
    </p:spTree>
    <p:extLst>
      <p:ext uri="{BB962C8B-B14F-4D97-AF65-F5344CB8AC3E}">
        <p14:creationId xmlns:p14="http://schemas.microsoft.com/office/powerpoint/2010/main" val="268385520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DataVis - Larg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6" hasCustomPrompt="1"/>
          </p:nvPr>
        </p:nvSpPr>
        <p:spPr>
          <a:xfrm>
            <a:off x="762000" y="849086"/>
            <a:ext cx="10718800" cy="5094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Full page Table – Red is the preferred color for tables; however, you can change the color within the data visualization palette if needed</a:t>
            </a:r>
          </a:p>
        </p:txBody>
      </p:sp>
    </p:spTree>
    <p:extLst>
      <p:ext uri="{BB962C8B-B14F-4D97-AF65-F5344CB8AC3E}">
        <p14:creationId xmlns:p14="http://schemas.microsoft.com/office/powerpoint/2010/main" val="19460487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: Red Title slide w/ editable photo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5291"/>
            <a:ext cx="12192000" cy="685800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US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11921553" y="208248"/>
            <a:ext cx="147432" cy="3065893"/>
          </a:xfrm>
          <a:prstGeom prst="rect">
            <a:avLst/>
          </a:prstGeom>
        </p:spPr>
        <p:txBody>
          <a:bodyPr vert="vert270" lIns="0" tIns="0" rIns="0" bIns="0" anchor="t" anchorCtr="0"/>
          <a:lstStyle>
            <a:lvl1pPr algn="r">
              <a:defRPr sz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Photo: Name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593931"/>
            <a:ext cx="2540000" cy="214988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ts val="0"/>
              </a:spcBef>
              <a:defRPr sz="9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Month Day, Year – Arial bold 9 pt. black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600880"/>
            <a:ext cx="5334000" cy="647700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900"/>
            </a:lvl2pPr>
            <a:lvl3pPr algn="l">
              <a:defRPr sz="900"/>
            </a:lvl3pPr>
            <a:lvl4pPr algn="l">
              <a:defRPr sz="900"/>
            </a:lvl4pPr>
            <a:lvl5pPr algn="l">
              <a:defRPr sz="900"/>
            </a:lvl5pPr>
          </a:lstStyle>
          <a:p>
            <a:pPr lvl="0"/>
            <a:r>
              <a:rPr lang="en-US" dirty="0"/>
              <a:t>Presenter Name - Arial 11 pt. black</a:t>
            </a:r>
            <a:br>
              <a:rPr lang="en-US" dirty="0"/>
            </a:br>
            <a:r>
              <a:rPr lang="en-US" dirty="0"/>
              <a:t>Presenter Title – Arial 11 pt. black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2185988"/>
            <a:ext cx="5333999" cy="128111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 option 3 </a:t>
            </a:r>
            <a:br>
              <a:rPr lang="en-US" dirty="0"/>
            </a:br>
            <a:r>
              <a:rPr lang="en-US" dirty="0"/>
              <a:t>– Arial 36 pt. black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3650041"/>
            <a:ext cx="5334000" cy="55721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Presentation subtitle – Arial 16 pt. black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534327-BD05-4759-9F3A-DD718EABB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733725"/>
            <a:ext cx="1140302" cy="48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85239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Red single thought/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/>
        </p:nvSpPr>
        <p:spPr>
          <a:xfrm>
            <a:off x="4516781" y="1828800"/>
            <a:ext cx="3221328" cy="3221328"/>
          </a:xfrm>
          <a:custGeom>
            <a:avLst/>
            <a:gdLst>
              <a:gd name="connsiteX0" fmla="*/ 1610664 w 3221328"/>
              <a:gd name="connsiteY0" fmla="*/ 581964 h 3221328"/>
              <a:gd name="connsiteX1" fmla="*/ 581964 w 3221328"/>
              <a:gd name="connsiteY1" fmla="*/ 1610664 h 3221328"/>
              <a:gd name="connsiteX2" fmla="*/ 1610664 w 3221328"/>
              <a:gd name="connsiteY2" fmla="*/ 2639364 h 3221328"/>
              <a:gd name="connsiteX3" fmla="*/ 2639364 w 3221328"/>
              <a:gd name="connsiteY3" fmla="*/ 1610664 h 3221328"/>
              <a:gd name="connsiteX4" fmla="*/ 1610664 w 3221328"/>
              <a:gd name="connsiteY4" fmla="*/ 581964 h 3221328"/>
              <a:gd name="connsiteX5" fmla="*/ 1610664 w 3221328"/>
              <a:gd name="connsiteY5" fmla="*/ 0 h 3221328"/>
              <a:gd name="connsiteX6" fmla="*/ 3221328 w 3221328"/>
              <a:gd name="connsiteY6" fmla="*/ 1610664 h 3221328"/>
              <a:gd name="connsiteX7" fmla="*/ 1610664 w 3221328"/>
              <a:gd name="connsiteY7" fmla="*/ 3221328 h 3221328"/>
              <a:gd name="connsiteX8" fmla="*/ 0 w 3221328"/>
              <a:gd name="connsiteY8" fmla="*/ 1610664 h 3221328"/>
              <a:gd name="connsiteX9" fmla="*/ 1610664 w 3221328"/>
              <a:gd name="connsiteY9" fmla="*/ 0 h 322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1328" h="3221328">
                <a:moveTo>
                  <a:pt x="1610664" y="581964"/>
                </a:moveTo>
                <a:cubicBezTo>
                  <a:pt x="1042529" y="581964"/>
                  <a:pt x="581964" y="1042529"/>
                  <a:pt x="581964" y="1610664"/>
                </a:cubicBezTo>
                <a:cubicBezTo>
                  <a:pt x="581964" y="2178799"/>
                  <a:pt x="1042529" y="2639364"/>
                  <a:pt x="1610664" y="2639364"/>
                </a:cubicBezTo>
                <a:cubicBezTo>
                  <a:pt x="2178799" y="2639364"/>
                  <a:pt x="2639364" y="2178799"/>
                  <a:pt x="2639364" y="1610664"/>
                </a:cubicBezTo>
                <a:cubicBezTo>
                  <a:pt x="2639364" y="1042529"/>
                  <a:pt x="2178799" y="581964"/>
                  <a:pt x="1610664" y="581964"/>
                </a:cubicBezTo>
                <a:close/>
                <a:moveTo>
                  <a:pt x="1610664" y="0"/>
                </a:moveTo>
                <a:cubicBezTo>
                  <a:pt x="2500209" y="0"/>
                  <a:pt x="3221328" y="721119"/>
                  <a:pt x="3221328" y="1610664"/>
                </a:cubicBezTo>
                <a:cubicBezTo>
                  <a:pt x="3221328" y="2500209"/>
                  <a:pt x="2500209" y="3221328"/>
                  <a:pt x="1610664" y="3221328"/>
                </a:cubicBezTo>
                <a:cubicBezTo>
                  <a:pt x="721119" y="3221328"/>
                  <a:pt x="0" y="2500209"/>
                  <a:pt x="0" y="1610664"/>
                </a:cubicBezTo>
                <a:cubicBezTo>
                  <a:pt x="0" y="721119"/>
                  <a:pt x="721119" y="0"/>
                  <a:pt x="16106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81228" y="2019300"/>
            <a:ext cx="8829545" cy="2819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48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Singular thought, quote, or idea</a:t>
            </a:r>
            <a:br>
              <a:rPr lang="en-US" dirty="0"/>
            </a:br>
            <a:r>
              <a:rPr lang="en-US" dirty="0"/>
              <a:t>- Arial 48 pt. white. Keep short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6500"/>
            <a:ext cx="685309" cy="29495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3274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Red single thought/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39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88498" y="1801445"/>
            <a:ext cx="3240404" cy="3255110"/>
            <a:chOff x="3033544" y="1728371"/>
            <a:chExt cx="3240404" cy="3255110"/>
          </a:xfrm>
        </p:grpSpPr>
        <p:sp>
          <p:nvSpPr>
            <p:cNvPr id="8" name="Oval 7"/>
            <p:cNvSpPr/>
            <p:nvPr/>
          </p:nvSpPr>
          <p:spPr>
            <a:xfrm>
              <a:off x="3033544" y="3671889"/>
              <a:ext cx="1311592" cy="1311592"/>
            </a:xfrm>
            <a:prstGeom prst="ellipse">
              <a:avLst/>
            </a:prstGeom>
            <a:solidFill>
              <a:srgbClr val="F8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33544" y="1728372"/>
              <a:ext cx="1311592" cy="1311592"/>
            </a:xfrm>
            <a:prstGeom prst="ellipse">
              <a:avLst/>
            </a:prstGeom>
            <a:solidFill>
              <a:srgbClr val="F8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962356" y="3671888"/>
              <a:ext cx="1311592" cy="1311592"/>
            </a:xfrm>
            <a:prstGeom prst="ellipse">
              <a:avLst/>
            </a:prstGeom>
            <a:solidFill>
              <a:srgbClr val="F8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62356" y="1728371"/>
              <a:ext cx="1311592" cy="1311592"/>
            </a:xfrm>
            <a:prstGeom prst="ellipse">
              <a:avLst/>
            </a:prstGeom>
            <a:solidFill>
              <a:srgbClr val="F8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6500"/>
            <a:ext cx="685309" cy="294956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81228" y="2019300"/>
            <a:ext cx="8829545" cy="2819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48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Singular thought, quote, or idea</a:t>
            </a:r>
            <a:br>
              <a:rPr lang="en-US" dirty="0"/>
            </a:br>
            <a:r>
              <a:rPr lang="en-US" dirty="0"/>
              <a:t>- Arial 48 pt. white. Keep short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5262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Red single thought/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11"/>
          <p:cNvSpPr/>
          <p:nvPr/>
        </p:nvSpPr>
        <p:spPr>
          <a:xfrm rot="5400000">
            <a:off x="4544758" y="2072835"/>
            <a:ext cx="3155716" cy="272044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6500"/>
            <a:ext cx="685309" cy="294956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81228" y="2019300"/>
            <a:ext cx="8829545" cy="2819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48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Singular thought, quote, or idea</a:t>
            </a:r>
            <a:br>
              <a:rPr lang="en-US" dirty="0"/>
            </a:br>
            <a:r>
              <a:rPr lang="en-US" dirty="0"/>
              <a:t>- Arial 48 pt. white. Keep short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60507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Purple single thought/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/>
        </p:nvSpPr>
        <p:spPr>
          <a:xfrm>
            <a:off x="4516781" y="1828800"/>
            <a:ext cx="3221328" cy="3221328"/>
          </a:xfrm>
          <a:custGeom>
            <a:avLst/>
            <a:gdLst>
              <a:gd name="connsiteX0" fmla="*/ 1610664 w 3221328"/>
              <a:gd name="connsiteY0" fmla="*/ 581964 h 3221328"/>
              <a:gd name="connsiteX1" fmla="*/ 581964 w 3221328"/>
              <a:gd name="connsiteY1" fmla="*/ 1610664 h 3221328"/>
              <a:gd name="connsiteX2" fmla="*/ 1610664 w 3221328"/>
              <a:gd name="connsiteY2" fmla="*/ 2639364 h 3221328"/>
              <a:gd name="connsiteX3" fmla="*/ 2639364 w 3221328"/>
              <a:gd name="connsiteY3" fmla="*/ 1610664 h 3221328"/>
              <a:gd name="connsiteX4" fmla="*/ 1610664 w 3221328"/>
              <a:gd name="connsiteY4" fmla="*/ 581964 h 3221328"/>
              <a:gd name="connsiteX5" fmla="*/ 1610664 w 3221328"/>
              <a:gd name="connsiteY5" fmla="*/ 0 h 3221328"/>
              <a:gd name="connsiteX6" fmla="*/ 3221328 w 3221328"/>
              <a:gd name="connsiteY6" fmla="*/ 1610664 h 3221328"/>
              <a:gd name="connsiteX7" fmla="*/ 1610664 w 3221328"/>
              <a:gd name="connsiteY7" fmla="*/ 3221328 h 3221328"/>
              <a:gd name="connsiteX8" fmla="*/ 0 w 3221328"/>
              <a:gd name="connsiteY8" fmla="*/ 1610664 h 3221328"/>
              <a:gd name="connsiteX9" fmla="*/ 1610664 w 3221328"/>
              <a:gd name="connsiteY9" fmla="*/ 0 h 322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1328" h="3221328">
                <a:moveTo>
                  <a:pt x="1610664" y="581964"/>
                </a:moveTo>
                <a:cubicBezTo>
                  <a:pt x="1042529" y="581964"/>
                  <a:pt x="581964" y="1042529"/>
                  <a:pt x="581964" y="1610664"/>
                </a:cubicBezTo>
                <a:cubicBezTo>
                  <a:pt x="581964" y="2178799"/>
                  <a:pt x="1042529" y="2639364"/>
                  <a:pt x="1610664" y="2639364"/>
                </a:cubicBezTo>
                <a:cubicBezTo>
                  <a:pt x="2178799" y="2639364"/>
                  <a:pt x="2639364" y="2178799"/>
                  <a:pt x="2639364" y="1610664"/>
                </a:cubicBezTo>
                <a:cubicBezTo>
                  <a:pt x="2639364" y="1042529"/>
                  <a:pt x="2178799" y="581964"/>
                  <a:pt x="1610664" y="581964"/>
                </a:cubicBezTo>
                <a:close/>
                <a:moveTo>
                  <a:pt x="1610664" y="0"/>
                </a:moveTo>
                <a:cubicBezTo>
                  <a:pt x="2500209" y="0"/>
                  <a:pt x="3221328" y="721119"/>
                  <a:pt x="3221328" y="1610664"/>
                </a:cubicBezTo>
                <a:cubicBezTo>
                  <a:pt x="3221328" y="2500209"/>
                  <a:pt x="2500209" y="3221328"/>
                  <a:pt x="1610664" y="3221328"/>
                </a:cubicBezTo>
                <a:cubicBezTo>
                  <a:pt x="721119" y="3221328"/>
                  <a:pt x="0" y="2500209"/>
                  <a:pt x="0" y="1610664"/>
                </a:cubicBezTo>
                <a:cubicBezTo>
                  <a:pt x="0" y="721119"/>
                  <a:pt x="721119" y="0"/>
                  <a:pt x="1610664" y="0"/>
                </a:cubicBezTo>
                <a:close/>
              </a:path>
            </a:pathLst>
          </a:custGeom>
          <a:solidFill>
            <a:srgbClr val="373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6500"/>
            <a:ext cx="685309" cy="294956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81228" y="2019300"/>
            <a:ext cx="8829545" cy="2819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48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Singular thought, quote, or idea</a:t>
            </a:r>
            <a:br>
              <a:rPr lang="en-US" dirty="0"/>
            </a:br>
            <a:r>
              <a:rPr lang="en-US" dirty="0"/>
              <a:t>- Arial 48 pt. white. Keep short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99519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Purple single thought/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39" y="0"/>
            <a:ext cx="12192000" cy="6858000"/>
          </a:xfrm>
          <a:prstGeom prst="rect">
            <a:avLst/>
          </a:prstGeom>
          <a:solidFill>
            <a:srgbClr val="3737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88498" y="1801445"/>
            <a:ext cx="3240404" cy="3255110"/>
            <a:chOff x="3033544" y="1728371"/>
            <a:chExt cx="3240404" cy="3255110"/>
          </a:xfrm>
          <a:solidFill>
            <a:schemeClr val="accent4"/>
          </a:solidFill>
        </p:grpSpPr>
        <p:sp>
          <p:nvSpPr>
            <p:cNvPr id="8" name="Oval 7"/>
            <p:cNvSpPr/>
            <p:nvPr/>
          </p:nvSpPr>
          <p:spPr>
            <a:xfrm>
              <a:off x="3033544" y="3671889"/>
              <a:ext cx="1311592" cy="1311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33544" y="1728372"/>
              <a:ext cx="1311592" cy="1311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962356" y="3671888"/>
              <a:ext cx="1311592" cy="1311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62356" y="1728371"/>
              <a:ext cx="1311592" cy="1311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6500"/>
            <a:ext cx="685309" cy="294956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681228" y="2019300"/>
            <a:ext cx="8829545" cy="2819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48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Singular thought, quote, or idea</a:t>
            </a:r>
            <a:br>
              <a:rPr lang="en-US" dirty="0"/>
            </a:br>
            <a:r>
              <a:rPr lang="en-US" dirty="0"/>
              <a:t>- Arial 48 pt. white. Keep short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99661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Purple single thought/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11"/>
          <p:cNvSpPr/>
          <p:nvPr/>
        </p:nvSpPr>
        <p:spPr>
          <a:xfrm rot="5400000">
            <a:off x="4544758" y="2072835"/>
            <a:ext cx="3155716" cy="2720445"/>
          </a:xfrm>
          <a:prstGeom prst="triangle">
            <a:avLst/>
          </a:prstGeom>
          <a:solidFill>
            <a:srgbClr val="373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6500"/>
            <a:ext cx="685309" cy="294956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81228" y="2019300"/>
            <a:ext cx="8829545" cy="2819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48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Singular thought, quote, or idea</a:t>
            </a:r>
            <a:br>
              <a:rPr lang="en-US" dirty="0"/>
            </a:br>
            <a:r>
              <a:rPr lang="en-US" dirty="0"/>
              <a:t>- Arial 48 pt. white. Keep short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9618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Teal single thought/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/>
        </p:nvSpPr>
        <p:spPr>
          <a:xfrm>
            <a:off x="4516781" y="1828800"/>
            <a:ext cx="3221328" cy="3221328"/>
          </a:xfrm>
          <a:custGeom>
            <a:avLst/>
            <a:gdLst>
              <a:gd name="connsiteX0" fmla="*/ 1610664 w 3221328"/>
              <a:gd name="connsiteY0" fmla="*/ 581964 h 3221328"/>
              <a:gd name="connsiteX1" fmla="*/ 581964 w 3221328"/>
              <a:gd name="connsiteY1" fmla="*/ 1610664 h 3221328"/>
              <a:gd name="connsiteX2" fmla="*/ 1610664 w 3221328"/>
              <a:gd name="connsiteY2" fmla="*/ 2639364 h 3221328"/>
              <a:gd name="connsiteX3" fmla="*/ 2639364 w 3221328"/>
              <a:gd name="connsiteY3" fmla="*/ 1610664 h 3221328"/>
              <a:gd name="connsiteX4" fmla="*/ 1610664 w 3221328"/>
              <a:gd name="connsiteY4" fmla="*/ 581964 h 3221328"/>
              <a:gd name="connsiteX5" fmla="*/ 1610664 w 3221328"/>
              <a:gd name="connsiteY5" fmla="*/ 0 h 3221328"/>
              <a:gd name="connsiteX6" fmla="*/ 3221328 w 3221328"/>
              <a:gd name="connsiteY6" fmla="*/ 1610664 h 3221328"/>
              <a:gd name="connsiteX7" fmla="*/ 1610664 w 3221328"/>
              <a:gd name="connsiteY7" fmla="*/ 3221328 h 3221328"/>
              <a:gd name="connsiteX8" fmla="*/ 0 w 3221328"/>
              <a:gd name="connsiteY8" fmla="*/ 1610664 h 3221328"/>
              <a:gd name="connsiteX9" fmla="*/ 1610664 w 3221328"/>
              <a:gd name="connsiteY9" fmla="*/ 0 h 322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1328" h="3221328">
                <a:moveTo>
                  <a:pt x="1610664" y="581964"/>
                </a:moveTo>
                <a:cubicBezTo>
                  <a:pt x="1042529" y="581964"/>
                  <a:pt x="581964" y="1042529"/>
                  <a:pt x="581964" y="1610664"/>
                </a:cubicBezTo>
                <a:cubicBezTo>
                  <a:pt x="581964" y="2178799"/>
                  <a:pt x="1042529" y="2639364"/>
                  <a:pt x="1610664" y="2639364"/>
                </a:cubicBezTo>
                <a:cubicBezTo>
                  <a:pt x="2178799" y="2639364"/>
                  <a:pt x="2639364" y="2178799"/>
                  <a:pt x="2639364" y="1610664"/>
                </a:cubicBezTo>
                <a:cubicBezTo>
                  <a:pt x="2639364" y="1042529"/>
                  <a:pt x="2178799" y="581964"/>
                  <a:pt x="1610664" y="581964"/>
                </a:cubicBezTo>
                <a:close/>
                <a:moveTo>
                  <a:pt x="1610664" y="0"/>
                </a:moveTo>
                <a:cubicBezTo>
                  <a:pt x="2500209" y="0"/>
                  <a:pt x="3221328" y="721119"/>
                  <a:pt x="3221328" y="1610664"/>
                </a:cubicBezTo>
                <a:cubicBezTo>
                  <a:pt x="3221328" y="2500209"/>
                  <a:pt x="2500209" y="3221328"/>
                  <a:pt x="1610664" y="3221328"/>
                </a:cubicBezTo>
                <a:cubicBezTo>
                  <a:pt x="721119" y="3221328"/>
                  <a:pt x="0" y="2500209"/>
                  <a:pt x="0" y="1610664"/>
                </a:cubicBezTo>
                <a:cubicBezTo>
                  <a:pt x="0" y="721119"/>
                  <a:pt x="721119" y="0"/>
                  <a:pt x="1610664" y="0"/>
                </a:cubicBezTo>
                <a:close/>
              </a:path>
            </a:pathLst>
          </a:custGeom>
          <a:solidFill>
            <a:srgbClr val="005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6500"/>
            <a:ext cx="685309" cy="294956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81228" y="2019300"/>
            <a:ext cx="8829545" cy="2819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48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Singular thought, quote, or idea</a:t>
            </a:r>
            <a:br>
              <a:rPr lang="en-US" dirty="0"/>
            </a:br>
            <a:r>
              <a:rPr lang="en-US" dirty="0"/>
              <a:t>- Arial 48 pt. white. Keep short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50545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Teal single thought/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39" y="0"/>
            <a:ext cx="12192000" cy="6858000"/>
          </a:xfrm>
          <a:prstGeom prst="rect">
            <a:avLst/>
          </a:prstGeom>
          <a:solidFill>
            <a:srgbClr val="005A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88498" y="1801445"/>
            <a:ext cx="3240404" cy="3255110"/>
            <a:chOff x="3033544" y="1728371"/>
            <a:chExt cx="3240404" cy="3255110"/>
          </a:xfrm>
          <a:solidFill>
            <a:schemeClr val="accent3"/>
          </a:solidFill>
        </p:grpSpPr>
        <p:sp>
          <p:nvSpPr>
            <p:cNvPr id="8" name="Oval 7"/>
            <p:cNvSpPr/>
            <p:nvPr/>
          </p:nvSpPr>
          <p:spPr>
            <a:xfrm>
              <a:off x="3033544" y="3671889"/>
              <a:ext cx="1311592" cy="1311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33544" y="1728372"/>
              <a:ext cx="1311592" cy="1311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962356" y="3671888"/>
              <a:ext cx="1311592" cy="1311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62356" y="1728371"/>
              <a:ext cx="1311592" cy="1311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6500"/>
            <a:ext cx="685309" cy="294956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81228" y="2019300"/>
            <a:ext cx="8829545" cy="2819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48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Singular thought, quote, or idea</a:t>
            </a:r>
            <a:br>
              <a:rPr lang="en-US" dirty="0"/>
            </a:br>
            <a:r>
              <a:rPr lang="en-US" dirty="0"/>
              <a:t>- Arial 48 pt. white. Keep short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17408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Teal single thought/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11"/>
          <p:cNvSpPr/>
          <p:nvPr/>
        </p:nvSpPr>
        <p:spPr>
          <a:xfrm rot="5400000">
            <a:off x="4544758" y="2072835"/>
            <a:ext cx="3155716" cy="2720445"/>
          </a:xfrm>
          <a:prstGeom prst="triangle">
            <a:avLst/>
          </a:prstGeom>
          <a:solidFill>
            <a:srgbClr val="005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6500"/>
            <a:ext cx="685309" cy="294956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81228" y="2019300"/>
            <a:ext cx="8829545" cy="2819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48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Singular thought, quote, or idea</a:t>
            </a:r>
            <a:br>
              <a:rPr lang="en-US" dirty="0"/>
            </a:br>
            <a:r>
              <a:rPr lang="en-US" dirty="0"/>
              <a:t>- Arial 48 pt. white. Keep short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32685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Green single thought/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/>
        </p:nvSpPr>
        <p:spPr>
          <a:xfrm>
            <a:off x="4516781" y="1828800"/>
            <a:ext cx="3221328" cy="3221328"/>
          </a:xfrm>
          <a:custGeom>
            <a:avLst/>
            <a:gdLst>
              <a:gd name="connsiteX0" fmla="*/ 1610664 w 3221328"/>
              <a:gd name="connsiteY0" fmla="*/ 581964 h 3221328"/>
              <a:gd name="connsiteX1" fmla="*/ 581964 w 3221328"/>
              <a:gd name="connsiteY1" fmla="*/ 1610664 h 3221328"/>
              <a:gd name="connsiteX2" fmla="*/ 1610664 w 3221328"/>
              <a:gd name="connsiteY2" fmla="*/ 2639364 h 3221328"/>
              <a:gd name="connsiteX3" fmla="*/ 2639364 w 3221328"/>
              <a:gd name="connsiteY3" fmla="*/ 1610664 h 3221328"/>
              <a:gd name="connsiteX4" fmla="*/ 1610664 w 3221328"/>
              <a:gd name="connsiteY4" fmla="*/ 581964 h 3221328"/>
              <a:gd name="connsiteX5" fmla="*/ 1610664 w 3221328"/>
              <a:gd name="connsiteY5" fmla="*/ 0 h 3221328"/>
              <a:gd name="connsiteX6" fmla="*/ 3221328 w 3221328"/>
              <a:gd name="connsiteY6" fmla="*/ 1610664 h 3221328"/>
              <a:gd name="connsiteX7" fmla="*/ 1610664 w 3221328"/>
              <a:gd name="connsiteY7" fmla="*/ 3221328 h 3221328"/>
              <a:gd name="connsiteX8" fmla="*/ 0 w 3221328"/>
              <a:gd name="connsiteY8" fmla="*/ 1610664 h 3221328"/>
              <a:gd name="connsiteX9" fmla="*/ 1610664 w 3221328"/>
              <a:gd name="connsiteY9" fmla="*/ 0 h 322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1328" h="3221328">
                <a:moveTo>
                  <a:pt x="1610664" y="581964"/>
                </a:moveTo>
                <a:cubicBezTo>
                  <a:pt x="1042529" y="581964"/>
                  <a:pt x="581964" y="1042529"/>
                  <a:pt x="581964" y="1610664"/>
                </a:cubicBezTo>
                <a:cubicBezTo>
                  <a:pt x="581964" y="2178799"/>
                  <a:pt x="1042529" y="2639364"/>
                  <a:pt x="1610664" y="2639364"/>
                </a:cubicBezTo>
                <a:cubicBezTo>
                  <a:pt x="2178799" y="2639364"/>
                  <a:pt x="2639364" y="2178799"/>
                  <a:pt x="2639364" y="1610664"/>
                </a:cubicBezTo>
                <a:cubicBezTo>
                  <a:pt x="2639364" y="1042529"/>
                  <a:pt x="2178799" y="581964"/>
                  <a:pt x="1610664" y="581964"/>
                </a:cubicBezTo>
                <a:close/>
                <a:moveTo>
                  <a:pt x="1610664" y="0"/>
                </a:moveTo>
                <a:cubicBezTo>
                  <a:pt x="2500209" y="0"/>
                  <a:pt x="3221328" y="721119"/>
                  <a:pt x="3221328" y="1610664"/>
                </a:cubicBezTo>
                <a:cubicBezTo>
                  <a:pt x="3221328" y="2500209"/>
                  <a:pt x="2500209" y="3221328"/>
                  <a:pt x="1610664" y="3221328"/>
                </a:cubicBezTo>
                <a:cubicBezTo>
                  <a:pt x="721119" y="3221328"/>
                  <a:pt x="0" y="2500209"/>
                  <a:pt x="0" y="1610664"/>
                </a:cubicBezTo>
                <a:cubicBezTo>
                  <a:pt x="0" y="721119"/>
                  <a:pt x="721119" y="0"/>
                  <a:pt x="1610664" y="0"/>
                </a:cubicBezTo>
                <a:close/>
              </a:path>
            </a:pathLst>
          </a:custGeom>
          <a:solidFill>
            <a:srgbClr val="056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6500"/>
            <a:ext cx="685309" cy="294956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81228" y="2019300"/>
            <a:ext cx="8829545" cy="2819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48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Singular thought, quote, or idea</a:t>
            </a:r>
            <a:br>
              <a:rPr lang="en-US" dirty="0"/>
            </a:br>
            <a:r>
              <a:rPr lang="en-US" dirty="0"/>
              <a:t>- Arial 48 pt. white. Keep short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4894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Red Title slide w/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-5291"/>
            <a:ext cx="12192000" cy="68580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894337"/>
            <a:ext cx="994416" cy="381192"/>
          </a:xfrm>
          <a:prstGeom prst="rect">
            <a:avLst/>
          </a:prstGeom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8312150" y="1"/>
            <a:ext cx="2927350" cy="14562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/>
          <p:cNvSpPr>
            <a:spLocks noChangeAspect="1"/>
          </p:cNvSpPr>
          <p:nvPr/>
        </p:nvSpPr>
        <p:spPr>
          <a:xfrm>
            <a:off x="8312150" y="5391153"/>
            <a:ext cx="2927350" cy="1466850"/>
          </a:xfrm>
          <a:custGeom>
            <a:avLst/>
            <a:gdLst>
              <a:gd name="connsiteX0" fmla="*/ 1097756 w 2195512"/>
              <a:gd name="connsiteY0" fmla="*/ 0 h 1100137"/>
              <a:gd name="connsiteX1" fmla="*/ 2195512 w 2195512"/>
              <a:gd name="connsiteY1" fmla="*/ 1096963 h 1100137"/>
              <a:gd name="connsiteX2" fmla="*/ 2195352 w 2195512"/>
              <a:gd name="connsiteY2" fmla="*/ 1100137 h 1100137"/>
              <a:gd name="connsiteX3" fmla="*/ 161 w 2195512"/>
              <a:gd name="connsiteY3" fmla="*/ 1100137 h 1100137"/>
              <a:gd name="connsiteX4" fmla="*/ 0 w 2195512"/>
              <a:gd name="connsiteY4" fmla="*/ 1096963 h 1100137"/>
              <a:gd name="connsiteX5" fmla="*/ 1097756 w 2195512"/>
              <a:gd name="connsiteY5" fmla="*/ 0 h 110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5512" h="1100137">
                <a:moveTo>
                  <a:pt x="1097756" y="0"/>
                </a:moveTo>
                <a:cubicBezTo>
                  <a:pt x="1704030" y="0"/>
                  <a:pt x="2195512" y="491127"/>
                  <a:pt x="2195512" y="1096963"/>
                </a:cubicBezTo>
                <a:lnTo>
                  <a:pt x="2195352" y="1100137"/>
                </a:lnTo>
                <a:lnTo>
                  <a:pt x="161" y="1100137"/>
                </a:lnTo>
                <a:lnTo>
                  <a:pt x="0" y="1096963"/>
                </a:lnTo>
                <a:cubicBezTo>
                  <a:pt x="0" y="491127"/>
                  <a:pt x="491482" y="0"/>
                  <a:pt x="10977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/>
          <p:cNvSpPr>
            <a:spLocks noChangeAspect="1"/>
          </p:cNvSpPr>
          <p:nvPr/>
        </p:nvSpPr>
        <p:spPr>
          <a:xfrm>
            <a:off x="8312151" y="1760840"/>
            <a:ext cx="2926083" cy="3389377"/>
          </a:xfrm>
          <a:custGeom>
            <a:avLst/>
            <a:gdLst>
              <a:gd name="connsiteX0" fmla="*/ 1097281 w 2194562"/>
              <a:gd name="connsiteY0" fmla="*/ 0 h 2542032"/>
              <a:gd name="connsiteX1" fmla="*/ 2194561 w 2194562"/>
              <a:gd name="connsiteY1" fmla="*/ 548640 h 2542032"/>
              <a:gd name="connsiteX2" fmla="*/ 2194562 w 2194562"/>
              <a:gd name="connsiteY2" fmla="*/ 548640 h 2542032"/>
              <a:gd name="connsiteX3" fmla="*/ 2194562 w 2194562"/>
              <a:gd name="connsiteY3" fmla="*/ 1993392 h 2542032"/>
              <a:gd name="connsiteX4" fmla="*/ 2194560 w 2194562"/>
              <a:gd name="connsiteY4" fmla="*/ 1993392 h 2542032"/>
              <a:gd name="connsiteX5" fmla="*/ 1097280 w 2194562"/>
              <a:gd name="connsiteY5" fmla="*/ 2542032 h 2542032"/>
              <a:gd name="connsiteX6" fmla="*/ 0 w 2194562"/>
              <a:gd name="connsiteY6" fmla="*/ 1993392 h 2542032"/>
              <a:gd name="connsiteX7" fmla="*/ 1 w 2194562"/>
              <a:gd name="connsiteY7" fmla="*/ 1993392 h 2542032"/>
              <a:gd name="connsiteX8" fmla="*/ 1 w 2194562"/>
              <a:gd name="connsiteY8" fmla="*/ 548640 h 254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2" h="2542032">
                <a:moveTo>
                  <a:pt x="1097281" y="0"/>
                </a:moveTo>
                <a:lnTo>
                  <a:pt x="2194561" y="548640"/>
                </a:lnTo>
                <a:lnTo>
                  <a:pt x="2194562" y="548640"/>
                </a:lnTo>
                <a:lnTo>
                  <a:pt x="2194562" y="1993392"/>
                </a:lnTo>
                <a:lnTo>
                  <a:pt x="2194560" y="1993392"/>
                </a:lnTo>
                <a:lnTo>
                  <a:pt x="1097280" y="2542032"/>
                </a:lnTo>
                <a:lnTo>
                  <a:pt x="0" y="1993392"/>
                </a:lnTo>
                <a:lnTo>
                  <a:pt x="1" y="1993392"/>
                </a:lnTo>
                <a:lnTo>
                  <a:pt x="1" y="5486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593931"/>
            <a:ext cx="2540000" cy="214988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ts val="0"/>
              </a:spcBef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Day, Year – Arial bold 9 pt. black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600880"/>
            <a:ext cx="5334000" cy="6477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aseline="0">
                <a:solidFill>
                  <a:schemeClr val="bg1"/>
                </a:solidFill>
                <a:latin typeface="+mn-lt"/>
              </a:defRPr>
            </a:lvl1pPr>
            <a:lvl2pPr algn="l">
              <a:defRPr sz="900"/>
            </a:lvl2pPr>
            <a:lvl3pPr algn="l">
              <a:defRPr sz="900"/>
            </a:lvl3pPr>
            <a:lvl4pPr algn="l">
              <a:defRPr sz="900"/>
            </a:lvl4pPr>
            <a:lvl5pPr algn="l">
              <a:defRPr sz="900"/>
            </a:lvl5pPr>
          </a:lstStyle>
          <a:p>
            <a:pPr lvl="0"/>
            <a:r>
              <a:rPr lang="en-US" dirty="0"/>
              <a:t>Presenter Name - Arial 11 pt. black</a:t>
            </a:r>
            <a:br>
              <a:rPr lang="en-US" dirty="0"/>
            </a:br>
            <a:r>
              <a:rPr lang="en-US" dirty="0"/>
              <a:t>Presenter Title – Arial 11 pt. black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1" y="2185988"/>
            <a:ext cx="5334000" cy="128111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 option 4 </a:t>
            </a:r>
            <a:br>
              <a:rPr lang="en-US" dirty="0"/>
            </a:br>
            <a:r>
              <a:rPr lang="en-US" dirty="0"/>
              <a:t>– Arial 36 pt. black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3650041"/>
            <a:ext cx="5334000" cy="55721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subtitle – Arial 16 pt. black</a:t>
            </a:r>
          </a:p>
        </p:txBody>
      </p:sp>
    </p:spTree>
    <p:extLst>
      <p:ext uri="{BB962C8B-B14F-4D97-AF65-F5344CB8AC3E}">
        <p14:creationId xmlns:p14="http://schemas.microsoft.com/office/powerpoint/2010/main" val="1503228889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Green single thought/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39" y="0"/>
            <a:ext cx="12192000" cy="6858000"/>
          </a:xfrm>
          <a:prstGeom prst="rect">
            <a:avLst/>
          </a:prstGeom>
          <a:solidFill>
            <a:srgbClr val="056E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88498" y="1801445"/>
            <a:ext cx="3240404" cy="3255110"/>
            <a:chOff x="3033544" y="1728371"/>
            <a:chExt cx="3240404" cy="3255110"/>
          </a:xfrm>
          <a:solidFill>
            <a:schemeClr val="accent5"/>
          </a:solidFill>
        </p:grpSpPr>
        <p:sp>
          <p:nvSpPr>
            <p:cNvPr id="8" name="Oval 7"/>
            <p:cNvSpPr/>
            <p:nvPr/>
          </p:nvSpPr>
          <p:spPr>
            <a:xfrm>
              <a:off x="3033544" y="3671889"/>
              <a:ext cx="1311592" cy="1311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33544" y="1728372"/>
              <a:ext cx="1311592" cy="1311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962356" y="3671888"/>
              <a:ext cx="1311592" cy="1311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62356" y="1728371"/>
              <a:ext cx="1311592" cy="1311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6500"/>
            <a:ext cx="685309" cy="294956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81228" y="2019300"/>
            <a:ext cx="8829545" cy="2819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48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Singular thought, quote, or idea</a:t>
            </a:r>
            <a:br>
              <a:rPr lang="en-US" dirty="0"/>
            </a:br>
            <a:r>
              <a:rPr lang="en-US" dirty="0"/>
              <a:t>- Arial 48 pt. white. Keep short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37681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Green single thought/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11"/>
          <p:cNvSpPr/>
          <p:nvPr/>
        </p:nvSpPr>
        <p:spPr>
          <a:xfrm rot="5400000">
            <a:off x="4544758" y="2072835"/>
            <a:ext cx="3155716" cy="2720445"/>
          </a:xfrm>
          <a:prstGeom prst="triangle">
            <a:avLst/>
          </a:prstGeom>
          <a:solidFill>
            <a:srgbClr val="056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6500"/>
            <a:ext cx="685309" cy="294956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81228" y="2019300"/>
            <a:ext cx="8829545" cy="2819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48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Singular thought, quote, or idea</a:t>
            </a:r>
            <a:br>
              <a:rPr lang="en-US" dirty="0"/>
            </a:br>
            <a:r>
              <a:rPr lang="en-US" dirty="0"/>
              <a:t>- Arial 48 pt. white. Keep short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38310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Red/Teal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39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6500"/>
            <a:ext cx="685309" cy="294956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 rot="16200000">
            <a:off x="3552826" y="1235425"/>
            <a:ext cx="5086350" cy="4387150"/>
          </a:xfrm>
          <a:prstGeom prst="hexagon">
            <a:avLst/>
          </a:prstGeom>
          <a:solidFill>
            <a:srgbClr val="005A8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152899" y="2019300"/>
            <a:ext cx="3867151" cy="2819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Impactful information for emphasis – Arial 32 pt.: Keep short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63376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Purple/greenl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39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6500"/>
            <a:ext cx="685309" cy="294956"/>
          </a:xfrm>
          <a:prstGeom prst="rect">
            <a:avLst/>
          </a:prstGeom>
        </p:spPr>
      </p:pic>
      <p:sp>
        <p:nvSpPr>
          <p:cNvPr id="8" name="Decagon 7"/>
          <p:cNvSpPr/>
          <p:nvPr/>
        </p:nvSpPr>
        <p:spPr>
          <a:xfrm rot="16200000">
            <a:off x="3695702" y="1028702"/>
            <a:ext cx="4800598" cy="4800598"/>
          </a:xfrm>
          <a:prstGeom prst="decagon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152899" y="2019300"/>
            <a:ext cx="3867151" cy="2819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Impactful information for emphasis – Arial 32 pt.: Keep short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5629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Green/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39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6500"/>
            <a:ext cx="685309" cy="294956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 rot="16200000">
            <a:off x="3552826" y="1235425"/>
            <a:ext cx="5086350" cy="4387150"/>
          </a:xfrm>
          <a:prstGeom prst="hexagon">
            <a:avLst/>
          </a:prstGeom>
          <a:solidFill>
            <a:srgbClr val="3737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152899" y="2019300"/>
            <a:ext cx="3867151" cy="2819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Impactful information for emphasis – Arial 32 pt.: Keep short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09286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Teal/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39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6500"/>
            <a:ext cx="685309" cy="294956"/>
          </a:xfrm>
          <a:prstGeom prst="rect">
            <a:avLst/>
          </a:prstGeom>
        </p:spPr>
      </p:pic>
      <p:sp>
        <p:nvSpPr>
          <p:cNvPr id="8" name="Decagon 7"/>
          <p:cNvSpPr/>
          <p:nvPr/>
        </p:nvSpPr>
        <p:spPr>
          <a:xfrm rot="16200000">
            <a:off x="3695702" y="1028702"/>
            <a:ext cx="4800598" cy="4800598"/>
          </a:xfrm>
          <a:prstGeom prst="decag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152899" y="2019300"/>
            <a:ext cx="3867151" cy="2819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Impactful information for emphasis – Arial 32 pt.: Keep short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0247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Red/red impac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3137632" y="851824"/>
            <a:ext cx="5959926" cy="5137866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17"/>
          <p:cNvSpPr/>
          <p:nvPr/>
        </p:nvSpPr>
        <p:spPr>
          <a:xfrm>
            <a:off x="1" y="792108"/>
            <a:ext cx="3014597" cy="5197583"/>
          </a:xfrm>
          <a:custGeom>
            <a:avLst/>
            <a:gdLst>
              <a:gd name="connsiteX0" fmla="*/ 0 w 2259599"/>
              <a:gd name="connsiteY0" fmla="*/ 0 h 3895861"/>
              <a:gd name="connsiteX1" fmla="*/ 2259599 w 2259599"/>
              <a:gd name="connsiteY1" fmla="*/ 3895861 h 3895861"/>
              <a:gd name="connsiteX2" fmla="*/ 0 w 2259599"/>
              <a:gd name="connsiteY2" fmla="*/ 3895861 h 389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9599" h="3895861">
                <a:moveTo>
                  <a:pt x="0" y="0"/>
                </a:moveTo>
                <a:lnTo>
                  <a:pt x="2259599" y="3895861"/>
                </a:lnTo>
                <a:lnTo>
                  <a:pt x="0" y="38958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8"/>
          <p:cNvSpPr/>
          <p:nvPr/>
        </p:nvSpPr>
        <p:spPr>
          <a:xfrm>
            <a:off x="9746018" y="857664"/>
            <a:ext cx="2453261" cy="5126184"/>
          </a:xfrm>
          <a:custGeom>
            <a:avLst/>
            <a:gdLst>
              <a:gd name="connsiteX0" fmla="*/ 1838848 w 1838848"/>
              <a:gd name="connsiteY0" fmla="*/ 0 h 3842344"/>
              <a:gd name="connsiteX1" fmla="*/ 1838848 w 1838848"/>
              <a:gd name="connsiteY1" fmla="*/ 3842344 h 3842344"/>
              <a:gd name="connsiteX2" fmla="*/ 1728674 w 1838848"/>
              <a:gd name="connsiteY2" fmla="*/ 3836781 h 3842344"/>
              <a:gd name="connsiteX3" fmla="*/ 0 w 1838848"/>
              <a:gd name="connsiteY3" fmla="*/ 1921172 h 3842344"/>
              <a:gd name="connsiteX4" fmla="*/ 1728674 w 1838848"/>
              <a:gd name="connsiteY4" fmla="*/ 5564 h 384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8848" h="3842344">
                <a:moveTo>
                  <a:pt x="1838848" y="0"/>
                </a:moveTo>
                <a:lnTo>
                  <a:pt x="1838848" y="3842344"/>
                </a:lnTo>
                <a:lnTo>
                  <a:pt x="1728674" y="3836781"/>
                </a:lnTo>
                <a:cubicBezTo>
                  <a:pt x="757704" y="3738173"/>
                  <a:pt x="0" y="2918159"/>
                  <a:pt x="0" y="1921172"/>
                </a:cubicBezTo>
                <a:cubicBezTo>
                  <a:pt x="0" y="924186"/>
                  <a:pt x="757704" y="104171"/>
                  <a:pt x="1728674" y="5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430081" y="2406422"/>
            <a:ext cx="3375025" cy="12001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30081" y="3654197"/>
            <a:ext cx="3375025" cy="92802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Further context</a:t>
            </a:r>
          </a:p>
          <a:p>
            <a:pPr lvl="0"/>
            <a:r>
              <a:rPr lang="en-US" dirty="0"/>
              <a:t>for number(s)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91" y="6286500"/>
            <a:ext cx="685309" cy="29495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78637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Final slides -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743201"/>
            <a:ext cx="3305907" cy="153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  <a:spcAft>
                <a:spcPts val="1800"/>
              </a:spcAft>
            </a:pPr>
            <a:r>
              <a:rPr lang="en-US" sz="3200" dirty="0">
                <a:solidFill>
                  <a:srgbClr val="F65050"/>
                </a:solidFill>
                <a:latin typeface="+mj-lt"/>
                <a:cs typeface="Arial" panose="020B0604020202020204" pitchFamily="34" charset="0"/>
              </a:rPr>
              <a:t>For more information contact: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2802268"/>
            <a:ext cx="4219575" cy="276810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and Last name</a:t>
            </a:r>
          </a:p>
          <a:p>
            <a:pPr lvl="0"/>
            <a:r>
              <a:rPr lang="en-US" dirty="0"/>
              <a:t>email@path.org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First and Last name</a:t>
            </a:r>
          </a:p>
          <a:p>
            <a:pPr lvl="0"/>
            <a:r>
              <a:rPr lang="en-US" dirty="0"/>
              <a:t>email@path.org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737" y="6257676"/>
            <a:ext cx="11131826" cy="461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87078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Final slides - closing sli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51" y="2977252"/>
            <a:ext cx="2105898" cy="8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4765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Final slides - closing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51" y="3016866"/>
            <a:ext cx="2105898" cy="8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5605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737" y="6146358"/>
            <a:ext cx="11131826" cy="572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3392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 ONLY: PATH 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25563" y="557920"/>
            <a:ext cx="329088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 b="1" dirty="0">
                <a:solidFill>
                  <a:srgbClr val="454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Colors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320007" y="774787"/>
            <a:ext cx="205838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 b="0" dirty="0">
                <a:solidFill>
                  <a:srgbClr val="454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Hero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524962" y="768402"/>
            <a:ext cx="205838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 b="0" dirty="0">
                <a:solidFill>
                  <a:srgbClr val="454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Typographic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441975" y="774787"/>
            <a:ext cx="205838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 b="0" dirty="0">
                <a:solidFill>
                  <a:srgbClr val="454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 backgrounds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327477" y="1065640"/>
            <a:ext cx="2927589" cy="2080937"/>
          </a:xfrm>
          <a:prstGeom prst="rect">
            <a:avLst/>
          </a:prstGeom>
          <a:solidFill>
            <a:srgbClr val="F75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PATH Red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246, 80, 80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F65050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441975" y="1065641"/>
            <a:ext cx="2911985" cy="2080936"/>
            <a:chOff x="5672138" y="1152160"/>
            <a:chExt cx="2042205" cy="2080936"/>
          </a:xfrm>
        </p:grpSpPr>
        <p:sp>
          <p:nvSpPr>
            <p:cNvPr id="6" name="Rectangle 5"/>
            <p:cNvSpPr/>
            <p:nvPr/>
          </p:nvSpPr>
          <p:spPr bwMode="auto">
            <a:xfrm>
              <a:off x="5672138" y="1152160"/>
              <a:ext cx="2042205" cy="103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Ins="0" bIns="0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dirty="0">
                  <a:solidFill>
                    <a:srgbClr val="454E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 Light Gray</a:t>
              </a:r>
            </a:p>
            <a:p>
              <a:pPr>
                <a:defRPr/>
              </a:pPr>
              <a:r>
                <a:rPr lang="en-US" sz="600" dirty="0">
                  <a:solidFill>
                    <a:srgbClr val="454E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RGB: 232, 234, 235</a:t>
              </a:r>
              <a:br>
                <a:rPr lang="en-US" sz="600" dirty="0">
                  <a:solidFill>
                    <a:srgbClr val="454E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600" dirty="0">
                  <a:solidFill>
                    <a:srgbClr val="454E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HEX: E8EAEB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672138" y="2265617"/>
              <a:ext cx="2042205" cy="9674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Ins="0" bIns="0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dirty="0">
                  <a:solidFill>
                    <a:srgbClr val="454E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 Beige</a:t>
              </a:r>
            </a:p>
            <a:p>
              <a:pPr>
                <a:defRPr/>
              </a:pPr>
              <a:r>
                <a:rPr lang="en-US" sz="600" dirty="0">
                  <a:solidFill>
                    <a:srgbClr val="454E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RGB: 244, 237, 231</a:t>
              </a:r>
              <a:br>
                <a:rPr lang="en-US" sz="600" dirty="0">
                  <a:solidFill>
                    <a:srgbClr val="454E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600" dirty="0">
                  <a:solidFill>
                    <a:srgbClr val="454E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HEX: F4EDE7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524962" y="1071815"/>
            <a:ext cx="2890429" cy="2080936"/>
            <a:chOff x="3512449" y="1152160"/>
            <a:chExt cx="2027087" cy="2080936"/>
          </a:xfrm>
        </p:grpSpPr>
        <p:sp>
          <p:nvSpPr>
            <p:cNvPr id="5" name="Rectangle 4"/>
            <p:cNvSpPr/>
            <p:nvPr/>
          </p:nvSpPr>
          <p:spPr bwMode="auto">
            <a:xfrm>
              <a:off x="3512449" y="1152160"/>
              <a:ext cx="2027087" cy="1034294"/>
            </a:xfrm>
            <a:prstGeom prst="rect">
              <a:avLst/>
            </a:prstGeom>
            <a:solidFill>
              <a:srgbClr val="454E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Ins="0" bIns="0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PATH Gray</a:t>
              </a:r>
            </a:p>
            <a:p>
              <a:pPr>
                <a:defRPr/>
              </a:pPr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RGB: 70, 79, 97</a:t>
              </a:r>
              <a:b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HEX: 464F60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512449" y="2265617"/>
              <a:ext cx="2027087" cy="9674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Ins="0" bIns="0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Black</a:t>
              </a:r>
            </a:p>
            <a:p>
              <a:pPr>
                <a:defRPr/>
              </a:pPr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RGB: 0, 0, 0</a:t>
              </a:r>
              <a:b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HEX: 000000</a:t>
              </a: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327477" y="3540982"/>
            <a:ext cx="4692484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 b="1" dirty="0">
                <a:solidFill>
                  <a:srgbClr val="454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Colors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20007" y="3828359"/>
            <a:ext cx="9117700" cy="2199908"/>
            <a:chOff x="1320007" y="3638705"/>
            <a:chExt cx="3966706" cy="2616863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3322253" y="4592320"/>
              <a:ext cx="0" cy="1151467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1320007" y="3638705"/>
              <a:ext cx="3966706" cy="821046"/>
              <a:chOff x="7039149" y="3042090"/>
              <a:chExt cx="3966706" cy="821046"/>
            </a:xfrm>
          </p:grpSpPr>
          <p:sp>
            <p:nvSpPr>
              <p:cNvPr id="68" name="Rectangle 67"/>
              <p:cNvSpPr/>
              <p:nvPr/>
            </p:nvSpPr>
            <p:spPr bwMode="auto">
              <a:xfrm>
                <a:off x="7039149" y="3042090"/>
                <a:ext cx="957716" cy="8210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rIns="0" bIns="0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Dark Red</a:t>
                </a:r>
              </a:p>
              <a:p>
                <a:pPr>
                  <a:defRPr/>
                </a:pPr>
                <a:r>
                  <a:rPr lang="en-US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RGB: 168,</a:t>
                </a:r>
                <a:r>
                  <a:rPr lang="en-US" sz="600" baseline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0, 30</a:t>
                </a:r>
                <a:br>
                  <a:rPr lang="en-US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HEX: A8001E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8043449" y="3047158"/>
                <a:ext cx="957716" cy="802137"/>
              </a:xfrm>
              <a:prstGeom prst="rect">
                <a:avLst/>
              </a:prstGeom>
              <a:solidFill>
                <a:srgbClr val="3737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rIns="0" bIns="0"/>
              <a:lstStyle/>
              <a:p>
                <a:pPr>
                  <a:defRPr/>
                </a:pPr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Dark Purple</a:t>
                </a:r>
              </a:p>
              <a:p>
                <a:pPr>
                  <a:defRPr/>
                </a:pPr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RGB: 55, 55, 155</a:t>
                </a:r>
                <a:b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HEX: 37379B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9045794" y="3042090"/>
                <a:ext cx="957716" cy="802137"/>
              </a:xfrm>
              <a:prstGeom prst="rect">
                <a:avLst/>
              </a:prstGeom>
              <a:solidFill>
                <a:srgbClr val="005A8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rIns="0" bIns="0"/>
              <a:lstStyle/>
              <a:p>
                <a:pPr>
                  <a:defRPr/>
                </a:pPr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Dark Teal</a:t>
                </a:r>
              </a:p>
              <a:p>
                <a:pPr>
                  <a:defRPr/>
                </a:pPr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RGB: 0, 90, 135</a:t>
                </a:r>
                <a:b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HEX: 005A87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0048139" y="3042090"/>
                <a:ext cx="957716" cy="802136"/>
              </a:xfrm>
              <a:prstGeom prst="rect">
                <a:avLst/>
              </a:prstGeom>
              <a:solidFill>
                <a:srgbClr val="056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rIns="0" bIns="0"/>
              <a:lstStyle/>
              <a:p>
                <a:pPr>
                  <a:defRPr/>
                </a:pPr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Dark Green</a:t>
                </a:r>
              </a:p>
              <a:p>
                <a:pPr>
                  <a:defRPr/>
                </a:pPr>
                <a:r>
                  <a:rPr lang="en-US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RGB: 5, 110, 35</a:t>
                </a:r>
                <a:br>
                  <a:rPr lang="en-US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HEX: 056E23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320007" y="4538216"/>
              <a:ext cx="3966706" cy="821046"/>
              <a:chOff x="7039149" y="4184041"/>
              <a:chExt cx="3966706" cy="821046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7039149" y="4184041"/>
                <a:ext cx="957716" cy="82104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rIns="0" bIns="0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PATH Red</a:t>
                </a:r>
              </a:p>
              <a:p>
                <a:pPr>
                  <a:defRPr/>
                </a:pPr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RGB: 246, 80, 80</a:t>
                </a:r>
                <a:b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HEX: F65050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8043449" y="4189109"/>
                <a:ext cx="957716" cy="80213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rIns="0" bIns="0"/>
              <a:lstStyle/>
              <a:p>
                <a:pPr>
                  <a:defRPr/>
                </a:pPr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Purple</a:t>
                </a:r>
              </a:p>
              <a:p>
                <a:pPr>
                  <a:defRPr/>
                </a:pPr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RGB: 80, 80, 205</a:t>
                </a:r>
                <a:b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HEX: 5050CD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9045794" y="4184041"/>
                <a:ext cx="957716" cy="80213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rIns="0" bIns="0"/>
              <a:lstStyle/>
              <a:p>
                <a:pPr>
                  <a:defRPr/>
                </a:pPr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Teal</a:t>
                </a:r>
              </a:p>
              <a:p>
                <a:pPr>
                  <a:defRPr/>
                </a:pPr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RGB: 0, 140, 155</a:t>
                </a:r>
                <a:b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HEX: 008C9B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0048139" y="4184041"/>
                <a:ext cx="957716" cy="8021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rIns="0" bIns="0"/>
              <a:lstStyle/>
              <a:p>
                <a:pPr>
                  <a:defRPr/>
                </a:pPr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Green</a:t>
                </a:r>
              </a:p>
              <a:p>
                <a:pPr>
                  <a:defRPr/>
                </a:pPr>
                <a:r>
                  <a:rPr lang="en-US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RGB: 30, 175, 95</a:t>
                </a:r>
                <a:br>
                  <a:rPr lang="en-US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HEX: 1EAF5F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320007" y="5434522"/>
              <a:ext cx="3966706" cy="821046"/>
              <a:chOff x="7039149" y="5325993"/>
              <a:chExt cx="3966706" cy="821046"/>
            </a:xfrm>
          </p:grpSpPr>
          <p:sp>
            <p:nvSpPr>
              <p:cNvPr id="78" name="Rectangle 77"/>
              <p:cNvSpPr/>
              <p:nvPr/>
            </p:nvSpPr>
            <p:spPr bwMode="auto">
              <a:xfrm>
                <a:off x="7039149" y="5325993"/>
                <a:ext cx="957716" cy="821046"/>
              </a:xfrm>
              <a:prstGeom prst="rect">
                <a:avLst/>
              </a:prstGeom>
              <a:solidFill>
                <a:srgbClr val="FBB9B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rIns="0" bIns="0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Pastel Red</a:t>
                </a:r>
              </a:p>
              <a:p>
                <a:pPr>
                  <a:defRPr/>
                </a:pPr>
                <a:r>
                  <a:rPr lang="en-US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RGB: 251, 185, 185</a:t>
                </a:r>
                <a:br>
                  <a:rPr lang="en-US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HEX: FBB9B9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8043449" y="5331061"/>
                <a:ext cx="957716" cy="802137"/>
              </a:xfrm>
              <a:prstGeom prst="rect">
                <a:avLst/>
              </a:prstGeom>
              <a:solidFill>
                <a:srgbClr val="FFE17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rIns="0" bIns="0"/>
              <a:lstStyle/>
              <a:p>
                <a:pPr>
                  <a:defRPr/>
                </a:pPr>
                <a:r>
                  <a:rPr lang="en-US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Pastel Yellow</a:t>
                </a:r>
              </a:p>
              <a:p>
                <a:pPr>
                  <a:defRPr/>
                </a:pPr>
                <a:r>
                  <a:rPr lang="en-US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RGB: 255, 225, 120</a:t>
                </a:r>
                <a:br>
                  <a:rPr lang="en-US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HEX: FFE178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9045794" y="5325993"/>
                <a:ext cx="957716" cy="802137"/>
              </a:xfrm>
              <a:prstGeom prst="rect">
                <a:avLst/>
              </a:prstGeom>
              <a:solidFill>
                <a:srgbClr val="99D1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rIns="0" bIns="0"/>
              <a:lstStyle/>
              <a:p>
                <a:pPr>
                  <a:defRPr/>
                </a:pPr>
                <a:r>
                  <a:rPr lang="en-US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Pastel Teal</a:t>
                </a:r>
              </a:p>
              <a:p>
                <a:pPr>
                  <a:defRPr/>
                </a:pPr>
                <a:r>
                  <a:rPr lang="en-US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RGB: 153, 209, 215</a:t>
                </a:r>
                <a:br>
                  <a:rPr lang="en-US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HEX: 99D1D7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0048139" y="5325993"/>
                <a:ext cx="957716" cy="802137"/>
              </a:xfrm>
              <a:prstGeom prst="rect">
                <a:avLst/>
              </a:prstGeom>
              <a:solidFill>
                <a:srgbClr val="A5DFB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rIns="0" bIns="0"/>
              <a:lstStyle/>
              <a:p>
                <a:pPr>
                  <a:defRPr/>
                </a:pPr>
                <a:r>
                  <a:rPr lang="en-US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Pastel Green</a:t>
                </a:r>
              </a:p>
              <a:p>
                <a:pPr>
                  <a:defRPr/>
                </a:pPr>
                <a:r>
                  <a:rPr lang="en-US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RGB: 165, 223, 191</a:t>
                </a:r>
                <a:br>
                  <a:rPr lang="en-US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HEX: A5DFBF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5192112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 ONLY: PATH Data Vis 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8763" y="972595"/>
            <a:ext cx="329088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 b="1" dirty="0">
                <a:solidFill>
                  <a:srgbClr val="454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Visualization Colors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23207" y="3881003"/>
            <a:ext cx="1085850" cy="756516"/>
          </a:xfrm>
          <a:prstGeom prst="rect">
            <a:avLst/>
          </a:prstGeom>
          <a:solidFill>
            <a:srgbClr val="FC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Red Tint 1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253, 220, 220</a:t>
            </a:r>
            <a:b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FDDCDC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737150" y="3881003"/>
            <a:ext cx="1085850" cy="756516"/>
          </a:xfrm>
          <a:prstGeom prst="rect">
            <a:avLst/>
          </a:prstGeom>
          <a:solidFill>
            <a:srgbClr val="FA9B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Red Tint 3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250, 155, 150</a:t>
            </a:r>
            <a:b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F99696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133232" y="3881003"/>
            <a:ext cx="1085850" cy="756516"/>
          </a:xfrm>
          <a:prstGeom prst="rect">
            <a:avLst/>
          </a:prstGeom>
          <a:solidFill>
            <a:srgbClr val="9330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Red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147, 48, 48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933030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29166" y="3881003"/>
            <a:ext cx="1085850" cy="756516"/>
          </a:xfrm>
          <a:prstGeom prst="rect">
            <a:avLst/>
          </a:prstGeom>
          <a:solidFill>
            <a:srgbClr val="F65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Red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246, 80, 80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F65050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238779" y="3881003"/>
            <a:ext cx="1085850" cy="756516"/>
          </a:xfrm>
          <a:prstGeom prst="rect">
            <a:avLst/>
          </a:prstGeom>
          <a:solidFill>
            <a:srgbClr val="622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Red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98, 32, 32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622020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833158" y="3881003"/>
            <a:ext cx="1085850" cy="756516"/>
          </a:xfrm>
          <a:prstGeom prst="rect">
            <a:avLst/>
          </a:prstGeom>
          <a:solidFill>
            <a:srgbClr val="F772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Red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247, 114, 114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F77272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625240" y="3881003"/>
            <a:ext cx="1085850" cy="756516"/>
          </a:xfrm>
          <a:prstGeom prst="rect">
            <a:avLst/>
          </a:prstGeom>
          <a:solidFill>
            <a:srgbClr val="FBBA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Red Tint 2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251, 185, 185</a:t>
            </a:r>
            <a:b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FBB9B9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031199" y="3881003"/>
            <a:ext cx="1085850" cy="756516"/>
          </a:xfrm>
          <a:prstGeom prst="rect">
            <a:avLst/>
          </a:prstGeom>
          <a:solidFill>
            <a:srgbClr val="C44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Red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196, 64, 64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C44040  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523207" y="2925117"/>
            <a:ext cx="1085850" cy="756516"/>
          </a:xfrm>
          <a:prstGeom prst="rect">
            <a:avLst/>
          </a:prstGeom>
          <a:solidFill>
            <a:srgbClr val="D7ED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Teal Tint 1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215, 237, 239</a:t>
            </a:r>
            <a:b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D7EDEF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737150" y="2925117"/>
            <a:ext cx="1085850" cy="756516"/>
          </a:xfrm>
          <a:prstGeom prst="rect">
            <a:avLst/>
          </a:prstGeom>
          <a:solidFill>
            <a:srgbClr val="66BA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Teal Tint 3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102, 186, 195</a:t>
            </a:r>
            <a:b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66BAC3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8134820" y="2922853"/>
            <a:ext cx="1085850" cy="758778"/>
          </a:xfrm>
          <a:prstGeom prst="rect">
            <a:avLst/>
          </a:prstGeom>
          <a:solidFill>
            <a:srgbClr val="005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Teal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0, 90, 102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005A66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929166" y="2925117"/>
            <a:ext cx="1085850" cy="756516"/>
          </a:xfrm>
          <a:prstGeom prst="rect">
            <a:avLst/>
          </a:prstGeom>
          <a:solidFill>
            <a:srgbClr val="008C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Teal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0, 140, 155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008C9B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238779" y="2925117"/>
            <a:ext cx="1085850" cy="756516"/>
          </a:xfrm>
          <a:prstGeom prst="rect">
            <a:avLst/>
          </a:prstGeom>
          <a:solidFill>
            <a:srgbClr val="003A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Teal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0, 58, 70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003A46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4833158" y="2925117"/>
            <a:ext cx="1085850" cy="756516"/>
          </a:xfrm>
          <a:prstGeom prst="rect">
            <a:avLst/>
          </a:prstGeom>
          <a:solidFill>
            <a:srgbClr val="32A3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Teal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50, 163, 175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32A3AF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625240" y="2925117"/>
            <a:ext cx="1085850" cy="756516"/>
          </a:xfrm>
          <a:prstGeom prst="rect">
            <a:avLst/>
          </a:prstGeom>
          <a:solidFill>
            <a:srgbClr val="B2D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Teal Tint 2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178, 220, 225</a:t>
            </a:r>
            <a:b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B2DCE1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031199" y="2925117"/>
            <a:ext cx="1085850" cy="756516"/>
          </a:xfrm>
          <a:prstGeom prst="rect">
            <a:avLst/>
          </a:prstGeom>
          <a:solidFill>
            <a:srgbClr val="0070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Teal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0, 112, 124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00707C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3207" y="1244069"/>
            <a:ext cx="1085850" cy="756516"/>
          </a:xfrm>
          <a:prstGeom prst="rect">
            <a:avLst/>
          </a:prstGeom>
          <a:solidFill>
            <a:srgbClr val="DDDC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Purple Tint 1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220, 220, 245</a:t>
            </a:r>
            <a:b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DDDCF5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737150" y="1244069"/>
            <a:ext cx="1085850" cy="756516"/>
          </a:xfrm>
          <a:prstGeom prst="rect">
            <a:avLst/>
          </a:prstGeom>
          <a:solidFill>
            <a:srgbClr val="9697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b="1" dirty="0">
                <a:solidFill>
                  <a:srgbClr val="0038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Purple Tint </a:t>
            </a: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150, 150, 225</a:t>
            </a:r>
            <a:b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9697E2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133232" y="1244069"/>
            <a:ext cx="1085850" cy="756516"/>
          </a:xfrm>
          <a:prstGeom prst="rect">
            <a:avLst/>
          </a:prstGeom>
          <a:solidFill>
            <a:srgbClr val="2F2F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Data Vis Purple Tint 7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48, 48, 123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2F2F7B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929166" y="1244069"/>
            <a:ext cx="1085850" cy="7565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Data Vis Purple Tint 5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80, 80, 205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5050CD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9238779" y="1244069"/>
            <a:ext cx="1085850" cy="756516"/>
          </a:xfrm>
          <a:prstGeom prst="rect">
            <a:avLst/>
          </a:prstGeom>
          <a:solidFill>
            <a:srgbClr val="1F2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Data Vis Purple Tint 8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32, 32, 82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1F2052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833158" y="1244069"/>
            <a:ext cx="1085850" cy="756516"/>
          </a:xfrm>
          <a:prstGeom prst="rect">
            <a:avLst/>
          </a:prstGeom>
          <a:solidFill>
            <a:srgbClr val="727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Data Vis Purple Tint 4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114, 114, 215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7272D7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625240" y="1244069"/>
            <a:ext cx="1085850" cy="756516"/>
          </a:xfrm>
          <a:prstGeom prst="rect">
            <a:avLst/>
          </a:prstGeom>
          <a:solidFill>
            <a:srgbClr val="B9B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Purple Tint 2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185, 185, 225</a:t>
            </a:r>
            <a:b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B9B9EB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031199" y="1244069"/>
            <a:ext cx="1085850" cy="756516"/>
          </a:xfrm>
          <a:prstGeom prst="rect">
            <a:avLst/>
          </a:prstGeom>
          <a:solidFill>
            <a:srgbClr val="4040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Data Vis Purple Tint 6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64, 64, 164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4040A4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523207" y="2084593"/>
            <a:ext cx="1085850" cy="756516"/>
          </a:xfrm>
          <a:prstGeom prst="rect">
            <a:avLst/>
          </a:prstGeom>
          <a:solidFill>
            <a:srgbClr val="D3F0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Green Tint 1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210, 239, 223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D3F0DF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737150" y="2084593"/>
            <a:ext cx="1085850" cy="756516"/>
          </a:xfrm>
          <a:prstGeom prst="rect">
            <a:avLst/>
          </a:prstGeom>
          <a:solidFill>
            <a:srgbClr val="78CF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Green Tint 3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120, 207, 159</a:t>
            </a:r>
            <a:b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78CF9F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133232" y="2084593"/>
            <a:ext cx="1085850" cy="756516"/>
          </a:xfrm>
          <a:prstGeom prst="rect">
            <a:avLst/>
          </a:prstGeom>
          <a:solidFill>
            <a:srgbClr val="126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Green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18, 105, 57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126939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929166" y="2084593"/>
            <a:ext cx="1085850" cy="756516"/>
          </a:xfrm>
          <a:prstGeom prst="rect">
            <a:avLst/>
          </a:prstGeom>
          <a:solidFill>
            <a:srgbClr val="1EAF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Green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30, 175, 95</a:t>
            </a:r>
            <a:b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1EAF5F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238779" y="2084593"/>
            <a:ext cx="1085850" cy="756516"/>
          </a:xfrm>
          <a:prstGeom prst="rect">
            <a:avLst/>
          </a:prstGeom>
          <a:solidFill>
            <a:srgbClr val="0B46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Green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RGB:12, 70, 38</a:t>
            </a:r>
            <a:b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0B4625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833158" y="2084593"/>
            <a:ext cx="1085850" cy="756516"/>
          </a:xfrm>
          <a:prstGeom prst="rect">
            <a:avLst/>
          </a:prstGeom>
          <a:solidFill>
            <a:srgbClr val="4ABF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Green Tint 4</a:t>
            </a:r>
          </a:p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74, 191, 126</a:t>
            </a:r>
            <a:b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4ABF7E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625240" y="2084593"/>
            <a:ext cx="1085850" cy="756516"/>
          </a:xfrm>
          <a:prstGeom prst="rect">
            <a:avLst/>
          </a:prstGeom>
          <a:solidFill>
            <a:srgbClr val="A6D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Green Tint 2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165, 223, 191</a:t>
            </a:r>
            <a:b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A6DFBF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7031199" y="2084593"/>
            <a:ext cx="1085850" cy="756516"/>
          </a:xfrm>
          <a:prstGeom prst="rect">
            <a:avLst/>
          </a:prstGeom>
          <a:solidFill>
            <a:srgbClr val="188C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Green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24, 140, 76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188C4B 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1523207" y="4728471"/>
            <a:ext cx="1085850" cy="756516"/>
          </a:xfrm>
          <a:prstGeom prst="rect">
            <a:avLst/>
          </a:prstGeom>
          <a:solidFill>
            <a:srgbClr val="E8EA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Gray Tint 1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232,234,235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E8EAEB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737150" y="4728471"/>
            <a:ext cx="1085850" cy="756516"/>
          </a:xfrm>
          <a:prstGeom prst="rect">
            <a:avLst/>
          </a:prstGeom>
          <a:solidFill>
            <a:srgbClr val="B5B8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Gray Tint 3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181,184,191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B5B8BF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8133232" y="4728471"/>
            <a:ext cx="1085850" cy="756516"/>
          </a:xfrm>
          <a:prstGeom prst="rect">
            <a:avLst/>
          </a:prstGeom>
          <a:solidFill>
            <a:srgbClr val="383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Gray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56, 63, 76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383F4C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929166" y="4728471"/>
            <a:ext cx="1085850" cy="756516"/>
          </a:xfrm>
          <a:prstGeom prst="rect">
            <a:avLst/>
          </a:prstGeom>
          <a:solidFill>
            <a:srgbClr val="6A7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Gray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106,114,127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6B727F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238779" y="4728471"/>
            <a:ext cx="1085850" cy="756516"/>
          </a:xfrm>
          <a:prstGeom prst="rect">
            <a:avLst/>
          </a:prstGeom>
          <a:solidFill>
            <a:srgbClr val="2A2F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Gray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42,47,57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2A2F39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833158" y="4728471"/>
            <a:ext cx="1085850" cy="756516"/>
          </a:xfrm>
          <a:prstGeom prst="rect">
            <a:avLst/>
          </a:prstGeom>
          <a:solidFill>
            <a:srgbClr val="909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Gray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144,149,159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90959F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2625240" y="4728471"/>
            <a:ext cx="1085850" cy="756516"/>
          </a:xfrm>
          <a:prstGeom prst="rect">
            <a:avLst/>
          </a:prstGeom>
          <a:solidFill>
            <a:srgbClr val="DAD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Gray Tint 2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218,219,223</a:t>
            </a:r>
          </a:p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HEX: DADBDF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7031199" y="4728471"/>
            <a:ext cx="1085850" cy="756516"/>
          </a:xfrm>
          <a:prstGeom prst="rect">
            <a:avLst/>
          </a:prstGeom>
          <a:solidFill>
            <a:srgbClr val="464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Ins="0" bIns="0"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 Gray Tint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RGB: 168,0,30</a:t>
            </a:r>
          </a:p>
          <a:p>
            <a:pPr>
              <a:defRPr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HEX: 464F61 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18643" y="2357203"/>
            <a:ext cx="2437563" cy="2112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n-lt"/>
              </a:rPr>
              <a:t>Priority Data Vis colors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43072" y="1244069"/>
            <a:ext cx="0" cy="2454372"/>
          </a:xfrm>
          <a:prstGeom prst="line">
            <a:avLst/>
          </a:prstGeom>
          <a:ln w="9525">
            <a:solidFill>
              <a:srgbClr val="454E60"/>
            </a:solidFill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356216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D52DE9-02DB-4EA6-862B-510A36F2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1F33-D8F7-4A0B-8671-E871E4848387}" type="datetime1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307F1-B636-4192-9B1B-CE2104CF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screen&#10;&#10;Description generated with high confidence">
            <a:extLst>
              <a:ext uri="{FF2B5EF4-FFF2-40B4-BE49-F238E27FC236}">
                <a16:creationId xmlns:a16="http://schemas.microsoft.com/office/drawing/2014/main" id="{68F5704E-763D-4DF0-93E6-188359C44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687" y="6400799"/>
            <a:ext cx="4103926" cy="30273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63161-C386-4B08-824C-809F4DA8B6DB}"/>
              </a:ext>
            </a:extLst>
          </p:cNvPr>
          <p:cNvSpPr txBox="1">
            <a:spLocks/>
          </p:cNvSpPr>
          <p:nvPr userDrawn="1"/>
        </p:nvSpPr>
        <p:spPr>
          <a:xfrm>
            <a:off x="11471564" y="6400799"/>
            <a:ext cx="432261" cy="30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01CD6B-22C3-E142-9F82-EA30D4FCB065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05D1C-8ED2-4C4D-882F-33E43D71D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56" y="6249432"/>
            <a:ext cx="789741" cy="30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62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3A74-CA99-4830-A09F-5A6BEF44361E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6417" y="6363522"/>
            <a:ext cx="2844800" cy="365125"/>
          </a:xfrm>
          <a:prstGeom prst="rect">
            <a:avLst/>
          </a:prstGeom>
        </p:spPr>
        <p:txBody>
          <a:bodyPr/>
          <a:lstStyle/>
          <a:p>
            <a:fld id="{0001CD6B-22C3-E142-9F82-EA30D4FCB0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54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760"/>
            <a:ext cx="10027920" cy="840871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54E6-BA79-44F1-BE6E-598B251A35EC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3355" y="6361610"/>
            <a:ext cx="2844800" cy="365125"/>
          </a:xfrm>
          <a:prstGeom prst="rect">
            <a:avLst/>
          </a:prstGeom>
        </p:spPr>
        <p:txBody>
          <a:bodyPr/>
          <a:lstStyle/>
          <a:p>
            <a:fld id="{0001CD6B-22C3-E142-9F82-EA30D4FCB0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67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20661AE-5DBE-40B1-9DF4-69D313C15FCB}"/>
              </a:ext>
            </a:extLst>
          </p:cNvPr>
          <p:cNvSpPr txBox="1"/>
          <p:nvPr userDrawn="1"/>
        </p:nvSpPr>
        <p:spPr>
          <a:xfrm>
            <a:off x="4387349" y="1200152"/>
            <a:ext cx="6897171" cy="445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Global Goods</a:t>
            </a:r>
          </a:p>
        </p:txBody>
      </p:sp>
    </p:spTree>
    <p:extLst>
      <p:ext uri="{BB962C8B-B14F-4D97-AF65-F5344CB8AC3E}">
        <p14:creationId xmlns:p14="http://schemas.microsoft.com/office/powerpoint/2010/main" val="4316046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A39E-A31E-4E3B-A023-11D5E8905531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26417" y="6361689"/>
            <a:ext cx="2844800" cy="365125"/>
          </a:xfrm>
          <a:prstGeom prst="rect">
            <a:avLst/>
          </a:prstGeom>
        </p:spPr>
        <p:txBody>
          <a:bodyPr/>
          <a:lstStyle/>
          <a:p>
            <a:fld id="{0001CD6B-22C3-E142-9F82-EA30D4FCB0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DF4991-C20C-4A68-9529-2EE91C38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365760"/>
            <a:ext cx="10027920" cy="840871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9072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4AD5-8201-4733-98E6-8CAA3FB99141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26417" y="6361689"/>
            <a:ext cx="2844800" cy="365125"/>
          </a:xfrm>
          <a:prstGeom prst="rect">
            <a:avLst/>
          </a:prstGeom>
        </p:spPr>
        <p:txBody>
          <a:bodyPr/>
          <a:lstStyle/>
          <a:p>
            <a:fld id="{0001CD6B-22C3-E142-9F82-EA30D4FCB0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0C5CF5-F0CB-4E09-85CB-675ABB2A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365760"/>
            <a:ext cx="10027920" cy="840871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40331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CA11-6E86-4D13-9359-7796CE76B7C4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26417" y="6361610"/>
            <a:ext cx="2844800" cy="365125"/>
          </a:xfrm>
          <a:prstGeom prst="rect">
            <a:avLst/>
          </a:prstGeom>
        </p:spPr>
        <p:txBody>
          <a:bodyPr/>
          <a:lstStyle/>
          <a:p>
            <a:fld id="{0001CD6B-22C3-E142-9F82-EA30D4FCB0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4B287F-3E5C-4FBB-A1C5-E3AC94A9C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365760"/>
            <a:ext cx="10027920" cy="840871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6052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8491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84911"/>
            <a:ext cx="6815667" cy="46412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646961"/>
            <a:ext cx="4011084" cy="3479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8AD-6731-4EE2-9FE8-918895BC9078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26417" y="6363195"/>
            <a:ext cx="2844800" cy="365125"/>
          </a:xfrm>
          <a:prstGeom prst="rect">
            <a:avLst/>
          </a:prstGeom>
        </p:spPr>
        <p:txBody>
          <a:bodyPr/>
          <a:lstStyle/>
          <a:p>
            <a:fld id="{0001CD6B-22C3-E142-9F82-EA30D4FCB0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0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TOC,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680138" y="4767068"/>
            <a:ext cx="7034924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Section Title – not active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80138" y="5404680"/>
            <a:ext cx="7034924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Section Title – not active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737" y="6257676"/>
            <a:ext cx="11131826" cy="461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680138" y="3486324"/>
            <a:ext cx="7034924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Section Title - active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680138" y="4123487"/>
            <a:ext cx="7034924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Section Title – not active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3486324"/>
            <a:ext cx="633248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124644"/>
            <a:ext cx="633248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762000" y="4767068"/>
            <a:ext cx="633248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762000" y="5404680"/>
            <a:ext cx="633248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5743591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90661"/>
            <a:ext cx="7315200" cy="32369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60AB-CED0-4223-9F22-ED9131C384EE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26417" y="6366086"/>
            <a:ext cx="2844800" cy="365125"/>
          </a:xfrm>
          <a:prstGeom prst="rect">
            <a:avLst/>
          </a:prstGeom>
        </p:spPr>
        <p:txBody>
          <a:bodyPr/>
          <a:lstStyle/>
          <a:p>
            <a:fld id="{0001CD6B-22C3-E142-9F82-EA30D4FCB0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571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047435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673479-D9B7-4CC5-9E98-B66A2FD9AC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8309" cy="5941444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F57AD92F-7CF1-4C62-906B-55FA1B9CFA6C}"/>
              </a:ext>
            </a:extLst>
          </p:cNvPr>
          <p:cNvSpPr txBox="1">
            <a:spLocks/>
          </p:cNvSpPr>
          <p:nvPr userDrawn="1"/>
        </p:nvSpPr>
        <p:spPr>
          <a:xfrm>
            <a:off x="325603" y="6094418"/>
            <a:ext cx="9144000" cy="618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12F3B"/>
                </a:solidFill>
                <a:latin typeface="Helvetica Neue"/>
              </a:rPr>
              <a:t>connecting the world for better health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8B8CFD-CF87-47AB-96AC-DC84D29B7A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25603" y="2656714"/>
            <a:ext cx="3049193" cy="3049193"/>
            <a:chOff x="315340" y="2230083"/>
            <a:chExt cx="3297943" cy="3297943"/>
          </a:xfrm>
        </p:grpSpPr>
        <p:sp>
          <p:nvSpPr>
            <p:cNvPr id="9" name="Rectangle: Single Corner Rounded 10">
              <a:extLst>
                <a:ext uri="{FF2B5EF4-FFF2-40B4-BE49-F238E27FC236}">
                  <a16:creationId xmlns:a16="http://schemas.microsoft.com/office/drawing/2014/main" id="{AF2E4D23-69BA-4077-9343-4A3CF9538234}"/>
                </a:ext>
              </a:extLst>
            </p:cNvPr>
            <p:cNvSpPr/>
            <p:nvPr/>
          </p:nvSpPr>
          <p:spPr>
            <a:xfrm>
              <a:off x="480575" y="2395537"/>
              <a:ext cx="2967475" cy="2967037"/>
            </a:xfrm>
            <a:custGeom>
              <a:avLst/>
              <a:gdLst>
                <a:gd name="connsiteX0" fmla="*/ 0 w 1898650"/>
                <a:gd name="connsiteY0" fmla="*/ 0 h 2503035"/>
                <a:gd name="connsiteX1" fmla="*/ 1582202 w 1898650"/>
                <a:gd name="connsiteY1" fmla="*/ 0 h 2503035"/>
                <a:gd name="connsiteX2" fmla="*/ 1898650 w 1898650"/>
                <a:gd name="connsiteY2" fmla="*/ 316448 h 2503035"/>
                <a:gd name="connsiteX3" fmla="*/ 1898650 w 1898650"/>
                <a:gd name="connsiteY3" fmla="*/ 2503035 h 2503035"/>
                <a:gd name="connsiteX4" fmla="*/ 0 w 1898650"/>
                <a:gd name="connsiteY4" fmla="*/ 2503035 h 2503035"/>
                <a:gd name="connsiteX5" fmla="*/ 0 w 1898650"/>
                <a:gd name="connsiteY5" fmla="*/ 0 h 2503035"/>
                <a:gd name="connsiteX0" fmla="*/ 0 w 1898650"/>
                <a:gd name="connsiteY0" fmla="*/ 0 h 2509385"/>
                <a:gd name="connsiteX1" fmla="*/ 1582202 w 1898650"/>
                <a:gd name="connsiteY1" fmla="*/ 0 h 2509385"/>
                <a:gd name="connsiteX2" fmla="*/ 1898650 w 1898650"/>
                <a:gd name="connsiteY2" fmla="*/ 316448 h 2509385"/>
                <a:gd name="connsiteX3" fmla="*/ 1898650 w 1898650"/>
                <a:gd name="connsiteY3" fmla="*/ 2503035 h 2509385"/>
                <a:gd name="connsiteX4" fmla="*/ 6350 w 1898650"/>
                <a:gd name="connsiteY4" fmla="*/ 2509385 h 2509385"/>
                <a:gd name="connsiteX5" fmla="*/ 0 w 1898650"/>
                <a:gd name="connsiteY5" fmla="*/ 0 h 250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8650" h="2509385">
                  <a:moveTo>
                    <a:pt x="0" y="0"/>
                  </a:moveTo>
                  <a:lnTo>
                    <a:pt x="1582202" y="0"/>
                  </a:lnTo>
                  <a:cubicBezTo>
                    <a:pt x="1756971" y="0"/>
                    <a:pt x="1898650" y="141679"/>
                    <a:pt x="1898650" y="316448"/>
                  </a:cubicBezTo>
                  <a:lnTo>
                    <a:pt x="1898650" y="2503035"/>
                  </a:lnTo>
                  <a:lnTo>
                    <a:pt x="6350" y="2509385"/>
                  </a:lnTo>
                  <a:cubicBezTo>
                    <a:pt x="4233" y="1672923"/>
                    <a:pt x="2117" y="83646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B84CD3-D989-449F-ABBA-1047B7A2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340" y="2230083"/>
              <a:ext cx="3297943" cy="3297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66723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1F5F041-4D78-43B3-B089-8C3537047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60720" cy="6858000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A0218A9E-B6E5-4BB6-AC65-05293341842D}"/>
              </a:ext>
            </a:extLst>
          </p:cNvPr>
          <p:cNvSpPr txBox="1">
            <a:spLocks/>
          </p:cNvSpPr>
          <p:nvPr userDrawn="1"/>
        </p:nvSpPr>
        <p:spPr>
          <a:xfrm>
            <a:off x="3733821" y="2910644"/>
            <a:ext cx="7862434" cy="618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4000" dirty="0">
              <a:solidFill>
                <a:srgbClr val="012F3B"/>
              </a:solidFill>
              <a:latin typeface="Helvetica Neue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CCCCA4-097A-4522-BF89-666B4EB2C61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2315" y="170942"/>
            <a:ext cx="2198186" cy="2198186"/>
            <a:chOff x="315340" y="2230083"/>
            <a:chExt cx="3297943" cy="3297943"/>
          </a:xfrm>
        </p:grpSpPr>
        <p:sp>
          <p:nvSpPr>
            <p:cNvPr id="8" name="Rectangle: Single Corner Rounded 10">
              <a:extLst>
                <a:ext uri="{FF2B5EF4-FFF2-40B4-BE49-F238E27FC236}">
                  <a16:creationId xmlns:a16="http://schemas.microsoft.com/office/drawing/2014/main" id="{35789E3A-D5F4-498A-B786-FE3FB1EF23FF}"/>
                </a:ext>
              </a:extLst>
            </p:cNvPr>
            <p:cNvSpPr/>
            <p:nvPr/>
          </p:nvSpPr>
          <p:spPr>
            <a:xfrm>
              <a:off x="480575" y="2395537"/>
              <a:ext cx="2967475" cy="2967037"/>
            </a:xfrm>
            <a:custGeom>
              <a:avLst/>
              <a:gdLst>
                <a:gd name="connsiteX0" fmla="*/ 0 w 1898650"/>
                <a:gd name="connsiteY0" fmla="*/ 0 h 2503035"/>
                <a:gd name="connsiteX1" fmla="*/ 1582202 w 1898650"/>
                <a:gd name="connsiteY1" fmla="*/ 0 h 2503035"/>
                <a:gd name="connsiteX2" fmla="*/ 1898650 w 1898650"/>
                <a:gd name="connsiteY2" fmla="*/ 316448 h 2503035"/>
                <a:gd name="connsiteX3" fmla="*/ 1898650 w 1898650"/>
                <a:gd name="connsiteY3" fmla="*/ 2503035 h 2503035"/>
                <a:gd name="connsiteX4" fmla="*/ 0 w 1898650"/>
                <a:gd name="connsiteY4" fmla="*/ 2503035 h 2503035"/>
                <a:gd name="connsiteX5" fmla="*/ 0 w 1898650"/>
                <a:gd name="connsiteY5" fmla="*/ 0 h 2503035"/>
                <a:gd name="connsiteX0" fmla="*/ 0 w 1898650"/>
                <a:gd name="connsiteY0" fmla="*/ 0 h 2509385"/>
                <a:gd name="connsiteX1" fmla="*/ 1582202 w 1898650"/>
                <a:gd name="connsiteY1" fmla="*/ 0 h 2509385"/>
                <a:gd name="connsiteX2" fmla="*/ 1898650 w 1898650"/>
                <a:gd name="connsiteY2" fmla="*/ 316448 h 2509385"/>
                <a:gd name="connsiteX3" fmla="*/ 1898650 w 1898650"/>
                <a:gd name="connsiteY3" fmla="*/ 2503035 h 2509385"/>
                <a:gd name="connsiteX4" fmla="*/ 6350 w 1898650"/>
                <a:gd name="connsiteY4" fmla="*/ 2509385 h 2509385"/>
                <a:gd name="connsiteX5" fmla="*/ 0 w 1898650"/>
                <a:gd name="connsiteY5" fmla="*/ 0 h 250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8650" h="2509385">
                  <a:moveTo>
                    <a:pt x="0" y="0"/>
                  </a:moveTo>
                  <a:lnTo>
                    <a:pt x="1582202" y="0"/>
                  </a:lnTo>
                  <a:cubicBezTo>
                    <a:pt x="1756971" y="0"/>
                    <a:pt x="1898650" y="141679"/>
                    <a:pt x="1898650" y="316448"/>
                  </a:cubicBezTo>
                  <a:lnTo>
                    <a:pt x="1898650" y="2503035"/>
                  </a:lnTo>
                  <a:lnTo>
                    <a:pt x="6350" y="2509385"/>
                  </a:lnTo>
                  <a:cubicBezTo>
                    <a:pt x="4233" y="1672923"/>
                    <a:pt x="2117" y="83646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08059A-FDFD-4017-A23B-B78EF750A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340" y="2230083"/>
              <a:ext cx="3297943" cy="3297943"/>
            </a:xfrm>
            <a:prstGeom prst="rect">
              <a:avLst/>
            </a:prstGeom>
          </p:spPr>
        </p:pic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5F593167-E81E-42B7-8D08-E41CC7CB8713}"/>
              </a:ext>
            </a:extLst>
          </p:cNvPr>
          <p:cNvSpPr txBox="1">
            <a:spLocks/>
          </p:cNvSpPr>
          <p:nvPr userDrawn="1"/>
        </p:nvSpPr>
        <p:spPr>
          <a:xfrm>
            <a:off x="6251171" y="1639867"/>
            <a:ext cx="5345084" cy="618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4000" dirty="0">
              <a:solidFill>
                <a:srgbClr val="012F3B"/>
              </a:solidFill>
              <a:latin typeface="Helvetica Neue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8512990-BF6C-4A12-85CA-71AE69861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122363"/>
            <a:ext cx="5500255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012F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D922C8C2-6C6F-4E34-B883-638F29008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8" y="3602038"/>
            <a:ext cx="5500256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12F3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A26A80-669A-4F87-97E1-7E36057EF3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651" y="5914488"/>
            <a:ext cx="1371603" cy="5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857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5BD57C-3C5F-4F08-8ED4-47C8BC5FF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33C882-A8CC-411F-8CCD-FFC34B06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1197864"/>
            <a:ext cx="6894576" cy="4462272"/>
          </a:xfrm>
        </p:spPr>
        <p:txBody>
          <a:bodyPr>
            <a:noAutofit/>
          </a:bodyPr>
          <a:lstStyle>
            <a:lvl1pPr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6B6A4C-A519-4363-BF06-96A5D9C2C85D}"/>
              </a:ext>
            </a:extLst>
          </p:cNvPr>
          <p:cNvCxnSpPr/>
          <p:nvPr userDrawn="1"/>
        </p:nvCxnSpPr>
        <p:spPr>
          <a:xfrm>
            <a:off x="4059936" y="2286000"/>
            <a:ext cx="0" cy="228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7215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C882-A8CC-411F-8CCD-FFC34B06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6" y="1380744"/>
            <a:ext cx="3657597" cy="2048256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6B6A4C-A519-4363-BF06-96A5D9C2C85D}"/>
              </a:ext>
            </a:extLst>
          </p:cNvPr>
          <p:cNvCxnSpPr/>
          <p:nvPr userDrawn="1"/>
        </p:nvCxnSpPr>
        <p:spPr>
          <a:xfrm>
            <a:off x="4059936" y="2286000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C290BF7-F031-4FC6-92F9-617C297C2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56" y="6249432"/>
            <a:ext cx="789741" cy="302734"/>
          </a:xfrm>
          <a:prstGeom prst="rect">
            <a:avLst/>
          </a:prstGeom>
        </p:spPr>
      </p:pic>
      <p:pic>
        <p:nvPicPr>
          <p:cNvPr id="6" name="Picture 5" descr="A close up of a screen&#10;&#10;Description generated with high confidence">
            <a:extLst>
              <a:ext uri="{FF2B5EF4-FFF2-40B4-BE49-F238E27FC236}">
                <a16:creationId xmlns:a16="http://schemas.microsoft.com/office/drawing/2014/main" id="{A334DAD9-E101-4BE6-8C7C-F458EAB385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687" y="6400799"/>
            <a:ext cx="4103926" cy="30273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87D0C2-C481-4D03-8B1F-4C44F024EB47}"/>
              </a:ext>
            </a:extLst>
          </p:cNvPr>
          <p:cNvSpPr txBox="1">
            <a:spLocks/>
          </p:cNvSpPr>
          <p:nvPr userDrawn="1"/>
        </p:nvSpPr>
        <p:spPr>
          <a:xfrm>
            <a:off x="11434873" y="6361610"/>
            <a:ext cx="419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1CD6B-22C3-E142-9F82-EA30D4FCB0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73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5BD57C-3C5F-4F08-8ED4-47C8BC5FF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33C882-A8CC-411F-8CCD-FFC34B06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1197864"/>
            <a:ext cx="6894576" cy="4462272"/>
          </a:xfrm>
        </p:spPr>
        <p:txBody>
          <a:bodyPr>
            <a:no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6B6A4C-A519-4363-BF06-96A5D9C2C85D}"/>
              </a:ext>
            </a:extLst>
          </p:cNvPr>
          <p:cNvCxnSpPr/>
          <p:nvPr userDrawn="1"/>
        </p:nvCxnSpPr>
        <p:spPr>
          <a:xfrm>
            <a:off x="4059936" y="2286000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65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CE66C-007F-4158-AA46-FCE8EEBF7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C2B25-CCD3-4847-BA48-811DA9B91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A6DB9-A8F9-4610-823F-7868BF01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D06B-1E7A-4ED7-BB06-6BB1E4E08E73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787B0-3422-4B7C-9A8E-D97D3C70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B6829-FE5E-4F54-9489-107804DD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9955-1345-4D84-AB09-2561C2716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776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6850-BA23-4036-BB86-811DD318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FECE0-1EF6-4E4E-B264-1E20ADD28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74AF8-3556-4DB5-8856-85B8FDB7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D7BB-E118-4E1D-92A7-111C3A457196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92C38-42EB-4524-B745-FF2AC0D5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lose up of a screen&#10;&#10;Description generated with high confidence">
            <a:extLst>
              <a:ext uri="{FF2B5EF4-FFF2-40B4-BE49-F238E27FC236}">
                <a16:creationId xmlns:a16="http://schemas.microsoft.com/office/drawing/2014/main" id="{2A8B0DBE-DB36-4354-83D7-137409715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687" y="6400799"/>
            <a:ext cx="4103926" cy="30273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FE8F15-2ED1-4B49-85AE-D231DC371257}"/>
              </a:ext>
            </a:extLst>
          </p:cNvPr>
          <p:cNvSpPr txBox="1">
            <a:spLocks/>
          </p:cNvSpPr>
          <p:nvPr userDrawn="1"/>
        </p:nvSpPr>
        <p:spPr>
          <a:xfrm>
            <a:off x="11434873" y="6361610"/>
            <a:ext cx="419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1CD6B-22C3-E142-9F82-EA30D4FCB0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324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D52DE9-02DB-4EA6-862B-510A36F2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1F33-D8F7-4A0B-8671-E871E4848387}" type="datetime1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307F1-B636-4192-9B1B-CE2104CF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screen&#10;&#10;Description generated with high confidence">
            <a:extLst>
              <a:ext uri="{FF2B5EF4-FFF2-40B4-BE49-F238E27FC236}">
                <a16:creationId xmlns:a16="http://schemas.microsoft.com/office/drawing/2014/main" id="{68F5704E-763D-4DF0-93E6-188359C44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687" y="6400799"/>
            <a:ext cx="4103926" cy="30273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63161-C386-4B08-824C-809F4DA8B6DB}"/>
              </a:ext>
            </a:extLst>
          </p:cNvPr>
          <p:cNvSpPr txBox="1">
            <a:spLocks/>
          </p:cNvSpPr>
          <p:nvPr userDrawn="1"/>
        </p:nvSpPr>
        <p:spPr>
          <a:xfrm>
            <a:off x="11471564" y="6400799"/>
            <a:ext cx="432261" cy="302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01CD6B-22C3-E142-9F82-EA30D4FCB065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05D1C-8ED2-4C4D-882F-33E43D71D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56" y="6249432"/>
            <a:ext cx="789741" cy="30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9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TOC,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931587"/>
            <a:ext cx="633248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80138" y="931587"/>
            <a:ext cx="7034924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Section Title - active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1569907"/>
            <a:ext cx="633248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680138" y="4767068"/>
            <a:ext cx="7034924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Section Title – not active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2213562"/>
            <a:ext cx="633248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80138" y="5404680"/>
            <a:ext cx="7034924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Section Title – not active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2849943"/>
            <a:ext cx="633248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2737" y="6257676"/>
            <a:ext cx="11131826" cy="461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680138" y="3486324"/>
            <a:ext cx="7034924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Section Title – not active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680138" y="4123487"/>
            <a:ext cx="7034924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Section Title – not active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680138" y="2849943"/>
            <a:ext cx="7034924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Section Title – not active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680138" y="1569907"/>
            <a:ext cx="7034924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Section Title – not active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680138" y="2213562"/>
            <a:ext cx="7034924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Section Title – not active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3486324"/>
            <a:ext cx="633248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124644"/>
            <a:ext cx="633248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762000" y="4767068"/>
            <a:ext cx="633248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762000" y="5404680"/>
            <a:ext cx="633248" cy="53892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7199557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Red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38200"/>
            <a:ext cx="8829545" cy="2819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8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Section title – Arial 48 pt. white. Text goes here.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2392"/>
            <a:ext cx="12192000" cy="8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70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: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2392"/>
            <a:ext cx="12191999" cy="850286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38200"/>
            <a:ext cx="8829545" cy="2819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80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baseline="0"/>
            </a:lvl2pPr>
            <a:lvl3pPr algn="ctr">
              <a:defRPr sz="4800" baseline="0"/>
            </a:lvl3pPr>
            <a:lvl4pPr algn="ctr">
              <a:defRPr sz="4800" baseline="0"/>
            </a:lvl4pPr>
            <a:lvl5pPr algn="ctr">
              <a:defRPr sz="4800" baseline="0"/>
            </a:lvl5pPr>
          </a:lstStyle>
          <a:p>
            <a:pPr lvl="0"/>
            <a:r>
              <a:rPr lang="en-US" dirty="0"/>
              <a:t>Section title – Arial 48 pt. white. 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139601019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526" y="6286500"/>
            <a:ext cx="685309" cy="294957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762000" y="838199"/>
            <a:ext cx="10591800" cy="10424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609585" rtl="0" eaLnBrk="1" fontAlgn="base" latinLnBrk="0" hangingPunct="1">
              <a:lnSpc>
                <a:spcPts val="4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5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H1 – Arial 32 pt. red: Either across two columns or one column. The header can fit on two lines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2019299"/>
            <a:ext cx="10591800" cy="4157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Body text – Arial 16 pt., black, 18 pt. paragraph spacing after </a:t>
            </a:r>
          </a:p>
          <a:p>
            <a:pPr lvl="1"/>
            <a:r>
              <a:rPr lang="en-US" dirty="0"/>
              <a:t>Bullets – Arial 16 pt., black, 6 pt. paragraph spacing after. Last bullet - 18 pt. paragraph spacing after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43149" y="6460651"/>
            <a:ext cx="4114800" cy="1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Optional footer (program team name, etc.)</a:t>
            </a:r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764623" y="402517"/>
            <a:ext cx="4471852" cy="1737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Presentation Title | Section Title</a:t>
            </a:r>
            <a:endParaRPr lang="en-US" dirty="0"/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62000" y="6460651"/>
            <a:ext cx="181149" cy="1645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2"/>
                </a:solidFill>
                <a:latin typeface="+mn-lt"/>
              </a:defRPr>
            </a:lvl1pPr>
          </a:lstStyle>
          <a:p>
            <a:fld id="{E28D367D-202E-4BB0-8243-51A46362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8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33" r:id="rId52"/>
  </p:sldLayoutIdLst>
  <p:transition spd="med">
    <p:fade/>
  </p:transition>
  <p:txStyles>
    <p:titleStyle>
      <a:lvl1pPr marL="0" marR="0" indent="0" algn="l" defTabSz="609585" rtl="0" eaLnBrk="1" fontAlgn="base" latinLnBrk="0" hangingPunct="1">
        <a:lnSpc>
          <a:spcPts val="4000"/>
        </a:lnSpc>
        <a:spcBef>
          <a:spcPct val="20000"/>
        </a:spcBef>
        <a:spcAft>
          <a:spcPts val="1800"/>
        </a:spcAft>
        <a:buClrTx/>
        <a:buSzTx/>
        <a:buFont typeface="Arial" panose="020B0604020202020204" pitchFamily="34" charset="0"/>
        <a:buNone/>
        <a:tabLst/>
        <a:defRPr sz="4267" b="1" kern="1200">
          <a:solidFill>
            <a:srgbClr val="454E60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454E60"/>
          </a:solidFill>
          <a:latin typeface="Helvetica" pitchFamily="2" charset="0"/>
          <a:ea typeface="Helvetica" pitchFamily="2" charset="0"/>
          <a:cs typeface="Helvetica" pitchFamily="2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454E60"/>
          </a:solidFill>
          <a:latin typeface="Helvetica" pitchFamily="2" charset="0"/>
          <a:ea typeface="Helvetica" pitchFamily="2" charset="0"/>
          <a:cs typeface="Helvetica" pitchFamily="2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454E60"/>
          </a:solidFill>
          <a:latin typeface="Helvetica" pitchFamily="2" charset="0"/>
          <a:ea typeface="Helvetica" pitchFamily="2" charset="0"/>
          <a:cs typeface="Helvetica" pitchFamily="2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454E60"/>
          </a:solidFill>
          <a:latin typeface="Helvetica" pitchFamily="2" charset="0"/>
          <a:ea typeface="Helvetica" pitchFamily="2" charset="0"/>
          <a:cs typeface="Helvetica" pitchFamily="2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454E60"/>
          </a:solidFill>
          <a:latin typeface="Helvetica" pitchFamily="2" charset="0"/>
          <a:ea typeface="Helvetica" pitchFamily="2" charset="0"/>
          <a:cs typeface="Helvetica" pitchFamily="2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454E60"/>
          </a:solidFill>
          <a:latin typeface="Helvetica" pitchFamily="2" charset="0"/>
          <a:ea typeface="Helvetica" pitchFamily="2" charset="0"/>
          <a:cs typeface="Helvetica" pitchFamily="2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454E60"/>
          </a:solidFill>
          <a:latin typeface="Helvetica" pitchFamily="2" charset="0"/>
          <a:ea typeface="Helvetica" pitchFamily="2" charset="0"/>
          <a:cs typeface="Helvetica" pitchFamily="2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454E60"/>
          </a:solidFill>
          <a:latin typeface="Helvetica" pitchFamily="2" charset="0"/>
          <a:ea typeface="Helvetica" pitchFamily="2" charset="0"/>
          <a:cs typeface="Helvetica" pitchFamily="2" charset="0"/>
        </a:defRPr>
      </a:lvl9pPr>
    </p:titleStyle>
    <p:bodyStyle>
      <a:lvl1pPr algn="l" defTabSz="609585" rtl="0" eaLnBrk="1" fontAlgn="base" hangingPunct="1">
        <a:spcBef>
          <a:spcPts val="0"/>
        </a:spcBef>
        <a:spcAft>
          <a:spcPts val="1800"/>
        </a:spcAft>
        <a:buFont typeface="Arial" panose="020B0604020202020204" pitchFamily="34" charset="0"/>
        <a:defRPr sz="16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1pPr>
      <a:lvl2pPr marL="895335" indent="-285750" algn="l" defTabSz="609585" rtl="0" eaLnBrk="1" fontAlgn="base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1504920" indent="-285750" algn="l" defTabSz="609585" rtl="0" eaLnBrk="1" fontAlgn="base" hangingPunct="1">
        <a:spcBef>
          <a:spcPct val="0"/>
        </a:spcBef>
        <a:spcAft>
          <a:spcPts val="60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1828754" algn="l" defTabSz="609585" rtl="0" eaLnBrk="1" fontAlgn="base" hangingPunct="1">
        <a:spcBef>
          <a:spcPct val="20000"/>
        </a:spcBef>
        <a:spcAft>
          <a:spcPts val="600"/>
        </a:spcAft>
        <a:buFont typeface="Arial" panose="020B0604020202020204" pitchFamily="34" charset="0"/>
        <a:defRPr sz="16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2438339" algn="l" defTabSz="609585" rtl="0" eaLnBrk="1" fontAlgn="base" hangingPunct="1">
        <a:spcBef>
          <a:spcPct val="20000"/>
        </a:spcBef>
        <a:spcAft>
          <a:spcPts val="600"/>
        </a:spcAft>
        <a:buFont typeface="Arial" panose="020B0604020202020204" pitchFamily="34" charset="0"/>
        <a:defRPr sz="16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5ACBF0"/>
          </p15:clr>
        </p15:guide>
        <p15:guide id="2" orient="horz" pos="2160">
          <p15:clr>
            <a:srgbClr val="5ACBF0"/>
          </p15:clr>
        </p15:guide>
        <p15:guide id="3" pos="480">
          <p15:clr>
            <a:srgbClr val="FDE53C"/>
          </p15:clr>
        </p15:guide>
        <p15:guide id="4" orient="horz" pos="3744">
          <p15:clr>
            <a:srgbClr val="FDE53C"/>
          </p15:clr>
        </p15:guide>
        <p15:guide id="5" orient="horz" pos="528">
          <p15:clr>
            <a:srgbClr val="FDE53C"/>
          </p15:clr>
        </p15:guide>
        <p15:guide id="6" pos="7224">
          <p15:clr>
            <a:srgbClr val="FDE53C"/>
          </p15:clr>
        </p15:guide>
        <p15:guide id="7" orient="horz" pos="1272">
          <p15:clr>
            <a:srgbClr val="FDE53C"/>
          </p15:clr>
        </p15:guide>
        <p15:guide id="8" pos="3984">
          <p15:clr>
            <a:srgbClr val="FDE53C"/>
          </p15:clr>
        </p15:guide>
        <p15:guide id="9" pos="3696">
          <p15:clr>
            <a:srgbClr val="FDE53C"/>
          </p15:clr>
        </p15:guide>
        <p15:guide id="10" orient="horz" pos="4152">
          <p15:clr>
            <a:srgbClr val="FDE53C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creen&#10;&#10;Description generated with high confidence">
            <a:extLst>
              <a:ext uri="{FF2B5EF4-FFF2-40B4-BE49-F238E27FC236}">
                <a16:creationId xmlns:a16="http://schemas.microsoft.com/office/drawing/2014/main" id="{501AA610-8A48-441D-B75C-DD55EAAC92F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687" y="6400799"/>
            <a:ext cx="4103926" cy="30273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02F8B-B09E-4422-B8A6-551E5DBDEEB6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4873" y="6361610"/>
            <a:ext cx="419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0001CD6B-22C3-E142-9F82-EA30D4FCB0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79096E-72DE-4DCD-8756-9E25BAF336FD}"/>
              </a:ext>
            </a:extLst>
          </p:cNvPr>
          <p:cNvGrpSpPr/>
          <p:nvPr userDrawn="1"/>
        </p:nvGrpSpPr>
        <p:grpSpPr>
          <a:xfrm>
            <a:off x="0" y="-5491"/>
            <a:ext cx="12192000" cy="1324864"/>
            <a:chOff x="0" y="-5491"/>
            <a:chExt cx="12192000" cy="132486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19D64A-BC28-44FA-8600-C57CECF587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5491"/>
              <a:ext cx="12192000" cy="132486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6D6FA3-544D-46F0-93A0-7E743D08C2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414942" y="199741"/>
              <a:ext cx="852756" cy="914400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6A6D250-6255-4903-B3DC-186ADD9EF9DA}"/>
              </a:ext>
            </a:extLst>
          </p:cNvPr>
          <p:cNvSpPr txBox="1">
            <a:spLocks/>
          </p:cNvSpPr>
          <p:nvPr userDrawn="1"/>
        </p:nvSpPr>
        <p:spPr>
          <a:xfrm>
            <a:off x="1554480" y="457200"/>
            <a:ext cx="8605145" cy="5836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2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5000"/>
        <a:buFontTx/>
        <a:buBlip>
          <a:blip r:embed="rId14"/>
        </a:buBlip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2DEACE-CD36-4E32-B52E-C1EA9193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E46A5-27C2-4161-A538-2649244CE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1BCB2-3CFB-4057-8EEF-C6FD92390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281D-7905-4DD4-B076-95C847BD980D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55517-81CC-461A-9FB2-13129DA21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C0470-D756-4499-90CF-80F3C9A6B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9955-1345-4D84-AB09-2561C2716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jpg"/><Relationship Id="rId10" Type="http://schemas.openxmlformats.org/officeDocument/2006/relationships/image" Target="../media/image35.png"/><Relationship Id="rId19" Type="http://schemas.openxmlformats.org/officeDocument/2006/relationships/image" Target="../media/image44.jp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hyperlink" Target="https://apps.who.int/iris/handle/10665/75211" TargetMode="External"/><Relationship Id="rId3" Type="http://schemas.openxmlformats.org/officeDocument/2006/relationships/image" Target="../media/image36.png"/><Relationship Id="rId7" Type="http://schemas.openxmlformats.org/officeDocument/2006/relationships/hyperlink" Target="https://www.who.int/reproductivehealth/publications/mhealth/classification-digital-health-interventions/en/" TargetMode="External"/><Relationship Id="rId12" Type="http://schemas.openxmlformats.org/officeDocument/2006/relationships/image" Target="../media/image3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hyperlink" Target="https://www.who.int/publications/i/item/9789240010567" TargetMode="External"/><Relationship Id="rId5" Type="http://schemas.openxmlformats.org/officeDocument/2006/relationships/image" Target="../media/image59.png"/><Relationship Id="rId10" Type="http://schemas.openxmlformats.org/officeDocument/2006/relationships/image" Target="../media/image37.PNG"/><Relationship Id="rId4" Type="http://schemas.openxmlformats.org/officeDocument/2006/relationships/image" Target="../media/image38.png"/><Relationship Id="rId9" Type="http://schemas.openxmlformats.org/officeDocument/2006/relationships/hyperlink" Target="https://digitalhealthatlas.org/en/-/" TargetMode="External"/><Relationship Id="rId14" Type="http://schemas.openxmlformats.org/officeDocument/2006/relationships/hyperlink" Target="mailto:dsettle@path.or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Dykki Settle, Chief Digital Officer, PATH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From Technology to Transformation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The Global Digital Health Landscape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1F46309-C01A-4DB1-A164-BD1C29A94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35751"/>
          <a:stretch/>
        </p:blipFill>
        <p:spPr>
          <a:xfrm>
            <a:off x="6417461" y="208248"/>
            <a:ext cx="5182630" cy="664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2715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B662097A-0880-4695-8CCE-C9755D803E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r="13593" b="6639"/>
          <a:stretch/>
        </p:blipFill>
        <p:spPr>
          <a:xfrm>
            <a:off x="0" y="-1833337"/>
            <a:ext cx="12192000" cy="86913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B00B18-7CF5-406A-ACD1-C5F57D76FA03}"/>
              </a:ext>
            </a:extLst>
          </p:cNvPr>
          <p:cNvSpPr txBox="1"/>
          <p:nvPr/>
        </p:nvSpPr>
        <p:spPr>
          <a:xfrm>
            <a:off x="6702949" y="1772859"/>
            <a:ext cx="4921857" cy="14789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4000" dirty="0">
                <a:solidFill>
                  <a:schemeClr val="accent1"/>
                </a:solidFill>
                <a:latin typeface="+mj-lt"/>
              </a:rPr>
              <a:t>What is the value of digital health?</a:t>
            </a:r>
          </a:p>
        </p:txBody>
      </p:sp>
    </p:spTree>
    <p:extLst>
      <p:ext uri="{BB962C8B-B14F-4D97-AF65-F5344CB8AC3E}">
        <p14:creationId xmlns:p14="http://schemas.microsoft.com/office/powerpoint/2010/main" val="72016930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86ECE1-F405-4D07-B0F3-AF25DC4CAF11}"/>
              </a:ext>
            </a:extLst>
          </p:cNvPr>
          <p:cNvSpPr/>
          <p:nvPr/>
        </p:nvSpPr>
        <p:spPr>
          <a:xfrm>
            <a:off x="0" y="785404"/>
            <a:ext cx="12192000" cy="5275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E95AB-8470-4F2F-97E5-C31B053FABB1}"/>
              </a:ext>
            </a:extLst>
          </p:cNvPr>
          <p:cNvSpPr txBox="1"/>
          <p:nvPr/>
        </p:nvSpPr>
        <p:spPr>
          <a:xfrm>
            <a:off x="11337679" y="926658"/>
            <a:ext cx="655027" cy="2637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2021 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F99CF-524B-452B-AD40-171097A411A2}"/>
              </a:ext>
            </a:extLst>
          </p:cNvPr>
          <p:cNvSpPr txBox="1"/>
          <p:nvPr/>
        </p:nvSpPr>
        <p:spPr>
          <a:xfrm>
            <a:off x="199292" y="926658"/>
            <a:ext cx="655027" cy="2637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&lt; 2000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E75C65-BF95-4306-B38E-78DA0AF13F43}"/>
              </a:ext>
            </a:extLst>
          </p:cNvPr>
          <p:cNvGrpSpPr/>
          <p:nvPr/>
        </p:nvGrpSpPr>
        <p:grpSpPr>
          <a:xfrm>
            <a:off x="-41197" y="1372836"/>
            <a:ext cx="2814380" cy="5511036"/>
            <a:chOff x="-41197" y="1372836"/>
            <a:chExt cx="2814380" cy="551103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3539D37-616F-40C1-8120-5B0EF5BEB36C}"/>
                </a:ext>
              </a:extLst>
            </p:cNvPr>
            <p:cNvSpPr/>
            <p:nvPr/>
          </p:nvSpPr>
          <p:spPr>
            <a:xfrm>
              <a:off x="-9147" y="1771649"/>
              <a:ext cx="2782330" cy="511222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Logo, company name&#10;&#10;Description automatically generated">
              <a:extLst>
                <a:ext uri="{FF2B5EF4-FFF2-40B4-BE49-F238E27FC236}">
                  <a16:creationId xmlns:a16="http://schemas.microsoft.com/office/drawing/2014/main" id="{3C63087C-2088-4A0F-A346-8A9191FC2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47" y="4043463"/>
              <a:ext cx="1082249" cy="32953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686641-F2D5-4122-AF90-0055D0784F45}"/>
                </a:ext>
              </a:extLst>
            </p:cNvPr>
            <p:cNvSpPr txBox="1"/>
            <p:nvPr/>
          </p:nvSpPr>
          <p:spPr>
            <a:xfrm>
              <a:off x="123667" y="1372836"/>
              <a:ext cx="1704710" cy="4280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  <a:latin typeface="+mj-lt"/>
                </a:rPr>
                <a:t>Digitization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EA952D1-4AC4-4670-8ECE-A879A42EDB99}"/>
                </a:ext>
              </a:extLst>
            </p:cNvPr>
            <p:cNvSpPr txBox="1"/>
            <p:nvPr/>
          </p:nvSpPr>
          <p:spPr>
            <a:xfrm>
              <a:off x="195547" y="2947066"/>
              <a:ext cx="2260599" cy="451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US" sz="900" dirty="0">
                  <a:solidFill>
                    <a:schemeClr val="accent1"/>
                  </a:solidFill>
                  <a:latin typeface="+mj-lt"/>
                </a:rPr>
                <a:t>TECHNOLOGY</a:t>
              </a:r>
              <a:r>
                <a:rPr lang="en-US" sz="1050" b="1" dirty="0">
                  <a:solidFill>
                    <a:schemeClr val="accent1"/>
                  </a:solidFill>
                  <a:latin typeface="+mj-lt"/>
                </a:rPr>
                <a:t>	</a:t>
              </a:r>
            </a:p>
            <a:p>
              <a:pPr algn="l"/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>Computers</a:t>
              </a:r>
              <a:endParaRPr lang="en-US" sz="1600" b="1" dirty="0">
                <a:solidFill>
                  <a:schemeClr val="accent1"/>
                </a:solidFill>
                <a:latin typeface="+mj-lt"/>
              </a:endParaRPr>
            </a:p>
            <a:p>
              <a:endParaRPr lang="en-US" sz="1050" b="1" dirty="0">
                <a:solidFill>
                  <a:schemeClr val="accent1"/>
                </a:solidFill>
                <a:latin typeface="+mj-lt"/>
              </a:endParaRPr>
            </a:p>
            <a:p>
              <a:endParaRPr lang="en-US" sz="900" b="1" dirty="0">
                <a:solidFill>
                  <a:schemeClr val="accent1"/>
                </a:solidFill>
                <a:latin typeface="+mj-lt"/>
              </a:endParaRPr>
            </a:p>
            <a:p>
              <a:endParaRPr lang="en-US" sz="1600" dirty="0">
                <a:solidFill>
                  <a:schemeClr val="accent1"/>
                </a:solidFill>
                <a:latin typeface="+mj-lt"/>
              </a:endParaRPr>
            </a:p>
          </p:txBody>
        </p:sp>
        <p:pic>
          <p:nvPicPr>
            <p:cNvPr id="43" name="Picture 42" descr="Graphical user interface, application, logo&#10;&#10;Description automatically generated">
              <a:extLst>
                <a:ext uri="{FF2B5EF4-FFF2-40B4-BE49-F238E27FC236}">
                  <a16:creationId xmlns:a16="http://schemas.microsoft.com/office/drawing/2014/main" id="{14BD0BCB-1670-47E8-9F3E-172A82E19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51" b="29994"/>
            <a:stretch/>
          </p:blipFill>
          <p:spPr>
            <a:xfrm>
              <a:off x="249887" y="4455359"/>
              <a:ext cx="935442" cy="35691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A953D30-2E2B-42DA-BCEE-1FDFF4B50068}"/>
                </a:ext>
              </a:extLst>
            </p:cNvPr>
            <p:cNvSpPr txBox="1"/>
            <p:nvPr/>
          </p:nvSpPr>
          <p:spPr>
            <a:xfrm>
              <a:off x="123666" y="1919696"/>
              <a:ext cx="2544807" cy="984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accent1"/>
                  </a:solidFill>
                  <a:latin typeface="+mj-lt"/>
                </a:rPr>
                <a:t>MOTIVATION</a:t>
              </a:r>
            </a:p>
            <a:p>
              <a:r>
                <a:rPr lang="en-US" sz="1600" b="1" i="1" dirty="0">
                  <a:solidFill>
                    <a:schemeClr val="accent1"/>
                  </a:solidFill>
                  <a:latin typeface="+mj-lt"/>
                </a:rPr>
                <a:t>Improve data collection and reporting within health systems</a:t>
              </a:r>
              <a:endParaRPr lang="en-US" sz="1600" b="1" i="1" dirty="0">
                <a:solidFill>
                  <a:schemeClr val="accent1"/>
                </a:solidFill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DC8A95D-D23A-4CD8-B834-176ED7930F11}"/>
                </a:ext>
              </a:extLst>
            </p:cNvPr>
            <p:cNvGrpSpPr/>
            <p:nvPr/>
          </p:nvGrpSpPr>
          <p:grpSpPr>
            <a:xfrm>
              <a:off x="232435" y="4985723"/>
              <a:ext cx="1445049" cy="337936"/>
              <a:chOff x="261041" y="4934618"/>
              <a:chExt cx="1445049" cy="337936"/>
            </a:xfrm>
          </p:grpSpPr>
          <p:pic>
            <p:nvPicPr>
              <p:cNvPr id="76" name="Picture 75" descr="Logo&#10;&#10;Description automatically generated">
                <a:extLst>
                  <a:ext uri="{FF2B5EF4-FFF2-40B4-BE49-F238E27FC236}">
                    <a16:creationId xmlns:a16="http://schemas.microsoft.com/office/drawing/2014/main" id="{2953D9BC-B77F-4A35-94FD-72C0C2582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097" r="31637" b="42272"/>
              <a:stretch/>
            </p:blipFill>
            <p:spPr>
              <a:xfrm>
                <a:off x="261041" y="4934618"/>
                <a:ext cx="338802" cy="337936"/>
              </a:xfrm>
              <a:prstGeom prst="rect">
                <a:avLst/>
              </a:prstGeom>
            </p:spPr>
          </p:pic>
          <p:pic>
            <p:nvPicPr>
              <p:cNvPr id="83" name="Picture 82" descr="Logo&#10;&#10;Description automatically generated">
                <a:extLst>
                  <a:ext uri="{FF2B5EF4-FFF2-40B4-BE49-F238E27FC236}">
                    <a16:creationId xmlns:a16="http://schemas.microsoft.com/office/drawing/2014/main" id="{200C1D28-6E8F-48A1-89A8-03620F944C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687"/>
              <a:stretch/>
            </p:blipFill>
            <p:spPr>
              <a:xfrm>
                <a:off x="656053" y="4988517"/>
                <a:ext cx="1050037" cy="230138"/>
              </a:xfrm>
              <a:prstGeom prst="rect">
                <a:avLst/>
              </a:prstGeom>
            </p:spPr>
          </p:pic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40C4F48-3766-4A62-A088-C65B47E87025}"/>
                </a:ext>
              </a:extLst>
            </p:cNvPr>
            <p:cNvGrpSpPr/>
            <p:nvPr/>
          </p:nvGrpSpPr>
          <p:grpSpPr>
            <a:xfrm>
              <a:off x="-41197" y="5432002"/>
              <a:ext cx="1856622" cy="449870"/>
              <a:chOff x="-41197" y="5432002"/>
              <a:chExt cx="1856622" cy="449870"/>
            </a:xfrm>
          </p:grpSpPr>
          <p:pic>
            <p:nvPicPr>
              <p:cNvPr id="41" name="Picture 40" descr="Icon&#10;&#10;Description automatically generated">
                <a:extLst>
                  <a:ext uri="{FF2B5EF4-FFF2-40B4-BE49-F238E27FC236}">
                    <a16:creationId xmlns:a16="http://schemas.microsoft.com/office/drawing/2014/main" id="{3D0BA52F-BEBE-447B-A8E6-E946D1A987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762" b="38082"/>
              <a:stretch/>
            </p:blipFill>
            <p:spPr>
              <a:xfrm>
                <a:off x="-41197" y="5432002"/>
                <a:ext cx="909466" cy="449870"/>
              </a:xfrm>
              <a:prstGeom prst="rect">
                <a:avLst/>
              </a:prstGeom>
            </p:spPr>
          </p:pic>
          <p:pic>
            <p:nvPicPr>
              <p:cNvPr id="85" name="Picture 84" descr="Icon&#10;&#10;Description automatically generated">
                <a:extLst>
                  <a:ext uri="{FF2B5EF4-FFF2-40B4-BE49-F238E27FC236}">
                    <a16:creationId xmlns:a16="http://schemas.microsoft.com/office/drawing/2014/main" id="{363FA04C-A705-497F-8848-4D04B469EC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274" b="14483"/>
              <a:stretch/>
            </p:blipFill>
            <p:spPr>
              <a:xfrm>
                <a:off x="473417" y="5525597"/>
                <a:ext cx="1342008" cy="26268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A4F78C-8EDD-49B9-9480-4ADA9F1DFF9B}"/>
              </a:ext>
            </a:extLst>
          </p:cNvPr>
          <p:cNvGrpSpPr/>
          <p:nvPr/>
        </p:nvGrpSpPr>
        <p:grpSpPr>
          <a:xfrm>
            <a:off x="2662151" y="1378764"/>
            <a:ext cx="3433849" cy="5501982"/>
            <a:chOff x="2662151" y="1378764"/>
            <a:chExt cx="3433849" cy="55019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610744-BAB1-4477-A13A-425C8942FB52}"/>
                </a:ext>
              </a:extLst>
            </p:cNvPr>
            <p:cNvGrpSpPr/>
            <p:nvPr/>
          </p:nvGrpSpPr>
          <p:grpSpPr>
            <a:xfrm>
              <a:off x="2662151" y="1378764"/>
              <a:ext cx="3433849" cy="5501982"/>
              <a:chOff x="2662151" y="1378764"/>
              <a:chExt cx="3433849" cy="5501982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E303C17-F8AB-4137-BF79-6260FE82C88B}"/>
                  </a:ext>
                </a:extLst>
              </p:cNvPr>
              <p:cNvSpPr/>
              <p:nvPr/>
            </p:nvSpPr>
            <p:spPr>
              <a:xfrm>
                <a:off x="2662151" y="1771649"/>
                <a:ext cx="3433849" cy="510909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FAF66C-917A-477C-881F-8EC7CCFE9F23}"/>
                  </a:ext>
                </a:extLst>
              </p:cNvPr>
              <p:cNvSpPr txBox="1"/>
              <p:nvPr/>
            </p:nvSpPr>
            <p:spPr>
              <a:xfrm>
                <a:off x="2785615" y="1378764"/>
                <a:ext cx="2431427" cy="4213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4"/>
                    </a:solidFill>
                    <a:latin typeface="+mj-lt"/>
                  </a:rPr>
                  <a:t>Democratization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908D387-4539-4128-ADD1-6D2015A4ADB7}"/>
                  </a:ext>
                </a:extLst>
              </p:cNvPr>
              <p:cNvSpPr txBox="1"/>
              <p:nvPr/>
            </p:nvSpPr>
            <p:spPr>
              <a:xfrm>
                <a:off x="2873665" y="2947066"/>
                <a:ext cx="3081328" cy="7693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/>
                <a:r>
                  <a:rPr lang="en-US" sz="900" dirty="0">
                    <a:solidFill>
                      <a:schemeClr val="accent4"/>
                    </a:solidFill>
                    <a:latin typeface="+mj-lt"/>
                  </a:rPr>
                  <a:t>TECHNOLOGY</a:t>
                </a:r>
                <a:r>
                  <a:rPr lang="en-US" sz="900" b="1" dirty="0">
                    <a:solidFill>
                      <a:schemeClr val="accent4"/>
                    </a:solidFill>
                    <a:latin typeface="+mj-lt"/>
                  </a:rPr>
                  <a:t>	</a:t>
                </a:r>
              </a:p>
              <a:p>
                <a:pPr algn="l"/>
                <a:r>
                  <a:rPr lang="en-US" sz="1400" b="1" dirty="0">
                    <a:solidFill>
                      <a:schemeClr val="accent4"/>
                    </a:solidFill>
                    <a:latin typeface="+mj-lt"/>
                  </a:rPr>
                  <a:t>+ Feature Phones </a:t>
                </a:r>
                <a:br>
                  <a:rPr lang="en-US" sz="1400" b="1" dirty="0">
                    <a:solidFill>
                      <a:schemeClr val="accent4"/>
                    </a:solidFill>
                    <a:latin typeface="+mj-lt"/>
                  </a:rPr>
                </a:br>
                <a:r>
                  <a:rPr lang="en-US" sz="1400" b="1" dirty="0">
                    <a:solidFill>
                      <a:schemeClr val="accent4"/>
                    </a:solidFill>
                    <a:latin typeface="+mj-lt"/>
                  </a:rPr>
                  <a:t>+ Smart Phones</a:t>
                </a:r>
              </a:p>
              <a:p>
                <a:endParaRPr lang="en-US" sz="1050" b="1" dirty="0">
                  <a:solidFill>
                    <a:schemeClr val="accent4"/>
                  </a:solidFill>
                  <a:latin typeface="+mj-lt"/>
                </a:endParaRPr>
              </a:p>
              <a:p>
                <a:pPr algn="l"/>
                <a:endParaRPr lang="en-US" sz="1600" dirty="0">
                  <a:solidFill>
                    <a:schemeClr val="accent4"/>
                  </a:solidFill>
                  <a:latin typeface="+mj-lt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9B0CD94-3FDB-4F40-BAC6-E808AF9A68F9}"/>
                  </a:ext>
                </a:extLst>
              </p:cNvPr>
              <p:cNvSpPr txBox="1"/>
              <p:nvPr/>
            </p:nvSpPr>
            <p:spPr>
              <a:xfrm>
                <a:off x="2785614" y="1919696"/>
                <a:ext cx="301883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chemeClr val="accent4"/>
                    </a:solidFill>
                    <a:latin typeface="+mj-lt"/>
                  </a:rPr>
                  <a:t>MOTIVATION</a:t>
                </a:r>
              </a:p>
              <a:p>
                <a:r>
                  <a:rPr lang="en-US" sz="1600" b="1" i="1" dirty="0">
                    <a:solidFill>
                      <a:schemeClr val="accent4"/>
                    </a:solidFill>
                    <a:latin typeface="+mj-lt"/>
                  </a:rPr>
                  <a:t>Put digital tools in the hands of more health workers</a:t>
                </a:r>
              </a:p>
            </p:txBody>
          </p:sp>
          <p:pic>
            <p:nvPicPr>
              <p:cNvPr id="78" name="Picture 77" descr="Logo&#10;&#10;Description automatically generated">
                <a:extLst>
                  <a:ext uri="{FF2B5EF4-FFF2-40B4-BE49-F238E27FC236}">
                    <a16:creationId xmlns:a16="http://schemas.microsoft.com/office/drawing/2014/main" id="{5DF1E812-78C5-4F84-BF80-86D5564ED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9355" y="4153778"/>
                <a:ext cx="815122" cy="455658"/>
              </a:xfrm>
              <a:prstGeom prst="rect">
                <a:avLst/>
              </a:prstGeom>
            </p:spPr>
          </p:pic>
          <p:pic>
            <p:nvPicPr>
              <p:cNvPr id="80" name="Picture 79" descr="Logo&#10;&#10;Description automatically generated">
                <a:extLst>
                  <a:ext uri="{FF2B5EF4-FFF2-40B4-BE49-F238E27FC236}">
                    <a16:creationId xmlns:a16="http://schemas.microsoft.com/office/drawing/2014/main" id="{BC950BB3-D64A-466E-9889-37ABB45A1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5186" y="4336123"/>
                <a:ext cx="1552577" cy="1189474"/>
              </a:xfrm>
              <a:prstGeom prst="rect">
                <a:avLst/>
              </a:prstGeom>
            </p:spPr>
          </p:pic>
          <p:pic>
            <p:nvPicPr>
              <p:cNvPr id="82" name="Picture 81" descr="Logo&#10;&#10;Description automatically generated">
                <a:extLst>
                  <a:ext uri="{FF2B5EF4-FFF2-40B4-BE49-F238E27FC236}">
                    <a16:creationId xmlns:a16="http://schemas.microsoft.com/office/drawing/2014/main" id="{483E11BB-B5EF-4E3C-94D3-DD4EE25718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8170" y="5323659"/>
                <a:ext cx="947715" cy="446480"/>
              </a:xfrm>
              <a:prstGeom prst="rect">
                <a:avLst/>
              </a:prstGeom>
            </p:spPr>
          </p:pic>
        </p:grpSp>
        <p:pic>
          <p:nvPicPr>
            <p:cNvPr id="3" name="Picture 2" descr="Background pattern&#10;&#10;Description automatically generated">
              <a:extLst>
                <a:ext uri="{FF2B5EF4-FFF2-40B4-BE49-F238E27FC236}">
                  <a16:creationId xmlns:a16="http://schemas.microsoft.com/office/drawing/2014/main" id="{1485FA04-700A-4A30-A69E-60A3E92D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9" b="2869"/>
            <a:stretch/>
          </p:blipFill>
          <p:spPr>
            <a:xfrm>
              <a:off x="4763700" y="5716464"/>
              <a:ext cx="731520" cy="97536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21E485-30B5-4EDA-82ED-E64E8D43BF6C}"/>
              </a:ext>
            </a:extLst>
          </p:cNvPr>
          <p:cNvGrpSpPr/>
          <p:nvPr/>
        </p:nvGrpSpPr>
        <p:grpSpPr>
          <a:xfrm>
            <a:off x="8838680" y="1364080"/>
            <a:ext cx="3353320" cy="5493920"/>
            <a:chOff x="8838680" y="1364080"/>
            <a:chExt cx="3353320" cy="549392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0233975-B3EA-489C-8385-908D2D02EF1D}"/>
                </a:ext>
              </a:extLst>
            </p:cNvPr>
            <p:cNvSpPr/>
            <p:nvPr/>
          </p:nvSpPr>
          <p:spPr>
            <a:xfrm>
              <a:off x="8838680" y="1771649"/>
              <a:ext cx="3353320" cy="50863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5B6F96-7CDB-4A61-A345-A3D4F4693952}"/>
                </a:ext>
              </a:extLst>
            </p:cNvPr>
            <p:cNvSpPr txBox="1"/>
            <p:nvPr/>
          </p:nvSpPr>
          <p:spPr>
            <a:xfrm>
              <a:off x="8947355" y="1364080"/>
              <a:ext cx="2321168" cy="4469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+mj-lt"/>
                </a:rPr>
                <a:t>Transformation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1742D77-D8E2-42B4-839A-850FEC27563E}"/>
                </a:ext>
              </a:extLst>
            </p:cNvPr>
            <p:cNvSpPr txBox="1"/>
            <p:nvPr/>
          </p:nvSpPr>
          <p:spPr>
            <a:xfrm>
              <a:off x="9039325" y="2947066"/>
              <a:ext cx="2321169" cy="7693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US" sz="900" dirty="0">
                  <a:solidFill>
                    <a:schemeClr val="accent5"/>
                  </a:solidFill>
                  <a:latin typeface="+mj-lt"/>
                </a:rPr>
                <a:t>TECHNOLOGY</a:t>
              </a:r>
              <a:r>
                <a:rPr lang="en-US" sz="900" b="1" dirty="0">
                  <a:solidFill>
                    <a:schemeClr val="accent5"/>
                  </a:solidFill>
                  <a:latin typeface="+mj-lt"/>
                </a:rPr>
                <a:t>	</a:t>
              </a:r>
            </a:p>
            <a:p>
              <a:pPr algn="l"/>
              <a:r>
                <a:rPr lang="en-US" sz="1400" b="1" dirty="0">
                  <a:solidFill>
                    <a:schemeClr val="accent5"/>
                  </a:solidFill>
                  <a:latin typeface="+mj-lt"/>
                </a:rPr>
                <a:t>+ Analytics</a:t>
              </a:r>
              <a:br>
                <a:rPr lang="en-US" sz="1400" b="1" dirty="0">
                  <a:solidFill>
                    <a:schemeClr val="accent5"/>
                  </a:solidFill>
                  <a:latin typeface="+mj-lt"/>
                </a:rPr>
              </a:br>
              <a:r>
                <a:rPr lang="en-US" sz="1400" b="1" dirty="0">
                  <a:solidFill>
                    <a:schemeClr val="accent5"/>
                  </a:solidFill>
                  <a:latin typeface="+mj-lt"/>
                </a:rPr>
                <a:t>+ AI &amp; ML</a:t>
              </a:r>
            </a:p>
            <a:p>
              <a:pPr algn="l"/>
              <a:r>
                <a:rPr lang="en-US" sz="1400" b="1" dirty="0">
                  <a:solidFill>
                    <a:schemeClr val="accent5"/>
                  </a:solidFill>
                  <a:latin typeface="+mj-lt"/>
                </a:rPr>
                <a:t>+ Systems thinking</a:t>
              </a:r>
              <a:r>
                <a:rPr lang="en-US" sz="1600" b="1" dirty="0">
                  <a:solidFill>
                    <a:schemeClr val="accent5"/>
                  </a:solidFill>
                  <a:latin typeface="+mj-lt"/>
                </a:rPr>
                <a:t> </a:t>
              </a:r>
              <a:endParaRPr lang="en-US" sz="1050" b="1" dirty="0">
                <a:solidFill>
                  <a:schemeClr val="accent5"/>
                </a:solidFill>
                <a:latin typeface="+mj-lt"/>
              </a:endParaRPr>
            </a:p>
            <a:p>
              <a:pPr algn="l"/>
              <a:endParaRPr lang="en-US" sz="16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6C814AC-136F-4A5D-AEDF-AE4E1A0F4142}"/>
                </a:ext>
              </a:extLst>
            </p:cNvPr>
            <p:cNvSpPr txBox="1"/>
            <p:nvPr/>
          </p:nvSpPr>
          <p:spPr>
            <a:xfrm>
              <a:off x="8947355" y="1919696"/>
              <a:ext cx="213595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accent5"/>
                  </a:solidFill>
                  <a:latin typeface="+mj-lt"/>
                </a:rPr>
                <a:t>MOTIVATION</a:t>
              </a:r>
            </a:p>
            <a:p>
              <a:r>
                <a:rPr lang="en-US" sz="1600" b="1" i="1" dirty="0">
                  <a:solidFill>
                    <a:schemeClr val="accent5"/>
                  </a:solidFill>
                  <a:latin typeface="+mj-lt"/>
                </a:rPr>
                <a:t>Redefine health for a digital age</a:t>
              </a:r>
            </a:p>
          </p:txBody>
        </p:sp>
        <p:pic>
          <p:nvPicPr>
            <p:cNvPr id="11" name="Picture 1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0B89EA5-3607-4E59-8302-C603B96C2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2716" y="4359401"/>
              <a:ext cx="1051034" cy="454925"/>
            </a:xfrm>
            <a:prstGeom prst="rect">
              <a:avLst/>
            </a:prstGeom>
          </p:spPr>
        </p:pic>
        <p:pic>
          <p:nvPicPr>
            <p:cNvPr id="13" name="Picture 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3450C06-088B-4435-9BC0-BBB24AC49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154" y="4897418"/>
              <a:ext cx="1218119" cy="355285"/>
            </a:xfrm>
            <a:prstGeom prst="rect">
              <a:avLst/>
            </a:prstGeom>
          </p:spPr>
        </p:pic>
        <p:pic>
          <p:nvPicPr>
            <p:cNvPr id="24" name="Picture 23" descr="Diagram, timeline&#10;&#10;Description automatically generated">
              <a:extLst>
                <a:ext uri="{FF2B5EF4-FFF2-40B4-BE49-F238E27FC236}">
                  <a16:creationId xmlns:a16="http://schemas.microsoft.com/office/drawing/2014/main" id="{16E44C3F-2A99-4BAE-9277-B347B85C3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0" b="2000"/>
            <a:stretch/>
          </p:blipFill>
          <p:spPr>
            <a:xfrm>
              <a:off x="9052576" y="5716464"/>
              <a:ext cx="731520" cy="97536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967BDF-1930-4A7D-BCA2-E9039E05326E}"/>
              </a:ext>
            </a:extLst>
          </p:cNvPr>
          <p:cNvGrpSpPr/>
          <p:nvPr/>
        </p:nvGrpSpPr>
        <p:grpSpPr>
          <a:xfrm>
            <a:off x="6035944" y="1381275"/>
            <a:ext cx="2887098" cy="5476725"/>
            <a:chOff x="6035944" y="1381275"/>
            <a:chExt cx="2887098" cy="547672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E6D7E5-60D6-494E-A005-ACF767E02F8B}"/>
                </a:ext>
              </a:extLst>
            </p:cNvPr>
            <p:cNvSpPr/>
            <p:nvPr/>
          </p:nvSpPr>
          <p:spPr>
            <a:xfrm>
              <a:off x="6035944" y="1771649"/>
              <a:ext cx="2887098" cy="50863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AE4EC8-F944-4491-A824-1633910BECC4}"/>
                </a:ext>
              </a:extLst>
            </p:cNvPr>
            <p:cNvSpPr txBox="1"/>
            <p:nvPr/>
          </p:nvSpPr>
          <p:spPr>
            <a:xfrm>
              <a:off x="6052548" y="1381275"/>
              <a:ext cx="1945180" cy="4188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latin typeface="+mj-lt"/>
                </a:rPr>
                <a:t>Coordination</a:t>
              </a:r>
            </a:p>
          </p:txBody>
        </p:sp>
        <p:pic>
          <p:nvPicPr>
            <p:cNvPr id="39" name="Picture 38" descr="Logo&#10;&#10;Description automatically generated">
              <a:extLst>
                <a:ext uri="{FF2B5EF4-FFF2-40B4-BE49-F238E27FC236}">
                  <a16:creationId xmlns:a16="http://schemas.microsoft.com/office/drawing/2014/main" id="{CBCBDCFD-6AE5-4E22-8670-89A9383C1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703" y="4812272"/>
              <a:ext cx="1163227" cy="248349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9140B21-3FBD-4261-9B53-85C03814E0CA}"/>
                </a:ext>
              </a:extLst>
            </p:cNvPr>
            <p:cNvSpPr txBox="1"/>
            <p:nvPr/>
          </p:nvSpPr>
          <p:spPr>
            <a:xfrm>
              <a:off x="6052548" y="1919696"/>
              <a:ext cx="248179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accent3"/>
                  </a:solidFill>
                  <a:latin typeface="+mj-lt"/>
                </a:rPr>
                <a:t>MOTIVATION</a:t>
              </a:r>
            </a:p>
            <a:p>
              <a:r>
                <a:rPr lang="en-US" sz="1600" b="1" i="1" dirty="0">
                  <a:solidFill>
                    <a:schemeClr val="accent3"/>
                  </a:solidFill>
                  <a:latin typeface="+mj-lt"/>
                </a:rPr>
                <a:t>Make digital systems work better together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CA2AAAB-4917-489C-A1C4-90FBFFE1DD30}"/>
                </a:ext>
              </a:extLst>
            </p:cNvPr>
            <p:cNvSpPr txBox="1"/>
            <p:nvPr/>
          </p:nvSpPr>
          <p:spPr>
            <a:xfrm>
              <a:off x="6208862" y="2947066"/>
              <a:ext cx="2321169" cy="11231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US" sz="900" dirty="0">
                  <a:solidFill>
                    <a:schemeClr val="accent3"/>
                  </a:solidFill>
                  <a:latin typeface="+mj-lt"/>
                </a:rPr>
                <a:t>TECHNOLOGY	</a:t>
              </a:r>
            </a:p>
            <a:p>
              <a:pPr algn="l"/>
              <a:r>
                <a:rPr lang="en-US" sz="1400" b="1" dirty="0">
                  <a:solidFill>
                    <a:schemeClr val="accent3"/>
                  </a:solidFill>
                  <a:latin typeface="+mj-lt"/>
                </a:rPr>
                <a:t>+ Standards </a:t>
              </a:r>
              <a:br>
                <a:rPr lang="en-US" sz="1400" b="1" dirty="0">
                  <a:solidFill>
                    <a:schemeClr val="accent3"/>
                  </a:solidFill>
                  <a:latin typeface="+mj-lt"/>
                </a:rPr>
              </a:br>
              <a:r>
                <a:rPr lang="en-US" sz="1400" b="1" dirty="0">
                  <a:solidFill>
                    <a:schemeClr val="accent3"/>
                  </a:solidFill>
                  <a:latin typeface="+mj-lt"/>
                </a:rPr>
                <a:t>+ Interoperability</a:t>
              </a:r>
            </a:p>
            <a:p>
              <a:r>
                <a:rPr lang="en-US" sz="1400" b="1" dirty="0">
                  <a:solidFill>
                    <a:schemeClr val="accent3"/>
                  </a:solidFill>
                  <a:latin typeface="+mj-lt"/>
                </a:rPr>
                <a:t>+ Principles</a:t>
              </a:r>
            </a:p>
            <a:p>
              <a:r>
                <a:rPr lang="en-US" sz="1400" b="1" dirty="0">
                  <a:solidFill>
                    <a:schemeClr val="accent3"/>
                  </a:solidFill>
                  <a:latin typeface="+mj-lt"/>
                </a:rPr>
                <a:t>+ Guidance</a:t>
              </a:r>
            </a:p>
            <a:p>
              <a:r>
                <a:rPr lang="en-US" sz="1400" b="1" dirty="0">
                  <a:solidFill>
                    <a:schemeClr val="accent3"/>
                  </a:solidFill>
                  <a:latin typeface="+mj-lt"/>
                </a:rPr>
                <a:t>+ Partnerships</a:t>
              </a:r>
              <a:endParaRPr lang="en-US" sz="1600" b="1" dirty="0">
                <a:solidFill>
                  <a:schemeClr val="accent3"/>
                </a:solidFill>
                <a:latin typeface="+mj-lt"/>
              </a:endParaRPr>
            </a:p>
            <a:p>
              <a:endParaRPr lang="en-US" sz="1050" b="1" dirty="0">
                <a:solidFill>
                  <a:schemeClr val="accent3"/>
                </a:solidFill>
                <a:latin typeface="+mj-lt"/>
              </a:endParaRPr>
            </a:p>
            <a:p>
              <a:pPr algn="l"/>
              <a:endParaRPr lang="en-US" sz="1600" dirty="0">
                <a:solidFill>
                  <a:schemeClr val="accent3"/>
                </a:solidFill>
                <a:latin typeface="+mj-lt"/>
              </a:endParaRPr>
            </a:p>
          </p:txBody>
        </p:sp>
        <p:pic>
          <p:nvPicPr>
            <p:cNvPr id="16" name="Picture 15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C223A062-A029-45B1-BE81-020FE8BAF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" t="1274" r="944" b="-232"/>
            <a:stretch/>
          </p:blipFill>
          <p:spPr>
            <a:xfrm>
              <a:off x="6067128" y="5716464"/>
              <a:ext cx="731520" cy="975360"/>
            </a:xfrm>
            <a:prstGeom prst="rect">
              <a:avLst/>
            </a:prstGeom>
          </p:spPr>
        </p:pic>
        <p:pic>
          <p:nvPicPr>
            <p:cNvPr id="20" name="Picture 19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88C40CEA-0D2D-4442-8774-34DF33268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" t="4522" r="-46" b="2021"/>
            <a:stretch/>
          </p:blipFill>
          <p:spPr>
            <a:xfrm>
              <a:off x="7980357" y="5716464"/>
              <a:ext cx="731520" cy="975360"/>
            </a:xfrm>
            <a:prstGeom prst="rect">
              <a:avLst/>
            </a:prstGeom>
          </p:spPr>
        </p:pic>
        <p:pic>
          <p:nvPicPr>
            <p:cNvPr id="27" name="Picture 26" descr="Text&#10;&#10;Description automatically generated">
              <a:extLst>
                <a:ext uri="{FF2B5EF4-FFF2-40B4-BE49-F238E27FC236}">
                  <a16:creationId xmlns:a16="http://schemas.microsoft.com/office/drawing/2014/main" id="{A1B1A064-858E-44CC-A64A-A86AB724E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" t="2943" r="71" b="5953"/>
            <a:stretch/>
          </p:blipFill>
          <p:spPr>
            <a:xfrm>
              <a:off x="7023742" y="5716464"/>
              <a:ext cx="731520" cy="975360"/>
            </a:xfrm>
            <a:prstGeom prst="rect">
              <a:avLst/>
            </a:prstGeom>
          </p:spPr>
        </p:pic>
        <p:pic>
          <p:nvPicPr>
            <p:cNvPr id="35" name="Picture 34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0D08CF74-5826-44AD-9854-E33240A7D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8756" y="4358955"/>
              <a:ext cx="1570877" cy="30031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F7FE595-64E1-4668-9CE8-3AF3A1371934}"/>
              </a:ext>
            </a:extLst>
          </p:cNvPr>
          <p:cNvGrpSpPr/>
          <p:nvPr/>
        </p:nvGrpSpPr>
        <p:grpSpPr>
          <a:xfrm>
            <a:off x="8505245" y="73592"/>
            <a:ext cx="655566" cy="6784408"/>
            <a:chOff x="7380441" y="166584"/>
            <a:chExt cx="655566" cy="678440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C8BA49-DEDD-4B35-8158-5AA1D052CB27}"/>
                </a:ext>
              </a:extLst>
            </p:cNvPr>
            <p:cNvSpPr txBox="1"/>
            <p:nvPr/>
          </p:nvSpPr>
          <p:spPr>
            <a:xfrm>
              <a:off x="7380711" y="1039441"/>
              <a:ext cx="655027" cy="2637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</a:rPr>
                <a:t>2020</a:t>
              </a:r>
            </a:p>
          </p:txBody>
        </p:sp>
        <p:pic>
          <p:nvPicPr>
            <p:cNvPr id="15" name="Picture 14" descr="A picture containing cake, fruit, plant, decorated&#10;&#10;Description automatically generated">
              <a:extLst>
                <a:ext uri="{FF2B5EF4-FFF2-40B4-BE49-F238E27FC236}">
                  <a16:creationId xmlns:a16="http://schemas.microsoft.com/office/drawing/2014/main" id="{8DC63063-992B-4A65-A3A6-B1A0FB1EC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441" y="166584"/>
              <a:ext cx="655566" cy="655566"/>
            </a:xfrm>
            <a:prstGeom prst="rect">
              <a:avLst/>
            </a:prstGeom>
          </p:spPr>
        </p:pic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73DCF62-BA97-4271-BC7E-B181C9732C62}"/>
                </a:ext>
              </a:extLst>
            </p:cNvPr>
            <p:cNvCxnSpPr>
              <a:cxnSpLocks/>
            </p:cNvCxnSpPr>
            <p:nvPr/>
          </p:nvCxnSpPr>
          <p:spPr>
            <a:xfrm>
              <a:off x="7698176" y="1433930"/>
              <a:ext cx="0" cy="5517062"/>
            </a:xfrm>
            <a:prstGeom prst="line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DE99B2F-B57B-4DAC-BAF7-4B5C783C6553}"/>
              </a:ext>
            </a:extLst>
          </p:cNvPr>
          <p:cNvGrpSpPr/>
          <p:nvPr/>
        </p:nvGrpSpPr>
        <p:grpSpPr>
          <a:xfrm>
            <a:off x="5345109" y="75035"/>
            <a:ext cx="1414879" cy="6829778"/>
            <a:chOff x="5345109" y="122656"/>
            <a:chExt cx="1414879" cy="6829778"/>
          </a:xfrm>
        </p:grpSpPr>
        <p:pic>
          <p:nvPicPr>
            <p:cNvPr id="21" name="Picture 20" descr="A picture containing worm&#10;&#10;Description automatically generated">
              <a:extLst>
                <a:ext uri="{FF2B5EF4-FFF2-40B4-BE49-F238E27FC236}">
                  <a16:creationId xmlns:a16="http://schemas.microsoft.com/office/drawing/2014/main" id="{E0A330BB-FAD0-46D5-B01F-8EBC3C795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59"/>
            <a:stretch/>
          </p:blipFill>
          <p:spPr>
            <a:xfrm>
              <a:off x="5345109" y="122656"/>
              <a:ext cx="1414879" cy="65556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ADD1CB-9B21-4D5E-B80F-F976F46952C7}"/>
                </a:ext>
              </a:extLst>
            </p:cNvPr>
            <p:cNvSpPr txBox="1"/>
            <p:nvPr/>
          </p:nvSpPr>
          <p:spPr>
            <a:xfrm>
              <a:off x="5614504" y="975721"/>
              <a:ext cx="655027" cy="2637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</a:rPr>
                <a:t>2014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B229470-DCE9-475C-99BA-868982C61A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1969" y="1374594"/>
              <a:ext cx="20096" cy="5577840"/>
            </a:xfrm>
            <a:prstGeom prst="line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C14A7A-914E-4D24-AA20-5FEA7160258B}"/>
              </a:ext>
            </a:extLst>
          </p:cNvPr>
          <p:cNvGrpSpPr/>
          <p:nvPr/>
        </p:nvGrpSpPr>
        <p:grpSpPr>
          <a:xfrm>
            <a:off x="2292364" y="73592"/>
            <a:ext cx="684649" cy="6798949"/>
            <a:chOff x="2292364" y="152043"/>
            <a:chExt cx="684649" cy="67989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393B48-3913-4F26-BD0E-C018EB992B64}"/>
                </a:ext>
              </a:extLst>
            </p:cNvPr>
            <p:cNvSpPr txBox="1"/>
            <p:nvPr/>
          </p:nvSpPr>
          <p:spPr>
            <a:xfrm>
              <a:off x="2307175" y="1005109"/>
              <a:ext cx="655027" cy="2637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</a:rPr>
                <a:t>2007</a:t>
              </a:r>
            </a:p>
          </p:txBody>
        </p:sp>
        <p:pic>
          <p:nvPicPr>
            <p:cNvPr id="23" name="Picture 22" descr="A picture containing electronics, parking, cellphone&#10;&#10;Description automatically generated">
              <a:extLst>
                <a:ext uri="{FF2B5EF4-FFF2-40B4-BE49-F238E27FC236}">
                  <a16:creationId xmlns:a16="http://schemas.microsoft.com/office/drawing/2014/main" id="{F19D2140-FBA8-4B83-A280-BA1C62B71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364" y="152043"/>
              <a:ext cx="684649" cy="684649"/>
            </a:xfrm>
            <a:prstGeom prst="rect">
              <a:avLst/>
            </a:prstGeom>
          </p:spPr>
        </p:pic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126D5EB-D8B5-4893-BA73-8D275BBF49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4640" y="1399598"/>
              <a:ext cx="32681" cy="5551394"/>
            </a:xfrm>
            <a:prstGeom prst="line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7251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D9A0B-5679-4C92-9D13-BCF003028C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But the promise of technology to transform health 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</a:rPr>
              <a:t>has not yet been fully realized.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581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6FFFD9-71D9-4D7E-AB4A-E6703A7BA7A3}"/>
              </a:ext>
            </a:extLst>
          </p:cNvPr>
          <p:cNvSpPr/>
          <p:nvPr/>
        </p:nvSpPr>
        <p:spPr>
          <a:xfrm>
            <a:off x="5917094" y="3382834"/>
            <a:ext cx="5166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4"/>
                </a:solidFill>
                <a:cs typeface="Arial" panose="020B0604020202020204" pitchFamily="34" charset="0"/>
              </a:rPr>
              <a:t>Limited coordination of investments have led to fragmentation and duplication of digital tools.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9FF6EC-E574-4CC5-9CFE-7365F332E788}"/>
              </a:ext>
            </a:extLst>
          </p:cNvPr>
          <p:cNvSpPr/>
          <p:nvPr/>
        </p:nvSpPr>
        <p:spPr>
          <a:xfrm>
            <a:off x="5917094" y="1133090"/>
            <a:ext cx="5166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4"/>
                </a:solidFill>
                <a:cs typeface="Arial" panose="020B0604020202020204" pitchFamily="34" charset="0"/>
              </a:rPr>
              <a:t>Digital tools have been siloed into specific health topics or functions, providing a limited insight into the larger health system.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B4EFEE-3F33-44AB-B8DF-A17E44CCE519}"/>
              </a:ext>
            </a:extLst>
          </p:cNvPr>
          <p:cNvSpPr/>
          <p:nvPr/>
        </p:nvSpPr>
        <p:spPr>
          <a:xfrm>
            <a:off x="5917094" y="5140135"/>
            <a:ext cx="5166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4"/>
                </a:solidFill>
                <a:cs typeface="Arial" panose="020B0604020202020204" pitchFamily="34" charset="0"/>
              </a:rPr>
              <a:t>Digital tools benefit from initial investments but lose momentum when they move from innovation to scale.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762CAF-2A6F-4B07-AA14-F6E5A2B1089D}"/>
              </a:ext>
            </a:extLst>
          </p:cNvPr>
          <p:cNvSpPr/>
          <p:nvPr/>
        </p:nvSpPr>
        <p:spPr>
          <a:xfrm>
            <a:off x="5917094" y="2257962"/>
            <a:ext cx="5166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4"/>
                </a:solidFill>
                <a:cs typeface="Arial" panose="020B0604020202020204" pitchFamily="34" charset="0"/>
              </a:rPr>
              <a:t>Countries hesitate to begin the process of digital transformation without a clear long-term financing strategy.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D4420-C25A-452D-93E2-B101398435F1}"/>
              </a:ext>
            </a:extLst>
          </p:cNvPr>
          <p:cNvSpPr/>
          <p:nvPr/>
        </p:nvSpPr>
        <p:spPr>
          <a:xfrm>
            <a:off x="5917094" y="4261484"/>
            <a:ext cx="5166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4"/>
                </a:solidFill>
                <a:cs typeface="Arial" panose="020B0604020202020204" pitchFamily="34" charset="0"/>
              </a:rPr>
              <a:t>Global guidance and policies struggle to keep pace with technology innovation.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1F6521-CE87-482B-A231-D20FDC2256F0}"/>
              </a:ext>
            </a:extLst>
          </p:cNvPr>
          <p:cNvGrpSpPr/>
          <p:nvPr/>
        </p:nvGrpSpPr>
        <p:grpSpPr>
          <a:xfrm>
            <a:off x="609601" y="798443"/>
            <a:ext cx="5561498" cy="5269948"/>
            <a:chOff x="609601" y="737704"/>
            <a:chExt cx="5561498" cy="526994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48A57A-A611-4A7A-96C0-9B0E7F602B54}"/>
                </a:ext>
              </a:extLst>
            </p:cNvPr>
            <p:cNvGrpSpPr/>
            <p:nvPr/>
          </p:nvGrpSpPr>
          <p:grpSpPr>
            <a:xfrm>
              <a:off x="609601" y="1899023"/>
              <a:ext cx="4196522" cy="2938476"/>
              <a:chOff x="609601" y="2014330"/>
              <a:chExt cx="4196522" cy="2938476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9B10583-D20C-4703-AD17-B0A72F7B0DE1}"/>
                  </a:ext>
                </a:extLst>
              </p:cNvPr>
              <p:cNvSpPr/>
              <p:nvPr/>
            </p:nvSpPr>
            <p:spPr>
              <a:xfrm>
                <a:off x="609601" y="2014330"/>
                <a:ext cx="4196522" cy="2938476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462EC2AE-23F4-45E1-AF37-962D79BB15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37" y="2372802"/>
                <a:ext cx="3614051" cy="2221533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Many challenges can be addressed in part with great alignment and coordination in the digital health sector. </a:t>
                </a:r>
              </a:p>
            </p:txBody>
          </p:sp>
        </p:grpSp>
        <p:sp>
          <p:nvSpPr>
            <p:cNvPr id="15" name="Left Bracket 14">
              <a:extLst>
                <a:ext uri="{FF2B5EF4-FFF2-40B4-BE49-F238E27FC236}">
                  <a16:creationId xmlns:a16="http://schemas.microsoft.com/office/drawing/2014/main" id="{B3AA0B26-712A-485F-8495-424FB9FA7E47}"/>
                </a:ext>
              </a:extLst>
            </p:cNvPr>
            <p:cNvSpPr/>
            <p:nvPr/>
          </p:nvSpPr>
          <p:spPr>
            <a:xfrm>
              <a:off x="5610090" y="737704"/>
              <a:ext cx="561009" cy="5269948"/>
            </a:xfrm>
            <a:prstGeom prst="leftBracket">
              <a:avLst/>
            </a:prstGeom>
            <a:ln w="381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48B7B6A-70CC-4EB3-8DDD-58068142B0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6123" y="3425915"/>
              <a:ext cx="799547" cy="1"/>
            </a:xfrm>
            <a:prstGeom prst="line">
              <a:avLst/>
            </a:prstGeom>
            <a:ln w="381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020170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C36EC-4AED-4271-A631-E9D6E3DEE3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3790" y="677160"/>
            <a:ext cx="10718800" cy="1095876"/>
          </a:xfrm>
        </p:spPr>
        <p:txBody>
          <a:bodyPr/>
          <a:lstStyle/>
          <a:p>
            <a:r>
              <a:rPr lang="en-US" dirty="0"/>
              <a:t>The Digital Health Enabling Environment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B88FFC-9459-4B70-9150-D19E77147AD9}"/>
              </a:ext>
            </a:extLst>
          </p:cNvPr>
          <p:cNvSpPr/>
          <p:nvPr/>
        </p:nvSpPr>
        <p:spPr>
          <a:xfrm>
            <a:off x="579410" y="1360453"/>
            <a:ext cx="10972800" cy="109587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Leadership and Governance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E1DBD5-B84F-4639-A536-6B84F11C76CD}"/>
              </a:ext>
            </a:extLst>
          </p:cNvPr>
          <p:cNvSpPr/>
          <p:nvPr/>
        </p:nvSpPr>
        <p:spPr>
          <a:xfrm>
            <a:off x="579410" y="2553370"/>
            <a:ext cx="2103120" cy="34221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Strategy and Investment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672BC-AB0D-4068-8385-5F4DFB522EAC}"/>
              </a:ext>
            </a:extLst>
          </p:cNvPr>
          <p:cNvSpPr/>
          <p:nvPr/>
        </p:nvSpPr>
        <p:spPr>
          <a:xfrm>
            <a:off x="2834930" y="2553370"/>
            <a:ext cx="4206240" cy="10972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Services and Applications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8F1EA-75BD-4133-9632-5C3443B9CD79}"/>
              </a:ext>
            </a:extLst>
          </p:cNvPr>
          <p:cNvSpPr/>
          <p:nvPr/>
        </p:nvSpPr>
        <p:spPr>
          <a:xfrm>
            <a:off x="7193570" y="2553370"/>
            <a:ext cx="2103120" cy="34221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Legislation, Policy, and Compliance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DA02DD-DCBE-4B63-A2CF-521487A63C2B}"/>
              </a:ext>
            </a:extLst>
          </p:cNvPr>
          <p:cNvSpPr/>
          <p:nvPr/>
        </p:nvSpPr>
        <p:spPr>
          <a:xfrm>
            <a:off x="9449090" y="2553370"/>
            <a:ext cx="2103120" cy="34221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Workforce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E59B9D-AAA8-434E-9A10-A96468244793}"/>
              </a:ext>
            </a:extLst>
          </p:cNvPr>
          <p:cNvSpPr/>
          <p:nvPr/>
        </p:nvSpPr>
        <p:spPr>
          <a:xfrm>
            <a:off x="2834930" y="3715793"/>
            <a:ext cx="4206240" cy="10972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Standards and Interoperability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CF05D4-CB7D-4DB3-96D9-7ED3BE4FFB79}"/>
              </a:ext>
            </a:extLst>
          </p:cNvPr>
          <p:cNvSpPr/>
          <p:nvPr/>
        </p:nvSpPr>
        <p:spPr>
          <a:xfrm>
            <a:off x="2834930" y="4878217"/>
            <a:ext cx="4206240" cy="10972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951150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04BAEFE-4A26-4A0A-910C-D7719380E437}"/>
              </a:ext>
            </a:extLst>
          </p:cNvPr>
          <p:cNvSpPr/>
          <p:nvPr/>
        </p:nvSpPr>
        <p:spPr>
          <a:xfrm>
            <a:off x="1" y="169985"/>
            <a:ext cx="12192000" cy="93301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B15FD8-5F50-4955-90BC-C09ED2F5C68C}"/>
              </a:ext>
            </a:extLst>
          </p:cNvPr>
          <p:cNvGrpSpPr/>
          <p:nvPr/>
        </p:nvGrpSpPr>
        <p:grpSpPr>
          <a:xfrm>
            <a:off x="3596559" y="1311303"/>
            <a:ext cx="4784529" cy="4784529"/>
            <a:chOff x="593256" y="996994"/>
            <a:chExt cx="4784529" cy="478452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DDCB30A-4A46-4A9A-BD3A-549BEE1CA46F}"/>
                </a:ext>
              </a:extLst>
            </p:cNvPr>
            <p:cNvSpPr/>
            <p:nvPr/>
          </p:nvSpPr>
          <p:spPr>
            <a:xfrm>
              <a:off x="593256" y="996994"/>
              <a:ext cx="4784529" cy="47845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24">
              <a:extLst>
                <a:ext uri="{FF2B5EF4-FFF2-40B4-BE49-F238E27FC236}">
                  <a16:creationId xmlns:a16="http://schemas.microsoft.com/office/drawing/2014/main" id="{D9425910-F03E-4683-8086-A5D30155D1EC}"/>
                </a:ext>
              </a:extLst>
            </p:cNvPr>
            <p:cNvGrpSpPr/>
            <p:nvPr/>
          </p:nvGrpSpPr>
          <p:grpSpPr>
            <a:xfrm>
              <a:off x="685237" y="1088975"/>
              <a:ext cx="4600566" cy="4600566"/>
              <a:chOff x="4062312" y="1418714"/>
              <a:chExt cx="4073161" cy="4073161"/>
            </a:xfrm>
          </p:grpSpPr>
          <p:grpSp>
            <p:nvGrpSpPr>
              <p:cNvPr id="3" name="Group 23">
                <a:extLst>
                  <a:ext uri="{FF2B5EF4-FFF2-40B4-BE49-F238E27FC236}">
                    <a16:creationId xmlns:a16="http://schemas.microsoft.com/office/drawing/2014/main" id="{8D6FC92B-CCE4-4DAF-AA88-B2868AABB7BB}"/>
                  </a:ext>
                </a:extLst>
              </p:cNvPr>
              <p:cNvGrpSpPr/>
              <p:nvPr/>
            </p:nvGrpSpPr>
            <p:grpSpPr>
              <a:xfrm>
                <a:off x="4062312" y="1418714"/>
                <a:ext cx="4073161" cy="4073161"/>
                <a:chOff x="4062311" y="1418714"/>
                <a:chExt cx="4073160" cy="4073160"/>
              </a:xfrm>
            </p:grpSpPr>
            <p:sp>
              <p:nvSpPr>
                <p:cNvPr id="5" name="Freeform 34">
                  <a:extLst>
                    <a:ext uri="{FF2B5EF4-FFF2-40B4-BE49-F238E27FC236}">
                      <a16:creationId xmlns:a16="http://schemas.microsoft.com/office/drawing/2014/main" id="{2328AC3B-47AA-4AD6-93F6-0594DBA74666}"/>
                    </a:ext>
                  </a:extLst>
                </p:cNvPr>
                <p:cNvSpPr/>
                <p:nvPr/>
              </p:nvSpPr>
              <p:spPr>
                <a:xfrm rot="10800000">
                  <a:off x="6172968" y="1418714"/>
                  <a:ext cx="1649826" cy="1542652"/>
                </a:xfrm>
                <a:custGeom>
                  <a:avLst/>
                  <a:gdLst>
                    <a:gd name="connsiteX0" fmla="*/ 1975340 w 1975340"/>
                    <a:gd name="connsiteY0" fmla="*/ 1843626 h 1843626"/>
                    <a:gd name="connsiteX1" fmla="*/ 1814720 w 1975340"/>
                    <a:gd name="connsiteY1" fmla="*/ 1835515 h 1843626"/>
                    <a:gd name="connsiteX2" fmla="*/ 42072 w 1975340"/>
                    <a:gd name="connsiteY2" fmla="*/ 773037 h 1843626"/>
                    <a:gd name="connsiteX3" fmla="*/ 0 w 1975340"/>
                    <a:gd name="connsiteY3" fmla="*/ 703785 h 1843626"/>
                    <a:gd name="connsiteX4" fmla="*/ 1218991 w 1975340"/>
                    <a:gd name="connsiteY4" fmla="*/ 0 h 1843626"/>
                    <a:gd name="connsiteX5" fmla="*/ 1268166 w 1975340"/>
                    <a:gd name="connsiteY5" fmla="*/ 65760 h 1843626"/>
                    <a:gd name="connsiteX6" fmla="*/ 1958579 w 1975340"/>
                    <a:gd name="connsiteY6" fmla="*/ 435763 h 1843626"/>
                    <a:gd name="connsiteX7" fmla="*/ 1975340 w 1975340"/>
                    <a:gd name="connsiteY7" fmla="*/ 436609 h 1843626"/>
                    <a:gd name="connsiteX8" fmla="*/ 1975340 w 1975340"/>
                    <a:gd name="connsiteY8" fmla="*/ 1843626 h 184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5340" h="1843626">
                      <a:moveTo>
                        <a:pt x="1975340" y="1843626"/>
                      </a:moveTo>
                      <a:lnTo>
                        <a:pt x="1814720" y="1835515"/>
                      </a:lnTo>
                      <a:cubicBezTo>
                        <a:pt x="1076973" y="1760593"/>
                        <a:pt x="436451" y="1356793"/>
                        <a:pt x="42072" y="773037"/>
                      </a:cubicBezTo>
                      <a:lnTo>
                        <a:pt x="0" y="703785"/>
                      </a:lnTo>
                      <a:lnTo>
                        <a:pt x="1218991" y="0"/>
                      </a:lnTo>
                      <a:lnTo>
                        <a:pt x="1268166" y="65760"/>
                      </a:lnTo>
                      <a:cubicBezTo>
                        <a:pt x="1436318" y="269513"/>
                        <a:pt x="1681202" y="407594"/>
                        <a:pt x="1958579" y="435763"/>
                      </a:cubicBezTo>
                      <a:lnTo>
                        <a:pt x="1975340" y="436609"/>
                      </a:lnTo>
                      <a:lnTo>
                        <a:pt x="1975340" y="1843626"/>
                      </a:lnTo>
                      <a:close/>
                    </a:path>
                  </a:pathLst>
                </a:custGeom>
                <a:solidFill>
                  <a:srgbClr val="A8001E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" name="Freeform 35">
                  <a:extLst>
                    <a:ext uri="{FF2B5EF4-FFF2-40B4-BE49-F238E27FC236}">
                      <a16:creationId xmlns:a16="http://schemas.microsoft.com/office/drawing/2014/main" id="{91E6E840-E80B-4E76-9E82-F36BB9C0228F}"/>
                    </a:ext>
                  </a:extLst>
                </p:cNvPr>
                <p:cNvSpPr/>
                <p:nvPr/>
              </p:nvSpPr>
              <p:spPr>
                <a:xfrm rot="10800000">
                  <a:off x="6878518" y="2500301"/>
                  <a:ext cx="1256953" cy="1909988"/>
                </a:xfrm>
                <a:custGeom>
                  <a:avLst/>
                  <a:gdLst>
                    <a:gd name="connsiteX0" fmla="*/ 284200 w 1504952"/>
                    <a:gd name="connsiteY0" fmla="*/ 2282631 h 2282631"/>
                    <a:gd name="connsiteX1" fmla="*/ 191622 w 1504952"/>
                    <a:gd name="connsiteY1" fmla="*/ 2090451 h 2282631"/>
                    <a:gd name="connsiteX2" fmla="*/ 0 w 1504952"/>
                    <a:gd name="connsiteY2" fmla="*/ 1141316 h 2282631"/>
                    <a:gd name="connsiteX3" fmla="*/ 191622 w 1504952"/>
                    <a:gd name="connsiteY3" fmla="*/ 192181 h 2282631"/>
                    <a:gd name="connsiteX4" fmla="*/ 284200 w 1504952"/>
                    <a:gd name="connsiteY4" fmla="*/ 0 h 2282631"/>
                    <a:gd name="connsiteX5" fmla="*/ 1504952 w 1504952"/>
                    <a:gd name="connsiteY5" fmla="*/ 704802 h 2282631"/>
                    <a:gd name="connsiteX6" fmla="*/ 1488067 w 1504952"/>
                    <a:gd name="connsiteY6" fmla="*/ 739855 h 2282631"/>
                    <a:gd name="connsiteX7" fmla="*/ 1407016 w 1504952"/>
                    <a:gd name="connsiteY7" fmla="*/ 1141316 h 2282631"/>
                    <a:gd name="connsiteX8" fmla="*/ 1488067 w 1504952"/>
                    <a:gd name="connsiteY8" fmla="*/ 1542777 h 2282631"/>
                    <a:gd name="connsiteX9" fmla="*/ 1504952 w 1504952"/>
                    <a:gd name="connsiteY9" fmla="*/ 1577829 h 2282631"/>
                    <a:gd name="connsiteX10" fmla="*/ 284200 w 1504952"/>
                    <a:gd name="connsiteY10" fmla="*/ 2282631 h 228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04952" h="2282631">
                      <a:moveTo>
                        <a:pt x="284200" y="2282631"/>
                      </a:moveTo>
                      <a:lnTo>
                        <a:pt x="191622" y="2090451"/>
                      </a:lnTo>
                      <a:cubicBezTo>
                        <a:pt x="68232" y="1798725"/>
                        <a:pt x="0" y="1477989"/>
                        <a:pt x="0" y="1141316"/>
                      </a:cubicBezTo>
                      <a:cubicBezTo>
                        <a:pt x="0" y="804643"/>
                        <a:pt x="68232" y="483907"/>
                        <a:pt x="191622" y="192181"/>
                      </a:cubicBezTo>
                      <a:lnTo>
                        <a:pt x="284200" y="0"/>
                      </a:lnTo>
                      <a:lnTo>
                        <a:pt x="1504952" y="704802"/>
                      </a:lnTo>
                      <a:lnTo>
                        <a:pt x="1488067" y="739855"/>
                      </a:lnTo>
                      <a:cubicBezTo>
                        <a:pt x="1435876" y="863248"/>
                        <a:pt x="1407016" y="998912"/>
                        <a:pt x="1407016" y="1141316"/>
                      </a:cubicBezTo>
                      <a:cubicBezTo>
                        <a:pt x="1407016" y="1283721"/>
                        <a:pt x="1435876" y="1419384"/>
                        <a:pt x="1488067" y="1542777"/>
                      </a:cubicBezTo>
                      <a:lnTo>
                        <a:pt x="1504952" y="1577829"/>
                      </a:lnTo>
                      <a:lnTo>
                        <a:pt x="284200" y="2282631"/>
                      </a:lnTo>
                      <a:close/>
                    </a:path>
                  </a:pathLst>
                </a:custGeom>
                <a:solidFill>
                  <a:srgbClr val="008C9B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Freeform 36">
                  <a:extLst>
                    <a:ext uri="{FF2B5EF4-FFF2-40B4-BE49-F238E27FC236}">
                      <a16:creationId xmlns:a16="http://schemas.microsoft.com/office/drawing/2014/main" id="{6CFE7A1F-18A5-46DA-BBF9-DE9B99BA555B}"/>
                    </a:ext>
                  </a:extLst>
                </p:cNvPr>
                <p:cNvSpPr/>
                <p:nvPr/>
              </p:nvSpPr>
              <p:spPr>
                <a:xfrm rot="10800000">
                  <a:off x="6172968" y="3949223"/>
                  <a:ext cx="1649825" cy="1542651"/>
                </a:xfrm>
                <a:custGeom>
                  <a:avLst/>
                  <a:gdLst>
                    <a:gd name="connsiteX0" fmla="*/ 1218990 w 1975339"/>
                    <a:gd name="connsiteY0" fmla="*/ 1843625 h 1843625"/>
                    <a:gd name="connsiteX1" fmla="*/ 0 w 1975339"/>
                    <a:gd name="connsiteY1" fmla="*/ 1139840 h 1843625"/>
                    <a:gd name="connsiteX2" fmla="*/ 42071 w 1975339"/>
                    <a:gd name="connsiteY2" fmla="*/ 1070588 h 1843625"/>
                    <a:gd name="connsiteX3" fmla="*/ 1814719 w 1975339"/>
                    <a:gd name="connsiteY3" fmla="*/ 8110 h 1843625"/>
                    <a:gd name="connsiteX4" fmla="*/ 1975339 w 1975339"/>
                    <a:gd name="connsiteY4" fmla="*/ 0 h 1843625"/>
                    <a:gd name="connsiteX5" fmla="*/ 1975339 w 1975339"/>
                    <a:gd name="connsiteY5" fmla="*/ 1407016 h 1843625"/>
                    <a:gd name="connsiteX6" fmla="*/ 1958578 w 1975339"/>
                    <a:gd name="connsiteY6" fmla="*/ 1407862 h 1843625"/>
                    <a:gd name="connsiteX7" fmla="*/ 1268165 w 1975339"/>
                    <a:gd name="connsiteY7" fmla="*/ 1777865 h 1843625"/>
                    <a:gd name="connsiteX8" fmla="*/ 1218990 w 1975339"/>
                    <a:gd name="connsiteY8" fmla="*/ 1843625 h 1843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5339" h="1843625">
                      <a:moveTo>
                        <a:pt x="1218990" y="1843625"/>
                      </a:moveTo>
                      <a:lnTo>
                        <a:pt x="0" y="1139840"/>
                      </a:lnTo>
                      <a:lnTo>
                        <a:pt x="42071" y="1070588"/>
                      </a:lnTo>
                      <a:cubicBezTo>
                        <a:pt x="436450" y="486832"/>
                        <a:pt x="1076972" y="83033"/>
                        <a:pt x="1814719" y="8110"/>
                      </a:cubicBezTo>
                      <a:lnTo>
                        <a:pt x="1975339" y="0"/>
                      </a:lnTo>
                      <a:lnTo>
                        <a:pt x="1975339" y="1407016"/>
                      </a:lnTo>
                      <a:lnTo>
                        <a:pt x="1958578" y="1407862"/>
                      </a:lnTo>
                      <a:cubicBezTo>
                        <a:pt x="1681201" y="1436031"/>
                        <a:pt x="1436317" y="1574112"/>
                        <a:pt x="1268165" y="1777865"/>
                      </a:cubicBezTo>
                      <a:lnTo>
                        <a:pt x="1218990" y="1843625"/>
                      </a:lnTo>
                      <a:close/>
                    </a:path>
                  </a:pathLst>
                </a:custGeom>
                <a:solidFill>
                  <a:srgbClr val="5050CD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Freeform 37">
                  <a:extLst>
                    <a:ext uri="{FF2B5EF4-FFF2-40B4-BE49-F238E27FC236}">
                      <a16:creationId xmlns:a16="http://schemas.microsoft.com/office/drawing/2014/main" id="{9A5849B5-C309-4632-8346-22D9605C93D5}"/>
                    </a:ext>
                  </a:extLst>
                </p:cNvPr>
                <p:cNvSpPr/>
                <p:nvPr/>
              </p:nvSpPr>
              <p:spPr>
                <a:xfrm rot="10800000">
                  <a:off x="4374988" y="3949225"/>
                  <a:ext cx="1649826" cy="1542649"/>
                </a:xfrm>
                <a:custGeom>
                  <a:avLst/>
                  <a:gdLst>
                    <a:gd name="connsiteX0" fmla="*/ 756349 w 1975340"/>
                    <a:gd name="connsiteY0" fmla="*/ 1843624 h 1843624"/>
                    <a:gd name="connsiteX1" fmla="*/ 707175 w 1975340"/>
                    <a:gd name="connsiteY1" fmla="*/ 1777865 h 1843624"/>
                    <a:gd name="connsiteX2" fmla="*/ 16762 w 1975340"/>
                    <a:gd name="connsiteY2" fmla="*/ 1407862 h 1843624"/>
                    <a:gd name="connsiteX3" fmla="*/ 0 w 1975340"/>
                    <a:gd name="connsiteY3" fmla="*/ 1407016 h 1843624"/>
                    <a:gd name="connsiteX4" fmla="*/ 0 w 1975340"/>
                    <a:gd name="connsiteY4" fmla="*/ 0 h 1843624"/>
                    <a:gd name="connsiteX5" fmla="*/ 160621 w 1975340"/>
                    <a:gd name="connsiteY5" fmla="*/ 8110 h 1843624"/>
                    <a:gd name="connsiteX6" fmla="*/ 1933269 w 1975340"/>
                    <a:gd name="connsiteY6" fmla="*/ 1070588 h 1843624"/>
                    <a:gd name="connsiteX7" fmla="*/ 1975340 w 1975340"/>
                    <a:gd name="connsiteY7" fmla="*/ 1139839 h 1843624"/>
                    <a:gd name="connsiteX8" fmla="*/ 756349 w 1975340"/>
                    <a:gd name="connsiteY8" fmla="*/ 1843624 h 1843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5340" h="1843624">
                      <a:moveTo>
                        <a:pt x="756349" y="1843624"/>
                      </a:moveTo>
                      <a:lnTo>
                        <a:pt x="707175" y="1777865"/>
                      </a:lnTo>
                      <a:cubicBezTo>
                        <a:pt x="539023" y="1574112"/>
                        <a:pt x="294139" y="1436031"/>
                        <a:pt x="16762" y="1407862"/>
                      </a:cubicBezTo>
                      <a:lnTo>
                        <a:pt x="0" y="1407016"/>
                      </a:lnTo>
                      <a:lnTo>
                        <a:pt x="0" y="0"/>
                      </a:lnTo>
                      <a:lnTo>
                        <a:pt x="160621" y="8110"/>
                      </a:lnTo>
                      <a:cubicBezTo>
                        <a:pt x="898368" y="83033"/>
                        <a:pt x="1538890" y="486832"/>
                        <a:pt x="1933269" y="1070588"/>
                      </a:cubicBezTo>
                      <a:lnTo>
                        <a:pt x="1975340" y="1139839"/>
                      </a:lnTo>
                      <a:lnTo>
                        <a:pt x="756349" y="1843624"/>
                      </a:lnTo>
                      <a:close/>
                    </a:path>
                  </a:pathLst>
                </a:custGeom>
                <a:solidFill>
                  <a:srgbClr val="1EAF5F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Freeform 38">
                  <a:extLst>
                    <a:ext uri="{FF2B5EF4-FFF2-40B4-BE49-F238E27FC236}">
                      <a16:creationId xmlns:a16="http://schemas.microsoft.com/office/drawing/2014/main" id="{AE142603-583F-4732-8450-FB040E468A18}"/>
                    </a:ext>
                  </a:extLst>
                </p:cNvPr>
                <p:cNvSpPr/>
                <p:nvPr/>
              </p:nvSpPr>
              <p:spPr>
                <a:xfrm rot="10800000">
                  <a:off x="4062311" y="2500300"/>
                  <a:ext cx="1256955" cy="1909989"/>
                </a:xfrm>
                <a:custGeom>
                  <a:avLst/>
                  <a:gdLst>
                    <a:gd name="connsiteX0" fmla="*/ 1220753 w 1504953"/>
                    <a:gd name="connsiteY0" fmla="*/ 2282632 h 2282632"/>
                    <a:gd name="connsiteX1" fmla="*/ 0 w 1504953"/>
                    <a:gd name="connsiteY1" fmla="*/ 1577830 h 2282632"/>
                    <a:gd name="connsiteX2" fmla="*/ 16886 w 1504953"/>
                    <a:gd name="connsiteY2" fmla="*/ 1542777 h 2282632"/>
                    <a:gd name="connsiteX3" fmla="*/ 97937 w 1504953"/>
                    <a:gd name="connsiteY3" fmla="*/ 1141316 h 2282632"/>
                    <a:gd name="connsiteX4" fmla="*/ 16886 w 1504953"/>
                    <a:gd name="connsiteY4" fmla="*/ 739855 h 2282632"/>
                    <a:gd name="connsiteX5" fmla="*/ 0 w 1504953"/>
                    <a:gd name="connsiteY5" fmla="*/ 704802 h 2282632"/>
                    <a:gd name="connsiteX6" fmla="*/ 1220753 w 1504953"/>
                    <a:gd name="connsiteY6" fmla="*/ 0 h 2282632"/>
                    <a:gd name="connsiteX7" fmla="*/ 1313331 w 1504953"/>
                    <a:gd name="connsiteY7" fmla="*/ 192181 h 2282632"/>
                    <a:gd name="connsiteX8" fmla="*/ 1504953 w 1504953"/>
                    <a:gd name="connsiteY8" fmla="*/ 1141316 h 2282632"/>
                    <a:gd name="connsiteX9" fmla="*/ 1313331 w 1504953"/>
                    <a:gd name="connsiteY9" fmla="*/ 2090451 h 2282632"/>
                    <a:gd name="connsiteX10" fmla="*/ 1220753 w 1504953"/>
                    <a:gd name="connsiteY10" fmla="*/ 2282632 h 2282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04953" h="2282632">
                      <a:moveTo>
                        <a:pt x="1220753" y="2282632"/>
                      </a:moveTo>
                      <a:lnTo>
                        <a:pt x="0" y="1577830"/>
                      </a:lnTo>
                      <a:lnTo>
                        <a:pt x="16886" y="1542777"/>
                      </a:lnTo>
                      <a:cubicBezTo>
                        <a:pt x="69077" y="1419384"/>
                        <a:pt x="97937" y="1283721"/>
                        <a:pt x="97937" y="1141316"/>
                      </a:cubicBezTo>
                      <a:cubicBezTo>
                        <a:pt x="97937" y="998912"/>
                        <a:pt x="69077" y="863248"/>
                        <a:pt x="16886" y="739855"/>
                      </a:cubicBezTo>
                      <a:lnTo>
                        <a:pt x="0" y="704802"/>
                      </a:lnTo>
                      <a:lnTo>
                        <a:pt x="1220753" y="0"/>
                      </a:lnTo>
                      <a:lnTo>
                        <a:pt x="1313331" y="192181"/>
                      </a:lnTo>
                      <a:cubicBezTo>
                        <a:pt x="1436721" y="483907"/>
                        <a:pt x="1504953" y="804643"/>
                        <a:pt x="1504953" y="1141316"/>
                      </a:cubicBezTo>
                      <a:cubicBezTo>
                        <a:pt x="1504953" y="1477989"/>
                        <a:pt x="1436721" y="1798725"/>
                        <a:pt x="1313331" y="2090451"/>
                      </a:cubicBezTo>
                      <a:lnTo>
                        <a:pt x="1220753" y="2282632"/>
                      </a:lnTo>
                      <a:close/>
                    </a:path>
                  </a:pathLst>
                </a:custGeom>
                <a:solidFill>
                  <a:srgbClr val="464F6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Freeform 39">
                  <a:extLst>
                    <a:ext uri="{FF2B5EF4-FFF2-40B4-BE49-F238E27FC236}">
                      <a16:creationId xmlns:a16="http://schemas.microsoft.com/office/drawing/2014/main" id="{42D8FBA0-CE7A-4F56-8660-F8E773703B42}"/>
                    </a:ext>
                  </a:extLst>
                </p:cNvPr>
                <p:cNvSpPr/>
                <p:nvPr/>
              </p:nvSpPr>
              <p:spPr>
                <a:xfrm rot="10800000">
                  <a:off x="4374988" y="1418714"/>
                  <a:ext cx="1649826" cy="1542651"/>
                </a:xfrm>
                <a:custGeom>
                  <a:avLst/>
                  <a:gdLst>
                    <a:gd name="connsiteX0" fmla="*/ 0 w 1975340"/>
                    <a:gd name="connsiteY0" fmla="*/ 1843625 h 1843625"/>
                    <a:gd name="connsiteX1" fmla="*/ 0 w 1975340"/>
                    <a:gd name="connsiteY1" fmla="*/ 436609 h 1843625"/>
                    <a:gd name="connsiteX2" fmla="*/ 16762 w 1975340"/>
                    <a:gd name="connsiteY2" fmla="*/ 435762 h 1843625"/>
                    <a:gd name="connsiteX3" fmla="*/ 707175 w 1975340"/>
                    <a:gd name="connsiteY3" fmla="*/ 65759 h 1843625"/>
                    <a:gd name="connsiteX4" fmla="*/ 756349 w 1975340"/>
                    <a:gd name="connsiteY4" fmla="*/ 0 h 1843625"/>
                    <a:gd name="connsiteX5" fmla="*/ 1975340 w 1975340"/>
                    <a:gd name="connsiteY5" fmla="*/ 703785 h 1843625"/>
                    <a:gd name="connsiteX6" fmla="*/ 1933269 w 1975340"/>
                    <a:gd name="connsiteY6" fmla="*/ 773036 h 1843625"/>
                    <a:gd name="connsiteX7" fmla="*/ 160621 w 1975340"/>
                    <a:gd name="connsiteY7" fmla="*/ 1835514 h 1843625"/>
                    <a:gd name="connsiteX8" fmla="*/ 0 w 1975340"/>
                    <a:gd name="connsiteY8" fmla="*/ 1843625 h 1843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5340" h="1843625">
                      <a:moveTo>
                        <a:pt x="0" y="1843625"/>
                      </a:moveTo>
                      <a:lnTo>
                        <a:pt x="0" y="436609"/>
                      </a:lnTo>
                      <a:lnTo>
                        <a:pt x="16762" y="435762"/>
                      </a:lnTo>
                      <a:cubicBezTo>
                        <a:pt x="294139" y="407593"/>
                        <a:pt x="539023" y="269512"/>
                        <a:pt x="707175" y="65759"/>
                      </a:cubicBezTo>
                      <a:lnTo>
                        <a:pt x="756349" y="0"/>
                      </a:lnTo>
                      <a:lnTo>
                        <a:pt x="1975340" y="703785"/>
                      </a:lnTo>
                      <a:lnTo>
                        <a:pt x="1933269" y="773036"/>
                      </a:lnTo>
                      <a:cubicBezTo>
                        <a:pt x="1538890" y="1356792"/>
                        <a:pt x="898368" y="1760592"/>
                        <a:pt x="160621" y="1835514"/>
                      </a:cubicBezTo>
                      <a:lnTo>
                        <a:pt x="0" y="1843625"/>
                      </a:lnTo>
                      <a:close/>
                    </a:path>
                  </a:pathLst>
                </a:custGeom>
                <a:solidFill>
                  <a:srgbClr val="F6505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1858182-908C-4DB5-9D51-C3C8FB463671}"/>
                  </a:ext>
                </a:extLst>
              </p:cNvPr>
              <p:cNvSpPr/>
              <p:nvPr/>
            </p:nvSpPr>
            <p:spPr>
              <a:xfrm>
                <a:off x="5050171" y="2420471"/>
                <a:ext cx="2069648" cy="206964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" name="Graphic 13" descr="Doctor female outline">
              <a:extLst>
                <a:ext uri="{FF2B5EF4-FFF2-40B4-BE49-F238E27FC236}">
                  <a16:creationId xmlns:a16="http://schemas.microsoft.com/office/drawing/2014/main" id="{D04A2561-E1F0-4DE0-B8B1-244FE10CE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90445" y="2971801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Programmer female outline">
              <a:extLst>
                <a:ext uri="{FF2B5EF4-FFF2-40B4-BE49-F238E27FC236}">
                  <a16:creationId xmlns:a16="http://schemas.microsoft.com/office/drawing/2014/main" id="{B7E1EFFC-57E9-4A97-952E-BB9082B96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68157" y="4400884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Tax outline">
              <a:extLst>
                <a:ext uri="{FF2B5EF4-FFF2-40B4-BE49-F238E27FC236}">
                  <a16:creationId xmlns:a16="http://schemas.microsoft.com/office/drawing/2014/main" id="{04E0ECC3-F736-4C95-B873-BA12F903B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1413" y="2918871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Court outline">
              <a:extLst>
                <a:ext uri="{FF2B5EF4-FFF2-40B4-BE49-F238E27FC236}">
                  <a16:creationId xmlns:a16="http://schemas.microsoft.com/office/drawing/2014/main" id="{ED835A27-78E2-4882-96C1-CB760487F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04384" y="1383132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Board Of Directors outline">
              <a:extLst>
                <a:ext uri="{FF2B5EF4-FFF2-40B4-BE49-F238E27FC236}">
                  <a16:creationId xmlns:a16="http://schemas.microsoft.com/office/drawing/2014/main" id="{0F6A8345-A98B-472F-A391-81F077336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387068" y="4400884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Lightbulb and pencil outline">
              <a:extLst>
                <a:ext uri="{FF2B5EF4-FFF2-40B4-BE49-F238E27FC236}">
                  <a16:creationId xmlns:a16="http://schemas.microsoft.com/office/drawing/2014/main" id="{CF1D26CF-4D0A-4AEC-90CD-49F7FB75C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29160" y="1523394"/>
              <a:ext cx="914400" cy="914400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A3223FC4-571F-467F-A2DF-238664DED7E9}"/>
              </a:ext>
            </a:extLst>
          </p:cNvPr>
          <p:cNvSpPr txBox="1">
            <a:spLocks/>
          </p:cNvSpPr>
          <p:nvPr/>
        </p:nvSpPr>
        <p:spPr>
          <a:xfrm>
            <a:off x="1504599" y="241555"/>
            <a:ext cx="9182802" cy="789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global digital health community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A11183-840A-47EC-9BB3-BFA3E4418677}"/>
              </a:ext>
            </a:extLst>
          </p:cNvPr>
          <p:cNvSpPr txBox="1"/>
          <p:nvPr/>
        </p:nvSpPr>
        <p:spPr>
          <a:xfrm>
            <a:off x="8058933" y="1652474"/>
            <a:ext cx="2845722" cy="628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17A76F-F9B4-4EAD-847A-0B07D0904999}"/>
              </a:ext>
            </a:extLst>
          </p:cNvPr>
          <p:cNvSpPr txBox="1"/>
          <p:nvPr/>
        </p:nvSpPr>
        <p:spPr>
          <a:xfrm>
            <a:off x="8497969" y="3199243"/>
            <a:ext cx="34313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 &amp; </a:t>
            </a:r>
            <a:br>
              <a:rPr lang="en-US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Workers</a:t>
            </a:r>
            <a:r>
              <a:rPr lang="en-US" sz="3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280E1C-BA20-4BB7-B4E7-0C79A7DFD5D5}"/>
              </a:ext>
            </a:extLst>
          </p:cNvPr>
          <p:cNvSpPr txBox="1"/>
          <p:nvPr/>
        </p:nvSpPr>
        <p:spPr>
          <a:xfrm>
            <a:off x="8039891" y="5288046"/>
            <a:ext cx="3205961" cy="12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Policymakers</a:t>
            </a:r>
            <a:endParaRPr lang="en-US" sz="3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91ADDC-0716-4926-AA80-13B29C9B85F3}"/>
              </a:ext>
            </a:extLst>
          </p:cNvPr>
          <p:cNvSpPr txBox="1"/>
          <p:nvPr/>
        </p:nvSpPr>
        <p:spPr>
          <a:xfrm>
            <a:off x="1869347" y="5288046"/>
            <a:ext cx="3274436" cy="12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Innovators</a:t>
            </a:r>
            <a:r>
              <a:rPr lang="en-US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97974E-5D9F-4053-8599-E2D28136E2F2}"/>
              </a:ext>
            </a:extLst>
          </p:cNvPr>
          <p:cNvSpPr txBox="1"/>
          <p:nvPr/>
        </p:nvSpPr>
        <p:spPr>
          <a:xfrm>
            <a:off x="1424762" y="3375902"/>
            <a:ext cx="2054915" cy="628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Investors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EF66E0-9F6F-4481-AB46-76F08ACF7CA4}"/>
              </a:ext>
            </a:extLst>
          </p:cNvPr>
          <p:cNvSpPr txBox="1"/>
          <p:nvPr/>
        </p:nvSpPr>
        <p:spPr>
          <a:xfrm>
            <a:off x="2056009" y="1617416"/>
            <a:ext cx="2185623" cy="628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Academia</a:t>
            </a:r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3277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B6F9E8-84C3-43DF-963F-4C36A8D330D8}"/>
              </a:ext>
            </a:extLst>
          </p:cNvPr>
          <p:cNvSpPr/>
          <p:nvPr/>
        </p:nvSpPr>
        <p:spPr>
          <a:xfrm>
            <a:off x="1" y="169985"/>
            <a:ext cx="12192000" cy="93301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2D214B-34D5-4ACC-A73C-F64A715B5C20}"/>
              </a:ext>
            </a:extLst>
          </p:cNvPr>
          <p:cNvSpPr txBox="1">
            <a:spLocks/>
          </p:cNvSpPr>
          <p:nvPr/>
        </p:nvSpPr>
        <p:spPr>
          <a:xfrm>
            <a:off x="739739" y="241555"/>
            <a:ext cx="9947662" cy="789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Resources to get started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103318C2-0995-415A-B148-2E277723D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9" y="4791580"/>
            <a:ext cx="807244" cy="807244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27AF30B8-F2AF-41C6-85C4-323643EEE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33" y="4795152"/>
            <a:ext cx="2743200" cy="80010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7B6D4C1-01CE-401F-974D-8F360EA73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39" y="4902366"/>
            <a:ext cx="2743200" cy="585673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880BCF71-78C1-40C8-A141-43EFB8802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46" y="4791580"/>
            <a:ext cx="2743200" cy="80724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50EBE69-72E5-4460-A04B-0024AF179615}"/>
              </a:ext>
            </a:extLst>
          </p:cNvPr>
          <p:cNvGrpSpPr/>
          <p:nvPr/>
        </p:nvGrpSpPr>
        <p:grpSpPr>
          <a:xfrm>
            <a:off x="190668" y="1418102"/>
            <a:ext cx="3231879" cy="2934228"/>
            <a:chOff x="190668" y="1418102"/>
            <a:chExt cx="3231879" cy="2934228"/>
          </a:xfrm>
        </p:grpSpPr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61AC200B-2894-44CD-ADAD-7894D52BC4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" t="2943" r="71" b="5953"/>
            <a:stretch/>
          </p:blipFill>
          <p:spPr>
            <a:xfrm>
              <a:off x="1120807" y="1418102"/>
              <a:ext cx="1371600" cy="1828800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B7E8B6-8C8C-4D2E-BE18-F0E07F40DDEF}"/>
                </a:ext>
              </a:extLst>
            </p:cNvPr>
            <p:cNvSpPr txBox="1"/>
            <p:nvPr/>
          </p:nvSpPr>
          <p:spPr>
            <a:xfrm>
              <a:off x="190668" y="3429000"/>
              <a:ext cx="323187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+mj-lt"/>
                  <a:hlinkClick r:id="rId7"/>
                </a:rPr>
                <a:t>WHO Classifications </a:t>
              </a:r>
              <a:br>
                <a:rPr lang="en-US" sz="1800" b="1" dirty="0">
                  <a:effectLst/>
                  <a:latin typeface="+mj-lt"/>
                  <a:hlinkClick r:id="rId7"/>
                </a:rPr>
              </a:br>
              <a:r>
                <a:rPr lang="en-US" sz="1800" b="1" dirty="0">
                  <a:effectLst/>
                  <a:latin typeface="+mj-lt"/>
                  <a:hlinkClick r:id="rId7"/>
                </a:rPr>
                <a:t>of Digital Health Interventions</a:t>
              </a:r>
              <a:endParaRPr lang="en-US" sz="1800" b="1" dirty="0">
                <a:latin typeface="+mj-lt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E983E2-18E0-4337-A2DC-928B2B262162}"/>
              </a:ext>
            </a:extLst>
          </p:cNvPr>
          <p:cNvGrpSpPr/>
          <p:nvPr/>
        </p:nvGrpSpPr>
        <p:grpSpPr>
          <a:xfrm>
            <a:off x="3190880" y="1418102"/>
            <a:ext cx="3304972" cy="2657229"/>
            <a:chOff x="2994449" y="1418102"/>
            <a:chExt cx="3304972" cy="2657229"/>
          </a:xfrm>
        </p:grpSpPr>
        <p:pic>
          <p:nvPicPr>
            <p:cNvPr id="12" name="Picture 11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DC55C016-EDBB-428F-9243-CAD51CEFC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659" y="1418102"/>
              <a:ext cx="2482553" cy="1828800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D70E75-CC4A-4C36-8874-FFBA79DFE057}"/>
                </a:ext>
              </a:extLst>
            </p:cNvPr>
            <p:cNvSpPr txBox="1"/>
            <p:nvPr/>
          </p:nvSpPr>
          <p:spPr>
            <a:xfrm>
              <a:off x="2994449" y="3429000"/>
              <a:ext cx="33049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+mj-lt"/>
                  <a:hlinkClick r:id="rId9"/>
                </a:rPr>
                <a:t>WHO Digital </a:t>
              </a:r>
              <a:br>
                <a:rPr lang="en-US" sz="1800" b="1" dirty="0">
                  <a:effectLst/>
                  <a:latin typeface="+mj-lt"/>
                  <a:hlinkClick r:id="rId9"/>
                </a:rPr>
              </a:br>
              <a:r>
                <a:rPr lang="en-US" sz="1800" b="1" dirty="0">
                  <a:effectLst/>
                  <a:latin typeface="+mj-lt"/>
                  <a:hlinkClick r:id="rId9"/>
                </a:rPr>
                <a:t>Health Atlas</a:t>
              </a:r>
              <a:endParaRPr lang="en-US" sz="1800" b="1" dirty="0">
                <a:effectLst/>
                <a:latin typeface="+mj-lt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2C0379-CFA8-42A7-87D3-B1627E38D234}"/>
              </a:ext>
            </a:extLst>
          </p:cNvPr>
          <p:cNvGrpSpPr/>
          <p:nvPr/>
        </p:nvGrpSpPr>
        <p:grpSpPr>
          <a:xfrm>
            <a:off x="6264185" y="1418102"/>
            <a:ext cx="3550856" cy="2934228"/>
            <a:chOff x="5871322" y="1418102"/>
            <a:chExt cx="3550856" cy="2934228"/>
          </a:xfrm>
        </p:grpSpPr>
        <p:pic>
          <p:nvPicPr>
            <p:cNvPr id="9" name="Picture 8" descr="Diagram, timeline&#10;&#10;Description automatically generated">
              <a:extLst>
                <a:ext uri="{FF2B5EF4-FFF2-40B4-BE49-F238E27FC236}">
                  <a16:creationId xmlns:a16="http://schemas.microsoft.com/office/drawing/2014/main" id="{A56CE6AB-8A11-48B8-8372-5998F06FD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0" b="2000"/>
            <a:stretch/>
          </p:blipFill>
          <p:spPr>
            <a:xfrm>
              <a:off x="6960950" y="1418102"/>
              <a:ext cx="1371600" cy="1828800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5363FD-F6A5-4F7E-B8D2-F6880D12FBDE}"/>
                </a:ext>
              </a:extLst>
            </p:cNvPr>
            <p:cNvSpPr txBox="1"/>
            <p:nvPr/>
          </p:nvSpPr>
          <p:spPr>
            <a:xfrm>
              <a:off x="5871322" y="3429000"/>
              <a:ext cx="355085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+mj-lt"/>
                  <a:hlinkClick r:id="rId11"/>
                </a:rPr>
                <a:t>WHO Digital </a:t>
              </a:r>
              <a:br>
                <a:rPr lang="en-US" sz="1800" b="1" dirty="0">
                  <a:effectLst/>
                  <a:latin typeface="+mj-lt"/>
                  <a:hlinkClick r:id="rId11"/>
                </a:rPr>
              </a:br>
              <a:r>
                <a:rPr lang="en-US" sz="1800" b="1" dirty="0">
                  <a:effectLst/>
                  <a:latin typeface="+mj-lt"/>
                  <a:hlinkClick r:id="rId11"/>
                </a:rPr>
                <a:t>Implementation </a:t>
              </a:r>
              <a:br>
                <a:rPr lang="en-US" sz="1800" b="1" dirty="0">
                  <a:effectLst/>
                  <a:latin typeface="+mj-lt"/>
                  <a:hlinkClick r:id="rId11"/>
                </a:rPr>
              </a:br>
              <a:r>
                <a:rPr lang="en-US" sz="1800" b="1" dirty="0">
                  <a:effectLst/>
                  <a:latin typeface="+mj-lt"/>
                  <a:hlinkClick r:id="rId11"/>
                </a:rPr>
                <a:t>Investment Guide</a:t>
              </a:r>
              <a:endParaRPr lang="en-US" sz="1800" b="1" dirty="0">
                <a:effectLst/>
                <a:latin typeface="+mj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0A80223-798C-49A5-8AC4-5828A22C3B66}"/>
              </a:ext>
            </a:extLst>
          </p:cNvPr>
          <p:cNvGrpSpPr/>
          <p:nvPr/>
        </p:nvGrpSpPr>
        <p:grpSpPr>
          <a:xfrm>
            <a:off x="9583375" y="1418102"/>
            <a:ext cx="2105111" cy="2657229"/>
            <a:chOff x="8995169" y="1418102"/>
            <a:chExt cx="2105111" cy="2657229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F85C351D-F9BC-4BC1-929F-71931CA12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9" b="2869"/>
            <a:stretch/>
          </p:blipFill>
          <p:spPr>
            <a:xfrm>
              <a:off x="9361924" y="1418102"/>
              <a:ext cx="1371600" cy="1828800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94B409-554D-4D6E-8262-8F3E7A9594F1}"/>
                </a:ext>
              </a:extLst>
            </p:cNvPr>
            <p:cNvSpPr txBox="1"/>
            <p:nvPr/>
          </p:nvSpPr>
          <p:spPr>
            <a:xfrm>
              <a:off x="8995169" y="3429000"/>
              <a:ext cx="21051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+mj-lt"/>
                  <a:hlinkClick r:id="rId13"/>
                </a:rPr>
                <a:t>WHO/ITU eHealth </a:t>
              </a:r>
              <a:br>
                <a:rPr lang="en-US" sz="1800" b="1" dirty="0">
                  <a:latin typeface="+mj-lt"/>
                  <a:hlinkClick r:id="rId13"/>
                </a:rPr>
              </a:br>
              <a:r>
                <a:rPr lang="en-US" sz="1800" b="1" dirty="0">
                  <a:latin typeface="+mj-lt"/>
                  <a:hlinkClick r:id="rId13"/>
                </a:rPr>
                <a:t>Strategy Toolkit</a:t>
              </a:r>
              <a:endParaRPr lang="en-US" sz="1800" b="1" dirty="0">
                <a:latin typeface="+mj-lt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2A1B23-31BC-4D0A-A357-F4A6F6B6B6B1}"/>
              </a:ext>
            </a:extLst>
          </p:cNvPr>
          <p:cNvGrpSpPr/>
          <p:nvPr/>
        </p:nvGrpSpPr>
        <p:grpSpPr>
          <a:xfrm>
            <a:off x="7629080" y="296102"/>
            <a:ext cx="5828828" cy="945397"/>
            <a:chOff x="762626" y="6056098"/>
            <a:chExt cx="4219575" cy="945397"/>
          </a:xfrm>
        </p:grpSpPr>
        <p:sp>
          <p:nvSpPr>
            <p:cNvPr id="35" name="Text Placeholder 1">
              <a:extLst>
                <a:ext uri="{FF2B5EF4-FFF2-40B4-BE49-F238E27FC236}">
                  <a16:creationId xmlns:a16="http://schemas.microsoft.com/office/drawing/2014/main" id="{0D640879-BDE4-4FC5-88BD-DC8D9DC0DE65}"/>
                </a:ext>
              </a:extLst>
            </p:cNvPr>
            <p:cNvSpPr txBox="1">
              <a:spLocks/>
            </p:cNvSpPr>
            <p:nvPr/>
          </p:nvSpPr>
          <p:spPr>
            <a:xfrm>
              <a:off x="2238288" y="6355164"/>
              <a:ext cx="1848121" cy="646331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7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800" b="1" dirty="0"/>
                <a:t>Dykki Settle</a:t>
              </a:r>
            </a:p>
            <a:p>
              <a:r>
                <a:rPr lang="en-US" sz="1800" dirty="0">
                  <a:hlinkClick r:id="rId14"/>
                </a:rPr>
                <a:t>dsettle@path.org</a:t>
              </a:r>
              <a:r>
                <a:rPr lang="en-US" sz="1800" dirty="0"/>
                <a:t> </a:t>
              </a:r>
            </a:p>
            <a:p>
              <a:endParaRPr lang="en-US" sz="1800" dirty="0"/>
            </a:p>
            <a:p>
              <a:endParaRPr lang="en-US" sz="1800" dirty="0"/>
            </a:p>
          </p:txBody>
        </p:sp>
        <p:sp>
          <p:nvSpPr>
            <p:cNvPr id="36" name="Text Placeholder 1">
              <a:extLst>
                <a:ext uri="{FF2B5EF4-FFF2-40B4-BE49-F238E27FC236}">
                  <a16:creationId xmlns:a16="http://schemas.microsoft.com/office/drawing/2014/main" id="{ECD71A59-BEC1-4A49-8015-009AECB2B9DC}"/>
                </a:ext>
              </a:extLst>
            </p:cNvPr>
            <p:cNvSpPr txBox="1">
              <a:spLocks/>
            </p:cNvSpPr>
            <p:nvPr/>
          </p:nvSpPr>
          <p:spPr>
            <a:xfrm>
              <a:off x="762626" y="6056098"/>
              <a:ext cx="4219575" cy="646331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7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chemeClr val="accent4"/>
                  </a:solidFill>
                </a:rPr>
                <a:t>Connect with us: </a:t>
              </a:r>
              <a:endParaRPr lang="en-US" sz="1800" dirty="0">
                <a:solidFill>
                  <a:schemeClr val="accent4"/>
                </a:solidFill>
              </a:endParaRPr>
            </a:p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328449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40170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ATH 2019 Office Theme">
  <a:themeElements>
    <a:clrScheme name="PATH 2019 Office Colors">
      <a:dk1>
        <a:sysClr val="windowText" lastClr="000000"/>
      </a:dk1>
      <a:lt1>
        <a:sysClr val="window" lastClr="FFFFFF"/>
      </a:lt1>
      <a:dk2>
        <a:srgbClr val="464F61"/>
      </a:dk2>
      <a:lt2>
        <a:srgbClr val="E8EAEB"/>
      </a:lt2>
      <a:accent1>
        <a:srgbClr val="F65050"/>
      </a:accent1>
      <a:accent2>
        <a:srgbClr val="A8001E"/>
      </a:accent2>
      <a:accent3>
        <a:srgbClr val="008C9B"/>
      </a:accent3>
      <a:accent4>
        <a:srgbClr val="5050CD"/>
      </a:accent4>
      <a:accent5>
        <a:srgbClr val="1EAF5F"/>
      </a:accent5>
      <a:accent6>
        <a:srgbClr val="F4EDE7"/>
      </a:accent6>
      <a:hlink>
        <a:srgbClr val="F65050"/>
      </a:hlink>
      <a:folHlink>
        <a:srgbClr val="F65050"/>
      </a:folHlink>
    </a:clrScheme>
    <a:fontScheme name="PATH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454E6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rgbClr val="454E60"/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TH-Presentation-16x9_2020" id="{B41FBFAE-A8C5-4BA7-BD8C-C42126B1CF8B}" vid="{7F7FF0E2-F734-41F1-BE20-1AC7739DA0D2}"/>
    </a:ext>
  </a:extLst>
</a:theme>
</file>

<file path=ppt/theme/theme2.xml><?xml version="1.0" encoding="utf-8"?>
<a:theme xmlns:a="http://schemas.openxmlformats.org/drawingml/2006/main" name="Digital Square Prim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 Template and Accent Op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96239C7973D468520FF7DB6E09A33" ma:contentTypeVersion="10" ma:contentTypeDescription="Create a new document." ma:contentTypeScope="" ma:versionID="d454a776ba0d86ea4ee56734fba75113">
  <xsd:schema xmlns:xsd="http://www.w3.org/2001/XMLSchema" xmlns:xs="http://www.w3.org/2001/XMLSchema" xmlns:p="http://schemas.microsoft.com/office/2006/metadata/properties" xmlns:ns2="f61b9584-0ea4-4571-9587-91c405500ef0" xmlns:ns3="7ab6d668-eac3-402f-9dc2-c915c05e954b" targetNamespace="http://schemas.microsoft.com/office/2006/metadata/properties" ma:root="true" ma:fieldsID="ea1287f1232e2d96fbe231977753e083" ns2:_="" ns3:_="">
    <xsd:import namespace="f61b9584-0ea4-4571-9587-91c405500ef0"/>
    <xsd:import namespace="7ab6d668-eac3-402f-9dc2-c915c05e954b"/>
    <xsd:element name="properties">
      <xsd:complexType>
        <xsd:sequence>
          <xsd:element name="documentManagement">
            <xsd:complexType>
              <xsd:all>
                <xsd:element ref="ns2:AssetTyp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b9584-0ea4-4571-9587-91c405500ef0" elementFormDefault="qualified">
    <xsd:import namespace="http://schemas.microsoft.com/office/2006/documentManagement/types"/>
    <xsd:import namespace="http://schemas.microsoft.com/office/infopath/2007/PartnerControls"/>
    <xsd:element name="AssetType" ma:index="8" nillable="true" ma:displayName="Asset Type" ma:default="Other" ma:format="Dropdown" ma:internalName="AssetType">
      <xsd:simpleType>
        <xsd:restriction base="dms:Choice">
          <xsd:enumeration value="Template"/>
          <xsd:enumeration value="Logo"/>
          <xsd:enumeration value="Brand Guide"/>
          <xsd:enumeration value="Oth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6d668-eac3-402f-9dc2-c915c05e9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etType xmlns="f61b9584-0ea4-4571-9587-91c405500ef0">Other</Asset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959FAD-041D-421E-8887-9999D13556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1b9584-0ea4-4571-9587-91c405500ef0"/>
    <ds:schemaRef ds:uri="7ab6d668-eac3-402f-9dc2-c915c05e9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0F1357-83F0-4867-B843-0E0DE3C4A914}">
  <ds:schemaRefs>
    <ds:schemaRef ds:uri="http://schemas.microsoft.com/office/2006/metadata/properties"/>
    <ds:schemaRef ds:uri="http://schemas.microsoft.com/office/infopath/2007/PartnerControls"/>
    <ds:schemaRef ds:uri="f61b9584-0ea4-4571-9587-91c405500ef0"/>
  </ds:schemaRefs>
</ds:datastoreItem>
</file>

<file path=customXml/itemProps3.xml><?xml version="1.0" encoding="utf-8"?>
<ds:datastoreItem xmlns:ds="http://schemas.openxmlformats.org/officeDocument/2006/customXml" ds:itemID="{21A9307B-019B-4C7F-AD0F-957B4ACAB4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PATH-Presentation-16x9_2020</Template>
  <TotalTime>948</TotalTime>
  <Words>305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Courier New</vt:lpstr>
      <vt:lpstr>Helvetica</vt:lpstr>
      <vt:lpstr>Helvetica Neue</vt:lpstr>
      <vt:lpstr>Wingdings</vt:lpstr>
      <vt:lpstr>PATH 2019 Office Theme</vt:lpstr>
      <vt:lpstr>Digital Square Primary</vt:lpstr>
      <vt:lpstr>Blank Template and Accent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Volbrecht (Shaw), Anna</dc:creator>
  <cp:lastModifiedBy>Volbrecht (Shaw), Anna</cp:lastModifiedBy>
  <cp:revision>55</cp:revision>
  <dcterms:created xsi:type="dcterms:W3CDTF">2020-02-24T22:37:17Z</dcterms:created>
  <dcterms:modified xsi:type="dcterms:W3CDTF">2021-04-05T22:12:12Z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0x01010042D96239C7973D468520FF7DB6E09A33</vt:lpwstr>
  </property>
</Properties>
</file>